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61" r:id="rId9"/>
    <p:sldId id="267" r:id="rId10"/>
    <p:sldId id="266" r:id="rId11"/>
    <p:sldId id="262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441" autoAdjust="0"/>
  </p:normalViewPr>
  <p:slideViewPr>
    <p:cSldViewPr snapToGrid="0">
      <p:cViewPr varScale="1">
        <p:scale>
          <a:sx n="68" d="100"/>
          <a:sy n="68" d="100"/>
        </p:scale>
        <p:origin x="138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Host 1 </a:t>
            </a:r>
            <a:r>
              <a:rPr lang="it-IT" dirty="0" err="1"/>
              <a:t>host</a:t>
            </a:r>
            <a:r>
              <a:rPr lang="it-IT" dirty="0"/>
              <a:t> 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74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 err="1"/>
              <a:t>Ph.D</a:t>
            </a:r>
            <a:r>
              <a:rPr lang="it-IT" sz="2400" dirty="0"/>
              <a:t>. </a:t>
            </a:r>
            <a:r>
              <a:rPr lang="it-IT" sz="2400" dirty="0" err="1"/>
              <a:t>student</a:t>
            </a:r>
            <a:r>
              <a:rPr lang="it-IT" sz="2400" dirty="0"/>
              <a:t>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46F5F-D40C-445B-8C5E-5A3126EC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3E2231-866C-48C9-91FB-9AFD3830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1095B3-7DF5-494A-96D7-DCD89241F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</p:spPr>
        <p:txBody>
          <a:bodyPr/>
          <a:lstStyle/>
          <a:p>
            <a:r>
              <a:rPr lang="it-IT" dirty="0"/>
              <a:t>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warned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link status </a:t>
            </a:r>
            <a:r>
              <a:rPr lang="it-IT" dirty="0" err="1"/>
              <a:t>through</a:t>
            </a:r>
            <a:r>
              <a:rPr lang="it-IT" dirty="0"/>
              <a:t> a set of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come up </a:t>
            </a:r>
            <a:r>
              <a:rPr lang="it-IT" dirty="0" err="1"/>
              <a:t>every</a:t>
            </a:r>
            <a:r>
              <a:rPr lang="it-IT" dirty="0"/>
              <a:t> time the </a:t>
            </a:r>
            <a:r>
              <a:rPr lang="it-IT" dirty="0" err="1"/>
              <a:t>topology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a link </a:t>
            </a:r>
            <a:r>
              <a:rPr lang="it-IT" dirty="0" err="1"/>
              <a:t>goes</a:t>
            </a:r>
            <a:r>
              <a:rPr lang="it-IT" dirty="0"/>
              <a:t> up/down, the port status of the switches </a:t>
            </a:r>
            <a:r>
              <a:rPr lang="it-IT" dirty="0" err="1"/>
              <a:t>involved</a:t>
            </a:r>
            <a:r>
              <a:rPr lang="it-IT" dirty="0"/>
              <a:t> in the connection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endParaRPr lang="it-IT" dirty="0"/>
          </a:p>
          <a:p>
            <a:r>
              <a:rPr lang="it-IT" dirty="0"/>
              <a:t>The switches </a:t>
            </a:r>
            <a:r>
              <a:rPr lang="it-IT" dirty="0" err="1"/>
              <a:t>notify</a:t>
            </a:r>
            <a:r>
              <a:rPr lang="it-IT" dirty="0"/>
              <a:t> the event to the controller with port status </a:t>
            </a:r>
            <a:r>
              <a:rPr lang="it-IT" dirty="0" err="1"/>
              <a:t>messages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13B509-B692-4C77-9078-A771E2FB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6" y="3823223"/>
            <a:ext cx="8573206" cy="17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484ED-3336-4EBB-A0F5-3C086AD8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Additional</a:t>
            </a:r>
            <a:r>
              <a:rPr lang="it-IT" dirty="0"/>
              <a:t> checks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E374963-CCF1-4856-8F97-098708DA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26DF65-C5BA-4EF1-8A93-893C767B1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code </a:t>
            </a:r>
            <a:r>
              <a:rPr lang="it-IT" dirty="0" err="1"/>
              <a:t>provides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some </a:t>
            </a:r>
            <a:r>
              <a:rPr lang="it-IT" dirty="0" err="1"/>
              <a:t>additional</a:t>
            </a:r>
            <a:r>
              <a:rPr lang="it-IT" dirty="0"/>
              <a:t> checks</a:t>
            </a:r>
          </a:p>
          <a:p>
            <a:r>
              <a:rPr lang="it-IT" dirty="0" err="1"/>
              <a:t>If</a:t>
            </a:r>
            <a:r>
              <a:rPr lang="it-IT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400" b="1" dirty="0" err="1"/>
              <a:t>Only</a:t>
            </a:r>
            <a:r>
              <a:rPr lang="it-IT" sz="2400" b="1" dirty="0"/>
              <a:t> one </a:t>
            </a:r>
            <a:r>
              <a:rPr lang="it-IT" sz="2400" b="1" dirty="0" err="1"/>
              <a:t>path</a:t>
            </a:r>
            <a:r>
              <a:rPr lang="it-IT" sz="2400" b="1" dirty="0"/>
              <a:t> </a:t>
            </a:r>
            <a:r>
              <a:rPr lang="it-IT" sz="2400" b="1" dirty="0" err="1"/>
              <a:t>exists</a:t>
            </a:r>
            <a:r>
              <a:rPr lang="it-IT" sz="2400" b="1" dirty="0"/>
              <a:t>,</a:t>
            </a:r>
            <a:r>
              <a:rPr lang="it-IT" sz="2400" dirty="0"/>
              <a:t> the controller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install</a:t>
            </a:r>
            <a:r>
              <a:rPr lang="it-IT" sz="2400" dirty="0"/>
              <a:t> </a:t>
            </a:r>
            <a:r>
              <a:rPr lang="it-IT" sz="2400" dirty="0" err="1"/>
              <a:t>only</a:t>
            </a:r>
            <a:r>
              <a:rPr lang="it-IT" sz="2400" dirty="0"/>
              <a:t> the default 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400" b="1" dirty="0" err="1"/>
              <a:t>Either</a:t>
            </a:r>
            <a:r>
              <a:rPr lang="it-IT" sz="2400" b="1" dirty="0"/>
              <a:t> one or </a:t>
            </a:r>
            <a:r>
              <a:rPr lang="it-IT" sz="2400" b="1" dirty="0" err="1"/>
              <a:t>both</a:t>
            </a:r>
            <a:r>
              <a:rPr lang="it-IT" sz="2400" b="1" dirty="0"/>
              <a:t> default and back-up </a:t>
            </a:r>
            <a:r>
              <a:rPr lang="it-IT" sz="2400" b="1" dirty="0" err="1"/>
              <a:t>paths</a:t>
            </a:r>
            <a:r>
              <a:rPr lang="it-IT" sz="2400" b="1" dirty="0"/>
              <a:t> </a:t>
            </a:r>
            <a:r>
              <a:rPr lang="it-IT" sz="2400" b="1" dirty="0" err="1"/>
              <a:t>aren’t</a:t>
            </a:r>
            <a:r>
              <a:rPr lang="it-IT" sz="2400" b="1" dirty="0"/>
              <a:t> </a:t>
            </a:r>
            <a:r>
              <a:rPr lang="it-IT" sz="2400" b="1" dirty="0" err="1"/>
              <a:t>available</a:t>
            </a:r>
            <a:r>
              <a:rPr lang="it-IT" sz="2400" b="1" dirty="0"/>
              <a:t> </a:t>
            </a:r>
            <a:r>
              <a:rPr lang="it-IT" sz="2400" b="1" dirty="0" err="1"/>
              <a:t>anymore</a:t>
            </a:r>
            <a:r>
              <a:rPr lang="it-IT" sz="2400" b="1" dirty="0"/>
              <a:t>,</a:t>
            </a:r>
            <a:r>
              <a:rPr lang="it-IT" sz="2400" dirty="0"/>
              <a:t> the relative rules on the switches are </a:t>
            </a:r>
            <a:r>
              <a:rPr lang="it-IT" sz="2400" dirty="0" err="1"/>
              <a:t>temporarily</a:t>
            </a:r>
            <a:r>
              <a:rPr lang="it-IT" sz="2400" dirty="0"/>
              <a:t> </a:t>
            </a:r>
            <a:r>
              <a:rPr lang="it-IT" sz="2400" dirty="0" err="1"/>
              <a:t>deleted</a:t>
            </a:r>
            <a:r>
              <a:rPr lang="it-IT" sz="2400" dirty="0"/>
              <a:t> </a:t>
            </a:r>
            <a:r>
              <a:rPr lang="it-IT" sz="2400" dirty="0" err="1"/>
              <a:t>until</a:t>
            </a:r>
            <a:r>
              <a:rPr lang="it-IT" sz="2400" dirty="0"/>
              <a:t> the connections </a:t>
            </a:r>
            <a:r>
              <a:rPr lang="it-IT" sz="2400" dirty="0" err="1"/>
              <a:t>return</a:t>
            </a:r>
            <a:r>
              <a:rPr lang="it-IT" sz="2400" dirty="0"/>
              <a:t> </a:t>
            </a:r>
            <a:r>
              <a:rPr lang="it-IT" sz="2400" dirty="0" err="1"/>
              <a:t>active</a:t>
            </a:r>
            <a:endParaRPr lang="it-IT" sz="2400" dirty="0"/>
          </a:p>
          <a:p>
            <a:r>
              <a:rPr lang="it-IT" dirty="0"/>
              <a:t>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notified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issues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202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/>
              <a:t>END</a:t>
            </a:r>
          </a:p>
          <a:p>
            <a:pPr marL="0" indent="0" algn="ctr">
              <a:buNone/>
            </a:pPr>
            <a:r>
              <a:rPr lang="en-GB" sz="7200" dirty="0"/>
              <a:t>Questions?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it-IT" dirty="0"/>
              <a:t>MPLS connection setup</a:t>
            </a:r>
            <a:endParaRPr lang="en-GB" dirty="0"/>
          </a:p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r>
              <a:rPr lang="it-IT" dirty="0"/>
              <a:t> </a:t>
            </a:r>
            <a:endParaRPr lang="en-GB" dirty="0"/>
          </a:p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en-GB" dirty="0"/>
          </a:p>
          <a:p>
            <a:r>
              <a:rPr lang="en-GB" dirty="0"/>
              <a:t>Link up/down</a:t>
            </a:r>
          </a:p>
          <a:p>
            <a:r>
              <a:rPr lang="en-GB" dirty="0"/>
              <a:t>Port detection</a:t>
            </a:r>
          </a:p>
          <a:p>
            <a:r>
              <a:rPr lang="en-GB" dirty="0"/>
              <a:t>Additional checks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28649" y="1290139"/>
            <a:ext cx="7886700" cy="4351338"/>
          </a:xfrm>
        </p:spPr>
        <p:txBody>
          <a:bodyPr/>
          <a:lstStyle/>
          <a:p>
            <a:r>
              <a:rPr lang="en-US" dirty="0"/>
              <a:t>Starting from a multipath network with multiple disjoint paths from a source and a destination, a Ryu application has been implemented to set up a pair of MPLS link‐disjoint tunnels to connect the source with the destination.</a:t>
            </a:r>
          </a:p>
          <a:p>
            <a:r>
              <a:rPr lang="en-US" dirty="0"/>
              <a:t>One tunnel is the default path, the other is the back‐up path.</a:t>
            </a:r>
          </a:p>
          <a:p>
            <a:r>
              <a:rPr lang="en-US" dirty="0"/>
              <a:t>MPLS connection is based on source and destination MACs</a:t>
            </a:r>
          </a:p>
          <a:p>
            <a:r>
              <a:rPr lang="en-US" dirty="0"/>
              <a:t>The application is able to re‐route traffic on the back‐up path in case of a failure of a link of the default path and to restore the original ruleset when the default path returns to  a working state.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90A58C-1D9E-4A97-BE9A-BF55D8465D91}"/>
              </a:ext>
            </a:extLst>
          </p:cNvPr>
          <p:cNvCxnSpPr>
            <a:cxnSpLocks/>
          </p:cNvCxnSpPr>
          <p:nvPr/>
        </p:nvCxnSpPr>
        <p:spPr>
          <a:xfrm flipV="1">
            <a:off x="1005290" y="2705563"/>
            <a:ext cx="1132999" cy="2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1972E1-4985-40B9-BFD8-855BB0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MPLS connection setup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E59ED79-E844-40B5-9C7B-425E84C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43157E7-5546-4B8E-901D-739E091F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4" y="2471686"/>
            <a:ext cx="674118" cy="467755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E054EBD3-1794-4ED1-8B12-801A199F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5" y="2471685"/>
            <a:ext cx="674118" cy="467755"/>
          </a:xfrm>
          <a:prstGeom prst="rect">
            <a:avLst/>
          </a:prstGeom>
        </p:spPr>
      </p:pic>
      <p:sp>
        <p:nvSpPr>
          <p:cNvPr id="5" name="Nuvola 4">
            <a:extLst>
              <a:ext uri="{FF2B5EF4-FFF2-40B4-BE49-F238E27FC236}">
                <a16:creationId xmlns:a16="http://schemas.microsoft.com/office/drawing/2014/main" id="{97F06671-A186-406A-9BC9-7C8E3A1650B9}"/>
              </a:ext>
            </a:extLst>
          </p:cNvPr>
          <p:cNvSpPr/>
          <p:nvPr/>
        </p:nvSpPr>
        <p:spPr>
          <a:xfrm>
            <a:off x="2606039" y="1559047"/>
            <a:ext cx="3931921" cy="229303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4D5EBE-B849-4A0B-A950-C17884FB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1" y="2264442"/>
            <a:ext cx="756502" cy="7565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A35DE4-B805-4ACD-8326-3E3AF9A2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3" y="2327311"/>
            <a:ext cx="756502" cy="756502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CC24AB-8CCE-43F6-8BFE-B709183006D8}"/>
              </a:ext>
            </a:extLst>
          </p:cNvPr>
          <p:cNvCxnSpPr/>
          <p:nvPr/>
        </p:nvCxnSpPr>
        <p:spPr>
          <a:xfrm>
            <a:off x="7152285" y="2734664"/>
            <a:ext cx="1047306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153C0-9F4E-4A1D-A9CD-A2052CB8E541}"/>
              </a:ext>
            </a:extLst>
          </p:cNvPr>
          <p:cNvSpPr txBox="1"/>
          <p:nvPr/>
        </p:nvSpPr>
        <p:spPr>
          <a:xfrm>
            <a:off x="524027" y="2968541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DE3E89-9408-4BE7-A065-1B0DC66DC37D}"/>
              </a:ext>
            </a:extLst>
          </p:cNvPr>
          <p:cNvSpPr txBox="1"/>
          <p:nvPr/>
        </p:nvSpPr>
        <p:spPr>
          <a:xfrm>
            <a:off x="8085616" y="3020944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4FE8A4-83E9-483E-A40C-A3688FC1BC7F}"/>
              </a:ext>
            </a:extLst>
          </p:cNvPr>
          <p:cNvSpPr txBox="1"/>
          <p:nvPr/>
        </p:nvSpPr>
        <p:spPr>
          <a:xfrm>
            <a:off x="210207" y="4137001"/>
            <a:ext cx="8679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h1 </a:t>
            </a:r>
            <a:r>
              <a:rPr lang="it-IT" sz="2400" dirty="0" err="1"/>
              <a:t>wants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an IP connection with 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the flow </a:t>
            </a:r>
            <a:r>
              <a:rPr lang="it-IT" sz="2400" dirty="0" err="1"/>
              <a:t>tables</a:t>
            </a:r>
            <a:r>
              <a:rPr lang="it-IT" sz="2400" dirty="0"/>
              <a:t> of the switches inside the network are </a:t>
            </a:r>
            <a:r>
              <a:rPr lang="it-IT" sz="2400" dirty="0" err="1"/>
              <a:t>empty</a:t>
            </a:r>
            <a:r>
              <a:rPr lang="it-IT" sz="2400" dirty="0"/>
              <a:t> (</a:t>
            </a:r>
            <a:r>
              <a:rPr lang="it-IT" sz="2400" dirty="0" err="1"/>
              <a:t>only</a:t>
            </a:r>
            <a:r>
              <a:rPr lang="it-IT" sz="2400" dirty="0"/>
              <a:t> the default rule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installed</a:t>
            </a:r>
            <a:r>
              <a:rPr lang="it-IT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When</a:t>
            </a:r>
            <a:r>
              <a:rPr lang="it-IT" sz="2400" dirty="0"/>
              <a:t> the first IP </a:t>
            </a:r>
            <a:r>
              <a:rPr lang="it-IT" sz="2400" dirty="0" err="1"/>
              <a:t>packet</a:t>
            </a:r>
            <a:r>
              <a:rPr lang="it-IT" sz="2400" dirty="0"/>
              <a:t> </a:t>
            </a:r>
            <a:r>
              <a:rPr lang="it-IT" sz="2400" dirty="0" err="1"/>
              <a:t>comes</a:t>
            </a:r>
            <a:r>
              <a:rPr lang="it-IT" sz="2400" dirty="0"/>
              <a:t> to the switch </a:t>
            </a:r>
            <a:r>
              <a:rPr lang="it-IT" sz="2400" dirty="0" err="1"/>
              <a:t>connected</a:t>
            </a:r>
            <a:r>
              <a:rPr lang="it-IT" sz="2400" dirty="0"/>
              <a:t> to h1, the controller </a:t>
            </a:r>
            <a:r>
              <a:rPr lang="it-IT" sz="2400" dirty="0" err="1"/>
              <a:t>installs</a:t>
            </a:r>
            <a:r>
              <a:rPr lang="it-IT" sz="2400" dirty="0"/>
              <a:t> the MPLS flows in the switches of the default and backup </a:t>
            </a:r>
            <a:r>
              <a:rPr lang="it-IT" sz="2400" dirty="0" err="1"/>
              <a:t>paths</a:t>
            </a:r>
            <a:endParaRPr lang="it-IT" sz="2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A76B56-AC95-488D-8466-26B4664097B4}"/>
              </a:ext>
            </a:extLst>
          </p:cNvPr>
          <p:cNvSpPr txBox="1"/>
          <p:nvPr/>
        </p:nvSpPr>
        <p:spPr>
          <a:xfrm>
            <a:off x="2641217" y="951497"/>
            <a:ext cx="38475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CONTROLLER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2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1BBEDA-AFA1-4A7D-A0A9-DCAA6499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9D5978F-2977-4F17-994D-5E3EB72C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6D5533-04F8-4C32-B1D0-B449C3F7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5807"/>
            <a:ext cx="7886700" cy="4351338"/>
          </a:xfrm>
        </p:spPr>
        <p:txBody>
          <a:bodyPr>
            <a:normAutofit/>
          </a:bodyPr>
          <a:lstStyle/>
          <a:p>
            <a:r>
              <a:rPr lang="it-IT" sz="2800" dirty="0"/>
              <a:t>Once the </a:t>
            </a:r>
            <a:r>
              <a:rPr lang="it-IT" sz="2800" dirty="0" err="1"/>
              <a:t>topology</a:t>
            </a:r>
            <a:r>
              <a:rPr lang="it-IT" sz="2800" dirty="0"/>
              <a:t> and </a:t>
            </a:r>
            <a:r>
              <a:rPr lang="it-IT" sz="2800" dirty="0" err="1"/>
              <a:t>border</a:t>
            </a:r>
            <a:r>
              <a:rPr lang="it-IT" sz="2800" dirty="0"/>
              <a:t> switches are </a:t>
            </a:r>
            <a:r>
              <a:rPr lang="it-IT" sz="2800" dirty="0" err="1"/>
              <a:t>known</a:t>
            </a:r>
            <a:r>
              <a:rPr lang="it-IT" sz="2800" dirty="0"/>
              <a:t>, the controller </a:t>
            </a:r>
            <a:r>
              <a:rPr lang="it-IT" sz="2800" dirty="0" err="1"/>
              <a:t>computes</a:t>
            </a:r>
            <a:r>
              <a:rPr lang="it-IT" sz="2800" dirty="0"/>
              <a:t> a list of link-</a:t>
            </a:r>
            <a:r>
              <a:rPr lang="it-IT" sz="2800" dirty="0" err="1"/>
              <a:t>disjoint</a:t>
            </a:r>
            <a:r>
              <a:rPr lang="it-IT" sz="2800" dirty="0"/>
              <a:t> </a:t>
            </a:r>
            <a:r>
              <a:rPr lang="it-IT" sz="2800" dirty="0" err="1"/>
              <a:t>path</a:t>
            </a:r>
            <a:r>
              <a:rPr lang="it-IT" sz="2800" dirty="0"/>
              <a:t>, </a:t>
            </a:r>
            <a:r>
              <a:rPr lang="it-IT" sz="2800" dirty="0" err="1"/>
              <a:t>which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sorted</a:t>
            </a:r>
            <a:r>
              <a:rPr lang="it-IT" sz="2800" dirty="0"/>
              <a:t> by </a:t>
            </a:r>
            <a:r>
              <a:rPr lang="it-IT" sz="2800" dirty="0" err="1"/>
              <a:t>increasing</a:t>
            </a:r>
            <a:r>
              <a:rPr lang="it-IT" sz="2800" dirty="0"/>
              <a:t> </a:t>
            </a:r>
            <a:r>
              <a:rPr lang="it-IT" sz="2800" dirty="0" err="1"/>
              <a:t>number</a:t>
            </a:r>
            <a:r>
              <a:rPr lang="it-IT" sz="2800" dirty="0"/>
              <a:t> of </a:t>
            </a:r>
            <a:r>
              <a:rPr lang="it-IT" sz="2800" dirty="0" err="1"/>
              <a:t>edges</a:t>
            </a:r>
            <a:endParaRPr lang="it-IT" sz="2800" dirty="0"/>
          </a:p>
          <a:p>
            <a:r>
              <a:rPr lang="it-IT" sz="2800" dirty="0"/>
              <a:t>The first entry in the list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selected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the default </a:t>
            </a:r>
            <a:r>
              <a:rPr lang="it-IT" sz="2800" dirty="0" err="1"/>
              <a:t>path</a:t>
            </a:r>
            <a:r>
              <a:rPr lang="it-IT" sz="2800" dirty="0"/>
              <a:t>, </a:t>
            </a:r>
            <a:r>
              <a:rPr lang="it-IT" sz="2800" dirty="0" err="1"/>
              <a:t>assigning</a:t>
            </a:r>
            <a:r>
              <a:rPr lang="it-IT" sz="2800" dirty="0"/>
              <a:t> a label </a:t>
            </a:r>
            <a:r>
              <a:rPr lang="it-IT" sz="2800" dirty="0" err="1"/>
              <a:t>value</a:t>
            </a:r>
            <a:r>
              <a:rPr lang="it-IT" sz="2800" dirty="0"/>
              <a:t> </a:t>
            </a:r>
            <a:r>
              <a:rPr lang="it-IT" sz="2800" dirty="0" err="1"/>
              <a:t>chosen</a:t>
            </a:r>
            <a:r>
              <a:rPr lang="it-IT" sz="2800" dirty="0"/>
              <a:t> </a:t>
            </a:r>
            <a:r>
              <a:rPr lang="it-IT" sz="2800" dirty="0" err="1"/>
              <a:t>randomly</a:t>
            </a:r>
            <a:endParaRPr lang="it-IT" sz="2800" dirty="0"/>
          </a:p>
          <a:p>
            <a:r>
              <a:rPr lang="it-IT" sz="2800" dirty="0"/>
              <a:t>The second entry </a:t>
            </a:r>
            <a:r>
              <a:rPr lang="it-IT" sz="2800" dirty="0" err="1"/>
              <a:t>is</a:t>
            </a:r>
            <a:r>
              <a:rPr lang="it-IT" sz="2800" dirty="0"/>
              <a:t> the backup </a:t>
            </a:r>
            <a:r>
              <a:rPr lang="it-IT" sz="2800" dirty="0" err="1"/>
              <a:t>path</a:t>
            </a:r>
            <a:r>
              <a:rPr lang="it-IT" sz="2800" dirty="0"/>
              <a:t>. </a:t>
            </a:r>
            <a:r>
              <a:rPr lang="it-IT" sz="2800" dirty="0" err="1"/>
              <a:t>Its</a:t>
            </a:r>
            <a:r>
              <a:rPr lang="it-IT" sz="2800" dirty="0"/>
              <a:t> label </a:t>
            </a:r>
            <a:r>
              <a:rPr lang="it-IT" sz="2800" dirty="0" err="1"/>
              <a:t>is</a:t>
            </a:r>
            <a:r>
              <a:rPr lang="it-IT" sz="2800" dirty="0"/>
              <a:t> the default one </a:t>
            </a:r>
            <a:r>
              <a:rPr lang="it-IT" sz="2800" dirty="0" err="1"/>
              <a:t>incremented</a:t>
            </a:r>
            <a:r>
              <a:rPr lang="it-IT" sz="2800" dirty="0"/>
              <a:t> by 1</a:t>
            </a:r>
          </a:p>
          <a:p>
            <a:r>
              <a:rPr lang="it-IT" sz="2800" dirty="0" err="1"/>
              <a:t>If</a:t>
            </a:r>
            <a:r>
              <a:rPr lang="it-IT" sz="2800" dirty="0"/>
              <a:t> the list </a:t>
            </a:r>
            <a:r>
              <a:rPr lang="it-IT" sz="2800" dirty="0" err="1"/>
              <a:t>contains</a:t>
            </a:r>
            <a:r>
              <a:rPr lang="it-IT" sz="2800" dirty="0"/>
              <a:t> just one </a:t>
            </a:r>
            <a:r>
              <a:rPr lang="it-IT" sz="2800" dirty="0" err="1"/>
              <a:t>element</a:t>
            </a:r>
            <a:r>
              <a:rPr lang="it-IT" sz="2800" dirty="0"/>
              <a:t>, </a:t>
            </a:r>
            <a:r>
              <a:rPr lang="it-IT" sz="2800" dirty="0" err="1"/>
              <a:t>only</a:t>
            </a:r>
            <a:r>
              <a:rPr lang="it-IT" sz="2800" dirty="0"/>
              <a:t> the default </a:t>
            </a:r>
            <a:r>
              <a:rPr lang="it-IT" sz="2800" dirty="0" err="1"/>
              <a:t>path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be </a:t>
            </a:r>
            <a:r>
              <a:rPr lang="it-IT" sz="2800" dirty="0" err="1"/>
              <a:t>available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87318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36DAC-8E45-4C60-A23A-69497972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20DF0D-CF68-4513-9AC4-B217E73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243BD2-D5B8-413F-88A0-333C1362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22846"/>
            <a:ext cx="7886700" cy="485744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The controller </a:t>
            </a:r>
            <a:r>
              <a:rPr lang="it-IT" dirty="0" err="1"/>
              <a:t>installs</a:t>
            </a:r>
            <a:r>
              <a:rPr lang="it-IT" dirty="0"/>
              <a:t> a MPLS PUSH rule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labels on </a:t>
            </a:r>
            <a:r>
              <a:rPr lang="it-IT" dirty="0" err="1"/>
              <a:t>packets</a:t>
            </a:r>
            <a:r>
              <a:rPr lang="it-IT" dirty="0"/>
              <a:t> </a:t>
            </a:r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to the </a:t>
            </a:r>
            <a:r>
              <a:rPr lang="it-IT" dirty="0" err="1"/>
              <a:t>host</a:t>
            </a:r>
            <a:endParaRPr lang="it-IT" dirty="0"/>
          </a:p>
          <a:p>
            <a:r>
              <a:rPr lang="it-IT" dirty="0"/>
              <a:t>Intermediate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forwarding rules </a:t>
            </a:r>
            <a:r>
              <a:rPr lang="it-IT" dirty="0" err="1"/>
              <a:t>based</a:t>
            </a:r>
            <a:r>
              <a:rPr lang="it-IT" dirty="0"/>
              <a:t> on label matching </a:t>
            </a:r>
          </a:p>
          <a:p>
            <a:r>
              <a:rPr lang="it-IT" dirty="0"/>
              <a:t>In the last </a:t>
            </a:r>
            <a:r>
              <a:rPr lang="it-IT" dirty="0" err="1"/>
              <a:t>node</a:t>
            </a:r>
            <a:r>
              <a:rPr lang="it-IT" dirty="0"/>
              <a:t> a POP MPLS rule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installed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label from the </a:t>
            </a:r>
            <a:r>
              <a:rPr lang="it-IT" dirty="0" err="1"/>
              <a:t>packet</a:t>
            </a:r>
            <a:r>
              <a:rPr lang="it-IT" dirty="0"/>
              <a:t> and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host</a:t>
            </a:r>
            <a:endParaRPr lang="it-IT" dirty="0"/>
          </a:p>
          <a:p>
            <a:r>
              <a:rPr lang="it-IT" dirty="0"/>
              <a:t>At the </a:t>
            </a:r>
            <a:r>
              <a:rPr lang="it-IT" dirty="0" err="1"/>
              <a:t>same</a:t>
            </a:r>
            <a:r>
              <a:rPr lang="it-IT" dirty="0"/>
              <a:t> time </a:t>
            </a:r>
            <a:r>
              <a:rPr lang="it-IT" dirty="0" err="1"/>
              <a:t>symmetrical</a:t>
            </a:r>
            <a:r>
              <a:rPr lang="it-IT" dirty="0"/>
              <a:t> rules are </a:t>
            </a:r>
            <a:r>
              <a:rPr lang="it-IT" dirty="0" err="1"/>
              <a:t>placed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to come back on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path</a:t>
            </a:r>
            <a:endParaRPr lang="it-IT" dirty="0"/>
          </a:p>
          <a:p>
            <a:r>
              <a:rPr lang="it-IT" dirty="0"/>
              <a:t>Intermediate switches are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recognize</a:t>
            </a:r>
            <a:r>
              <a:rPr lang="it-IT" dirty="0"/>
              <a:t> the </a:t>
            </a:r>
            <a:r>
              <a:rPr lang="it-IT" dirty="0" err="1"/>
              <a:t>direction</a:t>
            </a:r>
            <a:r>
              <a:rPr lang="it-IT" dirty="0"/>
              <a:t> of the </a:t>
            </a:r>
            <a:r>
              <a:rPr lang="it-IT" dirty="0" err="1"/>
              <a:t>packets</a:t>
            </a:r>
            <a:r>
              <a:rPr lang="it-IT" dirty="0"/>
              <a:t> by checking the input port</a:t>
            </a:r>
          </a:p>
          <a:p>
            <a:r>
              <a:rPr lang="it-IT" dirty="0"/>
              <a:t>The </a:t>
            </a:r>
            <a:r>
              <a:rPr lang="it-IT" dirty="0" err="1"/>
              <a:t>same</a:t>
            </a:r>
            <a:r>
              <a:rPr lang="it-IT" dirty="0"/>
              <a:t> procedure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to the backup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rules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default </a:t>
            </a:r>
            <a:r>
              <a:rPr lang="it-IT" dirty="0" err="1"/>
              <a:t>ones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75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63" y="1709705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76356" y="1783903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712004" y="180727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697699" y="346451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305909" y="3797779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40122" y="3815839"/>
            <a:ext cx="249491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456126" y="3462455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 flipV="1">
            <a:off x="1163423" y="3317589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8" y="2779789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59" y="2862371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916178" y="3429001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3384768" y="1000760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(label=1)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(label=1)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476313" y="514829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(label=2)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(label=2)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6F0FC-24F1-4F1E-8DC2-0669E62A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down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7F111E1-3AD3-436C-9758-6ABED81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8DA3320-0617-4A7F-86D5-CBD5F8339594}"/>
              </a:ext>
            </a:extLst>
          </p:cNvPr>
          <p:cNvSpPr txBox="1"/>
          <p:nvPr/>
        </p:nvSpPr>
        <p:spPr>
          <a:xfrm>
            <a:off x="337070" y="5414467"/>
            <a:ext cx="8145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When</a:t>
            </a:r>
            <a:r>
              <a:rPr lang="it-IT" sz="2000" dirty="0"/>
              <a:t> a link </a:t>
            </a:r>
            <a:r>
              <a:rPr lang="it-IT" sz="2000" dirty="0" err="1"/>
              <a:t>goes</a:t>
            </a:r>
            <a:r>
              <a:rPr lang="it-IT" sz="2000" dirty="0"/>
              <a:t> down, the controller </a:t>
            </a:r>
            <a:r>
              <a:rPr lang="it-IT" sz="2000" dirty="0" err="1"/>
              <a:t>detects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MPLS connection </a:t>
            </a:r>
            <a:r>
              <a:rPr lang="it-IT" sz="2000" dirty="0" err="1"/>
              <a:t>was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link and </a:t>
            </a:r>
            <a:r>
              <a:rPr lang="it-IT" sz="2000" dirty="0" err="1"/>
              <a:t>deletes</a:t>
            </a:r>
            <a:r>
              <a:rPr lang="it-IT" sz="2000" dirty="0"/>
              <a:t> the </a:t>
            </a:r>
            <a:r>
              <a:rPr lang="it-IT" sz="2000" dirty="0" err="1"/>
              <a:t>corresponding</a:t>
            </a:r>
            <a:r>
              <a:rPr lang="it-IT" sz="2000" dirty="0"/>
              <a:t>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Packets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automatically</a:t>
            </a:r>
            <a:r>
              <a:rPr lang="it-IT" sz="2000" dirty="0"/>
              <a:t> </a:t>
            </a:r>
            <a:r>
              <a:rPr lang="it-IT" sz="2000" dirty="0" err="1"/>
              <a:t>routed</a:t>
            </a:r>
            <a:r>
              <a:rPr lang="it-IT" sz="2000" dirty="0"/>
              <a:t> on the backup </a:t>
            </a:r>
            <a:r>
              <a:rPr lang="it-IT" sz="2000" dirty="0" err="1"/>
              <a:t>path</a:t>
            </a:r>
            <a:r>
              <a:rPr lang="it-IT" sz="2000" dirty="0"/>
              <a:t>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33AE011-1E32-439A-81AD-5BC7FF538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98" y="2261821"/>
            <a:ext cx="910436" cy="910436"/>
          </a:xfrm>
          <a:prstGeom prst="rect">
            <a:avLst/>
          </a:prstGeom>
        </p:spPr>
      </p:pic>
      <p:pic>
        <p:nvPicPr>
          <p:cNvPr id="20" name="Segnaposto contenuto 5">
            <a:extLst>
              <a:ext uri="{FF2B5EF4-FFF2-40B4-BE49-F238E27FC236}">
                <a16:creationId xmlns:a16="http://schemas.microsoft.com/office/drawing/2014/main" id="{3832CACB-779A-4B80-819F-FC1D7CD9C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03" y="1234262"/>
            <a:ext cx="4297378" cy="3188378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F966DECB-5802-4EFF-B44E-8ABEF990574C}"/>
              </a:ext>
            </a:extLst>
          </p:cNvPr>
          <p:cNvSpPr/>
          <p:nvPr/>
        </p:nvSpPr>
        <p:spPr>
          <a:xfrm rot="18292896">
            <a:off x="3321884" y="2826334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89DB1C7F-FFF0-44F1-B1E7-CB65C29678B8}"/>
              </a:ext>
            </a:extLst>
          </p:cNvPr>
          <p:cNvSpPr/>
          <p:nvPr/>
        </p:nvSpPr>
        <p:spPr>
          <a:xfrm rot="14061823">
            <a:off x="5329788" y="2833110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63C24C7-9911-481F-B2E6-4C7EDECE8155}"/>
              </a:ext>
            </a:extLst>
          </p:cNvPr>
          <p:cNvCxnSpPr>
            <a:cxnSpLocks/>
          </p:cNvCxnSpPr>
          <p:nvPr/>
        </p:nvCxnSpPr>
        <p:spPr>
          <a:xfrm flipV="1">
            <a:off x="1310077" y="2784122"/>
            <a:ext cx="109549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0C6B91-1756-472F-94C1-5BE2B67E87AE}"/>
              </a:ext>
            </a:extLst>
          </p:cNvPr>
          <p:cNvSpPr txBox="1"/>
          <p:nvPr/>
        </p:nvSpPr>
        <p:spPr>
          <a:xfrm>
            <a:off x="72343" y="3235875"/>
            <a:ext cx="2536735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04D0C32-4E4D-4618-B3A6-4224CBEF3AB6}"/>
              </a:ext>
            </a:extLst>
          </p:cNvPr>
          <p:cNvSpPr txBox="1"/>
          <p:nvPr/>
        </p:nvSpPr>
        <p:spPr>
          <a:xfrm>
            <a:off x="6574882" y="3435574"/>
            <a:ext cx="2496776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B0AAC26-48BC-461A-B178-5931DB3DA37A}"/>
              </a:ext>
            </a:extLst>
          </p:cNvPr>
          <p:cNvCxnSpPr>
            <a:cxnSpLocks/>
          </p:cNvCxnSpPr>
          <p:nvPr/>
        </p:nvCxnSpPr>
        <p:spPr>
          <a:xfrm>
            <a:off x="6445753" y="2828452"/>
            <a:ext cx="1325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993B325A-2047-4849-A157-EBF051BDF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4" y="2216626"/>
            <a:ext cx="910436" cy="910436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DAB7902-6620-4D06-AA77-E5739823E1DB}"/>
              </a:ext>
            </a:extLst>
          </p:cNvPr>
          <p:cNvSpPr txBox="1"/>
          <p:nvPr/>
        </p:nvSpPr>
        <p:spPr>
          <a:xfrm>
            <a:off x="3222495" y="4431632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(label=2)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(label=2)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  <p:sp>
        <p:nvSpPr>
          <p:cNvPr id="25" name="Segno di moltiplicazione 24">
            <a:extLst>
              <a:ext uri="{FF2B5EF4-FFF2-40B4-BE49-F238E27FC236}">
                <a16:creationId xmlns:a16="http://schemas.microsoft.com/office/drawing/2014/main" id="{1E4E5870-F5B2-43EE-A7EF-EA9B6AEEBB4B}"/>
              </a:ext>
            </a:extLst>
          </p:cNvPr>
          <p:cNvSpPr/>
          <p:nvPr/>
        </p:nvSpPr>
        <p:spPr>
          <a:xfrm>
            <a:off x="3201890" y="1800002"/>
            <a:ext cx="772730" cy="6682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45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E255F-EC52-4D66-BDB1-7A89CD8F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62D82F-8969-4452-BF57-12E3E7D8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882BB7A5-5F1D-4BAF-A7A0-BB9F88C6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7" y="1022847"/>
            <a:ext cx="4634621" cy="3438590"/>
          </a:xfrm>
          <a:prstGeom prst="rect">
            <a:avLst/>
          </a:prstGeom>
        </p:spPr>
      </p:pic>
      <p:sp>
        <p:nvSpPr>
          <p:cNvPr id="6" name="Freccia in giù 5">
            <a:extLst>
              <a:ext uri="{FF2B5EF4-FFF2-40B4-BE49-F238E27FC236}">
                <a16:creationId xmlns:a16="http://schemas.microsoft.com/office/drawing/2014/main" id="{8B392CFA-49F8-4820-BD47-F6B3A30D5C92}"/>
              </a:ext>
            </a:extLst>
          </p:cNvPr>
          <p:cNvSpPr/>
          <p:nvPr/>
        </p:nvSpPr>
        <p:spPr>
          <a:xfrm rot="14120756">
            <a:off x="3477050" y="109704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85A8D110-976E-42DF-87EC-33A63DD56FAE}"/>
              </a:ext>
            </a:extLst>
          </p:cNvPr>
          <p:cNvSpPr/>
          <p:nvPr/>
        </p:nvSpPr>
        <p:spPr>
          <a:xfrm rot="18437536">
            <a:off x="5712698" y="1120417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A57A4D8F-532F-48EA-895D-6B1AFE69ACAA}"/>
              </a:ext>
            </a:extLst>
          </p:cNvPr>
          <p:cNvSpPr/>
          <p:nvPr/>
        </p:nvSpPr>
        <p:spPr>
          <a:xfrm rot="14120756">
            <a:off x="5698393" y="277765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D10A0841-AEEA-453B-84D0-4354C80ABAD6}"/>
              </a:ext>
            </a:extLst>
          </p:cNvPr>
          <p:cNvSpPr/>
          <p:nvPr/>
        </p:nvSpPr>
        <p:spPr>
          <a:xfrm rot="18292896">
            <a:off x="3456820" y="277559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17AE4D-BAE6-4DED-8996-1917BACF9C02}"/>
              </a:ext>
            </a:extLst>
          </p:cNvPr>
          <p:cNvCxnSpPr>
            <a:cxnSpLocks/>
          </p:cNvCxnSpPr>
          <p:nvPr/>
        </p:nvCxnSpPr>
        <p:spPr>
          <a:xfrm flipV="1">
            <a:off x="1164117" y="2630731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6CCEF388-6882-4BAF-85A2-50E1B136E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2" y="2092931"/>
            <a:ext cx="910436" cy="91043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73D3BC5-1CBC-468A-B829-0716C4DA8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53" y="2175513"/>
            <a:ext cx="910436" cy="910436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B71F9EF-2C06-466B-83F1-C25AF5327BE5}"/>
              </a:ext>
            </a:extLst>
          </p:cNvPr>
          <p:cNvCxnSpPr>
            <a:cxnSpLocks/>
          </p:cNvCxnSpPr>
          <p:nvPr/>
        </p:nvCxnSpPr>
        <p:spPr>
          <a:xfrm flipV="1">
            <a:off x="6916872" y="2742143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44BB557-FDDB-41E2-8D87-C212A3D9DC8F}"/>
              </a:ext>
            </a:extLst>
          </p:cNvPr>
          <p:cNvSpPr txBox="1"/>
          <p:nvPr/>
        </p:nvSpPr>
        <p:spPr>
          <a:xfrm>
            <a:off x="281354" y="5261317"/>
            <a:ext cx="863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When</a:t>
            </a:r>
            <a:r>
              <a:rPr lang="it-IT" sz="2400" dirty="0"/>
              <a:t> the link </a:t>
            </a:r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active</a:t>
            </a:r>
            <a:r>
              <a:rPr lang="it-IT" sz="2400" dirty="0"/>
              <a:t>, </a:t>
            </a:r>
            <a:r>
              <a:rPr lang="it-IT" sz="2400" dirty="0" err="1"/>
              <a:t>all</a:t>
            </a:r>
            <a:r>
              <a:rPr lang="it-IT" sz="2400" dirty="0"/>
              <a:t> of the default rules are re-</a:t>
            </a:r>
            <a:r>
              <a:rPr lang="it-IT" sz="2400" dirty="0" err="1"/>
              <a:t>installed</a:t>
            </a:r>
            <a:r>
              <a:rPr lang="it-IT" sz="2400" dirty="0"/>
              <a:t> and </a:t>
            </a:r>
            <a:r>
              <a:rPr lang="it-IT" sz="2400" dirty="0" err="1"/>
              <a:t>packets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routed</a:t>
            </a:r>
            <a:r>
              <a:rPr lang="it-IT" sz="2400" dirty="0"/>
              <a:t> </a:t>
            </a:r>
            <a:r>
              <a:rPr lang="it-IT" sz="2400" dirty="0" err="1"/>
              <a:t>again</a:t>
            </a:r>
            <a:r>
              <a:rPr lang="it-IT" sz="2400" dirty="0"/>
              <a:t> on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path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10816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742</Words>
  <Application>Microsoft Office PowerPoint</Application>
  <PresentationFormat>Presentazione su schermo (4:3)</PresentationFormat>
  <Paragraphs>95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Outline</vt:lpstr>
      <vt:lpstr>Introduction</vt:lpstr>
      <vt:lpstr>MPLS connection setup</vt:lpstr>
      <vt:lpstr>Packet in handler </vt:lpstr>
      <vt:lpstr>Rule installation</vt:lpstr>
      <vt:lpstr>Path configuration example </vt:lpstr>
      <vt:lpstr>Link down</vt:lpstr>
      <vt:lpstr>Link up</vt:lpstr>
      <vt:lpstr>Port detection</vt:lpstr>
      <vt:lpstr>Additional checks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alessandro petocchi</cp:lastModifiedBy>
  <cp:revision>63</cp:revision>
  <dcterms:created xsi:type="dcterms:W3CDTF">2017-04-26T15:16:09Z</dcterms:created>
  <dcterms:modified xsi:type="dcterms:W3CDTF">2019-05-20T09:29:37Z</dcterms:modified>
</cp:coreProperties>
</file>