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61" r:id="rId10"/>
    <p:sldId id="267" r:id="rId11"/>
    <p:sldId id="270" r:id="rId12"/>
    <p:sldId id="272" r:id="rId13"/>
    <p:sldId id="274" r:id="rId14"/>
    <p:sldId id="276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441" autoAdjust="0"/>
  </p:normalViewPr>
  <p:slideViewPr>
    <p:cSldViewPr snapToGrid="0">
      <p:cViewPr varScale="1">
        <p:scale>
          <a:sx n="68" d="100"/>
          <a:sy n="68" d="100"/>
        </p:scale>
        <p:origin x="6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TESTBED</a:t>
            </a:r>
          </a:p>
        </c:rich>
      </c:tx>
      <c:layout>
        <c:manualLayout>
          <c:xMode val="edge"/>
          <c:yMode val="edge"/>
          <c:x val="0.27640005388569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6379518918159925E-2"/>
          <c:y val="0.11422415478305251"/>
          <c:w val="0.86065989690968925"/>
          <c:h val="0.652404090147483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Foglio1!$A$1:$A$10</c:f>
              <c:numCache>
                <c:formatCode>General</c:formatCode>
                <c:ptCount val="10"/>
                <c:pt idx="0" formatCode="#,##0">
                  <c:v>3.9634230000000001</c:v>
                </c:pt>
                <c:pt idx="1">
                  <c:v>0.27818399999999999</c:v>
                </c:pt>
                <c:pt idx="2" formatCode="#,##0">
                  <c:v>5.5986859999999998</c:v>
                </c:pt>
                <c:pt idx="3">
                  <c:v>4.4990000000000004E-3</c:v>
                </c:pt>
                <c:pt idx="4">
                  <c:v>8.8248999999999994E-2</c:v>
                </c:pt>
                <c:pt idx="5">
                  <c:v>0.444517</c:v>
                </c:pt>
                <c:pt idx="6">
                  <c:v>0.33728000000000002</c:v>
                </c:pt>
                <c:pt idx="7">
                  <c:v>1.817E-3</c:v>
                </c:pt>
                <c:pt idx="8" formatCode="#,##0">
                  <c:v>1.0885769999999999</c:v>
                </c:pt>
                <c:pt idx="9">
                  <c:v>0.30131999999999998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6-421D-8E61-E5A8CCC962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4886520"/>
        <c:axId val="564888440"/>
      </c:bar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samples</a:t>
                </a:r>
              </a:p>
            </c:rich>
          </c:tx>
          <c:layout>
            <c:manualLayout>
              <c:xMode val="edge"/>
              <c:yMode val="edge"/>
              <c:x val="0.50027191817072247"/>
              <c:y val="0.85746965798124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tickMarkSkip val="21"/>
        <c:noMultiLvlLbl val="0"/>
      </c:catAx>
      <c:valAx>
        <c:axId val="5648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time (s)</a:t>
                </a:r>
              </a:p>
            </c:rich>
          </c:tx>
          <c:layout>
            <c:manualLayout>
              <c:xMode val="edge"/>
              <c:yMode val="edge"/>
              <c:x val="0"/>
              <c:y val="0.3698997482868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5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MININET SIMULATOR </a:t>
            </a:r>
          </a:p>
        </c:rich>
      </c:tx>
      <c:layout>
        <c:manualLayout>
          <c:xMode val="edge"/>
          <c:yMode val="edge"/>
          <c:x val="0.23306172988465701"/>
          <c:y val="2.6397004293358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Foglio3!$A$1:$A$10</c:f>
              <c:numCache>
                <c:formatCode>General</c:formatCode>
                <c:ptCount val="10"/>
                <c:pt idx="0">
                  <c:v>6.803E-3</c:v>
                </c:pt>
                <c:pt idx="1">
                  <c:v>7.3720000000000001E-3</c:v>
                </c:pt>
                <c:pt idx="2">
                  <c:v>7.3730000000000002E-3</c:v>
                </c:pt>
                <c:pt idx="3">
                  <c:v>7.3740000000000003E-3</c:v>
                </c:pt>
                <c:pt idx="4">
                  <c:v>7.3749999999999996E-3</c:v>
                </c:pt>
                <c:pt idx="5">
                  <c:v>7.3759999999999997E-3</c:v>
                </c:pt>
                <c:pt idx="6">
                  <c:v>7.3769999999999999E-3</c:v>
                </c:pt>
                <c:pt idx="7">
                  <c:v>7.378E-3</c:v>
                </c:pt>
                <c:pt idx="8">
                  <c:v>7.3790000000000001E-3</c:v>
                </c:pt>
                <c:pt idx="9">
                  <c:v>7.3800000000000003E-3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6-4E76-8948-1D02540F7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557016"/>
        <c:axId val="481556360"/>
      </c:barChart>
      <c:catAx>
        <c:axId val="481557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6360"/>
        <c:crosses val="autoZero"/>
        <c:auto val="1"/>
        <c:lblAlgn val="ctr"/>
        <c:lblOffset val="100"/>
        <c:noMultiLvlLbl val="0"/>
      </c:catAx>
      <c:valAx>
        <c:axId val="481556360"/>
        <c:scaling>
          <c:orientation val="minMax"/>
          <c:max val="9.0000000000000028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layout>
            <c:manualLayout>
              <c:xMode val="edge"/>
              <c:yMode val="edge"/>
              <c:x val="9.2497721060085056E-3"/>
              <c:y val="0.352399949590819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7016"/>
        <c:crosses val="autoZero"/>
        <c:crossBetween val="between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MININET SIMULATOR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Foglio4!$A$1:$A$10</c:f>
              <c:numCache>
                <c:formatCode>General</c:formatCode>
                <c:ptCount val="10"/>
                <c:pt idx="0">
                  <c:v>3.7420000000000001E-3</c:v>
                </c:pt>
                <c:pt idx="1">
                  <c:v>7.8799999999999999E-3</c:v>
                </c:pt>
                <c:pt idx="2">
                  <c:v>3.2560000000000002E-3</c:v>
                </c:pt>
                <c:pt idx="3">
                  <c:v>3.7599999999999999E-3</c:v>
                </c:pt>
                <c:pt idx="4">
                  <c:v>3.4529999999999999E-3</c:v>
                </c:pt>
                <c:pt idx="5">
                  <c:v>3.9069999999999999E-3</c:v>
                </c:pt>
                <c:pt idx="6">
                  <c:v>3.042E-3</c:v>
                </c:pt>
                <c:pt idx="7">
                  <c:v>3.4740000000000001E-3</c:v>
                </c:pt>
                <c:pt idx="8">
                  <c:v>3.6380000000000002E-3</c:v>
                </c:pt>
                <c:pt idx="9">
                  <c:v>4.7679999999999997E-3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2-4BED-98C6-8D748954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039528"/>
        <c:axId val="522041168"/>
      </c:barChart>
      <c:catAx>
        <c:axId val="52203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41168"/>
        <c:crosses val="autoZero"/>
        <c:auto val="1"/>
        <c:lblAlgn val="ctr"/>
        <c:lblOffset val="100"/>
        <c:noMultiLvlLbl val="0"/>
      </c:catAx>
      <c:valAx>
        <c:axId val="52204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3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TESTBED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5960888691730436E-2"/>
          <c:y val="0.18273191263193081"/>
          <c:w val="0.88402025803112638"/>
          <c:h val="0.6893785384264983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Foglio2!$A$1:$A$19</c15:sqref>
                  </c15:fullRef>
                </c:ext>
              </c:extLst>
              <c:f>Foglio2!$A$1:$A$10</c:f>
              <c:numCache>
                <c:formatCode>General</c:formatCode>
                <c:ptCount val="10"/>
                <c:pt idx="0">
                  <c:v>0.32311400000000001</c:v>
                </c:pt>
                <c:pt idx="1">
                  <c:v>5.3769999999999998E-3</c:v>
                </c:pt>
                <c:pt idx="2">
                  <c:v>0.16966500000000001</c:v>
                </c:pt>
                <c:pt idx="3">
                  <c:v>3.1700000000000001E-3</c:v>
                </c:pt>
                <c:pt idx="4">
                  <c:v>4.6899999999999997E-3</c:v>
                </c:pt>
                <c:pt idx="5">
                  <c:v>8.0492999999999995E-2</c:v>
                </c:pt>
                <c:pt idx="6">
                  <c:v>2.7060000000000001E-3</c:v>
                </c:pt>
                <c:pt idx="7">
                  <c:v>0.23216600000000001</c:v>
                </c:pt>
                <c:pt idx="8">
                  <c:v>4.8269999999999997E-3</c:v>
                </c:pt>
                <c:pt idx="9">
                  <c:v>3.8310000000000002E-3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2-4DE9-991F-2393D5016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500280"/>
        <c:axId val="585499320"/>
      </c:barChart>
      <c:catAx>
        <c:axId val="585500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499320"/>
        <c:crosses val="autoZero"/>
        <c:auto val="1"/>
        <c:lblAlgn val="ctr"/>
        <c:lblOffset val="100"/>
        <c:noMultiLvlLbl val="0"/>
      </c:catAx>
      <c:valAx>
        <c:axId val="58549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500280"/>
        <c:crosses val="autoZero"/>
        <c:crossBetween val="between"/>
        <c:majorUnit val="5.000000000000001E-2"/>
        <c:minorUnit val="4.000000000000001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03/09/2019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Solo un grafico con </a:t>
            </a:r>
            <a:r>
              <a:rPr lang="it-IT" dirty="0" err="1"/>
              <a:t>bw</a:t>
            </a:r>
            <a:r>
              <a:rPr lang="it-IT" dirty="0"/>
              <a:t>/</a:t>
            </a:r>
            <a:r>
              <a:rPr lang="it-IT" dirty="0" err="1"/>
              <a:t>pkt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per </a:t>
            </a:r>
            <a:r>
              <a:rPr lang="it-IT" dirty="0" err="1"/>
              <a:t>testbed</a:t>
            </a:r>
            <a:r>
              <a:rPr lang="it-IT" dirty="0"/>
              <a:t> e </a:t>
            </a: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4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E255F-EC52-4D66-BDB1-7A89CD8F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62D82F-8969-4452-BF57-12E3E7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pic>
        <p:nvPicPr>
          <p:cNvPr id="5" name="Segnaposto contenuto 5">
            <a:extLst>
              <a:ext uri="{FF2B5EF4-FFF2-40B4-BE49-F238E27FC236}">
                <a16:creationId xmlns:a16="http://schemas.microsoft.com/office/drawing/2014/main" id="{882BB7A5-5F1D-4BAF-A7A0-BB9F88C6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7" y="1022847"/>
            <a:ext cx="4634621" cy="3438590"/>
          </a:xfrm>
          <a:prstGeom prst="rect">
            <a:avLst/>
          </a:prstGeom>
        </p:spPr>
      </p:pic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B392CFA-49F8-4820-BD47-F6B3A30D5C92}"/>
              </a:ext>
            </a:extLst>
          </p:cNvPr>
          <p:cNvSpPr/>
          <p:nvPr/>
        </p:nvSpPr>
        <p:spPr>
          <a:xfrm rot="14120756">
            <a:off x="3477050" y="109704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85A8D110-976E-42DF-87EC-33A63DD56FAE}"/>
              </a:ext>
            </a:extLst>
          </p:cNvPr>
          <p:cNvSpPr/>
          <p:nvPr/>
        </p:nvSpPr>
        <p:spPr>
          <a:xfrm rot="18437536">
            <a:off x="5712698" y="1120417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A57A4D8F-532F-48EA-895D-6B1AFE69ACAA}"/>
              </a:ext>
            </a:extLst>
          </p:cNvPr>
          <p:cNvSpPr/>
          <p:nvPr/>
        </p:nvSpPr>
        <p:spPr>
          <a:xfrm rot="14120756">
            <a:off x="5698393" y="277765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D10A0841-AEEA-453B-84D0-4354C80ABAD6}"/>
              </a:ext>
            </a:extLst>
          </p:cNvPr>
          <p:cNvSpPr/>
          <p:nvPr/>
        </p:nvSpPr>
        <p:spPr>
          <a:xfrm rot="18292896">
            <a:off x="3456820" y="277559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17AE4D-BAE6-4DED-8996-1917BACF9C02}"/>
              </a:ext>
            </a:extLst>
          </p:cNvPr>
          <p:cNvCxnSpPr>
            <a:cxnSpLocks/>
          </p:cNvCxnSpPr>
          <p:nvPr/>
        </p:nvCxnSpPr>
        <p:spPr>
          <a:xfrm flipV="1">
            <a:off x="1164117" y="2630731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6CCEF388-6882-4BAF-85A2-50E1B136E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2" y="2092931"/>
            <a:ext cx="910436" cy="9104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3D3BC5-1CBC-468A-B829-0716C4DA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53" y="2175513"/>
            <a:ext cx="910436" cy="910436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B71F9EF-2C06-466B-83F1-C25AF5327BE5}"/>
              </a:ext>
            </a:extLst>
          </p:cNvPr>
          <p:cNvCxnSpPr>
            <a:cxnSpLocks/>
          </p:cNvCxnSpPr>
          <p:nvPr/>
        </p:nvCxnSpPr>
        <p:spPr>
          <a:xfrm flipV="1">
            <a:off x="6916872" y="2742143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4BB557-FDDB-41E2-8D87-C212A3D9DC8F}"/>
              </a:ext>
            </a:extLst>
          </p:cNvPr>
          <p:cNvSpPr txBox="1"/>
          <p:nvPr/>
        </p:nvSpPr>
        <p:spPr>
          <a:xfrm>
            <a:off x="281354" y="5261317"/>
            <a:ext cx="863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link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active</a:t>
            </a:r>
            <a:r>
              <a:rPr lang="it-IT" sz="2400" dirty="0"/>
              <a:t>, </a:t>
            </a:r>
            <a:r>
              <a:rPr lang="it-IT" sz="2400" dirty="0" err="1"/>
              <a:t>all</a:t>
            </a:r>
            <a:r>
              <a:rPr lang="it-IT" sz="2400" dirty="0"/>
              <a:t> of the default rules are re-</a:t>
            </a:r>
            <a:r>
              <a:rPr lang="it-IT" sz="2400" dirty="0" err="1"/>
              <a:t>installed</a:t>
            </a:r>
            <a:r>
              <a:rPr lang="it-IT" sz="2400" dirty="0"/>
              <a:t> and </a:t>
            </a:r>
            <a:r>
              <a:rPr lang="it-IT" sz="2400" dirty="0" err="1"/>
              <a:t>packets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routed</a:t>
            </a:r>
            <a:r>
              <a:rPr lang="it-IT" sz="2400" dirty="0"/>
              <a:t> </a:t>
            </a:r>
            <a:r>
              <a:rPr lang="it-IT" sz="2400" dirty="0" err="1"/>
              <a:t>again</a:t>
            </a:r>
            <a:r>
              <a:rPr lang="it-IT" sz="2400" dirty="0"/>
              <a:t> on the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path</a:t>
            </a:r>
            <a:r>
              <a:rPr lang="it-IT" sz="2400" dirty="0"/>
              <a:t> (</a:t>
            </a:r>
            <a:r>
              <a:rPr lang="it-IT" sz="2400" dirty="0" err="1"/>
              <a:t>higher</a:t>
            </a:r>
            <a:r>
              <a:rPr lang="it-IT" sz="2400" dirty="0"/>
              <a:t> </a:t>
            </a:r>
            <a:r>
              <a:rPr lang="it-IT" sz="2400" dirty="0" err="1"/>
              <a:t>priority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081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429E2-9070-44E7-BFB9-9779B35D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testbed-mininet</a:t>
            </a:r>
            <a:r>
              <a:rPr lang="it-IT" dirty="0"/>
              <a:t> simulator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7E1173F-B06B-4302-BFD1-98594F6D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F61544-57CF-4EED-86CF-2239CD5A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2" y="1022847"/>
            <a:ext cx="8721968" cy="4322876"/>
          </a:xfrm>
        </p:spPr>
        <p:txBody>
          <a:bodyPr>
            <a:noAutofit/>
          </a:bodyPr>
          <a:lstStyle/>
          <a:p>
            <a:pPr algn="ctr"/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r>
              <a:rPr lang="it-IT" sz="4000" dirty="0"/>
              <a:t>In the </a:t>
            </a:r>
            <a:r>
              <a:rPr lang="it-IT" sz="4000" dirty="0" err="1"/>
              <a:t>testbed</a:t>
            </a:r>
            <a:r>
              <a:rPr lang="it-IT" sz="4000" dirty="0"/>
              <a:t> </a:t>
            </a:r>
            <a:r>
              <a:rPr lang="it-IT" sz="4000" dirty="0" err="1"/>
              <a:t>version</a:t>
            </a:r>
            <a:r>
              <a:rPr lang="it-IT" sz="4000" dirty="0"/>
              <a:t> of the code, MPLS rules </a:t>
            </a:r>
            <a:r>
              <a:rPr lang="it-IT" sz="4000" dirty="0" err="1"/>
              <a:t>don’t</a:t>
            </a:r>
            <a:r>
              <a:rPr lang="it-IT" sz="4000" dirty="0"/>
              <a:t> match on </a:t>
            </a:r>
            <a:r>
              <a:rPr lang="it-IT" sz="4000" u="sng" dirty="0">
                <a:solidFill>
                  <a:srgbClr val="FF0000"/>
                </a:solidFill>
              </a:rPr>
              <a:t>label field</a:t>
            </a:r>
          </a:p>
        </p:txBody>
      </p:sp>
    </p:spTree>
    <p:extLst>
      <p:ext uri="{BB962C8B-B14F-4D97-AF65-F5344CB8AC3E}">
        <p14:creationId xmlns:p14="http://schemas.microsoft.com/office/powerpoint/2010/main" val="18096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6141B-DFC5-44E9-921A-3B00259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Rules </a:t>
            </a:r>
            <a:r>
              <a:rPr lang="it-IT" dirty="0" err="1"/>
              <a:t>installation</a:t>
            </a:r>
            <a:r>
              <a:rPr lang="it-IT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33175-8FED-4D44-9656-1628896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6E0D3F69-ADD9-4B9A-A1DC-C37262C55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06372"/>
              </p:ext>
            </p:extLst>
          </p:nvPr>
        </p:nvGraphicFramePr>
        <p:xfrm>
          <a:off x="963637" y="3587263"/>
          <a:ext cx="7216726" cy="313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CB035B6-E430-4001-84E3-AC8604842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582573"/>
              </p:ext>
            </p:extLst>
          </p:nvPr>
        </p:nvGraphicFramePr>
        <p:xfrm>
          <a:off x="963637" y="858130"/>
          <a:ext cx="7012745" cy="272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988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7A583-2C5C-4D6B-B628-10BDFD4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: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r>
              <a:rPr lang="it-IT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54A43E-1C4E-4E28-BECF-8270CB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9445B5C8-9517-46C4-94AA-317865C0F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98395"/>
              </p:ext>
            </p:extLst>
          </p:nvPr>
        </p:nvGraphicFramePr>
        <p:xfrm>
          <a:off x="1106543" y="721759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7821879-267B-4D26-A9D1-AEA8CD903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902177"/>
              </p:ext>
            </p:extLst>
          </p:nvPr>
        </p:nvGraphicFramePr>
        <p:xfrm>
          <a:off x="1150824" y="3663478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457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67EE2-498F-41BC-9C22-4256737E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status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C1188D-CF74-4791-B482-4F902C2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3981FC5-74F6-413C-B0D4-AD1F0B5E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29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END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it-IT" dirty="0"/>
              <a:t>MPLS connection setup</a:t>
            </a:r>
            <a:endParaRPr lang="en-GB" dirty="0"/>
          </a:p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  <a:endParaRPr lang="en-GB" dirty="0"/>
          </a:p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en-GB" dirty="0"/>
          </a:p>
          <a:p>
            <a:r>
              <a:rPr lang="en-GB" dirty="0"/>
              <a:t>Port Detection</a:t>
            </a:r>
          </a:p>
          <a:p>
            <a:r>
              <a:rPr lang="en-GB" dirty="0"/>
              <a:t>Link down/up</a:t>
            </a:r>
          </a:p>
          <a:p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testbed-mininet</a:t>
            </a:r>
            <a:r>
              <a:rPr lang="it-IT" dirty="0"/>
              <a:t> simulator</a:t>
            </a:r>
          </a:p>
          <a:p>
            <a:r>
              <a:rPr lang="it-IT" dirty="0" err="1"/>
              <a:t>Statistics</a:t>
            </a:r>
            <a:endParaRPr lang="it-IT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49" y="1290139"/>
            <a:ext cx="7886700" cy="4351338"/>
          </a:xfrm>
        </p:spPr>
        <p:txBody>
          <a:bodyPr/>
          <a:lstStyle/>
          <a:p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r>
              <a:rPr lang="en-US" dirty="0"/>
              <a:t>One tunnel is the default path, the other is the back‐up path.</a:t>
            </a:r>
          </a:p>
          <a:p>
            <a:r>
              <a:rPr lang="en-US" dirty="0"/>
              <a:t>MPLS connection is based on source and destination MACs</a:t>
            </a:r>
          </a:p>
          <a:p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MPLS connection setup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137001"/>
            <a:ext cx="86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h1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9C199-147F-498D-ACF8-B91CD20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22" name="Segnaposto contenuto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598F5BE-C31C-476F-845E-9A460849D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22" y="723900"/>
            <a:ext cx="3560478" cy="5860672"/>
          </a:xfrm>
        </p:spPr>
      </p:pic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766573"/>
            <a:ext cx="5339882" cy="5804651"/>
          </a:xfrm>
        </p:spPr>
      </p:pic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63" y="1709705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76356" y="1783903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712004" y="1807275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697699" y="346451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305909" y="3797779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40122" y="3815839"/>
            <a:ext cx="249491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456126" y="3462455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 flipV="1">
            <a:off x="1163423" y="3317589"/>
            <a:ext cx="134077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" y="2779789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59" y="2862371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916178" y="3429001"/>
            <a:ext cx="899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3384768" y="1000760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(label=1)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(label=1)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476313" y="514829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6F0FC-24F1-4F1E-8DC2-0669E62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down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7F111E1-3AD3-436C-9758-6ABED81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8DA3320-0617-4A7F-86D5-CBD5F8339594}"/>
              </a:ext>
            </a:extLst>
          </p:cNvPr>
          <p:cNvSpPr txBox="1"/>
          <p:nvPr/>
        </p:nvSpPr>
        <p:spPr>
          <a:xfrm>
            <a:off x="337069" y="5414467"/>
            <a:ext cx="8483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When</a:t>
            </a:r>
            <a:r>
              <a:rPr lang="it-IT" sz="2000" dirty="0"/>
              <a:t> a link </a:t>
            </a:r>
            <a:r>
              <a:rPr lang="it-IT" sz="2000" dirty="0" err="1"/>
              <a:t>goes</a:t>
            </a:r>
            <a:r>
              <a:rPr lang="it-IT" sz="2000" dirty="0"/>
              <a:t> down, the controller </a:t>
            </a:r>
            <a:r>
              <a:rPr lang="it-IT" sz="2000" dirty="0" err="1"/>
              <a:t>detects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and </a:t>
            </a:r>
            <a:r>
              <a:rPr lang="it-IT" sz="2000" dirty="0" err="1"/>
              <a:t>deletes</a:t>
            </a:r>
            <a:r>
              <a:rPr lang="it-IT" sz="2000" dirty="0"/>
              <a:t> the </a:t>
            </a:r>
            <a:r>
              <a:rPr lang="it-IT" sz="2000" dirty="0" err="1"/>
              <a:t>corresponding</a:t>
            </a:r>
            <a:r>
              <a:rPr lang="it-IT" sz="2000" dirty="0"/>
              <a:t>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automatically</a:t>
            </a:r>
            <a:r>
              <a:rPr lang="it-IT" sz="2000" dirty="0"/>
              <a:t> </a:t>
            </a:r>
            <a:r>
              <a:rPr lang="it-IT" sz="2000" dirty="0" err="1"/>
              <a:t>routed</a:t>
            </a:r>
            <a:r>
              <a:rPr lang="it-IT" sz="2000" dirty="0"/>
              <a:t> on the backup </a:t>
            </a:r>
            <a:r>
              <a:rPr lang="it-IT" sz="2000" dirty="0" err="1"/>
              <a:t>path</a:t>
            </a:r>
            <a:r>
              <a:rPr lang="it-IT" sz="2000" dirty="0"/>
              <a:t>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33AE011-1E32-439A-81AD-5BC7FF53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98" y="2261821"/>
            <a:ext cx="910436" cy="910436"/>
          </a:xfrm>
          <a:prstGeom prst="rect">
            <a:avLst/>
          </a:prstGeom>
        </p:spPr>
      </p:pic>
      <p:pic>
        <p:nvPicPr>
          <p:cNvPr id="20" name="Segnaposto contenuto 5">
            <a:extLst>
              <a:ext uri="{FF2B5EF4-FFF2-40B4-BE49-F238E27FC236}">
                <a16:creationId xmlns:a16="http://schemas.microsoft.com/office/drawing/2014/main" id="{3832CACB-779A-4B80-819F-FC1D7CD9C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3" y="1234262"/>
            <a:ext cx="4297378" cy="3188378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966DECB-5802-4EFF-B44E-8ABEF990574C}"/>
              </a:ext>
            </a:extLst>
          </p:cNvPr>
          <p:cNvSpPr/>
          <p:nvPr/>
        </p:nvSpPr>
        <p:spPr>
          <a:xfrm rot="18292896">
            <a:off x="3321884" y="2826334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89DB1C7F-FFF0-44F1-B1E7-CB65C29678B8}"/>
              </a:ext>
            </a:extLst>
          </p:cNvPr>
          <p:cNvSpPr/>
          <p:nvPr/>
        </p:nvSpPr>
        <p:spPr>
          <a:xfrm rot="14061823">
            <a:off x="5329788" y="2833110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63C24C7-9911-481F-B2E6-4C7EDECE8155}"/>
              </a:ext>
            </a:extLst>
          </p:cNvPr>
          <p:cNvCxnSpPr>
            <a:cxnSpLocks/>
          </p:cNvCxnSpPr>
          <p:nvPr/>
        </p:nvCxnSpPr>
        <p:spPr>
          <a:xfrm flipV="1">
            <a:off x="1310077" y="2784122"/>
            <a:ext cx="109549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0C6B91-1756-472F-94C1-5BE2B67E87AE}"/>
              </a:ext>
            </a:extLst>
          </p:cNvPr>
          <p:cNvSpPr txBox="1"/>
          <p:nvPr/>
        </p:nvSpPr>
        <p:spPr>
          <a:xfrm>
            <a:off x="72343" y="3235875"/>
            <a:ext cx="2536735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04D0C32-4E4D-4618-B3A6-4224CBEF3AB6}"/>
              </a:ext>
            </a:extLst>
          </p:cNvPr>
          <p:cNvSpPr txBox="1"/>
          <p:nvPr/>
        </p:nvSpPr>
        <p:spPr>
          <a:xfrm>
            <a:off x="6574882" y="3435574"/>
            <a:ext cx="2496776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</a:p>
          <a:p>
            <a:r>
              <a:rPr lang="it-IT" sz="1400" b="1" dirty="0"/>
              <a:t>PUSH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</a:t>
            </a:r>
            <a:r>
              <a:rPr lang="it-IT" sz="1400" dirty="0" err="1"/>
              <a:t>outport</a:t>
            </a:r>
            <a:r>
              <a:rPr lang="it-IT" sz="1400" dirty="0"/>
              <a:t>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B0AAC26-48BC-461A-B178-5931DB3DA37A}"/>
              </a:ext>
            </a:extLst>
          </p:cNvPr>
          <p:cNvCxnSpPr>
            <a:cxnSpLocks/>
          </p:cNvCxnSpPr>
          <p:nvPr/>
        </p:nvCxnSpPr>
        <p:spPr>
          <a:xfrm>
            <a:off x="6445753" y="2828452"/>
            <a:ext cx="1325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93B325A-2047-4849-A157-EBF051BD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4" y="2216626"/>
            <a:ext cx="910436" cy="91043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DAB7902-6620-4D06-AA77-E5739823E1DB}"/>
              </a:ext>
            </a:extLst>
          </p:cNvPr>
          <p:cNvSpPr txBox="1"/>
          <p:nvPr/>
        </p:nvSpPr>
        <p:spPr>
          <a:xfrm>
            <a:off x="3222495" y="4431632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1 (label=2) =&gt; </a:t>
            </a:r>
            <a:r>
              <a:rPr lang="it-IT" sz="1400" dirty="0" err="1"/>
              <a:t>outport</a:t>
            </a:r>
            <a:r>
              <a:rPr lang="it-IT" sz="1400" dirty="0"/>
              <a:t> 2</a:t>
            </a:r>
          </a:p>
          <a:p>
            <a:r>
              <a:rPr lang="it-IT" sz="1400" dirty="0" err="1"/>
              <a:t>Inport</a:t>
            </a:r>
            <a:r>
              <a:rPr lang="it-IT" sz="1400" dirty="0"/>
              <a:t> 2 (label=2) =&gt; </a:t>
            </a:r>
            <a:r>
              <a:rPr lang="it-IT" sz="1400" dirty="0" err="1"/>
              <a:t>outport</a:t>
            </a:r>
            <a:r>
              <a:rPr lang="it-IT" sz="1400" dirty="0"/>
              <a:t> 1</a:t>
            </a:r>
          </a:p>
        </p:txBody>
      </p:sp>
      <p:sp>
        <p:nvSpPr>
          <p:cNvPr id="25" name="Segno di moltiplicazione 24">
            <a:extLst>
              <a:ext uri="{FF2B5EF4-FFF2-40B4-BE49-F238E27FC236}">
                <a16:creationId xmlns:a16="http://schemas.microsoft.com/office/drawing/2014/main" id="{1E4E5870-F5B2-43EE-A7EF-EA9B6AEEBB4B}"/>
              </a:ext>
            </a:extLst>
          </p:cNvPr>
          <p:cNvSpPr/>
          <p:nvPr/>
        </p:nvSpPr>
        <p:spPr>
          <a:xfrm>
            <a:off x="3201890" y="1800002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459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532</Words>
  <Application>Microsoft Office PowerPoint</Application>
  <PresentationFormat>Presentazione su schermo (4:3)</PresentationFormat>
  <Paragraphs>103</Paragraphs>
  <Slides>15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MPLS connection setup</vt:lpstr>
      <vt:lpstr>Packet in handler</vt:lpstr>
      <vt:lpstr>Rule installation</vt:lpstr>
      <vt:lpstr>Path configuration example </vt:lpstr>
      <vt:lpstr>Port detection</vt:lpstr>
      <vt:lpstr>Link down</vt:lpstr>
      <vt:lpstr>Link up</vt:lpstr>
      <vt:lpstr>Differences testbed-mininet simulator</vt:lpstr>
      <vt:lpstr>Statistics: Rules installation time</vt:lpstr>
      <vt:lpstr>Statistics: path modification time</vt:lpstr>
      <vt:lpstr>Packet status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Verooo Villa</cp:lastModifiedBy>
  <cp:revision>90</cp:revision>
  <dcterms:created xsi:type="dcterms:W3CDTF">2017-04-26T15:16:09Z</dcterms:created>
  <dcterms:modified xsi:type="dcterms:W3CDTF">2019-09-03T15:58:31Z</dcterms:modified>
</cp:coreProperties>
</file>