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8" r:id="rId11"/>
    <p:sldId id="279" r:id="rId12"/>
    <p:sldId id="272" r:id="rId13"/>
    <p:sldId id="274" r:id="rId14"/>
    <p:sldId id="28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9981" autoAdjust="0"/>
  </p:normalViewPr>
  <p:slideViewPr>
    <p:cSldViewPr snapToGrid="0">
      <p:cViewPr varScale="1">
        <p:scale>
          <a:sx n="65" d="100"/>
          <a:sy n="65" d="100"/>
        </p:scale>
        <p:origin x="14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39393\Downloads\plots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file:///C:\Users\39393\Downloads\plots%20(1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39393\Downloads\plots%20(1)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39393\Downloads\plots%20(1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Rules installation time - MININET SIMULATOR</a:t>
            </a:r>
          </a:p>
        </c:rich>
      </c:tx>
      <c:layout>
        <c:manualLayout>
          <c:xMode val="edge"/>
          <c:yMode val="edge"/>
          <c:x val="0.31868508417640812"/>
          <c:y val="9.2015310325146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it-IT"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962167583859647"/>
          <c:y val="0.11716625907213625"/>
          <c:w val="0.84270764147651156"/>
          <c:h val="0.7195260640596060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E-4342-A400-FEF49CA3C1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9E-4342-A400-FEF49CA3C1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9E-4342-A400-FEF49CA3C1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9E-4342-A400-FEF49CA3C1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49E-4342-A400-FEF49CA3C1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9E-4342-A400-FEF49CA3C1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9E-4342-A400-FEF49CA3C17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9E-4342-A400-FEF49CA3C17A}"/>
                </c:ext>
              </c:extLst>
            </c:dLbl>
            <c:dLbl>
              <c:idx val="7"/>
              <c:layout>
                <c:manualLayout>
                  <c:x val="-0.5865514642973737"/>
                  <c:y val="-5.99419319628888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9E-4342-A400-FEF49CA3C1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49E-4342-A400-FEF49CA3C1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49E-4342-A400-FEF49CA3C17A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Foglio3!$B$1:$B$10</c:f>
              <c:numCache>
                <c:formatCode>General</c:formatCode>
                <c:ptCount val="10"/>
                <c:pt idx="0">
                  <c:v>7.3187E-3</c:v>
                </c:pt>
                <c:pt idx="1">
                  <c:v>7.3187E-3</c:v>
                </c:pt>
                <c:pt idx="2">
                  <c:v>7.3187E-3</c:v>
                </c:pt>
                <c:pt idx="3">
                  <c:v>7.3187E-3</c:v>
                </c:pt>
                <c:pt idx="4">
                  <c:v>7.3187E-3</c:v>
                </c:pt>
                <c:pt idx="5">
                  <c:v>7.3187E-3</c:v>
                </c:pt>
                <c:pt idx="6">
                  <c:v>7.3187E-3</c:v>
                </c:pt>
                <c:pt idx="7">
                  <c:v>7.3187E-3</c:v>
                </c:pt>
                <c:pt idx="8">
                  <c:v>7.3187E-3</c:v>
                </c:pt>
                <c:pt idx="9">
                  <c:v>7.3187E-3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49E-4342-A400-FEF49CA3C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41458992356272"/>
              <c:y val="0.9372137529561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000000000000000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3.6074997748533733E-2"/>
              <c:y val="0.474824532514736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5000000000000005E-3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Rules </a:t>
            </a:r>
            <a:r>
              <a:rPr lang="it-IT" dirty="0" err="1"/>
              <a:t>installation</a:t>
            </a:r>
            <a:r>
              <a:rPr lang="it-IT" dirty="0"/>
              <a:t> time - TESTBED</a:t>
            </a:r>
          </a:p>
        </c:rich>
      </c:tx>
      <c:layout>
        <c:manualLayout>
          <c:xMode val="edge"/>
          <c:yMode val="edge"/>
          <c:x val="0.3326287038012489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Foglio1!$A$1:$A$8</c:f>
              <c:numCache>
                <c:formatCode>General</c:formatCode>
                <c:ptCount val="8"/>
                <c:pt idx="0">
                  <c:v>0.27818399999999999</c:v>
                </c:pt>
                <c:pt idx="1">
                  <c:v>4.4990000000000004E-3</c:v>
                </c:pt>
                <c:pt idx="2">
                  <c:v>8.8248999999999994E-2</c:v>
                </c:pt>
                <c:pt idx="3">
                  <c:v>0.444517</c:v>
                </c:pt>
                <c:pt idx="4">
                  <c:v>0.33728000000000002</c:v>
                </c:pt>
                <c:pt idx="5">
                  <c:v>1.817E-3</c:v>
                </c:pt>
                <c:pt idx="6" formatCode="#,##0">
                  <c:v>1.0885769999999999</c:v>
                </c:pt>
                <c:pt idx="7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0D-4DFF-AD12-507EA1F056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tx>
            <c:v>Average+Foglio1!$B$1:$B$8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0D-4DFF-AD12-507EA1F056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0D-4DFF-AD12-507EA1F056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0D-4DFF-AD12-507EA1F0567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0D-4DFF-AD12-507EA1F0567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0D-4DFF-AD12-507EA1F0567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0D-4DFF-AD12-507EA1F0567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0D-4DFF-AD12-507EA1F0567E}"/>
                </c:ext>
              </c:extLst>
            </c:dLbl>
            <c:dLbl>
              <c:idx val="7"/>
              <c:layout>
                <c:manualLayout>
                  <c:x val="-0.82248995983935747"/>
                  <c:y val="-2.3837902264600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C0D-4DFF-AD12-507EA1F0567E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Foglio1!$B$1:$B$8</c:f>
              <c:numCache>
                <c:formatCode>General</c:formatCode>
                <c:ptCount val="8"/>
                <c:pt idx="0">
                  <c:v>0.31805537499999997</c:v>
                </c:pt>
                <c:pt idx="1">
                  <c:v>0.31805537499999997</c:v>
                </c:pt>
                <c:pt idx="2">
                  <c:v>0.31805537499999997</c:v>
                </c:pt>
                <c:pt idx="3">
                  <c:v>0.31805537499999997</c:v>
                </c:pt>
                <c:pt idx="4">
                  <c:v>0.31805537499999997</c:v>
                </c:pt>
                <c:pt idx="5">
                  <c:v>0.31805537499999997</c:v>
                </c:pt>
                <c:pt idx="6">
                  <c:v>0.31805537499999997</c:v>
                </c:pt>
                <c:pt idx="7">
                  <c:v>0.31805537499999997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C0D-4DFF-AD12-507EA1F05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Path modification time - TESTBED</a:t>
            </a:r>
          </a:p>
        </c:rich>
      </c:tx>
      <c:layout>
        <c:manualLayout>
          <c:xMode val="edge"/>
          <c:yMode val="edge"/>
          <c:x val="0.30445965809929798"/>
          <c:y val="2.36933314279168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540903772570589E-2"/>
          <c:y val="0.10999867567209641"/>
          <c:w val="0.90078841349650574"/>
          <c:h val="0.780920918854153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Foglio2!$A$1:$A$10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0-4128-AC1C-1C46AE7F1D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0-4128-AC1C-1C46AE7F1D5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80-4128-AC1C-1C46AE7F1D5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80-4128-AC1C-1C46AE7F1D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80-4128-AC1C-1C46AE7F1D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80-4128-AC1C-1C46AE7F1D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80-4128-AC1C-1C46AE7F1D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780-4128-AC1C-1C46AE7F1D5D}"/>
                </c:ext>
              </c:extLst>
            </c:dLbl>
            <c:dLbl>
              <c:idx val="7"/>
              <c:layout>
                <c:manualLayout>
                  <c:x val="-0.24406594950584956"/>
                  <c:y val="-0.102703688958422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780-4128-AC1C-1C46AE7F1D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780-4128-AC1C-1C46AE7F1D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80-4128-AC1C-1C46AE7F1D5D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Foglio2!$B$1:$B$10</c:f>
              <c:numCache>
                <c:formatCode>General</c:formatCode>
                <c:ptCount val="10"/>
                <c:pt idx="0">
                  <c:v>8.3003900000000005E-2</c:v>
                </c:pt>
                <c:pt idx="1">
                  <c:v>8.3003900000000005E-2</c:v>
                </c:pt>
                <c:pt idx="2">
                  <c:v>8.3003900000000005E-2</c:v>
                </c:pt>
                <c:pt idx="3">
                  <c:v>8.3003900000000005E-2</c:v>
                </c:pt>
                <c:pt idx="4">
                  <c:v>8.3003900000000005E-2</c:v>
                </c:pt>
                <c:pt idx="5">
                  <c:v>8.3003900000000005E-2</c:v>
                </c:pt>
                <c:pt idx="6">
                  <c:v>8.3003900000000005E-2</c:v>
                </c:pt>
                <c:pt idx="7">
                  <c:v>8.3003900000000005E-2</c:v>
                </c:pt>
                <c:pt idx="8">
                  <c:v>8.3003900000000005E-2</c:v>
                </c:pt>
                <c:pt idx="9">
                  <c:v>8.3003900000000005E-2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780-4128-AC1C-1C46AE7F1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0.33000000000000007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1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it-IT" sz="1800" b="1" i="0" baseline="0">
                <a:effectLst/>
              </a:rPr>
              <a:t>Path modification time - MININET SIMULATION</a:t>
            </a:r>
            <a:endParaRPr lang="it-IT">
              <a:effectLst/>
            </a:endParaRPr>
          </a:p>
        </c:rich>
      </c:tx>
      <c:layout>
        <c:manualLayout>
          <c:xMode val="edge"/>
          <c:yMode val="edge"/>
          <c:x val="0.22360154710459931"/>
          <c:y val="2.5445309497167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1848135182580664"/>
          <c:y val="0.13180890556619354"/>
          <c:w val="0.86384796750471382"/>
          <c:h val="0.75911064552045493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5-4035-A8EB-7AE1933BA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4886520"/>
        <c:axId val="564888440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A5-4035-A8EB-7AE1933BAE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A5-4035-A8EB-7AE1933BAE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A5-4035-A8EB-7AE1933BAE2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A5-4035-A8EB-7AE1933BAE2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A5-4035-A8EB-7AE1933BAE2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A5-4035-A8EB-7AE1933BAE2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A5-4035-A8EB-7AE1933BAE24}"/>
                </c:ext>
              </c:extLst>
            </c:dLbl>
            <c:dLbl>
              <c:idx val="7"/>
              <c:layout>
                <c:manualLayout>
                  <c:x val="-0.27473334086172735"/>
                  <c:y val="-5.65532361889878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A5-4035-A8EB-7AE1933BAE2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A5-4035-A8EB-7AE1933BAE24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FA5-4035-A8EB-7AE1933BAE24}"/>
                </c:ext>
              </c:extLst>
            </c:dLbl>
            <c:spPr>
              <a:noFill/>
              <a:ln w="3175">
                <a:solidFill>
                  <a:schemeClr val="bg2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Foglio4!$B$1:$B$10</c:f>
              <c:numCache>
                <c:formatCode>General</c:formatCode>
                <c:ptCount val="10"/>
                <c:pt idx="0">
                  <c:v>4.0920000000000002E-3</c:v>
                </c:pt>
                <c:pt idx="1">
                  <c:v>4.0920000000000002E-3</c:v>
                </c:pt>
                <c:pt idx="2">
                  <c:v>4.0920000000000002E-3</c:v>
                </c:pt>
                <c:pt idx="3">
                  <c:v>4.0920000000000002E-3</c:v>
                </c:pt>
                <c:pt idx="4">
                  <c:v>4.0920000000000002E-3</c:v>
                </c:pt>
                <c:pt idx="5">
                  <c:v>4.0920000000000002E-3</c:v>
                </c:pt>
                <c:pt idx="6">
                  <c:v>4.0920000000000002E-3</c:v>
                </c:pt>
                <c:pt idx="7">
                  <c:v>4.0920000000000002E-3</c:v>
                </c:pt>
                <c:pt idx="8">
                  <c:v>4.0920000000000002E-3</c:v>
                </c:pt>
                <c:pt idx="9">
                  <c:v>4.0920000000000002E-3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FA5-4035-A8EB-7AE1933BAE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4886520"/>
        <c:axId val="564888440"/>
      </c:line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Experiments</a:t>
                </a:r>
              </a:p>
            </c:rich>
          </c:tx>
          <c:layout>
            <c:manualLayout>
              <c:xMode val="edge"/>
              <c:yMode val="edge"/>
              <c:x val="0.45952632713609615"/>
              <c:y val="0.94916379727343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noMultiLvlLbl val="0"/>
      </c:catAx>
      <c:valAx>
        <c:axId val="564888440"/>
        <c:scaling>
          <c:orientation val="minMax"/>
          <c:max val="5.000000000000001E-3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Time(s)</a:t>
                </a:r>
              </a:p>
            </c:rich>
          </c:tx>
          <c:layout>
            <c:manualLayout>
              <c:xMode val="edge"/>
              <c:yMode val="edge"/>
              <c:x val="1.9048034575860538E-2"/>
              <c:y val="0.474832058206464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in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Foglio5!$B$1:$B$21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Foglio5!$C$1:$C$21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7C-4ECD-9203-FF1A66075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8726096"/>
        <c:axId val="558733776"/>
      </c:lineChart>
      <c:catAx>
        <c:axId val="55872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33776"/>
        <c:crosses val="autoZero"/>
        <c:auto val="1"/>
        <c:lblAlgn val="ctr"/>
        <c:lblOffset val="100"/>
        <c:noMultiLvlLbl val="0"/>
      </c:catAx>
      <c:valAx>
        <c:axId val="558733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58726096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0.19904</cdr:x>
      <cdr:y>0.12753</cdr:y>
    </cdr:from>
    <cdr:to>
      <cdr:x>0.3147</cdr:x>
      <cdr:y>0.31824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3650CE8E-0D2B-4C7F-9F86-BA9EBF1C7A25}"/>
            </a:ext>
          </a:extLst>
        </cdr:cNvPr>
        <cdr:cNvSpPr txBox="1"/>
      </cdr:nvSpPr>
      <cdr:spPr>
        <a:xfrm xmlns:a="http://schemas.openxmlformats.org/drawingml/2006/main">
          <a:off x="1573530" y="6115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  <cdr:relSizeAnchor xmlns:cdr="http://schemas.openxmlformats.org/drawingml/2006/chartDrawing">
    <cdr:from>
      <cdr:x>0.14892</cdr:x>
      <cdr:y>0.38498</cdr:y>
    </cdr:from>
    <cdr:to>
      <cdr:x>0.26458</cdr:x>
      <cdr:y>0.57569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4CC199D9-C0BD-45F4-BED3-C0EAD5D26BF7}"/>
            </a:ext>
          </a:extLst>
        </cdr:cNvPr>
        <cdr:cNvSpPr txBox="1"/>
      </cdr:nvSpPr>
      <cdr:spPr>
        <a:xfrm xmlns:a="http://schemas.openxmlformats.org/drawingml/2006/main">
          <a:off x="1177290" y="184594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0.5274</cdr:x>
      <cdr:y>0.46535</cdr:y>
    </cdr:from>
    <cdr:to>
      <cdr:x>0.6721</cdr:x>
      <cdr:y>1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5C2006D-2AC4-4EF6-951D-F3840E2327D8}"/>
            </a:ext>
          </a:extLst>
        </cdr:cNvPr>
        <cdr:cNvSpPr txBox="1"/>
      </cdr:nvSpPr>
      <cdr:spPr>
        <a:xfrm xmlns:a="http://schemas.openxmlformats.org/drawingml/2006/main">
          <a:off x="3332646" y="83475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it-IT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19/09/2019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Testbed</a:t>
            </a:r>
            <a:r>
              <a:rPr lang="it-IT" dirty="0"/>
              <a:t> matching: ETH_TYPE_MPLS, </a:t>
            </a:r>
            <a:r>
              <a:rPr lang="it-IT" dirty="0" err="1"/>
              <a:t>src_MAC</a:t>
            </a:r>
            <a:r>
              <a:rPr lang="it-IT" dirty="0"/>
              <a:t>, </a:t>
            </a:r>
            <a:r>
              <a:rPr lang="it-IT" dirty="0" err="1"/>
              <a:t>dst_MAC</a:t>
            </a:r>
            <a:r>
              <a:rPr lang="it-IT" dirty="0"/>
              <a:t>, </a:t>
            </a:r>
            <a:r>
              <a:rPr lang="it-IT" dirty="0" err="1"/>
              <a:t>in_port</a:t>
            </a:r>
            <a:r>
              <a:rPr lang="it-IT" dirty="0"/>
              <a:t> (in intermediate switches, label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)</a:t>
            </a:r>
          </a:p>
          <a:p>
            <a:r>
              <a:rPr lang="it-IT" dirty="0" err="1"/>
              <a:t>Topology</a:t>
            </a:r>
            <a:r>
              <a:rPr lang="it-IT" dirty="0"/>
              <a:t> </a:t>
            </a:r>
            <a:r>
              <a:rPr lang="it-IT" dirty="0" err="1"/>
              <a:t>instable</a:t>
            </a:r>
            <a:r>
              <a:rPr lang="it-IT" dirty="0"/>
              <a:t>= store 2 network, one </a:t>
            </a:r>
            <a:r>
              <a:rPr lang="it-IT" dirty="0" err="1"/>
              <a:t>updated</a:t>
            </a:r>
            <a:r>
              <a:rPr lang="it-IT" dirty="0"/>
              <a:t> to compute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disjoint</a:t>
            </a:r>
            <a:r>
              <a:rPr lang="it-IT" dirty="0"/>
              <a:t> and </a:t>
            </a:r>
            <a:r>
              <a:rPr lang="it-IT" dirty="0" err="1"/>
              <a:t>another</a:t>
            </a:r>
            <a:r>
              <a:rPr lang="it-IT" dirty="0"/>
              <a:t> for </a:t>
            </a:r>
            <a:r>
              <a:rPr lang="it-IT" dirty="0" err="1"/>
              <a:t>getting</a:t>
            </a:r>
            <a:r>
              <a:rPr lang="it-IT" dirty="0"/>
              <a:t> info </a:t>
            </a:r>
            <a:r>
              <a:rPr lang="it-IT" dirty="0" err="1"/>
              <a:t>about</a:t>
            </a:r>
            <a:r>
              <a:rPr lang="it-IT" dirty="0"/>
              <a:t> ports, </a:t>
            </a:r>
            <a:r>
              <a:rPr lang="it-IT" dirty="0" err="1"/>
              <a:t>detapath</a:t>
            </a:r>
            <a:r>
              <a:rPr lang="it-IT" dirty="0"/>
              <a:t>…</a:t>
            </a:r>
          </a:p>
          <a:p>
            <a:r>
              <a:rPr lang="it-IT" sz="1200" dirty="0"/>
              <a:t>OFPPS_LIVE </a:t>
            </a:r>
            <a:r>
              <a:rPr lang="it-IT" sz="1200" dirty="0" err="1"/>
              <a:t>triggered</a:t>
            </a:r>
            <a:r>
              <a:rPr lang="it-IT" sz="1200" dirty="0"/>
              <a:t> </a:t>
            </a:r>
            <a:r>
              <a:rPr lang="it-IT" sz="1200" dirty="0" err="1"/>
              <a:t>when</a:t>
            </a:r>
            <a:r>
              <a:rPr lang="it-IT" sz="1200" dirty="0"/>
              <a:t> a port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active</a:t>
            </a:r>
            <a:r>
              <a:rPr lang="it-IT" sz="1200" dirty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both</a:t>
            </a:r>
            <a:r>
              <a:rPr lang="it-IT" dirty="0"/>
              <a:t> mininet7testbed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96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delayed</a:t>
            </a:r>
            <a:r>
              <a:rPr lang="it-IT" dirty="0"/>
              <a:t> by </a:t>
            </a:r>
            <a:r>
              <a:rPr lang="it-IT" dirty="0" err="1"/>
              <a:t>arp</a:t>
            </a:r>
            <a:r>
              <a:rPr lang="it-IT" dirty="0"/>
              <a:t> procedure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96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Plug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unplug</a:t>
            </a:r>
            <a:r>
              <a:rPr lang="it-IT" dirty="0"/>
              <a:t>…?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1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/>
              <a:t>Tutor.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9DE8E-B19D-4789-A692-3245A4A5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mininet</a:t>
            </a:r>
            <a:r>
              <a:rPr lang="it-IT" dirty="0"/>
              <a:t> simulator-</a:t>
            </a: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69131-FE9A-4E7D-8A12-5674BFC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ADAC2099-ED59-4B7D-B96C-E769F771F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0187"/>
              </p:ext>
            </p:extLst>
          </p:nvPr>
        </p:nvGraphicFramePr>
        <p:xfrm>
          <a:off x="204716" y="855021"/>
          <a:ext cx="87345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7284">
                  <a:extLst>
                    <a:ext uri="{9D8B030D-6E8A-4147-A177-3AD203B41FA5}">
                      <a16:colId xmlns:a16="http://schemas.microsoft.com/office/drawing/2014/main" val="3597765046"/>
                    </a:ext>
                  </a:extLst>
                </a:gridCol>
                <a:gridCol w="4367284">
                  <a:extLst>
                    <a:ext uri="{9D8B030D-6E8A-4147-A177-3AD203B41FA5}">
                      <a16:colId xmlns:a16="http://schemas.microsoft.com/office/drawing/2014/main" val="151110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MININET SIM.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TESTBED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Open </a:t>
                      </a:r>
                      <a:r>
                        <a:rPr lang="en-US" sz="2400" dirty="0" err="1"/>
                        <a:t>vSwitch</a:t>
                      </a:r>
                      <a:r>
                        <a:rPr lang="en-US" sz="2400" dirty="0"/>
                        <a:t> switches 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Zodiac</a:t>
                      </a:r>
                      <a:r>
                        <a:rPr lang="it-IT" sz="2400" dirty="0"/>
                        <a:t> FX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8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</a:t>
                      </a:r>
                      <a:r>
                        <a:rPr lang="it-IT" sz="2400" dirty="0" err="1"/>
                        <a:t>directly</a:t>
                      </a:r>
                      <a:r>
                        <a:rPr lang="it-IT" sz="2400" dirty="0"/>
                        <a:t> to the </a:t>
                      </a:r>
                      <a:r>
                        <a:rPr lang="it-IT" sz="2400" dirty="0" err="1"/>
                        <a:t>host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Access to </a:t>
                      </a:r>
                      <a:r>
                        <a:rPr lang="it-IT" sz="2400" dirty="0" err="1"/>
                        <a:t>RaspPi</a:t>
                      </a:r>
                      <a:r>
                        <a:rPr lang="it-IT" sz="2400" dirty="0"/>
                        <a:t> via SSH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6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always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filled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ARP </a:t>
                      </a:r>
                      <a:r>
                        <a:rPr lang="it-IT" sz="2400" dirty="0" err="1"/>
                        <a:t>tables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may</a:t>
                      </a:r>
                      <a:r>
                        <a:rPr lang="it-IT" sz="2400" dirty="0"/>
                        <a:t> be </a:t>
                      </a:r>
                      <a:r>
                        <a:rPr lang="it-IT" sz="2400" dirty="0" err="1"/>
                        <a:t>empty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Matching on MPLS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Doesn’t</a:t>
                      </a:r>
                      <a:r>
                        <a:rPr lang="it-IT" sz="2400" dirty="0"/>
                        <a:t> match on label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3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completely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reliable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instable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7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Virtual </a:t>
                      </a:r>
                      <a:r>
                        <a:rPr lang="it-IT" sz="2400" dirty="0" err="1"/>
                        <a:t>topology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Real </a:t>
                      </a:r>
                      <a:r>
                        <a:rPr lang="it-IT" sz="2400" dirty="0" err="1"/>
                        <a:t>topology</a:t>
                      </a:r>
                      <a:r>
                        <a:rPr lang="it-IT" sz="2400" dirty="0"/>
                        <a:t> with </a:t>
                      </a:r>
                      <a:r>
                        <a:rPr lang="it-IT" sz="2400" dirty="0" err="1"/>
                        <a:t>physical</a:t>
                      </a:r>
                      <a:r>
                        <a:rPr lang="it-IT" sz="2400" dirty="0"/>
                        <a:t> links </a:t>
                      </a:r>
                      <a:r>
                        <a:rPr lang="it-IT" sz="2400" dirty="0" err="1"/>
                        <a:t>among</a:t>
                      </a:r>
                      <a:r>
                        <a:rPr lang="it-IT" sz="2400" dirty="0"/>
                        <a:t> switches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7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broadcast IP msg.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periodically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send</a:t>
                      </a:r>
                      <a:r>
                        <a:rPr lang="it-IT" sz="2400" dirty="0"/>
                        <a:t> broadcast IP msg.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1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No </a:t>
                      </a:r>
                      <a:r>
                        <a:rPr lang="it-IT" sz="2400" dirty="0" err="1"/>
                        <a:t>specific</a:t>
                      </a:r>
                      <a:r>
                        <a:rPr lang="it-IT" sz="2400" dirty="0"/>
                        <a:t> event </a:t>
                      </a:r>
                      <a:r>
                        <a:rPr lang="it-IT" sz="2400" dirty="0" err="1"/>
                        <a:t>is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triggered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Switches </a:t>
                      </a:r>
                      <a:r>
                        <a:rPr lang="it-IT" sz="2400" dirty="0" err="1"/>
                        <a:t>notify</a:t>
                      </a:r>
                      <a:r>
                        <a:rPr lang="it-IT" sz="2400" dirty="0"/>
                        <a:t> with an OFPPS_LIVE event </a:t>
                      </a:r>
                      <a:r>
                        <a:rPr lang="it-IT" sz="2400" dirty="0" err="1"/>
                        <a:t>when</a:t>
                      </a:r>
                      <a:r>
                        <a:rPr lang="it-IT" sz="2400" dirty="0"/>
                        <a:t> a port </a:t>
                      </a:r>
                      <a:r>
                        <a:rPr lang="it-IT" sz="2400" dirty="0" err="1"/>
                        <a:t>becomes</a:t>
                      </a:r>
                      <a:r>
                        <a:rPr lang="it-IT" sz="2400" dirty="0"/>
                        <a:t> </a:t>
                      </a:r>
                      <a:r>
                        <a:rPr lang="it-IT" sz="2400" dirty="0" err="1"/>
                        <a:t>active</a:t>
                      </a:r>
                      <a:endParaRPr lang="it-I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7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B018F-CAFD-44A6-90EA-0AF98D44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collection</a:t>
            </a:r>
            <a:r>
              <a:rPr lang="it-IT" dirty="0"/>
              <a:t>: </a:t>
            </a:r>
            <a:r>
              <a:rPr lang="it-IT" dirty="0" err="1"/>
              <a:t>experiment</a:t>
            </a:r>
            <a:r>
              <a:rPr lang="it-IT" dirty="0"/>
              <a:t> procedure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CA7246-1769-4B12-91F5-55D06F43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090D4D-53B9-4AD6-A5AC-A0DAD058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0396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 err="1"/>
              <a:t>Run</a:t>
            </a:r>
            <a:r>
              <a:rPr lang="it-IT" dirty="0"/>
              <a:t> the controller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activate</a:t>
            </a:r>
            <a:r>
              <a:rPr lang="it-IT" dirty="0"/>
              <a:t> the </a:t>
            </a:r>
            <a:r>
              <a:rPr lang="it-IT" dirty="0" err="1"/>
              <a:t>topology</a:t>
            </a:r>
            <a:r>
              <a:rPr lang="it-IT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ARP </a:t>
            </a:r>
            <a:r>
              <a:rPr lang="it-IT" dirty="0" err="1"/>
              <a:t>tables</a:t>
            </a:r>
            <a:r>
              <a:rPr lang="it-IT" dirty="0"/>
              <a:t> are full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Establish</a:t>
            </a:r>
            <a:r>
              <a:rPr lang="it-IT" dirty="0"/>
              <a:t> an IP connection </a:t>
            </a:r>
            <a:r>
              <a:rPr lang="it-IT" dirty="0" err="1"/>
              <a:t>between</a:t>
            </a:r>
            <a:r>
              <a:rPr lang="it-IT" dirty="0"/>
              <a:t> 2 </a:t>
            </a:r>
            <a:r>
              <a:rPr lang="it-IT" dirty="0" err="1"/>
              <a:t>hosts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Once MPLS rules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,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RULE INSTALLATION TIME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Simulate a link </a:t>
            </a:r>
            <a:r>
              <a:rPr lang="it-IT" dirty="0" err="1"/>
              <a:t>failure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Restore</a:t>
            </a:r>
            <a:r>
              <a:rPr lang="it-IT" dirty="0"/>
              <a:t> the link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PATH MODIFICATION TIME </a:t>
            </a:r>
          </a:p>
          <a:p>
            <a:pPr marL="457200" indent="-45720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rules </a:t>
            </a:r>
            <a:r>
              <a:rPr lang="it-IT" sz="2800" dirty="0" err="1"/>
              <a:t>installation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A4C168F-B732-473C-BE14-7ED6191F0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199445"/>
              </p:ext>
            </p:extLst>
          </p:nvPr>
        </p:nvGraphicFramePr>
        <p:xfrm>
          <a:off x="420414" y="776872"/>
          <a:ext cx="8010855" cy="281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64696"/>
              </p:ext>
            </p:extLst>
          </p:nvPr>
        </p:nvGraphicFramePr>
        <p:xfrm>
          <a:off x="712731" y="3587263"/>
          <a:ext cx="7812143" cy="298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FEF0B86C-85FC-4DEA-88F3-1FBFB9C29E55}"/>
              </a:ext>
            </a:extLst>
          </p:cNvPr>
          <p:cNvSpPr/>
          <p:nvPr/>
        </p:nvSpPr>
        <p:spPr>
          <a:xfrm>
            <a:off x="1678673" y="4026090"/>
            <a:ext cx="3057099" cy="887104"/>
          </a:xfrm>
          <a:prstGeom prst="wedgeRoundRectCallout">
            <a:avLst>
              <a:gd name="adj1" fmla="val -14583"/>
              <a:gd name="adj2" fmla="val 501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In case of </a:t>
            </a:r>
            <a:r>
              <a:rPr lang="it-IT" sz="1600" dirty="0" err="1"/>
              <a:t>empty</a:t>
            </a:r>
            <a:r>
              <a:rPr lang="it-IT" sz="1600" dirty="0"/>
              <a:t> ARP </a:t>
            </a:r>
            <a:r>
              <a:rPr lang="it-IT" sz="1600" dirty="0" err="1"/>
              <a:t>table</a:t>
            </a:r>
            <a:r>
              <a:rPr lang="it-IT" sz="1600" dirty="0"/>
              <a:t>, rule </a:t>
            </a:r>
            <a:r>
              <a:rPr lang="it-IT" sz="1600" dirty="0" err="1"/>
              <a:t>installation</a:t>
            </a:r>
            <a:r>
              <a:rPr lang="it-IT" sz="1600" dirty="0"/>
              <a:t> takes </a:t>
            </a:r>
            <a:r>
              <a:rPr lang="it-IT" sz="1600" dirty="0" err="1"/>
              <a:t>several</a:t>
            </a:r>
            <a:r>
              <a:rPr lang="it-IT" sz="1600" dirty="0"/>
              <a:t> seconds</a:t>
            </a:r>
          </a:p>
        </p:txBody>
      </p:sp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modification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DBC3F73-F143-46B7-8E8E-3D786AE7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994335"/>
              </p:ext>
            </p:extLst>
          </p:nvPr>
        </p:nvGraphicFramePr>
        <p:xfrm>
          <a:off x="982661" y="3794079"/>
          <a:ext cx="7010515" cy="268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5D23CEA-34C2-48C1-8800-924F2AB29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48501"/>
              </p:ext>
            </p:extLst>
          </p:nvPr>
        </p:nvGraphicFramePr>
        <p:xfrm>
          <a:off x="712732" y="736979"/>
          <a:ext cx="7010515" cy="316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0B4BC44-7AC1-4E5A-A5EC-3F2F75AC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730067"/>
              </p:ext>
            </p:extLst>
          </p:nvPr>
        </p:nvGraphicFramePr>
        <p:xfrm>
          <a:off x="420413" y="1456267"/>
          <a:ext cx="6319053" cy="171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C15BD5E1-31C1-4B19-AC20-1B25686A226B}"/>
              </a:ext>
            </a:extLst>
          </p:cNvPr>
          <p:cNvSpPr/>
          <p:nvPr/>
        </p:nvSpPr>
        <p:spPr>
          <a:xfrm>
            <a:off x="953737" y="2630101"/>
            <a:ext cx="5785729" cy="20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CEFDC1-7932-4F62-BE1A-F69B5F73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32" y="133833"/>
            <a:ext cx="8267982" cy="362884"/>
          </a:xfrm>
        </p:spPr>
        <p:txBody>
          <a:bodyPr/>
          <a:lstStyle/>
          <a:p>
            <a:r>
              <a:rPr lang="it-IT" dirty="0" err="1"/>
              <a:t>Testbed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: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change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7AF970-80B6-4F3B-8F40-361F5889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FD98FD-17B1-4A81-821D-825E97D29373}"/>
              </a:ext>
            </a:extLst>
          </p:cNvPr>
          <p:cNvSpPr txBox="1"/>
          <p:nvPr/>
        </p:nvSpPr>
        <p:spPr>
          <a:xfrm>
            <a:off x="6739466" y="2334780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Default </a:t>
            </a:r>
            <a:r>
              <a:rPr lang="it-IT" b="1" dirty="0" err="1"/>
              <a:t>Path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A4FB9-806D-4190-8323-219380720B8E}"/>
              </a:ext>
            </a:extLst>
          </p:cNvPr>
          <p:cNvSpPr txBox="1"/>
          <p:nvPr/>
        </p:nvSpPr>
        <p:spPr>
          <a:xfrm>
            <a:off x="6676372" y="1456267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Back-up </a:t>
            </a:r>
            <a:r>
              <a:rPr lang="it-IT" b="1" dirty="0" err="1"/>
              <a:t>Path</a:t>
            </a:r>
            <a:endParaRPr lang="it-IT" b="1" dirty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823421C-7FDA-44A1-BB54-D03D12FC62CD}"/>
              </a:ext>
            </a:extLst>
          </p:cNvPr>
          <p:cNvCxnSpPr>
            <a:cxnSpLocks/>
          </p:cNvCxnSpPr>
          <p:nvPr/>
        </p:nvCxnSpPr>
        <p:spPr>
          <a:xfrm>
            <a:off x="3236998" y="1673515"/>
            <a:ext cx="0" cy="93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01F39021-472F-4039-AB46-9C84C06F4D33}"/>
              </a:ext>
            </a:extLst>
          </p:cNvPr>
          <p:cNvSpPr/>
          <p:nvPr/>
        </p:nvSpPr>
        <p:spPr>
          <a:xfrm>
            <a:off x="2855049" y="2447917"/>
            <a:ext cx="497269" cy="3231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05518D1-19D2-46B8-8E24-06B048F5D252}"/>
              </a:ext>
            </a:extLst>
          </p:cNvPr>
          <p:cNvCxnSpPr>
            <a:cxnSpLocks/>
          </p:cNvCxnSpPr>
          <p:nvPr/>
        </p:nvCxnSpPr>
        <p:spPr>
          <a:xfrm>
            <a:off x="4569269" y="1673515"/>
            <a:ext cx="0" cy="93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BBC019-2DA1-4800-BF33-2688929135DD}"/>
              </a:ext>
            </a:extLst>
          </p:cNvPr>
          <p:cNvSpPr txBox="1"/>
          <p:nvPr/>
        </p:nvSpPr>
        <p:spPr>
          <a:xfrm>
            <a:off x="2690749" y="274295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∆t=0.08s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F108141-AC10-44AE-834B-A3211E7E50C9}"/>
              </a:ext>
            </a:extLst>
          </p:cNvPr>
          <p:cNvCxnSpPr>
            <a:cxnSpLocks/>
          </p:cNvCxnSpPr>
          <p:nvPr/>
        </p:nvCxnSpPr>
        <p:spPr>
          <a:xfrm>
            <a:off x="2946676" y="2601895"/>
            <a:ext cx="31401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id="{EB9AB516-BE8F-4550-BAD0-4A2540A3D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93002"/>
              </p:ext>
            </p:extLst>
          </p:nvPr>
        </p:nvGraphicFramePr>
        <p:xfrm>
          <a:off x="1678980" y="5090626"/>
          <a:ext cx="60960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87062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0842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418869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59015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992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Bandwidth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 kbit/s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 kbit/s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Mbit/s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 Mbit/s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7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Mininet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0.27%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0.50%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1,71%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0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</a:rPr>
                        <a:t>Testbed</a:t>
                      </a:r>
                      <a:endParaRPr lang="it-I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0,42%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0,78%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1,39%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3,28%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02421"/>
                  </a:ext>
                </a:extLst>
              </a:tr>
            </a:tbl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ED8F0A8-89DE-4C69-B87A-A5204FE00CBE}"/>
              </a:ext>
            </a:extLst>
          </p:cNvPr>
          <p:cNvSpPr txBox="1"/>
          <p:nvPr/>
        </p:nvSpPr>
        <p:spPr>
          <a:xfrm>
            <a:off x="1678980" y="4577243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Packet</a:t>
            </a:r>
            <a:r>
              <a:rPr lang="it-IT" sz="2400" b="1" dirty="0"/>
              <a:t> </a:t>
            </a:r>
            <a:r>
              <a:rPr lang="it-IT" sz="2400" b="1" dirty="0" err="1"/>
              <a:t>loss</a:t>
            </a:r>
            <a:r>
              <a:rPr lang="it-IT" sz="2400" b="1" dirty="0"/>
              <a:t> (%)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645A9CF-056B-4C46-A477-FDE185DA1D5D}"/>
              </a:ext>
            </a:extLst>
          </p:cNvPr>
          <p:cNvSpPr txBox="1"/>
          <p:nvPr/>
        </p:nvSpPr>
        <p:spPr>
          <a:xfrm>
            <a:off x="286047" y="3279387"/>
            <a:ext cx="8694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Transitions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paths</a:t>
            </a:r>
            <a:r>
              <a:rPr lang="it-IT" sz="2400" dirty="0"/>
              <a:t> generate </a:t>
            </a:r>
            <a:r>
              <a:rPr lang="it-IT" sz="2400" dirty="0" err="1"/>
              <a:t>packet</a:t>
            </a:r>
            <a:r>
              <a:rPr lang="it-IT" sz="2400" dirty="0"/>
              <a:t> </a:t>
            </a:r>
            <a:r>
              <a:rPr lang="it-IT" sz="2400" dirty="0" err="1"/>
              <a:t>losses</a:t>
            </a:r>
            <a:r>
              <a:rPr lang="it-IT" sz="2400" dirty="0"/>
              <a:t>. The </a:t>
            </a:r>
            <a:r>
              <a:rPr lang="it-IT" sz="2400" dirty="0" err="1"/>
              <a:t>tests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performed</a:t>
            </a:r>
            <a:r>
              <a:rPr lang="it-IT" sz="2400" dirty="0"/>
              <a:t> with </a:t>
            </a:r>
            <a:r>
              <a:rPr lang="it-IT" sz="2400" dirty="0" err="1"/>
              <a:t>iperf</a:t>
            </a:r>
            <a:r>
              <a:rPr lang="it-IT" sz="2400" dirty="0"/>
              <a:t> (UDP): the </a:t>
            </a:r>
            <a:r>
              <a:rPr lang="it-IT" sz="2400" dirty="0" err="1"/>
              <a:t>results</a:t>
            </a:r>
            <a:r>
              <a:rPr lang="it-IT" sz="2400" dirty="0"/>
              <a:t> in the </a:t>
            </a:r>
            <a:r>
              <a:rPr lang="it-IT" sz="2400" dirty="0" err="1"/>
              <a:t>table</a:t>
            </a:r>
            <a:r>
              <a:rPr lang="it-IT" sz="2400" dirty="0"/>
              <a:t> are an </a:t>
            </a:r>
            <a:r>
              <a:rPr lang="it-IT" sz="2400" dirty="0" err="1"/>
              <a:t>average</a:t>
            </a:r>
            <a:r>
              <a:rPr lang="it-IT" sz="2400" dirty="0"/>
              <a:t> over multiple </a:t>
            </a:r>
            <a:r>
              <a:rPr lang="it-IT" sz="2400" dirty="0" err="1"/>
              <a:t>experiments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8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/>
              <a:t>Flow chart of the </a:t>
            </a:r>
            <a:r>
              <a:rPr lang="it-IT" sz="3200" dirty="0" err="1"/>
              <a:t>algorithm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Mininet</a:t>
            </a:r>
            <a:r>
              <a:rPr lang="it-IT" sz="3200" dirty="0"/>
              <a:t> </a:t>
            </a:r>
            <a:r>
              <a:rPr lang="it-IT" sz="3200" dirty="0" err="1"/>
              <a:t>example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Differences</a:t>
            </a:r>
            <a:r>
              <a:rPr lang="it-IT" sz="3200" dirty="0"/>
              <a:t> </a:t>
            </a:r>
            <a:r>
              <a:rPr lang="it-IT" sz="3200" dirty="0" err="1"/>
              <a:t>testbed-mininet</a:t>
            </a:r>
            <a:r>
              <a:rPr lang="it-IT" sz="3200" dirty="0"/>
              <a:t> simulator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3200" dirty="0" err="1"/>
              <a:t>Statistics</a:t>
            </a:r>
            <a:endParaRPr lang="it-IT" sz="32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72955" y="1253331"/>
            <a:ext cx="8620674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GOAL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goal is to implement a Ryu application to set up a pair of MPLS link‐disjoint tunnels to connect two hosts in a network.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ASSUMPTIONS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The MPLS connection is based on source and destination MACs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The application is able to re‐route traffic on the back‐up path in case of a failure of a link of the default path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algn="just"/>
            <a:r>
              <a:rPr lang="en-US" sz="2800" b="1" dirty="0"/>
              <a:t>The project works both on </a:t>
            </a:r>
            <a:r>
              <a:rPr lang="en-US" sz="2800" b="1" dirty="0" err="1"/>
              <a:t>mininet</a:t>
            </a:r>
            <a:r>
              <a:rPr lang="en-US" sz="2800" b="1" dirty="0"/>
              <a:t> and the testbed</a:t>
            </a:r>
            <a:endParaRPr lang="en-GB" sz="2800" b="1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Arbitrary</a:t>
            </a:r>
            <a:r>
              <a:rPr lang="it-IT" sz="2400" dirty="0"/>
              <a:t> network </a:t>
            </a:r>
            <a:r>
              <a:rPr lang="it-IT" sz="2400" dirty="0" err="1"/>
              <a:t>composed</a:t>
            </a:r>
            <a:r>
              <a:rPr lang="it-IT" sz="2400" dirty="0"/>
              <a:t> of rings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host1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host2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table</a:t>
            </a:r>
            <a:r>
              <a:rPr lang="it-IT" sz="2400" dirty="0"/>
              <a:t>-miss rules are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15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6D1C026-00A1-4EF0-B761-4E127E00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90" y="101785"/>
            <a:ext cx="4042701" cy="6654429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540991" y="764275"/>
            <a:ext cx="398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3875964" y="1473957"/>
            <a:ext cx="1815153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it-IT" sz="1100" dirty="0" err="1"/>
              <a:t>add</a:t>
            </a:r>
            <a:r>
              <a:rPr lang="it-IT" sz="1100" dirty="0"/>
              <a:t> </a:t>
            </a:r>
            <a:r>
              <a:rPr lang="it-IT" sz="1100" dirty="0" err="1"/>
              <a:t>hash</a:t>
            </a:r>
            <a:r>
              <a:rPr lang="it-IT" sz="1100" dirty="0"/>
              <a:t> (</a:t>
            </a:r>
            <a:r>
              <a:rPr lang="it-IT" sz="1100" dirty="0" err="1"/>
              <a:t>srcMAC,dstMAC</a:t>
            </a:r>
            <a:r>
              <a:rPr lang="it-IT" sz="1100" dirty="0"/>
              <a:t>) in the list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A95BA4-FA82-46EE-BBEE-2EBEA6A7EC32}"/>
              </a:ext>
            </a:extLst>
          </p:cNvPr>
          <p:cNvSpPr txBox="1"/>
          <p:nvPr/>
        </p:nvSpPr>
        <p:spPr>
          <a:xfrm>
            <a:off x="3475916" y="3883674"/>
            <a:ext cx="2065763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it-IT" sz="900" dirty="0"/>
              <a:t>Compute the </a:t>
            </a:r>
            <a:r>
              <a:rPr lang="it-IT" sz="900" dirty="0" err="1"/>
              <a:t>path_list</a:t>
            </a:r>
            <a:r>
              <a:rPr lang="it-IT" sz="900" dirty="0"/>
              <a:t> (</a:t>
            </a:r>
            <a:r>
              <a:rPr lang="it-IT" sz="900" dirty="0" err="1"/>
              <a:t>edge_disjoint_paths</a:t>
            </a:r>
            <a:r>
              <a:rPr lang="it-IT" sz="900" dirty="0"/>
              <a:t>)</a:t>
            </a:r>
          </a:p>
          <a:p>
            <a:pPr algn="ctr"/>
            <a:r>
              <a:rPr lang="it-IT" sz="900" dirty="0" err="1"/>
              <a:t>between</a:t>
            </a:r>
            <a:r>
              <a:rPr lang="it-IT" sz="900" dirty="0"/>
              <a:t> source and </a:t>
            </a:r>
            <a:r>
              <a:rPr lang="it-IT" sz="900" dirty="0" err="1"/>
              <a:t>destination</a:t>
            </a:r>
            <a:endParaRPr lang="it-IT" sz="9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783540" y="1285810"/>
            <a:ext cx="389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961909-AC79-49BD-AE52-43DA89EE371F}"/>
              </a:ext>
            </a:extLst>
          </p:cNvPr>
          <p:cNvSpPr txBox="1"/>
          <p:nvPr/>
        </p:nvSpPr>
        <p:spPr>
          <a:xfrm>
            <a:off x="1" y="0"/>
            <a:ext cx="27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07" y="293513"/>
            <a:ext cx="5768866" cy="627097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42038A-936E-4C20-AF8C-B12B712C3B5B}"/>
              </a:ext>
            </a:extLst>
          </p:cNvPr>
          <p:cNvSpPr txBox="1"/>
          <p:nvPr/>
        </p:nvSpPr>
        <p:spPr>
          <a:xfrm>
            <a:off x="0" y="0"/>
            <a:ext cx="2628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  <a:ea typeface="+mj-ea"/>
                <a:cs typeface="+mj-cs"/>
              </a:rPr>
              <a:t>Flow chart of the </a:t>
            </a:r>
            <a:r>
              <a:rPr lang="it-IT" sz="2800" dirty="0" err="1">
                <a:latin typeface="+mj-lt"/>
                <a:ea typeface="+mj-ea"/>
                <a:cs typeface="+mj-cs"/>
              </a:rPr>
              <a:t>algorithm</a:t>
            </a:r>
            <a:r>
              <a:rPr lang="it-IT" sz="2800" dirty="0">
                <a:latin typeface="+mj-lt"/>
                <a:ea typeface="+mj-ea"/>
                <a:cs typeface="+mj-cs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8" y="133833"/>
            <a:ext cx="7886700" cy="362884"/>
          </a:xfrm>
        </p:spPr>
        <p:txBody>
          <a:bodyPr/>
          <a:lstStyle/>
          <a:p>
            <a:r>
              <a:rPr lang="it-IT" dirty="0"/>
              <a:t>Link down/up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847</Words>
  <Application>Microsoft Office PowerPoint</Application>
  <PresentationFormat>Presentazione su schermo (4:3)</PresentationFormat>
  <Paragraphs>181</Paragraphs>
  <Slides>15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Initial conditions</vt:lpstr>
      <vt:lpstr>Presentazione standard di PowerPoint</vt:lpstr>
      <vt:lpstr>Presentazione standard di PowerPoint</vt:lpstr>
      <vt:lpstr>Path configuration example (mininet)</vt:lpstr>
      <vt:lpstr>Port detection</vt:lpstr>
      <vt:lpstr>Link down/up (mininet)</vt:lpstr>
      <vt:lpstr>Differences mininet simulator-testbed</vt:lpstr>
      <vt:lpstr>Statistics collection: experiment procedure</vt:lpstr>
      <vt:lpstr>Testbed statistics vs mininet: rules installation time</vt:lpstr>
      <vt:lpstr>Testbed statistics vs mininet: path modification time</vt:lpstr>
      <vt:lpstr>Testbed statistics: packet loss during path change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Verooo Villa</cp:lastModifiedBy>
  <cp:revision>154</cp:revision>
  <dcterms:created xsi:type="dcterms:W3CDTF">2017-04-26T15:16:09Z</dcterms:created>
  <dcterms:modified xsi:type="dcterms:W3CDTF">2019-09-19T17:10:09Z</dcterms:modified>
</cp:coreProperties>
</file>