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8" r:id="rId6"/>
    <p:sldId id="265" r:id="rId7"/>
    <p:sldId id="260" r:id="rId8"/>
    <p:sldId id="269" r:id="rId9"/>
    <p:sldId id="261" r:id="rId10"/>
    <p:sldId id="267" r:id="rId11"/>
    <p:sldId id="270" r:id="rId12"/>
    <p:sldId id="272" r:id="rId13"/>
    <p:sldId id="273" r:id="rId14"/>
    <p:sldId id="274" r:id="rId15"/>
    <p:sldId id="275" r:id="rId16"/>
    <p:sldId id="276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441" autoAdjust="0"/>
  </p:normalViewPr>
  <p:slideViewPr>
    <p:cSldViewPr snapToGrid="0">
      <p:cViewPr>
        <p:scale>
          <a:sx n="75" d="100"/>
          <a:sy n="75" d="100"/>
        </p:scale>
        <p:origin x="11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Rules installation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3,963423</a:t>
                    </a:r>
                    <a:fld id="{4C726A5F-0043-405F-B56F-24B1C919FD58}" type="VALUE">
                      <a:rPr lang="en-US"/>
                      <a:pPr/>
                      <a:t>[VALORE]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5B4-4139-98D9-09ADB586E8C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900" b="0" i="0" u="none" strike="noStrike" baseline="0"/>
                      <a:t>5,598686</a:t>
                    </a:r>
                    <a:fld id="{6777B2DB-CD38-4B34-8B57-1CA5CE4F41A0}" type="VALUE">
                      <a:rPr lang="en-US"/>
                      <a:pPr/>
                      <a:t>[VALORE]</a:t>
                    </a:fld>
                    <a:endParaRPr lang="en-US" sz="900" b="0" i="0" u="none" strike="noStrike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5B4-4139-98D9-09ADB586E8C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1,088577</a:t>
                    </a:r>
                    <a:fld id="{281BCE33-B673-4AAC-B16B-95437EFFEDB2}" type="VALUE">
                      <a:rPr lang="en-US"/>
                      <a:pPr/>
                      <a:t>[VALORE]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B4-4139-98D9-09ADB586E8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Foglio1!$A$1:$A$10</c:f>
              <c:numCache>
                <c:formatCode>General</c:formatCode>
                <c:ptCount val="10"/>
                <c:pt idx="0" formatCode="#,##0">
                  <c:v>3.9634230000000001</c:v>
                </c:pt>
                <c:pt idx="1">
                  <c:v>0.27818399999999999</c:v>
                </c:pt>
                <c:pt idx="2" formatCode="#,##0">
                  <c:v>5.5986859999999998</c:v>
                </c:pt>
                <c:pt idx="3">
                  <c:v>4.4990000000000004E-3</c:v>
                </c:pt>
                <c:pt idx="4">
                  <c:v>8.8248999999999994E-2</c:v>
                </c:pt>
                <c:pt idx="5">
                  <c:v>0.444517</c:v>
                </c:pt>
                <c:pt idx="6">
                  <c:v>0.33728000000000002</c:v>
                </c:pt>
                <c:pt idx="7">
                  <c:v>1.817E-3</c:v>
                </c:pt>
                <c:pt idx="8" formatCode="#,##0">
                  <c:v>1.0885769999999999</c:v>
                </c:pt>
                <c:pt idx="9">
                  <c:v>0.30131999999999998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4-4139-98D9-09ADB586E8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64886520"/>
        <c:axId val="564888440"/>
      </c:bar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tickMarkSkip val="21"/>
        <c:noMultiLvlLbl val="0"/>
      </c:catAx>
      <c:valAx>
        <c:axId val="56488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5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path modification time testbed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Foglio2!$A$1:$A$19</c:f>
              <c:numCache>
                <c:formatCode>General</c:formatCode>
                <c:ptCount val="19"/>
                <c:pt idx="0">
                  <c:v>0.32311400000000001</c:v>
                </c:pt>
                <c:pt idx="1">
                  <c:v>1.377E-3</c:v>
                </c:pt>
                <c:pt idx="2">
                  <c:v>0.16966500000000001</c:v>
                </c:pt>
                <c:pt idx="3">
                  <c:v>3.1700000000000001E-3</c:v>
                </c:pt>
                <c:pt idx="4">
                  <c:v>1.6900000000000001E-3</c:v>
                </c:pt>
                <c:pt idx="5">
                  <c:v>8.0492999999999995E-2</c:v>
                </c:pt>
                <c:pt idx="6">
                  <c:v>2.7060000000000001E-3</c:v>
                </c:pt>
                <c:pt idx="7">
                  <c:v>0.23216600000000001</c:v>
                </c:pt>
                <c:pt idx="8">
                  <c:v>4.8269999999999997E-3</c:v>
                </c:pt>
                <c:pt idx="9">
                  <c:v>3.8310000000000002E-3</c:v>
                </c:pt>
                <c:pt idx="10">
                  <c:v>4.9189999999999998E-3</c:v>
                </c:pt>
                <c:pt idx="11">
                  <c:v>3.6770000000000001E-3</c:v>
                </c:pt>
                <c:pt idx="12">
                  <c:v>0.19381999999999999</c:v>
                </c:pt>
                <c:pt idx="13">
                  <c:v>7.8684000000000004E-2</c:v>
                </c:pt>
                <c:pt idx="14">
                  <c:v>4.7390000000000002E-3</c:v>
                </c:pt>
                <c:pt idx="15">
                  <c:v>7.3681999999999997E-2</c:v>
                </c:pt>
                <c:pt idx="16">
                  <c:v>0.13226099999999999</c:v>
                </c:pt>
                <c:pt idx="17">
                  <c:v>1.755E-3</c:v>
                </c:pt>
                <c:pt idx="18">
                  <c:v>1.885E-3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4A-42C1-A206-FC0FA51B4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5500280"/>
        <c:axId val="585499320"/>
      </c:barChart>
      <c:catAx>
        <c:axId val="585500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499320"/>
        <c:crosses val="autoZero"/>
        <c:auto val="1"/>
        <c:lblAlgn val="ctr"/>
        <c:lblOffset val="100"/>
        <c:noMultiLvlLbl val="0"/>
      </c:catAx>
      <c:valAx>
        <c:axId val="58549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500280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02/09/2019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Solo un grafico con </a:t>
            </a:r>
            <a:r>
              <a:rPr lang="it-IT" dirty="0" err="1"/>
              <a:t>bw</a:t>
            </a:r>
            <a:r>
              <a:rPr lang="it-IT" dirty="0"/>
              <a:t>/</a:t>
            </a:r>
            <a:r>
              <a:rPr lang="it-IT" dirty="0" err="1"/>
              <a:t>pkt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per </a:t>
            </a:r>
            <a:r>
              <a:rPr lang="it-IT" dirty="0" err="1"/>
              <a:t>testbed</a:t>
            </a:r>
            <a:r>
              <a:rPr lang="it-IT" dirty="0"/>
              <a:t> e </a:t>
            </a: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4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E255F-EC52-4D66-BDB1-7A89CD8F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62D82F-8969-4452-BF57-12E3E7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882BB7A5-5F1D-4BAF-A7A0-BB9F88C6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7" y="1022847"/>
            <a:ext cx="4634621" cy="3438590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8B392CFA-49F8-4820-BD47-F6B3A30D5C92}"/>
              </a:ext>
            </a:extLst>
          </p:cNvPr>
          <p:cNvSpPr/>
          <p:nvPr/>
        </p:nvSpPr>
        <p:spPr>
          <a:xfrm rot="14120756">
            <a:off x="3477050" y="109704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85A8D110-976E-42DF-87EC-33A63DD56FAE}"/>
              </a:ext>
            </a:extLst>
          </p:cNvPr>
          <p:cNvSpPr/>
          <p:nvPr/>
        </p:nvSpPr>
        <p:spPr>
          <a:xfrm rot="18437536">
            <a:off x="5712698" y="1120417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A57A4D8F-532F-48EA-895D-6B1AFE69ACAA}"/>
              </a:ext>
            </a:extLst>
          </p:cNvPr>
          <p:cNvSpPr/>
          <p:nvPr/>
        </p:nvSpPr>
        <p:spPr>
          <a:xfrm rot="14120756">
            <a:off x="5698393" y="277765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D10A0841-AEEA-453B-84D0-4354C80ABAD6}"/>
              </a:ext>
            </a:extLst>
          </p:cNvPr>
          <p:cNvSpPr/>
          <p:nvPr/>
        </p:nvSpPr>
        <p:spPr>
          <a:xfrm rot="18292896">
            <a:off x="3456820" y="277559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17AE4D-BAE6-4DED-8996-1917BACF9C02}"/>
              </a:ext>
            </a:extLst>
          </p:cNvPr>
          <p:cNvCxnSpPr>
            <a:cxnSpLocks/>
          </p:cNvCxnSpPr>
          <p:nvPr/>
        </p:nvCxnSpPr>
        <p:spPr>
          <a:xfrm flipV="1">
            <a:off x="1164117" y="2630731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CEF388-6882-4BAF-85A2-50E1B136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2" y="2092931"/>
            <a:ext cx="910436" cy="9104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73D3BC5-1CBC-468A-B829-0716C4DA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53" y="2175513"/>
            <a:ext cx="910436" cy="910436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B71F9EF-2C06-466B-83F1-C25AF5327BE5}"/>
              </a:ext>
            </a:extLst>
          </p:cNvPr>
          <p:cNvCxnSpPr>
            <a:cxnSpLocks/>
          </p:cNvCxnSpPr>
          <p:nvPr/>
        </p:nvCxnSpPr>
        <p:spPr>
          <a:xfrm flipV="1">
            <a:off x="6916872" y="2742143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4BB557-FDDB-41E2-8D87-C212A3D9DC8F}"/>
              </a:ext>
            </a:extLst>
          </p:cNvPr>
          <p:cNvSpPr txBox="1"/>
          <p:nvPr/>
        </p:nvSpPr>
        <p:spPr>
          <a:xfrm>
            <a:off x="281354" y="5261317"/>
            <a:ext cx="863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link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active</a:t>
            </a:r>
            <a:r>
              <a:rPr lang="it-IT" sz="2400" dirty="0"/>
              <a:t>, </a:t>
            </a:r>
            <a:r>
              <a:rPr lang="it-IT" sz="2400" dirty="0" err="1"/>
              <a:t>all</a:t>
            </a:r>
            <a:r>
              <a:rPr lang="it-IT" sz="2400" dirty="0"/>
              <a:t> of the default rules are re-</a:t>
            </a:r>
            <a:r>
              <a:rPr lang="it-IT" sz="2400" dirty="0" err="1"/>
              <a:t>installed</a:t>
            </a:r>
            <a:r>
              <a:rPr lang="it-IT" sz="2400" dirty="0"/>
              <a:t> and </a:t>
            </a:r>
            <a:r>
              <a:rPr lang="it-IT" sz="2400" dirty="0" err="1"/>
              <a:t>packets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routed</a:t>
            </a:r>
            <a:r>
              <a:rPr lang="it-IT" sz="2400" dirty="0"/>
              <a:t> </a:t>
            </a:r>
            <a:r>
              <a:rPr lang="it-IT" sz="2400" dirty="0" err="1"/>
              <a:t>again</a:t>
            </a:r>
            <a:r>
              <a:rPr lang="it-IT" sz="2400" dirty="0"/>
              <a:t> on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path</a:t>
            </a:r>
            <a:r>
              <a:rPr lang="it-IT" sz="2400" dirty="0"/>
              <a:t> (</a:t>
            </a: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priority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81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429E2-9070-44E7-BFB9-9779B35D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Differences</a:t>
            </a:r>
            <a:r>
              <a:rPr lang="it-IT" dirty="0"/>
              <a:t> TESTBED-</a:t>
            </a:r>
            <a:r>
              <a:rPr lang="it-IT" dirty="0" err="1"/>
              <a:t>mininet</a:t>
            </a:r>
            <a:r>
              <a:rPr lang="it-IT" dirty="0"/>
              <a:t> simulator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7E1173F-B06B-4302-BFD1-98594F6D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F61544-57CF-4EED-86CF-2239CD5A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2" y="1022847"/>
            <a:ext cx="8721968" cy="4322876"/>
          </a:xfrm>
        </p:spPr>
        <p:txBody>
          <a:bodyPr>
            <a:noAutofit/>
          </a:bodyPr>
          <a:lstStyle/>
          <a:p>
            <a:pPr algn="ctr"/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r>
              <a:rPr lang="it-IT" sz="4000" dirty="0"/>
              <a:t>In the </a:t>
            </a:r>
            <a:r>
              <a:rPr lang="it-IT" sz="4000" dirty="0" err="1"/>
              <a:t>testbed</a:t>
            </a:r>
            <a:r>
              <a:rPr lang="it-IT" sz="4000" dirty="0"/>
              <a:t> </a:t>
            </a:r>
            <a:r>
              <a:rPr lang="it-IT" sz="4000" dirty="0" err="1"/>
              <a:t>version</a:t>
            </a:r>
            <a:r>
              <a:rPr lang="it-IT" sz="4000" dirty="0"/>
              <a:t> of the code, MPLS rules </a:t>
            </a:r>
            <a:r>
              <a:rPr lang="it-IT" sz="4000" dirty="0" err="1"/>
              <a:t>don’t</a:t>
            </a:r>
            <a:r>
              <a:rPr lang="it-IT" sz="4000" dirty="0"/>
              <a:t> match on </a:t>
            </a:r>
            <a:r>
              <a:rPr lang="it-IT" sz="4000" u="sng" dirty="0">
                <a:solidFill>
                  <a:srgbClr val="FF0000"/>
                </a:solidFill>
              </a:rPr>
              <a:t>label field</a:t>
            </a:r>
          </a:p>
        </p:txBody>
      </p:sp>
    </p:spTree>
    <p:extLst>
      <p:ext uri="{BB962C8B-B14F-4D97-AF65-F5344CB8AC3E}">
        <p14:creationId xmlns:p14="http://schemas.microsoft.com/office/powerpoint/2010/main" val="18096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6141B-DFC5-44E9-921A-3B002597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Rules </a:t>
            </a:r>
            <a:r>
              <a:rPr lang="it-IT" dirty="0" err="1"/>
              <a:t>installation</a:t>
            </a:r>
            <a:r>
              <a:rPr lang="it-IT" dirty="0"/>
              <a:t> time </a:t>
            </a: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533175-8FED-4D44-9656-1628896E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6E0D3F69-ADD9-4B9A-A1DC-C37262C557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022350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988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E1C4E-3E4D-4854-A7C8-8C30E707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Rules </a:t>
            </a:r>
            <a:r>
              <a:rPr lang="it-IT" dirty="0" err="1"/>
              <a:t>installation</a:t>
            </a:r>
            <a:r>
              <a:rPr lang="it-IT" dirty="0"/>
              <a:t> time </a:t>
            </a:r>
            <a:r>
              <a:rPr lang="it-IT" dirty="0" err="1"/>
              <a:t>mininet</a:t>
            </a:r>
            <a:r>
              <a:rPr lang="it-IT" dirty="0"/>
              <a:t> simulator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D36E443-869B-47AA-A6D0-E1F91516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13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970391-BFCC-452B-A927-1C61F255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12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7A583-2C5C-4D6B-B628-10BDFD4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r>
              <a:rPr lang="it-IT" dirty="0"/>
              <a:t> time </a:t>
            </a: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54A43E-1C4E-4E28-BECF-8270CB8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14</a:t>
            </a:fld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3E945D25-D8C9-42C8-9851-5F31691CA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022350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457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FFD4D-455E-4FC0-847D-085A4573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</p:spPr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r>
              <a:rPr lang="it-IT" dirty="0"/>
              <a:t> time </a:t>
            </a:r>
            <a:r>
              <a:rPr lang="it-IT" dirty="0" err="1"/>
              <a:t>mininet</a:t>
            </a:r>
            <a:r>
              <a:rPr lang="it-IT" dirty="0"/>
              <a:t> simulator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B4F83B-7DEB-478B-BEE7-9449A8E3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15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29FCBB-5B9D-4D9B-82AD-E7DD0102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7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67EE2-498F-41BC-9C22-4256737E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status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C1188D-CF74-4791-B482-4F902C2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16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981FC5-74F6-413C-B0D4-AD1F0B5E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299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END</a:t>
            </a:r>
          </a:p>
          <a:p>
            <a:pPr marL="0" indent="0" algn="ctr">
              <a:buNone/>
            </a:pPr>
            <a:r>
              <a:rPr lang="en-GB" sz="7200" dirty="0"/>
              <a:t>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it-IT" dirty="0"/>
              <a:t>MPLS connection setup</a:t>
            </a:r>
            <a:endParaRPr lang="en-GB" dirty="0"/>
          </a:p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  <a:endParaRPr lang="en-GB" dirty="0"/>
          </a:p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en-GB" dirty="0"/>
          </a:p>
          <a:p>
            <a:r>
              <a:rPr lang="en-GB" dirty="0"/>
              <a:t>Link up/down</a:t>
            </a:r>
          </a:p>
          <a:p>
            <a:r>
              <a:rPr lang="en-GB" dirty="0"/>
              <a:t>Port detection</a:t>
            </a:r>
          </a:p>
          <a:p>
            <a:r>
              <a:rPr lang="en-GB" dirty="0"/>
              <a:t>Additional checks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8649" y="1290139"/>
            <a:ext cx="7886700" cy="4351338"/>
          </a:xfrm>
        </p:spPr>
        <p:txBody>
          <a:bodyPr/>
          <a:lstStyle/>
          <a:p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r>
              <a:rPr lang="en-US" dirty="0"/>
              <a:t>One tunnel is the default path, the other is the back‐up path.</a:t>
            </a:r>
          </a:p>
          <a:p>
            <a:r>
              <a:rPr lang="en-US" dirty="0"/>
              <a:t>MPLS connection is based on source and destination MACs</a:t>
            </a:r>
          </a:p>
          <a:p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MPLS connection setup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137001"/>
            <a:ext cx="867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h1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the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9C199-147F-498D-ACF8-B91CD20E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8A3810-7063-4F67-9F30-00C5D03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pic>
        <p:nvPicPr>
          <p:cNvPr id="22" name="Segnaposto contenuto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598F5BE-C31C-476F-845E-9A460849D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22" y="723900"/>
            <a:ext cx="3560478" cy="5860672"/>
          </a:xfrm>
        </p:spPr>
      </p:pic>
    </p:spTree>
    <p:extLst>
      <p:ext uri="{BB962C8B-B14F-4D97-AF65-F5344CB8AC3E}">
        <p14:creationId xmlns:p14="http://schemas.microsoft.com/office/powerpoint/2010/main" val="15967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6DAC-8E45-4C60-A23A-6949797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92544C6-77BA-4B8C-B6C4-8DAD1834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766573"/>
            <a:ext cx="5339882" cy="5804651"/>
          </a:xfrm>
        </p:spPr>
      </p:pic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63" y="1709705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76356" y="1783903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712004" y="180727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697699" y="346451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305909" y="3797779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40122" y="3815839"/>
            <a:ext cx="249491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456126" y="3462455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 flipV="1">
            <a:off x="1163423" y="3317589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" y="2779789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59" y="2862371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916178" y="3429001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3384768" y="1000760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(label=1)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(label=1)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476313" y="514829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2BFE-5CD5-41EF-A3C1-6D1399B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2C4BB7-8D75-4D95-A174-4F853B7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9A4052-780E-4479-BE1F-EEFB6B7C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42237"/>
            <a:ext cx="8573206" cy="17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8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6F0FC-24F1-4F1E-8DC2-0669E62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down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7F111E1-3AD3-436C-9758-6ABED81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8DA3320-0617-4A7F-86D5-CBD5F8339594}"/>
              </a:ext>
            </a:extLst>
          </p:cNvPr>
          <p:cNvSpPr txBox="1"/>
          <p:nvPr/>
        </p:nvSpPr>
        <p:spPr>
          <a:xfrm>
            <a:off x="337069" y="5414467"/>
            <a:ext cx="8483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a link </a:t>
            </a:r>
            <a:r>
              <a:rPr lang="it-IT" sz="2000" dirty="0" err="1"/>
              <a:t>goes</a:t>
            </a:r>
            <a:r>
              <a:rPr lang="it-IT" sz="2000" dirty="0"/>
              <a:t> down, the controller </a:t>
            </a:r>
            <a:r>
              <a:rPr lang="it-IT" sz="2000" dirty="0" err="1"/>
              <a:t>detects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and </a:t>
            </a:r>
            <a:r>
              <a:rPr lang="it-IT" sz="2000" dirty="0" err="1"/>
              <a:t>deletes</a:t>
            </a:r>
            <a:r>
              <a:rPr lang="it-IT" sz="2000" dirty="0"/>
              <a:t> the </a:t>
            </a:r>
            <a:r>
              <a:rPr lang="it-IT" sz="2000" dirty="0" err="1"/>
              <a:t>corresponding</a:t>
            </a:r>
            <a:r>
              <a:rPr lang="it-IT" sz="2000" dirty="0"/>
              <a:t>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automatically</a:t>
            </a:r>
            <a:r>
              <a:rPr lang="it-IT" sz="2000" dirty="0"/>
              <a:t> </a:t>
            </a:r>
            <a:r>
              <a:rPr lang="it-IT" sz="2000" dirty="0" err="1"/>
              <a:t>routed</a:t>
            </a:r>
            <a:r>
              <a:rPr lang="it-IT" sz="2000" dirty="0"/>
              <a:t> on the backup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33AE011-1E32-439A-81AD-5BC7FF538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8" y="2261821"/>
            <a:ext cx="910436" cy="910436"/>
          </a:xfrm>
          <a:prstGeom prst="rect">
            <a:avLst/>
          </a:prstGeom>
        </p:spPr>
      </p:pic>
      <p:pic>
        <p:nvPicPr>
          <p:cNvPr id="20" name="Segnaposto contenuto 5">
            <a:extLst>
              <a:ext uri="{FF2B5EF4-FFF2-40B4-BE49-F238E27FC236}">
                <a16:creationId xmlns:a16="http://schemas.microsoft.com/office/drawing/2014/main" id="{3832CACB-779A-4B80-819F-FC1D7CD9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3" y="1234262"/>
            <a:ext cx="4297378" cy="3188378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F966DECB-5802-4EFF-B44E-8ABEF990574C}"/>
              </a:ext>
            </a:extLst>
          </p:cNvPr>
          <p:cNvSpPr/>
          <p:nvPr/>
        </p:nvSpPr>
        <p:spPr>
          <a:xfrm rot="18292896">
            <a:off x="3321884" y="2826334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89DB1C7F-FFF0-44F1-B1E7-CB65C29678B8}"/>
              </a:ext>
            </a:extLst>
          </p:cNvPr>
          <p:cNvSpPr/>
          <p:nvPr/>
        </p:nvSpPr>
        <p:spPr>
          <a:xfrm rot="14061823">
            <a:off x="5329788" y="2833110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63C24C7-9911-481F-B2E6-4C7EDECE8155}"/>
              </a:ext>
            </a:extLst>
          </p:cNvPr>
          <p:cNvCxnSpPr>
            <a:cxnSpLocks/>
          </p:cNvCxnSpPr>
          <p:nvPr/>
        </p:nvCxnSpPr>
        <p:spPr>
          <a:xfrm flipV="1">
            <a:off x="1310077" y="2784122"/>
            <a:ext cx="10954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0C6B91-1756-472F-94C1-5BE2B67E87AE}"/>
              </a:ext>
            </a:extLst>
          </p:cNvPr>
          <p:cNvSpPr txBox="1"/>
          <p:nvPr/>
        </p:nvSpPr>
        <p:spPr>
          <a:xfrm>
            <a:off x="72343" y="3235875"/>
            <a:ext cx="2536735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04D0C32-4E4D-4618-B3A6-4224CBEF3AB6}"/>
              </a:ext>
            </a:extLst>
          </p:cNvPr>
          <p:cNvSpPr txBox="1"/>
          <p:nvPr/>
        </p:nvSpPr>
        <p:spPr>
          <a:xfrm>
            <a:off x="6574882" y="3435574"/>
            <a:ext cx="2496776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B0AAC26-48BC-461A-B178-5931DB3DA37A}"/>
              </a:ext>
            </a:extLst>
          </p:cNvPr>
          <p:cNvCxnSpPr>
            <a:cxnSpLocks/>
          </p:cNvCxnSpPr>
          <p:nvPr/>
        </p:nvCxnSpPr>
        <p:spPr>
          <a:xfrm>
            <a:off x="6445753" y="2828452"/>
            <a:ext cx="1325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993B325A-2047-4849-A157-EBF051BD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4" y="2216626"/>
            <a:ext cx="910436" cy="91043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DAB7902-6620-4D06-AA77-E5739823E1DB}"/>
              </a:ext>
            </a:extLst>
          </p:cNvPr>
          <p:cNvSpPr txBox="1"/>
          <p:nvPr/>
        </p:nvSpPr>
        <p:spPr>
          <a:xfrm>
            <a:off x="3222495" y="4431632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1E4E5870-F5B2-43EE-A7EF-EA9B6AEEBB4B}"/>
              </a:ext>
            </a:extLst>
          </p:cNvPr>
          <p:cNvSpPr/>
          <p:nvPr/>
        </p:nvSpPr>
        <p:spPr>
          <a:xfrm>
            <a:off x="3201890" y="1800002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459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520</Words>
  <Application>Microsoft Office PowerPoint</Application>
  <PresentationFormat>Presentazione su schermo (4:3)</PresentationFormat>
  <Paragraphs>103</Paragraphs>
  <Slides>17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MPLS connection setup</vt:lpstr>
      <vt:lpstr>Packet in handler</vt:lpstr>
      <vt:lpstr>Rule installation</vt:lpstr>
      <vt:lpstr>Path configuration example </vt:lpstr>
      <vt:lpstr>Port detection</vt:lpstr>
      <vt:lpstr>Link down</vt:lpstr>
      <vt:lpstr>Link up</vt:lpstr>
      <vt:lpstr>Differences TESTBED-mininet simulator</vt:lpstr>
      <vt:lpstr>Rules installation time testbed</vt:lpstr>
      <vt:lpstr>Rules installation time mininet simulator</vt:lpstr>
      <vt:lpstr>Path modification time testbed</vt:lpstr>
      <vt:lpstr>Path modification time mininet simulator</vt:lpstr>
      <vt:lpstr>Packet status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alessandro petocchi</cp:lastModifiedBy>
  <cp:revision>81</cp:revision>
  <dcterms:created xsi:type="dcterms:W3CDTF">2017-04-26T15:16:09Z</dcterms:created>
  <dcterms:modified xsi:type="dcterms:W3CDTF">2019-09-02T21:50:03Z</dcterms:modified>
</cp:coreProperties>
</file>