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  <p:sldId id="278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0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年度各个价位段销售占比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2019年度各个价位段销售占比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3C-4198-8B02-F9D777228C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3C-4198-8B02-F9D777228C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3C-4198-8B02-F9D777228C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3C-4198-8B02-F9D777228CAB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44632.707999999999</c:v>
                </c:pt>
                <c:pt idx="1">
                  <c:v>5728.5720000000001</c:v>
                </c:pt>
                <c:pt idx="2">
                  <c:v>1813.152</c:v>
                </c:pt>
                <c:pt idx="3">
                  <c:v>387.82479999999998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5-402C-9606-2F40BA8C9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2021年8月各个卷烟价位段占比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4685.7718000000004</c:v>
                </c:pt>
                <c:pt idx="1">
                  <c:v>771.21600000000001</c:v>
                </c:pt>
                <c:pt idx="2">
                  <c:v>1252.1102000000001</c:v>
                </c:pt>
                <c:pt idx="3">
                  <c:v>341.19290000000001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2021年9月各个卷烟价位段占比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4905.1489000000001</c:v>
                </c:pt>
                <c:pt idx="1">
                  <c:v>689.66800000000001</c:v>
                </c:pt>
                <c:pt idx="2">
                  <c:v>1468.5804000000001</c:v>
                </c:pt>
                <c:pt idx="3">
                  <c:v>500.14890000000003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2021年10月各个卷烟价位段占比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4380.0403999999999</c:v>
                </c:pt>
                <c:pt idx="1">
                  <c:v>784.93600000000004</c:v>
                </c:pt>
                <c:pt idx="2">
                  <c:v>1159.2716</c:v>
                </c:pt>
                <c:pt idx="3">
                  <c:v>149.43299999999999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2021年11月各个卷烟价位段占比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4297.8743999999997</c:v>
                </c:pt>
                <c:pt idx="1">
                  <c:v>784.26800000000003</c:v>
                </c:pt>
                <c:pt idx="2">
                  <c:v>1130.0917999999999</c:v>
                </c:pt>
                <c:pt idx="3">
                  <c:v>165.64160000000001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2021年12月各个卷烟价位段占比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4200.1575999999995</c:v>
                </c:pt>
                <c:pt idx="1">
                  <c:v>486.29199999999997</c:v>
                </c:pt>
                <c:pt idx="2">
                  <c:v>692.11339999999996</c:v>
                </c:pt>
                <c:pt idx="3">
                  <c:v>30.8718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年各价位段供需关系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790.32159999999999</c:v>
                </c:pt>
                <c:pt idx="1">
                  <c:v>2387.5680000000002</c:v>
                </c:pt>
                <c:pt idx="2">
                  <c:v>6763.4920000000002</c:v>
                </c:pt>
                <c:pt idx="3">
                  <c:v>69969.707500000004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C-486C-8605-55EFDCD997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供应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387.82479999999998</c:v>
                </c:pt>
                <c:pt idx="1">
                  <c:v>1813.152</c:v>
                </c:pt>
                <c:pt idx="2">
                  <c:v>5728.5720000000001</c:v>
                </c:pt>
                <c:pt idx="3">
                  <c:v>44632.707999999999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C-486C-8605-55EFDCD99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5267888"/>
        <c:axId val="1575264976"/>
      </c:barChart>
      <c:catAx>
        <c:axId val="157526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4976"/>
        <c:crosses val="autoZero"/>
        <c:auto val="1"/>
        <c:lblAlgn val="ctr"/>
        <c:lblOffset val="100"/>
        <c:noMultiLvlLbl val="0"/>
      </c:catAx>
      <c:valAx>
        <c:axId val="157526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年各价位段供需关系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需求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21309.476999999999</c:v>
                </c:pt>
                <c:pt idx="1">
                  <c:v>91368.91</c:v>
                </c:pt>
                <c:pt idx="2">
                  <c:v>61740.718500000003</c:v>
                </c:pt>
                <c:pt idx="3">
                  <c:v>296537.20899999997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C-486C-8605-55EFDCD997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供应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高端</c:v>
                </c:pt>
                <c:pt idx="1">
                  <c:v>中高端</c:v>
                </c:pt>
                <c:pt idx="2">
                  <c:v>中端</c:v>
                </c:pt>
                <c:pt idx="3">
                  <c:v>低端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18744.985100000002</c:v>
                </c:pt>
                <c:pt idx="1">
                  <c:v>81474.815000000002</c:v>
                </c:pt>
                <c:pt idx="2">
                  <c:v>53081.955999999998</c:v>
                </c:pt>
                <c:pt idx="3">
                  <c:v>265553.95600000001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C-486C-8605-55EFDCD99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5267888"/>
        <c:axId val="1575264976"/>
      </c:barChart>
      <c:catAx>
        <c:axId val="157526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4976"/>
        <c:crosses val="autoZero"/>
        <c:auto val="1"/>
        <c:lblAlgn val="ctr"/>
        <c:lblOffset val="100"/>
        <c:noMultiLvlLbl val="0"/>
      </c:catAx>
      <c:valAx>
        <c:axId val="157526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26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3</a:t>
            </a:r>
            <a:r>
              <a:rPr lang="zh-CN" altLang="en-US" dirty="0"/>
              <a:t>年每月总销量折线图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2019年销量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5599.9384</c:v>
                </c:pt>
                <c:pt idx="1">
                  <c:v>2029.1088</c:v>
                </c:pt>
                <c:pt idx="2">
                  <c:v>2588.7262000000001</c:v>
                </c:pt>
                <c:pt idx="3">
                  <c:v>2587.5259999999998</c:v>
                </c:pt>
                <c:pt idx="4">
                  <c:v>2800.7725</c:v>
                </c:pt>
                <c:pt idx="5">
                  <c:v>2383.1502</c:v>
                </c:pt>
                <c:pt idx="6">
                  <c:v>3168.7988</c:v>
                </c:pt>
                <c:pt idx="7">
                  <c:v>3358.7049999999999</c:v>
                </c:pt>
                <c:pt idx="8">
                  <c:v>3306.4425999999999</c:v>
                </c:pt>
                <c:pt idx="9">
                  <c:v>3065.4268000000002</c:v>
                </c:pt>
                <c:pt idx="10">
                  <c:v>2733.4704000000002</c:v>
                </c:pt>
                <c:pt idx="11">
                  <c:v>1815.9960000000001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5E-4AAB-B97A-88C1D42CE6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2020年销量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6283.9763999999996</c:v>
                </c:pt>
                <c:pt idx="1">
                  <c:v>2191.8483999999999</c:v>
                </c:pt>
                <c:pt idx="2">
                  <c:v>2319.5034000000001</c:v>
                </c:pt>
                <c:pt idx="3">
                  <c:v>2332.8481999999999</c:v>
                </c:pt>
                <c:pt idx="4">
                  <c:v>2027.347</c:v>
                </c:pt>
                <c:pt idx="5">
                  <c:v>2357.1284000000001</c:v>
                </c:pt>
                <c:pt idx="6">
                  <c:v>2818.1075999999998</c:v>
                </c:pt>
                <c:pt idx="7">
                  <c:v>2818.9652000000001</c:v>
                </c:pt>
                <c:pt idx="8">
                  <c:v>3372.3065999999999</c:v>
                </c:pt>
                <c:pt idx="9">
                  <c:v>2572.5376000000001</c:v>
                </c:pt>
                <c:pt idx="10">
                  <c:v>2554.3539999999998</c:v>
                </c:pt>
                <c:pt idx="11">
                  <c:v>2108.4947999999999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5E-4AAB-B97A-88C1D42CE6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2021年销量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6225.8851999999997</c:v>
                </c:pt>
                <c:pt idx="1">
                  <c:v>2424.0789</c:v>
                </c:pt>
                <c:pt idx="2">
                  <c:v>2424.3746000000001</c:v>
                </c:pt>
                <c:pt idx="3">
                  <c:v>2235.0169999999998</c:v>
                </c:pt>
                <c:pt idx="4">
                  <c:v>2338.0061999999998</c:v>
                </c:pt>
                <c:pt idx="5">
                  <c:v>2544.8562999999999</c:v>
                </c:pt>
                <c:pt idx="6">
                  <c:v>2707.0376000000001</c:v>
                </c:pt>
                <c:pt idx="7">
                  <c:v>2511.7310000000002</c:v>
                </c:pt>
                <c:pt idx="8">
                  <c:v>3213.8281999999999</c:v>
                </c:pt>
                <c:pt idx="9">
                  <c:v>2523.2082</c:v>
                </c:pt>
                <c:pt idx="10">
                  <c:v>2479.9427000000001</c:v>
                </c:pt>
                <c:pt idx="11">
                  <c:v>2070.989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5E-4AAB-B97A-88C1D42CE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004847"/>
        <c:axId val="1031991119"/>
      </c:lineChart>
      <c:catAx>
        <c:axId val="103200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1991119"/>
        <c:crosses val="autoZero"/>
        <c:auto val="1"/>
        <c:lblAlgn val="ctr"/>
        <c:lblOffset val="100"/>
        <c:noMultiLvlLbl val="0"/>
      </c:catAx>
      <c:valAx>
        <c:axId val="1031991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00484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乡村：现代终端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124.651</c:v>
                </c:pt>
                <c:pt idx="1">
                  <c:v>51.389200000000002</c:v>
                </c:pt>
                <c:pt idx="2">
                  <c:v>50.258400000000002</c:v>
                </c:pt>
                <c:pt idx="3">
                  <c:v>44.360399999999998</c:v>
                </c:pt>
                <c:pt idx="4">
                  <c:v>48.430799999999998</c:v>
                </c:pt>
                <c:pt idx="5">
                  <c:v>46.519399999999997</c:v>
                </c:pt>
                <c:pt idx="6">
                  <c:v>58.205800000000004</c:v>
                </c:pt>
                <c:pt idx="7">
                  <c:v>54.204500000000003</c:v>
                </c:pt>
                <c:pt idx="8">
                  <c:v>59.484900000000003</c:v>
                </c:pt>
                <c:pt idx="9">
                  <c:v>50.220599999999997</c:v>
                </c:pt>
                <c:pt idx="10">
                  <c:v>48.706800000000001</c:v>
                </c:pt>
                <c:pt idx="11">
                  <c:v>37.981299999999997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6-464D-A0C4-F715CA6BA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乡村：普通终端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1640.9282000000001</c:v>
                </c:pt>
                <c:pt idx="1">
                  <c:v>794.66459999999995</c:v>
                </c:pt>
                <c:pt idx="2">
                  <c:v>675.34439999999995</c:v>
                </c:pt>
                <c:pt idx="3">
                  <c:v>670.27120000000002</c:v>
                </c:pt>
                <c:pt idx="4">
                  <c:v>761.13509999999997</c:v>
                </c:pt>
                <c:pt idx="5">
                  <c:v>792.16070000000002</c:v>
                </c:pt>
                <c:pt idx="6">
                  <c:v>819.55579999999998</c:v>
                </c:pt>
                <c:pt idx="7">
                  <c:v>803.21749999999997</c:v>
                </c:pt>
                <c:pt idx="8">
                  <c:v>945.12339999999995</c:v>
                </c:pt>
                <c:pt idx="9">
                  <c:v>802.22209999999995</c:v>
                </c:pt>
                <c:pt idx="10">
                  <c:v>773.72379999999998</c:v>
                </c:pt>
                <c:pt idx="11">
                  <c:v>689.47460000000001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6-464D-A0C4-F715CA6BA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城市：现代终端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2133.7197999999999</c:v>
                </c:pt>
                <c:pt idx="1">
                  <c:v>738.46439999999996</c:v>
                </c:pt>
                <c:pt idx="2">
                  <c:v>812.59259999999995</c:v>
                </c:pt>
                <c:pt idx="3">
                  <c:v>717.57180000000005</c:v>
                </c:pt>
                <c:pt idx="4">
                  <c:v>686.98919999999998</c:v>
                </c:pt>
                <c:pt idx="5">
                  <c:v>812.59259999999995</c:v>
                </c:pt>
                <c:pt idx="6">
                  <c:v>825.05010000000004</c:v>
                </c:pt>
                <c:pt idx="7">
                  <c:v>686.98919999999998</c:v>
                </c:pt>
                <c:pt idx="8">
                  <c:v>1043.8906999999999</c:v>
                </c:pt>
                <c:pt idx="9">
                  <c:v>759.28440000000001</c:v>
                </c:pt>
                <c:pt idx="10">
                  <c:v>751.36490000000003</c:v>
                </c:pt>
                <c:pt idx="11">
                  <c:v>562.08879999999999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6-464D-A0C4-F715CA6BA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城市：普通终端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2326.5862000000002</c:v>
                </c:pt>
                <c:pt idx="1">
                  <c:v>839.5616</c:v>
                </c:pt>
                <c:pt idx="2">
                  <c:v>886.17920000000004</c:v>
                </c:pt>
                <c:pt idx="3">
                  <c:v>802.81359999999995</c:v>
                </c:pt>
                <c:pt idx="4">
                  <c:v>841.4511</c:v>
                </c:pt>
                <c:pt idx="5">
                  <c:v>893.58360000000005</c:v>
                </c:pt>
                <c:pt idx="6">
                  <c:v>1004.2259</c:v>
                </c:pt>
                <c:pt idx="7">
                  <c:v>967.31979999999999</c:v>
                </c:pt>
                <c:pt idx="8">
                  <c:v>1165.3291999999999</c:v>
                </c:pt>
                <c:pt idx="9">
                  <c:v>911.48109999999997</c:v>
                </c:pt>
                <c:pt idx="10">
                  <c:v>906.1472</c:v>
                </c:pt>
                <c:pt idx="11">
                  <c:v>781.4443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6-464D-A0C4-F715CA6BA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8487200"/>
        <c:axId val="1228486368"/>
      </c:lineChart>
      <c:catAx>
        <c:axId val="12284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6368"/>
        <c:crosses val="autoZero"/>
        <c:auto val="1"/>
        <c:lblAlgn val="ctr"/>
        <c:lblOffset val="100"/>
        <c:noMultiLvlLbl val="0"/>
      </c:catAx>
      <c:valAx>
        <c:axId val="12284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2020</a:t>
            </a:r>
            <a:r>
              <a:rPr lang="zh-CN" altLang="en-US" dirty="0"/>
              <a:t>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乡村：现代终端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155.8064</c:v>
                </c:pt>
                <c:pt idx="1">
                  <c:v>68.979200000000006</c:v>
                </c:pt>
                <c:pt idx="2">
                  <c:v>64.943200000000004</c:v>
                </c:pt>
                <c:pt idx="3">
                  <c:v>55.105600000000003</c:v>
                </c:pt>
                <c:pt idx="4">
                  <c:v>49.7896</c:v>
                </c:pt>
                <c:pt idx="5">
                  <c:v>55.843400000000003</c:v>
                </c:pt>
                <c:pt idx="6">
                  <c:v>64.727000000000004</c:v>
                </c:pt>
                <c:pt idx="7">
                  <c:v>68.002799999999993</c:v>
                </c:pt>
                <c:pt idx="8">
                  <c:v>74.426199999999994</c:v>
                </c:pt>
                <c:pt idx="9">
                  <c:v>52.012599999999999</c:v>
                </c:pt>
                <c:pt idx="10">
                  <c:v>50.509799999999998</c:v>
                </c:pt>
                <c:pt idx="11">
                  <c:v>44.130400000000002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6-464D-A0C4-F715CA6BA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乡村：普通终端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1644.5018</c:v>
                </c:pt>
                <c:pt idx="1">
                  <c:v>950.6508</c:v>
                </c:pt>
                <c:pt idx="2">
                  <c:v>956.46339999999998</c:v>
                </c:pt>
                <c:pt idx="3">
                  <c:v>871.88959999999997</c:v>
                </c:pt>
                <c:pt idx="4">
                  <c:v>746.86879999999996</c:v>
                </c:pt>
                <c:pt idx="5">
                  <c:v>885.99459999999999</c:v>
                </c:pt>
                <c:pt idx="6">
                  <c:v>1012.563</c:v>
                </c:pt>
                <c:pt idx="7">
                  <c:v>1019.4059999999999</c:v>
                </c:pt>
                <c:pt idx="8">
                  <c:v>1096.1188</c:v>
                </c:pt>
                <c:pt idx="9">
                  <c:v>806.65499999999997</c:v>
                </c:pt>
                <c:pt idx="10">
                  <c:v>804.02279999999996</c:v>
                </c:pt>
                <c:pt idx="11">
                  <c:v>713.45839999999998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6-464D-A0C4-F715CA6BA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城市：现代终端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2381.0819999999999</c:v>
                </c:pt>
                <c:pt idx="1">
                  <c:v>550.77980000000002</c:v>
                </c:pt>
                <c:pt idx="2">
                  <c:v>609.57280000000003</c:v>
                </c:pt>
                <c:pt idx="3">
                  <c:v>647.32820000000004</c:v>
                </c:pt>
                <c:pt idx="4">
                  <c:v>580.18420000000003</c:v>
                </c:pt>
                <c:pt idx="5">
                  <c:v>642.18619999999999</c:v>
                </c:pt>
                <c:pt idx="6">
                  <c:v>798.5258</c:v>
                </c:pt>
                <c:pt idx="7">
                  <c:v>686.98919999999998</c:v>
                </c:pt>
                <c:pt idx="8">
                  <c:v>1053.2403999999999</c:v>
                </c:pt>
                <c:pt idx="9">
                  <c:v>786.8066</c:v>
                </c:pt>
                <c:pt idx="10">
                  <c:v>756.01099999999997</c:v>
                </c:pt>
                <c:pt idx="11">
                  <c:v>595.24040000000002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6-464D-A0C4-F715CA6BA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城市：普通终端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2102.5880000000002</c:v>
                </c:pt>
                <c:pt idx="1">
                  <c:v>621.43859999999995</c:v>
                </c:pt>
                <c:pt idx="2">
                  <c:v>688.524</c:v>
                </c:pt>
                <c:pt idx="3">
                  <c:v>758.52480000000003</c:v>
                </c:pt>
                <c:pt idx="4">
                  <c:v>650.50440000000003</c:v>
                </c:pt>
                <c:pt idx="5">
                  <c:v>791.10419999999999</c:v>
                </c:pt>
                <c:pt idx="6">
                  <c:v>942.74680000000001</c:v>
                </c:pt>
                <c:pt idx="7">
                  <c:v>1044.5672</c:v>
                </c:pt>
                <c:pt idx="8">
                  <c:v>1148.5211999999999</c:v>
                </c:pt>
                <c:pt idx="9">
                  <c:v>924.0634</c:v>
                </c:pt>
                <c:pt idx="10">
                  <c:v>943.81039999999996</c:v>
                </c:pt>
                <c:pt idx="11">
                  <c:v>781.4443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6-464D-A0C4-F715CA6BA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8487200"/>
        <c:axId val="1228486368"/>
      </c:lineChart>
      <c:catAx>
        <c:axId val="12284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6368"/>
        <c:crosses val="autoZero"/>
        <c:auto val="1"/>
        <c:lblAlgn val="ctr"/>
        <c:lblOffset val="100"/>
        <c:noMultiLvlLbl val="0"/>
      </c:catAx>
      <c:valAx>
        <c:axId val="12284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年度各个卷烟价位段占比（单位：万支）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2021年度各个卷烟价位段占比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56-4419-8335-BCE4F40676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56-4419-8335-BCE4F40676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56-4419-8335-BCE4F40676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56-4419-8335-BCE4F40676D4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265553.95600000001</c:v>
                </c:pt>
                <c:pt idx="1">
                  <c:v>53081.955999999998</c:v>
                </c:pt>
                <c:pt idx="2">
                  <c:v>81474.815000000002</c:v>
                </c:pt>
                <c:pt idx="3">
                  <c:v>18744.985100000002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乡村：现代终端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158.32320000000001</c:v>
                </c:pt>
                <c:pt idx="1">
                  <c:v>28.289200000000001</c:v>
                </c:pt>
                <c:pt idx="2">
                  <c:v>72.239199999999997</c:v>
                </c:pt>
                <c:pt idx="3">
                  <c:v>81.148799999999994</c:v>
                </c:pt>
                <c:pt idx="4">
                  <c:v>75.408000000000001</c:v>
                </c:pt>
                <c:pt idx="5">
                  <c:v>69.748800000000003</c:v>
                </c:pt>
                <c:pt idx="6">
                  <c:v>98.926000000000002</c:v>
                </c:pt>
                <c:pt idx="7">
                  <c:v>88.976399999999998</c:v>
                </c:pt>
                <c:pt idx="8">
                  <c:v>92.025199999999998</c:v>
                </c:pt>
                <c:pt idx="9">
                  <c:v>80.496399999999994</c:v>
                </c:pt>
                <c:pt idx="10">
                  <c:v>70.897599999999997</c:v>
                </c:pt>
                <c:pt idx="11">
                  <c:v>49.008000000000003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6-464D-A0C4-F715CA6BA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乡村：普通终端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1449.7308</c:v>
                </c:pt>
                <c:pt idx="1">
                  <c:v>561.20320000000004</c:v>
                </c:pt>
                <c:pt idx="2">
                  <c:v>743.45839999999998</c:v>
                </c:pt>
                <c:pt idx="3">
                  <c:v>889.38400000000001</c:v>
                </c:pt>
                <c:pt idx="4">
                  <c:v>874.01379999999995</c:v>
                </c:pt>
                <c:pt idx="5">
                  <c:v>928.18280000000004</c:v>
                </c:pt>
                <c:pt idx="6">
                  <c:v>1345.2811999999999</c:v>
                </c:pt>
                <c:pt idx="7">
                  <c:v>1140.8694</c:v>
                </c:pt>
                <c:pt idx="8">
                  <c:v>1161.2195999999999</c:v>
                </c:pt>
                <c:pt idx="9">
                  <c:v>1135.9223999999999</c:v>
                </c:pt>
                <c:pt idx="10">
                  <c:v>1025.0963999999999</c:v>
                </c:pt>
                <c:pt idx="11">
                  <c:v>768.66399999999999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6-464D-A0C4-F715CA6BA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城市：现代终端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2212.5925999999999</c:v>
                </c:pt>
                <c:pt idx="1">
                  <c:v>773.81439999999998</c:v>
                </c:pt>
                <c:pt idx="2">
                  <c:v>951.44799999999998</c:v>
                </c:pt>
                <c:pt idx="3">
                  <c:v>1008.9484</c:v>
                </c:pt>
                <c:pt idx="4">
                  <c:v>998.22180000000003</c:v>
                </c:pt>
                <c:pt idx="5">
                  <c:v>711.41880000000003</c:v>
                </c:pt>
                <c:pt idx="6">
                  <c:v>857.19</c:v>
                </c:pt>
                <c:pt idx="7">
                  <c:v>1066.7348</c:v>
                </c:pt>
                <c:pt idx="8">
                  <c:v>1040.5060000000001</c:v>
                </c:pt>
                <c:pt idx="9">
                  <c:v>892.77200000000005</c:v>
                </c:pt>
                <c:pt idx="10">
                  <c:v>767.12779999999998</c:v>
                </c:pt>
                <c:pt idx="11">
                  <c:v>428.74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6-464D-A0C4-F715CA6BA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城市：普通终端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1779.2918</c:v>
                </c:pt>
                <c:pt idx="1">
                  <c:v>635.80200000000002</c:v>
                </c:pt>
                <c:pt idx="2">
                  <c:v>821.54060000000004</c:v>
                </c:pt>
                <c:pt idx="3">
                  <c:v>878.04480000000001</c:v>
                </c:pt>
                <c:pt idx="4">
                  <c:v>853.13160000000005</c:v>
                </c:pt>
                <c:pt idx="5">
                  <c:v>673.7998</c:v>
                </c:pt>
                <c:pt idx="6">
                  <c:v>867.40160000000003</c:v>
                </c:pt>
                <c:pt idx="7">
                  <c:v>1062.6243999999999</c:v>
                </c:pt>
                <c:pt idx="8">
                  <c:v>1012.6917999999999</c:v>
                </c:pt>
                <c:pt idx="9">
                  <c:v>956.23599999999999</c:v>
                </c:pt>
                <c:pt idx="10">
                  <c:v>870.34860000000003</c:v>
                </c:pt>
                <c:pt idx="11">
                  <c:v>569.58399999999995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6-464D-A0C4-F715CA6BA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8487200"/>
        <c:axId val="1228486368"/>
      </c:lineChart>
      <c:catAx>
        <c:axId val="12284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6368"/>
        <c:crosses val="autoZero"/>
        <c:auto val="1"/>
        <c:lblAlgn val="ctr"/>
        <c:lblOffset val="100"/>
        <c:noMultiLvlLbl val="0"/>
      </c:catAx>
      <c:valAx>
        <c:axId val="12284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84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7806.71</c:v>
                </c:pt>
                <c:pt idx="1">
                  <c:v>2957.2159999999999</c:v>
                </c:pt>
                <c:pt idx="2">
                  <c:v>4699.1822000000002</c:v>
                </c:pt>
                <c:pt idx="3">
                  <c:v>1467.356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2021年12月各个卷烟价位段占比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4540.7244000000001</c:v>
                </c:pt>
                <c:pt idx="1">
                  <c:v>593.86</c:v>
                </c:pt>
                <c:pt idx="2">
                  <c:v>1251.9766</c:v>
                </c:pt>
                <c:pt idx="3">
                  <c:v>202.46960000000001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2021年3月各个卷烟价位段占比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4459.8631999999998</c:v>
                </c:pt>
                <c:pt idx="1">
                  <c:v>714.45360000000005</c:v>
                </c:pt>
                <c:pt idx="2">
                  <c:v>905.40239999999994</c:v>
                </c:pt>
                <c:pt idx="3">
                  <c:v>147.8776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2021年4月各个卷烟价位段占比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3654.2813999999998</c:v>
                </c:pt>
                <c:pt idx="1">
                  <c:v>612.06679999999994</c:v>
                </c:pt>
                <c:pt idx="2">
                  <c:v>836.66279999999995</c:v>
                </c:pt>
                <c:pt idx="3">
                  <c:v>149.744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layout>
        <c:manualLayout>
          <c:xMode val="edge"/>
          <c:yMode val="edge"/>
          <c:x val="0.18748437499999998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2021年5月各个卷烟价位段占比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3385.1741999999999</c:v>
                </c:pt>
                <c:pt idx="1">
                  <c:v>675.59439999999995</c:v>
                </c:pt>
                <c:pt idx="2">
                  <c:v>910.68960000000004</c:v>
                </c:pt>
                <c:pt idx="3">
                  <c:v>138.88480000000001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2021年6月各个卷烟价位段占比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6-4DB5-83E8-4B055DA14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6-4DB5-83E8-4B055DA14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6-4DB5-83E8-4B055DA149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6-4DB5-83E8-4B055DA149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4297.8744</a:t>
                    </a:r>
                    <a:r>
                      <a:rPr lang="en-US" altLang="zh-CN" baseline="0"/>
                      <a:t>, </a:t>
                    </a:r>
                    <a:fld id="{FCFDE6DD-1A8D-4431-B570-982AFF6D27E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86-4DB5-83E8-4B055DA1493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2389.5120000000002</c:v>
                </c:pt>
                <c:pt idx="1">
                  <c:v>779.15800000000002</c:v>
                </c:pt>
                <c:pt idx="2">
                  <c:v>868.02080000000001</c:v>
                </c:pt>
                <c:pt idx="3">
                  <c:v>160.84739999999999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月各个卷烟价位段占比</a:t>
            </a:r>
            <a:r>
              <a:rPr lang="zh-CN" altLang="zh-CN" sz="1862" b="0" i="0" u="none" strike="noStrike" baseline="0" dirty="0">
                <a:effectLst/>
              </a:rPr>
              <a:t>（单位：万支）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2021年7月各个卷烟价位段占比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87-4A37-BE6E-DB14E64103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87-4A37-BE6E-DB14E64103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87-4A37-BE6E-DB14E64103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87-4A37-BE6E-DB14E641032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低端</c:v>
                </c:pt>
                <c:pt idx="1">
                  <c:v>中端口</c:v>
                </c:pt>
                <c:pt idx="2">
                  <c:v>中高端</c:v>
                </c:pt>
                <c:pt idx="3">
                  <c:v>高端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4405.4369999999999</c:v>
                </c:pt>
                <c:pt idx="1">
                  <c:v>767.66240000000005</c:v>
                </c:pt>
                <c:pt idx="2">
                  <c:v>1120.8612000000001</c:v>
                </c:pt>
                <c:pt idx="3">
                  <c:v>294.52940000000001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B-404E-BDA1-991D8A5C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2BDA1-D1EC-11F3-4CA2-5AE236AD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7650C-55AF-2C00-8450-7B0D6706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D0548-C8DA-28D1-19FA-3BAD4E0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6F1F2-3289-9937-5316-B4C7593F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9DB5F-6C6D-2243-FCA1-6B5B672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2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8B65E-7ABD-8B5F-CA07-3A1F06B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13F9B1-4367-1564-2CA9-12609D53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3514A-D468-6486-6147-17A68B3C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62E5-ADD3-A38B-4E83-14DAC453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56956-C8AD-DE5D-B3AC-FADEB536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ADEBCB-5179-FDE5-0438-324EAD0CE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06329-6748-A54C-CB57-C491357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9DB65-46F4-2492-7450-04A02706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82B6E-256C-F69C-AC3E-48D9627D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F7591-A350-A13B-4E2D-1DF7883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0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F2E40-AD7E-3ED0-D008-D222CCC7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FA9F1-C6E9-FEC2-A9FF-6620D9D5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0B8BA-0F3B-27D6-F9DE-928A24D3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20C90-E7E7-9F02-8155-B68F3241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1FD70-737D-B472-DE70-C5A6C834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C0CB-B24E-C407-A1CD-CB3F0520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57326-3C09-4EC3-EE36-98A83892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AC1B8-B608-EA61-4EC7-2FC7EC55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4544D-77D3-B805-1F22-55925C21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B51E3-A615-B879-726C-DBCF0326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81B6-7066-9DB4-CC87-0C9C9E60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8E747-F40D-18D3-109B-B707A6685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AA0A3-38A0-37EC-A07D-8B8473C5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EBCD9-DA85-45C6-CEB4-A51831A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537AD-739D-AEA8-45DE-5C464966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56C8A-0849-BB61-4F93-8F7AE69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87EA0-F27B-7763-AC3B-35D35C2F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69CCD-0031-F7C7-3B19-FA6333FA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4FFB5-46E7-557D-BCF5-4706E05A7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353F-DB3B-8D9C-F30A-0BA5CEFAA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3B68E-2223-4759-D089-289BC8EB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BDB647-9169-6DEC-AFA2-A8718CBE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AE1476-A8BA-0349-E0D0-EF2B73F4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E773EB-9815-2878-5314-5932E2A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6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23F7-DF18-AA27-581C-454F0097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237C04-73A2-542F-6905-5525C5C2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8DDAC-FA6A-847E-13BC-8258FE9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71AEA2-91B3-A020-B928-49D7130D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1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78EB8-BDEC-11E7-493E-4E5AC863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A41A4-F706-0061-0C8D-00200746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90D5B-79B6-4ECD-9B47-CEB05B3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3AA03-67C7-CA2A-1D36-32C5B836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49F3E-EF32-17C6-6BAC-F44CD852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EA047-8F74-CA57-EB38-361261B2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9486A-B569-AEA0-8EB5-F4220461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47291-B95C-8BFF-3127-8E26FADF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71D2F-4966-9F5F-A0C0-5CB21AE9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9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5322D-D79C-1F02-C7F5-DB42F27A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9B71B-5594-5F2F-3279-524B955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363C7-9521-FDB4-8AB2-251FF393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21B64-35C1-1480-FFAD-C9B9F40C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AD6DC-8D3E-9BFE-8207-539DE96B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C0D12-2012-602C-886A-0442F07D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427F5-BBC9-2799-B026-E6D81893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AC6F3-2988-A787-173D-7DF39C1A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0449-D25A-925F-B3CC-728C00F14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7F19-541C-4CC9-86A3-C5C2FDCE9D2E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3E287-C36D-CE86-43E2-B2984ED4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5F502-2CFD-19B8-F1F7-EF0C7CDA7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38A6-2BB4-4239-B675-6145216C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3B29988-80FA-FEC4-9E79-FA2FDFF66D3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32AA3A3-E8C1-E34F-7221-7581DE13C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117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8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4170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63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6455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481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718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72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3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68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577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099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FF36093-670A-FEA5-942B-A5E920F5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7443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17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FF36093-670A-FEA5-942B-A5E920F50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88315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504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ABC2962-DF9C-15BE-33BB-C2A96B62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5948"/>
              </p:ext>
            </p:extLst>
          </p:nvPr>
        </p:nvGraphicFramePr>
        <p:xfrm>
          <a:off x="2032000" y="719666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73888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7892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67675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37741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32805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0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红塔山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玉溪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芙蓉王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3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0812184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3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0815895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0813360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0814521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7233396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309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             城市总和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城市总和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3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0812772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0811170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0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0813474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0811854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0301029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39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             乡村总和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乡村总和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2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0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59412"/>
              </p:ext>
            </p:extLst>
          </p:nvPr>
        </p:nvGraphicFramePr>
        <p:xfrm>
          <a:off x="2032000" y="62834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1640.9282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124.651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2326.5862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2133.7198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6225.8852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863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年一月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年二月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年三月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42421"/>
              </p:ext>
            </p:extLst>
          </p:nvPr>
        </p:nvGraphicFramePr>
        <p:xfrm>
          <a:off x="2031998" y="249496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794.6646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51.3892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839.5616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738.4644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2424.0789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597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38690"/>
              </p:ext>
            </p:extLst>
          </p:nvPr>
        </p:nvGraphicFramePr>
        <p:xfrm>
          <a:off x="2031997" y="45062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675.3444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50.2584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886.1792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812.5926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2424.3746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00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59502"/>
              </p:ext>
            </p:extLst>
          </p:nvPr>
        </p:nvGraphicFramePr>
        <p:xfrm>
          <a:off x="2031999" y="58863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670.2712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44.3604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802.8136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717.5718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2235.017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51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年四月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年五月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年六月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0759"/>
              </p:ext>
            </p:extLst>
          </p:nvPr>
        </p:nvGraphicFramePr>
        <p:xfrm>
          <a:off x="2031999" y="247435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761.1351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48.4308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841.4511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686.9892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2338.0062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09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94668"/>
              </p:ext>
            </p:extLst>
          </p:nvPr>
        </p:nvGraphicFramePr>
        <p:xfrm>
          <a:off x="2031998" y="4398197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792.1607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46.5194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893.5836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812.5926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2544.8563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995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742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62411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819.5558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58.2058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1004.2259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825.0501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2707.0376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年七月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年八月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年九月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15271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803.2175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54.2045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967.3198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686.9892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2511.731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43470"/>
              </p:ext>
            </p:extLst>
          </p:nvPr>
        </p:nvGraphicFramePr>
        <p:xfrm>
          <a:off x="2031999" y="44681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945.1234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59.4849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1165.3292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1043.8907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3213.8282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86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48236"/>
              </p:ext>
            </p:extLst>
          </p:nvPr>
        </p:nvGraphicFramePr>
        <p:xfrm>
          <a:off x="2031999" y="57634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802.2221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50.2206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911.4811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759.2844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2523.2082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20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年十月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年十一月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年十二月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06375"/>
              </p:ext>
            </p:extLst>
          </p:nvPr>
        </p:nvGraphicFramePr>
        <p:xfrm>
          <a:off x="2031999" y="2468966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773.7238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48.7068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906.1472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751.3649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2479.9427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185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42850"/>
              </p:ext>
            </p:extLst>
          </p:nvPr>
        </p:nvGraphicFramePr>
        <p:xfrm>
          <a:off x="2031998" y="4403588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14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689.4746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37.9813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781.4443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562.0888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2070.989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3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08488"/>
              </p:ext>
            </p:extLst>
          </p:nvPr>
        </p:nvGraphicFramePr>
        <p:xfrm>
          <a:off x="2032000" y="62834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1644.5018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155.8064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2102.588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2381.082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6283.9764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863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年一月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年二月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年三月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5498"/>
              </p:ext>
            </p:extLst>
          </p:nvPr>
        </p:nvGraphicFramePr>
        <p:xfrm>
          <a:off x="2031998" y="249496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950.6508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68.9792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621.4386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550.7798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2191.8484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597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64828"/>
              </p:ext>
            </p:extLst>
          </p:nvPr>
        </p:nvGraphicFramePr>
        <p:xfrm>
          <a:off x="2031997" y="45062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956.4634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64.9432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688.524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609.5728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2319.5034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52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87221"/>
              </p:ext>
            </p:extLst>
          </p:nvPr>
        </p:nvGraphicFramePr>
        <p:xfrm>
          <a:off x="2031999" y="58863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871.8896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55.1056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758.5248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647.3282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2332.8482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51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年四月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年五月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年六月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17190"/>
              </p:ext>
            </p:extLst>
          </p:nvPr>
        </p:nvGraphicFramePr>
        <p:xfrm>
          <a:off x="2031999" y="247435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746.8688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49.7896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650.5044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580.1842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2027.347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09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64718"/>
              </p:ext>
            </p:extLst>
          </p:nvPr>
        </p:nvGraphicFramePr>
        <p:xfrm>
          <a:off x="2031998" y="4398197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885.9946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55.8434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791.1042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642.1862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2375.1284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9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95264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1012.563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64.727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942.7468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798.5258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2818.1076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年七月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年八月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年九月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53425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1019.406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68.0028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1044.5672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686.9892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2818.9652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98591"/>
              </p:ext>
            </p:extLst>
          </p:nvPr>
        </p:nvGraphicFramePr>
        <p:xfrm>
          <a:off x="2031999" y="4468165"/>
          <a:ext cx="81279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1096.1188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74.4262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1148.5212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1053.2404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3372.3066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130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45557"/>
              </p:ext>
            </p:extLst>
          </p:nvPr>
        </p:nvGraphicFramePr>
        <p:xfrm>
          <a:off x="2031999" y="57634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806.655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52.0126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924.0634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786.8066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2572.5376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20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年十月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年十一月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年十二月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59212"/>
              </p:ext>
            </p:extLst>
          </p:nvPr>
        </p:nvGraphicFramePr>
        <p:xfrm>
          <a:off x="2031999" y="2468966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804.0228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50.5098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943.8104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756.011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2554.354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185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75021"/>
              </p:ext>
            </p:extLst>
          </p:nvPr>
        </p:nvGraphicFramePr>
        <p:xfrm>
          <a:off x="2031998" y="4403588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2570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713.4584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44.1304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755.6656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595.2404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2108.4948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9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7551"/>
              </p:ext>
            </p:extLst>
          </p:nvPr>
        </p:nvGraphicFramePr>
        <p:xfrm>
          <a:off x="2032000" y="628345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1449.7308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158.3232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1779.2918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2212.5926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5599.9384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863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年一月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年二月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年三月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25428"/>
              </p:ext>
            </p:extLst>
          </p:nvPr>
        </p:nvGraphicFramePr>
        <p:xfrm>
          <a:off x="2031998" y="2494968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561.2032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58.2892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635.802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773.8144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2029.1088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597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18471"/>
              </p:ext>
            </p:extLst>
          </p:nvPr>
        </p:nvGraphicFramePr>
        <p:xfrm>
          <a:off x="2031997" y="4506265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743.4584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72.2392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821.5406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951.448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2588.7262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3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61810"/>
              </p:ext>
            </p:extLst>
          </p:nvPr>
        </p:nvGraphicFramePr>
        <p:xfrm>
          <a:off x="2031999" y="58863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889.384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81.1488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878.0448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1008.9484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2857.5260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51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年四月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年五月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年六月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57810"/>
              </p:ext>
            </p:extLst>
          </p:nvPr>
        </p:nvGraphicFramePr>
        <p:xfrm>
          <a:off x="2031999" y="247435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874.0138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75.408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853.1316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998.2218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2800.7725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09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60670"/>
              </p:ext>
            </p:extLst>
          </p:nvPr>
        </p:nvGraphicFramePr>
        <p:xfrm>
          <a:off x="2031998" y="4398197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928.1828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69.7488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673.7998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711.4188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2383.1502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7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12637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1345.2812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867.4016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857.19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3168.7988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年七月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年八月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年九月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21729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1140.8694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88.9764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1062.6244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1066.7348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3358.7050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72629"/>
              </p:ext>
            </p:extLst>
          </p:nvPr>
        </p:nvGraphicFramePr>
        <p:xfrm>
          <a:off x="2031999" y="4468165"/>
          <a:ext cx="81279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1161.2196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92.0252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1012.6918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1040.506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3306.4426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4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6F4400-B99F-4869-8DA7-3ABC0B94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00298"/>
              </p:ext>
            </p:extLst>
          </p:nvPr>
        </p:nvGraphicFramePr>
        <p:xfrm>
          <a:off x="2031999" y="60928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135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842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747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19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1135.9224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80.4964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8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956.236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892.772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3065.4268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2745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C8F797-74E7-AD14-23D5-51D47EC0A619}"/>
              </a:ext>
            </a:extLst>
          </p:cNvPr>
          <p:cNvSpPr txBox="1"/>
          <p:nvPr/>
        </p:nvSpPr>
        <p:spPr>
          <a:xfrm>
            <a:off x="1104900" y="24765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年十月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3A76DB-9E8F-CA2E-A547-389A9E37BD45}"/>
              </a:ext>
            </a:extLst>
          </p:cNvPr>
          <p:cNvSpPr txBox="1"/>
          <p:nvPr/>
        </p:nvSpPr>
        <p:spPr>
          <a:xfrm>
            <a:off x="1104899" y="210502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年十一月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43ACC-7DE3-4EE9-3D53-EA4C2E9D0293}"/>
              </a:ext>
            </a:extLst>
          </p:cNvPr>
          <p:cNvSpPr txBox="1"/>
          <p:nvPr/>
        </p:nvSpPr>
        <p:spPr>
          <a:xfrm>
            <a:off x="1104899" y="399075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年十二月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A10A48-9739-0B81-E85E-35D399DA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04331"/>
              </p:ext>
            </p:extLst>
          </p:nvPr>
        </p:nvGraphicFramePr>
        <p:xfrm>
          <a:off x="2031999" y="249182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1025.0964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70.8976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870.3486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767.1278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2733.4704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33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A5F33C-7496-4B37-0233-DEB0A25E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28574"/>
              </p:ext>
            </p:extLst>
          </p:nvPr>
        </p:nvGraphicFramePr>
        <p:xfrm>
          <a:off x="2031999" y="4468165"/>
          <a:ext cx="8127999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0957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51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8537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普通终端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现代终端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乡村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768.664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2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569.584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428.74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75669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1815.9960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1906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363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5970045-C0FB-6177-40FE-EEC3A6A36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341136"/>
              </p:ext>
            </p:extLst>
          </p:nvPr>
        </p:nvGraphicFramePr>
        <p:xfrm>
          <a:off x="1095375" y="485776"/>
          <a:ext cx="10163175" cy="592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335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5372222-7657-D21C-C915-EE2D16D8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2659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7123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5372222-7657-D21C-C915-EE2D16D8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9175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48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5372222-7657-D21C-C915-EE2D16D8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6556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52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749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60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7955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62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5600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396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234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18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584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111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A63C86-0B25-84B5-E5E7-02507C0C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2720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840</Words>
  <Application>Microsoft Office PowerPoint</Application>
  <PresentationFormat>宽屏</PresentationFormat>
  <Paragraphs>500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唐祥 唐祥</dc:creator>
  <cp:lastModifiedBy>DELL</cp:lastModifiedBy>
  <cp:revision>12</cp:revision>
  <dcterms:created xsi:type="dcterms:W3CDTF">2022-04-30T06:31:29Z</dcterms:created>
  <dcterms:modified xsi:type="dcterms:W3CDTF">2022-05-03T03:12:56Z</dcterms:modified>
</cp:coreProperties>
</file>