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706" y="-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真龙（起源）各季度销量特征表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20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第一季度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本期</c:v>
                </c:pt>
                <c:pt idx="1">
                  <c:v>同期</c:v>
                </c:pt>
                <c:pt idx="2">
                  <c:v>同比</c:v>
                </c:pt>
                <c:pt idx="3">
                  <c:v>上期</c:v>
                </c:pt>
                <c:pt idx="4">
                  <c:v>环比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2850.0160000000001</c:v>
                </c:pt>
                <c:pt idx="1">
                  <c:v>2942.752</c:v>
                </c:pt>
                <c:pt idx="2">
                  <c:v>64.39</c:v>
                </c:pt>
                <c:pt idx="3">
                  <c:v>2629.1120000000001</c:v>
                </c:pt>
                <c:pt idx="4">
                  <c:v>899.7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F-482F-B816-17E8118D20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第二季度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本期</c:v>
                </c:pt>
                <c:pt idx="1">
                  <c:v>同期</c:v>
                </c:pt>
                <c:pt idx="2">
                  <c:v>同比</c:v>
                </c:pt>
                <c:pt idx="3">
                  <c:v>上期</c:v>
                </c:pt>
                <c:pt idx="4">
                  <c:v>环比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1178.568</c:v>
                </c:pt>
                <c:pt idx="1">
                  <c:v>853.12800000000004</c:v>
                </c:pt>
                <c:pt idx="2">
                  <c:v>119</c:v>
                </c:pt>
                <c:pt idx="3">
                  <c:v>1196.008</c:v>
                </c:pt>
                <c:pt idx="4">
                  <c:v>-1.06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F-482F-B816-17E8118D20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第三季度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本期</c:v>
                </c:pt>
                <c:pt idx="1">
                  <c:v>同期</c:v>
                </c:pt>
                <c:pt idx="2">
                  <c:v>同比</c:v>
                </c:pt>
                <c:pt idx="3">
                  <c:v>上期</c:v>
                </c:pt>
                <c:pt idx="4">
                  <c:v>环比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1741.848</c:v>
                </c:pt>
                <c:pt idx="1">
                  <c:v>1267.748</c:v>
                </c:pt>
                <c:pt idx="2">
                  <c:v>117.19</c:v>
                </c:pt>
                <c:pt idx="3">
                  <c:v>1423.6759999999999</c:v>
                </c:pt>
                <c:pt idx="4">
                  <c:v>65.83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0F-482F-B816-17E8118D20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第四季度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本期</c:v>
                </c:pt>
                <c:pt idx="1">
                  <c:v>同期</c:v>
                </c:pt>
                <c:pt idx="2">
                  <c:v>同比</c:v>
                </c:pt>
                <c:pt idx="3">
                  <c:v>上期</c:v>
                </c:pt>
                <c:pt idx="4">
                  <c:v>环比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1495.1120000000001</c:v>
                </c:pt>
                <c:pt idx="1">
                  <c:v>917.26400000000001</c:v>
                </c:pt>
                <c:pt idx="2">
                  <c:v>214.69</c:v>
                </c:pt>
                <c:pt idx="3">
                  <c:v>1855.424</c:v>
                </c:pt>
                <c:pt idx="4">
                  <c:v>-59.44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0F-482F-B816-17E8118D20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6170703"/>
        <c:axId val="156171951"/>
        <c:axId val="0"/>
      </c:bar3DChart>
      <c:catAx>
        <c:axId val="156170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171951"/>
        <c:crosses val="autoZero"/>
        <c:auto val="1"/>
        <c:lblAlgn val="ctr"/>
        <c:lblOffset val="100"/>
        <c:noMultiLvlLbl val="0"/>
      </c:catAx>
      <c:valAx>
        <c:axId val="156171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1707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硬盒芙蓉王各季度销量特征表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20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第一季度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本期</c:v>
                </c:pt>
                <c:pt idx="1">
                  <c:v>同期</c:v>
                </c:pt>
                <c:pt idx="2">
                  <c:v>同比</c:v>
                </c:pt>
                <c:pt idx="3">
                  <c:v>上期</c:v>
                </c:pt>
                <c:pt idx="4">
                  <c:v>环比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2306.8040000000001</c:v>
                </c:pt>
                <c:pt idx="1">
                  <c:v>2465.3119999999999</c:v>
                </c:pt>
                <c:pt idx="2">
                  <c:v>-2.46</c:v>
                </c:pt>
                <c:pt idx="3">
                  <c:v>2289.5120000000002</c:v>
                </c:pt>
                <c:pt idx="4">
                  <c:v>833.91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F-482F-B816-17E8118D20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第二季度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本期</c:v>
                </c:pt>
                <c:pt idx="1">
                  <c:v>同期</c:v>
                </c:pt>
                <c:pt idx="2">
                  <c:v>同比</c:v>
                </c:pt>
                <c:pt idx="3">
                  <c:v>上期</c:v>
                </c:pt>
                <c:pt idx="4">
                  <c:v>环比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358.77600000000001</c:v>
                </c:pt>
                <c:pt idx="1">
                  <c:v>579.87599999999998</c:v>
                </c:pt>
                <c:pt idx="2">
                  <c:v>-115.39</c:v>
                </c:pt>
                <c:pt idx="3">
                  <c:v>416.8</c:v>
                </c:pt>
                <c:pt idx="4">
                  <c:v>-1.06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F-482F-B816-17E8118D20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第三季度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本期</c:v>
                </c:pt>
                <c:pt idx="1">
                  <c:v>同期</c:v>
                </c:pt>
                <c:pt idx="2">
                  <c:v>同比</c:v>
                </c:pt>
                <c:pt idx="3">
                  <c:v>上期</c:v>
                </c:pt>
                <c:pt idx="4">
                  <c:v>环比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1741.848</c:v>
                </c:pt>
                <c:pt idx="1">
                  <c:v>1267.748</c:v>
                </c:pt>
                <c:pt idx="2">
                  <c:v>117.19</c:v>
                </c:pt>
                <c:pt idx="3">
                  <c:v>1423.6759999999999</c:v>
                </c:pt>
                <c:pt idx="4">
                  <c:v>-21.31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0F-482F-B816-17E8118D20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第四季度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本期</c:v>
                </c:pt>
                <c:pt idx="1">
                  <c:v>同期</c:v>
                </c:pt>
                <c:pt idx="2">
                  <c:v>同比</c:v>
                </c:pt>
                <c:pt idx="3">
                  <c:v>上期</c:v>
                </c:pt>
                <c:pt idx="4">
                  <c:v>环比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843.16399999999999</c:v>
                </c:pt>
                <c:pt idx="1">
                  <c:v>586.81600000000003</c:v>
                </c:pt>
                <c:pt idx="2">
                  <c:v>141.49</c:v>
                </c:pt>
                <c:pt idx="3">
                  <c:v>938.81600000000003</c:v>
                </c:pt>
                <c:pt idx="4">
                  <c:v>-23.92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0F-482F-B816-17E8118D20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6170703"/>
        <c:axId val="156171951"/>
        <c:axId val="0"/>
      </c:bar3DChart>
      <c:catAx>
        <c:axId val="156170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171951"/>
        <c:crosses val="autoZero"/>
        <c:auto val="1"/>
        <c:lblAlgn val="ctr"/>
        <c:lblOffset val="100"/>
        <c:noMultiLvlLbl val="0"/>
      </c:catAx>
      <c:valAx>
        <c:axId val="156171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1707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>
                <a:effectLst/>
              </a:rPr>
              <a:t>84</a:t>
            </a:r>
            <a:r>
              <a:rPr lang="zh-CN" altLang="en-US" sz="1800" dirty="0">
                <a:effectLst/>
              </a:rPr>
              <a:t>软盒玉溪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各季度销量特征表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20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第一季度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本期</c:v>
                </c:pt>
                <c:pt idx="1">
                  <c:v>同期</c:v>
                </c:pt>
                <c:pt idx="2">
                  <c:v>同比</c:v>
                </c:pt>
                <c:pt idx="3">
                  <c:v>上期</c:v>
                </c:pt>
                <c:pt idx="4">
                  <c:v>环比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2674.0720000000001</c:v>
                </c:pt>
                <c:pt idx="1">
                  <c:v>2961.9839999999999</c:v>
                </c:pt>
                <c:pt idx="2">
                  <c:v>-19.97</c:v>
                </c:pt>
                <c:pt idx="3">
                  <c:v>2507.1</c:v>
                </c:pt>
                <c:pt idx="4">
                  <c:v>707.22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F-482F-B816-17E8118D20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第二季度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本期</c:v>
                </c:pt>
                <c:pt idx="1">
                  <c:v>同期</c:v>
                </c:pt>
                <c:pt idx="2">
                  <c:v>同比</c:v>
                </c:pt>
                <c:pt idx="3">
                  <c:v>上期</c:v>
                </c:pt>
                <c:pt idx="4">
                  <c:v>环比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972.596</c:v>
                </c:pt>
                <c:pt idx="1">
                  <c:v>670.18200000000002</c:v>
                </c:pt>
                <c:pt idx="2">
                  <c:v>139.91</c:v>
                </c:pt>
                <c:pt idx="3">
                  <c:v>1011.832</c:v>
                </c:pt>
                <c:pt idx="4">
                  <c:v>-7.31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F-482F-B816-17E8118D20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第三季度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本期</c:v>
                </c:pt>
                <c:pt idx="1">
                  <c:v>同期</c:v>
                </c:pt>
                <c:pt idx="2">
                  <c:v>同比</c:v>
                </c:pt>
                <c:pt idx="3">
                  <c:v>上期</c:v>
                </c:pt>
                <c:pt idx="4">
                  <c:v>环比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1130.028</c:v>
                </c:pt>
                <c:pt idx="1">
                  <c:v>1257.4359999999999</c:v>
                </c:pt>
                <c:pt idx="2">
                  <c:v>28.48</c:v>
                </c:pt>
                <c:pt idx="3">
                  <c:v>1185.3720000000001</c:v>
                </c:pt>
                <c:pt idx="4">
                  <c:v>-9.98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0F-482F-B816-17E8118D20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第四季度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本期</c:v>
                </c:pt>
                <c:pt idx="1">
                  <c:v>同期</c:v>
                </c:pt>
                <c:pt idx="2">
                  <c:v>同比</c:v>
                </c:pt>
                <c:pt idx="3">
                  <c:v>上期</c:v>
                </c:pt>
                <c:pt idx="4">
                  <c:v>环比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1128.796</c:v>
                </c:pt>
                <c:pt idx="1">
                  <c:v>998.01199999999994</c:v>
                </c:pt>
                <c:pt idx="2">
                  <c:v>64.09</c:v>
                </c:pt>
                <c:pt idx="3">
                  <c:v>1049.3040000000001</c:v>
                </c:pt>
                <c:pt idx="4">
                  <c:v>26.97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0F-482F-B816-17E8118D20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6170703"/>
        <c:axId val="156171951"/>
        <c:axId val="0"/>
      </c:bar3DChart>
      <c:catAx>
        <c:axId val="156170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171951"/>
        <c:crosses val="autoZero"/>
        <c:auto val="1"/>
        <c:lblAlgn val="ctr"/>
        <c:lblOffset val="100"/>
        <c:noMultiLvlLbl val="0"/>
      </c:catAx>
      <c:valAx>
        <c:axId val="156171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1707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1C841-D8B5-0B57-9271-042F37D38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8F265E-680F-6553-8019-F27C55EAB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FC8A4-5193-E599-5171-C2D1108B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06F6-761A-491B-90ED-36B81152B16B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29998-D7BB-F5FC-0138-CE04F1DF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2F616-BCD7-0728-A95A-510B772D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EB2-D679-469C-B360-F1857CDBF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3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F3B7A-FC5F-70B4-AABE-2394A6FA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54CCD6-75EA-E7B3-A89A-CD89E7E8F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41B3A-879F-E481-BF36-E4AB0D97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06F6-761A-491B-90ED-36B81152B16B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10A15-36D7-E2BA-17F6-2D5546C5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53277-C517-B8F2-FB24-9D4AB372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EB2-D679-469C-B360-F1857CDBF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27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B63853-DC51-3124-AD69-9EF327C41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CE6E32-2050-0DA5-81D9-B628072D7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46FBD-994F-3FEC-9E3C-1806911A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06F6-761A-491B-90ED-36B81152B16B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221DC-E067-EA20-8215-FFEB7771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81DA5-F9D9-01EB-2FE7-24331F86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EB2-D679-469C-B360-F1857CDBF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2B82D-0F99-A2A5-25E4-1173035F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A59C3-C0DC-F69F-46D6-AAC3CE1C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195AF-83C0-C8CA-B7C4-5DFC5DB0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06F6-761A-491B-90ED-36B81152B16B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1BC69-4186-A574-E18F-0CB1E7F8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F6BEB-C78D-395F-6609-2D524DDB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EB2-D679-469C-B360-F1857CDBF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5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8DED0-0125-5466-B5E9-1343112C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51132A-77F0-0516-BED1-890A745FA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B7D07-ACFD-8186-A800-2294F903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06F6-761A-491B-90ED-36B81152B16B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FDF19-C32E-9BB4-DC1B-39CEA051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E7FF3-6651-B219-6E49-9D76D483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EB2-D679-469C-B360-F1857CDBF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59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5CA9E-C69C-2283-A6B6-333F461D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E7043-B423-63EB-DE5C-7BF600D11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203FE-B605-7030-3581-735365801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E64108-88D0-2B54-C13D-242FEC1C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06F6-761A-491B-90ED-36B81152B16B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76553-9FB3-19E8-3DF7-107A3934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599944-2700-25FF-005E-E9BEEFEA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EB2-D679-469C-B360-F1857CDBF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01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AC3F7-CFB6-20BE-9443-2656F2CE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F58B1-AE3F-76D2-A233-B4338AF58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C869E4-8997-465E-59B6-C04A386D6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994F57-9877-8D3C-1CAC-02CFE9F06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8BE5BB-73E2-E982-33DE-96611AD4D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19630C-1618-B226-2CA1-8B26EF6C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06F6-761A-491B-90ED-36B81152B16B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2271B8-EA44-0572-3BD3-5082B902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5FCAA2-8836-DE74-4C0A-7D722C79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EB2-D679-469C-B360-F1857CDBF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9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4E6D8-94B5-6862-EF36-741F4F57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E9F0F3-C59B-AF24-824D-1FBF4B5B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06F6-761A-491B-90ED-36B81152B16B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41EE15-E6B9-9CB8-FB5B-D6C14C27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77C204-0D44-1FE7-8B53-56991021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EB2-D679-469C-B360-F1857CDBF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2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5D6F2E-B58D-0C89-C4C3-53DEF3EF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06F6-761A-491B-90ED-36B81152B16B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3AE741-2812-1014-541D-6771B96D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8D052E-EA67-8BB3-3CC2-929B1B07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EB2-D679-469C-B360-F1857CDBF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40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5E5C3-A7D9-485E-5FA1-3BD9C5E6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3881A-21D1-664D-6F82-EF2302681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044213-0CDC-D783-62E2-7F975D0EF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5D74B-6E94-F10E-A915-ECA2EF34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06F6-761A-491B-90ED-36B81152B16B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C9833-FF83-5655-2C89-5D0095A1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3099D-09F5-A51C-B2BA-C9CA619B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EB2-D679-469C-B360-F1857CDBF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1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4CFE6-BC6C-6820-1157-F52FF35C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E9B4E4-59A6-BA58-392F-8DBAB88E8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3C3758-65D8-E108-8676-B7A1096A2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9B4F15-0A77-FFF2-E00C-FAD50D0D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06F6-761A-491B-90ED-36B81152B16B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1D94E-8874-CC0A-50C6-EA8B7676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E9E027-26AE-D948-E578-901C33FE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EB2-D679-469C-B360-F1857CDBF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2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7D77E4-E842-AD1D-4822-7CA89BCE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DAE9B-D836-CDBE-2C29-5C2AA439C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FE22F-E651-E6B3-94A1-90018BCDF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306F6-761A-491B-90ED-36B81152B16B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BDE99-5A69-E316-FC3C-8A5A96A11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8194A-8B4C-2E0A-9AC3-76388B76C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0EB2-D679-469C-B360-F1857CDBF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0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3DB60ED5-727A-270C-8F4A-E22BEBF12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33100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230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3FBA854-17E5-5023-BDBC-87D5438B5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02367"/>
              </p:ext>
            </p:extLst>
          </p:nvPr>
        </p:nvGraphicFramePr>
        <p:xfrm>
          <a:off x="1365251" y="719666"/>
          <a:ext cx="55784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695">
                  <a:extLst>
                    <a:ext uri="{9D8B030D-6E8A-4147-A177-3AD203B41FA5}">
                      <a16:colId xmlns:a16="http://schemas.microsoft.com/office/drawing/2014/main" val="743148714"/>
                    </a:ext>
                  </a:extLst>
                </a:gridCol>
                <a:gridCol w="1115695">
                  <a:extLst>
                    <a:ext uri="{9D8B030D-6E8A-4147-A177-3AD203B41FA5}">
                      <a16:colId xmlns:a16="http://schemas.microsoft.com/office/drawing/2014/main" val="614719478"/>
                    </a:ext>
                  </a:extLst>
                </a:gridCol>
                <a:gridCol w="1115695">
                  <a:extLst>
                    <a:ext uri="{9D8B030D-6E8A-4147-A177-3AD203B41FA5}">
                      <a16:colId xmlns:a16="http://schemas.microsoft.com/office/drawing/2014/main" val="1276596429"/>
                    </a:ext>
                  </a:extLst>
                </a:gridCol>
                <a:gridCol w="1115695">
                  <a:extLst>
                    <a:ext uri="{9D8B030D-6E8A-4147-A177-3AD203B41FA5}">
                      <a16:colId xmlns:a16="http://schemas.microsoft.com/office/drawing/2014/main" val="1456078470"/>
                    </a:ext>
                  </a:extLst>
                </a:gridCol>
                <a:gridCol w="1115695">
                  <a:extLst>
                    <a:ext uri="{9D8B030D-6E8A-4147-A177-3AD203B41FA5}">
                      <a16:colId xmlns:a16="http://schemas.microsoft.com/office/drawing/2014/main" val="1125462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第一季度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第二季度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第三季度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第四季度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8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本期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baseline="0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+mn-ea"/>
                        </a:rPr>
                        <a:t>2850.016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baseline="0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+mn-ea"/>
                        </a:rPr>
                        <a:t>1178.568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baseline="0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+mn-ea"/>
                        </a:rPr>
                        <a:t>1741.848	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baseline="0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+mn-ea"/>
                        </a:rPr>
                        <a:t>1495.112	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97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同期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baseline="0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+mn-ea"/>
                        </a:rPr>
                        <a:t>2942.752	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baseline="0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+mn-ea"/>
                        </a:rPr>
                        <a:t>853.128	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baseline="0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+mn-ea"/>
                        </a:rPr>
                        <a:t>1267.748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baseline="0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+mn-ea"/>
                        </a:rPr>
                        <a:t>917.264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35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同比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baseline="0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+mn-ea"/>
                        </a:rPr>
                        <a:t>64.39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baseline="0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+mn-ea"/>
                        </a:rPr>
                        <a:t>119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117.19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214.69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81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上期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baseline="0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+mn-ea"/>
                        </a:rPr>
                        <a:t>2629.112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1196.008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1423.676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1855.424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11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环比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baseline="0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+mn-ea"/>
                        </a:rPr>
                        <a:t>899.7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65.83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-59.44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5273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F9685E2-D059-03BD-5E96-FD6E22C21AA9}"/>
              </a:ext>
            </a:extLst>
          </p:cNvPr>
          <p:cNvSpPr txBox="1"/>
          <p:nvPr/>
        </p:nvSpPr>
        <p:spPr>
          <a:xfrm>
            <a:off x="2809875" y="31372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2149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3DB60ED5-727A-270C-8F4A-E22BEBF12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72783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905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3DB60ED5-727A-270C-8F4A-E22BEBF12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5870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485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63</Words>
  <Application>Microsoft Office PowerPoint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唐祥 唐祥</dc:creator>
  <cp:lastModifiedBy>唐祥 唐祥</cp:lastModifiedBy>
  <cp:revision>2</cp:revision>
  <dcterms:created xsi:type="dcterms:W3CDTF">2022-04-30T08:12:56Z</dcterms:created>
  <dcterms:modified xsi:type="dcterms:W3CDTF">2022-05-01T11:44:28Z</dcterms:modified>
</cp:coreProperties>
</file>