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8340" autoAdjust="0"/>
  </p:normalViewPr>
  <p:slideViewPr>
    <p:cSldViewPr snapToGrid="0">
      <p:cViewPr>
        <p:scale>
          <a:sx n="150" d="100"/>
          <a:sy n="150" d="100"/>
        </p:scale>
        <p:origin x="-2798" y="-16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68;&#27169;&#26657;&#36187;\2022&#24180;&#35199;&#30005;&#25307;&#34892;&#26479;&#25968;&#27169;&#26657;&#36187;&#35797;&#39064;&#21457;&#24067;\B&#39064;\&#38468;&#20214;3&#65306;2019-2021&#24180;&#26376;&#24230;&#22810;&#25351;&#26631;&#38144;&#21806;&#34920;\&#22810;&#25351;&#26631;&#20844;&#21496;&#38144;&#21806;&#27719;&#24635;-(2021&#24180;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68;&#27169;&#26657;&#36187;\2022&#24180;&#35199;&#30005;&#25307;&#34892;&#26479;&#25968;&#27169;&#26657;&#36187;&#35797;&#39064;&#21457;&#24067;\B&#39064;\&#38468;&#20214;3&#65306;2019-2021&#24180;&#26376;&#24230;&#22810;&#25351;&#26631;&#38144;&#21806;&#34920;\&#22810;&#25351;&#26631;&#20844;&#21496;&#38144;&#21806;&#27719;&#24635;-(2021&#24180;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68;&#27169;&#26657;&#36187;\2022&#24180;&#35199;&#30005;&#25307;&#34892;&#26479;&#25968;&#27169;&#26657;&#36187;&#35797;&#39064;&#21457;&#24067;\B&#39064;\&#38468;&#20214;3&#65306;2019-2021&#24180;&#26376;&#24230;&#22810;&#25351;&#26631;&#38144;&#21806;&#34920;\&#22810;&#25351;&#26631;&#20844;&#21496;&#38144;&#21806;&#27719;&#24635;-(2021&#24180;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68;&#27169;&#26657;&#36187;\2022&#24180;&#35199;&#30005;&#25307;&#34892;&#26479;&#25968;&#27169;&#26657;&#36187;&#35797;&#39064;&#21457;&#24067;\B&#39064;\&#38468;&#20214;3&#65306;2019-2021&#24180;&#26376;&#24230;&#22810;&#25351;&#26631;&#38144;&#21806;&#34920;\&#22810;&#25351;&#26631;&#20844;&#21496;&#38144;&#21806;&#27719;&#24635;-(2021&#24180;)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68;&#27169;&#26657;&#36187;\2022&#24180;&#35199;&#30005;&#25307;&#34892;&#26479;&#25968;&#27169;&#26657;&#36187;&#35797;&#39064;&#21457;&#24067;\B&#39064;\&#38468;&#20214;3&#65306;2019-2021&#24180;&#26376;&#24230;&#22810;&#25351;&#26631;&#38144;&#21806;&#34920;\&#22810;&#25351;&#26631;&#20844;&#21496;&#38144;&#21806;&#27719;&#24635;-(2021&#24180;)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高端销量前三商品本期销量随时间变化图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Sheet6!$B$2</c:f>
              <c:strCache>
                <c:ptCount val="1"/>
                <c:pt idx="0">
                  <c:v>真龙（海韵）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Sheet6!$C$2:$N$2</c:f>
              <c:numCache>
                <c:formatCode>0.000_ </c:formatCode>
                <c:ptCount val="12"/>
                <c:pt idx="0">
                  <c:v>1122.4880000000001</c:v>
                </c:pt>
                <c:pt idx="1">
                  <c:v>158.91999999999999</c:v>
                </c:pt>
                <c:pt idx="2">
                  <c:v>93.56</c:v>
                </c:pt>
                <c:pt idx="3">
                  <c:v>84.947999999999993</c:v>
                </c:pt>
                <c:pt idx="4">
                  <c:v>69.872</c:v>
                </c:pt>
                <c:pt idx="5">
                  <c:v>82.116</c:v>
                </c:pt>
                <c:pt idx="6">
                  <c:v>229.06399999999999</c:v>
                </c:pt>
                <c:pt idx="7">
                  <c:v>247.83600000000001</c:v>
                </c:pt>
                <c:pt idx="8">
                  <c:v>354.87599999999998</c:v>
                </c:pt>
                <c:pt idx="9">
                  <c:v>112.94799999999999</c:v>
                </c:pt>
                <c:pt idx="10">
                  <c:v>114.57599999999999</c:v>
                </c:pt>
                <c:pt idx="11">
                  <c:v>16.056000000000001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2-4348-9E6A-D112F3BF07CA}"/>
            </c:ext>
          </c:extLst>
        </c:ser>
        <c:ser>
          <c:idx val="1"/>
          <c:order val="1"/>
          <c:tx>
            <c:strRef>
              <c:f>Sheet6!$B$3</c:f>
              <c:strCache>
                <c:ptCount val="1"/>
                <c:pt idx="0">
                  <c:v>软盒中华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Sheet6!$C$3:$N$3</c:f>
              <c:numCache>
                <c:formatCode>0.000_ </c:formatCode>
                <c:ptCount val="12"/>
                <c:pt idx="0">
                  <c:v>66.164000000000001</c:v>
                </c:pt>
                <c:pt idx="1">
                  <c:v>7.44</c:v>
                </c:pt>
                <c:pt idx="2">
                  <c:v>3.8759999999999999</c:v>
                </c:pt>
                <c:pt idx="3">
                  <c:v>7.3520000000000003</c:v>
                </c:pt>
                <c:pt idx="4">
                  <c:v>16.776</c:v>
                </c:pt>
                <c:pt idx="5">
                  <c:v>21.571999999999999</c:v>
                </c:pt>
                <c:pt idx="6">
                  <c:v>13.736000000000001</c:v>
                </c:pt>
                <c:pt idx="7">
                  <c:v>17.231999999999999</c:v>
                </c:pt>
                <c:pt idx="8">
                  <c:v>16.16</c:v>
                </c:pt>
                <c:pt idx="9">
                  <c:v>3.3319999999999999</c:v>
                </c:pt>
                <c:pt idx="10">
                  <c:v>4.5279999999999996</c:v>
                </c:pt>
                <c:pt idx="11">
                  <c:v>4.8920000000000003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2-4348-9E6A-D112F3BF07CA}"/>
            </c:ext>
          </c:extLst>
        </c:ser>
        <c:ser>
          <c:idx val="2"/>
          <c:order val="2"/>
          <c:tx>
            <c:strRef>
              <c:f>Sheet6!$B$4</c:f>
              <c:strCache>
                <c:ptCount val="1"/>
                <c:pt idx="0">
                  <c:v>真龙（海韵细支）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Sheet6!$C$4:$N$4</c:f>
              <c:numCache>
                <c:formatCode>0.000_ </c:formatCode>
                <c:ptCount val="12"/>
                <c:pt idx="0">
                  <c:v>35.991999999999997</c:v>
                </c:pt>
                <c:pt idx="1">
                  <c:v>5.62</c:v>
                </c:pt>
                <c:pt idx="2">
                  <c:v>11.16</c:v>
                </c:pt>
                <c:pt idx="3">
                  <c:v>10.651999999999999</c:v>
                </c:pt>
                <c:pt idx="4">
                  <c:v>7.1639999999999997</c:v>
                </c:pt>
                <c:pt idx="5">
                  <c:v>4.8840000000000003</c:v>
                </c:pt>
                <c:pt idx="6">
                  <c:v>10.568</c:v>
                </c:pt>
                <c:pt idx="7">
                  <c:v>11.3</c:v>
                </c:pt>
                <c:pt idx="8">
                  <c:v>20.808</c:v>
                </c:pt>
                <c:pt idx="9">
                  <c:v>5.8079999999999998</c:v>
                </c:pt>
                <c:pt idx="10">
                  <c:v>10.224</c:v>
                </c:pt>
                <c:pt idx="11">
                  <c:v>1.04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F2-4348-9E6A-D112F3BF0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1621631"/>
        <c:axId val="1801623295"/>
      </c:lineChart>
      <c:catAx>
        <c:axId val="180162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1623295"/>
        <c:crosses val="autoZero"/>
        <c:auto val="1"/>
        <c:lblAlgn val="ctr"/>
        <c:lblOffset val="100"/>
        <c:noMultiLvlLbl val="0"/>
      </c:catAx>
      <c:valAx>
        <c:axId val="180162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1621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baseline="0">
                <a:effectLst/>
              </a:rPr>
              <a:t>中</a:t>
            </a:r>
            <a:r>
              <a:rPr lang="zh-CN" altLang="zh-CN" sz="1400" b="0" i="0" baseline="0">
                <a:effectLst/>
              </a:rPr>
              <a:t>高端销量前三商品本期销量随时间变化图</a:t>
            </a:r>
            <a:endParaRPr lang="zh-CN" altLang="zh-CN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Sheet6!$B$6</c:f>
              <c:strCache>
                <c:ptCount val="1"/>
                <c:pt idx="0">
                  <c:v>真龙（起源）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Sheet6!$C$6:$N$6</c:f>
              <c:numCache>
                <c:formatCode>0.000_ </c:formatCode>
                <c:ptCount val="12"/>
                <c:pt idx="0">
                  <c:v>1904.1</c:v>
                </c:pt>
                <c:pt idx="1">
                  <c:v>552.38800000000003</c:v>
                </c:pt>
                <c:pt idx="2">
                  <c:v>423.52800000000002</c:v>
                </c:pt>
                <c:pt idx="3">
                  <c:v>353.31599999999997</c:v>
                </c:pt>
                <c:pt idx="4">
                  <c:v>419.16399999999999</c:v>
                </c:pt>
                <c:pt idx="5">
                  <c:v>406.08800000000002</c:v>
                </c:pt>
                <c:pt idx="6">
                  <c:v>492.49599999999998</c:v>
                </c:pt>
                <c:pt idx="7">
                  <c:v>525.09199999999998</c:v>
                </c:pt>
                <c:pt idx="8">
                  <c:v>724.26</c:v>
                </c:pt>
                <c:pt idx="9">
                  <c:v>588.07600000000002</c:v>
                </c:pt>
                <c:pt idx="10">
                  <c:v>543.08799999999997</c:v>
                </c:pt>
                <c:pt idx="11">
                  <c:v>363.94799999999998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1A-4564-8006-F8D85193E973}"/>
            </c:ext>
          </c:extLst>
        </c:ser>
        <c:ser>
          <c:idx val="1"/>
          <c:order val="1"/>
          <c:tx>
            <c:strRef>
              <c:f>Sheet6!$B$7</c:f>
              <c:strCache>
                <c:ptCount val="1"/>
                <c:pt idx="0">
                  <c:v>硬盒芙蓉王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Sheet6!$C$7:$N$7</c:f>
              <c:numCache>
                <c:formatCode>0.000_ </c:formatCode>
                <c:ptCount val="12"/>
                <c:pt idx="0">
                  <c:v>1621.768</c:v>
                </c:pt>
                <c:pt idx="1">
                  <c:v>516.35199999999998</c:v>
                </c:pt>
                <c:pt idx="2">
                  <c:v>168.684</c:v>
                </c:pt>
                <c:pt idx="3">
                  <c:v>162.852</c:v>
                </c:pt>
                <c:pt idx="4">
                  <c:v>85.263999999999996</c:v>
                </c:pt>
                <c:pt idx="5">
                  <c:v>110.66</c:v>
                </c:pt>
                <c:pt idx="6">
                  <c:v>275.73200000000003</c:v>
                </c:pt>
                <c:pt idx="7">
                  <c:v>334.6</c:v>
                </c:pt>
                <c:pt idx="8">
                  <c:v>365.76799999999997</c:v>
                </c:pt>
                <c:pt idx="9">
                  <c:v>266.21600000000001</c:v>
                </c:pt>
                <c:pt idx="10">
                  <c:v>306.83199999999999</c:v>
                </c:pt>
                <c:pt idx="11">
                  <c:v>270.11599999999999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1A-4564-8006-F8D85193E973}"/>
            </c:ext>
          </c:extLst>
        </c:ser>
        <c:ser>
          <c:idx val="2"/>
          <c:order val="2"/>
          <c:tx>
            <c:strRef>
              <c:f>Sheet6!$B$8</c:f>
              <c:strCache>
                <c:ptCount val="1"/>
                <c:pt idx="0">
                  <c:v>玉溪（高配版）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Sheet6!$C$8:$N$8</c:f>
              <c:numCache>
                <c:formatCode>0.000_ </c:formatCode>
                <c:ptCount val="12"/>
                <c:pt idx="0">
                  <c:v>82.792000000000002</c:v>
                </c:pt>
                <c:pt idx="1">
                  <c:v>11.608000000000001</c:v>
                </c:pt>
                <c:pt idx="2">
                  <c:v>55.02</c:v>
                </c:pt>
                <c:pt idx="3">
                  <c:v>48.996000000000002</c:v>
                </c:pt>
                <c:pt idx="4">
                  <c:v>101.188</c:v>
                </c:pt>
                <c:pt idx="5">
                  <c:v>58.067999999999998</c:v>
                </c:pt>
                <c:pt idx="6">
                  <c:v>22.628</c:v>
                </c:pt>
                <c:pt idx="7">
                  <c:v>19.024000000000001</c:v>
                </c:pt>
                <c:pt idx="8">
                  <c:v>15.548</c:v>
                </c:pt>
                <c:pt idx="9">
                  <c:v>17.260000000000002</c:v>
                </c:pt>
                <c:pt idx="10">
                  <c:v>17.788</c:v>
                </c:pt>
                <c:pt idx="11">
                  <c:v>3.0680000000000001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1A-4564-8006-F8D85193E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6742111"/>
        <c:axId val="1816746271"/>
      </c:lineChart>
      <c:catAx>
        <c:axId val="181674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746271"/>
        <c:crosses val="autoZero"/>
        <c:auto val="1"/>
        <c:lblAlgn val="ctr"/>
        <c:lblOffset val="100"/>
        <c:noMultiLvlLbl val="0"/>
      </c:catAx>
      <c:valAx>
        <c:axId val="181674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74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baseline="0" dirty="0">
                <a:effectLst/>
              </a:rPr>
              <a:t>中</a:t>
            </a:r>
            <a:r>
              <a:rPr lang="zh-CN" altLang="zh-CN" sz="1400" b="0" i="0" baseline="0" dirty="0">
                <a:effectLst/>
              </a:rPr>
              <a:t>端销量前三商品本期销量随时间变化图</a:t>
            </a:r>
            <a:endParaRPr lang="zh-CN" altLang="zh-CN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Sheet6!$B$10</c:f>
              <c:strCache>
                <c:ptCount val="1"/>
                <c:pt idx="0">
                  <c:v>真龙（起源）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Sheet6!$C$10:$N$10</c:f>
              <c:numCache>
                <c:formatCode>0.000_ </c:formatCode>
                <c:ptCount val="12"/>
                <c:pt idx="0">
                  <c:v>1904.1</c:v>
                </c:pt>
                <c:pt idx="1">
                  <c:v>552.38800000000003</c:v>
                </c:pt>
                <c:pt idx="2">
                  <c:v>423.52800000000002</c:v>
                </c:pt>
                <c:pt idx="3">
                  <c:v>353.31599999999997</c:v>
                </c:pt>
                <c:pt idx="4">
                  <c:v>419.16399999999999</c:v>
                </c:pt>
                <c:pt idx="5">
                  <c:v>406.08800000000002</c:v>
                </c:pt>
                <c:pt idx="6">
                  <c:v>492.49599999999998</c:v>
                </c:pt>
                <c:pt idx="7">
                  <c:v>525.09199999999998</c:v>
                </c:pt>
                <c:pt idx="8">
                  <c:v>724.26</c:v>
                </c:pt>
                <c:pt idx="9">
                  <c:v>588.07600000000002</c:v>
                </c:pt>
                <c:pt idx="10">
                  <c:v>543.08799999999997</c:v>
                </c:pt>
                <c:pt idx="11">
                  <c:v>363.94799999999998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59-4C38-A0A6-6E8B109271D8}"/>
            </c:ext>
          </c:extLst>
        </c:ser>
        <c:ser>
          <c:idx val="1"/>
          <c:order val="1"/>
          <c:tx>
            <c:strRef>
              <c:f>Sheet6!$B$11</c:f>
              <c:strCache>
                <c:ptCount val="1"/>
                <c:pt idx="0">
                  <c:v>硬盒芙蓉王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Sheet6!$C$11:$N$11</c:f>
              <c:numCache>
                <c:formatCode>0.000_ </c:formatCode>
                <c:ptCount val="12"/>
                <c:pt idx="0">
                  <c:v>1621.768</c:v>
                </c:pt>
                <c:pt idx="1">
                  <c:v>516.35199999999998</c:v>
                </c:pt>
                <c:pt idx="2">
                  <c:v>168.684</c:v>
                </c:pt>
                <c:pt idx="3">
                  <c:v>162.852</c:v>
                </c:pt>
                <c:pt idx="4">
                  <c:v>85.263999999999996</c:v>
                </c:pt>
                <c:pt idx="5">
                  <c:v>110.66</c:v>
                </c:pt>
                <c:pt idx="6">
                  <c:v>275.73200000000003</c:v>
                </c:pt>
                <c:pt idx="7">
                  <c:v>334.6</c:v>
                </c:pt>
                <c:pt idx="8">
                  <c:v>365.76799999999997</c:v>
                </c:pt>
                <c:pt idx="9">
                  <c:v>266.21600000000001</c:v>
                </c:pt>
                <c:pt idx="10">
                  <c:v>306.83199999999999</c:v>
                </c:pt>
                <c:pt idx="11">
                  <c:v>270.11599999999999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59-4C38-A0A6-6E8B109271D8}"/>
            </c:ext>
          </c:extLst>
        </c:ser>
        <c:ser>
          <c:idx val="2"/>
          <c:order val="2"/>
          <c:tx>
            <c:strRef>
              <c:f>Sheet6!$B$12</c:f>
              <c:strCache>
                <c:ptCount val="1"/>
                <c:pt idx="0">
                  <c:v>84软盒玉溪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Sheet6!$C$12:$N$12</c:f>
              <c:numCache>
                <c:formatCode>0.000_ </c:formatCode>
                <c:ptCount val="12"/>
                <c:pt idx="0">
                  <c:v>1936.204</c:v>
                </c:pt>
                <c:pt idx="1">
                  <c:v>349.964</c:v>
                </c:pt>
                <c:pt idx="2">
                  <c:v>389.904</c:v>
                </c:pt>
                <c:pt idx="3">
                  <c:v>302.86399999999998</c:v>
                </c:pt>
                <c:pt idx="4">
                  <c:v>321.06400000000002</c:v>
                </c:pt>
                <c:pt idx="5">
                  <c:v>348.66800000000001</c:v>
                </c:pt>
                <c:pt idx="6">
                  <c:v>428.70800000000003</c:v>
                </c:pt>
                <c:pt idx="7">
                  <c:v>407.99599999999998</c:v>
                </c:pt>
                <c:pt idx="8">
                  <c:v>293.32400000000001</c:v>
                </c:pt>
                <c:pt idx="9">
                  <c:v>367.59199999999998</c:v>
                </c:pt>
                <c:pt idx="10">
                  <c:v>388.38799999999998</c:v>
                </c:pt>
                <c:pt idx="11">
                  <c:v>372.81599999999997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59-4C38-A0A6-6E8B10927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644047"/>
        <c:axId val="2067646127"/>
      </c:lineChart>
      <c:catAx>
        <c:axId val="206764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7646127"/>
        <c:crosses val="autoZero"/>
        <c:auto val="1"/>
        <c:lblAlgn val="ctr"/>
        <c:lblOffset val="100"/>
        <c:noMultiLvlLbl val="0"/>
      </c:catAx>
      <c:valAx>
        <c:axId val="206764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764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baseline="0">
                <a:effectLst/>
              </a:rPr>
              <a:t>低</a:t>
            </a:r>
            <a:r>
              <a:rPr lang="zh-CN" altLang="zh-CN" sz="1400" b="0" i="0" baseline="0">
                <a:effectLst/>
              </a:rPr>
              <a:t>端销量前三商品本期销量随时间变化图</a:t>
            </a:r>
            <a:endParaRPr lang="zh-CN" altLang="zh-CN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Sheet6!$B$14</c:f>
              <c:strCache>
                <c:ptCount val="1"/>
                <c:pt idx="0">
                  <c:v>真龙（珍品）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Sheet6!$C$14:$N$14</c:f>
              <c:numCache>
                <c:formatCode>0.000_ </c:formatCode>
                <c:ptCount val="12"/>
                <c:pt idx="0">
                  <c:v>1901.6759999999999</c:v>
                </c:pt>
                <c:pt idx="1">
                  <c:v>1503.78</c:v>
                </c:pt>
                <c:pt idx="2">
                  <c:v>897.42</c:v>
                </c:pt>
                <c:pt idx="3">
                  <c:v>715.18399999999997</c:v>
                </c:pt>
                <c:pt idx="4">
                  <c:v>887.1</c:v>
                </c:pt>
                <c:pt idx="5">
                  <c:v>609.75599999999997</c:v>
                </c:pt>
                <c:pt idx="6">
                  <c:v>1196.876</c:v>
                </c:pt>
                <c:pt idx="7">
                  <c:v>1323.704</c:v>
                </c:pt>
                <c:pt idx="8">
                  <c:v>1310.8119999999999</c:v>
                </c:pt>
                <c:pt idx="9">
                  <c:v>1329.568</c:v>
                </c:pt>
                <c:pt idx="10">
                  <c:v>1282.78</c:v>
                </c:pt>
                <c:pt idx="11">
                  <c:v>1056.2760000000001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E-4878-B058-89B604375C1F}"/>
            </c:ext>
          </c:extLst>
        </c:ser>
        <c:ser>
          <c:idx val="1"/>
          <c:order val="1"/>
          <c:tx>
            <c:strRef>
              <c:f>Sheet6!$B$15</c:f>
              <c:strCache>
                <c:ptCount val="1"/>
                <c:pt idx="0">
                  <c:v>真龙（软祥云）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Sheet6!$C$15:$N$15</c:f>
              <c:numCache>
                <c:formatCode>0.000_ </c:formatCode>
                <c:ptCount val="12"/>
                <c:pt idx="0">
                  <c:v>1867.164</c:v>
                </c:pt>
                <c:pt idx="1">
                  <c:v>1102.54</c:v>
                </c:pt>
                <c:pt idx="2">
                  <c:v>875.024</c:v>
                </c:pt>
                <c:pt idx="3">
                  <c:v>827.49599999999998</c:v>
                </c:pt>
                <c:pt idx="4">
                  <c:v>817.596</c:v>
                </c:pt>
                <c:pt idx="5">
                  <c:v>590.68399999999997</c:v>
                </c:pt>
                <c:pt idx="6">
                  <c:v>839.66800000000001</c:v>
                </c:pt>
                <c:pt idx="7">
                  <c:v>838.452</c:v>
                </c:pt>
                <c:pt idx="8">
                  <c:v>797.34400000000005</c:v>
                </c:pt>
                <c:pt idx="9">
                  <c:v>672.99199999999996</c:v>
                </c:pt>
                <c:pt idx="10">
                  <c:v>601.41999999999996</c:v>
                </c:pt>
                <c:pt idx="11">
                  <c:v>741.27599999999995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FE-4878-B058-89B604375C1F}"/>
            </c:ext>
          </c:extLst>
        </c:ser>
        <c:ser>
          <c:idx val="2"/>
          <c:order val="2"/>
          <c:tx>
            <c:strRef>
              <c:f>Sheet6!$B$16</c:f>
              <c:strCache>
                <c:ptCount val="1"/>
                <c:pt idx="0">
                  <c:v>红塔山（硬经典100）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Sheet6!$C$1:$N$1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Sheet6!$C$16:$N$16</c:f>
              <c:numCache>
                <c:formatCode>0.000_ </c:formatCode>
                <c:ptCount val="12"/>
                <c:pt idx="0">
                  <c:v>740.83600000000001</c:v>
                </c:pt>
                <c:pt idx="1">
                  <c:v>559.64400000000001</c:v>
                </c:pt>
                <c:pt idx="2">
                  <c:v>1076.396</c:v>
                </c:pt>
                <c:pt idx="3">
                  <c:v>302.86399999999998</c:v>
                </c:pt>
                <c:pt idx="4">
                  <c:v>291.35199999999998</c:v>
                </c:pt>
                <c:pt idx="5">
                  <c:v>212.89599999999999</c:v>
                </c:pt>
                <c:pt idx="6">
                  <c:v>699.64400000000001</c:v>
                </c:pt>
                <c:pt idx="7">
                  <c:v>927.64</c:v>
                </c:pt>
                <c:pt idx="8">
                  <c:v>831.79200000000003</c:v>
                </c:pt>
                <c:pt idx="9">
                  <c:v>785.92399999999998</c:v>
                </c:pt>
                <c:pt idx="10">
                  <c:v>791.53599999999994</c:v>
                </c:pt>
                <c:pt idx="11">
                  <c:v>967.79200000000003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FE-4878-B058-89B604375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1370975"/>
        <c:axId val="1741372639"/>
      </c:lineChart>
      <c:catAx>
        <c:axId val="17413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1372639"/>
        <c:crosses val="autoZero"/>
        <c:auto val="1"/>
        <c:lblAlgn val="ctr"/>
        <c:lblOffset val="100"/>
        <c:noMultiLvlLbl val="0"/>
      </c:catAx>
      <c:valAx>
        <c:axId val="174137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13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baseline="0">
                <a:effectLst/>
              </a:rPr>
              <a:t>各价位段</a:t>
            </a:r>
            <a:r>
              <a:rPr lang="zh-CN" altLang="zh-CN" sz="1400" b="0" i="0" baseline="0">
                <a:effectLst/>
              </a:rPr>
              <a:t>销量前三商品本期销量随时间变化图</a:t>
            </a:r>
            <a:endParaRPr lang="zh-CN" altLang="zh-CN" sz="1400">
              <a:effectLst/>
            </a:endParaRPr>
          </a:p>
        </c:rich>
      </c:tx>
      <c:layout>
        <c:manualLayout>
          <c:xMode val="edge"/>
          <c:yMode val="edge"/>
          <c:x val="9.1666666666666702E-2"/>
          <c:y val="2.7777777777777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'[多指标公司销售汇总-(2021年).xls]Sheet6'!$B$5</c:f>
              <c:strCache>
                <c:ptCount val="1"/>
                <c:pt idx="0">
                  <c:v>高端合计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'[多指标公司销售汇总-(2021年).xls]Sheet6'!$C$1:$N$1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'[多指标公司销售汇总-(2021年).xls]Sheet6'!$C$5:$N$5</c:f>
              <c:numCache>
                <c:formatCode>0.000_ </c:formatCode>
                <c:ptCount val="12"/>
                <c:pt idx="0">
                  <c:v>1224.644</c:v>
                </c:pt>
                <c:pt idx="1">
                  <c:v>171.98</c:v>
                </c:pt>
                <c:pt idx="2">
                  <c:v>108.596</c:v>
                </c:pt>
                <c:pt idx="3">
                  <c:v>102.952</c:v>
                </c:pt>
                <c:pt idx="4">
                  <c:v>93.811999999999998</c:v>
                </c:pt>
                <c:pt idx="5">
                  <c:v>108.572</c:v>
                </c:pt>
                <c:pt idx="6">
                  <c:v>253.36799999999999</c:v>
                </c:pt>
                <c:pt idx="7">
                  <c:v>276.36799999999999</c:v>
                </c:pt>
                <c:pt idx="8">
                  <c:v>391.84399999999999</c:v>
                </c:pt>
                <c:pt idx="9">
                  <c:v>122.08799999999999</c:v>
                </c:pt>
                <c:pt idx="10">
                  <c:v>129.328</c:v>
                </c:pt>
                <c:pt idx="11">
                  <c:v>21.988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AE-4C31-AA0C-E9E2A230C7E6}"/>
            </c:ext>
          </c:extLst>
        </c:ser>
        <c:ser>
          <c:idx val="1"/>
          <c:order val="1"/>
          <c:tx>
            <c:strRef>
              <c:f>'[多指标公司销售汇总-(2021年).xls]Sheet6'!$B$9</c:f>
              <c:strCache>
                <c:ptCount val="1"/>
                <c:pt idx="0">
                  <c:v>中高端合计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'[多指标公司销售汇总-(2021年).xls]Sheet6'!$C$1:$N$1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'[多指标公司销售汇总-(2021年).xls]Sheet6'!$C$9:$N$9</c:f>
              <c:numCache>
                <c:formatCode>0.000_ </c:formatCode>
                <c:ptCount val="12"/>
                <c:pt idx="0">
                  <c:v>3608.66</c:v>
                </c:pt>
                <c:pt idx="1">
                  <c:v>1080.348</c:v>
                </c:pt>
                <c:pt idx="2">
                  <c:v>647.23199999999997</c:v>
                </c:pt>
                <c:pt idx="3">
                  <c:v>565.16399999999999</c:v>
                </c:pt>
                <c:pt idx="4">
                  <c:v>605.61599999999999</c:v>
                </c:pt>
                <c:pt idx="5">
                  <c:v>574.81600000000003</c:v>
                </c:pt>
                <c:pt idx="6">
                  <c:v>790.85599999999999</c:v>
                </c:pt>
                <c:pt idx="7">
                  <c:v>878.71600000000001</c:v>
                </c:pt>
                <c:pt idx="8">
                  <c:v>1105.576</c:v>
                </c:pt>
                <c:pt idx="9">
                  <c:v>871.55200000000002</c:v>
                </c:pt>
                <c:pt idx="10">
                  <c:v>867.70799999999997</c:v>
                </c:pt>
                <c:pt idx="11">
                  <c:v>637.13199999999995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AE-4C31-AA0C-E9E2A230C7E6}"/>
            </c:ext>
          </c:extLst>
        </c:ser>
        <c:ser>
          <c:idx val="2"/>
          <c:order val="2"/>
          <c:tx>
            <c:strRef>
              <c:f>'[多指标公司销售汇总-(2021年).xls]Sheet6'!$B$13</c:f>
              <c:strCache>
                <c:ptCount val="1"/>
                <c:pt idx="0">
                  <c:v>中端合计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'[多指标公司销售汇总-(2021年).xls]Sheet6'!$C$1:$N$1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'[多指标公司销售汇总-(2021年).xls]Sheet6'!$C$13:$N$13</c:f>
              <c:numCache>
                <c:formatCode>0.000_ </c:formatCode>
                <c:ptCount val="12"/>
                <c:pt idx="0">
                  <c:v>5462.0720000000001</c:v>
                </c:pt>
                <c:pt idx="1">
                  <c:v>1418.704</c:v>
                </c:pt>
                <c:pt idx="2">
                  <c:v>982.11599999999999</c:v>
                </c:pt>
                <c:pt idx="3">
                  <c:v>819.03200000000004</c:v>
                </c:pt>
                <c:pt idx="4">
                  <c:v>825.49199999999996</c:v>
                </c:pt>
                <c:pt idx="5">
                  <c:v>865.41600000000005</c:v>
                </c:pt>
                <c:pt idx="6">
                  <c:v>1196.9359999999999</c:v>
                </c:pt>
                <c:pt idx="7">
                  <c:v>1267.6880000000001</c:v>
                </c:pt>
                <c:pt idx="8">
                  <c:v>1383.3520000000001</c:v>
                </c:pt>
                <c:pt idx="9">
                  <c:v>1221.884</c:v>
                </c:pt>
                <c:pt idx="10">
                  <c:v>1238.308</c:v>
                </c:pt>
                <c:pt idx="11">
                  <c:v>1006.88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AE-4C31-AA0C-E9E2A230C7E6}"/>
            </c:ext>
          </c:extLst>
        </c:ser>
        <c:ser>
          <c:idx val="3"/>
          <c:order val="3"/>
          <c:tx>
            <c:strRef>
              <c:f>'[多指标公司销售汇总-(2021年).xls]Sheet6'!$B$17</c:f>
              <c:strCache>
                <c:ptCount val="1"/>
                <c:pt idx="0">
                  <c:v>低端合计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'[多指标公司销售汇总-(2021年).xls]Sheet6'!$C$1:$N$1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'[多指标公司销售汇总-(2021年).xls]Sheet6'!$C$17:$N$17</c:f>
              <c:numCache>
                <c:formatCode>0.000_ </c:formatCode>
                <c:ptCount val="12"/>
                <c:pt idx="0">
                  <c:v>4509.6760000000004</c:v>
                </c:pt>
                <c:pt idx="1">
                  <c:v>3165.9639999999999</c:v>
                </c:pt>
                <c:pt idx="2">
                  <c:v>2848.84</c:v>
                </c:pt>
                <c:pt idx="3">
                  <c:v>1845.5440000000001</c:v>
                </c:pt>
                <c:pt idx="4">
                  <c:v>1996.048</c:v>
                </c:pt>
                <c:pt idx="5">
                  <c:v>1413.336</c:v>
                </c:pt>
                <c:pt idx="6">
                  <c:v>2736.1880000000001</c:v>
                </c:pt>
                <c:pt idx="7">
                  <c:v>3089.7959999999998</c:v>
                </c:pt>
                <c:pt idx="8">
                  <c:v>2939.9479999999999</c:v>
                </c:pt>
                <c:pt idx="9">
                  <c:v>2788.4839999999999</c:v>
                </c:pt>
                <c:pt idx="10">
                  <c:v>2675.7359999999999</c:v>
                </c:pt>
                <c:pt idx="11">
                  <c:v>2765.3440000000001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AE-4C31-AA0C-E9E2A230C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7290927"/>
        <c:axId val="1487280527"/>
      </c:lineChart>
      <c:catAx>
        <c:axId val="148729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7280527"/>
        <c:crosses val="autoZero"/>
        <c:auto val="1"/>
        <c:lblAlgn val="ctr"/>
        <c:lblOffset val="100"/>
        <c:noMultiLvlLbl val="0"/>
      </c:catAx>
      <c:valAx>
        <c:axId val="148728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7290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27-4D22-A0F5-EE67F3116B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27-4D22-A0F5-EE67F3116B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27-4D22-A0F5-EE67F3116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042672"/>
        <c:axId val="369045168"/>
        <c:axId val="2062114000"/>
      </c:line3DChart>
      <c:catAx>
        <c:axId val="369042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045168"/>
        <c:crosses val="autoZero"/>
        <c:auto val="1"/>
        <c:lblAlgn val="ctr"/>
        <c:lblOffset val="100"/>
        <c:noMultiLvlLbl val="0"/>
      </c:catAx>
      <c:valAx>
        <c:axId val="36904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042672"/>
        <c:crosses val="autoZero"/>
        <c:crossBetween val="between"/>
      </c:valAx>
      <c:serAx>
        <c:axId val="20621140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04516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D21B-AFDA-4841-91B2-AE19B4D66D33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47A9-62D0-4A67-A4B6-DF9D8E3AE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979453131"/>
              </p:ext>
            </p:extLst>
          </p:nvPr>
        </p:nvGraphicFramePr>
        <p:xfrm>
          <a:off x="1524000" y="1562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535578101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4824FAB4-80A3-7B04-B0F7-31A620FE4316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279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61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雨烟</dc:creator>
  <cp:lastModifiedBy>唐祥 唐祥</cp:lastModifiedBy>
  <cp:revision>3</cp:revision>
  <dcterms:created xsi:type="dcterms:W3CDTF">2022-05-01T03:56:00Z</dcterms:created>
  <dcterms:modified xsi:type="dcterms:W3CDTF">2022-05-01T11:44:25Z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ACA61DBB5C9541D2BF7907060DB23D76</vt:lpwstr>
  </property>
  <property fmtid="{D5CDD505-2E9C-101B-9397-08002B2CF9AE}" pid="3" name="KSOProductBuildVer">
    <vt:lpwstr>2052-11.1.0.11365</vt:lpwstr>
  </property>
</Properties>
</file>