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509" r:id="rId2"/>
    <p:sldId id="508" r:id="rId3"/>
    <p:sldId id="505" r:id="rId4"/>
    <p:sldId id="506" r:id="rId5"/>
    <p:sldId id="503" r:id="rId6"/>
    <p:sldId id="527" r:id="rId7"/>
    <p:sldId id="511" r:id="rId8"/>
    <p:sldId id="512" r:id="rId9"/>
    <p:sldId id="513" r:id="rId10"/>
    <p:sldId id="528" r:id="rId11"/>
    <p:sldId id="514" r:id="rId12"/>
    <p:sldId id="515" r:id="rId13"/>
    <p:sldId id="516" r:id="rId14"/>
    <p:sldId id="517" r:id="rId15"/>
    <p:sldId id="518" r:id="rId16"/>
    <p:sldId id="519" r:id="rId17"/>
    <p:sldId id="520" r:id="rId18"/>
    <p:sldId id="522" r:id="rId19"/>
    <p:sldId id="529" r:id="rId20"/>
    <p:sldId id="521" r:id="rId21"/>
    <p:sldId id="523" r:id="rId22"/>
    <p:sldId id="524" r:id="rId23"/>
    <p:sldId id="525" r:id="rId24"/>
    <p:sldId id="530" r:id="rId25"/>
    <p:sldId id="526" r:id="rId26"/>
    <p:sldId id="50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2" autoAdjust="0"/>
    <p:restoredTop sz="80403" autoAdjust="0"/>
  </p:normalViewPr>
  <p:slideViewPr>
    <p:cSldViewPr>
      <p:cViewPr varScale="1">
        <p:scale>
          <a:sx n="50" d="100"/>
          <a:sy n="50" d="100"/>
        </p:scale>
        <p:origin x="1513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3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190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E7474-EEC9-4C68-87C1-884B71A69BEB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551CC-4027-455A-BE8E-C0577D4D9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869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1D6CA-B409-497A-A3C8-1D66A46CF3DC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3D779-E82F-4054-81A8-052CD8670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20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3D779-E82F-4054-81A8-052CD86701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89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2ED9325-097B-440B-A34A-CE1AD9A3B8DF}" type="datetime5">
              <a:rPr lang="en-US" smtClean="0"/>
              <a:pPr/>
              <a:t>28-May-18</a:t>
            </a:fld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2011 Synopsys</a:t>
            </a:r>
            <a:endParaRPr lang="en-GB" dirty="0"/>
          </a:p>
        </p:txBody>
      </p:sp>
      <p:sp>
        <p:nvSpPr>
          <p:cNvPr id="179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701675"/>
            <a:ext cx="4584700" cy="3440113"/>
          </a:xfrm>
          <a:ln/>
        </p:spPr>
      </p:sp>
      <p:sp>
        <p:nvSpPr>
          <p:cNvPr id="179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786" y="4299857"/>
            <a:ext cx="5027414" cy="4386036"/>
          </a:xfrm>
        </p:spPr>
        <p:txBody>
          <a:bodyPr/>
          <a:lstStyle/>
          <a:p>
            <a:endParaRPr lang="en-US" sz="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0553B-409D-4E4A-BC40-67AFFA673D7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61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2ED9325-097B-440B-A34A-CE1AD9A3B8DF}" type="datetime5">
              <a:rPr lang="en-US" smtClean="0"/>
              <a:pPr/>
              <a:t>28-May-18</a:t>
            </a:fld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2011 Synopsys</a:t>
            </a:r>
            <a:endParaRPr lang="en-GB" dirty="0"/>
          </a:p>
        </p:txBody>
      </p:sp>
      <p:sp>
        <p:nvSpPr>
          <p:cNvPr id="179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701675"/>
            <a:ext cx="4584700" cy="3440113"/>
          </a:xfrm>
          <a:ln/>
        </p:spPr>
      </p:sp>
      <p:sp>
        <p:nvSpPr>
          <p:cNvPr id="179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786" y="4299857"/>
            <a:ext cx="5027414" cy="4386036"/>
          </a:xfrm>
        </p:spPr>
        <p:txBody>
          <a:bodyPr/>
          <a:lstStyle/>
          <a:p>
            <a:endParaRPr lang="en-US" sz="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0553B-409D-4E4A-BC40-67AFFA673D7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87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2ED9325-097B-440B-A34A-CE1AD9A3B8DF}" type="datetime5">
              <a:rPr lang="en-US" smtClean="0"/>
              <a:pPr/>
              <a:t>28-May-18</a:t>
            </a:fld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2011 Synopsys</a:t>
            </a:r>
            <a:endParaRPr lang="en-GB" dirty="0"/>
          </a:p>
        </p:txBody>
      </p:sp>
      <p:sp>
        <p:nvSpPr>
          <p:cNvPr id="179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701675"/>
            <a:ext cx="4584700" cy="3440113"/>
          </a:xfrm>
          <a:ln/>
        </p:spPr>
      </p:sp>
      <p:sp>
        <p:nvSpPr>
          <p:cNvPr id="179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786" y="4299857"/>
            <a:ext cx="5027414" cy="4386036"/>
          </a:xfrm>
        </p:spPr>
        <p:txBody>
          <a:bodyPr/>
          <a:lstStyle/>
          <a:p>
            <a:endParaRPr lang="en-US" sz="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0553B-409D-4E4A-BC40-67AFFA673D7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62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2ED9325-097B-440B-A34A-CE1AD9A3B8DF}" type="datetime5">
              <a:rPr lang="en-US" smtClean="0"/>
              <a:pPr/>
              <a:t>28-May-18</a:t>
            </a:fld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2011 Synopsys</a:t>
            </a:r>
            <a:endParaRPr lang="en-GB" dirty="0"/>
          </a:p>
        </p:txBody>
      </p:sp>
      <p:sp>
        <p:nvSpPr>
          <p:cNvPr id="179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701675"/>
            <a:ext cx="4584700" cy="3440113"/>
          </a:xfrm>
          <a:ln/>
        </p:spPr>
      </p:sp>
      <p:sp>
        <p:nvSpPr>
          <p:cNvPr id="179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786" y="4299857"/>
            <a:ext cx="5027414" cy="4386036"/>
          </a:xfrm>
        </p:spPr>
        <p:txBody>
          <a:bodyPr/>
          <a:lstStyle/>
          <a:p>
            <a:endParaRPr lang="en-US" sz="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0553B-409D-4E4A-BC40-67AFFA673D7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69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2ED9325-097B-440B-A34A-CE1AD9A3B8DF}" type="datetime5">
              <a:rPr lang="en-US" smtClean="0"/>
              <a:pPr/>
              <a:t>28-May-18</a:t>
            </a:fld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2011 Synopsys</a:t>
            </a:r>
            <a:endParaRPr lang="en-GB" dirty="0"/>
          </a:p>
        </p:txBody>
      </p:sp>
      <p:sp>
        <p:nvSpPr>
          <p:cNvPr id="179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701675"/>
            <a:ext cx="4584700" cy="3440113"/>
          </a:xfrm>
          <a:ln/>
        </p:spPr>
      </p:sp>
      <p:sp>
        <p:nvSpPr>
          <p:cNvPr id="179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786" y="4299857"/>
            <a:ext cx="5027414" cy="4386036"/>
          </a:xfrm>
        </p:spPr>
        <p:txBody>
          <a:bodyPr/>
          <a:lstStyle/>
          <a:p>
            <a:endParaRPr lang="en-US" sz="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0553B-409D-4E4A-BC40-67AFFA673D7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281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2ED9325-097B-440B-A34A-CE1AD9A3B8DF}" type="datetime5">
              <a:rPr lang="en-US" smtClean="0"/>
              <a:pPr/>
              <a:t>28-May-18</a:t>
            </a:fld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2011 Synopsys</a:t>
            </a:r>
            <a:endParaRPr lang="en-GB" dirty="0"/>
          </a:p>
        </p:txBody>
      </p:sp>
      <p:sp>
        <p:nvSpPr>
          <p:cNvPr id="179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701675"/>
            <a:ext cx="4584700" cy="3440113"/>
          </a:xfrm>
          <a:ln/>
        </p:spPr>
      </p:sp>
      <p:sp>
        <p:nvSpPr>
          <p:cNvPr id="179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786" y="4299857"/>
            <a:ext cx="5027414" cy="4386036"/>
          </a:xfrm>
        </p:spPr>
        <p:txBody>
          <a:bodyPr/>
          <a:lstStyle/>
          <a:p>
            <a:endParaRPr lang="en-US" sz="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0553B-409D-4E4A-BC40-67AFFA673D7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220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2ED9325-097B-440B-A34A-CE1AD9A3B8DF}" type="datetime5">
              <a:rPr lang="en-US" smtClean="0"/>
              <a:pPr/>
              <a:t>28-May-18</a:t>
            </a:fld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2011 Synopsys</a:t>
            </a:r>
            <a:endParaRPr lang="en-GB" dirty="0"/>
          </a:p>
        </p:txBody>
      </p:sp>
      <p:sp>
        <p:nvSpPr>
          <p:cNvPr id="179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701675"/>
            <a:ext cx="4584700" cy="3440113"/>
          </a:xfrm>
          <a:ln/>
        </p:spPr>
      </p:sp>
      <p:sp>
        <p:nvSpPr>
          <p:cNvPr id="179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786" y="4299857"/>
            <a:ext cx="5027414" cy="4386036"/>
          </a:xfrm>
        </p:spPr>
        <p:txBody>
          <a:bodyPr/>
          <a:lstStyle/>
          <a:p>
            <a:endParaRPr lang="en-US" sz="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0553B-409D-4E4A-BC40-67AFFA673D7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6425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2ED9325-097B-440B-A34A-CE1AD9A3B8DF}" type="datetime5">
              <a:rPr lang="en-US" smtClean="0"/>
              <a:pPr/>
              <a:t>28-May-18</a:t>
            </a:fld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2011 Synopsys</a:t>
            </a:r>
            <a:endParaRPr lang="en-GB" dirty="0"/>
          </a:p>
        </p:txBody>
      </p:sp>
      <p:sp>
        <p:nvSpPr>
          <p:cNvPr id="179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701675"/>
            <a:ext cx="4584700" cy="3440113"/>
          </a:xfrm>
          <a:ln/>
        </p:spPr>
      </p:sp>
      <p:sp>
        <p:nvSpPr>
          <p:cNvPr id="179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786" y="4299857"/>
            <a:ext cx="5027414" cy="4386036"/>
          </a:xfrm>
        </p:spPr>
        <p:txBody>
          <a:bodyPr/>
          <a:lstStyle/>
          <a:p>
            <a:endParaRPr lang="en-US" sz="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0553B-409D-4E4A-BC40-67AFFA673D7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596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2ED9325-097B-440B-A34A-CE1AD9A3B8DF}" type="datetime5">
              <a:rPr lang="en-US" smtClean="0"/>
              <a:pPr/>
              <a:t>28-May-18</a:t>
            </a:fld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2011 Synopsys</a:t>
            </a:r>
            <a:endParaRPr lang="en-GB" dirty="0"/>
          </a:p>
        </p:txBody>
      </p:sp>
      <p:sp>
        <p:nvSpPr>
          <p:cNvPr id="179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701675"/>
            <a:ext cx="4584700" cy="3440113"/>
          </a:xfrm>
          <a:ln/>
        </p:spPr>
      </p:sp>
      <p:sp>
        <p:nvSpPr>
          <p:cNvPr id="179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786" y="4299857"/>
            <a:ext cx="5027414" cy="4386036"/>
          </a:xfrm>
        </p:spPr>
        <p:txBody>
          <a:bodyPr/>
          <a:lstStyle/>
          <a:p>
            <a:endParaRPr lang="en-US" sz="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0553B-409D-4E4A-BC40-67AFFA673D7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535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2ED9325-097B-440B-A34A-CE1AD9A3B8DF}" type="datetime5">
              <a:rPr lang="en-US" smtClean="0"/>
              <a:pPr/>
              <a:t>28-May-18</a:t>
            </a:fld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2011 Synopsys</a:t>
            </a:r>
            <a:endParaRPr lang="en-GB" dirty="0"/>
          </a:p>
        </p:txBody>
      </p:sp>
      <p:sp>
        <p:nvSpPr>
          <p:cNvPr id="179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701675"/>
            <a:ext cx="4584700" cy="3440113"/>
          </a:xfrm>
          <a:ln/>
        </p:spPr>
      </p:sp>
      <p:sp>
        <p:nvSpPr>
          <p:cNvPr id="179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786" y="4299857"/>
            <a:ext cx="5027414" cy="4386036"/>
          </a:xfrm>
        </p:spPr>
        <p:txBody>
          <a:bodyPr/>
          <a:lstStyle/>
          <a:p>
            <a:endParaRPr lang="en-US" sz="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0553B-409D-4E4A-BC40-67AFFA673D7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43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3D779-E82F-4054-81A8-052CD86701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26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2ED9325-097B-440B-A34A-CE1AD9A3B8DF}" type="datetime5">
              <a:rPr lang="en-US" smtClean="0"/>
              <a:pPr/>
              <a:t>28-May-18</a:t>
            </a:fld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2011 Synopsys</a:t>
            </a:r>
            <a:endParaRPr lang="en-GB" dirty="0"/>
          </a:p>
        </p:txBody>
      </p:sp>
      <p:sp>
        <p:nvSpPr>
          <p:cNvPr id="179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701675"/>
            <a:ext cx="4584700" cy="3440113"/>
          </a:xfrm>
          <a:ln/>
        </p:spPr>
      </p:sp>
      <p:sp>
        <p:nvSpPr>
          <p:cNvPr id="179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786" y="4299857"/>
            <a:ext cx="5027414" cy="4386036"/>
          </a:xfrm>
        </p:spPr>
        <p:txBody>
          <a:bodyPr/>
          <a:lstStyle/>
          <a:p>
            <a:endParaRPr lang="en-US" sz="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0553B-409D-4E4A-BC40-67AFFA673D7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62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2ED9325-097B-440B-A34A-CE1AD9A3B8DF}" type="datetime5">
              <a:rPr lang="en-US" smtClean="0"/>
              <a:pPr/>
              <a:t>28-May-18</a:t>
            </a:fld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2011 Synopsys</a:t>
            </a:r>
            <a:endParaRPr lang="en-GB" dirty="0"/>
          </a:p>
        </p:txBody>
      </p:sp>
      <p:sp>
        <p:nvSpPr>
          <p:cNvPr id="179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701675"/>
            <a:ext cx="4584700" cy="3440113"/>
          </a:xfrm>
          <a:ln/>
        </p:spPr>
      </p:sp>
      <p:sp>
        <p:nvSpPr>
          <p:cNvPr id="179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786" y="4299857"/>
            <a:ext cx="5027414" cy="4386036"/>
          </a:xfrm>
        </p:spPr>
        <p:txBody>
          <a:bodyPr/>
          <a:lstStyle/>
          <a:p>
            <a:endParaRPr lang="en-US" sz="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0553B-409D-4E4A-BC40-67AFFA673D7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87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2ED9325-097B-440B-A34A-CE1AD9A3B8DF}" type="datetime5">
              <a:rPr lang="en-US" smtClean="0"/>
              <a:pPr/>
              <a:t>28-May-18</a:t>
            </a:fld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2011 Synopsys</a:t>
            </a:r>
            <a:endParaRPr lang="en-GB" dirty="0"/>
          </a:p>
        </p:txBody>
      </p:sp>
      <p:sp>
        <p:nvSpPr>
          <p:cNvPr id="179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701675"/>
            <a:ext cx="4584700" cy="3440113"/>
          </a:xfrm>
          <a:ln/>
        </p:spPr>
      </p:sp>
      <p:sp>
        <p:nvSpPr>
          <p:cNvPr id="179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786" y="4299857"/>
            <a:ext cx="5027414" cy="4386036"/>
          </a:xfrm>
        </p:spPr>
        <p:txBody>
          <a:bodyPr/>
          <a:lstStyle/>
          <a:p>
            <a:endParaRPr lang="en-US" sz="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0553B-409D-4E4A-BC40-67AFFA673D7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55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2ED9325-097B-440B-A34A-CE1AD9A3B8DF}" type="datetime5">
              <a:rPr lang="en-US" smtClean="0"/>
              <a:pPr/>
              <a:t>28-May-18</a:t>
            </a:fld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2011 Synopsys</a:t>
            </a:r>
            <a:endParaRPr lang="en-GB" dirty="0"/>
          </a:p>
        </p:txBody>
      </p:sp>
      <p:sp>
        <p:nvSpPr>
          <p:cNvPr id="179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701675"/>
            <a:ext cx="4584700" cy="3440113"/>
          </a:xfrm>
          <a:ln/>
        </p:spPr>
      </p:sp>
      <p:sp>
        <p:nvSpPr>
          <p:cNvPr id="179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786" y="4299857"/>
            <a:ext cx="5027414" cy="4386036"/>
          </a:xfrm>
        </p:spPr>
        <p:txBody>
          <a:bodyPr/>
          <a:lstStyle/>
          <a:p>
            <a:endParaRPr lang="en-US" sz="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0553B-409D-4E4A-BC40-67AFFA673D7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402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2ED9325-097B-440B-A34A-CE1AD9A3B8DF}" type="datetime5">
              <a:rPr lang="en-US" smtClean="0"/>
              <a:pPr/>
              <a:t>28-May-18</a:t>
            </a:fld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2011 Synopsys</a:t>
            </a:r>
            <a:endParaRPr lang="en-GB" dirty="0"/>
          </a:p>
        </p:txBody>
      </p:sp>
      <p:sp>
        <p:nvSpPr>
          <p:cNvPr id="179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701675"/>
            <a:ext cx="4584700" cy="3440113"/>
          </a:xfrm>
          <a:ln/>
        </p:spPr>
      </p:sp>
      <p:sp>
        <p:nvSpPr>
          <p:cNvPr id="179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786" y="4299857"/>
            <a:ext cx="5027414" cy="4386036"/>
          </a:xfrm>
        </p:spPr>
        <p:txBody>
          <a:bodyPr/>
          <a:lstStyle/>
          <a:p>
            <a:endParaRPr lang="en-US" sz="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0553B-409D-4E4A-BC40-67AFFA673D7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90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2ED9325-097B-440B-A34A-CE1AD9A3B8DF}" type="datetime5">
              <a:rPr lang="en-US" smtClean="0"/>
              <a:pPr/>
              <a:t>28-May-18</a:t>
            </a:fld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2011 Synopsys</a:t>
            </a:r>
            <a:endParaRPr lang="en-GB" dirty="0"/>
          </a:p>
        </p:txBody>
      </p:sp>
      <p:sp>
        <p:nvSpPr>
          <p:cNvPr id="179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701675"/>
            <a:ext cx="4584700" cy="3440113"/>
          </a:xfrm>
          <a:ln/>
        </p:spPr>
      </p:sp>
      <p:sp>
        <p:nvSpPr>
          <p:cNvPr id="179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786" y="4299857"/>
            <a:ext cx="5027414" cy="4386036"/>
          </a:xfrm>
        </p:spPr>
        <p:txBody>
          <a:bodyPr/>
          <a:lstStyle/>
          <a:p>
            <a:endParaRPr lang="en-US" sz="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0553B-409D-4E4A-BC40-67AFFA673D7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15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2ED9325-097B-440B-A34A-CE1AD9A3B8DF}" type="datetime5">
              <a:rPr lang="en-US" smtClean="0"/>
              <a:pPr/>
              <a:t>28-May-18</a:t>
            </a:fld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2011 Synopsys</a:t>
            </a:r>
            <a:endParaRPr lang="en-GB" dirty="0"/>
          </a:p>
        </p:txBody>
      </p:sp>
      <p:sp>
        <p:nvSpPr>
          <p:cNvPr id="179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701675"/>
            <a:ext cx="4584700" cy="3440113"/>
          </a:xfrm>
          <a:ln/>
        </p:spPr>
      </p:sp>
      <p:sp>
        <p:nvSpPr>
          <p:cNvPr id="179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786" y="4299857"/>
            <a:ext cx="5027414" cy="4386036"/>
          </a:xfrm>
        </p:spPr>
        <p:txBody>
          <a:bodyPr/>
          <a:lstStyle/>
          <a:p>
            <a:endParaRPr lang="en-US" sz="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0553B-409D-4E4A-BC40-67AFFA673D7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54" y="4790205"/>
            <a:ext cx="9147854" cy="2067796"/>
          </a:xfrm>
          <a:prstGeom prst="rect">
            <a:avLst/>
          </a:prstGeom>
        </p:spPr>
      </p:pic>
      <p:sp>
        <p:nvSpPr>
          <p:cNvPr id="8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108495"/>
            <a:ext cx="8221892" cy="731520"/>
          </a:xfrm>
        </p:spPr>
        <p:txBody>
          <a:bodyPr anchor="b"/>
          <a:lstStyle>
            <a:lvl1pPr marL="0" indent="0" algn="l">
              <a:buNone/>
              <a:defRPr sz="2000" baseline="0">
                <a:solidFill>
                  <a:schemeClr val="tx1"/>
                </a:solidFill>
                <a:effectLst/>
              </a:defRPr>
            </a:lvl1pPr>
            <a:lvl2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Presenter’s Name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861719"/>
            <a:ext cx="3657600" cy="396815"/>
          </a:xfrm>
        </p:spPr>
        <p:txBody>
          <a:bodyPr anchor="b"/>
          <a:lstStyle>
            <a:lvl1pPr algn="l">
              <a:buNone/>
              <a:defRPr sz="180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094851"/>
            <a:ext cx="8222942" cy="917516"/>
          </a:xfrm>
        </p:spPr>
        <p:txBody>
          <a:bodyPr/>
          <a:lstStyle>
            <a:lvl1pPr marL="0" indent="0" algn="l">
              <a:buNone/>
              <a:defRPr sz="2800" b="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a Subtitle</a:t>
            </a:r>
          </a:p>
        </p:txBody>
      </p:sp>
      <p:sp>
        <p:nvSpPr>
          <p:cNvPr id="2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895641"/>
            <a:ext cx="8229600" cy="1177506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a Title</a:t>
            </a:r>
          </a:p>
        </p:txBody>
      </p:sp>
      <p:pic>
        <p:nvPicPr>
          <p:cNvPr id="2050" name="Picture 2" descr="Description: cid:image004.png@01D0EF0A.9B05467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81000"/>
            <a:ext cx="13430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457200" y="428498"/>
            <a:ext cx="4678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aseline="0" dirty="0">
                <a:solidFill>
                  <a:schemeClr val="bg2">
                    <a:lumMod val="50000"/>
                  </a:schemeClr>
                </a:solidFill>
              </a:rPr>
              <a:t>Synopsys ARC Design Competition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074" name="Picture 2" descr="Description: C:\Users\pgarden\AppData\Local\Microsoft\Windows\Temporary Internet Files\Content.Outlook\6Y0C4C91\IMG_0003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099" y="5324751"/>
            <a:ext cx="1815225" cy="1305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690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42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Picture 6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597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212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ur Conten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57200" y="1414730"/>
            <a:ext cx="4032504" cy="2377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4648200" y="1414730"/>
            <a:ext cx="4032504" cy="2377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3965268"/>
            <a:ext cx="4032504" cy="2377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8200" y="3965268"/>
            <a:ext cx="4032504" cy="2377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Picture 13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40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11214"/>
            <a:ext cx="9144000" cy="5093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332"/>
            <a:ext cx="8686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a Title</a:t>
            </a:r>
          </a:p>
        </p:txBody>
      </p:sp>
      <p:sp>
        <p:nvSpPr>
          <p:cNvPr id="5" name="Content Placeholder 8"/>
          <p:cNvSpPr>
            <a:spLocks noGrp="1"/>
          </p:cNvSpPr>
          <p:nvPr>
            <p:ph sz="quarter" idx="10"/>
          </p:nvPr>
        </p:nvSpPr>
        <p:spPr>
          <a:xfrm>
            <a:off x="457200" y="1414462"/>
            <a:ext cx="8229600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Picture 9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454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lumn Gra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311214"/>
            <a:ext cx="9144000" cy="5093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Picture 9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97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alf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959188"/>
            <a:ext cx="9144000" cy="24416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414462"/>
            <a:ext cx="8220974" cy="485298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Picture 10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825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 Gray Ba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98142" y="0"/>
            <a:ext cx="6745857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648204" y="57150"/>
            <a:ext cx="6495795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Add a Title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241540" y="370936"/>
            <a:ext cx="1940943" cy="5877463"/>
          </a:xfrm>
        </p:spPr>
        <p:txBody>
          <a:bodyPr/>
          <a:lstStyle>
            <a:lvl1pPr marL="0" indent="0">
              <a:buFontTx/>
              <a:buNone/>
              <a:defRPr sz="20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2639683" y="1414462"/>
            <a:ext cx="6275717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648204" y="838200"/>
            <a:ext cx="6495795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Picture 10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0141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 Gray Ba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00800" y="0"/>
            <a:ext cx="27432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5776"/>
            <a:ext cx="5715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Add a Title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457200" y="1414463"/>
            <a:ext cx="5715000" cy="483393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6553200" y="228600"/>
            <a:ext cx="2438400" cy="6019800"/>
          </a:xfrm>
        </p:spPr>
        <p:txBody>
          <a:bodyPr/>
          <a:lstStyle>
            <a:lvl1pPr marL="0" indent="0">
              <a:buNone/>
              <a:defRPr sz="2000"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5719313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Picture 10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2195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 Lef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310896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36925" y="65776"/>
            <a:ext cx="5807075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Add a Title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3336925" y="1414462"/>
            <a:ext cx="5577840" cy="4833937"/>
          </a:xfrm>
        </p:spPr>
        <p:txBody>
          <a:bodyPr vert="horz" lIns="91440" tIns="45720" rIns="91440" bIns="45720" rtlCol="0">
            <a:noAutofit/>
          </a:bodyPr>
          <a:lstStyle>
            <a:lvl1pPr marL="171450" indent="-171450"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205740" y="228600"/>
            <a:ext cx="2697480" cy="6019800"/>
          </a:xfrm>
        </p:spPr>
        <p:txBody>
          <a:bodyPr/>
          <a:lstStyle>
            <a:lvl1pPr marL="171450" indent="-171450">
              <a:buFont typeface="Arial" pitchFamily="34" charset="0"/>
              <a:buChar char="•"/>
              <a:defRPr sz="2000"/>
            </a:lvl1pPr>
            <a:lvl2pPr marL="457200" indent="-227013">
              <a:buFont typeface="Arial" pitchFamily="34" charset="0"/>
              <a:buChar char="–"/>
              <a:defRPr sz="1800" baseline="0"/>
            </a:lvl2pPr>
            <a:lvl3pPr marL="690563" indent="-236538">
              <a:buFont typeface="Arial" pitchFamily="34" charset="0"/>
              <a:buChar char="–"/>
              <a:tabLst>
                <a:tab pos="690563" algn="l"/>
              </a:tabLst>
              <a:defRPr sz="16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336925" y="838200"/>
            <a:ext cx="5807075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Picture 10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866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74"/>
            <a:ext cx="8686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a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462"/>
            <a:ext cx="8229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Picture 9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3042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1020726" y="2558734"/>
            <a:ext cx="7129130" cy="11775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chemeClr val="tx1"/>
                </a:solidFill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54" y="4790205"/>
            <a:ext cx="9147854" cy="2067796"/>
          </a:xfrm>
          <a:prstGeom prst="rect">
            <a:avLst/>
          </a:prstGeom>
        </p:spPr>
      </p:pic>
      <p:pic>
        <p:nvPicPr>
          <p:cNvPr id="5122" name="Picture 2" descr="Description: cid:image004.png@01D0EF0A.9B05467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28612"/>
            <a:ext cx="13430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65845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351" y="2843832"/>
            <a:ext cx="3657298" cy="117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8580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183252" cy="4211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4098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NOT Print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54" y="4790205"/>
            <a:ext cx="9147854" cy="2067796"/>
          </a:xfrm>
          <a:prstGeom prst="rect">
            <a:avLst/>
          </a:prstGeom>
        </p:spPr>
      </p:pic>
      <p:sp>
        <p:nvSpPr>
          <p:cNvPr id="9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108495"/>
            <a:ext cx="8221892" cy="731520"/>
          </a:xfrm>
        </p:spPr>
        <p:txBody>
          <a:bodyPr anchor="b"/>
          <a:lstStyle>
            <a:lvl1pPr marL="0" indent="0" algn="l">
              <a:buNone/>
              <a:defRPr sz="2000" baseline="0">
                <a:solidFill>
                  <a:schemeClr val="tx1"/>
                </a:solidFill>
                <a:effectLst/>
              </a:defRPr>
            </a:lvl1pPr>
            <a:lvl2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Presenter’s Name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861719"/>
            <a:ext cx="3657600" cy="396815"/>
          </a:xfrm>
        </p:spPr>
        <p:txBody>
          <a:bodyPr anchor="b"/>
          <a:lstStyle>
            <a:lvl1pPr algn="l">
              <a:buNone/>
              <a:defRPr sz="180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094851"/>
            <a:ext cx="8222942" cy="917516"/>
          </a:xfrm>
        </p:spPr>
        <p:txBody>
          <a:bodyPr/>
          <a:lstStyle>
            <a:lvl1pPr marL="0" indent="0" algn="l">
              <a:buNone/>
              <a:defRPr sz="2800" b="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a Subtitle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895641"/>
            <a:ext cx="8229600" cy="1177506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a Title</a:t>
            </a:r>
          </a:p>
        </p:txBody>
      </p:sp>
      <p:pic>
        <p:nvPicPr>
          <p:cNvPr id="3074" name="Picture 2" descr="Description: cid:image004.png@01D0EF0A.9B05467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007" y="383406"/>
            <a:ext cx="13430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-263857" y="402471"/>
            <a:ext cx="4678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aseline="0" dirty="0">
                <a:solidFill>
                  <a:schemeClr val="bg2">
                    <a:lumMod val="50000"/>
                  </a:schemeClr>
                </a:solidFill>
              </a:rPr>
              <a:t>Synopsys ARC Design Competition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5" name="Picture 2" descr="Description: C:\Users\pgarden\AppData\Local\Microsoft\Windows\Temporary Internet Files\Content.Outlook\6Y0C4C91\IMG_0003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099" y="5324751"/>
            <a:ext cx="1815225" cy="1305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497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54" y="4790205"/>
            <a:ext cx="9147854" cy="2067796"/>
          </a:xfrm>
          <a:prstGeom prst="rect">
            <a:avLst/>
          </a:prstGeom>
        </p:spPr>
      </p:pic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094851"/>
            <a:ext cx="8222942" cy="917516"/>
          </a:xfrm>
        </p:spPr>
        <p:txBody>
          <a:bodyPr/>
          <a:lstStyle>
            <a:lvl1pPr marL="0" indent="0" algn="l">
              <a:buNone/>
              <a:defRPr sz="2800" b="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a Subtitle</a:t>
            </a: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895641"/>
            <a:ext cx="8229600" cy="1177506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a Title</a:t>
            </a:r>
          </a:p>
        </p:txBody>
      </p:sp>
      <p:pic>
        <p:nvPicPr>
          <p:cNvPr id="4098" name="Picture 2" descr="Description: cid:image004.png@01D0EF0A.9B05467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599" y="381000"/>
            <a:ext cx="13430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-533400" y="402471"/>
            <a:ext cx="4678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aseline="0" dirty="0">
                <a:solidFill>
                  <a:schemeClr val="bg2">
                    <a:lumMod val="50000"/>
                  </a:schemeClr>
                </a:solidFill>
              </a:rPr>
              <a:t>Synopsys ARC Design Competition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" name="Picture 2" descr="Description: C:\Users\pgarden\AppData\Local\Microsoft\Windows\Temporary Internet Files\Content.Outlook\6Y0C4C91\IMG_0003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099" y="5324751"/>
            <a:ext cx="1815225" cy="1305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9646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74"/>
            <a:ext cx="8686800" cy="1143000"/>
          </a:xfrm>
        </p:spPr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462"/>
            <a:ext cx="8229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Picture 7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741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796"/>
          <a:stretch/>
        </p:blipFill>
        <p:spPr>
          <a:xfrm>
            <a:off x="0" y="1295400"/>
            <a:ext cx="9144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686800" cy="11430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2688609"/>
            <a:ext cx="7543800" cy="3559791"/>
          </a:xfrm>
        </p:spPr>
        <p:txBody>
          <a:bodyPr/>
          <a:lstStyle>
            <a:lvl1pPr>
              <a:spcBef>
                <a:spcPts val="1400"/>
              </a:spcBef>
              <a:spcAft>
                <a:spcPts val="0"/>
              </a:spcAft>
              <a:buFontTx/>
              <a:buNone/>
              <a:defRPr baseline="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add agenda topics --- no bullets here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pic>
        <p:nvPicPr>
          <p:cNvPr id="10" name="Picture 9"/>
          <p:cNvPicPr preferRelativeResize="0"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79630" y="6449043"/>
            <a:ext cx="298474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97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0332"/>
            <a:ext cx="9144000" cy="254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Picture 12"/>
          <p:cNvPicPr preferRelativeResize="0"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10332"/>
            <a:ext cx="7788349" cy="1253863"/>
          </a:xfrm>
        </p:spPr>
        <p:txBody>
          <a:bodyPr anchor="b">
            <a:noAutofit/>
          </a:bodyPr>
          <a:lstStyle>
            <a:lvl1pPr algn="l">
              <a:defRPr sz="3400" b="1" cap="none" baseline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Add a Title – Transition Slide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3430817"/>
            <a:ext cx="7788349" cy="1119515"/>
          </a:xfrm>
        </p:spPr>
        <p:txBody>
          <a:bodyPr anchor="t">
            <a:noAutofit/>
          </a:bodyPr>
          <a:lstStyle>
            <a:lvl1pPr marL="0" indent="0">
              <a:buNone/>
              <a:defRPr sz="2400" b="0" i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79630" y="6449043"/>
            <a:ext cx="298474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8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Picture 7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10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Picture 8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4691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3079630" y="6449043"/>
            <a:ext cx="2984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Arial Black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Picture 8"/>
          <p:cNvPicPr preferRelativeResize="0"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74"/>
            <a:ext cx="868642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4462"/>
            <a:ext cx="8229600" cy="48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5"/>
            <a:endParaRPr lang="en-US" dirty="0"/>
          </a:p>
          <a:p>
            <a:pPr lvl="5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139" y="2446592"/>
            <a:ext cx="3984426" cy="127501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54" y="4790205"/>
            <a:ext cx="9147854" cy="20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75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3" r:id="rId22"/>
  </p:sldLayoutIdLst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9863" indent="-169863" algn="l" defTabSz="914400" rtl="0" eaLnBrk="1" latinLnBrk="0" hangingPunct="1">
        <a:spcBef>
          <a:spcPts val="6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68275" algn="l" defTabSz="914400" rtl="0" eaLnBrk="1" latinLnBrk="0" hangingPunct="1"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4538" indent="-176213" algn="l" defTabSz="568325" rtl="0" eaLnBrk="1" latinLnBrk="0" hangingPunct="1">
        <a:spcBef>
          <a:spcPts val="600"/>
        </a:spcBef>
        <a:buFont typeface="Arial" pitchFamily="34" charset="0"/>
        <a:buChar char="–"/>
        <a:tabLst>
          <a:tab pos="803275" algn="l"/>
        </a:tabLst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31875" indent="-174625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031875" indent="-173038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154113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3.e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5.emf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S1213FocusBackgr10x7-5_96_9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52691" y="0"/>
            <a:ext cx="9174688" cy="68766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2532069" y="1524000"/>
            <a:ext cx="3962400" cy="175432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zh-CN" altLang="en-US" sz="5400" b="1" spc="150" dirty="0">
                <a:ln w="11430"/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领先创新</a:t>
            </a:r>
            <a:r>
              <a:rPr lang="en-US" altLang="zh-CN" sz="5400" b="1" spc="150" dirty="0">
                <a:ln w="11430"/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·</a:t>
            </a:r>
          </a:p>
          <a:p>
            <a:pPr algn="ctr"/>
            <a:r>
              <a:rPr lang="en-US" altLang="zh-CN" sz="5400" b="1" spc="150" dirty="0">
                <a:ln w="11430"/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5400" b="1" spc="150" dirty="0">
                <a:ln w="11430"/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超越自我</a:t>
            </a:r>
            <a:endParaRPr lang="en-US" sz="5400" b="1" spc="150" dirty="0">
              <a:ln w="11430"/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09800" y="3138691"/>
            <a:ext cx="554058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>
              <a:solidFill>
                <a:srgbClr val="FFC000"/>
              </a:solidFill>
            </a:endParaRPr>
          </a:p>
          <a:p>
            <a:r>
              <a:rPr lang="en-US" altLang="zh-CN" sz="20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2018 Synopsys ARC</a:t>
            </a:r>
            <a:r>
              <a:rPr lang="zh-CN" altLang="en-US" sz="20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杯电子设计竞赛</a:t>
            </a:r>
            <a:endParaRPr lang="en-US" sz="20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000" dirty="0"/>
          </a:p>
        </p:txBody>
      </p:sp>
      <p:pic>
        <p:nvPicPr>
          <p:cNvPr id="4" name="Picture 2" descr="Description: C:\Users\pgarden\AppData\Local\Microsoft\Windows\Temporary Internet Files\Content.Outlook\6Y0C4C91\IMG_000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876800"/>
            <a:ext cx="2224669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Description: cid:image004.png@01D0EF0A.9B05467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693" y="152400"/>
            <a:ext cx="1677198" cy="8207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378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项目概述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难点与创新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"/>
            </a:pPr>
            <a:r>
              <a:rPr lang="zh-CN" altLang="en-US" dirty="0"/>
              <a:t>设计实现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测试结果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总结展望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AutoShape 131" descr="globe pic"/>
          <p:cNvSpPr>
            <a:spLocks noChangeArrowheads="1"/>
          </p:cNvSpPr>
          <p:nvPr/>
        </p:nvSpPr>
        <p:spPr bwMode="auto">
          <a:xfrm>
            <a:off x="5638800" y="2990849"/>
            <a:ext cx="2582567" cy="2419351"/>
          </a:xfrm>
          <a:prstGeom prst="roundRect">
            <a:avLst>
              <a:gd name="adj" fmla="val 0"/>
            </a:avLst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algn="ctr">
            <a:solidFill>
              <a:schemeClr val="tx1"/>
            </a:solidFill>
            <a:round/>
            <a:headEnd/>
            <a:tailEnd/>
          </a:ln>
          <a:effectLst>
            <a:outerShdw blurRad="152400" dist="241300" dir="8100000" algn="r" rotWithShape="0">
              <a:prstClr val="black">
                <a:alpha val="28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400" kern="0" dirty="0">
              <a:solidFill>
                <a:sysClr val="windowText" lastClr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3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植物管家</a:t>
            </a:r>
            <a:endParaRPr lang="en-US" dirty="0"/>
          </a:p>
        </p:txBody>
      </p:sp>
      <p:sp>
        <p:nvSpPr>
          <p:cNvPr id="1796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设计与实现</a:t>
            </a:r>
            <a:endParaRPr lang="en-US" sz="2000" dirty="0" smtClean="0"/>
          </a:p>
          <a:p>
            <a:pPr lvl="1"/>
            <a:r>
              <a:rPr lang="zh-CN" altLang="en-US" sz="2000" dirty="0" smtClean="0"/>
              <a:t>硬件实现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	</a:t>
            </a:r>
            <a:r>
              <a:rPr lang="zh-CN" altLang="en-US" sz="2000" dirty="0" smtClean="0"/>
              <a:t>硬件部分包括</a:t>
            </a:r>
            <a:r>
              <a:rPr lang="en-US" altLang="zh-CN" sz="2000" dirty="0" smtClean="0"/>
              <a:t>ARC</a:t>
            </a:r>
            <a:r>
              <a:rPr lang="zh-CN" altLang="en-US" sz="2000" dirty="0" smtClean="0"/>
              <a:t>开发板，温湿度传感器，土壤湿度传感器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光照传感器，</a:t>
            </a:r>
            <a:r>
              <a:rPr lang="en-US" altLang="zh-CN" sz="2000" dirty="0" smtClean="0"/>
              <a:t>AD</a:t>
            </a:r>
            <a:r>
              <a:rPr lang="zh-CN" altLang="en-US" sz="2000" dirty="0" smtClean="0"/>
              <a:t>转换模块，</a:t>
            </a:r>
            <a:r>
              <a:rPr lang="en-US" altLang="zh-CN" sz="2000" dirty="0" err="1" smtClean="0"/>
              <a:t>WiFi</a:t>
            </a:r>
            <a:r>
              <a:rPr lang="zh-CN" altLang="en-US" sz="2000" dirty="0" smtClean="0"/>
              <a:t>模块，水位线传感器，继电器开关，</a:t>
            </a:r>
            <a:r>
              <a:rPr lang="en-US" altLang="zh-CN" sz="2000" dirty="0" smtClean="0"/>
              <a:t>LED</a:t>
            </a:r>
            <a:r>
              <a:rPr lang="zh-CN" altLang="en-US" sz="2000" dirty="0" smtClean="0"/>
              <a:t>灯组，水泵，花盆主体构成。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整体架构如图：</a:t>
            </a:r>
            <a:endParaRPr lang="en-US" altLang="zh-CN" sz="2000" dirty="0"/>
          </a:p>
          <a:p>
            <a:pPr marL="288925" lvl="1" indent="0">
              <a:buNone/>
            </a:pPr>
            <a:endParaRPr lang="en-US" altLang="zh-CN" sz="2000" dirty="0"/>
          </a:p>
          <a:p>
            <a:pPr marL="288925" lvl="1" indent="0">
              <a:buNone/>
            </a:pPr>
            <a:endParaRPr lang="en-US" altLang="zh-CN" sz="2000" dirty="0"/>
          </a:p>
          <a:p>
            <a:pPr marL="288925" lvl="1" indent="0">
              <a:buNone/>
            </a:pPr>
            <a:endParaRPr lang="en-US" altLang="zh-CN" sz="2000" dirty="0"/>
          </a:p>
          <a:p>
            <a:pPr marL="568325" lvl="2" indent="0">
              <a:buNone/>
            </a:pPr>
            <a:endParaRPr lang="en-GB" sz="18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653910"/>
              </p:ext>
            </p:extLst>
          </p:nvPr>
        </p:nvGraphicFramePr>
        <p:xfrm>
          <a:off x="1326683" y="3733800"/>
          <a:ext cx="6490633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r:id="rId4" imgW="28449000" imgH="8763840" progId="">
                  <p:embed/>
                </p:oleObj>
              </mc:Choice>
              <mc:Fallback>
                <p:oleObj r:id="rId4" imgW="28449000" imgH="876384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6683" y="3733800"/>
                        <a:ext cx="6490633" cy="2133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590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植物管家</a:t>
            </a:r>
            <a:endParaRPr lang="en-US" dirty="0"/>
          </a:p>
        </p:txBody>
      </p:sp>
      <p:sp>
        <p:nvSpPr>
          <p:cNvPr id="1796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设计与实现</a:t>
            </a:r>
            <a:endParaRPr lang="en-US" sz="2000" dirty="0" smtClean="0"/>
          </a:p>
          <a:p>
            <a:pPr lvl="1"/>
            <a:r>
              <a:rPr lang="zh-CN" altLang="en-US" sz="2000" dirty="0" smtClean="0"/>
              <a:t>硬件实现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zh-CN" altLang="en-US" sz="2000" dirty="0" smtClean="0"/>
              <a:t>土壤湿度连接关系：</a:t>
            </a:r>
            <a:endParaRPr lang="en-US" altLang="zh-CN" sz="2000" dirty="0"/>
          </a:p>
          <a:p>
            <a:pPr marL="288925" lvl="1" indent="0">
              <a:buNone/>
            </a:pPr>
            <a:endParaRPr lang="en-US" altLang="zh-CN" sz="2000" dirty="0"/>
          </a:p>
          <a:p>
            <a:pPr marL="288925" lvl="1" indent="0">
              <a:buNone/>
            </a:pPr>
            <a:endParaRPr lang="en-US" altLang="zh-CN" sz="2000" dirty="0"/>
          </a:p>
          <a:p>
            <a:pPr marL="568325" lvl="2" indent="0">
              <a:buNone/>
            </a:pPr>
            <a:endParaRPr lang="en-GB" sz="1800" dirty="0" smtClean="0"/>
          </a:p>
          <a:p>
            <a:pPr marL="568325" lvl="2" indent="0">
              <a:buNone/>
            </a:pPr>
            <a:endParaRPr lang="en-GB" sz="1800" dirty="0"/>
          </a:p>
          <a:p>
            <a:pPr marL="568325" lvl="2" indent="0">
              <a:buNone/>
            </a:pPr>
            <a:endParaRPr lang="en-GB" sz="1800" dirty="0" smtClean="0"/>
          </a:p>
          <a:p>
            <a:pPr marL="568325" lvl="2" indent="0">
              <a:buNone/>
            </a:pPr>
            <a:r>
              <a:rPr lang="en-US" altLang="zh-CN" sz="1800" dirty="0" smtClean="0"/>
              <a:t>DHT22</a:t>
            </a:r>
            <a:r>
              <a:rPr lang="zh-CN" altLang="en-US" sz="1800" dirty="0" smtClean="0"/>
              <a:t>接口关系：</a:t>
            </a:r>
            <a:endParaRPr lang="en-GB" sz="18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3528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0506430"/>
              </p:ext>
            </p:extLst>
          </p:nvPr>
        </p:nvGraphicFramePr>
        <p:xfrm>
          <a:off x="3352800" y="1414462"/>
          <a:ext cx="3048000" cy="2244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r:id="rId4" imgW="12888842" imgH="8928892" progId="Visio.Drawing.11">
                  <p:embed/>
                </p:oleObj>
              </mc:Choice>
              <mc:Fallback>
                <p:oleObj r:id="rId4" imgW="12888842" imgH="892889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414462"/>
                        <a:ext cx="3048000" cy="22449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390414"/>
              </p:ext>
            </p:extLst>
          </p:nvPr>
        </p:nvGraphicFramePr>
        <p:xfrm>
          <a:off x="3200400" y="3862319"/>
          <a:ext cx="2308225" cy="1932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r:id="rId6" imgW="7097760" imgH="5942880" progId="">
                  <p:embed/>
                </p:oleObj>
              </mc:Choice>
              <mc:Fallback>
                <p:oleObj r:id="rId6" imgW="7097760" imgH="59428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862319"/>
                        <a:ext cx="2308225" cy="19322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361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植物管家</a:t>
            </a:r>
            <a:endParaRPr lang="en-US" dirty="0"/>
          </a:p>
        </p:txBody>
      </p:sp>
      <p:sp>
        <p:nvSpPr>
          <p:cNvPr id="1796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设计与实现</a:t>
            </a:r>
            <a:endParaRPr lang="en-US" sz="2000" dirty="0" smtClean="0"/>
          </a:p>
          <a:p>
            <a:pPr lvl="1"/>
            <a:r>
              <a:rPr lang="zh-CN" altLang="en-US" sz="2000" dirty="0" smtClean="0"/>
              <a:t>硬件实现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BH1750</a:t>
            </a:r>
            <a:r>
              <a:rPr lang="zh-CN" altLang="en-US" sz="2000" dirty="0" smtClean="0"/>
              <a:t>接口关系：</a:t>
            </a:r>
            <a:endParaRPr lang="en-US" altLang="zh-CN" sz="2000" dirty="0"/>
          </a:p>
          <a:p>
            <a:pPr marL="288925" lvl="1" indent="0">
              <a:buNone/>
            </a:pPr>
            <a:endParaRPr lang="en-US" altLang="zh-CN" sz="2000" dirty="0"/>
          </a:p>
          <a:p>
            <a:pPr marL="288925" lvl="1" indent="0">
              <a:buNone/>
            </a:pPr>
            <a:endParaRPr lang="en-US" altLang="zh-CN" sz="2000" dirty="0"/>
          </a:p>
          <a:p>
            <a:pPr marL="568325" lvl="2" indent="0">
              <a:buNone/>
            </a:pPr>
            <a:endParaRPr lang="en-GB" sz="1800" dirty="0" smtClean="0"/>
          </a:p>
          <a:p>
            <a:pPr marL="568325" lvl="2" indent="0">
              <a:buNone/>
            </a:pPr>
            <a:endParaRPr lang="en-GB" sz="1800" dirty="0"/>
          </a:p>
          <a:p>
            <a:pPr marL="568325" lvl="2" indent="0">
              <a:buNone/>
            </a:pPr>
            <a:endParaRPr lang="en-GB" sz="1800" dirty="0" smtClean="0"/>
          </a:p>
          <a:p>
            <a:pPr marL="568325" lvl="2" indent="0">
              <a:buNone/>
            </a:pPr>
            <a:r>
              <a:rPr lang="zh-CN" altLang="en-US" sz="1800" dirty="0" smtClean="0"/>
              <a:t>光电式水位传感器接口：</a:t>
            </a:r>
            <a:endParaRPr lang="en-GB" sz="18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3528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92425"/>
              </p:ext>
            </p:extLst>
          </p:nvPr>
        </p:nvGraphicFramePr>
        <p:xfrm>
          <a:off x="3200400" y="1414462"/>
          <a:ext cx="2308405" cy="205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r:id="rId4" imgW="7042680" imgH="6279120" progId="">
                  <p:embed/>
                </p:oleObj>
              </mc:Choice>
              <mc:Fallback>
                <p:oleObj r:id="rId4" imgW="7042680" imgH="627912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414462"/>
                        <a:ext cx="2308405" cy="20589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1747390"/>
              </p:ext>
            </p:extLst>
          </p:nvPr>
        </p:nvGraphicFramePr>
        <p:xfrm>
          <a:off x="3530866" y="3589993"/>
          <a:ext cx="3955878" cy="2556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r:id="rId6" imgW="20410560" imgH="13644720" progId="">
                  <p:embed/>
                </p:oleObj>
              </mc:Choice>
              <mc:Fallback>
                <p:oleObj r:id="rId6" imgW="20410560" imgH="1364472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0866" y="3589993"/>
                        <a:ext cx="3955878" cy="25561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860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植物管家</a:t>
            </a:r>
            <a:endParaRPr lang="en-US" dirty="0"/>
          </a:p>
        </p:txBody>
      </p:sp>
      <p:sp>
        <p:nvSpPr>
          <p:cNvPr id="1796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设计与实现</a:t>
            </a:r>
            <a:endParaRPr lang="en-US" sz="2000" dirty="0" smtClean="0"/>
          </a:p>
          <a:p>
            <a:pPr lvl="1"/>
            <a:r>
              <a:rPr lang="zh-CN" altLang="en-US" sz="2000" dirty="0" smtClean="0"/>
              <a:t>硬件实现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err="1" smtClean="0"/>
              <a:t>wifi</a:t>
            </a:r>
            <a:r>
              <a:rPr lang="zh-CN" altLang="en-US" sz="2000" dirty="0" smtClean="0"/>
              <a:t>接口关系：</a:t>
            </a:r>
            <a:endParaRPr lang="en-US" altLang="zh-CN" sz="2000" dirty="0"/>
          </a:p>
          <a:p>
            <a:pPr marL="288925" lvl="1" indent="0">
              <a:buNone/>
            </a:pPr>
            <a:endParaRPr lang="en-US" altLang="zh-CN" sz="2000" dirty="0"/>
          </a:p>
          <a:p>
            <a:pPr marL="288925" lvl="1" indent="0">
              <a:buNone/>
            </a:pPr>
            <a:endParaRPr lang="en-US" altLang="zh-CN" sz="2000" dirty="0"/>
          </a:p>
          <a:p>
            <a:pPr marL="568325" lvl="2" indent="0">
              <a:buNone/>
            </a:pPr>
            <a:endParaRPr lang="en-GB" sz="1800" dirty="0" smtClean="0"/>
          </a:p>
          <a:p>
            <a:pPr marL="568325" lvl="2" indent="0">
              <a:buNone/>
            </a:pPr>
            <a:endParaRPr lang="en-GB" sz="1800" dirty="0"/>
          </a:p>
          <a:p>
            <a:pPr marL="568325" lvl="2" indent="0">
              <a:buNone/>
            </a:pPr>
            <a:endParaRPr lang="en-GB" sz="1800" dirty="0" smtClean="0"/>
          </a:p>
          <a:p>
            <a:pPr marL="568325" lvl="2" indent="0">
              <a:buNone/>
            </a:pPr>
            <a:r>
              <a:rPr lang="en-US" altLang="zh-CN" sz="1800" dirty="0" smtClean="0"/>
              <a:t>LED</a:t>
            </a:r>
            <a:r>
              <a:rPr lang="zh-CN" altLang="en-US" sz="1800" dirty="0" smtClean="0"/>
              <a:t>以及水泵通过继电器控制，实现定量定时浇水，光照。</a:t>
            </a:r>
            <a:endParaRPr lang="en-GB" sz="18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3528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 flipV="1">
            <a:off x="3530866" y="819415"/>
            <a:ext cx="805780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0784814"/>
              </p:ext>
            </p:extLst>
          </p:nvPr>
        </p:nvGraphicFramePr>
        <p:xfrm>
          <a:off x="3530867" y="1131698"/>
          <a:ext cx="2946134" cy="2316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r:id="rId4" imgW="7704800" imgH="6048711" progId="Visio.Drawing.11">
                  <p:embed/>
                </p:oleObj>
              </mc:Choice>
              <mc:Fallback>
                <p:oleObj r:id="rId4" imgW="7704800" imgH="6048711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0867" y="1131698"/>
                        <a:ext cx="2946134" cy="23166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98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植物管家</a:t>
            </a:r>
            <a:endParaRPr lang="en-US" dirty="0"/>
          </a:p>
        </p:txBody>
      </p:sp>
      <p:sp>
        <p:nvSpPr>
          <p:cNvPr id="1796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设计与实现</a:t>
            </a:r>
            <a:endParaRPr lang="en-US" sz="2000" dirty="0" smtClean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软件</a:t>
            </a:r>
            <a:r>
              <a:rPr lang="zh-CN" altLang="en-US" sz="2000" dirty="0" smtClean="0"/>
              <a:t>实现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	</a:t>
            </a:r>
            <a:r>
              <a:rPr lang="zh-CN" altLang="en-US" sz="2000" dirty="0" smtClean="0"/>
              <a:t>本</a:t>
            </a:r>
            <a:r>
              <a:rPr lang="zh-CN" altLang="en-US" sz="2000" dirty="0"/>
              <a:t>项目中所采用的各个模块的驱动程序均基于</a:t>
            </a:r>
            <a:r>
              <a:rPr lang="en-US" altLang="zh-CN" sz="2000" dirty="0"/>
              <a:t>EMBARC</a:t>
            </a:r>
            <a:r>
              <a:rPr lang="zh-CN" altLang="en-US" sz="2000" dirty="0"/>
              <a:t>软件包中的示例编写而成，用到了</a:t>
            </a:r>
            <a:r>
              <a:rPr lang="en-US" altLang="zh-CN" sz="2000" dirty="0"/>
              <a:t>GPIO</a:t>
            </a:r>
            <a:r>
              <a:rPr lang="zh-CN" altLang="en-US" sz="2000" dirty="0"/>
              <a:t>，</a:t>
            </a:r>
            <a:r>
              <a:rPr lang="en-US" altLang="zh-CN" sz="2000" dirty="0"/>
              <a:t>I2C</a:t>
            </a:r>
            <a:r>
              <a:rPr lang="zh-CN" altLang="en-US" sz="2000" dirty="0"/>
              <a:t>，串口通信等通信</a:t>
            </a:r>
            <a:r>
              <a:rPr lang="zh-CN" altLang="en-US" sz="2000" dirty="0" smtClean="0"/>
              <a:t>方式</a:t>
            </a:r>
            <a:r>
              <a:rPr lang="zh-CN" altLang="en-US" sz="2000" dirty="0"/>
              <a:t>。</a:t>
            </a:r>
            <a:r>
              <a:rPr lang="zh-CN" altLang="en-US" sz="2000" dirty="0" smtClean="0"/>
              <a:t>用于</a:t>
            </a:r>
            <a:r>
              <a:rPr lang="zh-CN" altLang="en-US" sz="2000" dirty="0"/>
              <a:t>预测土壤湿度的</a:t>
            </a:r>
            <a:r>
              <a:rPr lang="en-US" altLang="zh-CN" sz="2000" dirty="0"/>
              <a:t>ARMAX</a:t>
            </a:r>
            <a:r>
              <a:rPr lang="zh-CN" altLang="en-US" sz="2000" dirty="0"/>
              <a:t>算法，是基于时间序列算法</a:t>
            </a:r>
            <a:r>
              <a:rPr lang="en-US" altLang="zh-CN" sz="2000" dirty="0"/>
              <a:t>ARMA</a:t>
            </a:r>
            <a:r>
              <a:rPr lang="zh-CN" altLang="en-US" sz="2000" dirty="0"/>
              <a:t>演变而来，算法具体编程仿真基于</a:t>
            </a:r>
            <a:r>
              <a:rPr lang="en-US" altLang="zh-CN" sz="2000" dirty="0"/>
              <a:t>MATLAB</a:t>
            </a:r>
            <a:r>
              <a:rPr lang="zh-CN" altLang="en-US" sz="2000" dirty="0"/>
              <a:t>完成，预测结果</a:t>
            </a:r>
            <a:r>
              <a:rPr lang="zh-CN" altLang="en-US" sz="2000" dirty="0" smtClean="0"/>
              <a:t>良好。后期移植该算法到</a:t>
            </a:r>
            <a:r>
              <a:rPr lang="en-US" altLang="zh-CN" sz="2000" dirty="0" smtClean="0"/>
              <a:t>ARC</a:t>
            </a:r>
            <a:r>
              <a:rPr lang="zh-CN" altLang="en-US" sz="2000" dirty="0" smtClean="0"/>
              <a:t>开发板中。</a:t>
            </a:r>
            <a:endParaRPr lang="en-US" altLang="zh-CN" sz="2000" dirty="0"/>
          </a:p>
          <a:p>
            <a:pPr marL="288925" lvl="1" indent="0">
              <a:buNone/>
            </a:pPr>
            <a:endParaRPr lang="en-US" altLang="zh-CN" sz="2000" dirty="0"/>
          </a:p>
          <a:p>
            <a:pPr marL="568325" lvl="2" indent="0">
              <a:buNone/>
            </a:pPr>
            <a:endParaRPr lang="en-GB" sz="1800" dirty="0" smtClean="0"/>
          </a:p>
          <a:p>
            <a:pPr marL="568325" lvl="2" indent="0">
              <a:buNone/>
            </a:pPr>
            <a:endParaRPr lang="en-GB" sz="1800" dirty="0"/>
          </a:p>
          <a:p>
            <a:pPr marL="568325" lvl="2" indent="0">
              <a:buNone/>
            </a:pPr>
            <a:endParaRPr lang="en-GB" sz="1800" dirty="0" smtClean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3528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 flipV="1">
            <a:off x="3530866" y="819415"/>
            <a:ext cx="805780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0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植物管家</a:t>
            </a:r>
            <a:endParaRPr lang="en-US" dirty="0"/>
          </a:p>
        </p:txBody>
      </p:sp>
      <p:sp>
        <p:nvSpPr>
          <p:cNvPr id="1796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设计与实现</a:t>
            </a:r>
            <a:endParaRPr lang="en-US" sz="2000" dirty="0" smtClean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软件</a:t>
            </a:r>
            <a:r>
              <a:rPr lang="zh-CN" altLang="en-US" sz="2000" dirty="0" smtClean="0"/>
              <a:t>实现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       </a:t>
            </a:r>
            <a:r>
              <a:rPr lang="zh-CN" altLang="en-US" sz="2000" dirty="0" smtClean="0"/>
              <a:t>软件流程图：</a:t>
            </a:r>
            <a:endParaRPr lang="en-US" altLang="zh-CN" sz="2000" dirty="0"/>
          </a:p>
          <a:p>
            <a:pPr marL="288925" lvl="1" indent="0">
              <a:buNone/>
            </a:pPr>
            <a:endParaRPr lang="en-US" altLang="zh-CN" sz="2000" dirty="0"/>
          </a:p>
          <a:p>
            <a:pPr marL="568325" lvl="2" indent="0">
              <a:buNone/>
            </a:pPr>
            <a:endParaRPr lang="en-GB" sz="1800" dirty="0" smtClean="0"/>
          </a:p>
          <a:p>
            <a:pPr marL="568325" lvl="2" indent="0">
              <a:buNone/>
            </a:pPr>
            <a:endParaRPr lang="en-GB" sz="1800" dirty="0"/>
          </a:p>
          <a:p>
            <a:pPr marL="568325" lvl="2" indent="0">
              <a:buNone/>
            </a:pPr>
            <a:endParaRPr lang="en-GB" sz="1800" dirty="0" smtClean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3528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 flipV="1">
            <a:off x="3530866" y="819415"/>
            <a:ext cx="805780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7516191"/>
              </p:ext>
            </p:extLst>
          </p:nvPr>
        </p:nvGraphicFramePr>
        <p:xfrm>
          <a:off x="2209800" y="2199616"/>
          <a:ext cx="6934200" cy="4063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r:id="rId4" imgW="28831320" imgH="16903800" progId="">
                  <p:embed/>
                </p:oleObj>
              </mc:Choice>
              <mc:Fallback>
                <p:oleObj r:id="rId4" imgW="28831320" imgH="169038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199616"/>
                        <a:ext cx="6934200" cy="4063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491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植物管家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6099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914922"/>
                <a:ext cx="8229600" cy="5214938"/>
              </a:xfrm>
            </p:spPr>
            <p:txBody>
              <a:bodyPr/>
              <a:lstStyle/>
              <a:p>
                <a:r>
                  <a:rPr lang="zh-CN" altLang="en-US" sz="2400" dirty="0" smtClean="0"/>
                  <a:t>设计与实现</a:t>
                </a:r>
                <a:endParaRPr lang="en-US" sz="2000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2000" dirty="0"/>
                  <a:t>软件</a:t>
                </a:r>
                <a:r>
                  <a:rPr lang="zh-CN" altLang="en-US" sz="2000" dirty="0" smtClean="0"/>
                  <a:t>实现</a:t>
                </a:r>
                <a:r>
                  <a:rPr lang="en-US" altLang="zh-CN" sz="2000" dirty="0"/>
                  <a:t/>
                </a:r>
                <a:br>
                  <a:rPr lang="en-US" altLang="zh-CN" sz="2000" dirty="0"/>
                </a:br>
                <a:r>
                  <a:rPr lang="en-US" altLang="zh-CN" sz="2000" dirty="0" smtClean="0"/>
                  <a:t> ARMAX</a:t>
                </a:r>
                <a:r>
                  <a:rPr lang="zh-CN" altLang="en-US" sz="2000" dirty="0" smtClean="0"/>
                  <a:t>算法原理：</a:t>
                </a:r>
                <a:endParaRPr lang="en-US" altLang="zh-CN" sz="2000" dirty="0" smtClean="0"/>
              </a:p>
              <a:p>
                <a:pPr marL="288925" lvl="1" indent="0">
                  <a:lnSpc>
                    <a:spcPct val="150000"/>
                  </a:lnSpc>
                  <a:buNone/>
                </a:pPr>
                <a:r>
                  <a:rPr lang="en-US" altLang="zh-CN" sz="2000" dirty="0"/>
                  <a:t>	ARMAX</a:t>
                </a:r>
                <a:r>
                  <a:rPr lang="zh-CN" altLang="en-US" sz="2000" dirty="0"/>
                  <a:t>模型是一种具有多输入变量的自回归移动平均模型，</a:t>
                </a:r>
                <a:r>
                  <a:rPr lang="zh-CN" altLang="en-US" sz="2000" dirty="0" smtClean="0"/>
                  <a:t>将环境</a:t>
                </a:r>
                <a:r>
                  <a:rPr lang="zh-CN" altLang="en-US" sz="2000" dirty="0"/>
                  <a:t>变量引入了回归预测函数中，其模型表示如下</a:t>
                </a:r>
                <a:r>
                  <a:rPr lang="en-US" altLang="zh-CN" sz="2000" dirty="0" smtClean="0"/>
                  <a:t>:</a:t>
                </a:r>
                <a:endParaRPr lang="en-US" altLang="zh-CN" sz="2000" dirty="0"/>
              </a:p>
              <a:p>
                <a:pPr marL="288925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zh-CN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zh-CN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zh-CN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zh-CN" altLang="zh-CN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d>
                            <m:dPr>
                              <m:ctrlPr>
                                <a:rPr lang="zh-CN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zh-CN" altLang="zh-CN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sub>
                        <m:sup>
                          <m:d>
                            <m:dPr>
                              <m:ctrlPr>
                                <a:rPr lang="zh-CN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altLang="zh-CN" dirty="0">
                          <a:latin typeface="Cambria Math" panose="02040503050406030204" pitchFamily="18" charset="0"/>
                        </a:rPr>
                        <m:t>+…+</m:t>
                      </m:r>
                      <m:sSubSup>
                        <m:sSubSupPr>
                          <m:ctrlPr>
                            <a:rPr lang="zh-CN" altLang="zh-CN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d>
                            <m:dPr>
                              <m:ctrlPr>
                                <a:rPr lang="zh-CN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zh-CN" altLang="zh-CN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zh-CN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zh-CN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sub>
                        <m:sup>
                          <m:d>
                            <m:dPr>
                              <m:ctrlPr>
                                <a:rPr lang="zh-CN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altLang="zh-CN" sz="2000" dirty="0"/>
              </a:p>
              <a:p>
                <a:pPr marL="568325" lvl="2" indent="0">
                  <a:buNone/>
                </a:pP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+</m:t>
                    </m:r>
                    <m:sSubSup>
                      <m:sSubSupPr>
                        <m:ctrlPr>
                          <a:rPr lang="zh-CN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d>
                          <m:dPr>
                            <m:ctrlPr>
                              <a:rPr lang="zh-CN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  <m:sSubSup>
                      <m:sSubSupPr>
                        <m:ctrlPr>
                          <a:rPr lang="zh-CN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CN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d>
                              <m:dPr>
                                <m:ctrlPr>
                                  <a:rPr lang="zh-CN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</m:sub>
                      <m:sup>
                        <m:d>
                          <m:dPr>
                            <m:ctrlPr>
                              <a:rPr lang="zh-CN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  <m:r>
                      <a:rPr lang="en-US" altLang="zh-CN" dirty="0"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zh-CN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sSub>
                          <m:sSubPr>
                            <m:ctrlPr>
                              <a:rPr lang="zh-CN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d>
                          <m:dPr>
                            <m:ctrlPr>
                              <a:rPr lang="zh-CN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  <m:sSubSup>
                      <m:sSubSupPr>
                        <m:ctrlPr>
                          <a:rPr lang="zh-CN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CN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d>
                              <m:dPr>
                                <m:ctrlPr>
                                  <a:rPr lang="zh-CN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zh-CN" altLang="zh-CN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  <m:sup>
                            <m:d>
                              <m:dPr>
                                <m:ctrlPr>
                                  <a:rPr lang="zh-CN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bSup>
                      </m:sub>
                      <m:sup>
                        <m:d>
                          <m:dPr>
                            <m:ctrlPr>
                              <a:rPr lang="zh-CN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zh-CN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zh-CN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sSub>
                          <m:sSubPr>
                            <m:ctrlPr>
                              <a:rPr lang="zh-CN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zh-CN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1800" dirty="0" smtClean="0"/>
                  <a:t>      </a:t>
                </a:r>
              </a:p>
              <a:p>
                <a:pPr marL="568325" lvl="2" indent="0">
                  <a:buNone/>
                </a:pPr>
                <a:r>
                  <a:rPr lang="zh-CN" altLang="zh-CN" dirty="0"/>
                  <a:t>其中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CN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zh-CN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zh-CN" altLang="zh-CN" dirty="0"/>
                  <a:t>代表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zh-CN" altLang="zh-CN" dirty="0"/>
                  <a:t>时刻前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zh-CN" altLang="zh-CN" dirty="0"/>
                  <a:t>个历史土壤湿度，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CN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zh-CN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d>
                              <m:dPr>
                                <m:ctrlPr>
                                  <a:rPr lang="zh-CN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zh-CN" altLang="zh-CN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d>
                              <m:dPr>
                                <m:ctrlPr>
                                  <a:rPr lang="zh-CN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r>
                  <a:rPr lang="zh-CN" altLang="zh-CN" dirty="0"/>
                  <a:t>代表的是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zh-CN" altLang="zh-CN" dirty="0"/>
                  <a:t>时刻的环境温度、湿度等环境变量，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CN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zh-CN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zh-CN" altLang="zh-CN" dirty="0"/>
                  <a:t>代表的是噪声项；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zh-CN" dirty="0"/>
                  <a:t>、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d>
                          <m:dPr>
                            <m:ctrlPr>
                              <a:rPr lang="zh-CN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</m:oMath>
                </a14:m>
                <a:r>
                  <a:rPr lang="zh-CN" altLang="zh-CN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zh-CN" dirty="0"/>
                  <a:t>表示随时间变化的模型参数，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d>
                          <m:dPr>
                            <m:ctrlPr>
                              <a:rPr lang="zh-CN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</m:oMath>
                </a14:m>
                <a:r>
                  <a:rPr lang="zh-CN" altLang="zh-CN" dirty="0"/>
                  <a:t>中的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=1,…,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zh-CN" altLang="zh-CN" dirty="0"/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=0,…,</m:t>
                    </m:r>
                    <m:sSubSup>
                      <m:sSubSupPr>
                        <m:ctrlPr>
                          <a:rPr lang="zh-CN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d>
                          <m:dPr>
                            <m:ctrlPr>
                              <a:rPr lang="zh-CN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</m:oMath>
                </a14:m>
                <a:r>
                  <a:rPr lang="zh-CN" altLang="zh-CN" dirty="0"/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zh-CN" altLang="zh-CN" dirty="0"/>
                  <a:t>表示的环境变量的个数；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zh-CN" altLang="zh-CN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zh-CN" altLang="zh-CN" dirty="0"/>
                  <a:t>表示的模型阶数，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d>
                          <m:dPr>
                            <m:ctrlPr>
                              <a:rPr lang="zh-CN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</m:oMath>
                </a14:m>
                <a:r>
                  <a:rPr lang="zh-CN" altLang="zh-CN" dirty="0"/>
                  <a:t>表示的第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zh-CN" altLang="zh-CN" dirty="0"/>
                  <a:t>个环境变量的模型阶数；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d>
                          <m:dPr>
                            <m:ctrlPr>
                              <a:rPr lang="zh-CN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zh-CN" dirty="0"/>
                  <a:t>表示的是由于数据传输导致的第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zh-CN" altLang="zh-CN" dirty="0"/>
                  <a:t>个变量的输入延迟。</a:t>
                </a:r>
              </a:p>
              <a:p>
                <a:pPr marL="568325" lvl="2" indent="0">
                  <a:buNone/>
                </a:pPr>
                <a:endParaRPr lang="en-GB" sz="1800" dirty="0" smtClean="0"/>
              </a:p>
              <a:p>
                <a:pPr marL="568325" lvl="2" indent="0">
                  <a:buNone/>
                </a:pPr>
                <a:endParaRPr lang="en-GB" sz="1800" dirty="0" smtClean="0"/>
              </a:p>
            </p:txBody>
          </p:sp>
        </mc:Choice>
        <mc:Fallback xmlns="">
          <p:sp>
            <p:nvSpPr>
              <p:cNvPr id="17960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922"/>
                <a:ext cx="8229600" cy="5214938"/>
              </a:xfrm>
              <a:blipFill>
                <a:blip r:embed="rId3"/>
                <a:stretch>
                  <a:fillRect l="-963" t="-1285" r="-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3528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 flipV="1">
            <a:off x="3530866" y="819415"/>
            <a:ext cx="805780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36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植物管家</a:t>
            </a:r>
            <a:endParaRPr lang="en-US" dirty="0"/>
          </a:p>
        </p:txBody>
      </p:sp>
      <p:sp>
        <p:nvSpPr>
          <p:cNvPr id="1796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922"/>
            <a:ext cx="8229600" cy="5214938"/>
          </a:xfrm>
        </p:spPr>
        <p:txBody>
          <a:bodyPr/>
          <a:lstStyle/>
          <a:p>
            <a:r>
              <a:rPr lang="zh-CN" altLang="en-US" sz="2400" dirty="0" smtClean="0"/>
              <a:t>设计与实现</a:t>
            </a:r>
            <a:endParaRPr lang="en-US" sz="2000" dirty="0" smtClean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软件</a:t>
            </a:r>
            <a:r>
              <a:rPr lang="zh-CN" altLang="en-US" sz="2000" dirty="0" smtClean="0"/>
              <a:t>实现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 smtClean="0"/>
              <a:t> ARMAX</a:t>
            </a:r>
            <a:r>
              <a:rPr lang="zh-CN" altLang="en-US" sz="2000" dirty="0" smtClean="0"/>
              <a:t>算法建模：</a:t>
            </a:r>
            <a:endParaRPr lang="en-US" altLang="zh-CN" sz="2000" dirty="0" smtClean="0"/>
          </a:p>
          <a:p>
            <a:pPr marL="568325" lvl="2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  <a:r>
              <a:rPr lang="en-US" altLang="zh-CN" sz="1800" dirty="0" err="1" smtClean="0"/>
              <a:t>Armax</a:t>
            </a:r>
            <a:r>
              <a:rPr lang="zh-CN" altLang="en-US" sz="1800" dirty="0" smtClean="0"/>
              <a:t>算法首先在</a:t>
            </a:r>
            <a:r>
              <a:rPr lang="en-US" altLang="zh-CN" sz="1800" dirty="0" err="1" smtClean="0"/>
              <a:t>matlab</a:t>
            </a:r>
            <a:r>
              <a:rPr lang="zh-CN" altLang="en-US" sz="1800" dirty="0" smtClean="0"/>
              <a:t>中建立数学模型，测试结果如下：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endParaRPr lang="en-US" altLang="zh-CN" sz="1800" dirty="0" smtClean="0"/>
          </a:p>
          <a:p>
            <a:pPr marL="288925" lvl="1" indent="0">
              <a:lnSpc>
                <a:spcPct val="150000"/>
              </a:lnSpc>
              <a:buNone/>
            </a:pPr>
            <a:r>
              <a:rPr lang="en-US" altLang="zh-CN" sz="2000" dirty="0"/>
              <a:t>	</a:t>
            </a:r>
            <a:endParaRPr lang="en-GB" sz="1800" dirty="0" smtClean="0"/>
          </a:p>
          <a:p>
            <a:pPr marL="568325" lvl="2" indent="0">
              <a:buNone/>
            </a:pPr>
            <a:endParaRPr lang="en-GB" sz="1800" dirty="0" smtClean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3528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 flipV="1">
            <a:off x="3530866" y="819415"/>
            <a:ext cx="805780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1" t="2361" r="7340" b="5567"/>
          <a:stretch/>
        </p:blipFill>
        <p:spPr>
          <a:xfrm>
            <a:off x="838200" y="2743201"/>
            <a:ext cx="6858000" cy="29718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84140" y="5829458"/>
            <a:ext cx="7366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其中绿色数据原始数据，红色为预测数据，可以发现预测数据与元数据基本吻合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2873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项目概述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难点与创新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设计实现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"/>
            </a:pPr>
            <a:r>
              <a:rPr lang="zh-CN" altLang="en-US" dirty="0"/>
              <a:t>测试结果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总结展望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AutoShape 131" descr="globe pic"/>
          <p:cNvSpPr>
            <a:spLocks noChangeArrowheads="1"/>
          </p:cNvSpPr>
          <p:nvPr/>
        </p:nvSpPr>
        <p:spPr bwMode="auto">
          <a:xfrm>
            <a:off x="5638800" y="2990849"/>
            <a:ext cx="2582567" cy="2419351"/>
          </a:xfrm>
          <a:prstGeom prst="roundRect">
            <a:avLst>
              <a:gd name="adj" fmla="val 0"/>
            </a:avLst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algn="ctr">
            <a:solidFill>
              <a:schemeClr val="tx1"/>
            </a:solidFill>
            <a:round/>
            <a:headEnd/>
            <a:tailEnd/>
          </a:ln>
          <a:effectLst>
            <a:outerShdw blurRad="152400" dist="241300" dir="8100000" algn="r" rotWithShape="0">
              <a:prstClr val="black">
                <a:alpha val="28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400" kern="0" dirty="0">
              <a:solidFill>
                <a:sysClr val="windowText" lastClr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92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2018</a:t>
            </a:r>
            <a:r>
              <a:rPr lang="zh-CN" altLang="en-US" dirty="0" smtClean="0"/>
              <a:t>年</a:t>
            </a:r>
            <a:r>
              <a:rPr lang="en-US" altLang="zh-CN" dirty="0"/>
              <a:t>5</a:t>
            </a:r>
            <a:r>
              <a:rPr lang="zh-CN" altLang="en-US" dirty="0" smtClean="0"/>
              <a:t>月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36179" y="2438400"/>
            <a:ext cx="8229600" cy="720306"/>
          </a:xfrm>
        </p:spPr>
        <p:txBody>
          <a:bodyPr/>
          <a:lstStyle/>
          <a:p>
            <a:r>
              <a:rPr lang="zh-CN" altLang="en-US" dirty="0"/>
              <a:t>植物管家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队长：罗朋</a:t>
            </a:r>
            <a:endParaRPr lang="en-US" altLang="zh-CN" dirty="0" smtClean="0"/>
          </a:p>
          <a:p>
            <a:r>
              <a:rPr lang="zh-CN" altLang="en-US" dirty="0" smtClean="0"/>
              <a:t>队员：杨翔宇、苗俊杰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59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植物管家</a:t>
            </a:r>
            <a:endParaRPr lang="en-US" dirty="0"/>
          </a:p>
        </p:txBody>
      </p:sp>
      <p:sp>
        <p:nvSpPr>
          <p:cNvPr id="1796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植物管家初步测试结果</a:t>
            </a:r>
            <a:endParaRPr lang="en-US" sz="2000" dirty="0" smtClean="0"/>
          </a:p>
          <a:p>
            <a:pPr lvl="1"/>
            <a:r>
              <a:rPr lang="zh-CN" altLang="en-US" sz="2000" dirty="0" smtClean="0"/>
              <a:t>硬件测试结果</a:t>
            </a:r>
            <a:endParaRPr lang="en-US" altLang="zh-CN" sz="2000" dirty="0" smtClean="0"/>
          </a:p>
          <a:p>
            <a:pPr marL="288925" lvl="1" indent="0">
              <a:lnSpc>
                <a:spcPct val="150000"/>
              </a:lnSpc>
              <a:buNone/>
            </a:pPr>
            <a:r>
              <a:rPr lang="en-US" sz="2000" dirty="0"/>
              <a:t>	</a:t>
            </a:r>
            <a:r>
              <a:rPr lang="zh-CN" altLang="en-US" sz="2000" dirty="0" smtClean="0"/>
              <a:t>完成硬件设计及相应的软件编写后，硬件部分初步实现对环境温湿度的检测，土壤湿度的检测，光照强度的检测，借助</a:t>
            </a:r>
            <a:r>
              <a:rPr lang="en-US" altLang="zh-CN" sz="2000" dirty="0" smtClean="0"/>
              <a:t>WIFI</a:t>
            </a:r>
            <a:r>
              <a:rPr lang="zh-CN" altLang="en-US" sz="2000" dirty="0" smtClean="0"/>
              <a:t>和机智云平台实现手机对植物管家的</a:t>
            </a:r>
            <a:r>
              <a:rPr lang="en-US" altLang="zh-CN" sz="2000" dirty="0" smtClean="0"/>
              <a:t>LED</a:t>
            </a:r>
            <a:r>
              <a:rPr lang="zh-CN" altLang="en-US" sz="2000" dirty="0" smtClean="0"/>
              <a:t>，浇水系统进行远程控制及传感器数据的远程检测。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55864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植物管家</a:t>
            </a:r>
            <a:endParaRPr lang="en-US" dirty="0"/>
          </a:p>
        </p:txBody>
      </p:sp>
      <p:sp>
        <p:nvSpPr>
          <p:cNvPr id="1796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植物管家初步测试结果</a:t>
            </a:r>
            <a:endParaRPr lang="en-US" sz="2000" dirty="0" smtClean="0"/>
          </a:p>
          <a:p>
            <a:pPr lvl="1"/>
            <a:r>
              <a:rPr lang="zh-CN" altLang="en-US" sz="2000" dirty="0" smtClean="0"/>
              <a:t>硬件测试结果</a:t>
            </a:r>
            <a:endParaRPr lang="en-US" altLang="zh-CN" sz="2000" dirty="0" smtClean="0"/>
          </a:p>
          <a:p>
            <a:pPr marL="288925" lvl="1" indent="0">
              <a:lnSpc>
                <a:spcPct val="150000"/>
              </a:lnSpc>
              <a:buNone/>
            </a:pPr>
            <a:r>
              <a:rPr lang="en-US" sz="2000" dirty="0"/>
              <a:t>	</a:t>
            </a:r>
            <a:r>
              <a:rPr lang="zh-CN" altLang="en-US" sz="2000" dirty="0" smtClean="0"/>
              <a:t>远端监控测试结果：</a:t>
            </a:r>
            <a:endParaRPr lang="en-US" altLang="zh-CN" sz="2000" dirty="0" smtClean="0"/>
          </a:p>
          <a:p>
            <a:pPr marL="288925" lvl="1" indent="0">
              <a:lnSpc>
                <a:spcPct val="150000"/>
              </a:lnSpc>
              <a:buNone/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这里将土壤湿度的范围归一化到</a:t>
            </a:r>
            <a:endParaRPr lang="en-US" altLang="zh-CN" sz="2000" dirty="0"/>
          </a:p>
          <a:p>
            <a:pPr marL="288925" lvl="1" indent="0">
              <a:lnSpc>
                <a:spcPct val="150000"/>
              </a:lnSpc>
              <a:buNone/>
            </a:pPr>
            <a:r>
              <a:rPr lang="en-US" altLang="zh-CN" sz="2000" dirty="0" smtClean="0"/>
              <a:t>	0~100</a:t>
            </a:r>
            <a:r>
              <a:rPr lang="zh-CN" altLang="en-US" sz="2000" dirty="0" smtClean="0"/>
              <a:t>范围。</a:t>
            </a:r>
            <a:endParaRPr lang="en-US" altLang="zh-CN" sz="2000" dirty="0" smtClean="0"/>
          </a:p>
          <a:p>
            <a:pPr marL="288925" lvl="1" indent="0">
              <a:lnSpc>
                <a:spcPct val="150000"/>
              </a:lnSpc>
              <a:buNone/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光照强度为</a:t>
            </a:r>
            <a:r>
              <a:rPr lang="en-US" altLang="zh-CN" sz="2000" dirty="0" smtClean="0"/>
              <a:t>0~65536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marL="288925" lvl="1" indent="0">
              <a:lnSpc>
                <a:spcPct val="150000"/>
              </a:lnSpc>
              <a:buNone/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温度归一化到</a:t>
            </a:r>
            <a:r>
              <a:rPr lang="en-US" altLang="zh-CN" sz="2000" dirty="0" smtClean="0"/>
              <a:t>-40</a:t>
            </a:r>
            <a:r>
              <a:rPr lang="en-US" altLang="zh-CN" sz="2000" dirty="0"/>
              <a:t>~</a:t>
            </a:r>
            <a:r>
              <a:rPr lang="en-US" altLang="zh-CN" sz="2000" dirty="0" smtClean="0"/>
              <a:t>100 </a:t>
            </a:r>
            <a:r>
              <a:rPr lang="zh-CN" altLang="en-US" sz="2000" dirty="0" smtClean="0"/>
              <a:t>摄氏度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	</a:t>
            </a:r>
            <a:r>
              <a:rPr lang="zh-CN" altLang="en-US" sz="2000" dirty="0" smtClean="0"/>
              <a:t>水位线归一化到</a:t>
            </a:r>
            <a:r>
              <a:rPr lang="en-US" altLang="zh-CN" sz="2000" dirty="0" smtClean="0"/>
              <a:t>0~30 </a:t>
            </a:r>
          </a:p>
          <a:p>
            <a:pPr marL="288925" lvl="1" indent="0">
              <a:lnSpc>
                <a:spcPct val="150000"/>
              </a:lnSpc>
              <a:buNone/>
            </a:pPr>
            <a:endParaRPr lang="en-GB" sz="1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787" y="640074"/>
            <a:ext cx="3148013" cy="559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62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植物管家</a:t>
            </a:r>
            <a:endParaRPr lang="en-US" dirty="0"/>
          </a:p>
        </p:txBody>
      </p:sp>
      <p:sp>
        <p:nvSpPr>
          <p:cNvPr id="1796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植物管家初步测试结果</a:t>
            </a:r>
            <a:endParaRPr lang="en-US" sz="2000" dirty="0" smtClean="0"/>
          </a:p>
          <a:p>
            <a:pPr lvl="1"/>
            <a:r>
              <a:rPr lang="zh-CN" altLang="en-US" sz="2000" dirty="0" smtClean="0"/>
              <a:t>硬件测试结果</a:t>
            </a:r>
            <a:endParaRPr lang="en-US" altLang="zh-CN" sz="2000" dirty="0" smtClean="0"/>
          </a:p>
          <a:p>
            <a:pPr marL="288925" lvl="1" indent="0">
              <a:lnSpc>
                <a:spcPct val="150000"/>
              </a:lnSpc>
              <a:buNone/>
            </a:pPr>
            <a:r>
              <a:rPr lang="en-US" sz="2000" dirty="0"/>
              <a:t>	</a:t>
            </a:r>
            <a:r>
              <a:rPr lang="zh-CN" altLang="en-US" sz="2000" dirty="0" smtClean="0"/>
              <a:t>远端控制测试结果：</a:t>
            </a:r>
            <a:endParaRPr lang="en-US" altLang="zh-CN" sz="2000" dirty="0" smtClean="0"/>
          </a:p>
          <a:p>
            <a:pPr marL="288925" lvl="1" indent="0">
              <a:lnSpc>
                <a:spcPct val="150000"/>
              </a:lnSpc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       </a:t>
            </a:r>
            <a:r>
              <a:rPr lang="zh-CN" altLang="en-US" sz="2000" dirty="0" smtClean="0"/>
              <a:t>在打开手机端的控制按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		</a:t>
            </a:r>
            <a:r>
              <a:rPr lang="zh-CN" altLang="en-US" sz="2000" dirty="0" smtClean="0"/>
              <a:t>钮，成功开启</a:t>
            </a:r>
            <a:r>
              <a:rPr lang="en-US" altLang="zh-CN" sz="2000" dirty="0" smtClean="0"/>
              <a:t>LED</a:t>
            </a:r>
            <a:r>
              <a:rPr lang="zh-CN" altLang="en-US" sz="2000" dirty="0" smtClean="0"/>
              <a:t>与水泵，</a:t>
            </a:r>
            <a:endParaRPr lang="en-US" altLang="zh-CN" sz="2000" dirty="0" smtClean="0"/>
          </a:p>
          <a:p>
            <a:pPr marL="288925" lvl="1" indent="0">
              <a:lnSpc>
                <a:spcPct val="150000"/>
              </a:lnSpc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       </a:t>
            </a:r>
            <a:r>
              <a:rPr lang="zh-CN" altLang="en-US" sz="2000" dirty="0" smtClean="0"/>
              <a:t>实现光照与浇水。</a:t>
            </a:r>
            <a:endParaRPr lang="en-US" altLang="zh-CN" sz="2000" dirty="0" smtClean="0"/>
          </a:p>
          <a:p>
            <a:pPr marL="288925" lvl="1" indent="0">
              <a:lnSpc>
                <a:spcPct val="150000"/>
              </a:lnSpc>
              <a:buNone/>
            </a:pPr>
            <a:r>
              <a:rPr lang="en-US" altLang="zh-CN" sz="2000" dirty="0"/>
              <a:t>	</a:t>
            </a:r>
            <a:endParaRPr lang="en-GB" sz="1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731775"/>
            <a:ext cx="2100263" cy="3733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820617"/>
            <a:ext cx="3175289" cy="564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21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植物管家</a:t>
            </a:r>
            <a:endParaRPr lang="en-US" dirty="0"/>
          </a:p>
        </p:txBody>
      </p:sp>
      <p:sp>
        <p:nvSpPr>
          <p:cNvPr id="1796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植物管家初步测试结果</a:t>
            </a:r>
            <a:endParaRPr lang="en-US" sz="2000" dirty="0" smtClean="0"/>
          </a:p>
          <a:p>
            <a:pPr lvl="1"/>
            <a:r>
              <a:rPr lang="en-US" altLang="zh-CN" sz="2000" dirty="0" smtClean="0"/>
              <a:t>ARMAX</a:t>
            </a:r>
            <a:r>
              <a:rPr lang="zh-CN" altLang="en-US" sz="2000" dirty="0" smtClean="0"/>
              <a:t>测试结果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详细代码见</a:t>
            </a:r>
            <a:r>
              <a:rPr lang="en-US" altLang="zh-CN" sz="2000" dirty="0" smtClean="0"/>
              <a:t>MATLAB</a:t>
            </a:r>
            <a:r>
              <a:rPr lang="zh-CN" altLang="en-US" sz="2000" dirty="0" smtClean="0"/>
              <a:t>程序，结果显示</a:t>
            </a:r>
            <a:r>
              <a:rPr lang="en-US" altLang="zh-CN" sz="2000" dirty="0" smtClean="0"/>
              <a:t>ARMAX</a:t>
            </a:r>
            <a:r>
              <a:rPr lang="zh-CN" altLang="en-US" sz="2000" smtClean="0"/>
              <a:t>预测趋势良好</a:t>
            </a:r>
            <a:endParaRPr lang="en-US" altLang="zh-CN" sz="2000" dirty="0" smtClean="0"/>
          </a:p>
          <a:p>
            <a:pPr marL="288925" lvl="1" indent="0">
              <a:buNone/>
            </a:pPr>
            <a:endParaRPr lang="en-US" altLang="zh-CN" sz="2000" dirty="0" smtClean="0"/>
          </a:p>
          <a:p>
            <a:pPr marL="288925" lvl="1" indent="0">
              <a:lnSpc>
                <a:spcPct val="150000"/>
              </a:lnSpc>
              <a:buNone/>
            </a:pPr>
            <a:r>
              <a:rPr lang="en-US" altLang="zh-CN" sz="2000" dirty="0"/>
              <a:t>	</a:t>
            </a:r>
            <a:endParaRPr lang="en-GB" sz="1800" dirty="0"/>
          </a:p>
        </p:txBody>
      </p:sp>
      <p:pic>
        <p:nvPicPr>
          <p:cNvPr id="4" name="图片 3" descr="D:\qq文件\Tencent Files\2939919407\Image\Group\thumbnail\1e47b7e1-d727-4dc6-8cdf-d6e40a45c064Ori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743200"/>
            <a:ext cx="5410200" cy="33835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77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项目概述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难点与创新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设计实现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测试结果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"/>
            </a:pPr>
            <a:r>
              <a:rPr lang="zh-CN" altLang="en-US" dirty="0"/>
              <a:t>总结展望</a:t>
            </a:r>
            <a:endParaRPr lang="en-US" altLang="zh-CN" dirty="0"/>
          </a:p>
        </p:txBody>
      </p:sp>
      <p:sp>
        <p:nvSpPr>
          <p:cNvPr id="4" name="AutoShape 131" descr="globe pic"/>
          <p:cNvSpPr>
            <a:spLocks noChangeArrowheads="1"/>
          </p:cNvSpPr>
          <p:nvPr/>
        </p:nvSpPr>
        <p:spPr bwMode="auto">
          <a:xfrm>
            <a:off x="5638800" y="2990849"/>
            <a:ext cx="2582567" cy="2419351"/>
          </a:xfrm>
          <a:prstGeom prst="roundRect">
            <a:avLst>
              <a:gd name="adj" fmla="val 0"/>
            </a:avLst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algn="ctr">
            <a:solidFill>
              <a:schemeClr val="tx1"/>
            </a:solidFill>
            <a:round/>
            <a:headEnd/>
            <a:tailEnd/>
          </a:ln>
          <a:effectLst>
            <a:outerShdw blurRad="152400" dist="241300" dir="8100000" algn="r" rotWithShape="0">
              <a:prstClr val="black">
                <a:alpha val="28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400" kern="0" dirty="0">
              <a:solidFill>
                <a:sysClr val="windowText" lastClr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11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植物管家</a:t>
            </a:r>
            <a:endParaRPr lang="en-US" dirty="0"/>
          </a:p>
        </p:txBody>
      </p:sp>
      <p:sp>
        <p:nvSpPr>
          <p:cNvPr id="1796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总结与展望</a:t>
            </a:r>
            <a:endParaRPr lang="en-US" altLang="zh-CN" sz="2000" dirty="0" smtClean="0"/>
          </a:p>
          <a:p>
            <a:r>
              <a:rPr lang="zh-CN" altLang="zh-CN" dirty="0"/>
              <a:t>通过将传感器、时间序列预测技术和专家规则库等引入到智能浇灌系统中，通过土壤湿度预测，可使系统对盆栽的需水情况提前掌握，使盆栽的土壤湿度在该类盆栽适宜的范围内保持平稳的变化；通过结合规则库对当前条件是否适宜浇灌进行判断，实现科学浇灌，有利于盆栽的生长；并通过对盆栽耗水量的预测，实现对盆栽的精准浇灌，能减少水资源的浪费和流失，提高水资源的利用率。综上所述，本文的主要工作和研究成果包括：①利用时间序列预测技术和规则库选择最佳浇灌时间；②通过盆栽耗水量预测实现对盆栽的浇灌水量的精确控制；③基于</a:t>
            </a:r>
            <a:r>
              <a:rPr lang="en-US" altLang="zh-CN" dirty="0"/>
              <a:t>ARC</a:t>
            </a:r>
            <a:r>
              <a:rPr lang="zh-CN" altLang="zh-CN" dirty="0"/>
              <a:t>开发板的盆栽智能浇灌系统的设计与实现。</a:t>
            </a:r>
          </a:p>
          <a:p>
            <a:r>
              <a:rPr lang="zh-CN" altLang="zh-CN" dirty="0"/>
              <a:t>但本次项目还需要进一步观察和完善，改进算法精度，规则库完善，减少实时数据传输丢失，增强实时性读取和控制等，这些都是后续要着重改进的关键。</a:t>
            </a:r>
          </a:p>
          <a:p>
            <a:endParaRPr lang="en-US" sz="2000" dirty="0" smtClean="0"/>
          </a:p>
          <a:p>
            <a:pPr marL="288925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288925" lvl="1" indent="0">
              <a:buNone/>
            </a:pPr>
            <a:endParaRPr lang="en-US" altLang="zh-CN" sz="2000" dirty="0"/>
          </a:p>
          <a:p>
            <a:pPr marL="288925" lvl="1" indent="0">
              <a:buNone/>
            </a:pPr>
            <a:endParaRPr lang="en-US" altLang="zh-CN" sz="2000" dirty="0"/>
          </a:p>
          <a:p>
            <a:pPr marL="288925" lvl="1" indent="0">
              <a:buNone/>
            </a:pPr>
            <a:endParaRPr lang="en-US" altLang="zh-CN" sz="2000" dirty="0"/>
          </a:p>
          <a:p>
            <a:pPr marL="288925" lvl="1" indent="0">
              <a:buNone/>
            </a:pPr>
            <a:endParaRPr lang="en-US" altLang="zh-CN" sz="2000" dirty="0"/>
          </a:p>
          <a:p>
            <a:pPr marL="288925" lvl="1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67001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26779" y="2971800"/>
            <a:ext cx="2667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 b="1" dirty="0">
                <a:latin typeface="Calibri" pitchFamily="34" charset="0"/>
              </a:rPr>
              <a:t>  谢 谢！</a:t>
            </a:r>
            <a:endParaRPr lang="en-US" sz="50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11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/>
              <a:t>项目概述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/>
              <a:t>难点与创新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/>
              <a:t>设计实现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/>
              <a:t>测试结果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/>
              <a:t>总结展望</a:t>
            </a:r>
            <a:endParaRPr lang="en-US" altLang="zh-CN" dirty="0"/>
          </a:p>
        </p:txBody>
      </p:sp>
      <p:sp>
        <p:nvSpPr>
          <p:cNvPr id="4" name="AutoShape 131" descr="globe pic"/>
          <p:cNvSpPr>
            <a:spLocks noChangeArrowheads="1"/>
          </p:cNvSpPr>
          <p:nvPr/>
        </p:nvSpPr>
        <p:spPr bwMode="auto">
          <a:xfrm>
            <a:off x="5638800" y="2990849"/>
            <a:ext cx="2582567" cy="2419351"/>
          </a:xfrm>
          <a:prstGeom prst="roundRect">
            <a:avLst>
              <a:gd name="adj" fmla="val 0"/>
            </a:avLst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algn="ctr">
            <a:solidFill>
              <a:schemeClr val="tx1"/>
            </a:solidFill>
            <a:round/>
            <a:headEnd/>
            <a:tailEnd/>
          </a:ln>
          <a:effectLst>
            <a:outerShdw blurRad="152400" dist="241300" dir="8100000" algn="r" rotWithShape="0">
              <a:prstClr val="black">
                <a:alpha val="28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400" kern="0" dirty="0">
              <a:solidFill>
                <a:sysClr val="windowText" lastClr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"/>
            </a:pPr>
            <a:r>
              <a:rPr lang="zh-CN" altLang="en-US" dirty="0"/>
              <a:t>项目概述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难点与创新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设计实现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测试结果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总结展望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AutoShape 131" descr="globe pic"/>
          <p:cNvSpPr>
            <a:spLocks noChangeArrowheads="1"/>
          </p:cNvSpPr>
          <p:nvPr/>
        </p:nvSpPr>
        <p:spPr bwMode="auto">
          <a:xfrm>
            <a:off x="5638800" y="2990849"/>
            <a:ext cx="2582567" cy="2419351"/>
          </a:xfrm>
          <a:prstGeom prst="roundRect">
            <a:avLst>
              <a:gd name="adj" fmla="val 0"/>
            </a:avLst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algn="ctr">
            <a:solidFill>
              <a:schemeClr val="tx1"/>
            </a:solidFill>
            <a:round/>
            <a:headEnd/>
            <a:tailEnd/>
          </a:ln>
          <a:effectLst>
            <a:outerShdw blurRad="152400" dist="241300" dir="8100000" algn="r" rotWithShape="0">
              <a:prstClr val="black">
                <a:alpha val="28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400" kern="0" dirty="0">
              <a:solidFill>
                <a:sysClr val="windowText" lastClr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14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植物管家</a:t>
            </a:r>
            <a:endParaRPr lang="en-US" dirty="0"/>
          </a:p>
        </p:txBody>
      </p:sp>
      <p:sp>
        <p:nvSpPr>
          <p:cNvPr id="1796099" name="Rectangle 3"/>
          <p:cNvSpPr>
            <a:spLocks noGrp="1" noChangeArrowheads="1"/>
          </p:cNvSpPr>
          <p:nvPr>
            <p:ph idx="1"/>
          </p:nvPr>
        </p:nvSpPr>
        <p:spPr>
          <a:xfrm>
            <a:off x="471055" y="914400"/>
            <a:ext cx="8229600" cy="4986338"/>
          </a:xfrm>
        </p:spPr>
        <p:txBody>
          <a:bodyPr/>
          <a:lstStyle/>
          <a:p>
            <a:r>
              <a:rPr lang="zh-CN" altLang="en-US" sz="2400" dirty="0" smtClean="0"/>
              <a:t>项目概述</a:t>
            </a:r>
            <a:endParaRPr lang="en-US" sz="2000" dirty="0" smtClean="0"/>
          </a:p>
          <a:p>
            <a:pPr marL="288925" lvl="1" indent="0"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随着物联网与智能家居的流行，以本次大赛的主题</a:t>
            </a:r>
            <a:r>
              <a:rPr lang="en-US" altLang="zh-CN" sz="2000" dirty="0" smtClean="0"/>
              <a:t>smart everything</a:t>
            </a:r>
            <a:r>
              <a:rPr lang="zh-CN" altLang="en-US" sz="2000" dirty="0" smtClean="0"/>
              <a:t>，本项目实现家庭盆栽的智能养殖。</a:t>
            </a:r>
            <a:endParaRPr lang="en-US" altLang="zh-CN" sz="2000" dirty="0" smtClean="0"/>
          </a:p>
          <a:p>
            <a:pPr lvl="1"/>
            <a:endParaRPr lang="en-US" sz="2000" dirty="0" smtClean="0"/>
          </a:p>
          <a:p>
            <a:pPr lvl="1"/>
            <a:r>
              <a:rPr lang="zh-CN" altLang="en-US" sz="2000" dirty="0" smtClean="0"/>
              <a:t>实现功能：</a:t>
            </a:r>
            <a:endParaRPr lang="en-US" altLang="zh-CN" sz="2000" dirty="0" smtClean="0"/>
          </a:p>
          <a:p>
            <a:pPr marL="568325" lvl="2" indent="0">
              <a:buNone/>
            </a:pPr>
            <a:r>
              <a:rPr lang="en-US" altLang="zh-CN" sz="1800" dirty="0"/>
              <a:t>1</a:t>
            </a:r>
            <a:r>
              <a:rPr lang="zh-CN" altLang="en-US" sz="1800" dirty="0" smtClean="0"/>
              <a:t>：环境温度</a:t>
            </a:r>
            <a:r>
              <a:rPr lang="zh-CN" altLang="en-US" sz="1800" dirty="0"/>
              <a:t>，湿度测量</a:t>
            </a:r>
            <a:endParaRPr lang="en-US" altLang="zh-CN" sz="1800" dirty="0"/>
          </a:p>
          <a:p>
            <a:pPr marL="568325" lvl="2" indent="0">
              <a:buNone/>
            </a:pPr>
            <a:r>
              <a:rPr lang="en-US" altLang="zh-CN" sz="1800" dirty="0" smtClean="0"/>
              <a:t>2</a:t>
            </a:r>
            <a:r>
              <a:rPr lang="zh-CN" altLang="en-US" sz="1800" dirty="0"/>
              <a:t>：盆栽土壤湿度检测，以及利用</a:t>
            </a:r>
            <a:r>
              <a:rPr lang="en-US" altLang="zh-CN" sz="1800" dirty="0"/>
              <a:t>ARMAX</a:t>
            </a:r>
          </a:p>
          <a:p>
            <a:pPr marL="568325" lvl="2" indent="0">
              <a:buNone/>
            </a:pPr>
            <a:r>
              <a:rPr lang="en-US" altLang="zh-CN" sz="1800" dirty="0"/>
              <a:t>	 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算法</a:t>
            </a:r>
            <a:r>
              <a:rPr lang="zh-CN" altLang="en-US" sz="1800" dirty="0"/>
              <a:t>对土壤湿度预测，对盆栽湿度正确</a:t>
            </a:r>
            <a:endParaRPr lang="en-US" altLang="zh-CN" sz="1800" dirty="0"/>
          </a:p>
          <a:p>
            <a:pPr marL="568325" lvl="2" indent="0">
              <a:buNone/>
            </a:pPr>
            <a:r>
              <a:rPr lang="en-US" altLang="zh-CN" sz="1800" dirty="0"/>
              <a:t>	 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控制</a:t>
            </a:r>
            <a:endParaRPr lang="en-US" altLang="zh-CN" sz="1800" dirty="0"/>
          </a:p>
          <a:p>
            <a:pPr marL="568325" lvl="2" indent="0">
              <a:buNone/>
            </a:pPr>
            <a:r>
              <a:rPr lang="en-US" altLang="zh-CN" sz="1800" dirty="0" smtClean="0"/>
              <a:t>3</a:t>
            </a:r>
            <a:r>
              <a:rPr lang="zh-CN" altLang="en-US" sz="1800" dirty="0" smtClean="0"/>
              <a:t>：检测</a:t>
            </a:r>
            <a:r>
              <a:rPr lang="zh-CN" altLang="en-US" sz="1800" dirty="0"/>
              <a:t>环境中的光照，并根据光照控制</a:t>
            </a:r>
            <a:endParaRPr lang="en-US" altLang="zh-CN" sz="1800" dirty="0"/>
          </a:p>
          <a:p>
            <a:pPr marL="568325" lvl="2" indent="0">
              <a:buNone/>
            </a:pPr>
            <a:r>
              <a:rPr lang="en-US" altLang="zh-CN" sz="1800" dirty="0"/>
              <a:t>	  </a:t>
            </a:r>
            <a:r>
              <a:rPr lang="en-US" altLang="zh-CN" sz="1800" dirty="0" smtClean="0"/>
              <a:t>LED</a:t>
            </a:r>
            <a:r>
              <a:rPr lang="zh-CN" altLang="en-US" sz="1800" dirty="0"/>
              <a:t>为植物提供充足的光照</a:t>
            </a:r>
            <a:endParaRPr lang="en-US" altLang="zh-CN" sz="1800" dirty="0"/>
          </a:p>
          <a:p>
            <a:pPr marL="568325" lvl="2" indent="0">
              <a:buNone/>
            </a:pPr>
            <a:r>
              <a:rPr lang="en-US" altLang="zh-CN" sz="1800" dirty="0" smtClean="0"/>
              <a:t>4</a:t>
            </a:r>
            <a:r>
              <a:rPr lang="zh-CN" altLang="en-US" sz="1800" dirty="0"/>
              <a:t>：利用</a:t>
            </a:r>
            <a:r>
              <a:rPr lang="en-US" altLang="zh-CN" sz="1800" dirty="0" err="1"/>
              <a:t>Wifi</a:t>
            </a:r>
            <a:r>
              <a:rPr lang="zh-CN" altLang="en-US" sz="1800" dirty="0"/>
              <a:t>和机智云平台实现远程</a:t>
            </a:r>
            <a:r>
              <a:rPr lang="zh-CN" altLang="en-US" sz="1800" dirty="0" smtClean="0"/>
              <a:t>控制</a:t>
            </a:r>
            <a:endParaRPr lang="en-US" altLang="zh-CN" sz="1800" dirty="0" smtClean="0"/>
          </a:p>
          <a:p>
            <a:pPr marL="568325" lvl="2" indent="0">
              <a:buNone/>
            </a:pPr>
            <a:r>
              <a:rPr lang="en-US" altLang="zh-CN" sz="1800" dirty="0" smtClean="0"/>
              <a:t>	  </a:t>
            </a:r>
            <a:r>
              <a:rPr lang="zh-CN" altLang="en-US" sz="1800" dirty="0" smtClean="0"/>
              <a:t>与监控</a:t>
            </a:r>
            <a:endParaRPr lang="en-US" altLang="zh-CN" sz="1800" dirty="0" smtClean="0"/>
          </a:p>
          <a:p>
            <a:pPr marL="288925" lvl="1" indent="0">
              <a:buNone/>
            </a:pPr>
            <a:r>
              <a:rPr lang="zh-CN" altLang="en-US" sz="2000" dirty="0" smtClean="0"/>
              <a:t>初步实物如右图</a:t>
            </a:r>
            <a:endParaRPr lang="en-US" altLang="zh-CN" sz="2000" dirty="0"/>
          </a:p>
          <a:p>
            <a:pPr marL="568325" lvl="2" indent="0">
              <a:buNone/>
            </a:pPr>
            <a:endParaRPr lang="en-GB" sz="1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828800"/>
            <a:ext cx="2524125" cy="448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76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项目概述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"/>
            </a:pPr>
            <a:r>
              <a:rPr lang="zh-CN" altLang="en-US" dirty="0"/>
              <a:t>难点与创新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设计实现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测试结果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总结展望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AutoShape 131" descr="globe pic"/>
          <p:cNvSpPr>
            <a:spLocks noChangeArrowheads="1"/>
          </p:cNvSpPr>
          <p:nvPr/>
        </p:nvSpPr>
        <p:spPr bwMode="auto">
          <a:xfrm>
            <a:off x="5638800" y="2990849"/>
            <a:ext cx="2582567" cy="2419351"/>
          </a:xfrm>
          <a:prstGeom prst="roundRect">
            <a:avLst>
              <a:gd name="adj" fmla="val 0"/>
            </a:avLst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algn="ctr">
            <a:solidFill>
              <a:schemeClr val="tx1"/>
            </a:solidFill>
            <a:round/>
            <a:headEnd/>
            <a:tailEnd/>
          </a:ln>
          <a:effectLst>
            <a:outerShdw blurRad="152400" dist="241300" dir="8100000" algn="r" rotWithShape="0">
              <a:prstClr val="black">
                <a:alpha val="28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400" kern="0" dirty="0">
              <a:solidFill>
                <a:sysClr val="windowText" lastClr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71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植物管家</a:t>
            </a:r>
            <a:endParaRPr lang="en-US" dirty="0"/>
          </a:p>
        </p:txBody>
      </p:sp>
      <p:sp>
        <p:nvSpPr>
          <p:cNvPr id="1796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难点与创新</a:t>
            </a:r>
            <a:endParaRPr lang="en-US" sz="2000" dirty="0" smtClean="0"/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作品难点分析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	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zh-CN" altLang="zh-CN" dirty="0" smtClean="0"/>
              <a:t>确定</a:t>
            </a:r>
            <a:r>
              <a:rPr lang="zh-CN" altLang="zh-CN" dirty="0"/>
              <a:t>植物何时需要浇水以及浇水量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 marL="288925" lvl="1" indent="0">
              <a:lnSpc>
                <a:spcPct val="150000"/>
              </a:lnSpc>
              <a:buNone/>
            </a:pPr>
            <a:r>
              <a:rPr lang="en-US" altLang="zh-CN" dirty="0" smtClean="0"/>
              <a:t>          2</a:t>
            </a:r>
            <a:r>
              <a:rPr lang="zh-CN" altLang="en-US" dirty="0" smtClean="0"/>
              <a:t>：</a:t>
            </a:r>
            <a:r>
              <a:rPr lang="zh-CN" altLang="zh-CN" dirty="0" smtClean="0"/>
              <a:t>浇水</a:t>
            </a:r>
            <a:r>
              <a:rPr lang="zh-CN" altLang="zh-CN" dirty="0"/>
              <a:t>方式选择和浇灌最佳</a:t>
            </a:r>
            <a:r>
              <a:rPr lang="zh-CN" altLang="zh-CN" dirty="0" smtClean="0"/>
              <a:t>时间</a:t>
            </a:r>
            <a:endParaRPr lang="en-US" altLang="zh-CN" dirty="0" smtClean="0"/>
          </a:p>
          <a:p>
            <a:pPr marL="288925" lvl="1" indent="0">
              <a:lnSpc>
                <a:spcPct val="150000"/>
              </a:lnSpc>
              <a:buNone/>
            </a:pPr>
            <a:r>
              <a:rPr lang="en-US" sz="2000" dirty="0"/>
              <a:t>	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：</a:t>
            </a:r>
            <a:r>
              <a:rPr lang="en-US" altLang="zh-CN" dirty="0"/>
              <a:t>ARMAX</a:t>
            </a:r>
            <a:r>
              <a:rPr lang="zh-CN" altLang="en-US" dirty="0"/>
              <a:t>建模中建立正确的规则库</a:t>
            </a:r>
            <a:endParaRPr lang="en-US" dirty="0"/>
          </a:p>
          <a:p>
            <a:pPr marL="288925" lvl="1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zh-CN" altLang="en-US" dirty="0"/>
              <a:t>传统浇灌过程中没有来自控制模块的反馈信息，大部分的</a:t>
            </a:r>
            <a:r>
              <a:rPr lang="zh-CN" altLang="en-US" dirty="0" smtClean="0"/>
              <a:t>控制系统</a:t>
            </a:r>
            <a:r>
              <a:rPr lang="zh-CN" altLang="en-US" dirty="0"/>
              <a:t>是</a:t>
            </a:r>
            <a:r>
              <a:rPr lang="zh-CN" altLang="en-US" dirty="0" smtClean="0"/>
              <a:t>通</a:t>
            </a:r>
            <a:r>
              <a:rPr lang="en-US" altLang="zh-CN" dirty="0" smtClean="0"/>
              <a:t>	</a:t>
            </a:r>
            <a:r>
              <a:rPr lang="zh-CN" altLang="en-US" dirty="0" smtClean="0"/>
              <a:t>过</a:t>
            </a:r>
            <a:r>
              <a:rPr lang="zh-CN" altLang="en-US" dirty="0"/>
              <a:t>用户设定开始浇灌的时间和结束浇灌的时间等，本</a:t>
            </a:r>
            <a:r>
              <a:rPr lang="zh-CN" altLang="en-US" dirty="0" smtClean="0"/>
              <a:t>作品基于</a:t>
            </a:r>
            <a:r>
              <a:rPr lang="en-US" altLang="zh-CN" dirty="0" smtClean="0"/>
              <a:t>ARMAX	 </a:t>
            </a:r>
            <a:r>
              <a:rPr lang="zh-CN" altLang="en-US" dirty="0" smtClean="0"/>
              <a:t>算法</a:t>
            </a:r>
            <a:r>
              <a:rPr lang="zh-CN" altLang="en-US" dirty="0"/>
              <a:t>利用环境湿度，温度，和土壤湿度的历史</a:t>
            </a:r>
            <a:r>
              <a:rPr lang="zh-CN" altLang="en-US" dirty="0" smtClean="0"/>
              <a:t>数据对土壤湿度</a:t>
            </a:r>
            <a:r>
              <a:rPr lang="zh-CN" altLang="en-US" dirty="0"/>
              <a:t>进行</a:t>
            </a:r>
            <a:r>
              <a:rPr lang="zh-CN" altLang="en-US" dirty="0" smtClean="0"/>
              <a:t>预</a:t>
            </a:r>
            <a:r>
              <a:rPr lang="en-US" altLang="zh-CN" dirty="0" smtClean="0"/>
              <a:t>	</a:t>
            </a:r>
            <a:r>
              <a:rPr lang="zh-CN" altLang="en-US" dirty="0" smtClean="0"/>
              <a:t>测，实现</a:t>
            </a:r>
            <a:r>
              <a:rPr lang="zh-CN" altLang="en-US" dirty="0"/>
              <a:t>正确的浇水量控制。并通过采集</a:t>
            </a:r>
            <a:r>
              <a:rPr lang="zh-CN" altLang="en-US" dirty="0" smtClean="0"/>
              <a:t>数据</a:t>
            </a:r>
            <a:r>
              <a:rPr lang="zh-CN" altLang="en-US" dirty="0"/>
              <a:t>，</a:t>
            </a:r>
            <a:r>
              <a:rPr lang="zh-CN" altLang="en-US" dirty="0" smtClean="0"/>
              <a:t>利用</a:t>
            </a:r>
            <a:r>
              <a:rPr lang="en-US" altLang="zh-CN" dirty="0" err="1" smtClean="0"/>
              <a:t>matlab</a:t>
            </a:r>
            <a:r>
              <a:rPr lang="zh-CN" altLang="en-US" dirty="0"/>
              <a:t>建立数学</a:t>
            </a:r>
            <a:r>
              <a:rPr lang="zh-CN" altLang="en-US" dirty="0" smtClean="0"/>
              <a:t>模</a:t>
            </a:r>
            <a:r>
              <a:rPr lang="en-US" altLang="zh-CN" dirty="0" smtClean="0"/>
              <a:t>	</a:t>
            </a:r>
            <a:r>
              <a:rPr lang="zh-CN" altLang="en-US" dirty="0" smtClean="0"/>
              <a:t>型</a:t>
            </a:r>
            <a:r>
              <a:rPr lang="zh-CN" altLang="en-US" dirty="0"/>
              <a:t>，设置合理规则库，实现</a:t>
            </a:r>
            <a:r>
              <a:rPr lang="zh-CN" altLang="en-US" dirty="0" smtClean="0"/>
              <a:t>土壤湿度预测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8925" lvl="1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98078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植物管家</a:t>
            </a:r>
            <a:endParaRPr lang="en-US" dirty="0"/>
          </a:p>
        </p:txBody>
      </p:sp>
      <p:sp>
        <p:nvSpPr>
          <p:cNvPr id="1796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难点与创新</a:t>
            </a:r>
            <a:endParaRPr lang="en-US" sz="2000" dirty="0" smtClean="0"/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创新性分析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1</a:t>
            </a:r>
            <a:r>
              <a:rPr lang="zh-CN" altLang="en-US" sz="2000" dirty="0" smtClean="0"/>
              <a:t>、 </a:t>
            </a:r>
            <a:r>
              <a:rPr lang="zh-CN" altLang="en-US" dirty="0" smtClean="0"/>
              <a:t>本</a:t>
            </a:r>
            <a:r>
              <a:rPr lang="zh-CN" altLang="en-US" dirty="0"/>
              <a:t>次设计的智能花盆</a:t>
            </a:r>
            <a:r>
              <a:rPr lang="en-US" altLang="zh-CN" dirty="0"/>
              <a:t>——</a:t>
            </a:r>
            <a:r>
              <a:rPr lang="zh-CN" altLang="en-US" dirty="0"/>
              <a:t>植物管家，充分利用传感器采集土壤和</a:t>
            </a:r>
            <a:r>
              <a:rPr lang="zh-CN" altLang="en-US" dirty="0" smtClean="0"/>
              <a:t>环</a:t>
            </a:r>
            <a:r>
              <a:rPr lang="en-US" altLang="zh-CN" dirty="0"/>
              <a:t> </a:t>
            </a:r>
            <a:r>
              <a:rPr lang="en-US" altLang="zh-CN" dirty="0" smtClean="0"/>
              <a:t>   	</a:t>
            </a:r>
            <a:r>
              <a:rPr lang="zh-CN" altLang="en-US" dirty="0" smtClean="0"/>
              <a:t>境信息</a:t>
            </a:r>
            <a:r>
              <a:rPr lang="zh-CN" altLang="en-US" dirty="0"/>
              <a:t>，构建带有外因输入的自回归移动平均模型</a:t>
            </a:r>
            <a:r>
              <a:rPr lang="en-US" altLang="zh-CN" dirty="0"/>
              <a:t>(Auto </a:t>
            </a:r>
            <a:r>
              <a:rPr lang="en-US" altLang="zh-CN" dirty="0" smtClean="0"/>
              <a:t>Regressive  	Moving 	Average </a:t>
            </a:r>
            <a:r>
              <a:rPr lang="en-US" altLang="zh-CN" dirty="0"/>
              <a:t>with </a:t>
            </a:r>
            <a:r>
              <a:rPr lang="en-US" altLang="zh-CN" dirty="0" err="1"/>
              <a:t>eXogeneous</a:t>
            </a:r>
            <a:r>
              <a:rPr lang="en-US" altLang="zh-CN" dirty="0"/>
              <a:t> inputs, ARMAX)</a:t>
            </a:r>
            <a:r>
              <a:rPr lang="zh-CN" altLang="en-US" dirty="0"/>
              <a:t>对未来土壤湿度</a:t>
            </a:r>
            <a:r>
              <a:rPr lang="zh-CN" altLang="en-US" dirty="0" smtClean="0"/>
              <a:t>进</a:t>
            </a:r>
            <a:r>
              <a:rPr lang="en-US" altLang="zh-CN" dirty="0" smtClean="0"/>
              <a:t>	</a:t>
            </a:r>
            <a:r>
              <a:rPr lang="zh-CN" altLang="en-US" dirty="0" smtClean="0"/>
              <a:t>行</a:t>
            </a:r>
            <a:r>
              <a:rPr lang="zh-CN" altLang="en-US" dirty="0"/>
              <a:t>预测</a:t>
            </a:r>
            <a:r>
              <a:rPr lang="zh-CN" altLang="en-US" dirty="0" smtClean="0"/>
              <a:t>，将</a:t>
            </a:r>
            <a:r>
              <a:rPr lang="zh-CN" altLang="en-US" dirty="0"/>
              <a:t>预测结果和库中相关规则进行决策，最终控制系统浇灌。</a:t>
            </a:r>
            <a:r>
              <a:rPr lang="zh-CN" altLang="en-US" dirty="0" smtClean="0"/>
              <a:t>同</a:t>
            </a:r>
            <a:r>
              <a:rPr lang="en-US" altLang="zh-CN" dirty="0" smtClean="0"/>
              <a:t>	</a:t>
            </a:r>
            <a:r>
              <a:rPr lang="zh-CN" altLang="en-US" dirty="0" smtClean="0"/>
              <a:t>时</a:t>
            </a:r>
            <a:r>
              <a:rPr lang="zh-CN" altLang="en-US" dirty="0"/>
              <a:t>利用</a:t>
            </a:r>
            <a:r>
              <a:rPr lang="zh-CN" altLang="en-US" dirty="0" smtClean="0"/>
              <a:t>历次</a:t>
            </a:r>
            <a:r>
              <a:rPr lang="zh-CN" altLang="en-US" dirty="0"/>
              <a:t>浇灌用水量数据和环境变量构建</a:t>
            </a:r>
            <a:r>
              <a:rPr lang="en-US" altLang="zh-CN" dirty="0"/>
              <a:t>CUSUM</a:t>
            </a:r>
            <a:r>
              <a:rPr lang="zh-CN" altLang="en-US" dirty="0"/>
              <a:t>模型，预测当前</a:t>
            </a:r>
            <a:r>
              <a:rPr lang="zh-CN" altLang="en-US" dirty="0" smtClean="0"/>
              <a:t>浇</a:t>
            </a:r>
            <a:r>
              <a:rPr lang="en-US" altLang="zh-CN" dirty="0" smtClean="0"/>
              <a:t>	</a:t>
            </a:r>
            <a:r>
              <a:rPr lang="zh-CN" altLang="en-US" dirty="0" smtClean="0"/>
              <a:t>灌用水量并</a:t>
            </a:r>
            <a:r>
              <a:rPr lang="zh-CN" altLang="en-US" dirty="0"/>
              <a:t>完成自动浇灌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8925" lvl="1" indent="0">
              <a:lnSpc>
                <a:spcPct val="150000"/>
              </a:lnSpc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51107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植物管家</a:t>
            </a:r>
            <a:endParaRPr lang="en-US" dirty="0"/>
          </a:p>
        </p:txBody>
      </p:sp>
      <p:sp>
        <p:nvSpPr>
          <p:cNvPr id="1796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难点与创新</a:t>
            </a:r>
            <a:endParaRPr lang="en-US" sz="2000" dirty="0" smtClean="0"/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创新性分析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2</a:t>
            </a:r>
            <a:r>
              <a:rPr lang="zh-CN" altLang="en-US" sz="2000" dirty="0" smtClean="0"/>
              <a:t>、后期</a:t>
            </a:r>
            <a:r>
              <a:rPr lang="zh-CN" altLang="en-US" sz="2000" dirty="0"/>
              <a:t>对软件部分优化后，在功能上，用户可以根据使用习惯和</a:t>
            </a:r>
            <a:r>
              <a:rPr lang="zh-CN" altLang="en-US" sz="2000" dirty="0" smtClean="0"/>
              <a:t>喜</a:t>
            </a:r>
            <a:r>
              <a:rPr lang="en-US" altLang="zh-CN" sz="2000" dirty="0" smtClean="0"/>
              <a:t>	</a:t>
            </a:r>
            <a:r>
              <a:rPr lang="zh-CN" altLang="en-US" sz="2000" dirty="0" smtClean="0"/>
              <a:t>好</a:t>
            </a:r>
            <a:r>
              <a:rPr lang="zh-CN" altLang="en-US" sz="2000" dirty="0"/>
              <a:t>，设置关闭自动浇水，自动施肥，余量警示提醒等特定功能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	</a:t>
            </a:r>
            <a:r>
              <a:rPr lang="zh-CN" altLang="en-US" sz="2000" dirty="0" smtClean="0"/>
              <a:t>为</a:t>
            </a:r>
            <a:r>
              <a:rPr lang="zh-CN" altLang="en-US" sz="2000" dirty="0"/>
              <a:t>不同的用户人群提供更合理的选择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288925" lvl="1" indent="0">
              <a:lnSpc>
                <a:spcPct val="150000"/>
              </a:lnSpc>
              <a:buNone/>
            </a:pPr>
            <a:r>
              <a:rPr lang="en-US" altLang="zh-CN" dirty="0" smtClean="0"/>
              <a:t>   3</a:t>
            </a:r>
            <a:r>
              <a:rPr lang="zh-CN" altLang="en-US" dirty="0" smtClean="0"/>
              <a:t>、</a:t>
            </a:r>
            <a:r>
              <a:rPr lang="zh-CN" altLang="zh-CN" sz="2000" dirty="0" smtClean="0"/>
              <a:t>花盆</a:t>
            </a:r>
            <a:r>
              <a:rPr lang="zh-CN" altLang="zh-CN" sz="2000" dirty="0"/>
              <a:t>具有</a:t>
            </a:r>
            <a:r>
              <a:rPr lang="en-US" altLang="zh-CN" sz="2000" dirty="0"/>
              <a:t>WIFI</a:t>
            </a:r>
            <a:r>
              <a:rPr lang="zh-CN" altLang="zh-CN" sz="2000" dirty="0"/>
              <a:t>通信模块，通过互联网，用户在移动终端可以</a:t>
            </a:r>
            <a:r>
              <a:rPr lang="zh-CN" altLang="zh-CN" sz="2000" dirty="0" smtClean="0"/>
              <a:t>随时</a:t>
            </a:r>
            <a:r>
              <a:rPr lang="en-US" altLang="zh-CN" sz="2000" dirty="0" smtClean="0"/>
              <a:t>      	</a:t>
            </a:r>
            <a:r>
              <a:rPr lang="zh-CN" altLang="zh-CN" sz="2000" dirty="0" smtClean="0"/>
              <a:t>随地</a:t>
            </a:r>
            <a:r>
              <a:rPr lang="zh-CN" altLang="zh-CN" sz="2000" dirty="0"/>
              <a:t>控制和管理植物的生长状况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62515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ynopsys Default Template">
  <a:themeElements>
    <a:clrScheme name="Synopsys Default Color Palette (Vibrant)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F2683"/>
      </a:accent1>
      <a:accent2>
        <a:srgbClr val="F69008"/>
      </a:accent2>
      <a:accent3>
        <a:srgbClr val="46AA42"/>
      </a:accent3>
      <a:accent4>
        <a:srgbClr val="C41300"/>
      </a:accent4>
      <a:accent5>
        <a:srgbClr val="BCBCBC"/>
      </a:accent5>
      <a:accent6>
        <a:srgbClr val="0072AC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1_Synopsys Default Template" id="{369E2388-E056-45F9-A8B4-F865C10E3381}" vid="{125CD06B-9612-4521-8234-3C6487C9B0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5767</TotalTime>
  <Words>544</Words>
  <Application>Microsoft Office PowerPoint</Application>
  <PresentationFormat>全屏显示(4:3)</PresentationFormat>
  <Paragraphs>218</Paragraphs>
  <Slides>26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黑体</vt:lpstr>
      <vt:lpstr>微软雅黑</vt:lpstr>
      <vt:lpstr>Arial</vt:lpstr>
      <vt:lpstr>Arial Black</vt:lpstr>
      <vt:lpstr>Calibri</vt:lpstr>
      <vt:lpstr>Cambria Math</vt:lpstr>
      <vt:lpstr>Wingdings</vt:lpstr>
      <vt:lpstr>1_Synopsys Default Template</vt:lpstr>
      <vt:lpstr>Microsoft Visio 绘图</vt:lpstr>
      <vt:lpstr>PowerPoint 演示文稿</vt:lpstr>
      <vt:lpstr>植物管家</vt:lpstr>
      <vt:lpstr>Agenda</vt:lpstr>
      <vt:lpstr>Agenda</vt:lpstr>
      <vt:lpstr>植物管家</vt:lpstr>
      <vt:lpstr>Agenda</vt:lpstr>
      <vt:lpstr>植物管家</vt:lpstr>
      <vt:lpstr>植物管家</vt:lpstr>
      <vt:lpstr>植物管家</vt:lpstr>
      <vt:lpstr>Agenda</vt:lpstr>
      <vt:lpstr>植物管家</vt:lpstr>
      <vt:lpstr>植物管家</vt:lpstr>
      <vt:lpstr>植物管家</vt:lpstr>
      <vt:lpstr>植物管家</vt:lpstr>
      <vt:lpstr>植物管家</vt:lpstr>
      <vt:lpstr>植物管家</vt:lpstr>
      <vt:lpstr>植物管家</vt:lpstr>
      <vt:lpstr>植物管家</vt:lpstr>
      <vt:lpstr>Agenda</vt:lpstr>
      <vt:lpstr>植物管家</vt:lpstr>
      <vt:lpstr>植物管家</vt:lpstr>
      <vt:lpstr>植物管家</vt:lpstr>
      <vt:lpstr>植物管家</vt:lpstr>
      <vt:lpstr>Agenda</vt:lpstr>
      <vt:lpstr>植物管家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Tu</dc:creator>
  <cp:lastModifiedBy>admin</cp:lastModifiedBy>
  <cp:revision>222</cp:revision>
  <dcterms:created xsi:type="dcterms:W3CDTF">2006-08-16T00:00:00Z</dcterms:created>
  <dcterms:modified xsi:type="dcterms:W3CDTF">2018-05-28T14:41:57Z</dcterms:modified>
</cp:coreProperties>
</file>