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2"/>
  </p:notesMasterIdLst>
  <p:handoutMasterIdLst>
    <p:handoutMasterId r:id="rId33"/>
  </p:handoutMasterIdLst>
  <p:sldIdLst>
    <p:sldId id="402" r:id="rId3"/>
    <p:sldId id="465" r:id="rId4"/>
    <p:sldId id="466" r:id="rId5"/>
    <p:sldId id="467" r:id="rId6"/>
    <p:sldId id="468" r:id="rId7"/>
    <p:sldId id="469" r:id="rId8"/>
    <p:sldId id="470" r:id="rId9"/>
    <p:sldId id="471" r:id="rId10"/>
    <p:sldId id="472" r:id="rId11"/>
    <p:sldId id="473" r:id="rId12"/>
    <p:sldId id="474" r:id="rId13"/>
    <p:sldId id="475" r:id="rId14"/>
    <p:sldId id="476" r:id="rId15"/>
    <p:sldId id="477" r:id="rId16"/>
    <p:sldId id="478" r:id="rId17"/>
    <p:sldId id="479" r:id="rId18"/>
    <p:sldId id="480" r:id="rId19"/>
    <p:sldId id="481" r:id="rId20"/>
    <p:sldId id="482" r:id="rId21"/>
    <p:sldId id="483" r:id="rId22"/>
    <p:sldId id="484" r:id="rId23"/>
    <p:sldId id="485" r:id="rId24"/>
    <p:sldId id="486" r:id="rId25"/>
    <p:sldId id="487" r:id="rId26"/>
    <p:sldId id="488" r:id="rId27"/>
    <p:sldId id="464" r:id="rId28"/>
    <p:sldId id="416" r:id="rId29"/>
    <p:sldId id="400" r:id="rId30"/>
    <p:sldId id="399" r:id="rId3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65"/>
            <p14:sldId id="466"/>
          </p14:sldIdLst>
        </p14:section>
        <p14:section name="C# Basic Syntax" id="{FC3162B8-F7F1-41A9-BC7A-568B12A7A842}">
          <p14:sldIdLst>
            <p14:sldId id="467"/>
            <p14:sldId id="468"/>
            <p14:sldId id="469"/>
            <p14:sldId id="470"/>
          </p14:sldIdLst>
        </p14:section>
        <p14:section name="Declaring Variables" id="{DEFF4B61-2A30-4FD0-91B2-7D543B28AF84}">
          <p14:sldIdLst>
            <p14:sldId id="471"/>
            <p14:sldId id="472"/>
          </p14:sldIdLst>
        </p14:section>
        <p14:section name="Console I/O" id="{F0B29FFF-4C94-4FA3-A2DD-554DFAF732B3}">
          <p14:sldIdLst>
            <p14:sldId id="473"/>
            <p14:sldId id="474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</p14:sldIdLst>
        </p14:section>
        <p14:section name="Conclusion" id="{10E03AB1-9AA8-4E86-9A64-D741901E50A2}">
          <p14:sldIdLst>
            <p14:sldId id="464"/>
            <p14:sldId id="416"/>
            <p14:sldId id="400"/>
            <p14:sldId id="3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533" autoAdjust="0"/>
  </p:normalViewPr>
  <p:slideViewPr>
    <p:cSldViewPr>
      <p:cViewPr varScale="1">
        <p:scale>
          <a:sx n="86" d="100"/>
          <a:sy n="86" d="100"/>
        </p:scale>
        <p:origin x="562" y="8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9/27/2017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9/27/2017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02740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*</a:t>
            </a:r>
            <a:endParaRPr lang="en-US" sz="1200" b="0" i="0" dirty="0">
              <a:solidFill>
                <a:schemeClr val="tx1"/>
              </a:solidFill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07/16/96</a:t>
            </a:r>
            <a:endParaRPr lang="en-US" sz="1200" b="0" i="0" dirty="0">
              <a:solidFill>
                <a:schemeClr val="tx1"/>
              </a:solidFill>
            </a:endParaRP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*</a:t>
            </a:r>
            <a:endParaRPr lang="en-US" sz="1200" b="0" i="0" dirty="0">
              <a:solidFill>
                <a:schemeClr val="tx1"/>
              </a:solidFill>
            </a:endParaRP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##</a:t>
            </a:r>
            <a:endParaRPr lang="en-US" sz="1200" b="0" i="0" dirty="0">
              <a:solidFill>
                <a:schemeClr val="tx1"/>
              </a:solidFill>
            </a:endParaRPr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4714875"/>
            <a:ext cx="5335588" cy="4467225"/>
          </a:xfrm>
          <a:noFill/>
        </p:spPr>
        <p:txBody>
          <a:bodyPr/>
          <a:lstStyle/>
          <a:p>
            <a:pPr eaLnBrk="1" hangingPunct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96199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13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902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78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323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9/27/2017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99F432C-DAEA-400E-A53E-57A9FB8885F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0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59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slide" Target="slide25.xml"/><Relationship Id="rId3" Type="http://schemas.openxmlformats.org/officeDocument/2006/relationships/image" Target="../media/image10.png"/><Relationship Id="rId7" Type="http://schemas.openxmlformats.org/officeDocument/2006/relationships/slide" Target="slide8.xml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2.png"/><Relationship Id="rId5" Type="http://schemas.openxmlformats.org/officeDocument/2006/relationships/image" Target="../media/image10.png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image" Target="../media/image12.png"/><Relationship Id="rId1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59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59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9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programming-fundamentals" TargetMode="External"/><Relationship Id="rId7" Type="http://schemas.openxmlformats.org/officeDocument/2006/relationships/image" Target="../media/image26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8.png"/><Relationship Id="rId5" Type="http://schemas.openxmlformats.org/officeDocument/2006/relationships/image" Target="../media/image25.png"/><Relationship Id="rId15" Type="http://schemas.openxmlformats.org/officeDocument/2006/relationships/image" Target="../media/image30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2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7.png"/><Relationship Id="rId14" Type="http://schemas.openxmlformats.org/officeDocument/2006/relationships/hyperlink" Target="http://www.telenor.bg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3.png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5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788071"/>
          </a:xfrm>
        </p:spPr>
        <p:txBody>
          <a:bodyPr>
            <a:normAutofit/>
          </a:bodyPr>
          <a:lstStyle/>
          <a:p>
            <a:r>
              <a:rPr lang="en-US" dirty="0"/>
              <a:t>C#</a:t>
            </a:r>
            <a:r>
              <a:rPr lang="bg-BG" dirty="0"/>
              <a:t> – </a:t>
            </a:r>
            <a:r>
              <a:rPr lang="en-US" dirty="0"/>
              <a:t>Introduction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554117"/>
            <a:ext cx="7910298" cy="1189084"/>
          </a:xfrm>
        </p:spPr>
        <p:txBody>
          <a:bodyPr>
            <a:normAutofit lnSpcReduction="10000"/>
          </a:bodyPr>
          <a:lstStyle/>
          <a:p>
            <a:r>
              <a:rPr lang="en-US" noProof="1"/>
              <a:t>C# Basic Syntax, Visual Studio, Console Input / Output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15016" y="3940552"/>
            <a:ext cx="2253081" cy="2438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839686">
            <a:off x="4728681" y="3437429"/>
            <a:ext cx="2182817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Programming</a:t>
            </a:r>
            <a:b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Fundamentals</a:t>
            </a:r>
          </a:p>
        </p:txBody>
      </p:sp>
      <p:pic>
        <p:nvPicPr>
          <p:cNvPr id="18" name="Picture 4" descr="Image result for c#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56212" y="3633206"/>
            <a:ext cx="4410541" cy="2230149"/>
          </a:xfrm>
          <a:prstGeom prst="roundRect">
            <a:avLst>
              <a:gd name="adj" fmla="val 68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25176" y="4876800"/>
            <a:ext cx="8938472" cy="820600"/>
          </a:xfrm>
        </p:spPr>
        <p:txBody>
          <a:bodyPr/>
          <a:lstStyle/>
          <a:p>
            <a:r>
              <a:rPr lang="en-US" dirty="0"/>
              <a:t>Console I/O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178253" y="5791200"/>
            <a:ext cx="9832319" cy="719034"/>
          </a:xfrm>
        </p:spPr>
        <p:txBody>
          <a:bodyPr/>
          <a:lstStyle/>
          <a:p>
            <a:r>
              <a:rPr lang="en-US" dirty="0"/>
              <a:t>Reading from and Writing to the Console</a:t>
            </a:r>
          </a:p>
        </p:txBody>
      </p:sp>
      <p:pic>
        <p:nvPicPr>
          <p:cNvPr id="1030" name="Picture 6" descr="Image result for termi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560" y="1014150"/>
            <a:ext cx="5677705" cy="351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99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We can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read/write</a:t>
            </a:r>
            <a:r>
              <a:rPr lang="en-US" dirty="0"/>
              <a:t> to the console, using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Console</a:t>
            </a:r>
            <a:r>
              <a:rPr lang="en-US" dirty="0"/>
              <a:t> class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Use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System</a:t>
            </a:r>
            <a:r>
              <a:rPr lang="en-US" dirty="0"/>
              <a:t> namespace to access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System.Console</a:t>
            </a:r>
            <a:r>
              <a:rPr lang="en-US" dirty="0"/>
              <a:t> class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dirty="0"/>
              <a:t>Reading input from the console using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Console.ReadLine()</a:t>
            </a:r>
            <a:r>
              <a:rPr lang="en-US" noProof="1"/>
              <a:t>:</a:t>
            </a:r>
          </a:p>
          <a:p>
            <a:pPr>
              <a:lnSpc>
                <a:spcPct val="120000"/>
              </a:lnSpc>
            </a:pP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from the Console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2" y="4572000"/>
            <a:ext cx="10439400" cy="729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 =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7542212" y="5370368"/>
            <a:ext cx="2932357" cy="725632"/>
          </a:xfrm>
          <a:prstGeom prst="wedgeRoundRectCallout">
            <a:avLst>
              <a:gd name="adj1" fmla="val -75207"/>
              <a:gd name="adj2" fmla="val -6986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latin typeface="+mn-lt"/>
              </a:rPr>
              <a:t>Returns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  <a:endParaRPr lang="en-US" sz="2800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12812" y="2699084"/>
            <a:ext cx="10439400" cy="729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using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System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94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Console.ReadLine()</a:t>
            </a:r>
            <a:r>
              <a:rPr lang="en-US" dirty="0"/>
              <a:t> returns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 </a:t>
            </a:r>
          </a:p>
          <a:p>
            <a:r>
              <a:rPr lang="en-US" dirty="0"/>
              <a:t>Convert the string to number by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parsing</a:t>
            </a:r>
            <a:r>
              <a:rPr lang="en-US" dirty="0"/>
              <a:t>:</a:t>
            </a:r>
            <a:endParaRPr lang="en-US" noProof="1"/>
          </a:p>
          <a:p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Input from the Console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212" y="2819400"/>
            <a:ext cx="10896600" cy="18431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age =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salary =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double.Parse(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082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dirty="0"/>
              <a:t> to the console, using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Console</a:t>
            </a:r>
            <a:r>
              <a:rPr lang="en-US" dirty="0"/>
              <a:t> class</a:t>
            </a:r>
          </a:p>
          <a:p>
            <a:pPr lvl="1"/>
            <a:r>
              <a:rPr lang="en-US" dirty="0"/>
              <a:t>Use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System</a:t>
            </a:r>
            <a:r>
              <a:rPr lang="en-US" dirty="0"/>
              <a:t> namespace to access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System.Console</a:t>
            </a:r>
            <a:r>
              <a:rPr lang="en-US" dirty="0"/>
              <a:t> class</a:t>
            </a:r>
          </a:p>
          <a:p>
            <a:endParaRPr lang="en-US" dirty="0"/>
          </a:p>
          <a:p>
            <a:r>
              <a:rPr lang="en-US" dirty="0"/>
              <a:t>Writing output to the console using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Console.WriteLine()</a:t>
            </a:r>
            <a:r>
              <a:rPr lang="en-US" dirty="0"/>
              <a:t>:</a:t>
            </a:r>
            <a:endParaRPr lang="en-US" noProof="1"/>
          </a:p>
          <a:p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to the Console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8012" y="4446271"/>
            <a:ext cx="10972800" cy="13014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 =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"Gosho"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WriteLine(name)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7043926" y="4343400"/>
            <a:ext cx="2743200" cy="753612"/>
          </a:xfrm>
          <a:prstGeom prst="wedgeRoundRectCallout">
            <a:avLst>
              <a:gd name="adj1" fmla="val -76874"/>
              <a:gd name="adj2" fmla="val 7577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Prints</a:t>
            </a:r>
            <a:r>
              <a:rPr lang="en-US" sz="3200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Gosho</a:t>
            </a:r>
            <a:endParaRPr lang="en-US" sz="3200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002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US" dirty="0"/>
              <a:t>Sometimes, we want to print text on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same line</a:t>
            </a:r>
          </a:p>
          <a:p>
            <a:pPr>
              <a:spcAft>
                <a:spcPts val="1800"/>
              </a:spcAft>
            </a:pPr>
            <a:r>
              <a:rPr lang="en-US" dirty="0"/>
              <a:t>Use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Console.Write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</a:t>
            </a:r>
            <a:r>
              <a:rPr lang="en-US" dirty="0"/>
              <a:t>:</a:t>
            </a:r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>
              <a:spcAft>
                <a:spcPts val="1800"/>
              </a:spcAft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on the Same Line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5616" y="3048000"/>
            <a:ext cx="6934200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Console.Write("Name: 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Console.WriteLine("Hi, " + name);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r="63934" b="27660"/>
          <a:stretch/>
        </p:blipFill>
        <p:spPr>
          <a:xfrm>
            <a:off x="8137015" y="3048000"/>
            <a:ext cx="3183601" cy="16400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94693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string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concatenation</a:t>
            </a:r>
            <a:r>
              <a:rPr lang="en-US" dirty="0"/>
              <a:t> to print text with numbers</a:t>
            </a:r>
          </a:p>
          <a:p>
            <a:r>
              <a:rPr lang="en-US" dirty="0"/>
              <a:t>Or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{0}</a:t>
            </a:r>
            <a:r>
              <a:rPr lang="en-US" dirty="0"/>
              <a:t> placeholders</a:t>
            </a:r>
          </a:p>
          <a:p>
            <a:r>
              <a:rPr lang="en-US" dirty="0"/>
              <a:t>Or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${variable}</a:t>
            </a:r>
            <a:r>
              <a:rPr lang="en-US" dirty="0"/>
              <a:t> syntax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on the Console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2412" y="3599793"/>
            <a:ext cx="10944000" cy="30619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var name = 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Gosho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var age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5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Console.WriteLine("Name: 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+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name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+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", Age: 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+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age);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Console.WriteLine("Name: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{0}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, Age: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{1}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", name, age);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"Name: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{name}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, Age: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{age}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13250" b="20350"/>
          <a:stretch/>
        </p:blipFill>
        <p:spPr>
          <a:xfrm>
            <a:off x="6119114" y="2617781"/>
            <a:ext cx="5504727" cy="161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16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C# program, which greets the user by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name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Greeting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968711" y="2456520"/>
            <a:ext cx="1524000" cy="729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Pesho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789612" y="2456520"/>
            <a:ext cx="3276600" cy="7597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Hello, Pesho!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Arrow: Right 13"/>
          <p:cNvSpPr/>
          <p:nvPr/>
        </p:nvSpPr>
        <p:spPr>
          <a:xfrm>
            <a:off x="4797511" y="2645918"/>
            <a:ext cx="687301" cy="380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968711" y="3537420"/>
            <a:ext cx="1524000" cy="729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Ivan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789612" y="3537420"/>
            <a:ext cx="3276600" cy="7597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Hello, Ivan!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Arrow: Right 17"/>
          <p:cNvSpPr/>
          <p:nvPr/>
        </p:nvSpPr>
        <p:spPr>
          <a:xfrm>
            <a:off x="4797511" y="3726818"/>
            <a:ext cx="687301" cy="380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968711" y="4648200"/>
            <a:ext cx="1524000" cy="729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Merry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5789612" y="4648200"/>
            <a:ext cx="3276600" cy="7597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Hello, Merry!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Arrow: Right 24"/>
          <p:cNvSpPr/>
          <p:nvPr/>
        </p:nvSpPr>
        <p:spPr>
          <a:xfrm>
            <a:off x="4797511" y="4837598"/>
            <a:ext cx="687301" cy="380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/>
          <p:nvPr/>
        </p:nvSpPr>
        <p:spPr>
          <a:xfrm>
            <a:off x="1065212" y="6098544"/>
            <a:ext cx="10058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dirty="0">
                <a:solidFill>
                  <a:prstClr val="white"/>
                </a:solidFill>
              </a:rPr>
              <a:t>Check your solution here: </a:t>
            </a:r>
            <a:r>
              <a:rPr lang="en-US" dirty="0">
                <a:solidFill>
                  <a:prstClr val="white"/>
                </a:solidFill>
                <a:hlinkClick r:id="rId2"/>
              </a:rPr>
              <a:t>https://judge.softuni.bg/Contests/559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57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name from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console </a:t>
            </a:r>
            <a:r>
              <a:rPr lang="en-US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print </a:t>
            </a:r>
            <a:r>
              <a:rPr lang="en-US" dirty="0"/>
              <a:t>it: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Greeting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73124" y="2057400"/>
            <a:ext cx="10439400" cy="40099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 =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"Hello, " + name + "!"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4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placeholders</a:t>
            </a:r>
            <a:r>
              <a:rPr lang="en-US" dirty="0"/>
              <a:t> to print at the console: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Placeholders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4563752"/>
            <a:ext cx="10972800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 = "Gosho";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age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Console.WriteLine("Name: {0}, Age: {1}", name, age)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13250" b="20350"/>
          <a:stretch/>
        </p:blipFill>
        <p:spPr>
          <a:xfrm>
            <a:off x="5543410" y="2133600"/>
            <a:ext cx="6037402" cy="1775219"/>
          </a:xfrm>
          <a:prstGeom prst="rect">
            <a:avLst/>
          </a:prstGeom>
        </p:spPr>
      </p:pic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1598613" y="2984644"/>
            <a:ext cx="3618156" cy="1285799"/>
          </a:xfrm>
          <a:prstGeom prst="wedgeRoundRectCallout">
            <a:avLst>
              <a:gd name="adj1" fmla="val 65866"/>
              <a:gd name="adj2" fmla="val 15142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Placeholder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{0}</a:t>
            </a:r>
            <a:r>
              <a:rPr lang="en-US" sz="2800" noProof="1">
                <a:solidFill>
                  <a:srgbClr val="FFFFFF"/>
                </a:solidFill>
              </a:rPr>
              <a:t> corresponds to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name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5789612" y="3733799"/>
            <a:ext cx="3618156" cy="1285799"/>
          </a:xfrm>
          <a:prstGeom prst="wedgeRoundRectCallout">
            <a:avLst>
              <a:gd name="adj1" fmla="val 40282"/>
              <a:gd name="adj2" fmla="val 9932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Placeholder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{0}</a:t>
            </a:r>
            <a:r>
              <a:rPr lang="en-US" sz="2800" noProof="1">
                <a:solidFill>
                  <a:srgbClr val="FFFFFF"/>
                </a:solidFill>
              </a:rPr>
              <a:t> corresponds to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1785201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44498"/>
            <a:ext cx="11804822" cy="5570355"/>
          </a:xfrm>
        </p:spPr>
        <p:txBody>
          <a:bodyPr/>
          <a:lstStyle/>
          <a:p>
            <a:r>
              <a:rPr lang="en-US" dirty="0"/>
              <a:t>Write a C# program to read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two integers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add</a:t>
            </a:r>
            <a:r>
              <a:rPr lang="en-US" dirty="0"/>
              <a:t> them together. Print the sum like shown at the examples: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Add Two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968711" y="2335980"/>
            <a:ext cx="1524000" cy="12029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789612" y="2570571"/>
            <a:ext cx="3276600" cy="729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+ 5 = 7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Arrow: Right 13"/>
          <p:cNvSpPr/>
          <p:nvPr/>
        </p:nvSpPr>
        <p:spPr>
          <a:xfrm>
            <a:off x="4797511" y="2745030"/>
            <a:ext cx="687301" cy="380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968711" y="3830134"/>
            <a:ext cx="1524000" cy="12029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789612" y="4066673"/>
            <a:ext cx="3276600" cy="729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+ 3 = 4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Arrow: Right 17"/>
          <p:cNvSpPr/>
          <p:nvPr/>
        </p:nvSpPr>
        <p:spPr>
          <a:xfrm>
            <a:off x="4797511" y="4241132"/>
            <a:ext cx="687301" cy="380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968711" y="5244795"/>
            <a:ext cx="1524000" cy="12029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5789612" y="5483601"/>
            <a:ext cx="3276600" cy="729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-3 + 5 = 2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Arrow: Right 24"/>
          <p:cNvSpPr/>
          <p:nvPr/>
        </p:nvSpPr>
        <p:spPr>
          <a:xfrm>
            <a:off x="4797511" y="5658060"/>
            <a:ext cx="687301" cy="380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05139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4762597" cy="1110780"/>
          </a:xfrm>
        </p:spPr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59F058F2-D8F6-47E6-A8F7-EA24A0A6ADB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67681934"/>
                  </p:ext>
                </p:extLst>
              </p:nvPr>
            </p:nvGraphicFramePr>
            <p:xfrm>
              <a:off x="836611" y="1182933"/>
              <a:ext cx="4232231" cy="2381250"/>
            </p:xfrm>
            <a:graphic>
              <a:graphicData uri="http://schemas.microsoft.com/office/powerpoint/2016/slidezoom">
                <pslz:sldZm>
                  <pslz:sldZmObj sldId="467" cId="993657943">
                    <pslz:zmPr id="{F712D9BF-8A1C-43A7-8DD7-1393B4DD3754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232231" cy="23812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59F058F2-D8F6-47E6-A8F7-EA24A0A6ADB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6611" y="1182933"/>
                <a:ext cx="4232231" cy="23812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6C1679CF-F850-4680-B515-F43BCDDE0A3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41353706"/>
                  </p:ext>
                </p:extLst>
              </p:nvPr>
            </p:nvGraphicFramePr>
            <p:xfrm>
              <a:off x="7085012" y="1182933"/>
              <a:ext cx="4232231" cy="2381250"/>
            </p:xfrm>
            <a:graphic>
              <a:graphicData uri="http://schemas.microsoft.com/office/powerpoint/2016/slidezoom">
                <pslz:sldZm>
                  <pslz:sldZmObj sldId="471" cId="1289992797">
                    <pslz:zmPr id="{59A003F0-2CBE-46B3-A270-588D10246853}" returnToParent="0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232231" cy="23812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9" name="Slide Zoom 8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6C1679CF-F850-4680-B515-F43BCDDE0A3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85012" y="1182933"/>
                <a:ext cx="4232231" cy="23812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1" name="Slide Zoom 10">
                <a:extLst>
                  <a:ext uri="{FF2B5EF4-FFF2-40B4-BE49-F238E27FC236}">
                    <a16:creationId xmlns:a16="http://schemas.microsoft.com/office/drawing/2014/main" id="{F2EE267A-A9FF-456B-A007-6886E9E13E2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90794249"/>
                  </p:ext>
                </p:extLst>
              </p:nvPr>
            </p:nvGraphicFramePr>
            <p:xfrm>
              <a:off x="836611" y="3886200"/>
              <a:ext cx="4232231" cy="2381250"/>
            </p:xfrm>
            <a:graphic>
              <a:graphicData uri="http://schemas.microsoft.com/office/powerpoint/2016/slidezoom">
                <pslz:sldZm>
                  <pslz:sldZmObj sldId="473" cId="378999844">
                    <pslz:zmPr id="{A0F63AF4-C6F7-4B89-8CA3-45DB431F2EBC}" returnToParent="0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232231" cy="23812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1" name="Slide Zoom 10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F2EE267A-A9FF-456B-A007-6886E9E13E2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36611" y="3886200"/>
                <a:ext cx="4232231" cy="23812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3" name="Slide Zoom 12">
                <a:extLst>
                  <a:ext uri="{FF2B5EF4-FFF2-40B4-BE49-F238E27FC236}">
                    <a16:creationId xmlns:a16="http://schemas.microsoft.com/office/drawing/2014/main" id="{4DC5FCF2-B495-4A90-A76F-02EB0F0A645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87615910"/>
                  </p:ext>
                </p:extLst>
              </p:nvPr>
            </p:nvGraphicFramePr>
            <p:xfrm>
              <a:off x="7085012" y="3886200"/>
              <a:ext cx="4232231" cy="2381250"/>
            </p:xfrm>
            <a:graphic>
              <a:graphicData uri="http://schemas.microsoft.com/office/powerpoint/2016/slidezoom">
                <pslz:sldZm>
                  <pslz:sldZmObj sldId="488" cId="354964962">
                    <pslz:zmPr id="{ADB6FE32-A34C-4E5F-99C4-7C8A72BAAEF1}" returnToParent="0" transitionDur="100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232231" cy="23812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3" name="Slide Zoom 12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4DC5FCF2-B495-4A90-A76F-02EB0F0A645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085012" y="3886200"/>
                <a:ext cx="4232231" cy="23812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44243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the integers from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console</a:t>
            </a:r>
            <a:r>
              <a:rPr lang="en-US" dirty="0"/>
              <a:t>,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sum </a:t>
            </a:r>
            <a:r>
              <a:rPr lang="en-US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print </a:t>
            </a:r>
            <a:r>
              <a:rPr lang="en-US" dirty="0"/>
              <a:t>them: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Add Two Numbers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55612" y="2616611"/>
            <a:ext cx="11277600" cy="2926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 =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 =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sum = a + b;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"{0} + {1} = {2}", a, b, sum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6" name="Rectangle 5"/>
          <p:cNvSpPr/>
          <p:nvPr/>
        </p:nvSpPr>
        <p:spPr>
          <a:xfrm>
            <a:off x="1065212" y="6098544"/>
            <a:ext cx="10058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dirty="0">
                <a:solidFill>
                  <a:prstClr val="white"/>
                </a:solidFill>
              </a:rPr>
              <a:t>Check your solution here: </a:t>
            </a:r>
            <a:r>
              <a:rPr lang="en-US" dirty="0">
                <a:solidFill>
                  <a:prstClr val="white"/>
                </a:solidFill>
                <a:hlinkClick r:id="rId2"/>
              </a:rPr>
              <a:t>https://judge.softuni.bg/Contests/559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10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 interpolation</a:t>
            </a:r>
            <a:r>
              <a:rPr lang="en-US" dirty="0"/>
              <a:t> to print at the console: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String Interpolation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4453317"/>
            <a:ext cx="10972800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 = "Gosho";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age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$"Name: {name}, Age: {age}"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13250" b="20350"/>
          <a:stretch/>
        </p:blipFill>
        <p:spPr>
          <a:xfrm>
            <a:off x="608012" y="2209800"/>
            <a:ext cx="6037402" cy="1775219"/>
          </a:xfrm>
          <a:prstGeom prst="rect">
            <a:avLst/>
          </a:prstGeom>
        </p:spPr>
      </p:pic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5543410" y="3844467"/>
            <a:ext cx="4223002" cy="1337133"/>
          </a:xfrm>
          <a:prstGeom prst="wedgeRoundRectCallout">
            <a:avLst>
              <a:gd name="adj1" fmla="val -72953"/>
              <a:gd name="adj2" fmla="val 7099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$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front of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""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use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 interpolation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212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</a:t>
            </a:r>
            <a:r>
              <a:rPr lang="en-US" dirty="0"/>
              <a:t> – format number to certain digits with leading zeros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en-US" dirty="0"/>
              <a:t> – format floating point number with certain digits after the decimal point</a:t>
            </a:r>
          </a:p>
          <a:p>
            <a:r>
              <a:rPr lang="en-US" dirty="0"/>
              <a:t>Examples: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Numbers in Placeholders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8012" y="3936298"/>
            <a:ext cx="10972800" cy="211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grade = 5.5334;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percentage = 55;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"{0:F2}", grade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5.53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"{0:D3}", percentage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055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26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C# program, which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reads employee information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prints</a:t>
            </a:r>
            <a:r>
              <a:rPr lang="en-US" dirty="0"/>
              <a:t> them</a:t>
            </a:r>
            <a:r>
              <a:rPr lang="bg-BG" dirty="0"/>
              <a:t>,</a:t>
            </a:r>
            <a:r>
              <a:rPr lang="en-US" dirty="0"/>
              <a:t> formatted like shown below: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Employee Data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89112" y="3177744"/>
            <a:ext cx="2208299" cy="23848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Ivan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24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1192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1500.353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294312" y="3177744"/>
            <a:ext cx="5105400" cy="23848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Name: Ivan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Age: 24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 ID: 00001192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Salary: 1500.35</a:t>
            </a:r>
          </a:p>
        </p:txBody>
      </p:sp>
      <p:sp>
        <p:nvSpPr>
          <p:cNvPr id="14" name="Arrow: Right 13"/>
          <p:cNvSpPr/>
          <p:nvPr/>
        </p:nvSpPr>
        <p:spPr>
          <a:xfrm>
            <a:off x="4302211" y="4179672"/>
            <a:ext cx="687301" cy="380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59525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Read</a:t>
            </a:r>
            <a:r>
              <a:rPr lang="en-US" dirty="0"/>
              <a:t> the data from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console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format</a:t>
            </a:r>
            <a:r>
              <a:rPr lang="en-US" dirty="0"/>
              <a:t> it: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Employee Data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22412" y="1828800"/>
            <a:ext cx="10944000" cy="41376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age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employeeId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salary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double.Parse(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$"Name: {name}"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$"Age: {age}"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$"Employee ID: {employeeId:D8}"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$"Salary: {salary:F2}"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6" name="Rectangle 5"/>
          <p:cNvSpPr/>
          <p:nvPr/>
        </p:nvSpPr>
        <p:spPr>
          <a:xfrm>
            <a:off x="1065212" y="6098544"/>
            <a:ext cx="10058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dirty="0">
                <a:solidFill>
                  <a:prstClr val="white"/>
                </a:solidFill>
              </a:rPr>
              <a:t>Check your solution here: </a:t>
            </a:r>
            <a:r>
              <a:rPr lang="en-US" dirty="0">
                <a:solidFill>
                  <a:prstClr val="white"/>
                </a:solidFill>
                <a:hlinkClick r:id="rId2"/>
              </a:rPr>
              <a:t>https://judge.softuni.bg/Contests/559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134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Basic Syntax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9" name="Picture 6" descr="Image result for termi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412" y="956044"/>
            <a:ext cx="6096000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c#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812" y="1752600"/>
            <a:ext cx="1981200" cy="1981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9649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14853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500" dirty="0"/>
              <a:t>Declare variables is C# using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var</a:t>
            </a:r>
          </a:p>
          <a:p>
            <a:pPr>
              <a:lnSpc>
                <a:spcPct val="110000"/>
              </a:lnSpc>
            </a:pPr>
            <a:r>
              <a:rPr lang="en-US" sz="2500" dirty="0"/>
              <a:t>Read input from the console using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Console.ReadLine()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 string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sz="2500" dirty="0"/>
              <a:t>Convert input to numbers by 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parsing</a:t>
            </a:r>
            <a:r>
              <a:rPr lang="en-US" sz="2500" dirty="0"/>
              <a:t>, e.g.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int.Parse(str)</a:t>
            </a:r>
            <a:r>
              <a:rPr lang="en-US" sz="2500" dirty="0"/>
              <a:t>,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double.Parse(str)</a:t>
            </a:r>
          </a:p>
          <a:p>
            <a:pPr>
              <a:lnSpc>
                <a:spcPct val="110000"/>
              </a:lnSpc>
            </a:pPr>
            <a:r>
              <a:rPr lang="en-US" sz="2500" dirty="0"/>
              <a:t>Print to the console using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Console.Write()</a:t>
            </a:r>
            <a:b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sz="2500" dirty="0"/>
              <a:t>and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Console.WriteLine()</a:t>
            </a:r>
          </a:p>
          <a:p>
            <a:pPr lvl="1">
              <a:lnSpc>
                <a:spcPct val="110000"/>
              </a:lnSpc>
            </a:pPr>
            <a:r>
              <a:rPr lang="en-US" sz="2500" noProof="1"/>
              <a:t>Use </a:t>
            </a:r>
            <a:r>
              <a:rPr lang="en-US" sz="2500" noProof="1">
                <a:solidFill>
                  <a:schemeClr val="tx2">
                    <a:lumMod val="75000"/>
                  </a:schemeClr>
                </a:solidFill>
              </a:rPr>
              <a:t>concatenation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sz="2500" noProof="1"/>
              <a:t>,</a:t>
            </a:r>
            <a:r>
              <a:rPr lang="en-US" sz="2500" noProof="1">
                <a:solidFill>
                  <a:schemeClr val="tx2">
                    <a:lumMod val="75000"/>
                  </a:schemeClr>
                </a:solidFill>
              </a:rPr>
              <a:t> placeholders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{0}</a:t>
            </a:r>
            <a:r>
              <a:rPr lang="en-US" sz="2500" noProof="1"/>
              <a:t> and </a:t>
            </a:r>
            <a:r>
              <a:rPr lang="en-US" sz="2500" noProof="1">
                <a:solidFill>
                  <a:schemeClr val="tx2">
                    <a:lumMod val="75000"/>
                  </a:schemeClr>
                </a:solidFill>
              </a:rPr>
              <a:t>string interpolation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$"text {variable}"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pic>
        <p:nvPicPr>
          <p:cNvPr id="3074" name="Picture 2" descr="Image result for learning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4217" y="4778758"/>
            <a:ext cx="1460406" cy="1460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Резултат с изображение за exam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266" y="3581400"/>
            <a:ext cx="1553899" cy="1553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1377743"/>
            <a:ext cx="2209800" cy="14120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752012" y="1881767"/>
            <a:ext cx="2108746" cy="228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31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Programming Fundamentals – C#</a:t>
            </a:r>
            <a:r>
              <a:rPr lang="bg-BG"/>
              <a:t> </a:t>
            </a:r>
            <a:r>
              <a:rPr lang="en-US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https://softuni.bg/courses/programming-fundamentals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098" y="3019984"/>
            <a:ext cx="2269870" cy="566147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26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192001" y="1794761"/>
            <a:ext cx="11804822" cy="32684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fund-softuni</a:t>
            </a:r>
            <a:endParaRPr lang="en-US" sz="6000" b="1" noProof="1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747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6637" y="5732600"/>
            <a:ext cx="10815551" cy="820600"/>
          </a:xfrm>
        </p:spPr>
        <p:txBody>
          <a:bodyPr/>
          <a:lstStyle/>
          <a:p>
            <a:r>
              <a:rPr lang="en-US" dirty="0"/>
              <a:t>Introduction and Basic Syntax</a:t>
            </a:r>
          </a:p>
        </p:txBody>
      </p:sp>
      <p:pic>
        <p:nvPicPr>
          <p:cNvPr id="2050" name="Picture 2" descr="Image result for c#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812" y="1066800"/>
            <a:ext cx="4267200" cy="4267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3657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97A4E0B-AFC7-4CB4-8AEA-B5E865F2E78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7856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C# is modern, flexible, general-purpose programming language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Object-oriented</a:t>
            </a:r>
            <a:r>
              <a:rPr lang="en-US" dirty="0"/>
              <a:t> by nature, statically-typed, compiled</a:t>
            </a:r>
          </a:p>
          <a:p>
            <a:pPr lvl="1"/>
            <a:r>
              <a:rPr lang="en-US" dirty="0"/>
              <a:t>Runs on .NET Framework / .NET Core</a:t>
            </a:r>
            <a:endParaRPr lang="bg-BG" dirty="0"/>
          </a:p>
        </p:txBody>
      </p:sp>
      <p:sp>
        <p:nvSpPr>
          <p:cNvPr id="5785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– Introduction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68424" y="3352800"/>
            <a:ext cx="9451976" cy="29352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("What's your name? 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 =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$"Hello, {name}!"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1780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3694199" cy="5570355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Visual Studio </a:t>
            </a:r>
            <a:r>
              <a:rPr lang="en-US" dirty="0"/>
              <a:t>(VS) is powerful IDE for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C# </a:t>
            </a:r>
            <a:r>
              <a:rPr lang="en-US" dirty="0"/>
              <a:t>and other languages</a:t>
            </a:r>
          </a:p>
          <a:p>
            <a:endParaRPr lang="en-US" dirty="0"/>
          </a:p>
          <a:p>
            <a:r>
              <a:rPr lang="en-US" dirty="0"/>
              <a:t>Create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console application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Visual Studio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098812" y="1585075"/>
            <a:ext cx="7405800" cy="4428406"/>
            <a:chOff x="3555100" y="1351621"/>
            <a:chExt cx="8153400" cy="487544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55100" y="1351621"/>
              <a:ext cx="8153400" cy="4875443"/>
            </a:xfrm>
            <a:prstGeom prst="rect">
              <a:avLst/>
            </a:prstGeom>
          </p:spPr>
        </p:pic>
        <p:sp>
          <p:nvSpPr>
            <p:cNvPr id="7" name="Rounded Rectangle 5"/>
            <p:cNvSpPr/>
            <p:nvPr/>
          </p:nvSpPr>
          <p:spPr>
            <a:xfrm>
              <a:off x="4188506" y="2706624"/>
              <a:ext cx="587201" cy="189249"/>
            </a:xfrm>
            <a:prstGeom prst="roundRect">
              <a:avLst>
                <a:gd name="adj" fmla="val 2652"/>
              </a:avLst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8" name="Rounded Rectangle 6"/>
            <p:cNvSpPr/>
            <p:nvPr/>
          </p:nvSpPr>
          <p:spPr>
            <a:xfrm>
              <a:off x="5893346" y="3229288"/>
              <a:ext cx="3006814" cy="403928"/>
            </a:xfrm>
            <a:prstGeom prst="roundRect">
              <a:avLst>
                <a:gd name="adj" fmla="val 2652"/>
              </a:avLst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9" name="Rounded Rectangle 7"/>
            <p:cNvSpPr/>
            <p:nvPr/>
          </p:nvSpPr>
          <p:spPr>
            <a:xfrm>
              <a:off x="4891181" y="4872593"/>
              <a:ext cx="781185" cy="215679"/>
            </a:xfrm>
            <a:prstGeom prst="roundRect">
              <a:avLst>
                <a:gd name="adj" fmla="val 2652"/>
              </a:avLst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9951592" y="5919216"/>
              <a:ext cx="752984" cy="249936"/>
            </a:xfrm>
            <a:prstGeom prst="roundRect">
              <a:avLst>
                <a:gd name="adj" fmla="val 2652"/>
              </a:avLst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1396020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7237412" y="1151121"/>
            <a:ext cx="4681623" cy="5570355"/>
          </a:xfrm>
        </p:spPr>
        <p:txBody>
          <a:bodyPr/>
          <a:lstStyle/>
          <a:p>
            <a:r>
              <a:rPr lang="en-US" dirty="0"/>
              <a:t>Start the program from VS using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[Ctrl + F5]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Code and Running the Program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03751" y="1164568"/>
            <a:ext cx="6505061" cy="5276724"/>
            <a:chOff x="4646612" y="1151121"/>
            <a:chExt cx="7080922" cy="557645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46612" y="1151121"/>
              <a:ext cx="7080922" cy="5576451"/>
            </a:xfrm>
            <a:prstGeom prst="rect">
              <a:avLst/>
            </a:prstGeom>
          </p:spPr>
        </p:pic>
        <p:sp>
          <p:nvSpPr>
            <p:cNvPr id="7" name="Rounded Rectangle 6"/>
            <p:cNvSpPr/>
            <p:nvPr/>
          </p:nvSpPr>
          <p:spPr>
            <a:xfrm>
              <a:off x="6591236" y="5117592"/>
              <a:ext cx="2755392" cy="381000"/>
            </a:xfrm>
            <a:prstGeom prst="roundRect">
              <a:avLst>
                <a:gd name="adj" fmla="val 2652"/>
              </a:avLst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212" y="3639295"/>
            <a:ext cx="5793963" cy="186799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477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6" y="5410200"/>
            <a:ext cx="8938472" cy="820600"/>
          </a:xfrm>
        </p:spPr>
        <p:txBody>
          <a:bodyPr/>
          <a:lstStyle/>
          <a:p>
            <a:r>
              <a:rPr lang="en-US" dirty="0"/>
              <a:t>Declaring Variables</a:t>
            </a:r>
            <a:endParaRPr lang="bg-BG" dirty="0"/>
          </a:p>
        </p:txBody>
      </p:sp>
      <p:pic>
        <p:nvPicPr>
          <p:cNvPr id="6148" name="Picture 4" descr="&amp;Rcy;&amp;iecy;&amp;zcy;&amp;ucy;&amp;lcy;&amp;tcy;&amp;acy;&amp;tcy; &amp;scy; &amp;icy;&amp;zcy;&amp;ocy;&amp;bcy;&amp;rcy;&amp;acy;&amp;zhcy;&amp;iecy;&amp;ncy;&amp;icy;&amp;iecy; &amp;zcy;&amp;acy; variable  programmi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29" t="-7779" r="-4929" b="-7779"/>
          <a:stretch/>
        </p:blipFill>
        <p:spPr bwMode="auto">
          <a:xfrm>
            <a:off x="3275012" y="1447800"/>
            <a:ext cx="5638800" cy="3395664"/>
          </a:xfrm>
          <a:prstGeom prst="roundRect">
            <a:avLst>
              <a:gd name="adj" fmla="val 1882"/>
            </a:avLst>
          </a:prstGeom>
          <a:solidFill>
            <a:schemeClr val="tx1"/>
          </a:solidFill>
          <a:extLst/>
        </p:spPr>
      </p:pic>
    </p:spTree>
    <p:extLst>
      <p:ext uri="{BB962C8B-B14F-4D97-AF65-F5344CB8AC3E}">
        <p14:creationId xmlns:p14="http://schemas.microsoft.com/office/powerpoint/2010/main" val="1289992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declare variables in C# you need to use the pattern: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Type 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inferred</a:t>
            </a:r>
            <a:r>
              <a:rPr lang="en-US" dirty="0"/>
              <a:t> from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right side</a:t>
            </a:r>
            <a:r>
              <a:rPr lang="en-US" dirty="0"/>
              <a:t> of the expression (use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var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73124" y="1828800"/>
            <a:ext cx="10439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{data type / var}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{variable name}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{value}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73124" y="3276600"/>
            <a:ext cx="4764088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firstNumber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 = "Pesho";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isPassed = false;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gender = 'F';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mathGrade = 5.49;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942012" y="3276600"/>
            <a:ext cx="5370512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firstNumber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 = "Pesho";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isPassed = false;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gender = 'F';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mathGrade = 5.49;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471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345</TotalTime>
  <Words>1322</Words>
  <Application>Microsoft Office PowerPoint</Application>
  <PresentationFormat>Custom</PresentationFormat>
  <Paragraphs>226</Paragraphs>
  <Slides>29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Consolas</vt:lpstr>
      <vt:lpstr>Wingdings</vt:lpstr>
      <vt:lpstr>Wingdings 2</vt:lpstr>
      <vt:lpstr>SoftUni 16x9</vt:lpstr>
      <vt:lpstr>C# – Introduction</vt:lpstr>
      <vt:lpstr>Table of Contents</vt:lpstr>
      <vt:lpstr>Have a Question?</vt:lpstr>
      <vt:lpstr>Introduction and Basic Syntax</vt:lpstr>
      <vt:lpstr>C# – Introduction</vt:lpstr>
      <vt:lpstr>Using Visual Studio</vt:lpstr>
      <vt:lpstr>Writing Code and Running the Program</vt:lpstr>
      <vt:lpstr>Declaring Variables</vt:lpstr>
      <vt:lpstr>Declaring Variables</vt:lpstr>
      <vt:lpstr>Console I/O</vt:lpstr>
      <vt:lpstr>Reading from the Console</vt:lpstr>
      <vt:lpstr>Converting Input from the Console</vt:lpstr>
      <vt:lpstr>Printing to the Console</vt:lpstr>
      <vt:lpstr>Printing on the Same Line</vt:lpstr>
      <vt:lpstr>Printing on the Console</vt:lpstr>
      <vt:lpstr>Problem: Greeting</vt:lpstr>
      <vt:lpstr>Solution: Greeting</vt:lpstr>
      <vt:lpstr>Using Placeholders</vt:lpstr>
      <vt:lpstr>Problem: Add Two Numbers</vt:lpstr>
      <vt:lpstr>Solution: Add Two Numbers</vt:lpstr>
      <vt:lpstr>Using String Interpolation</vt:lpstr>
      <vt:lpstr>Formatting Numbers in Placeholders</vt:lpstr>
      <vt:lpstr>Problem: Employee Data</vt:lpstr>
      <vt:lpstr>Solution: Employee Data</vt:lpstr>
      <vt:lpstr>C# Basic Syntax</vt:lpstr>
      <vt:lpstr>Summary</vt:lpstr>
      <vt:lpstr>Programming Fundamentals – C# Introduction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Software University Foundation - http://softuni.foundation/</dc:description>
  <cp:lastModifiedBy>Ivaylo Jelev</cp:lastModifiedBy>
  <cp:revision>111</cp:revision>
  <dcterms:created xsi:type="dcterms:W3CDTF">2014-01-02T17:00:34Z</dcterms:created>
  <dcterms:modified xsi:type="dcterms:W3CDTF">2017-09-27T18:43:51Z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