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402" r:id="rId3"/>
    <p:sldId id="489" r:id="rId4"/>
    <p:sldId id="466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525" r:id="rId38"/>
    <p:sldId id="526" r:id="rId39"/>
    <p:sldId id="464" r:id="rId40"/>
    <p:sldId id="416" r:id="rId41"/>
    <p:sldId id="400" r:id="rId42"/>
    <p:sldId id="399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89"/>
            <p14:sldId id="466"/>
          </p14:sldIdLst>
        </p14:section>
        <p14:section name="Comparison Operators" id="{83CAED28-7812-4FC1-B9D6-4793E43BDB79}">
          <p14:sldIdLst>
            <p14:sldId id="490"/>
            <p14:sldId id="491"/>
            <p14:sldId id="492"/>
          </p14:sldIdLst>
        </p14:section>
        <p14:section name="If / Else Statements" id="{130A4ED5-C7C3-44ED-931F-169C147C932A}">
          <p14:sldIdLst>
            <p14:sldId id="493"/>
            <p14:sldId id="494"/>
            <p14:sldId id="495"/>
            <p14:sldId id="496"/>
            <p14:sldId id="497"/>
            <p14:sldId id="498"/>
          </p14:sldIdLst>
        </p14:section>
        <p14:section name="Switch Statements" id="{B56C13C7-1A79-4B26-9356-BBB72CA7B7B3}">
          <p14:sldIdLst>
            <p14:sldId id="499"/>
            <p14:sldId id="500"/>
            <p14:sldId id="501"/>
          </p14:sldIdLst>
        </p14:section>
        <p14:section name="Logical Operators" id="{43F26E95-5930-4D82-8818-E1D62107F612}">
          <p14:sldIdLst>
            <p14:sldId id="502"/>
            <p14:sldId id="503"/>
            <p14:sldId id="504"/>
            <p14:sldId id="505"/>
            <p14:sldId id="506"/>
            <p14:sldId id="507"/>
            <p14:sldId id="508"/>
          </p14:sldIdLst>
        </p14:section>
        <p14:section name="Loops" id="{767741AE-D679-4CE7-972B-8D3041EEE898}">
          <p14:sldIdLst>
            <p14:sldId id="509"/>
            <p14:sldId id="510"/>
          </p14:sldIdLst>
        </p14:section>
        <p14:section name="For Loops" id="{4045AAF8-D146-4470-91BA-AFFF356EDF9D}">
          <p14:sldIdLst>
            <p14:sldId id="511"/>
            <p14:sldId id="512"/>
            <p14:sldId id="513"/>
            <p14:sldId id="514"/>
            <p14:sldId id="515"/>
          </p14:sldIdLst>
        </p14:section>
        <p14:section name="While Loops" id="{8C375EC3-6FED-4585-B5E9-A2232024BEC7}">
          <p14:sldIdLst>
            <p14:sldId id="516"/>
            <p14:sldId id="517"/>
            <p14:sldId id="518"/>
          </p14:sldIdLst>
        </p14:section>
        <p14:section name="Do-While Loops" id="{B327B4D0-2AFB-40FD-9F61-00361373755F}">
          <p14:sldIdLst>
            <p14:sldId id="519"/>
            <p14:sldId id="520"/>
            <p14:sldId id="521"/>
          </p14:sldIdLst>
        </p14:section>
        <p14:section name="Error Handling" id="{B2FA317E-F735-4A67-B617-A367659E9993}">
          <p14:sldIdLst>
            <p14:sldId id="525"/>
            <p14:sldId id="526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8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32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4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44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95280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99048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6.xml"/><Relationship Id="rId18" Type="http://schemas.openxmlformats.org/officeDocument/2006/relationships/image" Target="../media/image16.png"/><Relationship Id="rId26" Type="http://schemas.openxmlformats.org/officeDocument/2006/relationships/image" Target="../media/image18.png"/><Relationship Id="rId3" Type="http://schemas.openxmlformats.org/officeDocument/2006/relationships/image" Target="../media/image11.png"/><Relationship Id="rId21" Type="http://schemas.openxmlformats.org/officeDocument/2006/relationships/image" Target="../media/image17.png"/><Relationship Id="rId7" Type="http://schemas.openxmlformats.org/officeDocument/2006/relationships/slide" Target="slide7.xml"/><Relationship Id="rId12" Type="http://schemas.openxmlformats.org/officeDocument/2006/relationships/image" Target="../media/image14.png"/><Relationship Id="rId17" Type="http://schemas.openxmlformats.org/officeDocument/2006/relationships/image" Target="../media/image15.png"/><Relationship Id="rId25" Type="http://schemas.openxmlformats.org/officeDocument/2006/relationships/slide" Target="slide33.xml"/><Relationship Id="rId2" Type="http://schemas.openxmlformats.org/officeDocument/2006/relationships/notesSlide" Target="../notesSlides/notesSlide2.xml"/><Relationship Id="rId16" Type="http://schemas.openxmlformats.org/officeDocument/2006/relationships/slide" Target="slide23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24" Type="http://schemas.openxmlformats.org/officeDocument/2006/relationships/image" Target="../media/image18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23" Type="http://schemas.openxmlformats.org/officeDocument/2006/relationships/image" Target="../media/image17.png"/><Relationship Id="rId10" Type="http://schemas.openxmlformats.org/officeDocument/2006/relationships/slide" Target="slide13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image" Target="../media/image13.png"/><Relationship Id="rId14" Type="http://schemas.openxmlformats.org/officeDocument/2006/relationships/image" Target="../media/image14.png"/><Relationship Id="rId22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dge.softuni.bg/Contests/563/CSharp-Conditional-Statements-and-Loops-Lab" TargetMode="Externa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31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telenor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457200"/>
            <a:ext cx="9891499" cy="788071"/>
          </a:xfrm>
        </p:spPr>
        <p:txBody>
          <a:bodyPr>
            <a:normAutofit fontScale="90000"/>
          </a:bodyPr>
          <a:lstStyle/>
          <a:p>
            <a:r>
              <a:rPr lang="en-US" dirty="0"/>
              <a:t>C#: Conditional Statements and Loops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11890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Implementing Control-Flow Logic, Conditions and Loops in C#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28681" y="343742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Conditions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and Loops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2078" y="4123458"/>
            <a:ext cx="1704654" cy="171922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778" y="3980256"/>
            <a:ext cx="2423134" cy="2210417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minutes</a:t>
            </a:r>
            <a:r>
              <a:rPr lang="en-US" sz="3200" dirty="0"/>
              <a:t> from the console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calculates</a:t>
            </a:r>
            <a:r>
              <a:rPr lang="en-US" sz="3200" dirty="0"/>
              <a:t> the time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sz="3000" dirty="0"/>
              <a:t> and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minutes </a:t>
            </a:r>
            <a:r>
              <a:rPr lang="en-US" sz="3000" dirty="0"/>
              <a:t>come on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 Will be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43865" y="3590512"/>
            <a:ext cx="1353868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4751" y="3956118"/>
            <a:ext cx="253113" cy="232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790431" y="3562928"/>
            <a:ext cx="1404414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20932" y="3569388"/>
            <a:ext cx="1316479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71315" y="538971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43865" y="5021999"/>
            <a:ext cx="1353998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09962" y="5397474"/>
            <a:ext cx="253113" cy="232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790431" y="4994415"/>
            <a:ext cx="1404414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20932" y="5000875"/>
            <a:ext cx="1316480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13:19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1223" y="6241342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371600"/>
            <a:ext cx="102870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int.Parse(Console.ReadLine())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(minutes &gt; 59)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 (2)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151121"/>
            <a:ext cx="102870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(hours &gt; 23)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(minutes &lt;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{0}:{1:D2}", hours, minutes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Console.WriteLine("{0}:{1}", hours, minutes);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82138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The Switch-Case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675600"/>
            <a:ext cx="9832319" cy="719034"/>
          </a:xfrm>
        </p:spPr>
        <p:txBody>
          <a:bodyPr/>
          <a:lstStyle/>
          <a:p>
            <a:r>
              <a:rPr lang="en-US" dirty="0"/>
              <a:t>Simplified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20223" y="1468218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dirty="0"/>
              <a:t>Works as sequence of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sz="3300" dirty="0"/>
              <a:t> statements</a:t>
            </a:r>
          </a:p>
          <a:p>
            <a:pPr>
              <a:lnSpc>
                <a:spcPct val="100000"/>
              </a:lnSpc>
            </a:pPr>
            <a:r>
              <a:rPr lang="en-US" sz="3300" dirty="0"/>
              <a:t>Example: read input a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3300" dirty="0"/>
              <a:t> and print its corresponding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sz="3300" dirty="0"/>
              <a:t>:</a:t>
            </a:r>
            <a:endParaRPr lang="en-US" sz="3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8411" y="2456872"/>
            <a:ext cx="1037760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month = int.Parse(Console.ReadLine());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(month)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Console.WriteLine("January");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Console.WriteLine("February");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the other cases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12: Console.WriteLine("December");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912813" y="6252889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218857" y="1006034"/>
            <a:ext cx="11804822" cy="1708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English</a:t>
            </a:r>
            <a:r>
              <a:rPr lang="en-US" sz="3200" dirty="0"/>
              <a:t> -&gt; England, USA;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Spanish</a:t>
            </a:r>
            <a:r>
              <a:rPr lang="en-US" sz="3200" dirty="0"/>
              <a:t> -&gt; Spain, Argentina, Mexico;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3200" dirty="0"/>
              <a:t> -&gt; unknown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894368" y="2246744"/>
            <a:ext cx="10453800" cy="38540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(country)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"USA":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"England": Console.WriteLine("English");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"Spain":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"Argentina":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"Mexico": Console.WriteLine("Spanish");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49757" y="623441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806766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Logical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642510"/>
            <a:ext cx="9832319" cy="719034"/>
          </a:xfrm>
        </p:spPr>
        <p:txBody>
          <a:bodyPr/>
          <a:lstStyle/>
          <a:p>
            <a:r>
              <a:rPr lang="en-US" dirty="0"/>
              <a:t>Writing More Complex Conditions</a:t>
            </a:r>
          </a:p>
        </p:txBody>
      </p:sp>
      <p:pic>
        <p:nvPicPr>
          <p:cNvPr id="5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89" y="1385335"/>
            <a:ext cx="7894847" cy="305063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12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3810000"/>
            <a:ext cx="11804822" cy="28171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sz="3600" dirty="0"/>
              <a:t> conditions in one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return </a:t>
            </a:r>
            <a:r>
              <a:rPr lang="en-US" sz="3600" dirty="0"/>
              <a:t>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boolean </a:t>
            </a:r>
            <a:r>
              <a:rPr lang="en-US" sz="3600" dirty="0"/>
              <a:t>value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compare boolean values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89012" y="1447800"/>
          <a:ext cx="10210800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4105604141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617255575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949283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Operator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Notation in C#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Example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8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NOT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!false -&gt; true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3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AND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&amp;&amp;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&amp;&amp; false -&gt; false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6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OR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||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|| false -&gt; true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57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84212" y="2281383"/>
          <a:ext cx="10820400" cy="218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783231808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1053857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79340103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4039281507"/>
                    </a:ext>
                  </a:extLst>
                </a:gridCol>
              </a:tblGrid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Day / Age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&lt;= age &lt;= 18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 &lt; age &lt;= 64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 &lt; age &lt;= 122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93537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Weekday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18$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4419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Weekend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768400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Holiday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358569"/>
                  </a:ext>
                </a:extLst>
              </a:tr>
            </a:tbl>
          </a:graphicData>
        </a:graphic>
      </p:graphicFrame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192001" y="1056813"/>
            <a:ext cx="11804822" cy="1457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theatre has the following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ticket prices </a:t>
            </a:r>
            <a:r>
              <a:rPr lang="en-US" sz="3200" dirty="0"/>
              <a:t>according to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sz="3200" dirty="0"/>
              <a:t> of the visitor and the type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day</a:t>
            </a:r>
            <a:r>
              <a:rPr lang="en-US" sz="3200" dirty="0"/>
              <a:t>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If the age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&lt; 0 </a:t>
            </a:r>
            <a:r>
              <a:rPr lang="en-US" sz="3200" dirty="0"/>
              <a:t>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&gt; 122,</a:t>
            </a:r>
            <a:r>
              <a:rPr lang="en-US" sz="3200" dirty="0"/>
              <a:t> print 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Error!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en-US" sz="3200" dirty="0"/>
              <a:t>: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303212" y="4553528"/>
            <a:ext cx="11263200" cy="60799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Write a program to calculate the price for a single customer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605734" y="525892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4195849" y="5591775"/>
            <a:ext cx="381000" cy="240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674575" y="5258360"/>
            <a:ext cx="766769" cy="9088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260074" y="525836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316649" y="5257800"/>
            <a:ext cx="1266442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Error!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821761" y="5591775"/>
            <a:ext cx="381000" cy="240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/>
          <p:nvPr/>
        </p:nvSpPr>
        <p:spPr>
          <a:xfrm>
            <a:off x="912813" y="626090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day = Console.ReadLine().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price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"weekday")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&gt; 64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122))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Add else statement for the other group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Slide Zoom 32">
                <a:extLst>
                  <a:ext uri="{FF2B5EF4-FFF2-40B4-BE49-F238E27FC236}">
                    <a16:creationId xmlns:a16="http://schemas.microsoft.com/office/drawing/2014/main" id="{8C2DFEEF-6C0A-4002-B7F9-0D17D66A0F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5325230"/>
                  </p:ext>
                </p:extLst>
              </p:nvPr>
            </p:nvGraphicFramePr>
            <p:xfrm>
              <a:off x="556403" y="1600200"/>
              <a:ext cx="2515341" cy="1415248"/>
            </p:xfrm>
            <a:graphic>
              <a:graphicData uri="http://schemas.microsoft.com/office/powerpoint/2016/slidezoom">
                <pslz:sldZm>
                  <pslz:sldZmObj sldId="490" cId="2745371582">
                    <pslz:zmPr id="{CAF8FAB1-AE35-4329-B284-6C669E0C1B60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15341" cy="141524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Slide Zoom 3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C2DFEEF-6C0A-4002-B7F9-0D17D66A0F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403" y="1600200"/>
                <a:ext cx="2515341" cy="141524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5" name="Slide Zoom 34">
                <a:extLst>
                  <a:ext uri="{FF2B5EF4-FFF2-40B4-BE49-F238E27FC236}">
                    <a16:creationId xmlns:a16="http://schemas.microsoft.com/office/drawing/2014/main" id="{0A987536-3DBA-4C14-893F-85D75C209B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0125283"/>
                  </p:ext>
                </p:extLst>
              </p:nvPr>
            </p:nvGraphicFramePr>
            <p:xfrm>
              <a:off x="6195203" y="1600200"/>
              <a:ext cx="2515341" cy="1415248"/>
            </p:xfrm>
            <a:graphic>
              <a:graphicData uri="http://schemas.microsoft.com/office/powerpoint/2016/slidezoom">
                <pslz:sldZm>
                  <pslz:sldZmObj sldId="493" cId="1773824277">
                    <pslz:zmPr id="{F39AB328-F0F1-4A16-BD39-756B3377E0E2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15341" cy="141524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5" name="Slide Zoom 3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A987536-3DBA-4C14-893F-85D75C209B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95203" y="1600200"/>
                <a:ext cx="2515341" cy="141524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Slide Zoom 36">
                <a:extLst>
                  <a:ext uri="{FF2B5EF4-FFF2-40B4-BE49-F238E27FC236}">
                    <a16:creationId xmlns:a16="http://schemas.microsoft.com/office/drawing/2014/main" id="{4E23ED78-E968-44D8-91CA-F3D26E6C26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1851194"/>
                  </p:ext>
                </p:extLst>
              </p:nvPr>
            </p:nvGraphicFramePr>
            <p:xfrm>
              <a:off x="9000438" y="1600200"/>
              <a:ext cx="2515341" cy="1415248"/>
            </p:xfrm>
            <a:graphic>
              <a:graphicData uri="http://schemas.microsoft.com/office/powerpoint/2016/slidezoom">
                <pslz:sldZm>
                  <pslz:sldZmObj sldId="499" cId="1974227066">
                    <pslz:zmPr id="{ACBDB4AD-7EAF-4608-BB02-E9553F3DE810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15341" cy="141524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Slide Zoom 3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E23ED78-E968-44D8-91CA-F3D26E6C26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00438" y="1600200"/>
                <a:ext cx="2515341" cy="141524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12DA03CF-69C8-4240-9664-DD015FC84A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3028648"/>
                  </p:ext>
                </p:extLst>
              </p:nvPr>
            </p:nvGraphicFramePr>
            <p:xfrm>
              <a:off x="3375803" y="1600200"/>
              <a:ext cx="2515341" cy="1415248"/>
            </p:xfrm>
            <a:graphic>
              <a:graphicData uri="http://schemas.microsoft.com/office/powerpoint/2016/slidezoom">
                <pslz:sldZm>
                  <pslz:sldZmObj sldId="502" cId="4188812408">
                    <pslz:zmPr id="{AE3906AB-CFF2-478B-A52B-A29CF8DFCA1E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15341" cy="141524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Slide Zoom 3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12DA03CF-69C8-4240-9664-DD015FC84A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75803" y="1600200"/>
                <a:ext cx="2515341" cy="141524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1" name="Slide Zoom 40">
                <a:extLst>
                  <a:ext uri="{FF2B5EF4-FFF2-40B4-BE49-F238E27FC236}">
                    <a16:creationId xmlns:a16="http://schemas.microsoft.com/office/drawing/2014/main" id="{F3CA77C8-7226-4C93-BFE4-A13C979A1B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2471983"/>
                  </p:ext>
                </p:extLst>
              </p:nvPr>
            </p:nvGraphicFramePr>
            <p:xfrm>
              <a:off x="561690" y="4038600"/>
              <a:ext cx="2515341" cy="1415248"/>
            </p:xfrm>
            <a:graphic>
              <a:graphicData uri="http://schemas.microsoft.com/office/powerpoint/2016/slidezoom">
                <pslz:sldZm>
                  <pslz:sldZmObj sldId="509" cId="584092059">
                    <pslz:zmPr id="{8376B2FE-37F4-4E63-9B66-41E6E3D06199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15341" cy="141524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1" name="Slide Zoom 40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F3CA77C8-7226-4C93-BFE4-A13C979A1B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1690" y="4038600"/>
                <a:ext cx="2515341" cy="141524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9" name="Slide Zoom 48">
                <a:extLst>
                  <a:ext uri="{FF2B5EF4-FFF2-40B4-BE49-F238E27FC236}">
                    <a16:creationId xmlns:a16="http://schemas.microsoft.com/office/drawing/2014/main" id="{D9B3D17E-BC23-418F-9B5B-73BD5A78D2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1671318"/>
                  </p:ext>
                </p:extLst>
              </p:nvPr>
            </p:nvGraphicFramePr>
            <p:xfrm>
              <a:off x="3381091" y="4038600"/>
              <a:ext cx="2515341" cy="1415248"/>
            </p:xfrm>
            <a:graphic>
              <a:graphicData uri="http://schemas.microsoft.com/office/powerpoint/2016/slidezoom">
                <pslz:sldZm>
                  <pslz:sldZmObj sldId="511" cId="831044671">
                    <pslz:zmPr id="{8106C19A-ABBB-40CA-96F5-9C9D1A2DDD9A}" returnToParent="0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15341" cy="141524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9" name="Slide Zoom 48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D9B3D17E-BC23-418F-9B5B-73BD5A78D2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81091" y="4038600"/>
                <a:ext cx="2515341" cy="141524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1" name="Slide Zoom 50">
                <a:extLst>
                  <a:ext uri="{FF2B5EF4-FFF2-40B4-BE49-F238E27FC236}">
                    <a16:creationId xmlns:a16="http://schemas.microsoft.com/office/drawing/2014/main" id="{51866FFB-4917-47FF-9F6A-B05FFB8816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8328723"/>
                  </p:ext>
                </p:extLst>
              </p:nvPr>
            </p:nvGraphicFramePr>
            <p:xfrm>
              <a:off x="9011823" y="4046738"/>
              <a:ext cx="2515685" cy="1415442"/>
            </p:xfrm>
            <a:graphic>
              <a:graphicData uri="http://schemas.microsoft.com/office/powerpoint/2016/slidezoom">
                <pslz:sldZm>
                  <pslz:sldZmObj sldId="516" cId="3287518002">
                    <pslz:zmPr id="{D6B88F97-FBF8-47A6-A300-4B7C34C128F7}" returnToParent="0" transitionDur="100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15685" cy="14154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1" name="Slide Zoom 50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51866FFB-4917-47FF-9F6A-B05FFB8816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11823" y="4046738"/>
                <a:ext cx="2515685" cy="14154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3" name="Slide Zoom 52">
                <a:extLst>
                  <a:ext uri="{FF2B5EF4-FFF2-40B4-BE49-F238E27FC236}">
                    <a16:creationId xmlns:a16="http://schemas.microsoft.com/office/drawing/2014/main" id="{D1B03670-A79A-496A-BD11-AE73A0E84F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2587551"/>
                  </p:ext>
                </p:extLst>
              </p:nvPr>
            </p:nvGraphicFramePr>
            <p:xfrm>
              <a:off x="6200491" y="4046738"/>
              <a:ext cx="2515341" cy="1415248"/>
            </p:xfrm>
            <a:graphic>
              <a:graphicData uri="http://schemas.microsoft.com/office/powerpoint/2016/slidezoom">
                <pslz:sldZm>
                  <pslz:sldZmObj sldId="519" cId="299776908">
                    <pslz:zmPr id="{B959236F-8122-40F2-B8D9-E8169388BD19}" returnToParent="0" transitionDur="100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15341" cy="141524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3" name="Slide Zoom 52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D1B03670-A79A-496A-BD11-AE73A0E84F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00491" y="4046738"/>
                <a:ext cx="2515341" cy="141524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92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(2)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"weekend")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&gt; 64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122))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15;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(age &gt; 18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64)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(3)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"holiday")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the statements for the other cases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(4)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(price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Console.WriteLine(price + "$");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Console.WriteLine("Error!");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0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4787717"/>
            <a:ext cx="10515600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6613" y="5636344"/>
            <a:ext cx="10515600" cy="719034"/>
          </a:xfrm>
        </p:spPr>
        <p:txBody>
          <a:bodyPr/>
          <a:lstStyle/>
          <a:p>
            <a:r>
              <a:rPr lang="en-US" dirty="0"/>
              <a:t>Repeating a Piece of Code Multiple Times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992" y="1408544"/>
            <a:ext cx="2998735" cy="299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control statement that repeats 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Execute a code block while a given condition returns true</a:t>
            </a:r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kumimoji="0" lang="en-US" dirty="0"/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</a:t>
            </a:r>
            <a:r>
              <a:rPr lang="en-US" dirty="0"/>
              <a:t>we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of the above </a:t>
            </a:r>
            <a:r>
              <a:rPr lang="en-US" dirty="0"/>
              <a:t>types of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8375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For-Loops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615560"/>
            <a:ext cx="9832319" cy="688256"/>
          </a:xfrm>
        </p:spPr>
        <p:txBody>
          <a:bodyPr/>
          <a:lstStyle/>
          <a:p>
            <a:r>
              <a:rPr lang="en-US" dirty="0"/>
              <a:t>Managing the Count of the Iteration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64774" y="1093806"/>
            <a:ext cx="4659276" cy="3801328"/>
            <a:chOff x="3764775" y="1056862"/>
            <a:chExt cx="4659276" cy="3801328"/>
          </a:xfrm>
        </p:grpSpPr>
        <p:pic>
          <p:nvPicPr>
            <p:cNvPr id="7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74812" y="4194661"/>
            <a:ext cx="60960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108420"/>
            <a:ext cx="9577597" cy="1110780"/>
          </a:xfrm>
        </p:spPr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24" y="3200400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11224" y="5511266"/>
            <a:ext cx="3276600" cy="971655"/>
          </a:xfrm>
          <a:prstGeom prst="wedgeRoundRectCallout">
            <a:avLst>
              <a:gd name="adj1" fmla="val -41331"/>
              <a:gd name="adj2" fmla="val -1691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bracket is again at the new line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016556" y="2104743"/>
            <a:ext cx="1981200" cy="735891"/>
          </a:xfrm>
          <a:prstGeom prst="wedgeRoundRectCallout">
            <a:avLst>
              <a:gd name="adj1" fmla="val 28904"/>
              <a:gd name="adj2" fmla="val 111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85664" y="2104743"/>
            <a:ext cx="1865948" cy="735890"/>
          </a:xfrm>
          <a:prstGeom prst="wedgeRoundRectCallout">
            <a:avLst>
              <a:gd name="adj1" fmla="val -18401"/>
              <a:gd name="adj2" fmla="val 113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48730" y="3602393"/>
            <a:ext cx="2057400" cy="735889"/>
          </a:xfrm>
          <a:prstGeom prst="wedgeRoundRectCallout">
            <a:avLst>
              <a:gd name="adj1" fmla="val -76915"/>
              <a:gd name="adj2" fmla="val 519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94612" y="5142344"/>
            <a:ext cx="2514600" cy="1042395"/>
          </a:xfrm>
          <a:prstGeom prst="wedgeRoundRectCallout">
            <a:avLst>
              <a:gd name="adj1" fmla="val -67610"/>
              <a:gd name="adj2" fmla="val -600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Executed at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iteration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054285" y="2303099"/>
            <a:ext cx="1865948" cy="735890"/>
          </a:xfrm>
          <a:prstGeom prst="wedgeRoundRectCallout">
            <a:avLst>
              <a:gd name="adj1" fmla="val -88195"/>
              <a:gd name="adj2" fmla="val 87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7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052885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-loop"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en-US" sz="3600" dirty="0"/>
              <a:t>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24" y="1847924"/>
            <a:ext cx="10363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+= 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4841273"/>
            <a:ext cx="6629400" cy="11318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054" y="4841272"/>
            <a:ext cx="3715230" cy="1131849"/>
          </a:xfrm>
          <a:prstGeom prst="rect">
            <a:avLst/>
          </a:prstGeom>
        </p:spPr>
      </p:pic>
      <p:sp>
        <p:nvSpPr>
          <p:cNvPr id="14" name="Right Arrow 12"/>
          <p:cNvSpPr/>
          <p:nvPr/>
        </p:nvSpPr>
        <p:spPr>
          <a:xfrm>
            <a:off x="7276668" y="5209731"/>
            <a:ext cx="533400" cy="39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055812" y="4617314"/>
            <a:ext cx="2660901" cy="538732"/>
          </a:xfrm>
          <a:prstGeom prst="wedgeRoundRectCallout">
            <a:avLst>
              <a:gd name="adj1" fmla="val -77907"/>
              <a:gd name="adj2" fmla="val 379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</a:t>
            </a:r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twice</a:t>
            </a:r>
            <a:endParaRPr lang="bg-BG" sz="2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5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300034" y="1139538"/>
            <a:ext cx="11585578" cy="6130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200" dirty="0"/>
              <a:t> numbers and their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sum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824443" y="3721929"/>
            <a:ext cx="712775" cy="39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06461" y="2286000"/>
            <a:ext cx="2029179" cy="3273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Sum: 25 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Right Arrow 14"/>
          <p:cNvSpPr/>
          <p:nvPr/>
        </p:nvSpPr>
        <p:spPr>
          <a:xfrm>
            <a:off x="7200328" y="3729783"/>
            <a:ext cx="712775" cy="39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82346" y="2286000"/>
            <a:ext cx="2029179" cy="3273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en-US" sz="2800" b="1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anose="020B0604020202020204" pitchFamily="34" charset="0"/>
              </a:rPr>
              <a:t>Sum: 9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813" y="6167735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2812" y="1234619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Console.WriteLine("{0}", 2 * i - 1);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2 * i - 1;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Console.WriteLine($"Sum:{sum}");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899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While-Loops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67960"/>
            <a:ext cx="9832319" cy="688256"/>
          </a:xfrm>
        </p:spPr>
        <p:txBody>
          <a:bodyPr/>
          <a:lstStyle/>
          <a:p>
            <a:r>
              <a:rPr lang="en-US" dirty="0"/>
              <a:t>Iterations While a Condition is True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81892" y="417944"/>
            <a:ext cx="3171045" cy="4229258"/>
            <a:chOff x="5209367" y="381000"/>
            <a:chExt cx="3171045" cy="4229258"/>
          </a:xfrm>
        </p:grpSpPr>
        <p:sp>
          <p:nvSpPr>
            <p:cNvPr id="11" name="Rectangle 10"/>
            <p:cNvSpPr/>
            <p:nvPr/>
          </p:nvSpPr>
          <p:spPr>
            <a:xfrm>
              <a:off x="5209367" y="31908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352367" y="3810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Decision 12"/>
            <p:cNvSpPr/>
            <p:nvPr/>
          </p:nvSpPr>
          <p:spPr>
            <a:xfrm>
              <a:off x="5209367" y="9610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352367" y="22860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53979" y="1488274"/>
              <a:ext cx="159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46799" y="3398236"/>
              <a:ext cx="18147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commands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5411" y="2514600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true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3952" y="1220149"/>
              <a:ext cx="784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false</a:t>
              </a:r>
            </a:p>
          </p:txBody>
        </p:sp>
        <p:cxnSp>
          <p:nvCxnSpPr>
            <p:cNvPr id="10" name="Elbow Connector 23"/>
            <p:cNvCxnSpPr/>
            <p:nvPr/>
          </p:nvCxnSpPr>
          <p:spPr>
            <a:xfrm rot="16200000" flipH="1">
              <a:off x="6457781" y="26876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17"/>
            <p:cNvCxnSpPr/>
            <p:nvPr/>
          </p:nvCxnSpPr>
          <p:spPr>
            <a:xfrm rot="5400000" flipH="1">
              <a:off x="4599767" y="23651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211507"/>
            <a:ext cx="11804822" cy="5509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Executes commands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while</a:t>
            </a:r>
            <a:r>
              <a:rPr lang="en-US" dirty="0"/>
              <a:t> the condition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true</a:t>
            </a:r>
            <a:r>
              <a:rPr lang="en-US" dirty="0"/>
              <a:t>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067830"/>
            <a:ext cx="103632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&lt;= 10</a:t>
            </a: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n++;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70612" y="3522276"/>
            <a:ext cx="2211204" cy="712442"/>
          </a:xfrm>
          <a:prstGeom prst="wedgeRoundRectCallout">
            <a:avLst>
              <a:gd name="adj1" fmla="val -91162"/>
              <a:gd name="adj2" fmla="val 846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788709" y="2780125"/>
            <a:ext cx="1828800" cy="695444"/>
          </a:xfrm>
          <a:prstGeom prst="wedgeRoundRectCallout">
            <a:avLst>
              <a:gd name="adj1" fmla="val -81415"/>
              <a:gd name="adj2" fmla="val 73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036363" y="2095108"/>
            <a:ext cx="2116206" cy="703660"/>
          </a:xfrm>
          <a:prstGeom prst="wedgeRoundRectCallout">
            <a:avLst>
              <a:gd name="adj1" fmla="val 25825"/>
              <a:gd name="adj2" fmla="val 1035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4109" y="4690549"/>
            <a:ext cx="4343400" cy="1066800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954454" y="5416984"/>
            <a:ext cx="3729855" cy="686832"/>
          </a:xfrm>
          <a:prstGeom prst="wedgeRoundRectCallout">
            <a:avLst>
              <a:gd name="adj1" fmla="val -66323"/>
              <a:gd name="adj2" fmla="val -391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9" grpId="0" animBg="1"/>
      <p:bldP spid="7" grpId="0" animBg="1"/>
      <p:bldP spid="3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300034" y="1029856"/>
            <a:ext cx="11585578" cy="695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Print a table holding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number*1, number*2, …, number*10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8978" y="1838787"/>
            <a:ext cx="8377234" cy="42534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times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(times &lt;= 10)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$"{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times++;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70142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294812" y="2306607"/>
            <a:ext cx="2132012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1 =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2 =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3 =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4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5 = 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6 =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7 = 21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8 = 24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9 =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10 = 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9150" y="1844942"/>
            <a:ext cx="213767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6" name="Arrow: Curved Left 5"/>
          <p:cNvSpPr/>
          <p:nvPr/>
        </p:nvSpPr>
        <p:spPr>
          <a:xfrm>
            <a:off x="11490161" y="2039907"/>
            <a:ext cx="319200" cy="533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137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Do…While 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23115"/>
            <a:ext cx="10815551" cy="719034"/>
          </a:xfrm>
        </p:spPr>
        <p:txBody>
          <a:bodyPr/>
          <a:lstStyle/>
          <a:p>
            <a:r>
              <a:rPr lang="en-US" dirty="0"/>
              <a:t>Execute a Piece of Code One or More Times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52468" y="575424"/>
            <a:ext cx="4134550" cy="4013708"/>
            <a:chOff x="4093462" y="609600"/>
            <a:chExt cx="4134550" cy="401370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018212" y="6096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4875212" y="3034134"/>
              <a:ext cx="2286000" cy="1589174"/>
              <a:chOff x="4875212" y="3186534"/>
              <a:chExt cx="2286000" cy="1589174"/>
            </a:xfrm>
          </p:grpSpPr>
          <p:sp>
            <p:nvSpPr>
              <p:cNvPr id="30" name="Flowchart: Decision 29"/>
              <p:cNvSpPr/>
              <p:nvPr/>
            </p:nvSpPr>
            <p:spPr>
              <a:xfrm>
                <a:off x="4875212" y="3186534"/>
                <a:ext cx="2286000" cy="158917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29586" y="3694221"/>
                <a:ext cx="1596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condition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875212" y="1219200"/>
              <a:ext cx="2286000" cy="926910"/>
              <a:chOff x="2586252" y="1101100"/>
              <a:chExt cx="2286000" cy="92691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586252" y="1101100"/>
                <a:ext cx="2286000" cy="9269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821857" y="1309897"/>
                <a:ext cx="18147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commands</a:t>
                </a:r>
              </a:p>
            </p:txBody>
          </p:sp>
        </p:grpSp>
        <p:cxnSp>
          <p:nvCxnSpPr>
            <p:cNvPr id="35" name="Elbow Connector 17"/>
            <p:cNvCxnSpPr>
              <a:endCxn id="33" idx="1"/>
            </p:cNvCxnSpPr>
            <p:nvPr/>
          </p:nvCxnSpPr>
          <p:spPr>
            <a:xfrm rot="16200000" flipV="1">
              <a:off x="3950677" y="2607191"/>
              <a:ext cx="2158041" cy="308969"/>
            </a:xfrm>
            <a:prstGeom prst="bentConnector4">
              <a:avLst>
                <a:gd name="adj1" fmla="val 52"/>
                <a:gd name="adj2" fmla="val 394847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254606" y="3309079"/>
              <a:ext cx="784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false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93462" y="330907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true</a:t>
              </a:r>
            </a:p>
          </p:txBody>
        </p:sp>
        <p:cxnSp>
          <p:nvCxnSpPr>
            <p:cNvPr id="38" name="Elbow Connector 23"/>
            <p:cNvCxnSpPr/>
            <p:nvPr/>
          </p:nvCxnSpPr>
          <p:spPr>
            <a:xfrm>
              <a:off x="7008812" y="3828721"/>
              <a:ext cx="1219200" cy="585956"/>
            </a:xfrm>
            <a:prstGeom prst="bentConnector3">
              <a:avLst>
                <a:gd name="adj1" fmla="val 100374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endCxn id="30" idx="0"/>
            </p:cNvCxnSpPr>
            <p:nvPr/>
          </p:nvCxnSpPr>
          <p:spPr>
            <a:xfrm>
              <a:off x="6018212" y="2146110"/>
              <a:ext cx="0" cy="8880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211507"/>
            <a:ext cx="11804822" cy="5509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loop</a:t>
            </a:r>
            <a:r>
              <a:rPr lang="en-US" dirty="0"/>
              <a:t>, but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dirty="0"/>
              <a:t> executes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 least once</a:t>
            </a:r>
            <a:r>
              <a:rPr lang="en-US" dirty="0"/>
              <a:t>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556" y="2371609"/>
            <a:ext cx="10363200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i++;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95304" y="3334718"/>
            <a:ext cx="1981200" cy="666938"/>
          </a:xfrm>
          <a:prstGeom prst="wedgeRoundRectCallout">
            <a:avLst>
              <a:gd name="adj1" fmla="val -75644"/>
              <a:gd name="adj2" fmla="val 472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394158" y="5668356"/>
            <a:ext cx="1799145" cy="604352"/>
          </a:xfrm>
          <a:prstGeom prst="wedgeRoundRectCallout">
            <a:avLst>
              <a:gd name="adj1" fmla="val -69963"/>
              <a:gd name="adj2" fmla="val -651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15525" y="2094344"/>
            <a:ext cx="2086455" cy="612576"/>
          </a:xfrm>
          <a:prstGeom prst="wedgeRoundRectCallout">
            <a:avLst>
              <a:gd name="adj1" fmla="val -77209"/>
              <a:gd name="adj2" fmla="val 392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1230" y="3780321"/>
            <a:ext cx="4265857" cy="990599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39853" y="4393588"/>
            <a:ext cx="3728663" cy="660919"/>
          </a:xfrm>
          <a:prstGeom prst="wedgeRoundRectCallout">
            <a:avLst>
              <a:gd name="adj1" fmla="val -72918"/>
              <a:gd name="adj2" fmla="val -279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9" grpId="0" animBg="1"/>
      <p:bldP spid="7" grpId="0" animBg="1"/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13053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Upgrade your program and take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initial times </a:t>
            </a:r>
            <a:r>
              <a:rPr lang="en-US" sz="3200" dirty="0"/>
              <a:t>from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console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result at least for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000" dirty="0"/>
              <a:t> calculation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9634" y="2426522"/>
            <a:ext cx="10366378" cy="36379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times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$"{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X {times} = {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* times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times++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 &lt;= 10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 with Try-Catch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066801"/>
            <a:ext cx="11804822" cy="55784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In C# we can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catch errors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handle them </a:t>
            </a:r>
            <a:r>
              <a:rPr lang="en-US" sz="3200" dirty="0"/>
              <a:t>using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custom logic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Write a program to read input from the console and prints its type</a:t>
            </a:r>
            <a:endParaRPr lang="it-IT" sz="3000" noProof="1"/>
          </a:p>
          <a:p>
            <a:pPr lvl="1">
              <a:lnSpc>
                <a:spcPct val="110000"/>
              </a:lnSpc>
            </a:pPr>
            <a:r>
              <a:rPr lang="it-IT" sz="3000" noProof="1"/>
              <a:t>Print 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is a number.</a:t>
            </a:r>
            <a:r>
              <a:rPr lang="it-IT" sz="3000" noProof="1"/>
              <a:t>"</a:t>
            </a:r>
            <a:r>
              <a:rPr lang="it-IT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it-IT" sz="3000" noProof="1"/>
              <a:t>if it’s a number</a:t>
            </a:r>
          </a:p>
          <a:p>
            <a:pPr lvl="1">
              <a:lnSpc>
                <a:spcPct val="110000"/>
              </a:lnSpc>
            </a:pPr>
            <a:r>
              <a:rPr lang="it-IT" sz="3000" noProof="1"/>
              <a:t>Print 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</a:rPr>
              <a:t>Invalid input!</a:t>
            </a:r>
            <a:r>
              <a:rPr lang="it-IT" sz="3000" noProof="1"/>
              <a:t>" otherwise</a:t>
            </a: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4213" y="4077067"/>
            <a:ext cx="480054" cy="5404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370012" y="4158232"/>
            <a:ext cx="608370" cy="37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144621" y="4077068"/>
            <a:ext cx="3272834" cy="5711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It is a number.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475412" y="4077067"/>
            <a:ext cx="1075765" cy="5711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five</a:t>
            </a:r>
            <a:endParaRPr lang="it-IT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493796" y="4077066"/>
            <a:ext cx="2920215" cy="5711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Invalid input!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718301" y="4173559"/>
            <a:ext cx="608370" cy="37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53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14" grpId="0" animBg="1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Checker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55110" y="1151121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Console.WriteLine("It is a number.");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(NumberFormatException)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Console.WriteLine("Invalid input!");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7599940" y="3380743"/>
            <a:ext cx="2667000" cy="685389"/>
          </a:xfrm>
          <a:prstGeom prst="wedgeRoundRectCallout">
            <a:avLst>
              <a:gd name="adj1" fmla="val -77235"/>
              <a:gd name="adj2" fmla="val 421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42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If-statements</a:t>
            </a:r>
            <a:r>
              <a:rPr lang="en-US" sz="3200" dirty="0"/>
              <a:t> in C# are like in Java, JS, C++, …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r>
              <a:rPr lang="en-US" sz="3200" dirty="0"/>
              <a:t> in C# are like in Java, JS, C++, …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bracket</a:t>
            </a:r>
            <a:r>
              <a:rPr lang="en-US" sz="3200" dirty="0"/>
              <a:t> in C# is stays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30000"/>
              </a:lnSpc>
            </a:pPr>
            <a:r>
              <a:rPr lang="en-US" sz="3200" dirty="0"/>
              <a:t>The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keyword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exits</a:t>
            </a:r>
            <a:r>
              <a:rPr lang="en-US" sz="3200" dirty="0"/>
              <a:t> the innermost loop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3200" dirty="0"/>
              <a:t> are runtime errors</a:t>
            </a:r>
          </a:p>
          <a:p>
            <a:pPr lvl="1">
              <a:lnSpc>
                <a:spcPct val="13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try</a:t>
            </a:r>
            <a:r>
              <a:rPr lang="en-US" sz="3000" dirty="0"/>
              <a:t>-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catch</a:t>
            </a:r>
            <a:r>
              <a:rPr lang="en-US" sz="3000" dirty="0"/>
              <a:t> statement catches exceptions and executes custom logic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323" y="3868560"/>
            <a:ext cx="1136576" cy="114629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956" y="5014850"/>
            <a:ext cx="1268726" cy="115735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Fundamentals – Conditional Statements </a:t>
            </a:r>
            <a:r>
              <a:rPr lang="en-US"/>
              <a:t>and 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33258" y="1034973"/>
            <a:ext cx="8722309" cy="4307387"/>
          </a:xfrm>
          <a:prstGeom prst="roundRect">
            <a:avLst>
              <a:gd name="adj" fmla="val 38546"/>
            </a:avLst>
          </a:prstGeom>
          <a:ln>
            <a:noFill/>
          </a:ln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5473517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Comparison Operators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435" y="2079709"/>
            <a:ext cx="5229954" cy="243556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14" y="53003"/>
            <a:ext cx="9690396" cy="1110780"/>
          </a:xfrm>
        </p:spPr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Values can be compared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 like in any other language: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11224" y="201350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08282" y="2289609"/>
            <a:ext cx="3662730" cy="640708"/>
          </a:xfrm>
          <a:prstGeom prst="wedgeRoundRectCallout">
            <a:avLst>
              <a:gd name="adj1" fmla="val -64419"/>
              <a:gd name="adj2" fmla="val 605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256417" y="3044361"/>
            <a:ext cx="2504715" cy="1088840"/>
          </a:xfrm>
          <a:prstGeom prst="wedgeRoundRectCallout">
            <a:avLst>
              <a:gd name="adj1" fmla="val -76559"/>
              <a:gd name="adj2" fmla="val 14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 than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256417" y="4357220"/>
            <a:ext cx="2504715" cy="1251411"/>
          </a:xfrm>
          <a:prstGeom prst="wedgeRoundRectCallout">
            <a:avLst>
              <a:gd name="adj1" fmla="val -75606"/>
              <a:gd name="adj2" fmla="val 137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or equal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5765579" y="5857617"/>
            <a:ext cx="3548135" cy="578882"/>
          </a:xfrm>
          <a:prstGeom prst="wedgeRoundRectCallout">
            <a:avLst>
              <a:gd name="adj1" fmla="val -66537"/>
              <a:gd name="adj2" fmla="val -62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1000238" y="1143000"/>
          <a:ext cx="9970974" cy="3701288"/>
        </p:xfrm>
        <a:graphic>
          <a:graphicData uri="http://schemas.openxmlformats.org/drawingml/2006/table">
            <a:tbl>
              <a:tblPr/>
              <a:tblGrid>
                <a:gridCol w="3722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Applicable for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strings / numbers / dates / most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 / dates / comparable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Than or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2" y="5648647"/>
            <a:ext cx="9982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 = (5 &lt;= 6);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53000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9665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9899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The if-else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749488"/>
            <a:ext cx="9832319" cy="688256"/>
          </a:xfrm>
        </p:spPr>
        <p:txBody>
          <a:bodyPr/>
          <a:lstStyle/>
          <a:p>
            <a:r>
              <a:rPr lang="en-US" dirty="0"/>
              <a:t>Implementing Control-Flow Logic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48" y="990600"/>
            <a:ext cx="2085330" cy="37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2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/>
              <a:t> conditional statement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for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take as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a grade and check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dirty="0"/>
              <a:t> the student passed the exam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grade &gt;= 3.00</a:t>
            </a:r>
            <a:r>
              <a:rPr lang="en-US" dirty="0"/>
              <a:t>):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012" y="3713820"/>
            <a:ext cx="109728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94952" y="4535133"/>
            <a:ext cx="4204860" cy="1198339"/>
          </a:xfrm>
          <a:prstGeom prst="wedgeRoundRectCallout">
            <a:avLst>
              <a:gd name="adj1" fmla="val -189895"/>
              <a:gd name="adj2" fmla="val -151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C# the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bracket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stays on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line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Executes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one branch </a:t>
            </a:r>
            <a:r>
              <a:rPr lang="en-US" sz="3200" dirty="0"/>
              <a:t>if the condition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another</a:t>
            </a:r>
            <a:r>
              <a:rPr lang="en-US" sz="3200" dirty="0"/>
              <a:t>, if it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Failed!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", if the</a:t>
            </a:r>
            <a:r>
              <a:rPr lang="en-US" sz="3200" dirty="0"/>
              <a:t> mark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lower than 3.00</a:t>
            </a:r>
            <a:r>
              <a:rPr lang="en-US" sz="3200" dirty="0"/>
              <a:t>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949323" y="2886685"/>
            <a:ext cx="10287000" cy="32855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607684" y="4343400"/>
            <a:ext cx="5867400" cy="671149"/>
          </a:xfrm>
          <a:prstGeom prst="wedgeRoundRectCallout">
            <a:avLst>
              <a:gd name="adj1" fmla="val -61024"/>
              <a:gd name="adj2" fmla="val 169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stays on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line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6" grpId="0" animBg="1"/>
      <p:bldP spid="9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381</TotalTime>
  <Words>2743</Words>
  <Application>Microsoft Office PowerPoint</Application>
  <PresentationFormat>Custom</PresentationFormat>
  <Paragraphs>507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C#: Conditional Statements and Loops</vt:lpstr>
      <vt:lpstr>Table of Contents</vt:lpstr>
      <vt:lpstr>Have a Question?</vt:lpstr>
      <vt:lpstr>Comparison Operators</vt:lpstr>
      <vt:lpstr>Comparing Numbers</vt:lpstr>
      <vt:lpstr>Comparison Operators</vt:lpstr>
      <vt:lpstr>The if-else Statements</vt:lpstr>
      <vt:lpstr>The if Statement</vt:lpstr>
      <vt:lpstr>The if-else Statement</vt:lpstr>
      <vt:lpstr>Problem: I Will be Back in 30 Minutes</vt:lpstr>
      <vt:lpstr>Solution: I Will be Back in 30 Minutes</vt:lpstr>
      <vt:lpstr>Solution: I Will be Back in 30 Minutes (2)</vt:lpstr>
      <vt:lpstr>The Switch-Case Statement</vt:lpstr>
      <vt:lpstr>The switch-case Statement</vt:lpstr>
      <vt:lpstr>Problem: Foreign Languages</vt:lpstr>
      <vt:lpstr>Logical Operators</vt:lpstr>
      <vt:lpstr>Logical Operators</vt:lpstr>
      <vt:lpstr>Problem: Theatre Promotions</vt:lpstr>
      <vt:lpstr>Solution: Theatre Promotion</vt:lpstr>
      <vt:lpstr>Solution: Theatre Promotion (2)</vt:lpstr>
      <vt:lpstr>Solution: Theatre Promotion (3)</vt:lpstr>
      <vt:lpstr>Solution: Theatre Promotion (4)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While-Loops</vt:lpstr>
      <vt:lpstr>While Loops</vt:lpstr>
      <vt:lpstr>Problem: Multiplication Table</vt:lpstr>
      <vt:lpstr>Do…While Loop</vt:lpstr>
      <vt:lpstr>Do ... While Loop</vt:lpstr>
      <vt:lpstr>Problem: Multiplication Table 2.0</vt:lpstr>
      <vt:lpstr>Handling Errors with Try-Catch</vt:lpstr>
      <vt:lpstr>Solution: Number Checker</vt:lpstr>
      <vt:lpstr>Summary</vt:lpstr>
      <vt:lpstr>Programming Fundamentals – Conditional Statements and Loops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121</cp:revision>
  <dcterms:created xsi:type="dcterms:W3CDTF">2014-01-02T17:00:34Z</dcterms:created>
  <dcterms:modified xsi:type="dcterms:W3CDTF">2017-09-27T18:44:44Z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