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3" r:id="rId3"/>
  </p:sldMasterIdLst>
  <p:notesMasterIdLst>
    <p:notesMasterId r:id="rId34"/>
  </p:notesMasterIdLst>
  <p:handoutMasterIdLst>
    <p:handoutMasterId r:id="rId35"/>
  </p:handoutMasterIdLst>
  <p:sldIdLst>
    <p:sldId id="394" r:id="rId4"/>
    <p:sldId id="529" r:id="rId5"/>
    <p:sldId id="493" r:id="rId6"/>
    <p:sldId id="494" r:id="rId7"/>
    <p:sldId id="495" r:id="rId8"/>
    <p:sldId id="523" r:id="rId9"/>
    <p:sldId id="524" r:id="rId10"/>
    <p:sldId id="530" r:id="rId11"/>
    <p:sldId id="531" r:id="rId12"/>
    <p:sldId id="532" r:id="rId13"/>
    <p:sldId id="519" r:id="rId14"/>
    <p:sldId id="533" r:id="rId15"/>
    <p:sldId id="521" r:id="rId16"/>
    <p:sldId id="496" r:id="rId17"/>
    <p:sldId id="497" r:id="rId18"/>
    <p:sldId id="498" r:id="rId19"/>
    <p:sldId id="525" r:id="rId20"/>
    <p:sldId id="526" r:id="rId21"/>
    <p:sldId id="499" r:id="rId22"/>
    <p:sldId id="534" r:id="rId23"/>
    <p:sldId id="501" r:id="rId24"/>
    <p:sldId id="503" r:id="rId25"/>
    <p:sldId id="504" r:id="rId26"/>
    <p:sldId id="505" r:id="rId27"/>
    <p:sldId id="506" r:id="rId28"/>
    <p:sldId id="507" r:id="rId29"/>
    <p:sldId id="535" r:id="rId30"/>
    <p:sldId id="536" r:id="rId31"/>
    <p:sldId id="352" r:id="rId32"/>
    <p:sldId id="528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529"/>
            <p14:sldId id="493"/>
          </p14:sldIdLst>
        </p14:section>
        <p14:section name="File Class in .NET" id="{664A33B8-C012-4BFD-A61F-5CCE3A81B897}">
          <p14:sldIdLst>
            <p14:sldId id="494"/>
            <p14:sldId id="495"/>
            <p14:sldId id="523"/>
            <p14:sldId id="524"/>
            <p14:sldId id="530"/>
            <p14:sldId id="531"/>
            <p14:sldId id="532"/>
            <p14:sldId id="519"/>
            <p14:sldId id="533"/>
            <p14:sldId id="521"/>
          </p14:sldIdLst>
        </p14:section>
        <p14:section name="Directory Class in .NET" id="{072A57DB-7E8E-44C9-AB4B-DE5AACFD56AF}">
          <p14:sldIdLst>
            <p14:sldId id="496"/>
            <p14:sldId id="497"/>
            <p14:sldId id="498"/>
            <p14:sldId id="525"/>
            <p14:sldId id="526"/>
          </p14:sldIdLst>
        </p14:section>
        <p14:section name="Exceptions - Overview" id="{476F1635-099B-4FBA-A084-061C3FD556D1}">
          <p14:sldIdLst>
            <p14:sldId id="499"/>
            <p14:sldId id="534"/>
            <p14:sldId id="501"/>
          </p14:sldIdLst>
        </p14:section>
        <p14:section name="Handling Exceptions" id="{FC40CCAC-B68A-4E72-81A0-A9791EE84889}">
          <p14:sldIdLst>
            <p14:sldId id="503"/>
            <p14:sldId id="504"/>
            <p14:sldId id="505"/>
            <p14:sldId id="506"/>
            <p14:sldId id="507"/>
            <p14:sldId id="535"/>
            <p14:sldId id="536"/>
            <p14:sldId id="352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>
        <p:scale>
          <a:sx n="75" d="100"/>
          <a:sy n="75" d="100"/>
        </p:scale>
        <p:origin x="926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13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0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1032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Working with the File System and</a:t>
            </a:r>
            <a:br>
              <a:rPr lang="en-US" dirty="0"/>
            </a:br>
            <a:r>
              <a:rPr lang="en-US" dirty="0"/>
              <a:t>Handling Runtime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9132" y="46810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9133" y="51509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79132" y="55561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79132" y="58966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70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4387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87978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34141" y="397958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8602C-8E9B-44D9-AE61-43A86B400A52}"/>
              </a:ext>
            </a:extLst>
          </p:cNvPr>
          <p:cNvGrpSpPr/>
          <p:nvPr/>
        </p:nvGrpSpPr>
        <p:grpSpPr>
          <a:xfrm>
            <a:off x="7249975" y="3522899"/>
            <a:ext cx="4309330" cy="2838689"/>
            <a:chOff x="7249975" y="3522899"/>
            <a:chExt cx="4309330" cy="28386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C99AC-2FD4-400F-A374-13E52415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3407F8-DA42-4201-A8D1-9F12490F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55898DDD-2866-4C7C-BBD6-13687C1B2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E006F-BAF4-4659-960F-5792C65480AE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592831"/>
            <a:ext cx="10667998" cy="2557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string[] lines </a:t>
            </a:r>
            <a:r>
              <a:rPr lang="en-US" sz="3000"/>
              <a:t>=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3000"/>
              <a:t>("input.txt");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/>
              <a:t>var numberedLines = lines.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/>
              <a:t>(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/>
              <a:t>  (line, index) =&gt; $"{index+1}. {line}");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3000"/>
              <a:t>("output.txt", numberedLines);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81321"/>
            <a:ext cx="10820400" cy="516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5000"/>
              </a:lnSpc>
            </a:pPr>
            <a:r>
              <a:rPr lang="en-US" dirty="0"/>
              <a:t>string[] words =</a:t>
            </a:r>
          </a:p>
          <a:p>
            <a:pPr>
              <a:lnSpc>
                <a:spcPct val="105000"/>
              </a:lnSpc>
            </a:pPr>
            <a:r>
              <a:rPr lang="en-US" dirty="0"/>
              <a:t> 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("words.txt").ToLower().Split();</a:t>
            </a:r>
          </a:p>
          <a:p>
            <a:pPr>
              <a:lnSpc>
                <a:spcPct val="105000"/>
              </a:lnSpc>
            </a:pPr>
            <a:r>
              <a:rPr lang="en-US" dirty="0"/>
              <a:t>string[] text =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("input.txt").ToLower()</a:t>
            </a:r>
          </a:p>
          <a:p>
            <a:pPr>
              <a:lnSpc>
                <a:spcPct val="105000"/>
              </a:lnSpc>
            </a:pPr>
            <a:r>
              <a:rPr lang="en-US" dirty="0"/>
              <a:t>  .Split(new char[] {'\n','\r',' ', '.', ',', '!', '?', '-'},</a:t>
            </a:r>
          </a:p>
          <a:p>
            <a:pPr>
              <a:lnSpc>
                <a:spcPct val="105000"/>
              </a:lnSpc>
            </a:pPr>
            <a:r>
              <a:rPr lang="en-US" dirty="0"/>
              <a:t>   StringSplitOptions.RemoveEmptyEntries);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var wordCount = new Dictionary&lt;string, int&gt;();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words)</a:t>
            </a:r>
          </a:p>
          <a:p>
            <a:pPr>
              <a:lnSpc>
                <a:spcPct val="105000"/>
              </a:lnSpc>
            </a:pPr>
            <a:r>
              <a:rPr lang="en-US" dirty="0"/>
              <a:t>  wordCount[word] = 0;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text)</a:t>
            </a:r>
          </a:p>
          <a:p>
            <a:pPr>
              <a:lnSpc>
                <a:spcPct val="105000"/>
              </a:lnSpc>
            </a:pPr>
            <a:r>
              <a:rPr lang="en-US" dirty="0"/>
              <a:t>  if (wordCount.ContainsKey(word))</a:t>
            </a:r>
          </a:p>
          <a:p>
            <a:pPr>
              <a:lnSpc>
                <a:spcPct val="105000"/>
              </a:lnSpc>
            </a:pPr>
            <a:r>
              <a:rPr lang="en-US" dirty="0"/>
              <a:t>    wordCount[word]++;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Write the output (sorted) to a text file "results.txt"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024D-F26A-41C5-8680-1EF1AA5CB2D1}"/>
              </a:ext>
            </a:extLst>
          </p:cNvPr>
          <p:cNvGrpSpPr/>
          <p:nvPr/>
        </p:nvGrpSpPr>
        <p:grpSpPr>
          <a:xfrm>
            <a:off x="733848" y="1447800"/>
            <a:ext cx="10363200" cy="3012501"/>
            <a:chOff x="836612" y="1447800"/>
            <a:chExt cx="10363200" cy="30125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106" y="1447800"/>
              <a:ext cx="5943857" cy="3012501"/>
            </a:xfrm>
            <a:prstGeom prst="rect">
              <a:avLst/>
            </a:prstGeom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266E0-1A85-45AB-ABF0-3573ABAE7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446" y="1962479"/>
              <a:ext cx="1751366" cy="1901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AA2FD-407D-40A6-9216-AE3EB119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12" y="1978606"/>
              <a:ext cx="1933209" cy="19332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directory (with its contents):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Moving a file or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.CreateDirectory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.Delete</a:t>
            </a:r>
            <a:r>
              <a:rPr lang="en-US" sz="2800"/>
              <a:t>("TestFolder", true);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556315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.Move</a:t>
            </a:r>
            <a:r>
              <a:rPr lang="en-US" sz="2800"/>
              <a:t>("Test", "New 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382520"/>
            <a:ext cx="10820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filesInDir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/>
              <a:t> 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Directory.GetFiles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953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subDirs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 Directory.GetDirectories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383609"/>
            <a:ext cx="10515600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files = Directory.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sz="2800" dirty="0"/>
              <a:t>("TestFolder");</a:t>
            </a:r>
          </a:p>
          <a:p>
            <a:r>
              <a:rPr lang="en-US" sz="2800" dirty="0"/>
              <a:t>double sum = 0;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foreach (string file in files)  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800" dirty="0"/>
              <a:t> fileInfo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sz="2800" dirty="0"/>
              <a:t>);</a:t>
            </a:r>
          </a:p>
          <a:p>
            <a:r>
              <a:rPr lang="en-US" sz="2800" dirty="0"/>
              <a:t>  sum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sum = sum / 1024 / 1024;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File.WriteAllText("оutput.txt", sum.ToString());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24400"/>
            <a:ext cx="10820400" cy="820600"/>
          </a:xfrm>
        </p:spPr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602568"/>
            <a:ext cx="10820400" cy="719034"/>
          </a:xfrm>
        </p:spPr>
        <p:txBody>
          <a:bodyPr/>
          <a:lstStyle/>
          <a:p>
            <a:r>
              <a:rPr lang="en-US" dirty="0"/>
              <a:t>Signaling about and Handling Runtime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E052-2048-4E98-A626-D72C1142F246}"/>
              </a:ext>
            </a:extLst>
          </p:cNvPr>
          <p:cNvGrpSpPr/>
          <p:nvPr/>
        </p:nvGrpSpPr>
        <p:grpSpPr>
          <a:xfrm>
            <a:off x="1246186" y="1143000"/>
            <a:ext cx="9696451" cy="3257753"/>
            <a:chOff x="760412" y="907644"/>
            <a:chExt cx="9696451" cy="32577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5747D-7CA2-4CDA-9BE0-5A813D5D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1669847"/>
              <a:ext cx="9696451" cy="2495550"/>
            </a:xfrm>
            <a:prstGeom prst="roundRect">
              <a:avLst>
                <a:gd name="adj" fmla="val 1888"/>
              </a:avLst>
            </a:prstGeom>
          </p:spPr>
        </p:pic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0380" y="907644"/>
              <a:ext cx="2393058" cy="2393058"/>
            </a:xfrm>
            <a:prstGeom prst="roundRect">
              <a:avLst>
                <a:gd name="adj" fmla="val 5794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600" dirty="0"/>
              <a:t> Operations</a:t>
            </a:r>
          </a:p>
          <a:p>
            <a:pPr marL="442913" indent="-442913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3600" dirty="0"/>
              <a:t> Operations</a:t>
            </a:r>
            <a:endParaRPr lang="bg-BG" sz="3600" dirty="0"/>
          </a:p>
          <a:p>
            <a:pPr marL="452438" indent="-45243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What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600" dirty="0"/>
              <a:t>?</a:t>
            </a:r>
          </a:p>
          <a:p>
            <a:pPr marL="452438" indent="-452438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 sz="3600" dirty="0"/>
              <a:t> Exceptions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745748"/>
            <a:ext cx="3429000" cy="4421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844">
            <a:off x="10022297" y="140601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3330">
            <a:off x="6557768" y="1305807"/>
            <a:ext cx="1193223" cy="157949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9A4A9CB-C958-4641-ABEB-648C7F0B8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3235" r="3137" b="3235"/>
          <a:stretch/>
        </p:blipFill>
        <p:spPr bwMode="auto">
          <a:xfrm rot="220600">
            <a:off x="5985048" y="3523029"/>
            <a:ext cx="1389748" cy="1386838"/>
          </a:xfrm>
          <a:prstGeom prst="roundRect">
            <a:avLst>
              <a:gd name="adj" fmla="val 5794"/>
            </a:avLst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91914-963D-4C6D-A06C-F596935EE833}"/>
              </a:ext>
            </a:extLst>
          </p:cNvPr>
          <p:cNvSpPr txBox="1"/>
          <p:nvPr/>
        </p:nvSpPr>
        <p:spPr>
          <a:xfrm rot="319211">
            <a:off x="6044001" y="5437388"/>
            <a:ext cx="19385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try-catch</a:t>
            </a:r>
          </a:p>
        </p:txBody>
      </p:sp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are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, when a problem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caught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handled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3810000"/>
            <a:ext cx="9696451" cy="2495550"/>
          </a:xfrm>
          <a:prstGeom prst="roundRect">
            <a:avLst>
              <a:gd name="adj" fmla="val 1888"/>
            </a:avLst>
          </a:prstGeom>
        </p:spPr>
      </p:pic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problem description (text)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snapshot of the stack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394B-721A-4680-8827-A0C27661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3" y="3878323"/>
            <a:ext cx="11080776" cy="2598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97E8-C8E7-4349-809C-FA68EDB1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32" y="1874519"/>
            <a:ext cx="4096236" cy="2784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5459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6EAD7-E63A-4D7D-B83A-0B4C97C92C23}"/>
              </a:ext>
            </a:extLst>
          </p:cNvPr>
          <p:cNvGrpSpPr/>
          <p:nvPr/>
        </p:nvGrpSpPr>
        <p:grpSpPr>
          <a:xfrm>
            <a:off x="1979613" y="1371600"/>
            <a:ext cx="8229600" cy="3820886"/>
            <a:chOff x="2435246" y="1730100"/>
            <a:chExt cx="7318333" cy="3397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6C67D8-D24D-4C48-8EDC-8B53ABD6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6" y="1730100"/>
              <a:ext cx="7318333" cy="3397799"/>
            </a:xfrm>
            <a:prstGeom prst="roundRect">
              <a:avLst>
                <a:gd name="adj" fmla="val 1118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521" y="3138055"/>
              <a:ext cx="1801091" cy="180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3436" y="2133600"/>
            <a:ext cx="10518776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if any type of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 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6613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FormatException formatException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211476" y="2591812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190887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5" cy="55703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work with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modify / read / write / delete files</a:t>
            </a:r>
            <a:endParaRPr lang="bg-BG" sz="3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work with directories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delete directories / list files / folders</a:t>
            </a:r>
            <a:endParaRPr lang="bg-BG" sz="3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error handling mechanism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Hold information about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runtime error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Can be caught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8182344" y="1447800"/>
            <a:ext cx="3400643" cy="4703328"/>
            <a:chOff x="8182344" y="1447800"/>
            <a:chExt cx="3400643" cy="4703328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344" y="1447800"/>
              <a:ext cx="3400643" cy="25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C72458E-3FA4-4C7E-8635-51A3F3627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8500581" y="3156606"/>
              <a:ext cx="1044138" cy="1041952"/>
            </a:xfrm>
            <a:prstGeom prst="roundRect">
              <a:avLst>
                <a:gd name="adj" fmla="val 5794"/>
              </a:avLst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3C8EEB-28D1-4277-8786-4A9F64C14DE5}"/>
                </a:ext>
              </a:extLst>
            </p:cNvPr>
            <p:cNvSpPr txBox="1"/>
            <p:nvPr/>
          </p:nvSpPr>
          <p:spPr>
            <a:xfrm>
              <a:off x="9315700" y="4124980"/>
              <a:ext cx="17474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  <a:r>
              <a:rPr lang="en-US"/>
              <a:t>, Directories </a:t>
            </a:r>
            <a:r>
              <a:rPr lang="en-US" dirty="0"/>
              <a:t>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#fund-</a:t>
            </a:r>
            <a:r>
              <a:rPr lang="en-US" sz="11500" b="1" noProof="1"/>
              <a:t>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3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60026" y="57136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48241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881" y="2514972"/>
            <a:ext cx="2514818" cy="27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90728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25176" y="5770208"/>
            <a:ext cx="8938472" cy="719034"/>
          </a:xfrm>
        </p:spPr>
        <p:txBody>
          <a:bodyPr/>
          <a:lstStyle/>
          <a:p>
            <a:r>
              <a:rPr lang="en-US" dirty="0"/>
              <a:t>.NET API for Easily Working with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91" y="965200"/>
            <a:ext cx="4369242" cy="3645126"/>
          </a:xfrm>
          <a:prstGeom prst="roundRect">
            <a:avLst>
              <a:gd name="adj" fmla="val 779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36" y="1559363"/>
            <a:ext cx="1855976" cy="2456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59" y="1637647"/>
            <a:ext cx="2119153" cy="23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 text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30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string[] lines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30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Writing a string to a text file: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noProof="1"/>
              <a:t>Writing a sequence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Appending additional text to an existing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string[] names = {"</a:t>
            </a:r>
            <a:r>
              <a:rPr lang="en-US" sz="2800"/>
              <a:t>peter",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"irina",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"george",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"maria"};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800"/>
              <a:t>("output.txt", names);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.WriteAllText</a:t>
            </a:r>
            <a:r>
              <a:rPr lang="en-US" sz="2800"/>
              <a:t>("output.txt", "Files are fun :)");</a:t>
            </a:r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561562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.AppendAllText</a:t>
            </a:r>
            <a:r>
              <a:rPr lang="en-US" sz="2800"/>
              <a:t>("output.txt", "\nMore text\n");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3236996" y="4431058"/>
            <a:ext cx="5906831" cy="2010880"/>
          </a:xfrm>
          <a:prstGeom prst="roundRect">
            <a:avLst>
              <a:gd name="adj" fmla="val 2015"/>
            </a:avLst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4213" y="1940560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var info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600"/>
              <a:t>("output.txt");</a:t>
            </a:r>
            <a:endParaRPr lang="en-US" sz="2600" dirty="0"/>
          </a:p>
          <a:p>
            <a:r>
              <a:rPr lang="en-US" sz="2600"/>
              <a:t>Console.WriteLine("File size: {0} bytes",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Console.WriteLine("Created at: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CreationTime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Console.WriteLine("Path + name: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FullName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Console.WriteLine("File extension: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sz="260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effectLst/>
              </a:rPr>
              <a:t>File.ReadAllLines(…) method opens a text file,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This method attempts to automatically detect the encoding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Encoding formats UTF-8 and UTF-32 (both big-endian and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E9042-8722-4404-8633-CD9F0402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906046"/>
            <a:ext cx="11804822" cy="2815430"/>
          </a:xfrm>
        </p:spPr>
        <p:txBody>
          <a:bodyPr/>
          <a:lstStyle/>
          <a:p>
            <a:r>
              <a:rPr lang="en-US" dirty="0"/>
              <a:t>A better 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158240"/>
            <a:ext cx="109728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File.Delete</a:t>
            </a:r>
            <a:r>
              <a:rPr lang="en-US" sz="2600"/>
              <a:t>("odd-lines.txt");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for (int i = 1; i &lt; lines.Length; i += 2)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File.AppendAllText</a:t>
            </a:r>
            <a:r>
              <a:rPr lang="en-US" sz="2600"/>
              <a:t>("odd-lines.txt",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  lines[i] +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Environment.NewLine</a:t>
            </a:r>
            <a:r>
              <a:rPr lang="en-US" sz="2600"/>
              <a:t>);</a:t>
            </a:r>
            <a:endParaRPr lang="en-US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3" y="4666096"/>
            <a:ext cx="10972800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var oddLines = lines.Where((line,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index)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=&gt;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 % 2 == 1);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600"/>
              <a:t>("odd-lines.txt", oddLines);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116</TotalTime>
  <Words>1822</Words>
  <Application>Microsoft Office PowerPoint</Application>
  <PresentationFormat>Custom</PresentationFormat>
  <Paragraphs>301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Files, Directories, Exceptions</vt:lpstr>
      <vt:lpstr>Table of Contents</vt:lpstr>
      <vt:lpstr>Questions?</vt:lpstr>
      <vt:lpstr>File Class in .NET</vt:lpstr>
      <vt:lpstr>Reading Text Files</vt:lpstr>
      <vt:lpstr>Writing Text Files</vt:lpstr>
      <vt:lpstr>Inspecting Files</vt:lpstr>
      <vt:lpstr>Problem: Odd Lines</vt:lpstr>
      <vt:lpstr>Solution: Odd Lines</vt:lpstr>
      <vt:lpstr>Problem: Insert Line Numbers</vt:lpstr>
      <vt:lpstr>Solution: Line Numbers</vt:lpstr>
      <vt:lpstr>Problem: Word Count</vt:lpstr>
      <vt:lpstr>Solution: Word Count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 (2)</vt:lpstr>
      <vt:lpstr>The try-finally Statement</vt:lpstr>
      <vt:lpstr>The try-catch-finally Statement</vt:lpstr>
      <vt:lpstr>Summary</vt:lpstr>
      <vt:lpstr>Files, Directories and Exceptions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Svetlin Nakov</cp:lastModifiedBy>
  <cp:revision>28</cp:revision>
  <dcterms:created xsi:type="dcterms:W3CDTF">2014-01-02T17:00:34Z</dcterms:created>
  <dcterms:modified xsi:type="dcterms:W3CDTF">2017-06-21T11:13:46Z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