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596" y="-5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6306531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gn="just" rtl="0">
              <a:buNone/>
            </a:pPr>
            <a:r>
              <a:rPr lang="en">
                <a:solidFill>
                  <a:schemeClr val="dk1"/>
                </a:solidFill>
                <a:latin typeface="Times New Roman"/>
                <a:ea typeface="Times New Roman"/>
                <a:cs typeface="Times New Roman"/>
                <a:sym typeface="Times New Roman"/>
              </a:rPr>
              <a:t>1-Psychomotor speed 2- Psychomotor speed and cognitive flexibility 3-Accuracy 4-Accuracy and flexibility 5-Composite of psychomotor speed</a:t>
            </a:r>
          </a:p>
          <a:p>
            <a:pPr lvl="0" algn="just" rtl="0">
              <a:buNone/>
            </a:pPr>
            <a:r>
              <a:rPr lang="en">
                <a:solidFill>
                  <a:schemeClr val="dk1"/>
                </a:solidFill>
                <a:latin typeface="Times New Roman"/>
                <a:ea typeface="Times New Roman"/>
                <a:cs typeface="Times New Roman"/>
                <a:sym typeface="Times New Roman"/>
              </a:rPr>
              <a:t>6-Isolated measure of cognitive flexibility </a:t>
            </a:r>
          </a:p>
          <a:p>
            <a:endParaRPr lang="en">
              <a:solidFill>
                <a:schemeClr val="dk1"/>
              </a:solidFill>
              <a:latin typeface="Times New Roman"/>
              <a:ea typeface="Times New Roman"/>
              <a:cs typeface="Times New Roman"/>
              <a:sym typeface="Times New Roman"/>
            </a:endParaRPr>
          </a:p>
          <a:p>
            <a:endParaRPr lang="en">
              <a:solidFill>
                <a:schemeClr val="dk1"/>
              </a:solidFill>
              <a:latin typeface="Times New Roman"/>
              <a:ea typeface="Times New Roman"/>
              <a:cs typeface="Times New Roman"/>
              <a:sym typeface="Times New Roman"/>
            </a:endParaRPr>
          </a:p>
          <a:p>
            <a:endParaRPr lang="en">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algn="just" rtl="0">
              <a:buClr>
                <a:srgbClr val="000000"/>
              </a:buClr>
              <a:buSzPct val="127272"/>
              <a:buFont typeface="Times New Roman"/>
              <a:buChar char="➔"/>
            </a:pPr>
            <a:r>
              <a:rPr lang="en">
                <a:solidFill>
                  <a:schemeClr val="dk1"/>
                </a:solidFill>
                <a:latin typeface="Times New Roman"/>
                <a:ea typeface="Times New Roman"/>
                <a:cs typeface="Times New Roman"/>
                <a:sym typeface="Times New Roman"/>
              </a:rPr>
              <a:t>The experiment was performed in an</a:t>
            </a:r>
            <a:r>
              <a:rPr lang="en" b="1">
                <a:solidFill>
                  <a:schemeClr val="dk1"/>
                </a:solidFill>
                <a:latin typeface="Times New Roman"/>
                <a:ea typeface="Times New Roman"/>
                <a:cs typeface="Times New Roman"/>
                <a:sym typeface="Times New Roman"/>
              </a:rPr>
              <a:t> iPad</a:t>
            </a:r>
            <a:r>
              <a:rPr lang="en">
                <a:solidFill>
                  <a:schemeClr val="dk1"/>
                </a:solidFill>
                <a:latin typeface="Times New Roman"/>
                <a:ea typeface="Times New Roman"/>
                <a:cs typeface="Times New Roman"/>
                <a:sym typeface="Times New Roman"/>
              </a:rPr>
              <a:t> and the duration of the entire procedure was </a:t>
            </a:r>
            <a:r>
              <a:rPr lang="en" b="1">
                <a:solidFill>
                  <a:schemeClr val="dk1"/>
                </a:solidFill>
                <a:latin typeface="Times New Roman"/>
                <a:ea typeface="Times New Roman"/>
                <a:cs typeface="Times New Roman"/>
                <a:sym typeface="Times New Roman"/>
              </a:rPr>
              <a:t>35 minutes</a:t>
            </a:r>
            <a:r>
              <a:rPr lang="en">
                <a:solidFill>
                  <a:schemeClr val="dk1"/>
                </a:solidFill>
                <a:latin typeface="Times New Roman"/>
                <a:ea typeface="Times New Roman"/>
                <a:cs typeface="Times New Roman"/>
                <a:sym typeface="Times New Roman"/>
              </a:rPr>
              <a:t>. </a:t>
            </a:r>
          </a:p>
          <a:p>
            <a:pPr marL="457200" lvl="0" indent="-317500" algn="just" rtl="0">
              <a:buClr>
                <a:srgbClr val="000000"/>
              </a:buClr>
              <a:buSzPct val="127272"/>
              <a:buFont typeface="Times New Roman"/>
              <a:buChar char="➔"/>
            </a:pPr>
            <a:r>
              <a:rPr lang="en">
                <a:solidFill>
                  <a:schemeClr val="dk1"/>
                </a:solidFill>
                <a:latin typeface="Times New Roman"/>
                <a:ea typeface="Times New Roman"/>
                <a:cs typeface="Times New Roman"/>
                <a:sym typeface="Times New Roman"/>
              </a:rPr>
              <a:t>It consisted in </a:t>
            </a:r>
            <a:r>
              <a:rPr lang="en" b="1">
                <a:solidFill>
                  <a:schemeClr val="dk1"/>
                </a:solidFill>
                <a:latin typeface="Times New Roman"/>
                <a:ea typeface="Times New Roman"/>
                <a:cs typeface="Times New Roman"/>
                <a:sym typeface="Times New Roman"/>
              </a:rPr>
              <a:t>two parts</a:t>
            </a:r>
            <a:r>
              <a:rPr lang="en">
                <a:solidFill>
                  <a:schemeClr val="dk1"/>
                </a:solidFill>
                <a:latin typeface="Times New Roman"/>
                <a:ea typeface="Times New Roman"/>
                <a:cs typeface="Times New Roman"/>
                <a:sym typeface="Times New Roman"/>
              </a:rPr>
              <a:t>, each of them lasted </a:t>
            </a:r>
            <a:r>
              <a:rPr lang="en" b="1">
                <a:solidFill>
                  <a:schemeClr val="dk1"/>
                </a:solidFill>
                <a:latin typeface="Times New Roman"/>
                <a:ea typeface="Times New Roman"/>
                <a:cs typeface="Times New Roman"/>
                <a:sym typeface="Times New Roman"/>
              </a:rPr>
              <a:t>15 minutes</a:t>
            </a:r>
            <a:r>
              <a:rPr lang="en">
                <a:solidFill>
                  <a:schemeClr val="dk1"/>
                </a:solidFill>
                <a:latin typeface="Times New Roman"/>
                <a:ea typeface="Times New Roman"/>
                <a:cs typeface="Times New Roman"/>
                <a:sym typeface="Times New Roman"/>
              </a:rPr>
              <a:t> and there was a break of </a:t>
            </a:r>
            <a:r>
              <a:rPr lang="en" b="1">
                <a:solidFill>
                  <a:schemeClr val="dk1"/>
                </a:solidFill>
                <a:latin typeface="Times New Roman"/>
                <a:ea typeface="Times New Roman"/>
                <a:cs typeface="Times New Roman"/>
                <a:sym typeface="Times New Roman"/>
              </a:rPr>
              <a:t>five minutes</a:t>
            </a:r>
            <a:r>
              <a:rPr lang="en">
                <a:solidFill>
                  <a:schemeClr val="dk1"/>
                </a:solidFill>
                <a:latin typeface="Times New Roman"/>
                <a:ea typeface="Times New Roman"/>
                <a:cs typeface="Times New Roman"/>
                <a:sym typeface="Times New Roman"/>
              </a:rPr>
              <a:t> between them. Each part had</a:t>
            </a:r>
            <a:r>
              <a:rPr lang="en" b="1">
                <a:solidFill>
                  <a:schemeClr val="dk1"/>
                </a:solidFill>
                <a:latin typeface="Times New Roman"/>
                <a:ea typeface="Times New Roman"/>
                <a:cs typeface="Times New Roman"/>
                <a:sym typeface="Times New Roman"/>
              </a:rPr>
              <a:t> two subparts</a:t>
            </a:r>
            <a:r>
              <a:rPr lang="en">
                <a:solidFill>
                  <a:schemeClr val="dk1"/>
                </a:solidFill>
                <a:latin typeface="Times New Roman"/>
                <a:ea typeface="Times New Roman"/>
                <a:cs typeface="Times New Roman"/>
                <a:sym typeface="Times New Roman"/>
              </a:rPr>
              <a:t>. </a:t>
            </a:r>
          </a:p>
          <a:p>
            <a:pPr marL="457200" lvl="0" indent="-317500" rtl="0">
              <a:buClr>
                <a:schemeClr val="dk1"/>
              </a:buClr>
              <a:buSzPct val="127272"/>
              <a:buFont typeface="Times New Roman"/>
              <a:buChar char="➔"/>
            </a:pPr>
            <a:r>
              <a:rPr lang="en">
                <a:solidFill>
                  <a:schemeClr val="dk1"/>
                </a:solidFill>
                <a:latin typeface="Times New Roman"/>
                <a:ea typeface="Times New Roman"/>
                <a:cs typeface="Times New Roman"/>
                <a:sym typeface="Times New Roman"/>
              </a:rPr>
              <a:t>The subject was told to wear </a:t>
            </a:r>
            <a:r>
              <a:rPr lang="en" b="1">
                <a:solidFill>
                  <a:schemeClr val="dk1"/>
                </a:solidFill>
                <a:latin typeface="Times New Roman"/>
                <a:ea typeface="Times New Roman"/>
                <a:cs typeface="Times New Roman"/>
                <a:sym typeface="Times New Roman"/>
              </a:rPr>
              <a:t>headphones</a:t>
            </a:r>
            <a:r>
              <a:rPr lang="en">
                <a:solidFill>
                  <a:schemeClr val="dk1"/>
                </a:solidFill>
                <a:latin typeface="Times New Roman"/>
                <a:ea typeface="Times New Roman"/>
                <a:cs typeface="Times New Roman"/>
                <a:sym typeface="Times New Roman"/>
              </a:rPr>
              <a:t> during the whole experiment in order to </a:t>
            </a:r>
            <a:r>
              <a:rPr lang="en" b="1">
                <a:solidFill>
                  <a:schemeClr val="dk1"/>
                </a:solidFill>
                <a:latin typeface="Times New Roman"/>
                <a:ea typeface="Times New Roman"/>
                <a:cs typeface="Times New Roman"/>
                <a:sym typeface="Times New Roman"/>
              </a:rPr>
              <a:t>block noise</a:t>
            </a:r>
            <a:r>
              <a:rPr lang="en">
                <a:solidFill>
                  <a:schemeClr val="dk1"/>
                </a:solidFill>
                <a:latin typeface="Times New Roman"/>
                <a:ea typeface="Times New Roman"/>
                <a:cs typeface="Times New Roman"/>
                <a:sym typeface="Times New Roman"/>
              </a:rPr>
              <a:t> from the exterior and the importance of not removing them before the end of the game.</a:t>
            </a:r>
          </a:p>
          <a:p>
            <a:pPr marL="457200" lvl="0" indent="-317500" rtl="0">
              <a:buClr>
                <a:schemeClr val="dk1"/>
              </a:buClr>
              <a:buSzPct val="127272"/>
              <a:buFont typeface="Times New Roman"/>
              <a:buChar char="➔"/>
            </a:pPr>
            <a:r>
              <a:rPr lang="en">
                <a:solidFill>
                  <a:schemeClr val="dk1"/>
                </a:solidFill>
                <a:latin typeface="Times New Roman"/>
                <a:ea typeface="Times New Roman"/>
                <a:cs typeface="Times New Roman"/>
                <a:sym typeface="Times New Roman"/>
              </a:rPr>
              <a:t>The</a:t>
            </a:r>
            <a:r>
              <a:rPr lang="en" b="1">
                <a:solidFill>
                  <a:schemeClr val="dk1"/>
                </a:solidFill>
                <a:latin typeface="Times New Roman"/>
                <a:ea typeface="Times New Roman"/>
                <a:cs typeface="Times New Roman"/>
                <a:sym typeface="Times New Roman"/>
              </a:rPr>
              <a:t> first </a:t>
            </a:r>
            <a:r>
              <a:rPr lang="en">
                <a:solidFill>
                  <a:schemeClr val="dk1"/>
                </a:solidFill>
                <a:latin typeface="Times New Roman"/>
                <a:ea typeface="Times New Roman"/>
                <a:cs typeface="Times New Roman"/>
                <a:sym typeface="Times New Roman"/>
              </a:rPr>
              <a:t>subpart lasted </a:t>
            </a:r>
            <a:r>
              <a:rPr lang="en" b="1">
                <a:solidFill>
                  <a:schemeClr val="dk1"/>
                </a:solidFill>
                <a:latin typeface="Times New Roman"/>
                <a:ea typeface="Times New Roman"/>
                <a:cs typeface="Times New Roman"/>
                <a:sym typeface="Times New Roman"/>
              </a:rPr>
              <a:t>nine minutes</a:t>
            </a:r>
            <a:r>
              <a:rPr lang="en">
                <a:solidFill>
                  <a:schemeClr val="dk1"/>
                </a:solidFill>
                <a:latin typeface="Times New Roman"/>
                <a:ea typeface="Times New Roman"/>
                <a:cs typeface="Times New Roman"/>
                <a:sym typeface="Times New Roman"/>
              </a:rPr>
              <a:t> and it consisted in a video with </a:t>
            </a:r>
            <a:r>
              <a:rPr lang="en" b="1">
                <a:solidFill>
                  <a:schemeClr val="dk1"/>
                </a:solidFill>
                <a:latin typeface="Times New Roman"/>
                <a:ea typeface="Times New Roman"/>
                <a:cs typeface="Times New Roman"/>
                <a:sym typeface="Times New Roman"/>
              </a:rPr>
              <a:t>Ishihara color test plates</a:t>
            </a:r>
            <a:r>
              <a:rPr lang="en">
                <a:solidFill>
                  <a:schemeClr val="dk1"/>
                </a:solidFill>
                <a:latin typeface="Times New Roman"/>
                <a:ea typeface="Times New Roman"/>
                <a:cs typeface="Times New Roman"/>
                <a:sym typeface="Times New Roman"/>
              </a:rPr>
              <a:t>. In it, the subject was presented a set of images displaying numbers and shapes in coloured backgrounds; and he was requested to identify the </a:t>
            </a:r>
            <a:r>
              <a:rPr lang="en" b="1">
                <a:solidFill>
                  <a:schemeClr val="dk1"/>
                </a:solidFill>
                <a:latin typeface="Times New Roman"/>
                <a:ea typeface="Times New Roman"/>
                <a:cs typeface="Times New Roman"/>
                <a:sym typeface="Times New Roman"/>
              </a:rPr>
              <a:t>number, line or shap</a:t>
            </a:r>
            <a:r>
              <a:rPr lang="en">
                <a:solidFill>
                  <a:schemeClr val="dk1"/>
                </a:solidFill>
                <a:latin typeface="Times New Roman"/>
                <a:ea typeface="Times New Roman"/>
                <a:cs typeface="Times New Roman"/>
                <a:sym typeface="Times New Roman"/>
              </a:rPr>
              <a:t>e that he/she could see in each slide and report it through the </a:t>
            </a:r>
            <a:r>
              <a:rPr lang="en" b="1">
                <a:solidFill>
                  <a:schemeClr val="dk1"/>
                </a:solidFill>
                <a:latin typeface="Times New Roman"/>
                <a:ea typeface="Times New Roman"/>
                <a:cs typeface="Times New Roman"/>
                <a:sym typeface="Times New Roman"/>
              </a:rPr>
              <a:t>microphone</a:t>
            </a:r>
            <a:r>
              <a:rPr lang="en">
                <a:solidFill>
                  <a:schemeClr val="dk1"/>
                </a:solidFill>
                <a:latin typeface="Times New Roman"/>
                <a:ea typeface="Times New Roman"/>
                <a:cs typeface="Times New Roman"/>
                <a:sym typeface="Times New Roman"/>
              </a:rPr>
              <a:t>.</a:t>
            </a:r>
          </a:p>
          <a:p>
            <a:pPr marL="457200" lvl="0" indent="-317500" rtl="0">
              <a:buClr>
                <a:schemeClr val="dk1"/>
              </a:buClr>
              <a:buSzPct val="127272"/>
              <a:buFont typeface="Times New Roman"/>
              <a:buChar char="➔"/>
            </a:pPr>
            <a:r>
              <a:rPr lang="en">
                <a:solidFill>
                  <a:schemeClr val="dk1"/>
                </a:solidFill>
                <a:latin typeface="Times New Roman"/>
                <a:ea typeface="Times New Roman"/>
                <a:cs typeface="Times New Roman"/>
                <a:sym typeface="Times New Roman"/>
              </a:rPr>
              <a:t>The </a:t>
            </a:r>
            <a:r>
              <a:rPr lang="en" b="1">
                <a:solidFill>
                  <a:schemeClr val="dk1"/>
                </a:solidFill>
                <a:latin typeface="Times New Roman"/>
                <a:ea typeface="Times New Roman"/>
                <a:cs typeface="Times New Roman"/>
                <a:sym typeface="Times New Roman"/>
              </a:rPr>
              <a:t>second subpart</a:t>
            </a:r>
            <a:r>
              <a:rPr lang="en">
                <a:solidFill>
                  <a:schemeClr val="dk1"/>
                </a:solidFill>
                <a:latin typeface="Times New Roman"/>
                <a:ea typeface="Times New Roman"/>
                <a:cs typeface="Times New Roman"/>
                <a:sym typeface="Times New Roman"/>
              </a:rPr>
              <a:t> lasted about </a:t>
            </a:r>
            <a:r>
              <a:rPr lang="en" b="1">
                <a:solidFill>
                  <a:schemeClr val="dk1"/>
                </a:solidFill>
                <a:latin typeface="Times New Roman"/>
                <a:ea typeface="Times New Roman"/>
                <a:cs typeface="Times New Roman"/>
                <a:sym typeface="Times New Roman"/>
              </a:rPr>
              <a:t>six minutes</a:t>
            </a:r>
            <a:r>
              <a:rPr lang="en">
                <a:solidFill>
                  <a:schemeClr val="dk1"/>
                </a:solidFill>
                <a:latin typeface="Times New Roman"/>
                <a:ea typeface="Times New Roman"/>
                <a:cs typeface="Times New Roman"/>
                <a:sym typeface="Times New Roman"/>
              </a:rPr>
              <a:t> (depending on the subject’s performing) and it is was centered in the </a:t>
            </a:r>
            <a:r>
              <a:rPr lang="en" b="1">
                <a:solidFill>
                  <a:schemeClr val="dk1"/>
                </a:solidFill>
                <a:latin typeface="Times New Roman"/>
                <a:ea typeface="Times New Roman"/>
                <a:cs typeface="Times New Roman"/>
                <a:sym typeface="Times New Roman"/>
              </a:rPr>
              <a:t>Stroop test</a:t>
            </a:r>
            <a:r>
              <a:rPr lang="en">
                <a:solidFill>
                  <a:schemeClr val="dk1"/>
                </a:solidFill>
                <a:latin typeface="Times New Roman"/>
                <a:ea typeface="Times New Roman"/>
                <a:cs typeface="Times New Roman"/>
                <a:sym typeface="Times New Roman"/>
              </a:rPr>
              <a:t>. The subject had to perform a </a:t>
            </a:r>
            <a:r>
              <a:rPr lang="en" b="1">
                <a:solidFill>
                  <a:schemeClr val="dk1"/>
                </a:solidFill>
                <a:latin typeface="Times New Roman"/>
                <a:ea typeface="Times New Roman"/>
                <a:cs typeface="Times New Roman"/>
                <a:sym typeface="Times New Roman"/>
              </a:rPr>
              <a:t>color detection game</a:t>
            </a:r>
            <a:r>
              <a:rPr lang="en">
                <a:solidFill>
                  <a:schemeClr val="dk1"/>
                </a:solidFill>
                <a:latin typeface="Times New Roman"/>
                <a:ea typeface="Times New Roman"/>
                <a:cs typeface="Times New Roman"/>
                <a:sym typeface="Times New Roman"/>
              </a:rPr>
              <a:t> in the iPad. He/she was shown the game before the experiment began. When the video stopped, the subject had to start the game and had to take off the headphones and report it to the examiners when the game finished.</a:t>
            </a:r>
          </a:p>
          <a:p>
            <a:pPr marL="457200" lvl="0" indent="-317500" algn="just" rtl="0">
              <a:buClr>
                <a:schemeClr val="dk1"/>
              </a:buClr>
              <a:buSzPct val="127272"/>
              <a:buFont typeface="Times New Roman"/>
              <a:buChar char="➔"/>
            </a:pPr>
            <a:r>
              <a:rPr lang="en">
                <a:solidFill>
                  <a:schemeClr val="dk1"/>
                </a:solidFill>
                <a:latin typeface="Times New Roman"/>
                <a:ea typeface="Times New Roman"/>
                <a:cs typeface="Times New Roman"/>
                <a:sym typeface="Times New Roman"/>
              </a:rPr>
              <a:t>The </a:t>
            </a:r>
            <a:r>
              <a:rPr lang="en" b="1">
                <a:solidFill>
                  <a:schemeClr val="dk1"/>
                </a:solidFill>
                <a:latin typeface="Times New Roman"/>
                <a:ea typeface="Times New Roman"/>
                <a:cs typeface="Times New Roman"/>
                <a:sym typeface="Times New Roman"/>
              </a:rPr>
              <a:t>Ishihara test</a:t>
            </a:r>
            <a:r>
              <a:rPr lang="en">
                <a:solidFill>
                  <a:schemeClr val="dk1"/>
                </a:solidFill>
                <a:latin typeface="Times New Roman"/>
                <a:ea typeface="Times New Roman"/>
                <a:cs typeface="Times New Roman"/>
                <a:sym typeface="Times New Roman"/>
              </a:rPr>
              <a:t>, introduced in </a:t>
            </a:r>
            <a:r>
              <a:rPr lang="en" b="1">
                <a:solidFill>
                  <a:schemeClr val="dk1"/>
                </a:solidFill>
                <a:latin typeface="Times New Roman"/>
                <a:ea typeface="Times New Roman"/>
                <a:cs typeface="Times New Roman"/>
                <a:sym typeface="Times New Roman"/>
              </a:rPr>
              <a:t>1917</a:t>
            </a:r>
            <a:r>
              <a:rPr lang="en">
                <a:solidFill>
                  <a:schemeClr val="dk1"/>
                </a:solidFill>
                <a:latin typeface="Times New Roman"/>
                <a:ea typeface="Times New Roman"/>
                <a:cs typeface="Times New Roman"/>
                <a:sym typeface="Times New Roman"/>
              </a:rPr>
              <a:t>, consists in different plates with figures or patterns constituted of colored dots of diverging size that the subjects are asked to recognize among differently colored dots that surround these figures or patterns.  </a:t>
            </a:r>
          </a:p>
          <a:p>
            <a:pPr marL="457200" lvl="0" indent="-317500" algn="just" rtl="0">
              <a:buClr>
                <a:schemeClr val="dk1"/>
              </a:buClr>
              <a:buSzPct val="127272"/>
              <a:buFont typeface="Times New Roman"/>
              <a:buChar char="➔"/>
            </a:pPr>
            <a:r>
              <a:rPr lang="en">
                <a:solidFill>
                  <a:schemeClr val="dk1"/>
                </a:solidFill>
                <a:latin typeface="Times New Roman"/>
                <a:ea typeface="Times New Roman"/>
                <a:cs typeface="Times New Roman"/>
                <a:sym typeface="Times New Roman"/>
              </a:rPr>
              <a:t>The video was composed by </a:t>
            </a:r>
            <a:r>
              <a:rPr lang="en" b="1">
                <a:solidFill>
                  <a:schemeClr val="dk1"/>
                </a:solidFill>
                <a:latin typeface="Times New Roman"/>
                <a:ea typeface="Times New Roman"/>
                <a:cs typeface="Times New Roman"/>
                <a:sym typeface="Times New Roman"/>
              </a:rPr>
              <a:t>17 number</a:t>
            </a:r>
            <a:r>
              <a:rPr lang="en">
                <a:solidFill>
                  <a:schemeClr val="dk1"/>
                </a:solidFill>
                <a:latin typeface="Times New Roman"/>
                <a:ea typeface="Times New Roman"/>
                <a:cs typeface="Times New Roman"/>
                <a:sym typeface="Times New Roman"/>
              </a:rPr>
              <a:t> plates, </a:t>
            </a:r>
            <a:r>
              <a:rPr lang="en" b="1">
                <a:solidFill>
                  <a:schemeClr val="dk1"/>
                </a:solidFill>
                <a:latin typeface="Times New Roman"/>
                <a:ea typeface="Times New Roman"/>
                <a:cs typeface="Times New Roman"/>
                <a:sym typeface="Times New Roman"/>
              </a:rPr>
              <a:t>6 shapes</a:t>
            </a:r>
            <a:r>
              <a:rPr lang="en">
                <a:solidFill>
                  <a:schemeClr val="dk1"/>
                </a:solidFill>
                <a:latin typeface="Times New Roman"/>
                <a:ea typeface="Times New Roman"/>
                <a:cs typeface="Times New Roman"/>
                <a:sym typeface="Times New Roman"/>
              </a:rPr>
              <a:t> plates and</a:t>
            </a:r>
            <a:r>
              <a:rPr lang="en" b="1">
                <a:solidFill>
                  <a:schemeClr val="dk1"/>
                </a:solidFill>
                <a:latin typeface="Times New Roman"/>
                <a:ea typeface="Times New Roman"/>
                <a:cs typeface="Times New Roman"/>
                <a:sym typeface="Times New Roman"/>
              </a:rPr>
              <a:t> 9 lines</a:t>
            </a:r>
            <a:r>
              <a:rPr lang="en">
                <a:solidFill>
                  <a:schemeClr val="dk1"/>
                </a:solidFill>
                <a:latin typeface="Times New Roman"/>
                <a:ea typeface="Times New Roman"/>
                <a:cs typeface="Times New Roman"/>
                <a:sym typeface="Times New Roman"/>
              </a:rPr>
              <a:t> plates. All the slides lasted </a:t>
            </a:r>
            <a:r>
              <a:rPr lang="en" b="1">
                <a:solidFill>
                  <a:schemeClr val="dk1"/>
                </a:solidFill>
                <a:latin typeface="Times New Roman"/>
                <a:ea typeface="Times New Roman"/>
                <a:cs typeface="Times New Roman"/>
                <a:sym typeface="Times New Roman"/>
              </a:rPr>
              <a:t>15 seconds</a:t>
            </a:r>
            <a:r>
              <a:rPr lang="en">
                <a:solidFill>
                  <a:schemeClr val="dk1"/>
                </a:solidFill>
                <a:latin typeface="Times New Roman"/>
                <a:ea typeface="Times New Roman"/>
                <a:cs typeface="Times New Roman"/>
                <a:sym typeface="Times New Roman"/>
              </a:rPr>
              <a:t>.</a:t>
            </a:r>
          </a:p>
          <a:p>
            <a:endParaRPr lang="en">
              <a:solidFill>
                <a:schemeClr val="dk1"/>
              </a:solidFill>
              <a:latin typeface="Times New Roman"/>
              <a:ea typeface="Times New Roman"/>
              <a:cs typeface="Times New Roman"/>
              <a:sym typeface="Times New Roman"/>
            </a:endParaRPr>
          </a:p>
          <a:p>
            <a:endParaRPr lang="en">
              <a:solidFill>
                <a:schemeClr val="dk1"/>
              </a:solidFill>
              <a:latin typeface="Times New Roman"/>
              <a:ea typeface="Times New Roman"/>
              <a:cs typeface="Times New Roman"/>
              <a:sym typeface="Times New Roman"/>
            </a:endParaRPr>
          </a:p>
          <a:p>
            <a:endParaRPr lang="en">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buClr>
                <a:srgbClr val="000000"/>
              </a:buClr>
              <a:buSzPct val="127272"/>
              <a:buFont typeface="Times New Roman"/>
              <a:buChar char="➔"/>
            </a:pPr>
            <a:r>
              <a:rPr lang="en">
                <a:solidFill>
                  <a:schemeClr val="dk1"/>
                </a:solidFill>
                <a:latin typeface="Times New Roman"/>
                <a:ea typeface="Times New Roman"/>
                <a:cs typeface="Times New Roman"/>
                <a:sym typeface="Times New Roman"/>
              </a:rPr>
              <a:t>The</a:t>
            </a:r>
            <a:r>
              <a:rPr lang="en" b="1">
                <a:solidFill>
                  <a:schemeClr val="dk1"/>
                </a:solidFill>
                <a:latin typeface="Times New Roman"/>
                <a:ea typeface="Times New Roman"/>
                <a:cs typeface="Times New Roman"/>
                <a:sym typeface="Times New Roman"/>
              </a:rPr>
              <a:t> first </a:t>
            </a:r>
            <a:r>
              <a:rPr lang="en">
                <a:solidFill>
                  <a:schemeClr val="dk1"/>
                </a:solidFill>
                <a:latin typeface="Times New Roman"/>
                <a:ea typeface="Times New Roman"/>
                <a:cs typeface="Times New Roman"/>
                <a:sym typeface="Times New Roman"/>
              </a:rPr>
              <a:t>subpart lasted </a:t>
            </a:r>
            <a:r>
              <a:rPr lang="en" b="1">
                <a:solidFill>
                  <a:schemeClr val="dk1"/>
                </a:solidFill>
                <a:latin typeface="Times New Roman"/>
                <a:ea typeface="Times New Roman"/>
                <a:cs typeface="Times New Roman"/>
                <a:sym typeface="Times New Roman"/>
              </a:rPr>
              <a:t>nine minutes</a:t>
            </a:r>
            <a:r>
              <a:rPr lang="en">
                <a:solidFill>
                  <a:schemeClr val="dk1"/>
                </a:solidFill>
                <a:latin typeface="Times New Roman"/>
                <a:ea typeface="Times New Roman"/>
                <a:cs typeface="Times New Roman"/>
                <a:sym typeface="Times New Roman"/>
              </a:rPr>
              <a:t> and it consisted in a video with </a:t>
            </a:r>
            <a:r>
              <a:rPr lang="en" b="1">
                <a:solidFill>
                  <a:schemeClr val="dk1"/>
                </a:solidFill>
                <a:latin typeface="Times New Roman"/>
                <a:ea typeface="Times New Roman"/>
                <a:cs typeface="Times New Roman"/>
                <a:sym typeface="Times New Roman"/>
              </a:rPr>
              <a:t>Ishihara color test plates</a:t>
            </a:r>
            <a:r>
              <a:rPr lang="en">
                <a:solidFill>
                  <a:schemeClr val="dk1"/>
                </a:solidFill>
                <a:latin typeface="Times New Roman"/>
                <a:ea typeface="Times New Roman"/>
                <a:cs typeface="Times New Roman"/>
                <a:sym typeface="Times New Roman"/>
              </a:rPr>
              <a:t>. In it, the subject was presented a set of images displaying numbers and shapes in coloured backgrounds; and he was requested to identify the </a:t>
            </a:r>
            <a:r>
              <a:rPr lang="en" b="1">
                <a:solidFill>
                  <a:schemeClr val="dk1"/>
                </a:solidFill>
                <a:latin typeface="Times New Roman"/>
                <a:ea typeface="Times New Roman"/>
                <a:cs typeface="Times New Roman"/>
                <a:sym typeface="Times New Roman"/>
              </a:rPr>
              <a:t>number, line or shap</a:t>
            </a:r>
            <a:r>
              <a:rPr lang="en">
                <a:solidFill>
                  <a:schemeClr val="dk1"/>
                </a:solidFill>
                <a:latin typeface="Times New Roman"/>
                <a:ea typeface="Times New Roman"/>
                <a:cs typeface="Times New Roman"/>
                <a:sym typeface="Times New Roman"/>
              </a:rPr>
              <a:t>e that he/she could see in each slide and report it through the </a:t>
            </a:r>
            <a:r>
              <a:rPr lang="en" b="1">
                <a:solidFill>
                  <a:schemeClr val="dk1"/>
                </a:solidFill>
                <a:latin typeface="Times New Roman"/>
                <a:ea typeface="Times New Roman"/>
                <a:cs typeface="Times New Roman"/>
                <a:sym typeface="Times New Roman"/>
              </a:rPr>
              <a:t>microphone</a:t>
            </a:r>
            <a:r>
              <a:rPr lang="en">
                <a:solidFill>
                  <a:schemeClr val="dk1"/>
                </a:solidFill>
                <a:latin typeface="Times New Roman"/>
                <a:ea typeface="Times New Roman"/>
                <a:cs typeface="Times New Roman"/>
                <a:sym typeface="Times New Roman"/>
              </a:rPr>
              <a:t>.</a:t>
            </a:r>
          </a:p>
          <a:p>
            <a:pPr marL="457200" lvl="0" indent="-317500" algn="just" rtl="0">
              <a:buClr>
                <a:schemeClr val="dk1"/>
              </a:buClr>
              <a:buSzPct val="127272"/>
              <a:buFont typeface="Times New Roman"/>
              <a:buChar char="➔"/>
            </a:pPr>
            <a:r>
              <a:rPr lang="en">
                <a:solidFill>
                  <a:schemeClr val="dk1"/>
                </a:solidFill>
                <a:latin typeface="Times New Roman"/>
                <a:ea typeface="Times New Roman"/>
                <a:cs typeface="Times New Roman"/>
                <a:sym typeface="Times New Roman"/>
              </a:rPr>
              <a:t>The </a:t>
            </a:r>
            <a:r>
              <a:rPr lang="en" b="1">
                <a:solidFill>
                  <a:schemeClr val="dk1"/>
                </a:solidFill>
                <a:latin typeface="Times New Roman"/>
                <a:ea typeface="Times New Roman"/>
                <a:cs typeface="Times New Roman"/>
                <a:sym typeface="Times New Roman"/>
              </a:rPr>
              <a:t>Ishihara test</a:t>
            </a:r>
            <a:r>
              <a:rPr lang="en">
                <a:solidFill>
                  <a:schemeClr val="dk1"/>
                </a:solidFill>
                <a:latin typeface="Times New Roman"/>
                <a:ea typeface="Times New Roman"/>
                <a:cs typeface="Times New Roman"/>
                <a:sym typeface="Times New Roman"/>
              </a:rPr>
              <a:t>, introduced in </a:t>
            </a:r>
            <a:r>
              <a:rPr lang="en" b="1">
                <a:solidFill>
                  <a:schemeClr val="dk1"/>
                </a:solidFill>
                <a:latin typeface="Times New Roman"/>
                <a:ea typeface="Times New Roman"/>
                <a:cs typeface="Times New Roman"/>
                <a:sym typeface="Times New Roman"/>
              </a:rPr>
              <a:t>1917</a:t>
            </a:r>
            <a:r>
              <a:rPr lang="en">
                <a:solidFill>
                  <a:schemeClr val="dk1"/>
                </a:solidFill>
                <a:latin typeface="Times New Roman"/>
                <a:ea typeface="Times New Roman"/>
                <a:cs typeface="Times New Roman"/>
                <a:sym typeface="Times New Roman"/>
              </a:rPr>
              <a:t>, consists in different plates with figures or patterns constituted of colored dots of diverging size that the subjects are asked to recognize among differently colored dots that surround these figures or patterns.  </a:t>
            </a:r>
          </a:p>
          <a:p>
            <a:pPr marL="457200" lvl="0" indent="-317500" algn="just" rtl="0">
              <a:buClr>
                <a:schemeClr val="dk1"/>
              </a:buClr>
              <a:buSzPct val="127272"/>
              <a:buFont typeface="Times New Roman"/>
              <a:buChar char="➔"/>
            </a:pPr>
            <a:r>
              <a:rPr lang="en">
                <a:solidFill>
                  <a:schemeClr val="dk1"/>
                </a:solidFill>
                <a:latin typeface="Times New Roman"/>
                <a:ea typeface="Times New Roman"/>
                <a:cs typeface="Times New Roman"/>
                <a:sym typeface="Times New Roman"/>
              </a:rPr>
              <a:t>The video was composed by </a:t>
            </a:r>
            <a:r>
              <a:rPr lang="en" b="1">
                <a:solidFill>
                  <a:schemeClr val="dk1"/>
                </a:solidFill>
                <a:latin typeface="Times New Roman"/>
                <a:ea typeface="Times New Roman"/>
                <a:cs typeface="Times New Roman"/>
                <a:sym typeface="Times New Roman"/>
              </a:rPr>
              <a:t>17 number</a:t>
            </a:r>
            <a:r>
              <a:rPr lang="en">
                <a:solidFill>
                  <a:schemeClr val="dk1"/>
                </a:solidFill>
                <a:latin typeface="Times New Roman"/>
                <a:ea typeface="Times New Roman"/>
                <a:cs typeface="Times New Roman"/>
                <a:sym typeface="Times New Roman"/>
              </a:rPr>
              <a:t> plates, </a:t>
            </a:r>
            <a:r>
              <a:rPr lang="en" b="1">
                <a:solidFill>
                  <a:schemeClr val="dk1"/>
                </a:solidFill>
                <a:latin typeface="Times New Roman"/>
                <a:ea typeface="Times New Roman"/>
                <a:cs typeface="Times New Roman"/>
                <a:sym typeface="Times New Roman"/>
              </a:rPr>
              <a:t>6 shapes</a:t>
            </a:r>
            <a:r>
              <a:rPr lang="en">
                <a:solidFill>
                  <a:schemeClr val="dk1"/>
                </a:solidFill>
                <a:latin typeface="Times New Roman"/>
                <a:ea typeface="Times New Roman"/>
                <a:cs typeface="Times New Roman"/>
                <a:sym typeface="Times New Roman"/>
              </a:rPr>
              <a:t> plates and</a:t>
            </a:r>
            <a:r>
              <a:rPr lang="en" b="1">
                <a:solidFill>
                  <a:schemeClr val="dk1"/>
                </a:solidFill>
                <a:latin typeface="Times New Roman"/>
                <a:ea typeface="Times New Roman"/>
                <a:cs typeface="Times New Roman"/>
                <a:sym typeface="Times New Roman"/>
              </a:rPr>
              <a:t> 9 lines</a:t>
            </a:r>
            <a:r>
              <a:rPr lang="en">
                <a:solidFill>
                  <a:schemeClr val="dk1"/>
                </a:solidFill>
                <a:latin typeface="Times New Roman"/>
                <a:ea typeface="Times New Roman"/>
                <a:cs typeface="Times New Roman"/>
                <a:sym typeface="Times New Roman"/>
              </a:rPr>
              <a:t> plates. All the slides lasted </a:t>
            </a:r>
            <a:r>
              <a:rPr lang="en" b="1">
                <a:solidFill>
                  <a:schemeClr val="dk1"/>
                </a:solidFill>
                <a:latin typeface="Times New Roman"/>
                <a:ea typeface="Times New Roman"/>
                <a:cs typeface="Times New Roman"/>
                <a:sym typeface="Times New Roman"/>
              </a:rPr>
              <a:t>15 seconds</a:t>
            </a:r>
            <a:r>
              <a:rPr lang="en">
                <a:solidFill>
                  <a:schemeClr val="dk1"/>
                </a:solidFill>
                <a:latin typeface="Times New Roman"/>
                <a:ea typeface="Times New Roman"/>
                <a:cs typeface="Times New Roman"/>
                <a:sym typeface="Times New Roman"/>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indent="304800" algn="ctr">
              <a:buSzPct val="100000"/>
              <a:defRPr sz="4800"/>
            </a:lvl1pPr>
            <a:lvl2pPr indent="304800" algn="ctr">
              <a:buSzPct val="100000"/>
              <a:defRPr sz="4800"/>
            </a:lvl2pPr>
            <a:lvl3pPr indent="304800" algn="ctr">
              <a:buSzPct val="100000"/>
              <a:defRPr sz="4800"/>
            </a:lvl3pPr>
            <a:lvl4pPr indent="304800" algn="ctr">
              <a:buSzPct val="100000"/>
              <a:defRPr sz="4800"/>
            </a:lvl4pPr>
            <a:lvl5pPr indent="304800" algn="ctr">
              <a:buSzPct val="100000"/>
              <a:defRPr sz="4800"/>
            </a:lvl5pPr>
            <a:lvl6pPr indent="304800" algn="ctr">
              <a:buSzPct val="100000"/>
              <a:defRPr sz="4800"/>
            </a:lvl6pPr>
            <a:lvl7pPr indent="304800" algn="ctr">
              <a:buSzPct val="100000"/>
              <a:defRPr sz="4800"/>
            </a:lvl7pPr>
            <a:lvl8pPr indent="304800" algn="ctr">
              <a:buSzPct val="100000"/>
              <a:defRPr sz="4800"/>
            </a:lvl8pPr>
            <a:lvl9pPr indent="304800" algn="ctr">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marL="0" algn="ctr">
              <a:spcBef>
                <a:spcPts val="0"/>
              </a:spcBef>
              <a:buClr>
                <a:schemeClr val="dk2"/>
              </a:buClr>
              <a:buNone/>
              <a:defRPr>
                <a:solidFill>
                  <a:schemeClr val="dk2"/>
                </a:solidFill>
              </a:defRPr>
            </a:lvl1pPr>
            <a:lvl2pPr marL="0" indent="190500" algn="ctr">
              <a:spcBef>
                <a:spcPts val="0"/>
              </a:spcBef>
              <a:buClr>
                <a:schemeClr val="dk2"/>
              </a:buClr>
              <a:buSzPct val="100000"/>
              <a:buNone/>
              <a:defRPr sz="3000">
                <a:solidFill>
                  <a:schemeClr val="dk2"/>
                </a:solidFill>
              </a:defRPr>
            </a:lvl2pPr>
            <a:lvl3pPr marL="0" indent="190500" algn="ctr">
              <a:spcBef>
                <a:spcPts val="0"/>
              </a:spcBef>
              <a:buClr>
                <a:schemeClr val="dk2"/>
              </a:buClr>
              <a:buSzPct val="100000"/>
              <a:buNone/>
              <a:defRPr sz="3000">
                <a:solidFill>
                  <a:schemeClr val="dk2"/>
                </a:solidFill>
              </a:defRPr>
            </a:lvl3pPr>
            <a:lvl4pPr marL="0" indent="190500" algn="ctr">
              <a:spcBef>
                <a:spcPts val="0"/>
              </a:spcBef>
              <a:buClr>
                <a:schemeClr val="dk2"/>
              </a:buClr>
              <a:buSzPct val="100000"/>
              <a:buNone/>
              <a:defRPr sz="3000">
                <a:solidFill>
                  <a:schemeClr val="dk2"/>
                </a:solidFill>
              </a:defRPr>
            </a:lvl4pPr>
            <a:lvl5pPr marL="0" indent="190500" algn="ctr">
              <a:spcBef>
                <a:spcPts val="0"/>
              </a:spcBef>
              <a:buClr>
                <a:schemeClr val="dk2"/>
              </a:buClr>
              <a:buSzPct val="100000"/>
              <a:buNone/>
              <a:defRPr sz="3000">
                <a:solidFill>
                  <a:schemeClr val="dk2"/>
                </a:solidFill>
              </a:defRPr>
            </a:lvl5pPr>
            <a:lvl6pPr marL="0" indent="190500" algn="ctr">
              <a:spcBef>
                <a:spcPts val="0"/>
              </a:spcBef>
              <a:buClr>
                <a:schemeClr val="dk2"/>
              </a:buClr>
              <a:buSzPct val="100000"/>
              <a:buNone/>
              <a:defRPr sz="3000">
                <a:solidFill>
                  <a:schemeClr val="dk2"/>
                </a:solidFill>
              </a:defRPr>
            </a:lvl6pPr>
            <a:lvl7pPr marL="0" indent="190500" algn="ctr">
              <a:spcBef>
                <a:spcPts val="0"/>
              </a:spcBef>
              <a:buClr>
                <a:schemeClr val="dk2"/>
              </a:buClr>
              <a:buSzPct val="100000"/>
              <a:buNone/>
              <a:defRPr sz="3000">
                <a:solidFill>
                  <a:schemeClr val="dk2"/>
                </a:solidFill>
              </a:defRPr>
            </a:lvl7pPr>
            <a:lvl8pPr marL="0" indent="190500" algn="ctr">
              <a:spcBef>
                <a:spcPts val="0"/>
              </a:spcBef>
              <a:buClr>
                <a:schemeClr val="dk2"/>
              </a:buClr>
              <a:buSzPct val="100000"/>
              <a:buNone/>
              <a:defRPr sz="3000">
                <a:solidFill>
                  <a:schemeClr val="dk2"/>
                </a:solidFill>
              </a:defRPr>
            </a:lvl8pPr>
            <a:lvl9pPr marL="0" indent="190500"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marL="285750" indent="-17145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p:spPr>
        <p:txBody>
          <a:bodyPr lIns="91425" tIns="91425" rIns="91425" bIns="91425" anchor="b" anchorCtr="0"/>
          <a:lstStyle>
            <a:lvl1pPr marL="0">
              <a:buClr>
                <a:schemeClr val="dk1"/>
              </a:buClr>
              <a:buSzPct val="100000"/>
              <a:buNone/>
              <a:defRPr sz="3600" b="1">
                <a:solidFill>
                  <a:schemeClr val="dk1"/>
                </a:solidFill>
              </a:defRPr>
            </a:lvl1pPr>
            <a:lvl2pPr marL="0" indent="228600">
              <a:buClr>
                <a:schemeClr val="dk1"/>
              </a:buClr>
              <a:buSzPct val="100000"/>
              <a:buNone/>
              <a:defRPr sz="3600" b="1">
                <a:solidFill>
                  <a:schemeClr val="dk1"/>
                </a:solidFill>
              </a:defRPr>
            </a:lvl2pPr>
            <a:lvl3pPr marL="0" indent="228600">
              <a:buClr>
                <a:schemeClr val="dk1"/>
              </a:buClr>
              <a:buSzPct val="100000"/>
              <a:buNone/>
              <a:defRPr sz="3600" b="1">
                <a:solidFill>
                  <a:schemeClr val="dk1"/>
                </a:solidFill>
              </a:defRPr>
            </a:lvl3pPr>
            <a:lvl4pPr marL="0" indent="228600">
              <a:buClr>
                <a:schemeClr val="dk1"/>
              </a:buClr>
              <a:buSzPct val="100000"/>
              <a:buNone/>
              <a:defRPr sz="3600" b="1">
                <a:solidFill>
                  <a:schemeClr val="dk1"/>
                </a:solidFill>
              </a:defRPr>
            </a:lvl4pPr>
            <a:lvl5pPr marL="0" indent="228600">
              <a:buClr>
                <a:schemeClr val="dk1"/>
              </a:buClr>
              <a:buSzPct val="100000"/>
              <a:buNone/>
              <a:defRPr sz="3600" b="1">
                <a:solidFill>
                  <a:schemeClr val="dk1"/>
                </a:solidFill>
              </a:defRPr>
            </a:lvl5pPr>
            <a:lvl6pPr marL="0" indent="228600">
              <a:buClr>
                <a:schemeClr val="dk1"/>
              </a:buClr>
              <a:buSzPct val="100000"/>
              <a:buNone/>
              <a:defRPr sz="3600" b="1">
                <a:solidFill>
                  <a:schemeClr val="dk1"/>
                </a:solidFill>
              </a:defRPr>
            </a:lvl6pPr>
            <a:lvl7pPr marL="0" indent="228600">
              <a:buClr>
                <a:schemeClr val="dk1"/>
              </a:buClr>
              <a:buSzPct val="100000"/>
              <a:buNone/>
              <a:defRPr sz="3600" b="1">
                <a:solidFill>
                  <a:schemeClr val="dk1"/>
                </a:solidFill>
              </a:defRPr>
            </a:lvl7pPr>
            <a:lvl8pPr marL="0" indent="228600">
              <a:buClr>
                <a:schemeClr val="dk1"/>
              </a:buClr>
              <a:buSzPct val="100000"/>
              <a:buNone/>
              <a:defRPr sz="3600" b="1">
                <a:solidFill>
                  <a:schemeClr val="dk1"/>
                </a:solidFill>
              </a:defRPr>
            </a:lvl8pPr>
            <a:lvl9pPr marL="0" indent="228600">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608867"/>
            <a:ext cx="7772400" cy="1159799"/>
          </a:xfrm>
          <a:prstGeom prst="rect">
            <a:avLst/>
          </a:prstGeom>
        </p:spPr>
        <p:txBody>
          <a:bodyPr lIns="91425" tIns="91425" rIns="91425" bIns="91425" anchor="b" anchorCtr="0">
            <a:noAutofit/>
          </a:bodyPr>
          <a:lstStyle/>
          <a:p>
            <a:pPr>
              <a:buNone/>
            </a:pPr>
            <a:r>
              <a:rPr lang="en"/>
              <a:t>Effects of Beta and Delta/Theta Binaural Beats on Stroop Test</a:t>
            </a:r>
          </a:p>
        </p:txBody>
      </p:sp>
      <p:sp>
        <p:nvSpPr>
          <p:cNvPr id="24" name="Shape 24"/>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lvl="0" rtl="0">
              <a:buNone/>
            </a:pPr>
            <a:r>
              <a:rPr lang="en" sz="1800"/>
              <a:t>Research Project for Research Methodologies in Humanities and Science and Cognitive Science &amp; Psychology</a:t>
            </a:r>
          </a:p>
          <a:p>
            <a:endParaRPr lang="en" sz="1800"/>
          </a:p>
          <a:p>
            <a:pPr>
              <a:buNone/>
            </a:pPr>
            <a:r>
              <a:rPr lang="en" sz="1200" b="1" i="1">
                <a:solidFill>
                  <a:srgbClr val="000000"/>
                </a:solidFill>
              </a:rPr>
              <a:t>Carles Tardío, Borja Sabio, Selin Akcakaya, Xavier Duran, María Blancas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Methods </a:t>
            </a:r>
            <a:r>
              <a:rPr lang="en" sz="3000"/>
              <a:t>- Procedures </a:t>
            </a:r>
            <a:r>
              <a:rPr lang="en" sz="2800"/>
              <a:t>- Stroop Test App</a:t>
            </a:r>
          </a:p>
        </p:txBody>
      </p:sp>
      <p:sp>
        <p:nvSpPr>
          <p:cNvPr id="86" name="Shape 86"/>
          <p:cNvSpPr txBox="1">
            <a:spLocks noGrp="1"/>
          </p:cNvSpPr>
          <p:nvPr>
            <p:ph type="body" idx="1"/>
          </p:nvPr>
        </p:nvSpPr>
        <p:spPr>
          <a:xfrm>
            <a:off x="457200" y="996625"/>
            <a:ext cx="8229600" cy="3929100"/>
          </a:xfrm>
          <a:prstGeom prst="rect">
            <a:avLst/>
          </a:prstGeom>
        </p:spPr>
        <p:txBody>
          <a:bodyPr lIns="91425" tIns="91425" rIns="91425" bIns="91425" anchor="t" anchorCtr="0">
            <a:noAutofit/>
          </a:bodyPr>
          <a:lstStyle/>
          <a:p>
            <a:pPr lvl="0" rtl="0">
              <a:buNone/>
            </a:pPr>
            <a:r>
              <a:rPr lang="en" sz="2400"/>
              <a:t>Stroop Output</a:t>
            </a:r>
          </a:p>
          <a:p>
            <a:endParaRPr lang="en" sz="2400"/>
          </a:p>
        </p:txBody>
      </p:sp>
      <p:sp>
        <p:nvSpPr>
          <p:cNvPr id="87" name="Shape 87"/>
          <p:cNvSpPr/>
          <p:nvPr/>
        </p:nvSpPr>
        <p:spPr>
          <a:xfrm>
            <a:off x="491537" y="1786825"/>
            <a:ext cx="6905625" cy="3257550"/>
          </a:xfrm>
          <a:prstGeom prst="rect">
            <a:avLst/>
          </a:prstGeom>
          <a:blipFill>
            <a:blip r:embed="rId3"/>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Results</a:t>
            </a:r>
          </a:p>
        </p:txBody>
      </p:sp>
      <p:sp>
        <p:nvSpPr>
          <p:cNvPr id="93" name="Shape 93"/>
          <p:cNvSpPr txBox="1">
            <a:spLocks noGrp="1"/>
          </p:cNvSpPr>
          <p:nvPr>
            <p:ph type="body" idx="1"/>
          </p:nvPr>
        </p:nvSpPr>
        <p:spPr>
          <a:xfrm>
            <a:off x="457200" y="1200150"/>
            <a:ext cx="8429100" cy="3725699"/>
          </a:xfrm>
          <a:prstGeom prst="rect">
            <a:avLst/>
          </a:prstGeom>
        </p:spPr>
        <p:txBody>
          <a:bodyPr lIns="91425" tIns="91425" rIns="91425" bIns="91425" anchor="t" anchorCtr="0">
            <a:noAutofit/>
          </a:bodyPr>
          <a:lstStyle/>
          <a:p>
            <a:pPr lvl="0" rtl="0">
              <a:buNone/>
            </a:pPr>
            <a:r>
              <a:rPr lang="en" dirty="0"/>
              <a:t>- Two-way repeated measures ANOVA</a:t>
            </a:r>
          </a:p>
          <a:p>
            <a:pPr lvl="0" rtl="0">
              <a:buNone/>
            </a:pPr>
            <a:r>
              <a:rPr lang="en" dirty="0"/>
              <a:t>- Mean reaction time for a single item</a:t>
            </a:r>
          </a:p>
          <a:p>
            <a:pPr lvl="0" rtl="0">
              <a:buNone/>
            </a:pPr>
            <a:r>
              <a:rPr lang="en" dirty="0"/>
              <a:t>- Factors:</a:t>
            </a:r>
          </a:p>
          <a:p>
            <a:pPr lvl="0" rtl="0">
              <a:buNone/>
            </a:pPr>
            <a:r>
              <a:rPr lang="en" dirty="0"/>
              <a:t>	- Stroop level (neutral, incongruent)</a:t>
            </a:r>
          </a:p>
          <a:p>
            <a:pPr lvl="0"/>
            <a:r>
              <a:rPr lang="en" dirty="0"/>
              <a:t>	- Binaural beat frequencies (beta, </a:t>
            </a:r>
            <a:r>
              <a:rPr lang="en" dirty="0" smtClean="0"/>
              <a:t>delta/theta)</a:t>
            </a:r>
            <a:endParaRPr lang="en"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Results (mean reaction time)</a:t>
            </a:r>
          </a:p>
        </p:txBody>
      </p:sp>
      <p:sp>
        <p:nvSpPr>
          <p:cNvPr id="99" name="Shape 9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sz="1400"/>
              <a:t>- Neutral (off)</a:t>
            </a:r>
          </a:p>
          <a:p>
            <a:pPr lvl="0" indent="457200" rtl="0">
              <a:buNone/>
            </a:pPr>
            <a:r>
              <a:rPr lang="en" sz="1400" i="1"/>
              <a:t>M</a:t>
            </a:r>
            <a:r>
              <a:rPr lang="en" sz="1400"/>
              <a:t>=1.20, </a:t>
            </a:r>
            <a:r>
              <a:rPr lang="en" sz="1400" i="1"/>
              <a:t>SD</a:t>
            </a:r>
            <a:r>
              <a:rPr lang="en" sz="1400"/>
              <a:t>=0.18</a:t>
            </a:r>
          </a:p>
          <a:p>
            <a:pPr marL="0" lvl="0" indent="0" rtl="0">
              <a:buNone/>
            </a:pPr>
            <a:r>
              <a:rPr lang="en" sz="1400"/>
              <a:t>- Incongruent (on)</a:t>
            </a:r>
          </a:p>
          <a:p>
            <a:pPr marL="0" lvl="0" indent="0" rtl="0">
              <a:buNone/>
            </a:pPr>
            <a:r>
              <a:rPr lang="en" sz="1400"/>
              <a:t>	</a:t>
            </a:r>
            <a:r>
              <a:rPr lang="en" sz="1400" i="1"/>
              <a:t>M</a:t>
            </a:r>
            <a:r>
              <a:rPr lang="en" sz="1400"/>
              <a:t>=1.29, </a:t>
            </a:r>
            <a:r>
              <a:rPr lang="en" sz="1400" i="1"/>
              <a:t>SD</a:t>
            </a:r>
            <a:r>
              <a:rPr lang="en" sz="1400"/>
              <a:t>=0.25</a:t>
            </a:r>
          </a:p>
          <a:p>
            <a:endParaRPr lang="en" sz="1400"/>
          </a:p>
          <a:p>
            <a:endParaRPr lang="en" sz="1400"/>
          </a:p>
          <a:p>
            <a:pPr marL="0" lvl="0" indent="0" rtl="0">
              <a:buNone/>
            </a:pPr>
            <a:r>
              <a:rPr lang="en" sz="1400"/>
              <a:t>ANOVA</a:t>
            </a:r>
          </a:p>
          <a:p>
            <a:endParaRPr lang="en" sz="1400"/>
          </a:p>
        </p:txBody>
      </p:sp>
      <p:sp>
        <p:nvSpPr>
          <p:cNvPr id="100" name="Shape 100"/>
          <p:cNvSpPr/>
          <p:nvPr/>
        </p:nvSpPr>
        <p:spPr>
          <a:xfrm>
            <a:off x="4258225" y="935925"/>
            <a:ext cx="4428574" cy="3305100"/>
          </a:xfrm>
          <a:prstGeom prst="rect">
            <a:avLst/>
          </a:prstGeom>
          <a:blipFill>
            <a:blip r:embed="rId3"/>
            <a:stretch>
              <a:fillRect/>
            </a:stretch>
          </a:blipFill>
          <a:ln>
            <a:noFill/>
          </a:ln>
        </p:spPr>
      </p:sp>
      <p:sp>
        <p:nvSpPr>
          <p:cNvPr id="101" name="Shape 101"/>
          <p:cNvSpPr/>
          <p:nvPr/>
        </p:nvSpPr>
        <p:spPr>
          <a:xfrm>
            <a:off x="457200" y="3349725"/>
            <a:ext cx="3684624" cy="1412775"/>
          </a:xfrm>
          <a:prstGeom prst="rect">
            <a:avLst/>
          </a:prstGeom>
          <a:blipFill>
            <a:blip r:embed="rId4"/>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Results (mean reaction time)</a:t>
            </a:r>
          </a:p>
        </p:txBody>
      </p:sp>
      <p:sp>
        <p:nvSpPr>
          <p:cNvPr id="107" name="Shape 10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sz="1400"/>
              <a:t>- Beta</a:t>
            </a:r>
          </a:p>
          <a:p>
            <a:pPr lvl="0" indent="457200" rtl="0">
              <a:buNone/>
            </a:pPr>
            <a:r>
              <a:rPr lang="en" sz="1400" i="1"/>
              <a:t>M</a:t>
            </a:r>
            <a:r>
              <a:rPr lang="en" sz="1400"/>
              <a:t>=1.26, </a:t>
            </a:r>
            <a:r>
              <a:rPr lang="en" sz="1400" i="1"/>
              <a:t>SD</a:t>
            </a:r>
            <a:r>
              <a:rPr lang="en" sz="1400"/>
              <a:t>=0.24</a:t>
            </a:r>
          </a:p>
          <a:p>
            <a:pPr marL="0" lvl="0" indent="0" rtl="0">
              <a:buNone/>
            </a:pPr>
            <a:r>
              <a:rPr lang="en" sz="1400"/>
              <a:t>- Delta/Theta</a:t>
            </a:r>
          </a:p>
          <a:p>
            <a:pPr marL="0" lvl="0" indent="0" rtl="0">
              <a:buNone/>
            </a:pPr>
            <a:r>
              <a:rPr lang="en" sz="1400"/>
              <a:t>	</a:t>
            </a:r>
            <a:r>
              <a:rPr lang="en" sz="1400" i="1"/>
              <a:t>M</a:t>
            </a:r>
            <a:r>
              <a:rPr lang="en" sz="1400"/>
              <a:t>=1.23, </a:t>
            </a:r>
            <a:r>
              <a:rPr lang="en" sz="1400" i="1"/>
              <a:t>SD</a:t>
            </a:r>
            <a:r>
              <a:rPr lang="en" sz="1400"/>
              <a:t>=0.20</a:t>
            </a:r>
          </a:p>
          <a:p>
            <a:endParaRPr lang="en" sz="1400"/>
          </a:p>
          <a:p>
            <a:endParaRPr lang="en" sz="1400"/>
          </a:p>
          <a:p>
            <a:pPr marL="0" lvl="0" indent="0" rtl="0">
              <a:buNone/>
            </a:pPr>
            <a:r>
              <a:rPr lang="en" sz="1400"/>
              <a:t>ANOVA</a:t>
            </a:r>
          </a:p>
        </p:txBody>
      </p:sp>
      <p:sp>
        <p:nvSpPr>
          <p:cNvPr id="108" name="Shape 108"/>
          <p:cNvSpPr/>
          <p:nvPr/>
        </p:nvSpPr>
        <p:spPr>
          <a:xfrm>
            <a:off x="457200" y="3349725"/>
            <a:ext cx="3684624" cy="1412775"/>
          </a:xfrm>
          <a:prstGeom prst="rect">
            <a:avLst/>
          </a:prstGeom>
          <a:blipFill>
            <a:blip r:embed="rId3"/>
            <a:stretch>
              <a:fillRect/>
            </a:stretch>
          </a:blipFill>
          <a:ln>
            <a:noFill/>
          </a:ln>
        </p:spPr>
      </p:sp>
      <p:sp>
        <p:nvSpPr>
          <p:cNvPr id="109" name="Shape 109"/>
          <p:cNvSpPr/>
          <p:nvPr/>
        </p:nvSpPr>
        <p:spPr>
          <a:xfrm>
            <a:off x="4256800" y="936462"/>
            <a:ext cx="4430000" cy="3270575"/>
          </a:xfrm>
          <a:prstGeom prst="rect">
            <a:avLst/>
          </a:prstGeom>
          <a:blipFill>
            <a:blip r:embed="rId4"/>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Results</a:t>
            </a:r>
          </a:p>
        </p:txBody>
      </p:sp>
      <p:sp>
        <p:nvSpPr>
          <p:cNvPr id="115" name="Shape 11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 Accuracy (%)</a:t>
            </a:r>
          </a:p>
          <a:p>
            <a:pPr lvl="0" rtl="0">
              <a:buNone/>
            </a:pPr>
            <a:r>
              <a:rPr lang="en"/>
              <a:t>	- 100*(5+5)/(TRIALS OFF+TRIALS ON)</a:t>
            </a:r>
          </a:p>
          <a:p>
            <a:pPr lvl="0" rtl="0">
              <a:buNone/>
            </a:pPr>
            <a:r>
              <a:rPr lang="en"/>
              <a:t>- Total time</a:t>
            </a:r>
          </a:p>
          <a:p>
            <a:pPr lvl="0" rtl="0">
              <a:buNone/>
            </a:pPr>
            <a:r>
              <a:rPr lang="en"/>
              <a:t>	- OFFTIME+ONTIME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Results (accuracy)</a:t>
            </a:r>
          </a:p>
        </p:txBody>
      </p:sp>
      <p:sp>
        <p:nvSpPr>
          <p:cNvPr id="121" name="Shape 1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sz="1400"/>
              <a:t>- Beta</a:t>
            </a:r>
          </a:p>
          <a:p>
            <a:pPr lvl="0" indent="457200" rtl="0">
              <a:buNone/>
            </a:pPr>
            <a:r>
              <a:rPr lang="en" sz="1400" i="1"/>
              <a:t>M</a:t>
            </a:r>
            <a:r>
              <a:rPr lang="en" sz="1400"/>
              <a:t>=91.15, </a:t>
            </a:r>
            <a:r>
              <a:rPr lang="en" sz="1400" i="1"/>
              <a:t>SD</a:t>
            </a:r>
            <a:r>
              <a:rPr lang="en" sz="1400"/>
              <a:t>=12.13</a:t>
            </a:r>
          </a:p>
          <a:p>
            <a:pPr marL="0" lvl="0" indent="0" rtl="0">
              <a:buNone/>
            </a:pPr>
            <a:r>
              <a:rPr lang="en" sz="1400"/>
              <a:t>- Delta/Theta</a:t>
            </a:r>
          </a:p>
          <a:p>
            <a:pPr marL="0" lvl="0" indent="0" rtl="0">
              <a:buNone/>
            </a:pPr>
            <a:r>
              <a:rPr lang="en" sz="1400"/>
              <a:t>	</a:t>
            </a:r>
            <a:r>
              <a:rPr lang="en" sz="1400" i="1"/>
              <a:t>M</a:t>
            </a:r>
            <a:r>
              <a:rPr lang="en" sz="1400"/>
              <a:t>=85.32, </a:t>
            </a:r>
            <a:r>
              <a:rPr lang="en" sz="1400" i="1"/>
              <a:t>SD</a:t>
            </a:r>
            <a:r>
              <a:rPr lang="en" sz="1400"/>
              <a:t>=11.22</a:t>
            </a:r>
          </a:p>
          <a:p>
            <a:endParaRPr lang="en" sz="1400"/>
          </a:p>
          <a:p>
            <a:endParaRPr lang="en" sz="1400"/>
          </a:p>
          <a:p>
            <a:pPr marL="0" lvl="0" indent="0" rtl="0">
              <a:buNone/>
            </a:pPr>
            <a:r>
              <a:rPr lang="en" sz="1400"/>
              <a:t>ANOVA</a:t>
            </a:r>
          </a:p>
        </p:txBody>
      </p:sp>
      <p:sp>
        <p:nvSpPr>
          <p:cNvPr id="122" name="Shape 122"/>
          <p:cNvSpPr/>
          <p:nvPr/>
        </p:nvSpPr>
        <p:spPr>
          <a:xfrm>
            <a:off x="457200" y="3382800"/>
            <a:ext cx="3778624" cy="764549"/>
          </a:xfrm>
          <a:prstGeom prst="rect">
            <a:avLst/>
          </a:prstGeom>
          <a:blipFill>
            <a:blip r:embed="rId3"/>
            <a:stretch>
              <a:fillRect/>
            </a:stretch>
          </a:blipFill>
          <a:ln>
            <a:noFill/>
          </a:ln>
        </p:spPr>
      </p:sp>
      <p:sp>
        <p:nvSpPr>
          <p:cNvPr id="123" name="Shape 123"/>
          <p:cNvSpPr/>
          <p:nvPr/>
        </p:nvSpPr>
        <p:spPr>
          <a:xfrm>
            <a:off x="4471150" y="1003600"/>
            <a:ext cx="4215650" cy="3136299"/>
          </a:xfrm>
          <a:prstGeom prst="rect">
            <a:avLst/>
          </a:prstGeom>
          <a:blipFill>
            <a:blip r:embed="rId4"/>
            <a:stretch>
              <a:fillRect/>
            </a:stretch>
          </a:blipFill>
          <a:ln>
            <a:noFill/>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Results (total time)</a:t>
            </a:r>
          </a:p>
        </p:txBody>
      </p:sp>
      <p:sp>
        <p:nvSpPr>
          <p:cNvPr id="129" name="Shape 12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sz="1400"/>
              <a:t>- Beta</a:t>
            </a:r>
          </a:p>
          <a:p>
            <a:pPr lvl="0" indent="457200" rtl="0">
              <a:buNone/>
            </a:pPr>
            <a:r>
              <a:rPr lang="en" sz="1400" i="1"/>
              <a:t>M</a:t>
            </a:r>
            <a:r>
              <a:rPr lang="en" sz="1400"/>
              <a:t>=130.58, </a:t>
            </a:r>
            <a:r>
              <a:rPr lang="en" sz="1400" i="1"/>
              <a:t>SD</a:t>
            </a:r>
            <a:r>
              <a:rPr lang="en" sz="1400"/>
              <a:t>=25.21</a:t>
            </a:r>
          </a:p>
          <a:p>
            <a:pPr marL="0" lvl="0" indent="0" rtl="0">
              <a:buNone/>
            </a:pPr>
            <a:r>
              <a:rPr lang="en" sz="1400"/>
              <a:t>- Delta/Theta</a:t>
            </a:r>
          </a:p>
          <a:p>
            <a:pPr marL="0" lvl="0" indent="0" rtl="0">
              <a:buNone/>
            </a:pPr>
            <a:r>
              <a:rPr lang="en" sz="1400"/>
              <a:t>	</a:t>
            </a:r>
            <a:r>
              <a:rPr lang="en" sz="1400" i="1"/>
              <a:t>M</a:t>
            </a:r>
            <a:r>
              <a:rPr lang="en" sz="1400"/>
              <a:t>=128.05, </a:t>
            </a:r>
            <a:r>
              <a:rPr lang="en" sz="1400" i="1"/>
              <a:t>SD</a:t>
            </a:r>
            <a:r>
              <a:rPr lang="en" sz="1400"/>
              <a:t>=21.44</a:t>
            </a:r>
          </a:p>
          <a:p>
            <a:endParaRPr lang="en" sz="1400"/>
          </a:p>
          <a:p>
            <a:endParaRPr lang="en" sz="1400"/>
          </a:p>
          <a:p>
            <a:pPr marL="0" lvl="0" indent="0" rtl="0">
              <a:buNone/>
            </a:pPr>
            <a:r>
              <a:rPr lang="en" sz="1400"/>
              <a:t>ANOVA</a:t>
            </a:r>
          </a:p>
        </p:txBody>
      </p:sp>
      <p:sp>
        <p:nvSpPr>
          <p:cNvPr id="130" name="Shape 130"/>
          <p:cNvSpPr/>
          <p:nvPr/>
        </p:nvSpPr>
        <p:spPr>
          <a:xfrm>
            <a:off x="457197" y="3379688"/>
            <a:ext cx="3801875" cy="804949"/>
          </a:xfrm>
          <a:prstGeom prst="rect">
            <a:avLst/>
          </a:prstGeom>
          <a:blipFill>
            <a:blip r:embed="rId3"/>
            <a:stretch>
              <a:fillRect/>
            </a:stretch>
          </a:blipFill>
          <a:ln>
            <a:noFill/>
          </a:ln>
        </p:spPr>
      </p:sp>
      <p:sp>
        <p:nvSpPr>
          <p:cNvPr id="131" name="Shape 131"/>
          <p:cNvSpPr/>
          <p:nvPr/>
        </p:nvSpPr>
        <p:spPr>
          <a:xfrm>
            <a:off x="4415125" y="1021274"/>
            <a:ext cx="4326325" cy="3163374"/>
          </a:xfrm>
          <a:prstGeom prst="rect">
            <a:avLst/>
          </a:prstGeom>
          <a:blipFill>
            <a:blip r:embed="rId4"/>
            <a:stretch>
              <a:fillRect/>
            </a:stretch>
          </a:blipFill>
          <a:ln>
            <a:noFill/>
          </a:ln>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dirty="0"/>
              <a:t>Discussion</a:t>
            </a:r>
          </a:p>
        </p:txBody>
      </p:sp>
      <p:sp>
        <p:nvSpPr>
          <p:cNvPr id="137" name="Shape 137"/>
          <p:cNvSpPr txBox="1">
            <a:spLocks noGrp="1"/>
          </p:cNvSpPr>
          <p:nvPr>
            <p:ph type="body" idx="1"/>
          </p:nvPr>
        </p:nvSpPr>
        <p:spPr>
          <a:xfrm>
            <a:off x="457200" y="1063375"/>
            <a:ext cx="8363272" cy="3862500"/>
          </a:xfrm>
          <a:prstGeom prst="rect">
            <a:avLst/>
          </a:prstGeom>
        </p:spPr>
        <p:txBody>
          <a:bodyPr lIns="91425" tIns="91425" rIns="91425" bIns="91425" anchor="t" anchorCtr="0">
            <a:noAutofit/>
          </a:bodyPr>
          <a:lstStyle/>
          <a:p>
            <a:pPr lvl="0" rtl="0">
              <a:lnSpc>
                <a:spcPct val="115000"/>
              </a:lnSpc>
              <a:spcBef>
                <a:spcPts val="1000"/>
              </a:spcBef>
              <a:buNone/>
            </a:pPr>
            <a:r>
              <a:rPr lang="en" sz="1800" b="1" u="sng" dirty="0"/>
              <a:t>Hypothesis: </a:t>
            </a:r>
            <a:r>
              <a:rPr lang="en" sz="1800" b="1" dirty="0"/>
              <a:t>“</a:t>
            </a:r>
            <a:r>
              <a:rPr lang="en" sz="1800" dirty="0"/>
              <a:t>Exposure to binaural auditory beats in the EEG beta frequency ranges in comparison to delta/theta frequency ranges improves significantly performance in stroop test”</a:t>
            </a:r>
          </a:p>
          <a:p>
            <a:pPr lvl="0" rtl="0">
              <a:lnSpc>
                <a:spcPct val="115000"/>
              </a:lnSpc>
              <a:spcBef>
                <a:spcPts val="1000"/>
              </a:spcBef>
              <a:buNone/>
            </a:pPr>
            <a:r>
              <a:rPr lang="en" sz="1800" b="1" u="sng" dirty="0"/>
              <a:t>Conclusion:</a:t>
            </a:r>
          </a:p>
          <a:p>
            <a:pPr lvl="0" rtl="0">
              <a:lnSpc>
                <a:spcPct val="115000"/>
              </a:lnSpc>
              <a:spcBef>
                <a:spcPts val="700"/>
              </a:spcBef>
              <a:buClr>
                <a:schemeClr val="dk1"/>
              </a:buClr>
              <a:buSzPct val="61111"/>
              <a:buFont typeface="Arial"/>
              <a:buNone/>
            </a:pPr>
            <a:r>
              <a:rPr lang="en" sz="1800" b="1" dirty="0"/>
              <a:t>•</a:t>
            </a:r>
            <a:r>
              <a:rPr lang="en" sz="1800" dirty="0"/>
              <a:t> No statistically significant difference found between the two conditions (p&gt;0.05</a:t>
            </a:r>
            <a:r>
              <a:rPr lang="en" sz="1800" dirty="0" smtClean="0"/>
              <a:t>)</a:t>
            </a:r>
            <a:endParaRPr lang="en" sz="1800" dirty="0"/>
          </a:p>
          <a:p>
            <a:pPr lvl="0" rtl="0">
              <a:lnSpc>
                <a:spcPct val="115000"/>
              </a:lnSpc>
              <a:spcBef>
                <a:spcPts val="700"/>
              </a:spcBef>
              <a:buClr>
                <a:schemeClr val="dk1"/>
              </a:buClr>
              <a:buSzPct val="61111"/>
              <a:buFont typeface="Arial"/>
              <a:buNone/>
            </a:pPr>
            <a:r>
              <a:rPr lang="en" sz="1800" b="1" dirty="0"/>
              <a:t>• </a:t>
            </a:r>
            <a:r>
              <a:rPr lang="en" sz="1800" dirty="0"/>
              <a:t>Results provide no evidence for improvements in cognitive function after exposure to beta binaural beats </a:t>
            </a:r>
            <a:r>
              <a:rPr lang="en" sz="1800" dirty="0" smtClean="0"/>
              <a:t>(mean </a:t>
            </a:r>
            <a:r>
              <a:rPr lang="en" sz="1800" dirty="0"/>
              <a:t>time 15’ 09”) in contrast </a:t>
            </a:r>
            <a:r>
              <a:rPr lang="en" sz="1800" dirty="0" smtClean="0"/>
              <a:t>to theta/delta </a:t>
            </a:r>
            <a:r>
              <a:rPr lang="en" sz="1800" dirty="0"/>
              <a:t>binaural </a:t>
            </a:r>
            <a:r>
              <a:rPr lang="en" sz="1800" dirty="0" smtClean="0"/>
              <a:t>beats (mean </a:t>
            </a:r>
            <a:r>
              <a:rPr lang="en" sz="1800" dirty="0"/>
              <a:t>time 15’ 03”) in a small sample of 20 healthy adults</a:t>
            </a:r>
            <a:r>
              <a:rPr lang="en" sz="1800" dirty="0" smtClean="0"/>
              <a:t>.</a:t>
            </a:r>
          </a:p>
          <a:p>
            <a:pPr marL="190500" lvl="0" indent="0">
              <a:lnSpc>
                <a:spcPct val="115000"/>
              </a:lnSpc>
              <a:spcBef>
                <a:spcPts val="700"/>
              </a:spcBef>
              <a:buSzPct val="61111"/>
            </a:pPr>
            <a:r>
              <a:rPr lang="en" sz="1800" b="1" dirty="0"/>
              <a:t>• </a:t>
            </a:r>
            <a:r>
              <a:rPr lang="en" sz="1800" dirty="0" smtClean="0"/>
              <a:t>Stroop effect was observed</a:t>
            </a:r>
            <a:endParaRPr lang="en" sz="1800" dirty="0"/>
          </a:p>
          <a:p>
            <a:endParaRPr lang="en" sz="1800" dirty="0"/>
          </a:p>
          <a:p>
            <a:endParaRPr lang="en" sz="1800" dirty="0"/>
          </a:p>
          <a:p>
            <a:endParaRPr lang="en" sz="1800"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Discussion</a:t>
            </a:r>
          </a:p>
        </p:txBody>
      </p:sp>
      <p:sp>
        <p:nvSpPr>
          <p:cNvPr id="143" name="Shape 143"/>
          <p:cNvSpPr txBox="1">
            <a:spLocks noGrp="1"/>
          </p:cNvSpPr>
          <p:nvPr>
            <p:ph type="body" idx="1"/>
          </p:nvPr>
        </p:nvSpPr>
        <p:spPr>
          <a:xfrm>
            <a:off x="457200" y="1010325"/>
            <a:ext cx="8229600" cy="3915599"/>
          </a:xfrm>
          <a:prstGeom prst="rect">
            <a:avLst/>
          </a:prstGeom>
        </p:spPr>
        <p:txBody>
          <a:bodyPr lIns="91425" tIns="91425" rIns="91425" bIns="91425" anchor="t" anchorCtr="0">
            <a:noAutofit/>
          </a:bodyPr>
          <a:lstStyle/>
          <a:p>
            <a:pPr lvl="0" rtl="0">
              <a:lnSpc>
                <a:spcPct val="115000"/>
              </a:lnSpc>
              <a:spcBef>
                <a:spcPts val="1000"/>
              </a:spcBef>
              <a:buClr>
                <a:schemeClr val="dk1"/>
              </a:buClr>
              <a:buSzPct val="61111"/>
              <a:buFont typeface="Arial"/>
              <a:buNone/>
            </a:pPr>
            <a:r>
              <a:rPr lang="en" sz="1800" b="1"/>
              <a:t>Limitations:</a:t>
            </a:r>
          </a:p>
          <a:p>
            <a:pPr lvl="0" rtl="0">
              <a:lnSpc>
                <a:spcPct val="115000"/>
              </a:lnSpc>
              <a:buClr>
                <a:schemeClr val="dk1"/>
              </a:buClr>
              <a:buSzPct val="61111"/>
              <a:buFont typeface="Arial"/>
              <a:buNone/>
            </a:pPr>
            <a:r>
              <a:rPr lang="en" sz="1800"/>
              <a:t>•Experiment duration may not be sufficient for entrainment</a:t>
            </a:r>
          </a:p>
          <a:p>
            <a:pPr lvl="0" rtl="0">
              <a:lnSpc>
                <a:spcPct val="115000"/>
              </a:lnSpc>
              <a:spcBef>
                <a:spcPts val="1000"/>
              </a:spcBef>
              <a:buClr>
                <a:schemeClr val="dk1"/>
              </a:buClr>
              <a:buSzPct val="61111"/>
              <a:buFont typeface="Arial"/>
              <a:buNone/>
            </a:pPr>
            <a:r>
              <a:rPr lang="en" sz="1800" b="1"/>
              <a:t>Improvements:</a:t>
            </a:r>
          </a:p>
          <a:p>
            <a:pPr lvl="0" rtl="0">
              <a:lnSpc>
                <a:spcPct val="115000"/>
              </a:lnSpc>
              <a:buClr>
                <a:schemeClr val="dk1"/>
              </a:buClr>
              <a:buSzPct val="61111"/>
              <a:buFont typeface="Arial"/>
              <a:buNone/>
            </a:pPr>
            <a:r>
              <a:rPr lang="en" sz="1800"/>
              <a:t>•Increase exposure time to BB</a:t>
            </a:r>
          </a:p>
          <a:p>
            <a:pPr lvl="0" rtl="0">
              <a:lnSpc>
                <a:spcPct val="115000"/>
              </a:lnSpc>
              <a:buClr>
                <a:schemeClr val="dk1"/>
              </a:buClr>
              <a:buSzPct val="61111"/>
              <a:buFont typeface="Arial"/>
              <a:buNone/>
            </a:pPr>
            <a:r>
              <a:rPr lang="en" sz="1800"/>
              <a:t>•Sessions in separate days</a:t>
            </a:r>
          </a:p>
          <a:p>
            <a:pPr lvl="0" rtl="0">
              <a:lnSpc>
                <a:spcPct val="115000"/>
              </a:lnSpc>
              <a:buClr>
                <a:schemeClr val="dk1"/>
              </a:buClr>
              <a:buSzPct val="61111"/>
              <a:buFont typeface="Arial"/>
              <a:buNone/>
            </a:pPr>
            <a:r>
              <a:rPr lang="en" sz="1800"/>
              <a:t>•More sessions</a:t>
            </a:r>
          </a:p>
          <a:p>
            <a:pPr lvl="0" rtl="0">
              <a:lnSpc>
                <a:spcPct val="115000"/>
              </a:lnSpc>
              <a:buClr>
                <a:schemeClr val="dk1"/>
              </a:buClr>
              <a:buSzPct val="61111"/>
              <a:buFont typeface="Arial"/>
              <a:buNone/>
            </a:pPr>
            <a:r>
              <a:rPr lang="en" sz="1800"/>
              <a:t>•Increase sample size</a:t>
            </a:r>
          </a:p>
          <a:p>
            <a:pPr lvl="0" rtl="0">
              <a:lnSpc>
                <a:spcPct val="115000"/>
              </a:lnSpc>
              <a:buClr>
                <a:schemeClr val="dk1"/>
              </a:buClr>
              <a:buSzPct val="61111"/>
              <a:buFont typeface="Arial"/>
              <a:buNone/>
            </a:pPr>
            <a:r>
              <a:rPr lang="en" sz="1800"/>
              <a:t>•Within subjects vs between groups</a:t>
            </a:r>
          </a:p>
          <a:p>
            <a:pPr marL="457200" lvl="0" indent="0" rtl="0">
              <a:lnSpc>
                <a:spcPct val="115000"/>
              </a:lnSpc>
              <a:spcBef>
                <a:spcPts val="500"/>
              </a:spcBef>
              <a:buNone/>
            </a:pPr>
            <a:r>
              <a:rPr lang="en" sz="1800"/>
              <a:t>+</a:t>
            </a:r>
            <a:r>
              <a:rPr lang="en" sz="1400"/>
              <a:t> avoid learning curve </a:t>
            </a:r>
          </a:p>
          <a:p>
            <a:pPr marL="457200" lvl="0" indent="0" rtl="0">
              <a:lnSpc>
                <a:spcPct val="115000"/>
              </a:lnSpc>
              <a:spcBef>
                <a:spcPts val="500"/>
              </a:spcBef>
              <a:buNone/>
            </a:pPr>
            <a:r>
              <a:rPr lang="en" sz="1400" b="1"/>
              <a:t>-</a:t>
            </a:r>
            <a:r>
              <a:rPr lang="en" sz="1400"/>
              <a:t>   natural variance (big sample needed)</a:t>
            </a:r>
          </a:p>
          <a:p>
            <a:endParaRPr lang="en" sz="14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a:t>References</a:t>
            </a:r>
          </a:p>
        </p:txBody>
      </p:sp>
      <p:sp>
        <p:nvSpPr>
          <p:cNvPr id="149" name="Shape 149"/>
          <p:cNvSpPr txBox="1">
            <a:spLocks noGrp="1"/>
          </p:cNvSpPr>
          <p:nvPr>
            <p:ph type="body" idx="1"/>
          </p:nvPr>
        </p:nvSpPr>
        <p:spPr>
          <a:xfrm>
            <a:off x="528450" y="1212025"/>
            <a:ext cx="8229600" cy="3725699"/>
          </a:xfrm>
          <a:prstGeom prst="rect">
            <a:avLst/>
          </a:prstGeom>
        </p:spPr>
        <p:txBody>
          <a:bodyPr lIns="91425" tIns="91425" rIns="91425" bIns="91425" anchor="t" anchorCtr="0">
            <a:noAutofit/>
          </a:bodyPr>
          <a:lstStyle/>
          <a:p>
            <a:pPr lvl="0" rtl="0">
              <a:buClr>
                <a:schemeClr val="dk1"/>
              </a:buClr>
              <a:buSzPct val="110000"/>
              <a:buFont typeface="Arial"/>
              <a:buNone/>
            </a:pPr>
            <a:r>
              <a:rPr lang="en" sz="1000" b="1"/>
              <a:t>[1] </a:t>
            </a:r>
            <a:r>
              <a:rPr lang="en" sz="1000"/>
              <a:t>G. Oster, “Auditory beats in the brain,” </a:t>
            </a:r>
            <a:r>
              <a:rPr lang="en" sz="1000" i="1"/>
              <a:t>Scientific American</a:t>
            </a:r>
            <a:r>
              <a:rPr lang="en" sz="1000"/>
              <a:t>, vol. 229, no. 4, pp. 94–102, 1973.</a:t>
            </a:r>
          </a:p>
          <a:p>
            <a:pPr lvl="0" rtl="0">
              <a:buClr>
                <a:schemeClr val="dk1"/>
              </a:buClr>
              <a:buSzPct val="110000"/>
              <a:buFont typeface="Arial"/>
              <a:buNone/>
            </a:pPr>
            <a:r>
              <a:rPr lang="en" sz="1000" b="1"/>
              <a:t>[2]</a:t>
            </a:r>
            <a:r>
              <a:rPr lang="en" sz="1000"/>
              <a:t> Tina L.Huang, C.Charyton, Alternative Therapies, sep/oct 2008, VOL. 14, NO. 5 Psychological Effects of Brainwave Entrainment</a:t>
            </a:r>
          </a:p>
          <a:p>
            <a:pPr lvl="0" rtl="0">
              <a:buClr>
                <a:schemeClr val="dk1"/>
              </a:buClr>
              <a:buSzPct val="110000"/>
              <a:buFont typeface="Arial"/>
              <a:buNone/>
            </a:pPr>
            <a:r>
              <a:rPr lang="en" sz="1000" b="1"/>
              <a:t>[3]</a:t>
            </a:r>
            <a:r>
              <a:rPr lang="en" sz="1000"/>
              <a:t> D. S. Foster, “EEG and Subjective Correlates of Alpha-Frequency Binaural-Beat Stimulation</a:t>
            </a:r>
          </a:p>
          <a:p>
            <a:pPr lvl="0" rtl="0">
              <a:buClr>
                <a:schemeClr val="dk1"/>
              </a:buClr>
              <a:buSzPct val="110000"/>
              <a:buFont typeface="Arial"/>
              <a:buNone/>
            </a:pPr>
            <a:r>
              <a:rPr lang="en" sz="1000"/>
              <a:t>Combined with Alpha Biofeedback,” pp. 1–34, 1990.</a:t>
            </a:r>
          </a:p>
          <a:p>
            <a:pPr lvl="0" rtl="0">
              <a:buClr>
                <a:schemeClr val="dk1"/>
              </a:buClr>
              <a:buSzPct val="110000"/>
              <a:buFont typeface="Arial"/>
              <a:buNone/>
            </a:pPr>
            <a:r>
              <a:rPr lang="en" sz="1000" b="1"/>
              <a:t>[4]</a:t>
            </a:r>
            <a:r>
              <a:rPr lang="en" sz="1000"/>
              <a:t> J. D. Lane, S. J. Kasian, J. E. Owens, and G. R. Marsh, “Binaural Auditory Beats Affect</a:t>
            </a:r>
          </a:p>
          <a:p>
            <a:pPr lvl="0" rtl="0">
              <a:buClr>
                <a:schemeClr val="dk1"/>
              </a:buClr>
              <a:buSzPct val="110000"/>
              <a:buFont typeface="Arial"/>
              <a:buNone/>
            </a:pPr>
            <a:r>
              <a:rPr lang="en" sz="1000"/>
              <a:t>Vigilance Performance and Mood,” </a:t>
            </a:r>
            <a:r>
              <a:rPr lang="en" sz="1000" i="1"/>
              <a:t>Physiology &amp; Behavior</a:t>
            </a:r>
            <a:r>
              <a:rPr lang="en" sz="1000"/>
              <a:t>, vol. 63, no. 2, pp. 249–252, 1998.</a:t>
            </a:r>
          </a:p>
          <a:p>
            <a:pPr lvl="0" rtl="0">
              <a:buNone/>
            </a:pPr>
            <a:r>
              <a:rPr lang="en" sz="1000" b="1"/>
              <a:t>[5]</a:t>
            </a:r>
            <a:r>
              <a:rPr lang="en" sz="1000"/>
              <a:t> </a:t>
            </a:r>
            <a:r>
              <a:rPr lang="en" sz="1000">
                <a:solidFill>
                  <a:srgbClr val="333333"/>
                </a:solidFill>
              </a:rPr>
              <a:t>Helané Wahbeh, Carlo Calabrese, Heather Zwickey, and Dan Zajdel. The Journal of Alternative and Complementary Medicine. March 2007, 13(2): 199-206. doi:10.1089/acm.2006.6201.</a:t>
            </a:r>
          </a:p>
          <a:p>
            <a:pPr lvl="0" rtl="0">
              <a:buNone/>
            </a:pPr>
            <a:r>
              <a:rPr lang="en" sz="1000" b="1"/>
              <a:t>[6]</a:t>
            </a:r>
            <a:r>
              <a:rPr lang="en" sz="1000"/>
              <a:t> Crespo Pelayo, Adela del Carmen and Recuero López, Manuel and Gálvez García, Gerardo Miguel and Begoña Monco, Adrián (2012) </a:t>
            </a:r>
            <a:r>
              <a:rPr lang="en" sz="1000" i="1"/>
              <a:t>Effects of binaural stimulation in attention and EEG.</a:t>
            </a:r>
            <a:r>
              <a:rPr lang="en" sz="1000"/>
              <a:t> In: VIII Congresso Ibero-americano de Acústica, 01/10/2012 - 03/10/2012, Évora (Portugal).</a:t>
            </a:r>
          </a:p>
          <a:p>
            <a:endParaRPr lang="en" sz="1000"/>
          </a:p>
          <a:p>
            <a:pPr marL="304800" lvl="0" rtl="0">
              <a:lnSpc>
                <a:spcPct val="115000"/>
              </a:lnSpc>
              <a:spcBef>
                <a:spcPts val="0"/>
              </a:spcBef>
              <a:buNone/>
            </a:pPr>
            <a:r>
              <a:rPr lang="en" sz="1000" b="1"/>
              <a:t>[7]</a:t>
            </a:r>
            <a:r>
              <a:rPr lang="en" sz="1000"/>
              <a:t> Bajaj, J. S., Thacker, L. R., Heuman, D. M., Fuchs, M., Sterling, R. K., Sanyal, A. J., … Wade, J. B. (2013). The Stroop smartphone application is a short and valid method to screen for minimal hepatic encephalopathy. </a:t>
            </a:r>
            <a:r>
              <a:rPr lang="en" sz="1000" i="1"/>
              <a:t>Hepatology (Baltimore, Md.)</a:t>
            </a:r>
            <a:r>
              <a:rPr lang="en" sz="1000"/>
              <a:t>, </a:t>
            </a:r>
            <a:r>
              <a:rPr lang="en" sz="1000" i="1"/>
              <a:t>58</a:t>
            </a:r>
            <a:r>
              <a:rPr lang="en" sz="1000"/>
              <a:t>(3), 1122–32. doi:10.1002/hep.26309</a:t>
            </a:r>
          </a:p>
          <a:p>
            <a:pPr marL="304800" lvl="0" rtl="0">
              <a:lnSpc>
                <a:spcPct val="115000"/>
              </a:lnSpc>
              <a:spcBef>
                <a:spcPts val="0"/>
              </a:spcBef>
              <a:buClr>
                <a:schemeClr val="dk1"/>
              </a:buClr>
              <a:buSzPct val="110000"/>
              <a:buFont typeface="Arial"/>
              <a:buNone/>
            </a:pPr>
            <a:r>
              <a:rPr lang="en" sz="1000"/>
              <a:t>[8] Charyton, C. (2008). A comprehensive review of the psychological effects of the psychological effects of brainwave entrainment, </a:t>
            </a:r>
            <a:r>
              <a:rPr lang="en" sz="1000" i="1"/>
              <a:t>14</a:t>
            </a:r>
            <a:r>
              <a:rPr lang="en" sz="1000"/>
              <a:t>(5).</a:t>
            </a:r>
          </a:p>
          <a:p>
            <a:pPr lvl="0" rtl="0">
              <a:buClr>
                <a:schemeClr val="dk1"/>
              </a:buClr>
              <a:buSzPct val="110000"/>
              <a:buFont typeface="Arial"/>
              <a:buNone/>
            </a:pPr>
            <a:r>
              <a:rPr lang="en" sz="1000"/>
              <a:t>[9] Jan Schnupp, Israel Nelken and Andrew King (2011). Auditory Neuroscience</a:t>
            </a:r>
            <a:r>
              <a:rPr lang="en" sz="1000" i="1"/>
              <a:t>. </a:t>
            </a:r>
            <a:r>
              <a:rPr lang="en" sz="1000"/>
              <a:t> MIT Press</a:t>
            </a:r>
          </a:p>
          <a:p>
            <a:endParaRPr lang="en" sz="1000"/>
          </a:p>
          <a:p>
            <a:endParaRPr lang="en" sz="10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sz="3000" b="0"/>
              <a:t>Background </a:t>
            </a:r>
          </a:p>
        </p:txBody>
      </p:sp>
      <p:sp>
        <p:nvSpPr>
          <p:cNvPr id="30" name="Shape 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Clr>
                <a:schemeClr val="dk1"/>
              </a:buClr>
              <a:buSzPct val="78571"/>
              <a:buFont typeface="Arial"/>
              <a:buNone/>
            </a:pPr>
            <a:r>
              <a:rPr lang="en" sz="1400" b="1"/>
              <a:t>-</a:t>
            </a:r>
            <a:r>
              <a:rPr lang="en" sz="1400"/>
              <a:t> When two pure tones of slightly different frequency are presented separately to each ear, the listener perceives a third single tone with amplitude variations at a frequency that equals the difference between the two tones, this perceptual illusion is known as </a:t>
            </a:r>
            <a:r>
              <a:rPr lang="en" sz="1400" b="1"/>
              <a:t>binaural auditory beat </a:t>
            </a:r>
            <a:r>
              <a:rPr lang="en" sz="1200" i="1"/>
              <a:t>(Oster, 1973)</a:t>
            </a:r>
            <a:r>
              <a:rPr lang="en" sz="1400"/>
              <a:t>.</a:t>
            </a:r>
          </a:p>
          <a:p>
            <a:endParaRPr lang="en" sz="1400"/>
          </a:p>
          <a:p>
            <a:pPr lvl="0" rtl="0">
              <a:buClr>
                <a:schemeClr val="dk1"/>
              </a:buClr>
              <a:buSzPct val="78571"/>
              <a:buFont typeface="Arial"/>
              <a:buNone/>
            </a:pPr>
            <a:r>
              <a:rPr lang="en" sz="1400" b="1"/>
              <a:t>-</a:t>
            </a:r>
            <a:r>
              <a:rPr lang="en" sz="1400"/>
              <a:t> There are anecdotal reports that suggest that the binaural beat can </a:t>
            </a:r>
            <a:r>
              <a:rPr lang="en" sz="1400" b="1"/>
              <a:t>entrain EEG activity</a:t>
            </a:r>
            <a:r>
              <a:rPr lang="en" sz="1400"/>
              <a:t> </a:t>
            </a:r>
            <a:r>
              <a:rPr lang="en" sz="1200" i="1"/>
              <a:t>(Jan Schnupp, 2011)</a:t>
            </a:r>
            <a:r>
              <a:rPr lang="en" sz="1400"/>
              <a:t> and may affect the arousal levels, although few studies have been published </a:t>
            </a:r>
            <a:r>
              <a:rPr lang="en" sz="1200" i="1"/>
              <a:t>(Tina L.Huang, C.Charyton, 2008)</a:t>
            </a:r>
            <a:r>
              <a:rPr lang="en" sz="1400" i="1"/>
              <a:t>,</a:t>
            </a:r>
            <a:r>
              <a:rPr lang="en" sz="1200" i="1"/>
              <a:t>(D.S.Foster,1990)</a:t>
            </a:r>
            <a:r>
              <a:rPr lang="en" sz="1400"/>
              <a:t>. Few studies explore how BB’s affect performance on attention tasks </a:t>
            </a:r>
            <a:r>
              <a:rPr lang="en" sz="1200" i="1"/>
              <a:t>(Lane et al, 1998),(Wahbeh et al, 2008),(Crespo et al, 2012)</a:t>
            </a:r>
            <a:r>
              <a:rPr lang="en" sz="1400"/>
              <a:t>.</a:t>
            </a:r>
          </a:p>
          <a:p>
            <a:endParaRPr lang="en" sz="1400"/>
          </a:p>
          <a:p>
            <a:pPr lvl="0" rtl="0">
              <a:buClr>
                <a:schemeClr val="dk1"/>
              </a:buClr>
              <a:buSzPct val="78571"/>
              <a:buFont typeface="Arial"/>
              <a:buNone/>
            </a:pPr>
            <a:r>
              <a:rPr lang="en" sz="1400" b="1"/>
              <a:t>-</a:t>
            </a:r>
            <a:r>
              <a:rPr lang="en" sz="1400"/>
              <a:t> There is a need for double-blind, well-designed studies in order to establish a solid foundation for these sounds, as most of the documented benefits come from </a:t>
            </a:r>
            <a:r>
              <a:rPr lang="en" sz="1400" b="1"/>
              <a:t>self-reported cases</a:t>
            </a:r>
            <a:r>
              <a:rPr lang="en" sz="1400"/>
              <a:t> that could be affected by placebo effect and also from authors related to </a:t>
            </a:r>
            <a:r>
              <a:rPr lang="en" sz="1400" b="1"/>
              <a:t>commercial companies </a:t>
            </a:r>
            <a:r>
              <a:rPr lang="en" sz="1200" i="1"/>
              <a:t>(Charyton, 2008).</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n" sz="3000"/>
              <a:t>Experimental Study</a:t>
            </a:r>
          </a:p>
        </p:txBody>
      </p:sp>
      <p:sp>
        <p:nvSpPr>
          <p:cNvPr id="36" name="Shape 36"/>
          <p:cNvSpPr txBox="1">
            <a:spLocks noGrp="1"/>
          </p:cNvSpPr>
          <p:nvPr>
            <p:ph type="body" idx="1"/>
          </p:nvPr>
        </p:nvSpPr>
        <p:spPr>
          <a:xfrm>
            <a:off x="381000" y="1200150"/>
            <a:ext cx="8229600" cy="3725699"/>
          </a:xfrm>
          <a:prstGeom prst="rect">
            <a:avLst/>
          </a:prstGeom>
        </p:spPr>
        <p:txBody>
          <a:bodyPr lIns="91425" tIns="91425" rIns="91425" bIns="91425" anchor="t" anchorCtr="0">
            <a:noAutofit/>
          </a:bodyPr>
          <a:lstStyle/>
          <a:p>
            <a:pPr lvl="0" rtl="0">
              <a:buClr>
                <a:schemeClr val="dk1"/>
              </a:buClr>
              <a:buSzPct val="78571"/>
              <a:buFont typeface="Arial"/>
              <a:buNone/>
            </a:pPr>
            <a:r>
              <a:rPr lang="en" sz="1400" b="1"/>
              <a:t>- </a:t>
            </a:r>
            <a:r>
              <a:rPr lang="en" sz="1400"/>
              <a:t>The aim in our research was to explore the potential of BB’s in a particular field: tasks that require focus and concentration (</a:t>
            </a:r>
            <a:r>
              <a:rPr lang="en" sz="1400" b="1"/>
              <a:t>Stroop Effect</a:t>
            </a:r>
            <a:r>
              <a:rPr lang="en" sz="1400"/>
              <a:t>).</a:t>
            </a:r>
          </a:p>
          <a:p>
            <a:endParaRPr lang="en" sz="1400"/>
          </a:p>
          <a:p>
            <a:pPr lvl="0" rtl="0">
              <a:buClr>
                <a:schemeClr val="dk1"/>
              </a:buClr>
              <a:buSzPct val="78571"/>
              <a:buFont typeface="Arial"/>
              <a:buNone/>
            </a:pPr>
            <a:r>
              <a:rPr lang="en" sz="1400" b="1"/>
              <a:t>-</a:t>
            </a:r>
            <a:r>
              <a:rPr lang="en" sz="1400"/>
              <a:t> In this study we compare the effect of different binaural stimulation in </a:t>
            </a:r>
            <a:r>
              <a:rPr lang="en" sz="1400" b="1"/>
              <a:t>delta/theta</a:t>
            </a:r>
            <a:r>
              <a:rPr lang="en" sz="1400"/>
              <a:t> and </a:t>
            </a:r>
            <a:r>
              <a:rPr lang="en" sz="1400" b="1"/>
              <a:t>beta</a:t>
            </a:r>
            <a:r>
              <a:rPr lang="en" sz="1400"/>
              <a:t> frequency ranges,  20 participants were exposed to ~15 min + ~15 min binaural beat stimulation. </a:t>
            </a:r>
          </a:p>
          <a:p>
            <a:endParaRPr lang="en" sz="1400"/>
          </a:p>
          <a:p>
            <a:pPr lvl="0" rtl="0">
              <a:lnSpc>
                <a:spcPct val="115000"/>
              </a:lnSpc>
              <a:spcBef>
                <a:spcPts val="1000"/>
              </a:spcBef>
              <a:buClr>
                <a:schemeClr val="dk1"/>
              </a:buClr>
              <a:buSzPct val="78571"/>
              <a:buFont typeface="Arial"/>
              <a:buNone/>
            </a:pPr>
            <a:r>
              <a:rPr lang="en" sz="1400"/>
              <a:t>-</a:t>
            </a:r>
            <a:r>
              <a:rPr lang="en" sz="1400" b="1"/>
              <a:t>Hypothesis: “</a:t>
            </a:r>
            <a:r>
              <a:rPr lang="en" sz="1400"/>
              <a:t>Exposure to binaural auditory beats in the EEG beta frequency ranges in comparison to delta/theta frequency ranges improves significantly performance in stroop test.”</a:t>
            </a:r>
          </a:p>
          <a:p>
            <a:endParaRPr lang="en" sz="1400"/>
          </a:p>
          <a:p>
            <a:pPr lvl="0" rtl="0">
              <a:buClr>
                <a:schemeClr val="dk1"/>
              </a:buClr>
              <a:buSzPct val="78571"/>
              <a:buFont typeface="Arial"/>
              <a:buNone/>
            </a:pPr>
            <a:r>
              <a:rPr lang="en" sz="1400" b="1"/>
              <a:t>-</a:t>
            </a:r>
            <a:r>
              <a:rPr lang="en" sz="1400"/>
              <a:t> The effects were obtained with qualitative stroop application. Results suggest </a:t>
            </a:r>
            <a:r>
              <a:rPr lang="en" sz="1400" b="1"/>
              <a:t>no significant statistical improvement</a:t>
            </a:r>
            <a:r>
              <a:rPr lang="en" sz="1400"/>
              <a:t> in 15 min stimulation.</a:t>
            </a:r>
          </a:p>
          <a:p>
            <a:endParaRPr lang="en" sz="140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17478"/>
            <a:ext cx="8229600" cy="857400"/>
          </a:xfrm>
          <a:prstGeom prst="rect">
            <a:avLst/>
          </a:prstGeom>
        </p:spPr>
        <p:txBody>
          <a:bodyPr lIns="91425" tIns="91425" rIns="91425" bIns="91425" anchor="b" anchorCtr="0">
            <a:noAutofit/>
          </a:bodyPr>
          <a:lstStyle/>
          <a:p>
            <a:pPr lvl="0" rtl="0">
              <a:buNone/>
            </a:pPr>
            <a:r>
              <a:rPr lang="en"/>
              <a:t>Methods </a:t>
            </a:r>
            <a:r>
              <a:rPr lang="en" sz="3000"/>
              <a:t>- Materials &amp; equipment</a:t>
            </a:r>
          </a:p>
        </p:txBody>
      </p:sp>
      <p:sp>
        <p:nvSpPr>
          <p:cNvPr id="42" name="Shape 42"/>
          <p:cNvSpPr txBox="1">
            <a:spLocks noGrp="1"/>
          </p:cNvSpPr>
          <p:nvPr>
            <p:ph type="body" idx="1"/>
          </p:nvPr>
        </p:nvSpPr>
        <p:spPr>
          <a:xfrm>
            <a:off x="457200" y="1200150"/>
            <a:ext cx="7283152" cy="3725699"/>
          </a:xfrm>
          <a:prstGeom prst="rect">
            <a:avLst/>
          </a:prstGeom>
        </p:spPr>
        <p:txBody>
          <a:bodyPr lIns="91425" tIns="91425" rIns="91425" bIns="91425" anchor="t" anchorCtr="0">
            <a:noAutofit/>
          </a:bodyPr>
          <a:lstStyle/>
          <a:p>
            <a:pPr lvl="0" rtl="0">
              <a:buNone/>
            </a:pPr>
            <a:r>
              <a:rPr lang="en" dirty="0"/>
              <a:t>- Sound Room (La Nau): soundproof</a:t>
            </a:r>
          </a:p>
          <a:p>
            <a:pPr lvl="0" rtl="0">
              <a:buNone/>
            </a:pPr>
            <a:r>
              <a:rPr lang="en" dirty="0"/>
              <a:t>- Stereo Headphones and microphone</a:t>
            </a:r>
          </a:p>
          <a:p>
            <a:pPr lvl="0" rtl="0">
              <a:lnSpc>
                <a:spcPct val="115000"/>
              </a:lnSpc>
              <a:spcBef>
                <a:spcPts val="700"/>
              </a:spcBef>
              <a:buNone/>
            </a:pPr>
            <a:r>
              <a:rPr lang="en" dirty="0"/>
              <a:t>- Binaural beats</a:t>
            </a:r>
            <a:r>
              <a:rPr lang="en" sz="2400" dirty="0"/>
              <a:t> (double blinded</a:t>
            </a:r>
            <a:r>
              <a:rPr lang="en" sz="2400" dirty="0" smtClean="0"/>
              <a:t>):</a:t>
            </a:r>
            <a:endParaRPr lang="en" sz="2400" dirty="0"/>
          </a:p>
          <a:p>
            <a:pPr marL="457200" lvl="0" indent="0" rtl="0">
              <a:lnSpc>
                <a:spcPct val="115000"/>
              </a:lnSpc>
              <a:spcBef>
                <a:spcPts val="700"/>
              </a:spcBef>
              <a:buNone/>
            </a:pPr>
            <a:r>
              <a:rPr lang="en" sz="1800" dirty="0"/>
              <a:t>- Delta/theta: at 1.5 Hz and 4 Hz + pink noise as </a:t>
            </a:r>
            <a:r>
              <a:rPr lang="en" sz="1800" dirty="0" smtClean="0"/>
              <a:t>background </a:t>
            </a:r>
            <a:endParaRPr lang="en" sz="1800" dirty="0"/>
          </a:p>
          <a:p>
            <a:pPr marL="457200" lvl="0" indent="0" rtl="0">
              <a:lnSpc>
                <a:spcPct val="115000"/>
              </a:lnSpc>
              <a:buNone/>
            </a:pPr>
            <a:r>
              <a:rPr lang="en" sz="1800" dirty="0"/>
              <a:t>- Beta: at 16 Hz and 24 Hz + pink noise as background</a:t>
            </a:r>
          </a:p>
          <a:p>
            <a:pPr lvl="0" rtl="0">
              <a:lnSpc>
                <a:spcPct val="115000"/>
              </a:lnSpc>
              <a:spcBef>
                <a:spcPts val="500"/>
              </a:spcBef>
              <a:buNone/>
            </a:pPr>
            <a:r>
              <a:rPr lang="en" sz="2200" dirty="0"/>
              <a:t> Subject perception: BB non perceptible, 2 </a:t>
            </a:r>
            <a:r>
              <a:rPr lang="en" sz="2200" dirty="0" smtClean="0"/>
              <a:t>sounds alike</a:t>
            </a:r>
            <a:endParaRPr lang="en" sz="2200" dirty="0"/>
          </a:p>
          <a:p>
            <a:pPr lvl="0" rtl="0">
              <a:buNone/>
            </a:pPr>
            <a:r>
              <a:rPr lang="en" dirty="0"/>
              <a:t>- iPad</a:t>
            </a:r>
          </a:p>
          <a:p>
            <a:endParaRPr lang="en" dirty="0"/>
          </a:p>
          <a:p>
            <a:endParaRPr lang="en"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17478"/>
            <a:ext cx="8229600" cy="857400"/>
          </a:xfrm>
          <a:prstGeom prst="rect">
            <a:avLst/>
          </a:prstGeom>
        </p:spPr>
        <p:txBody>
          <a:bodyPr lIns="91425" tIns="91425" rIns="91425" bIns="91425" anchor="b" anchorCtr="0">
            <a:noAutofit/>
          </a:bodyPr>
          <a:lstStyle/>
          <a:p>
            <a:pPr lvl="0" rtl="0">
              <a:buNone/>
            </a:pPr>
            <a:r>
              <a:rPr lang="en"/>
              <a:t>Methods </a:t>
            </a:r>
            <a:r>
              <a:rPr lang="en" sz="3000"/>
              <a:t>- Experiment design</a:t>
            </a:r>
          </a:p>
        </p:txBody>
      </p:sp>
      <p:sp>
        <p:nvSpPr>
          <p:cNvPr id="48" name="Shape 48"/>
          <p:cNvSpPr txBox="1">
            <a:spLocks noGrp="1"/>
          </p:cNvSpPr>
          <p:nvPr>
            <p:ph type="body" idx="1"/>
          </p:nvPr>
        </p:nvSpPr>
        <p:spPr>
          <a:xfrm>
            <a:off x="457200" y="1200150"/>
            <a:ext cx="8165099" cy="3725699"/>
          </a:xfrm>
          <a:prstGeom prst="rect">
            <a:avLst/>
          </a:prstGeom>
        </p:spPr>
        <p:txBody>
          <a:bodyPr lIns="91425" tIns="91425" rIns="91425" bIns="91425" anchor="t" anchorCtr="0">
            <a:noAutofit/>
          </a:bodyPr>
          <a:lstStyle/>
          <a:p>
            <a:pPr lvl="0" rtl="0">
              <a:buNone/>
            </a:pPr>
            <a:r>
              <a:rPr lang="en"/>
              <a:t>- Within subjects.</a:t>
            </a:r>
          </a:p>
          <a:p>
            <a:pPr lvl="0" rtl="0">
              <a:buNone/>
            </a:pPr>
            <a:r>
              <a:rPr lang="en"/>
              <a:t>- 21 participants (1 removed): 11 male, 9 female. Mean age 28.1 years old.</a:t>
            </a:r>
          </a:p>
          <a:p>
            <a:pPr lvl="0" rtl="0">
              <a:buNone/>
            </a:pPr>
            <a:r>
              <a:rPr lang="en"/>
              <a:t>- Counterbalance: Randomized  sound sequence: 10 AB, 10 BA.</a:t>
            </a:r>
          </a:p>
          <a:p>
            <a:endParaRPr lang="en"/>
          </a:p>
          <a:p>
            <a:endParaRPr lang="en"/>
          </a:p>
          <a:p>
            <a:endParaRPr lang="en"/>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183028"/>
            <a:ext cx="8229600" cy="857400"/>
          </a:xfrm>
          <a:prstGeom prst="rect">
            <a:avLst/>
          </a:prstGeom>
        </p:spPr>
        <p:txBody>
          <a:bodyPr lIns="91425" tIns="91425" rIns="91425" bIns="91425" anchor="b" anchorCtr="0">
            <a:noAutofit/>
          </a:bodyPr>
          <a:lstStyle/>
          <a:p>
            <a:pPr>
              <a:buNone/>
            </a:pPr>
            <a:r>
              <a:rPr lang="en"/>
              <a:t>Methods </a:t>
            </a:r>
            <a:r>
              <a:rPr lang="en" sz="3000"/>
              <a:t>- Procedures</a:t>
            </a:r>
          </a:p>
        </p:txBody>
      </p:sp>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en"/>
              <a:t>Experiment:</a:t>
            </a:r>
          </a:p>
          <a:p>
            <a:pPr lvl="0" rtl="0">
              <a:buNone/>
            </a:pPr>
            <a:r>
              <a:rPr lang="en"/>
              <a:t>- Part I</a:t>
            </a:r>
          </a:p>
          <a:p>
            <a:pPr lvl="0" indent="457200" rtl="0">
              <a:buNone/>
            </a:pPr>
            <a:r>
              <a:rPr lang="en"/>
              <a:t>Ishihara Test (9’)</a:t>
            </a:r>
          </a:p>
          <a:p>
            <a:pPr lvl="0" rtl="0">
              <a:buNone/>
            </a:pPr>
            <a:r>
              <a:rPr lang="en"/>
              <a:t>- Part II</a:t>
            </a:r>
          </a:p>
          <a:p>
            <a:pPr marL="0" indent="457200">
              <a:buNone/>
            </a:pPr>
            <a:r>
              <a:rPr lang="en"/>
              <a:t>Stroop Test (~ 6’ depending on performance)</a:t>
            </a:r>
          </a:p>
        </p:txBody>
      </p:sp>
      <p:sp>
        <p:nvSpPr>
          <p:cNvPr id="55" name="Shape 55"/>
          <p:cNvSpPr/>
          <p:nvPr/>
        </p:nvSpPr>
        <p:spPr>
          <a:xfrm>
            <a:off x="3990962" y="1200137"/>
            <a:ext cx="4695825" cy="1076325"/>
          </a:xfrm>
          <a:prstGeom prst="rect">
            <a:avLst/>
          </a:prstGeom>
          <a:blipFill>
            <a:blip r:embed="rId3"/>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p:nvPr/>
        </p:nvSpPr>
        <p:spPr>
          <a:xfrm>
            <a:off x="5917500" y="2213850"/>
            <a:ext cx="2995549" cy="2929650"/>
          </a:xfrm>
          <a:prstGeom prst="rect">
            <a:avLst/>
          </a:prstGeom>
          <a:blipFill>
            <a:blip r:embed="rId3"/>
            <a:stretch>
              <a:fillRect/>
            </a:stretch>
          </a:blipFill>
          <a:ln>
            <a:noFill/>
          </a:ln>
        </p:spPr>
      </p:sp>
      <p:sp>
        <p:nvSpPr>
          <p:cNvPr id="61" name="Shape 6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Methods </a:t>
            </a:r>
            <a:r>
              <a:rPr lang="en" sz="3000"/>
              <a:t>- Procedures </a:t>
            </a:r>
            <a:r>
              <a:rPr lang="en" sz="2800"/>
              <a:t>- Part I</a:t>
            </a:r>
          </a:p>
        </p:txBody>
      </p:sp>
      <p:sp>
        <p:nvSpPr>
          <p:cNvPr id="62" name="Shape 62"/>
          <p:cNvSpPr txBox="1">
            <a:spLocks noGrp="1"/>
          </p:cNvSpPr>
          <p:nvPr>
            <p:ph type="body" idx="1"/>
          </p:nvPr>
        </p:nvSpPr>
        <p:spPr>
          <a:xfrm>
            <a:off x="457200" y="1200150"/>
            <a:ext cx="3159600" cy="3725699"/>
          </a:xfrm>
          <a:prstGeom prst="rect">
            <a:avLst/>
          </a:prstGeom>
        </p:spPr>
        <p:txBody>
          <a:bodyPr lIns="91425" tIns="91425" rIns="91425" bIns="91425" anchor="t" anchorCtr="0">
            <a:noAutofit/>
          </a:bodyPr>
          <a:lstStyle/>
          <a:p>
            <a:pPr lvl="0" rtl="0">
              <a:buNone/>
            </a:pPr>
            <a:r>
              <a:rPr lang="en" b="1"/>
              <a:t>Ishihara test</a:t>
            </a:r>
          </a:p>
        </p:txBody>
      </p:sp>
      <p:sp>
        <p:nvSpPr>
          <p:cNvPr id="63" name="Shape 63"/>
          <p:cNvSpPr txBox="1"/>
          <p:nvPr/>
        </p:nvSpPr>
        <p:spPr>
          <a:xfrm>
            <a:off x="457200" y="1914125"/>
            <a:ext cx="8338500" cy="3171000"/>
          </a:xfrm>
          <a:prstGeom prst="rect">
            <a:avLst/>
          </a:prstGeom>
        </p:spPr>
        <p:txBody>
          <a:bodyPr lIns="91425" tIns="91425" rIns="91425" bIns="91425" anchor="t" anchorCtr="0">
            <a:noAutofit/>
          </a:bodyPr>
          <a:lstStyle/>
          <a:p>
            <a:pPr lvl="0" rtl="0">
              <a:buNone/>
            </a:pPr>
            <a:r>
              <a:rPr lang="en" sz="2600">
                <a:solidFill>
                  <a:schemeClr val="dk1"/>
                </a:solidFill>
              </a:rPr>
              <a:t>17 numbers plates    6 shapes plates      9 lines plates</a:t>
            </a:r>
          </a:p>
          <a:p>
            <a:endParaRPr lang="en" sz="2600">
              <a:solidFill>
                <a:schemeClr val="dk1"/>
              </a:solidFill>
            </a:endParaRPr>
          </a:p>
        </p:txBody>
      </p:sp>
      <p:sp>
        <p:nvSpPr>
          <p:cNvPr id="64" name="Shape 64"/>
          <p:cNvSpPr/>
          <p:nvPr/>
        </p:nvSpPr>
        <p:spPr>
          <a:xfrm>
            <a:off x="704575" y="2592450"/>
            <a:ext cx="2081999" cy="2081999"/>
          </a:xfrm>
          <a:prstGeom prst="rect">
            <a:avLst/>
          </a:prstGeom>
          <a:blipFill>
            <a:blip r:embed="rId4"/>
            <a:stretch>
              <a:fillRect/>
            </a:stretch>
          </a:blipFill>
        </p:spPr>
      </p:sp>
      <p:sp>
        <p:nvSpPr>
          <p:cNvPr id="65" name="Shape 65"/>
          <p:cNvSpPr/>
          <p:nvPr/>
        </p:nvSpPr>
        <p:spPr>
          <a:xfrm>
            <a:off x="3442700" y="2504150"/>
            <a:ext cx="2346675" cy="2346675"/>
          </a:xfrm>
          <a:prstGeom prst="rect">
            <a:avLst/>
          </a:prstGeom>
          <a:blipFill>
            <a:blip r:embed="rId5"/>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a:t>Methods </a:t>
            </a:r>
            <a:r>
              <a:rPr lang="en" sz="3000"/>
              <a:t>- Procedures </a:t>
            </a:r>
            <a:r>
              <a:rPr lang="en" sz="2800"/>
              <a:t>- Stroop Test App </a:t>
            </a:r>
          </a:p>
        </p:txBody>
      </p:sp>
      <p:sp>
        <p:nvSpPr>
          <p:cNvPr id="71" name="Shape 71"/>
          <p:cNvSpPr txBox="1">
            <a:spLocks noGrp="1"/>
          </p:cNvSpPr>
          <p:nvPr>
            <p:ph type="body" idx="1"/>
          </p:nvPr>
        </p:nvSpPr>
        <p:spPr>
          <a:xfrm>
            <a:off x="365350" y="904975"/>
            <a:ext cx="8229600" cy="4020899"/>
          </a:xfrm>
          <a:prstGeom prst="rect">
            <a:avLst/>
          </a:prstGeom>
        </p:spPr>
        <p:txBody>
          <a:bodyPr lIns="91425" tIns="91425" rIns="91425" bIns="91425" anchor="t" anchorCtr="0">
            <a:noAutofit/>
          </a:bodyPr>
          <a:lstStyle/>
          <a:p>
            <a:pPr lvl="0" rtl="0">
              <a:buNone/>
            </a:pPr>
            <a:r>
              <a:rPr lang="en" sz="1800" i="1"/>
              <a:t>
</a:t>
            </a:r>
          </a:p>
          <a:p>
            <a:pPr lvl="0" rtl="0">
              <a:buNone/>
            </a:pPr>
            <a:r>
              <a:rPr lang="en" sz="1800" b="1"/>
              <a:t>App for research purposes</a:t>
            </a:r>
          </a:p>
          <a:p>
            <a:pPr lvl="0" rtl="0">
              <a:buNone/>
            </a:pPr>
            <a:r>
              <a:rPr lang="en" sz="1800"/>
              <a:t>(screen for Minimal Hepatic</a:t>
            </a:r>
          </a:p>
          <a:p>
            <a:pPr lvl="0" rtl="0">
              <a:buNone/>
            </a:pPr>
            <a:r>
              <a:rPr lang="en" sz="1800"/>
              <a:t>Encephalopathy. </a:t>
            </a:r>
            <a:r>
              <a:rPr lang="en" sz="1800" i="1"/>
              <a:t>Bajaj et al., 2013)</a:t>
            </a:r>
            <a:r>
              <a:rPr lang="en" sz="2400"/>
              <a:t>  </a:t>
            </a:r>
          </a:p>
          <a:p>
            <a:pPr lvl="0" rtl="0">
              <a:buNone/>
            </a:pPr>
            <a:r>
              <a:rPr lang="en" sz="2400"/>
              <a:t> </a:t>
            </a:r>
          </a:p>
          <a:p>
            <a:pPr lvl="0" rtl="0">
              <a:buNone/>
            </a:pPr>
            <a:r>
              <a:rPr lang="en" sz="2400"/>
              <a:t>Stroop Off and </a:t>
            </a:r>
          </a:p>
          <a:p>
            <a:pPr lvl="0" rtl="0">
              <a:buClr>
                <a:schemeClr val="dk1"/>
              </a:buClr>
              <a:buSzPct val="45833"/>
              <a:buFont typeface="Arial"/>
              <a:buNone/>
            </a:pPr>
            <a:r>
              <a:rPr lang="en" sz="2400"/>
              <a:t>Stroop On State</a:t>
            </a:r>
          </a:p>
          <a:p>
            <a:endParaRPr lang="en" sz="2400"/>
          </a:p>
        </p:txBody>
      </p:sp>
      <p:sp>
        <p:nvSpPr>
          <p:cNvPr id="72" name="Shape 72"/>
          <p:cNvSpPr/>
          <p:nvPr/>
        </p:nvSpPr>
        <p:spPr>
          <a:xfrm>
            <a:off x="4576600" y="1417850"/>
            <a:ext cx="4018349" cy="2995149"/>
          </a:xfrm>
          <a:prstGeom prst="rect">
            <a:avLst/>
          </a:prstGeom>
          <a:blipFill>
            <a:blip r:embed="rId3"/>
            <a:stretch>
              <a:fillRect/>
            </a:stretch>
          </a:blipFill>
          <a:ln>
            <a:noFill/>
          </a:ln>
        </p:spPr>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11078"/>
            <a:ext cx="8229600" cy="857400"/>
          </a:xfrm>
          <a:prstGeom prst="rect">
            <a:avLst/>
          </a:prstGeom>
        </p:spPr>
        <p:txBody>
          <a:bodyPr lIns="91425" tIns="91425" rIns="91425" bIns="91425" anchor="b" anchorCtr="0">
            <a:noAutofit/>
          </a:bodyPr>
          <a:lstStyle/>
          <a:p>
            <a:pPr lvl="0" rtl="0">
              <a:buNone/>
            </a:pPr>
            <a:r>
              <a:rPr lang="en"/>
              <a:t>Methods </a:t>
            </a:r>
            <a:r>
              <a:rPr lang="en" sz="3000"/>
              <a:t>- Procedures </a:t>
            </a:r>
            <a:r>
              <a:rPr lang="en" sz="2800"/>
              <a:t>- Stroop Test App</a:t>
            </a:r>
          </a:p>
        </p:txBody>
      </p:sp>
      <p:sp>
        <p:nvSpPr>
          <p:cNvPr id="78" name="Shape 78"/>
          <p:cNvSpPr txBox="1">
            <a:spLocks noGrp="1"/>
          </p:cNvSpPr>
          <p:nvPr>
            <p:ph type="body" idx="1"/>
          </p:nvPr>
        </p:nvSpPr>
        <p:spPr>
          <a:xfrm>
            <a:off x="457200" y="904975"/>
            <a:ext cx="8229600" cy="4020899"/>
          </a:xfrm>
          <a:prstGeom prst="rect">
            <a:avLst/>
          </a:prstGeom>
        </p:spPr>
        <p:txBody>
          <a:bodyPr lIns="91425" tIns="91425" rIns="91425" bIns="91425" anchor="t" anchorCtr="0">
            <a:noAutofit/>
          </a:bodyPr>
          <a:lstStyle/>
          <a:p>
            <a:pPr lvl="0" rtl="0">
              <a:buNone/>
            </a:pPr>
            <a:r>
              <a:rPr lang="en" sz="2400"/>
              <a:t>Settings and Results of Application</a:t>
            </a:r>
          </a:p>
        </p:txBody>
      </p:sp>
      <p:sp>
        <p:nvSpPr>
          <p:cNvPr id="79" name="Shape 79"/>
          <p:cNvSpPr/>
          <p:nvPr/>
        </p:nvSpPr>
        <p:spPr>
          <a:xfrm>
            <a:off x="542925" y="1551099"/>
            <a:ext cx="4829175" cy="3300674"/>
          </a:xfrm>
          <a:prstGeom prst="rect">
            <a:avLst/>
          </a:prstGeom>
          <a:blipFill>
            <a:blip r:embed="rId3"/>
            <a:stretch>
              <a:fillRect/>
            </a:stretch>
          </a:blipFill>
          <a:ln>
            <a:noFill/>
          </a:ln>
        </p:spPr>
      </p:sp>
      <p:sp>
        <p:nvSpPr>
          <p:cNvPr id="80" name="Shape 80"/>
          <p:cNvSpPr/>
          <p:nvPr/>
        </p:nvSpPr>
        <p:spPr>
          <a:xfrm>
            <a:off x="5651500" y="1551100"/>
            <a:ext cx="2319376" cy="3300674"/>
          </a:xfrm>
          <a:prstGeom prst="rect">
            <a:avLst/>
          </a:prstGeom>
          <a:blipFill>
            <a:blip r:embed="rId4"/>
            <a:stretch>
              <a:fillRect/>
            </a:stretch>
          </a:blipFill>
          <a:ln>
            <a:noFill/>
          </a:ln>
        </p:spPr>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1508</Words>
  <Application>Microsoft Office PowerPoint</Application>
  <PresentationFormat>Presentación en pantalla (16:9)</PresentationFormat>
  <Paragraphs>140</Paragraphs>
  <Slides>19</Slides>
  <Notes>19</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simple-light</vt:lpstr>
      <vt:lpstr>Effects of Beta and Delta/Theta Binaural Beats on Stroop Test</vt:lpstr>
      <vt:lpstr>Background </vt:lpstr>
      <vt:lpstr>Experimental Study</vt:lpstr>
      <vt:lpstr>Methods - Materials &amp; equipment</vt:lpstr>
      <vt:lpstr>Methods - Experiment design</vt:lpstr>
      <vt:lpstr>Methods - Procedures</vt:lpstr>
      <vt:lpstr>Methods - Procedures - Part I</vt:lpstr>
      <vt:lpstr>Methods - Procedures - Stroop Test App </vt:lpstr>
      <vt:lpstr>Methods - Procedures - Stroop Test App</vt:lpstr>
      <vt:lpstr>Methods - Procedures - Stroop Test App</vt:lpstr>
      <vt:lpstr>Results</vt:lpstr>
      <vt:lpstr>Results (mean reaction time)</vt:lpstr>
      <vt:lpstr>Results (mean reaction time)</vt:lpstr>
      <vt:lpstr>Results</vt:lpstr>
      <vt:lpstr>Results (accuracy)</vt:lpstr>
      <vt:lpstr>Results (total time)</vt:lpstr>
      <vt:lpstr>Discussion</vt:lpstr>
      <vt:lpstr>Discussion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Beta and Delta/Theta Binaural Beats on Stroop Test</dc:title>
  <dc:creator>Borja</dc:creator>
  <cp:lastModifiedBy>Borja</cp:lastModifiedBy>
  <cp:revision>9</cp:revision>
  <dcterms:modified xsi:type="dcterms:W3CDTF">2013-12-10T14:41:50Z</dcterms:modified>
</cp:coreProperties>
</file>