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84" r:id="rId6"/>
    <p:sldId id="285" r:id="rId7"/>
    <p:sldId id="287" r:id="rId8"/>
    <p:sldId id="288" r:id="rId9"/>
    <p:sldId id="267" r:id="rId10"/>
    <p:sldId id="289" r:id="rId11"/>
    <p:sldId id="290" r:id="rId12"/>
    <p:sldId id="291" r:id="rId13"/>
    <p:sldId id="293" r:id="rId14"/>
    <p:sldId id="294" r:id="rId15"/>
    <p:sldId id="297" r:id="rId16"/>
    <p:sldId id="299" r:id="rId17"/>
    <p:sldId id="295" r:id="rId18"/>
    <p:sldId id="301" r:id="rId19"/>
    <p:sldId id="303" r:id="rId20"/>
    <p:sldId id="296" r:id="rId21"/>
    <p:sldId id="304" r:id="rId22"/>
    <p:sldId id="314" r:id="rId23"/>
    <p:sldId id="306" r:id="rId24"/>
    <p:sldId id="307" r:id="rId25"/>
    <p:sldId id="308" r:id="rId26"/>
    <p:sldId id="309" r:id="rId27"/>
    <p:sldId id="310" r:id="rId28"/>
    <p:sldId id="311" r:id="rId29"/>
    <p:sldId id="313" r:id="rId30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">
          <p15:clr>
            <a:srgbClr val="A4A3A4"/>
          </p15:clr>
        </p15:guide>
        <p15:guide id="2" orient="horz" pos="3162">
          <p15:clr>
            <a:srgbClr val="A4A3A4"/>
          </p15:clr>
        </p15:guide>
        <p15:guide id="3" orient="horz" pos="1597">
          <p15:clr>
            <a:srgbClr val="A4A3A4"/>
          </p15:clr>
        </p15:guide>
        <p15:guide id="4" pos="90">
          <p15:clr>
            <a:srgbClr val="A4A3A4"/>
          </p15:clr>
        </p15:guide>
        <p15:guide id="5" pos="56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050A"/>
    <a:srgbClr val="F9F9F9"/>
    <a:srgbClr val="7E5B3F"/>
    <a:srgbClr val="956945"/>
    <a:srgbClr val="CDB268"/>
    <a:srgbClr val="1E2730"/>
    <a:srgbClr val="D3BD76"/>
    <a:srgbClr val="C6A864"/>
    <a:srgbClr val="C6A8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0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898" y="82"/>
      </p:cViewPr>
      <p:guideLst>
        <p:guide orient="horz" pos="32"/>
        <p:guide orient="horz" pos="3162"/>
        <p:guide orient="horz" pos="1597"/>
        <p:guide pos="90"/>
        <p:guide pos="567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35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1F6D35-04C0-424D-9956-F6B114A77DFC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95888B-166A-4E01-8B64-45A626462B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924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17ED-4856-4573-9EC5-A4500FC9CEED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AF99-EE5A-401E-A471-2869354EED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17ED-4856-4573-9EC5-A4500FC9CEED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AF99-EE5A-401E-A471-2869354EED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17ED-4856-4573-9EC5-A4500FC9CEED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AF99-EE5A-401E-A471-2869354EED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17ED-4856-4573-9EC5-A4500FC9CEED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AF99-EE5A-401E-A471-2869354EED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17ED-4856-4573-9EC5-A4500FC9CEED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AF99-EE5A-401E-A471-2869354EED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17ED-4856-4573-9EC5-A4500FC9CEED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AF99-EE5A-401E-A471-2869354EED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17ED-4856-4573-9EC5-A4500FC9CEED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AF99-EE5A-401E-A471-2869354EED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17ED-4856-4573-9EC5-A4500FC9CEED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AF99-EE5A-401E-A471-2869354EED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2391863" y="1261240"/>
            <a:ext cx="2111290" cy="317352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FontTx/>
              <a:buNone/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816811" y="1261240"/>
            <a:ext cx="2111290" cy="317352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FontTx/>
              <a:buNone/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6" name="矩形 5"/>
          <p:cNvSpPr/>
          <p:nvPr userDrawn="1"/>
        </p:nvSpPr>
        <p:spPr>
          <a:xfrm>
            <a:off x="4604337" y="1261240"/>
            <a:ext cx="2111290" cy="31735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79389" y="1261240"/>
            <a:ext cx="2111290" cy="31735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5922628" y="-8248"/>
            <a:ext cx="3221372" cy="515174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5553856" y="-8248"/>
            <a:ext cx="3590144" cy="515174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1" y="-13479"/>
            <a:ext cx="9143999" cy="172458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-1" y="1704414"/>
            <a:ext cx="9143999" cy="17145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-1" y="3418914"/>
            <a:ext cx="9143999" cy="1724585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287338" y="2474259"/>
            <a:ext cx="2650844" cy="190276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183873" y="2474259"/>
            <a:ext cx="2650844" cy="190276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317ED-4856-4573-9EC5-A4500FC9CEED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AAF99-EE5A-401E-A471-2869354EED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77485" y="2242776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accent1"/>
                </a:solidFill>
                <a:latin typeface="+mj-ea"/>
                <a:ea typeface="+mj-ea"/>
              </a:rPr>
              <a:t>项目报告</a:t>
            </a:r>
          </a:p>
        </p:txBody>
      </p:sp>
      <p:sp>
        <p:nvSpPr>
          <p:cNvPr id="22" name="矩形 21"/>
          <p:cNvSpPr/>
          <p:nvPr/>
        </p:nvSpPr>
        <p:spPr>
          <a:xfrm>
            <a:off x="638458" y="3314700"/>
            <a:ext cx="3754948" cy="5643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+mj-ea"/>
                <a:ea typeface="+mj-ea"/>
              </a:rPr>
              <a:t>web</a:t>
            </a:r>
            <a:r>
              <a:rPr lang="zh-CN" altLang="zh-CN" sz="2800" dirty="0">
                <a:solidFill>
                  <a:schemeClr val="bg1"/>
                </a:solidFill>
                <a:latin typeface="+mj-ea"/>
                <a:ea typeface="+mj-ea"/>
              </a:rPr>
              <a:t>论坛产品</a:t>
            </a:r>
            <a:r>
              <a:rPr lang="zh-CN" altLang="en-US" sz="2800" dirty="0">
                <a:solidFill>
                  <a:schemeClr val="bg1"/>
                </a:solidFill>
                <a:latin typeface="+mj-ea"/>
                <a:ea typeface="+mj-ea"/>
              </a:rPr>
              <a:t>的实现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11D68BF-B5C5-4B44-BE58-06DBA33E2C59}"/>
              </a:ext>
            </a:extLst>
          </p:cNvPr>
          <p:cNvSpPr txBox="1"/>
          <p:nvPr/>
        </p:nvSpPr>
        <p:spPr>
          <a:xfrm>
            <a:off x="5123329" y="2950662"/>
            <a:ext cx="31129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组长：白宗平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组员：汪轶辉   董睿杰 米家铿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            </a:t>
            </a:r>
            <a:r>
              <a:rPr lang="zh-CN" altLang="en-US" dirty="0">
                <a:solidFill>
                  <a:schemeClr val="bg1"/>
                </a:solidFill>
              </a:rPr>
              <a:t>张佳裕  李志刚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91033" y="253323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C6A864"/>
                </a:solidFill>
                <a:latin typeface="微软雅黑" panose="020B0503020204020204" charset="-122"/>
                <a:ea typeface="微软雅黑" panose="020B0503020204020204" charset="-122"/>
              </a:rPr>
              <a:t>需求分析</a:t>
            </a:r>
          </a:p>
        </p:txBody>
      </p:sp>
      <p:cxnSp>
        <p:nvCxnSpPr>
          <p:cNvPr id="4" name="直接连接符 3"/>
          <p:cNvCxnSpPr>
            <a:cxnSpLocks/>
          </p:cNvCxnSpPr>
          <p:nvPr/>
        </p:nvCxnSpPr>
        <p:spPr>
          <a:xfrm>
            <a:off x="890783" y="561100"/>
            <a:ext cx="69513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87338" y="284727"/>
            <a:ext cx="503695" cy="5036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>
                <a:solidFill>
                  <a:srgbClr val="C6A864"/>
                </a:solidFill>
                <a:latin typeface="Arial" panose="020B0604020202020204"/>
              </a:rPr>
              <a:t>02</a:t>
            </a:r>
            <a:endParaRPr lang="zh-CN" altLang="en-US" sz="1800">
              <a:solidFill>
                <a:srgbClr val="C6A864"/>
              </a:solidFill>
              <a:latin typeface="Arial" panose="020B0604020202020204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72198" y="1685878"/>
            <a:ext cx="4526819" cy="2657881"/>
            <a:chOff x="159979" y="1552612"/>
            <a:chExt cx="5047895" cy="2963826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033" y="1779934"/>
              <a:ext cx="3817480" cy="2545714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979" y="1552612"/>
              <a:ext cx="5047895" cy="2963826"/>
            </a:xfrm>
            <a:prstGeom prst="rect">
              <a:avLst/>
            </a:prstGeom>
          </p:spPr>
        </p:pic>
      </p:grpSp>
      <p:sp>
        <p:nvSpPr>
          <p:cNvPr id="38" name="矩形 37"/>
          <p:cNvSpPr/>
          <p:nvPr/>
        </p:nvSpPr>
        <p:spPr>
          <a:xfrm>
            <a:off x="5251235" y="2081704"/>
            <a:ext cx="332203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筛选当下的热点话题</a:t>
            </a:r>
          </a:p>
        </p:txBody>
      </p:sp>
      <p:sp>
        <p:nvSpPr>
          <p:cNvPr id="39" name="矩形 38"/>
          <p:cNvSpPr/>
          <p:nvPr/>
        </p:nvSpPr>
        <p:spPr>
          <a:xfrm>
            <a:off x="5268856" y="1717472"/>
            <a:ext cx="99257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50" dirty="0">
                <a:solidFill>
                  <a:schemeClr val="accent1"/>
                </a:solidFill>
                <a:latin typeface="+mj-lt"/>
              </a:rPr>
              <a:t>热点话题筛选</a:t>
            </a:r>
            <a:endParaRPr lang="zh-CN" altLang="en-US" sz="900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5362703" y="1987169"/>
            <a:ext cx="214313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4941990" y="1717472"/>
            <a:ext cx="322940" cy="3229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2"/>
                </a:solidFill>
                <a:latin typeface="+mj-lt"/>
              </a:rPr>
              <a:t>4</a:t>
            </a:r>
            <a:endParaRPr lang="zh-CN" altLang="en-US" sz="1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268856" y="2843933"/>
            <a:ext cx="3322039" cy="705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</a:rPr>
              <a:t>查看信息、修改信息</a:t>
            </a: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268856" y="2597419"/>
            <a:ext cx="99257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50" dirty="0">
                <a:solidFill>
                  <a:schemeClr val="accent1"/>
                </a:solidFill>
              </a:rPr>
              <a:t>编辑个人信息</a:t>
            </a:r>
          </a:p>
        </p:txBody>
      </p:sp>
      <p:cxnSp>
        <p:nvCxnSpPr>
          <p:cNvPr id="43" name="直接连接符 42"/>
          <p:cNvCxnSpPr/>
          <p:nvPr/>
        </p:nvCxnSpPr>
        <p:spPr>
          <a:xfrm>
            <a:off x="5362703" y="2867116"/>
            <a:ext cx="214313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/>
          <p:cNvSpPr/>
          <p:nvPr/>
        </p:nvSpPr>
        <p:spPr>
          <a:xfrm>
            <a:off x="4941990" y="2597419"/>
            <a:ext cx="322940" cy="3229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2"/>
                </a:solidFill>
                <a:latin typeface="+mj-lt"/>
              </a:rPr>
              <a:t>5</a:t>
            </a:r>
            <a:endParaRPr lang="zh-CN" altLang="en-US" sz="1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268856" y="3947791"/>
            <a:ext cx="33220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展示自己发布的历史帖子，以及参与讨论的帖子信息等</a:t>
            </a:r>
          </a:p>
        </p:txBody>
      </p:sp>
      <p:sp>
        <p:nvSpPr>
          <p:cNvPr id="50" name="矩形 49"/>
          <p:cNvSpPr/>
          <p:nvPr/>
        </p:nvSpPr>
        <p:spPr>
          <a:xfrm>
            <a:off x="5268856" y="3609070"/>
            <a:ext cx="99257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50" dirty="0">
                <a:solidFill>
                  <a:schemeClr val="accent1"/>
                </a:solidFill>
              </a:rPr>
              <a:t>浏览个人空间</a:t>
            </a:r>
            <a:endParaRPr lang="zh-CN" altLang="en-US" sz="900" dirty="0">
              <a:solidFill>
                <a:schemeClr val="accent1"/>
              </a:solidFill>
            </a:endParaRPr>
          </a:p>
        </p:txBody>
      </p:sp>
      <p:cxnSp>
        <p:nvCxnSpPr>
          <p:cNvPr id="51" name="直接连接符 50"/>
          <p:cNvCxnSpPr/>
          <p:nvPr/>
        </p:nvCxnSpPr>
        <p:spPr>
          <a:xfrm>
            <a:off x="5362703" y="3878767"/>
            <a:ext cx="214313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/>
          <p:cNvSpPr/>
          <p:nvPr/>
        </p:nvSpPr>
        <p:spPr>
          <a:xfrm>
            <a:off x="4941990" y="3609070"/>
            <a:ext cx="322940" cy="3229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2"/>
                </a:solidFill>
                <a:latin typeface="+mj-lt"/>
              </a:rPr>
              <a:t>6</a:t>
            </a:r>
            <a:endParaRPr lang="zh-CN" altLang="en-US" sz="1200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6851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91033" y="253323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C6A864"/>
                </a:solidFill>
                <a:latin typeface="微软雅黑" panose="020B0503020204020204" charset="-122"/>
                <a:ea typeface="微软雅黑" panose="020B0503020204020204" charset="-122"/>
              </a:rPr>
              <a:t>需求分析</a:t>
            </a:r>
          </a:p>
        </p:txBody>
      </p:sp>
      <p:cxnSp>
        <p:nvCxnSpPr>
          <p:cNvPr id="4" name="直接连接符 3"/>
          <p:cNvCxnSpPr>
            <a:cxnSpLocks/>
          </p:cNvCxnSpPr>
          <p:nvPr/>
        </p:nvCxnSpPr>
        <p:spPr>
          <a:xfrm>
            <a:off x="890783" y="561100"/>
            <a:ext cx="69513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87338" y="284727"/>
            <a:ext cx="503695" cy="5036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>
                <a:solidFill>
                  <a:srgbClr val="C6A864"/>
                </a:solidFill>
                <a:latin typeface="Arial" panose="020B0604020202020204"/>
              </a:rPr>
              <a:t>02</a:t>
            </a:r>
            <a:endParaRPr lang="zh-CN" altLang="en-US" sz="1800">
              <a:solidFill>
                <a:srgbClr val="C6A864"/>
              </a:solidFill>
              <a:latin typeface="Arial" panose="020B0604020202020204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72198" y="1685878"/>
            <a:ext cx="4526819" cy="2657881"/>
            <a:chOff x="159979" y="1552612"/>
            <a:chExt cx="5047895" cy="2963826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033" y="1779934"/>
              <a:ext cx="3817480" cy="2545714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979" y="1552612"/>
              <a:ext cx="5047895" cy="2963826"/>
            </a:xfrm>
            <a:prstGeom prst="rect">
              <a:avLst/>
            </a:prstGeom>
          </p:spPr>
        </p:pic>
      </p:grpSp>
      <p:sp>
        <p:nvSpPr>
          <p:cNvPr id="38" name="矩形 37"/>
          <p:cNvSpPr/>
          <p:nvPr/>
        </p:nvSpPr>
        <p:spPr>
          <a:xfrm>
            <a:off x="5251235" y="2081704"/>
            <a:ext cx="33220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管理员删除不良帖子、发布时事热点话题；</a:t>
            </a:r>
          </a:p>
        </p:txBody>
      </p:sp>
      <p:sp>
        <p:nvSpPr>
          <p:cNvPr id="39" name="矩形 38"/>
          <p:cNvSpPr/>
          <p:nvPr/>
        </p:nvSpPr>
        <p:spPr>
          <a:xfrm>
            <a:off x="5268856" y="1717472"/>
            <a:ext cx="85792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50" dirty="0">
                <a:solidFill>
                  <a:schemeClr val="accent1"/>
                </a:solidFill>
                <a:latin typeface="+mj-lt"/>
              </a:rPr>
              <a:t>高级管理员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5362703" y="1987169"/>
            <a:ext cx="214313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4941990" y="1717472"/>
            <a:ext cx="322940" cy="3229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2"/>
                </a:solidFill>
                <a:latin typeface="+mj-lt"/>
              </a:rPr>
              <a:t>7</a:t>
            </a:r>
            <a:endParaRPr lang="zh-CN" altLang="en-US" sz="1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268856" y="2843933"/>
            <a:ext cx="3322039" cy="1351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</a:rPr>
              <a:t>根据不同的热点话题对分类进行增添</a:t>
            </a:r>
            <a:endParaRPr lang="en-US" altLang="zh-CN" sz="1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</a:rPr>
              <a:t>划分论坛下的“子”论坛</a:t>
            </a:r>
            <a:endParaRPr lang="en-US" altLang="zh-CN" sz="1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</a:rPr>
              <a:t>板块增加、修改、删除；</a:t>
            </a: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268856" y="2597419"/>
            <a:ext cx="72327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50" dirty="0">
                <a:solidFill>
                  <a:schemeClr val="accent1"/>
                </a:solidFill>
              </a:rPr>
              <a:t>版块管理</a:t>
            </a:r>
          </a:p>
        </p:txBody>
      </p:sp>
      <p:cxnSp>
        <p:nvCxnSpPr>
          <p:cNvPr id="43" name="直接连接符 42"/>
          <p:cNvCxnSpPr/>
          <p:nvPr/>
        </p:nvCxnSpPr>
        <p:spPr>
          <a:xfrm>
            <a:off x="5362703" y="2867116"/>
            <a:ext cx="214313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/>
          <p:cNvSpPr/>
          <p:nvPr/>
        </p:nvSpPr>
        <p:spPr>
          <a:xfrm>
            <a:off x="4941990" y="2597419"/>
            <a:ext cx="322940" cy="3229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2"/>
                </a:solidFill>
                <a:latin typeface="+mj-lt"/>
              </a:rPr>
              <a:t>8</a:t>
            </a:r>
            <a:endParaRPr lang="zh-CN" altLang="en-US" sz="1200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68630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91033" y="253323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  <a:latin typeface="+mj-ea"/>
                <a:ea typeface="+mj-ea"/>
              </a:rPr>
              <a:t>需求分析</a:t>
            </a:r>
          </a:p>
        </p:txBody>
      </p:sp>
      <p:cxnSp>
        <p:nvCxnSpPr>
          <p:cNvPr id="4" name="直接连接符 3"/>
          <p:cNvCxnSpPr>
            <a:cxnSpLocks/>
          </p:cNvCxnSpPr>
          <p:nvPr/>
        </p:nvCxnSpPr>
        <p:spPr>
          <a:xfrm>
            <a:off x="890783" y="561100"/>
            <a:ext cx="69513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87338" y="284727"/>
            <a:ext cx="503695" cy="5036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olidFill>
                  <a:schemeClr val="accent1"/>
                </a:solidFill>
                <a:latin typeface="+mj-lt"/>
              </a:rPr>
              <a:t>02</a:t>
            </a:r>
            <a:endParaRPr lang="zh-CN" altLang="en-US" sz="180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3181"/>
            <a:ext cx="9144000" cy="327355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87338" y="1119909"/>
            <a:ext cx="5599112" cy="3280096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63163" y="135073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  <a:latin typeface="+mj-ea"/>
                <a:ea typeface="+mj-ea"/>
              </a:rPr>
              <a:t>服务需求</a:t>
            </a:r>
            <a:endParaRPr lang="zh-CN" altLang="en-US" sz="18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9" name="直接连接符 8"/>
          <p:cNvCxnSpPr>
            <a:cxnSpLocks/>
          </p:cNvCxnSpPr>
          <p:nvPr/>
        </p:nvCxnSpPr>
        <p:spPr>
          <a:xfrm>
            <a:off x="560818" y="1831062"/>
            <a:ext cx="1189401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75250" y="2173679"/>
            <a:ext cx="542328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完善的用户引导</a:t>
            </a:r>
            <a:endParaRPr lang="en-US" altLang="zh-CN" sz="1600" dirty="0">
              <a:solidFill>
                <a:schemeClr val="bg1"/>
              </a:solidFill>
            </a:endParaRPr>
          </a:p>
          <a:p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zh-CN" altLang="en-US" sz="1600" dirty="0">
                <a:solidFill>
                  <a:schemeClr val="bg1"/>
                </a:solidFill>
              </a:rPr>
              <a:t>便捷的用户操作</a:t>
            </a:r>
            <a:endParaRPr lang="en-US" altLang="zh-CN" sz="1600" dirty="0">
              <a:solidFill>
                <a:schemeClr val="bg1"/>
              </a:solidFill>
            </a:endParaRPr>
          </a:p>
          <a:p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zh-CN" altLang="en-US" sz="1600" dirty="0">
                <a:solidFill>
                  <a:schemeClr val="bg1"/>
                </a:solidFill>
              </a:rPr>
              <a:t>响应用户使用需求</a:t>
            </a:r>
            <a:endParaRPr lang="zh-CN" altLang="zh-C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138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91033" y="253323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  <a:latin typeface="+mj-ea"/>
                <a:ea typeface="+mj-ea"/>
              </a:rPr>
              <a:t>需求分析</a:t>
            </a:r>
          </a:p>
        </p:txBody>
      </p:sp>
      <p:cxnSp>
        <p:nvCxnSpPr>
          <p:cNvPr id="4" name="直接连接符 3"/>
          <p:cNvCxnSpPr>
            <a:cxnSpLocks/>
          </p:cNvCxnSpPr>
          <p:nvPr/>
        </p:nvCxnSpPr>
        <p:spPr>
          <a:xfrm>
            <a:off x="890783" y="561100"/>
            <a:ext cx="69513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87338" y="284727"/>
            <a:ext cx="503695" cy="5036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olidFill>
                  <a:schemeClr val="accent1"/>
                </a:solidFill>
                <a:latin typeface="+mj-lt"/>
              </a:rPr>
              <a:t>02</a:t>
            </a:r>
            <a:endParaRPr lang="zh-CN" altLang="en-US" sz="180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3181"/>
            <a:ext cx="9144000" cy="327355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87338" y="1119909"/>
            <a:ext cx="5599112" cy="3280096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63163" y="135073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  <a:latin typeface="+mj-ea"/>
                <a:ea typeface="+mj-ea"/>
              </a:rPr>
              <a:t>内容需求</a:t>
            </a:r>
            <a:endParaRPr lang="zh-CN" altLang="en-US" sz="18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9" name="直接连接符 8"/>
          <p:cNvCxnSpPr>
            <a:cxnSpLocks/>
          </p:cNvCxnSpPr>
          <p:nvPr/>
        </p:nvCxnSpPr>
        <p:spPr>
          <a:xfrm>
            <a:off x="560818" y="1831062"/>
            <a:ext cx="1189401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75250" y="2173679"/>
            <a:ext cx="542328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1400" dirty="0">
                <a:solidFill>
                  <a:schemeClr val="bg1"/>
                </a:solidFill>
              </a:rPr>
              <a:t>获得新闻资讯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1400" dirty="0">
                <a:solidFill>
                  <a:schemeClr val="bg1"/>
                </a:solidFill>
              </a:rPr>
              <a:t>寻找志同道合的网友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1400" dirty="0">
                <a:solidFill>
                  <a:schemeClr val="bg1"/>
                </a:solidFill>
              </a:rPr>
              <a:t>寻找教学攻略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1400" dirty="0">
                <a:solidFill>
                  <a:schemeClr val="bg1"/>
                </a:solidFill>
              </a:rPr>
              <a:t>针对某一问题进行讨论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1400" dirty="0">
                <a:solidFill>
                  <a:schemeClr val="bg1"/>
                </a:solidFill>
              </a:rPr>
              <a:t>消磨时间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lvl="1"/>
            <a:r>
              <a:rPr lang="en-US" altLang="zh-CN" sz="1800" dirty="0">
                <a:solidFill>
                  <a:schemeClr val="bg1"/>
                </a:solidFill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870727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959013" y="1618826"/>
            <a:ext cx="1225974" cy="1225974"/>
          </a:xfrm>
          <a:prstGeom prst="rect">
            <a:avLst/>
          </a:prstGeom>
          <a:noFill/>
          <a:ln w="38100">
            <a:gradFill flip="none" rotWithShape="1">
              <a:gsLst>
                <a:gs pos="0">
                  <a:schemeClr val="accent1"/>
                </a:gs>
                <a:gs pos="59000">
                  <a:srgbClr val="C68C2F"/>
                </a:gs>
                <a:gs pos="100000">
                  <a:schemeClr val="accent2"/>
                </a:gs>
              </a:gsLst>
              <a:lin ang="0" scaled="1"/>
              <a:tileRect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206018" y="3018550"/>
            <a:ext cx="27319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+mj-lt"/>
              </a:rPr>
              <a:t>PART THREE</a:t>
            </a:r>
            <a:endParaRPr lang="zh-CN" altLang="en-US" sz="2400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9" name="直接连接符 8"/>
          <p:cNvCxnSpPr>
            <a:cxnSpLocks/>
          </p:cNvCxnSpPr>
          <p:nvPr/>
        </p:nvCxnSpPr>
        <p:spPr>
          <a:xfrm>
            <a:off x="3771900" y="4467973"/>
            <a:ext cx="16002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094321" y="3880323"/>
            <a:ext cx="29689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+mj-ea"/>
                <a:ea typeface="+mj-ea"/>
              </a:rPr>
              <a:t>UML</a:t>
            </a:r>
            <a:r>
              <a:rPr lang="zh-CN" altLang="en-US" sz="3200" dirty="0">
                <a:solidFill>
                  <a:schemeClr val="accent1"/>
                </a:solidFill>
                <a:latin typeface="+mj-ea"/>
                <a:ea typeface="+mj-ea"/>
              </a:rPr>
              <a:t>设计</a:t>
            </a:r>
            <a:endParaRPr lang="zh-CN" altLang="en-US" sz="24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159256" y="1881462"/>
            <a:ext cx="811145" cy="694488"/>
            <a:chOff x="2162176" y="-104775"/>
            <a:chExt cx="1655763" cy="1417638"/>
          </a:xfrm>
          <a:solidFill>
            <a:schemeClr val="accent1"/>
          </a:solidFill>
        </p:grpSpPr>
        <p:sp>
          <p:nvSpPr>
            <p:cNvPr id="13" name="Freeform 3767"/>
            <p:cNvSpPr/>
            <p:nvPr/>
          </p:nvSpPr>
          <p:spPr bwMode="auto">
            <a:xfrm>
              <a:off x="2311401" y="104775"/>
              <a:ext cx="1370013" cy="1208088"/>
            </a:xfrm>
            <a:custGeom>
              <a:avLst/>
              <a:gdLst>
                <a:gd name="T0" fmla="*/ 231 w 431"/>
                <a:gd name="T1" fmla="*/ 6 h 380"/>
                <a:gd name="T2" fmla="*/ 190 w 431"/>
                <a:gd name="T3" fmla="*/ 7 h 380"/>
                <a:gd name="T4" fmla="*/ 20 w 431"/>
                <a:gd name="T5" fmla="*/ 106 h 380"/>
                <a:gd name="T6" fmla="*/ 0 w 431"/>
                <a:gd name="T7" fmla="*/ 142 h 380"/>
                <a:gd name="T8" fmla="*/ 0 w 431"/>
                <a:gd name="T9" fmla="*/ 357 h 380"/>
                <a:gd name="T10" fmla="*/ 24 w 431"/>
                <a:gd name="T11" fmla="*/ 380 h 380"/>
                <a:gd name="T12" fmla="*/ 124 w 431"/>
                <a:gd name="T13" fmla="*/ 380 h 380"/>
                <a:gd name="T14" fmla="*/ 148 w 431"/>
                <a:gd name="T15" fmla="*/ 357 h 380"/>
                <a:gd name="T16" fmla="*/ 148 w 431"/>
                <a:gd name="T17" fmla="*/ 258 h 380"/>
                <a:gd name="T18" fmla="*/ 171 w 431"/>
                <a:gd name="T19" fmla="*/ 235 h 380"/>
                <a:gd name="T20" fmla="*/ 260 w 431"/>
                <a:gd name="T21" fmla="*/ 235 h 380"/>
                <a:gd name="T22" fmla="*/ 283 w 431"/>
                <a:gd name="T23" fmla="*/ 258 h 380"/>
                <a:gd name="T24" fmla="*/ 283 w 431"/>
                <a:gd name="T25" fmla="*/ 357 h 380"/>
                <a:gd name="T26" fmla="*/ 307 w 431"/>
                <a:gd name="T27" fmla="*/ 380 h 380"/>
                <a:gd name="T28" fmla="*/ 407 w 431"/>
                <a:gd name="T29" fmla="*/ 380 h 380"/>
                <a:gd name="T30" fmla="*/ 431 w 431"/>
                <a:gd name="T31" fmla="*/ 357 h 380"/>
                <a:gd name="T32" fmla="*/ 431 w 431"/>
                <a:gd name="T33" fmla="*/ 142 h 380"/>
                <a:gd name="T34" fmla="*/ 410 w 431"/>
                <a:gd name="T35" fmla="*/ 107 h 380"/>
                <a:gd name="T36" fmla="*/ 231 w 431"/>
                <a:gd name="T37" fmla="*/ 6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31" h="380">
                  <a:moveTo>
                    <a:pt x="231" y="6"/>
                  </a:moveTo>
                  <a:cubicBezTo>
                    <a:pt x="220" y="0"/>
                    <a:pt x="201" y="0"/>
                    <a:pt x="190" y="7"/>
                  </a:cubicBezTo>
                  <a:cubicBezTo>
                    <a:pt x="20" y="106"/>
                    <a:pt x="20" y="106"/>
                    <a:pt x="20" y="106"/>
                  </a:cubicBezTo>
                  <a:cubicBezTo>
                    <a:pt x="9" y="113"/>
                    <a:pt x="0" y="129"/>
                    <a:pt x="0" y="142"/>
                  </a:cubicBezTo>
                  <a:cubicBezTo>
                    <a:pt x="0" y="357"/>
                    <a:pt x="0" y="357"/>
                    <a:pt x="0" y="357"/>
                  </a:cubicBezTo>
                  <a:cubicBezTo>
                    <a:pt x="0" y="370"/>
                    <a:pt x="10" y="380"/>
                    <a:pt x="24" y="380"/>
                  </a:cubicBezTo>
                  <a:cubicBezTo>
                    <a:pt x="124" y="380"/>
                    <a:pt x="124" y="380"/>
                    <a:pt x="124" y="380"/>
                  </a:cubicBezTo>
                  <a:cubicBezTo>
                    <a:pt x="137" y="380"/>
                    <a:pt x="148" y="370"/>
                    <a:pt x="148" y="357"/>
                  </a:cubicBezTo>
                  <a:cubicBezTo>
                    <a:pt x="148" y="258"/>
                    <a:pt x="148" y="258"/>
                    <a:pt x="148" y="258"/>
                  </a:cubicBezTo>
                  <a:cubicBezTo>
                    <a:pt x="148" y="245"/>
                    <a:pt x="158" y="235"/>
                    <a:pt x="171" y="235"/>
                  </a:cubicBezTo>
                  <a:cubicBezTo>
                    <a:pt x="260" y="235"/>
                    <a:pt x="260" y="235"/>
                    <a:pt x="260" y="235"/>
                  </a:cubicBezTo>
                  <a:cubicBezTo>
                    <a:pt x="273" y="235"/>
                    <a:pt x="283" y="245"/>
                    <a:pt x="283" y="258"/>
                  </a:cubicBezTo>
                  <a:cubicBezTo>
                    <a:pt x="283" y="357"/>
                    <a:pt x="283" y="357"/>
                    <a:pt x="283" y="357"/>
                  </a:cubicBezTo>
                  <a:cubicBezTo>
                    <a:pt x="283" y="370"/>
                    <a:pt x="294" y="380"/>
                    <a:pt x="307" y="380"/>
                  </a:cubicBezTo>
                  <a:cubicBezTo>
                    <a:pt x="407" y="380"/>
                    <a:pt x="407" y="380"/>
                    <a:pt x="407" y="380"/>
                  </a:cubicBezTo>
                  <a:cubicBezTo>
                    <a:pt x="420" y="380"/>
                    <a:pt x="431" y="370"/>
                    <a:pt x="431" y="357"/>
                  </a:cubicBezTo>
                  <a:cubicBezTo>
                    <a:pt x="431" y="142"/>
                    <a:pt x="431" y="142"/>
                    <a:pt x="431" y="142"/>
                  </a:cubicBezTo>
                  <a:cubicBezTo>
                    <a:pt x="431" y="129"/>
                    <a:pt x="422" y="113"/>
                    <a:pt x="410" y="107"/>
                  </a:cubicBezTo>
                  <a:lnTo>
                    <a:pt x="231" y="6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</a:endParaRPr>
            </a:p>
          </p:txBody>
        </p:sp>
        <p:sp>
          <p:nvSpPr>
            <p:cNvPr id="14" name="Freeform 3768"/>
            <p:cNvSpPr/>
            <p:nvPr/>
          </p:nvSpPr>
          <p:spPr bwMode="auto">
            <a:xfrm>
              <a:off x="2162176" y="-104775"/>
              <a:ext cx="1655763" cy="552450"/>
            </a:xfrm>
            <a:custGeom>
              <a:avLst/>
              <a:gdLst>
                <a:gd name="T0" fmla="*/ 516 w 521"/>
                <a:gd name="T1" fmla="*/ 165 h 174"/>
                <a:gd name="T2" fmla="*/ 487 w 521"/>
                <a:gd name="T3" fmla="*/ 167 h 174"/>
                <a:gd name="T4" fmla="*/ 276 w 521"/>
                <a:gd name="T5" fmla="*/ 45 h 174"/>
                <a:gd name="T6" fmla="*/ 235 w 521"/>
                <a:gd name="T7" fmla="*/ 45 h 174"/>
                <a:gd name="T8" fmla="*/ 34 w 521"/>
                <a:gd name="T9" fmla="*/ 167 h 174"/>
                <a:gd name="T10" fmla="*/ 5 w 521"/>
                <a:gd name="T11" fmla="*/ 165 h 174"/>
                <a:gd name="T12" fmla="*/ 16 w 521"/>
                <a:gd name="T13" fmla="*/ 138 h 174"/>
                <a:gd name="T14" fmla="*/ 235 w 521"/>
                <a:gd name="T15" fmla="*/ 7 h 174"/>
                <a:gd name="T16" fmla="*/ 276 w 521"/>
                <a:gd name="T17" fmla="*/ 6 h 174"/>
                <a:gd name="T18" fmla="*/ 504 w 521"/>
                <a:gd name="T19" fmla="*/ 139 h 174"/>
                <a:gd name="T20" fmla="*/ 516 w 521"/>
                <a:gd name="T21" fmla="*/ 165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1" h="174">
                  <a:moveTo>
                    <a:pt x="516" y="165"/>
                  </a:moveTo>
                  <a:cubicBezTo>
                    <a:pt x="512" y="173"/>
                    <a:pt x="499" y="174"/>
                    <a:pt x="487" y="167"/>
                  </a:cubicBezTo>
                  <a:cubicBezTo>
                    <a:pt x="276" y="45"/>
                    <a:pt x="276" y="45"/>
                    <a:pt x="276" y="45"/>
                  </a:cubicBezTo>
                  <a:cubicBezTo>
                    <a:pt x="265" y="38"/>
                    <a:pt x="247" y="38"/>
                    <a:pt x="235" y="45"/>
                  </a:cubicBezTo>
                  <a:cubicBezTo>
                    <a:pt x="34" y="167"/>
                    <a:pt x="34" y="167"/>
                    <a:pt x="34" y="167"/>
                  </a:cubicBezTo>
                  <a:cubicBezTo>
                    <a:pt x="22" y="174"/>
                    <a:pt x="9" y="173"/>
                    <a:pt x="5" y="165"/>
                  </a:cubicBezTo>
                  <a:cubicBezTo>
                    <a:pt x="0" y="157"/>
                    <a:pt x="5" y="145"/>
                    <a:pt x="16" y="138"/>
                  </a:cubicBezTo>
                  <a:cubicBezTo>
                    <a:pt x="235" y="7"/>
                    <a:pt x="235" y="7"/>
                    <a:pt x="235" y="7"/>
                  </a:cubicBezTo>
                  <a:cubicBezTo>
                    <a:pt x="246" y="0"/>
                    <a:pt x="265" y="0"/>
                    <a:pt x="276" y="6"/>
                  </a:cubicBezTo>
                  <a:cubicBezTo>
                    <a:pt x="504" y="139"/>
                    <a:pt x="504" y="139"/>
                    <a:pt x="504" y="139"/>
                  </a:cubicBezTo>
                  <a:cubicBezTo>
                    <a:pt x="515" y="145"/>
                    <a:pt x="521" y="157"/>
                    <a:pt x="516" y="165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7462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56BCCF87-E725-4E1B-8F54-1AC0CFC00FC8}"/>
              </a:ext>
            </a:extLst>
          </p:cNvPr>
          <p:cNvSpPr txBox="1">
            <a:spLocks/>
          </p:cNvSpPr>
          <p:nvPr/>
        </p:nvSpPr>
        <p:spPr>
          <a:xfrm>
            <a:off x="8369647" y="462686"/>
            <a:ext cx="632466" cy="285259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solidFill>
                  <a:schemeClr val="bg1"/>
                </a:solidFill>
              </a:rPr>
              <a:t>游客及用户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用例图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C448B9E-4493-483A-8D6E-9C606C4D3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816149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118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56BCCF87-E725-4E1B-8F54-1AC0CFC00FC8}"/>
              </a:ext>
            </a:extLst>
          </p:cNvPr>
          <p:cNvSpPr txBox="1">
            <a:spLocks/>
          </p:cNvSpPr>
          <p:nvPr/>
        </p:nvSpPr>
        <p:spPr>
          <a:xfrm>
            <a:off x="8369647" y="462686"/>
            <a:ext cx="632466" cy="285259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solidFill>
                  <a:schemeClr val="bg1"/>
                </a:solidFill>
              </a:rPr>
              <a:t>高级管理员用例图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EFA443F-4E70-4676-B2AF-F08A1561C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820102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222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片占位符 1">
            <a:extLst>
              <a:ext uri="{FF2B5EF4-FFF2-40B4-BE49-F238E27FC236}">
                <a16:creationId xmlns:a16="http://schemas.microsoft.com/office/drawing/2014/main" id="{A573D6EA-9870-42A5-AB23-22C96B9AAD5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7265194" cy="5151748"/>
          </a:xfrm>
        </p:spPr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56BCCF87-E725-4E1B-8F54-1AC0CFC00FC8}"/>
              </a:ext>
            </a:extLst>
          </p:cNvPr>
          <p:cNvSpPr txBox="1">
            <a:spLocks/>
          </p:cNvSpPr>
          <p:nvPr/>
        </p:nvSpPr>
        <p:spPr>
          <a:xfrm>
            <a:off x="8362213" y="462687"/>
            <a:ext cx="632466" cy="2674001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活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动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CC48577-E84F-47FC-913F-C91D982DB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816149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202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56BCCF87-E725-4E1B-8F54-1AC0CFC00FC8}"/>
              </a:ext>
            </a:extLst>
          </p:cNvPr>
          <p:cNvSpPr txBox="1">
            <a:spLocks/>
          </p:cNvSpPr>
          <p:nvPr/>
        </p:nvSpPr>
        <p:spPr>
          <a:xfrm>
            <a:off x="8511534" y="505548"/>
            <a:ext cx="632466" cy="285259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solidFill>
                  <a:schemeClr val="bg1"/>
                </a:solidFill>
              </a:rPr>
              <a:t>管理员状态图</a:t>
            </a:r>
          </a:p>
        </p:txBody>
      </p:sp>
      <p:pic>
        <p:nvPicPr>
          <p:cNvPr id="5" name="图片 4" descr="管理员状态图">
            <a:extLst>
              <a:ext uri="{FF2B5EF4-FFF2-40B4-BE49-F238E27FC236}">
                <a16:creationId xmlns:a16="http://schemas.microsoft.com/office/drawing/2014/main" id="{4BBDCC57-0D44-4339-A061-12484F73C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36964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3691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56BCCF87-E725-4E1B-8F54-1AC0CFC00FC8}"/>
              </a:ext>
            </a:extLst>
          </p:cNvPr>
          <p:cNvSpPr txBox="1">
            <a:spLocks/>
          </p:cNvSpPr>
          <p:nvPr/>
        </p:nvSpPr>
        <p:spPr>
          <a:xfrm>
            <a:off x="8511534" y="505548"/>
            <a:ext cx="632466" cy="285259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solidFill>
                  <a:schemeClr val="bg1"/>
                </a:solidFill>
              </a:rPr>
              <a:t>帖子状态图</a:t>
            </a:r>
          </a:p>
        </p:txBody>
      </p:sp>
      <p:pic>
        <p:nvPicPr>
          <p:cNvPr id="5" name="图片 4" descr="帖子状态图">
            <a:extLst>
              <a:ext uri="{FF2B5EF4-FFF2-40B4-BE49-F238E27FC236}">
                <a16:creationId xmlns:a16="http://schemas.microsoft.com/office/drawing/2014/main" id="{4E3A6238-FE4C-4403-9371-0878C1545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51153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005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2108" y="213409"/>
            <a:ext cx="1836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solidFill>
                  <a:schemeClr val="accent1"/>
                </a:solidFill>
                <a:latin typeface="+mj-ea"/>
                <a:ea typeface="+mj-ea"/>
              </a:rPr>
              <a:t>CONTENTS</a:t>
            </a:r>
            <a:endParaRPr lang="zh-CN" altLang="en-US" sz="240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87338" y="675074"/>
            <a:ext cx="27472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115588" y="193671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  <a:latin typeface="+mj-ea"/>
                <a:ea typeface="+mj-ea"/>
              </a:rPr>
              <a:t>项目简介</a:t>
            </a:r>
          </a:p>
        </p:txBody>
      </p:sp>
      <p:cxnSp>
        <p:nvCxnSpPr>
          <p:cNvPr id="8" name="直接连接符 7"/>
          <p:cNvCxnSpPr>
            <a:cxnSpLocks/>
          </p:cNvCxnSpPr>
          <p:nvPr/>
        </p:nvCxnSpPr>
        <p:spPr>
          <a:xfrm>
            <a:off x="1198958" y="2387820"/>
            <a:ext cx="1249031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73807" y="1875161"/>
            <a:ext cx="7537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i="1">
                <a:solidFill>
                  <a:schemeClr val="accent1"/>
                </a:solidFill>
                <a:latin typeface="+mj-lt"/>
              </a:rPr>
              <a:t>01.</a:t>
            </a:r>
            <a:endParaRPr lang="zh-CN" altLang="en-US" sz="2400" i="1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38896" y="3285654"/>
            <a:ext cx="7537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i="1">
                <a:solidFill>
                  <a:schemeClr val="accent1"/>
                </a:solidFill>
                <a:latin typeface="+mj-lt"/>
              </a:rPr>
              <a:t>02.</a:t>
            </a:r>
            <a:endParaRPr lang="zh-CN" altLang="en-US" sz="2400" i="1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854830" y="1808843"/>
            <a:ext cx="7537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i="1">
                <a:solidFill>
                  <a:schemeClr val="accent1"/>
                </a:solidFill>
                <a:latin typeface="+mj-lt"/>
              </a:rPr>
              <a:t>03.</a:t>
            </a:r>
            <a:endParaRPr lang="zh-CN" altLang="en-US" sz="2400" i="1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825750" y="3252105"/>
            <a:ext cx="7537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i="1">
                <a:solidFill>
                  <a:schemeClr val="accent1"/>
                </a:solidFill>
                <a:latin typeface="+mj-lt"/>
              </a:rPr>
              <a:t>04.</a:t>
            </a:r>
            <a:endParaRPr lang="zh-CN" altLang="en-US" sz="2400" i="1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18F111C-7024-46EC-9118-30C6A260A981}"/>
              </a:ext>
            </a:extLst>
          </p:cNvPr>
          <p:cNvSpPr/>
          <p:nvPr/>
        </p:nvSpPr>
        <p:spPr>
          <a:xfrm>
            <a:off x="1082186" y="334720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  <a:latin typeface="+mj-ea"/>
                <a:ea typeface="+mj-ea"/>
              </a:rPr>
              <a:t>需求分析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DC4B63A0-6795-4615-91A6-71455AF9584F}"/>
              </a:ext>
            </a:extLst>
          </p:cNvPr>
          <p:cNvCxnSpPr>
            <a:cxnSpLocks/>
          </p:cNvCxnSpPr>
          <p:nvPr/>
        </p:nvCxnSpPr>
        <p:spPr>
          <a:xfrm>
            <a:off x="1165556" y="3795470"/>
            <a:ext cx="1249031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AEAF33D5-4492-46DF-BCD2-F5E824978522}"/>
              </a:ext>
            </a:extLst>
          </p:cNvPr>
          <p:cNvCxnSpPr>
            <a:cxnSpLocks/>
          </p:cNvCxnSpPr>
          <p:nvPr/>
        </p:nvCxnSpPr>
        <p:spPr>
          <a:xfrm>
            <a:off x="5579482" y="2377721"/>
            <a:ext cx="1249031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A7100319-029A-482B-B6B5-6B3F0AC053E8}"/>
              </a:ext>
            </a:extLst>
          </p:cNvPr>
          <p:cNvCxnSpPr>
            <a:cxnSpLocks/>
          </p:cNvCxnSpPr>
          <p:nvPr/>
        </p:nvCxnSpPr>
        <p:spPr>
          <a:xfrm>
            <a:off x="5608562" y="3810979"/>
            <a:ext cx="1249031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97969797-CED6-448B-B44D-9AE72EC36507}"/>
              </a:ext>
            </a:extLst>
          </p:cNvPr>
          <p:cNvSpPr/>
          <p:nvPr/>
        </p:nvSpPr>
        <p:spPr>
          <a:xfrm>
            <a:off x="5510652" y="1936714"/>
            <a:ext cx="14895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+mj-ea"/>
                <a:ea typeface="+mj-ea"/>
              </a:rPr>
              <a:t>UML</a:t>
            </a:r>
            <a:r>
              <a:rPr lang="zh-CN" altLang="en-US" sz="2400" dirty="0">
                <a:solidFill>
                  <a:schemeClr val="accent1"/>
                </a:solidFill>
                <a:latin typeface="+mj-ea"/>
                <a:ea typeface="+mj-ea"/>
              </a:rPr>
              <a:t>设计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8596B5D-15F0-4963-8C47-A87978F97D96}"/>
              </a:ext>
            </a:extLst>
          </p:cNvPr>
          <p:cNvSpPr/>
          <p:nvPr/>
        </p:nvSpPr>
        <p:spPr>
          <a:xfrm>
            <a:off x="5523194" y="335331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  <a:latin typeface="+mj-ea"/>
                <a:ea typeface="+mj-ea"/>
              </a:rPr>
              <a:t>架构方案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56BCCF87-E725-4E1B-8F54-1AC0CFC00FC8}"/>
              </a:ext>
            </a:extLst>
          </p:cNvPr>
          <p:cNvSpPr txBox="1">
            <a:spLocks/>
          </p:cNvSpPr>
          <p:nvPr/>
        </p:nvSpPr>
        <p:spPr>
          <a:xfrm>
            <a:off x="8295306" y="455253"/>
            <a:ext cx="632466" cy="285259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用户管理类图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0419BC39-22E5-4805-9690-4D4CCC4BA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02243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7564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56BCCF87-E725-4E1B-8F54-1AC0CFC00FC8}"/>
              </a:ext>
            </a:extLst>
          </p:cNvPr>
          <p:cNvSpPr txBox="1">
            <a:spLocks/>
          </p:cNvSpPr>
          <p:nvPr/>
        </p:nvSpPr>
        <p:spPr>
          <a:xfrm>
            <a:off x="8511534" y="505548"/>
            <a:ext cx="632466" cy="285259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solidFill>
                  <a:schemeClr val="bg1"/>
                </a:solidFill>
              </a:rPr>
              <a:t>静态超文本图</a:t>
            </a:r>
          </a:p>
        </p:txBody>
      </p:sp>
      <p:pic>
        <p:nvPicPr>
          <p:cNvPr id="4" name="图片 3" descr="静态超文本">
            <a:extLst>
              <a:ext uri="{FF2B5EF4-FFF2-40B4-BE49-F238E27FC236}">
                <a16:creationId xmlns:a16="http://schemas.microsoft.com/office/drawing/2014/main" id="{F3233977-4B64-4AE8-B336-A8CF3C133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51153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1768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56BCCF87-E725-4E1B-8F54-1AC0CFC00FC8}"/>
              </a:ext>
            </a:extLst>
          </p:cNvPr>
          <p:cNvSpPr txBox="1">
            <a:spLocks/>
          </p:cNvSpPr>
          <p:nvPr/>
        </p:nvSpPr>
        <p:spPr>
          <a:xfrm>
            <a:off x="8511534" y="505548"/>
            <a:ext cx="632466" cy="285259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j-cs"/>
              </a:rPr>
              <a:t>动态超文本图</a:t>
            </a:r>
          </a:p>
        </p:txBody>
      </p:sp>
      <p:pic>
        <p:nvPicPr>
          <p:cNvPr id="5" name="图片 4" descr="动态超文本">
            <a:extLst>
              <a:ext uri="{FF2B5EF4-FFF2-40B4-BE49-F238E27FC236}">
                <a16:creationId xmlns:a16="http://schemas.microsoft.com/office/drawing/2014/main" id="{4CF7D187-C74A-4103-BFF6-5659825DE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51153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0220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959013" y="1618826"/>
            <a:ext cx="1225974" cy="1225974"/>
          </a:xfrm>
          <a:prstGeom prst="rect">
            <a:avLst/>
          </a:prstGeom>
          <a:noFill/>
          <a:ln w="38100">
            <a:gradFill flip="none" rotWithShape="1">
              <a:gsLst>
                <a:gs pos="0">
                  <a:schemeClr val="accent1"/>
                </a:gs>
                <a:gs pos="59000">
                  <a:srgbClr val="C68C2F"/>
                </a:gs>
                <a:gs pos="100000">
                  <a:schemeClr val="accent2"/>
                </a:gs>
              </a:gsLst>
              <a:lin ang="0" scaled="1"/>
              <a:tileRect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316914" y="3018550"/>
            <a:ext cx="25101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+mj-lt"/>
              </a:rPr>
              <a:t>PART FOUR</a:t>
            </a:r>
            <a:endParaRPr lang="zh-CN" altLang="en-US" sz="2400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9" name="直接连接符 8"/>
          <p:cNvCxnSpPr>
            <a:cxnSpLocks/>
          </p:cNvCxnSpPr>
          <p:nvPr/>
        </p:nvCxnSpPr>
        <p:spPr>
          <a:xfrm>
            <a:off x="3771900" y="4467973"/>
            <a:ext cx="16002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094321" y="3880323"/>
            <a:ext cx="29689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solidFill>
                  <a:schemeClr val="accent1"/>
                </a:solidFill>
                <a:latin typeface="+mj-ea"/>
                <a:ea typeface="+mj-ea"/>
              </a:rPr>
              <a:t>架构方案</a:t>
            </a:r>
            <a:endParaRPr lang="zh-CN" altLang="en-US" sz="24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159256" y="1881462"/>
            <a:ext cx="811145" cy="694488"/>
            <a:chOff x="2162176" y="-104775"/>
            <a:chExt cx="1655763" cy="1417638"/>
          </a:xfrm>
          <a:solidFill>
            <a:schemeClr val="accent1"/>
          </a:solidFill>
        </p:grpSpPr>
        <p:sp>
          <p:nvSpPr>
            <p:cNvPr id="13" name="Freeform 3767"/>
            <p:cNvSpPr/>
            <p:nvPr/>
          </p:nvSpPr>
          <p:spPr bwMode="auto">
            <a:xfrm>
              <a:off x="2311401" y="104775"/>
              <a:ext cx="1370013" cy="1208088"/>
            </a:xfrm>
            <a:custGeom>
              <a:avLst/>
              <a:gdLst>
                <a:gd name="T0" fmla="*/ 231 w 431"/>
                <a:gd name="T1" fmla="*/ 6 h 380"/>
                <a:gd name="T2" fmla="*/ 190 w 431"/>
                <a:gd name="T3" fmla="*/ 7 h 380"/>
                <a:gd name="T4" fmla="*/ 20 w 431"/>
                <a:gd name="T5" fmla="*/ 106 h 380"/>
                <a:gd name="T6" fmla="*/ 0 w 431"/>
                <a:gd name="T7" fmla="*/ 142 h 380"/>
                <a:gd name="T8" fmla="*/ 0 w 431"/>
                <a:gd name="T9" fmla="*/ 357 h 380"/>
                <a:gd name="T10" fmla="*/ 24 w 431"/>
                <a:gd name="T11" fmla="*/ 380 h 380"/>
                <a:gd name="T12" fmla="*/ 124 w 431"/>
                <a:gd name="T13" fmla="*/ 380 h 380"/>
                <a:gd name="T14" fmla="*/ 148 w 431"/>
                <a:gd name="T15" fmla="*/ 357 h 380"/>
                <a:gd name="T16" fmla="*/ 148 w 431"/>
                <a:gd name="T17" fmla="*/ 258 h 380"/>
                <a:gd name="T18" fmla="*/ 171 w 431"/>
                <a:gd name="T19" fmla="*/ 235 h 380"/>
                <a:gd name="T20" fmla="*/ 260 w 431"/>
                <a:gd name="T21" fmla="*/ 235 h 380"/>
                <a:gd name="T22" fmla="*/ 283 w 431"/>
                <a:gd name="T23" fmla="*/ 258 h 380"/>
                <a:gd name="T24" fmla="*/ 283 w 431"/>
                <a:gd name="T25" fmla="*/ 357 h 380"/>
                <a:gd name="T26" fmla="*/ 307 w 431"/>
                <a:gd name="T27" fmla="*/ 380 h 380"/>
                <a:gd name="T28" fmla="*/ 407 w 431"/>
                <a:gd name="T29" fmla="*/ 380 h 380"/>
                <a:gd name="T30" fmla="*/ 431 w 431"/>
                <a:gd name="T31" fmla="*/ 357 h 380"/>
                <a:gd name="T32" fmla="*/ 431 w 431"/>
                <a:gd name="T33" fmla="*/ 142 h 380"/>
                <a:gd name="T34" fmla="*/ 410 w 431"/>
                <a:gd name="T35" fmla="*/ 107 h 380"/>
                <a:gd name="T36" fmla="*/ 231 w 431"/>
                <a:gd name="T37" fmla="*/ 6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31" h="380">
                  <a:moveTo>
                    <a:pt x="231" y="6"/>
                  </a:moveTo>
                  <a:cubicBezTo>
                    <a:pt x="220" y="0"/>
                    <a:pt x="201" y="0"/>
                    <a:pt x="190" y="7"/>
                  </a:cubicBezTo>
                  <a:cubicBezTo>
                    <a:pt x="20" y="106"/>
                    <a:pt x="20" y="106"/>
                    <a:pt x="20" y="106"/>
                  </a:cubicBezTo>
                  <a:cubicBezTo>
                    <a:pt x="9" y="113"/>
                    <a:pt x="0" y="129"/>
                    <a:pt x="0" y="142"/>
                  </a:cubicBezTo>
                  <a:cubicBezTo>
                    <a:pt x="0" y="357"/>
                    <a:pt x="0" y="357"/>
                    <a:pt x="0" y="357"/>
                  </a:cubicBezTo>
                  <a:cubicBezTo>
                    <a:pt x="0" y="370"/>
                    <a:pt x="10" y="380"/>
                    <a:pt x="24" y="380"/>
                  </a:cubicBezTo>
                  <a:cubicBezTo>
                    <a:pt x="124" y="380"/>
                    <a:pt x="124" y="380"/>
                    <a:pt x="124" y="380"/>
                  </a:cubicBezTo>
                  <a:cubicBezTo>
                    <a:pt x="137" y="380"/>
                    <a:pt x="148" y="370"/>
                    <a:pt x="148" y="357"/>
                  </a:cubicBezTo>
                  <a:cubicBezTo>
                    <a:pt x="148" y="258"/>
                    <a:pt x="148" y="258"/>
                    <a:pt x="148" y="258"/>
                  </a:cubicBezTo>
                  <a:cubicBezTo>
                    <a:pt x="148" y="245"/>
                    <a:pt x="158" y="235"/>
                    <a:pt x="171" y="235"/>
                  </a:cubicBezTo>
                  <a:cubicBezTo>
                    <a:pt x="260" y="235"/>
                    <a:pt x="260" y="235"/>
                    <a:pt x="260" y="235"/>
                  </a:cubicBezTo>
                  <a:cubicBezTo>
                    <a:pt x="273" y="235"/>
                    <a:pt x="283" y="245"/>
                    <a:pt x="283" y="258"/>
                  </a:cubicBezTo>
                  <a:cubicBezTo>
                    <a:pt x="283" y="357"/>
                    <a:pt x="283" y="357"/>
                    <a:pt x="283" y="357"/>
                  </a:cubicBezTo>
                  <a:cubicBezTo>
                    <a:pt x="283" y="370"/>
                    <a:pt x="294" y="380"/>
                    <a:pt x="307" y="380"/>
                  </a:cubicBezTo>
                  <a:cubicBezTo>
                    <a:pt x="407" y="380"/>
                    <a:pt x="407" y="380"/>
                    <a:pt x="407" y="380"/>
                  </a:cubicBezTo>
                  <a:cubicBezTo>
                    <a:pt x="420" y="380"/>
                    <a:pt x="431" y="370"/>
                    <a:pt x="431" y="357"/>
                  </a:cubicBezTo>
                  <a:cubicBezTo>
                    <a:pt x="431" y="142"/>
                    <a:pt x="431" y="142"/>
                    <a:pt x="431" y="142"/>
                  </a:cubicBezTo>
                  <a:cubicBezTo>
                    <a:pt x="431" y="129"/>
                    <a:pt x="422" y="113"/>
                    <a:pt x="410" y="107"/>
                  </a:cubicBezTo>
                  <a:lnTo>
                    <a:pt x="231" y="6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</a:endParaRPr>
            </a:p>
          </p:txBody>
        </p:sp>
        <p:sp>
          <p:nvSpPr>
            <p:cNvPr id="14" name="Freeform 3768"/>
            <p:cNvSpPr/>
            <p:nvPr/>
          </p:nvSpPr>
          <p:spPr bwMode="auto">
            <a:xfrm>
              <a:off x="2162176" y="-104775"/>
              <a:ext cx="1655763" cy="552450"/>
            </a:xfrm>
            <a:custGeom>
              <a:avLst/>
              <a:gdLst>
                <a:gd name="T0" fmla="*/ 516 w 521"/>
                <a:gd name="T1" fmla="*/ 165 h 174"/>
                <a:gd name="T2" fmla="*/ 487 w 521"/>
                <a:gd name="T3" fmla="*/ 167 h 174"/>
                <a:gd name="T4" fmla="*/ 276 w 521"/>
                <a:gd name="T5" fmla="*/ 45 h 174"/>
                <a:gd name="T6" fmla="*/ 235 w 521"/>
                <a:gd name="T7" fmla="*/ 45 h 174"/>
                <a:gd name="T8" fmla="*/ 34 w 521"/>
                <a:gd name="T9" fmla="*/ 167 h 174"/>
                <a:gd name="T10" fmla="*/ 5 w 521"/>
                <a:gd name="T11" fmla="*/ 165 h 174"/>
                <a:gd name="T12" fmla="*/ 16 w 521"/>
                <a:gd name="T13" fmla="*/ 138 h 174"/>
                <a:gd name="T14" fmla="*/ 235 w 521"/>
                <a:gd name="T15" fmla="*/ 7 h 174"/>
                <a:gd name="T16" fmla="*/ 276 w 521"/>
                <a:gd name="T17" fmla="*/ 6 h 174"/>
                <a:gd name="T18" fmla="*/ 504 w 521"/>
                <a:gd name="T19" fmla="*/ 139 h 174"/>
                <a:gd name="T20" fmla="*/ 516 w 521"/>
                <a:gd name="T21" fmla="*/ 165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1" h="174">
                  <a:moveTo>
                    <a:pt x="516" y="165"/>
                  </a:moveTo>
                  <a:cubicBezTo>
                    <a:pt x="512" y="173"/>
                    <a:pt x="499" y="174"/>
                    <a:pt x="487" y="167"/>
                  </a:cubicBezTo>
                  <a:cubicBezTo>
                    <a:pt x="276" y="45"/>
                    <a:pt x="276" y="45"/>
                    <a:pt x="276" y="45"/>
                  </a:cubicBezTo>
                  <a:cubicBezTo>
                    <a:pt x="265" y="38"/>
                    <a:pt x="247" y="38"/>
                    <a:pt x="235" y="45"/>
                  </a:cubicBezTo>
                  <a:cubicBezTo>
                    <a:pt x="34" y="167"/>
                    <a:pt x="34" y="167"/>
                    <a:pt x="34" y="167"/>
                  </a:cubicBezTo>
                  <a:cubicBezTo>
                    <a:pt x="22" y="174"/>
                    <a:pt x="9" y="173"/>
                    <a:pt x="5" y="165"/>
                  </a:cubicBezTo>
                  <a:cubicBezTo>
                    <a:pt x="0" y="157"/>
                    <a:pt x="5" y="145"/>
                    <a:pt x="16" y="138"/>
                  </a:cubicBezTo>
                  <a:cubicBezTo>
                    <a:pt x="235" y="7"/>
                    <a:pt x="235" y="7"/>
                    <a:pt x="235" y="7"/>
                  </a:cubicBezTo>
                  <a:cubicBezTo>
                    <a:pt x="246" y="0"/>
                    <a:pt x="265" y="0"/>
                    <a:pt x="276" y="6"/>
                  </a:cubicBezTo>
                  <a:cubicBezTo>
                    <a:pt x="504" y="139"/>
                    <a:pt x="504" y="139"/>
                    <a:pt x="504" y="139"/>
                  </a:cubicBezTo>
                  <a:cubicBezTo>
                    <a:pt x="515" y="145"/>
                    <a:pt x="521" y="157"/>
                    <a:pt x="516" y="165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23268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91033" y="253323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  <a:latin typeface="+mj-ea"/>
                <a:ea typeface="+mj-ea"/>
              </a:rPr>
              <a:t>架构方案</a:t>
            </a:r>
          </a:p>
        </p:txBody>
      </p:sp>
      <p:cxnSp>
        <p:nvCxnSpPr>
          <p:cNvPr id="4" name="直接连接符 3"/>
          <p:cNvCxnSpPr>
            <a:cxnSpLocks/>
          </p:cNvCxnSpPr>
          <p:nvPr/>
        </p:nvCxnSpPr>
        <p:spPr>
          <a:xfrm>
            <a:off x="890783" y="561100"/>
            <a:ext cx="69513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87338" y="284727"/>
            <a:ext cx="503695" cy="5036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olidFill>
                  <a:schemeClr val="accent1"/>
                </a:solidFill>
                <a:latin typeface="+mj-lt"/>
              </a:rPr>
              <a:t>04</a:t>
            </a:r>
            <a:endParaRPr lang="zh-CN" altLang="en-US" sz="180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3181"/>
            <a:ext cx="9144000" cy="327355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1123180"/>
            <a:ext cx="5599112" cy="3280096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63163" y="135073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  <a:latin typeface="+mj-ea"/>
                <a:ea typeface="+mj-ea"/>
              </a:rPr>
              <a:t>整体设计</a:t>
            </a:r>
            <a:endParaRPr lang="zh-CN" altLang="en-US" sz="18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9" name="直接连接符 8"/>
          <p:cNvCxnSpPr>
            <a:cxnSpLocks/>
          </p:cNvCxnSpPr>
          <p:nvPr/>
        </p:nvCxnSpPr>
        <p:spPr>
          <a:xfrm>
            <a:off x="560818" y="1831062"/>
            <a:ext cx="1189401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75250" y="2173679"/>
            <a:ext cx="542328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</a:rPr>
              <a:t>三层架构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</a:rPr>
              <a:t>自底向上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    </a:t>
            </a:r>
            <a:r>
              <a:rPr lang="zh-CN" altLang="zh-CN" sz="2400" dirty="0">
                <a:solidFill>
                  <a:schemeClr val="bg1"/>
                </a:solidFill>
              </a:rPr>
              <a:t>数据访问层</a:t>
            </a:r>
            <a:r>
              <a:rPr lang="en-US" altLang="zh-CN" sz="2400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zh-CN" altLang="zh-CN" sz="2400" dirty="0">
                <a:solidFill>
                  <a:schemeClr val="bg1"/>
                </a:solidFill>
              </a:rPr>
              <a:t>业务逻辑层</a:t>
            </a:r>
            <a:r>
              <a:rPr lang="en-US" altLang="zh-CN" sz="2400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zh-CN" altLang="zh-CN" sz="2400" dirty="0">
                <a:solidFill>
                  <a:schemeClr val="bg1"/>
                </a:solidFill>
              </a:rPr>
              <a:t>表示层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F0AA191-539E-4A6C-9320-DD5112A1525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857" y="1123180"/>
            <a:ext cx="3436144" cy="32316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20319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91033" y="253323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  <a:latin typeface="+mj-ea"/>
                <a:ea typeface="+mj-ea"/>
              </a:rPr>
              <a:t>架构方案</a:t>
            </a:r>
          </a:p>
        </p:txBody>
      </p:sp>
      <p:cxnSp>
        <p:nvCxnSpPr>
          <p:cNvPr id="4" name="直接连接符 3"/>
          <p:cNvCxnSpPr>
            <a:cxnSpLocks/>
          </p:cNvCxnSpPr>
          <p:nvPr/>
        </p:nvCxnSpPr>
        <p:spPr>
          <a:xfrm>
            <a:off x="890783" y="561100"/>
            <a:ext cx="69513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87338" y="284727"/>
            <a:ext cx="503695" cy="5036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olidFill>
                  <a:schemeClr val="accent1"/>
                </a:solidFill>
                <a:latin typeface="+mj-lt"/>
              </a:rPr>
              <a:t>04</a:t>
            </a:r>
            <a:endParaRPr lang="zh-CN" altLang="en-US" sz="180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3181"/>
            <a:ext cx="9144000" cy="327355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1594" y="1123181"/>
            <a:ext cx="5599112" cy="3280096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63163" y="1350735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  <a:latin typeface="+mj-ea"/>
                <a:ea typeface="+mj-ea"/>
              </a:rPr>
              <a:t>数据访问层</a:t>
            </a:r>
            <a:endParaRPr lang="zh-CN" altLang="en-US" sz="18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9" name="直接连接符 8"/>
          <p:cNvCxnSpPr>
            <a:cxnSpLocks/>
          </p:cNvCxnSpPr>
          <p:nvPr/>
        </p:nvCxnSpPr>
        <p:spPr>
          <a:xfrm>
            <a:off x="504443" y="1812400"/>
            <a:ext cx="1617251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75250" y="2173679"/>
            <a:ext cx="54232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</a:rPr>
              <a:t>实现与数据库的交互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</a:rPr>
              <a:t>使用</a:t>
            </a:r>
            <a:r>
              <a:rPr lang="en-US" altLang="zh-CN" sz="2400" dirty="0">
                <a:solidFill>
                  <a:schemeClr val="bg1"/>
                </a:solidFill>
              </a:rPr>
              <a:t>Mysql</a:t>
            </a:r>
            <a:r>
              <a:rPr lang="zh-CN" altLang="en-US" sz="2400" dirty="0">
                <a:solidFill>
                  <a:schemeClr val="bg1"/>
                </a:solidFill>
              </a:rPr>
              <a:t>数据库</a:t>
            </a:r>
          </a:p>
        </p:txBody>
      </p:sp>
    </p:spTree>
    <p:extLst>
      <p:ext uri="{BB962C8B-B14F-4D97-AF65-F5344CB8AC3E}">
        <p14:creationId xmlns:p14="http://schemas.microsoft.com/office/powerpoint/2010/main" val="7657888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91033" y="253323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  <a:latin typeface="+mj-ea"/>
                <a:ea typeface="+mj-ea"/>
              </a:rPr>
              <a:t>架构方案</a:t>
            </a:r>
          </a:p>
        </p:txBody>
      </p:sp>
      <p:cxnSp>
        <p:nvCxnSpPr>
          <p:cNvPr id="4" name="直接连接符 3"/>
          <p:cNvCxnSpPr>
            <a:cxnSpLocks/>
          </p:cNvCxnSpPr>
          <p:nvPr/>
        </p:nvCxnSpPr>
        <p:spPr>
          <a:xfrm>
            <a:off x="890783" y="561100"/>
            <a:ext cx="69513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87338" y="284727"/>
            <a:ext cx="503695" cy="5036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olidFill>
                  <a:schemeClr val="accent1"/>
                </a:solidFill>
                <a:latin typeface="+mj-lt"/>
              </a:rPr>
              <a:t>04</a:t>
            </a:r>
            <a:endParaRPr lang="zh-CN" altLang="en-US" sz="180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3181"/>
            <a:ext cx="9144000" cy="327355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1123181"/>
            <a:ext cx="5829300" cy="3280096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63163" y="1350735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solidFill>
                  <a:schemeClr val="bg1"/>
                </a:solidFill>
              </a:rPr>
              <a:t>业务逻辑层</a:t>
            </a:r>
            <a:endParaRPr lang="zh-CN" altLang="en-US" sz="1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9" name="直接连接符 8"/>
          <p:cNvCxnSpPr>
            <a:cxnSpLocks/>
          </p:cNvCxnSpPr>
          <p:nvPr/>
        </p:nvCxnSpPr>
        <p:spPr>
          <a:xfrm>
            <a:off x="504443" y="1812400"/>
            <a:ext cx="1617251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87338" y="2041934"/>
            <a:ext cx="542328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1800" dirty="0">
                <a:solidFill>
                  <a:schemeClr val="bg1"/>
                </a:solidFill>
              </a:rPr>
              <a:t>实现业务逻辑，论坛所有的功能都集合在这个层，像用户操作，管理员操作等等。</a:t>
            </a:r>
            <a:endParaRPr lang="en-US" altLang="zh-CN" sz="1800" dirty="0">
              <a:solidFill>
                <a:schemeClr val="bg1"/>
              </a:solidFill>
            </a:endParaRPr>
          </a:p>
          <a:p>
            <a:endParaRPr lang="en-US" altLang="zh-CN" sz="18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1800" dirty="0">
                <a:solidFill>
                  <a:schemeClr val="bg1"/>
                </a:solidFill>
              </a:rPr>
              <a:t>如果需要对这些功能进行更改，可以直接在该层修改。因为</a:t>
            </a:r>
            <a:r>
              <a:rPr lang="zh-CN" altLang="en-US" sz="1800" dirty="0">
                <a:solidFill>
                  <a:schemeClr val="bg1"/>
                </a:solidFill>
              </a:rPr>
              <a:t>各层相互独立</a:t>
            </a:r>
            <a:r>
              <a:rPr lang="zh-CN" altLang="zh-CN" sz="1800" dirty="0">
                <a:solidFill>
                  <a:schemeClr val="bg1"/>
                </a:solidFill>
              </a:rPr>
              <a:t>，进行修改操作对整体的影响也</a:t>
            </a:r>
            <a:r>
              <a:rPr lang="zh-CN" altLang="en-US" sz="1800" dirty="0">
                <a:solidFill>
                  <a:schemeClr val="bg1"/>
                </a:solidFill>
              </a:rPr>
              <a:t>比较小。</a:t>
            </a:r>
          </a:p>
        </p:txBody>
      </p:sp>
    </p:spTree>
    <p:extLst>
      <p:ext uri="{BB962C8B-B14F-4D97-AF65-F5344CB8AC3E}">
        <p14:creationId xmlns:p14="http://schemas.microsoft.com/office/powerpoint/2010/main" val="19834429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91033" y="253323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  <a:latin typeface="+mj-ea"/>
                <a:ea typeface="+mj-ea"/>
              </a:rPr>
              <a:t>架构方案</a:t>
            </a:r>
          </a:p>
        </p:txBody>
      </p:sp>
      <p:cxnSp>
        <p:nvCxnSpPr>
          <p:cNvPr id="4" name="直接连接符 3"/>
          <p:cNvCxnSpPr>
            <a:cxnSpLocks/>
          </p:cNvCxnSpPr>
          <p:nvPr/>
        </p:nvCxnSpPr>
        <p:spPr>
          <a:xfrm>
            <a:off x="890783" y="561100"/>
            <a:ext cx="69513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87338" y="284727"/>
            <a:ext cx="503695" cy="5036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olidFill>
                  <a:schemeClr val="accent1"/>
                </a:solidFill>
                <a:latin typeface="+mj-lt"/>
              </a:rPr>
              <a:t>04</a:t>
            </a:r>
            <a:endParaRPr lang="zh-CN" altLang="en-US" sz="180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3181"/>
            <a:ext cx="9144000" cy="327355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1123181"/>
            <a:ext cx="5599112" cy="3280096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63163" y="1350735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表示层</a:t>
            </a:r>
            <a:endParaRPr lang="zh-CN" altLang="en-US" sz="1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9" name="直接连接符 8"/>
          <p:cNvCxnSpPr>
            <a:cxnSpLocks/>
          </p:cNvCxnSpPr>
          <p:nvPr/>
        </p:nvCxnSpPr>
        <p:spPr>
          <a:xfrm>
            <a:off x="504443" y="1812400"/>
            <a:ext cx="97431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87338" y="2041934"/>
            <a:ext cx="54232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800" dirty="0">
                <a:solidFill>
                  <a:schemeClr val="bg1"/>
                </a:solidFill>
              </a:rPr>
              <a:t>只需提供输入输出和提示等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2701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91033" y="253323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  <a:latin typeface="+mj-ea"/>
                <a:ea typeface="+mj-ea"/>
              </a:rPr>
              <a:t>架构方案</a:t>
            </a:r>
          </a:p>
        </p:txBody>
      </p:sp>
      <p:cxnSp>
        <p:nvCxnSpPr>
          <p:cNvPr id="4" name="直接连接符 3"/>
          <p:cNvCxnSpPr>
            <a:cxnSpLocks/>
          </p:cNvCxnSpPr>
          <p:nvPr/>
        </p:nvCxnSpPr>
        <p:spPr>
          <a:xfrm>
            <a:off x="890783" y="561100"/>
            <a:ext cx="69513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87338" y="284727"/>
            <a:ext cx="503695" cy="5036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olidFill>
                  <a:schemeClr val="accent1"/>
                </a:solidFill>
                <a:latin typeface="+mj-lt"/>
              </a:rPr>
              <a:t>04</a:t>
            </a:r>
            <a:endParaRPr lang="zh-CN" altLang="en-US" sz="180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3181"/>
            <a:ext cx="9144000" cy="327355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1123181"/>
            <a:ext cx="5599112" cy="3280096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63163" y="1350735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表示层的架构方案设计</a:t>
            </a:r>
            <a:endParaRPr lang="zh-CN" altLang="en-US" sz="1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9" name="直接连接符 8"/>
          <p:cNvCxnSpPr>
            <a:cxnSpLocks/>
          </p:cNvCxnSpPr>
          <p:nvPr/>
        </p:nvCxnSpPr>
        <p:spPr>
          <a:xfrm>
            <a:off x="504443" y="1812400"/>
            <a:ext cx="308886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87338" y="2041934"/>
            <a:ext cx="54232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zh-CN" sz="1600" dirty="0">
                <a:solidFill>
                  <a:schemeClr val="bg1"/>
                </a:solidFill>
              </a:rPr>
              <a:t>计划使用</a:t>
            </a:r>
            <a:r>
              <a:rPr lang="en-US" altLang="zh-CN" sz="1600" dirty="0">
                <a:solidFill>
                  <a:schemeClr val="bg1"/>
                </a:solidFill>
              </a:rPr>
              <a:t>Spring Boot</a:t>
            </a:r>
            <a:r>
              <a:rPr lang="zh-CN" altLang="zh-CN" sz="1600" dirty="0">
                <a:solidFill>
                  <a:schemeClr val="bg1"/>
                </a:solidFill>
              </a:rPr>
              <a:t>框架对论坛项目进行开发</a:t>
            </a:r>
            <a:r>
              <a:rPr lang="zh-CN" altLang="en-US" sz="1600" dirty="0">
                <a:solidFill>
                  <a:schemeClr val="bg1"/>
                </a:solidFill>
              </a:rPr>
              <a:t>。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zh-CN" sz="1600" dirty="0">
                <a:solidFill>
                  <a:schemeClr val="bg1"/>
                </a:solidFill>
              </a:rPr>
              <a:t>在界面层引用</a:t>
            </a:r>
            <a:r>
              <a:rPr lang="en-US" altLang="zh-CN" sz="1600" dirty="0">
                <a:solidFill>
                  <a:schemeClr val="bg1"/>
                </a:solidFill>
              </a:rPr>
              <a:t>Spring MVC</a:t>
            </a:r>
            <a:r>
              <a:rPr lang="zh-CN" altLang="zh-CN" sz="1600" dirty="0">
                <a:solidFill>
                  <a:schemeClr val="bg1"/>
                </a:solidFill>
              </a:rPr>
              <a:t>框架。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23B916F-5859-4C9E-B07C-2D3CC5420C7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489" y="1123181"/>
            <a:ext cx="4227511" cy="32800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8894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148CAF9-7BEB-47A5-8C43-B90BF20CC732}"/>
              </a:ext>
            </a:extLst>
          </p:cNvPr>
          <p:cNvSpPr txBox="1"/>
          <p:nvPr/>
        </p:nvSpPr>
        <p:spPr>
          <a:xfrm>
            <a:off x="1855694" y="2217807"/>
            <a:ext cx="54326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</a:rPr>
              <a:t>Thanks You</a:t>
            </a:r>
            <a:r>
              <a:rPr lang="zh-CN" altLang="en-US" sz="4000" dirty="0">
                <a:solidFill>
                  <a:schemeClr val="bg1"/>
                </a:solidFill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663718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959013" y="1618826"/>
            <a:ext cx="1225974" cy="1225974"/>
          </a:xfrm>
          <a:prstGeom prst="rect">
            <a:avLst/>
          </a:prstGeom>
          <a:noFill/>
          <a:ln w="38100">
            <a:gradFill flip="none" rotWithShape="1">
              <a:gsLst>
                <a:gs pos="0">
                  <a:schemeClr val="accent1"/>
                </a:gs>
                <a:gs pos="59000">
                  <a:srgbClr val="C68C2F"/>
                </a:gs>
                <a:gs pos="100000">
                  <a:schemeClr val="accent2"/>
                </a:gs>
              </a:gsLst>
              <a:lin ang="0" scaled="1"/>
              <a:tileRect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453168" y="3018550"/>
            <a:ext cx="22376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+mj-lt"/>
              </a:rPr>
              <a:t>PART ONE</a:t>
            </a:r>
            <a:endParaRPr lang="zh-CN" altLang="en-US" sz="2400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9" name="直接连接符 8"/>
          <p:cNvCxnSpPr>
            <a:cxnSpLocks/>
          </p:cNvCxnSpPr>
          <p:nvPr/>
        </p:nvCxnSpPr>
        <p:spPr>
          <a:xfrm>
            <a:off x="3771900" y="4467973"/>
            <a:ext cx="16002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094321" y="3880323"/>
            <a:ext cx="29689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solidFill>
                  <a:schemeClr val="accent1"/>
                </a:solidFill>
                <a:latin typeface="+mj-ea"/>
                <a:ea typeface="+mj-ea"/>
              </a:rPr>
              <a:t>项目简介</a:t>
            </a:r>
            <a:endParaRPr lang="zh-CN" altLang="en-US" sz="24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159256" y="1881462"/>
            <a:ext cx="811145" cy="694488"/>
            <a:chOff x="2162176" y="-104775"/>
            <a:chExt cx="1655763" cy="1417638"/>
          </a:xfrm>
          <a:solidFill>
            <a:schemeClr val="accent1"/>
          </a:solidFill>
        </p:grpSpPr>
        <p:sp>
          <p:nvSpPr>
            <p:cNvPr id="13" name="Freeform 3767"/>
            <p:cNvSpPr/>
            <p:nvPr/>
          </p:nvSpPr>
          <p:spPr bwMode="auto">
            <a:xfrm>
              <a:off x="2311401" y="104775"/>
              <a:ext cx="1370013" cy="1208088"/>
            </a:xfrm>
            <a:custGeom>
              <a:avLst/>
              <a:gdLst>
                <a:gd name="T0" fmla="*/ 231 w 431"/>
                <a:gd name="T1" fmla="*/ 6 h 380"/>
                <a:gd name="T2" fmla="*/ 190 w 431"/>
                <a:gd name="T3" fmla="*/ 7 h 380"/>
                <a:gd name="T4" fmla="*/ 20 w 431"/>
                <a:gd name="T5" fmla="*/ 106 h 380"/>
                <a:gd name="T6" fmla="*/ 0 w 431"/>
                <a:gd name="T7" fmla="*/ 142 h 380"/>
                <a:gd name="T8" fmla="*/ 0 w 431"/>
                <a:gd name="T9" fmla="*/ 357 h 380"/>
                <a:gd name="T10" fmla="*/ 24 w 431"/>
                <a:gd name="T11" fmla="*/ 380 h 380"/>
                <a:gd name="T12" fmla="*/ 124 w 431"/>
                <a:gd name="T13" fmla="*/ 380 h 380"/>
                <a:gd name="T14" fmla="*/ 148 w 431"/>
                <a:gd name="T15" fmla="*/ 357 h 380"/>
                <a:gd name="T16" fmla="*/ 148 w 431"/>
                <a:gd name="T17" fmla="*/ 258 h 380"/>
                <a:gd name="T18" fmla="*/ 171 w 431"/>
                <a:gd name="T19" fmla="*/ 235 h 380"/>
                <a:gd name="T20" fmla="*/ 260 w 431"/>
                <a:gd name="T21" fmla="*/ 235 h 380"/>
                <a:gd name="T22" fmla="*/ 283 w 431"/>
                <a:gd name="T23" fmla="*/ 258 h 380"/>
                <a:gd name="T24" fmla="*/ 283 w 431"/>
                <a:gd name="T25" fmla="*/ 357 h 380"/>
                <a:gd name="T26" fmla="*/ 307 w 431"/>
                <a:gd name="T27" fmla="*/ 380 h 380"/>
                <a:gd name="T28" fmla="*/ 407 w 431"/>
                <a:gd name="T29" fmla="*/ 380 h 380"/>
                <a:gd name="T30" fmla="*/ 431 w 431"/>
                <a:gd name="T31" fmla="*/ 357 h 380"/>
                <a:gd name="T32" fmla="*/ 431 w 431"/>
                <a:gd name="T33" fmla="*/ 142 h 380"/>
                <a:gd name="T34" fmla="*/ 410 w 431"/>
                <a:gd name="T35" fmla="*/ 107 h 380"/>
                <a:gd name="T36" fmla="*/ 231 w 431"/>
                <a:gd name="T37" fmla="*/ 6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31" h="380">
                  <a:moveTo>
                    <a:pt x="231" y="6"/>
                  </a:moveTo>
                  <a:cubicBezTo>
                    <a:pt x="220" y="0"/>
                    <a:pt x="201" y="0"/>
                    <a:pt x="190" y="7"/>
                  </a:cubicBezTo>
                  <a:cubicBezTo>
                    <a:pt x="20" y="106"/>
                    <a:pt x="20" y="106"/>
                    <a:pt x="20" y="106"/>
                  </a:cubicBezTo>
                  <a:cubicBezTo>
                    <a:pt x="9" y="113"/>
                    <a:pt x="0" y="129"/>
                    <a:pt x="0" y="142"/>
                  </a:cubicBezTo>
                  <a:cubicBezTo>
                    <a:pt x="0" y="357"/>
                    <a:pt x="0" y="357"/>
                    <a:pt x="0" y="357"/>
                  </a:cubicBezTo>
                  <a:cubicBezTo>
                    <a:pt x="0" y="370"/>
                    <a:pt x="10" y="380"/>
                    <a:pt x="24" y="380"/>
                  </a:cubicBezTo>
                  <a:cubicBezTo>
                    <a:pt x="124" y="380"/>
                    <a:pt x="124" y="380"/>
                    <a:pt x="124" y="380"/>
                  </a:cubicBezTo>
                  <a:cubicBezTo>
                    <a:pt x="137" y="380"/>
                    <a:pt x="148" y="370"/>
                    <a:pt x="148" y="357"/>
                  </a:cubicBezTo>
                  <a:cubicBezTo>
                    <a:pt x="148" y="258"/>
                    <a:pt x="148" y="258"/>
                    <a:pt x="148" y="258"/>
                  </a:cubicBezTo>
                  <a:cubicBezTo>
                    <a:pt x="148" y="245"/>
                    <a:pt x="158" y="235"/>
                    <a:pt x="171" y="235"/>
                  </a:cubicBezTo>
                  <a:cubicBezTo>
                    <a:pt x="260" y="235"/>
                    <a:pt x="260" y="235"/>
                    <a:pt x="260" y="235"/>
                  </a:cubicBezTo>
                  <a:cubicBezTo>
                    <a:pt x="273" y="235"/>
                    <a:pt x="283" y="245"/>
                    <a:pt x="283" y="258"/>
                  </a:cubicBezTo>
                  <a:cubicBezTo>
                    <a:pt x="283" y="357"/>
                    <a:pt x="283" y="357"/>
                    <a:pt x="283" y="357"/>
                  </a:cubicBezTo>
                  <a:cubicBezTo>
                    <a:pt x="283" y="370"/>
                    <a:pt x="294" y="380"/>
                    <a:pt x="307" y="380"/>
                  </a:cubicBezTo>
                  <a:cubicBezTo>
                    <a:pt x="407" y="380"/>
                    <a:pt x="407" y="380"/>
                    <a:pt x="407" y="380"/>
                  </a:cubicBezTo>
                  <a:cubicBezTo>
                    <a:pt x="420" y="380"/>
                    <a:pt x="431" y="370"/>
                    <a:pt x="431" y="357"/>
                  </a:cubicBezTo>
                  <a:cubicBezTo>
                    <a:pt x="431" y="142"/>
                    <a:pt x="431" y="142"/>
                    <a:pt x="431" y="142"/>
                  </a:cubicBezTo>
                  <a:cubicBezTo>
                    <a:pt x="431" y="129"/>
                    <a:pt x="422" y="113"/>
                    <a:pt x="410" y="107"/>
                  </a:cubicBezTo>
                  <a:lnTo>
                    <a:pt x="231" y="6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</a:endParaRPr>
            </a:p>
          </p:txBody>
        </p:sp>
        <p:sp>
          <p:nvSpPr>
            <p:cNvPr id="14" name="Freeform 3768"/>
            <p:cNvSpPr/>
            <p:nvPr/>
          </p:nvSpPr>
          <p:spPr bwMode="auto">
            <a:xfrm>
              <a:off x="2162176" y="-104775"/>
              <a:ext cx="1655763" cy="552450"/>
            </a:xfrm>
            <a:custGeom>
              <a:avLst/>
              <a:gdLst>
                <a:gd name="T0" fmla="*/ 516 w 521"/>
                <a:gd name="T1" fmla="*/ 165 h 174"/>
                <a:gd name="T2" fmla="*/ 487 w 521"/>
                <a:gd name="T3" fmla="*/ 167 h 174"/>
                <a:gd name="T4" fmla="*/ 276 w 521"/>
                <a:gd name="T5" fmla="*/ 45 h 174"/>
                <a:gd name="T6" fmla="*/ 235 w 521"/>
                <a:gd name="T7" fmla="*/ 45 h 174"/>
                <a:gd name="T8" fmla="*/ 34 w 521"/>
                <a:gd name="T9" fmla="*/ 167 h 174"/>
                <a:gd name="T10" fmla="*/ 5 w 521"/>
                <a:gd name="T11" fmla="*/ 165 h 174"/>
                <a:gd name="T12" fmla="*/ 16 w 521"/>
                <a:gd name="T13" fmla="*/ 138 h 174"/>
                <a:gd name="T14" fmla="*/ 235 w 521"/>
                <a:gd name="T15" fmla="*/ 7 h 174"/>
                <a:gd name="T16" fmla="*/ 276 w 521"/>
                <a:gd name="T17" fmla="*/ 6 h 174"/>
                <a:gd name="T18" fmla="*/ 504 w 521"/>
                <a:gd name="T19" fmla="*/ 139 h 174"/>
                <a:gd name="T20" fmla="*/ 516 w 521"/>
                <a:gd name="T21" fmla="*/ 165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1" h="174">
                  <a:moveTo>
                    <a:pt x="516" y="165"/>
                  </a:moveTo>
                  <a:cubicBezTo>
                    <a:pt x="512" y="173"/>
                    <a:pt x="499" y="174"/>
                    <a:pt x="487" y="167"/>
                  </a:cubicBezTo>
                  <a:cubicBezTo>
                    <a:pt x="276" y="45"/>
                    <a:pt x="276" y="45"/>
                    <a:pt x="276" y="45"/>
                  </a:cubicBezTo>
                  <a:cubicBezTo>
                    <a:pt x="265" y="38"/>
                    <a:pt x="247" y="38"/>
                    <a:pt x="235" y="45"/>
                  </a:cubicBezTo>
                  <a:cubicBezTo>
                    <a:pt x="34" y="167"/>
                    <a:pt x="34" y="167"/>
                    <a:pt x="34" y="167"/>
                  </a:cubicBezTo>
                  <a:cubicBezTo>
                    <a:pt x="22" y="174"/>
                    <a:pt x="9" y="173"/>
                    <a:pt x="5" y="165"/>
                  </a:cubicBezTo>
                  <a:cubicBezTo>
                    <a:pt x="0" y="157"/>
                    <a:pt x="5" y="145"/>
                    <a:pt x="16" y="138"/>
                  </a:cubicBezTo>
                  <a:cubicBezTo>
                    <a:pt x="235" y="7"/>
                    <a:pt x="235" y="7"/>
                    <a:pt x="235" y="7"/>
                  </a:cubicBezTo>
                  <a:cubicBezTo>
                    <a:pt x="246" y="0"/>
                    <a:pt x="265" y="0"/>
                    <a:pt x="276" y="6"/>
                  </a:cubicBezTo>
                  <a:cubicBezTo>
                    <a:pt x="504" y="139"/>
                    <a:pt x="504" y="139"/>
                    <a:pt x="504" y="139"/>
                  </a:cubicBezTo>
                  <a:cubicBezTo>
                    <a:pt x="515" y="145"/>
                    <a:pt x="521" y="157"/>
                    <a:pt x="516" y="165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91033" y="253323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  <a:latin typeface="+mj-ea"/>
                <a:ea typeface="+mj-ea"/>
              </a:rPr>
              <a:t>项目简介</a:t>
            </a:r>
          </a:p>
        </p:txBody>
      </p:sp>
      <p:cxnSp>
        <p:nvCxnSpPr>
          <p:cNvPr id="4" name="直接连接符 3"/>
          <p:cNvCxnSpPr>
            <a:cxnSpLocks/>
          </p:cNvCxnSpPr>
          <p:nvPr/>
        </p:nvCxnSpPr>
        <p:spPr>
          <a:xfrm>
            <a:off x="890783" y="561100"/>
            <a:ext cx="69513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87338" y="284727"/>
            <a:ext cx="503695" cy="5036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>
                <a:solidFill>
                  <a:schemeClr val="accent1"/>
                </a:solidFill>
                <a:latin typeface="+mj-lt"/>
              </a:rPr>
              <a:t>01</a:t>
            </a:r>
            <a:endParaRPr lang="zh-CN" altLang="en-US" sz="180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3181"/>
            <a:ext cx="9144000" cy="327355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87338" y="1119909"/>
            <a:ext cx="5599112" cy="3280096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63163" y="135073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  <a:latin typeface="+mj-ea"/>
                <a:ea typeface="+mj-ea"/>
              </a:rPr>
              <a:t>项目背景</a:t>
            </a:r>
            <a:endParaRPr lang="zh-CN" altLang="en-US" sz="18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9" name="直接连接符 8"/>
          <p:cNvCxnSpPr>
            <a:cxnSpLocks/>
          </p:cNvCxnSpPr>
          <p:nvPr/>
        </p:nvCxnSpPr>
        <p:spPr>
          <a:xfrm>
            <a:off x="560818" y="1831062"/>
            <a:ext cx="1189401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463162" y="1916274"/>
            <a:ext cx="525183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 </a:t>
            </a:r>
          </a:p>
          <a:p>
            <a:r>
              <a:rPr lang="zh-CN" altLang="en-US" sz="1400" dirty="0">
                <a:solidFill>
                  <a:schemeClr val="bg1"/>
                </a:solidFill>
              </a:rPr>
              <a:t>社交方式越来也数字化</a:t>
            </a:r>
            <a:endParaRPr lang="en-US" altLang="zh-CN" sz="1400" dirty="0">
              <a:solidFill>
                <a:schemeClr val="bg1"/>
              </a:solidFill>
            </a:endParaRPr>
          </a:p>
          <a:p>
            <a:endParaRPr lang="en-US" altLang="zh-CN" sz="1400" dirty="0">
              <a:solidFill>
                <a:schemeClr val="bg1"/>
              </a:solidFill>
            </a:endParaRPr>
          </a:p>
          <a:p>
            <a:endParaRPr lang="en-US" altLang="zh-CN" sz="1400" dirty="0">
              <a:solidFill>
                <a:schemeClr val="bg1"/>
              </a:solidFill>
            </a:endParaRPr>
          </a:p>
          <a:p>
            <a:r>
              <a:rPr lang="zh-CN" altLang="en-US" sz="1400" dirty="0">
                <a:solidFill>
                  <a:schemeClr val="bg1"/>
                </a:solidFill>
              </a:rPr>
              <a:t>人们有更多的求知欲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91033" y="253323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  <a:latin typeface="+mj-ea"/>
                <a:ea typeface="+mj-ea"/>
              </a:rPr>
              <a:t>项目简介</a:t>
            </a:r>
          </a:p>
        </p:txBody>
      </p:sp>
      <p:cxnSp>
        <p:nvCxnSpPr>
          <p:cNvPr id="4" name="直接连接符 3"/>
          <p:cNvCxnSpPr>
            <a:cxnSpLocks/>
          </p:cNvCxnSpPr>
          <p:nvPr/>
        </p:nvCxnSpPr>
        <p:spPr>
          <a:xfrm>
            <a:off x="890783" y="561100"/>
            <a:ext cx="69513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87338" y="284727"/>
            <a:ext cx="503695" cy="5036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>
                <a:solidFill>
                  <a:schemeClr val="accent1"/>
                </a:solidFill>
                <a:latin typeface="+mj-lt"/>
              </a:rPr>
              <a:t>01</a:t>
            </a:r>
            <a:endParaRPr lang="zh-CN" altLang="en-US" sz="180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3181"/>
            <a:ext cx="9144000" cy="327355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87338" y="1119909"/>
            <a:ext cx="5599112" cy="3280096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63163" y="1350735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  <a:latin typeface="+mj-ea"/>
                <a:ea typeface="+mj-ea"/>
              </a:rPr>
              <a:t>面向的对象</a:t>
            </a:r>
            <a:endParaRPr lang="zh-CN" altLang="en-US" sz="18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9" name="直接连接符 8"/>
          <p:cNvCxnSpPr>
            <a:cxnSpLocks/>
          </p:cNvCxnSpPr>
          <p:nvPr/>
        </p:nvCxnSpPr>
        <p:spPr>
          <a:xfrm>
            <a:off x="560818" y="1831062"/>
            <a:ext cx="148943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463163" y="2039954"/>
            <a:ext cx="533756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400" dirty="0">
              <a:solidFill>
                <a:schemeClr val="bg1"/>
              </a:solidFill>
            </a:endParaRPr>
          </a:p>
          <a:p>
            <a:r>
              <a:rPr lang="zh-CN" altLang="en-US" sz="1400" dirty="0">
                <a:solidFill>
                  <a:schemeClr val="bg1"/>
                </a:solidFill>
              </a:rPr>
              <a:t>尝试接触新领域</a:t>
            </a:r>
            <a:endParaRPr lang="en-US" altLang="zh-CN" sz="1400" dirty="0">
              <a:solidFill>
                <a:schemeClr val="bg1"/>
              </a:solidFill>
            </a:endParaRPr>
          </a:p>
          <a:p>
            <a:endParaRPr lang="en-US" altLang="zh-CN" sz="1400" dirty="0">
              <a:solidFill>
                <a:schemeClr val="bg1"/>
              </a:solidFill>
            </a:endParaRPr>
          </a:p>
          <a:p>
            <a:r>
              <a:rPr lang="zh-CN" altLang="zh-CN" sz="1400" dirty="0">
                <a:solidFill>
                  <a:schemeClr val="bg1"/>
                </a:solidFill>
              </a:rPr>
              <a:t>有意愿使用网络进行交友</a:t>
            </a:r>
            <a:endParaRPr lang="en-US" altLang="zh-CN" sz="1400" dirty="0">
              <a:solidFill>
                <a:schemeClr val="bg1"/>
              </a:solidFill>
            </a:endParaRPr>
          </a:p>
          <a:p>
            <a:endParaRPr lang="en-US" altLang="zh-CN" sz="1400" dirty="0">
              <a:solidFill>
                <a:schemeClr val="bg1"/>
              </a:solidFill>
            </a:endParaRPr>
          </a:p>
          <a:p>
            <a:r>
              <a:rPr lang="zh-CN" altLang="en-US" sz="1400" dirty="0">
                <a:solidFill>
                  <a:schemeClr val="bg1"/>
                </a:solidFill>
              </a:rPr>
              <a:t>当代年轻人</a:t>
            </a:r>
            <a:endParaRPr lang="zh-CN" altLang="zh-CN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594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91033" y="253323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  <a:latin typeface="+mj-ea"/>
                <a:ea typeface="+mj-ea"/>
              </a:rPr>
              <a:t>项目简介</a:t>
            </a:r>
          </a:p>
        </p:txBody>
      </p:sp>
      <p:cxnSp>
        <p:nvCxnSpPr>
          <p:cNvPr id="4" name="直接连接符 3"/>
          <p:cNvCxnSpPr>
            <a:cxnSpLocks/>
          </p:cNvCxnSpPr>
          <p:nvPr/>
        </p:nvCxnSpPr>
        <p:spPr>
          <a:xfrm>
            <a:off x="890783" y="561100"/>
            <a:ext cx="69513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87338" y="284727"/>
            <a:ext cx="503695" cy="5036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>
                <a:solidFill>
                  <a:schemeClr val="accent1"/>
                </a:solidFill>
                <a:latin typeface="+mj-lt"/>
              </a:rPr>
              <a:t>01</a:t>
            </a:r>
            <a:endParaRPr lang="zh-CN" altLang="en-US" sz="180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3181"/>
            <a:ext cx="9144000" cy="327355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87338" y="1119909"/>
            <a:ext cx="5599112" cy="3280096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63163" y="135073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  <a:latin typeface="+mj-ea"/>
                <a:ea typeface="+mj-ea"/>
              </a:rPr>
              <a:t>目标规划</a:t>
            </a:r>
            <a:endParaRPr lang="zh-CN" altLang="en-US" sz="18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9" name="直接连接符 8"/>
          <p:cNvCxnSpPr>
            <a:cxnSpLocks/>
          </p:cNvCxnSpPr>
          <p:nvPr/>
        </p:nvCxnSpPr>
        <p:spPr>
          <a:xfrm>
            <a:off x="560818" y="1831062"/>
            <a:ext cx="1189401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463163" y="2143887"/>
            <a:ext cx="542328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完善平台</a:t>
            </a:r>
            <a:endParaRPr lang="en-US" altLang="zh-CN" sz="1400" dirty="0">
              <a:solidFill>
                <a:schemeClr val="bg1"/>
              </a:solidFill>
            </a:endParaRPr>
          </a:p>
          <a:p>
            <a:endParaRPr lang="en-US" altLang="zh-CN" sz="1400" dirty="0">
              <a:solidFill>
                <a:schemeClr val="bg1"/>
              </a:solidFill>
            </a:endParaRPr>
          </a:p>
          <a:p>
            <a:r>
              <a:rPr lang="zh-CN" altLang="en-US" sz="1400" dirty="0">
                <a:solidFill>
                  <a:schemeClr val="bg1"/>
                </a:solidFill>
              </a:rPr>
              <a:t>吸引用户</a:t>
            </a:r>
            <a:endParaRPr lang="en-US" altLang="zh-CN" sz="1400" dirty="0">
              <a:solidFill>
                <a:schemeClr val="bg1"/>
              </a:solidFill>
            </a:endParaRPr>
          </a:p>
          <a:p>
            <a:endParaRPr lang="en-US" altLang="zh-CN" sz="1400" dirty="0">
              <a:solidFill>
                <a:schemeClr val="bg1"/>
              </a:solidFill>
            </a:endParaRPr>
          </a:p>
          <a:p>
            <a:r>
              <a:rPr lang="zh-CN" altLang="en-US" sz="1400" dirty="0">
                <a:solidFill>
                  <a:schemeClr val="bg1"/>
                </a:solidFill>
              </a:rPr>
              <a:t>实现收益</a:t>
            </a:r>
          </a:p>
        </p:txBody>
      </p:sp>
    </p:spTree>
    <p:extLst>
      <p:ext uri="{BB962C8B-B14F-4D97-AF65-F5344CB8AC3E}">
        <p14:creationId xmlns:p14="http://schemas.microsoft.com/office/powerpoint/2010/main" val="3440140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969728" y="1623144"/>
            <a:ext cx="1225974" cy="1225974"/>
          </a:xfrm>
          <a:prstGeom prst="rect">
            <a:avLst/>
          </a:prstGeom>
          <a:noFill/>
          <a:ln w="38100">
            <a:gradFill flip="none" rotWithShape="1">
              <a:gsLst>
                <a:gs pos="0">
                  <a:schemeClr val="accent1"/>
                </a:gs>
                <a:gs pos="59000">
                  <a:srgbClr val="C68C2F"/>
                </a:gs>
                <a:gs pos="100000">
                  <a:schemeClr val="accent2"/>
                </a:gs>
              </a:gsLst>
              <a:lin ang="0" scaled="1"/>
              <a:tileRect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423224" y="3018550"/>
            <a:ext cx="22975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+mj-lt"/>
              </a:rPr>
              <a:t>PART TWO</a:t>
            </a:r>
            <a:endParaRPr lang="zh-CN" altLang="en-US" sz="2400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9" name="直接连接符 8"/>
          <p:cNvCxnSpPr>
            <a:cxnSpLocks/>
          </p:cNvCxnSpPr>
          <p:nvPr/>
        </p:nvCxnSpPr>
        <p:spPr>
          <a:xfrm>
            <a:off x="3143250" y="4489404"/>
            <a:ext cx="2878931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979454" y="3942189"/>
            <a:ext cx="31707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solidFill>
                  <a:schemeClr val="accent1"/>
                </a:solidFill>
                <a:latin typeface="+mj-ea"/>
                <a:ea typeface="+mj-ea"/>
              </a:rPr>
              <a:t>产品的需求分析</a:t>
            </a:r>
            <a:endParaRPr lang="zh-CN" altLang="en-US" sz="24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159256" y="1881462"/>
            <a:ext cx="811145" cy="694488"/>
            <a:chOff x="2162176" y="-104775"/>
            <a:chExt cx="1655763" cy="1417638"/>
          </a:xfrm>
          <a:solidFill>
            <a:schemeClr val="accent1"/>
          </a:solidFill>
        </p:grpSpPr>
        <p:sp>
          <p:nvSpPr>
            <p:cNvPr id="13" name="Freeform 3767"/>
            <p:cNvSpPr/>
            <p:nvPr/>
          </p:nvSpPr>
          <p:spPr bwMode="auto">
            <a:xfrm>
              <a:off x="2311401" y="104775"/>
              <a:ext cx="1370013" cy="1208088"/>
            </a:xfrm>
            <a:custGeom>
              <a:avLst/>
              <a:gdLst>
                <a:gd name="T0" fmla="*/ 231 w 431"/>
                <a:gd name="T1" fmla="*/ 6 h 380"/>
                <a:gd name="T2" fmla="*/ 190 w 431"/>
                <a:gd name="T3" fmla="*/ 7 h 380"/>
                <a:gd name="T4" fmla="*/ 20 w 431"/>
                <a:gd name="T5" fmla="*/ 106 h 380"/>
                <a:gd name="T6" fmla="*/ 0 w 431"/>
                <a:gd name="T7" fmla="*/ 142 h 380"/>
                <a:gd name="T8" fmla="*/ 0 w 431"/>
                <a:gd name="T9" fmla="*/ 357 h 380"/>
                <a:gd name="T10" fmla="*/ 24 w 431"/>
                <a:gd name="T11" fmla="*/ 380 h 380"/>
                <a:gd name="T12" fmla="*/ 124 w 431"/>
                <a:gd name="T13" fmla="*/ 380 h 380"/>
                <a:gd name="T14" fmla="*/ 148 w 431"/>
                <a:gd name="T15" fmla="*/ 357 h 380"/>
                <a:gd name="T16" fmla="*/ 148 w 431"/>
                <a:gd name="T17" fmla="*/ 258 h 380"/>
                <a:gd name="T18" fmla="*/ 171 w 431"/>
                <a:gd name="T19" fmla="*/ 235 h 380"/>
                <a:gd name="T20" fmla="*/ 260 w 431"/>
                <a:gd name="T21" fmla="*/ 235 h 380"/>
                <a:gd name="T22" fmla="*/ 283 w 431"/>
                <a:gd name="T23" fmla="*/ 258 h 380"/>
                <a:gd name="T24" fmla="*/ 283 w 431"/>
                <a:gd name="T25" fmla="*/ 357 h 380"/>
                <a:gd name="T26" fmla="*/ 307 w 431"/>
                <a:gd name="T27" fmla="*/ 380 h 380"/>
                <a:gd name="T28" fmla="*/ 407 w 431"/>
                <a:gd name="T29" fmla="*/ 380 h 380"/>
                <a:gd name="T30" fmla="*/ 431 w 431"/>
                <a:gd name="T31" fmla="*/ 357 h 380"/>
                <a:gd name="T32" fmla="*/ 431 w 431"/>
                <a:gd name="T33" fmla="*/ 142 h 380"/>
                <a:gd name="T34" fmla="*/ 410 w 431"/>
                <a:gd name="T35" fmla="*/ 107 h 380"/>
                <a:gd name="T36" fmla="*/ 231 w 431"/>
                <a:gd name="T37" fmla="*/ 6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31" h="380">
                  <a:moveTo>
                    <a:pt x="231" y="6"/>
                  </a:moveTo>
                  <a:cubicBezTo>
                    <a:pt x="220" y="0"/>
                    <a:pt x="201" y="0"/>
                    <a:pt x="190" y="7"/>
                  </a:cubicBezTo>
                  <a:cubicBezTo>
                    <a:pt x="20" y="106"/>
                    <a:pt x="20" y="106"/>
                    <a:pt x="20" y="106"/>
                  </a:cubicBezTo>
                  <a:cubicBezTo>
                    <a:pt x="9" y="113"/>
                    <a:pt x="0" y="129"/>
                    <a:pt x="0" y="142"/>
                  </a:cubicBezTo>
                  <a:cubicBezTo>
                    <a:pt x="0" y="357"/>
                    <a:pt x="0" y="357"/>
                    <a:pt x="0" y="357"/>
                  </a:cubicBezTo>
                  <a:cubicBezTo>
                    <a:pt x="0" y="370"/>
                    <a:pt x="10" y="380"/>
                    <a:pt x="24" y="380"/>
                  </a:cubicBezTo>
                  <a:cubicBezTo>
                    <a:pt x="124" y="380"/>
                    <a:pt x="124" y="380"/>
                    <a:pt x="124" y="380"/>
                  </a:cubicBezTo>
                  <a:cubicBezTo>
                    <a:pt x="137" y="380"/>
                    <a:pt x="148" y="370"/>
                    <a:pt x="148" y="357"/>
                  </a:cubicBezTo>
                  <a:cubicBezTo>
                    <a:pt x="148" y="258"/>
                    <a:pt x="148" y="258"/>
                    <a:pt x="148" y="258"/>
                  </a:cubicBezTo>
                  <a:cubicBezTo>
                    <a:pt x="148" y="245"/>
                    <a:pt x="158" y="235"/>
                    <a:pt x="171" y="235"/>
                  </a:cubicBezTo>
                  <a:cubicBezTo>
                    <a:pt x="260" y="235"/>
                    <a:pt x="260" y="235"/>
                    <a:pt x="260" y="235"/>
                  </a:cubicBezTo>
                  <a:cubicBezTo>
                    <a:pt x="273" y="235"/>
                    <a:pt x="283" y="245"/>
                    <a:pt x="283" y="258"/>
                  </a:cubicBezTo>
                  <a:cubicBezTo>
                    <a:pt x="283" y="357"/>
                    <a:pt x="283" y="357"/>
                    <a:pt x="283" y="357"/>
                  </a:cubicBezTo>
                  <a:cubicBezTo>
                    <a:pt x="283" y="370"/>
                    <a:pt x="294" y="380"/>
                    <a:pt x="307" y="380"/>
                  </a:cubicBezTo>
                  <a:cubicBezTo>
                    <a:pt x="407" y="380"/>
                    <a:pt x="407" y="380"/>
                    <a:pt x="407" y="380"/>
                  </a:cubicBezTo>
                  <a:cubicBezTo>
                    <a:pt x="420" y="380"/>
                    <a:pt x="431" y="370"/>
                    <a:pt x="431" y="357"/>
                  </a:cubicBezTo>
                  <a:cubicBezTo>
                    <a:pt x="431" y="142"/>
                    <a:pt x="431" y="142"/>
                    <a:pt x="431" y="142"/>
                  </a:cubicBezTo>
                  <a:cubicBezTo>
                    <a:pt x="431" y="129"/>
                    <a:pt x="422" y="113"/>
                    <a:pt x="410" y="107"/>
                  </a:cubicBezTo>
                  <a:lnTo>
                    <a:pt x="231" y="6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</a:endParaRPr>
            </a:p>
          </p:txBody>
        </p:sp>
        <p:sp>
          <p:nvSpPr>
            <p:cNvPr id="14" name="Freeform 3768"/>
            <p:cNvSpPr/>
            <p:nvPr/>
          </p:nvSpPr>
          <p:spPr bwMode="auto">
            <a:xfrm>
              <a:off x="2162176" y="-104775"/>
              <a:ext cx="1655763" cy="552450"/>
            </a:xfrm>
            <a:custGeom>
              <a:avLst/>
              <a:gdLst>
                <a:gd name="T0" fmla="*/ 516 w 521"/>
                <a:gd name="T1" fmla="*/ 165 h 174"/>
                <a:gd name="T2" fmla="*/ 487 w 521"/>
                <a:gd name="T3" fmla="*/ 167 h 174"/>
                <a:gd name="T4" fmla="*/ 276 w 521"/>
                <a:gd name="T5" fmla="*/ 45 h 174"/>
                <a:gd name="T6" fmla="*/ 235 w 521"/>
                <a:gd name="T7" fmla="*/ 45 h 174"/>
                <a:gd name="T8" fmla="*/ 34 w 521"/>
                <a:gd name="T9" fmla="*/ 167 h 174"/>
                <a:gd name="T10" fmla="*/ 5 w 521"/>
                <a:gd name="T11" fmla="*/ 165 h 174"/>
                <a:gd name="T12" fmla="*/ 16 w 521"/>
                <a:gd name="T13" fmla="*/ 138 h 174"/>
                <a:gd name="T14" fmla="*/ 235 w 521"/>
                <a:gd name="T15" fmla="*/ 7 h 174"/>
                <a:gd name="T16" fmla="*/ 276 w 521"/>
                <a:gd name="T17" fmla="*/ 6 h 174"/>
                <a:gd name="T18" fmla="*/ 504 w 521"/>
                <a:gd name="T19" fmla="*/ 139 h 174"/>
                <a:gd name="T20" fmla="*/ 516 w 521"/>
                <a:gd name="T21" fmla="*/ 165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1" h="174">
                  <a:moveTo>
                    <a:pt x="516" y="165"/>
                  </a:moveTo>
                  <a:cubicBezTo>
                    <a:pt x="512" y="173"/>
                    <a:pt x="499" y="174"/>
                    <a:pt x="487" y="167"/>
                  </a:cubicBezTo>
                  <a:cubicBezTo>
                    <a:pt x="276" y="45"/>
                    <a:pt x="276" y="45"/>
                    <a:pt x="276" y="45"/>
                  </a:cubicBezTo>
                  <a:cubicBezTo>
                    <a:pt x="265" y="38"/>
                    <a:pt x="247" y="38"/>
                    <a:pt x="235" y="45"/>
                  </a:cubicBezTo>
                  <a:cubicBezTo>
                    <a:pt x="34" y="167"/>
                    <a:pt x="34" y="167"/>
                    <a:pt x="34" y="167"/>
                  </a:cubicBezTo>
                  <a:cubicBezTo>
                    <a:pt x="22" y="174"/>
                    <a:pt x="9" y="173"/>
                    <a:pt x="5" y="165"/>
                  </a:cubicBezTo>
                  <a:cubicBezTo>
                    <a:pt x="0" y="157"/>
                    <a:pt x="5" y="145"/>
                    <a:pt x="16" y="138"/>
                  </a:cubicBezTo>
                  <a:cubicBezTo>
                    <a:pt x="235" y="7"/>
                    <a:pt x="235" y="7"/>
                    <a:pt x="235" y="7"/>
                  </a:cubicBezTo>
                  <a:cubicBezTo>
                    <a:pt x="246" y="0"/>
                    <a:pt x="265" y="0"/>
                    <a:pt x="276" y="6"/>
                  </a:cubicBezTo>
                  <a:cubicBezTo>
                    <a:pt x="504" y="139"/>
                    <a:pt x="504" y="139"/>
                    <a:pt x="504" y="139"/>
                  </a:cubicBezTo>
                  <a:cubicBezTo>
                    <a:pt x="515" y="145"/>
                    <a:pt x="521" y="157"/>
                    <a:pt x="516" y="165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5571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91033" y="253323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  <a:latin typeface="+mj-ea"/>
                <a:ea typeface="+mj-ea"/>
              </a:rPr>
              <a:t>需求分析</a:t>
            </a:r>
          </a:p>
        </p:txBody>
      </p:sp>
      <p:cxnSp>
        <p:nvCxnSpPr>
          <p:cNvPr id="4" name="直接连接符 3"/>
          <p:cNvCxnSpPr>
            <a:cxnSpLocks/>
          </p:cNvCxnSpPr>
          <p:nvPr/>
        </p:nvCxnSpPr>
        <p:spPr>
          <a:xfrm>
            <a:off x="890783" y="561100"/>
            <a:ext cx="69513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87338" y="284727"/>
            <a:ext cx="503695" cy="5036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olidFill>
                  <a:schemeClr val="accent1"/>
                </a:solidFill>
                <a:latin typeface="+mj-lt"/>
              </a:rPr>
              <a:t>02</a:t>
            </a:r>
            <a:endParaRPr lang="zh-CN" altLang="en-US" sz="180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3181"/>
            <a:ext cx="9144000" cy="327355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87338" y="1119909"/>
            <a:ext cx="5599112" cy="3280096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63163" y="135073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  <a:latin typeface="+mj-ea"/>
                <a:ea typeface="+mj-ea"/>
              </a:rPr>
              <a:t>功能需求</a:t>
            </a:r>
            <a:endParaRPr lang="zh-CN" altLang="en-US" sz="18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9" name="直接连接符 8"/>
          <p:cNvCxnSpPr>
            <a:cxnSpLocks/>
          </p:cNvCxnSpPr>
          <p:nvPr/>
        </p:nvCxnSpPr>
        <p:spPr>
          <a:xfrm>
            <a:off x="560818" y="1831062"/>
            <a:ext cx="1189401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75250" y="2173679"/>
            <a:ext cx="54232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600" dirty="0">
                <a:solidFill>
                  <a:schemeClr val="bg1"/>
                </a:solidFill>
              </a:rPr>
              <a:t>简言之，该论坛所能完成的核心功能是通过模块化的方式（建立不同的内容分区）为使用者提供一个能够按需发布和查找内容的交互平台。一些细化的功能需求见下文：</a:t>
            </a:r>
          </a:p>
        </p:txBody>
      </p:sp>
    </p:spTree>
    <p:extLst>
      <p:ext uri="{BB962C8B-B14F-4D97-AF65-F5344CB8AC3E}">
        <p14:creationId xmlns:p14="http://schemas.microsoft.com/office/powerpoint/2010/main" val="184675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91033" y="253323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C6A864"/>
                </a:solidFill>
                <a:latin typeface="微软雅黑" panose="020B0503020204020204" charset="-122"/>
                <a:ea typeface="微软雅黑" panose="020B0503020204020204" charset="-122"/>
              </a:rPr>
              <a:t>需求分析</a:t>
            </a:r>
          </a:p>
        </p:txBody>
      </p:sp>
      <p:cxnSp>
        <p:nvCxnSpPr>
          <p:cNvPr id="4" name="直接连接符 3"/>
          <p:cNvCxnSpPr>
            <a:cxnSpLocks/>
          </p:cNvCxnSpPr>
          <p:nvPr/>
        </p:nvCxnSpPr>
        <p:spPr>
          <a:xfrm>
            <a:off x="890783" y="561100"/>
            <a:ext cx="69513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87338" y="284727"/>
            <a:ext cx="503695" cy="5036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>
                <a:solidFill>
                  <a:srgbClr val="C6A864"/>
                </a:solidFill>
                <a:latin typeface="Arial" panose="020B0604020202020204"/>
              </a:rPr>
              <a:t>02</a:t>
            </a:r>
            <a:endParaRPr lang="zh-CN" altLang="en-US" sz="1800">
              <a:solidFill>
                <a:srgbClr val="C6A864"/>
              </a:solidFill>
              <a:latin typeface="Arial" panose="020B0604020202020204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72198" y="1685878"/>
            <a:ext cx="4526819" cy="2657881"/>
            <a:chOff x="159979" y="1552612"/>
            <a:chExt cx="5047895" cy="2963826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033" y="1779934"/>
              <a:ext cx="3817480" cy="2545714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979" y="1552612"/>
              <a:ext cx="5047895" cy="2963826"/>
            </a:xfrm>
            <a:prstGeom prst="rect">
              <a:avLst/>
            </a:prstGeom>
          </p:spPr>
        </p:pic>
      </p:grpSp>
      <p:sp>
        <p:nvSpPr>
          <p:cNvPr id="38" name="矩形 37"/>
          <p:cNvSpPr/>
          <p:nvPr/>
        </p:nvSpPr>
        <p:spPr>
          <a:xfrm>
            <a:off x="5251235" y="2081704"/>
            <a:ext cx="332203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实现游客注册、用户登录、用户注销；</a:t>
            </a:r>
          </a:p>
        </p:txBody>
      </p:sp>
      <p:sp>
        <p:nvSpPr>
          <p:cNvPr id="39" name="矩形 38"/>
          <p:cNvSpPr/>
          <p:nvPr/>
        </p:nvSpPr>
        <p:spPr>
          <a:xfrm>
            <a:off x="5268856" y="1717472"/>
            <a:ext cx="72327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50" dirty="0">
                <a:solidFill>
                  <a:schemeClr val="accent1"/>
                </a:solidFill>
                <a:latin typeface="+mj-lt"/>
              </a:rPr>
              <a:t>登录注册</a:t>
            </a:r>
            <a:endParaRPr lang="zh-CN" altLang="en-US" sz="900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5362703" y="1987169"/>
            <a:ext cx="214313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4941990" y="1717472"/>
            <a:ext cx="322940" cy="3229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2"/>
                </a:solidFill>
                <a:latin typeface="+mj-lt"/>
              </a:rPr>
              <a:t>1</a:t>
            </a:r>
            <a:endParaRPr lang="zh-CN" altLang="en-US" sz="12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268856" y="2843933"/>
            <a:ext cx="3322039" cy="381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 </a:t>
            </a:r>
            <a:r>
              <a:rPr lang="zh-CN" altLang="en-US" sz="1400" dirty="0">
                <a:solidFill>
                  <a:schemeClr val="bg1"/>
                </a:solidFill>
              </a:rPr>
              <a:t>发帖、浏览帖子、删除帖子、收藏；</a:t>
            </a:r>
          </a:p>
        </p:txBody>
      </p:sp>
      <p:sp>
        <p:nvSpPr>
          <p:cNvPr id="42" name="矩形 41"/>
          <p:cNvSpPr/>
          <p:nvPr/>
        </p:nvSpPr>
        <p:spPr>
          <a:xfrm>
            <a:off x="5268856" y="2597419"/>
            <a:ext cx="72327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50" dirty="0">
                <a:solidFill>
                  <a:schemeClr val="accent1"/>
                </a:solidFill>
                <a:latin typeface="+mj-lt"/>
              </a:rPr>
              <a:t>帖子操作</a:t>
            </a:r>
            <a:endParaRPr lang="zh-CN" altLang="en-US" sz="900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5362703" y="2867116"/>
            <a:ext cx="214313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/>
          <p:cNvSpPr/>
          <p:nvPr/>
        </p:nvSpPr>
        <p:spPr>
          <a:xfrm>
            <a:off x="4941990" y="2597419"/>
            <a:ext cx="322940" cy="3229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2"/>
                </a:solidFill>
                <a:latin typeface="+mj-lt"/>
              </a:rPr>
              <a:t>2</a:t>
            </a:r>
            <a:endParaRPr lang="zh-CN" altLang="en-US" sz="12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268856" y="3947791"/>
            <a:ext cx="332203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点赞帖子、回复帖子；</a:t>
            </a:r>
          </a:p>
        </p:txBody>
      </p:sp>
      <p:sp>
        <p:nvSpPr>
          <p:cNvPr id="50" name="矩形 49"/>
          <p:cNvSpPr/>
          <p:nvPr/>
        </p:nvSpPr>
        <p:spPr>
          <a:xfrm>
            <a:off x="5268856" y="3609070"/>
            <a:ext cx="112723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50" dirty="0">
                <a:solidFill>
                  <a:schemeClr val="accent1"/>
                </a:solidFill>
                <a:latin typeface="+mj-lt"/>
              </a:rPr>
              <a:t>点赞和回复功能</a:t>
            </a:r>
            <a:endParaRPr lang="zh-CN" altLang="en-US" sz="900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51" name="直接连接符 50"/>
          <p:cNvCxnSpPr/>
          <p:nvPr/>
        </p:nvCxnSpPr>
        <p:spPr>
          <a:xfrm>
            <a:off x="5362703" y="3878767"/>
            <a:ext cx="214313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/>
          <p:cNvSpPr/>
          <p:nvPr/>
        </p:nvSpPr>
        <p:spPr>
          <a:xfrm>
            <a:off x="4941990" y="3609070"/>
            <a:ext cx="322940" cy="3229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2"/>
                </a:solidFill>
                <a:latin typeface="+mj-lt"/>
              </a:rPr>
              <a:t>3</a:t>
            </a:r>
            <a:endParaRPr lang="zh-CN" altLang="en-US" sz="1200">
              <a:solidFill>
                <a:schemeClr val="tx2"/>
              </a:solidFill>
              <a:latin typeface="+mj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蓝素材：http://itren.taobao.com/">
  <a:themeElements>
    <a:clrScheme name="黑金画册">
      <a:dk1>
        <a:sysClr val="windowText" lastClr="000000"/>
      </a:dk1>
      <a:lt1>
        <a:sysClr val="window" lastClr="FFFFFF"/>
      </a:lt1>
      <a:dk2>
        <a:srgbClr val="1E2730"/>
      </a:dk2>
      <a:lt2>
        <a:srgbClr val="E7E6E6"/>
      </a:lt2>
      <a:accent1>
        <a:srgbClr val="C6A864"/>
      </a:accent1>
      <a:accent2>
        <a:srgbClr val="D3BD76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常用3">
      <a:majorFont>
        <a:latin typeface="Arial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490</TotalTime>
  <Words>461</Words>
  <Application>Microsoft Office PowerPoint</Application>
  <PresentationFormat>全屏显示(16:9)</PresentationFormat>
  <Paragraphs>142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5" baseType="lpstr">
      <vt:lpstr>Gill Sans</vt:lpstr>
      <vt:lpstr>微软雅黑</vt:lpstr>
      <vt:lpstr>Arial</vt:lpstr>
      <vt:lpstr>Calibri</vt:lpstr>
      <vt:lpstr>Calibri Light</vt:lpstr>
      <vt:lpstr>蓝素材：http://itren.taobao.com/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蓝素材：itren.taobao.com</Manager>
  <Company>蓝素材：itren.taobao.com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蓝素材：itren.taobao.com</dc:subject>
  <dc:creator>优品PPT</dc:creator>
  <cp:keywords/>
  <dc:description>蓝素材：itren.taobao.com</dc:description>
  <cp:lastModifiedBy>白 宗平</cp:lastModifiedBy>
  <cp:revision>39</cp:revision>
  <dcterms:created xsi:type="dcterms:W3CDTF">2017-01-02T14:12:00Z</dcterms:created>
  <dcterms:modified xsi:type="dcterms:W3CDTF">2020-04-13T03:52:31Z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2052-10.1.0.6875</vt:lpwstr>
  </property>
</Properties>
</file>