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9" r:id="rId2"/>
    <p:sldId id="437" r:id="rId3"/>
    <p:sldId id="446" r:id="rId4"/>
    <p:sldId id="455" r:id="rId5"/>
    <p:sldId id="441" r:id="rId6"/>
    <p:sldId id="459" r:id="rId7"/>
    <p:sldId id="461" r:id="rId8"/>
    <p:sldId id="454" r:id="rId9"/>
    <p:sldId id="462" r:id="rId10"/>
    <p:sldId id="464" r:id="rId11"/>
    <p:sldId id="469" r:id="rId12"/>
    <p:sldId id="470" r:id="rId13"/>
    <p:sldId id="471" r:id="rId14"/>
    <p:sldId id="475" r:id="rId15"/>
    <p:sldId id="472" r:id="rId16"/>
    <p:sldId id="456" r:id="rId17"/>
    <p:sldId id="473" r:id="rId18"/>
    <p:sldId id="474" r:id="rId19"/>
    <p:sldId id="465" r:id="rId20"/>
    <p:sldId id="445" r:id="rId21"/>
    <p:sldId id="466" r:id="rId22"/>
    <p:sldId id="467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70"/>
    <a:srgbClr val="D72925"/>
    <a:srgbClr val="49BAAF"/>
    <a:srgbClr val="333333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734" y="82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D2DFD-55B4-4A44-923E-893F52B2E54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5043165" y="2327876"/>
            <a:ext cx="387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/>
            <a:r>
              <a:rPr lang="en-US" altLang="zh-CN" sz="2800" dirty="0"/>
              <a:t>web</a:t>
            </a:r>
            <a:r>
              <a:rPr lang="zh-CN" altLang="zh-CN" sz="2800" dirty="0"/>
              <a:t>论坛产品</a:t>
            </a:r>
            <a:r>
              <a:rPr lang="zh-CN" altLang="en-US" sz="2800" dirty="0"/>
              <a:t>的实现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4324423" y="1229520"/>
            <a:ext cx="4280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项目报告</a:t>
            </a: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5AE7BFE4-B078-4EA6-81A0-FA79891DFECF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id="{495E2E58-4349-4F31-8576-B59B1C28815D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29B2B49A-3D85-4C5F-80DA-3335E282D4E0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D11DEE1C-8D6B-4971-B803-7ADEBB1D807D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67BEB93D-5051-4E32-88CC-DB904F4CA0BB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9F7DC038-F611-4FB2-BA86-BC1EF178F3A1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597C21FE-D10D-4740-99B7-A97FF217ABDF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B3A8C18C-7C2B-4B95-AD87-1C6BAD5E57F1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A2A1EC4D-B9C9-42F0-906C-33DEE21C415C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1">
            <a:extLst>
              <a:ext uri="{FF2B5EF4-FFF2-40B4-BE49-F238E27FC236}">
                <a16:creationId xmlns:a16="http://schemas.microsoft.com/office/drawing/2014/main" id="{1022DC44-B6F2-4215-9A4C-57943E5F7019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65">
            <a:extLst>
              <a:ext uri="{FF2B5EF4-FFF2-40B4-BE49-F238E27FC236}">
                <a16:creationId xmlns:a16="http://schemas.microsoft.com/office/drawing/2014/main" id="{AB631E9B-4A19-4410-AC44-03B42E6FB6B1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4">
            <a:extLst>
              <a:ext uri="{FF2B5EF4-FFF2-40B4-BE49-F238E27FC236}">
                <a16:creationId xmlns:a16="http://schemas.microsoft.com/office/drawing/2014/main" id="{1AD5C506-2500-4255-8BFA-C469462A8658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AB857F-8B16-4BA4-A474-C2C87196621D}"/>
              </a:ext>
            </a:extLst>
          </p:cNvPr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48" name="Freeform 73">
              <a:extLst>
                <a:ext uri="{FF2B5EF4-FFF2-40B4-BE49-F238E27FC236}">
                  <a16:creationId xmlns:a16="http://schemas.microsoft.com/office/drawing/2014/main" id="{6D774D1C-FCE4-4BD5-AED6-4BA4188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32C721E1-1695-461D-8DD9-A920D323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4" name="Freeform 74">
            <a:extLst>
              <a:ext uri="{FF2B5EF4-FFF2-40B4-BE49-F238E27FC236}">
                <a16:creationId xmlns:a16="http://schemas.microsoft.com/office/drawing/2014/main" id="{8515E49D-7B65-4A69-9AEA-F203B59DFC6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74">
            <a:extLst>
              <a:ext uri="{FF2B5EF4-FFF2-40B4-BE49-F238E27FC236}">
                <a16:creationId xmlns:a16="http://schemas.microsoft.com/office/drawing/2014/main" id="{9726867D-F46C-4BB3-9FA0-FAA4E86941A4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557645-F9AB-4770-BCBA-34BE5618EADE}"/>
              </a:ext>
            </a:extLst>
          </p:cNvPr>
          <p:cNvSpPr txBox="1"/>
          <p:nvPr/>
        </p:nvSpPr>
        <p:spPr>
          <a:xfrm>
            <a:off x="5428081" y="2959398"/>
            <a:ext cx="340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组长：白宗平</a:t>
            </a:r>
            <a:endParaRPr lang="en-US" altLang="zh-CN" dirty="0"/>
          </a:p>
          <a:p>
            <a:r>
              <a:rPr lang="zh-CN" altLang="en-US" dirty="0"/>
              <a:t>组员：汪轶辉   董睿杰 米家铿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张佳裕   李志刚 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12">
        <p:fade/>
      </p:transition>
    </mc:Choice>
    <mc:Fallback>
      <p:transition spd="med" advTm="122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>
                <a:spLocks/>
              </p:cNvSpPr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5" y="1766112"/>
            <a:ext cx="1675002" cy="2557877"/>
            <a:chOff x="793725" y="1766112"/>
            <a:chExt cx="1675002" cy="2557877"/>
          </a:xfrm>
        </p:grpSpPr>
        <p:sp>
          <p:nvSpPr>
            <p:cNvPr id="6" name="Freeform: Shape 8"/>
            <p:cNvSpPr>
              <a:spLocks/>
            </p:cNvSpPr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信息设计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>
              <a:spLocks/>
            </p:cNvSpPr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交互设计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>
              <a:spLocks/>
            </p:cNvSpPr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展示设计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>
              <a:spLocks/>
            </p:cNvSpPr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5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内容设计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CC9E721F-4B47-4472-B70B-6FB8665928DB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05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6908B1-A2A9-4706-A2D9-9B21F877FF3C}"/>
              </a:ext>
            </a:extLst>
          </p:cNvPr>
          <p:cNvSpPr txBox="1"/>
          <p:nvPr/>
        </p:nvSpPr>
        <p:spPr>
          <a:xfrm>
            <a:off x="854842" y="3131804"/>
            <a:ext cx="164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采用自底向上的方法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仅涉及实际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Web⻚⾯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的设计和构建，并逐步把这些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Web⻚⾯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链接起来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C7A55D-EE8B-40AD-92E8-BF5505BF6F32}"/>
              </a:ext>
            </a:extLst>
          </p:cNvPr>
          <p:cNvSpPr txBox="1"/>
          <p:nvPr/>
        </p:nvSpPr>
        <p:spPr>
          <a:xfrm>
            <a:off x="4448591" y="3252458"/>
            <a:ext cx="164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BC9E428-D4F6-4253-912D-2906871F8828}"/>
              </a:ext>
            </a:extLst>
          </p:cNvPr>
          <p:cNvSpPr txBox="1"/>
          <p:nvPr/>
        </p:nvSpPr>
        <p:spPr>
          <a:xfrm>
            <a:off x="6693122" y="3123660"/>
            <a:ext cx="164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引入标识机制（标签），方便看见感兴趣的内容。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添加了</a:t>
            </a:r>
            <a:r>
              <a:rPr lang="en-US" altLang="zh-CN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编辑器，丰富用户的内容展示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467AED-FEFB-4EE3-BD1F-12AEAD3650FC}"/>
              </a:ext>
            </a:extLst>
          </p:cNvPr>
          <p:cNvSpPr txBox="1"/>
          <p:nvPr/>
        </p:nvSpPr>
        <p:spPr>
          <a:xfrm>
            <a:off x="4727019" y="3123660"/>
            <a:ext cx="164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使用导航，方便用户使用论坛的各个功能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引用搜索机制，方便用户查己所需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F993AFE-584E-4E50-92BF-3C61A7DA7C4B}"/>
              </a:ext>
            </a:extLst>
          </p:cNvPr>
          <p:cNvSpPr txBox="1"/>
          <p:nvPr/>
        </p:nvSpPr>
        <p:spPr>
          <a:xfrm>
            <a:off x="2720912" y="3131804"/>
            <a:ext cx="164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弹窗提示，当用户有有非法输入进行提醒。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引入下拉框，方便用户选择分类</a:t>
            </a:r>
            <a:endParaRPr lang="en-US" altLang="zh-CN" sz="12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17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391">
        <p:fade/>
      </p:transition>
    </mc:Choice>
    <mc:Fallback>
      <p:transition spd="med" advTm="523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34003" y="987574"/>
            <a:ext cx="5256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pic>
        <p:nvPicPr>
          <p:cNvPr id="12" name="图片 11" descr="11E2208D2D4D7309CDE9D7DBD1B1710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83560" y="1509395"/>
            <a:ext cx="5096510" cy="33731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7405" y="1509395"/>
            <a:ext cx="2104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114228-79A9-4E01-A180-0E56CA1E8D4F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06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99">
        <p:fade/>
      </p:transition>
    </mc:Choice>
    <mc:Fallback>
      <p:transition spd="med" advTm="55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7405" y="908368"/>
            <a:ext cx="5256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405" y="1509395"/>
            <a:ext cx="2104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论坛主页面</a:t>
            </a:r>
          </a:p>
        </p:txBody>
      </p:sp>
      <p:pic>
        <p:nvPicPr>
          <p:cNvPr id="10" name="图片 9" descr="E00B61C1CDC2BD6367F441A7C35AA0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30" y="1043940"/>
            <a:ext cx="6164580" cy="40030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2D5E55B-29C4-41F4-8249-46ED6D54F359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06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465">
        <p:fade/>
      </p:transition>
    </mc:Choice>
    <mc:Fallback>
      <p:transition spd="med" advTm="314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7405" y="843558"/>
            <a:ext cx="5256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405" y="1509395"/>
            <a:ext cx="21043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论坛子页面（帖子页面）</a:t>
            </a:r>
          </a:p>
        </p:txBody>
      </p:sp>
      <p:pic>
        <p:nvPicPr>
          <p:cNvPr id="11" name="图片 10" descr="6DC7E4A85C5E9723520461918AF297F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1143000"/>
            <a:ext cx="6316345" cy="370141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C8D1F8B-BBFF-488D-A302-8F556AAF2391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06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298">
        <p:fade/>
      </p:transition>
    </mc:Choice>
    <mc:Fallback>
      <p:transition spd="med" advTm="312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7405" y="843558"/>
            <a:ext cx="5256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405" y="1509395"/>
            <a:ext cx="21043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论坛子页面（帖子页面）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8D1F8B-BBFF-488D-A302-8F556AAF2391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06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ACBBD9-11EB-42E8-9EEC-D6588CA5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95" y="843558"/>
            <a:ext cx="6048672" cy="3543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39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990">
        <p:fade/>
      </p:transition>
    </mc:Choice>
    <mc:Fallback>
      <p:transition spd="med" advTm="59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54293" y="908551"/>
            <a:ext cx="5256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405" y="1509395"/>
            <a:ext cx="21043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论坛子页面（帖子发布页面）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A3EDB8-FB99-4480-B0E2-8485B507F60D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06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AF3556-3A12-485E-9700-A3718773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433046"/>
            <a:ext cx="5864327" cy="26140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8227">
        <p:fade/>
      </p:transition>
    </mc:Choice>
    <mc:Fallback>
      <p:transition spd="med" advTm="282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027E61-1FFC-4F4A-9951-28B2300AF857}"/>
              </a:ext>
            </a:extLst>
          </p:cNvPr>
          <p:cNvGrpSpPr/>
          <p:nvPr/>
        </p:nvGrpSpPr>
        <p:grpSpPr>
          <a:xfrm>
            <a:off x="865767" y="2863022"/>
            <a:ext cx="3600532" cy="872874"/>
            <a:chOff x="865767" y="2863022"/>
            <a:chExt cx="3600532" cy="872874"/>
          </a:xfrm>
        </p:grpSpPr>
        <p:sp>
          <p:nvSpPr>
            <p:cNvPr id="8" name="íṡľíḍè-Rectangle 7">
              <a:extLst>
                <a:ext uri="{FF2B5EF4-FFF2-40B4-BE49-F238E27FC236}">
                  <a16:creationId xmlns:a16="http://schemas.microsoft.com/office/drawing/2014/main" id="{1564A19E-DD23-4516-87F7-8FCF49C6DAC0}"/>
                </a:ext>
              </a:extLst>
            </p:cNvPr>
            <p:cNvSpPr/>
            <p:nvPr/>
          </p:nvSpPr>
          <p:spPr>
            <a:xfrm>
              <a:off x="865767" y="3175827"/>
              <a:ext cx="3600532" cy="276855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íṡľíḍè-任意多边形 27">
              <a:extLst>
                <a:ext uri="{FF2B5EF4-FFF2-40B4-BE49-F238E27FC236}">
                  <a16:creationId xmlns:a16="http://schemas.microsoft.com/office/drawing/2014/main" id="{0E4F044C-F4F4-4A51-BDA4-F08D51DDC4E8}"/>
                </a:ext>
              </a:extLst>
            </p:cNvPr>
            <p:cNvSpPr/>
            <p:nvPr/>
          </p:nvSpPr>
          <p:spPr>
            <a:xfrm>
              <a:off x="865767" y="2863022"/>
              <a:ext cx="263816" cy="221704"/>
            </a:xfrm>
            <a:custGeom>
              <a:avLst/>
              <a:gdLst>
                <a:gd name="connsiteX0" fmla="*/ 120521 w 338138"/>
                <a:gd name="connsiteY0" fmla="*/ 168275 h 284163"/>
                <a:gd name="connsiteX1" fmla="*/ 217618 w 338138"/>
                <a:gd name="connsiteY1" fmla="*/ 168275 h 284163"/>
                <a:gd name="connsiteX2" fmla="*/ 233363 w 338138"/>
                <a:gd name="connsiteY2" fmla="*/ 184840 h 284163"/>
                <a:gd name="connsiteX3" fmla="*/ 217618 w 338138"/>
                <a:gd name="connsiteY3" fmla="*/ 200025 h 284163"/>
                <a:gd name="connsiteX4" fmla="*/ 120521 w 338138"/>
                <a:gd name="connsiteY4" fmla="*/ 200025 h 284163"/>
                <a:gd name="connsiteX5" fmla="*/ 104775 w 338138"/>
                <a:gd name="connsiteY5" fmla="*/ 184840 h 284163"/>
                <a:gd name="connsiteX6" fmla="*/ 120521 w 338138"/>
                <a:gd name="connsiteY6" fmla="*/ 168275 h 284163"/>
                <a:gd name="connsiteX7" fmla="*/ 30163 w 338138"/>
                <a:gd name="connsiteY7" fmla="*/ 112712 h 284163"/>
                <a:gd name="connsiteX8" fmla="*/ 30163 w 338138"/>
                <a:gd name="connsiteY8" fmla="*/ 255587 h 284163"/>
                <a:gd name="connsiteX9" fmla="*/ 307976 w 338138"/>
                <a:gd name="connsiteY9" fmla="*/ 255587 h 284163"/>
                <a:gd name="connsiteX10" fmla="*/ 307976 w 338138"/>
                <a:gd name="connsiteY10" fmla="*/ 112712 h 284163"/>
                <a:gd name="connsiteX11" fmla="*/ 57150 w 338138"/>
                <a:gd name="connsiteY11" fmla="*/ 30162 h 284163"/>
                <a:gd name="connsiteX12" fmla="*/ 38100 w 338138"/>
                <a:gd name="connsiteY12" fmla="*/ 84137 h 284163"/>
                <a:gd name="connsiteX13" fmla="*/ 301625 w 338138"/>
                <a:gd name="connsiteY13" fmla="*/ 84137 h 284163"/>
                <a:gd name="connsiteX14" fmla="*/ 280988 w 338138"/>
                <a:gd name="connsiteY14" fmla="*/ 30162 h 284163"/>
                <a:gd name="connsiteX15" fmla="*/ 46230 w 338138"/>
                <a:gd name="connsiteY15" fmla="*/ 0 h 284163"/>
                <a:gd name="connsiteX16" fmla="*/ 291908 w 338138"/>
                <a:gd name="connsiteY16" fmla="*/ 0 h 284163"/>
                <a:gd name="connsiteX17" fmla="*/ 306438 w 338138"/>
                <a:gd name="connsiteY17" fmla="*/ 9209 h 284163"/>
                <a:gd name="connsiteX18" fmla="*/ 336817 w 338138"/>
                <a:gd name="connsiteY18" fmla="*/ 92090 h 284163"/>
                <a:gd name="connsiteX19" fmla="*/ 338138 w 338138"/>
                <a:gd name="connsiteY19" fmla="*/ 94721 h 284163"/>
                <a:gd name="connsiteX20" fmla="*/ 338138 w 338138"/>
                <a:gd name="connsiteY20" fmla="*/ 97352 h 284163"/>
                <a:gd name="connsiteX21" fmla="*/ 338138 w 338138"/>
                <a:gd name="connsiteY21" fmla="*/ 269692 h 284163"/>
                <a:gd name="connsiteX22" fmla="*/ 322288 w 338138"/>
                <a:gd name="connsiteY22" fmla="*/ 284163 h 284163"/>
                <a:gd name="connsiteX23" fmla="*/ 15850 w 338138"/>
                <a:gd name="connsiteY23" fmla="*/ 284163 h 284163"/>
                <a:gd name="connsiteX24" fmla="*/ 0 w 338138"/>
                <a:gd name="connsiteY24" fmla="*/ 269692 h 284163"/>
                <a:gd name="connsiteX25" fmla="*/ 0 w 338138"/>
                <a:gd name="connsiteY25" fmla="*/ 97352 h 284163"/>
                <a:gd name="connsiteX26" fmla="*/ 0 w 338138"/>
                <a:gd name="connsiteY26" fmla="*/ 94721 h 284163"/>
                <a:gd name="connsiteX27" fmla="*/ 1321 w 338138"/>
                <a:gd name="connsiteY27" fmla="*/ 92090 h 284163"/>
                <a:gd name="connsiteX28" fmla="*/ 31700 w 338138"/>
                <a:gd name="connsiteY28" fmla="*/ 9209 h 284163"/>
                <a:gd name="connsiteX29" fmla="*/ 46230 w 338138"/>
                <a:gd name="connsiteY29" fmla="*/ 0 h 2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138" h="284163">
                  <a:moveTo>
                    <a:pt x="120521" y="168275"/>
                  </a:moveTo>
                  <a:cubicBezTo>
                    <a:pt x="120521" y="168275"/>
                    <a:pt x="120521" y="168275"/>
                    <a:pt x="217618" y="168275"/>
                  </a:cubicBezTo>
                  <a:cubicBezTo>
                    <a:pt x="226803" y="168275"/>
                    <a:pt x="233363" y="175177"/>
                    <a:pt x="233363" y="184840"/>
                  </a:cubicBezTo>
                  <a:cubicBezTo>
                    <a:pt x="233363" y="193123"/>
                    <a:pt x="226803" y="200025"/>
                    <a:pt x="217618" y="200025"/>
                  </a:cubicBezTo>
                  <a:cubicBezTo>
                    <a:pt x="217618" y="200025"/>
                    <a:pt x="217618" y="200025"/>
                    <a:pt x="120521" y="200025"/>
                  </a:cubicBezTo>
                  <a:cubicBezTo>
                    <a:pt x="111336" y="200025"/>
                    <a:pt x="104775" y="193123"/>
                    <a:pt x="104775" y="184840"/>
                  </a:cubicBezTo>
                  <a:cubicBezTo>
                    <a:pt x="104775" y="175177"/>
                    <a:pt x="111336" y="168275"/>
                    <a:pt x="120521" y="168275"/>
                  </a:cubicBezTo>
                  <a:close/>
                  <a:moveTo>
                    <a:pt x="30163" y="112712"/>
                  </a:moveTo>
                  <a:lnTo>
                    <a:pt x="30163" y="255587"/>
                  </a:lnTo>
                  <a:lnTo>
                    <a:pt x="307976" y="255587"/>
                  </a:lnTo>
                  <a:lnTo>
                    <a:pt x="307976" y="112712"/>
                  </a:lnTo>
                  <a:close/>
                  <a:moveTo>
                    <a:pt x="57150" y="30162"/>
                  </a:moveTo>
                  <a:lnTo>
                    <a:pt x="38100" y="84137"/>
                  </a:lnTo>
                  <a:lnTo>
                    <a:pt x="301625" y="84137"/>
                  </a:lnTo>
                  <a:lnTo>
                    <a:pt x="280988" y="30162"/>
                  </a:lnTo>
                  <a:close/>
                  <a:moveTo>
                    <a:pt x="46230" y="0"/>
                  </a:moveTo>
                  <a:cubicBezTo>
                    <a:pt x="46230" y="0"/>
                    <a:pt x="46230" y="0"/>
                    <a:pt x="291908" y="0"/>
                  </a:cubicBezTo>
                  <a:cubicBezTo>
                    <a:pt x="298513" y="0"/>
                    <a:pt x="305117" y="3946"/>
                    <a:pt x="306438" y="9209"/>
                  </a:cubicBezTo>
                  <a:cubicBezTo>
                    <a:pt x="306438" y="9209"/>
                    <a:pt x="306438" y="9209"/>
                    <a:pt x="336817" y="92090"/>
                  </a:cubicBezTo>
                  <a:cubicBezTo>
                    <a:pt x="336817" y="93405"/>
                    <a:pt x="338138" y="93405"/>
                    <a:pt x="338138" y="94721"/>
                  </a:cubicBezTo>
                  <a:cubicBezTo>
                    <a:pt x="338138" y="94721"/>
                    <a:pt x="338138" y="96036"/>
                    <a:pt x="338138" y="97352"/>
                  </a:cubicBezTo>
                  <a:cubicBezTo>
                    <a:pt x="338138" y="97352"/>
                    <a:pt x="338138" y="97352"/>
                    <a:pt x="338138" y="269692"/>
                  </a:cubicBezTo>
                  <a:cubicBezTo>
                    <a:pt x="338138" y="277585"/>
                    <a:pt x="331534" y="284163"/>
                    <a:pt x="322288" y="284163"/>
                  </a:cubicBezTo>
                  <a:cubicBezTo>
                    <a:pt x="322288" y="284163"/>
                    <a:pt x="322288" y="284163"/>
                    <a:pt x="15850" y="284163"/>
                  </a:cubicBezTo>
                  <a:cubicBezTo>
                    <a:pt x="6604" y="284163"/>
                    <a:pt x="0" y="277585"/>
                    <a:pt x="0" y="269692"/>
                  </a:cubicBezTo>
                  <a:cubicBezTo>
                    <a:pt x="0" y="269692"/>
                    <a:pt x="0" y="269692"/>
                    <a:pt x="0" y="97352"/>
                  </a:cubicBezTo>
                  <a:cubicBezTo>
                    <a:pt x="0" y="96036"/>
                    <a:pt x="0" y="94721"/>
                    <a:pt x="0" y="94721"/>
                  </a:cubicBezTo>
                  <a:cubicBezTo>
                    <a:pt x="0" y="93405"/>
                    <a:pt x="1321" y="93405"/>
                    <a:pt x="1321" y="92090"/>
                  </a:cubicBezTo>
                  <a:cubicBezTo>
                    <a:pt x="1321" y="92090"/>
                    <a:pt x="1321" y="92090"/>
                    <a:pt x="31700" y="9209"/>
                  </a:cubicBezTo>
                  <a:cubicBezTo>
                    <a:pt x="33021" y="3946"/>
                    <a:pt x="39625" y="0"/>
                    <a:pt x="46230" y="0"/>
                  </a:cubicBezTo>
                  <a:close/>
                </a:path>
              </a:pathLst>
            </a:custGeom>
            <a:solidFill>
              <a:schemeClr val="bg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Rectangle 12">
              <a:extLst>
                <a:ext uri="{FF2B5EF4-FFF2-40B4-BE49-F238E27FC236}">
                  <a16:creationId xmlns:a16="http://schemas.microsoft.com/office/drawing/2014/main" id="{FCB8FFEC-FBBB-4F1A-AC4D-818A28079C1F}"/>
                </a:ext>
              </a:extLst>
            </p:cNvPr>
            <p:cNvSpPr/>
            <p:nvPr/>
          </p:nvSpPr>
          <p:spPr>
            <a:xfrm>
              <a:off x="865767" y="3476367"/>
              <a:ext cx="3600532" cy="259529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/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/>
                  </a:solidFill>
                  <a:effectLst/>
                </a:rPr>
              </a:br>
              <a:r>
                <a:rPr lang="zh-CN" altLang="en-US" sz="1000">
                  <a:solidFill>
                    <a:schemeClr val="bg1"/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EBD9BEAF-E57D-479A-BC33-83B32193E9EA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07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应用测试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60D80-42A0-449F-BCAE-0AA62355E69C}"/>
              </a:ext>
            </a:extLst>
          </p:cNvPr>
          <p:cNvSpPr txBox="1"/>
          <p:nvPr/>
        </p:nvSpPr>
        <p:spPr>
          <a:xfrm>
            <a:off x="323528" y="752356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测试类型：单元测试、功能测试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、人工检测（针对功能实现）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针对主页测试</a:t>
            </a:r>
            <a:r>
              <a:rPr lang="en-US" altLang="zh-CN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针对提问进行测试</a:t>
            </a:r>
            <a:endParaRPr lang="en-US" altLang="zh-CN" sz="16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                                                                 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AA0DC07-E0D3-4EC5-934B-0762841D0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35646"/>
            <a:ext cx="4571999" cy="350785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162D110-D403-488D-9BBD-81A62193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35646"/>
            <a:ext cx="4553351" cy="3463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808">
        <p:fade/>
      </p:transition>
    </mc:Choice>
    <mc:Fallback>
      <p:transition spd="med" advTm="218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34182" y="822925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内容维护策略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827584" y="1304561"/>
            <a:ext cx="7273233" cy="3309071"/>
            <a:chOff x="1014618" y="2382729"/>
            <a:chExt cx="1856190" cy="1903673"/>
          </a:xfrm>
        </p:grpSpPr>
        <p:sp>
          <p:nvSpPr>
            <p:cNvPr id="91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2" name="Oval 49"/>
            <p:cNvSpPr/>
            <p:nvPr/>
          </p:nvSpPr>
          <p:spPr>
            <a:xfrm>
              <a:off x="1113441" y="2465410"/>
              <a:ext cx="123425" cy="27551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93" name="Oval 53"/>
            <p:cNvSpPr/>
            <p:nvPr/>
          </p:nvSpPr>
          <p:spPr>
            <a:xfrm>
              <a:off x="1114305" y="2892338"/>
              <a:ext cx="123425" cy="27551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94" name="Oval 57"/>
            <p:cNvSpPr/>
            <p:nvPr/>
          </p:nvSpPr>
          <p:spPr>
            <a:xfrm>
              <a:off x="1113441" y="3359513"/>
              <a:ext cx="123425" cy="246033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95" name="TextBox 61"/>
            <p:cNvSpPr txBox="1"/>
            <p:nvPr/>
          </p:nvSpPr>
          <p:spPr bwMode="auto">
            <a:xfrm>
              <a:off x="1263992" y="2628389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300" b="1" dirty="0">
                <a:cs typeface="+mn-ea"/>
                <a:sym typeface="+mn-lt"/>
              </a:endParaRPr>
            </a:p>
          </p:txBody>
        </p:sp>
        <p:sp>
          <p:nvSpPr>
            <p:cNvPr id="96" name="TextBox 63"/>
            <p:cNvSpPr txBox="1"/>
            <p:nvPr/>
          </p:nvSpPr>
          <p:spPr bwMode="auto">
            <a:xfrm>
              <a:off x="1263992" y="3168365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7" name="TextBox 64"/>
            <p:cNvSpPr txBox="1"/>
            <p:nvPr/>
          </p:nvSpPr>
          <p:spPr bwMode="auto">
            <a:xfrm>
              <a:off x="1263992" y="3714636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19" name="Oval 49"/>
          <p:cNvSpPr/>
          <p:nvPr/>
        </p:nvSpPr>
        <p:spPr>
          <a:xfrm>
            <a:off x="1214809" y="3763279"/>
            <a:ext cx="483624" cy="47892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ko-KR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7704" y="156363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实时监控论坛，对恶意用户进行封禁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7704" y="227165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根据社会流行的内容创建新标签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696" y="3071177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</a:t>
            </a:r>
            <a:r>
              <a:rPr lang="zh-CN" altLang="en-US" dirty="0"/>
              <a:t>邀请优秀内容创作者入住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2217" y="3868641"/>
            <a:ext cx="51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根据用户反馈更新功能与页面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01E10E5-047C-4D06-8A63-F968BE7F22C2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08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应用运维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444">
        <p:fade/>
      </p:transition>
    </mc:Choice>
    <mc:Fallback>
      <p:transition spd="med" advTm="274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9" grpId="0" animBg="1"/>
      <p:bldP spid="3" grpId="0"/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60677" y="87311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SEO</a:t>
            </a:r>
            <a:r>
              <a:rPr lang="zh-CN" altLang="en-US" b="1" dirty="0">
                <a:solidFill>
                  <a:schemeClr val="accent1"/>
                </a:solidFill>
              </a:rPr>
              <a:t>策略分析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0677" y="1910535"/>
            <a:ext cx="1675002" cy="2557877"/>
            <a:chOff x="760677" y="1910535"/>
            <a:chExt cx="1675002" cy="2557877"/>
          </a:xfrm>
        </p:grpSpPr>
        <p:sp>
          <p:nvSpPr>
            <p:cNvPr id="13" name="Freeform: Shape 8"/>
            <p:cNvSpPr/>
            <p:nvPr/>
          </p:nvSpPr>
          <p:spPr bwMode="auto">
            <a:xfrm>
              <a:off x="760677" y="1910535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主题明确，内容丰富</a:t>
              </a:r>
            </a:p>
          </p:txBody>
        </p:sp>
        <p:sp>
          <p:nvSpPr>
            <p:cNvPr id="14" name="Rectangle 55"/>
            <p:cNvSpPr/>
            <p:nvPr/>
          </p:nvSpPr>
          <p:spPr>
            <a:xfrm>
              <a:off x="1067263" y="2464096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网站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29620" y="1910535"/>
            <a:ext cx="1675000" cy="2557877"/>
            <a:chOff x="2719075" y="1766112"/>
            <a:chExt cx="1675000" cy="2557877"/>
          </a:xfrm>
        </p:grpSpPr>
        <p:sp>
          <p:nvSpPr>
            <p:cNvPr id="16" name="Freeform: Shape 12"/>
            <p:cNvSpPr/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 fontScale="5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有意义的引出链接，提高链接广泛度，可以提高在搜索引擎的排名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7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链接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98561" y="1937658"/>
            <a:ext cx="1675001" cy="2557877"/>
            <a:chOff x="4695410" y="1766112"/>
            <a:chExt cx="1675001" cy="2557877"/>
          </a:xfrm>
        </p:grpSpPr>
        <p:sp>
          <p:nvSpPr>
            <p:cNvPr id="19" name="Freeform: Shape 16"/>
            <p:cNvSpPr/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页面内容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91989" y="1937658"/>
            <a:ext cx="1675001" cy="2557877"/>
            <a:chOff x="6676194" y="1766112"/>
            <a:chExt cx="1675001" cy="2557877"/>
          </a:xfrm>
        </p:grpSpPr>
        <p:sp>
          <p:nvSpPr>
            <p:cNvPr id="22" name="Freeform: Shape 20"/>
            <p:cNvSpPr/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 fontScale="6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有规律的更新，那么搜索引擎更容易收录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3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更新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13565" y="1347523"/>
            <a:ext cx="9157565" cy="440949"/>
            <a:chOff x="-13565" y="1139467"/>
            <a:chExt cx="9157565" cy="440949"/>
          </a:xfrm>
        </p:grpSpPr>
        <p:cxnSp>
          <p:nvCxnSpPr>
            <p:cNvPr id="25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7"/>
            <p:cNvSpPr/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40" name="Freeform: Shape 29"/>
              <p:cNvSpPr/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30"/>
              <p:cNvSpPr/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31"/>
              <p:cNvSpPr/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32"/>
              <p:cNvSpPr/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33"/>
              <p:cNvSpPr/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34"/>
              <p:cNvSpPr/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5"/>
              <p:cNvSpPr/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6"/>
              <p:cNvSpPr/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7"/>
              <p:cNvSpPr/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8"/>
              <p:cNvSpPr/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9"/>
              <p:cNvSpPr/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37" name="Freeform: Shape 41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42"/>
              <p:cNvSpPr/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43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34" name="Freeform: Shape 45"/>
              <p:cNvSpPr/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46"/>
              <p:cNvSpPr/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47"/>
              <p:cNvSpPr/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1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B4FA9AE6-B649-42F1-A91F-BF6E4F369594}"/>
              </a:ext>
            </a:extLst>
          </p:cNvPr>
          <p:cNvSpPr txBox="1">
            <a:spLocks/>
          </p:cNvSpPr>
          <p:nvPr/>
        </p:nvSpPr>
        <p:spPr>
          <a:xfrm>
            <a:off x="478324" y="74069"/>
            <a:ext cx="2706685" cy="6782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08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应用运维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303BA4-35F0-498C-A213-FE7D3FBC4D10}"/>
              </a:ext>
            </a:extLst>
          </p:cNvPr>
          <p:cNvSpPr/>
          <p:nvPr/>
        </p:nvSpPr>
        <p:spPr>
          <a:xfrm>
            <a:off x="4685289" y="3643767"/>
            <a:ext cx="1615613" cy="81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ym typeface="+mn-lt"/>
              </a:rPr>
              <a:t>页面容量要合理化，尽量精简</a:t>
            </a:r>
            <a:r>
              <a:rPr lang="en-US" altLang="zh-CN" sz="1000" dirty="0">
                <a:sym typeface="+mn-lt"/>
              </a:rPr>
              <a:t>HTML</a:t>
            </a:r>
            <a:r>
              <a:rPr lang="zh-CN" altLang="en-US" sz="1000" dirty="0">
                <a:sym typeface="+mn-lt"/>
              </a:rPr>
              <a:t>代码，使用静态网页，减少使用动态网页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325">
        <p:fade/>
      </p:transition>
    </mc:Choice>
    <mc:Fallback>
      <p:transition spd="med" advTm="343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>
                <a:spLocks/>
              </p:cNvSpPr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5" y="1766112"/>
            <a:ext cx="1675002" cy="2557877"/>
            <a:chOff x="793725" y="1766112"/>
            <a:chExt cx="1675002" cy="2557877"/>
          </a:xfrm>
        </p:grpSpPr>
        <p:sp>
          <p:nvSpPr>
            <p:cNvPr id="6" name="Freeform: Shape 8"/>
            <p:cNvSpPr>
              <a:spLocks/>
            </p:cNvSpPr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连接时间，发送时间，接收时间等等</a:t>
              </a: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性能指标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>
              <a:spLocks/>
            </p:cNvSpPr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减少图片的请求，样式表放在顶部、脚本文件放在底部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性能优化策略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>
              <a:spLocks/>
            </p:cNvSpPr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新用户能很快完成基本工作，帮助用户准确的找到需要的信息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可用属性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>
              <a:spLocks/>
            </p:cNvSpPr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明确目标用户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系统要稳定的服务器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提高可用策略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554622" y="290388"/>
            <a:ext cx="6192689" cy="52912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09    WEB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应用性能和可用性调优</a:t>
            </a:r>
          </a:p>
          <a:p>
            <a:pPr algn="l"/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69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899">
        <p:fade/>
      </p:transition>
    </mc:Choice>
    <mc:Fallback>
      <p:transition spd="med" advTm="298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3B9094-1BAC-43B0-819B-DB0E370D3645}"/>
              </a:ext>
            </a:extLst>
          </p:cNvPr>
          <p:cNvGrpSpPr/>
          <p:nvPr/>
        </p:nvGrpSpPr>
        <p:grpSpPr>
          <a:xfrm>
            <a:off x="85992" y="809437"/>
            <a:ext cx="3532907" cy="3048688"/>
            <a:chOff x="1039093" y="743787"/>
            <a:chExt cx="3452813" cy="3292475"/>
          </a:xfrm>
        </p:grpSpPr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BBB432FE-3DD4-42FD-B57B-52177EB6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7100CCB8-E643-48AC-A590-D2F3A6C3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6F725922-1C40-4565-8C67-6F0B6D51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09E69AF2-8C8B-4E01-86A5-13C841D5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F7FBA36E-0343-4A09-BF22-3F8D1D75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11AFA60D-BC01-4E85-8254-10D930226A9A}"/>
              </a:ext>
            </a:extLst>
          </p:cNvPr>
          <p:cNvGrpSpPr/>
          <p:nvPr/>
        </p:nvGrpSpPr>
        <p:grpSpPr>
          <a:xfrm>
            <a:off x="3612326" y="921479"/>
            <a:ext cx="3312422" cy="530914"/>
            <a:chOff x="6764723" y="1520469"/>
            <a:chExt cx="4416563" cy="70788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89F98185-469F-4552-8764-91B05EB8C61E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0DF272F2-A8AC-4F2F-B7E8-F5A627FD13C0}"/>
                </a:ext>
              </a:extLst>
            </p:cNvPr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7915CBCE-BEAE-4D0D-BDD9-9DB6FD0E05D3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项目简介</a:t>
                </a:r>
              </a:p>
            </p:txBody>
          </p:sp>
          <p:sp>
            <p:nvSpPr>
              <p:cNvPr id="27" name="TextBox 14">
                <a:extLst>
                  <a:ext uri="{FF2B5EF4-FFF2-40B4-BE49-F238E27FC236}">
                    <a16:creationId xmlns:a16="http://schemas.microsoft.com/office/drawing/2014/main" id="{F3B082F5-6EA2-4D68-884D-89C5A8E47B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148F50-8EB9-4D0B-BCDA-792820FCA5C7}"/>
              </a:ext>
            </a:extLst>
          </p:cNvPr>
          <p:cNvGrpSpPr/>
          <p:nvPr/>
        </p:nvGrpSpPr>
        <p:grpSpPr>
          <a:xfrm>
            <a:off x="1021774" y="1642489"/>
            <a:ext cx="1372692" cy="1176472"/>
            <a:chOff x="3896925" y="1278093"/>
            <a:chExt cx="1372692" cy="1176472"/>
          </a:xfrm>
        </p:grpSpPr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B5344690-EA46-4279-8869-1E0875E05AFA}"/>
                </a:ext>
              </a:extLst>
            </p:cNvPr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3919467" y="176206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21E601C7-BC45-43AB-8528-563D555C8E86}"/>
              </a:ext>
            </a:extLst>
          </p:cNvPr>
          <p:cNvGrpSpPr/>
          <p:nvPr/>
        </p:nvGrpSpPr>
        <p:grpSpPr>
          <a:xfrm>
            <a:off x="3612326" y="1492614"/>
            <a:ext cx="3312422" cy="530914"/>
            <a:chOff x="6764723" y="1520469"/>
            <a:chExt cx="4416563" cy="707886"/>
          </a:xfrm>
        </p:grpSpPr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048E5FDB-BB46-4F24-90D8-5FE910354F11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BC7285DC-205D-4EB7-9AF8-C642F98013DD}"/>
                </a:ext>
              </a:extLst>
            </p:cNvPr>
            <p:cNvGrpSpPr/>
            <p:nvPr/>
          </p:nvGrpSpPr>
          <p:grpSpPr>
            <a:xfrm>
              <a:off x="7218712" y="1602139"/>
              <a:ext cx="3962574" cy="553889"/>
              <a:chOff x="3943834" y="713752"/>
              <a:chExt cx="3962574" cy="553889"/>
            </a:xfrm>
          </p:grpSpPr>
          <p:sp>
            <p:nvSpPr>
              <p:cNvPr id="59" name="TextBox 13">
                <a:extLst>
                  <a:ext uri="{FF2B5EF4-FFF2-40B4-BE49-F238E27FC236}">
                    <a16:creationId xmlns:a16="http://schemas.microsoft.com/office/drawing/2014/main" id="{7A99D6EC-DFB1-4B8A-8814-DFCE00F13553}"/>
                  </a:ext>
                </a:extLst>
              </p:cNvPr>
              <p:cNvSpPr txBox="1"/>
              <p:nvPr/>
            </p:nvSpPr>
            <p:spPr>
              <a:xfrm>
                <a:off x="3955267" y="713752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需求分析</a:t>
                </a:r>
              </a:p>
            </p:txBody>
          </p:sp>
          <p:sp>
            <p:nvSpPr>
              <p:cNvPr id="60" name="TextBox 14">
                <a:extLst>
                  <a:ext uri="{FF2B5EF4-FFF2-40B4-BE49-F238E27FC236}">
                    <a16:creationId xmlns:a16="http://schemas.microsoft.com/office/drawing/2014/main" id="{3E91C361-9FAC-4CAB-91B7-2C283AE534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61" name="Group 10">
            <a:extLst>
              <a:ext uri="{FF2B5EF4-FFF2-40B4-BE49-F238E27FC236}">
                <a16:creationId xmlns:a16="http://schemas.microsoft.com/office/drawing/2014/main" id="{33A2C79A-C380-4743-A1C1-0B7EAD3E0C8D}"/>
              </a:ext>
            </a:extLst>
          </p:cNvPr>
          <p:cNvGrpSpPr/>
          <p:nvPr/>
        </p:nvGrpSpPr>
        <p:grpSpPr>
          <a:xfrm>
            <a:off x="3640411" y="2131191"/>
            <a:ext cx="3312422" cy="530914"/>
            <a:chOff x="6764723" y="1520469"/>
            <a:chExt cx="4416563" cy="707886"/>
          </a:xfrm>
        </p:grpSpPr>
        <p:sp>
          <p:nvSpPr>
            <p:cNvPr id="62" name="TextBox 11">
              <a:extLst>
                <a:ext uri="{FF2B5EF4-FFF2-40B4-BE49-F238E27FC236}">
                  <a16:creationId xmlns:a16="http://schemas.microsoft.com/office/drawing/2014/main" id="{FB7643E1-6D3E-414D-9597-E3BB2F7A8E96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63" name="Group 12">
              <a:extLst>
                <a:ext uri="{FF2B5EF4-FFF2-40B4-BE49-F238E27FC236}">
                  <a16:creationId xmlns:a16="http://schemas.microsoft.com/office/drawing/2014/main" id="{F24A54DE-F39F-42CD-B4C9-F6C89A780493}"/>
                </a:ext>
              </a:extLst>
            </p:cNvPr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64" name="TextBox 13">
                <a:extLst>
                  <a:ext uri="{FF2B5EF4-FFF2-40B4-BE49-F238E27FC236}">
                    <a16:creationId xmlns:a16="http://schemas.microsoft.com/office/drawing/2014/main" id="{81B1EE01-A4E9-4D90-AE7C-46D0B2780E0F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</a:rPr>
                  <a:t>UML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设计</a:t>
                </a:r>
              </a:p>
            </p:txBody>
          </p:sp>
          <p:sp>
            <p:nvSpPr>
              <p:cNvPr id="65" name="TextBox 14">
                <a:extLst>
                  <a:ext uri="{FF2B5EF4-FFF2-40B4-BE49-F238E27FC236}">
                    <a16:creationId xmlns:a16="http://schemas.microsoft.com/office/drawing/2014/main" id="{BA72ED7B-610B-4DBF-B936-8BE7A18947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66" name="Group 10">
            <a:extLst>
              <a:ext uri="{FF2B5EF4-FFF2-40B4-BE49-F238E27FC236}">
                <a16:creationId xmlns:a16="http://schemas.microsoft.com/office/drawing/2014/main" id="{6A5D4063-4089-468A-B6AE-D5F19E6447C0}"/>
              </a:ext>
            </a:extLst>
          </p:cNvPr>
          <p:cNvGrpSpPr/>
          <p:nvPr/>
        </p:nvGrpSpPr>
        <p:grpSpPr>
          <a:xfrm>
            <a:off x="3656049" y="2767947"/>
            <a:ext cx="3312422" cy="530914"/>
            <a:chOff x="6764723" y="1520469"/>
            <a:chExt cx="4416563" cy="707886"/>
          </a:xfrm>
        </p:grpSpPr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6F2ABAE4-1FC3-48C9-BE7B-258743CDC91B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68" name="Group 12">
              <a:extLst>
                <a:ext uri="{FF2B5EF4-FFF2-40B4-BE49-F238E27FC236}">
                  <a16:creationId xmlns:a16="http://schemas.microsoft.com/office/drawing/2014/main" id="{86F3269C-C12B-46CD-B15B-7E00BD5CCC08}"/>
                </a:ext>
              </a:extLst>
            </p:cNvPr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69" name="TextBox 13">
                <a:extLst>
                  <a:ext uri="{FF2B5EF4-FFF2-40B4-BE49-F238E27FC236}">
                    <a16:creationId xmlns:a16="http://schemas.microsoft.com/office/drawing/2014/main" id="{1A474C4B-B9F3-485F-A05E-5FDD07DFDFB7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架构方案</a:t>
                </a:r>
              </a:p>
            </p:txBody>
          </p: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138F2E86-8674-4E65-B7C8-010CAE6ABF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71" name="Group 10">
            <a:extLst>
              <a:ext uri="{FF2B5EF4-FFF2-40B4-BE49-F238E27FC236}">
                <a16:creationId xmlns:a16="http://schemas.microsoft.com/office/drawing/2014/main" id="{FBA79692-FA93-4C0E-8D03-B8F0231D2EE2}"/>
              </a:ext>
            </a:extLst>
          </p:cNvPr>
          <p:cNvGrpSpPr/>
          <p:nvPr/>
        </p:nvGrpSpPr>
        <p:grpSpPr>
          <a:xfrm>
            <a:off x="3656049" y="3382364"/>
            <a:ext cx="3312422" cy="530914"/>
            <a:chOff x="6764723" y="1520469"/>
            <a:chExt cx="4416563" cy="707886"/>
          </a:xfrm>
        </p:grpSpPr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4EB235E3-5D36-42D4-9797-3DB42C45685F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73" name="Group 12">
              <a:extLst>
                <a:ext uri="{FF2B5EF4-FFF2-40B4-BE49-F238E27FC236}">
                  <a16:creationId xmlns:a16="http://schemas.microsoft.com/office/drawing/2014/main" id="{BE27EB4C-6A59-4A8F-903B-E0446264C2FF}"/>
                </a:ext>
              </a:extLst>
            </p:cNvPr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74" name="TextBox 13">
                <a:extLst>
                  <a:ext uri="{FF2B5EF4-FFF2-40B4-BE49-F238E27FC236}">
                    <a16:creationId xmlns:a16="http://schemas.microsoft.com/office/drawing/2014/main" id="{CBE4B6ED-CBA2-4AF4-9C6E-153EA94DE3B9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应用设计</a:t>
                </a:r>
              </a:p>
            </p:txBody>
          </p:sp>
          <p:sp>
            <p:nvSpPr>
              <p:cNvPr id="75" name="TextBox 14">
                <a:extLst>
                  <a:ext uri="{FF2B5EF4-FFF2-40B4-BE49-F238E27FC236}">
                    <a16:creationId xmlns:a16="http://schemas.microsoft.com/office/drawing/2014/main" id="{64FC02B5-E11A-4B85-B01D-7C79476C5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76" name="Group 10">
            <a:extLst>
              <a:ext uri="{FF2B5EF4-FFF2-40B4-BE49-F238E27FC236}">
                <a16:creationId xmlns:a16="http://schemas.microsoft.com/office/drawing/2014/main" id="{C1F2C738-56D8-4C0B-AA72-00ADA22D4537}"/>
              </a:ext>
            </a:extLst>
          </p:cNvPr>
          <p:cNvGrpSpPr/>
          <p:nvPr/>
        </p:nvGrpSpPr>
        <p:grpSpPr>
          <a:xfrm>
            <a:off x="5953893" y="898054"/>
            <a:ext cx="3312422" cy="530914"/>
            <a:chOff x="6764723" y="1520469"/>
            <a:chExt cx="4416563" cy="707886"/>
          </a:xfrm>
        </p:grpSpPr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1CEFC5D7-F168-454A-9014-A9C69E4E6C10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grpSp>
          <p:nvGrpSpPr>
            <p:cNvPr id="78" name="Group 12">
              <a:extLst>
                <a:ext uri="{FF2B5EF4-FFF2-40B4-BE49-F238E27FC236}">
                  <a16:creationId xmlns:a16="http://schemas.microsoft.com/office/drawing/2014/main" id="{9690E19D-B554-4512-8C13-3B8682F420BA}"/>
                </a:ext>
              </a:extLst>
            </p:cNvPr>
            <p:cNvGrpSpPr/>
            <p:nvPr/>
          </p:nvGrpSpPr>
          <p:grpSpPr>
            <a:xfrm>
              <a:off x="7138899" y="1650079"/>
              <a:ext cx="4042387" cy="505949"/>
              <a:chOff x="3864021" y="761692"/>
              <a:chExt cx="4042387" cy="505949"/>
            </a:xfrm>
          </p:grpSpPr>
          <p:sp>
            <p:nvSpPr>
              <p:cNvPr id="79" name="TextBox 13">
                <a:extLst>
                  <a:ext uri="{FF2B5EF4-FFF2-40B4-BE49-F238E27FC236}">
                    <a16:creationId xmlns:a16="http://schemas.microsoft.com/office/drawing/2014/main" id="{591556FA-D009-40CD-B0A0-69F82A3195E2}"/>
                  </a:ext>
                </a:extLst>
              </p:cNvPr>
              <p:cNvSpPr txBox="1"/>
              <p:nvPr/>
            </p:nvSpPr>
            <p:spPr>
              <a:xfrm>
                <a:off x="3864021" y="761692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</a:rPr>
                  <a:t>Web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应用构建</a:t>
                </a:r>
              </a:p>
            </p:txBody>
          </p:sp>
          <p:sp>
            <p:nvSpPr>
              <p:cNvPr id="80" name="TextBox 14">
                <a:extLst>
                  <a:ext uri="{FF2B5EF4-FFF2-40B4-BE49-F238E27FC236}">
                    <a16:creationId xmlns:a16="http://schemas.microsoft.com/office/drawing/2014/main" id="{F813D548-19F9-416E-8F4D-3A8D21FFC2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81" name="Group 10">
            <a:extLst>
              <a:ext uri="{FF2B5EF4-FFF2-40B4-BE49-F238E27FC236}">
                <a16:creationId xmlns:a16="http://schemas.microsoft.com/office/drawing/2014/main" id="{E19F5E04-4222-420B-ABF3-202C890C9F58}"/>
              </a:ext>
            </a:extLst>
          </p:cNvPr>
          <p:cNvGrpSpPr/>
          <p:nvPr/>
        </p:nvGrpSpPr>
        <p:grpSpPr>
          <a:xfrm>
            <a:off x="5974863" y="1469476"/>
            <a:ext cx="3312422" cy="530914"/>
            <a:chOff x="6764723" y="1520469"/>
            <a:chExt cx="4416563" cy="707886"/>
          </a:xfrm>
        </p:grpSpPr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23FCDF37-84DD-468C-A77B-00BE148E6E3B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  <p:grpSp>
          <p:nvGrpSpPr>
            <p:cNvPr id="83" name="Group 12">
              <a:extLst>
                <a:ext uri="{FF2B5EF4-FFF2-40B4-BE49-F238E27FC236}">
                  <a16:creationId xmlns:a16="http://schemas.microsoft.com/office/drawing/2014/main" id="{549E70DB-9063-4EF4-8B95-8145A5EF8A09}"/>
                </a:ext>
              </a:extLst>
            </p:cNvPr>
            <p:cNvGrpSpPr/>
            <p:nvPr/>
          </p:nvGrpSpPr>
          <p:grpSpPr>
            <a:xfrm>
              <a:off x="7218712" y="1630676"/>
              <a:ext cx="3962574" cy="525352"/>
              <a:chOff x="3943834" y="742289"/>
              <a:chExt cx="3962574" cy="525352"/>
            </a:xfrm>
          </p:grpSpPr>
          <p:sp>
            <p:nvSpPr>
              <p:cNvPr id="84" name="TextBox 13">
                <a:extLst>
                  <a:ext uri="{FF2B5EF4-FFF2-40B4-BE49-F238E27FC236}">
                    <a16:creationId xmlns:a16="http://schemas.microsoft.com/office/drawing/2014/main" id="{D3FD6CF8-4896-4E12-806B-E5B47F8E7B83}"/>
                  </a:ext>
                </a:extLst>
              </p:cNvPr>
              <p:cNvSpPr txBox="1"/>
              <p:nvPr/>
            </p:nvSpPr>
            <p:spPr>
              <a:xfrm>
                <a:off x="3943834" y="742289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</a:rPr>
                  <a:t>Web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应用测试</a:t>
                </a:r>
              </a:p>
            </p:txBody>
          </p: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A367552-A3BC-4F91-B2AA-5CF3730E0D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86" name="Group 10">
            <a:extLst>
              <a:ext uri="{FF2B5EF4-FFF2-40B4-BE49-F238E27FC236}">
                <a16:creationId xmlns:a16="http://schemas.microsoft.com/office/drawing/2014/main" id="{200A59B9-5A99-4ACC-A2E7-BDE3250AFE19}"/>
              </a:ext>
            </a:extLst>
          </p:cNvPr>
          <p:cNvGrpSpPr/>
          <p:nvPr/>
        </p:nvGrpSpPr>
        <p:grpSpPr>
          <a:xfrm>
            <a:off x="6012159" y="2108467"/>
            <a:ext cx="3275126" cy="530914"/>
            <a:chOff x="6814451" y="1520469"/>
            <a:chExt cx="4366835" cy="707886"/>
          </a:xfrm>
        </p:grpSpPr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1474A5FE-0DBA-4D04-99D8-0B85B2AB9185}"/>
                </a:ext>
              </a:extLst>
            </p:cNvPr>
            <p:cNvSpPr txBox="1"/>
            <p:nvPr/>
          </p:nvSpPr>
          <p:spPr>
            <a:xfrm>
              <a:off x="6814451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  <p:grpSp>
          <p:nvGrpSpPr>
            <p:cNvPr id="88" name="Group 12">
              <a:extLst>
                <a:ext uri="{FF2B5EF4-FFF2-40B4-BE49-F238E27FC236}">
                  <a16:creationId xmlns:a16="http://schemas.microsoft.com/office/drawing/2014/main" id="{22731CF4-93F5-46F0-B044-FDB63CAC7C7D}"/>
                </a:ext>
              </a:extLst>
            </p:cNvPr>
            <p:cNvGrpSpPr/>
            <p:nvPr/>
          </p:nvGrpSpPr>
          <p:grpSpPr>
            <a:xfrm>
              <a:off x="7218712" y="1659388"/>
              <a:ext cx="3962574" cy="496640"/>
              <a:chOff x="3943834" y="771001"/>
              <a:chExt cx="3962574" cy="496640"/>
            </a:xfrm>
          </p:grpSpPr>
          <p:sp>
            <p:nvSpPr>
              <p:cNvPr id="89" name="TextBox 13">
                <a:extLst>
                  <a:ext uri="{FF2B5EF4-FFF2-40B4-BE49-F238E27FC236}">
                    <a16:creationId xmlns:a16="http://schemas.microsoft.com/office/drawing/2014/main" id="{DF4D6AEE-974B-495C-9B0D-8FBAF88FB507}"/>
                  </a:ext>
                </a:extLst>
              </p:cNvPr>
              <p:cNvSpPr txBox="1"/>
              <p:nvPr/>
            </p:nvSpPr>
            <p:spPr>
              <a:xfrm>
                <a:off x="3961615" y="771001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</a:rPr>
                  <a:t>Web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应用运维</a:t>
                </a:r>
              </a:p>
            </p:txBody>
          </p:sp>
          <p:sp>
            <p:nvSpPr>
              <p:cNvPr id="90" name="TextBox 14">
                <a:extLst>
                  <a:ext uri="{FF2B5EF4-FFF2-40B4-BE49-F238E27FC236}">
                    <a16:creationId xmlns:a16="http://schemas.microsoft.com/office/drawing/2014/main" id="{BBF71A97-8CF2-449E-BE2F-CF70D87137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91" name="Group 10">
            <a:extLst>
              <a:ext uri="{FF2B5EF4-FFF2-40B4-BE49-F238E27FC236}">
                <a16:creationId xmlns:a16="http://schemas.microsoft.com/office/drawing/2014/main" id="{30D57EE6-8287-4634-B5ED-6BD081CEF209}"/>
              </a:ext>
            </a:extLst>
          </p:cNvPr>
          <p:cNvGrpSpPr/>
          <p:nvPr/>
        </p:nvGrpSpPr>
        <p:grpSpPr>
          <a:xfrm>
            <a:off x="5988199" y="2763834"/>
            <a:ext cx="3312422" cy="530914"/>
            <a:chOff x="6764723" y="1520469"/>
            <a:chExt cx="4416563" cy="707886"/>
          </a:xfrm>
        </p:grpSpPr>
        <p:sp>
          <p:nvSpPr>
            <p:cNvPr id="92" name="TextBox 11">
              <a:extLst>
                <a:ext uri="{FF2B5EF4-FFF2-40B4-BE49-F238E27FC236}">
                  <a16:creationId xmlns:a16="http://schemas.microsoft.com/office/drawing/2014/main" id="{2BC76262-794E-405C-95A6-64FAEA081CAD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006470"/>
                  </a:solidFill>
                  <a:latin typeface="Impact" panose="020B0806030902050204" pitchFamily="34" charset="0"/>
                </a:rPr>
                <a:t>09</a:t>
              </a:r>
            </a:p>
          </p:txBody>
        </p:sp>
        <p:grpSp>
          <p:nvGrpSpPr>
            <p:cNvPr id="93" name="Group 12">
              <a:extLst>
                <a:ext uri="{FF2B5EF4-FFF2-40B4-BE49-F238E27FC236}">
                  <a16:creationId xmlns:a16="http://schemas.microsoft.com/office/drawing/2014/main" id="{D715EC3E-E9B5-48F2-A145-4790A11F2E1D}"/>
                </a:ext>
              </a:extLst>
            </p:cNvPr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94" name="TextBox 13">
                <a:extLst>
                  <a:ext uri="{FF2B5EF4-FFF2-40B4-BE49-F238E27FC236}">
                    <a16:creationId xmlns:a16="http://schemas.microsoft.com/office/drawing/2014/main" id="{1DAE922C-DC11-473C-A5A0-5A54E498D0AD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性能和与调优</a:t>
                </a:r>
              </a:p>
            </p:txBody>
          </p:sp>
          <p:sp>
            <p:nvSpPr>
              <p:cNvPr id="95" name="TextBox 14">
                <a:extLst>
                  <a:ext uri="{FF2B5EF4-FFF2-40B4-BE49-F238E27FC236}">
                    <a16:creationId xmlns:a16="http://schemas.microsoft.com/office/drawing/2014/main" id="{5852BE2D-B51C-46B1-A68C-3B943FFEA6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96" name="Group 10">
            <a:extLst>
              <a:ext uri="{FF2B5EF4-FFF2-40B4-BE49-F238E27FC236}">
                <a16:creationId xmlns:a16="http://schemas.microsoft.com/office/drawing/2014/main" id="{A61A79C8-DF59-4AFB-86EC-4DE6006E7742}"/>
              </a:ext>
            </a:extLst>
          </p:cNvPr>
          <p:cNvGrpSpPr/>
          <p:nvPr/>
        </p:nvGrpSpPr>
        <p:grpSpPr>
          <a:xfrm>
            <a:off x="5974863" y="3326080"/>
            <a:ext cx="3312422" cy="530914"/>
            <a:chOff x="6764723" y="1520469"/>
            <a:chExt cx="4416563" cy="707886"/>
          </a:xfrm>
        </p:grpSpPr>
        <p:sp>
          <p:nvSpPr>
            <p:cNvPr id="97" name="TextBox 11">
              <a:extLst>
                <a:ext uri="{FF2B5EF4-FFF2-40B4-BE49-F238E27FC236}">
                  <a16:creationId xmlns:a16="http://schemas.microsoft.com/office/drawing/2014/main" id="{A108B482-DB8F-451B-89F6-C7F757265069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rgbClr val="006470"/>
                  </a:solidFill>
                  <a:latin typeface="Impact" panose="020B0806030902050204" pitchFamily="34" charset="0"/>
                </a:rPr>
                <a:t>10</a:t>
              </a:r>
              <a:endParaRPr lang="en-US" altLang="zh-CN" sz="2000" dirty="0">
                <a:solidFill>
                  <a:srgbClr val="00647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8" name="Group 12">
              <a:extLst>
                <a:ext uri="{FF2B5EF4-FFF2-40B4-BE49-F238E27FC236}">
                  <a16:creationId xmlns:a16="http://schemas.microsoft.com/office/drawing/2014/main" id="{C5B5ADB2-285B-4F88-9885-5181906DE623}"/>
                </a:ext>
              </a:extLst>
            </p:cNvPr>
            <p:cNvGrpSpPr/>
            <p:nvPr/>
          </p:nvGrpSpPr>
          <p:grpSpPr>
            <a:xfrm>
              <a:off x="7218712" y="1686407"/>
              <a:ext cx="3962574" cy="469621"/>
              <a:chOff x="3943834" y="798020"/>
              <a:chExt cx="3962574" cy="469621"/>
            </a:xfrm>
          </p:grpSpPr>
          <p:sp>
            <p:nvSpPr>
              <p:cNvPr id="99" name="TextBox 13">
                <a:extLst>
                  <a:ext uri="{FF2B5EF4-FFF2-40B4-BE49-F238E27FC236}">
                    <a16:creationId xmlns:a16="http://schemas.microsoft.com/office/drawing/2014/main" id="{A057786F-E817-4EEA-9A70-D89AB359F7AF}"/>
                  </a:ext>
                </a:extLst>
              </p:cNvPr>
              <p:cNvSpPr txBox="1"/>
              <p:nvPr/>
            </p:nvSpPr>
            <p:spPr>
              <a:xfrm>
                <a:off x="3943834" y="798020"/>
                <a:ext cx="2773540" cy="41314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</a:rPr>
                  <a:t>Web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+mj-ea"/>
                  </a:rPr>
                  <a:t>应用安全性分析</a:t>
                </a:r>
              </a:p>
            </p:txBody>
          </p:sp>
          <p:sp>
            <p:nvSpPr>
              <p:cNvPr id="100" name="TextBox 14">
                <a:extLst>
                  <a:ext uri="{FF2B5EF4-FFF2-40B4-BE49-F238E27FC236}">
                    <a16:creationId xmlns:a16="http://schemas.microsoft.com/office/drawing/2014/main" id="{51F804AE-8E42-4799-AA52-66A1D68BAC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2000" dirty="0">
                  <a:solidFill>
                    <a:srgbClr val="006470"/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156">
        <p:fade/>
      </p:transition>
    </mc:Choice>
    <mc:Fallback>
      <p:transition spd="med" advTm="161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>
            <a:spLocks/>
          </p:cNvSpPr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238493" y="1394782"/>
            <a:ext cx="5485636" cy="2761144"/>
            <a:chOff x="211587" y="1794118"/>
            <a:chExt cx="8112499" cy="3810928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4313015" y="1592764"/>
              <a:ext cx="1547259" cy="1949967"/>
              <a:chOff x="3171825" y="2459015"/>
              <a:chExt cx="1219200" cy="1536522"/>
            </a:xfrm>
          </p:grpSpPr>
          <p:sp>
            <p:nvSpPr>
              <p:cNvPr id="41" name="Freeform: Shape 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4094438" y="2602723"/>
              <a:ext cx="1740665" cy="2193712"/>
              <a:chOff x="2203768" y="2266950"/>
              <a:chExt cx="1371600" cy="1728587"/>
            </a:xfrm>
          </p:grpSpPr>
          <p:sp>
            <p:nvSpPr>
              <p:cNvPr id="39" name="Freeform: Shape 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 rot="16200000">
              <a:off x="4313015" y="3856433"/>
              <a:ext cx="1547259" cy="1949967"/>
              <a:chOff x="1388111" y="2459015"/>
              <a:chExt cx="1219200" cy="1536522"/>
            </a:xfrm>
          </p:grpSpPr>
          <p:sp>
            <p:nvSpPr>
              <p:cNvPr id="37" name="Freeform: Shape 1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6331727" y="1592764"/>
              <a:ext cx="1547259" cy="1949967"/>
              <a:chOff x="3171825" y="2459015"/>
              <a:chExt cx="1219200" cy="1536522"/>
            </a:xfrm>
          </p:grpSpPr>
          <p:sp>
            <p:nvSpPr>
              <p:cNvPr id="35" name="Freeform: Shape 1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6356897" y="2602723"/>
              <a:ext cx="1740665" cy="2193712"/>
              <a:chOff x="2203768" y="2266950"/>
              <a:chExt cx="1371600" cy="1728587"/>
            </a:xfrm>
          </p:grpSpPr>
          <p:sp>
            <p:nvSpPr>
              <p:cNvPr id="33" name="Freeform: Shape 1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6331727" y="3856433"/>
              <a:ext cx="1547259" cy="1949967"/>
              <a:chOff x="1388111" y="2459015"/>
              <a:chExt cx="1219200" cy="1536522"/>
            </a:xfrm>
          </p:grpSpPr>
          <p:sp>
            <p:nvSpPr>
              <p:cNvPr id="31" name="Freeform: Shape 2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38"/>
            <p:cNvGrpSpPr/>
            <p:nvPr/>
          </p:nvGrpSpPr>
          <p:grpSpPr>
            <a:xfrm>
              <a:off x="211587" y="2085518"/>
              <a:ext cx="4853206" cy="758844"/>
              <a:chOff x="6949280" y="5381001"/>
              <a:chExt cx="2597807" cy="758844"/>
            </a:xfrm>
          </p:grpSpPr>
          <p:sp>
            <p:nvSpPr>
              <p:cNvPr id="23" name="TextBox 39"/>
              <p:cNvSpPr txBox="1"/>
              <p:nvPr/>
            </p:nvSpPr>
            <p:spPr>
              <a:xfrm>
                <a:off x="6949280" y="5425403"/>
                <a:ext cx="2224168" cy="71444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/>
              </a:bodyPr>
              <a:lstStyle/>
              <a:p>
                <a:r>
                  <a:rPr lang="zh-CN" altLang="en-US" sz="1100" b="1" dirty="0"/>
                  <a:t>首页导航不要过度修饰，</a:t>
                </a:r>
                <a:endParaRPr lang="en-US" altLang="zh-CN" sz="1100" b="1" dirty="0"/>
              </a:p>
              <a:p>
                <a:r>
                  <a:rPr lang="zh-CN" altLang="en-US" sz="1100" b="1" dirty="0"/>
                  <a:t>确保不要变成累赘</a:t>
                </a:r>
                <a:endParaRPr lang="zh-CN" altLang="en-US" sz="11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40"/>
              <p:cNvSpPr txBox="1">
                <a:spLocks/>
              </p:cNvSpPr>
              <p:nvPr/>
            </p:nvSpPr>
            <p:spPr>
              <a:xfrm>
                <a:off x="7284132" y="5381001"/>
                <a:ext cx="2262955" cy="336190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Title 1"/>
          <p:cNvSpPr txBox="1">
            <a:spLocks/>
          </p:cNvSpPr>
          <p:nvPr/>
        </p:nvSpPr>
        <p:spPr>
          <a:xfrm>
            <a:off x="661499" y="54578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006470"/>
                </a:solidFill>
                <a:latin typeface="+mn-lt"/>
                <a:ea typeface="+mn-ea"/>
                <a:cs typeface="+mn-ea"/>
                <a:sym typeface="+mn-lt"/>
              </a:rPr>
              <a:t>Solutions</a:t>
            </a:r>
            <a:endParaRPr lang="en-GB" altLang="zh-CN" sz="2400" b="1" dirty="0">
              <a:solidFill>
                <a:srgbClr val="00647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Box 39">
            <a:extLst>
              <a:ext uri="{FF2B5EF4-FFF2-40B4-BE49-F238E27FC236}">
                <a16:creationId xmlns:a16="http://schemas.microsoft.com/office/drawing/2014/main" id="{D74D0A7C-A626-4EC2-ACFC-249D0FE381C3}"/>
              </a:ext>
            </a:extLst>
          </p:cNvPr>
          <p:cNvSpPr txBox="1"/>
          <p:nvPr/>
        </p:nvSpPr>
        <p:spPr>
          <a:xfrm>
            <a:off x="226794" y="2499053"/>
            <a:ext cx="3116382" cy="5358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0" tIns="0" rIns="288000" bIns="0" anchor="ctr" anchorCtr="0">
            <a:normAutofit/>
          </a:bodyPr>
          <a:lstStyle/>
          <a:p>
            <a:r>
              <a:rPr lang="zh-CN" altLang="en-US" sz="1100" b="1" dirty="0"/>
              <a:t>确保用户不会重复看到重复的信息</a:t>
            </a:r>
            <a:endParaRPr lang="zh-CN" altLang="en-US" sz="11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39">
            <a:extLst>
              <a:ext uri="{FF2B5EF4-FFF2-40B4-BE49-F238E27FC236}">
                <a16:creationId xmlns:a16="http://schemas.microsoft.com/office/drawing/2014/main" id="{D6C6A671-72E8-43ED-8B3F-CBDD53916CF4}"/>
              </a:ext>
            </a:extLst>
          </p:cNvPr>
          <p:cNvSpPr txBox="1"/>
          <p:nvPr/>
        </p:nvSpPr>
        <p:spPr>
          <a:xfrm>
            <a:off x="226794" y="3327063"/>
            <a:ext cx="3116382" cy="5358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0" tIns="0" rIns="288000" bIns="0" anchor="ctr" anchorCtr="0">
            <a:normAutofit/>
          </a:bodyPr>
          <a:lstStyle/>
          <a:p>
            <a:r>
              <a:rPr lang="zh-CN" altLang="en-US" sz="1100" b="1" dirty="0"/>
              <a:t>站点应该考虑用户需求面向的领域</a:t>
            </a:r>
            <a:endParaRPr lang="en-US" altLang="zh-CN" sz="1100" b="1" dirty="0"/>
          </a:p>
          <a:p>
            <a:r>
              <a:rPr lang="zh-CN" altLang="en-US" sz="1100" b="1" dirty="0"/>
              <a:t>尽可能的宽</a:t>
            </a:r>
            <a:endParaRPr lang="zh-CN" altLang="en-US" sz="11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39">
            <a:extLst>
              <a:ext uri="{FF2B5EF4-FFF2-40B4-BE49-F238E27FC236}">
                <a16:creationId xmlns:a16="http://schemas.microsoft.com/office/drawing/2014/main" id="{20C0DA4F-B222-4E37-8E65-7E8DFCE7FF3E}"/>
              </a:ext>
            </a:extLst>
          </p:cNvPr>
          <p:cNvSpPr txBox="1"/>
          <p:nvPr/>
        </p:nvSpPr>
        <p:spPr>
          <a:xfrm>
            <a:off x="5514008" y="2456223"/>
            <a:ext cx="3116382" cy="5358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0" tIns="0" rIns="288000" bIns="0" anchor="ctr" anchorCtr="0">
            <a:normAutofit/>
          </a:bodyPr>
          <a:lstStyle/>
          <a:p>
            <a:r>
              <a:rPr lang="zh-CN" altLang="en-US" sz="1100" b="1" dirty="0"/>
              <a:t>在表单中，相对于文本输入框，应当</a:t>
            </a:r>
            <a:endParaRPr lang="en-US" altLang="zh-CN" sz="1100" b="1" dirty="0"/>
          </a:p>
          <a:p>
            <a:r>
              <a:rPr lang="zh-CN" altLang="en-US" sz="1100" b="1" dirty="0"/>
              <a:t>优先使用下拉菜单、单选按钮、复选</a:t>
            </a:r>
            <a:endParaRPr lang="en-US" altLang="zh-CN" sz="1100" b="1" dirty="0"/>
          </a:p>
          <a:p>
            <a:r>
              <a:rPr lang="zh-CN" altLang="en-US" sz="1100" b="1" dirty="0"/>
              <a:t>框</a:t>
            </a:r>
            <a:endParaRPr lang="zh-CN" altLang="en-US" sz="11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66B59A46-A695-4928-8CBC-C0EF96E09029}"/>
              </a:ext>
            </a:extLst>
          </p:cNvPr>
          <p:cNvSpPr txBox="1"/>
          <p:nvPr/>
        </p:nvSpPr>
        <p:spPr>
          <a:xfrm>
            <a:off x="5454249" y="1605911"/>
            <a:ext cx="3116382" cy="5358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60000" tIns="0" rIns="288000" bIns="0" anchor="ctr" anchorCtr="0">
            <a:normAutofit/>
          </a:bodyPr>
          <a:lstStyle/>
          <a:p>
            <a:r>
              <a:rPr lang="zh-CN" altLang="en-US" sz="1100" b="1" dirty="0"/>
              <a:t>任何给定任务路径应当有一个合理的</a:t>
            </a:r>
            <a:endParaRPr lang="en-US" altLang="zh-CN" sz="1100" b="1" dirty="0"/>
          </a:p>
          <a:p>
            <a:r>
              <a:rPr lang="zh-CN" altLang="en-US" sz="1100" b="1" dirty="0"/>
              <a:t>步骤长度（</a:t>
            </a:r>
            <a:r>
              <a:rPr lang="en-US" altLang="zh-CN" sz="1100" b="1" dirty="0"/>
              <a:t>2-5</a:t>
            </a:r>
            <a:r>
              <a:rPr lang="zh-CN" altLang="en-US" sz="1100" b="1" dirty="0"/>
              <a:t>次点击）</a:t>
            </a:r>
            <a:endParaRPr lang="zh-CN" altLang="en-US" sz="11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613">
        <p:fade/>
      </p:transition>
    </mc:Choice>
    <mc:Fallback>
      <p:transition spd="med" advTm="396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24057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5217" y="1003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>
            <a:extLst>
              <a:ext uri="{FF2B5EF4-FFF2-40B4-BE49-F238E27FC236}">
                <a16:creationId xmlns:a16="http://schemas.microsoft.com/office/drawing/2014/main" id="{D220B438-0871-481F-8FC9-227D2A148C38}"/>
              </a:ext>
            </a:extLst>
          </p:cNvPr>
          <p:cNvSpPr txBox="1"/>
          <p:nvPr/>
        </p:nvSpPr>
        <p:spPr>
          <a:xfrm>
            <a:off x="1115616" y="94735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WEB</a:t>
            </a:r>
            <a:r>
              <a:rPr lang="zh-CN" altLang="en-US" b="1" dirty="0">
                <a:solidFill>
                  <a:schemeClr val="accent1"/>
                </a:solidFill>
              </a:rPr>
              <a:t>安全的四大威胁</a:t>
            </a:r>
            <a:endParaRPr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5E88D78-640A-45F0-BB37-ED92108EFE54}"/>
              </a:ext>
            </a:extLst>
          </p:cNvPr>
          <p:cNvGrpSpPr/>
          <p:nvPr/>
        </p:nvGrpSpPr>
        <p:grpSpPr>
          <a:xfrm>
            <a:off x="827584" y="1304561"/>
            <a:ext cx="7273233" cy="3309071"/>
            <a:chOff x="1014618" y="2382729"/>
            <a:chExt cx="1856190" cy="1903673"/>
          </a:xfrm>
        </p:grpSpPr>
        <p:sp>
          <p:nvSpPr>
            <p:cNvPr id="91" name="Rectangle 1">
              <a:extLst>
                <a:ext uri="{FF2B5EF4-FFF2-40B4-BE49-F238E27FC236}">
                  <a16:creationId xmlns:a16="http://schemas.microsoft.com/office/drawing/2014/main" id="{842FAB0A-9CD2-431A-B821-9747A1B6C6FD}"/>
                </a:ext>
              </a:extLst>
            </p:cNvPr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2" name="Oval 49">
              <a:extLst>
                <a:ext uri="{FF2B5EF4-FFF2-40B4-BE49-F238E27FC236}">
                  <a16:creationId xmlns:a16="http://schemas.microsoft.com/office/drawing/2014/main" id="{E46D514A-4750-4BA6-95B0-B88AA3CF1A24}"/>
                </a:ext>
              </a:extLst>
            </p:cNvPr>
            <p:cNvSpPr/>
            <p:nvPr/>
          </p:nvSpPr>
          <p:spPr>
            <a:xfrm>
              <a:off x="1113441" y="2465410"/>
              <a:ext cx="123425" cy="27551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93" name="Oval 53">
              <a:extLst>
                <a:ext uri="{FF2B5EF4-FFF2-40B4-BE49-F238E27FC236}">
                  <a16:creationId xmlns:a16="http://schemas.microsoft.com/office/drawing/2014/main" id="{A507557E-C5CA-4EE4-8FFE-AF497C7D6F8C}"/>
                </a:ext>
              </a:extLst>
            </p:cNvPr>
            <p:cNvSpPr/>
            <p:nvPr/>
          </p:nvSpPr>
          <p:spPr>
            <a:xfrm>
              <a:off x="1114305" y="2892338"/>
              <a:ext cx="123425" cy="27551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94" name="Oval 57">
              <a:extLst>
                <a:ext uri="{FF2B5EF4-FFF2-40B4-BE49-F238E27FC236}">
                  <a16:creationId xmlns:a16="http://schemas.microsoft.com/office/drawing/2014/main" id="{2EF22034-E6F9-44A8-9575-DA72F772A5A4}"/>
                </a:ext>
              </a:extLst>
            </p:cNvPr>
            <p:cNvSpPr/>
            <p:nvPr/>
          </p:nvSpPr>
          <p:spPr>
            <a:xfrm>
              <a:off x="1113441" y="3359513"/>
              <a:ext cx="123425" cy="246033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95" name="TextBox 61">
              <a:extLst>
                <a:ext uri="{FF2B5EF4-FFF2-40B4-BE49-F238E27FC236}">
                  <a16:creationId xmlns:a16="http://schemas.microsoft.com/office/drawing/2014/main" id="{A8B68E63-2C4C-4665-B169-25C02B8D7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3992" y="2628389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300" b="1" dirty="0">
                <a:cs typeface="+mn-ea"/>
                <a:sym typeface="+mn-lt"/>
              </a:endParaRPr>
            </a:p>
          </p:txBody>
        </p:sp>
        <p:sp>
          <p:nvSpPr>
            <p:cNvPr id="96" name="TextBox 63">
              <a:extLst>
                <a:ext uri="{FF2B5EF4-FFF2-40B4-BE49-F238E27FC236}">
                  <a16:creationId xmlns:a16="http://schemas.microsoft.com/office/drawing/2014/main" id="{DDAA073B-F0A9-4626-BA40-942FE47311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3992" y="3168365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7" name="TextBox 64">
              <a:extLst>
                <a:ext uri="{FF2B5EF4-FFF2-40B4-BE49-F238E27FC236}">
                  <a16:creationId xmlns:a16="http://schemas.microsoft.com/office/drawing/2014/main" id="{3605F1A8-E9CB-405B-864A-6148C499928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3992" y="3714636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19" name="Oval 49">
            <a:extLst>
              <a:ext uri="{FF2B5EF4-FFF2-40B4-BE49-F238E27FC236}">
                <a16:creationId xmlns:a16="http://schemas.microsoft.com/office/drawing/2014/main" id="{B1D35EE3-A577-4E7F-AC4C-005CCACD3022}"/>
              </a:ext>
            </a:extLst>
          </p:cNvPr>
          <p:cNvSpPr/>
          <p:nvPr/>
        </p:nvSpPr>
        <p:spPr>
          <a:xfrm>
            <a:off x="1214809" y="3763279"/>
            <a:ext cx="483624" cy="47892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ko-KR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3AFA83-C995-404A-9E2F-A6EF1E015F6A}"/>
              </a:ext>
            </a:extLst>
          </p:cNvPr>
          <p:cNvSpPr txBox="1"/>
          <p:nvPr/>
        </p:nvSpPr>
        <p:spPr>
          <a:xfrm>
            <a:off x="1907704" y="156363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SQL</a:t>
            </a:r>
            <a:r>
              <a:rPr lang="zh-CN" altLang="en-US" sz="1600" dirty="0"/>
              <a:t>注入攻击，导致网页被篡改或破坏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B4DF68-DD22-4C15-A9DC-550998562BBE}"/>
              </a:ext>
            </a:extLst>
          </p:cNvPr>
          <p:cNvSpPr txBox="1"/>
          <p:nvPr/>
        </p:nvSpPr>
        <p:spPr>
          <a:xfrm>
            <a:off x="1907704" y="2271657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DOS</a:t>
            </a:r>
            <a:r>
              <a:rPr lang="zh-CN" altLang="en-US" sz="1600" dirty="0"/>
              <a:t>、</a:t>
            </a:r>
            <a:r>
              <a:rPr lang="en-US" altLang="zh-CN" sz="1600" dirty="0"/>
              <a:t>DDOS</a:t>
            </a:r>
            <a:r>
              <a:rPr lang="zh-CN" altLang="en-US" sz="1600" dirty="0"/>
              <a:t>攻击，导致业务瘫痪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34D5C5-654C-4E62-BA07-E5A2BE854F70}"/>
              </a:ext>
            </a:extLst>
          </p:cNvPr>
          <p:cNvSpPr txBox="1"/>
          <p:nvPr/>
        </p:nvSpPr>
        <p:spPr>
          <a:xfrm>
            <a:off x="1835696" y="3071177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 跨站攻击（</a:t>
            </a:r>
            <a:r>
              <a:rPr lang="en-US" altLang="zh-CN" sz="1600" dirty="0"/>
              <a:t>XSS</a:t>
            </a:r>
            <a:r>
              <a:rPr lang="zh-CN" altLang="en-US" sz="1600" dirty="0"/>
              <a:t>攻击），导致信息被盗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112F49-54D6-47BA-B2EE-37C07376E322}"/>
              </a:ext>
            </a:extLst>
          </p:cNvPr>
          <p:cNvSpPr txBox="1"/>
          <p:nvPr/>
        </p:nvSpPr>
        <p:spPr>
          <a:xfrm>
            <a:off x="1979712" y="3867894"/>
            <a:ext cx="514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网站挂马，导致用户形象被破坏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6251B0B-FDCD-473D-8689-D5A009B1CC0E}"/>
              </a:ext>
            </a:extLst>
          </p:cNvPr>
          <p:cNvSpPr txBox="1">
            <a:spLocks/>
          </p:cNvSpPr>
          <p:nvPr/>
        </p:nvSpPr>
        <p:spPr>
          <a:xfrm>
            <a:off x="397770" y="229304"/>
            <a:ext cx="4032448" cy="72444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10    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应用安全性分析</a:t>
            </a:r>
            <a:endParaRPr lang="zh-CN" altLang="en-US" sz="24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67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988">
        <p:fade/>
      </p:transition>
    </mc:Choice>
    <mc:Fallback>
      <p:transition spd="med" advTm="279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611560" y="1623083"/>
              <a:ext cx="1842159" cy="523840"/>
              <a:chOff x="694713" y="2042525"/>
              <a:chExt cx="2499341" cy="698453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694713" y="2042525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</a:rPr>
                  <a:t>WEB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安全扫描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" y="2045642"/>
                <a:ext cx="2474917" cy="695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15BA68-C067-4B57-BC2E-CE26C889F683}"/>
                </a:ext>
              </a:extLst>
            </p:cNvPr>
            <p:cNvGrpSpPr/>
            <p:nvPr/>
          </p:nvGrpSpPr>
          <p:grpSpPr>
            <a:xfrm>
              <a:off x="6819571" y="3495256"/>
              <a:ext cx="1764539" cy="598839"/>
              <a:chOff x="677634" y="1959420"/>
              <a:chExt cx="2394030" cy="798451"/>
            </a:xfrm>
          </p:grpSpPr>
          <p:sp>
            <p:nvSpPr>
              <p:cNvPr id="17" name="ïšḻïďê-文本框 13">
                <a:extLst>
                  <a:ext uri="{FF2B5EF4-FFF2-40B4-BE49-F238E27FC236}">
                    <a16:creationId xmlns:a16="http://schemas.microsoft.com/office/drawing/2014/main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677634" y="195942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</a:rPr>
                  <a:t>Spring Security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ïšḻïďê-Rectangle 17">
                <a:extLst>
                  <a:ext uri="{FF2B5EF4-FFF2-40B4-BE49-F238E27FC236}">
                    <a16:creationId xmlns:a16="http://schemas.microsoft.com/office/drawing/2014/main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ïšḻïďê-Rectangle 15">
            <a:extLst>
              <a:ext uri="{FF2B5EF4-FFF2-40B4-BE49-F238E27FC236}">
                <a16:creationId xmlns:a16="http://schemas.microsoft.com/office/drawing/2014/main" id="{B2BB473A-860E-4DC0-A212-E24727A97C72}"/>
              </a:ext>
            </a:extLst>
          </p:cNvPr>
          <p:cNvSpPr>
            <a:spLocks/>
          </p:cNvSpPr>
          <p:nvPr/>
        </p:nvSpPr>
        <p:spPr bwMode="auto">
          <a:xfrm>
            <a:off x="3851921" y="1203599"/>
            <a:ext cx="3834624" cy="9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pPr lvl="0" algn="ctr">
              <a:lnSpc>
                <a:spcPct val="120000"/>
              </a:lnSpc>
              <a:defRPr sz="1800"/>
            </a:pPr>
            <a:endParaRPr lang="zh-CN" altLang="en-US" sz="1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BDFE26-A1FF-4D85-A4F5-8F651A4A3CB5}"/>
              </a:ext>
            </a:extLst>
          </p:cNvPr>
          <p:cNvGrpSpPr/>
          <p:nvPr/>
        </p:nvGrpSpPr>
        <p:grpSpPr>
          <a:xfrm>
            <a:off x="1106419" y="3331387"/>
            <a:ext cx="3816621" cy="762706"/>
            <a:chOff x="719138" y="1740930"/>
            <a:chExt cx="2352526" cy="1016941"/>
          </a:xfrm>
        </p:grpSpPr>
        <p:sp>
          <p:nvSpPr>
            <p:cNvPr id="13" name="ïšḻïďê-文本框 19">
              <a:extLst>
                <a:ext uri="{FF2B5EF4-FFF2-40B4-BE49-F238E27FC236}">
                  <a16:creationId xmlns:a16="http://schemas.microsoft.com/office/drawing/2014/main" id="{DE879656-141D-4D31-BA35-E52D9EC997FE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endParaRPr lang="zh-CN" altLang="en-US" sz="1600" b="1" dirty="0"/>
            </a:p>
          </p:txBody>
        </p:sp>
        <p:sp>
          <p:nvSpPr>
            <p:cNvPr id="14" name="ïšḻïďê-Rectangle 13">
              <a:extLst>
                <a:ext uri="{FF2B5EF4-FFF2-40B4-BE49-F238E27FC236}">
                  <a16:creationId xmlns:a16="http://schemas.microsoft.com/office/drawing/2014/main" id="{CAB3712E-E70F-44F3-BD66-A1745285C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8" y="2045641"/>
              <a:ext cx="2352526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ctr">
                <a:lnSpc>
                  <a:spcPct val="120000"/>
                </a:lnSpc>
                <a:defRPr sz="1800"/>
              </a:pPr>
              <a:endParaRPr lang="zh-CN" altLang="en-US" sz="1000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1B3DFA1C-F590-43EB-8B35-4D721374E98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提高安全性的策略</a:t>
            </a:r>
            <a:endParaRPr lang="en-GB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6E9736-16C1-4A5C-9691-2C0F492A3D67}"/>
              </a:ext>
            </a:extLst>
          </p:cNvPr>
          <p:cNvSpPr txBox="1"/>
          <p:nvPr/>
        </p:nvSpPr>
        <p:spPr>
          <a:xfrm>
            <a:off x="3779912" y="1131590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在对网站实施保护之前，使用</a:t>
            </a:r>
            <a:r>
              <a:rPr lang="en-US" altLang="zh-CN" sz="1400" dirty="0"/>
              <a:t>AWVS</a:t>
            </a:r>
            <a:r>
              <a:rPr lang="zh-CN" altLang="en-US" sz="1400" dirty="0"/>
              <a:t>安全检查工具进行</a:t>
            </a:r>
            <a:r>
              <a:rPr lang="en-US" altLang="zh-CN" sz="1400" dirty="0"/>
              <a:t>WEB</a:t>
            </a:r>
            <a:r>
              <a:rPr lang="zh-CN" altLang="en-US" sz="1400" dirty="0"/>
              <a:t>扫描、主机操作系统和数据库扫描等，根据扫描和评估的结果，对网站相关的主机操作系统、数据库、网络设备、安全设备等进行加固，确保网站处在安全基线之上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18C51D-DB65-4BB1-96C6-DD6C3A903734}"/>
              </a:ext>
            </a:extLst>
          </p:cNvPr>
          <p:cNvSpPr txBox="1"/>
          <p:nvPr/>
        </p:nvSpPr>
        <p:spPr>
          <a:xfrm>
            <a:off x="683568" y="2982769"/>
            <a:ext cx="4785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在用户认证方面，</a:t>
            </a:r>
            <a:r>
              <a:rPr lang="en-US" altLang="zh-CN" sz="1400" dirty="0"/>
              <a:t>Spring Security </a:t>
            </a:r>
            <a:r>
              <a:rPr lang="zh-CN" altLang="en-US" sz="1400" dirty="0"/>
              <a:t>框架支持主流的认证方式，包括 </a:t>
            </a:r>
            <a:r>
              <a:rPr lang="en-US" altLang="zh-CN" sz="1400" dirty="0"/>
              <a:t>HTTP </a:t>
            </a:r>
            <a:r>
              <a:rPr lang="zh-CN" altLang="en-US" sz="1400" dirty="0"/>
              <a:t>基本认证、</a:t>
            </a:r>
            <a:r>
              <a:rPr lang="en-US" altLang="zh-CN" sz="1400" dirty="0"/>
              <a:t>HTTP </a:t>
            </a:r>
            <a:r>
              <a:rPr lang="zh-CN" altLang="en-US" sz="1400" dirty="0"/>
              <a:t>表单验证、</a:t>
            </a:r>
            <a:r>
              <a:rPr lang="en-US" altLang="zh-CN" sz="1400" dirty="0"/>
              <a:t>HTTP </a:t>
            </a:r>
            <a:r>
              <a:rPr lang="zh-CN" altLang="en-US" sz="1400" dirty="0"/>
              <a:t>摘要认证、</a:t>
            </a:r>
            <a:r>
              <a:rPr lang="en-US" altLang="zh-CN" sz="1400" dirty="0"/>
              <a:t>OpenID </a:t>
            </a:r>
            <a:r>
              <a:rPr lang="zh-CN" altLang="en-US" sz="1400" dirty="0"/>
              <a:t>和 </a:t>
            </a:r>
            <a:r>
              <a:rPr lang="en-US" altLang="zh-CN" sz="1400" dirty="0"/>
              <a:t>LDAP </a:t>
            </a:r>
            <a:r>
              <a:rPr lang="zh-CN" altLang="en-US" sz="1400" dirty="0"/>
              <a:t>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01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62">
        <p:fade/>
      </p:transition>
    </mc:Choice>
    <mc:Fallback>
      <p:transition spd="med" advTm="500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15616" y="1377930"/>
            <a:ext cx="6696744" cy="440949"/>
            <a:chOff x="1417606" y="1139467"/>
            <a:chExt cx="4354942" cy="44094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587887" y="1817940"/>
            <a:ext cx="1675002" cy="2604431"/>
            <a:chOff x="793725" y="1766112"/>
            <a:chExt cx="1675002" cy="2557877"/>
          </a:xfrm>
        </p:grpSpPr>
        <p:sp>
          <p:nvSpPr>
            <p:cNvPr id="6" name="Freeform: Shape 8"/>
            <p:cNvSpPr>
              <a:spLocks/>
            </p:cNvSpPr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19030" y="2346797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项目背景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11793" y="1801998"/>
            <a:ext cx="1675000" cy="2620374"/>
            <a:chOff x="2719075" y="1766112"/>
            <a:chExt cx="1675000" cy="2557877"/>
          </a:xfrm>
        </p:grpSpPr>
        <p:sp>
          <p:nvSpPr>
            <p:cNvPr id="7" name="Freeform: Shape 12"/>
            <p:cNvSpPr>
              <a:spLocks/>
            </p:cNvSpPr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05340" y="2362739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面向的对象</a:t>
              </a:r>
              <a:endParaRPr lang="zh-CN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74526" y="1775124"/>
            <a:ext cx="1675001" cy="2647249"/>
            <a:chOff x="4695410" y="1766112"/>
            <a:chExt cx="1675001" cy="2557877"/>
          </a:xfrm>
        </p:grpSpPr>
        <p:sp>
          <p:nvSpPr>
            <p:cNvPr id="8" name="Freeform: Shape 16"/>
            <p:cNvSpPr>
              <a:spLocks/>
            </p:cNvSpPr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lvl="0" defTabSz="685800"/>
              <a:r>
                <a:rPr lang="zh-CN" altLang="en-US" sz="1400" dirty="0">
                  <a:solidFill>
                    <a:prstClr val="white"/>
                  </a:solidFill>
                  <a:latin typeface="Calibri Light"/>
                  <a:ea typeface="微软雅黑 Light"/>
                </a:rPr>
                <a:t>尝试接触新领域</a:t>
              </a:r>
              <a:endParaRPr lang="en-US" altLang="zh-CN" sz="140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  <a:p>
              <a:pPr lvl="0" defTabSz="685800"/>
              <a:endParaRPr lang="en-US" altLang="zh-CN" sz="140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  <a:p>
              <a:pPr lvl="0" defTabSz="685800"/>
              <a:r>
                <a:rPr lang="zh-CN" altLang="zh-CN" sz="1400" dirty="0">
                  <a:solidFill>
                    <a:prstClr val="white"/>
                  </a:solidFill>
                  <a:latin typeface="Calibri Light"/>
                  <a:ea typeface="微软雅黑 Light"/>
                </a:rPr>
                <a:t>有意愿使用网络进行交友</a:t>
              </a:r>
              <a:endParaRPr lang="en-US" altLang="zh-CN" sz="140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  <a:p>
              <a:pPr lvl="0" defTabSz="685800"/>
              <a:endParaRPr lang="en-US" altLang="zh-CN" sz="140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  <a:p>
              <a:pPr lvl="0" defTabSz="685800"/>
              <a:r>
                <a:rPr lang="zh-CN" altLang="en-US" sz="1400" dirty="0">
                  <a:solidFill>
                    <a:prstClr val="white"/>
                  </a:solidFill>
                  <a:latin typeface="Calibri Light"/>
                  <a:ea typeface="微软雅黑 Light"/>
                </a:rPr>
                <a:t>当代年轻人</a:t>
              </a:r>
              <a:endParaRPr lang="zh-CN" altLang="zh-CN" sz="140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5043618" y="2389612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ea"/>
                </a:rPr>
                <a:t>目标规划</a:t>
              </a:r>
              <a:endParaRPr lang="zh-CN" altLang="en-US" sz="12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353147" y="180275"/>
            <a:ext cx="2583287" cy="64385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01    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项目简介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15D1E5C-9FAD-4969-820A-E7BA996CD8C3}"/>
              </a:ext>
            </a:extLst>
          </p:cNvPr>
          <p:cNvSpPr/>
          <p:nvPr/>
        </p:nvSpPr>
        <p:spPr>
          <a:xfrm>
            <a:off x="587887" y="3330811"/>
            <a:ext cx="17741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社交方式越来也数字化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人们有更多的求知欲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30B6E-BEBA-4779-95CD-9A82B43E3319}"/>
              </a:ext>
            </a:extLst>
          </p:cNvPr>
          <p:cNvSpPr txBox="1"/>
          <p:nvPr/>
        </p:nvSpPr>
        <p:spPr>
          <a:xfrm>
            <a:off x="3622163" y="3253866"/>
            <a:ext cx="167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尝试接触新领域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当代年轻人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64F496-CB42-4B8A-B0FD-EEABC0B94998}"/>
              </a:ext>
            </a:extLst>
          </p:cNvPr>
          <p:cNvSpPr txBox="1"/>
          <p:nvPr/>
        </p:nvSpPr>
        <p:spPr>
          <a:xfrm>
            <a:off x="6758099" y="336158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完善平台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吸引用户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优化论坛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326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8743">
        <p:fade/>
      </p:transition>
    </mc:Choice>
    <mc:Fallback>
      <p:transition spd="med" advTm="787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ṧḷïḓê-Rectangle 1">
            <a:extLst>
              <a:ext uri="{FF2B5EF4-FFF2-40B4-BE49-F238E27FC236}">
                <a16:creationId xmlns:a16="http://schemas.microsoft.com/office/drawing/2014/main" id="{EEE39194-2CAB-47BA-A8F9-0E5249D8EF81}"/>
              </a:ext>
            </a:extLst>
          </p:cNvPr>
          <p:cNvSpPr/>
          <p:nvPr/>
        </p:nvSpPr>
        <p:spPr>
          <a:xfrm>
            <a:off x="539358" y="842963"/>
            <a:ext cx="2561242" cy="178195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ïṧḷïḓê-Rectangle 2">
            <a:extLst>
              <a:ext uri="{FF2B5EF4-FFF2-40B4-BE49-F238E27FC236}">
                <a16:creationId xmlns:a16="http://schemas.microsoft.com/office/drawing/2014/main" id="{FEBA90A8-F49D-4743-B0AA-4A90006A3E0D}"/>
              </a:ext>
            </a:extLst>
          </p:cNvPr>
          <p:cNvSpPr/>
          <p:nvPr/>
        </p:nvSpPr>
        <p:spPr>
          <a:xfrm>
            <a:off x="3287819" y="842963"/>
            <a:ext cx="2568228" cy="178195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ṧḷïḓê-Rectangle 3">
            <a:extLst>
              <a:ext uri="{FF2B5EF4-FFF2-40B4-BE49-F238E27FC236}">
                <a16:creationId xmlns:a16="http://schemas.microsoft.com/office/drawing/2014/main" id="{1D37CD3C-82D0-40DD-B93A-1B1EAF8756AF}"/>
              </a:ext>
            </a:extLst>
          </p:cNvPr>
          <p:cNvSpPr/>
          <p:nvPr/>
        </p:nvSpPr>
        <p:spPr>
          <a:xfrm>
            <a:off x="6036416" y="842963"/>
            <a:ext cx="2568231" cy="178195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ṧḷïḓê-Rectangle 7">
            <a:extLst>
              <a:ext uri="{FF2B5EF4-FFF2-40B4-BE49-F238E27FC236}">
                <a16:creationId xmlns:a16="http://schemas.microsoft.com/office/drawing/2014/main" id="{2CC569E8-8A33-43CF-9B91-375EBA340784}"/>
              </a:ext>
            </a:extLst>
          </p:cNvPr>
          <p:cNvSpPr/>
          <p:nvPr/>
        </p:nvSpPr>
        <p:spPr>
          <a:xfrm>
            <a:off x="539358" y="2256350"/>
            <a:ext cx="2568094" cy="3685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ïṧḷïḓê-TextBox 8">
            <a:extLst>
              <a:ext uri="{FF2B5EF4-FFF2-40B4-BE49-F238E27FC236}">
                <a16:creationId xmlns:a16="http://schemas.microsoft.com/office/drawing/2014/main" id="{0FCDC1A8-03CA-45AC-86F7-A82179A1432A}"/>
              </a:ext>
            </a:extLst>
          </p:cNvPr>
          <p:cNvSpPr txBox="1"/>
          <p:nvPr/>
        </p:nvSpPr>
        <p:spPr>
          <a:xfrm>
            <a:off x="667362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Autofit/>
          </a:bodyPr>
          <a:lstStyle/>
          <a:p>
            <a:r>
              <a:rPr lang="zh-CN" altLang="en-US" sz="1400" b="1" kern="900" dirty="0">
                <a:solidFill>
                  <a:schemeClr val="bg1"/>
                </a:solidFill>
              </a:rPr>
              <a:t>功能需求</a:t>
            </a:r>
          </a:p>
        </p:txBody>
      </p:sp>
      <p:sp>
        <p:nvSpPr>
          <p:cNvPr id="12" name="ïṧḷïḓê-Rectangle 10">
            <a:extLst>
              <a:ext uri="{FF2B5EF4-FFF2-40B4-BE49-F238E27FC236}">
                <a16:creationId xmlns:a16="http://schemas.microsoft.com/office/drawing/2014/main" id="{06B0B69B-D597-48AC-B8D9-9BB6322B1C7A}"/>
              </a:ext>
            </a:extLst>
          </p:cNvPr>
          <p:cNvSpPr/>
          <p:nvPr/>
        </p:nvSpPr>
        <p:spPr>
          <a:xfrm>
            <a:off x="3287958" y="2256350"/>
            <a:ext cx="2568094" cy="3685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ṧḷïḓê-TextBox 11">
            <a:extLst>
              <a:ext uri="{FF2B5EF4-FFF2-40B4-BE49-F238E27FC236}">
                <a16:creationId xmlns:a16="http://schemas.microsoft.com/office/drawing/2014/main" id="{EB71AA92-933F-4418-868B-E8E451C0B809}"/>
              </a:ext>
            </a:extLst>
          </p:cNvPr>
          <p:cNvSpPr txBox="1"/>
          <p:nvPr/>
        </p:nvSpPr>
        <p:spPr>
          <a:xfrm>
            <a:off x="3415962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Autofit/>
          </a:bodyPr>
          <a:lstStyle/>
          <a:p>
            <a:r>
              <a:rPr lang="zh-CN" altLang="en-US" sz="1400" b="1" kern="900" dirty="0">
                <a:solidFill>
                  <a:schemeClr val="bg1"/>
                </a:solidFill>
              </a:rPr>
              <a:t>服务需求</a:t>
            </a:r>
          </a:p>
        </p:txBody>
      </p:sp>
      <p:sp>
        <p:nvSpPr>
          <p:cNvPr id="15" name="ïṧḷïḓê-Rectangle 13">
            <a:extLst>
              <a:ext uri="{FF2B5EF4-FFF2-40B4-BE49-F238E27FC236}">
                <a16:creationId xmlns:a16="http://schemas.microsoft.com/office/drawing/2014/main" id="{8828493A-555F-4318-A474-5F679BFDE696}"/>
              </a:ext>
            </a:extLst>
          </p:cNvPr>
          <p:cNvSpPr/>
          <p:nvPr/>
        </p:nvSpPr>
        <p:spPr>
          <a:xfrm>
            <a:off x="6036558" y="2256350"/>
            <a:ext cx="2568094" cy="3685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ṧḷïḓê-TextBox 14">
            <a:extLst>
              <a:ext uri="{FF2B5EF4-FFF2-40B4-BE49-F238E27FC236}">
                <a16:creationId xmlns:a16="http://schemas.microsoft.com/office/drawing/2014/main" id="{430EF947-0D0B-483B-A60B-57C928899989}"/>
              </a:ext>
            </a:extLst>
          </p:cNvPr>
          <p:cNvSpPr txBox="1"/>
          <p:nvPr/>
        </p:nvSpPr>
        <p:spPr>
          <a:xfrm>
            <a:off x="6164430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Autofit/>
          </a:bodyPr>
          <a:lstStyle/>
          <a:p>
            <a:r>
              <a:rPr lang="zh-CN" altLang="en-US" sz="1400" b="1" kern="900" dirty="0">
                <a:solidFill>
                  <a:schemeClr val="bg1"/>
                </a:solidFill>
              </a:rPr>
              <a:t>内容需求</a:t>
            </a:r>
          </a:p>
        </p:txBody>
      </p:sp>
      <p:sp>
        <p:nvSpPr>
          <p:cNvPr id="19" name="ïṧḷïḓê-TextBox 17">
            <a:extLst>
              <a:ext uri="{FF2B5EF4-FFF2-40B4-BE49-F238E27FC236}">
                <a16:creationId xmlns:a16="http://schemas.microsoft.com/office/drawing/2014/main" id="{15337FFC-C8A0-40B8-B9D3-0EE2AB705B59}"/>
              </a:ext>
            </a:extLst>
          </p:cNvPr>
          <p:cNvSpPr txBox="1"/>
          <p:nvPr/>
        </p:nvSpPr>
        <p:spPr>
          <a:xfrm>
            <a:off x="667494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0" name="ïṧḷïḓê-TextBox 18">
            <a:extLst>
              <a:ext uri="{FF2B5EF4-FFF2-40B4-BE49-F238E27FC236}">
                <a16:creationId xmlns:a16="http://schemas.microsoft.com/office/drawing/2014/main" id="{DF12D349-2F58-41DE-A612-D438FBF8CCF6}"/>
              </a:ext>
            </a:extLst>
          </p:cNvPr>
          <p:cNvSpPr txBox="1"/>
          <p:nvPr/>
        </p:nvSpPr>
        <p:spPr>
          <a:xfrm>
            <a:off x="1777011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2" name="ïṧḷïḓê-TextBox 20">
            <a:extLst>
              <a:ext uri="{FF2B5EF4-FFF2-40B4-BE49-F238E27FC236}">
                <a16:creationId xmlns:a16="http://schemas.microsoft.com/office/drawing/2014/main" id="{50F359B7-9DED-4E7F-9ED9-9FA8FBC41C90}"/>
              </a:ext>
            </a:extLst>
          </p:cNvPr>
          <p:cNvSpPr txBox="1"/>
          <p:nvPr/>
        </p:nvSpPr>
        <p:spPr>
          <a:xfrm>
            <a:off x="3416094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3" name="ïṧḷïḓê-TextBox 21">
            <a:extLst>
              <a:ext uri="{FF2B5EF4-FFF2-40B4-BE49-F238E27FC236}">
                <a16:creationId xmlns:a16="http://schemas.microsoft.com/office/drawing/2014/main" id="{4854BCD0-652F-48B3-8930-FA25DE65B31D}"/>
              </a:ext>
            </a:extLst>
          </p:cNvPr>
          <p:cNvSpPr txBox="1"/>
          <p:nvPr/>
        </p:nvSpPr>
        <p:spPr>
          <a:xfrm>
            <a:off x="4525608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5" name="ïṧḷïḓê-TextBox 23">
            <a:extLst>
              <a:ext uri="{FF2B5EF4-FFF2-40B4-BE49-F238E27FC236}">
                <a16:creationId xmlns:a16="http://schemas.microsoft.com/office/drawing/2014/main" id="{FDD5C9F1-FFBE-4187-BF39-AB847AF04FD0}"/>
              </a:ext>
            </a:extLst>
          </p:cNvPr>
          <p:cNvSpPr txBox="1"/>
          <p:nvPr/>
        </p:nvSpPr>
        <p:spPr>
          <a:xfrm>
            <a:off x="6164562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6" name="ïṧḷïḓê-TextBox 24">
            <a:extLst>
              <a:ext uri="{FF2B5EF4-FFF2-40B4-BE49-F238E27FC236}">
                <a16:creationId xmlns:a16="http://schemas.microsoft.com/office/drawing/2014/main" id="{6203568A-ADED-4BC9-A85E-6EE03DACA02C}"/>
              </a:ext>
            </a:extLst>
          </p:cNvPr>
          <p:cNvSpPr txBox="1"/>
          <p:nvPr/>
        </p:nvSpPr>
        <p:spPr>
          <a:xfrm>
            <a:off x="7274076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D7A374A-48E8-4DBF-BD47-FB83CA384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02    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需求分析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110899-EDED-4EAC-98C5-1836020889E2}"/>
              </a:ext>
            </a:extLst>
          </p:cNvPr>
          <p:cNvSpPr txBox="1"/>
          <p:nvPr/>
        </p:nvSpPr>
        <p:spPr>
          <a:xfrm>
            <a:off x="539358" y="2787774"/>
            <a:ext cx="2561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1"/>
                </a:solidFill>
              </a:rPr>
              <a:t>登录注册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1"/>
                </a:solidFill>
              </a:rPr>
              <a:t>帖子操作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1"/>
                </a:solidFill>
              </a:rPr>
              <a:t>点赞和回复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1"/>
                </a:solidFill>
              </a:rPr>
              <a:t>热点话题筛选</a:t>
            </a:r>
            <a:endParaRPr lang="zh-CN" alt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1"/>
                </a:solidFill>
              </a:rPr>
              <a:t>编辑个人信息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1"/>
                </a:solidFill>
              </a:rPr>
              <a:t>浏览个人空间</a:t>
            </a:r>
            <a:endParaRPr lang="zh-CN" alt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rgbClr val="00647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2B05E7-C6B3-4A33-9DB6-AA7C4D6C0532}"/>
              </a:ext>
            </a:extLst>
          </p:cNvPr>
          <p:cNvSpPr txBox="1"/>
          <p:nvPr/>
        </p:nvSpPr>
        <p:spPr>
          <a:xfrm>
            <a:off x="3287819" y="2787774"/>
            <a:ext cx="2561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完善的用户引导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便捷的用户操作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响应用户使用需求</a:t>
            </a:r>
          </a:p>
          <a:p>
            <a:endParaRPr lang="zh-CN" altLang="en-US" sz="1200" dirty="0">
              <a:solidFill>
                <a:srgbClr val="00647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496205-A7F4-488C-8AAA-99034C0080E8}"/>
              </a:ext>
            </a:extLst>
          </p:cNvPr>
          <p:cNvSpPr txBox="1"/>
          <p:nvPr/>
        </p:nvSpPr>
        <p:spPr>
          <a:xfrm>
            <a:off x="6036280" y="2787773"/>
            <a:ext cx="2561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获得新闻资讯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寻找志同道合的网友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寻找教学攻略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针对某一问题进行讨论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6470"/>
                </a:solidFill>
              </a:rPr>
              <a:t>消磨时间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6470"/>
                </a:solidFill>
              </a:rPr>
              <a:t>……</a:t>
            </a:r>
          </a:p>
          <a:p>
            <a:endParaRPr lang="zh-CN" altLang="en-US" sz="1200" dirty="0">
              <a:solidFill>
                <a:srgbClr val="00647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8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7815">
        <p:fade/>
      </p:transition>
    </mc:Choice>
    <mc:Fallback>
      <p:transition spd="med" advTm="578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/>
      <p:bldP spid="12" grpId="0" animBg="1"/>
      <p:bldP spid="13" grpId="0"/>
      <p:bldP spid="15" grpId="0" animBg="1"/>
      <p:bldP spid="16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03    UML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31856B04-1BA8-4E75-B6AF-5475D114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63876"/>
            <a:ext cx="4571999" cy="38796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FF46CA-6588-4351-82E0-CA5E85966585}"/>
              </a:ext>
            </a:extLst>
          </p:cNvPr>
          <p:cNvSpPr txBox="1"/>
          <p:nvPr/>
        </p:nvSpPr>
        <p:spPr>
          <a:xfrm>
            <a:off x="3779912" y="986877"/>
            <a:ext cx="234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游客及用户用例图</a:t>
            </a:r>
          </a:p>
        </p:txBody>
      </p:sp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068">
        <p:fade/>
      </p:transition>
    </mc:Choice>
    <mc:Fallback>
      <p:transition spd="med" advTm="1406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03    UML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FF46CA-6588-4351-82E0-CA5E85966585}"/>
              </a:ext>
            </a:extLst>
          </p:cNvPr>
          <p:cNvSpPr txBox="1"/>
          <p:nvPr/>
        </p:nvSpPr>
        <p:spPr>
          <a:xfrm>
            <a:off x="3397368" y="1002202"/>
            <a:ext cx="234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en-US" altLang="zh-CN" sz="1200" b="1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4F4287-778D-4145-91E9-6D6C9A78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79201"/>
            <a:ext cx="4644010" cy="38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703">
        <p:fade/>
      </p:transition>
    </mc:Choice>
    <mc:Fallback>
      <p:transition spd="med" advTm="1170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03    UML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设计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FF46CA-6588-4351-82E0-CA5E85966585}"/>
              </a:ext>
            </a:extLst>
          </p:cNvPr>
          <p:cNvSpPr txBox="1"/>
          <p:nvPr/>
        </p:nvSpPr>
        <p:spPr>
          <a:xfrm>
            <a:off x="1111368" y="1003239"/>
            <a:ext cx="234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静态超文本图</a:t>
            </a:r>
            <a:endParaRPr lang="en-US" altLang="zh-CN" sz="1200" b="1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4DA119-8F82-4325-91DB-E22B13522C73}"/>
              </a:ext>
            </a:extLst>
          </p:cNvPr>
          <p:cNvSpPr txBox="1"/>
          <p:nvPr/>
        </p:nvSpPr>
        <p:spPr>
          <a:xfrm>
            <a:off x="6012160" y="1003239"/>
            <a:ext cx="234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动态超文本图</a:t>
            </a:r>
          </a:p>
        </p:txBody>
      </p:sp>
      <p:pic>
        <p:nvPicPr>
          <p:cNvPr id="8" name="图片 7" descr="动态超文本">
            <a:extLst>
              <a:ext uri="{FF2B5EF4-FFF2-40B4-BE49-F238E27FC236}">
                <a16:creationId xmlns:a16="http://schemas.microsoft.com/office/drawing/2014/main" id="{5C0CB03E-FB80-4E52-BF35-B7610AE8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79200"/>
            <a:ext cx="4572000" cy="3864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992EF0-2247-4A46-AC8F-7E15B9AE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6" y="1419622"/>
            <a:ext cx="4368724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7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378">
        <p:fade/>
      </p:transition>
    </mc:Choice>
    <mc:Fallback>
      <p:transition spd="med" advTm="1037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629563" y="1625420"/>
              <a:ext cx="1733948" cy="534173"/>
              <a:chOff x="719138" y="2045641"/>
              <a:chExt cx="2352526" cy="712230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719138" y="2111706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整体设计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ïšḻïďê-Rectangle 15">
            <a:extLst>
              <a:ext uri="{FF2B5EF4-FFF2-40B4-BE49-F238E27FC236}">
                <a16:creationId xmlns:a16="http://schemas.microsoft.com/office/drawing/2014/main" id="{B2BB473A-860E-4DC0-A212-E24727A97C72}"/>
              </a:ext>
            </a:extLst>
          </p:cNvPr>
          <p:cNvSpPr>
            <a:spLocks/>
          </p:cNvSpPr>
          <p:nvPr/>
        </p:nvSpPr>
        <p:spPr bwMode="auto">
          <a:xfrm>
            <a:off x="3869923" y="1625419"/>
            <a:ext cx="3816621" cy="5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pPr lvl="0" algn="ctr">
              <a:lnSpc>
                <a:spcPct val="120000"/>
              </a:lnSpc>
              <a:defRPr sz="1800"/>
            </a:pPr>
            <a:endParaRPr lang="zh-CN" altLang="en-US" sz="1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B3DFA1C-F590-43EB-8B35-4D721374E98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04    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架构方案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A8282-D84F-4482-87F6-8ED6B20D05E4}"/>
              </a:ext>
            </a:extLst>
          </p:cNvPr>
          <p:cNvSpPr txBox="1"/>
          <p:nvPr/>
        </p:nvSpPr>
        <p:spPr>
          <a:xfrm>
            <a:off x="3653899" y="1257581"/>
            <a:ext cx="48605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自底向上</a:t>
            </a:r>
            <a:endParaRPr lang="en-US" altLang="zh-CN" sz="16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数据访问层</a:t>
            </a:r>
            <a:r>
              <a:rPr lang="en-US" altLang="zh-CN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r>
              <a:rPr lang="en-US" altLang="zh-CN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160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1A1EBE1-E51F-4996-930E-9F0DB879B6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76" y="2676522"/>
            <a:ext cx="2769692" cy="227635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344">
        <p:fade/>
      </p:transition>
    </mc:Choice>
    <mc:Fallback>
      <p:transition spd="med" advTm="523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1229927" y="996859"/>
            <a:ext cx="2864763" cy="1619819"/>
            <a:chOff x="1639903" y="1329148"/>
            <a:chExt cx="3819684" cy="2159758"/>
          </a:xfrm>
        </p:grpSpPr>
        <p:sp>
          <p:nvSpPr>
            <p:cNvPr id="36" name="Rectangle: Rounded Corners 4"/>
            <p:cNvSpPr/>
            <p:nvPr/>
          </p:nvSpPr>
          <p:spPr>
            <a:xfrm rot="2700000">
              <a:off x="3171896" y="1329148"/>
              <a:ext cx="755703" cy="755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639910" y="1706999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3317574" y="1442284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2" name="Freeform: Shape 10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1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2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1"/>
            <p:cNvGrpSpPr/>
            <p:nvPr/>
          </p:nvGrpSpPr>
          <p:grpSpPr>
            <a:xfrm>
              <a:off x="1639903" y="2295470"/>
              <a:ext cx="3819684" cy="1173059"/>
              <a:chOff x="1832176" y="2295471"/>
              <a:chExt cx="3435138" cy="738664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1832176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数据访问层</a:t>
                </a:r>
              </a:p>
            </p:txBody>
          </p:sp>
          <p:sp>
            <p:nvSpPr>
              <p:cNvPr id="41" name="Rectangle 9"/>
              <p:cNvSpPr/>
              <p:nvPr/>
            </p:nvSpPr>
            <p:spPr>
              <a:xfrm>
                <a:off x="1832176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628650" lvl="1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cs typeface="+mn-ea"/>
                    <a:sym typeface="+mn-lt"/>
                  </a:rPr>
                  <a:t>实现与数据库的交互</a:t>
                </a:r>
                <a:endParaRPr lang="en-US" altLang="zh-CN" sz="1200" dirty="0">
                  <a:cs typeface="+mn-ea"/>
                  <a:sym typeface="+mn-lt"/>
                </a:endParaRPr>
              </a:p>
              <a:p>
                <a:pPr marL="628650" lvl="1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cs typeface="+mn-ea"/>
                    <a:sym typeface="+mn-lt"/>
                  </a:rPr>
                  <a:t>选用</a:t>
                </a:r>
                <a:r>
                  <a:rPr lang="en-US" altLang="zh-CN" sz="1200" dirty="0">
                    <a:cs typeface="+mn-ea"/>
                    <a:sym typeface="+mn-lt"/>
                  </a:rPr>
                  <a:t>MySQL</a:t>
                </a:r>
                <a:r>
                  <a:rPr lang="zh-CN" altLang="en-US" sz="1200" dirty="0">
                    <a:cs typeface="+mn-ea"/>
                    <a:sym typeface="+mn-lt"/>
                  </a:rPr>
                  <a:t>数据库</a:t>
                </a: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229927" y="2829454"/>
            <a:ext cx="2864763" cy="1619824"/>
            <a:chOff x="1639903" y="3772608"/>
            <a:chExt cx="3819684" cy="2159765"/>
          </a:xfrm>
        </p:grpSpPr>
        <p:sp>
          <p:nvSpPr>
            <p:cNvPr id="28" name="Rectangle 14"/>
            <p:cNvSpPr/>
            <p:nvPr/>
          </p:nvSpPr>
          <p:spPr>
            <a:xfrm>
              <a:off x="1639910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Rectangle: Rounded Corners 15"/>
            <p:cNvSpPr/>
            <p:nvPr/>
          </p:nvSpPr>
          <p:spPr>
            <a:xfrm rot="2700000">
              <a:off x="3171895" y="3772608"/>
              <a:ext cx="755703" cy="7557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16"/>
            <p:cNvGrpSpPr/>
            <p:nvPr/>
          </p:nvGrpSpPr>
          <p:grpSpPr>
            <a:xfrm>
              <a:off x="3390202" y="3917889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0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2"/>
            <p:cNvGrpSpPr/>
            <p:nvPr/>
          </p:nvGrpSpPr>
          <p:grpSpPr>
            <a:xfrm>
              <a:off x="1639903" y="4744349"/>
              <a:ext cx="3819684" cy="1188024"/>
              <a:chOff x="1832176" y="4744344"/>
              <a:chExt cx="3435138" cy="738664"/>
            </a:xfrm>
          </p:grpSpPr>
          <p:sp>
            <p:nvSpPr>
              <p:cNvPr id="32" name="TextBox 17"/>
              <p:cNvSpPr txBox="1"/>
              <p:nvPr/>
            </p:nvSpPr>
            <p:spPr>
              <a:xfrm>
                <a:off x="1832176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表示层</a:t>
                </a:r>
              </a:p>
            </p:txBody>
          </p:sp>
          <p:sp>
            <p:nvSpPr>
              <p:cNvPr id="33" name="Rectangle 18"/>
              <p:cNvSpPr/>
              <p:nvPr/>
            </p:nvSpPr>
            <p:spPr>
              <a:xfrm>
                <a:off x="1832176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lvl="0" indent="-1714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rgbClr val="000000"/>
                    </a:solidFill>
                    <a:cs typeface="+mn-ea"/>
                    <a:sym typeface="+mn-lt"/>
                  </a:rPr>
                  <a:t>只需提供输入输出和提示即可</a:t>
                </a:r>
              </a:p>
            </p:txBody>
          </p:sp>
        </p:grpSp>
      </p:grpSp>
      <p:grpSp>
        <p:nvGrpSpPr>
          <p:cNvPr id="6" name="Group 46"/>
          <p:cNvGrpSpPr/>
          <p:nvPr/>
        </p:nvGrpSpPr>
        <p:grpSpPr>
          <a:xfrm>
            <a:off x="5049304" y="2829453"/>
            <a:ext cx="2864763" cy="1619820"/>
            <a:chOff x="6732406" y="3772607"/>
            <a:chExt cx="3819684" cy="2159760"/>
          </a:xfrm>
        </p:grpSpPr>
        <p:sp>
          <p:nvSpPr>
            <p:cNvPr id="20" name="Rectangle 22"/>
            <p:cNvSpPr/>
            <p:nvPr/>
          </p:nvSpPr>
          <p:spPr>
            <a:xfrm>
              <a:off x="6732413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Rectangle: Rounded Corners 23"/>
            <p:cNvSpPr/>
            <p:nvPr/>
          </p:nvSpPr>
          <p:spPr>
            <a:xfrm rot="2700000">
              <a:off x="8264399" y="3772607"/>
              <a:ext cx="755703" cy="755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8409681" y="3947258"/>
              <a:ext cx="465138" cy="43576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6" name="Freeform: Shape 27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8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43"/>
            <p:cNvGrpSpPr/>
            <p:nvPr/>
          </p:nvGrpSpPr>
          <p:grpSpPr>
            <a:xfrm>
              <a:off x="6732406" y="4744338"/>
              <a:ext cx="3819684" cy="1188021"/>
              <a:chOff x="6924679" y="4744344"/>
              <a:chExt cx="3435138" cy="738664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6924679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架构方案</a:t>
                </a: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6924679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lvl="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rgbClr val="000000"/>
                    </a:solidFill>
                    <a:cs typeface="+mn-ea"/>
                    <a:sym typeface="+mn-lt"/>
                  </a:rPr>
                  <a:t>计划使用</a:t>
                </a:r>
                <a:r>
                  <a:rPr lang="en-US" altLang="zh-CN" sz="1200" dirty="0">
                    <a:solidFill>
                      <a:srgbClr val="000000"/>
                    </a:solidFill>
                    <a:cs typeface="+mn-ea"/>
                    <a:sym typeface="+mn-lt"/>
                  </a:rPr>
                  <a:t>Spring Boot</a:t>
                </a:r>
                <a:r>
                  <a:rPr lang="zh-CN" altLang="en-US" sz="1200" dirty="0">
                    <a:solidFill>
                      <a:srgbClr val="000000"/>
                    </a:solidFill>
                    <a:cs typeface="+mn-ea"/>
                    <a:sym typeface="+mn-lt"/>
                  </a:rPr>
                  <a:t>框架进行开发。</a:t>
                </a:r>
                <a:endParaRPr lang="en-US" altLang="zh-CN" sz="12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45"/>
          <p:cNvGrpSpPr/>
          <p:nvPr/>
        </p:nvGrpSpPr>
        <p:grpSpPr>
          <a:xfrm>
            <a:off x="5049304" y="996859"/>
            <a:ext cx="2864763" cy="1619819"/>
            <a:chOff x="6732406" y="1329148"/>
            <a:chExt cx="3819684" cy="2159758"/>
          </a:xfrm>
        </p:grpSpPr>
        <p:sp>
          <p:nvSpPr>
            <p:cNvPr id="11" name="Rectangle 30"/>
            <p:cNvSpPr/>
            <p:nvPr/>
          </p:nvSpPr>
          <p:spPr>
            <a:xfrm>
              <a:off x="6732413" y="1706999"/>
              <a:ext cx="3819677" cy="178190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6732406" y="2295471"/>
              <a:ext cx="3819684" cy="1190122"/>
              <a:chOff x="6924679" y="2295471"/>
              <a:chExt cx="3435138" cy="738664"/>
            </a:xfrm>
          </p:grpSpPr>
          <p:sp>
            <p:nvSpPr>
              <p:cNvPr id="18" name="Rectangle 31"/>
              <p:cNvSpPr/>
              <p:nvPr/>
            </p:nvSpPr>
            <p:spPr>
              <a:xfrm>
                <a:off x="6924679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 fontScale="25000" lnSpcReduction="20000"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3200" dirty="0">
                    <a:solidFill>
                      <a:schemeClr val="bg1"/>
                    </a:solidFill>
                  </a:rPr>
                  <a:t>实现业务逻辑，论坛所有的功能都集合在这个层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3200" dirty="0">
                    <a:solidFill>
                      <a:schemeClr val="bg1"/>
                    </a:solidFill>
                  </a:rPr>
                  <a:t>如果需要对这些功能进行更改，可以直接在该层修改。因为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各层相互独立</a:t>
                </a:r>
                <a:r>
                  <a:rPr lang="zh-CN" altLang="zh-CN" sz="3200" dirty="0">
                    <a:solidFill>
                      <a:schemeClr val="bg1"/>
                    </a:solidFill>
                  </a:rPr>
                  <a:t>，进行修改操作对整体的影响也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比较小。</a:t>
                </a:r>
              </a:p>
              <a:p>
                <a:pPr lvl="0">
                  <a:lnSpc>
                    <a:spcPct val="120000"/>
                  </a:lnSpc>
                </a:pP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32"/>
              <p:cNvSpPr txBox="1"/>
              <p:nvPr/>
            </p:nvSpPr>
            <p:spPr>
              <a:xfrm>
                <a:off x="6924679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业务逻辑层</a:t>
                </a:r>
              </a:p>
            </p:txBody>
          </p:sp>
        </p:grpSp>
        <p:sp>
          <p:nvSpPr>
            <p:cNvPr id="13" name="Rectangle: Rounded Corners 33"/>
            <p:cNvSpPr/>
            <p:nvPr/>
          </p:nvSpPr>
          <p:spPr>
            <a:xfrm rot="2700000">
              <a:off x="8264399" y="1329148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8409680" y="1482368"/>
              <a:ext cx="465138" cy="391319"/>
              <a:chOff x="5368132" y="2625725"/>
              <a:chExt cx="465138" cy="391319"/>
            </a:xfrm>
            <a:solidFill>
              <a:schemeClr val="accent2"/>
            </a:solidFill>
          </p:grpSpPr>
          <p:sp>
            <p:nvSpPr>
              <p:cNvPr id="15" name="Freeform: Shape 35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6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7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>
          <a:xfrm>
            <a:off x="3553850" y="1615764"/>
            <a:ext cx="2036299" cy="2398899"/>
            <a:chOff x="4738467" y="2612526"/>
            <a:chExt cx="2715065" cy="3198532"/>
          </a:xfrm>
        </p:grpSpPr>
        <p:cxnSp>
          <p:nvCxnSpPr>
            <p:cNvPr id="9" name="Straight Connector 39"/>
            <p:cNvCxnSpPr/>
            <p:nvPr/>
          </p:nvCxnSpPr>
          <p:spPr>
            <a:xfrm>
              <a:off x="6096000" y="2612526"/>
              <a:ext cx="0" cy="3198532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0"/>
            <p:cNvCxnSpPr/>
            <p:nvPr/>
          </p:nvCxnSpPr>
          <p:spPr>
            <a:xfrm>
              <a:off x="4738467" y="4291627"/>
              <a:ext cx="271506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spc="300" dirty="0">
                <a:latin typeface="Agency FB" panose="020B0503020202020204" pitchFamily="34" charset="0"/>
                <a:cs typeface="+mn-ea"/>
                <a:sym typeface="+mn-lt"/>
              </a:rPr>
              <a:t>04    </a:t>
            </a:r>
            <a:r>
              <a:rPr lang="zh-CN" altLang="en-US" sz="2400" spc="300" dirty="0">
                <a:latin typeface="Agency FB" panose="020B0503020202020204" pitchFamily="34" charset="0"/>
                <a:cs typeface="+mn-ea"/>
                <a:sym typeface="+mn-lt"/>
              </a:rPr>
              <a:t>架构方案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481170"/>
      </p:ext>
    </p:extLst>
  </p:cSld>
  <p:clrMapOvr>
    <a:masterClrMapping/>
  </p:clrMapOvr>
  <p:transition spd="slow" advTm="34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20,&quot;width&quot;:10170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  <p:tag name="TIMING" val="|2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  <p:tag name="TIMING" val="|0.3|1|21.6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5|1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9d770f9-ed9a-4355-abd0-918abea53824"/>
  <p:tag name="TIMING" val="|1.2|2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  <p:tag name="TIMING" val="|50.8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912</Words>
  <Application>Microsoft Office PowerPoint</Application>
  <PresentationFormat>全屏显示(16:9)</PresentationFormat>
  <Paragraphs>187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U.S. 101</vt:lpstr>
      <vt:lpstr>微软雅黑</vt:lpstr>
      <vt:lpstr>Agency FB</vt:lpstr>
      <vt:lpstr>Arial</vt:lpstr>
      <vt:lpstr>Calibri</vt:lpstr>
      <vt:lpstr>Calibri Light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白 宗平</cp:lastModifiedBy>
  <cp:revision>291</cp:revision>
  <dcterms:created xsi:type="dcterms:W3CDTF">2015-12-11T17:46:17Z</dcterms:created>
  <dcterms:modified xsi:type="dcterms:W3CDTF">2020-06-09T03:41:21Z</dcterms:modified>
</cp:coreProperties>
</file>