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9" r:id="rId4"/>
    <p:sldId id="268" r:id="rId5"/>
    <p:sldId id="270" r:id="rId6"/>
    <p:sldId id="274" r:id="rId7"/>
    <p:sldId id="273" r:id="rId8"/>
    <p:sldId id="272" r:id="rId9"/>
    <p:sldId id="275" r:id="rId10"/>
    <p:sldId id="276" r:id="rId11"/>
    <p:sldId id="277" r:id="rId12"/>
    <p:sldId id="278" r:id="rId13"/>
    <p:sldId id="335" r:id="rId14"/>
    <p:sldId id="279" r:id="rId15"/>
    <p:sldId id="271" r:id="rId16"/>
    <p:sldId id="280" r:id="rId17"/>
    <p:sldId id="282" r:id="rId18"/>
    <p:sldId id="283" r:id="rId19"/>
    <p:sldId id="284" r:id="rId20"/>
    <p:sldId id="266" r:id="rId21"/>
    <p:sldId id="288" r:id="rId22"/>
    <p:sldId id="289" r:id="rId23"/>
    <p:sldId id="290" r:id="rId24"/>
    <p:sldId id="336" r:id="rId25"/>
    <p:sldId id="291" r:id="rId26"/>
    <p:sldId id="292" r:id="rId27"/>
    <p:sldId id="337" r:id="rId28"/>
    <p:sldId id="293" r:id="rId29"/>
    <p:sldId id="287" r:id="rId30"/>
    <p:sldId id="286" r:id="rId31"/>
    <p:sldId id="294" r:id="rId32"/>
    <p:sldId id="295" r:id="rId33"/>
    <p:sldId id="296" r:id="rId34"/>
    <p:sldId id="297" r:id="rId35"/>
    <p:sldId id="298" r:id="rId36"/>
    <p:sldId id="299" r:id="rId37"/>
    <p:sldId id="267" r:id="rId3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" y="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/>
            <a:t>9.1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DCA8E53D-BBD8-4FDF-83F1-52D2A861A1B1}">
      <dgm:prSet custT="1"/>
      <dgm:spPr/>
      <dgm:t>
        <a:bodyPr/>
        <a:lstStyle/>
        <a:p>
          <a:r>
            <a:rPr lang="en-US" altLang="en-US" sz="2000" dirty="0"/>
            <a:t>9.2</a:t>
          </a:r>
          <a:endParaRPr lang="zh-CN" altLang="en-US" sz="2000" dirty="0"/>
        </a:p>
      </dgm:t>
    </dgm:pt>
    <dgm:pt modelId="{875464B9-42D8-441A-B7B2-3F469E4AF039}" type="parTrans" cxnId="{4BC08576-2D37-477F-990B-01C72DDD51B3}">
      <dgm:prSet/>
      <dgm:spPr/>
      <dgm:t>
        <a:bodyPr/>
        <a:lstStyle/>
        <a:p>
          <a:endParaRPr lang="zh-CN" altLang="en-US"/>
        </a:p>
      </dgm:t>
    </dgm:pt>
    <dgm:pt modelId="{4BF4E9ED-792F-43B4-ACA8-60687B029405}" type="sibTrans" cxnId="{4BC08576-2D37-477F-990B-01C72DDD51B3}">
      <dgm:prSet/>
      <dgm:spPr/>
      <dgm:t>
        <a:bodyPr/>
        <a:lstStyle/>
        <a:p>
          <a:endParaRPr lang="zh-CN" altLang="en-US"/>
        </a:p>
      </dgm:t>
    </dgm:pt>
    <dgm:pt modelId="{478250F9-DD08-4BC4-91BE-87BD015A96BB}">
      <dgm:prSet custT="1"/>
      <dgm:spPr/>
      <dgm:t>
        <a:bodyPr/>
        <a:lstStyle/>
        <a:p>
          <a:r>
            <a:rPr lang="en-US" altLang="en-US" sz="2000" dirty="0"/>
            <a:t>9.3</a:t>
          </a:r>
          <a:endParaRPr lang="zh-CN" altLang="en-US" sz="2000" dirty="0"/>
        </a:p>
      </dgm:t>
    </dgm:pt>
    <dgm:pt modelId="{3FF77BCC-49C2-47A2-A570-FB1E2DD36F75}" type="parTrans" cxnId="{F757D69D-2E04-4B86-A864-E362CDC2F15B}">
      <dgm:prSet/>
      <dgm:spPr/>
      <dgm:t>
        <a:bodyPr/>
        <a:lstStyle/>
        <a:p>
          <a:endParaRPr lang="zh-CN" altLang="en-US"/>
        </a:p>
      </dgm:t>
    </dgm:pt>
    <dgm:pt modelId="{6F96730A-078A-44B0-A72A-77E42C02FC09}" type="sibTrans" cxnId="{F757D69D-2E04-4B86-A864-E362CDC2F15B}">
      <dgm:prSet/>
      <dgm:spPr/>
      <dgm:t>
        <a:bodyPr/>
        <a:lstStyle/>
        <a:p>
          <a:endParaRPr lang="zh-CN" altLang="en-US"/>
        </a:p>
      </dgm:t>
    </dgm:pt>
    <dgm:pt modelId="{3D1EB699-7277-4F0E-BC1B-26D89596B57B}">
      <dgm:prSet custT="1"/>
      <dgm:spPr/>
      <dgm:t>
        <a:bodyPr/>
        <a:lstStyle/>
        <a:p>
          <a:r>
            <a:rPr lang="en-US" altLang="en-US" sz="2000" dirty="0"/>
            <a:t>9.4</a:t>
          </a:r>
          <a:endParaRPr lang="zh-CN" altLang="en-US" sz="2000" dirty="0"/>
        </a:p>
      </dgm:t>
    </dgm:pt>
    <dgm:pt modelId="{8DE7585D-2AD7-4109-AD45-0BB52E73498B}" type="parTrans" cxnId="{90D4FEEA-D407-4503-A574-C8429926144C}">
      <dgm:prSet/>
      <dgm:spPr/>
      <dgm:t>
        <a:bodyPr/>
        <a:lstStyle/>
        <a:p>
          <a:endParaRPr lang="zh-CN" altLang="en-US"/>
        </a:p>
      </dgm:t>
    </dgm:pt>
    <dgm:pt modelId="{7765905D-8E5D-4A8A-85AB-C2DE53D3AC2C}" type="sibTrans" cxnId="{90D4FEEA-D407-4503-A574-C8429926144C}">
      <dgm:prSet/>
      <dgm:spPr/>
      <dgm:t>
        <a:bodyPr/>
        <a:lstStyle/>
        <a:p>
          <a:endParaRPr lang="zh-CN" altLang="en-US"/>
        </a:p>
      </dgm:t>
    </dgm:pt>
    <dgm:pt modelId="{7FB7055C-DE76-401B-B882-C95699AAFB65}">
      <dgm:prSet custT="1"/>
      <dgm:spPr/>
      <dgm:t>
        <a:bodyPr/>
        <a:lstStyle/>
        <a:p>
          <a:r>
            <a:rPr lang="en-US" altLang="en-US" sz="2000" dirty="0"/>
            <a:t>9.5</a:t>
          </a:r>
          <a:endParaRPr lang="zh-CN" altLang="en-US" sz="2000" dirty="0"/>
        </a:p>
      </dgm:t>
    </dgm:pt>
    <dgm:pt modelId="{3466423A-6CB0-4468-8B0C-08270DEA0E83}" type="parTrans" cxnId="{1524BAE4-E9F9-411B-B22C-477567C3E051}">
      <dgm:prSet/>
      <dgm:spPr/>
      <dgm:t>
        <a:bodyPr/>
        <a:lstStyle/>
        <a:p>
          <a:endParaRPr lang="zh-CN" altLang="en-US"/>
        </a:p>
      </dgm:t>
    </dgm:pt>
    <dgm:pt modelId="{B2EA9341-FCD9-438A-8964-8773FBD31C9E}" type="sibTrans" cxnId="{1524BAE4-E9F9-411B-B22C-477567C3E051}">
      <dgm:prSet/>
      <dgm:spPr/>
      <dgm:t>
        <a:bodyPr/>
        <a:lstStyle/>
        <a:p>
          <a:endParaRPr lang="zh-CN" altLang="en-US"/>
        </a:p>
      </dgm:t>
    </dgm:pt>
    <dgm:pt modelId="{4ECC5510-900E-4D69-ADFA-17C43D29FD48}">
      <dgm:prSet phldrT="[文本]" custT="1"/>
      <dgm:spPr/>
      <dgm:t>
        <a:bodyPr/>
        <a:lstStyle/>
        <a:p>
          <a:r>
            <a:rPr lang="zh-CN" altLang="en-US" sz="2000" dirty="0"/>
            <a:t>传统</a:t>
          </a:r>
          <a:r>
            <a:rPr lang="en-US" altLang="en-US" sz="2000" dirty="0"/>
            <a:t>ASP</a:t>
          </a:r>
          <a:r>
            <a:rPr lang="zh-CN" altLang="en-US" sz="2000" dirty="0"/>
            <a:t>程序的实现</a:t>
          </a:r>
        </a:p>
      </dgm:t>
    </dgm:pt>
    <dgm:pt modelId="{E82540AF-8A50-424D-A997-61116AFC3D26}" type="parTrans" cxnId="{481CE0B0-CB5E-4967-8CF8-41096C7AA71A}">
      <dgm:prSet/>
      <dgm:spPr/>
      <dgm:t>
        <a:bodyPr/>
        <a:lstStyle/>
        <a:p>
          <a:endParaRPr lang="zh-CN" altLang="en-US"/>
        </a:p>
      </dgm:t>
    </dgm:pt>
    <dgm:pt modelId="{62EAD192-949D-4967-89A0-4659E0A98E81}" type="sibTrans" cxnId="{481CE0B0-CB5E-4967-8CF8-41096C7AA71A}">
      <dgm:prSet/>
      <dgm:spPr/>
      <dgm:t>
        <a:bodyPr/>
        <a:lstStyle/>
        <a:p>
          <a:endParaRPr lang="zh-CN" altLang="en-US"/>
        </a:p>
      </dgm:t>
    </dgm:pt>
    <dgm:pt modelId="{34A5ED30-589C-4D2B-A790-FC23042ACCBF}">
      <dgm:prSet custT="1"/>
      <dgm:spPr/>
      <dgm:t>
        <a:bodyPr/>
        <a:lstStyle/>
        <a:p>
          <a:r>
            <a:rPr lang="en-US" altLang="en-US" sz="2000" dirty="0" err="1"/>
            <a:t>ASP.NETWeb</a:t>
          </a:r>
          <a:r>
            <a:rPr lang="zh-CN" altLang="en-US" sz="2000" dirty="0"/>
            <a:t>应用程序的构建</a:t>
          </a:r>
        </a:p>
      </dgm:t>
    </dgm:pt>
    <dgm:pt modelId="{F8247E66-DEBB-4415-A66B-327FF6C3AAF3}" type="parTrans" cxnId="{5A9A20B1-E137-405A-8A5A-EAA2E72DD454}">
      <dgm:prSet/>
      <dgm:spPr/>
      <dgm:t>
        <a:bodyPr/>
        <a:lstStyle/>
        <a:p>
          <a:endParaRPr lang="zh-CN" altLang="en-US"/>
        </a:p>
      </dgm:t>
    </dgm:pt>
    <dgm:pt modelId="{39B3205C-EA76-4C40-952B-9A0E82184765}" type="sibTrans" cxnId="{5A9A20B1-E137-405A-8A5A-EAA2E72DD454}">
      <dgm:prSet/>
      <dgm:spPr/>
      <dgm:t>
        <a:bodyPr/>
        <a:lstStyle/>
        <a:p>
          <a:endParaRPr lang="zh-CN" altLang="en-US"/>
        </a:p>
      </dgm:t>
    </dgm:pt>
    <dgm:pt modelId="{E3D0B266-01D8-49A3-BDC0-D3A29089D752}">
      <dgm:prSet custT="1"/>
      <dgm:spPr/>
      <dgm:t>
        <a:bodyPr/>
        <a:lstStyle/>
        <a:p>
          <a:r>
            <a:rPr lang="en-US" altLang="en-US" sz="2000" dirty="0"/>
            <a:t>ASP.NET Hello World</a:t>
          </a:r>
          <a:endParaRPr lang="zh-CN" altLang="en-US" sz="2000" dirty="0"/>
        </a:p>
      </dgm:t>
    </dgm:pt>
    <dgm:pt modelId="{E7AD0CD1-4DEC-4A57-890B-A96187578EB9}" type="parTrans" cxnId="{CFC0A39A-A8CD-4945-9708-1758A45EC7E9}">
      <dgm:prSet/>
      <dgm:spPr/>
      <dgm:t>
        <a:bodyPr/>
        <a:lstStyle/>
        <a:p>
          <a:endParaRPr lang="zh-CN" altLang="en-US"/>
        </a:p>
      </dgm:t>
    </dgm:pt>
    <dgm:pt modelId="{CD495DEF-6150-410E-A033-10A3C7503E96}" type="sibTrans" cxnId="{CFC0A39A-A8CD-4945-9708-1758A45EC7E9}">
      <dgm:prSet/>
      <dgm:spPr/>
      <dgm:t>
        <a:bodyPr/>
        <a:lstStyle/>
        <a:p>
          <a:endParaRPr lang="zh-CN" altLang="en-US"/>
        </a:p>
      </dgm:t>
    </dgm:pt>
    <dgm:pt modelId="{2B3FFF28-2B6B-4256-A705-0A9B7E755DC4}">
      <dgm:prSet custT="1"/>
      <dgm:spPr/>
      <dgm:t>
        <a:bodyPr/>
        <a:lstStyle/>
        <a:p>
          <a:r>
            <a:rPr lang="en-US" altLang="en-US" sz="2000" dirty="0"/>
            <a:t>ASP.NET</a:t>
          </a:r>
          <a:r>
            <a:rPr lang="zh-CN" altLang="en-US" sz="2000" dirty="0"/>
            <a:t>服务器端控件</a:t>
          </a:r>
        </a:p>
      </dgm:t>
    </dgm:pt>
    <dgm:pt modelId="{B55AD9A5-9CA4-4F60-A713-6D2FED6CD24E}" type="parTrans" cxnId="{DF18E10F-D1EF-40E1-94D0-9538CC7B5F65}">
      <dgm:prSet/>
      <dgm:spPr/>
      <dgm:t>
        <a:bodyPr/>
        <a:lstStyle/>
        <a:p>
          <a:endParaRPr lang="zh-CN" altLang="en-US"/>
        </a:p>
      </dgm:t>
    </dgm:pt>
    <dgm:pt modelId="{A364F369-14C6-4845-86BD-A1179113DA6E}" type="sibTrans" cxnId="{DF18E10F-D1EF-40E1-94D0-9538CC7B5F65}">
      <dgm:prSet/>
      <dgm:spPr/>
      <dgm:t>
        <a:bodyPr/>
        <a:lstStyle/>
        <a:p>
          <a:endParaRPr lang="zh-CN" altLang="en-US"/>
        </a:p>
      </dgm:t>
    </dgm:pt>
    <dgm:pt modelId="{DA293416-F44F-4A58-B2C1-BA348CECCA56}">
      <dgm:prSet custT="1"/>
      <dgm:spPr/>
      <dgm:t>
        <a:bodyPr/>
        <a:lstStyle/>
        <a:p>
          <a:r>
            <a:rPr lang="zh-CN" altLang="en-US" sz="2000" dirty="0"/>
            <a:t>思考题</a:t>
          </a:r>
        </a:p>
      </dgm:t>
    </dgm:pt>
    <dgm:pt modelId="{8A7F8EFC-B26D-4E8A-9F14-0F9DDEA2E2F7}" type="parTrans" cxnId="{1AEF29CF-B579-4BF8-89C4-DF0D554034FD}">
      <dgm:prSet/>
      <dgm:spPr/>
      <dgm:t>
        <a:bodyPr/>
        <a:lstStyle/>
        <a:p>
          <a:endParaRPr lang="zh-CN" altLang="en-US"/>
        </a:p>
      </dgm:t>
    </dgm:pt>
    <dgm:pt modelId="{97BA4F5D-FD42-4506-92A0-B644EED6588C}" type="sibTrans" cxnId="{1AEF29CF-B579-4BF8-89C4-DF0D554034FD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64E5043-0F54-4F57-8B6A-DD16812DF641}" type="pres">
      <dgm:prSet presAssocID="{58F708FC-8532-424A-8D9C-0A5EECA1FC6A}" presName="descendantText" presStyleLbl="alignAccFollowNode1" presStyleIdx="0" presStyleCnt="5" custScaleX="419869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E1E6EB61-751A-4E41-82B8-ADE14731E002}" type="pres">
      <dgm:prSet presAssocID="{DCA8E53D-BBD8-4FDF-83F1-52D2A861A1B1}" presName="linNode" presStyleCnt="0"/>
      <dgm:spPr/>
    </dgm:pt>
    <dgm:pt modelId="{EC887BB5-DF17-4F44-BB77-099B868208C0}" type="pres">
      <dgm:prSet presAssocID="{DCA8E53D-BBD8-4FDF-83F1-52D2A861A1B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F57D49E-FB0C-427E-990A-77829117E866}" type="pres">
      <dgm:prSet presAssocID="{DCA8E53D-BBD8-4FDF-83F1-52D2A861A1B1}" presName="descendantText" presStyleLbl="alignAccFollowNode1" presStyleIdx="1" presStyleCnt="5" custScaleX="419869">
        <dgm:presLayoutVars>
          <dgm:bulletEnabled val="1"/>
        </dgm:presLayoutVars>
      </dgm:prSet>
      <dgm:spPr/>
    </dgm:pt>
    <dgm:pt modelId="{DE3F66E9-6345-40A9-B807-29A8204CA299}" type="pres">
      <dgm:prSet presAssocID="{4BF4E9ED-792F-43B4-ACA8-60687B029405}" presName="sp" presStyleCnt="0"/>
      <dgm:spPr/>
    </dgm:pt>
    <dgm:pt modelId="{DECAE929-92BD-4E74-935D-96FE5607FB2B}" type="pres">
      <dgm:prSet presAssocID="{478250F9-DD08-4BC4-91BE-87BD015A96BB}" presName="linNode" presStyleCnt="0"/>
      <dgm:spPr/>
    </dgm:pt>
    <dgm:pt modelId="{6BF70E97-E0C8-4AAE-8F35-A2088D093B56}" type="pres">
      <dgm:prSet presAssocID="{478250F9-DD08-4BC4-91BE-87BD015A96B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126D46B-A507-4356-91A2-C4740C1ECA7C}" type="pres">
      <dgm:prSet presAssocID="{478250F9-DD08-4BC4-91BE-87BD015A96BB}" presName="descendantText" presStyleLbl="alignAccFollowNode1" presStyleIdx="2" presStyleCnt="5" custScaleX="419869">
        <dgm:presLayoutVars>
          <dgm:bulletEnabled val="1"/>
        </dgm:presLayoutVars>
      </dgm:prSet>
      <dgm:spPr/>
    </dgm:pt>
    <dgm:pt modelId="{1ED508AD-99C6-4DD9-A38A-9D7D2F529E5D}" type="pres">
      <dgm:prSet presAssocID="{6F96730A-078A-44B0-A72A-77E42C02FC09}" presName="sp" presStyleCnt="0"/>
      <dgm:spPr/>
    </dgm:pt>
    <dgm:pt modelId="{E8C8A1B4-B2A8-4F2F-8A16-174DA60D817C}" type="pres">
      <dgm:prSet presAssocID="{3D1EB699-7277-4F0E-BC1B-26D89596B57B}" presName="linNode" presStyleCnt="0"/>
      <dgm:spPr/>
    </dgm:pt>
    <dgm:pt modelId="{FB72FABC-4BF8-4815-8F21-6957B47DE454}" type="pres">
      <dgm:prSet presAssocID="{3D1EB699-7277-4F0E-BC1B-26D89596B57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CE26CCB-A251-4517-9D0F-4CB015AF74E6}" type="pres">
      <dgm:prSet presAssocID="{3D1EB699-7277-4F0E-BC1B-26D89596B57B}" presName="descendantText" presStyleLbl="alignAccFollowNode1" presStyleIdx="3" presStyleCnt="5" custScaleX="419869">
        <dgm:presLayoutVars>
          <dgm:bulletEnabled val="1"/>
        </dgm:presLayoutVars>
      </dgm:prSet>
      <dgm:spPr/>
    </dgm:pt>
    <dgm:pt modelId="{09CF6D0E-12E0-4B55-B74B-C0940313EFD4}" type="pres">
      <dgm:prSet presAssocID="{7765905D-8E5D-4A8A-85AB-C2DE53D3AC2C}" presName="sp" presStyleCnt="0"/>
      <dgm:spPr/>
    </dgm:pt>
    <dgm:pt modelId="{963EEBC5-0246-461E-A5F6-3085B67C2BE5}" type="pres">
      <dgm:prSet presAssocID="{7FB7055C-DE76-401B-B882-C95699AAFB65}" presName="linNode" presStyleCnt="0"/>
      <dgm:spPr/>
    </dgm:pt>
    <dgm:pt modelId="{95E92653-F2BE-4640-BA4E-2908CFAFF813}" type="pres">
      <dgm:prSet presAssocID="{7FB7055C-DE76-401B-B882-C95699AAFB6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B18C2774-F3AB-400E-9C1A-BFE1F95BF223}" type="pres">
      <dgm:prSet presAssocID="{7FB7055C-DE76-401B-B882-C95699AAFB65}" presName="descendantText" presStyleLbl="alignAccFollowNode1" presStyleIdx="4" presStyleCnt="5" custScaleX="419869">
        <dgm:presLayoutVars>
          <dgm:bulletEnabled val="1"/>
        </dgm:presLayoutVars>
      </dgm:prSet>
      <dgm:spPr/>
    </dgm:pt>
  </dgm:ptLst>
  <dgm:cxnLst>
    <dgm:cxn modelId="{DF18E10F-D1EF-40E1-94D0-9538CC7B5F65}" srcId="{3D1EB699-7277-4F0E-BC1B-26D89596B57B}" destId="{2B3FFF28-2B6B-4256-A705-0A9B7E755DC4}" srcOrd="0" destOrd="0" parTransId="{B55AD9A5-9CA4-4F60-A713-6D2FED6CD24E}" sibTransId="{A364F369-14C6-4845-86BD-A1179113DA6E}"/>
    <dgm:cxn modelId="{5DA8B73C-E2C2-4EC1-A681-0E79C3783F60}" type="presOf" srcId="{DCA8E53D-BBD8-4FDF-83F1-52D2A861A1B1}" destId="{EC887BB5-DF17-4F44-BB77-099B868208C0}" srcOrd="0" destOrd="0" presId="urn:microsoft.com/office/officeart/2005/8/layout/vList5"/>
    <dgm:cxn modelId="{D55B0263-10E8-4D3A-B496-4019D56408C1}" type="presOf" srcId="{DA293416-F44F-4A58-B2C1-BA348CECCA56}" destId="{B18C2774-F3AB-400E-9C1A-BFE1F95BF223}" srcOrd="0" destOrd="0" presId="urn:microsoft.com/office/officeart/2005/8/layout/vList5"/>
    <dgm:cxn modelId="{6AC04C71-C992-4364-A94A-C1421EE44FB6}" type="presOf" srcId="{E3D0B266-01D8-49A3-BDC0-D3A29089D752}" destId="{3126D46B-A507-4356-91A2-C4740C1ECA7C}" srcOrd="0" destOrd="0" presId="urn:microsoft.com/office/officeart/2005/8/layout/vList5"/>
    <dgm:cxn modelId="{4BC08576-2D37-477F-990B-01C72DDD51B3}" srcId="{E8E26EDF-4141-49C6-B378-4DAB828C0508}" destId="{DCA8E53D-BBD8-4FDF-83F1-52D2A861A1B1}" srcOrd="1" destOrd="0" parTransId="{875464B9-42D8-441A-B7B2-3F469E4AF039}" sibTransId="{4BF4E9ED-792F-43B4-ACA8-60687B029405}"/>
    <dgm:cxn modelId="{2B967C7D-4233-4A3E-8B2E-5871F3AF455B}" type="presOf" srcId="{478250F9-DD08-4BC4-91BE-87BD015A96BB}" destId="{6BF70E97-E0C8-4AAE-8F35-A2088D093B56}" srcOrd="0" destOrd="0" presId="urn:microsoft.com/office/officeart/2005/8/layout/vList5"/>
    <dgm:cxn modelId="{78748985-5773-4797-A3DD-870C698825E1}" type="presOf" srcId="{2B3FFF28-2B6B-4256-A705-0A9B7E755DC4}" destId="{0CE26CCB-A251-4517-9D0F-4CB015AF74E6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CFC0A39A-A8CD-4945-9708-1758A45EC7E9}" srcId="{478250F9-DD08-4BC4-91BE-87BD015A96BB}" destId="{E3D0B266-01D8-49A3-BDC0-D3A29089D752}" srcOrd="0" destOrd="0" parTransId="{E7AD0CD1-4DEC-4A57-890B-A96187578EB9}" sibTransId="{CD495DEF-6150-410E-A033-10A3C7503E96}"/>
    <dgm:cxn modelId="{F757D69D-2E04-4B86-A864-E362CDC2F15B}" srcId="{E8E26EDF-4141-49C6-B378-4DAB828C0508}" destId="{478250F9-DD08-4BC4-91BE-87BD015A96BB}" srcOrd="2" destOrd="0" parTransId="{3FF77BCC-49C2-47A2-A570-FB1E2DD36F75}" sibTransId="{6F96730A-078A-44B0-A72A-77E42C02FC09}"/>
    <dgm:cxn modelId="{F6FF92AF-2667-4872-8645-BBDDC3B46365}" type="presOf" srcId="{3D1EB699-7277-4F0E-BC1B-26D89596B57B}" destId="{FB72FABC-4BF8-4815-8F21-6957B47DE454}" srcOrd="0" destOrd="0" presId="urn:microsoft.com/office/officeart/2005/8/layout/vList5"/>
    <dgm:cxn modelId="{481CE0B0-CB5E-4967-8CF8-41096C7AA71A}" srcId="{58F708FC-8532-424A-8D9C-0A5EECA1FC6A}" destId="{4ECC5510-900E-4D69-ADFA-17C43D29FD48}" srcOrd="0" destOrd="0" parTransId="{E82540AF-8A50-424D-A997-61116AFC3D26}" sibTransId="{62EAD192-949D-4967-89A0-4659E0A98E81}"/>
    <dgm:cxn modelId="{5A9A20B1-E137-405A-8A5A-EAA2E72DD454}" srcId="{DCA8E53D-BBD8-4FDF-83F1-52D2A861A1B1}" destId="{34A5ED30-589C-4D2B-A790-FC23042ACCBF}" srcOrd="0" destOrd="0" parTransId="{F8247E66-DEBB-4415-A66B-327FF6C3AAF3}" sibTransId="{39B3205C-EA76-4C40-952B-9A0E82184765}"/>
    <dgm:cxn modelId="{012318BC-A8A3-4607-BD22-62B6DFDBFE74}" type="presOf" srcId="{34A5ED30-589C-4D2B-A790-FC23042ACCBF}" destId="{3F57D49E-FB0C-427E-990A-77829117E866}" srcOrd="0" destOrd="0" presId="urn:microsoft.com/office/officeart/2005/8/layout/vList5"/>
    <dgm:cxn modelId="{293760CD-3F7A-4DCB-ADF0-7A12D5A5CDF3}" type="presOf" srcId="{7FB7055C-DE76-401B-B882-C95699AAFB65}" destId="{95E92653-F2BE-4640-BA4E-2908CFAFF813}" srcOrd="0" destOrd="0" presId="urn:microsoft.com/office/officeart/2005/8/layout/vList5"/>
    <dgm:cxn modelId="{1AEF29CF-B579-4BF8-89C4-DF0D554034FD}" srcId="{7FB7055C-DE76-401B-B882-C95699AAFB65}" destId="{DA293416-F44F-4A58-B2C1-BA348CECCA56}" srcOrd="0" destOrd="0" parTransId="{8A7F8EFC-B26D-4E8A-9F14-0F9DDEA2E2F7}" sibTransId="{97BA4F5D-FD42-4506-92A0-B644EED6588C}"/>
    <dgm:cxn modelId="{F07324DF-598A-4722-8915-4B64996286C5}" type="presOf" srcId="{4ECC5510-900E-4D69-ADFA-17C43D29FD48}" destId="{164E5043-0F54-4F57-8B6A-DD16812DF641}" srcOrd="0" destOrd="0" presId="urn:microsoft.com/office/officeart/2005/8/layout/vList5"/>
    <dgm:cxn modelId="{1524BAE4-E9F9-411B-B22C-477567C3E051}" srcId="{E8E26EDF-4141-49C6-B378-4DAB828C0508}" destId="{7FB7055C-DE76-401B-B882-C95699AAFB65}" srcOrd="4" destOrd="0" parTransId="{3466423A-6CB0-4468-8B0C-08270DEA0E83}" sibTransId="{B2EA9341-FCD9-438A-8964-8773FBD31C9E}"/>
    <dgm:cxn modelId="{90D4FEEA-D407-4503-A574-C8429926144C}" srcId="{E8E26EDF-4141-49C6-B378-4DAB828C0508}" destId="{3D1EB699-7277-4F0E-BC1B-26D89596B57B}" srcOrd="3" destOrd="0" parTransId="{8DE7585D-2AD7-4109-AD45-0BB52E73498B}" sibTransId="{7765905D-8E5D-4A8A-85AB-C2DE53D3AC2C}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57650E27-CA60-4B09-BC27-06DF094F0DD8}" type="presParOf" srcId="{5C4F8155-B2F2-4B44-AD4A-F24CEEABD493}" destId="{164E5043-0F54-4F57-8B6A-DD16812DF641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C90DD69B-B389-496C-9D97-E5BA5481C741}" type="presParOf" srcId="{09FC3EB1-8F84-4535-9FF7-07F4F55FCE21}" destId="{E1E6EB61-751A-4E41-82B8-ADE14731E002}" srcOrd="2" destOrd="0" presId="urn:microsoft.com/office/officeart/2005/8/layout/vList5"/>
    <dgm:cxn modelId="{59FD636E-1B6C-4079-B504-169CA306EE6E}" type="presParOf" srcId="{E1E6EB61-751A-4E41-82B8-ADE14731E002}" destId="{EC887BB5-DF17-4F44-BB77-099B868208C0}" srcOrd="0" destOrd="0" presId="urn:microsoft.com/office/officeart/2005/8/layout/vList5"/>
    <dgm:cxn modelId="{0254D9F2-19D8-4CDB-9696-809AD920263A}" type="presParOf" srcId="{E1E6EB61-751A-4E41-82B8-ADE14731E002}" destId="{3F57D49E-FB0C-427E-990A-77829117E866}" srcOrd="1" destOrd="0" presId="urn:microsoft.com/office/officeart/2005/8/layout/vList5"/>
    <dgm:cxn modelId="{5194045B-68DA-4DAC-8454-B4E5EA08F9E4}" type="presParOf" srcId="{09FC3EB1-8F84-4535-9FF7-07F4F55FCE21}" destId="{DE3F66E9-6345-40A9-B807-29A8204CA299}" srcOrd="3" destOrd="0" presId="urn:microsoft.com/office/officeart/2005/8/layout/vList5"/>
    <dgm:cxn modelId="{631AE24F-1ADC-416C-8F19-E10CF7B07940}" type="presParOf" srcId="{09FC3EB1-8F84-4535-9FF7-07F4F55FCE21}" destId="{DECAE929-92BD-4E74-935D-96FE5607FB2B}" srcOrd="4" destOrd="0" presId="urn:microsoft.com/office/officeart/2005/8/layout/vList5"/>
    <dgm:cxn modelId="{7361EC2F-DB92-431D-81C0-A0B05EECDC8A}" type="presParOf" srcId="{DECAE929-92BD-4E74-935D-96FE5607FB2B}" destId="{6BF70E97-E0C8-4AAE-8F35-A2088D093B56}" srcOrd="0" destOrd="0" presId="urn:microsoft.com/office/officeart/2005/8/layout/vList5"/>
    <dgm:cxn modelId="{44277655-DDAE-4F22-AB2D-9FBA1D9595E8}" type="presParOf" srcId="{DECAE929-92BD-4E74-935D-96FE5607FB2B}" destId="{3126D46B-A507-4356-91A2-C4740C1ECA7C}" srcOrd="1" destOrd="0" presId="urn:microsoft.com/office/officeart/2005/8/layout/vList5"/>
    <dgm:cxn modelId="{4A49522E-15E6-412A-BA9C-E1C1AE505C86}" type="presParOf" srcId="{09FC3EB1-8F84-4535-9FF7-07F4F55FCE21}" destId="{1ED508AD-99C6-4DD9-A38A-9D7D2F529E5D}" srcOrd="5" destOrd="0" presId="urn:microsoft.com/office/officeart/2005/8/layout/vList5"/>
    <dgm:cxn modelId="{BF919A6D-BC1C-4ECD-82C7-8701D6BBA43A}" type="presParOf" srcId="{09FC3EB1-8F84-4535-9FF7-07F4F55FCE21}" destId="{E8C8A1B4-B2A8-4F2F-8A16-174DA60D817C}" srcOrd="6" destOrd="0" presId="urn:microsoft.com/office/officeart/2005/8/layout/vList5"/>
    <dgm:cxn modelId="{1D42B97D-04BD-4196-8000-DB0B37696327}" type="presParOf" srcId="{E8C8A1B4-B2A8-4F2F-8A16-174DA60D817C}" destId="{FB72FABC-4BF8-4815-8F21-6957B47DE454}" srcOrd="0" destOrd="0" presId="urn:microsoft.com/office/officeart/2005/8/layout/vList5"/>
    <dgm:cxn modelId="{B0EE43A6-6342-44A1-8FA3-EC32D353373F}" type="presParOf" srcId="{E8C8A1B4-B2A8-4F2F-8A16-174DA60D817C}" destId="{0CE26CCB-A251-4517-9D0F-4CB015AF74E6}" srcOrd="1" destOrd="0" presId="urn:microsoft.com/office/officeart/2005/8/layout/vList5"/>
    <dgm:cxn modelId="{353AC77F-C70A-43DC-853C-D608FF94333E}" type="presParOf" srcId="{09FC3EB1-8F84-4535-9FF7-07F4F55FCE21}" destId="{09CF6D0E-12E0-4B55-B74B-C0940313EFD4}" srcOrd="7" destOrd="0" presId="urn:microsoft.com/office/officeart/2005/8/layout/vList5"/>
    <dgm:cxn modelId="{B6ACA2CB-DA41-412A-BF3F-EEFA813A4E73}" type="presParOf" srcId="{09FC3EB1-8F84-4535-9FF7-07F4F55FCE21}" destId="{963EEBC5-0246-461E-A5F6-3085B67C2BE5}" srcOrd="8" destOrd="0" presId="urn:microsoft.com/office/officeart/2005/8/layout/vList5"/>
    <dgm:cxn modelId="{77538378-BC1C-4FE2-9798-6D2D4ADD9CC5}" type="presParOf" srcId="{963EEBC5-0246-461E-A5F6-3085B67C2BE5}" destId="{95E92653-F2BE-4640-BA4E-2908CFAFF813}" srcOrd="0" destOrd="0" presId="urn:microsoft.com/office/officeart/2005/8/layout/vList5"/>
    <dgm:cxn modelId="{01ACC46E-157C-40C4-A1EA-4B96808D6D90}" type="presParOf" srcId="{963EEBC5-0246-461E-A5F6-3085B67C2BE5}" destId="{B18C2774-F3AB-400E-9C1A-BFE1F95BF2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 custT="1"/>
      <dgm:spPr/>
      <dgm:t>
        <a:bodyPr/>
        <a:lstStyle/>
        <a:p>
          <a:r>
            <a:rPr lang="en-US" altLang="en-US" sz="5400" dirty="0"/>
            <a:t>ASPX</a:t>
          </a:r>
          <a:r>
            <a:rPr lang="zh-CN" altLang="en-US" sz="5400" dirty="0"/>
            <a:t>设计基础</a:t>
          </a:r>
          <a:r>
            <a:rPr lang="en-US" altLang="en-US" sz="5400" dirty="0"/>
            <a:t>1</a:t>
          </a:r>
          <a:endParaRPr lang="zh-CN" altLang="en-US" sz="5400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 sz="5400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 sz="5400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 custT="1"/>
      <dgm:spPr/>
      <dgm:t>
        <a:bodyPr/>
        <a:lstStyle/>
        <a:p>
          <a:r>
            <a:rPr lang="en-US" altLang="en-US" sz="5400" dirty="0"/>
            <a:t>ASPX</a:t>
          </a:r>
          <a:r>
            <a:rPr lang="zh-CN" altLang="en-US" sz="5400" dirty="0"/>
            <a:t>设计基础</a:t>
          </a:r>
          <a:r>
            <a:rPr lang="en-US" altLang="zh-CN" sz="5400" dirty="0"/>
            <a:t>2</a:t>
          </a:r>
          <a:endParaRPr lang="zh-CN" altLang="en-US" sz="5400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 sz="5400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 sz="5400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 custT="1"/>
      <dgm:spPr/>
      <dgm:t>
        <a:bodyPr/>
        <a:lstStyle/>
        <a:p>
          <a:r>
            <a:rPr lang="en-US" altLang="en-US" sz="5400" dirty="0"/>
            <a:t>ASPX</a:t>
          </a:r>
          <a:r>
            <a:rPr lang="zh-CN" altLang="en-US" sz="5400" dirty="0"/>
            <a:t>设计基础</a:t>
          </a:r>
          <a:r>
            <a:rPr lang="en-US" altLang="zh-CN" sz="5400" dirty="0"/>
            <a:t>3</a:t>
          </a:r>
          <a:endParaRPr lang="zh-CN" altLang="en-US" sz="5400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 sz="5400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 sz="5400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DB9DE8-DB90-4B4D-BA00-2492260C6E4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DCF67C-5D98-46F2-81CE-79C26FFACB0B}">
      <dgm:prSet phldrT="[文本]"/>
      <dgm:spPr/>
      <dgm:t>
        <a:bodyPr/>
        <a:lstStyle/>
        <a:p>
          <a:r>
            <a:rPr lang="zh-CN" altLang="zh-CN" dirty="0"/>
            <a:t>与</a:t>
          </a:r>
          <a:r>
            <a:rPr lang="en-US" altLang="zh-CN" dirty="0"/>
            <a:t>HTML</a:t>
          </a:r>
          <a:r>
            <a:rPr lang="zh-CN" altLang="zh-CN" dirty="0"/>
            <a:t>标签相同并直接映射</a:t>
          </a:r>
          <a:r>
            <a:rPr lang="en-US" altLang="zh-CN" dirty="0"/>
            <a:t>HTML</a:t>
          </a:r>
          <a:r>
            <a:rPr lang="zh-CN" altLang="zh-CN" dirty="0"/>
            <a:t>元素的“</a:t>
          </a:r>
          <a:r>
            <a:rPr lang="en-US" altLang="zh-CN" dirty="0"/>
            <a:t>HTML</a:t>
          </a:r>
          <a:r>
            <a:rPr lang="zh-CN" altLang="zh-CN" dirty="0"/>
            <a:t>服务器控件”（</a:t>
          </a:r>
          <a:r>
            <a:rPr lang="en-US" altLang="zh-CN" dirty="0"/>
            <a:t>HTML Server Controls</a:t>
          </a:r>
          <a:r>
            <a:rPr lang="zh-CN" altLang="zh-CN" dirty="0"/>
            <a:t>）</a:t>
          </a:r>
          <a:endParaRPr lang="zh-CN" altLang="en-US" dirty="0"/>
        </a:p>
      </dgm:t>
    </dgm:pt>
    <dgm:pt modelId="{E81D9527-DC7E-4E07-A505-7CE55E51ED86}" type="parTrans" cxnId="{18FA8A7F-97AB-4627-A6BB-55286E1FE0C7}">
      <dgm:prSet/>
      <dgm:spPr/>
      <dgm:t>
        <a:bodyPr/>
        <a:lstStyle/>
        <a:p>
          <a:endParaRPr lang="zh-CN" altLang="en-US"/>
        </a:p>
      </dgm:t>
    </dgm:pt>
    <dgm:pt modelId="{5E4002E2-85C9-4F43-B1DB-E1CF5E01C476}" type="sibTrans" cxnId="{18FA8A7F-97AB-4627-A6BB-55286E1FE0C7}">
      <dgm:prSet/>
      <dgm:spPr/>
      <dgm:t>
        <a:bodyPr/>
        <a:lstStyle/>
        <a:p>
          <a:endParaRPr lang="zh-CN" altLang="en-US"/>
        </a:p>
      </dgm:t>
    </dgm:pt>
    <dgm:pt modelId="{AF11898F-8798-44CA-B5D9-A66112D9D9F3}">
      <dgm:prSet phldrT="[文本]"/>
      <dgm:spPr/>
      <dgm:t>
        <a:bodyPr/>
        <a:lstStyle/>
        <a:p>
          <a:r>
            <a:rPr lang="zh-CN" altLang="zh-CN" dirty="0"/>
            <a:t>以新的标签来定义的“</a:t>
          </a:r>
          <a:r>
            <a:rPr lang="en-US" altLang="zh-CN" dirty="0"/>
            <a:t>Web</a:t>
          </a:r>
          <a:r>
            <a:rPr lang="zh-CN" altLang="zh-CN" dirty="0"/>
            <a:t>服务器控件”（</a:t>
          </a:r>
          <a:r>
            <a:rPr lang="en-US" altLang="zh-CN" dirty="0"/>
            <a:t>Web Server Controls</a:t>
          </a:r>
          <a:r>
            <a:rPr lang="zh-CN" altLang="zh-CN" dirty="0"/>
            <a:t>）</a:t>
          </a:r>
          <a:endParaRPr lang="zh-CN" altLang="en-US" dirty="0"/>
        </a:p>
      </dgm:t>
    </dgm:pt>
    <dgm:pt modelId="{421EA23A-EE62-444A-9A50-55E006F7BB13}" type="parTrans" cxnId="{E043FFD1-E1D3-42C8-896E-CB832D94BB37}">
      <dgm:prSet/>
      <dgm:spPr/>
      <dgm:t>
        <a:bodyPr/>
        <a:lstStyle/>
        <a:p>
          <a:endParaRPr lang="zh-CN" altLang="en-US"/>
        </a:p>
      </dgm:t>
    </dgm:pt>
    <dgm:pt modelId="{298A36C1-69D5-4188-88E4-DB447348EF4C}" type="sibTrans" cxnId="{E043FFD1-E1D3-42C8-896E-CB832D94BB37}">
      <dgm:prSet/>
      <dgm:spPr/>
      <dgm:t>
        <a:bodyPr/>
        <a:lstStyle/>
        <a:p>
          <a:endParaRPr lang="zh-CN" altLang="en-US"/>
        </a:p>
      </dgm:t>
    </dgm:pt>
    <dgm:pt modelId="{E64777FD-07F4-4979-A034-3D6042C65218}">
      <dgm:prSet phldrT="[文本]"/>
      <dgm:spPr/>
      <dgm:t>
        <a:bodyPr/>
        <a:lstStyle/>
        <a:p>
          <a:r>
            <a:rPr lang="zh-CN" altLang="zh-CN" dirty="0"/>
            <a:t>检查输入是否合理的“验证服务器控件”（</a:t>
          </a:r>
          <a:r>
            <a:rPr lang="en-US" altLang="zh-CN" dirty="0"/>
            <a:t>Validation Server Controls</a:t>
          </a:r>
          <a:r>
            <a:rPr lang="zh-CN" altLang="zh-CN" dirty="0"/>
            <a:t>）。</a:t>
          </a:r>
          <a:endParaRPr lang="zh-CN" altLang="en-US" dirty="0"/>
        </a:p>
      </dgm:t>
    </dgm:pt>
    <dgm:pt modelId="{222B530B-425B-46E1-98CC-5478D7521B1C}" type="parTrans" cxnId="{F44A1041-154B-4846-9DE2-579D383F322A}">
      <dgm:prSet/>
      <dgm:spPr/>
      <dgm:t>
        <a:bodyPr/>
        <a:lstStyle/>
        <a:p>
          <a:endParaRPr lang="zh-CN" altLang="en-US"/>
        </a:p>
      </dgm:t>
    </dgm:pt>
    <dgm:pt modelId="{D05C34DA-F565-46D1-8210-6C3EE64EBE75}" type="sibTrans" cxnId="{F44A1041-154B-4846-9DE2-579D383F322A}">
      <dgm:prSet/>
      <dgm:spPr/>
      <dgm:t>
        <a:bodyPr/>
        <a:lstStyle/>
        <a:p>
          <a:endParaRPr lang="zh-CN" altLang="en-US"/>
        </a:p>
      </dgm:t>
    </dgm:pt>
    <dgm:pt modelId="{339799B8-80A4-4033-AF52-51909CCBCC2A}" type="pres">
      <dgm:prSet presAssocID="{F6DB9DE8-DB90-4B4D-BA00-2492260C6E41}" presName="Name0" presStyleCnt="0">
        <dgm:presLayoutVars>
          <dgm:chMax val="7"/>
          <dgm:chPref val="7"/>
          <dgm:dir/>
        </dgm:presLayoutVars>
      </dgm:prSet>
      <dgm:spPr/>
    </dgm:pt>
    <dgm:pt modelId="{E4FB24A7-8BD8-489C-8AD4-F25AC8EE39D4}" type="pres">
      <dgm:prSet presAssocID="{F6DB9DE8-DB90-4B4D-BA00-2492260C6E41}" presName="Name1" presStyleCnt="0"/>
      <dgm:spPr/>
    </dgm:pt>
    <dgm:pt modelId="{0E24BDB6-0D9E-41BA-945D-347545F8286B}" type="pres">
      <dgm:prSet presAssocID="{F6DB9DE8-DB90-4B4D-BA00-2492260C6E41}" presName="cycle" presStyleCnt="0"/>
      <dgm:spPr/>
    </dgm:pt>
    <dgm:pt modelId="{17F73C72-5683-424E-AD9E-22D06BA68780}" type="pres">
      <dgm:prSet presAssocID="{F6DB9DE8-DB90-4B4D-BA00-2492260C6E41}" presName="srcNode" presStyleLbl="node1" presStyleIdx="0" presStyleCnt="3"/>
      <dgm:spPr/>
    </dgm:pt>
    <dgm:pt modelId="{D93DB347-E1D9-40ED-8338-A206AF882603}" type="pres">
      <dgm:prSet presAssocID="{F6DB9DE8-DB90-4B4D-BA00-2492260C6E41}" presName="conn" presStyleLbl="parChTrans1D2" presStyleIdx="0" presStyleCnt="1"/>
      <dgm:spPr/>
    </dgm:pt>
    <dgm:pt modelId="{33123502-D9CA-496B-A545-22293461ED84}" type="pres">
      <dgm:prSet presAssocID="{F6DB9DE8-DB90-4B4D-BA00-2492260C6E41}" presName="extraNode" presStyleLbl="node1" presStyleIdx="0" presStyleCnt="3"/>
      <dgm:spPr/>
    </dgm:pt>
    <dgm:pt modelId="{30F04F9C-DB89-4BCC-9DD0-E8924A91962A}" type="pres">
      <dgm:prSet presAssocID="{F6DB9DE8-DB90-4B4D-BA00-2492260C6E41}" presName="dstNode" presStyleLbl="node1" presStyleIdx="0" presStyleCnt="3"/>
      <dgm:spPr/>
    </dgm:pt>
    <dgm:pt modelId="{97B54DDD-56A9-4263-8BE4-0C8BECEB2EA2}" type="pres">
      <dgm:prSet presAssocID="{ECDCF67C-5D98-46F2-81CE-79C26FFACB0B}" presName="text_1" presStyleLbl="node1" presStyleIdx="0" presStyleCnt="3">
        <dgm:presLayoutVars>
          <dgm:bulletEnabled val="1"/>
        </dgm:presLayoutVars>
      </dgm:prSet>
      <dgm:spPr/>
    </dgm:pt>
    <dgm:pt modelId="{6ECDEC13-41C1-4B7D-9E34-4028D52BC5A8}" type="pres">
      <dgm:prSet presAssocID="{ECDCF67C-5D98-46F2-81CE-79C26FFACB0B}" presName="accent_1" presStyleCnt="0"/>
      <dgm:spPr/>
    </dgm:pt>
    <dgm:pt modelId="{272BFE3B-B817-46EC-BF0B-55FA27C29CCA}" type="pres">
      <dgm:prSet presAssocID="{ECDCF67C-5D98-46F2-81CE-79C26FFACB0B}" presName="accentRepeatNode" presStyleLbl="solidFgAcc1" presStyleIdx="0" presStyleCnt="3"/>
      <dgm:spPr/>
    </dgm:pt>
    <dgm:pt modelId="{CD508FB2-8BDC-461E-A946-41305BABD56A}" type="pres">
      <dgm:prSet presAssocID="{AF11898F-8798-44CA-B5D9-A66112D9D9F3}" presName="text_2" presStyleLbl="node1" presStyleIdx="1" presStyleCnt="3">
        <dgm:presLayoutVars>
          <dgm:bulletEnabled val="1"/>
        </dgm:presLayoutVars>
      </dgm:prSet>
      <dgm:spPr/>
    </dgm:pt>
    <dgm:pt modelId="{2664CC6C-A9DA-4728-A10B-F48B5D78D466}" type="pres">
      <dgm:prSet presAssocID="{AF11898F-8798-44CA-B5D9-A66112D9D9F3}" presName="accent_2" presStyleCnt="0"/>
      <dgm:spPr/>
    </dgm:pt>
    <dgm:pt modelId="{2DBFA879-281B-4C6B-8F16-ABDF170C7392}" type="pres">
      <dgm:prSet presAssocID="{AF11898F-8798-44CA-B5D9-A66112D9D9F3}" presName="accentRepeatNode" presStyleLbl="solidFgAcc1" presStyleIdx="1" presStyleCnt="3"/>
      <dgm:spPr/>
    </dgm:pt>
    <dgm:pt modelId="{EEDA9A7C-960C-4B96-BBF2-A1C07F53842C}" type="pres">
      <dgm:prSet presAssocID="{E64777FD-07F4-4979-A034-3D6042C65218}" presName="text_3" presStyleLbl="node1" presStyleIdx="2" presStyleCnt="3">
        <dgm:presLayoutVars>
          <dgm:bulletEnabled val="1"/>
        </dgm:presLayoutVars>
      </dgm:prSet>
      <dgm:spPr/>
    </dgm:pt>
    <dgm:pt modelId="{418B141E-5BF6-4659-83BA-D5DD81B18B60}" type="pres">
      <dgm:prSet presAssocID="{E64777FD-07F4-4979-A034-3D6042C65218}" presName="accent_3" presStyleCnt="0"/>
      <dgm:spPr/>
    </dgm:pt>
    <dgm:pt modelId="{9B528305-175A-42DC-B058-AF92435C6696}" type="pres">
      <dgm:prSet presAssocID="{E64777FD-07F4-4979-A034-3D6042C65218}" presName="accentRepeatNode" presStyleLbl="solidFgAcc1" presStyleIdx="2" presStyleCnt="3"/>
      <dgm:spPr/>
    </dgm:pt>
  </dgm:ptLst>
  <dgm:cxnLst>
    <dgm:cxn modelId="{9784A616-C997-4872-91AA-E04E10B7EE1C}" type="presOf" srcId="{ECDCF67C-5D98-46F2-81CE-79C26FFACB0B}" destId="{97B54DDD-56A9-4263-8BE4-0C8BECEB2EA2}" srcOrd="0" destOrd="0" presId="urn:microsoft.com/office/officeart/2008/layout/VerticalCurvedList"/>
    <dgm:cxn modelId="{9C738E25-CC5D-4581-9641-9C83EBF445C3}" type="presOf" srcId="{AF11898F-8798-44CA-B5D9-A66112D9D9F3}" destId="{CD508FB2-8BDC-461E-A946-41305BABD56A}" srcOrd="0" destOrd="0" presId="urn:microsoft.com/office/officeart/2008/layout/VerticalCurvedList"/>
    <dgm:cxn modelId="{F44A1041-154B-4846-9DE2-579D383F322A}" srcId="{F6DB9DE8-DB90-4B4D-BA00-2492260C6E41}" destId="{E64777FD-07F4-4979-A034-3D6042C65218}" srcOrd="2" destOrd="0" parTransId="{222B530B-425B-46E1-98CC-5478D7521B1C}" sibTransId="{D05C34DA-F565-46D1-8210-6C3EE64EBE75}"/>
    <dgm:cxn modelId="{683F5668-95DF-4B01-BFAA-3BA025A7A319}" type="presOf" srcId="{F6DB9DE8-DB90-4B4D-BA00-2492260C6E41}" destId="{339799B8-80A4-4033-AF52-51909CCBCC2A}" srcOrd="0" destOrd="0" presId="urn:microsoft.com/office/officeart/2008/layout/VerticalCurvedList"/>
    <dgm:cxn modelId="{26B53457-62B8-4AA2-9354-0809DBC73B39}" type="presOf" srcId="{5E4002E2-85C9-4F43-B1DB-E1CF5E01C476}" destId="{D93DB347-E1D9-40ED-8338-A206AF882603}" srcOrd="0" destOrd="0" presId="urn:microsoft.com/office/officeart/2008/layout/VerticalCurvedList"/>
    <dgm:cxn modelId="{18FA8A7F-97AB-4627-A6BB-55286E1FE0C7}" srcId="{F6DB9DE8-DB90-4B4D-BA00-2492260C6E41}" destId="{ECDCF67C-5D98-46F2-81CE-79C26FFACB0B}" srcOrd="0" destOrd="0" parTransId="{E81D9527-DC7E-4E07-A505-7CE55E51ED86}" sibTransId="{5E4002E2-85C9-4F43-B1DB-E1CF5E01C476}"/>
    <dgm:cxn modelId="{19EB6FAA-EF1F-4A74-B818-F7600CF421B7}" type="presOf" srcId="{E64777FD-07F4-4979-A034-3D6042C65218}" destId="{EEDA9A7C-960C-4B96-BBF2-A1C07F53842C}" srcOrd="0" destOrd="0" presId="urn:microsoft.com/office/officeart/2008/layout/VerticalCurvedList"/>
    <dgm:cxn modelId="{E043FFD1-E1D3-42C8-896E-CB832D94BB37}" srcId="{F6DB9DE8-DB90-4B4D-BA00-2492260C6E41}" destId="{AF11898F-8798-44CA-B5D9-A66112D9D9F3}" srcOrd="1" destOrd="0" parTransId="{421EA23A-EE62-444A-9A50-55E006F7BB13}" sibTransId="{298A36C1-69D5-4188-88E4-DB447348EF4C}"/>
    <dgm:cxn modelId="{286F8B7D-CBB5-48B4-84ED-E60C9DC84BCA}" type="presParOf" srcId="{339799B8-80A4-4033-AF52-51909CCBCC2A}" destId="{E4FB24A7-8BD8-489C-8AD4-F25AC8EE39D4}" srcOrd="0" destOrd="0" presId="urn:microsoft.com/office/officeart/2008/layout/VerticalCurvedList"/>
    <dgm:cxn modelId="{9EBD5328-0CD0-4C95-9FDA-ADE7FDE49F9C}" type="presParOf" srcId="{E4FB24A7-8BD8-489C-8AD4-F25AC8EE39D4}" destId="{0E24BDB6-0D9E-41BA-945D-347545F8286B}" srcOrd="0" destOrd="0" presId="urn:microsoft.com/office/officeart/2008/layout/VerticalCurvedList"/>
    <dgm:cxn modelId="{B7B23B68-2666-477A-BCE1-0F37EDBC7E61}" type="presParOf" srcId="{0E24BDB6-0D9E-41BA-945D-347545F8286B}" destId="{17F73C72-5683-424E-AD9E-22D06BA68780}" srcOrd="0" destOrd="0" presId="urn:microsoft.com/office/officeart/2008/layout/VerticalCurvedList"/>
    <dgm:cxn modelId="{B45E094F-74DD-4A78-AFF3-B3881FA6CE80}" type="presParOf" srcId="{0E24BDB6-0D9E-41BA-945D-347545F8286B}" destId="{D93DB347-E1D9-40ED-8338-A206AF882603}" srcOrd="1" destOrd="0" presId="urn:microsoft.com/office/officeart/2008/layout/VerticalCurvedList"/>
    <dgm:cxn modelId="{CE8D9816-CB3C-45E8-AB37-387BF576CBE9}" type="presParOf" srcId="{0E24BDB6-0D9E-41BA-945D-347545F8286B}" destId="{33123502-D9CA-496B-A545-22293461ED84}" srcOrd="2" destOrd="0" presId="urn:microsoft.com/office/officeart/2008/layout/VerticalCurvedList"/>
    <dgm:cxn modelId="{4C05C12C-DEE8-47E2-B470-180955E572B4}" type="presParOf" srcId="{0E24BDB6-0D9E-41BA-945D-347545F8286B}" destId="{30F04F9C-DB89-4BCC-9DD0-E8924A91962A}" srcOrd="3" destOrd="0" presId="urn:microsoft.com/office/officeart/2008/layout/VerticalCurvedList"/>
    <dgm:cxn modelId="{025D9A99-E99C-4BC7-B65C-2F7717B2D34C}" type="presParOf" srcId="{E4FB24A7-8BD8-489C-8AD4-F25AC8EE39D4}" destId="{97B54DDD-56A9-4263-8BE4-0C8BECEB2EA2}" srcOrd="1" destOrd="0" presId="urn:microsoft.com/office/officeart/2008/layout/VerticalCurvedList"/>
    <dgm:cxn modelId="{DDC4188A-6155-412B-A1E5-C30AC00496B8}" type="presParOf" srcId="{E4FB24A7-8BD8-489C-8AD4-F25AC8EE39D4}" destId="{6ECDEC13-41C1-4B7D-9E34-4028D52BC5A8}" srcOrd="2" destOrd="0" presId="urn:microsoft.com/office/officeart/2008/layout/VerticalCurvedList"/>
    <dgm:cxn modelId="{1181CFA5-BEBD-468C-AD91-9C174DD87DCA}" type="presParOf" srcId="{6ECDEC13-41C1-4B7D-9E34-4028D52BC5A8}" destId="{272BFE3B-B817-46EC-BF0B-55FA27C29CCA}" srcOrd="0" destOrd="0" presId="urn:microsoft.com/office/officeart/2008/layout/VerticalCurvedList"/>
    <dgm:cxn modelId="{C4BDE97D-EFCC-498B-B78F-003F466A5D93}" type="presParOf" srcId="{E4FB24A7-8BD8-489C-8AD4-F25AC8EE39D4}" destId="{CD508FB2-8BDC-461E-A946-41305BABD56A}" srcOrd="3" destOrd="0" presId="urn:microsoft.com/office/officeart/2008/layout/VerticalCurvedList"/>
    <dgm:cxn modelId="{60CF9908-A63D-49C2-960B-6E4604E5336A}" type="presParOf" srcId="{E4FB24A7-8BD8-489C-8AD4-F25AC8EE39D4}" destId="{2664CC6C-A9DA-4728-A10B-F48B5D78D466}" srcOrd="4" destOrd="0" presId="urn:microsoft.com/office/officeart/2008/layout/VerticalCurvedList"/>
    <dgm:cxn modelId="{05744331-090C-4644-8CF6-D93D662AD457}" type="presParOf" srcId="{2664CC6C-A9DA-4728-A10B-F48B5D78D466}" destId="{2DBFA879-281B-4C6B-8F16-ABDF170C7392}" srcOrd="0" destOrd="0" presId="urn:microsoft.com/office/officeart/2008/layout/VerticalCurvedList"/>
    <dgm:cxn modelId="{CCFDDC17-B3B8-457D-9316-23F5983AC6C0}" type="presParOf" srcId="{E4FB24A7-8BD8-489C-8AD4-F25AC8EE39D4}" destId="{EEDA9A7C-960C-4B96-BBF2-A1C07F53842C}" srcOrd="5" destOrd="0" presId="urn:microsoft.com/office/officeart/2008/layout/VerticalCurvedList"/>
    <dgm:cxn modelId="{E85555F7-2EA2-424E-B899-08F9C1A8E280}" type="presParOf" srcId="{E4FB24A7-8BD8-489C-8AD4-F25AC8EE39D4}" destId="{418B141E-5BF6-4659-83BA-D5DD81B18B60}" srcOrd="6" destOrd="0" presId="urn:microsoft.com/office/officeart/2008/layout/VerticalCurvedList"/>
    <dgm:cxn modelId="{44EE6BB1-9C17-4CA8-B115-90B82D36AEBB}" type="presParOf" srcId="{418B141E-5BF6-4659-83BA-D5DD81B18B60}" destId="{9B528305-175A-42DC-B058-AF92435C66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sz="1800" dirty="0">
              <a:latin typeface="+mj-ea"/>
              <a:ea typeface="+mj-ea"/>
            </a:rPr>
            <a:t>（</a:t>
          </a:r>
          <a:r>
            <a:rPr lang="en-US" sz="1800" dirty="0">
              <a:latin typeface="+mj-ea"/>
              <a:ea typeface="+mj-ea"/>
            </a:rPr>
            <a:t>1</a:t>
          </a:r>
          <a:r>
            <a:rPr lang="zh-CN" sz="1800" dirty="0">
              <a:latin typeface="+mj-ea"/>
              <a:ea typeface="+mj-ea"/>
            </a:rPr>
            <a:t>）</a:t>
          </a:r>
          <a:endParaRPr lang="zh-CN" altLang="en-US" sz="1800" dirty="0">
            <a:latin typeface="+mj-ea"/>
            <a:ea typeface="+mj-ea"/>
          </a:endParaRP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1973BCE3-5692-4AE3-BE91-53461394D23D}">
      <dgm:prSet custT="1"/>
      <dgm:spPr/>
      <dgm:t>
        <a:bodyPr/>
        <a:lstStyle/>
        <a:p>
          <a:r>
            <a:rPr lang="zh-CN" sz="1800" dirty="0">
              <a:latin typeface="+mj-ea"/>
              <a:ea typeface="+mj-ea"/>
            </a:rPr>
            <a:t>（</a:t>
          </a:r>
          <a:r>
            <a:rPr lang="en-US" sz="1800" dirty="0">
              <a:latin typeface="+mj-ea"/>
              <a:ea typeface="+mj-ea"/>
            </a:rPr>
            <a:t>2</a:t>
          </a:r>
          <a:r>
            <a:rPr lang="zh-CN" sz="1800" dirty="0">
              <a:latin typeface="+mj-ea"/>
              <a:ea typeface="+mj-ea"/>
            </a:rPr>
            <a:t>）</a:t>
          </a:r>
        </a:p>
      </dgm:t>
    </dgm:pt>
    <dgm:pt modelId="{D6D3AF4C-2AD1-4DD1-8F50-C1BEA3CE9FC3}" type="parTrans" cxnId="{10477CF5-7351-4F36-9E17-2231CC531EF4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1FD0C12D-2078-44B0-9A06-023FBAD0F988}" type="sibTrans" cxnId="{10477CF5-7351-4F36-9E17-2231CC531EF4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B7FF5384-7F85-4D7D-8F0D-3431925C5FA3}">
      <dgm:prSet custT="1"/>
      <dgm:spPr/>
      <dgm:t>
        <a:bodyPr/>
        <a:lstStyle/>
        <a:p>
          <a:r>
            <a:rPr lang="zh-CN" sz="1800" dirty="0">
              <a:latin typeface="+mj-ea"/>
              <a:ea typeface="+mj-ea"/>
            </a:rPr>
            <a:t>（</a:t>
          </a:r>
          <a:r>
            <a:rPr lang="en-US" sz="1800" dirty="0">
              <a:latin typeface="+mj-ea"/>
              <a:ea typeface="+mj-ea"/>
            </a:rPr>
            <a:t>3</a:t>
          </a:r>
          <a:r>
            <a:rPr lang="zh-CN" sz="1800" dirty="0">
              <a:latin typeface="+mj-ea"/>
              <a:ea typeface="+mj-ea"/>
            </a:rPr>
            <a:t>）</a:t>
          </a:r>
        </a:p>
      </dgm:t>
    </dgm:pt>
    <dgm:pt modelId="{FA9E2753-4CB0-421F-9CCC-719C49504AFB}" type="parTrans" cxnId="{B72DA6EA-9992-4619-9E78-C33702120F4D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2FB3464A-A489-4813-AD44-B245ED5EDE95}" type="sibTrans" cxnId="{B72DA6EA-9992-4619-9E78-C33702120F4D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F4FE41FE-F199-4CE3-A592-6810B938CBEF}">
      <dgm:prSet phldrT="[文本]" custT="1"/>
      <dgm:spPr/>
      <dgm:t>
        <a:bodyPr/>
        <a:lstStyle/>
        <a:p>
          <a:r>
            <a:rPr lang="zh-CN" sz="1800" dirty="0">
              <a:latin typeface="+mj-ea"/>
              <a:ea typeface="+mj-ea"/>
            </a:rPr>
            <a:t>试举例说明传统的</a:t>
          </a:r>
          <a:r>
            <a:rPr lang="x-none" sz="1800" dirty="0">
              <a:latin typeface="+mj-ea"/>
              <a:ea typeface="+mj-ea"/>
            </a:rPr>
            <a:t>ASP</a:t>
          </a:r>
          <a:r>
            <a:rPr lang="zh-CN" sz="1800" dirty="0">
              <a:latin typeface="+mj-ea"/>
              <a:ea typeface="+mj-ea"/>
            </a:rPr>
            <a:t>程序的执行过程。</a:t>
          </a:r>
          <a:endParaRPr lang="zh-CN" altLang="en-US" sz="1800" dirty="0">
            <a:latin typeface="+mj-ea"/>
            <a:ea typeface="+mj-ea"/>
          </a:endParaRPr>
        </a:p>
      </dgm:t>
    </dgm:pt>
    <dgm:pt modelId="{F839548A-B52C-4774-B34F-9281002F1163}" type="parTrans" cxnId="{C1045866-6C55-4096-BB9A-404DAA25F6CF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C22BA6DB-6951-4A56-9FBA-54DA8F537752}" type="sibTrans" cxnId="{C1045866-6C55-4096-BB9A-404DAA25F6CF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3587828B-540B-4D2A-97A5-E953BDB3FA7A}">
      <dgm:prSet custT="1"/>
      <dgm:spPr/>
      <dgm:t>
        <a:bodyPr/>
        <a:lstStyle/>
        <a:p>
          <a:r>
            <a:rPr lang="zh-CN" sz="1800">
              <a:latin typeface="+mj-ea"/>
              <a:ea typeface="+mj-ea"/>
            </a:rPr>
            <a:t>试</a:t>
          </a:r>
          <a:r>
            <a:rPr lang="zh-CN" sz="1800" dirty="0">
              <a:latin typeface="+mj-ea"/>
              <a:ea typeface="+mj-ea"/>
            </a:rPr>
            <a:t>举例说明</a:t>
          </a:r>
          <a:r>
            <a:rPr lang="x-none" sz="1800" dirty="0">
              <a:latin typeface="+mj-ea"/>
              <a:ea typeface="+mj-ea"/>
            </a:rPr>
            <a:t>ASP.NET</a:t>
          </a:r>
          <a:r>
            <a:rPr lang="zh-CN" sz="1800" dirty="0">
              <a:latin typeface="+mj-ea"/>
              <a:ea typeface="+mj-ea"/>
            </a:rPr>
            <a:t>程序的执行过程。</a:t>
          </a:r>
        </a:p>
      </dgm:t>
    </dgm:pt>
    <dgm:pt modelId="{A0ADB469-FFC1-4DCF-B94B-265601DA6A91}" type="parTrans" cxnId="{DAFCD5AD-F7AB-4338-9BB0-51398F5FEC27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BD39E442-188E-4B67-AF26-CB67ECA177E1}" type="sibTrans" cxnId="{DAFCD5AD-F7AB-4338-9BB0-51398F5FEC27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E32940B1-0A39-458C-8259-0DEB90A6CE49}">
      <dgm:prSet custT="1"/>
      <dgm:spPr/>
      <dgm:t>
        <a:bodyPr/>
        <a:lstStyle/>
        <a:p>
          <a:r>
            <a:rPr lang="zh-CN" sz="1800">
              <a:latin typeface="+mj-ea"/>
              <a:ea typeface="+mj-ea"/>
            </a:rPr>
            <a:t>什么</a:t>
          </a:r>
          <a:r>
            <a:rPr lang="zh-CN" sz="1800" dirty="0">
              <a:latin typeface="+mj-ea"/>
              <a:ea typeface="+mj-ea"/>
            </a:rPr>
            <a:t>是服务器控件，</a:t>
          </a:r>
          <a:r>
            <a:rPr lang="en-US" sz="1800" dirty="0">
              <a:latin typeface="+mj-ea"/>
              <a:ea typeface="+mj-ea"/>
            </a:rPr>
            <a:t>ASP.NET</a:t>
          </a:r>
          <a:r>
            <a:rPr lang="zh-CN" sz="1800" dirty="0">
              <a:latin typeface="+mj-ea"/>
              <a:ea typeface="+mj-ea"/>
            </a:rPr>
            <a:t>提供了哪几类服务器端控件？</a:t>
          </a:r>
        </a:p>
      </dgm:t>
    </dgm:pt>
    <dgm:pt modelId="{814C95F4-8175-4FA2-BE99-A3F8AD5D1F4F}" type="parTrans" cxnId="{DF121EBA-D5D5-4FB6-B011-71D1EB3B8FD1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19C76120-3A83-44B5-83E7-A7030DD89E87}" type="sibTrans" cxnId="{DF121EBA-D5D5-4FB6-B011-71D1EB3B8FD1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3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86041716-A539-434A-8D91-3B57F201E8DA}" type="pres">
      <dgm:prSet presAssocID="{1973BCE3-5692-4AE3-BE91-53461394D23D}" presName="composite" presStyleCnt="0"/>
      <dgm:spPr/>
    </dgm:pt>
    <dgm:pt modelId="{ADAD68D4-5E11-4E6C-BE5A-B46A6A4C84C8}" type="pres">
      <dgm:prSet presAssocID="{1973BCE3-5692-4AE3-BE91-53461394D23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D435103-CEEE-46BF-871E-2C13B83E2902}" type="pres">
      <dgm:prSet presAssocID="{1973BCE3-5692-4AE3-BE91-53461394D23D}" presName="descendantText" presStyleLbl="alignAcc1" presStyleIdx="1" presStyleCnt="3">
        <dgm:presLayoutVars>
          <dgm:bulletEnabled val="1"/>
        </dgm:presLayoutVars>
      </dgm:prSet>
      <dgm:spPr/>
    </dgm:pt>
    <dgm:pt modelId="{31B6B5DC-B621-4E89-8322-0995678821EC}" type="pres">
      <dgm:prSet presAssocID="{1FD0C12D-2078-44B0-9A06-023FBAD0F988}" presName="sp" presStyleCnt="0"/>
      <dgm:spPr/>
    </dgm:pt>
    <dgm:pt modelId="{90F1930E-0FA2-4E27-B592-F4CC098AB048}" type="pres">
      <dgm:prSet presAssocID="{B7FF5384-7F85-4D7D-8F0D-3431925C5FA3}" presName="composite" presStyleCnt="0"/>
      <dgm:spPr/>
    </dgm:pt>
    <dgm:pt modelId="{61C2739B-08A9-429A-83BA-731AA810A1D6}" type="pres">
      <dgm:prSet presAssocID="{B7FF5384-7F85-4D7D-8F0D-3431925C5FA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B211C62-4EB0-4418-B715-826D719CCFE7}" type="pres">
      <dgm:prSet presAssocID="{B7FF5384-7F85-4D7D-8F0D-3431925C5FA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8030906-A384-45FF-95BF-C4A71EA6D4FB}" type="presOf" srcId="{B180879B-94D4-4073-8F12-8D8EAE59EFF8}" destId="{71D37719-A4DF-4669-B8E3-76CB9B3DF9C8}" srcOrd="0" destOrd="0" presId="urn:microsoft.com/office/officeart/2005/8/layout/chevron2"/>
    <dgm:cxn modelId="{C1045866-6C55-4096-BB9A-404DAA25F6CF}" srcId="{9419A75F-B6F7-41CF-9F94-993691EBD35F}" destId="{F4FE41FE-F199-4CE3-A592-6810B938CBEF}" srcOrd="0" destOrd="0" parTransId="{F839548A-B52C-4774-B34F-9281002F1163}" sibTransId="{C22BA6DB-6951-4A56-9FBA-54DA8F537752}"/>
    <dgm:cxn modelId="{80827169-4D42-4A73-817A-1D6A4E19BB8E}" type="presOf" srcId="{9419A75F-B6F7-41CF-9F94-993691EBD35F}" destId="{C2A54C91-1D53-4AE0-96D7-9EF1EC6127E4}" srcOrd="0" destOrd="0" presId="urn:microsoft.com/office/officeart/2005/8/layout/chevron2"/>
    <dgm:cxn modelId="{D2BCDA55-5E0B-4871-9FF7-74DDD6332966}" type="presOf" srcId="{F4FE41FE-F199-4CE3-A592-6810B938CBEF}" destId="{43EEFC3A-8F94-457E-82F4-DAB369B5789A}" srcOrd="0" destOrd="0" presId="urn:microsoft.com/office/officeart/2005/8/layout/chevron2"/>
    <dgm:cxn modelId="{33CEFE88-20E8-430B-ACB5-81E60BAA7D62}" type="presOf" srcId="{3587828B-540B-4D2A-97A5-E953BDB3FA7A}" destId="{4D435103-CEEE-46BF-871E-2C13B83E2902}" srcOrd="0" destOrd="0" presId="urn:microsoft.com/office/officeart/2005/8/layout/chevron2"/>
    <dgm:cxn modelId="{2E672C8C-F964-49A6-8C76-9A0B9B48D6BD}" type="presOf" srcId="{E32940B1-0A39-458C-8259-0DEB90A6CE49}" destId="{DB211C62-4EB0-4418-B715-826D719CCFE7}" srcOrd="0" destOrd="0" presId="urn:microsoft.com/office/officeart/2005/8/layout/chevron2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8B655DAC-E18C-4700-83AD-D2BBB1C0127D}" type="presOf" srcId="{B7FF5384-7F85-4D7D-8F0D-3431925C5FA3}" destId="{61C2739B-08A9-429A-83BA-731AA810A1D6}" srcOrd="0" destOrd="0" presId="urn:microsoft.com/office/officeart/2005/8/layout/chevron2"/>
    <dgm:cxn modelId="{DAFCD5AD-F7AB-4338-9BB0-51398F5FEC27}" srcId="{1973BCE3-5692-4AE3-BE91-53461394D23D}" destId="{3587828B-540B-4D2A-97A5-E953BDB3FA7A}" srcOrd="0" destOrd="0" parTransId="{A0ADB469-FFC1-4DCF-B94B-265601DA6A91}" sibTransId="{BD39E442-188E-4B67-AF26-CB67ECA177E1}"/>
    <dgm:cxn modelId="{DF121EBA-D5D5-4FB6-B011-71D1EB3B8FD1}" srcId="{B7FF5384-7F85-4D7D-8F0D-3431925C5FA3}" destId="{E32940B1-0A39-458C-8259-0DEB90A6CE49}" srcOrd="0" destOrd="0" parTransId="{814C95F4-8175-4FA2-BE99-A3F8AD5D1F4F}" sibTransId="{19C76120-3A83-44B5-83E7-A7030DD89E87}"/>
    <dgm:cxn modelId="{B72DA6EA-9992-4619-9E78-C33702120F4D}" srcId="{B180879B-94D4-4073-8F12-8D8EAE59EFF8}" destId="{B7FF5384-7F85-4D7D-8F0D-3431925C5FA3}" srcOrd="2" destOrd="0" parTransId="{FA9E2753-4CB0-421F-9CCC-719C49504AFB}" sibTransId="{2FB3464A-A489-4813-AD44-B245ED5EDE95}"/>
    <dgm:cxn modelId="{963263F2-1DD2-4B4A-83DD-6F064C96E0AD}" type="presOf" srcId="{1973BCE3-5692-4AE3-BE91-53461394D23D}" destId="{ADAD68D4-5E11-4E6C-BE5A-B46A6A4C84C8}" srcOrd="0" destOrd="0" presId="urn:microsoft.com/office/officeart/2005/8/layout/chevron2"/>
    <dgm:cxn modelId="{10477CF5-7351-4F36-9E17-2231CC531EF4}" srcId="{B180879B-94D4-4073-8F12-8D8EAE59EFF8}" destId="{1973BCE3-5692-4AE3-BE91-53461394D23D}" srcOrd="1" destOrd="0" parTransId="{D6D3AF4C-2AD1-4DD1-8F50-C1BEA3CE9FC3}" sibTransId="{1FD0C12D-2078-44B0-9A06-023FBAD0F988}"/>
    <dgm:cxn modelId="{5253319B-CCB1-4CBB-AAFB-02437FC1583F}" type="presParOf" srcId="{71D37719-A4DF-4669-B8E3-76CB9B3DF9C8}" destId="{47BCF49A-0C4A-4881-A712-37049CA04ED3}" srcOrd="0" destOrd="0" presId="urn:microsoft.com/office/officeart/2005/8/layout/chevron2"/>
    <dgm:cxn modelId="{813CA969-C015-4691-A19B-0E56A1CDB24A}" type="presParOf" srcId="{47BCF49A-0C4A-4881-A712-37049CA04ED3}" destId="{C2A54C91-1D53-4AE0-96D7-9EF1EC6127E4}" srcOrd="0" destOrd="0" presId="urn:microsoft.com/office/officeart/2005/8/layout/chevron2"/>
    <dgm:cxn modelId="{967B6A1D-37F0-48CC-9521-26196A79F20F}" type="presParOf" srcId="{47BCF49A-0C4A-4881-A712-37049CA04ED3}" destId="{43EEFC3A-8F94-457E-82F4-DAB369B5789A}" srcOrd="1" destOrd="0" presId="urn:microsoft.com/office/officeart/2005/8/layout/chevron2"/>
    <dgm:cxn modelId="{6A7CE50A-7E49-4565-A7D4-DF81884C799E}" type="presParOf" srcId="{71D37719-A4DF-4669-B8E3-76CB9B3DF9C8}" destId="{208BE8CF-8F69-485C-A108-44B1724C0746}" srcOrd="1" destOrd="0" presId="urn:microsoft.com/office/officeart/2005/8/layout/chevron2"/>
    <dgm:cxn modelId="{50E36D53-A310-4D1D-99F3-D87B0BDF1AC0}" type="presParOf" srcId="{71D37719-A4DF-4669-B8E3-76CB9B3DF9C8}" destId="{86041716-A539-434A-8D91-3B57F201E8DA}" srcOrd="2" destOrd="0" presId="urn:microsoft.com/office/officeart/2005/8/layout/chevron2"/>
    <dgm:cxn modelId="{5F3A0810-A90D-46E4-A851-4204B80DB55E}" type="presParOf" srcId="{86041716-A539-434A-8D91-3B57F201E8DA}" destId="{ADAD68D4-5E11-4E6C-BE5A-B46A6A4C84C8}" srcOrd="0" destOrd="0" presId="urn:microsoft.com/office/officeart/2005/8/layout/chevron2"/>
    <dgm:cxn modelId="{54122A6A-3F50-4E7F-B6C4-D1FB299E4D5B}" type="presParOf" srcId="{86041716-A539-434A-8D91-3B57F201E8DA}" destId="{4D435103-CEEE-46BF-871E-2C13B83E2902}" srcOrd="1" destOrd="0" presId="urn:microsoft.com/office/officeart/2005/8/layout/chevron2"/>
    <dgm:cxn modelId="{D18B97F4-BB56-4457-8311-21A208B1DEA3}" type="presParOf" srcId="{71D37719-A4DF-4669-B8E3-76CB9B3DF9C8}" destId="{31B6B5DC-B621-4E89-8322-0995678821EC}" srcOrd="3" destOrd="0" presId="urn:microsoft.com/office/officeart/2005/8/layout/chevron2"/>
    <dgm:cxn modelId="{74067A88-2416-4049-8899-4E9B5E4220B1}" type="presParOf" srcId="{71D37719-A4DF-4669-B8E3-76CB9B3DF9C8}" destId="{90F1930E-0FA2-4E27-B592-F4CC098AB048}" srcOrd="4" destOrd="0" presId="urn:microsoft.com/office/officeart/2005/8/layout/chevron2"/>
    <dgm:cxn modelId="{DAEA8F88-D3F2-493E-9CD8-5EF2F778F5A2}" type="presParOf" srcId="{90F1930E-0FA2-4E27-B592-F4CC098AB048}" destId="{61C2739B-08A9-429A-83BA-731AA810A1D6}" srcOrd="0" destOrd="0" presId="urn:microsoft.com/office/officeart/2005/8/layout/chevron2"/>
    <dgm:cxn modelId="{319F69F9-C449-4C9E-BBA4-B43501C0EEE3}" type="presParOf" srcId="{90F1930E-0FA2-4E27-B592-F4CC098AB048}" destId="{DB211C62-4EB0-4418-B715-826D719CCFE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E5043-0F54-4F57-8B6A-DD16812DF641}">
      <dsp:nvSpPr>
        <dsp:cNvPr id="0" name=""/>
        <dsp:cNvSpPr/>
      </dsp:nvSpPr>
      <dsp:spPr>
        <a:xfrm rot="5400000">
          <a:off x="2401859" y="-1772175"/>
          <a:ext cx="521767" cy="41995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传统</a:t>
          </a:r>
          <a:r>
            <a:rPr lang="en-US" altLang="en-US" sz="2000" kern="1200" dirty="0"/>
            <a:t>ASP</a:t>
          </a:r>
          <a:r>
            <a:rPr lang="zh-CN" altLang="en-US" sz="2000" kern="1200" dirty="0"/>
            <a:t>程序的实现</a:t>
          </a:r>
        </a:p>
      </dsp:txBody>
      <dsp:txXfrm rot="-5400000">
        <a:off x="562972" y="92183"/>
        <a:ext cx="4174071" cy="470825"/>
      </dsp:txXfrm>
    </dsp:sp>
    <dsp:sp modelId="{21827C47-2338-4C19-8C80-BA25B5266472}">
      <dsp:nvSpPr>
        <dsp:cNvPr id="0" name=""/>
        <dsp:cNvSpPr/>
      </dsp:nvSpPr>
      <dsp:spPr>
        <a:xfrm>
          <a:off x="357" y="1491"/>
          <a:ext cx="562614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9.1</a:t>
          </a:r>
          <a:endParaRPr lang="zh-CN" altLang="en-US" sz="2000" kern="1200" dirty="0"/>
        </a:p>
      </dsp:txBody>
      <dsp:txXfrm>
        <a:off x="27822" y="28956"/>
        <a:ext cx="507684" cy="597279"/>
      </dsp:txXfrm>
    </dsp:sp>
    <dsp:sp modelId="{3F57D49E-FB0C-427E-990A-77829117E866}">
      <dsp:nvSpPr>
        <dsp:cNvPr id="0" name=""/>
        <dsp:cNvSpPr/>
      </dsp:nvSpPr>
      <dsp:spPr>
        <a:xfrm rot="5400000">
          <a:off x="2401859" y="-1087355"/>
          <a:ext cx="521767" cy="41995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 err="1"/>
            <a:t>ASP.NETWeb</a:t>
          </a:r>
          <a:r>
            <a:rPr lang="zh-CN" altLang="en-US" sz="2000" kern="1200" dirty="0"/>
            <a:t>应用程序的构建</a:t>
          </a:r>
        </a:p>
      </dsp:txBody>
      <dsp:txXfrm rot="-5400000">
        <a:off x="562972" y="777003"/>
        <a:ext cx="4174071" cy="470825"/>
      </dsp:txXfrm>
    </dsp:sp>
    <dsp:sp modelId="{EC887BB5-DF17-4F44-BB77-099B868208C0}">
      <dsp:nvSpPr>
        <dsp:cNvPr id="0" name=""/>
        <dsp:cNvSpPr/>
      </dsp:nvSpPr>
      <dsp:spPr>
        <a:xfrm>
          <a:off x="357" y="686311"/>
          <a:ext cx="562614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9.2</a:t>
          </a:r>
          <a:endParaRPr lang="zh-CN" altLang="en-US" sz="2000" kern="1200" dirty="0"/>
        </a:p>
      </dsp:txBody>
      <dsp:txXfrm>
        <a:off x="27822" y="713776"/>
        <a:ext cx="507684" cy="597279"/>
      </dsp:txXfrm>
    </dsp:sp>
    <dsp:sp modelId="{3126D46B-A507-4356-91A2-C4740C1ECA7C}">
      <dsp:nvSpPr>
        <dsp:cNvPr id="0" name=""/>
        <dsp:cNvSpPr/>
      </dsp:nvSpPr>
      <dsp:spPr>
        <a:xfrm rot="5400000">
          <a:off x="2401859" y="-402535"/>
          <a:ext cx="521767" cy="41995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ASP.NET Hello World</a:t>
          </a:r>
          <a:endParaRPr lang="zh-CN" altLang="en-US" sz="2000" kern="1200" dirty="0"/>
        </a:p>
      </dsp:txBody>
      <dsp:txXfrm rot="-5400000">
        <a:off x="562972" y="1461823"/>
        <a:ext cx="4174071" cy="470825"/>
      </dsp:txXfrm>
    </dsp:sp>
    <dsp:sp modelId="{6BF70E97-E0C8-4AAE-8F35-A2088D093B56}">
      <dsp:nvSpPr>
        <dsp:cNvPr id="0" name=""/>
        <dsp:cNvSpPr/>
      </dsp:nvSpPr>
      <dsp:spPr>
        <a:xfrm>
          <a:off x="357" y="1371131"/>
          <a:ext cx="562614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9.3</a:t>
          </a:r>
          <a:endParaRPr lang="zh-CN" altLang="en-US" sz="2000" kern="1200" dirty="0"/>
        </a:p>
      </dsp:txBody>
      <dsp:txXfrm>
        <a:off x="27822" y="1398596"/>
        <a:ext cx="507684" cy="597279"/>
      </dsp:txXfrm>
    </dsp:sp>
    <dsp:sp modelId="{0CE26CCB-A251-4517-9D0F-4CB015AF74E6}">
      <dsp:nvSpPr>
        <dsp:cNvPr id="0" name=""/>
        <dsp:cNvSpPr/>
      </dsp:nvSpPr>
      <dsp:spPr>
        <a:xfrm rot="5400000">
          <a:off x="2401859" y="282284"/>
          <a:ext cx="521767" cy="41995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ASP.NET</a:t>
          </a:r>
          <a:r>
            <a:rPr lang="zh-CN" altLang="en-US" sz="2000" kern="1200" dirty="0"/>
            <a:t>服务器端控件</a:t>
          </a:r>
        </a:p>
      </dsp:txBody>
      <dsp:txXfrm rot="-5400000">
        <a:off x="562972" y="2146643"/>
        <a:ext cx="4174071" cy="470825"/>
      </dsp:txXfrm>
    </dsp:sp>
    <dsp:sp modelId="{FB72FABC-4BF8-4815-8F21-6957B47DE454}">
      <dsp:nvSpPr>
        <dsp:cNvPr id="0" name=""/>
        <dsp:cNvSpPr/>
      </dsp:nvSpPr>
      <dsp:spPr>
        <a:xfrm>
          <a:off x="357" y="2055951"/>
          <a:ext cx="562614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9.4</a:t>
          </a:r>
          <a:endParaRPr lang="zh-CN" altLang="en-US" sz="2000" kern="1200" dirty="0"/>
        </a:p>
      </dsp:txBody>
      <dsp:txXfrm>
        <a:off x="27822" y="2083416"/>
        <a:ext cx="507684" cy="597279"/>
      </dsp:txXfrm>
    </dsp:sp>
    <dsp:sp modelId="{B18C2774-F3AB-400E-9C1A-BFE1F95BF223}">
      <dsp:nvSpPr>
        <dsp:cNvPr id="0" name=""/>
        <dsp:cNvSpPr/>
      </dsp:nvSpPr>
      <dsp:spPr>
        <a:xfrm rot="5400000">
          <a:off x="2401859" y="967104"/>
          <a:ext cx="521767" cy="41995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思考题</a:t>
          </a:r>
        </a:p>
      </dsp:txBody>
      <dsp:txXfrm rot="-5400000">
        <a:off x="562972" y="2831463"/>
        <a:ext cx="4174071" cy="470825"/>
      </dsp:txXfrm>
    </dsp:sp>
    <dsp:sp modelId="{95E92653-F2BE-4640-BA4E-2908CFAFF813}">
      <dsp:nvSpPr>
        <dsp:cNvPr id="0" name=""/>
        <dsp:cNvSpPr/>
      </dsp:nvSpPr>
      <dsp:spPr>
        <a:xfrm>
          <a:off x="357" y="2740770"/>
          <a:ext cx="562614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9.5</a:t>
          </a:r>
          <a:endParaRPr lang="zh-CN" altLang="en-US" sz="2000" kern="1200" dirty="0"/>
        </a:p>
      </dsp:txBody>
      <dsp:txXfrm>
        <a:off x="27822" y="2768235"/>
        <a:ext cx="507684" cy="597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400" kern="1200" dirty="0"/>
            <a:t>ASPX</a:t>
          </a:r>
          <a:r>
            <a:rPr lang="zh-CN" altLang="en-US" sz="5400" kern="1200" dirty="0"/>
            <a:t>设计基础</a:t>
          </a:r>
          <a:r>
            <a:rPr lang="en-US" altLang="en-US" sz="5400" kern="1200" dirty="0"/>
            <a:t>1</a:t>
          </a:r>
          <a:endParaRPr lang="zh-CN" altLang="en-US" sz="5400" kern="1200" dirty="0"/>
        </a:p>
      </dsp:txBody>
      <dsp:txXfrm>
        <a:off x="1289893" y="2093"/>
        <a:ext cx="5649813" cy="3389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400" kern="1200" dirty="0"/>
            <a:t>ASPX</a:t>
          </a:r>
          <a:r>
            <a:rPr lang="zh-CN" altLang="en-US" sz="5400" kern="1200" dirty="0"/>
            <a:t>设计基础</a:t>
          </a:r>
          <a:r>
            <a:rPr lang="en-US" altLang="zh-CN" sz="5400" kern="1200" dirty="0"/>
            <a:t>2</a:t>
          </a:r>
          <a:endParaRPr lang="zh-CN" altLang="en-US" sz="5400" kern="1200" dirty="0"/>
        </a:p>
      </dsp:txBody>
      <dsp:txXfrm>
        <a:off x="1289893" y="2093"/>
        <a:ext cx="5649813" cy="338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400" kern="1200" dirty="0"/>
            <a:t>ASPX</a:t>
          </a:r>
          <a:r>
            <a:rPr lang="zh-CN" altLang="en-US" sz="5400" kern="1200" dirty="0"/>
            <a:t>设计基础</a:t>
          </a:r>
          <a:r>
            <a:rPr lang="en-US" altLang="zh-CN" sz="5400" kern="1200" dirty="0"/>
            <a:t>3</a:t>
          </a:r>
          <a:endParaRPr lang="zh-CN" altLang="en-US" sz="5400" kern="1200" dirty="0"/>
        </a:p>
      </dsp:txBody>
      <dsp:txXfrm>
        <a:off x="1289893" y="2093"/>
        <a:ext cx="5649813" cy="33898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DB347-E1D9-40ED-8338-A206AF882603}">
      <dsp:nvSpPr>
        <dsp:cNvPr id="0" name=""/>
        <dsp:cNvSpPr/>
      </dsp:nvSpPr>
      <dsp:spPr>
        <a:xfrm>
          <a:off x="-3272990" y="-503528"/>
          <a:ext cx="3903153" cy="3903153"/>
        </a:xfrm>
        <a:prstGeom prst="blockArc">
          <a:avLst>
            <a:gd name="adj1" fmla="val 18900000"/>
            <a:gd name="adj2" fmla="val 2700000"/>
            <a:gd name="adj3" fmla="val 553"/>
          </a:avLst>
        </a:pr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54DDD-56A9-4263-8BE4-0C8BECEB2EA2}">
      <dsp:nvSpPr>
        <dsp:cNvPr id="0" name=""/>
        <dsp:cNvSpPr/>
      </dsp:nvSpPr>
      <dsp:spPr>
        <a:xfrm>
          <a:off x="405203" y="289609"/>
          <a:ext cx="5654055" cy="57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5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与</a:t>
          </a:r>
          <a:r>
            <a:rPr lang="en-US" altLang="zh-CN" sz="1600" kern="1200" dirty="0"/>
            <a:t>HTML</a:t>
          </a:r>
          <a:r>
            <a:rPr lang="zh-CN" altLang="zh-CN" sz="1600" kern="1200" dirty="0"/>
            <a:t>标签相同并直接映射</a:t>
          </a:r>
          <a:r>
            <a:rPr lang="en-US" altLang="zh-CN" sz="1600" kern="1200" dirty="0"/>
            <a:t>HTML</a:t>
          </a:r>
          <a:r>
            <a:rPr lang="zh-CN" altLang="zh-CN" sz="1600" kern="1200" dirty="0"/>
            <a:t>元素的“</a:t>
          </a:r>
          <a:r>
            <a:rPr lang="en-US" altLang="zh-CN" sz="1600" kern="1200" dirty="0"/>
            <a:t>HTML</a:t>
          </a:r>
          <a:r>
            <a:rPr lang="zh-CN" altLang="zh-CN" sz="1600" kern="1200" dirty="0"/>
            <a:t>服务器控件”（</a:t>
          </a:r>
          <a:r>
            <a:rPr lang="en-US" altLang="zh-CN" sz="1600" kern="1200" dirty="0"/>
            <a:t>HTML Server Controls</a:t>
          </a:r>
          <a:r>
            <a:rPr lang="zh-CN" altLang="zh-CN" sz="1600" kern="1200" dirty="0"/>
            <a:t>）</a:t>
          </a:r>
          <a:endParaRPr lang="zh-CN" altLang="en-US" sz="1600" kern="1200" dirty="0"/>
        </a:p>
      </dsp:txBody>
      <dsp:txXfrm>
        <a:off x="405203" y="289609"/>
        <a:ext cx="5654055" cy="579219"/>
      </dsp:txXfrm>
    </dsp:sp>
    <dsp:sp modelId="{272BFE3B-B817-46EC-BF0B-55FA27C29CCA}">
      <dsp:nvSpPr>
        <dsp:cNvPr id="0" name=""/>
        <dsp:cNvSpPr/>
      </dsp:nvSpPr>
      <dsp:spPr>
        <a:xfrm>
          <a:off x="43191" y="217207"/>
          <a:ext cx="724024" cy="7240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08FB2-8BDC-461E-A946-41305BABD56A}">
      <dsp:nvSpPr>
        <dsp:cNvPr id="0" name=""/>
        <dsp:cNvSpPr/>
      </dsp:nvSpPr>
      <dsp:spPr>
        <a:xfrm>
          <a:off x="615749" y="1158438"/>
          <a:ext cx="5443509" cy="57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5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以新的标签来定义的“</a:t>
          </a:r>
          <a:r>
            <a:rPr lang="en-US" altLang="zh-CN" sz="1600" kern="1200" dirty="0"/>
            <a:t>Web</a:t>
          </a:r>
          <a:r>
            <a:rPr lang="zh-CN" altLang="zh-CN" sz="1600" kern="1200" dirty="0"/>
            <a:t>服务器控件”（</a:t>
          </a:r>
          <a:r>
            <a:rPr lang="en-US" altLang="zh-CN" sz="1600" kern="1200" dirty="0"/>
            <a:t>Web Server Controls</a:t>
          </a:r>
          <a:r>
            <a:rPr lang="zh-CN" altLang="zh-CN" sz="1600" kern="1200" dirty="0"/>
            <a:t>）</a:t>
          </a:r>
          <a:endParaRPr lang="zh-CN" altLang="en-US" sz="1600" kern="1200" dirty="0"/>
        </a:p>
      </dsp:txBody>
      <dsp:txXfrm>
        <a:off x="615749" y="1158438"/>
        <a:ext cx="5443509" cy="579219"/>
      </dsp:txXfrm>
    </dsp:sp>
    <dsp:sp modelId="{2DBFA879-281B-4C6B-8F16-ABDF170C7392}">
      <dsp:nvSpPr>
        <dsp:cNvPr id="0" name=""/>
        <dsp:cNvSpPr/>
      </dsp:nvSpPr>
      <dsp:spPr>
        <a:xfrm>
          <a:off x="253737" y="1086036"/>
          <a:ext cx="724024" cy="7240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A9A7C-960C-4B96-BBF2-A1C07F53842C}">
      <dsp:nvSpPr>
        <dsp:cNvPr id="0" name=""/>
        <dsp:cNvSpPr/>
      </dsp:nvSpPr>
      <dsp:spPr>
        <a:xfrm>
          <a:off x="405203" y="2027267"/>
          <a:ext cx="5654055" cy="57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5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检查输入是否合理的“验证服务器控件”（</a:t>
          </a:r>
          <a:r>
            <a:rPr lang="en-US" altLang="zh-CN" sz="1600" kern="1200" dirty="0"/>
            <a:t>Validation Server Controls</a:t>
          </a:r>
          <a:r>
            <a:rPr lang="zh-CN" altLang="zh-CN" sz="1600" kern="1200" dirty="0"/>
            <a:t>）。</a:t>
          </a:r>
          <a:endParaRPr lang="zh-CN" altLang="en-US" sz="1600" kern="1200" dirty="0"/>
        </a:p>
      </dsp:txBody>
      <dsp:txXfrm>
        <a:off x="405203" y="2027267"/>
        <a:ext cx="5654055" cy="579219"/>
      </dsp:txXfrm>
    </dsp:sp>
    <dsp:sp modelId="{9B528305-175A-42DC-B058-AF92435C6696}">
      <dsp:nvSpPr>
        <dsp:cNvPr id="0" name=""/>
        <dsp:cNvSpPr/>
      </dsp:nvSpPr>
      <dsp:spPr>
        <a:xfrm>
          <a:off x="43191" y="1954864"/>
          <a:ext cx="724024" cy="7240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89131" y="189574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>
              <a:latin typeface="+mj-ea"/>
              <a:ea typeface="+mj-ea"/>
            </a:rPr>
            <a:t>（</a:t>
          </a:r>
          <a:r>
            <a:rPr lang="en-US" sz="1800" kern="1200" dirty="0">
              <a:latin typeface="+mj-ea"/>
              <a:ea typeface="+mj-ea"/>
            </a:rPr>
            <a:t>1</a:t>
          </a:r>
          <a:r>
            <a:rPr lang="zh-CN" sz="1800" kern="1200" dirty="0">
              <a:latin typeface="+mj-ea"/>
              <a:ea typeface="+mj-ea"/>
            </a:rPr>
            <a:t>）</a:t>
          </a:r>
          <a:endParaRPr lang="zh-CN" altLang="en-US" sz="1800" kern="1200" dirty="0">
            <a:latin typeface="+mj-ea"/>
            <a:ea typeface="+mj-ea"/>
          </a:endParaRPr>
        </a:p>
      </dsp:txBody>
      <dsp:txXfrm rot="-5400000">
        <a:off x="1" y="441749"/>
        <a:ext cx="882614" cy="378264"/>
      </dsp:txXfrm>
    </dsp:sp>
    <dsp:sp modelId="{43EEFC3A-8F94-457E-82F4-DAB369B5789A}">
      <dsp:nvSpPr>
        <dsp:cNvPr id="0" name=""/>
        <dsp:cNvSpPr/>
      </dsp:nvSpPr>
      <dsp:spPr>
        <a:xfrm rot="5400000">
          <a:off x="4146321" y="-3263264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>
              <a:latin typeface="+mj-ea"/>
              <a:ea typeface="+mj-ea"/>
            </a:rPr>
            <a:t>试举例说明传统的</a:t>
          </a:r>
          <a:r>
            <a:rPr lang="x-none" sz="1800" kern="1200" dirty="0">
              <a:latin typeface="+mj-ea"/>
              <a:ea typeface="+mj-ea"/>
            </a:rPr>
            <a:t>ASP</a:t>
          </a:r>
          <a:r>
            <a:rPr lang="zh-CN" sz="1800" kern="1200" dirty="0">
              <a:latin typeface="+mj-ea"/>
              <a:ea typeface="+mj-ea"/>
            </a:rPr>
            <a:t>程序的执行过程。</a:t>
          </a:r>
          <a:endParaRPr lang="zh-CN" altLang="en-US" sz="1800" kern="1200" dirty="0">
            <a:latin typeface="+mj-ea"/>
            <a:ea typeface="+mj-ea"/>
          </a:endParaRPr>
        </a:p>
      </dsp:txBody>
      <dsp:txXfrm rot="-5400000">
        <a:off x="882614" y="40451"/>
        <a:ext cx="7306977" cy="739554"/>
      </dsp:txXfrm>
    </dsp:sp>
    <dsp:sp modelId="{ADAD68D4-5E11-4E6C-BE5A-B46A6A4C84C8}">
      <dsp:nvSpPr>
        <dsp:cNvPr id="0" name=""/>
        <dsp:cNvSpPr/>
      </dsp:nvSpPr>
      <dsp:spPr>
        <a:xfrm rot="5400000">
          <a:off x="-189131" y="1250880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>
              <a:latin typeface="+mj-ea"/>
              <a:ea typeface="+mj-ea"/>
            </a:rPr>
            <a:t>（</a:t>
          </a:r>
          <a:r>
            <a:rPr lang="en-US" sz="1800" kern="1200" dirty="0">
              <a:latin typeface="+mj-ea"/>
              <a:ea typeface="+mj-ea"/>
            </a:rPr>
            <a:t>2</a:t>
          </a:r>
          <a:r>
            <a:rPr lang="zh-CN" sz="1800" kern="1200" dirty="0">
              <a:latin typeface="+mj-ea"/>
              <a:ea typeface="+mj-ea"/>
            </a:rPr>
            <a:t>）</a:t>
          </a:r>
        </a:p>
      </dsp:txBody>
      <dsp:txXfrm rot="-5400000">
        <a:off x="1" y="1503055"/>
        <a:ext cx="882614" cy="378264"/>
      </dsp:txXfrm>
    </dsp:sp>
    <dsp:sp modelId="{4D435103-CEEE-46BF-871E-2C13B83E2902}">
      <dsp:nvSpPr>
        <dsp:cNvPr id="0" name=""/>
        <dsp:cNvSpPr/>
      </dsp:nvSpPr>
      <dsp:spPr>
        <a:xfrm rot="5400000">
          <a:off x="4146321" y="-2201958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>
              <a:latin typeface="+mj-ea"/>
              <a:ea typeface="+mj-ea"/>
            </a:rPr>
            <a:t>试</a:t>
          </a:r>
          <a:r>
            <a:rPr lang="zh-CN" sz="1800" kern="1200" dirty="0">
              <a:latin typeface="+mj-ea"/>
              <a:ea typeface="+mj-ea"/>
            </a:rPr>
            <a:t>举例说明</a:t>
          </a:r>
          <a:r>
            <a:rPr lang="x-none" sz="1800" kern="1200" dirty="0">
              <a:latin typeface="+mj-ea"/>
              <a:ea typeface="+mj-ea"/>
            </a:rPr>
            <a:t>ASP.NET</a:t>
          </a:r>
          <a:r>
            <a:rPr lang="zh-CN" sz="1800" kern="1200" dirty="0">
              <a:latin typeface="+mj-ea"/>
              <a:ea typeface="+mj-ea"/>
            </a:rPr>
            <a:t>程序的执行过程。</a:t>
          </a:r>
        </a:p>
      </dsp:txBody>
      <dsp:txXfrm rot="-5400000">
        <a:off x="882614" y="1101757"/>
        <a:ext cx="7306977" cy="739554"/>
      </dsp:txXfrm>
    </dsp:sp>
    <dsp:sp modelId="{61C2739B-08A9-429A-83BA-731AA810A1D6}">
      <dsp:nvSpPr>
        <dsp:cNvPr id="0" name=""/>
        <dsp:cNvSpPr/>
      </dsp:nvSpPr>
      <dsp:spPr>
        <a:xfrm rot="5400000">
          <a:off x="-189131" y="2312186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>
              <a:latin typeface="+mj-ea"/>
              <a:ea typeface="+mj-ea"/>
            </a:rPr>
            <a:t>（</a:t>
          </a:r>
          <a:r>
            <a:rPr lang="en-US" sz="1800" kern="1200" dirty="0">
              <a:latin typeface="+mj-ea"/>
              <a:ea typeface="+mj-ea"/>
            </a:rPr>
            <a:t>3</a:t>
          </a:r>
          <a:r>
            <a:rPr lang="zh-CN" sz="1800" kern="1200" dirty="0">
              <a:latin typeface="+mj-ea"/>
              <a:ea typeface="+mj-ea"/>
            </a:rPr>
            <a:t>）</a:t>
          </a:r>
        </a:p>
      </dsp:txBody>
      <dsp:txXfrm rot="-5400000">
        <a:off x="1" y="2564361"/>
        <a:ext cx="882614" cy="378264"/>
      </dsp:txXfrm>
    </dsp:sp>
    <dsp:sp modelId="{DB211C62-4EB0-4418-B715-826D719CCFE7}">
      <dsp:nvSpPr>
        <dsp:cNvPr id="0" name=""/>
        <dsp:cNvSpPr/>
      </dsp:nvSpPr>
      <dsp:spPr>
        <a:xfrm rot="5400000">
          <a:off x="4146321" y="-1140652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>
              <a:latin typeface="+mj-ea"/>
              <a:ea typeface="+mj-ea"/>
            </a:rPr>
            <a:t>什么</a:t>
          </a:r>
          <a:r>
            <a:rPr lang="zh-CN" sz="1800" kern="1200" dirty="0">
              <a:latin typeface="+mj-ea"/>
              <a:ea typeface="+mj-ea"/>
            </a:rPr>
            <a:t>是服务器控件，</a:t>
          </a:r>
          <a:r>
            <a:rPr lang="en-US" sz="1800" kern="1200" dirty="0">
              <a:latin typeface="+mj-ea"/>
              <a:ea typeface="+mj-ea"/>
            </a:rPr>
            <a:t>ASP.NET</a:t>
          </a:r>
          <a:r>
            <a:rPr lang="zh-CN" sz="1800" kern="1200" dirty="0">
              <a:latin typeface="+mj-ea"/>
              <a:ea typeface="+mj-ea"/>
            </a:rPr>
            <a:t>提供了哪几类服务器端控件？</a:t>
          </a:r>
        </a:p>
      </dsp:txBody>
      <dsp:txXfrm rot="-5400000">
        <a:off x="882614" y="2163063"/>
        <a:ext cx="7306977" cy="73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635646"/>
            <a:ext cx="1331625" cy="114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9</a:t>
            </a:r>
            <a:r>
              <a:rPr lang="zh-CN" altLang="en-US" sz="3600" dirty="0"/>
              <a:t>章 </a:t>
            </a:r>
            <a:r>
              <a:rPr lang="en-US" altLang="zh-CN" sz="3600" dirty="0"/>
              <a:t>ASP.NET</a:t>
            </a:r>
            <a:r>
              <a:rPr lang="zh-CN" altLang="en-US" sz="3600" dirty="0"/>
              <a:t>程序结构和执行过程</a:t>
            </a:r>
          </a:p>
        </p:txBody>
      </p:sp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9.2 </a:t>
            </a:r>
            <a:r>
              <a:rPr lang="en-US" altLang="zh-CN" sz="4000" dirty="0" err="1"/>
              <a:t>ASP.NETWeb</a:t>
            </a:r>
            <a:r>
              <a:rPr lang="zh-CN" altLang="en-US" sz="4000" dirty="0"/>
              <a:t>应用程序的构建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2458616" cy="339447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ASP.NET</a:t>
            </a:r>
            <a:r>
              <a:rPr lang="zh-CN" altLang="zh-CN" sz="1800" dirty="0"/>
              <a:t>空</a:t>
            </a:r>
            <a:r>
              <a:rPr lang="en-US" altLang="zh-CN" sz="1800" dirty="0"/>
              <a:t>Web</a:t>
            </a:r>
            <a:r>
              <a:rPr lang="zh-CN" altLang="zh-CN" sz="1800" dirty="0"/>
              <a:t>应用程序</a:t>
            </a:r>
            <a:endParaRPr lang="zh-CN" altLang="en-US" sz="1800" dirty="0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31590"/>
            <a:ext cx="54864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32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9.2 </a:t>
            </a:r>
            <a:r>
              <a:rPr lang="en-US" altLang="zh-CN" sz="4000" dirty="0" err="1"/>
              <a:t>ASP.NETWeb</a:t>
            </a:r>
            <a:r>
              <a:rPr lang="zh-CN" altLang="en-US" sz="4000" dirty="0"/>
              <a:t>应用程序的构建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一个空</a:t>
            </a:r>
            <a:r>
              <a:rPr lang="en-US" altLang="zh-CN" dirty="0"/>
              <a:t>Web</a:t>
            </a:r>
            <a:r>
              <a:rPr lang="zh-CN" altLang="zh-CN" dirty="0"/>
              <a:t>应用程序建立后，在解决方案资源管理器中只有</a:t>
            </a:r>
            <a:r>
              <a:rPr lang="en-US" altLang="zh-CN" dirty="0"/>
              <a:t>“Properties”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引用</a:t>
            </a:r>
            <a:r>
              <a:rPr lang="en-US" altLang="zh-CN" dirty="0"/>
              <a:t>”</a:t>
            </a:r>
            <a:r>
              <a:rPr lang="zh-CN" altLang="zh-CN" dirty="0"/>
              <a:t>和</a:t>
            </a:r>
            <a:r>
              <a:rPr lang="en-US" altLang="zh-CN" dirty="0"/>
              <a:t>“</a:t>
            </a:r>
            <a:r>
              <a:rPr lang="en-US" altLang="zh-CN" dirty="0" err="1"/>
              <a:t>Web.config</a:t>
            </a:r>
            <a:r>
              <a:rPr lang="en-US" altLang="zh-CN" dirty="0"/>
              <a:t>”</a:t>
            </a:r>
            <a:r>
              <a:rPr lang="zh-CN" altLang="zh-CN" dirty="0"/>
              <a:t>三个部分。其中</a:t>
            </a:r>
            <a:r>
              <a:rPr lang="en-US" altLang="zh-CN" dirty="0" err="1"/>
              <a:t>Web.config</a:t>
            </a:r>
            <a:r>
              <a:rPr lang="zh-CN" altLang="zh-CN" dirty="0"/>
              <a:t>文件中包括了项目的基本配置参数，内容如下：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&lt;?xml version="1.0" encoding="utf-8"?&gt;</a:t>
            </a:r>
            <a:endParaRPr lang="zh-CN" altLang="zh-CN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&lt;configuration&gt;</a:t>
            </a:r>
            <a:endParaRPr lang="zh-CN" altLang="zh-CN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&lt;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system.web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&gt;</a:t>
            </a:r>
            <a:endParaRPr lang="zh-CN" altLang="zh-CN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&lt;compilation debug="true" 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targetFramework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="4.5" /&gt;</a:t>
            </a:r>
            <a:endParaRPr lang="zh-CN" altLang="zh-CN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&lt;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httpRuntime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targetFramework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="4.5" /&gt;</a:t>
            </a:r>
            <a:endParaRPr lang="zh-CN" altLang="zh-CN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&lt;/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system.web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&gt;</a:t>
            </a:r>
            <a:endParaRPr lang="zh-CN" altLang="zh-CN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&lt;/configuration&gt;</a:t>
            </a:r>
            <a:endParaRPr lang="zh-CN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zh-CN" dirty="0"/>
              <a:t>可以看出，</a:t>
            </a:r>
            <a:r>
              <a:rPr lang="en-US" altLang="zh-CN" dirty="0" err="1"/>
              <a:t>Web.config</a:t>
            </a:r>
            <a:r>
              <a:rPr lang="zh-CN" altLang="zh-CN" dirty="0"/>
              <a:t>是一个</a:t>
            </a:r>
            <a:r>
              <a:rPr lang="en-US" altLang="zh-CN" dirty="0"/>
              <a:t>XML</a:t>
            </a:r>
            <a:r>
              <a:rPr lang="zh-CN" altLang="zh-CN" dirty="0"/>
              <a:t>文档，其中配置了项目的编译选项（</a:t>
            </a:r>
            <a:r>
              <a:rPr lang="en-US" altLang="zh-CN" dirty="0"/>
              <a:t>debug</a:t>
            </a:r>
            <a:r>
              <a:rPr lang="zh-CN" altLang="zh-CN" dirty="0"/>
              <a:t>）和</a:t>
            </a:r>
            <a:r>
              <a:rPr lang="en-US" altLang="zh-CN" dirty="0"/>
              <a:t>.NET framework</a:t>
            </a:r>
            <a:r>
              <a:rPr lang="zh-CN" altLang="zh-CN" dirty="0"/>
              <a:t>版本。在系统开发的过程中还会在该文件中增加更多的数据内容。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89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9.2 </a:t>
            </a:r>
            <a:r>
              <a:rPr lang="en-US" altLang="zh-CN" sz="4000" dirty="0" err="1"/>
              <a:t>ASP.NETWeb</a:t>
            </a:r>
            <a:r>
              <a:rPr lang="zh-CN" altLang="en-US" sz="4000" dirty="0"/>
              <a:t>应用程序的构建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在“项目”菜单中点击“添加新项”来创建一个名为“</a:t>
            </a:r>
            <a:r>
              <a:rPr lang="en-US" altLang="zh-CN" sz="1800" dirty="0"/>
              <a:t>Default.aspx</a:t>
            </a:r>
            <a:r>
              <a:rPr lang="zh-CN" altLang="zh-CN" sz="1800" dirty="0"/>
              <a:t>”的页面</a:t>
            </a:r>
            <a:endParaRPr lang="zh-CN" altLang="en-US" sz="1800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63638"/>
            <a:ext cx="54864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79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7928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20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9.2 </a:t>
            </a:r>
            <a:r>
              <a:rPr lang="en-US" altLang="zh-CN" sz="4000" dirty="0" err="1"/>
              <a:t>ASP.NETWeb</a:t>
            </a:r>
            <a:r>
              <a:rPr lang="zh-CN" altLang="en-US" sz="4000" dirty="0"/>
              <a:t>应用程序的构建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zh-CN" sz="4500" dirty="0"/>
              <a:t>在解决方案资源管理器中可以看到名为“</a:t>
            </a:r>
            <a:r>
              <a:rPr lang="en-US" altLang="zh-CN" sz="4500" dirty="0"/>
              <a:t>Default.aspx</a:t>
            </a:r>
            <a:r>
              <a:rPr lang="zh-CN" altLang="zh-CN" sz="4500" dirty="0"/>
              <a:t>”的文件，点击文件前面的白色三角，还可以展开出其它的两个文件，分别是“</a:t>
            </a:r>
            <a:r>
              <a:rPr lang="en-US" altLang="zh-CN" sz="4500" dirty="0" err="1"/>
              <a:t>Default.aspx.cs</a:t>
            </a:r>
            <a:r>
              <a:rPr lang="zh-CN" altLang="zh-CN" sz="4500" dirty="0"/>
              <a:t>”和“</a:t>
            </a:r>
            <a:r>
              <a:rPr lang="en-US" altLang="zh-CN" sz="4500" dirty="0" err="1"/>
              <a:t>Default.aspx.designer.cs</a:t>
            </a:r>
            <a:r>
              <a:rPr lang="zh-CN" altLang="zh-CN" sz="4500" dirty="0"/>
              <a:t>”。三个文件是共同构成一个</a:t>
            </a:r>
            <a:r>
              <a:rPr lang="en-US" altLang="zh-CN" sz="4500" dirty="0"/>
              <a:t>Web</a:t>
            </a:r>
            <a:r>
              <a:rPr lang="zh-CN" altLang="zh-CN" sz="4500" dirty="0"/>
              <a:t>窗体的一组文件，缺一不可。其中，“</a:t>
            </a:r>
            <a:r>
              <a:rPr lang="en-US" altLang="zh-CN" sz="4500" dirty="0"/>
              <a:t>Default.aspx</a:t>
            </a:r>
            <a:r>
              <a:rPr lang="zh-CN" altLang="zh-CN" sz="4500" dirty="0"/>
              <a:t>”描述了运行在浏览器端的</a:t>
            </a:r>
            <a:r>
              <a:rPr lang="en-US" altLang="zh-CN" sz="4500" dirty="0"/>
              <a:t>HTML</a:t>
            </a:r>
            <a:r>
              <a:rPr lang="zh-CN" altLang="zh-CN" sz="4500" dirty="0"/>
              <a:t>元素和运行在服务器端的各个控件，代码如下：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&lt;%@ Page Language="C#" </a:t>
            </a:r>
            <a:r>
              <a:rPr lang="en-US" altLang="zh-CN" dirty="0" err="1">
                <a:solidFill>
                  <a:srgbClr val="FF0000"/>
                </a:solidFill>
              </a:rPr>
              <a:t>AutoEventWireup</a:t>
            </a:r>
            <a:r>
              <a:rPr lang="en-US" altLang="zh-CN" dirty="0">
                <a:solidFill>
                  <a:srgbClr val="FF0000"/>
                </a:solidFill>
              </a:rPr>
              <a:t>="true" </a:t>
            </a:r>
            <a:r>
              <a:rPr lang="en-US" altLang="zh-CN" dirty="0" err="1">
                <a:solidFill>
                  <a:srgbClr val="FF0000"/>
                </a:solidFill>
              </a:rPr>
              <a:t>CodeBehind</a:t>
            </a:r>
            <a:r>
              <a:rPr lang="en-US" altLang="zh-CN" dirty="0">
                <a:solidFill>
                  <a:srgbClr val="FF0000"/>
                </a:solidFill>
              </a:rPr>
              <a:t>="</a:t>
            </a:r>
            <a:r>
              <a:rPr lang="en-US" altLang="zh-CN" dirty="0" err="1">
                <a:solidFill>
                  <a:srgbClr val="FF0000"/>
                </a:solidFill>
              </a:rPr>
              <a:t>Default.aspx.cs</a:t>
            </a:r>
            <a:r>
              <a:rPr lang="en-US" altLang="zh-CN" dirty="0">
                <a:solidFill>
                  <a:srgbClr val="FF0000"/>
                </a:solidFill>
              </a:rPr>
              <a:t>" Inherits="</a:t>
            </a:r>
            <a:r>
              <a:rPr lang="en-US" altLang="zh-CN" dirty="0" err="1">
                <a:solidFill>
                  <a:srgbClr val="FF0000"/>
                </a:solidFill>
              </a:rPr>
              <a:t>Hello.Default</a:t>
            </a:r>
            <a:r>
              <a:rPr lang="en-US" altLang="zh-CN" dirty="0">
                <a:solidFill>
                  <a:srgbClr val="FF0000"/>
                </a:solidFill>
              </a:rPr>
              <a:t>" %&gt;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 &lt;!DOCTYPE html&gt;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&lt;html </a:t>
            </a:r>
            <a:r>
              <a:rPr lang="en-US" altLang="zh-CN" dirty="0" err="1">
                <a:solidFill>
                  <a:srgbClr val="FF0000"/>
                </a:solidFill>
              </a:rPr>
              <a:t>xmlns</a:t>
            </a:r>
            <a:r>
              <a:rPr lang="en-US" altLang="zh-CN" dirty="0">
                <a:solidFill>
                  <a:srgbClr val="FF0000"/>
                </a:solidFill>
              </a:rPr>
              <a:t>="http://www.w3.org/1999/xhtml"&gt;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&lt;head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&lt;meta http-</a:t>
            </a:r>
            <a:r>
              <a:rPr lang="en-US" altLang="zh-CN" dirty="0" err="1">
                <a:solidFill>
                  <a:srgbClr val="FF0000"/>
                </a:solidFill>
              </a:rPr>
              <a:t>equiv</a:t>
            </a:r>
            <a:r>
              <a:rPr lang="en-US" altLang="zh-CN" dirty="0">
                <a:solidFill>
                  <a:srgbClr val="FF0000"/>
                </a:solidFill>
              </a:rPr>
              <a:t>="Content-Type" content="text/html; charset=utf-8"/&gt;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&lt;title&gt;&lt;/title&gt;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&lt;/head&gt;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&lt;form id="form1"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&lt;div&gt;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&lt;/div&gt;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&lt;/form&gt;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&lt;/html&gt;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6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9.2 </a:t>
            </a:r>
            <a:r>
              <a:rPr lang="en-US" altLang="zh-CN" sz="4000" dirty="0" err="1"/>
              <a:t>ASP.NETWeb</a:t>
            </a:r>
            <a:r>
              <a:rPr lang="zh-CN" altLang="en-US" sz="4000" dirty="0"/>
              <a:t>应用程序的构建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sz="3800" dirty="0"/>
              <a:t>“</a:t>
            </a:r>
            <a:r>
              <a:rPr lang="en-US" altLang="zh-CN" sz="3800" dirty="0" err="1"/>
              <a:t>Default.aspx.cs</a:t>
            </a:r>
            <a:r>
              <a:rPr lang="zh-CN" altLang="zh-CN" sz="3800" dirty="0"/>
              <a:t>”描述了整个</a:t>
            </a:r>
            <a:r>
              <a:rPr lang="en-US" altLang="zh-CN" sz="3800" dirty="0"/>
              <a:t>Web</a:t>
            </a:r>
            <a:r>
              <a:rPr lang="zh-CN" altLang="zh-CN" sz="3800" dirty="0"/>
              <a:t>窗体类的一部分，主要是服务器端控件的各种事件响应函数和用户编写的代码，代码如下：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using System;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using </a:t>
            </a:r>
            <a:r>
              <a:rPr lang="en-US" altLang="zh-CN" dirty="0" err="1">
                <a:solidFill>
                  <a:srgbClr val="FF0000"/>
                </a:solidFill>
              </a:rPr>
              <a:t>System.Collections.Generic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using </a:t>
            </a:r>
            <a:r>
              <a:rPr lang="en-US" altLang="zh-CN" dirty="0" err="1">
                <a:solidFill>
                  <a:srgbClr val="FF0000"/>
                </a:solidFill>
              </a:rPr>
              <a:t>System.Linq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using </a:t>
            </a:r>
            <a:r>
              <a:rPr lang="en-US" altLang="zh-CN" dirty="0" err="1">
                <a:solidFill>
                  <a:srgbClr val="FF0000"/>
                </a:solidFill>
              </a:rPr>
              <a:t>System.Web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using </a:t>
            </a:r>
            <a:r>
              <a:rPr lang="en-US" altLang="zh-CN" dirty="0" err="1">
                <a:solidFill>
                  <a:srgbClr val="FF0000"/>
                </a:solidFill>
              </a:rPr>
              <a:t>System.Web.UI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using </a:t>
            </a:r>
            <a:r>
              <a:rPr lang="en-US" altLang="zh-CN" dirty="0" err="1">
                <a:solidFill>
                  <a:srgbClr val="FF0000"/>
                </a:solidFill>
              </a:rPr>
              <a:t>System.Web.UI.WebControls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namespace Hello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public partial class Default : </a:t>
            </a:r>
            <a:r>
              <a:rPr lang="en-US" altLang="zh-CN" dirty="0" err="1">
                <a:solidFill>
                  <a:srgbClr val="FF0000"/>
                </a:solidFill>
              </a:rPr>
              <a:t>System.Web.UI.Page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protected void </a:t>
            </a:r>
            <a:r>
              <a:rPr lang="en-US" altLang="zh-CN" dirty="0" err="1">
                <a:solidFill>
                  <a:srgbClr val="FF0000"/>
                </a:solidFill>
              </a:rPr>
              <a:t>Page_Load</a:t>
            </a:r>
            <a:r>
              <a:rPr lang="en-US" altLang="zh-CN" dirty="0">
                <a:solidFill>
                  <a:srgbClr val="FF0000"/>
                </a:solidFill>
              </a:rPr>
              <a:t>(object sender, </a:t>
            </a:r>
            <a:r>
              <a:rPr lang="en-US" altLang="zh-CN" dirty="0" err="1">
                <a:solidFill>
                  <a:srgbClr val="FF0000"/>
                </a:solidFill>
              </a:rPr>
              <a:t>EventArgs</a:t>
            </a:r>
            <a:r>
              <a:rPr lang="en-US" altLang="zh-CN" dirty="0">
                <a:solidFill>
                  <a:srgbClr val="FF0000"/>
                </a:solidFill>
              </a:rPr>
              <a:t> e)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8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9.2 </a:t>
            </a:r>
            <a:r>
              <a:rPr lang="en-US" altLang="zh-CN" sz="4000" dirty="0" err="1"/>
              <a:t>ASP.NETWeb</a:t>
            </a:r>
            <a:r>
              <a:rPr lang="zh-CN" altLang="en-US" sz="4000" dirty="0"/>
              <a:t>应用程序的构建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sz="3800" dirty="0"/>
              <a:t>“</a:t>
            </a:r>
            <a:r>
              <a:rPr lang="en-US" altLang="zh-CN" sz="3800" dirty="0" err="1"/>
              <a:t>Default.aspx.designer.cs</a:t>
            </a:r>
            <a:r>
              <a:rPr lang="zh-CN" altLang="zh-CN" sz="3800" dirty="0"/>
              <a:t>”则描述了整个</a:t>
            </a:r>
            <a:r>
              <a:rPr lang="en-US" altLang="zh-CN" sz="3800" dirty="0"/>
              <a:t>Web</a:t>
            </a:r>
            <a:r>
              <a:rPr lang="zh-CN" altLang="zh-CN" sz="3800" dirty="0"/>
              <a:t>窗体类的另一部分，主要是服务器端控件的声明和属性设置等。需要注意的是：此代码由开发工具自动生成的。代码如下：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namespace Hello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public partial class Default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/// &lt;summary&gt;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/// form1 </a:t>
            </a:r>
            <a:r>
              <a:rPr lang="zh-CN" altLang="zh-CN" dirty="0">
                <a:solidFill>
                  <a:srgbClr val="FF0000"/>
                </a:solidFill>
              </a:rPr>
              <a:t>控件。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/// &lt;/summary&gt;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/// &lt;remarks&gt;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/// </a:t>
            </a:r>
            <a:r>
              <a:rPr lang="zh-CN" altLang="zh-CN" dirty="0">
                <a:solidFill>
                  <a:srgbClr val="FF0000"/>
                </a:solidFill>
              </a:rPr>
              <a:t>自动生成的字段。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/// </a:t>
            </a:r>
            <a:r>
              <a:rPr lang="zh-CN" altLang="zh-CN" dirty="0">
                <a:solidFill>
                  <a:srgbClr val="FF0000"/>
                </a:solidFill>
              </a:rPr>
              <a:t>若要进行修改，请将字段声明从设计器文件移到代码隐藏文件。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/// &lt;/remarks&gt;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protected global::</a:t>
            </a:r>
            <a:r>
              <a:rPr lang="en-US" altLang="zh-CN" dirty="0" err="1">
                <a:solidFill>
                  <a:srgbClr val="FF0000"/>
                </a:solidFill>
              </a:rPr>
              <a:t>System.Web.UI.HtmlControls.HtmlForm</a:t>
            </a:r>
            <a:r>
              <a:rPr lang="en-US" altLang="zh-CN" dirty="0">
                <a:solidFill>
                  <a:srgbClr val="FF0000"/>
                </a:solidFill>
              </a:rPr>
              <a:t> form1;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07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9.2 </a:t>
            </a:r>
            <a:r>
              <a:rPr lang="en-US" altLang="zh-CN" sz="4000" dirty="0" err="1"/>
              <a:t>ASP.NETWeb</a:t>
            </a:r>
            <a:r>
              <a:rPr lang="zh-CN" altLang="en-US" sz="4000" dirty="0"/>
              <a:t>应用程序的构建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322712" cy="339447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ASP.NET</a:t>
            </a:r>
            <a:r>
              <a:rPr lang="zh-CN" altLang="zh-CN" sz="1800" dirty="0"/>
              <a:t>程序的请求、响应以及编译过程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957776"/>
              </p:ext>
            </p:extLst>
          </p:nvPr>
        </p:nvGraphicFramePr>
        <p:xfrm>
          <a:off x="3851920" y="1131590"/>
          <a:ext cx="461962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3" imgW="4615402" imgH="3640356" progId="Visio.Drawing.11">
                  <p:embed/>
                </p:oleObj>
              </mc:Choice>
              <mc:Fallback>
                <p:oleObj r:id="rId3" imgW="4615402" imgH="364035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131590"/>
                        <a:ext cx="4619625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569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9.2 </a:t>
            </a:r>
            <a:r>
              <a:rPr lang="en-US" altLang="zh-CN" sz="4000" dirty="0" err="1"/>
              <a:t>ASP.NETWeb</a:t>
            </a:r>
            <a:r>
              <a:rPr lang="zh-CN" altLang="en-US" sz="4000" dirty="0"/>
              <a:t>应用程序的构建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782607"/>
              </p:ext>
            </p:extLst>
          </p:nvPr>
        </p:nvGraphicFramePr>
        <p:xfrm>
          <a:off x="683568" y="1347614"/>
          <a:ext cx="7776864" cy="3312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目录名称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根目录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包含了网站的配置文件、母版文件和默认的网页文件等。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Account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包含了大量与系统注册和登录相关的页面，甚至模板自动生产了忘记密码、修改密码等常用功能页面。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3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App_Data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包含了ASP.NET网站的数据库文件，包括Access（mdb）文件或者SQL Server（mdf）文件。如果网站不是以文件方式而是服务器方式访问数据库，那这个目录中就不会有数据库文件。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Content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包含了CSS和其他非Scripts和图像的网站内容。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Models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包含了表示和操纵数据以及业务对象的类。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Scripts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包含了JavaScript 类库文件和脚本文件。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94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9.2 </a:t>
            </a:r>
            <a:r>
              <a:rPr lang="en-US" altLang="zh-CN" sz="4000" dirty="0" err="1"/>
              <a:t>ASP.NETWeb</a:t>
            </a:r>
            <a:r>
              <a:rPr lang="zh-CN" altLang="en-US" sz="4000" dirty="0"/>
              <a:t>应用程序的构建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659397"/>
              </p:ext>
            </p:extLst>
          </p:nvPr>
        </p:nvGraphicFramePr>
        <p:xfrm>
          <a:off x="539552" y="1131590"/>
          <a:ext cx="8064896" cy="3627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扩展名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.htm、.html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用 HTML 代码编写的静态 Web 文件。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.css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用于确定 HTML 元素格式的样式表文件。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.js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用</a:t>
                      </a:r>
                      <a:r>
                        <a:rPr lang="en-US" sz="1400">
                          <a:effectLst/>
                        </a:rPr>
                        <a:t>JavaScript</a:t>
                      </a:r>
                      <a:r>
                        <a:rPr lang="zh-CN" sz="1400">
                          <a:effectLst/>
                        </a:rPr>
                        <a:t>代码编写的浏览器端脚本文件。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.aspx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ASP.NETWeb </a:t>
                      </a:r>
                      <a:r>
                        <a:rPr lang="zh-CN" sz="1400">
                          <a:effectLst/>
                        </a:rPr>
                        <a:t>窗体文件（页），该文件可包含</a:t>
                      </a:r>
                      <a:r>
                        <a:rPr lang="en-US" sz="1400">
                          <a:effectLst/>
                        </a:rPr>
                        <a:t> Web </a:t>
                      </a:r>
                      <a:r>
                        <a:rPr lang="zh-CN" sz="1400">
                          <a:effectLst/>
                        </a:rPr>
                        <a:t>控件及显示和业务逻辑。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.cs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运行时要编译的</a:t>
                      </a:r>
                      <a:r>
                        <a:rPr lang="en-US" sz="1400">
                          <a:effectLst/>
                        </a:rPr>
                        <a:t>C#</a:t>
                      </a:r>
                      <a:r>
                        <a:rPr lang="zh-CN" sz="1400">
                          <a:effectLst/>
                        </a:rPr>
                        <a:t>类源代码文件。类可以是</a:t>
                      </a:r>
                      <a:r>
                        <a:rPr lang="en-US" sz="1400">
                          <a:effectLst/>
                        </a:rPr>
                        <a:t> HTTP </a:t>
                      </a:r>
                      <a:r>
                        <a:rPr lang="zh-CN" sz="1400">
                          <a:effectLst/>
                        </a:rPr>
                        <a:t>模块、</a:t>
                      </a:r>
                      <a:r>
                        <a:rPr lang="en-US" sz="1400">
                          <a:effectLst/>
                        </a:rPr>
                        <a:t> HTTP </a:t>
                      </a:r>
                      <a:r>
                        <a:rPr lang="zh-CN" sz="1400">
                          <a:effectLst/>
                        </a:rPr>
                        <a:t>处理程序、</a:t>
                      </a:r>
                      <a:r>
                        <a:rPr lang="en-US" sz="1400">
                          <a:effectLst/>
                        </a:rPr>
                        <a:t>ASP.NET</a:t>
                      </a:r>
                      <a:r>
                        <a:rPr lang="zh-CN" sz="1400">
                          <a:effectLst/>
                        </a:rPr>
                        <a:t>页的代码隐藏文件或包含应用程序逻辑的独立类文件。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ascx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Web </a:t>
                      </a:r>
                      <a:r>
                        <a:rPr lang="zh-CN" sz="1400">
                          <a:effectLst/>
                        </a:rPr>
                        <a:t>用户控件文件，该文件定义可重复使用的自定义控件。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.config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配置文件（通常是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Web.config</a:t>
                      </a:r>
                      <a:r>
                        <a:rPr lang="zh-CN" sz="1400" dirty="0">
                          <a:effectLst/>
                        </a:rPr>
                        <a:t>），该文件包含表示</a:t>
                      </a:r>
                      <a:r>
                        <a:rPr lang="en-US" sz="1400" dirty="0">
                          <a:effectLst/>
                        </a:rPr>
                        <a:t>ASP.NET</a:t>
                      </a:r>
                      <a:r>
                        <a:rPr lang="zh-CN" sz="1400" dirty="0">
                          <a:effectLst/>
                        </a:rPr>
                        <a:t>功能设置的</a:t>
                      </a:r>
                      <a:r>
                        <a:rPr lang="en-US" sz="1400" dirty="0">
                          <a:effectLst/>
                        </a:rPr>
                        <a:t> XML </a:t>
                      </a:r>
                      <a:r>
                        <a:rPr lang="zh-CN" sz="1400" dirty="0">
                          <a:effectLst/>
                        </a:rPr>
                        <a:t>元素。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9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.asax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通常是</a:t>
                      </a:r>
                      <a:r>
                        <a:rPr lang="en-US" sz="1400">
                          <a:effectLst/>
                        </a:rPr>
                        <a:t> Global.asax </a:t>
                      </a:r>
                      <a:r>
                        <a:rPr lang="zh-CN" sz="1400">
                          <a:effectLst/>
                        </a:rPr>
                        <a:t>文件，该文件包含从</a:t>
                      </a:r>
                      <a:r>
                        <a:rPr lang="en-US" sz="1400">
                          <a:effectLst/>
                        </a:rPr>
                        <a:t> HttpApplication </a:t>
                      </a:r>
                      <a:r>
                        <a:rPr lang="zh-CN" sz="1400">
                          <a:effectLst/>
                        </a:rPr>
                        <a:t>类派生的代码。该文件表示应用程序，并且包含应用程序生存期开始或结束时运行的可选方法。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9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.sln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Visual Studio</a:t>
                      </a:r>
                      <a:r>
                        <a:rPr lang="zh-CN" sz="1400">
                          <a:effectLst/>
                        </a:rPr>
                        <a:t>项目的解决方案文件。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9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.csproj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基于</a:t>
                      </a:r>
                      <a:r>
                        <a:rPr lang="en-US" sz="1400">
                          <a:effectLst/>
                        </a:rPr>
                        <a:t>C#</a:t>
                      </a:r>
                      <a:r>
                        <a:rPr lang="zh-CN" sz="1400">
                          <a:effectLst/>
                        </a:rPr>
                        <a:t>的</a:t>
                      </a:r>
                      <a:r>
                        <a:rPr lang="en-US" sz="1400">
                          <a:effectLst/>
                        </a:rPr>
                        <a:t>Visual Studio</a:t>
                      </a:r>
                      <a:r>
                        <a:rPr lang="zh-CN" sz="1400">
                          <a:effectLst/>
                        </a:rPr>
                        <a:t>应用程序项目的项目文件。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9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.master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母版页，定义应用程序中其他网页的布局。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resx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资源文件，该文件包含指向图像、可本地化文本或其他数据的资源字符串。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9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.sitemap</a:t>
                      </a:r>
                      <a:endParaRPr lang="zh-CN" sz="140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站点地图文件，该文件包含网站的结构。</a:t>
                      </a:r>
                      <a:r>
                        <a:rPr lang="en-US" sz="1400" dirty="0">
                          <a:effectLst/>
                        </a:rPr>
                        <a:t>ASP.NET</a:t>
                      </a:r>
                      <a:r>
                        <a:rPr lang="zh-CN" sz="1400" dirty="0">
                          <a:effectLst/>
                        </a:rPr>
                        <a:t>中附带了一个默认的站点地图提供程序，它使用站点地图文件可以很方便地在网页上显示导航控件。</a:t>
                      </a:r>
                      <a:endParaRPr lang="zh-CN" sz="1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7445" marR="2744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53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199355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3478"/>
            <a:ext cx="3923928" cy="504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9.3 ASP.NET Hello World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ASP.NET</a:t>
            </a:r>
            <a:r>
              <a:rPr lang="zh-CN" altLang="zh-CN" dirty="0"/>
              <a:t>程序开发的最基本步骤。</a:t>
            </a:r>
          </a:p>
          <a:p>
            <a:pPr lvl="0"/>
            <a:r>
              <a:rPr lang="zh-CN" altLang="zh-CN" dirty="0"/>
              <a:t>打开“</a:t>
            </a:r>
            <a:r>
              <a:rPr lang="en-US" altLang="zh-CN" dirty="0"/>
              <a:t>Default.aspx</a:t>
            </a:r>
            <a:r>
              <a:rPr lang="zh-CN" altLang="zh-CN" dirty="0"/>
              <a:t>”文件，从编辑区域的底部选择“设计”以便进行可视化编辑。</a:t>
            </a:r>
          </a:p>
          <a:p>
            <a:pPr lvl="0"/>
            <a:r>
              <a:rPr lang="zh-CN" altLang="zh-CN" dirty="0"/>
              <a:t>从工具箱中选择“标准”中的“</a:t>
            </a:r>
            <a:r>
              <a:rPr lang="en-US" altLang="zh-CN" dirty="0"/>
              <a:t>Label</a:t>
            </a:r>
            <a:r>
              <a:rPr lang="zh-CN" altLang="zh-CN" dirty="0"/>
              <a:t>”控件，将其拖拽到编辑区域中的虚框中。这个虚框实际上是</a:t>
            </a:r>
            <a:r>
              <a:rPr lang="en-US" altLang="zh-CN" dirty="0" err="1"/>
              <a:t>aspx</a:t>
            </a:r>
            <a:r>
              <a:rPr lang="zh-CN" altLang="zh-CN" dirty="0"/>
              <a:t>文件中的</a:t>
            </a:r>
            <a:r>
              <a:rPr lang="en-US" altLang="zh-CN" dirty="0"/>
              <a:t>&lt;form&gt;</a:t>
            </a:r>
            <a:r>
              <a:rPr lang="zh-CN" altLang="zh-CN" dirty="0"/>
              <a:t>元素的区域。在</a:t>
            </a:r>
            <a:r>
              <a:rPr lang="en-US" altLang="zh-CN" dirty="0" err="1"/>
              <a:t>aspx</a:t>
            </a:r>
            <a:r>
              <a:rPr lang="zh-CN" altLang="zh-CN" dirty="0"/>
              <a:t>文件中，所有的服务器端控件都应当被放置在系统自动生成的这个</a:t>
            </a:r>
            <a:r>
              <a:rPr lang="en-US" altLang="zh-CN" dirty="0"/>
              <a:t>&lt;form&gt;</a:t>
            </a:r>
            <a:r>
              <a:rPr lang="zh-CN" altLang="zh-CN" dirty="0"/>
              <a:t>元素中，以形成</a:t>
            </a:r>
            <a:r>
              <a:rPr lang="en-US" altLang="zh-CN" dirty="0"/>
              <a:t>ASP.NET</a:t>
            </a:r>
            <a:r>
              <a:rPr lang="zh-CN" altLang="zh-CN" dirty="0"/>
              <a:t>赖以运行的前后台信息传递机制。</a:t>
            </a:r>
          </a:p>
          <a:p>
            <a:r>
              <a:rPr lang="zh-CN" altLang="zh-CN" dirty="0"/>
              <a:t>在可视化编辑界面中选中刚刚拖放进来的</a:t>
            </a:r>
            <a:r>
              <a:rPr lang="en-US" altLang="zh-CN" dirty="0"/>
              <a:t>Label</a:t>
            </a:r>
            <a:r>
              <a:rPr lang="zh-CN" altLang="zh-CN" dirty="0"/>
              <a:t>控件，可以在</a:t>
            </a:r>
            <a:r>
              <a:rPr lang="en-US" altLang="zh-CN" dirty="0"/>
              <a:t>IDE</a:t>
            </a:r>
            <a:r>
              <a:rPr lang="zh-CN" altLang="zh-CN" dirty="0"/>
              <a:t>右下部分的“属性”区域设置它的属性。将其</a:t>
            </a:r>
            <a:r>
              <a:rPr lang="en-US" altLang="zh-CN" dirty="0"/>
              <a:t>Text</a:t>
            </a:r>
            <a:r>
              <a:rPr lang="zh-CN" altLang="zh-CN" dirty="0"/>
              <a:t>属性的值从“</a:t>
            </a:r>
            <a:r>
              <a:rPr lang="en-US" altLang="zh-CN" dirty="0"/>
              <a:t>Label</a:t>
            </a:r>
            <a:r>
              <a:rPr lang="zh-CN" altLang="zh-CN" dirty="0"/>
              <a:t>”修改为“</a:t>
            </a:r>
            <a:r>
              <a:rPr lang="en-US" altLang="zh-CN" dirty="0"/>
              <a:t>Hello World</a:t>
            </a:r>
            <a:r>
              <a:rPr lang="zh-CN" altLang="zh-CN" dirty="0"/>
              <a:t>”，本程序所需的功能就完成了。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9.3 ASP.NET Hello World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14704"/>
            <a:ext cx="5112568" cy="372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935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9.3 ASP.NET Hello World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sz="3800" dirty="0"/>
              <a:t>“</a:t>
            </a:r>
            <a:r>
              <a:rPr lang="en-US" altLang="zh-CN" sz="3800" dirty="0"/>
              <a:t>Default.aspx</a:t>
            </a:r>
            <a:r>
              <a:rPr lang="zh-CN" altLang="zh-CN" sz="3800" dirty="0"/>
              <a:t>” 源代码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&lt;%@ Page Language="C#" </a:t>
            </a:r>
            <a:r>
              <a:rPr lang="en-US" altLang="zh-CN" dirty="0" err="1">
                <a:solidFill>
                  <a:srgbClr val="FF0000"/>
                </a:solidFill>
              </a:rPr>
              <a:t>AutoEventWireup</a:t>
            </a:r>
            <a:r>
              <a:rPr lang="en-US" altLang="zh-CN" dirty="0">
                <a:solidFill>
                  <a:srgbClr val="FF0000"/>
                </a:solidFill>
              </a:rPr>
              <a:t>="true" </a:t>
            </a:r>
            <a:r>
              <a:rPr lang="en-US" altLang="zh-CN" dirty="0" err="1">
                <a:solidFill>
                  <a:srgbClr val="FF0000"/>
                </a:solidFill>
              </a:rPr>
              <a:t>CodeBehind</a:t>
            </a:r>
            <a:r>
              <a:rPr lang="en-US" altLang="zh-CN" dirty="0">
                <a:solidFill>
                  <a:srgbClr val="FF0000"/>
                </a:solidFill>
              </a:rPr>
              <a:t>="</a:t>
            </a:r>
            <a:r>
              <a:rPr lang="en-US" altLang="zh-CN" dirty="0" err="1">
                <a:solidFill>
                  <a:srgbClr val="FF0000"/>
                </a:solidFill>
              </a:rPr>
              <a:t>Default.aspx.cs</a:t>
            </a:r>
            <a:r>
              <a:rPr lang="en-US" altLang="zh-CN" dirty="0">
                <a:solidFill>
                  <a:srgbClr val="FF0000"/>
                </a:solidFill>
              </a:rPr>
              <a:t>" Inherits="</a:t>
            </a:r>
            <a:r>
              <a:rPr lang="en-US" altLang="zh-CN" dirty="0" err="1">
                <a:solidFill>
                  <a:srgbClr val="FF0000"/>
                </a:solidFill>
              </a:rPr>
              <a:t>Hello.Default</a:t>
            </a:r>
            <a:r>
              <a:rPr lang="en-US" altLang="zh-CN" dirty="0">
                <a:solidFill>
                  <a:srgbClr val="FF0000"/>
                </a:solidFill>
              </a:rPr>
              <a:t>" %&gt;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&lt;!DOCTYPE html&gt;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&lt;html </a:t>
            </a:r>
            <a:r>
              <a:rPr lang="en-US" altLang="zh-CN" dirty="0" err="1">
                <a:solidFill>
                  <a:srgbClr val="FF0000"/>
                </a:solidFill>
              </a:rPr>
              <a:t>xmlns</a:t>
            </a:r>
            <a:r>
              <a:rPr lang="en-US" altLang="zh-CN" dirty="0">
                <a:solidFill>
                  <a:srgbClr val="FF0000"/>
                </a:solidFill>
              </a:rPr>
              <a:t>="http://www.w3.org/1999/xhtml"&gt;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&lt;head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&lt;meta http-</a:t>
            </a:r>
            <a:r>
              <a:rPr lang="en-US" altLang="zh-CN" dirty="0" err="1">
                <a:solidFill>
                  <a:srgbClr val="FF0000"/>
                </a:solidFill>
              </a:rPr>
              <a:t>equiv</a:t>
            </a:r>
            <a:r>
              <a:rPr lang="en-US" altLang="zh-CN" dirty="0">
                <a:solidFill>
                  <a:srgbClr val="FF0000"/>
                </a:solidFill>
              </a:rPr>
              <a:t>="Content-Type" content="text/html; charset=utf-8"/&gt;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&lt;title&gt;&lt;/title&gt;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&lt;/head&gt;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&lt;form id="form1"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&lt;div&gt;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&lt;</a:t>
            </a:r>
            <a:r>
              <a:rPr lang="en-US" altLang="zh-CN" b="1" dirty="0" err="1">
                <a:solidFill>
                  <a:srgbClr val="FF0000"/>
                </a:solidFill>
              </a:rPr>
              <a:t>asp:Label</a:t>
            </a:r>
            <a:r>
              <a:rPr lang="en-US" altLang="zh-CN" b="1" dirty="0">
                <a:solidFill>
                  <a:srgbClr val="FF0000"/>
                </a:solidFill>
              </a:rPr>
              <a:t> ID="Label1" </a:t>
            </a:r>
            <a:r>
              <a:rPr lang="en-US" altLang="zh-CN" b="1" dirty="0" err="1">
                <a:solidFill>
                  <a:srgbClr val="FF0000"/>
                </a:solidFill>
              </a:rPr>
              <a:t>runat</a:t>
            </a:r>
            <a:r>
              <a:rPr lang="en-US" altLang="zh-CN" b="1" dirty="0">
                <a:solidFill>
                  <a:srgbClr val="FF0000"/>
                </a:solidFill>
              </a:rPr>
              <a:t>="server" 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             Text="Hello World"&gt;&lt;/</a:t>
            </a:r>
            <a:r>
              <a:rPr lang="en-US" altLang="zh-CN" b="1" dirty="0" err="1">
                <a:solidFill>
                  <a:srgbClr val="FF0000"/>
                </a:solidFill>
              </a:rPr>
              <a:t>asp:Label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&lt;/div&gt;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&lt;/form&gt;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&lt;/html&gt;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69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9.3 ASP.NET Hello World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zh-CN" sz="5500" dirty="0"/>
              <a:t>“</a:t>
            </a:r>
            <a:r>
              <a:rPr lang="en-US" altLang="zh-CN" sz="5500" dirty="0" err="1"/>
              <a:t>Default.aspx.designer.cs</a:t>
            </a:r>
            <a:r>
              <a:rPr lang="zh-CN" altLang="zh-CN" sz="5500" dirty="0"/>
              <a:t>” 代码如下：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namespace Hello {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public partial class Default {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/// &lt;summary&gt;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/// form1 </a:t>
            </a:r>
            <a:r>
              <a:rPr lang="zh-CN" altLang="zh-CN" sz="4000" dirty="0">
                <a:solidFill>
                  <a:srgbClr val="FF0000"/>
                </a:solidFill>
              </a:rPr>
              <a:t>控件。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/// &lt;/summary&gt;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/// &lt;remarks&gt;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/// </a:t>
            </a:r>
            <a:r>
              <a:rPr lang="zh-CN" altLang="zh-CN" sz="4000" dirty="0">
                <a:solidFill>
                  <a:srgbClr val="FF0000"/>
                </a:solidFill>
              </a:rPr>
              <a:t>自动生成的字段。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/// </a:t>
            </a:r>
            <a:r>
              <a:rPr lang="zh-CN" altLang="zh-CN" sz="4000" dirty="0">
                <a:solidFill>
                  <a:srgbClr val="FF0000"/>
                </a:solidFill>
              </a:rPr>
              <a:t>若要进行修改，请将字段声明从设计器文件移到代码隐藏文件。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/// &lt;/remarks&gt;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protected global::</a:t>
            </a:r>
            <a:r>
              <a:rPr lang="en-US" altLang="zh-CN" sz="4000" dirty="0" err="1">
                <a:solidFill>
                  <a:srgbClr val="FF0000"/>
                </a:solidFill>
              </a:rPr>
              <a:t>System.Web.UI.HtmlControls.HtmlForm</a:t>
            </a:r>
            <a:r>
              <a:rPr lang="en-US" altLang="zh-CN" sz="4000" dirty="0">
                <a:solidFill>
                  <a:srgbClr val="FF0000"/>
                </a:solidFill>
              </a:rPr>
              <a:t> form1;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 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/// &lt;summary&gt;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/// Label1 </a:t>
            </a:r>
            <a:r>
              <a:rPr lang="zh-CN" altLang="zh-CN" sz="4000" dirty="0">
                <a:solidFill>
                  <a:srgbClr val="FF0000"/>
                </a:solidFill>
              </a:rPr>
              <a:t>控件。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/// &lt;/summary&gt;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/// &lt;remarks&gt;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/// </a:t>
            </a:r>
            <a:r>
              <a:rPr lang="zh-CN" altLang="zh-CN" sz="4000" dirty="0">
                <a:solidFill>
                  <a:srgbClr val="FF0000"/>
                </a:solidFill>
              </a:rPr>
              <a:t>自动生成的字段。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/// </a:t>
            </a:r>
            <a:r>
              <a:rPr lang="zh-CN" altLang="zh-CN" sz="4000" dirty="0">
                <a:solidFill>
                  <a:srgbClr val="FF0000"/>
                </a:solidFill>
              </a:rPr>
              <a:t>若要进行修改，请将字段声明从设计器文件移到代码隐藏文件。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/// &lt;/remarks&gt;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    </a:t>
            </a:r>
            <a:r>
              <a:rPr lang="en-US" altLang="zh-CN" sz="4000" b="1" dirty="0">
                <a:solidFill>
                  <a:srgbClr val="FF0000"/>
                </a:solidFill>
              </a:rPr>
              <a:t>protected global::</a:t>
            </a:r>
            <a:r>
              <a:rPr lang="en-US" altLang="zh-CN" sz="4000" b="1" dirty="0" err="1">
                <a:solidFill>
                  <a:srgbClr val="FF0000"/>
                </a:solidFill>
              </a:rPr>
              <a:t>System.Web.UI.WebControls.Label</a:t>
            </a:r>
            <a:r>
              <a:rPr lang="en-US" altLang="zh-CN" sz="4000" b="1" dirty="0">
                <a:solidFill>
                  <a:srgbClr val="FF0000"/>
                </a:solidFill>
              </a:rPr>
              <a:t> Label1;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    }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}</a:t>
            </a:r>
            <a:endParaRPr lang="zh-CN" altLang="zh-CN" sz="40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19822"/>
            <a:ext cx="3955554" cy="114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587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651225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676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9.3 ASP.NET Hello World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zh-CN" altLang="zh-CN" dirty="0"/>
              <a:t>除了可以在代码编辑的过程中设置了</a:t>
            </a:r>
            <a:r>
              <a:rPr lang="en-US" altLang="zh-CN" dirty="0"/>
              <a:t>Label1</a:t>
            </a:r>
            <a:r>
              <a:rPr lang="zh-CN" altLang="zh-CN" dirty="0"/>
              <a:t>对象的</a:t>
            </a:r>
            <a:r>
              <a:rPr lang="en-US" altLang="zh-CN" dirty="0"/>
              <a:t>Text</a:t>
            </a:r>
            <a:r>
              <a:rPr lang="zh-CN" altLang="zh-CN" dirty="0"/>
              <a:t>属性，还可以在程序运行的时候修改</a:t>
            </a:r>
            <a:r>
              <a:rPr lang="en-US" altLang="zh-CN" dirty="0"/>
              <a:t>Label1</a:t>
            </a:r>
            <a:r>
              <a:rPr lang="zh-CN" altLang="zh-CN" dirty="0"/>
              <a:t>对象的</a:t>
            </a:r>
            <a:r>
              <a:rPr lang="en-US" altLang="zh-CN" dirty="0"/>
              <a:t>Text</a:t>
            </a:r>
            <a:r>
              <a:rPr lang="zh-CN" altLang="zh-CN" dirty="0"/>
              <a:t>属性。在“</a:t>
            </a:r>
            <a:r>
              <a:rPr lang="en-US" altLang="zh-CN" dirty="0" err="1"/>
              <a:t>Default.aspx.cs</a:t>
            </a:r>
            <a:r>
              <a:rPr lang="zh-CN" altLang="zh-CN" dirty="0"/>
              <a:t>”文件的</a:t>
            </a:r>
            <a:r>
              <a:rPr lang="en-US" altLang="zh-CN" dirty="0" err="1"/>
              <a:t>Page_Load</a:t>
            </a:r>
            <a:r>
              <a:rPr lang="zh-CN" altLang="zh-CN" dirty="0"/>
              <a:t>函数中增加一条语句，就可以在网页装载的时后设置</a:t>
            </a:r>
            <a:r>
              <a:rPr lang="en-US" altLang="zh-CN" dirty="0"/>
              <a:t>Label1</a:t>
            </a:r>
            <a:r>
              <a:rPr lang="zh-CN" altLang="zh-CN" dirty="0"/>
              <a:t>对象的</a:t>
            </a:r>
            <a:r>
              <a:rPr lang="en-US" altLang="zh-CN" dirty="0"/>
              <a:t>Text</a:t>
            </a:r>
            <a:r>
              <a:rPr lang="zh-CN" altLang="zh-CN" dirty="0"/>
              <a:t>属性值为“</a:t>
            </a:r>
            <a:r>
              <a:rPr lang="en-US" altLang="zh-CN" dirty="0"/>
              <a:t>Hello World 2</a:t>
            </a:r>
            <a:r>
              <a:rPr lang="zh-CN" altLang="zh-CN" dirty="0"/>
              <a:t>”。代码如下：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Label1.Text = "Hello World 2";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运行后可以看到，网页中没有显示“</a:t>
            </a:r>
            <a:r>
              <a:rPr lang="en-US" altLang="zh-CN" dirty="0"/>
              <a:t>Hello World</a:t>
            </a:r>
            <a:r>
              <a:rPr lang="zh-CN" altLang="zh-CN" dirty="0"/>
              <a:t>”，而是直接显示了</a:t>
            </a:r>
            <a:r>
              <a:rPr lang="en-US" altLang="zh-CN" dirty="0"/>
              <a:t>“Hello World 2”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我们继续在</a:t>
            </a:r>
            <a:r>
              <a:rPr lang="en-US" altLang="zh-CN" dirty="0" err="1"/>
              <a:t>aspx</a:t>
            </a:r>
            <a:r>
              <a:rPr lang="zh-CN" altLang="zh-CN" dirty="0"/>
              <a:t>文件的可视化编辑中拖放一个按钮（</a:t>
            </a:r>
            <a:r>
              <a:rPr lang="en-US" altLang="zh-CN" dirty="0"/>
              <a:t>Button1</a:t>
            </a:r>
            <a:r>
              <a:rPr lang="zh-CN" altLang="zh-CN" dirty="0"/>
              <a:t>），将其放在</a:t>
            </a:r>
            <a:r>
              <a:rPr lang="en-US" altLang="zh-CN" dirty="0"/>
              <a:t>Label1</a:t>
            </a:r>
            <a:r>
              <a:rPr lang="zh-CN" altLang="zh-CN" dirty="0"/>
              <a:t>对象的旁边。在可视化编辑区域双击</a:t>
            </a:r>
            <a:r>
              <a:rPr lang="en-US" altLang="zh-CN" dirty="0"/>
              <a:t>Button1</a:t>
            </a:r>
            <a:r>
              <a:rPr lang="zh-CN" altLang="zh-CN" dirty="0"/>
              <a:t>按钮，开发工具将自动跳转到“</a:t>
            </a:r>
            <a:r>
              <a:rPr lang="en-US" altLang="zh-CN" dirty="0" err="1"/>
              <a:t>Default.aspx.cs</a:t>
            </a:r>
            <a:r>
              <a:rPr lang="zh-CN" altLang="zh-CN" dirty="0"/>
              <a:t>”文件的编辑界面，并且会自动增加</a:t>
            </a:r>
            <a:r>
              <a:rPr lang="en-US" altLang="zh-CN" dirty="0"/>
              <a:t>Button1_Click</a:t>
            </a:r>
            <a:r>
              <a:rPr lang="zh-CN" altLang="zh-CN" dirty="0"/>
              <a:t>函数作为</a:t>
            </a:r>
            <a:r>
              <a:rPr lang="en-US" altLang="zh-CN" dirty="0"/>
              <a:t>“</a:t>
            </a:r>
            <a:r>
              <a:rPr lang="zh-CN" altLang="zh-CN" dirty="0"/>
              <a:t>按钮</a:t>
            </a:r>
            <a:r>
              <a:rPr lang="en-US" altLang="zh-CN" dirty="0"/>
              <a:t>Click</a:t>
            </a:r>
            <a:r>
              <a:rPr lang="zh-CN" altLang="zh-CN" dirty="0"/>
              <a:t>事件</a:t>
            </a:r>
            <a:r>
              <a:rPr lang="en-US" altLang="zh-CN" dirty="0"/>
              <a:t>”</a:t>
            </a:r>
            <a:r>
              <a:rPr lang="zh-CN" altLang="zh-CN" dirty="0"/>
              <a:t>的处理函数。</a:t>
            </a:r>
          </a:p>
          <a:p>
            <a:pPr lvl="0"/>
            <a:r>
              <a:rPr lang="zh-CN" altLang="zh-CN" dirty="0"/>
              <a:t>在“</a:t>
            </a:r>
            <a:r>
              <a:rPr lang="en-US" altLang="zh-CN" dirty="0" err="1"/>
              <a:t>Default.aspx.cs</a:t>
            </a:r>
            <a:r>
              <a:rPr lang="zh-CN" altLang="zh-CN" dirty="0"/>
              <a:t>”文件的</a:t>
            </a:r>
            <a:r>
              <a:rPr lang="en-US" altLang="zh-CN" dirty="0"/>
              <a:t>Button1_Click</a:t>
            </a:r>
            <a:r>
              <a:rPr lang="zh-CN" altLang="zh-CN" dirty="0"/>
              <a:t>函数中增加一条语句，就可以在按钮被点击后后再次设置</a:t>
            </a:r>
            <a:r>
              <a:rPr lang="en-US" altLang="zh-CN" dirty="0"/>
              <a:t>Label1</a:t>
            </a:r>
            <a:r>
              <a:rPr lang="zh-CN" altLang="zh-CN" dirty="0"/>
              <a:t>对象的</a:t>
            </a:r>
            <a:r>
              <a:rPr lang="en-US" altLang="zh-CN" dirty="0"/>
              <a:t>Text</a:t>
            </a:r>
            <a:r>
              <a:rPr lang="zh-CN" altLang="zh-CN" dirty="0"/>
              <a:t>属性值为“</a:t>
            </a:r>
            <a:r>
              <a:rPr lang="en-US" altLang="zh-CN" dirty="0"/>
              <a:t>Hello World 3</a:t>
            </a:r>
            <a:r>
              <a:rPr lang="zh-CN" altLang="zh-CN" dirty="0"/>
              <a:t>”。代码如下：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Label1.Text = "Hello World 3";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9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9.3 ASP.NET Hello World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运行后可以看到，网页加载后显示了</a:t>
            </a:r>
            <a:r>
              <a:rPr lang="en-US" altLang="zh-CN" sz="1800" dirty="0"/>
              <a:t>“Hello World 2”</a:t>
            </a:r>
            <a:r>
              <a:rPr lang="zh-CN" altLang="zh-CN" sz="1800" dirty="0"/>
              <a:t>，而当用户点击按钮后网页显示了</a:t>
            </a:r>
            <a:r>
              <a:rPr lang="en-US" altLang="zh-CN" sz="1800" dirty="0"/>
              <a:t>“Hello World 3”</a:t>
            </a:r>
            <a:r>
              <a:rPr lang="zh-CN" altLang="zh-CN" sz="1800" dirty="0"/>
              <a:t>。</a:t>
            </a:r>
            <a:endParaRPr lang="zh-CN" altLang="en-US" sz="1800" dirty="0"/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55" y="2499742"/>
            <a:ext cx="4819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777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93182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770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9.3 ASP.NET Hello World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178696" cy="339447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ASP.NET</a:t>
            </a:r>
            <a:r>
              <a:rPr lang="zh-CN" altLang="zh-CN" sz="1800" dirty="0"/>
              <a:t>程序执行的过程</a:t>
            </a:r>
            <a:endParaRPr lang="zh-CN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52678"/>
              </p:ext>
            </p:extLst>
          </p:nvPr>
        </p:nvGraphicFramePr>
        <p:xfrm>
          <a:off x="3563888" y="1203598"/>
          <a:ext cx="5123681" cy="3602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3" imgW="4615402" imgH="3249667" progId="Visio.Drawing.11">
                  <p:embed/>
                </p:oleObj>
              </mc:Choice>
              <mc:Fallback>
                <p:oleObj r:id="rId3" imgW="4615402" imgH="324966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203598"/>
                        <a:ext cx="5123681" cy="3602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33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9.4 ASP.NET</a:t>
            </a:r>
            <a:r>
              <a:rPr lang="zh-CN" altLang="en-US" sz="4800" dirty="0"/>
              <a:t>服务器端控件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按照运行机理划分，</a:t>
            </a:r>
            <a:r>
              <a:rPr lang="en-US" altLang="zh-CN" dirty="0"/>
              <a:t>ASP.NET</a:t>
            </a:r>
            <a:r>
              <a:rPr lang="zh-CN" altLang="zh-CN" dirty="0"/>
              <a:t>提供了三种服务器端控件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3607586"/>
              </p:ext>
            </p:extLst>
          </p:nvPr>
        </p:nvGraphicFramePr>
        <p:xfrm>
          <a:off x="1524000" y="1707654"/>
          <a:ext cx="6096000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93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9.1 </a:t>
            </a:r>
            <a:r>
              <a:rPr lang="zh-CN" altLang="en-US" sz="4800" dirty="0"/>
              <a:t>传统</a:t>
            </a:r>
            <a:r>
              <a:rPr lang="en-US" altLang="zh-CN" sz="4800" dirty="0"/>
              <a:t>ASP</a:t>
            </a:r>
            <a:r>
              <a:rPr lang="zh-CN" altLang="en-US" sz="4800" dirty="0"/>
              <a:t>程序的实现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动态服务器页面（</a:t>
            </a:r>
            <a:r>
              <a:rPr lang="en-US" altLang="zh-CN" dirty="0"/>
              <a:t>Active Server Pages</a:t>
            </a:r>
            <a:r>
              <a:rPr lang="zh-CN" altLang="zh-CN" dirty="0"/>
              <a:t>，简称为</a:t>
            </a:r>
            <a:r>
              <a:rPr lang="x-none" altLang="zh-CN" dirty="0"/>
              <a:t>ASP</a:t>
            </a:r>
            <a:r>
              <a:rPr lang="zh-CN" altLang="zh-CN" dirty="0"/>
              <a:t>）是微软公司发布的，它将</a:t>
            </a:r>
            <a:r>
              <a:rPr lang="x-none" altLang="zh-CN" dirty="0"/>
              <a:t>VBScript</a:t>
            </a:r>
            <a:r>
              <a:rPr lang="zh-CN" altLang="zh-CN" dirty="0"/>
              <a:t>、</a:t>
            </a:r>
            <a:r>
              <a:rPr lang="x-none" altLang="zh-CN" dirty="0"/>
              <a:t>JavaScript</a:t>
            </a:r>
            <a:r>
              <a:rPr lang="zh-CN" altLang="zh-CN" dirty="0"/>
              <a:t>脚本语言代码嵌入在标准的</a:t>
            </a:r>
            <a:r>
              <a:rPr lang="x-none" altLang="zh-CN" dirty="0"/>
              <a:t>HTML</a:t>
            </a:r>
            <a:r>
              <a:rPr lang="zh-CN" altLang="zh-CN" dirty="0"/>
              <a:t>文档中，实现了在服务器端动态生成</a:t>
            </a:r>
            <a:r>
              <a:rPr lang="x-none" altLang="zh-CN" dirty="0"/>
              <a:t>HTML</a:t>
            </a:r>
            <a:r>
              <a:rPr lang="zh-CN" altLang="zh-CN" dirty="0"/>
              <a:t>页面的功能。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&lt;!DOCTYPE html&gt;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&lt;html&gt;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&lt;head&gt;&lt;title&gt;Hello World&lt;/title&gt;&lt;/head&gt;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&lt;h1&gt;&lt;%  </a:t>
            </a:r>
            <a:r>
              <a:rPr lang="en-US" altLang="zh-CN" dirty="0" err="1">
                <a:solidFill>
                  <a:srgbClr val="FF0000"/>
                </a:solidFill>
              </a:rPr>
              <a:t>Response.Write</a:t>
            </a:r>
            <a:r>
              <a:rPr lang="en-US" altLang="zh-CN" dirty="0">
                <a:solidFill>
                  <a:srgbClr val="FF0000"/>
                </a:solidFill>
              </a:rPr>
              <a:t> "Hello World!"  %&gt;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&lt;/h1&gt;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I'm an ASP Program&lt;</a:t>
            </a:r>
            <a:r>
              <a:rPr lang="en-US" altLang="zh-CN" dirty="0" err="1">
                <a:solidFill>
                  <a:srgbClr val="FF0000"/>
                </a:solidFill>
              </a:rPr>
              <a:t>br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It is now &lt;%  </a:t>
            </a:r>
            <a:r>
              <a:rPr lang="en-US" altLang="zh-CN" dirty="0" err="1">
                <a:solidFill>
                  <a:srgbClr val="FF0000"/>
                </a:solidFill>
              </a:rPr>
              <a:t>Response.Write</a:t>
            </a:r>
            <a:r>
              <a:rPr lang="en-US" altLang="zh-CN" dirty="0">
                <a:solidFill>
                  <a:srgbClr val="FF0000"/>
                </a:solidFill>
              </a:rPr>
              <a:t> Now  %&gt;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&lt;/html&gt;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83" y="2571750"/>
            <a:ext cx="3603427" cy="183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898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9.4 ASP.NET</a:t>
            </a:r>
            <a:r>
              <a:rPr lang="zh-CN" altLang="en-US" sz="4800" dirty="0"/>
              <a:t>服务器端控件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HTML</a:t>
            </a:r>
            <a:r>
              <a:rPr lang="zh-CN" altLang="zh-CN" dirty="0"/>
              <a:t>服务器控件（以下简称为</a:t>
            </a:r>
            <a:r>
              <a:rPr lang="en-US" altLang="zh-CN" dirty="0"/>
              <a:t>HTML</a:t>
            </a:r>
            <a:r>
              <a:rPr lang="zh-CN" altLang="zh-CN" dirty="0"/>
              <a:t>控件）虽然使用客户端</a:t>
            </a:r>
            <a:r>
              <a:rPr lang="en-US" altLang="zh-CN" dirty="0"/>
              <a:t>HTML</a:t>
            </a:r>
            <a:r>
              <a:rPr lang="zh-CN" altLang="zh-CN" dirty="0"/>
              <a:t>文档中的各种标签，但却先在服务器中执行，然后才返回浏览器端呈现为各种</a:t>
            </a:r>
            <a:r>
              <a:rPr lang="en-US" altLang="zh-CN" dirty="0"/>
              <a:t>HTML</a:t>
            </a:r>
            <a:r>
              <a:rPr lang="zh-CN" altLang="zh-CN" dirty="0"/>
              <a:t>元素。</a:t>
            </a:r>
            <a:r>
              <a:rPr lang="en-US" altLang="zh-CN" dirty="0" err="1"/>
              <a:t>Aspx</a:t>
            </a:r>
            <a:r>
              <a:rPr lang="zh-CN" altLang="zh-CN" dirty="0"/>
              <a:t>文件中一般的</a:t>
            </a:r>
            <a:r>
              <a:rPr lang="en-US" altLang="zh-CN" dirty="0"/>
              <a:t>HTML</a:t>
            </a:r>
            <a:r>
              <a:rPr lang="zh-CN" altLang="zh-CN" dirty="0"/>
              <a:t>元素都会被看作为字符串文本，在运行生成</a:t>
            </a:r>
            <a:r>
              <a:rPr lang="en-US" altLang="zh-CN" dirty="0"/>
              <a:t>HTML</a:t>
            </a:r>
            <a:r>
              <a:rPr lang="zh-CN" altLang="zh-CN" dirty="0"/>
              <a:t>文档时就直接粘贴过去。但如果在标签中加入</a:t>
            </a:r>
            <a:r>
              <a:rPr lang="en-US" altLang="zh-CN" dirty="0" err="1"/>
              <a:t>runat</a:t>
            </a:r>
            <a:r>
              <a:rPr lang="en-US" altLang="zh-CN" dirty="0"/>
              <a:t>="server"</a:t>
            </a:r>
            <a:r>
              <a:rPr lang="zh-CN" altLang="zh-CN" dirty="0"/>
              <a:t>的属性，就使得该控件被定义为在服务器端执行，执行的结果（</a:t>
            </a:r>
            <a:r>
              <a:rPr lang="en-US" altLang="zh-CN" dirty="0"/>
              <a:t>HTML</a:t>
            </a:r>
            <a:r>
              <a:rPr lang="zh-CN" altLang="zh-CN" dirty="0"/>
              <a:t>片段）被粘贴到最终的</a:t>
            </a:r>
            <a:r>
              <a:rPr lang="en-US" altLang="zh-CN" dirty="0"/>
              <a:t>HTML</a:t>
            </a:r>
            <a:r>
              <a:rPr lang="zh-CN" altLang="zh-CN" dirty="0"/>
              <a:t>文档中。</a:t>
            </a:r>
          </a:p>
          <a:p>
            <a:r>
              <a:rPr lang="zh-CN" altLang="zh-CN" dirty="0"/>
              <a:t>控件中所包含的</a:t>
            </a:r>
            <a:r>
              <a:rPr lang="en-US" altLang="zh-CN" dirty="0"/>
              <a:t>id</a:t>
            </a:r>
            <a:r>
              <a:rPr lang="zh-CN" altLang="zh-CN" dirty="0"/>
              <a:t>属性是</a:t>
            </a:r>
            <a:r>
              <a:rPr lang="en-US" altLang="zh-CN" dirty="0"/>
              <a:t>HTML</a:t>
            </a:r>
            <a:r>
              <a:rPr lang="zh-CN" altLang="zh-CN" dirty="0"/>
              <a:t>控件的标示（对象名称），通过这个标示，服务器端的代码可以在运行的时候操控这个控件。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935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9.4 ASP.NET</a:t>
            </a:r>
            <a:r>
              <a:rPr lang="zh-CN" altLang="en-US" sz="4800" dirty="0"/>
              <a:t>服务器端控件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下列代码定义了一个</a:t>
            </a:r>
            <a:r>
              <a:rPr lang="en-US" altLang="zh-CN" dirty="0"/>
              <a:t>HTML</a:t>
            </a:r>
            <a:r>
              <a:rPr lang="zh-CN" altLang="zh-CN" dirty="0"/>
              <a:t>控件</a:t>
            </a:r>
            <a:r>
              <a:rPr lang="en-US" altLang="zh-CN" dirty="0"/>
              <a:t>link1</a:t>
            </a:r>
            <a:r>
              <a:rPr lang="zh-CN" altLang="zh-CN" dirty="0"/>
              <a:t>，它是一个超链接控件，但在</a:t>
            </a:r>
            <a:r>
              <a:rPr lang="en-US" altLang="zh-CN" dirty="0" err="1"/>
              <a:t>aspx</a:t>
            </a:r>
            <a:r>
              <a:rPr lang="zh-CN" altLang="zh-CN" dirty="0"/>
              <a:t>代码中没有给出超链接的地址。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&lt;html&gt;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&lt;body&gt;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  &lt;form id="form1"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    &lt;a id="link1" </a:t>
            </a:r>
            <a:r>
              <a:rPr lang="en-US" altLang="zh-CN" b="1" dirty="0" err="1">
                <a:solidFill>
                  <a:srgbClr val="FF0000"/>
                </a:solidFill>
              </a:rPr>
              <a:t>runat</a:t>
            </a:r>
            <a:r>
              <a:rPr lang="en-US" altLang="zh-CN" b="1" dirty="0">
                <a:solidFill>
                  <a:srgbClr val="FF0000"/>
                </a:solidFill>
              </a:rPr>
              <a:t>="server"&gt;Visit Hello World!&lt;/a&gt;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  &lt;/form&gt;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  &lt;/body&gt;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&lt;/html&gt;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98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9.4 ASP.NET</a:t>
            </a:r>
            <a:r>
              <a:rPr lang="zh-CN" altLang="en-US" sz="4800" dirty="0"/>
              <a:t>服务器端控件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/>
              <a:t>可以在</a:t>
            </a:r>
            <a:r>
              <a:rPr lang="en-US" altLang="zh-CN" sz="1200" dirty="0" err="1"/>
              <a:t>cs</a:t>
            </a:r>
            <a:r>
              <a:rPr lang="zh-CN" altLang="zh-CN" sz="1200" dirty="0"/>
              <a:t>文件的</a:t>
            </a:r>
            <a:r>
              <a:rPr lang="en-US" altLang="zh-CN" sz="1200" dirty="0" err="1"/>
              <a:t>Page_Load</a:t>
            </a:r>
            <a:r>
              <a:rPr lang="zh-CN" altLang="zh-CN" sz="1200" dirty="0"/>
              <a:t>函数中加入语句，使得</a:t>
            </a:r>
            <a:r>
              <a:rPr lang="en-US" altLang="zh-CN" sz="1200" dirty="0" err="1"/>
              <a:t>aspx</a:t>
            </a:r>
            <a:r>
              <a:rPr lang="zh-CN" altLang="zh-CN" sz="1200" dirty="0"/>
              <a:t>页面在运行时动态地设置</a:t>
            </a:r>
            <a:r>
              <a:rPr lang="en-US" altLang="zh-CN" sz="1200" dirty="0"/>
              <a:t>link1</a:t>
            </a:r>
            <a:r>
              <a:rPr lang="zh-CN" altLang="zh-CN" sz="1200" dirty="0"/>
              <a:t>的超链接地址，代码如下：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protected void </a:t>
            </a:r>
            <a:r>
              <a:rPr lang="en-US" altLang="zh-CN" sz="1200" dirty="0" err="1">
                <a:solidFill>
                  <a:srgbClr val="FF0000"/>
                </a:solidFill>
              </a:rPr>
              <a:t>Page_Load</a:t>
            </a:r>
            <a:r>
              <a:rPr lang="en-US" altLang="zh-CN" sz="1200" dirty="0">
                <a:solidFill>
                  <a:srgbClr val="FF0000"/>
                </a:solidFill>
              </a:rPr>
              <a:t>(object sender, </a:t>
            </a:r>
            <a:r>
              <a:rPr lang="en-US" altLang="zh-CN" sz="1200" dirty="0" err="1">
                <a:solidFill>
                  <a:srgbClr val="FF0000"/>
                </a:solidFill>
              </a:rPr>
              <a:t>EventArgs</a:t>
            </a:r>
            <a:r>
              <a:rPr lang="en-US" altLang="zh-CN" sz="1200" dirty="0">
                <a:solidFill>
                  <a:srgbClr val="FF0000"/>
                </a:solidFill>
              </a:rPr>
              <a:t> e)</a:t>
            </a:r>
            <a:endParaRPr lang="zh-CN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{</a:t>
            </a:r>
            <a:endParaRPr lang="zh-CN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link1.HRef = "http://www.helloworld.com";</a:t>
            </a:r>
            <a:endParaRPr lang="zh-CN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}</a:t>
            </a:r>
            <a:endParaRPr lang="zh-CN" altLang="zh-CN" sz="1200" dirty="0">
              <a:solidFill>
                <a:srgbClr val="FF0000"/>
              </a:solidFill>
            </a:endParaRPr>
          </a:p>
          <a:p>
            <a:r>
              <a:rPr lang="zh-CN" altLang="zh-CN" sz="1200" dirty="0"/>
              <a:t>当浏览器调用此网页的时候，服务器端代码会被执行，可以输入如下</a:t>
            </a:r>
            <a:r>
              <a:rPr lang="en-US" altLang="zh-CN" sz="1200" dirty="0"/>
              <a:t>HTML</a:t>
            </a:r>
            <a:r>
              <a:rPr lang="zh-CN" altLang="zh-CN" sz="1200" dirty="0"/>
              <a:t>代码交给浏览器：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&lt;html&gt;</a:t>
            </a:r>
            <a:br>
              <a:rPr lang="en-US" altLang="zh-CN" sz="1200" dirty="0">
                <a:solidFill>
                  <a:srgbClr val="FF0000"/>
                </a:solidFill>
              </a:rPr>
            </a:br>
            <a:r>
              <a:rPr lang="en-US" altLang="zh-CN" sz="1200" dirty="0">
                <a:solidFill>
                  <a:srgbClr val="FF0000"/>
                </a:solidFill>
              </a:rPr>
              <a:t>&lt;body&gt;</a:t>
            </a:r>
            <a:br>
              <a:rPr lang="en-US" altLang="zh-CN" sz="1200" dirty="0">
                <a:solidFill>
                  <a:srgbClr val="FF0000"/>
                </a:solidFill>
              </a:rPr>
            </a:br>
            <a:r>
              <a:rPr lang="en-US" altLang="zh-CN" sz="1200" dirty="0">
                <a:solidFill>
                  <a:srgbClr val="FF0000"/>
                </a:solidFill>
              </a:rPr>
              <a:t>  &lt;form method="post" action="./" id="form1"&gt;</a:t>
            </a:r>
            <a:br>
              <a:rPr lang="en-US" altLang="zh-CN" sz="1200" dirty="0">
                <a:solidFill>
                  <a:srgbClr val="FF0000"/>
                </a:solidFill>
              </a:rPr>
            </a:br>
            <a:r>
              <a:rPr lang="en-US" altLang="zh-CN" sz="1200" b="1" dirty="0">
                <a:solidFill>
                  <a:srgbClr val="FF0000"/>
                </a:solidFill>
              </a:rPr>
              <a:t>    &lt;a </a:t>
            </a:r>
            <a:r>
              <a:rPr lang="en-US" altLang="zh-CN" sz="1200" b="1" dirty="0" err="1">
                <a:solidFill>
                  <a:srgbClr val="FF0000"/>
                </a:solidFill>
              </a:rPr>
              <a:t>href</a:t>
            </a:r>
            <a:r>
              <a:rPr lang="en-US" altLang="zh-CN" sz="1200" b="1" dirty="0">
                <a:solidFill>
                  <a:srgbClr val="FF0000"/>
                </a:solidFill>
              </a:rPr>
              <a:t>="http://www.helloworld.com" id="link1"&gt;Visit Hello World!&lt;/a&gt;</a:t>
            </a:r>
            <a:br>
              <a:rPr lang="en-US" altLang="zh-CN" sz="1200" b="1" dirty="0">
                <a:solidFill>
                  <a:srgbClr val="FF0000"/>
                </a:solidFill>
              </a:rPr>
            </a:br>
            <a:r>
              <a:rPr lang="en-US" altLang="zh-CN" sz="1200" dirty="0">
                <a:solidFill>
                  <a:srgbClr val="FF0000"/>
                </a:solidFill>
              </a:rPr>
              <a:t>  &lt;/form&gt;</a:t>
            </a:r>
            <a:br>
              <a:rPr lang="en-US" altLang="zh-CN" sz="1200" dirty="0">
                <a:solidFill>
                  <a:srgbClr val="FF0000"/>
                </a:solidFill>
              </a:rPr>
            </a:br>
            <a:r>
              <a:rPr lang="en-US" altLang="zh-CN" sz="1200" dirty="0">
                <a:solidFill>
                  <a:srgbClr val="FF0000"/>
                </a:solidFill>
              </a:rPr>
              <a:t>&lt;/body&gt;</a:t>
            </a:r>
            <a:br>
              <a:rPr lang="en-US" altLang="zh-CN" sz="1200" dirty="0">
                <a:solidFill>
                  <a:srgbClr val="FF0000"/>
                </a:solidFill>
              </a:rPr>
            </a:br>
            <a:r>
              <a:rPr lang="en-US" altLang="zh-CN" sz="1200" dirty="0">
                <a:solidFill>
                  <a:srgbClr val="FF0000"/>
                </a:solidFill>
              </a:rPr>
              <a:t>&lt;/html&gt;</a:t>
            </a:r>
            <a:endParaRPr lang="zh-CN" altLang="zh-CN" sz="1200" dirty="0">
              <a:solidFill>
                <a:srgbClr val="FF0000"/>
              </a:solidFill>
            </a:endParaRPr>
          </a:p>
          <a:p>
            <a:r>
              <a:rPr lang="zh-CN" altLang="zh-CN" sz="1200" dirty="0"/>
              <a:t>可以看到，</a:t>
            </a:r>
            <a:r>
              <a:rPr lang="en-US" altLang="zh-CN" sz="1200" dirty="0"/>
              <a:t>HTML</a:t>
            </a:r>
            <a:r>
              <a:rPr lang="zh-CN" altLang="zh-CN" sz="1200" dirty="0"/>
              <a:t>控件其实就是</a:t>
            </a:r>
            <a:r>
              <a:rPr lang="en-US" altLang="zh-CN" sz="1200" dirty="0"/>
              <a:t>HTML</a:t>
            </a:r>
            <a:r>
              <a:rPr lang="zh-CN" altLang="zh-CN" sz="1200" dirty="0"/>
              <a:t>元素的基础上加上</a:t>
            </a:r>
            <a:r>
              <a:rPr lang="en-US" altLang="zh-CN" sz="1200" dirty="0" err="1"/>
              <a:t>runat</a:t>
            </a:r>
            <a:r>
              <a:rPr lang="en-US" altLang="zh-CN" sz="1200" dirty="0"/>
              <a:t>="server"</a:t>
            </a:r>
            <a:r>
              <a:rPr lang="zh-CN" altLang="zh-CN" sz="1200" dirty="0"/>
              <a:t>所构成的控件，服务器代码执行后，</a:t>
            </a:r>
            <a:r>
              <a:rPr lang="en-US" altLang="zh-CN" sz="1200" dirty="0"/>
              <a:t>HTML</a:t>
            </a:r>
            <a:r>
              <a:rPr lang="zh-CN" altLang="zh-CN" sz="1200" dirty="0"/>
              <a:t>控件会转变为浏览器端</a:t>
            </a:r>
            <a:r>
              <a:rPr lang="en-US" altLang="zh-CN" sz="1200" dirty="0"/>
              <a:t>HTML</a:t>
            </a:r>
            <a:r>
              <a:rPr lang="zh-CN" altLang="zh-CN" sz="1200" dirty="0"/>
              <a:t>元素。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8803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9.4 ASP.NET</a:t>
            </a:r>
            <a:r>
              <a:rPr lang="zh-CN" altLang="en-US" sz="4800" dirty="0"/>
              <a:t>服务器端控件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与</a:t>
            </a:r>
            <a:r>
              <a:rPr lang="en-US" altLang="zh-CN" dirty="0"/>
              <a:t>HTML</a:t>
            </a:r>
            <a:r>
              <a:rPr lang="zh-CN" altLang="zh-CN" dirty="0"/>
              <a:t>服务器控件相似，</a:t>
            </a:r>
            <a:r>
              <a:rPr lang="en-US" altLang="zh-CN" dirty="0"/>
              <a:t>Web</a:t>
            </a:r>
            <a:r>
              <a:rPr lang="zh-CN" altLang="zh-CN" dirty="0"/>
              <a:t>服务器控件（以下简称为</a:t>
            </a:r>
            <a:r>
              <a:rPr lang="en-US" altLang="zh-CN" dirty="0"/>
              <a:t>Web</a:t>
            </a:r>
            <a:r>
              <a:rPr lang="zh-CN" altLang="zh-CN" dirty="0"/>
              <a:t>控件）也具有</a:t>
            </a:r>
            <a:r>
              <a:rPr lang="en-US" altLang="zh-CN" dirty="0" err="1"/>
              <a:t>runat</a:t>
            </a:r>
            <a:r>
              <a:rPr lang="en-US" altLang="zh-CN" dirty="0"/>
              <a:t>="server"</a:t>
            </a:r>
            <a:r>
              <a:rPr lang="zh-CN" altLang="zh-CN" dirty="0"/>
              <a:t>属性，也需要在服务器端运行，但</a:t>
            </a:r>
            <a:r>
              <a:rPr lang="en-US" altLang="zh-CN" dirty="0"/>
              <a:t>Web</a:t>
            </a:r>
            <a:r>
              <a:rPr lang="zh-CN" altLang="zh-CN" dirty="0"/>
              <a:t>控件的标签却不是</a:t>
            </a:r>
            <a:r>
              <a:rPr lang="en-US" altLang="zh-CN" dirty="0"/>
              <a:t>HTML</a:t>
            </a:r>
            <a:r>
              <a:rPr lang="zh-CN" altLang="zh-CN" dirty="0"/>
              <a:t>标签。某个</a:t>
            </a:r>
            <a:r>
              <a:rPr lang="en-US" altLang="zh-CN" dirty="0"/>
              <a:t>Web</a:t>
            </a:r>
            <a:r>
              <a:rPr lang="zh-CN" altLang="zh-CN" dirty="0"/>
              <a:t>控件也不一定会直接对应某个</a:t>
            </a:r>
            <a:r>
              <a:rPr lang="en-US" altLang="zh-CN" dirty="0"/>
              <a:t>HTML</a:t>
            </a:r>
            <a:r>
              <a:rPr lang="zh-CN" altLang="zh-CN" dirty="0"/>
              <a:t>元素，它可能对应多个元素或者更复杂的</a:t>
            </a:r>
            <a:r>
              <a:rPr lang="en-US" altLang="zh-CN" dirty="0"/>
              <a:t>HTML</a:t>
            </a:r>
            <a:r>
              <a:rPr lang="zh-CN" altLang="zh-CN" dirty="0"/>
              <a:t>代码片段，比如</a:t>
            </a:r>
            <a:r>
              <a:rPr lang="en-US" altLang="zh-CN" dirty="0"/>
              <a:t>Calendar</a:t>
            </a:r>
            <a:r>
              <a:rPr lang="zh-CN" altLang="zh-CN" dirty="0"/>
              <a:t>（日历）控件。下面是定义</a:t>
            </a:r>
            <a:r>
              <a:rPr lang="en-US" altLang="zh-CN" dirty="0"/>
              <a:t>Web</a:t>
            </a:r>
            <a:r>
              <a:rPr lang="zh-CN" altLang="zh-CN" dirty="0"/>
              <a:t>控件的语法：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asp:control_name</a:t>
            </a:r>
            <a:r>
              <a:rPr lang="en-US" altLang="zh-CN" dirty="0">
                <a:solidFill>
                  <a:srgbClr val="FF0000"/>
                </a:solidFill>
              </a:rPr>
              <a:t> id="</a:t>
            </a:r>
            <a:r>
              <a:rPr lang="en-US" altLang="zh-CN" dirty="0" err="1">
                <a:solidFill>
                  <a:srgbClr val="FF0000"/>
                </a:solidFill>
              </a:rPr>
              <a:t>some_id</a:t>
            </a:r>
            <a:r>
              <a:rPr lang="en-US" altLang="zh-CN" dirty="0">
                <a:solidFill>
                  <a:srgbClr val="FF0000"/>
                </a:solidFill>
              </a:rPr>
              <a:t>"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 /&gt;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从</a:t>
            </a:r>
            <a:r>
              <a:rPr lang="en-US" altLang="zh-CN" dirty="0"/>
              <a:t>HTML</a:t>
            </a:r>
            <a:r>
              <a:rPr lang="zh-CN" altLang="zh-CN" dirty="0"/>
              <a:t>的语法中我们知道，网页中呈现的“按钮”实际上是由</a:t>
            </a:r>
            <a:r>
              <a:rPr lang="en-US" altLang="zh-CN" dirty="0"/>
              <a:t>&lt;input&gt;</a:t>
            </a:r>
            <a:r>
              <a:rPr lang="zh-CN" altLang="zh-CN" dirty="0"/>
              <a:t>标签构成，但在</a:t>
            </a:r>
            <a:r>
              <a:rPr lang="en-US" altLang="zh-CN" dirty="0"/>
              <a:t>ASP.NET</a:t>
            </a:r>
            <a:r>
              <a:rPr lang="zh-CN" altLang="zh-CN" dirty="0"/>
              <a:t>的</a:t>
            </a:r>
            <a:r>
              <a:rPr lang="en-US" altLang="zh-CN" dirty="0"/>
              <a:t>Web</a:t>
            </a:r>
            <a:r>
              <a:rPr lang="zh-CN" altLang="zh-CN" dirty="0"/>
              <a:t>控件中却提供了</a:t>
            </a:r>
            <a:r>
              <a:rPr lang="en-US" altLang="zh-CN" dirty="0"/>
              <a:t>Button</a:t>
            </a:r>
            <a:r>
              <a:rPr lang="zh-CN" altLang="zh-CN" dirty="0"/>
              <a:t>控件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20899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9.4 ASP.NET</a:t>
            </a:r>
            <a:r>
              <a:rPr lang="zh-CN" altLang="en-US" sz="4800" dirty="0"/>
              <a:t>服务器端控件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&lt;html&gt;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&lt;body&gt;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  &lt;form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    &lt;</a:t>
            </a:r>
            <a:r>
              <a:rPr lang="en-US" altLang="zh-CN" b="1" dirty="0" err="1">
                <a:solidFill>
                  <a:srgbClr val="FF0000"/>
                </a:solidFill>
              </a:rPr>
              <a:t>asp:Button</a:t>
            </a:r>
            <a:r>
              <a:rPr lang="en-US" altLang="zh-CN" b="1" dirty="0">
                <a:solidFill>
                  <a:srgbClr val="FF0000"/>
                </a:solidFill>
              </a:rPr>
              <a:t> id="</a:t>
            </a:r>
            <a:r>
              <a:rPr lang="en-US" altLang="zh-CN" b="1" dirty="0" err="1">
                <a:solidFill>
                  <a:srgbClr val="FF0000"/>
                </a:solidFill>
              </a:rPr>
              <a:t>WebButton</a:t>
            </a:r>
            <a:r>
              <a:rPr lang="en-US" altLang="zh-CN" b="1" dirty="0">
                <a:solidFill>
                  <a:srgbClr val="FF0000"/>
                </a:solidFill>
              </a:rPr>
              <a:t>" Text="Click me!" </a:t>
            </a:r>
            <a:r>
              <a:rPr lang="en-US" altLang="zh-CN" b="1" dirty="0" err="1">
                <a:solidFill>
                  <a:srgbClr val="FF0000"/>
                </a:solidFill>
              </a:rPr>
              <a:t>runat</a:t>
            </a:r>
            <a:r>
              <a:rPr lang="en-US" altLang="zh-CN" b="1" dirty="0">
                <a:solidFill>
                  <a:srgbClr val="FF0000"/>
                </a:solidFill>
              </a:rPr>
              <a:t>="server" </a:t>
            </a:r>
            <a:r>
              <a:rPr lang="en-US" altLang="zh-CN" b="1" dirty="0" err="1">
                <a:solidFill>
                  <a:srgbClr val="FF0000"/>
                </a:solidFill>
              </a:rPr>
              <a:t>OnClick</a:t>
            </a:r>
            <a:r>
              <a:rPr lang="en-US" altLang="zh-CN" b="1" dirty="0">
                <a:solidFill>
                  <a:srgbClr val="FF0000"/>
                </a:solidFill>
              </a:rPr>
              <a:t>="submit"/&gt;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  &lt;/form&gt;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&lt;/body&gt;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&lt;/html&gt;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sz="2900" dirty="0"/>
              <a:t>响应的</a:t>
            </a:r>
            <a:r>
              <a:rPr lang="en-US" altLang="zh-CN" sz="2900" dirty="0" err="1"/>
              <a:t>cs</a:t>
            </a:r>
            <a:r>
              <a:rPr lang="zh-CN" altLang="zh-CN" sz="2900" dirty="0"/>
              <a:t>文件中定义了按钮</a:t>
            </a:r>
            <a:r>
              <a:rPr lang="en-US" altLang="zh-CN" sz="2900" dirty="0" err="1"/>
              <a:t>OnClick</a:t>
            </a:r>
            <a:r>
              <a:rPr lang="zh-CN" altLang="zh-CN" sz="2900" dirty="0"/>
              <a:t>事件对应的事件处理函数</a:t>
            </a:r>
            <a:r>
              <a:rPr lang="en-US" altLang="zh-CN" sz="2900" dirty="0"/>
              <a:t>submit</a:t>
            </a:r>
            <a:r>
              <a:rPr lang="zh-CN" altLang="zh-CN" sz="2900" dirty="0"/>
              <a:t>，函数执行时会将按钮上面的文字改为“</a:t>
            </a:r>
            <a:r>
              <a:rPr lang="en-US" altLang="zh-CN" sz="2900" dirty="0"/>
              <a:t>You clicked me!</a:t>
            </a:r>
            <a:r>
              <a:rPr lang="zh-CN" altLang="zh-CN" sz="2900" dirty="0"/>
              <a:t>”。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protected void submit(object sender, </a:t>
            </a:r>
            <a:r>
              <a:rPr lang="en-US" altLang="zh-CN" dirty="0" err="1">
                <a:solidFill>
                  <a:srgbClr val="FF0000"/>
                </a:solidFill>
              </a:rPr>
              <a:t>EventArgs</a:t>
            </a:r>
            <a:r>
              <a:rPr lang="en-US" altLang="zh-CN" dirty="0">
                <a:solidFill>
                  <a:srgbClr val="FF0000"/>
                </a:solidFill>
              </a:rPr>
              <a:t> e)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WebButton.Text</a:t>
            </a:r>
            <a:r>
              <a:rPr lang="en-US" altLang="zh-CN" dirty="0">
                <a:solidFill>
                  <a:srgbClr val="FF0000"/>
                </a:solidFill>
              </a:rPr>
              <a:t> = "You clicked me!";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484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9.4 ASP.NET</a:t>
            </a:r>
            <a:r>
              <a:rPr lang="zh-CN" altLang="en-US" sz="4800" dirty="0"/>
              <a:t>服务器端控件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当浏览器第一次调用此网页的时候，服务器端代码会被执行，可以输入如下</a:t>
            </a:r>
            <a:r>
              <a:rPr lang="en-US" altLang="zh-CN" dirty="0"/>
              <a:t>HTML</a:t>
            </a:r>
            <a:r>
              <a:rPr lang="zh-CN" altLang="zh-CN" dirty="0"/>
              <a:t>代码交给浏览器（为方便说明，</a:t>
            </a:r>
            <a:r>
              <a:rPr lang="en-US" altLang="zh-CN" dirty="0"/>
              <a:t>HTML</a:t>
            </a:r>
            <a:r>
              <a:rPr lang="zh-CN" altLang="zh-CN" dirty="0"/>
              <a:t>代码进行了删减）：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&lt;html&gt;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&lt;body&gt;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  &lt;form method="post" action="./" id="form1"&gt;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    &lt;input type="submit" name="</a:t>
            </a:r>
            <a:r>
              <a:rPr lang="en-US" altLang="zh-CN" dirty="0" err="1">
                <a:solidFill>
                  <a:srgbClr val="FF0000"/>
                </a:solidFill>
              </a:rPr>
              <a:t>WebButton</a:t>
            </a:r>
            <a:r>
              <a:rPr lang="en-US" altLang="zh-CN" dirty="0">
                <a:solidFill>
                  <a:srgbClr val="FF0000"/>
                </a:solidFill>
              </a:rPr>
              <a:t>" value="Click me!" id="</a:t>
            </a:r>
            <a:r>
              <a:rPr lang="en-US" altLang="zh-CN" dirty="0" err="1">
                <a:solidFill>
                  <a:srgbClr val="FF0000"/>
                </a:solidFill>
              </a:rPr>
              <a:t>WebButton</a:t>
            </a:r>
            <a:r>
              <a:rPr lang="en-US" altLang="zh-CN" dirty="0">
                <a:solidFill>
                  <a:srgbClr val="FF0000"/>
                </a:solidFill>
              </a:rPr>
              <a:t>" /&gt;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  &lt;/form&gt;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&lt;/body&gt;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&lt;/html&gt;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可以看到，</a:t>
            </a:r>
            <a:r>
              <a:rPr lang="en-US" altLang="zh-CN" dirty="0"/>
              <a:t>Web</a:t>
            </a:r>
            <a:r>
              <a:rPr lang="zh-CN" altLang="zh-CN" dirty="0"/>
              <a:t>控件</a:t>
            </a:r>
            <a:r>
              <a:rPr lang="en-US" altLang="zh-CN" dirty="0"/>
              <a:t>Button</a:t>
            </a:r>
            <a:r>
              <a:rPr lang="zh-CN" altLang="zh-CN" dirty="0"/>
              <a:t>在执行后形成了</a:t>
            </a:r>
            <a:r>
              <a:rPr lang="en-US" altLang="zh-CN" dirty="0"/>
              <a:t>&lt;input&gt;</a:t>
            </a:r>
            <a:r>
              <a:rPr lang="zh-CN" altLang="zh-CN" dirty="0"/>
              <a:t>元素，其</a:t>
            </a:r>
            <a:r>
              <a:rPr lang="en-US" altLang="zh-CN" dirty="0"/>
              <a:t>type="submit"</a:t>
            </a:r>
            <a:r>
              <a:rPr lang="zh-CN" altLang="zh-CN" dirty="0"/>
              <a:t>，</a:t>
            </a:r>
            <a:r>
              <a:rPr lang="en-US" altLang="zh-CN" dirty="0"/>
              <a:t>value="Click me!"</a:t>
            </a:r>
            <a:r>
              <a:rPr lang="zh-CN" altLang="zh-CN" dirty="0"/>
              <a:t>，当点击此按钮时会提交</a:t>
            </a:r>
            <a:r>
              <a:rPr lang="en-US" altLang="zh-CN" dirty="0"/>
              <a:t>form1</a:t>
            </a:r>
            <a:r>
              <a:rPr lang="zh-CN" altLang="zh-CN" dirty="0"/>
              <a:t>表单，服务器将运行</a:t>
            </a:r>
            <a:r>
              <a:rPr lang="en-US" altLang="zh-CN" dirty="0"/>
              <a:t>submit</a:t>
            </a:r>
            <a:r>
              <a:rPr lang="zh-CN" altLang="zh-CN" dirty="0"/>
              <a:t>函数，然后再次返回一个</a:t>
            </a:r>
            <a:r>
              <a:rPr lang="en-US" altLang="zh-CN" dirty="0"/>
              <a:t>HTML</a:t>
            </a:r>
            <a:r>
              <a:rPr lang="zh-CN" altLang="zh-CN" dirty="0"/>
              <a:t>文件。此时，</a:t>
            </a:r>
            <a:r>
              <a:rPr lang="en-US" altLang="zh-CN" dirty="0"/>
              <a:t>HTML&lt;input&gt;</a:t>
            </a:r>
            <a:r>
              <a:rPr lang="zh-CN" altLang="zh-CN" dirty="0"/>
              <a:t>元素中</a:t>
            </a:r>
            <a:r>
              <a:rPr lang="en-US" altLang="zh-CN" dirty="0"/>
              <a:t>value="You clicked me!"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849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9.4 ASP.NET</a:t>
            </a:r>
            <a:r>
              <a:rPr lang="zh-CN" altLang="en-US" sz="4800" dirty="0"/>
              <a:t>服务器端控件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验证服务器控件（以下简称为验证控件）可以检查用户的输入是否符合特定的格式要求，比如数字、电子邮件地址等。如果用户输入错误，则在网页中指定的地方为用户显示错误信息。</a:t>
            </a:r>
          </a:p>
          <a:p>
            <a:r>
              <a:rPr lang="zh-CN" altLang="zh-CN" dirty="0"/>
              <a:t>我们可以理解，对于用户输入的验证可以有浏览器端直接进行，也可以将用户输入返回到服务器端进行。浏览器端的验证需要用</a:t>
            </a:r>
            <a:r>
              <a:rPr lang="en-US" altLang="zh-CN" dirty="0"/>
              <a:t>JavaScript</a:t>
            </a:r>
            <a:r>
              <a:rPr lang="zh-CN" altLang="zh-CN" dirty="0"/>
              <a:t>脚本，由于不需要与服务器交换数据，所以效率高，响应时间短；服务器端的验证需要用</a:t>
            </a:r>
            <a:r>
              <a:rPr lang="en-US" altLang="zh-CN" dirty="0"/>
              <a:t>C#</a:t>
            </a:r>
            <a:r>
              <a:rPr lang="zh-CN" altLang="zh-CN" dirty="0"/>
              <a:t>语言所编写的代码进行，但每次提交都要把数据传到服务器，所以响应速度慢。</a:t>
            </a:r>
          </a:p>
          <a:p>
            <a:r>
              <a:rPr lang="en-US" altLang="zh-CN" dirty="0"/>
              <a:t>ASP.NET</a:t>
            </a:r>
            <a:r>
              <a:rPr lang="zh-CN" altLang="zh-CN" dirty="0"/>
              <a:t>的验证控件之所以不同于一般的</a:t>
            </a:r>
            <a:r>
              <a:rPr lang="en-US" altLang="zh-CN" dirty="0"/>
              <a:t>Web</a:t>
            </a:r>
            <a:r>
              <a:rPr lang="zh-CN" altLang="zh-CN" dirty="0"/>
              <a:t>服务器控件，就是这些验证控件非常“智能”。如果浏览器支持</a:t>
            </a:r>
            <a:r>
              <a:rPr lang="en-US" altLang="zh-CN" dirty="0"/>
              <a:t>JavaScript</a:t>
            </a:r>
            <a:r>
              <a:rPr lang="zh-CN" altLang="zh-CN" dirty="0"/>
              <a:t>，则验证控件会以</a:t>
            </a:r>
            <a:r>
              <a:rPr lang="en-US" altLang="zh-CN" dirty="0"/>
              <a:t>HTML</a:t>
            </a:r>
            <a:r>
              <a:rPr lang="zh-CN" altLang="zh-CN" dirty="0"/>
              <a:t>元素和</a:t>
            </a:r>
            <a:r>
              <a:rPr lang="en-US" altLang="zh-CN" dirty="0"/>
              <a:t>JavaScript</a:t>
            </a:r>
            <a:r>
              <a:rPr lang="zh-CN" altLang="zh-CN" dirty="0"/>
              <a:t>代码的形式发给浏览器，验证的工作就在浏览器中进行；反之，如果客户机不支持用于验证的</a:t>
            </a:r>
            <a:r>
              <a:rPr lang="en-US" altLang="zh-CN" dirty="0"/>
              <a:t>JavaScript</a:t>
            </a:r>
            <a:r>
              <a:rPr lang="zh-CN" altLang="zh-CN" dirty="0"/>
              <a:t>，或者开发者专门进行设置要求在服务器端验证，则所生成的</a:t>
            </a:r>
            <a:r>
              <a:rPr lang="en-US" altLang="zh-CN" dirty="0"/>
              <a:t>HTML</a:t>
            </a:r>
            <a:r>
              <a:rPr lang="zh-CN" altLang="zh-CN" dirty="0"/>
              <a:t>将不会包含相应的</a:t>
            </a:r>
            <a:r>
              <a:rPr lang="en-US" altLang="zh-CN" dirty="0"/>
              <a:t>JavaScript</a:t>
            </a:r>
            <a:r>
              <a:rPr lang="zh-CN" altLang="zh-CN" dirty="0"/>
              <a:t>代码就，验证就在服务器上进行。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688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9.5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343518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28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9.1 </a:t>
            </a:r>
            <a:r>
              <a:rPr lang="zh-CN" altLang="en-US" sz="4800" dirty="0"/>
              <a:t>传统</a:t>
            </a:r>
            <a:r>
              <a:rPr lang="en-US" altLang="zh-CN" sz="4800" dirty="0"/>
              <a:t>ASP</a:t>
            </a:r>
            <a:r>
              <a:rPr lang="zh-CN" altLang="en-US" sz="4800" dirty="0"/>
              <a:t>程序的实现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x-none" altLang="zh-CN" dirty="0"/>
              <a:t>Hello.html</a:t>
            </a:r>
            <a:r>
              <a:rPr lang="zh-CN" altLang="zh-CN" dirty="0"/>
              <a:t>文件的代码如下：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&lt;!DOCTYPE html&gt;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&lt;html </a:t>
            </a:r>
            <a:r>
              <a:rPr lang="en-US" altLang="zh-CN" dirty="0" err="1">
                <a:solidFill>
                  <a:srgbClr val="FF0000"/>
                </a:solidFill>
              </a:rPr>
              <a:t>xmlns</a:t>
            </a:r>
            <a:r>
              <a:rPr lang="en-US" altLang="zh-CN" dirty="0">
                <a:solidFill>
                  <a:srgbClr val="FF0000"/>
                </a:solidFill>
              </a:rPr>
              <a:t>="http://www.w3.org/1999/xhtml"&gt;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&lt;head&gt;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&lt;meta http-</a:t>
            </a:r>
            <a:r>
              <a:rPr lang="en-US" altLang="zh-CN" dirty="0" err="1">
                <a:solidFill>
                  <a:srgbClr val="FF0000"/>
                </a:solidFill>
              </a:rPr>
              <a:t>equiv</a:t>
            </a:r>
            <a:r>
              <a:rPr lang="en-US" altLang="zh-CN" dirty="0">
                <a:solidFill>
                  <a:srgbClr val="FF0000"/>
                </a:solidFill>
              </a:rPr>
              <a:t>="Content-Type" content="text/html; charset=utf-8" /&gt;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&lt;title&gt;&lt;/title&gt;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&lt;/head&gt;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&lt;form method="get" action="ResponseHello.aspx" id="form1"&gt;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&lt;input id="Button1" name="Button1" type="submit" value="Hello" /&gt;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&lt;/form&gt;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&lt;/html&gt;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9861"/>
            <a:ext cx="5486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89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9.1 </a:t>
            </a:r>
            <a:r>
              <a:rPr lang="zh-CN" altLang="en-US" sz="4800" dirty="0"/>
              <a:t>传统</a:t>
            </a:r>
            <a:r>
              <a:rPr lang="en-US" altLang="zh-CN" sz="4800" dirty="0"/>
              <a:t>ASP</a:t>
            </a:r>
            <a:r>
              <a:rPr lang="zh-CN" altLang="en-US" sz="4800" dirty="0"/>
              <a:t>程序的实现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x-none" altLang="zh-CN" dirty="0"/>
              <a:t>ResponseHello.aspx</a:t>
            </a:r>
            <a:r>
              <a:rPr lang="zh-CN" altLang="zh-CN" dirty="0"/>
              <a:t>文件的代码如下：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&lt;%@ Page Language="C#" </a:t>
            </a:r>
            <a:r>
              <a:rPr lang="en-US" altLang="zh-CN" dirty="0" err="1">
                <a:solidFill>
                  <a:srgbClr val="FF0000"/>
                </a:solidFill>
              </a:rPr>
              <a:t>AutoEventWireup</a:t>
            </a:r>
            <a:r>
              <a:rPr lang="en-US" altLang="zh-CN" dirty="0">
                <a:solidFill>
                  <a:srgbClr val="FF0000"/>
                </a:solidFill>
              </a:rPr>
              <a:t>="true" </a:t>
            </a:r>
            <a:r>
              <a:rPr lang="en-US" altLang="zh-CN" dirty="0" err="1">
                <a:solidFill>
                  <a:srgbClr val="FF0000"/>
                </a:solidFill>
              </a:rPr>
              <a:t>CodeBehind</a:t>
            </a:r>
            <a:r>
              <a:rPr lang="en-US" altLang="zh-CN" dirty="0">
                <a:solidFill>
                  <a:srgbClr val="FF0000"/>
                </a:solidFill>
              </a:rPr>
              <a:t>="</a:t>
            </a:r>
            <a:r>
              <a:rPr lang="en-US" altLang="zh-CN" dirty="0" err="1">
                <a:solidFill>
                  <a:srgbClr val="FF0000"/>
                </a:solidFill>
              </a:rPr>
              <a:t>ResponseHello.aspx.cs</a:t>
            </a:r>
            <a:r>
              <a:rPr lang="en-US" altLang="zh-CN" dirty="0">
                <a:solidFill>
                  <a:srgbClr val="FF0000"/>
                </a:solidFill>
              </a:rPr>
              <a:t>" Inherits="</a:t>
            </a:r>
            <a:r>
              <a:rPr lang="en-US" altLang="zh-CN" dirty="0" err="1">
                <a:solidFill>
                  <a:srgbClr val="FF0000"/>
                </a:solidFill>
              </a:rPr>
              <a:t>Hello.ResponseHello</a:t>
            </a:r>
            <a:r>
              <a:rPr lang="en-US" altLang="zh-CN" dirty="0">
                <a:solidFill>
                  <a:srgbClr val="FF0000"/>
                </a:solidFill>
              </a:rPr>
              <a:t>" %&gt;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&lt;!DOCTYPE html&gt;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&lt;html </a:t>
            </a:r>
            <a:r>
              <a:rPr lang="en-US" altLang="zh-CN" dirty="0" err="1">
                <a:solidFill>
                  <a:srgbClr val="FF0000"/>
                </a:solidFill>
              </a:rPr>
              <a:t>xmlns</a:t>
            </a:r>
            <a:r>
              <a:rPr lang="en-US" altLang="zh-CN" dirty="0">
                <a:solidFill>
                  <a:srgbClr val="FF0000"/>
                </a:solidFill>
              </a:rPr>
              <a:t>="http://www.w3.org/1999/xhtml"&gt;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&lt;head </a:t>
            </a:r>
            <a:r>
              <a:rPr lang="en-US" altLang="zh-CN" dirty="0" err="1">
                <a:solidFill>
                  <a:srgbClr val="FF0000"/>
                </a:solidFill>
              </a:rPr>
              <a:t>runat</a:t>
            </a:r>
            <a:r>
              <a:rPr lang="en-US" altLang="zh-CN" dirty="0">
                <a:solidFill>
                  <a:srgbClr val="FF0000"/>
                </a:solidFill>
              </a:rPr>
              <a:t>="server"&gt;……&lt;/head&gt;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&lt;% 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if (</a:t>
            </a:r>
            <a:r>
              <a:rPr lang="en-US" altLang="zh-CN" dirty="0" err="1">
                <a:solidFill>
                  <a:srgbClr val="FF0000"/>
                </a:solidFill>
              </a:rPr>
              <a:t>Request.QueryString</a:t>
            </a:r>
            <a:r>
              <a:rPr lang="en-US" altLang="zh-CN" dirty="0">
                <a:solidFill>
                  <a:srgbClr val="FF0000"/>
                </a:solidFill>
              </a:rPr>
              <a:t>["Button1"] == "Hello")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</a:t>
            </a:r>
            <a:r>
              <a:rPr lang="en-US" altLang="zh-CN" dirty="0" err="1">
                <a:solidFill>
                  <a:srgbClr val="FF0000"/>
                </a:solidFill>
              </a:rPr>
              <a:t>Response.Write</a:t>
            </a:r>
            <a:r>
              <a:rPr lang="en-US" altLang="zh-CN" dirty="0">
                <a:solidFill>
                  <a:srgbClr val="FF0000"/>
                </a:solidFill>
              </a:rPr>
              <a:t>("Hello World");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%&gt;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&lt;/html&gt;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7854"/>
            <a:ext cx="5486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59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9.2 </a:t>
            </a:r>
            <a:r>
              <a:rPr lang="en-US" altLang="zh-CN" sz="4000" dirty="0" err="1"/>
              <a:t>ASP.NETWeb</a:t>
            </a:r>
            <a:r>
              <a:rPr lang="zh-CN" altLang="en-US" sz="4000" dirty="0"/>
              <a:t>应用程序的构建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通过</a:t>
            </a:r>
            <a:r>
              <a:rPr lang="x-none" altLang="zh-CN" sz="1800" dirty="0"/>
              <a:t>Visual Studio</a:t>
            </a:r>
            <a:r>
              <a:rPr lang="zh-CN" altLang="zh-CN" sz="1800" dirty="0"/>
              <a:t>的“</a:t>
            </a:r>
            <a:r>
              <a:rPr lang="x-none" altLang="zh-CN" sz="1800" dirty="0"/>
              <a:t>Web Forms</a:t>
            </a:r>
            <a:r>
              <a:rPr lang="zh-CN" altLang="zh-CN" sz="1800" dirty="0"/>
              <a:t>模板”可以快速生成</a:t>
            </a:r>
            <a:r>
              <a:rPr lang="x-none" altLang="zh-CN" sz="1800" dirty="0"/>
              <a:t>ASP.NET</a:t>
            </a:r>
            <a:r>
              <a:rPr lang="zh-CN" altLang="zh-CN" sz="1800" dirty="0"/>
              <a:t>应用程序</a:t>
            </a:r>
            <a:endParaRPr lang="zh-CN" altLang="en-US" sz="18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03852"/>
            <a:ext cx="5126360" cy="299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18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9.2 </a:t>
            </a:r>
            <a:r>
              <a:rPr lang="en-US" altLang="zh-CN" sz="4000" dirty="0" err="1"/>
              <a:t>ASP.NETWeb</a:t>
            </a:r>
            <a:r>
              <a:rPr lang="zh-CN" altLang="en-US" sz="4000" dirty="0"/>
              <a:t>应用程序的构建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466728" cy="3394472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通过项目的生成，我们获得了一个已经具有很多功能的</a:t>
            </a:r>
            <a:r>
              <a:rPr lang="en-US" altLang="zh-CN" sz="1800" dirty="0"/>
              <a:t>Web</a:t>
            </a:r>
            <a:r>
              <a:rPr lang="zh-CN" altLang="zh-CN" sz="1800" dirty="0"/>
              <a:t>网站项目</a:t>
            </a:r>
            <a:endParaRPr lang="zh-CN" altLang="en-US" sz="18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31590"/>
            <a:ext cx="4536504" cy="378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18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9.2 </a:t>
            </a:r>
            <a:r>
              <a:rPr lang="en-US" altLang="zh-CN" sz="4000" dirty="0" err="1"/>
              <a:t>ASP.NETWeb</a:t>
            </a:r>
            <a:r>
              <a:rPr lang="zh-CN" altLang="en-US" sz="4000" dirty="0"/>
              <a:t>应用程序的构建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Web</a:t>
            </a:r>
            <a:r>
              <a:rPr lang="zh-CN" altLang="zh-CN" sz="1800" dirty="0"/>
              <a:t>项目运行</a:t>
            </a:r>
            <a:endParaRPr lang="zh-CN" altLang="en-US" sz="1800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31590"/>
            <a:ext cx="4190256" cy="366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18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9.2 </a:t>
            </a:r>
            <a:r>
              <a:rPr lang="en-US" altLang="zh-CN" sz="4000" dirty="0" err="1"/>
              <a:t>ASP.NETWeb</a:t>
            </a:r>
            <a:r>
              <a:rPr lang="zh-CN" altLang="en-US" sz="4000" dirty="0"/>
              <a:t>应用程序的构建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2458616" cy="3394472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在菜单中选择“项目”，点击“属性”可以进入属性编辑界面</a:t>
            </a:r>
            <a:endParaRPr lang="zh-CN" altLang="en-US" sz="1800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03598"/>
            <a:ext cx="5486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887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172</TotalTime>
  <Words>2968</Words>
  <Application>Microsoft Office PowerPoint</Application>
  <PresentationFormat>全屏显示(16:9)</PresentationFormat>
  <Paragraphs>285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宋体</vt:lpstr>
      <vt:lpstr>幼圆</vt:lpstr>
      <vt:lpstr>Arial</vt:lpstr>
      <vt:lpstr>Century Gothic</vt:lpstr>
      <vt:lpstr>Courier New</vt:lpstr>
      <vt:lpstr>Palatino Linotype</vt:lpstr>
      <vt:lpstr>主管人员</vt:lpstr>
      <vt:lpstr>Visio.Drawing.11</vt:lpstr>
      <vt:lpstr>《商务网站设计与开发》</vt:lpstr>
      <vt:lpstr>内容</vt:lpstr>
      <vt:lpstr>9.1 传统ASP程序的实现</vt:lpstr>
      <vt:lpstr>9.1 传统ASP程序的实现</vt:lpstr>
      <vt:lpstr>9.1 传统ASP程序的实现</vt:lpstr>
      <vt:lpstr>9.2 ASP.NETWeb应用程序的构建</vt:lpstr>
      <vt:lpstr>9.2 ASP.NETWeb应用程序的构建</vt:lpstr>
      <vt:lpstr>9.2 ASP.NETWeb应用程序的构建</vt:lpstr>
      <vt:lpstr>9.2 ASP.NETWeb应用程序的构建</vt:lpstr>
      <vt:lpstr>9.2 ASP.NETWeb应用程序的构建</vt:lpstr>
      <vt:lpstr>9.2 ASP.NETWeb应用程序的构建</vt:lpstr>
      <vt:lpstr>9.2 ASP.NETWeb应用程序的构建</vt:lpstr>
      <vt:lpstr>DEMO</vt:lpstr>
      <vt:lpstr>9.2 ASP.NETWeb应用程序的构建</vt:lpstr>
      <vt:lpstr>9.2 ASP.NETWeb应用程序的构建</vt:lpstr>
      <vt:lpstr>9.2 ASP.NETWeb应用程序的构建</vt:lpstr>
      <vt:lpstr>9.2 ASP.NETWeb应用程序的构建</vt:lpstr>
      <vt:lpstr>9.2 ASP.NETWeb应用程序的构建</vt:lpstr>
      <vt:lpstr>9.2 ASP.NETWeb应用程序的构建</vt:lpstr>
      <vt:lpstr>9.3 ASP.NET Hello World</vt:lpstr>
      <vt:lpstr>9.3 ASP.NET Hello World</vt:lpstr>
      <vt:lpstr>9.3 ASP.NET Hello World</vt:lpstr>
      <vt:lpstr>9.3 ASP.NET Hello World</vt:lpstr>
      <vt:lpstr>DEMO</vt:lpstr>
      <vt:lpstr>9.3 ASP.NET Hello World</vt:lpstr>
      <vt:lpstr>9.3 ASP.NET Hello World</vt:lpstr>
      <vt:lpstr>DEMO</vt:lpstr>
      <vt:lpstr>9.3 ASP.NET Hello World</vt:lpstr>
      <vt:lpstr>9.4 ASP.NET服务器端控件</vt:lpstr>
      <vt:lpstr>9.4 ASP.NET服务器端控件</vt:lpstr>
      <vt:lpstr>9.4 ASP.NET服务器端控件</vt:lpstr>
      <vt:lpstr>9.4 ASP.NET服务器端控件</vt:lpstr>
      <vt:lpstr>9.4 ASP.NET服务器端控件</vt:lpstr>
      <vt:lpstr>9.4 ASP.NET服务器端控件</vt:lpstr>
      <vt:lpstr>9.4 ASP.NET服务器端控件</vt:lpstr>
      <vt:lpstr>9.4 ASP.NET服务器端控件</vt:lpstr>
      <vt:lpstr>9.5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27</cp:revision>
  <dcterms:created xsi:type="dcterms:W3CDTF">2015-12-06T10:13:51Z</dcterms:created>
  <dcterms:modified xsi:type="dcterms:W3CDTF">2019-06-25T14:47:55Z</dcterms:modified>
</cp:coreProperties>
</file>