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8" r:id="rId5"/>
    <p:sldId id="270" r:id="rId6"/>
    <p:sldId id="271" r:id="rId7"/>
    <p:sldId id="272" r:id="rId8"/>
    <p:sldId id="273" r:id="rId9"/>
    <p:sldId id="274" r:id="rId10"/>
    <p:sldId id="275" r:id="rId11"/>
    <p:sldId id="276" r:id="rId12"/>
    <p:sldId id="269" r:id="rId13"/>
    <p:sldId id="278" r:id="rId14"/>
    <p:sldId id="279" r:id="rId15"/>
    <p:sldId id="280" r:id="rId16"/>
    <p:sldId id="281" r:id="rId17"/>
    <p:sldId id="282" r:id="rId18"/>
    <p:sldId id="277" r:id="rId19"/>
    <p:sldId id="284" r:id="rId20"/>
    <p:sldId id="285" r:id="rId21"/>
    <p:sldId id="283" r:id="rId22"/>
    <p:sldId id="286" r:id="rId23"/>
    <p:sldId id="291" r:id="rId24"/>
    <p:sldId id="292" r:id="rId25"/>
    <p:sldId id="290" r:id="rId26"/>
    <p:sldId id="289" r:id="rId27"/>
    <p:sldId id="293" r:id="rId28"/>
    <p:sldId id="336" r:id="rId29"/>
    <p:sldId id="288" r:id="rId30"/>
    <p:sldId id="294" r:id="rId31"/>
    <p:sldId id="295" r:id="rId32"/>
    <p:sldId id="335" r:id="rId33"/>
    <p:sldId id="267"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 y="1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11.1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EF67BD6C-E945-40FA-8379-2F5232E8577A}">
      <dgm:prSet custT="1"/>
      <dgm:spPr/>
      <dgm:t>
        <a:bodyPr/>
        <a:lstStyle/>
        <a:p>
          <a:r>
            <a:rPr lang="en-US" altLang="en-US" sz="2000" dirty="0"/>
            <a:t>11.2</a:t>
          </a:r>
          <a:endParaRPr lang="zh-CN" altLang="en-US" sz="2000" dirty="0"/>
        </a:p>
      </dgm:t>
    </dgm:pt>
    <dgm:pt modelId="{F572F9AE-0205-44DF-9AD0-8F59CB32AA3F}" type="parTrans" cxnId="{D5C4561E-EBDF-4BEA-B6F5-D2F7242D731E}">
      <dgm:prSet/>
      <dgm:spPr/>
      <dgm:t>
        <a:bodyPr/>
        <a:lstStyle/>
        <a:p>
          <a:endParaRPr lang="zh-CN" altLang="en-US"/>
        </a:p>
      </dgm:t>
    </dgm:pt>
    <dgm:pt modelId="{C11A4F5F-D769-4C55-9779-86FA1D0771E0}" type="sibTrans" cxnId="{D5C4561E-EBDF-4BEA-B6F5-D2F7242D731E}">
      <dgm:prSet/>
      <dgm:spPr/>
      <dgm:t>
        <a:bodyPr/>
        <a:lstStyle/>
        <a:p>
          <a:endParaRPr lang="zh-CN" altLang="en-US"/>
        </a:p>
      </dgm:t>
    </dgm:pt>
    <dgm:pt modelId="{259FD6D5-E5D7-4577-97CA-7230B7496000}">
      <dgm:prSet custT="1"/>
      <dgm:spPr/>
      <dgm:t>
        <a:bodyPr/>
        <a:lstStyle/>
        <a:p>
          <a:r>
            <a:rPr lang="en-US" altLang="en-US" sz="2000" dirty="0"/>
            <a:t>11.3</a:t>
          </a:r>
          <a:endParaRPr lang="zh-CN" altLang="en-US" sz="2000" dirty="0"/>
        </a:p>
      </dgm:t>
    </dgm:pt>
    <dgm:pt modelId="{5B93F8AD-0500-4947-B4BB-3F6CAD4AFBF6}" type="parTrans" cxnId="{1FE34974-A559-414A-9BE4-1B49326F79CE}">
      <dgm:prSet/>
      <dgm:spPr/>
      <dgm:t>
        <a:bodyPr/>
        <a:lstStyle/>
        <a:p>
          <a:endParaRPr lang="zh-CN" altLang="en-US"/>
        </a:p>
      </dgm:t>
    </dgm:pt>
    <dgm:pt modelId="{DBD58AA0-BAB9-48CA-8675-68A8E81735CF}" type="sibTrans" cxnId="{1FE34974-A559-414A-9BE4-1B49326F79CE}">
      <dgm:prSet/>
      <dgm:spPr/>
      <dgm:t>
        <a:bodyPr/>
        <a:lstStyle/>
        <a:p>
          <a:endParaRPr lang="zh-CN" altLang="en-US"/>
        </a:p>
      </dgm:t>
    </dgm:pt>
    <dgm:pt modelId="{F6CBF7F8-D285-466F-80F3-1992DC6582FB}">
      <dgm:prSet custT="1"/>
      <dgm:spPr/>
      <dgm:t>
        <a:bodyPr/>
        <a:lstStyle/>
        <a:p>
          <a:r>
            <a:rPr lang="en-US" altLang="en-US" sz="2000" dirty="0"/>
            <a:t>11.4</a:t>
          </a:r>
          <a:endParaRPr lang="zh-CN" altLang="en-US" sz="2000" dirty="0"/>
        </a:p>
      </dgm:t>
    </dgm:pt>
    <dgm:pt modelId="{24B8E805-1416-4FF3-8BF4-C170540AF960}" type="parTrans" cxnId="{619C0EA4-4B63-410A-AB65-489F01DD063C}">
      <dgm:prSet/>
      <dgm:spPr/>
      <dgm:t>
        <a:bodyPr/>
        <a:lstStyle/>
        <a:p>
          <a:endParaRPr lang="zh-CN" altLang="en-US"/>
        </a:p>
      </dgm:t>
    </dgm:pt>
    <dgm:pt modelId="{82D449B1-8131-44FD-B539-CA8814A9B931}" type="sibTrans" cxnId="{619C0EA4-4B63-410A-AB65-489F01DD063C}">
      <dgm:prSet/>
      <dgm:spPr/>
      <dgm:t>
        <a:bodyPr/>
        <a:lstStyle/>
        <a:p>
          <a:endParaRPr lang="zh-CN" altLang="en-US"/>
        </a:p>
      </dgm:t>
    </dgm:pt>
    <dgm:pt modelId="{3A79F6C8-C27A-4469-ADFA-C0785EDA8A54}">
      <dgm:prSet custT="1"/>
      <dgm:spPr/>
      <dgm:t>
        <a:bodyPr/>
        <a:lstStyle/>
        <a:p>
          <a:r>
            <a:rPr lang="en-US" altLang="en-US" sz="2000" dirty="0"/>
            <a:t>11.5</a:t>
          </a:r>
          <a:endParaRPr lang="zh-CN" altLang="en-US" sz="2000" dirty="0"/>
        </a:p>
      </dgm:t>
    </dgm:pt>
    <dgm:pt modelId="{C74B2D63-32CC-47F3-99CC-D3387D092491}" type="parTrans" cxnId="{049FB52B-F670-433A-86C7-3E76259429B9}">
      <dgm:prSet/>
      <dgm:spPr/>
      <dgm:t>
        <a:bodyPr/>
        <a:lstStyle/>
        <a:p>
          <a:endParaRPr lang="zh-CN" altLang="en-US"/>
        </a:p>
      </dgm:t>
    </dgm:pt>
    <dgm:pt modelId="{B89413EA-8396-4B6D-B87E-5FAD6325D459}" type="sibTrans" cxnId="{049FB52B-F670-433A-86C7-3E76259429B9}">
      <dgm:prSet/>
      <dgm:spPr/>
      <dgm:t>
        <a:bodyPr/>
        <a:lstStyle/>
        <a:p>
          <a:endParaRPr lang="zh-CN" altLang="en-US"/>
        </a:p>
      </dgm:t>
    </dgm:pt>
    <dgm:pt modelId="{40845F99-4233-4416-8728-BD98D530CC1D}">
      <dgm:prSet custT="1"/>
      <dgm:spPr/>
      <dgm:t>
        <a:bodyPr/>
        <a:lstStyle/>
        <a:p>
          <a:r>
            <a:rPr lang="en-US" altLang="en-US" sz="2000" dirty="0"/>
            <a:t>11.6</a:t>
          </a:r>
          <a:endParaRPr lang="zh-CN" altLang="en-US" sz="2000" dirty="0"/>
        </a:p>
      </dgm:t>
    </dgm:pt>
    <dgm:pt modelId="{EFBAB2EB-B52B-4623-9B69-C1C34C989A33}" type="parTrans" cxnId="{AFCCFF3B-8748-4637-AF5E-954C018E25CA}">
      <dgm:prSet/>
      <dgm:spPr/>
      <dgm:t>
        <a:bodyPr/>
        <a:lstStyle/>
        <a:p>
          <a:endParaRPr lang="zh-CN" altLang="en-US"/>
        </a:p>
      </dgm:t>
    </dgm:pt>
    <dgm:pt modelId="{F9D6D332-3B04-4823-B3E9-416645FD9FAC}" type="sibTrans" cxnId="{AFCCFF3B-8748-4637-AF5E-954C018E25CA}">
      <dgm:prSet/>
      <dgm:spPr/>
      <dgm:t>
        <a:bodyPr/>
        <a:lstStyle/>
        <a:p>
          <a:endParaRPr lang="zh-CN" altLang="en-US"/>
        </a:p>
      </dgm:t>
    </dgm:pt>
    <dgm:pt modelId="{F1BA56AE-1A3F-4C35-B410-68251AA3EED1}">
      <dgm:prSet phldrT="[文本]" custT="1"/>
      <dgm:spPr/>
      <dgm:t>
        <a:bodyPr/>
        <a:lstStyle/>
        <a:p>
          <a:r>
            <a:rPr lang="en-US" altLang="en-US" sz="2000" dirty="0"/>
            <a:t>ASP.NET</a:t>
          </a:r>
          <a:r>
            <a:rPr lang="zh-CN" altLang="en-US" sz="2000" dirty="0"/>
            <a:t>网页代码模型</a:t>
          </a:r>
        </a:p>
      </dgm:t>
    </dgm:pt>
    <dgm:pt modelId="{ADD4EE68-C826-49B9-A268-5B6374B58770}" type="parTrans" cxnId="{784DCC2A-2256-47CC-AD79-1A14E2E19843}">
      <dgm:prSet/>
      <dgm:spPr/>
      <dgm:t>
        <a:bodyPr/>
        <a:lstStyle/>
        <a:p>
          <a:endParaRPr lang="zh-CN" altLang="en-US"/>
        </a:p>
      </dgm:t>
    </dgm:pt>
    <dgm:pt modelId="{AA173A57-01EF-4E6E-80AF-AD6C9F4F81B8}" type="sibTrans" cxnId="{784DCC2A-2256-47CC-AD79-1A14E2E19843}">
      <dgm:prSet/>
      <dgm:spPr/>
      <dgm:t>
        <a:bodyPr/>
        <a:lstStyle/>
        <a:p>
          <a:endParaRPr lang="zh-CN" altLang="en-US"/>
        </a:p>
      </dgm:t>
    </dgm:pt>
    <dgm:pt modelId="{0C66DB55-D1E7-46E4-ACBC-8285560F1903}">
      <dgm:prSet custT="1"/>
      <dgm:spPr/>
      <dgm:t>
        <a:bodyPr/>
        <a:lstStyle/>
        <a:p>
          <a:r>
            <a:rPr lang="en-US" altLang="en-US" sz="2000" dirty="0"/>
            <a:t>Page</a:t>
          </a:r>
          <a:r>
            <a:rPr lang="zh-CN" altLang="en-US" sz="2000" dirty="0"/>
            <a:t>类及页生命周期</a:t>
          </a:r>
        </a:p>
      </dgm:t>
    </dgm:pt>
    <dgm:pt modelId="{EDF57068-5A81-4637-8056-AD7FAB0171E8}" type="parTrans" cxnId="{C0060DD7-D2CA-483A-8413-AFAAFFC8C089}">
      <dgm:prSet/>
      <dgm:spPr/>
      <dgm:t>
        <a:bodyPr/>
        <a:lstStyle/>
        <a:p>
          <a:endParaRPr lang="zh-CN" altLang="en-US"/>
        </a:p>
      </dgm:t>
    </dgm:pt>
    <dgm:pt modelId="{0420000B-C350-476A-BCE1-CA8DC129930A}" type="sibTrans" cxnId="{C0060DD7-D2CA-483A-8413-AFAAFFC8C089}">
      <dgm:prSet/>
      <dgm:spPr/>
      <dgm:t>
        <a:bodyPr/>
        <a:lstStyle/>
        <a:p>
          <a:endParaRPr lang="zh-CN" altLang="en-US"/>
        </a:p>
      </dgm:t>
    </dgm:pt>
    <dgm:pt modelId="{3D0E82A4-6307-4457-9D8F-4D018B6576AF}">
      <dgm:prSet custT="1"/>
      <dgm:spPr/>
      <dgm:t>
        <a:bodyPr/>
        <a:lstStyle/>
        <a:p>
          <a:r>
            <a:rPr lang="en-US" altLang="en-US" sz="2000"/>
            <a:t>ASP.NET</a:t>
          </a:r>
          <a:r>
            <a:rPr lang="zh-CN" altLang="en-US" sz="2000" dirty="0"/>
            <a:t>的事件驱动模型</a:t>
          </a:r>
        </a:p>
      </dgm:t>
    </dgm:pt>
    <dgm:pt modelId="{7BDDA101-8D8E-484D-9FAF-27BEB3E4740B}" type="parTrans" cxnId="{7A79D7C3-B7CA-4F6A-AB2F-A6B1D30CA5D9}">
      <dgm:prSet/>
      <dgm:spPr/>
      <dgm:t>
        <a:bodyPr/>
        <a:lstStyle/>
        <a:p>
          <a:endParaRPr lang="zh-CN" altLang="en-US"/>
        </a:p>
      </dgm:t>
    </dgm:pt>
    <dgm:pt modelId="{329D273D-F202-4813-88BA-FEDBC7EEFE4D}" type="sibTrans" cxnId="{7A79D7C3-B7CA-4F6A-AB2F-A6B1D30CA5D9}">
      <dgm:prSet/>
      <dgm:spPr/>
      <dgm:t>
        <a:bodyPr/>
        <a:lstStyle/>
        <a:p>
          <a:endParaRPr lang="zh-CN" altLang="en-US"/>
        </a:p>
      </dgm:t>
    </dgm:pt>
    <dgm:pt modelId="{3611A082-114F-4E4B-8566-B262B3BF93E0}">
      <dgm:prSet custT="1"/>
      <dgm:spPr/>
      <dgm:t>
        <a:bodyPr/>
        <a:lstStyle/>
        <a:p>
          <a:r>
            <a:rPr lang="en-US" altLang="en-US" sz="2000"/>
            <a:t>Request</a:t>
          </a:r>
          <a:r>
            <a:rPr lang="zh-CN" altLang="en-US" sz="2000" dirty="0"/>
            <a:t>属性</a:t>
          </a:r>
        </a:p>
      </dgm:t>
    </dgm:pt>
    <dgm:pt modelId="{942A0114-0AEF-4433-8875-18973B26E9F1}" type="parTrans" cxnId="{88B9C374-B2E2-4B9B-8C53-532747B708EE}">
      <dgm:prSet/>
      <dgm:spPr/>
      <dgm:t>
        <a:bodyPr/>
        <a:lstStyle/>
        <a:p>
          <a:endParaRPr lang="zh-CN" altLang="en-US"/>
        </a:p>
      </dgm:t>
    </dgm:pt>
    <dgm:pt modelId="{9AA6686D-0774-4795-86E9-891F3FAD2050}" type="sibTrans" cxnId="{88B9C374-B2E2-4B9B-8C53-532747B708EE}">
      <dgm:prSet/>
      <dgm:spPr/>
      <dgm:t>
        <a:bodyPr/>
        <a:lstStyle/>
        <a:p>
          <a:endParaRPr lang="zh-CN" altLang="en-US"/>
        </a:p>
      </dgm:t>
    </dgm:pt>
    <dgm:pt modelId="{13FC1FCF-46D6-48F2-9EF1-6635F1379CD7}">
      <dgm:prSet custT="1"/>
      <dgm:spPr/>
      <dgm:t>
        <a:bodyPr/>
        <a:lstStyle/>
        <a:p>
          <a:r>
            <a:rPr lang="en-US" altLang="en-US" sz="2000"/>
            <a:t>Response</a:t>
          </a:r>
          <a:r>
            <a:rPr lang="zh-CN" altLang="en-US" sz="2000" dirty="0"/>
            <a:t>属性</a:t>
          </a:r>
        </a:p>
      </dgm:t>
    </dgm:pt>
    <dgm:pt modelId="{ACFCD6E9-64A6-4DF6-A010-5311FA591EAC}" type="parTrans" cxnId="{7EF32DE1-8BCB-4662-8882-782C64839F43}">
      <dgm:prSet/>
      <dgm:spPr/>
      <dgm:t>
        <a:bodyPr/>
        <a:lstStyle/>
        <a:p>
          <a:endParaRPr lang="zh-CN" altLang="en-US"/>
        </a:p>
      </dgm:t>
    </dgm:pt>
    <dgm:pt modelId="{CF58EF9A-E296-4304-A842-99DC603039A3}" type="sibTrans" cxnId="{7EF32DE1-8BCB-4662-8882-782C64839F43}">
      <dgm:prSet/>
      <dgm:spPr/>
      <dgm:t>
        <a:bodyPr/>
        <a:lstStyle/>
        <a:p>
          <a:endParaRPr lang="zh-CN" altLang="en-US"/>
        </a:p>
      </dgm:t>
    </dgm:pt>
    <dgm:pt modelId="{18849D8F-0107-46B4-9B6A-F8A20CD15574}">
      <dgm:prSet custT="1"/>
      <dgm:spPr/>
      <dgm:t>
        <a:bodyPr/>
        <a:lstStyle/>
        <a:p>
          <a:r>
            <a:rPr lang="zh-CN" altLang="en-US" sz="2000"/>
            <a:t>思考题</a:t>
          </a:r>
          <a:endParaRPr lang="zh-CN" altLang="en-US" sz="2000" dirty="0"/>
        </a:p>
      </dgm:t>
    </dgm:pt>
    <dgm:pt modelId="{CAC057CE-A2A9-4CFA-B180-0B68366A7343}" type="parTrans" cxnId="{C9DCB335-D1A9-4018-B07E-4A7FAE4F90B5}">
      <dgm:prSet/>
      <dgm:spPr/>
      <dgm:t>
        <a:bodyPr/>
        <a:lstStyle/>
        <a:p>
          <a:endParaRPr lang="zh-CN" altLang="en-US"/>
        </a:p>
      </dgm:t>
    </dgm:pt>
    <dgm:pt modelId="{5601364E-3196-49F0-8A37-0743D2A89397}" type="sibTrans" cxnId="{C9DCB335-D1A9-4018-B07E-4A7FAE4F90B5}">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6">
        <dgm:presLayoutVars>
          <dgm:chMax val="1"/>
          <dgm:bulletEnabled val="1"/>
        </dgm:presLayoutVars>
      </dgm:prSet>
      <dgm:spPr/>
    </dgm:pt>
    <dgm:pt modelId="{4A32C1B5-06C0-491B-A0DE-E348818ED88E}" type="pres">
      <dgm:prSet presAssocID="{58F708FC-8532-424A-8D9C-0A5EECA1FC6A}" presName="descendantText" presStyleLbl="alignAccFollowNode1" presStyleIdx="0" presStyleCnt="6" custScaleX="169698">
        <dgm:presLayoutVars>
          <dgm:bulletEnabled val="1"/>
        </dgm:presLayoutVars>
      </dgm:prSet>
      <dgm:spPr/>
    </dgm:pt>
    <dgm:pt modelId="{69997213-B166-491A-8434-D6EBE25EF5E0}" type="pres">
      <dgm:prSet presAssocID="{208A91F6-41A3-4197-9C9F-D158E78718C5}" presName="sp" presStyleCnt="0"/>
      <dgm:spPr/>
    </dgm:pt>
    <dgm:pt modelId="{79BEC9EA-E255-4A2F-B42C-ACC6CF0FA07D}" type="pres">
      <dgm:prSet presAssocID="{EF67BD6C-E945-40FA-8379-2F5232E8577A}" presName="linNode" presStyleCnt="0"/>
      <dgm:spPr/>
    </dgm:pt>
    <dgm:pt modelId="{B66E8A8A-FE54-46E7-8AC4-ED6F015FD475}" type="pres">
      <dgm:prSet presAssocID="{EF67BD6C-E945-40FA-8379-2F5232E8577A}" presName="parentText" presStyleLbl="node1" presStyleIdx="1" presStyleCnt="6">
        <dgm:presLayoutVars>
          <dgm:chMax val="1"/>
          <dgm:bulletEnabled val="1"/>
        </dgm:presLayoutVars>
      </dgm:prSet>
      <dgm:spPr/>
    </dgm:pt>
    <dgm:pt modelId="{0AAF024F-7E95-4540-808C-4F0F53EE3FBB}" type="pres">
      <dgm:prSet presAssocID="{EF67BD6C-E945-40FA-8379-2F5232E8577A}" presName="descendantText" presStyleLbl="alignAccFollowNode1" presStyleIdx="1" presStyleCnt="6" custScaleX="169698">
        <dgm:presLayoutVars>
          <dgm:bulletEnabled val="1"/>
        </dgm:presLayoutVars>
      </dgm:prSet>
      <dgm:spPr/>
    </dgm:pt>
    <dgm:pt modelId="{523AD2FF-9341-4A5F-B420-516E050C6649}" type="pres">
      <dgm:prSet presAssocID="{C11A4F5F-D769-4C55-9779-86FA1D0771E0}" presName="sp" presStyleCnt="0"/>
      <dgm:spPr/>
    </dgm:pt>
    <dgm:pt modelId="{A0934853-0491-4A4C-BAC3-30C9DEBF5D88}" type="pres">
      <dgm:prSet presAssocID="{259FD6D5-E5D7-4577-97CA-7230B7496000}" presName="linNode" presStyleCnt="0"/>
      <dgm:spPr/>
    </dgm:pt>
    <dgm:pt modelId="{DB890054-3F09-4C34-BECA-7B1E1226CC1E}" type="pres">
      <dgm:prSet presAssocID="{259FD6D5-E5D7-4577-97CA-7230B7496000}" presName="parentText" presStyleLbl="node1" presStyleIdx="2" presStyleCnt="6">
        <dgm:presLayoutVars>
          <dgm:chMax val="1"/>
          <dgm:bulletEnabled val="1"/>
        </dgm:presLayoutVars>
      </dgm:prSet>
      <dgm:spPr/>
    </dgm:pt>
    <dgm:pt modelId="{65460423-D322-45D3-AB12-1A88DEF45283}" type="pres">
      <dgm:prSet presAssocID="{259FD6D5-E5D7-4577-97CA-7230B7496000}" presName="descendantText" presStyleLbl="alignAccFollowNode1" presStyleIdx="2" presStyleCnt="6" custScaleX="169698">
        <dgm:presLayoutVars>
          <dgm:bulletEnabled val="1"/>
        </dgm:presLayoutVars>
      </dgm:prSet>
      <dgm:spPr/>
    </dgm:pt>
    <dgm:pt modelId="{1A0933F8-D547-4889-AD67-6F5205E3C9B3}" type="pres">
      <dgm:prSet presAssocID="{DBD58AA0-BAB9-48CA-8675-68A8E81735CF}" presName="sp" presStyleCnt="0"/>
      <dgm:spPr/>
    </dgm:pt>
    <dgm:pt modelId="{B099DD02-DDD8-4D5A-B88C-0E66B5304584}" type="pres">
      <dgm:prSet presAssocID="{F6CBF7F8-D285-466F-80F3-1992DC6582FB}" presName="linNode" presStyleCnt="0"/>
      <dgm:spPr/>
    </dgm:pt>
    <dgm:pt modelId="{462198D7-6D6A-4A80-96F2-E1E22B23B427}" type="pres">
      <dgm:prSet presAssocID="{F6CBF7F8-D285-466F-80F3-1992DC6582FB}" presName="parentText" presStyleLbl="node1" presStyleIdx="3" presStyleCnt="6">
        <dgm:presLayoutVars>
          <dgm:chMax val="1"/>
          <dgm:bulletEnabled val="1"/>
        </dgm:presLayoutVars>
      </dgm:prSet>
      <dgm:spPr/>
    </dgm:pt>
    <dgm:pt modelId="{49DBE2BA-700D-45EC-BD7C-4FCE0325F76C}" type="pres">
      <dgm:prSet presAssocID="{F6CBF7F8-D285-466F-80F3-1992DC6582FB}" presName="descendantText" presStyleLbl="alignAccFollowNode1" presStyleIdx="3" presStyleCnt="6" custScaleX="169698">
        <dgm:presLayoutVars>
          <dgm:bulletEnabled val="1"/>
        </dgm:presLayoutVars>
      </dgm:prSet>
      <dgm:spPr/>
    </dgm:pt>
    <dgm:pt modelId="{4434EAD6-B100-45AB-9021-FF580D156BEA}" type="pres">
      <dgm:prSet presAssocID="{82D449B1-8131-44FD-B539-CA8814A9B931}" presName="sp" presStyleCnt="0"/>
      <dgm:spPr/>
    </dgm:pt>
    <dgm:pt modelId="{55901020-BBE6-4287-B7A6-9E3CC9C859F0}" type="pres">
      <dgm:prSet presAssocID="{3A79F6C8-C27A-4469-ADFA-C0785EDA8A54}" presName="linNode" presStyleCnt="0"/>
      <dgm:spPr/>
    </dgm:pt>
    <dgm:pt modelId="{BF1C35D3-69F3-4B09-A22C-318165397284}" type="pres">
      <dgm:prSet presAssocID="{3A79F6C8-C27A-4469-ADFA-C0785EDA8A54}" presName="parentText" presStyleLbl="node1" presStyleIdx="4" presStyleCnt="6">
        <dgm:presLayoutVars>
          <dgm:chMax val="1"/>
          <dgm:bulletEnabled val="1"/>
        </dgm:presLayoutVars>
      </dgm:prSet>
      <dgm:spPr/>
    </dgm:pt>
    <dgm:pt modelId="{CC4CE122-514C-411E-85FE-0BBE078ACE25}" type="pres">
      <dgm:prSet presAssocID="{3A79F6C8-C27A-4469-ADFA-C0785EDA8A54}" presName="descendantText" presStyleLbl="alignAccFollowNode1" presStyleIdx="4" presStyleCnt="6" custScaleX="169698">
        <dgm:presLayoutVars>
          <dgm:bulletEnabled val="1"/>
        </dgm:presLayoutVars>
      </dgm:prSet>
      <dgm:spPr/>
    </dgm:pt>
    <dgm:pt modelId="{A0CDA7C5-80AF-45A5-A7A8-918568539C58}" type="pres">
      <dgm:prSet presAssocID="{B89413EA-8396-4B6D-B87E-5FAD6325D459}" presName="sp" presStyleCnt="0"/>
      <dgm:spPr/>
    </dgm:pt>
    <dgm:pt modelId="{CE7FAA20-3821-4AEA-9E3C-CC2FC36802D6}" type="pres">
      <dgm:prSet presAssocID="{40845F99-4233-4416-8728-BD98D530CC1D}" presName="linNode" presStyleCnt="0"/>
      <dgm:spPr/>
    </dgm:pt>
    <dgm:pt modelId="{311931D7-9A18-4BD2-B5A9-B96976F2A840}" type="pres">
      <dgm:prSet presAssocID="{40845F99-4233-4416-8728-BD98D530CC1D}" presName="parentText" presStyleLbl="node1" presStyleIdx="5" presStyleCnt="6">
        <dgm:presLayoutVars>
          <dgm:chMax val="1"/>
          <dgm:bulletEnabled val="1"/>
        </dgm:presLayoutVars>
      </dgm:prSet>
      <dgm:spPr/>
    </dgm:pt>
    <dgm:pt modelId="{57C608E5-1827-43E3-950C-C56ADDF2AD46}" type="pres">
      <dgm:prSet presAssocID="{40845F99-4233-4416-8728-BD98D530CC1D}" presName="descendantText" presStyleLbl="alignAccFollowNode1" presStyleIdx="5" presStyleCnt="6" custScaleX="169698">
        <dgm:presLayoutVars>
          <dgm:bulletEnabled val="1"/>
        </dgm:presLayoutVars>
      </dgm:prSet>
      <dgm:spPr/>
    </dgm:pt>
  </dgm:ptLst>
  <dgm:cxnLst>
    <dgm:cxn modelId="{D5C4561E-EBDF-4BEA-B6F5-D2F7242D731E}" srcId="{E8E26EDF-4141-49C6-B378-4DAB828C0508}" destId="{EF67BD6C-E945-40FA-8379-2F5232E8577A}" srcOrd="1" destOrd="0" parTransId="{F572F9AE-0205-44DF-9AD0-8F59CB32AA3F}" sibTransId="{C11A4F5F-D769-4C55-9779-86FA1D0771E0}"/>
    <dgm:cxn modelId="{784DCC2A-2256-47CC-AD79-1A14E2E19843}" srcId="{58F708FC-8532-424A-8D9C-0A5EECA1FC6A}" destId="{F1BA56AE-1A3F-4C35-B410-68251AA3EED1}" srcOrd="0" destOrd="0" parTransId="{ADD4EE68-C826-49B9-A268-5B6374B58770}" sibTransId="{AA173A57-01EF-4E6E-80AF-AD6C9F4F81B8}"/>
    <dgm:cxn modelId="{049FB52B-F670-433A-86C7-3E76259429B9}" srcId="{E8E26EDF-4141-49C6-B378-4DAB828C0508}" destId="{3A79F6C8-C27A-4469-ADFA-C0785EDA8A54}" srcOrd="4" destOrd="0" parTransId="{C74B2D63-32CC-47F3-99CC-D3387D092491}" sibTransId="{B89413EA-8396-4B6D-B87E-5FAD6325D459}"/>
    <dgm:cxn modelId="{C9DCB335-D1A9-4018-B07E-4A7FAE4F90B5}" srcId="{40845F99-4233-4416-8728-BD98D530CC1D}" destId="{18849D8F-0107-46B4-9B6A-F8A20CD15574}" srcOrd="0" destOrd="0" parTransId="{CAC057CE-A2A9-4CFA-B180-0B68366A7343}" sibTransId="{5601364E-3196-49F0-8A37-0743D2A89397}"/>
    <dgm:cxn modelId="{AFCCFF3B-8748-4637-AF5E-954C018E25CA}" srcId="{E8E26EDF-4141-49C6-B378-4DAB828C0508}" destId="{40845F99-4233-4416-8728-BD98D530CC1D}" srcOrd="5" destOrd="0" parTransId="{EFBAB2EB-B52B-4623-9B69-C1C34C989A33}" sibTransId="{F9D6D332-3B04-4823-B3E9-416645FD9FAC}"/>
    <dgm:cxn modelId="{E1AE0A61-6987-4A9C-B541-027927CE4CD7}" type="presOf" srcId="{3611A082-114F-4E4B-8566-B262B3BF93E0}" destId="{49DBE2BA-700D-45EC-BD7C-4FCE0325F76C}" srcOrd="0" destOrd="0" presId="urn:microsoft.com/office/officeart/2005/8/layout/vList5"/>
    <dgm:cxn modelId="{1FBE2148-98C1-44C5-A574-B04D5E987878}" type="presOf" srcId="{13FC1FCF-46D6-48F2-9EF1-6635F1379CD7}" destId="{CC4CE122-514C-411E-85FE-0BBE078ACE25}" srcOrd="0" destOrd="0" presId="urn:microsoft.com/office/officeart/2005/8/layout/vList5"/>
    <dgm:cxn modelId="{1FE34974-A559-414A-9BE4-1B49326F79CE}" srcId="{E8E26EDF-4141-49C6-B378-4DAB828C0508}" destId="{259FD6D5-E5D7-4577-97CA-7230B7496000}" srcOrd="2" destOrd="0" parTransId="{5B93F8AD-0500-4947-B4BB-3F6CAD4AFBF6}" sibTransId="{DBD58AA0-BAB9-48CA-8675-68A8E81735CF}"/>
    <dgm:cxn modelId="{88B9C374-B2E2-4B9B-8C53-532747B708EE}" srcId="{F6CBF7F8-D285-466F-80F3-1992DC6582FB}" destId="{3611A082-114F-4E4B-8566-B262B3BF93E0}" srcOrd="0" destOrd="0" parTransId="{942A0114-0AEF-4433-8875-18973B26E9F1}" sibTransId="{9AA6686D-0774-4795-86E9-891F3FAD2050}"/>
    <dgm:cxn modelId="{6B3F228F-DF76-4574-BB3C-D1052375C62C}" type="presOf" srcId="{F6CBF7F8-D285-466F-80F3-1992DC6582FB}" destId="{462198D7-6D6A-4A80-96F2-E1E22B23B427}"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619C0EA4-4B63-410A-AB65-489F01DD063C}" srcId="{E8E26EDF-4141-49C6-B378-4DAB828C0508}" destId="{F6CBF7F8-D285-466F-80F3-1992DC6582FB}" srcOrd="3" destOrd="0" parTransId="{24B8E805-1416-4FF3-8BF4-C170540AF960}" sibTransId="{82D449B1-8131-44FD-B539-CA8814A9B931}"/>
    <dgm:cxn modelId="{78BB03B1-A522-47F4-A5A9-1FEAD43916F6}" type="presOf" srcId="{0C66DB55-D1E7-46E4-ACBC-8285560F1903}" destId="{0AAF024F-7E95-4540-808C-4F0F53EE3FBB}" srcOrd="0" destOrd="0" presId="urn:microsoft.com/office/officeart/2005/8/layout/vList5"/>
    <dgm:cxn modelId="{D213EABB-29E0-485A-A286-4648287349EF}" type="presOf" srcId="{3D0E82A4-6307-4457-9D8F-4D018B6576AF}" destId="{65460423-D322-45D3-AB12-1A88DEF45283}" srcOrd="0" destOrd="0" presId="urn:microsoft.com/office/officeart/2005/8/layout/vList5"/>
    <dgm:cxn modelId="{0B1EF3BD-F8AE-4DE2-8B73-D0A6A9BAC234}" type="presOf" srcId="{F1BA56AE-1A3F-4C35-B410-68251AA3EED1}" destId="{4A32C1B5-06C0-491B-A0DE-E348818ED88E}" srcOrd="0" destOrd="0" presId="urn:microsoft.com/office/officeart/2005/8/layout/vList5"/>
    <dgm:cxn modelId="{3A90D0BE-9C02-477D-85C3-983560AA7289}" type="presOf" srcId="{40845F99-4233-4416-8728-BD98D530CC1D}" destId="{311931D7-9A18-4BD2-B5A9-B96976F2A840}" srcOrd="0" destOrd="0" presId="urn:microsoft.com/office/officeart/2005/8/layout/vList5"/>
    <dgm:cxn modelId="{7A79D7C3-B7CA-4F6A-AB2F-A6B1D30CA5D9}" srcId="{259FD6D5-E5D7-4577-97CA-7230B7496000}" destId="{3D0E82A4-6307-4457-9D8F-4D018B6576AF}" srcOrd="0" destOrd="0" parTransId="{7BDDA101-8D8E-484D-9FAF-27BEB3E4740B}" sibTransId="{329D273D-F202-4813-88BA-FEDBC7EEFE4D}"/>
    <dgm:cxn modelId="{85CF41C9-086D-4DB7-870D-071A47E5E8E8}" type="presOf" srcId="{EF67BD6C-E945-40FA-8379-2F5232E8577A}" destId="{B66E8A8A-FE54-46E7-8AC4-ED6F015FD475}" srcOrd="0" destOrd="0" presId="urn:microsoft.com/office/officeart/2005/8/layout/vList5"/>
    <dgm:cxn modelId="{5C0D93C9-FD80-47E8-A164-A84E754285AB}" type="presOf" srcId="{259FD6D5-E5D7-4577-97CA-7230B7496000}" destId="{DB890054-3F09-4C34-BECA-7B1E1226CC1E}" srcOrd="0" destOrd="0" presId="urn:microsoft.com/office/officeart/2005/8/layout/vList5"/>
    <dgm:cxn modelId="{718A88CE-A827-48A7-9B9B-F6C2B0D096EE}" type="presOf" srcId="{3A79F6C8-C27A-4469-ADFA-C0785EDA8A54}" destId="{BF1C35D3-69F3-4B09-A22C-318165397284}" srcOrd="0" destOrd="0" presId="urn:microsoft.com/office/officeart/2005/8/layout/vList5"/>
    <dgm:cxn modelId="{C0060DD7-D2CA-483A-8413-AFAAFFC8C089}" srcId="{EF67BD6C-E945-40FA-8379-2F5232E8577A}" destId="{0C66DB55-D1E7-46E4-ACBC-8285560F1903}" srcOrd="0" destOrd="0" parTransId="{EDF57068-5A81-4637-8056-AD7FAB0171E8}" sibTransId="{0420000B-C350-476A-BCE1-CA8DC129930A}"/>
    <dgm:cxn modelId="{7EF32DE1-8BCB-4662-8882-782C64839F43}" srcId="{3A79F6C8-C27A-4469-ADFA-C0785EDA8A54}" destId="{13FC1FCF-46D6-48F2-9EF1-6635F1379CD7}" srcOrd="0" destOrd="0" parTransId="{ACFCD6E9-64A6-4DF6-A010-5311FA591EAC}" sibTransId="{CF58EF9A-E296-4304-A842-99DC603039A3}"/>
    <dgm:cxn modelId="{EE4FAFE1-1A86-4A3A-A6F5-142E45CA8FB3}" type="presOf" srcId="{18849D8F-0107-46B4-9B6A-F8A20CD15574}" destId="{57C608E5-1827-43E3-950C-C56ADDF2AD46}"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5C0CBEF9-71C1-4FD2-A3F1-46B59E8E80BE}" type="presOf" srcId="{58F708FC-8532-424A-8D9C-0A5EECA1FC6A}" destId="{21827C47-2338-4C19-8C80-BA25B5266472}"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8429BF7D-CEDA-4C0A-A8CA-DD51B511F863}" type="presParOf" srcId="{5C4F8155-B2F2-4B44-AD4A-F24CEEABD493}" destId="{4A32C1B5-06C0-491B-A0DE-E348818ED88E}"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00B5A6B3-160B-471E-A2E3-1A9E1429FE9A}" type="presParOf" srcId="{09FC3EB1-8F84-4535-9FF7-07F4F55FCE21}" destId="{79BEC9EA-E255-4A2F-B42C-ACC6CF0FA07D}" srcOrd="2" destOrd="0" presId="urn:microsoft.com/office/officeart/2005/8/layout/vList5"/>
    <dgm:cxn modelId="{F9C0FDA7-36AD-40E0-80DB-971E2CA900EE}" type="presParOf" srcId="{79BEC9EA-E255-4A2F-B42C-ACC6CF0FA07D}" destId="{B66E8A8A-FE54-46E7-8AC4-ED6F015FD475}" srcOrd="0" destOrd="0" presId="urn:microsoft.com/office/officeart/2005/8/layout/vList5"/>
    <dgm:cxn modelId="{B94ACFBB-9D7A-4F2C-87A0-2FB7E34B7215}" type="presParOf" srcId="{79BEC9EA-E255-4A2F-B42C-ACC6CF0FA07D}" destId="{0AAF024F-7E95-4540-808C-4F0F53EE3FBB}" srcOrd="1" destOrd="0" presId="urn:microsoft.com/office/officeart/2005/8/layout/vList5"/>
    <dgm:cxn modelId="{B3815132-4CE0-4183-99F7-EAB4DB192AA0}" type="presParOf" srcId="{09FC3EB1-8F84-4535-9FF7-07F4F55FCE21}" destId="{523AD2FF-9341-4A5F-B420-516E050C6649}" srcOrd="3" destOrd="0" presId="urn:microsoft.com/office/officeart/2005/8/layout/vList5"/>
    <dgm:cxn modelId="{2F3B02DC-5A7D-41BF-B7BC-B24CC784F960}" type="presParOf" srcId="{09FC3EB1-8F84-4535-9FF7-07F4F55FCE21}" destId="{A0934853-0491-4A4C-BAC3-30C9DEBF5D88}" srcOrd="4" destOrd="0" presId="urn:microsoft.com/office/officeart/2005/8/layout/vList5"/>
    <dgm:cxn modelId="{2B75ADDE-621D-4820-99BF-72D3E3CE5DED}" type="presParOf" srcId="{A0934853-0491-4A4C-BAC3-30C9DEBF5D88}" destId="{DB890054-3F09-4C34-BECA-7B1E1226CC1E}" srcOrd="0" destOrd="0" presId="urn:microsoft.com/office/officeart/2005/8/layout/vList5"/>
    <dgm:cxn modelId="{D913A5B0-A312-4EFE-8269-910B7282F4F3}" type="presParOf" srcId="{A0934853-0491-4A4C-BAC3-30C9DEBF5D88}" destId="{65460423-D322-45D3-AB12-1A88DEF45283}" srcOrd="1" destOrd="0" presId="urn:microsoft.com/office/officeart/2005/8/layout/vList5"/>
    <dgm:cxn modelId="{6E270C1B-B486-4DA5-9924-98B1926E61ED}" type="presParOf" srcId="{09FC3EB1-8F84-4535-9FF7-07F4F55FCE21}" destId="{1A0933F8-D547-4889-AD67-6F5205E3C9B3}" srcOrd="5" destOrd="0" presId="urn:microsoft.com/office/officeart/2005/8/layout/vList5"/>
    <dgm:cxn modelId="{DB3B3AD2-35AA-468D-A053-EA688D851C3F}" type="presParOf" srcId="{09FC3EB1-8F84-4535-9FF7-07F4F55FCE21}" destId="{B099DD02-DDD8-4D5A-B88C-0E66B5304584}" srcOrd="6" destOrd="0" presId="urn:microsoft.com/office/officeart/2005/8/layout/vList5"/>
    <dgm:cxn modelId="{CF0E670C-A385-428E-B684-DDFD9107BE39}" type="presParOf" srcId="{B099DD02-DDD8-4D5A-B88C-0E66B5304584}" destId="{462198D7-6D6A-4A80-96F2-E1E22B23B427}" srcOrd="0" destOrd="0" presId="urn:microsoft.com/office/officeart/2005/8/layout/vList5"/>
    <dgm:cxn modelId="{2758DDC4-C302-43C1-B4BD-4661A8A0126D}" type="presParOf" srcId="{B099DD02-DDD8-4D5A-B88C-0E66B5304584}" destId="{49DBE2BA-700D-45EC-BD7C-4FCE0325F76C}" srcOrd="1" destOrd="0" presId="urn:microsoft.com/office/officeart/2005/8/layout/vList5"/>
    <dgm:cxn modelId="{B7A1E987-F7E4-4220-B185-DE95A5F51F9A}" type="presParOf" srcId="{09FC3EB1-8F84-4535-9FF7-07F4F55FCE21}" destId="{4434EAD6-B100-45AB-9021-FF580D156BEA}" srcOrd="7" destOrd="0" presId="urn:microsoft.com/office/officeart/2005/8/layout/vList5"/>
    <dgm:cxn modelId="{77D8AF24-6667-49A4-AE5B-77391B6219C0}" type="presParOf" srcId="{09FC3EB1-8F84-4535-9FF7-07F4F55FCE21}" destId="{55901020-BBE6-4287-B7A6-9E3CC9C859F0}" srcOrd="8" destOrd="0" presId="urn:microsoft.com/office/officeart/2005/8/layout/vList5"/>
    <dgm:cxn modelId="{E61A2D23-9D3A-473D-8D12-661C3231D44E}" type="presParOf" srcId="{55901020-BBE6-4287-B7A6-9E3CC9C859F0}" destId="{BF1C35D3-69F3-4B09-A22C-318165397284}" srcOrd="0" destOrd="0" presId="urn:microsoft.com/office/officeart/2005/8/layout/vList5"/>
    <dgm:cxn modelId="{40C0C8A6-C826-4918-ADE0-77A70859A6BF}" type="presParOf" srcId="{55901020-BBE6-4287-B7A6-9E3CC9C859F0}" destId="{CC4CE122-514C-411E-85FE-0BBE078ACE25}" srcOrd="1" destOrd="0" presId="urn:microsoft.com/office/officeart/2005/8/layout/vList5"/>
    <dgm:cxn modelId="{F1FB725A-C3CA-45E8-BD41-0E5DAC534599}" type="presParOf" srcId="{09FC3EB1-8F84-4535-9FF7-07F4F55FCE21}" destId="{A0CDA7C5-80AF-45A5-A7A8-918568539C58}" srcOrd="9" destOrd="0" presId="urn:microsoft.com/office/officeart/2005/8/layout/vList5"/>
    <dgm:cxn modelId="{805E2DC7-BA00-4A15-B75E-C3A39040B3AA}" type="presParOf" srcId="{09FC3EB1-8F84-4535-9FF7-07F4F55FCE21}" destId="{CE7FAA20-3821-4AEA-9E3C-CC2FC36802D6}" srcOrd="10" destOrd="0" presId="urn:microsoft.com/office/officeart/2005/8/layout/vList5"/>
    <dgm:cxn modelId="{A1A0B754-0CF1-4B22-8C64-0CBAF159B486}" type="presParOf" srcId="{CE7FAA20-3821-4AEA-9E3C-CC2FC36802D6}" destId="{311931D7-9A18-4BD2-B5A9-B96976F2A840}" srcOrd="0" destOrd="0" presId="urn:microsoft.com/office/officeart/2005/8/layout/vList5"/>
    <dgm:cxn modelId="{C2B93AC3-EDA4-489B-B538-E50CA6A95A7F}" type="presParOf" srcId="{CE7FAA20-3821-4AEA-9E3C-CC2FC36802D6}" destId="{57C608E5-1827-43E3-950C-C56ADDF2AD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Request</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Redirect</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600" dirty="0"/>
            <a:t>（</a:t>
          </a:r>
          <a:r>
            <a:rPr lang="en-US" altLang="en-US" sz="1600" dirty="0"/>
            <a:t>1</a:t>
          </a:r>
          <a:r>
            <a:rPr lang="zh-CN" altLang="en-US" sz="1600" dirty="0"/>
            <a:t>）</a:t>
          </a:r>
        </a:p>
      </dgm:t>
    </dgm:pt>
    <dgm:pt modelId="{4AC02537-1934-464B-866B-D058A33D3632}" type="parTrans" cxnId="{DB48549B-F72A-4BCF-9A97-05C3EA663FCE}">
      <dgm:prSet/>
      <dgm:spPr/>
      <dgm:t>
        <a:bodyPr/>
        <a:lstStyle/>
        <a:p>
          <a:endParaRPr lang="zh-CN" altLang="en-US" sz="1600"/>
        </a:p>
      </dgm:t>
    </dgm:pt>
    <dgm:pt modelId="{319A5170-87F3-4DD9-BBB8-E6F34D2D99D4}" type="sibTrans" cxnId="{DB48549B-F72A-4BCF-9A97-05C3EA663FCE}">
      <dgm:prSet/>
      <dgm:spPr/>
      <dgm:t>
        <a:bodyPr/>
        <a:lstStyle/>
        <a:p>
          <a:endParaRPr lang="zh-CN" altLang="en-US" sz="1600"/>
        </a:p>
      </dgm:t>
    </dgm:pt>
    <dgm:pt modelId="{2D97F6FC-9296-4A7F-B1EB-2A265CC9EEC0}">
      <dgm:prSet custT="1"/>
      <dgm:spPr/>
      <dgm:t>
        <a:bodyPr/>
        <a:lstStyle/>
        <a:p>
          <a:r>
            <a:rPr lang="zh-CN" altLang="en-US" sz="1600" dirty="0"/>
            <a:t>（</a:t>
          </a:r>
          <a:r>
            <a:rPr lang="en-US" altLang="en-US" sz="1600" dirty="0"/>
            <a:t>2</a:t>
          </a:r>
          <a:r>
            <a:rPr lang="zh-CN" altLang="en-US" sz="1600" dirty="0"/>
            <a:t>）</a:t>
          </a:r>
        </a:p>
      </dgm:t>
    </dgm:pt>
    <dgm:pt modelId="{44ACDB15-7518-4470-B9A7-6BC1703304A3}" type="parTrans" cxnId="{F4BC2F5D-412F-4885-99D0-8D4A1742919B}">
      <dgm:prSet/>
      <dgm:spPr/>
      <dgm:t>
        <a:bodyPr/>
        <a:lstStyle/>
        <a:p>
          <a:endParaRPr lang="zh-CN" altLang="en-US" sz="1600"/>
        </a:p>
      </dgm:t>
    </dgm:pt>
    <dgm:pt modelId="{FFFE2849-25ED-4345-8C8C-9E6DFB389EEF}" type="sibTrans" cxnId="{F4BC2F5D-412F-4885-99D0-8D4A1742919B}">
      <dgm:prSet/>
      <dgm:spPr/>
      <dgm:t>
        <a:bodyPr/>
        <a:lstStyle/>
        <a:p>
          <a:endParaRPr lang="zh-CN" altLang="en-US" sz="1600"/>
        </a:p>
      </dgm:t>
    </dgm:pt>
    <dgm:pt modelId="{E8AF0495-1058-4758-B698-C5C0756F2AFE}">
      <dgm:prSet custT="1"/>
      <dgm:spPr/>
      <dgm:t>
        <a:bodyPr/>
        <a:lstStyle/>
        <a:p>
          <a:r>
            <a:rPr lang="zh-CN" altLang="en-US" sz="1600" dirty="0"/>
            <a:t>（</a:t>
          </a:r>
          <a:r>
            <a:rPr lang="en-US" altLang="zh-CN" sz="1600" dirty="0"/>
            <a:t>3</a:t>
          </a:r>
          <a:r>
            <a:rPr lang="zh-CN" altLang="en-US" sz="1600" dirty="0"/>
            <a:t>）</a:t>
          </a:r>
        </a:p>
      </dgm:t>
    </dgm:pt>
    <dgm:pt modelId="{A3004B3F-511E-486E-88F3-B2D9C6A4BF21}" type="parTrans" cxnId="{1349DA6A-8E65-4F46-AACC-BE7F04864819}">
      <dgm:prSet/>
      <dgm:spPr/>
      <dgm:t>
        <a:bodyPr/>
        <a:lstStyle/>
        <a:p>
          <a:endParaRPr lang="zh-CN" altLang="en-US" sz="1600"/>
        </a:p>
      </dgm:t>
    </dgm:pt>
    <dgm:pt modelId="{F41D4DA4-BB1F-46C2-9451-632C203871B6}" type="sibTrans" cxnId="{1349DA6A-8E65-4F46-AACC-BE7F04864819}">
      <dgm:prSet/>
      <dgm:spPr/>
      <dgm:t>
        <a:bodyPr/>
        <a:lstStyle/>
        <a:p>
          <a:endParaRPr lang="zh-CN" altLang="en-US" sz="1600"/>
        </a:p>
      </dgm:t>
    </dgm:pt>
    <dgm:pt modelId="{C3B611AA-AE70-40E1-97B1-E88F00F8915E}">
      <dgm:prSet phldrT="[文本]" custT="1"/>
      <dgm:spPr/>
      <dgm:t>
        <a:bodyPr/>
        <a:lstStyle/>
        <a:p>
          <a:r>
            <a:rPr lang="zh-CN" sz="1600" dirty="0"/>
            <a:t>什么是单文件模型，什么是代码隐藏模型，两种模型的区别是什么？</a:t>
          </a:r>
          <a:endParaRPr lang="zh-CN" altLang="en-US" sz="1600" dirty="0"/>
        </a:p>
      </dgm:t>
    </dgm:pt>
    <dgm:pt modelId="{94C11006-46D7-4BCB-AE24-5EA9F9884AAB}" type="parTrans" cxnId="{FC9A997F-9A55-4813-9645-9F00BDDE822C}">
      <dgm:prSet/>
      <dgm:spPr/>
      <dgm:t>
        <a:bodyPr/>
        <a:lstStyle/>
        <a:p>
          <a:endParaRPr lang="zh-CN" altLang="en-US" sz="1600"/>
        </a:p>
      </dgm:t>
    </dgm:pt>
    <dgm:pt modelId="{AEC761C5-1CC0-4A0C-B6FC-99A663F4616C}" type="sibTrans" cxnId="{FC9A997F-9A55-4813-9645-9F00BDDE822C}">
      <dgm:prSet/>
      <dgm:spPr/>
      <dgm:t>
        <a:bodyPr/>
        <a:lstStyle/>
        <a:p>
          <a:endParaRPr lang="zh-CN" altLang="en-US" sz="1600"/>
        </a:p>
      </dgm:t>
    </dgm:pt>
    <dgm:pt modelId="{E9402BB7-1E5C-47C0-989B-6044180AF85D}">
      <dgm:prSet custT="1"/>
      <dgm:spPr/>
      <dgm:t>
        <a:bodyPr/>
        <a:lstStyle/>
        <a:p>
          <a:r>
            <a:rPr lang="zh-CN" sz="1600" dirty="0"/>
            <a:t>所有的</a:t>
          </a:r>
          <a:r>
            <a:rPr lang="en-US" sz="1600" dirty="0" err="1"/>
            <a:t>aspx</a:t>
          </a:r>
          <a:r>
            <a:rPr lang="zh-CN" sz="1600" dirty="0"/>
            <a:t>文件都会被编译为一个</a:t>
          </a:r>
          <a:r>
            <a:rPr lang="en-US" sz="1600" dirty="0"/>
            <a:t>Page</a:t>
          </a:r>
          <a:r>
            <a:rPr lang="zh-CN" sz="1600" dirty="0"/>
            <a:t>类的派生类。从客户端请求开始，</a:t>
          </a:r>
          <a:r>
            <a:rPr lang="en-US" sz="1600" dirty="0"/>
            <a:t>Page</a:t>
          </a:r>
          <a:r>
            <a:rPr lang="zh-CN" sz="1600" dirty="0"/>
            <a:t>对象要经历哪些阶段？</a:t>
          </a:r>
          <a:endParaRPr lang="zh-CN" altLang="en-US" sz="1600" dirty="0"/>
        </a:p>
      </dgm:t>
    </dgm:pt>
    <dgm:pt modelId="{A93F28D2-E116-4216-89F8-E345E67C923D}" type="parTrans" cxnId="{2210F927-AECB-449D-92E8-7300BDCECFD4}">
      <dgm:prSet/>
      <dgm:spPr/>
      <dgm:t>
        <a:bodyPr/>
        <a:lstStyle/>
        <a:p>
          <a:endParaRPr lang="zh-CN" altLang="en-US" sz="1600"/>
        </a:p>
      </dgm:t>
    </dgm:pt>
    <dgm:pt modelId="{04770434-0460-4044-93FA-D31BF5669665}" type="sibTrans" cxnId="{2210F927-AECB-449D-92E8-7300BDCECFD4}">
      <dgm:prSet/>
      <dgm:spPr/>
      <dgm:t>
        <a:bodyPr/>
        <a:lstStyle/>
        <a:p>
          <a:endParaRPr lang="zh-CN" altLang="en-US" sz="1600"/>
        </a:p>
      </dgm:t>
    </dgm:pt>
    <dgm:pt modelId="{9A4E69D0-CC9D-4A0B-8A98-28895C02FA85}">
      <dgm:prSet custT="1"/>
      <dgm:spPr/>
      <dgm:t>
        <a:bodyPr/>
        <a:lstStyle/>
        <a:p>
          <a:r>
            <a:rPr lang="zh-CN" sz="1600" dirty="0"/>
            <a:t>什么是事件驱动模型，如何避免事件驱动影响执行效率？</a:t>
          </a:r>
          <a:endParaRPr lang="zh-CN" altLang="en-US" sz="1600" dirty="0"/>
        </a:p>
      </dgm:t>
    </dgm:pt>
    <dgm:pt modelId="{21DA6A65-9C08-49C6-A450-BC36FD776ACB}" type="parTrans" cxnId="{DD556586-0B75-453A-B5A4-6C729EE3693E}">
      <dgm:prSet/>
      <dgm:spPr/>
      <dgm:t>
        <a:bodyPr/>
        <a:lstStyle/>
        <a:p>
          <a:endParaRPr lang="zh-CN" altLang="en-US" sz="1600"/>
        </a:p>
      </dgm:t>
    </dgm:pt>
    <dgm:pt modelId="{914F54CA-8004-4B10-8369-1F0B24353B59}" type="sibTrans" cxnId="{DD556586-0B75-453A-B5A4-6C729EE3693E}">
      <dgm:prSet/>
      <dgm:spPr/>
      <dgm:t>
        <a:bodyPr/>
        <a:lstStyle/>
        <a:p>
          <a:endParaRPr lang="zh-CN" altLang="en-US" sz="1600"/>
        </a:p>
      </dgm:t>
    </dgm:pt>
    <dgm:pt modelId="{6178DA24-1ED2-4DD6-8B99-CA770D7C4671}">
      <dgm:prSet custT="1"/>
      <dgm:spPr/>
      <dgm:t>
        <a:bodyPr/>
        <a:lstStyle/>
        <a:p>
          <a:r>
            <a:rPr lang="zh-CN" sz="1600" dirty="0"/>
            <a:t>（</a:t>
          </a:r>
          <a:r>
            <a:rPr lang="en-US" sz="1600" dirty="0"/>
            <a:t>4</a:t>
          </a:r>
          <a:r>
            <a:rPr lang="zh-CN" sz="1600" dirty="0"/>
            <a:t>）</a:t>
          </a:r>
          <a:endParaRPr lang="zh-CN" altLang="en-US" sz="1600" dirty="0"/>
        </a:p>
      </dgm:t>
    </dgm:pt>
    <dgm:pt modelId="{EC93BBD0-F105-4ABC-BDDC-3D78324EA749}" type="parTrans" cxnId="{67ADFDB9-A202-43FD-A41D-B0C6FCB07A87}">
      <dgm:prSet/>
      <dgm:spPr/>
      <dgm:t>
        <a:bodyPr/>
        <a:lstStyle/>
        <a:p>
          <a:endParaRPr lang="zh-CN" altLang="en-US" sz="1600"/>
        </a:p>
      </dgm:t>
    </dgm:pt>
    <dgm:pt modelId="{B8EFE15E-5621-4CB8-8878-3CD983F14A61}" type="sibTrans" cxnId="{67ADFDB9-A202-43FD-A41D-B0C6FCB07A87}">
      <dgm:prSet/>
      <dgm:spPr/>
      <dgm:t>
        <a:bodyPr/>
        <a:lstStyle/>
        <a:p>
          <a:endParaRPr lang="zh-CN" altLang="en-US" sz="1600"/>
        </a:p>
      </dgm:t>
    </dgm:pt>
    <dgm:pt modelId="{199ECB1F-9C1B-4B81-9BCD-13678B9CDCC8}">
      <dgm:prSet custT="1"/>
      <dgm:spPr/>
      <dgm:t>
        <a:bodyPr/>
        <a:lstStyle/>
        <a:p>
          <a:r>
            <a:rPr lang="zh-CN" sz="1600" dirty="0"/>
            <a:t>（</a:t>
          </a:r>
          <a:r>
            <a:rPr lang="en-US" sz="1600" dirty="0"/>
            <a:t>5</a:t>
          </a:r>
          <a:r>
            <a:rPr lang="zh-CN" sz="1600" dirty="0"/>
            <a:t>）</a:t>
          </a:r>
        </a:p>
      </dgm:t>
    </dgm:pt>
    <dgm:pt modelId="{168ED61F-E2F3-4767-BEE1-A0F38D317EA1}" type="parTrans" cxnId="{4D2C34C3-2502-4A4C-8ACE-4387C676D3C8}">
      <dgm:prSet/>
      <dgm:spPr/>
      <dgm:t>
        <a:bodyPr/>
        <a:lstStyle/>
        <a:p>
          <a:endParaRPr lang="zh-CN" altLang="en-US" sz="1600"/>
        </a:p>
      </dgm:t>
    </dgm:pt>
    <dgm:pt modelId="{B006680A-BEDD-42A5-A13A-E0FF946B875F}" type="sibTrans" cxnId="{4D2C34C3-2502-4A4C-8ACE-4387C676D3C8}">
      <dgm:prSet/>
      <dgm:spPr/>
      <dgm:t>
        <a:bodyPr/>
        <a:lstStyle/>
        <a:p>
          <a:endParaRPr lang="zh-CN" altLang="en-US" sz="1600"/>
        </a:p>
      </dgm:t>
    </dgm:pt>
    <dgm:pt modelId="{C90ABA4B-4474-471B-9882-D32719CD66AA}">
      <dgm:prSet custT="1"/>
      <dgm:spPr/>
      <dgm:t>
        <a:bodyPr/>
        <a:lstStyle/>
        <a:p>
          <a:r>
            <a:rPr lang="zh-CN" sz="1600"/>
            <a:t>试</a:t>
          </a:r>
          <a:r>
            <a:rPr lang="zh-CN" sz="1600" dirty="0"/>
            <a:t>举例说明</a:t>
          </a:r>
          <a:r>
            <a:rPr lang="en-US" sz="1600" dirty="0"/>
            <a:t>Page</a:t>
          </a:r>
          <a:r>
            <a:rPr lang="zh-CN" sz="1600" dirty="0"/>
            <a:t>对象中</a:t>
          </a:r>
          <a:r>
            <a:rPr lang="x-none" sz="1600" dirty="0"/>
            <a:t>Request</a:t>
          </a:r>
          <a:r>
            <a:rPr lang="zh-CN" sz="1600" dirty="0"/>
            <a:t>属性的作用。</a:t>
          </a:r>
          <a:endParaRPr lang="zh-CN" altLang="en-US" sz="1600" dirty="0"/>
        </a:p>
      </dgm:t>
    </dgm:pt>
    <dgm:pt modelId="{F28B93D6-5988-4D4C-A530-7EBDB50ED651}" type="parTrans" cxnId="{4A2157A3-82E8-4B1B-920C-356AFAB3EB07}">
      <dgm:prSet/>
      <dgm:spPr/>
      <dgm:t>
        <a:bodyPr/>
        <a:lstStyle/>
        <a:p>
          <a:endParaRPr lang="zh-CN" altLang="en-US" sz="1600"/>
        </a:p>
      </dgm:t>
    </dgm:pt>
    <dgm:pt modelId="{B99038A5-0D64-4AFE-84E3-05A36FA99A29}" type="sibTrans" cxnId="{4A2157A3-82E8-4B1B-920C-356AFAB3EB07}">
      <dgm:prSet/>
      <dgm:spPr/>
      <dgm:t>
        <a:bodyPr/>
        <a:lstStyle/>
        <a:p>
          <a:endParaRPr lang="zh-CN" altLang="en-US" sz="1600"/>
        </a:p>
      </dgm:t>
    </dgm:pt>
    <dgm:pt modelId="{FDE631CC-2C4D-4FD5-BD22-82EFE49C87E8}">
      <dgm:prSet custT="1"/>
      <dgm:spPr/>
      <dgm:t>
        <a:bodyPr/>
        <a:lstStyle/>
        <a:p>
          <a:r>
            <a:rPr lang="zh-CN" sz="1600" dirty="0"/>
            <a:t>试举例说明</a:t>
          </a:r>
          <a:r>
            <a:rPr lang="en-US" sz="1600" dirty="0"/>
            <a:t>Page</a:t>
          </a:r>
          <a:r>
            <a:rPr lang="zh-CN" sz="1600" dirty="0"/>
            <a:t>对象中</a:t>
          </a:r>
          <a:r>
            <a:rPr lang="x-none" sz="1600" dirty="0"/>
            <a:t>Response</a:t>
          </a:r>
          <a:r>
            <a:rPr lang="zh-CN" sz="1600" dirty="0"/>
            <a:t>属性的作用。</a:t>
          </a:r>
        </a:p>
      </dgm:t>
    </dgm:pt>
    <dgm:pt modelId="{FA3FEE62-6A16-4EB5-9B95-C418944D85E4}" type="parTrans" cxnId="{78A81804-C463-43FF-8B11-A28DDAE01F3D}">
      <dgm:prSet/>
      <dgm:spPr/>
      <dgm:t>
        <a:bodyPr/>
        <a:lstStyle/>
        <a:p>
          <a:endParaRPr lang="zh-CN" altLang="en-US" sz="1600"/>
        </a:p>
      </dgm:t>
    </dgm:pt>
    <dgm:pt modelId="{617A470C-4742-4403-928D-E7006A57EDDC}" type="sibTrans" cxnId="{78A81804-C463-43FF-8B11-A28DDAE01F3D}">
      <dgm:prSet/>
      <dgm:spPr/>
      <dgm:t>
        <a:bodyPr/>
        <a:lstStyle/>
        <a:p>
          <a:endParaRPr lang="zh-CN" altLang="en-US" sz="16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5">
        <dgm:presLayoutVars>
          <dgm:chMax val="1"/>
          <dgm:bulletEnabled val="1"/>
        </dgm:presLayoutVars>
      </dgm:prSet>
      <dgm:spPr/>
    </dgm:pt>
    <dgm:pt modelId="{9CC6DB5E-7C5D-4A05-A823-E4B1310150B1}" type="pres">
      <dgm:prSet presAssocID="{2D97F6FC-9296-4A7F-B1EB-2A265CC9EEC0}" presName="descendantText" presStyleLbl="alignAcc1" presStyleIdx="1" presStyleCnt="5">
        <dgm:presLayoutVars>
          <dgm:bulletEnabled val="1"/>
        </dgm:presLayoutVars>
      </dgm:prSet>
      <dgm:spPr/>
    </dgm:pt>
    <dgm:pt modelId="{FDBD1013-9F8A-417C-8727-4364D688D51A}" type="pres">
      <dgm:prSet presAssocID="{FFFE2849-25ED-4345-8C8C-9E6DFB389EEF}"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2" presStyleCnt="5">
        <dgm:presLayoutVars>
          <dgm:chMax val="1"/>
          <dgm:bulletEnabled val="1"/>
        </dgm:presLayoutVars>
      </dgm:prSet>
      <dgm:spPr/>
    </dgm:pt>
    <dgm:pt modelId="{539F0CB1-7445-465F-8AFB-02A2B8563227}" type="pres">
      <dgm:prSet presAssocID="{E8AF0495-1058-4758-B698-C5C0756F2AFE}" presName="descendantText" presStyleLbl="alignAcc1" presStyleIdx="2" presStyleCnt="5">
        <dgm:presLayoutVars>
          <dgm:bulletEnabled val="1"/>
        </dgm:presLayoutVars>
      </dgm:prSet>
      <dgm:spPr/>
    </dgm:pt>
    <dgm:pt modelId="{582C3326-EB6F-4826-9959-8FBC1A39E5E3}" type="pres">
      <dgm:prSet presAssocID="{F41D4DA4-BB1F-46C2-9451-632C203871B6}" presName="sp" presStyleCnt="0"/>
      <dgm:spPr/>
    </dgm:pt>
    <dgm:pt modelId="{7012B42B-A5CD-4507-B538-73C6853FCFB8}" type="pres">
      <dgm:prSet presAssocID="{6178DA24-1ED2-4DD6-8B99-CA770D7C4671}" presName="composite" presStyleCnt="0"/>
      <dgm:spPr/>
    </dgm:pt>
    <dgm:pt modelId="{6E67E2A6-536E-4CBD-9D66-A76C204A0063}" type="pres">
      <dgm:prSet presAssocID="{6178DA24-1ED2-4DD6-8B99-CA770D7C4671}" presName="parentText" presStyleLbl="alignNode1" presStyleIdx="3" presStyleCnt="5">
        <dgm:presLayoutVars>
          <dgm:chMax val="1"/>
          <dgm:bulletEnabled val="1"/>
        </dgm:presLayoutVars>
      </dgm:prSet>
      <dgm:spPr/>
    </dgm:pt>
    <dgm:pt modelId="{5F8B8E98-F350-4B4C-97AA-27862DCBA8B9}" type="pres">
      <dgm:prSet presAssocID="{6178DA24-1ED2-4DD6-8B99-CA770D7C4671}" presName="descendantText" presStyleLbl="alignAcc1" presStyleIdx="3" presStyleCnt="5">
        <dgm:presLayoutVars>
          <dgm:bulletEnabled val="1"/>
        </dgm:presLayoutVars>
      </dgm:prSet>
      <dgm:spPr/>
    </dgm:pt>
    <dgm:pt modelId="{A7299D79-6599-4E5D-8E8E-72BCF5542681}" type="pres">
      <dgm:prSet presAssocID="{B8EFE15E-5621-4CB8-8878-3CD983F14A61}" presName="sp" presStyleCnt="0"/>
      <dgm:spPr/>
    </dgm:pt>
    <dgm:pt modelId="{380267FF-A1E0-460B-85CE-A44445C4D29B}" type="pres">
      <dgm:prSet presAssocID="{199ECB1F-9C1B-4B81-9BCD-13678B9CDCC8}" presName="composite" presStyleCnt="0"/>
      <dgm:spPr/>
    </dgm:pt>
    <dgm:pt modelId="{71407B7F-F1C8-4CDF-9663-984D95F9D4CD}" type="pres">
      <dgm:prSet presAssocID="{199ECB1F-9C1B-4B81-9BCD-13678B9CDCC8}" presName="parentText" presStyleLbl="alignNode1" presStyleIdx="4" presStyleCnt="5">
        <dgm:presLayoutVars>
          <dgm:chMax val="1"/>
          <dgm:bulletEnabled val="1"/>
        </dgm:presLayoutVars>
      </dgm:prSet>
      <dgm:spPr/>
    </dgm:pt>
    <dgm:pt modelId="{AE86E947-96D3-4F10-9A6E-B6BCED9B5507}" type="pres">
      <dgm:prSet presAssocID="{199ECB1F-9C1B-4B81-9BCD-13678B9CDCC8}" presName="descendantText" presStyleLbl="alignAcc1" presStyleIdx="4" presStyleCnt="5">
        <dgm:presLayoutVars>
          <dgm:bulletEnabled val="1"/>
        </dgm:presLayoutVars>
      </dgm:prSet>
      <dgm:spPr/>
    </dgm:pt>
  </dgm:ptLst>
  <dgm:cxnLst>
    <dgm:cxn modelId="{78A81804-C463-43FF-8B11-A28DDAE01F3D}" srcId="{199ECB1F-9C1B-4B81-9BCD-13678B9CDCC8}" destId="{FDE631CC-2C4D-4FD5-BD22-82EFE49C87E8}" srcOrd="0" destOrd="0" parTransId="{FA3FEE62-6A16-4EB5-9B95-C418944D85E4}" sibTransId="{617A470C-4742-4403-928D-E7006A57EDDC}"/>
    <dgm:cxn modelId="{28030906-A384-45FF-95BF-C4A71EA6D4FB}" type="presOf" srcId="{B180879B-94D4-4073-8F12-8D8EAE59EFF8}" destId="{71D37719-A4DF-4669-B8E3-76CB9B3DF9C8}"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D932BB28-C50D-48DA-A7D9-B75EC963696C}" type="presOf" srcId="{199ECB1F-9C1B-4B81-9BCD-13678B9CDCC8}" destId="{71407B7F-F1C8-4CDF-9663-984D95F9D4CD}" srcOrd="0" destOrd="0" presId="urn:microsoft.com/office/officeart/2005/8/layout/chevron2"/>
    <dgm:cxn modelId="{9D3E2D31-A2B1-4799-970B-98DCADFDCE91}" type="presOf" srcId="{9A4E69D0-CC9D-4A0B-8A98-28895C02FA85}" destId="{539F0CB1-7445-465F-8AFB-02A2B8563227}"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0827169-4D42-4A73-817A-1D6A4E19BB8E}" type="presOf" srcId="{9419A75F-B6F7-41CF-9F94-993691EBD35F}" destId="{C2A54C91-1D53-4AE0-96D7-9EF1EC6127E4}" srcOrd="0" destOrd="0" presId="urn:microsoft.com/office/officeart/2005/8/layout/chevron2"/>
    <dgm:cxn modelId="{1349DA6A-8E65-4F46-AACC-BE7F04864819}" srcId="{B180879B-94D4-4073-8F12-8D8EAE59EFF8}" destId="{E8AF0495-1058-4758-B698-C5C0756F2AFE}" srcOrd="2" destOrd="0" parTransId="{A3004B3F-511E-486E-88F3-B2D9C6A4BF21}" sibTransId="{F41D4DA4-BB1F-46C2-9451-632C203871B6}"/>
    <dgm:cxn modelId="{DFFA716B-6955-40A1-A9C5-FB318F56F9CD}" type="presOf" srcId="{6178DA24-1ED2-4DD6-8B99-CA770D7C4671}" destId="{6E67E2A6-536E-4CBD-9D66-A76C204A0063}" srcOrd="0" destOrd="0" presId="urn:microsoft.com/office/officeart/2005/8/layout/chevron2"/>
    <dgm:cxn modelId="{FF294774-468B-4074-9A37-322BEFD65EC9}" type="presOf" srcId="{E8AF0495-1058-4758-B698-C5C0756F2AFE}" destId="{7DA9376E-77BD-4399-AB31-EE21AE6F90E7}" srcOrd="0" destOrd="0" presId="urn:microsoft.com/office/officeart/2005/8/layout/chevron2"/>
    <dgm:cxn modelId="{78AC877A-0020-4AB2-8BCE-D06AD32744E6}" type="presOf" srcId="{C90ABA4B-4474-471B-9882-D32719CD66AA}" destId="{5F8B8E98-F350-4B4C-97AA-27862DCBA8B9}" srcOrd="0" destOrd="0" presId="urn:microsoft.com/office/officeart/2005/8/layout/chevron2"/>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4A2157A3-82E8-4B1B-920C-356AFAB3EB07}" srcId="{6178DA24-1ED2-4DD6-8B99-CA770D7C4671}" destId="{C90ABA4B-4474-471B-9882-D32719CD66AA}" srcOrd="0" destOrd="0" parTransId="{F28B93D6-5988-4D4C-A530-7EBDB50ED651}" sibTransId="{B99038A5-0D64-4AFE-84E3-05A36FA99A29}"/>
    <dgm:cxn modelId="{88238CAF-484D-4392-ACAF-04424DE52C2F}" type="presOf" srcId="{FDE631CC-2C4D-4FD5-BD22-82EFE49C87E8}" destId="{AE86E947-96D3-4F10-9A6E-B6BCED9B5507}" srcOrd="0" destOrd="0" presId="urn:microsoft.com/office/officeart/2005/8/layout/chevron2"/>
    <dgm:cxn modelId="{67ADFDB9-A202-43FD-A41D-B0C6FCB07A87}" srcId="{B180879B-94D4-4073-8F12-8D8EAE59EFF8}" destId="{6178DA24-1ED2-4DD6-8B99-CA770D7C4671}" srcOrd="3" destOrd="0" parTransId="{EC93BBD0-F105-4ABC-BDDC-3D78324EA749}" sibTransId="{B8EFE15E-5621-4CB8-8878-3CD983F14A61}"/>
    <dgm:cxn modelId="{4D2C34C3-2502-4A4C-8ACE-4387C676D3C8}" srcId="{B180879B-94D4-4073-8F12-8D8EAE59EFF8}" destId="{199ECB1F-9C1B-4B81-9BCD-13678B9CDCC8}" srcOrd="4" destOrd="0" parTransId="{168ED61F-E2F3-4767-BEE1-A0F38D317EA1}" sibTransId="{B006680A-BEDD-42A5-A13A-E0FF946B875F}"/>
    <dgm:cxn modelId="{9CDCA7C4-3FBC-454E-AC41-D62AA4FE88EA}" type="presOf" srcId="{E9402BB7-1E5C-47C0-989B-6044180AF85D}" destId="{9CC6DB5E-7C5D-4A05-A823-E4B1310150B1}" srcOrd="0" destOrd="0" presId="urn:microsoft.com/office/officeart/2005/8/layout/chevron2"/>
    <dgm:cxn modelId="{CAEF53DB-FF2A-49AA-8BC4-A9A97F6733F0}" type="presOf" srcId="{C3B611AA-AE70-40E1-97B1-E88F00F8915E}" destId="{43EEFC3A-8F94-457E-82F4-DAB369B5789A}" srcOrd="0" destOrd="0" presId="urn:microsoft.com/office/officeart/2005/8/layout/chevron2"/>
    <dgm:cxn modelId="{C50211EE-29B7-4011-8A90-8273CBC8272B}" type="presOf" srcId="{2D97F6FC-9296-4A7F-B1EB-2A265CC9EEC0}" destId="{EB397AB6-AC8E-46F1-8C26-985C70A5517D}" srcOrd="0" destOrd="0" presId="urn:microsoft.com/office/officeart/2005/8/layout/chevron2"/>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7EA0C750-C1E7-421C-8CB5-A2EDC094EBB2}" type="presParOf" srcId="{71D37719-A4DF-4669-B8E3-76CB9B3DF9C8}" destId="{401DF444-191E-480B-AC93-09626EBDC421}" srcOrd="2" destOrd="0" presId="urn:microsoft.com/office/officeart/2005/8/layout/chevron2"/>
    <dgm:cxn modelId="{49AB67B7-8CA2-4DD1-B663-B0E62E694413}" type="presParOf" srcId="{401DF444-191E-480B-AC93-09626EBDC421}" destId="{EB397AB6-AC8E-46F1-8C26-985C70A5517D}" srcOrd="0" destOrd="0" presId="urn:microsoft.com/office/officeart/2005/8/layout/chevron2"/>
    <dgm:cxn modelId="{AEEA5184-6356-4E58-BE21-645380A588B0}" type="presParOf" srcId="{401DF444-191E-480B-AC93-09626EBDC421}" destId="{9CC6DB5E-7C5D-4A05-A823-E4B1310150B1}" srcOrd="1" destOrd="0" presId="urn:microsoft.com/office/officeart/2005/8/layout/chevron2"/>
    <dgm:cxn modelId="{B29A522C-49C3-4293-B0D9-92903184879D}" type="presParOf" srcId="{71D37719-A4DF-4669-B8E3-76CB9B3DF9C8}" destId="{FDBD1013-9F8A-417C-8727-4364D688D51A}" srcOrd="3" destOrd="0" presId="urn:microsoft.com/office/officeart/2005/8/layout/chevron2"/>
    <dgm:cxn modelId="{63B7924E-023E-4E94-A443-B22C5A1DF947}" type="presParOf" srcId="{71D37719-A4DF-4669-B8E3-76CB9B3DF9C8}" destId="{08F27A9B-8710-4875-8991-4451CAB8A16D}" srcOrd="4" destOrd="0" presId="urn:microsoft.com/office/officeart/2005/8/layout/chevron2"/>
    <dgm:cxn modelId="{FD44E808-01E2-47AA-AD1E-ACAE38BDC7CE}" type="presParOf" srcId="{08F27A9B-8710-4875-8991-4451CAB8A16D}" destId="{7DA9376E-77BD-4399-AB31-EE21AE6F90E7}" srcOrd="0" destOrd="0" presId="urn:microsoft.com/office/officeart/2005/8/layout/chevron2"/>
    <dgm:cxn modelId="{7DC8DC9B-4A67-4799-B407-2ECD1221DC61}" type="presParOf" srcId="{08F27A9B-8710-4875-8991-4451CAB8A16D}" destId="{539F0CB1-7445-465F-8AFB-02A2B8563227}" srcOrd="1" destOrd="0" presId="urn:microsoft.com/office/officeart/2005/8/layout/chevron2"/>
    <dgm:cxn modelId="{4A7AD902-484B-40E4-BB7D-C9FB83472F21}" type="presParOf" srcId="{71D37719-A4DF-4669-B8E3-76CB9B3DF9C8}" destId="{582C3326-EB6F-4826-9959-8FBC1A39E5E3}" srcOrd="5" destOrd="0" presId="urn:microsoft.com/office/officeart/2005/8/layout/chevron2"/>
    <dgm:cxn modelId="{F55458D9-DE0E-4EFC-8337-0520FB972A55}" type="presParOf" srcId="{71D37719-A4DF-4669-B8E3-76CB9B3DF9C8}" destId="{7012B42B-A5CD-4507-B538-73C6853FCFB8}" srcOrd="6" destOrd="0" presId="urn:microsoft.com/office/officeart/2005/8/layout/chevron2"/>
    <dgm:cxn modelId="{337D6381-9164-412C-95FE-A95631ED9FE8}" type="presParOf" srcId="{7012B42B-A5CD-4507-B538-73C6853FCFB8}" destId="{6E67E2A6-536E-4CBD-9D66-A76C204A0063}" srcOrd="0" destOrd="0" presId="urn:microsoft.com/office/officeart/2005/8/layout/chevron2"/>
    <dgm:cxn modelId="{90D4263A-0D42-4F69-B8F4-A286685AFC07}" type="presParOf" srcId="{7012B42B-A5CD-4507-B538-73C6853FCFB8}" destId="{5F8B8E98-F350-4B4C-97AA-27862DCBA8B9}" srcOrd="1" destOrd="0" presId="urn:microsoft.com/office/officeart/2005/8/layout/chevron2"/>
    <dgm:cxn modelId="{42D3E418-3A74-47E7-9917-7925902C37C8}" type="presParOf" srcId="{71D37719-A4DF-4669-B8E3-76CB9B3DF9C8}" destId="{A7299D79-6599-4E5D-8E8E-72BCF5542681}" srcOrd="7" destOrd="0" presId="urn:microsoft.com/office/officeart/2005/8/layout/chevron2"/>
    <dgm:cxn modelId="{48D2AD09-9D16-4964-8E8E-BCC913949DCF}" type="presParOf" srcId="{71D37719-A4DF-4669-B8E3-76CB9B3DF9C8}" destId="{380267FF-A1E0-460B-85CE-A44445C4D29B}" srcOrd="8" destOrd="0" presId="urn:microsoft.com/office/officeart/2005/8/layout/chevron2"/>
    <dgm:cxn modelId="{FB167EA2-CBB8-4538-8644-CE4D6E0599FB}" type="presParOf" srcId="{380267FF-A1E0-460B-85CE-A44445C4D29B}" destId="{71407B7F-F1C8-4CDF-9663-984D95F9D4CD}" srcOrd="0" destOrd="0" presId="urn:microsoft.com/office/officeart/2005/8/layout/chevron2"/>
    <dgm:cxn modelId="{D33A6E9A-7B7D-477D-8B2B-9C1CBDA5BE1A}" type="presParOf" srcId="{380267FF-A1E0-460B-85CE-A44445C4D29B}" destId="{AE86E947-96D3-4F10-9A6E-B6BCED9B550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2C1B5-06C0-491B-A0DE-E348818ED88E}">
      <dsp:nvSpPr>
        <dsp:cNvPr id="0" name=""/>
        <dsp:cNvSpPr/>
      </dsp:nvSpPr>
      <dsp:spPr>
        <a:xfrm rot="5400000">
          <a:off x="2757063" y="-1515911"/>
          <a:ext cx="434253" cy="35765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a:t>ASP.NET</a:t>
          </a:r>
          <a:r>
            <a:rPr lang="zh-CN" altLang="en-US" sz="2000" kern="1200" dirty="0"/>
            <a:t>网页代码模型</a:t>
          </a:r>
        </a:p>
      </dsp:txBody>
      <dsp:txXfrm rot="-5400000">
        <a:off x="1185937" y="76413"/>
        <a:ext cx="3555307" cy="391857"/>
      </dsp:txXfrm>
    </dsp:sp>
    <dsp:sp modelId="{21827C47-2338-4C19-8C80-BA25B5266472}">
      <dsp:nvSpPr>
        <dsp:cNvPr id="0" name=""/>
        <dsp:cNvSpPr/>
      </dsp:nvSpPr>
      <dsp:spPr>
        <a:xfrm>
          <a:off x="428" y="932"/>
          <a:ext cx="1185508"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11.1</a:t>
          </a:r>
          <a:endParaRPr lang="zh-CN" altLang="en-US" sz="2000" kern="1200" dirty="0"/>
        </a:p>
      </dsp:txBody>
      <dsp:txXfrm>
        <a:off x="26926" y="27430"/>
        <a:ext cx="1132512" cy="489821"/>
      </dsp:txXfrm>
    </dsp:sp>
    <dsp:sp modelId="{0AAF024F-7E95-4540-808C-4F0F53EE3FBB}">
      <dsp:nvSpPr>
        <dsp:cNvPr id="0" name=""/>
        <dsp:cNvSpPr/>
      </dsp:nvSpPr>
      <dsp:spPr>
        <a:xfrm rot="5400000">
          <a:off x="2757063" y="-945953"/>
          <a:ext cx="434253" cy="35765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a:t>Page</a:t>
          </a:r>
          <a:r>
            <a:rPr lang="zh-CN" altLang="en-US" sz="2000" kern="1200" dirty="0"/>
            <a:t>类及页生命周期</a:t>
          </a:r>
        </a:p>
      </dsp:txBody>
      <dsp:txXfrm rot="-5400000">
        <a:off x="1185937" y="646371"/>
        <a:ext cx="3555307" cy="391857"/>
      </dsp:txXfrm>
    </dsp:sp>
    <dsp:sp modelId="{B66E8A8A-FE54-46E7-8AC4-ED6F015FD475}">
      <dsp:nvSpPr>
        <dsp:cNvPr id="0" name=""/>
        <dsp:cNvSpPr/>
      </dsp:nvSpPr>
      <dsp:spPr>
        <a:xfrm>
          <a:off x="428" y="570890"/>
          <a:ext cx="1185508"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11.2</a:t>
          </a:r>
          <a:endParaRPr lang="zh-CN" altLang="en-US" sz="2000" kern="1200" dirty="0"/>
        </a:p>
      </dsp:txBody>
      <dsp:txXfrm>
        <a:off x="26926" y="597388"/>
        <a:ext cx="1132512" cy="489821"/>
      </dsp:txXfrm>
    </dsp:sp>
    <dsp:sp modelId="{65460423-D322-45D3-AB12-1A88DEF45283}">
      <dsp:nvSpPr>
        <dsp:cNvPr id="0" name=""/>
        <dsp:cNvSpPr/>
      </dsp:nvSpPr>
      <dsp:spPr>
        <a:xfrm rot="5400000">
          <a:off x="2757063" y="-375995"/>
          <a:ext cx="434253" cy="35765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ASP.NET</a:t>
          </a:r>
          <a:r>
            <a:rPr lang="zh-CN" altLang="en-US" sz="2000" kern="1200" dirty="0"/>
            <a:t>的事件驱动模型</a:t>
          </a:r>
        </a:p>
      </dsp:txBody>
      <dsp:txXfrm rot="-5400000">
        <a:off x="1185937" y="1216329"/>
        <a:ext cx="3555307" cy="391857"/>
      </dsp:txXfrm>
    </dsp:sp>
    <dsp:sp modelId="{DB890054-3F09-4C34-BECA-7B1E1226CC1E}">
      <dsp:nvSpPr>
        <dsp:cNvPr id="0" name=""/>
        <dsp:cNvSpPr/>
      </dsp:nvSpPr>
      <dsp:spPr>
        <a:xfrm>
          <a:off x="428" y="1140848"/>
          <a:ext cx="1185508"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11.3</a:t>
          </a:r>
          <a:endParaRPr lang="zh-CN" altLang="en-US" sz="2000" kern="1200" dirty="0"/>
        </a:p>
      </dsp:txBody>
      <dsp:txXfrm>
        <a:off x="26926" y="1167346"/>
        <a:ext cx="1132512" cy="489821"/>
      </dsp:txXfrm>
    </dsp:sp>
    <dsp:sp modelId="{49DBE2BA-700D-45EC-BD7C-4FCE0325F76C}">
      <dsp:nvSpPr>
        <dsp:cNvPr id="0" name=""/>
        <dsp:cNvSpPr/>
      </dsp:nvSpPr>
      <dsp:spPr>
        <a:xfrm rot="5400000">
          <a:off x="2757063" y="193962"/>
          <a:ext cx="434253" cy="35765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Request</a:t>
          </a:r>
          <a:r>
            <a:rPr lang="zh-CN" altLang="en-US" sz="2000" kern="1200" dirty="0"/>
            <a:t>属性</a:t>
          </a:r>
        </a:p>
      </dsp:txBody>
      <dsp:txXfrm rot="-5400000">
        <a:off x="1185937" y="1786286"/>
        <a:ext cx="3555307" cy="391857"/>
      </dsp:txXfrm>
    </dsp:sp>
    <dsp:sp modelId="{462198D7-6D6A-4A80-96F2-E1E22B23B427}">
      <dsp:nvSpPr>
        <dsp:cNvPr id="0" name=""/>
        <dsp:cNvSpPr/>
      </dsp:nvSpPr>
      <dsp:spPr>
        <a:xfrm>
          <a:off x="428" y="1710806"/>
          <a:ext cx="1185508"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11.4</a:t>
          </a:r>
          <a:endParaRPr lang="zh-CN" altLang="en-US" sz="2000" kern="1200" dirty="0"/>
        </a:p>
      </dsp:txBody>
      <dsp:txXfrm>
        <a:off x="26926" y="1737304"/>
        <a:ext cx="1132512" cy="489821"/>
      </dsp:txXfrm>
    </dsp:sp>
    <dsp:sp modelId="{CC4CE122-514C-411E-85FE-0BBE078ACE25}">
      <dsp:nvSpPr>
        <dsp:cNvPr id="0" name=""/>
        <dsp:cNvSpPr/>
      </dsp:nvSpPr>
      <dsp:spPr>
        <a:xfrm rot="5400000">
          <a:off x="2757063" y="763920"/>
          <a:ext cx="434253" cy="35765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Response</a:t>
          </a:r>
          <a:r>
            <a:rPr lang="zh-CN" altLang="en-US" sz="2000" kern="1200" dirty="0"/>
            <a:t>属性</a:t>
          </a:r>
        </a:p>
      </dsp:txBody>
      <dsp:txXfrm rot="-5400000">
        <a:off x="1185937" y="2356244"/>
        <a:ext cx="3555307" cy="391857"/>
      </dsp:txXfrm>
    </dsp:sp>
    <dsp:sp modelId="{BF1C35D3-69F3-4B09-A22C-318165397284}">
      <dsp:nvSpPr>
        <dsp:cNvPr id="0" name=""/>
        <dsp:cNvSpPr/>
      </dsp:nvSpPr>
      <dsp:spPr>
        <a:xfrm>
          <a:off x="428" y="2280764"/>
          <a:ext cx="1185508"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11.5</a:t>
          </a:r>
          <a:endParaRPr lang="zh-CN" altLang="en-US" sz="2000" kern="1200" dirty="0"/>
        </a:p>
      </dsp:txBody>
      <dsp:txXfrm>
        <a:off x="26926" y="2307262"/>
        <a:ext cx="1132512" cy="489821"/>
      </dsp:txXfrm>
    </dsp:sp>
    <dsp:sp modelId="{57C608E5-1827-43E3-950C-C56ADDF2AD46}">
      <dsp:nvSpPr>
        <dsp:cNvPr id="0" name=""/>
        <dsp:cNvSpPr/>
      </dsp:nvSpPr>
      <dsp:spPr>
        <a:xfrm rot="5400000">
          <a:off x="2757063" y="1333878"/>
          <a:ext cx="434253" cy="35765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1185937" y="2926202"/>
        <a:ext cx="3555307" cy="391857"/>
      </dsp:txXfrm>
    </dsp:sp>
    <dsp:sp modelId="{311931D7-9A18-4BD2-B5A9-B96976F2A840}">
      <dsp:nvSpPr>
        <dsp:cNvPr id="0" name=""/>
        <dsp:cNvSpPr/>
      </dsp:nvSpPr>
      <dsp:spPr>
        <a:xfrm>
          <a:off x="428" y="2850722"/>
          <a:ext cx="1185508"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11.6</a:t>
          </a:r>
          <a:endParaRPr lang="zh-CN" altLang="en-US" sz="2000" kern="1200" dirty="0"/>
        </a:p>
      </dsp:txBody>
      <dsp:txXfrm>
        <a:off x="26926" y="2877220"/>
        <a:ext cx="1132512" cy="489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Request</a:t>
          </a:r>
          <a:endParaRPr lang="zh-CN" altLang="en-US" sz="6500" kern="1200" dirty="0"/>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Redirect</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en-US" sz="1600" kern="1200" dirty="0"/>
            <a:t>1</a:t>
          </a:r>
          <a:r>
            <a:rPr lang="zh-CN" altLang="en-US" sz="16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什么是单文件模型，什么是代码隐藏模型，两种模型的区别是什么？</a:t>
          </a:r>
          <a:endParaRPr lang="zh-CN" altLang="en-US" sz="1600" kern="1200" dirty="0"/>
        </a:p>
      </dsp:txBody>
      <dsp:txXfrm rot="-5400000">
        <a:off x="541418" y="27955"/>
        <a:ext cx="7663627" cy="453898"/>
      </dsp:txXfrm>
    </dsp:sp>
    <dsp:sp modelId="{EB397AB6-AC8E-46F1-8C26-985C70A5517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en-US" sz="1600" kern="1200" dirty="0"/>
            <a:t>2</a:t>
          </a:r>
          <a:r>
            <a:rPr lang="zh-CN" altLang="en-US" sz="1600" kern="1200" dirty="0"/>
            <a:t>）</a:t>
          </a:r>
        </a:p>
      </dsp:txBody>
      <dsp:txXfrm rot="-5400000">
        <a:off x="1" y="925140"/>
        <a:ext cx="541417" cy="232035"/>
      </dsp:txXfrm>
    </dsp:sp>
    <dsp:sp modelId="{9CC6DB5E-7C5D-4A05-A823-E4B1310150B1}">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所有的</a:t>
          </a:r>
          <a:r>
            <a:rPr lang="en-US" sz="1600" kern="1200" dirty="0" err="1"/>
            <a:t>aspx</a:t>
          </a:r>
          <a:r>
            <a:rPr lang="zh-CN" sz="1600" kern="1200" dirty="0"/>
            <a:t>文件都会被编译为一个</a:t>
          </a:r>
          <a:r>
            <a:rPr lang="en-US" sz="1600" kern="1200" dirty="0"/>
            <a:t>Page</a:t>
          </a:r>
          <a:r>
            <a:rPr lang="zh-CN" sz="1600" kern="1200" dirty="0"/>
            <a:t>类的派生类。从客户端请求开始，</a:t>
          </a:r>
          <a:r>
            <a:rPr lang="en-US" sz="1600" kern="1200" dirty="0"/>
            <a:t>Page</a:t>
          </a:r>
          <a:r>
            <a:rPr lang="zh-CN" sz="1600" kern="1200" dirty="0"/>
            <a:t>对象要经历哪些阶段？</a:t>
          </a:r>
          <a:endParaRPr lang="zh-CN" altLang="en-US" sz="1600" kern="1200" dirty="0"/>
        </a:p>
      </dsp:txBody>
      <dsp:txXfrm rot="-5400000">
        <a:off x="541417" y="678973"/>
        <a:ext cx="7663640" cy="453660"/>
      </dsp:txXfrm>
    </dsp:sp>
    <dsp:sp modelId="{7DA9376E-77BD-4399-AB31-EE21AE6F90E7}">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a:t>
          </a:r>
          <a:r>
            <a:rPr lang="en-US" altLang="zh-CN" sz="1600" kern="1200" dirty="0"/>
            <a:t>3</a:t>
          </a:r>
          <a:r>
            <a:rPr lang="zh-CN" altLang="en-US" sz="1600" kern="1200" dirty="0"/>
            <a:t>）</a:t>
          </a:r>
        </a:p>
      </dsp:txBody>
      <dsp:txXfrm rot="-5400000">
        <a:off x="1" y="1576171"/>
        <a:ext cx="541417" cy="232035"/>
      </dsp:txXfrm>
    </dsp:sp>
    <dsp:sp modelId="{539F0CB1-7445-465F-8AFB-02A2B8563227}">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什么是事件驱动模型，如何避免事件驱动影响执行效率？</a:t>
          </a:r>
          <a:endParaRPr lang="zh-CN" altLang="en-US" sz="1600" kern="1200" dirty="0"/>
        </a:p>
      </dsp:txBody>
      <dsp:txXfrm rot="-5400000">
        <a:off x="541417" y="1330004"/>
        <a:ext cx="7663640" cy="453660"/>
      </dsp:txXfrm>
    </dsp:sp>
    <dsp:sp modelId="{6E67E2A6-536E-4CBD-9D66-A76C204A0063}">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dirty="0"/>
            <a:t>（</a:t>
          </a:r>
          <a:r>
            <a:rPr lang="en-US" sz="1600" kern="1200" dirty="0"/>
            <a:t>4</a:t>
          </a:r>
          <a:r>
            <a:rPr lang="zh-CN" sz="1600" kern="1200" dirty="0"/>
            <a:t>）</a:t>
          </a:r>
          <a:endParaRPr lang="zh-CN" altLang="en-US" sz="1600" kern="1200" dirty="0"/>
        </a:p>
      </dsp:txBody>
      <dsp:txXfrm rot="-5400000">
        <a:off x="1" y="2227202"/>
        <a:ext cx="541417" cy="232035"/>
      </dsp:txXfrm>
    </dsp:sp>
    <dsp:sp modelId="{5F8B8E98-F350-4B4C-97AA-27862DCBA8B9}">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a:t>试</a:t>
          </a:r>
          <a:r>
            <a:rPr lang="zh-CN" sz="1600" kern="1200" dirty="0"/>
            <a:t>举例说明</a:t>
          </a:r>
          <a:r>
            <a:rPr lang="en-US" sz="1600" kern="1200" dirty="0"/>
            <a:t>Page</a:t>
          </a:r>
          <a:r>
            <a:rPr lang="zh-CN" sz="1600" kern="1200" dirty="0"/>
            <a:t>对象中</a:t>
          </a:r>
          <a:r>
            <a:rPr lang="x-none" sz="1600" kern="1200" dirty="0"/>
            <a:t>Request</a:t>
          </a:r>
          <a:r>
            <a:rPr lang="zh-CN" sz="1600" kern="1200" dirty="0"/>
            <a:t>属性的作用。</a:t>
          </a:r>
          <a:endParaRPr lang="zh-CN" altLang="en-US" sz="1600" kern="1200" dirty="0"/>
        </a:p>
      </dsp:txBody>
      <dsp:txXfrm rot="-5400000">
        <a:off x="541417" y="1981034"/>
        <a:ext cx="7663640" cy="453660"/>
      </dsp:txXfrm>
    </dsp:sp>
    <dsp:sp modelId="{71407B7F-F1C8-4CDF-9663-984D95F9D4C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dirty="0"/>
            <a:t>（</a:t>
          </a:r>
          <a:r>
            <a:rPr lang="en-US" sz="1600" kern="1200" dirty="0"/>
            <a:t>5</a:t>
          </a:r>
          <a:r>
            <a:rPr lang="zh-CN" sz="1600" kern="1200" dirty="0"/>
            <a:t>）</a:t>
          </a:r>
        </a:p>
      </dsp:txBody>
      <dsp:txXfrm rot="-5400000">
        <a:off x="1" y="2878232"/>
        <a:ext cx="541417" cy="232035"/>
      </dsp:txXfrm>
    </dsp:sp>
    <dsp:sp modelId="{AE86E947-96D3-4F10-9A6E-B6BCED9B5507}">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试举例说明</a:t>
          </a:r>
          <a:r>
            <a:rPr lang="en-US" sz="1600" kern="1200" dirty="0"/>
            <a:t>Page</a:t>
          </a:r>
          <a:r>
            <a:rPr lang="zh-CN" sz="1600" kern="1200" dirty="0"/>
            <a:t>对象中</a:t>
          </a:r>
          <a:r>
            <a:rPr lang="x-none" sz="1600" kern="1200" dirty="0"/>
            <a:t>Response</a:t>
          </a:r>
          <a:r>
            <a:rPr lang="zh-CN" sz="1600" kern="1200" dirty="0"/>
            <a:t>属性的作用。</a:t>
          </a:r>
        </a:p>
      </dsp:txBody>
      <dsp:txXfrm rot="-5400000">
        <a:off x="541417" y="2632065"/>
        <a:ext cx="7663640" cy="453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2019/6/25</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a:t>
            </a:r>
            <a:endParaRPr lang="en-US" altLang="zh-CN" dirty="0"/>
          </a:p>
          <a:p>
            <a:endParaRPr lang="en-US" altLang="zh-CN" dirty="0"/>
          </a:p>
          <a:p>
            <a:r>
              <a:rPr lang="zh-CN" altLang="en-US" dirty="0"/>
              <a:t>西安电子科技大学</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200" dirty="0"/>
              <a:t>第</a:t>
            </a:r>
            <a:r>
              <a:rPr lang="en-US" altLang="zh-CN" sz="3200" dirty="0"/>
              <a:t>11</a:t>
            </a:r>
            <a:r>
              <a:rPr lang="zh-CN" altLang="en-US" sz="3200" dirty="0"/>
              <a:t>章 </a:t>
            </a:r>
            <a:r>
              <a:rPr lang="en-US" altLang="zh-CN" sz="3200" dirty="0"/>
              <a:t>ASP.NET</a:t>
            </a:r>
            <a:r>
              <a:rPr lang="zh-CN" altLang="en-US" sz="3200" dirty="0"/>
              <a:t>请求、响应及页生命周期</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Autofit/>
          </a:bodyPr>
          <a:lstStyle/>
          <a:p>
            <a:pPr marL="0" indent="0">
              <a:buNone/>
            </a:pPr>
            <a:r>
              <a:rPr lang="x-none" altLang="zh-CN" sz="1000" dirty="0">
                <a:solidFill>
                  <a:srgbClr val="FF0000"/>
                </a:solidFill>
              </a:rPr>
              <a:t>&lt;%@ Page Language="C#" %&gt;</a:t>
            </a:r>
            <a:endParaRPr lang="zh-CN" altLang="zh-CN" sz="1000" dirty="0">
              <a:solidFill>
                <a:srgbClr val="FF0000"/>
              </a:solidFill>
            </a:endParaRPr>
          </a:p>
          <a:p>
            <a:pPr marL="0" indent="0">
              <a:buNone/>
            </a:pPr>
            <a:r>
              <a:rPr lang="x-none" altLang="zh-CN" sz="1000" dirty="0">
                <a:solidFill>
                  <a:srgbClr val="FF0000"/>
                </a:solidFill>
              </a:rPr>
              <a:t>&lt;script runat="server"&gt;</a:t>
            </a:r>
            <a:endParaRPr lang="zh-CN" altLang="zh-CN" sz="1000" dirty="0">
              <a:solidFill>
                <a:srgbClr val="FF0000"/>
              </a:solidFill>
            </a:endParaRPr>
          </a:p>
          <a:p>
            <a:pPr marL="0" indent="0">
              <a:buNone/>
            </a:pPr>
            <a:r>
              <a:rPr lang="x-none" altLang="zh-CN" sz="1000" dirty="0">
                <a:solidFill>
                  <a:srgbClr val="FF0000"/>
                </a:solidFill>
              </a:rPr>
              <a:t>void Button1_Click(Object sender, EventArgs e)</a:t>
            </a:r>
            <a:endParaRPr lang="zh-CN" altLang="zh-CN" sz="1000" dirty="0">
              <a:solidFill>
                <a:srgbClr val="FF0000"/>
              </a:solidFill>
            </a:endParaRPr>
          </a:p>
          <a:p>
            <a:pPr marL="0" indent="0">
              <a:buNone/>
            </a:pPr>
            <a:r>
              <a:rPr lang="x-none" altLang="zh-CN" sz="1000" dirty="0">
                <a:solidFill>
                  <a:srgbClr val="FF0000"/>
                </a:solidFill>
              </a:rPr>
              <a:t>{Label1.Text = "Clicked at " + DateTime.Now.ToString();}</a:t>
            </a:r>
            <a:endParaRPr lang="zh-CN" altLang="zh-CN" sz="1000" dirty="0">
              <a:solidFill>
                <a:srgbClr val="FF0000"/>
              </a:solidFill>
            </a:endParaRPr>
          </a:p>
          <a:p>
            <a:pPr marL="0" indent="0">
              <a:buNone/>
            </a:pPr>
            <a:r>
              <a:rPr lang="x-none" altLang="zh-CN" sz="1000" dirty="0">
                <a:solidFill>
                  <a:srgbClr val="FF0000"/>
                </a:solidFill>
              </a:rPr>
              <a:t>&lt;/script&gt; </a:t>
            </a:r>
            <a:endParaRPr lang="zh-CN" altLang="zh-CN" sz="1000" dirty="0">
              <a:solidFill>
                <a:srgbClr val="FF0000"/>
              </a:solidFill>
            </a:endParaRPr>
          </a:p>
          <a:p>
            <a:pPr marL="0" indent="0">
              <a:buNone/>
            </a:pPr>
            <a:r>
              <a:rPr lang="x-none" altLang="zh-CN" sz="1000" dirty="0">
                <a:solidFill>
                  <a:srgbClr val="FF0000"/>
                </a:solidFill>
              </a:rPr>
              <a:t>&lt;html&gt;</a:t>
            </a:r>
            <a:endParaRPr lang="zh-CN" altLang="zh-CN" sz="1000" dirty="0">
              <a:solidFill>
                <a:srgbClr val="FF0000"/>
              </a:solidFill>
            </a:endParaRPr>
          </a:p>
          <a:p>
            <a:pPr marL="0" indent="0">
              <a:buNone/>
            </a:pPr>
            <a:r>
              <a:rPr lang="x-none" altLang="zh-CN" sz="1000" dirty="0">
                <a:solidFill>
                  <a:srgbClr val="FF0000"/>
                </a:solidFill>
              </a:rPr>
              <a:t>&lt;head&gt;  &lt;title&gt;Single-File Page Model&lt;/title&gt;&lt;/head&gt;</a:t>
            </a:r>
            <a:endParaRPr lang="zh-CN" altLang="zh-CN" sz="1000" dirty="0">
              <a:solidFill>
                <a:srgbClr val="FF0000"/>
              </a:solidFill>
            </a:endParaRPr>
          </a:p>
          <a:p>
            <a:pPr marL="0" indent="0">
              <a:buNone/>
            </a:pPr>
            <a:r>
              <a:rPr lang="x-none" altLang="zh-CN" sz="1000" dirty="0">
                <a:solidFill>
                  <a:srgbClr val="FF0000"/>
                </a:solidFill>
              </a:rPr>
              <a:t>&lt;body&gt;</a:t>
            </a:r>
            <a:endParaRPr lang="zh-CN" altLang="zh-CN" sz="1000" dirty="0">
              <a:solidFill>
                <a:srgbClr val="FF0000"/>
              </a:solidFill>
            </a:endParaRPr>
          </a:p>
          <a:p>
            <a:pPr marL="0" indent="0">
              <a:buNone/>
            </a:pPr>
            <a:r>
              <a:rPr lang="x-none" altLang="zh-CN" sz="1000" dirty="0">
                <a:solidFill>
                  <a:srgbClr val="FF0000"/>
                </a:solidFill>
              </a:rPr>
              <a:t>  &lt;form runat="server"&gt;</a:t>
            </a:r>
            <a:endParaRPr lang="zh-CN" altLang="zh-CN" sz="1000" dirty="0">
              <a:solidFill>
                <a:srgbClr val="FF0000"/>
              </a:solidFill>
            </a:endParaRPr>
          </a:p>
          <a:p>
            <a:pPr marL="0" indent="0">
              <a:buNone/>
            </a:pPr>
            <a:r>
              <a:rPr lang="x-none" altLang="zh-CN" sz="1000" dirty="0">
                <a:solidFill>
                  <a:srgbClr val="FF0000"/>
                </a:solidFill>
              </a:rPr>
              <a:t>    &lt;div&gt;</a:t>
            </a:r>
            <a:endParaRPr lang="zh-CN" altLang="zh-CN" sz="1000" dirty="0">
              <a:solidFill>
                <a:srgbClr val="FF0000"/>
              </a:solidFill>
            </a:endParaRPr>
          </a:p>
          <a:p>
            <a:pPr marL="0" indent="0">
              <a:buNone/>
            </a:pPr>
            <a:r>
              <a:rPr lang="x-none" altLang="zh-CN" sz="1000" dirty="0">
                <a:solidFill>
                  <a:srgbClr val="FF0000"/>
                </a:solidFill>
              </a:rPr>
              <a:t>       &lt;asp:Label id="Label1" runat="server" Text="Label"&gt; &lt;/asp:Label&gt;</a:t>
            </a:r>
            <a:endParaRPr lang="zh-CN" altLang="zh-CN" sz="1000" dirty="0">
              <a:solidFill>
                <a:srgbClr val="FF0000"/>
              </a:solidFill>
            </a:endParaRPr>
          </a:p>
          <a:p>
            <a:pPr marL="0" indent="0">
              <a:buNone/>
            </a:pPr>
            <a:r>
              <a:rPr lang="x-none" altLang="zh-CN" sz="1000" dirty="0">
                <a:solidFill>
                  <a:srgbClr val="FF0000"/>
                </a:solidFill>
              </a:rPr>
              <a:t>       &lt;br /&gt;</a:t>
            </a:r>
            <a:endParaRPr lang="zh-CN" altLang="zh-CN" sz="1000" dirty="0">
              <a:solidFill>
                <a:srgbClr val="FF0000"/>
              </a:solidFill>
            </a:endParaRPr>
          </a:p>
          <a:p>
            <a:pPr marL="0" indent="0">
              <a:buNone/>
            </a:pPr>
            <a:r>
              <a:rPr lang="x-none" altLang="zh-CN" sz="1000" dirty="0">
                <a:solidFill>
                  <a:srgbClr val="FF0000"/>
                </a:solidFill>
              </a:rPr>
              <a:t>       &lt;asp:Button id="Button1" runat="server" onclick="Button1_Click" </a:t>
            </a:r>
            <a:endParaRPr lang="zh-CN" altLang="zh-CN" sz="1000" dirty="0">
              <a:solidFill>
                <a:srgbClr val="FF0000"/>
              </a:solidFill>
            </a:endParaRPr>
          </a:p>
          <a:p>
            <a:pPr marL="0" indent="0">
              <a:buNone/>
            </a:pPr>
            <a:r>
              <a:rPr lang="x-none" altLang="zh-CN" sz="1000" dirty="0">
                <a:solidFill>
                  <a:srgbClr val="FF0000"/>
                </a:solidFill>
              </a:rPr>
              <a:t>         Text="Button"&gt;</a:t>
            </a:r>
            <a:endParaRPr lang="zh-CN" altLang="zh-CN" sz="1000" dirty="0">
              <a:solidFill>
                <a:srgbClr val="FF0000"/>
              </a:solidFill>
            </a:endParaRPr>
          </a:p>
          <a:p>
            <a:pPr marL="0" indent="0">
              <a:buNone/>
            </a:pPr>
            <a:r>
              <a:rPr lang="x-none" altLang="zh-CN" sz="1000" dirty="0">
                <a:solidFill>
                  <a:srgbClr val="FF0000"/>
                </a:solidFill>
              </a:rPr>
              <a:t>      &lt;/asp:Button&gt;</a:t>
            </a:r>
            <a:endParaRPr lang="zh-CN" altLang="zh-CN" sz="1000" dirty="0">
              <a:solidFill>
                <a:srgbClr val="FF0000"/>
              </a:solidFill>
            </a:endParaRPr>
          </a:p>
          <a:p>
            <a:pPr marL="0" indent="0">
              <a:buNone/>
            </a:pPr>
            <a:r>
              <a:rPr lang="x-none" altLang="zh-CN" sz="1000" dirty="0">
                <a:solidFill>
                  <a:srgbClr val="FF0000"/>
                </a:solidFill>
              </a:rPr>
              <a:t>    &lt;/div&gt;</a:t>
            </a:r>
            <a:endParaRPr lang="zh-CN" altLang="zh-CN" sz="1000" dirty="0">
              <a:solidFill>
                <a:srgbClr val="FF0000"/>
              </a:solidFill>
            </a:endParaRPr>
          </a:p>
          <a:p>
            <a:pPr marL="0" indent="0">
              <a:buNone/>
            </a:pPr>
            <a:r>
              <a:rPr lang="x-none" altLang="zh-CN" sz="1000" dirty="0">
                <a:solidFill>
                  <a:srgbClr val="FF0000"/>
                </a:solidFill>
              </a:rPr>
              <a:t>  &lt;/form&gt;</a:t>
            </a:r>
            <a:endParaRPr lang="zh-CN" altLang="zh-CN" sz="1000" dirty="0">
              <a:solidFill>
                <a:srgbClr val="FF0000"/>
              </a:solidFill>
            </a:endParaRPr>
          </a:p>
          <a:p>
            <a:pPr marL="0" indent="0">
              <a:buNone/>
            </a:pPr>
            <a:r>
              <a:rPr lang="x-none" altLang="zh-CN" sz="1000" dirty="0">
                <a:solidFill>
                  <a:srgbClr val="FF0000"/>
                </a:solidFill>
              </a:rPr>
              <a:t>&lt;/body&gt;</a:t>
            </a:r>
            <a:endParaRPr lang="zh-CN" altLang="zh-CN" sz="1000" dirty="0">
              <a:solidFill>
                <a:srgbClr val="FF0000"/>
              </a:solidFill>
            </a:endParaRPr>
          </a:p>
          <a:p>
            <a:pPr marL="0" indent="0">
              <a:buNone/>
            </a:pPr>
            <a:r>
              <a:rPr lang="x-none" altLang="zh-CN" sz="1000" dirty="0">
                <a:solidFill>
                  <a:srgbClr val="FF0000"/>
                </a:solidFill>
              </a:rPr>
              <a:t>&lt;/html&gt;</a:t>
            </a:r>
            <a:endParaRPr lang="zh-CN" altLang="en-US" sz="1000" dirty="0">
              <a:solidFill>
                <a:srgbClr val="FF0000"/>
              </a:solidFill>
            </a:endParaRPr>
          </a:p>
        </p:txBody>
      </p:sp>
    </p:spTree>
    <p:extLst>
      <p:ext uri="{BB962C8B-B14F-4D97-AF65-F5344CB8AC3E}">
        <p14:creationId xmlns:p14="http://schemas.microsoft.com/office/powerpoint/2010/main" val="382637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lnSpcReduction="10000"/>
          </a:bodyPr>
          <a:lstStyle/>
          <a:p>
            <a:r>
              <a:rPr lang="zh-CN" altLang="zh-CN" dirty="0"/>
              <a:t>通过</a:t>
            </a:r>
            <a:r>
              <a:rPr lang="zh-CN" altLang="zh-CN" dirty="0">
                <a:solidFill>
                  <a:srgbClr val="FF0000"/>
                </a:solidFill>
              </a:rPr>
              <a:t>代码隐藏模型</a:t>
            </a:r>
            <a:r>
              <a:rPr lang="zh-CN" altLang="zh-CN" dirty="0"/>
              <a:t>，可以在</a:t>
            </a:r>
            <a:r>
              <a:rPr lang="x-none" altLang="zh-CN" dirty="0"/>
              <a:t>aspx</a:t>
            </a:r>
            <a:r>
              <a:rPr lang="zh-CN" altLang="zh-CN" dirty="0"/>
              <a:t>文件中保留网页中元素标记的定义和属性设置，并在</a:t>
            </a:r>
            <a:r>
              <a:rPr lang="x-none" altLang="zh-CN" dirty="0"/>
              <a:t>aspx.cs</a:t>
            </a:r>
            <a:r>
              <a:rPr lang="zh-CN" altLang="zh-CN" dirty="0"/>
              <a:t>文件（对于</a:t>
            </a:r>
            <a:r>
              <a:rPr lang="x-none" altLang="zh-CN" dirty="0"/>
              <a:t>VB.NET</a:t>
            </a:r>
            <a:r>
              <a:rPr lang="zh-CN" altLang="zh-CN" dirty="0"/>
              <a:t>语言则为</a:t>
            </a:r>
            <a:r>
              <a:rPr lang="x-none" altLang="zh-CN" dirty="0"/>
              <a:t>aspx.vb</a:t>
            </a:r>
            <a:r>
              <a:rPr lang="zh-CN" altLang="zh-CN" dirty="0"/>
              <a:t>文件）中编写程序逻辑。由于程序逻辑代码没有出现在</a:t>
            </a:r>
            <a:r>
              <a:rPr lang="x-none" altLang="zh-CN" dirty="0"/>
              <a:t>aspx</a:t>
            </a:r>
            <a:r>
              <a:rPr lang="zh-CN" altLang="zh-CN" dirty="0"/>
              <a:t>文件中，而是被分离和“隐藏”到</a:t>
            </a:r>
            <a:r>
              <a:rPr lang="x-none" altLang="zh-CN" dirty="0"/>
              <a:t>aspx.cs</a:t>
            </a:r>
            <a:r>
              <a:rPr lang="zh-CN" altLang="zh-CN" dirty="0"/>
              <a:t>文件中，因此，这种模型被称为代码隐藏模型。</a:t>
            </a:r>
          </a:p>
          <a:p>
            <a:r>
              <a:rPr lang="zh-CN" altLang="zh-CN" dirty="0"/>
              <a:t>与单文件模式相同，最终这两部分会被合并编译为</a:t>
            </a:r>
            <a:r>
              <a:rPr lang="x-none" altLang="zh-CN" dirty="0"/>
              <a:t>Page</a:t>
            </a:r>
            <a:r>
              <a:rPr lang="zh-CN" altLang="zh-CN" dirty="0"/>
              <a:t>类的一个派生类。一个类被定义在两个（甚至更多个）文件中，需要编程语言支持“分部类”机制。</a:t>
            </a:r>
            <a:r>
              <a:rPr lang="x-none" altLang="zh-CN" dirty="0"/>
              <a:t>C#</a:t>
            </a:r>
            <a:r>
              <a:rPr lang="zh-CN" altLang="zh-CN" dirty="0"/>
              <a:t>语言通过</a:t>
            </a:r>
            <a:r>
              <a:rPr lang="x-none" altLang="zh-CN" dirty="0"/>
              <a:t>partial</a:t>
            </a:r>
            <a:r>
              <a:rPr lang="zh-CN" altLang="zh-CN" dirty="0"/>
              <a:t>关键词提供了对分部类的支持。</a:t>
            </a:r>
            <a:endParaRPr lang="zh-CN" altLang="en-US" dirty="0"/>
          </a:p>
        </p:txBody>
      </p:sp>
    </p:spTree>
    <p:extLst>
      <p:ext uri="{BB962C8B-B14F-4D97-AF65-F5344CB8AC3E}">
        <p14:creationId xmlns:p14="http://schemas.microsoft.com/office/powerpoint/2010/main" val="340121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fontScale="47500" lnSpcReduction="20000"/>
          </a:bodyPr>
          <a:lstStyle/>
          <a:p>
            <a:r>
              <a:rPr lang="x-none" altLang="zh-CN" sz="4500" dirty="0"/>
              <a:t>SamplePage.aspx</a:t>
            </a:r>
            <a:r>
              <a:rPr lang="zh-CN" altLang="zh-CN" sz="4500" dirty="0"/>
              <a:t>文件中的代码如下：</a:t>
            </a:r>
          </a:p>
          <a:p>
            <a:r>
              <a:rPr lang="x-none" altLang="zh-CN" dirty="0"/>
              <a:t> </a:t>
            </a:r>
            <a:endParaRPr lang="zh-CN" altLang="zh-CN" dirty="0"/>
          </a:p>
          <a:p>
            <a:pPr marL="0" indent="0">
              <a:buNone/>
            </a:pPr>
            <a:r>
              <a:rPr lang="x-none" altLang="zh-CN" dirty="0">
                <a:solidFill>
                  <a:srgbClr val="FF0000"/>
                </a:solidFill>
              </a:rPr>
              <a:t>&lt;%@ Page Language="C#" CodeFile="SamplePage.aspx.cs" </a:t>
            </a:r>
            <a:endParaRPr lang="zh-CN" altLang="zh-CN" dirty="0">
              <a:solidFill>
                <a:srgbClr val="FF0000"/>
              </a:solidFill>
            </a:endParaRPr>
          </a:p>
          <a:p>
            <a:pPr marL="0" indent="0">
              <a:buNone/>
            </a:pPr>
            <a:r>
              <a:rPr lang="x-none" altLang="zh-CN" dirty="0">
                <a:solidFill>
                  <a:srgbClr val="FF0000"/>
                </a:solidFill>
              </a:rPr>
              <a:t>    Inherits="SamplePage" AutoEventWireup="true" %&gt;</a:t>
            </a:r>
            <a:endParaRPr lang="zh-CN" altLang="zh-CN" dirty="0">
              <a:solidFill>
                <a:srgbClr val="FF0000"/>
              </a:solidFill>
            </a:endParaRPr>
          </a:p>
          <a:p>
            <a:pPr marL="0" indent="0">
              <a:buNone/>
            </a:pPr>
            <a:r>
              <a:rPr lang="x-none" altLang="zh-CN" dirty="0">
                <a:solidFill>
                  <a:srgbClr val="FF0000"/>
                </a:solidFill>
              </a:rPr>
              <a:t>&lt;html&gt;</a:t>
            </a:r>
            <a:endParaRPr lang="zh-CN" altLang="zh-CN" dirty="0">
              <a:solidFill>
                <a:srgbClr val="FF0000"/>
              </a:solidFill>
            </a:endParaRPr>
          </a:p>
          <a:p>
            <a:pPr marL="0" indent="0">
              <a:buNone/>
            </a:pPr>
            <a:r>
              <a:rPr lang="x-none" altLang="zh-CN" dirty="0">
                <a:solidFill>
                  <a:srgbClr val="FF0000"/>
                </a:solidFill>
              </a:rPr>
              <a:t>&lt;head runat="server" &gt;   &lt;title&gt;Code-Behind Page Model&lt;/title&gt;</a:t>
            </a:r>
            <a:r>
              <a:rPr lang="en-US" altLang="zh-CN" dirty="0">
                <a:solidFill>
                  <a:srgbClr val="FF0000"/>
                </a:solidFill>
              </a:rPr>
              <a:t>  </a:t>
            </a:r>
            <a:r>
              <a:rPr lang="x-none" altLang="zh-CN" dirty="0">
                <a:solidFill>
                  <a:srgbClr val="FF0000"/>
                </a:solidFill>
              </a:rPr>
              <a:t>&lt;/head&gt;</a:t>
            </a:r>
            <a:endParaRPr lang="zh-CN" altLang="zh-CN" dirty="0">
              <a:solidFill>
                <a:srgbClr val="FF0000"/>
              </a:solidFill>
            </a:endParaRPr>
          </a:p>
          <a:p>
            <a:pPr marL="0" indent="0">
              <a:buNone/>
            </a:pPr>
            <a:r>
              <a:rPr lang="x-none" altLang="zh-CN" dirty="0">
                <a:solidFill>
                  <a:srgbClr val="FF0000"/>
                </a:solidFill>
              </a:rPr>
              <a:t>&lt;body&gt;</a:t>
            </a:r>
            <a:endParaRPr lang="zh-CN" altLang="zh-CN" dirty="0">
              <a:solidFill>
                <a:srgbClr val="FF0000"/>
              </a:solidFill>
            </a:endParaRPr>
          </a:p>
          <a:p>
            <a:pPr marL="0" indent="0">
              <a:buNone/>
            </a:pPr>
            <a:r>
              <a:rPr lang="x-none" altLang="zh-CN" dirty="0">
                <a:solidFill>
                  <a:srgbClr val="FF0000"/>
                </a:solidFill>
              </a:rPr>
              <a:t>  &lt;form id="form1" runat="server"&gt;</a:t>
            </a:r>
            <a:endParaRPr lang="zh-CN" altLang="zh-CN" dirty="0">
              <a:solidFill>
                <a:srgbClr val="FF0000"/>
              </a:solidFill>
            </a:endParaRPr>
          </a:p>
          <a:p>
            <a:pPr marL="0" indent="0">
              <a:buNone/>
            </a:pPr>
            <a:r>
              <a:rPr lang="x-none" altLang="zh-CN" dirty="0">
                <a:solidFill>
                  <a:srgbClr val="FF0000"/>
                </a:solidFill>
              </a:rPr>
              <a:t>    &lt;div&gt;</a:t>
            </a:r>
            <a:endParaRPr lang="zh-CN" altLang="zh-CN" dirty="0">
              <a:solidFill>
                <a:srgbClr val="FF0000"/>
              </a:solidFill>
            </a:endParaRPr>
          </a:p>
          <a:p>
            <a:pPr marL="0" indent="0">
              <a:buNone/>
            </a:pPr>
            <a:r>
              <a:rPr lang="x-none" altLang="zh-CN" dirty="0">
                <a:solidFill>
                  <a:srgbClr val="FF0000"/>
                </a:solidFill>
              </a:rPr>
              <a:t>       &lt;asp:Label id="Label1" runat="server" Text="Label" &gt; &lt;/asp:Label&gt;</a:t>
            </a:r>
            <a:endParaRPr lang="zh-CN" altLang="zh-CN" dirty="0">
              <a:solidFill>
                <a:srgbClr val="FF0000"/>
              </a:solidFill>
            </a:endParaRPr>
          </a:p>
          <a:p>
            <a:pPr marL="0" indent="0">
              <a:buNone/>
            </a:pPr>
            <a:r>
              <a:rPr lang="x-none" altLang="zh-CN" dirty="0">
                <a:solidFill>
                  <a:srgbClr val="FF0000"/>
                </a:solidFill>
              </a:rPr>
              <a:t>      &lt;br /&gt;</a:t>
            </a:r>
            <a:endParaRPr lang="zh-CN" altLang="zh-CN" dirty="0">
              <a:solidFill>
                <a:srgbClr val="FF0000"/>
              </a:solidFill>
            </a:endParaRPr>
          </a:p>
          <a:p>
            <a:pPr marL="0" indent="0">
              <a:buNone/>
            </a:pPr>
            <a:r>
              <a:rPr lang="x-none" altLang="zh-CN" dirty="0">
                <a:solidFill>
                  <a:srgbClr val="FF0000"/>
                </a:solidFill>
              </a:rPr>
              <a:t>      &lt;asp:Button id="Button1" runat="server" onclick="Button1_Click" </a:t>
            </a:r>
            <a:endParaRPr lang="zh-CN" altLang="zh-CN" dirty="0">
              <a:solidFill>
                <a:srgbClr val="FF0000"/>
              </a:solidFill>
            </a:endParaRPr>
          </a:p>
          <a:p>
            <a:pPr marL="0" indent="0">
              <a:buNone/>
            </a:pPr>
            <a:r>
              <a:rPr lang="x-none" altLang="zh-CN" dirty="0">
                <a:solidFill>
                  <a:srgbClr val="FF0000"/>
                </a:solidFill>
              </a:rPr>
              <a:t>         Text="Button" &gt;</a:t>
            </a:r>
            <a:endParaRPr lang="zh-CN" altLang="zh-CN" dirty="0">
              <a:solidFill>
                <a:srgbClr val="FF0000"/>
              </a:solidFill>
            </a:endParaRPr>
          </a:p>
          <a:p>
            <a:pPr marL="0" indent="0">
              <a:buNone/>
            </a:pPr>
            <a:r>
              <a:rPr lang="x-none" altLang="zh-CN" dirty="0">
                <a:solidFill>
                  <a:srgbClr val="FF0000"/>
                </a:solidFill>
              </a:rPr>
              <a:t>       &lt;/asp:Button&gt;</a:t>
            </a:r>
            <a:endParaRPr lang="zh-CN" altLang="zh-CN" dirty="0">
              <a:solidFill>
                <a:srgbClr val="FF0000"/>
              </a:solidFill>
            </a:endParaRPr>
          </a:p>
          <a:p>
            <a:pPr marL="0" indent="0">
              <a:buNone/>
            </a:pPr>
            <a:r>
              <a:rPr lang="x-none" altLang="zh-CN" dirty="0">
                <a:solidFill>
                  <a:srgbClr val="FF0000"/>
                </a:solidFill>
              </a:rPr>
              <a:t>    &lt;/div&gt;</a:t>
            </a:r>
            <a:endParaRPr lang="zh-CN" altLang="zh-CN" dirty="0">
              <a:solidFill>
                <a:srgbClr val="FF0000"/>
              </a:solidFill>
            </a:endParaRPr>
          </a:p>
          <a:p>
            <a:pPr marL="0" indent="0">
              <a:buNone/>
            </a:pPr>
            <a:r>
              <a:rPr lang="x-none" altLang="zh-CN" dirty="0">
                <a:solidFill>
                  <a:srgbClr val="FF0000"/>
                </a:solidFill>
              </a:rPr>
              <a:t>  &lt;/form&gt;</a:t>
            </a:r>
            <a:endParaRPr lang="zh-CN" altLang="zh-CN" dirty="0">
              <a:solidFill>
                <a:srgbClr val="FF0000"/>
              </a:solidFill>
            </a:endParaRPr>
          </a:p>
          <a:p>
            <a:pPr marL="0" indent="0">
              <a:buNone/>
            </a:pPr>
            <a:r>
              <a:rPr lang="x-none" altLang="zh-CN" dirty="0">
                <a:solidFill>
                  <a:srgbClr val="FF0000"/>
                </a:solidFill>
              </a:rPr>
              <a:t>&lt;/body&gt;</a:t>
            </a:r>
            <a:endParaRPr lang="zh-CN" altLang="zh-CN" dirty="0">
              <a:solidFill>
                <a:srgbClr val="FF0000"/>
              </a:solidFill>
            </a:endParaRPr>
          </a:p>
          <a:p>
            <a:pPr marL="0" indent="0">
              <a:buNone/>
            </a:pPr>
            <a:r>
              <a:rPr lang="x-none" altLang="zh-CN" dirty="0">
                <a:solidFill>
                  <a:srgbClr val="FF0000"/>
                </a:solidFill>
              </a:rPr>
              <a:t>&lt;/html&gt;</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409128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fontScale="70000" lnSpcReduction="20000"/>
          </a:bodyPr>
          <a:lstStyle/>
          <a:p>
            <a:r>
              <a:rPr lang="x-none" altLang="zh-CN" dirty="0"/>
              <a:t>SamplePage.aspx.cs</a:t>
            </a:r>
            <a:r>
              <a:rPr lang="zh-CN" altLang="zh-CN" dirty="0"/>
              <a:t>文件中的代码如下：</a:t>
            </a:r>
            <a:r>
              <a:rPr lang="x-none" altLang="zh-CN" dirty="0"/>
              <a:t> </a:t>
            </a:r>
            <a:endParaRPr lang="zh-CN" altLang="zh-CN" dirty="0"/>
          </a:p>
          <a:p>
            <a:pPr marL="0" indent="0">
              <a:buNone/>
            </a:pPr>
            <a:r>
              <a:rPr lang="x-none" altLang="zh-CN" dirty="0">
                <a:solidFill>
                  <a:srgbClr val="FF0000"/>
                </a:solidFill>
              </a:rPr>
              <a:t>using System;</a:t>
            </a:r>
            <a:endParaRPr lang="zh-CN" altLang="zh-CN" dirty="0">
              <a:solidFill>
                <a:srgbClr val="FF0000"/>
              </a:solidFill>
            </a:endParaRPr>
          </a:p>
          <a:p>
            <a:pPr marL="0" indent="0">
              <a:buNone/>
            </a:pPr>
            <a:r>
              <a:rPr lang="x-none" altLang="zh-CN" dirty="0">
                <a:solidFill>
                  <a:srgbClr val="FF0000"/>
                </a:solidFill>
              </a:rPr>
              <a:t>using System.Web;</a:t>
            </a:r>
            <a:endParaRPr lang="zh-CN" altLang="zh-CN" dirty="0">
              <a:solidFill>
                <a:srgbClr val="FF0000"/>
              </a:solidFill>
            </a:endParaRPr>
          </a:p>
          <a:p>
            <a:pPr marL="0" indent="0">
              <a:buNone/>
            </a:pPr>
            <a:r>
              <a:rPr lang="x-none" altLang="zh-CN" dirty="0">
                <a:solidFill>
                  <a:srgbClr val="FF0000"/>
                </a:solidFill>
              </a:rPr>
              <a:t>using System.Web.UI;</a:t>
            </a:r>
            <a:endParaRPr lang="zh-CN" altLang="zh-CN" dirty="0">
              <a:solidFill>
                <a:srgbClr val="FF0000"/>
              </a:solidFill>
            </a:endParaRPr>
          </a:p>
          <a:p>
            <a:pPr marL="0" indent="0">
              <a:buNone/>
            </a:pPr>
            <a:r>
              <a:rPr lang="x-none" altLang="zh-CN" dirty="0">
                <a:solidFill>
                  <a:srgbClr val="FF0000"/>
                </a:solidFill>
              </a:rPr>
              <a:t>using System.Web.UI.WebControls;</a:t>
            </a:r>
            <a:endParaRPr lang="zh-CN" altLang="zh-CN" dirty="0">
              <a:solidFill>
                <a:srgbClr val="FF0000"/>
              </a:solidFill>
            </a:endParaRPr>
          </a:p>
          <a:p>
            <a:pPr marL="0" indent="0">
              <a:buNone/>
            </a:pPr>
            <a:r>
              <a:rPr lang="x-none" altLang="zh-CN" dirty="0">
                <a:solidFill>
                  <a:srgbClr val="FF0000"/>
                </a:solidFill>
              </a:rPr>
              <a:t>public partial class SamplePage : System.Web.UI.Page</a:t>
            </a:r>
            <a:endParaRPr lang="zh-CN" altLang="zh-CN" dirty="0">
              <a:solidFill>
                <a:srgbClr val="FF0000"/>
              </a:solidFill>
            </a:endParaRPr>
          </a:p>
          <a:p>
            <a:pPr marL="0" indent="0">
              <a:buNone/>
            </a:pPr>
            <a:r>
              <a:rPr lang="x-none" altLang="zh-CN" dirty="0">
                <a:solidFill>
                  <a:srgbClr val="FF0000"/>
                </a:solidFill>
              </a:rPr>
              <a:t>{</a:t>
            </a:r>
            <a:endParaRPr lang="zh-CN" altLang="zh-CN" dirty="0">
              <a:solidFill>
                <a:srgbClr val="FF0000"/>
              </a:solidFill>
            </a:endParaRPr>
          </a:p>
          <a:p>
            <a:pPr marL="0" indent="0">
              <a:buNone/>
            </a:pPr>
            <a:r>
              <a:rPr lang="x-none" altLang="zh-CN" dirty="0">
                <a:solidFill>
                  <a:srgbClr val="FF0000"/>
                </a:solidFill>
              </a:rPr>
              <a:t>    protected void Button1_Click(object sender, EventArgs e)</a:t>
            </a:r>
            <a:endParaRPr lang="zh-CN" altLang="zh-CN" dirty="0">
              <a:solidFill>
                <a:srgbClr val="FF0000"/>
              </a:solidFill>
            </a:endParaRPr>
          </a:p>
          <a:p>
            <a:pPr marL="0" indent="0">
              <a:buNone/>
            </a:pPr>
            <a:r>
              <a:rPr lang="x-none" altLang="zh-CN" dirty="0">
                <a:solidFill>
                  <a:srgbClr val="FF0000"/>
                </a:solidFill>
              </a:rPr>
              <a:t>    {</a:t>
            </a:r>
            <a:endParaRPr lang="zh-CN" altLang="zh-CN" dirty="0">
              <a:solidFill>
                <a:srgbClr val="FF0000"/>
              </a:solidFill>
            </a:endParaRPr>
          </a:p>
          <a:p>
            <a:pPr marL="0" indent="0">
              <a:buNone/>
            </a:pPr>
            <a:r>
              <a:rPr lang="x-none" altLang="zh-CN" dirty="0">
                <a:solidFill>
                  <a:srgbClr val="FF0000"/>
                </a:solidFill>
              </a:rPr>
              <a:t>        Label1.Text = "Clicked at " + DateTime.Now.ToString();</a:t>
            </a:r>
            <a:endParaRPr lang="zh-CN" altLang="zh-CN" dirty="0">
              <a:solidFill>
                <a:srgbClr val="FF0000"/>
              </a:solidFill>
            </a:endParaRPr>
          </a:p>
          <a:p>
            <a:pPr marL="0" indent="0">
              <a:buNone/>
            </a:pPr>
            <a:r>
              <a:rPr lang="x-none" altLang="zh-CN" dirty="0">
                <a:solidFill>
                  <a:srgbClr val="FF0000"/>
                </a:solidFill>
              </a:rPr>
              <a:t>    }</a:t>
            </a:r>
            <a:endParaRPr lang="zh-CN" altLang="zh-CN" dirty="0">
              <a:solidFill>
                <a:srgbClr val="FF0000"/>
              </a:solidFill>
            </a:endParaRPr>
          </a:p>
          <a:p>
            <a:pPr marL="0" indent="0">
              <a:buNone/>
            </a:pPr>
            <a:r>
              <a:rPr lang="x-none"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56931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Page</a:t>
            </a:r>
            <a:r>
              <a:rPr lang="zh-CN" altLang="en-US" sz="4800" dirty="0"/>
              <a:t>类及页生命周期</a:t>
            </a:r>
          </a:p>
        </p:txBody>
      </p:sp>
      <p:sp>
        <p:nvSpPr>
          <p:cNvPr id="3" name="内容占位符 2"/>
          <p:cNvSpPr>
            <a:spLocks noGrp="1"/>
          </p:cNvSpPr>
          <p:nvPr>
            <p:ph idx="1"/>
          </p:nvPr>
        </p:nvSpPr>
        <p:spPr/>
        <p:txBody>
          <a:bodyPr>
            <a:normAutofit lnSpcReduction="10000"/>
          </a:bodyPr>
          <a:lstStyle/>
          <a:p>
            <a:r>
              <a:rPr lang="en-US" altLang="zh-CN" dirty="0"/>
              <a:t>Page</a:t>
            </a:r>
            <a:r>
              <a:rPr lang="zh-CN" altLang="zh-CN" dirty="0"/>
              <a:t>类提供了由</a:t>
            </a:r>
            <a:r>
              <a:rPr lang="en-US" altLang="zh-CN" dirty="0"/>
              <a:t>.</a:t>
            </a:r>
            <a:r>
              <a:rPr lang="en-US" altLang="zh-CN" dirty="0" err="1"/>
              <a:t>aspx</a:t>
            </a:r>
            <a:r>
              <a:rPr lang="zh-CN" altLang="zh-CN" dirty="0"/>
              <a:t>文件创建页面内所有对象的基本行为。由于</a:t>
            </a:r>
            <a:r>
              <a:rPr lang="en-US" altLang="zh-CN" dirty="0"/>
              <a:t>Page</a:t>
            </a:r>
            <a:r>
              <a:rPr lang="zh-CN" altLang="zh-CN" dirty="0"/>
              <a:t>类实现了</a:t>
            </a:r>
            <a:r>
              <a:rPr lang="en-US" altLang="zh-CN" dirty="0" err="1"/>
              <a:t>IHttpHandler</a:t>
            </a:r>
            <a:r>
              <a:rPr lang="zh-CN" altLang="zh-CN" dirty="0"/>
              <a:t>接口，可以作为</a:t>
            </a:r>
            <a:r>
              <a:rPr lang="en-US" altLang="zh-CN" dirty="0"/>
              <a:t>HTTP</a:t>
            </a:r>
            <a:r>
              <a:rPr lang="zh-CN" altLang="zh-CN" dirty="0"/>
              <a:t>请求的处理程序。</a:t>
            </a:r>
            <a:endParaRPr lang="en-US" altLang="zh-CN" dirty="0"/>
          </a:p>
          <a:p>
            <a:r>
              <a:rPr lang="en-US" altLang="zh-CN" dirty="0"/>
              <a:t>Page</a:t>
            </a:r>
            <a:r>
              <a:rPr lang="zh-CN" altLang="zh-CN" dirty="0"/>
              <a:t>的父类</a:t>
            </a:r>
            <a:r>
              <a:rPr lang="en-US" altLang="zh-CN" dirty="0" err="1"/>
              <a:t>TemplateControl</a:t>
            </a:r>
            <a:r>
              <a:rPr lang="zh-CN" altLang="zh-CN" dirty="0"/>
              <a:t>定义了页面（或控件）的基本功能，</a:t>
            </a:r>
            <a:r>
              <a:rPr lang="en-US" altLang="zh-CN" dirty="0" err="1"/>
              <a:t>TemplateControl</a:t>
            </a:r>
            <a:r>
              <a:rPr lang="zh-CN" altLang="zh-CN" dirty="0"/>
              <a:t>类的父类</a:t>
            </a:r>
            <a:r>
              <a:rPr lang="en-US" altLang="zh-CN" dirty="0"/>
              <a:t>Control</a:t>
            </a:r>
            <a:r>
              <a:rPr lang="zh-CN" altLang="zh-CN" dirty="0"/>
              <a:t>类定义了</a:t>
            </a:r>
            <a:r>
              <a:rPr lang="en-US" altLang="zh-CN" dirty="0"/>
              <a:t>ASP.NET</a:t>
            </a:r>
            <a:r>
              <a:rPr lang="zh-CN" altLang="zh-CN" dirty="0"/>
              <a:t>服务器端元素（包括页面、控件和用户控件）共享的属性、方法和事件。</a:t>
            </a:r>
            <a:endParaRPr lang="en-US" altLang="zh-CN" dirty="0"/>
          </a:p>
          <a:p>
            <a:r>
              <a:rPr lang="zh-CN" altLang="zh-CN" dirty="0"/>
              <a:t>同时，</a:t>
            </a:r>
            <a:r>
              <a:rPr lang="en-US" altLang="zh-CN" dirty="0" err="1"/>
              <a:t>TemplateControl</a:t>
            </a:r>
            <a:r>
              <a:rPr lang="zh-CN" altLang="zh-CN" dirty="0"/>
              <a:t>类还实现了</a:t>
            </a:r>
            <a:r>
              <a:rPr lang="en-US" altLang="zh-CN" dirty="0" err="1"/>
              <a:t>INamingContainer</a:t>
            </a:r>
            <a:r>
              <a:rPr lang="zh-CN" altLang="zh-CN" dirty="0"/>
              <a:t>接口，使得</a:t>
            </a:r>
            <a:r>
              <a:rPr lang="en-US" altLang="zh-CN" dirty="0"/>
              <a:t>Page</a:t>
            </a:r>
            <a:r>
              <a:rPr lang="zh-CN" altLang="zh-CN" dirty="0"/>
              <a:t>类可以作为控件的容器。</a:t>
            </a:r>
            <a:endParaRPr lang="zh-CN" altLang="en-US" dirty="0"/>
          </a:p>
        </p:txBody>
      </p:sp>
    </p:spTree>
    <p:extLst>
      <p:ext uri="{BB962C8B-B14F-4D97-AF65-F5344CB8AC3E}">
        <p14:creationId xmlns:p14="http://schemas.microsoft.com/office/powerpoint/2010/main" val="53235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Page</a:t>
            </a:r>
            <a:r>
              <a:rPr lang="zh-CN" altLang="en-US" sz="4800" dirty="0"/>
              <a:t>类及页生命周期</a:t>
            </a:r>
          </a:p>
        </p:txBody>
      </p:sp>
      <p:sp>
        <p:nvSpPr>
          <p:cNvPr id="3" name="内容占位符 2"/>
          <p:cNvSpPr>
            <a:spLocks noGrp="1"/>
          </p:cNvSpPr>
          <p:nvPr>
            <p:ph idx="1"/>
          </p:nvPr>
        </p:nvSpPr>
        <p:spPr/>
        <p:txBody>
          <a:bodyPr>
            <a:normAutofit/>
          </a:bodyPr>
          <a:lstStyle/>
          <a:p>
            <a:r>
              <a:rPr lang="zh-CN" altLang="zh-CN" dirty="0"/>
              <a:t>在</a:t>
            </a:r>
            <a:r>
              <a:rPr lang="en-US" altLang="zh-CN" dirty="0"/>
              <a:t>Page</a:t>
            </a:r>
            <a:r>
              <a:rPr lang="zh-CN" altLang="zh-CN" dirty="0"/>
              <a:t>类的属性中，有几个常用的内置对象，包括：</a:t>
            </a:r>
            <a:r>
              <a:rPr lang="en-US" altLang="zh-CN" dirty="0"/>
              <a:t>Request</a:t>
            </a:r>
            <a:r>
              <a:rPr lang="zh-CN" altLang="zh-CN" dirty="0"/>
              <a:t>、</a:t>
            </a:r>
            <a:r>
              <a:rPr lang="en-US" altLang="zh-CN" dirty="0"/>
              <a:t>Response</a:t>
            </a:r>
            <a:r>
              <a:rPr lang="zh-CN" altLang="zh-CN" dirty="0"/>
              <a:t>、</a:t>
            </a:r>
            <a:r>
              <a:rPr lang="en-US" altLang="zh-CN" dirty="0"/>
              <a:t>Application</a:t>
            </a:r>
            <a:r>
              <a:rPr lang="zh-CN" altLang="zh-CN" dirty="0"/>
              <a:t>和</a:t>
            </a:r>
            <a:r>
              <a:rPr lang="en-US" altLang="zh-CN" dirty="0"/>
              <a:t>Session</a:t>
            </a:r>
            <a:r>
              <a:rPr lang="zh-CN" altLang="zh-CN" dirty="0"/>
              <a:t>等，它们会参与页面的运行和页面之间的信息传递。</a:t>
            </a:r>
            <a:endParaRPr lang="en-US" altLang="zh-CN" dirty="0"/>
          </a:p>
          <a:p>
            <a:r>
              <a:rPr lang="en-US" altLang="zh-CN" dirty="0"/>
              <a:t>ASP.NET</a:t>
            </a:r>
            <a:r>
              <a:rPr lang="zh-CN" altLang="zh-CN" dirty="0"/>
              <a:t>页面从被客户端请求、到运行、再到卸载的过程称为页的生命周期，在此期间，页将执行一系列处理步骤。了解页生命周期可以帮助开发者在生命周期的合适阶段编写代码以达到预期效果。</a:t>
            </a:r>
            <a:endParaRPr lang="zh-CN" altLang="en-US" dirty="0"/>
          </a:p>
        </p:txBody>
      </p:sp>
    </p:spTree>
    <p:extLst>
      <p:ext uri="{BB962C8B-B14F-4D97-AF65-F5344CB8AC3E}">
        <p14:creationId xmlns:p14="http://schemas.microsoft.com/office/powerpoint/2010/main" val="408689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11.2 Page</a:t>
            </a:r>
            <a:r>
              <a:rPr lang="zh-CN" altLang="en-US" sz="4800" dirty="0"/>
              <a:t>类及页生命周期</a:t>
            </a:r>
          </a:p>
        </p:txBody>
      </p:sp>
      <p:sp>
        <p:nvSpPr>
          <p:cNvPr id="3" name="内容占位符 2"/>
          <p:cNvSpPr>
            <a:spLocks noGrp="1"/>
          </p:cNvSpPr>
          <p:nvPr>
            <p:ph idx="1"/>
          </p:nvPr>
        </p:nvSpPr>
        <p:spPr/>
        <p:txBody>
          <a:bodyPr>
            <a:noAutofit/>
          </a:bodyPr>
          <a:lstStyle/>
          <a:p>
            <a:r>
              <a:rPr lang="zh-CN" altLang="zh-CN" sz="1600" dirty="0"/>
              <a:t>从客户端请求开始，页要经历以下一系列阶段：</a:t>
            </a:r>
          </a:p>
          <a:p>
            <a:pPr lvl="1">
              <a:buFont typeface="Wingdings" panose="05000000000000000000" pitchFamily="2" charset="2"/>
              <a:buChar char="l"/>
            </a:pPr>
            <a:r>
              <a:rPr lang="zh-CN" altLang="zh-CN" sz="1400" dirty="0"/>
              <a:t>页请求：页请求是指用户通过浏览器向服务器请求特定的</a:t>
            </a:r>
            <a:r>
              <a:rPr lang="en-US" altLang="zh-CN" sz="1400" dirty="0"/>
              <a:t>ASP.NET</a:t>
            </a:r>
            <a:r>
              <a:rPr lang="zh-CN" altLang="zh-CN" sz="1400" dirty="0"/>
              <a:t>页。</a:t>
            </a:r>
            <a:r>
              <a:rPr lang="en-US" altLang="zh-CN" sz="1400" dirty="0"/>
              <a:t>Web</a:t>
            </a:r>
            <a:r>
              <a:rPr lang="zh-CN" altLang="zh-CN" sz="1400" dirty="0"/>
              <a:t>服务器将根据情况判断是否需要编译、是否发送缓存或者需要执行页面程序。</a:t>
            </a:r>
          </a:p>
          <a:p>
            <a:pPr lvl="1">
              <a:buFont typeface="Wingdings" panose="05000000000000000000" pitchFamily="2" charset="2"/>
              <a:buChar char="l"/>
            </a:pPr>
            <a:r>
              <a:rPr lang="zh-CN" altLang="zh-CN" sz="1400" dirty="0"/>
              <a:t>开始：在开始阶段将设置页的多个属性，包括</a:t>
            </a:r>
            <a:r>
              <a:rPr lang="en-US" altLang="zh-CN" sz="1400" dirty="0"/>
              <a:t>Request</a:t>
            </a:r>
            <a:r>
              <a:rPr lang="zh-CN" altLang="zh-CN" sz="1400" dirty="0"/>
              <a:t>、</a:t>
            </a:r>
            <a:r>
              <a:rPr lang="en-US" altLang="zh-CN" sz="1400" dirty="0"/>
              <a:t>Response</a:t>
            </a:r>
            <a:r>
              <a:rPr lang="zh-CN" altLang="zh-CN" sz="1400" dirty="0"/>
              <a:t>、</a:t>
            </a:r>
            <a:r>
              <a:rPr lang="en-US" altLang="zh-CN" sz="1400" dirty="0" err="1"/>
              <a:t>IsPostBack</a:t>
            </a:r>
            <a:r>
              <a:rPr lang="zh-CN" altLang="zh-CN" sz="1400" dirty="0"/>
              <a:t>等属性。</a:t>
            </a:r>
          </a:p>
          <a:p>
            <a:pPr lvl="1">
              <a:buFont typeface="Wingdings" panose="05000000000000000000" pitchFamily="2" charset="2"/>
              <a:buChar char="l"/>
            </a:pPr>
            <a:r>
              <a:rPr lang="zh-CN" altLang="zh-CN" sz="1400" dirty="0"/>
              <a:t>页初始化：页初始化期间将设置页中的控件</a:t>
            </a:r>
            <a:r>
              <a:rPr lang="en-US" altLang="zh-CN" sz="1400" dirty="0" err="1"/>
              <a:t>UniqueID</a:t>
            </a:r>
            <a:r>
              <a:rPr lang="zh-CN" altLang="zh-CN" sz="1400" dirty="0"/>
              <a:t>属性，将主题应用于页。</a:t>
            </a:r>
          </a:p>
          <a:p>
            <a:pPr lvl="1">
              <a:buFont typeface="Wingdings" panose="05000000000000000000" pitchFamily="2" charset="2"/>
              <a:buChar char="l"/>
            </a:pPr>
            <a:r>
              <a:rPr lang="zh-CN" altLang="zh-CN" sz="1400" dirty="0"/>
              <a:t>加载：加载期间，判断如果当前请求是回发请求，则将根据之前的视图状态和控件状态恢复控件属性。</a:t>
            </a:r>
          </a:p>
          <a:p>
            <a:pPr lvl="1">
              <a:buFont typeface="Wingdings" panose="05000000000000000000" pitchFamily="2" charset="2"/>
              <a:buChar char="l"/>
            </a:pPr>
            <a:r>
              <a:rPr lang="zh-CN" altLang="zh-CN" sz="1400" dirty="0"/>
              <a:t>验证：在验证期间，将调用所有验证程序控件的</a:t>
            </a:r>
            <a:r>
              <a:rPr lang="en-US" altLang="zh-CN" sz="1400" dirty="0"/>
              <a:t>Validate</a:t>
            </a:r>
            <a:r>
              <a:rPr lang="zh-CN" altLang="zh-CN" sz="1400" dirty="0"/>
              <a:t>方法，以设置控件和页的</a:t>
            </a:r>
            <a:r>
              <a:rPr lang="en-US" altLang="zh-CN" sz="1400" dirty="0" err="1"/>
              <a:t>IsValid</a:t>
            </a:r>
            <a:r>
              <a:rPr lang="zh-CN" altLang="zh-CN" sz="1400" dirty="0"/>
              <a:t>属性。</a:t>
            </a:r>
          </a:p>
          <a:p>
            <a:pPr lvl="1">
              <a:buFont typeface="Wingdings" panose="05000000000000000000" pitchFamily="2" charset="2"/>
              <a:buChar char="l"/>
            </a:pPr>
            <a:r>
              <a:rPr lang="zh-CN" altLang="zh-CN" sz="1400" dirty="0"/>
              <a:t>回发事件处理：如果请求是回发请求，则将调用所有事件处理程序。</a:t>
            </a:r>
          </a:p>
          <a:p>
            <a:pPr lvl="1">
              <a:buFont typeface="Wingdings" panose="05000000000000000000" pitchFamily="2" charset="2"/>
              <a:buChar char="l"/>
            </a:pPr>
            <a:r>
              <a:rPr lang="zh-CN" altLang="zh-CN" sz="1400" dirty="0"/>
              <a:t>呈现：在呈现之前，会针对该页和所有控件保存视图状态，以供下一次回发时使用。</a:t>
            </a:r>
          </a:p>
          <a:p>
            <a:pPr lvl="1">
              <a:buFont typeface="Wingdings" panose="05000000000000000000" pitchFamily="2" charset="2"/>
              <a:buChar char="l"/>
            </a:pPr>
            <a:r>
              <a:rPr lang="zh-CN" altLang="zh-CN" sz="1400" dirty="0"/>
              <a:t>卸载：完全呈现页并已将页发送至客户端。将页面执行过程中产生的内置对象和其它数据成员进行删除，释放内存空间。</a:t>
            </a:r>
            <a:endParaRPr lang="zh-CN" altLang="en-US" sz="1400" dirty="0"/>
          </a:p>
        </p:txBody>
      </p:sp>
    </p:spTree>
    <p:extLst>
      <p:ext uri="{BB962C8B-B14F-4D97-AF65-F5344CB8AC3E}">
        <p14:creationId xmlns:p14="http://schemas.microsoft.com/office/powerpoint/2010/main" val="144743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ASP.NET</a:t>
            </a:r>
            <a:r>
              <a:rPr lang="zh-CN" altLang="en-US" sz="4800" dirty="0"/>
              <a:t>的事件驱动模型</a:t>
            </a:r>
          </a:p>
        </p:txBody>
      </p:sp>
      <p:sp>
        <p:nvSpPr>
          <p:cNvPr id="3" name="内容占位符 2"/>
          <p:cNvSpPr>
            <a:spLocks noGrp="1"/>
          </p:cNvSpPr>
          <p:nvPr>
            <p:ph idx="1"/>
          </p:nvPr>
        </p:nvSpPr>
        <p:spPr/>
        <p:txBody>
          <a:bodyPr>
            <a:normAutofit/>
          </a:bodyPr>
          <a:lstStyle/>
          <a:p>
            <a:r>
              <a:rPr lang="zh-CN" altLang="zh-CN" sz="1800" dirty="0"/>
              <a:t>基于面向对象程序的程序设计语言和开发环境大多支持事件驱动模型，该模型可以使开发人员将主要的精力集中于针对程序运行的状态做出响应。比如在一个游戏中，玩家的下一个操作是很难预计的，程序只能根据发生的事件做出对应的处理。</a:t>
            </a:r>
          </a:p>
          <a:p>
            <a:r>
              <a:rPr lang="zh-CN" altLang="zh-CN" sz="1800" dirty="0"/>
              <a:t>事件（</a:t>
            </a:r>
            <a:r>
              <a:rPr lang="en-US" altLang="zh-CN" sz="1800" dirty="0"/>
              <a:t>Event</a:t>
            </a:r>
            <a:r>
              <a:rPr lang="zh-CN" altLang="zh-CN" sz="1800" dirty="0"/>
              <a:t>）是一个信号，它告知应用程序有重要情况发生。例如，用户单击窗体上的某个控件时，窗体可能会引发一个</a:t>
            </a:r>
            <a:r>
              <a:rPr lang="en-US" altLang="zh-CN" sz="1800" dirty="0"/>
              <a:t> Click </a:t>
            </a:r>
            <a:r>
              <a:rPr lang="zh-CN" altLang="zh-CN" sz="1800" dirty="0"/>
              <a:t>事件并调用一个处理该事件的过程。参考前面“</a:t>
            </a:r>
            <a:r>
              <a:rPr lang="en-US" altLang="zh-CN" sz="1800" dirty="0"/>
              <a:t>Default.aspx</a:t>
            </a:r>
            <a:r>
              <a:rPr lang="zh-CN" altLang="zh-CN" sz="1800" dirty="0"/>
              <a:t>”文件中的一行代码：</a:t>
            </a:r>
          </a:p>
          <a:p>
            <a:pPr marL="0" indent="0">
              <a:buNone/>
            </a:pPr>
            <a:r>
              <a:rPr lang="en-US" altLang="zh-CN" sz="1800" dirty="0">
                <a:solidFill>
                  <a:srgbClr val="FF0000"/>
                </a:solidFill>
              </a:rPr>
              <a:t>&lt;</a:t>
            </a:r>
            <a:r>
              <a:rPr lang="en-US" altLang="zh-CN" sz="1800" dirty="0" err="1">
                <a:solidFill>
                  <a:srgbClr val="FF0000"/>
                </a:solidFill>
              </a:rPr>
              <a:t>asp:Button</a:t>
            </a:r>
            <a:r>
              <a:rPr lang="en-US" altLang="zh-CN" sz="1800" dirty="0">
                <a:solidFill>
                  <a:srgbClr val="FF0000"/>
                </a:solidFill>
              </a:rPr>
              <a:t> ID="Button1" </a:t>
            </a:r>
            <a:r>
              <a:rPr lang="en-US" altLang="zh-CN" sz="1800" dirty="0" err="1">
                <a:solidFill>
                  <a:srgbClr val="FF0000"/>
                </a:solidFill>
              </a:rPr>
              <a:t>runat</a:t>
            </a:r>
            <a:r>
              <a:rPr lang="en-US" altLang="zh-CN" sz="1800" dirty="0">
                <a:solidFill>
                  <a:srgbClr val="FF0000"/>
                </a:solidFill>
              </a:rPr>
              <a:t>="server" </a:t>
            </a:r>
            <a:r>
              <a:rPr lang="en-US" altLang="zh-CN" sz="1800" dirty="0" err="1">
                <a:solidFill>
                  <a:srgbClr val="FF0000"/>
                </a:solidFill>
              </a:rPr>
              <a:t>OnClick</a:t>
            </a:r>
            <a:r>
              <a:rPr lang="en-US" altLang="zh-CN" sz="1800" dirty="0">
                <a:solidFill>
                  <a:srgbClr val="FF0000"/>
                </a:solidFill>
              </a:rPr>
              <a:t>="Button1_Click" Text="Button" /&gt;</a:t>
            </a:r>
            <a:r>
              <a:rPr lang="en-US" altLang="zh-CN" sz="1800" dirty="0"/>
              <a:t> </a:t>
            </a:r>
            <a:endParaRPr lang="zh-CN" altLang="zh-CN" sz="1800" dirty="0"/>
          </a:p>
          <a:p>
            <a:r>
              <a:rPr lang="zh-CN" altLang="zh-CN" sz="1800" dirty="0"/>
              <a:t>其中</a:t>
            </a:r>
            <a:r>
              <a:rPr lang="en-US" altLang="zh-CN" sz="1800" dirty="0" err="1"/>
              <a:t>Onclick</a:t>
            </a:r>
            <a:r>
              <a:rPr lang="zh-CN" altLang="zh-CN" sz="1800" dirty="0"/>
              <a:t>就是一个事件，当按钮被点击时产生事件。</a:t>
            </a:r>
            <a:endParaRPr lang="zh-CN" altLang="en-US" sz="1800" dirty="0"/>
          </a:p>
        </p:txBody>
      </p:sp>
    </p:spTree>
    <p:extLst>
      <p:ext uri="{BB962C8B-B14F-4D97-AF65-F5344CB8AC3E}">
        <p14:creationId xmlns:p14="http://schemas.microsoft.com/office/powerpoint/2010/main" val="196917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ASP.NET</a:t>
            </a:r>
            <a:r>
              <a:rPr lang="zh-CN" altLang="en-US" sz="4800" dirty="0"/>
              <a:t>的事件驱动模型</a:t>
            </a:r>
          </a:p>
        </p:txBody>
      </p:sp>
      <p:sp>
        <p:nvSpPr>
          <p:cNvPr id="3" name="内容占位符 2"/>
          <p:cNvSpPr>
            <a:spLocks noGrp="1"/>
          </p:cNvSpPr>
          <p:nvPr>
            <p:ph idx="1"/>
          </p:nvPr>
        </p:nvSpPr>
        <p:spPr/>
        <p:txBody>
          <a:bodyPr>
            <a:normAutofit/>
          </a:bodyPr>
          <a:lstStyle/>
          <a:p>
            <a:r>
              <a:rPr lang="zh-CN" altLang="zh-CN" dirty="0"/>
              <a:t>（</a:t>
            </a:r>
            <a:r>
              <a:rPr lang="en-US" altLang="zh-CN" dirty="0"/>
              <a:t>1</a:t>
            </a:r>
            <a:r>
              <a:rPr lang="zh-CN" altLang="zh-CN" dirty="0"/>
              <a:t>）执行效率</a:t>
            </a:r>
          </a:p>
          <a:p>
            <a:r>
              <a:rPr lang="zh-CN" altLang="zh-CN" dirty="0"/>
              <a:t>由于大多数</a:t>
            </a:r>
            <a:r>
              <a:rPr lang="en-US" altLang="zh-CN" dirty="0"/>
              <a:t>ASP.NET</a:t>
            </a:r>
            <a:r>
              <a:rPr lang="zh-CN" altLang="zh-CN" dirty="0"/>
              <a:t>服务器控件事件需要浏览器和服务器的往返行程才能进行处理，因此这些事件可能会影响页面的响应速度。</a:t>
            </a:r>
            <a:endParaRPr lang="en-US" altLang="zh-CN" dirty="0"/>
          </a:p>
          <a:p>
            <a:r>
              <a:rPr lang="zh-CN" altLang="zh-CN" dirty="0"/>
              <a:t>为了避免产生过于频繁的浏览器、服务器之间的数据交换，</a:t>
            </a:r>
            <a:r>
              <a:rPr lang="en-US" altLang="zh-CN" dirty="0"/>
              <a:t>ASP.NET</a:t>
            </a:r>
            <a:r>
              <a:rPr lang="zh-CN" altLang="zh-CN" dirty="0"/>
              <a:t>服务器控件不支持类似</a:t>
            </a:r>
            <a:r>
              <a:rPr lang="en-US" altLang="zh-CN" dirty="0" err="1"/>
              <a:t>onmouseover</a:t>
            </a:r>
            <a:r>
              <a:rPr lang="zh-CN" altLang="zh-CN" dirty="0"/>
              <a:t>这类事件，如果</a:t>
            </a:r>
            <a:r>
              <a:rPr lang="en-US" altLang="zh-CN" dirty="0"/>
              <a:t>Web</a:t>
            </a:r>
            <a:r>
              <a:rPr lang="zh-CN" altLang="zh-CN" dirty="0"/>
              <a:t>应用程序需要响应这类事件以构建所需的用户体验，则需要在浏览器端使用</a:t>
            </a:r>
            <a:r>
              <a:rPr lang="en-US" altLang="zh-CN" dirty="0"/>
              <a:t>JavaScript</a:t>
            </a:r>
            <a:r>
              <a:rPr lang="zh-CN" altLang="zh-CN" dirty="0"/>
              <a:t>进行程序设计。</a:t>
            </a:r>
            <a:endParaRPr lang="zh-CN" altLang="en-US" dirty="0"/>
          </a:p>
        </p:txBody>
      </p:sp>
    </p:spTree>
    <p:extLst>
      <p:ext uri="{BB962C8B-B14F-4D97-AF65-F5344CB8AC3E}">
        <p14:creationId xmlns:p14="http://schemas.microsoft.com/office/powerpoint/2010/main" val="223667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ASP.NET</a:t>
            </a:r>
            <a:r>
              <a:rPr lang="zh-CN" altLang="en-US" sz="4800" dirty="0"/>
              <a:t>的事件驱动模型</a:t>
            </a:r>
          </a:p>
        </p:txBody>
      </p:sp>
      <p:sp>
        <p:nvSpPr>
          <p:cNvPr id="3" name="内容占位符 2"/>
          <p:cNvSpPr>
            <a:spLocks noGrp="1"/>
          </p:cNvSpPr>
          <p:nvPr>
            <p:ph idx="1"/>
          </p:nvPr>
        </p:nvSpPr>
        <p:spPr/>
        <p:txBody>
          <a:bodyPr>
            <a:normAutofit lnSpcReduction="10000"/>
          </a:bodyPr>
          <a:lstStyle/>
          <a:p>
            <a:r>
              <a:rPr lang="zh-CN" altLang="zh-CN" dirty="0"/>
              <a:t>（</a:t>
            </a:r>
            <a:r>
              <a:rPr lang="en-US" altLang="zh-CN" dirty="0"/>
              <a:t>2</a:t>
            </a:r>
            <a:r>
              <a:rPr lang="zh-CN" altLang="zh-CN" dirty="0"/>
              <a:t>）事件参数</a:t>
            </a:r>
          </a:p>
          <a:p>
            <a:r>
              <a:rPr lang="zh-CN" altLang="zh-CN" dirty="0"/>
              <a:t>基于服务器的</a:t>
            </a:r>
            <a:r>
              <a:rPr lang="en-US" altLang="zh-CN" dirty="0"/>
              <a:t>ASP.NET</a:t>
            </a:r>
            <a:r>
              <a:rPr lang="zh-CN" altLang="zh-CN" dirty="0"/>
              <a:t>页和控件事件遵循</a:t>
            </a:r>
            <a:r>
              <a:rPr lang="en-US" altLang="zh-CN" dirty="0"/>
              <a:t>.NET Framework</a:t>
            </a:r>
            <a:r>
              <a:rPr lang="zh-CN" altLang="zh-CN" dirty="0"/>
              <a:t>事件处理程序方法的标准模式，所有事件都传递两个参数：表示引发事件的事件发送器对象，以及包含各种特定信息的事件对象。第二个参数通常是</a:t>
            </a:r>
            <a:r>
              <a:rPr lang="en-US" altLang="zh-CN" dirty="0" err="1"/>
              <a:t>EventArgs</a:t>
            </a:r>
            <a:r>
              <a:rPr lang="zh-CN" altLang="zh-CN" dirty="0"/>
              <a:t>类型，但对于某些控件而言是特定于该控件的类型。例如，对于</a:t>
            </a:r>
            <a:r>
              <a:rPr lang="en-US" altLang="zh-CN" dirty="0" err="1"/>
              <a:t>ImageButton</a:t>
            </a:r>
            <a:r>
              <a:rPr lang="zh-CN" altLang="zh-CN" dirty="0"/>
              <a:t>控件，第二个参数是</a:t>
            </a:r>
            <a:r>
              <a:rPr lang="en-US" altLang="zh-CN" dirty="0" err="1"/>
              <a:t>ImageClickEventArgs</a:t>
            </a:r>
            <a:r>
              <a:rPr lang="zh-CN" altLang="zh-CN" dirty="0"/>
              <a:t>类型，它包括有关用户单击位置的坐标的信息。</a:t>
            </a:r>
            <a:endParaRPr lang="zh-CN" altLang="en-US" dirty="0"/>
          </a:p>
        </p:txBody>
      </p:sp>
    </p:spTree>
    <p:extLst>
      <p:ext uri="{BB962C8B-B14F-4D97-AF65-F5344CB8AC3E}">
        <p14:creationId xmlns:p14="http://schemas.microsoft.com/office/powerpoint/2010/main" val="245575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42156893"/>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ASP.NET</a:t>
            </a:r>
            <a:r>
              <a:rPr lang="zh-CN" altLang="en-US" sz="4800" dirty="0"/>
              <a:t>的事件驱动模型</a:t>
            </a:r>
          </a:p>
        </p:txBody>
      </p:sp>
      <p:sp>
        <p:nvSpPr>
          <p:cNvPr id="3" name="内容占位符 2"/>
          <p:cNvSpPr>
            <a:spLocks noGrp="1"/>
          </p:cNvSpPr>
          <p:nvPr>
            <p:ph idx="1"/>
          </p:nvPr>
        </p:nvSpPr>
        <p:spPr/>
        <p:txBody>
          <a:bodyPr>
            <a:normAutofit fontScale="70000" lnSpcReduction="20000"/>
          </a:bodyPr>
          <a:lstStyle/>
          <a:p>
            <a:r>
              <a:rPr lang="zh-CN" altLang="zh-CN" dirty="0"/>
              <a:t>（</a:t>
            </a:r>
            <a:r>
              <a:rPr lang="en-US" altLang="zh-CN" dirty="0"/>
              <a:t>3</a:t>
            </a:r>
            <a:r>
              <a:rPr lang="zh-CN" altLang="zh-CN" dirty="0"/>
              <a:t>）服务器控件中的回发和非回发事件</a:t>
            </a:r>
          </a:p>
          <a:p>
            <a:r>
              <a:rPr lang="zh-CN" altLang="zh-CN" dirty="0"/>
              <a:t>在服务器控件中，一些事件（比如</a:t>
            </a:r>
            <a:r>
              <a:rPr lang="en-US" altLang="zh-CN" dirty="0"/>
              <a:t>Click</a:t>
            </a:r>
            <a:r>
              <a:rPr lang="zh-CN" altLang="zh-CN" dirty="0"/>
              <a:t>事件）将会立即引发</a:t>
            </a:r>
            <a:r>
              <a:rPr lang="en-US" altLang="zh-CN" dirty="0"/>
              <a:t>Form</a:t>
            </a:r>
            <a:r>
              <a:rPr lang="zh-CN" altLang="zh-CN" dirty="0"/>
              <a:t>的提交，并将</a:t>
            </a:r>
            <a:r>
              <a:rPr lang="en-US" altLang="zh-CN" dirty="0"/>
              <a:t>Form</a:t>
            </a:r>
            <a:r>
              <a:rPr lang="zh-CN" altLang="zh-CN" dirty="0"/>
              <a:t>中各参数的值传递给服务器。通常这种</a:t>
            </a:r>
            <a:r>
              <a:rPr lang="en-US" altLang="zh-CN" dirty="0"/>
              <a:t>Form</a:t>
            </a:r>
            <a:r>
              <a:rPr lang="zh-CN" altLang="zh-CN" dirty="0"/>
              <a:t>提交都是指向当前页面本身，所以实际上是一种</a:t>
            </a:r>
            <a:r>
              <a:rPr lang="en-US" altLang="zh-CN" dirty="0"/>
              <a:t>“</a:t>
            </a:r>
            <a:r>
              <a:rPr lang="zh-CN" altLang="zh-CN" dirty="0"/>
              <a:t>回发</a:t>
            </a:r>
            <a:r>
              <a:rPr lang="en-US" altLang="zh-CN" dirty="0"/>
              <a:t>”</a:t>
            </a:r>
            <a:r>
              <a:rPr lang="zh-CN" altLang="zh-CN" dirty="0"/>
              <a:t>。另一些事件（如</a:t>
            </a:r>
            <a:r>
              <a:rPr lang="en-US" altLang="zh-CN" dirty="0" err="1"/>
              <a:t>TextBox</a:t>
            </a:r>
            <a:r>
              <a:rPr lang="zh-CN" altLang="zh-CN" dirty="0"/>
              <a:t>控件的</a:t>
            </a:r>
            <a:r>
              <a:rPr lang="en-US" altLang="zh-CN" dirty="0"/>
              <a:t>Change</a:t>
            </a:r>
            <a:r>
              <a:rPr lang="zh-CN" altLang="zh-CN" dirty="0"/>
              <a:t>事件）不会立即导致</a:t>
            </a:r>
            <a:r>
              <a:rPr lang="en-US" altLang="zh-CN" dirty="0"/>
              <a:t>Form</a:t>
            </a:r>
            <a:r>
              <a:rPr lang="zh-CN" altLang="zh-CN" dirty="0"/>
              <a:t>被提交，它们在下一次发生提交操作时引发。</a:t>
            </a:r>
          </a:p>
          <a:p>
            <a:r>
              <a:rPr lang="zh-CN" altLang="zh-CN" dirty="0"/>
              <a:t>有时我们希望自己控制某个服务器控件的事件是否立即回发。比如，我们通过网页中的一系列</a:t>
            </a:r>
            <a:r>
              <a:rPr lang="en-US" altLang="zh-CN" dirty="0" err="1"/>
              <a:t>CheckBox</a:t>
            </a:r>
            <a:r>
              <a:rPr lang="zh-CN" altLang="zh-CN" dirty="0"/>
              <a:t>控件来收集用户的兴趣选项，我们希望当用户点击多个选项后再通过提交按钮一次性提交到服务器端；有时我们却希望当用户点击</a:t>
            </a:r>
            <a:r>
              <a:rPr lang="en-US" altLang="zh-CN" dirty="0" err="1"/>
              <a:t>CheckBox</a:t>
            </a:r>
            <a:r>
              <a:rPr lang="zh-CN" altLang="zh-CN" dirty="0"/>
              <a:t>控件按钮改变状态是立即在页面上做出反应，因此希望</a:t>
            </a:r>
            <a:r>
              <a:rPr lang="en-US" altLang="zh-CN" dirty="0" err="1"/>
              <a:t>CheckBox</a:t>
            </a:r>
            <a:r>
              <a:rPr lang="zh-CN" altLang="zh-CN" dirty="0"/>
              <a:t>控件的</a:t>
            </a:r>
            <a:r>
              <a:rPr lang="en-US" altLang="zh-CN" dirty="0" err="1"/>
              <a:t>CheckedChanged</a:t>
            </a:r>
            <a:r>
              <a:rPr lang="zh-CN" altLang="zh-CN" dirty="0"/>
              <a:t>事件能够立即回发。默认情况下，</a:t>
            </a:r>
            <a:r>
              <a:rPr lang="en-US" altLang="zh-CN" dirty="0" err="1"/>
              <a:t>CheckBox</a:t>
            </a:r>
            <a:r>
              <a:rPr lang="zh-CN" altLang="zh-CN" dirty="0"/>
              <a:t>控件的</a:t>
            </a:r>
            <a:r>
              <a:rPr lang="en-US" altLang="zh-CN" dirty="0" err="1"/>
              <a:t>CheckedChanged</a:t>
            </a:r>
            <a:r>
              <a:rPr lang="zh-CN" altLang="zh-CN" dirty="0"/>
              <a:t>事件不会导致该页被提交。但是，如果将控件的</a:t>
            </a:r>
            <a:r>
              <a:rPr lang="en-US" altLang="zh-CN" dirty="0" err="1"/>
              <a:t>AutoPostBack</a:t>
            </a:r>
            <a:r>
              <a:rPr lang="zh-CN" altLang="zh-CN" dirty="0"/>
              <a:t>属性设置为</a:t>
            </a:r>
            <a:r>
              <a:rPr lang="en-US" altLang="zh-CN" dirty="0"/>
              <a:t>true</a:t>
            </a:r>
            <a:r>
              <a:rPr lang="zh-CN" altLang="zh-CN" dirty="0"/>
              <a:t>，则一旦用户单击该复选框，该页面便会立即被发送到服务器进行处理。</a:t>
            </a:r>
            <a:endParaRPr lang="zh-CN" altLang="en-US" dirty="0"/>
          </a:p>
        </p:txBody>
      </p:sp>
    </p:spTree>
    <p:extLst>
      <p:ext uri="{BB962C8B-B14F-4D97-AF65-F5344CB8AC3E}">
        <p14:creationId xmlns:p14="http://schemas.microsoft.com/office/powerpoint/2010/main" val="18013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ASP.NET</a:t>
            </a:r>
            <a:r>
              <a:rPr lang="zh-CN" altLang="en-US" sz="4800" dirty="0"/>
              <a:t>的事件驱动模型</a:t>
            </a:r>
          </a:p>
        </p:txBody>
      </p:sp>
      <p:sp>
        <p:nvSpPr>
          <p:cNvPr id="3" name="内容占位符 2"/>
          <p:cNvSpPr>
            <a:spLocks noGrp="1"/>
          </p:cNvSpPr>
          <p:nvPr>
            <p:ph idx="1"/>
          </p:nvPr>
        </p:nvSpPr>
        <p:spPr/>
        <p:txBody>
          <a:bodyPr>
            <a:normAutofit fontScale="92500" lnSpcReduction="20000"/>
          </a:bodyPr>
          <a:lstStyle/>
          <a:p>
            <a:r>
              <a:rPr lang="zh-CN" altLang="zh-CN" dirty="0"/>
              <a:t>（</a:t>
            </a:r>
            <a:r>
              <a:rPr lang="en-US" altLang="zh-CN" dirty="0"/>
              <a:t>4</a:t>
            </a:r>
            <a:r>
              <a:rPr lang="zh-CN" altLang="zh-CN" dirty="0"/>
              <a:t>）转发的事件</a:t>
            </a:r>
          </a:p>
          <a:p>
            <a:r>
              <a:rPr lang="en-US" altLang="zh-CN" dirty="0" err="1"/>
              <a:t>GridView</a:t>
            </a:r>
            <a:r>
              <a:rPr lang="zh-CN" altLang="zh-CN" dirty="0"/>
              <a:t>服务器控件是在设计数据库应用程序时最常用的控件之一，它包含了一个类似表格的区域，里面可以呈现多行、多列数据。通过程序设计，在</a:t>
            </a:r>
            <a:r>
              <a:rPr lang="en-US" altLang="zh-CN" dirty="0" err="1"/>
              <a:t>GridView</a:t>
            </a:r>
            <a:r>
              <a:rPr lang="zh-CN" altLang="zh-CN" dirty="0"/>
              <a:t>的表格中还可以包含按钮这一类控件，在这种情况下，并不会导致每个按钮各自引发一个事件，而是来自嵌套控件的事件被转发到容器控件。然后，容器通过事件的参数来区分具体的情况，可以避免为每一个嵌套控件编写单独的事件处理程序。</a:t>
            </a:r>
          </a:p>
          <a:p>
            <a:r>
              <a:rPr lang="zh-CN" altLang="zh-CN" dirty="0"/>
              <a:t>总之，对于事件的响应方式会直接影响到</a:t>
            </a:r>
            <a:r>
              <a:rPr lang="en-US" altLang="zh-CN" dirty="0"/>
              <a:t>Web</a:t>
            </a:r>
            <a:r>
              <a:rPr lang="zh-CN" altLang="zh-CN" dirty="0"/>
              <a:t>程序的性能，程序员可以结合浏览器端技术优化用户体验，要综合考虑开发效率和执行效率的平衡问题。</a:t>
            </a:r>
            <a:endParaRPr lang="zh-CN" altLang="en-US" dirty="0"/>
          </a:p>
        </p:txBody>
      </p:sp>
    </p:spTree>
    <p:extLst>
      <p:ext uri="{BB962C8B-B14F-4D97-AF65-F5344CB8AC3E}">
        <p14:creationId xmlns:p14="http://schemas.microsoft.com/office/powerpoint/2010/main" val="4145270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11.3 ASP.NET</a:t>
            </a:r>
            <a:r>
              <a:rPr lang="zh-CN" altLang="en-US" sz="4800" dirty="0"/>
              <a:t>的事件驱动模型</a:t>
            </a:r>
          </a:p>
        </p:txBody>
      </p:sp>
      <p:sp>
        <p:nvSpPr>
          <p:cNvPr id="3" name="内容占位符 2"/>
          <p:cNvSpPr>
            <a:spLocks noGrp="1"/>
          </p:cNvSpPr>
          <p:nvPr>
            <p:ph idx="1"/>
          </p:nvPr>
        </p:nvSpPr>
        <p:spPr/>
        <p:txBody>
          <a:bodyPr>
            <a:normAutofit/>
          </a:bodyPr>
          <a:lstStyle/>
          <a:p>
            <a:r>
              <a:rPr lang="zh-CN" altLang="zh-CN" sz="1800" dirty="0"/>
              <a:t>（</a:t>
            </a:r>
            <a:r>
              <a:rPr lang="en-US" altLang="zh-CN" sz="1800" dirty="0"/>
              <a:t>5</a:t>
            </a:r>
            <a:r>
              <a:rPr lang="zh-CN" altLang="zh-CN" sz="1800" dirty="0"/>
              <a:t>）事件与处理函数的绑定</a:t>
            </a:r>
          </a:p>
          <a:p>
            <a:r>
              <a:rPr lang="zh-CN" altLang="zh-CN" sz="1800" dirty="0"/>
              <a:t>事件消息与特定函数之间的绑定是通过事件委托来实现的。在设计时，开发者可以在控件标记中指定事件处理函数，例如下面代码中，将</a:t>
            </a:r>
            <a:r>
              <a:rPr lang="x-none" altLang="zh-CN" sz="1800" dirty="0"/>
              <a:t>Button</a:t>
            </a:r>
            <a:r>
              <a:rPr lang="zh-CN" altLang="zh-CN" sz="1800" dirty="0"/>
              <a:t>的</a:t>
            </a:r>
            <a:r>
              <a:rPr lang="x-none" altLang="zh-CN" sz="1800" dirty="0"/>
              <a:t>OnClick</a:t>
            </a:r>
            <a:r>
              <a:rPr lang="zh-CN" altLang="zh-CN" sz="1800" dirty="0"/>
              <a:t>事件绑定到名为</a:t>
            </a:r>
            <a:r>
              <a:rPr lang="en-US" altLang="zh-CN" sz="1800" dirty="0"/>
              <a:t>Button1_Click</a:t>
            </a:r>
            <a:r>
              <a:rPr lang="zh-CN" altLang="zh-CN" sz="1800" dirty="0"/>
              <a:t>的函数上。</a:t>
            </a:r>
          </a:p>
          <a:p>
            <a:r>
              <a:rPr lang="x-none" altLang="zh-CN" sz="1800" dirty="0"/>
              <a:t> </a:t>
            </a:r>
            <a:endParaRPr lang="zh-CN" altLang="zh-CN" sz="1800" dirty="0"/>
          </a:p>
          <a:p>
            <a:pPr marL="0" indent="0">
              <a:buNone/>
            </a:pPr>
            <a:r>
              <a:rPr lang="en-US" altLang="zh-CN" sz="1800" dirty="0">
                <a:solidFill>
                  <a:srgbClr val="FF0000"/>
                </a:solidFill>
              </a:rPr>
              <a:t>&lt;</a:t>
            </a:r>
            <a:r>
              <a:rPr lang="en-US" altLang="zh-CN" sz="1800" dirty="0" err="1">
                <a:solidFill>
                  <a:srgbClr val="FF0000"/>
                </a:solidFill>
              </a:rPr>
              <a:t>asp:Button</a:t>
            </a:r>
            <a:r>
              <a:rPr lang="en-US" altLang="zh-CN" sz="1800" dirty="0">
                <a:solidFill>
                  <a:srgbClr val="FF0000"/>
                </a:solidFill>
              </a:rPr>
              <a:t> ID="Button1" </a:t>
            </a:r>
            <a:r>
              <a:rPr lang="en-US" altLang="zh-CN" sz="1800" dirty="0" err="1">
                <a:solidFill>
                  <a:srgbClr val="FF0000"/>
                </a:solidFill>
              </a:rPr>
              <a:t>runat</a:t>
            </a:r>
            <a:r>
              <a:rPr lang="en-US" altLang="zh-CN" sz="1800" dirty="0">
                <a:solidFill>
                  <a:srgbClr val="FF0000"/>
                </a:solidFill>
              </a:rPr>
              <a:t>="server" </a:t>
            </a:r>
            <a:endParaRPr lang="zh-CN" altLang="zh-CN" sz="1800" dirty="0">
              <a:solidFill>
                <a:srgbClr val="FF0000"/>
              </a:solidFill>
            </a:endParaRPr>
          </a:p>
          <a:p>
            <a:pPr marL="0" indent="0">
              <a:buNone/>
            </a:pPr>
            <a:r>
              <a:rPr lang="en-US" altLang="zh-CN" sz="1800" dirty="0" err="1">
                <a:solidFill>
                  <a:srgbClr val="FF0000"/>
                </a:solidFill>
              </a:rPr>
              <a:t>OnClick</a:t>
            </a:r>
            <a:r>
              <a:rPr lang="en-US" altLang="zh-CN" sz="1800" dirty="0">
                <a:solidFill>
                  <a:srgbClr val="FF0000"/>
                </a:solidFill>
              </a:rPr>
              <a:t>="Button1_Click" Text="Button" /&gt;</a:t>
            </a:r>
          </a:p>
          <a:p>
            <a:r>
              <a:rPr lang="zh-CN" altLang="zh-CN" sz="1800" dirty="0"/>
              <a:t>如果控件本身是在页面运行时中通过代码动态创建的，则不能使用上述绑定方法，因为在设计时还没有该控件的引用。</a:t>
            </a:r>
          </a:p>
        </p:txBody>
      </p:sp>
    </p:spTree>
    <p:extLst>
      <p:ext uri="{BB962C8B-B14F-4D97-AF65-F5344CB8AC3E}">
        <p14:creationId xmlns:p14="http://schemas.microsoft.com/office/powerpoint/2010/main" val="2684144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Request</a:t>
            </a:r>
            <a:r>
              <a:rPr lang="zh-CN" altLang="en-US" sz="4800" dirty="0"/>
              <a:t>属性</a:t>
            </a:r>
          </a:p>
        </p:txBody>
      </p:sp>
      <p:sp>
        <p:nvSpPr>
          <p:cNvPr id="3" name="内容占位符 2"/>
          <p:cNvSpPr>
            <a:spLocks noGrp="1"/>
          </p:cNvSpPr>
          <p:nvPr>
            <p:ph idx="1"/>
          </p:nvPr>
        </p:nvSpPr>
        <p:spPr/>
        <p:txBody>
          <a:bodyPr>
            <a:normAutofit/>
          </a:bodyPr>
          <a:lstStyle/>
          <a:p>
            <a:r>
              <a:rPr lang="x-none" altLang="zh-CN" sz="1800" dirty="0"/>
              <a:t>Page.Request</a:t>
            </a:r>
            <a:r>
              <a:rPr lang="zh-CN" altLang="zh-CN" sz="1800" dirty="0"/>
              <a:t>属性是</a:t>
            </a:r>
            <a:r>
              <a:rPr lang="x-none" altLang="zh-CN" sz="1800" dirty="0"/>
              <a:t>HttpRequest</a:t>
            </a:r>
            <a:r>
              <a:rPr lang="zh-CN" altLang="zh-CN" sz="1800" dirty="0"/>
              <a:t>类的实例对象，</a:t>
            </a:r>
            <a:r>
              <a:rPr lang="x-none" altLang="zh-CN" sz="1800" dirty="0"/>
              <a:t>Request</a:t>
            </a:r>
            <a:r>
              <a:rPr lang="zh-CN" altLang="zh-CN" sz="1800" dirty="0"/>
              <a:t>中包含了有关当前</a:t>
            </a:r>
            <a:r>
              <a:rPr lang="x-none" altLang="zh-CN" sz="1800" dirty="0"/>
              <a:t>HTTP</a:t>
            </a:r>
            <a:r>
              <a:rPr lang="zh-CN" altLang="zh-CN" sz="1800" dirty="0"/>
              <a:t>请求的信息。通过</a:t>
            </a:r>
            <a:r>
              <a:rPr lang="x-none" altLang="zh-CN" sz="1800" dirty="0"/>
              <a:t>Request</a:t>
            </a:r>
            <a:r>
              <a:rPr lang="zh-CN" altLang="zh-CN" sz="1800" dirty="0"/>
              <a:t>可以获得浏览器在</a:t>
            </a:r>
            <a:r>
              <a:rPr lang="x-none" altLang="zh-CN" sz="1800" dirty="0"/>
              <a:t>Web</a:t>
            </a:r>
            <a:r>
              <a:rPr lang="zh-CN" altLang="zh-CN" sz="1800" dirty="0"/>
              <a:t>请求期间发送的值，这些值有的是用户的输入，有的是客户端本身的信息。</a:t>
            </a:r>
          </a:p>
          <a:p>
            <a:r>
              <a:rPr lang="zh-CN" altLang="zh-CN" sz="1800" dirty="0"/>
              <a:t>浏览器向服务器提交数据的方式分为两种，</a:t>
            </a:r>
            <a:r>
              <a:rPr lang="x-none" altLang="zh-CN" sz="1800" dirty="0"/>
              <a:t>POST</a:t>
            </a:r>
            <a:r>
              <a:rPr lang="zh-CN" altLang="zh-CN" sz="1800" dirty="0"/>
              <a:t>和</a:t>
            </a:r>
            <a:r>
              <a:rPr lang="x-none" altLang="zh-CN" sz="1800" dirty="0"/>
              <a:t>GET</a:t>
            </a:r>
            <a:r>
              <a:rPr lang="zh-CN" altLang="zh-CN" sz="1800" dirty="0"/>
              <a:t>。在</a:t>
            </a:r>
            <a:r>
              <a:rPr lang="x-none" altLang="zh-CN" sz="1800" dirty="0"/>
              <a:t>POST</a:t>
            </a:r>
            <a:r>
              <a:rPr lang="zh-CN" altLang="zh-CN" sz="1800" dirty="0"/>
              <a:t>方式中，数据是存在于请求报文体当中；另一种是通过</a:t>
            </a:r>
            <a:r>
              <a:rPr lang="x-none" altLang="zh-CN" sz="1800" dirty="0"/>
              <a:t>GET</a:t>
            </a:r>
            <a:r>
              <a:rPr lang="zh-CN" altLang="zh-CN" sz="1800" dirty="0"/>
              <a:t>方式，即所传输数据是在</a:t>
            </a:r>
            <a:r>
              <a:rPr lang="x-none" altLang="zh-CN" sz="1800" dirty="0"/>
              <a:t>URL</a:t>
            </a:r>
            <a:r>
              <a:rPr lang="zh-CN" altLang="zh-CN" sz="1800" dirty="0"/>
              <a:t>上直接输入的查询字符串来表达。由于两种方式的机理有所不同，所以对应到</a:t>
            </a:r>
            <a:r>
              <a:rPr lang="x-none" altLang="zh-CN" sz="1800" dirty="0"/>
              <a:t>Request</a:t>
            </a:r>
            <a:r>
              <a:rPr lang="zh-CN" altLang="zh-CN" sz="1800" dirty="0"/>
              <a:t>获取这些数据的方法就有所区别。</a:t>
            </a:r>
          </a:p>
        </p:txBody>
      </p:sp>
    </p:spTree>
    <p:extLst>
      <p:ext uri="{BB962C8B-B14F-4D97-AF65-F5344CB8AC3E}">
        <p14:creationId xmlns:p14="http://schemas.microsoft.com/office/powerpoint/2010/main" val="134986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Request</a:t>
            </a:r>
            <a:r>
              <a:rPr lang="zh-CN" altLang="en-US" sz="4800" dirty="0"/>
              <a:t>属性</a:t>
            </a:r>
          </a:p>
        </p:txBody>
      </p:sp>
      <p:sp>
        <p:nvSpPr>
          <p:cNvPr id="3" name="内容占位符 2"/>
          <p:cNvSpPr>
            <a:spLocks noGrp="1"/>
          </p:cNvSpPr>
          <p:nvPr>
            <p:ph idx="1"/>
          </p:nvPr>
        </p:nvSpPr>
        <p:spPr/>
        <p:txBody>
          <a:bodyPr>
            <a:normAutofit fontScale="92500" lnSpcReduction="10000"/>
          </a:bodyPr>
          <a:lstStyle/>
          <a:p>
            <a:r>
              <a:rPr lang="zh-CN" altLang="zh-CN" sz="1800" dirty="0"/>
              <a:t>如果浏览器采用</a:t>
            </a:r>
            <a:r>
              <a:rPr lang="x-none" altLang="zh-CN" sz="1800" dirty="0"/>
              <a:t>POST</a:t>
            </a:r>
            <a:r>
              <a:rPr lang="zh-CN" altLang="zh-CN" sz="1800" dirty="0"/>
              <a:t>方式传递数据，即在</a:t>
            </a:r>
            <a:r>
              <a:rPr lang="x-none" altLang="zh-CN" sz="1800" dirty="0"/>
              <a:t>HTML</a:t>
            </a:r>
            <a:r>
              <a:rPr lang="zh-CN" altLang="zh-CN" sz="1800" dirty="0"/>
              <a:t>中有如下的语句：</a:t>
            </a:r>
          </a:p>
          <a:p>
            <a:pPr marL="0" indent="0">
              <a:buNone/>
            </a:pPr>
            <a:r>
              <a:rPr lang="x-none" altLang="zh-CN" sz="1800" dirty="0">
                <a:solidFill>
                  <a:srgbClr val="FF0000"/>
                </a:solidFill>
              </a:rPr>
              <a:t>&lt;form method="POST" action="WebForm1.aspx"&gt;  </a:t>
            </a:r>
            <a:endParaRPr lang="zh-CN" altLang="zh-CN" sz="1800" dirty="0">
              <a:solidFill>
                <a:srgbClr val="FF0000"/>
              </a:solidFill>
            </a:endParaRPr>
          </a:p>
          <a:p>
            <a:pPr marL="0" indent="0">
              <a:buNone/>
            </a:pPr>
            <a:r>
              <a:rPr lang="x-none" altLang="zh-CN" sz="1800" dirty="0">
                <a:solidFill>
                  <a:srgbClr val="FF0000"/>
                </a:solidFill>
              </a:rPr>
              <a:t>&lt;input id="text1"  name="abc" type="text" /&gt; </a:t>
            </a:r>
            <a:endParaRPr lang="zh-CN" altLang="zh-CN" sz="1800" dirty="0">
              <a:solidFill>
                <a:srgbClr val="FF0000"/>
              </a:solidFill>
            </a:endParaRPr>
          </a:p>
          <a:p>
            <a:pPr marL="0" indent="0">
              <a:buNone/>
            </a:pPr>
            <a:r>
              <a:rPr lang="x-none" altLang="zh-CN" sz="1800" dirty="0">
                <a:solidFill>
                  <a:srgbClr val="FF0000"/>
                </a:solidFill>
              </a:rPr>
              <a:t>&lt;input id="button1" type="submit" value="</a:t>
            </a:r>
            <a:r>
              <a:rPr lang="zh-CN" altLang="zh-CN" sz="1800" dirty="0">
                <a:solidFill>
                  <a:srgbClr val="FF0000"/>
                </a:solidFill>
              </a:rPr>
              <a:t>提交</a:t>
            </a:r>
            <a:r>
              <a:rPr lang="x-none" altLang="zh-CN" sz="1800" dirty="0">
                <a:solidFill>
                  <a:srgbClr val="FF0000"/>
                </a:solidFill>
              </a:rPr>
              <a:t>" /&gt;</a:t>
            </a:r>
            <a:endParaRPr lang="zh-CN" altLang="zh-CN" sz="1800" dirty="0">
              <a:solidFill>
                <a:srgbClr val="FF0000"/>
              </a:solidFill>
            </a:endParaRPr>
          </a:p>
          <a:p>
            <a:pPr marL="0" indent="0">
              <a:buNone/>
            </a:pPr>
            <a:r>
              <a:rPr lang="x-none" altLang="zh-CN" sz="1800" dirty="0">
                <a:solidFill>
                  <a:srgbClr val="FF0000"/>
                </a:solidFill>
              </a:rPr>
              <a:t>&lt;/form&gt;  </a:t>
            </a:r>
            <a:endParaRPr lang="zh-CN" altLang="zh-CN" sz="1800" dirty="0">
              <a:solidFill>
                <a:srgbClr val="FF0000"/>
              </a:solidFill>
            </a:endParaRPr>
          </a:p>
          <a:p>
            <a:r>
              <a:rPr lang="zh-CN" altLang="zh-CN" sz="1800" dirty="0"/>
              <a:t>则在服务器端</a:t>
            </a:r>
            <a:r>
              <a:rPr lang="x-none" altLang="zh-CN" sz="1800" dirty="0"/>
              <a:t>WebForm1.aspx</a:t>
            </a:r>
            <a:r>
              <a:rPr lang="zh-CN" altLang="zh-CN" sz="1800" dirty="0"/>
              <a:t>文件中需要使用下面的语句来获取数据：</a:t>
            </a:r>
          </a:p>
          <a:p>
            <a:pPr marL="0" indent="0">
              <a:buNone/>
            </a:pPr>
            <a:r>
              <a:rPr lang="x-none" altLang="zh-CN" sz="1800" dirty="0">
                <a:solidFill>
                  <a:srgbClr val="FF0000"/>
                </a:solidFill>
              </a:rPr>
              <a:t>Request.Form["abc"]</a:t>
            </a:r>
            <a:endParaRPr lang="en-US" altLang="zh-CN" sz="1800" dirty="0">
              <a:solidFill>
                <a:srgbClr val="FF0000"/>
              </a:solidFill>
            </a:endParaRPr>
          </a:p>
          <a:p>
            <a:r>
              <a:rPr lang="zh-CN" altLang="zh-CN" sz="1800" dirty="0"/>
              <a:t>如果浏览器采用</a:t>
            </a:r>
            <a:r>
              <a:rPr lang="x-none" altLang="zh-CN" sz="1800" dirty="0"/>
              <a:t>GET</a:t>
            </a:r>
            <a:r>
              <a:rPr lang="zh-CN" altLang="zh-CN" sz="1800" dirty="0"/>
              <a:t>方式传递数据，即在</a:t>
            </a:r>
            <a:r>
              <a:rPr lang="x-none" altLang="zh-CN" sz="1800" dirty="0"/>
              <a:t>HTML</a:t>
            </a:r>
            <a:r>
              <a:rPr lang="zh-CN" altLang="zh-CN" sz="1800" dirty="0"/>
              <a:t>中有如下的语句：</a:t>
            </a:r>
          </a:p>
          <a:p>
            <a:pPr marL="0" indent="0">
              <a:buNone/>
            </a:pPr>
            <a:r>
              <a:rPr lang="x-none" altLang="zh-CN" sz="1800" dirty="0">
                <a:solidFill>
                  <a:srgbClr val="FF0000"/>
                </a:solidFill>
              </a:rPr>
              <a:t>http://www.aspcn.com/ WebForm1.aspx?abc=111</a:t>
            </a:r>
            <a:endParaRPr lang="zh-CN" altLang="zh-CN" sz="1800" dirty="0">
              <a:solidFill>
                <a:srgbClr val="FF0000"/>
              </a:solidFill>
            </a:endParaRPr>
          </a:p>
          <a:p>
            <a:r>
              <a:rPr lang="zh-CN" altLang="zh-CN" sz="1800" dirty="0"/>
              <a:t>则在服务器端需要使用下面的语句来获取数据：</a:t>
            </a:r>
          </a:p>
          <a:p>
            <a:pPr marL="0" indent="0">
              <a:buNone/>
            </a:pPr>
            <a:r>
              <a:rPr lang="x-none" altLang="zh-CN" sz="1800" dirty="0">
                <a:solidFill>
                  <a:srgbClr val="FF0000"/>
                </a:solidFill>
              </a:rPr>
              <a:t>Request.QueryString["abc"]</a:t>
            </a:r>
            <a:endParaRPr lang="zh-CN" altLang="zh-CN" sz="1800" dirty="0">
              <a:solidFill>
                <a:srgbClr val="FF0000"/>
              </a:solidFill>
            </a:endParaRPr>
          </a:p>
        </p:txBody>
      </p:sp>
    </p:spTree>
    <p:extLst>
      <p:ext uri="{BB962C8B-B14F-4D97-AF65-F5344CB8AC3E}">
        <p14:creationId xmlns:p14="http://schemas.microsoft.com/office/powerpoint/2010/main" val="284008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Request</a:t>
            </a:r>
            <a:r>
              <a:rPr lang="zh-CN" altLang="en-US" sz="4800" dirty="0"/>
              <a:t>属性</a:t>
            </a:r>
          </a:p>
        </p:txBody>
      </p:sp>
      <p:sp>
        <p:nvSpPr>
          <p:cNvPr id="3" name="内容占位符 2"/>
          <p:cNvSpPr>
            <a:spLocks noGrp="1"/>
          </p:cNvSpPr>
          <p:nvPr>
            <p:ph idx="1"/>
          </p:nvPr>
        </p:nvSpPr>
        <p:spPr>
          <a:xfrm>
            <a:off x="457200" y="1200151"/>
            <a:ext cx="3826768" cy="3394472"/>
          </a:xfrm>
        </p:spPr>
        <p:txBody>
          <a:bodyPr>
            <a:normAutofit/>
          </a:bodyPr>
          <a:lstStyle/>
          <a:p>
            <a:r>
              <a:rPr lang="zh-CN" altLang="zh-CN" sz="1600" dirty="0"/>
              <a:t>为了方便代码的书写，</a:t>
            </a:r>
            <a:r>
              <a:rPr lang="x-none" altLang="zh-CN" sz="1600" dirty="0"/>
              <a:t>Request</a:t>
            </a:r>
            <a:r>
              <a:rPr lang="zh-CN" altLang="zh-CN" sz="1600" dirty="0"/>
              <a:t>还提供了通用的获取方式，写法如下：</a:t>
            </a:r>
          </a:p>
          <a:p>
            <a:pPr marL="0" indent="0">
              <a:buNone/>
            </a:pPr>
            <a:r>
              <a:rPr lang="x-none" altLang="zh-CN" sz="1600" dirty="0">
                <a:solidFill>
                  <a:srgbClr val="FF0000"/>
                </a:solidFill>
              </a:rPr>
              <a:t>Request["abc"]</a:t>
            </a:r>
            <a:endParaRPr lang="zh-CN" altLang="zh-CN" sz="1600" dirty="0">
              <a:solidFill>
                <a:srgbClr val="FF0000"/>
              </a:solidFill>
            </a:endParaRPr>
          </a:p>
          <a:p>
            <a:r>
              <a:rPr lang="zh-CN" altLang="zh-CN" sz="1600" dirty="0"/>
              <a:t>即，无论那种参数传递方式，用上面的写法都可以得到名为“</a:t>
            </a:r>
            <a:r>
              <a:rPr lang="x-none" altLang="zh-CN" sz="1600" dirty="0"/>
              <a:t>abc</a:t>
            </a:r>
            <a:r>
              <a:rPr lang="zh-CN" altLang="zh-CN" sz="1600" dirty="0"/>
              <a:t>”的参数值。由于没有指定具体的集合类型属性，可能会对查询的效率带来影响。</a:t>
            </a:r>
          </a:p>
          <a:p>
            <a:endParaRPr lang="zh-CN" altLang="zh-CN" sz="1600"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91830"/>
            <a:ext cx="40195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347614"/>
            <a:ext cx="3600400" cy="349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867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Request</a:t>
            </a:r>
            <a:r>
              <a:rPr lang="zh-CN" altLang="en-US" sz="4800" dirty="0"/>
              <a:t>属性</a:t>
            </a:r>
          </a:p>
        </p:txBody>
      </p:sp>
      <p:sp>
        <p:nvSpPr>
          <p:cNvPr id="3" name="内容占位符 2"/>
          <p:cNvSpPr>
            <a:spLocks noGrp="1"/>
          </p:cNvSpPr>
          <p:nvPr>
            <p:ph idx="1"/>
          </p:nvPr>
        </p:nvSpPr>
        <p:spPr/>
        <p:txBody>
          <a:bodyPr>
            <a:normAutofit fontScale="85000" lnSpcReduction="20000"/>
          </a:bodyPr>
          <a:lstStyle/>
          <a:p>
            <a:r>
              <a:rPr lang="x-none" altLang="zh-CN" sz="1800" dirty="0"/>
              <a:t>RequestHTMLPage.htm</a:t>
            </a:r>
            <a:r>
              <a:rPr lang="zh-CN" altLang="zh-CN" sz="1800" dirty="0"/>
              <a:t>文件的代码如下：</a:t>
            </a:r>
          </a:p>
          <a:p>
            <a:pPr marL="0" indent="0">
              <a:buNone/>
            </a:pPr>
            <a:r>
              <a:rPr lang="en-US" altLang="zh-CN" sz="1800" dirty="0">
                <a:solidFill>
                  <a:srgbClr val="FF0000"/>
                </a:solidFill>
              </a:rPr>
              <a:t>&lt;!DOCTYPE html PUBLIC "-//W3C//DTD XHTML 1.0 Transitional//EN" "http://www.w3.org/TR/xhtml1/DTD/xhtml1-transitional.dtd"&gt;</a:t>
            </a:r>
            <a:endParaRPr lang="zh-CN" altLang="zh-CN" sz="1800" dirty="0">
              <a:solidFill>
                <a:srgbClr val="FF0000"/>
              </a:solidFill>
            </a:endParaRPr>
          </a:p>
          <a:p>
            <a:pPr marL="0" indent="0">
              <a:buNone/>
            </a:pPr>
            <a:r>
              <a:rPr lang="en-US" altLang="zh-CN" sz="1800" dirty="0">
                <a:solidFill>
                  <a:srgbClr val="FF0000"/>
                </a:solidFill>
              </a:rPr>
              <a:t>&lt;html </a:t>
            </a:r>
            <a:r>
              <a:rPr lang="en-US" altLang="zh-CN" sz="1800" dirty="0" err="1">
                <a:solidFill>
                  <a:srgbClr val="FF0000"/>
                </a:solidFill>
              </a:rPr>
              <a:t>xmlns</a:t>
            </a:r>
            <a:r>
              <a:rPr lang="en-US" altLang="zh-CN" sz="1800" dirty="0">
                <a:solidFill>
                  <a:srgbClr val="FF0000"/>
                </a:solidFill>
              </a:rPr>
              <a:t>="http://www.w3.org/1999/xhtml"&gt;</a:t>
            </a:r>
            <a:endParaRPr lang="zh-CN" altLang="zh-CN" sz="1800" dirty="0">
              <a:solidFill>
                <a:srgbClr val="FF0000"/>
              </a:solidFill>
            </a:endParaRPr>
          </a:p>
          <a:p>
            <a:pPr marL="0" indent="0">
              <a:buNone/>
            </a:pPr>
            <a:r>
              <a:rPr lang="en-US" altLang="zh-CN" sz="1800" dirty="0">
                <a:solidFill>
                  <a:srgbClr val="FF0000"/>
                </a:solidFill>
              </a:rPr>
              <a:t>&lt;head&gt;</a:t>
            </a:r>
            <a:endParaRPr lang="zh-CN" altLang="zh-CN" sz="1800" dirty="0">
              <a:solidFill>
                <a:srgbClr val="FF0000"/>
              </a:solidFill>
            </a:endParaRPr>
          </a:p>
          <a:p>
            <a:pPr marL="0" indent="0">
              <a:buNone/>
            </a:pPr>
            <a:r>
              <a:rPr lang="en-US" altLang="zh-CN" sz="1800" dirty="0">
                <a:solidFill>
                  <a:srgbClr val="FF0000"/>
                </a:solidFill>
              </a:rPr>
              <a:t>    &lt;title&gt;&lt;/title&gt;</a:t>
            </a:r>
            <a:endParaRPr lang="zh-CN" altLang="zh-CN" sz="1800" dirty="0">
              <a:solidFill>
                <a:srgbClr val="FF0000"/>
              </a:solidFill>
            </a:endParaRPr>
          </a:p>
          <a:p>
            <a:pPr marL="0" indent="0">
              <a:buNone/>
            </a:pPr>
            <a:r>
              <a:rPr lang="en-US" altLang="zh-CN" sz="1800" dirty="0">
                <a:solidFill>
                  <a:srgbClr val="FF0000"/>
                </a:solidFill>
              </a:rPr>
              <a:t>&lt;/head&gt;</a:t>
            </a:r>
            <a:endParaRPr lang="zh-CN" altLang="zh-CN" sz="1800" dirty="0">
              <a:solidFill>
                <a:srgbClr val="FF0000"/>
              </a:solidFill>
            </a:endParaRPr>
          </a:p>
          <a:p>
            <a:pPr marL="0" indent="0">
              <a:buNone/>
            </a:pPr>
            <a:r>
              <a:rPr lang="en-US" altLang="zh-CN" sz="1800" dirty="0">
                <a:solidFill>
                  <a:srgbClr val="FF0000"/>
                </a:solidFill>
              </a:rPr>
              <a:t>&lt;body&gt;</a:t>
            </a:r>
            <a:endParaRPr lang="zh-CN" altLang="zh-CN" sz="1800" dirty="0">
              <a:solidFill>
                <a:srgbClr val="FF0000"/>
              </a:solidFill>
            </a:endParaRPr>
          </a:p>
          <a:p>
            <a:pPr marL="0" indent="0">
              <a:buNone/>
            </a:pPr>
            <a:r>
              <a:rPr lang="en-US" altLang="zh-CN" sz="1800" dirty="0">
                <a:solidFill>
                  <a:srgbClr val="FF0000"/>
                </a:solidFill>
              </a:rPr>
              <a:t>    &lt;form method="post" action="RequestForm.aspx"&gt;</a:t>
            </a:r>
            <a:endParaRPr lang="zh-CN" altLang="zh-CN" sz="1800" dirty="0">
              <a:solidFill>
                <a:srgbClr val="FF0000"/>
              </a:solidFill>
            </a:endParaRPr>
          </a:p>
          <a:p>
            <a:pPr marL="0" indent="0">
              <a:buNone/>
            </a:pPr>
            <a:r>
              <a:rPr lang="en-US" altLang="zh-CN" sz="1800" dirty="0">
                <a:solidFill>
                  <a:srgbClr val="FF0000"/>
                </a:solidFill>
              </a:rPr>
              <a:t>    &lt;input id="text1" name="</a:t>
            </a:r>
            <a:r>
              <a:rPr lang="en-US" altLang="zh-CN" sz="1800" dirty="0" err="1">
                <a:solidFill>
                  <a:srgbClr val="FF0000"/>
                </a:solidFill>
              </a:rPr>
              <a:t>abc</a:t>
            </a:r>
            <a:r>
              <a:rPr lang="en-US" altLang="zh-CN" sz="1800" dirty="0">
                <a:solidFill>
                  <a:srgbClr val="FF0000"/>
                </a:solidFill>
              </a:rPr>
              <a:t>" type="text" /&gt;</a:t>
            </a:r>
            <a:endParaRPr lang="zh-CN" altLang="zh-CN" sz="1800" dirty="0">
              <a:solidFill>
                <a:srgbClr val="FF0000"/>
              </a:solidFill>
            </a:endParaRPr>
          </a:p>
          <a:p>
            <a:pPr marL="0" indent="0">
              <a:buNone/>
            </a:pPr>
            <a:r>
              <a:rPr lang="en-US" altLang="zh-CN" sz="1800" dirty="0">
                <a:solidFill>
                  <a:srgbClr val="FF0000"/>
                </a:solidFill>
              </a:rPr>
              <a:t>    &lt;input id="button1" type="submit" value="</a:t>
            </a:r>
            <a:r>
              <a:rPr lang="zh-CN" altLang="zh-CN" sz="1800" dirty="0">
                <a:solidFill>
                  <a:srgbClr val="FF0000"/>
                </a:solidFill>
              </a:rPr>
              <a:t>提交</a:t>
            </a:r>
            <a:r>
              <a:rPr lang="en-US" altLang="zh-CN" sz="1800" dirty="0">
                <a:solidFill>
                  <a:srgbClr val="FF0000"/>
                </a:solidFill>
              </a:rPr>
              <a:t>" /&gt;</a:t>
            </a:r>
            <a:endParaRPr lang="zh-CN" altLang="zh-CN" sz="1800" dirty="0">
              <a:solidFill>
                <a:srgbClr val="FF0000"/>
              </a:solidFill>
            </a:endParaRPr>
          </a:p>
          <a:p>
            <a:pPr marL="0" indent="0">
              <a:buNone/>
            </a:pPr>
            <a:r>
              <a:rPr lang="en-US" altLang="zh-CN" sz="1800" dirty="0">
                <a:solidFill>
                  <a:srgbClr val="FF0000"/>
                </a:solidFill>
              </a:rPr>
              <a:t>    &lt;/form&gt;</a:t>
            </a:r>
            <a:endParaRPr lang="zh-CN" altLang="zh-CN" sz="1800" dirty="0">
              <a:solidFill>
                <a:srgbClr val="FF0000"/>
              </a:solidFill>
            </a:endParaRPr>
          </a:p>
          <a:p>
            <a:pPr marL="0" indent="0">
              <a:buNone/>
            </a:pPr>
            <a:r>
              <a:rPr lang="en-US" altLang="zh-CN" sz="1800" dirty="0">
                <a:solidFill>
                  <a:srgbClr val="FF0000"/>
                </a:solidFill>
              </a:rPr>
              <a:t>&lt;/body&gt;</a:t>
            </a:r>
            <a:endParaRPr lang="zh-CN" altLang="zh-CN" sz="1800" dirty="0">
              <a:solidFill>
                <a:srgbClr val="FF0000"/>
              </a:solidFill>
            </a:endParaRPr>
          </a:p>
          <a:p>
            <a:pPr marL="0" indent="0">
              <a:buNone/>
            </a:pPr>
            <a:r>
              <a:rPr lang="en-US" altLang="zh-CN" sz="1800" dirty="0">
                <a:solidFill>
                  <a:srgbClr val="FF0000"/>
                </a:solidFill>
              </a:rPr>
              <a:t>&lt;/html&gt;</a:t>
            </a:r>
            <a:endParaRPr lang="zh-CN" altLang="zh-CN" sz="1800" dirty="0">
              <a:solidFill>
                <a:srgbClr val="FF0000"/>
              </a:solidFill>
            </a:endParaRPr>
          </a:p>
        </p:txBody>
      </p:sp>
    </p:spTree>
    <p:extLst>
      <p:ext uri="{BB962C8B-B14F-4D97-AF65-F5344CB8AC3E}">
        <p14:creationId xmlns:p14="http://schemas.microsoft.com/office/powerpoint/2010/main" val="1349867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11.4 Request</a:t>
            </a:r>
            <a:r>
              <a:rPr lang="zh-CN" altLang="en-US" sz="4800" dirty="0"/>
              <a:t>属性</a:t>
            </a:r>
          </a:p>
        </p:txBody>
      </p:sp>
      <p:sp>
        <p:nvSpPr>
          <p:cNvPr id="3" name="内容占位符 2"/>
          <p:cNvSpPr>
            <a:spLocks noGrp="1"/>
          </p:cNvSpPr>
          <p:nvPr>
            <p:ph idx="1"/>
          </p:nvPr>
        </p:nvSpPr>
        <p:spPr/>
        <p:txBody>
          <a:bodyPr>
            <a:normAutofit fontScale="47500" lnSpcReduction="20000"/>
          </a:bodyPr>
          <a:lstStyle/>
          <a:p>
            <a:r>
              <a:rPr lang="x-none" altLang="zh-CN" sz="3800" dirty="0"/>
              <a:t>RequestForm.aspx.cs</a:t>
            </a:r>
            <a:r>
              <a:rPr lang="zh-CN" altLang="zh-CN" sz="3800" dirty="0"/>
              <a:t>文件的代码如下：</a:t>
            </a:r>
          </a:p>
          <a:p>
            <a:pPr marL="0" indent="0">
              <a:buNone/>
            </a:pPr>
            <a:r>
              <a:rPr lang="en-US" altLang="zh-CN" sz="2100" dirty="0">
                <a:solidFill>
                  <a:srgbClr val="FF0000"/>
                </a:solidFill>
              </a:rPr>
              <a:t> protected void </a:t>
            </a:r>
            <a:r>
              <a:rPr lang="en-US" altLang="zh-CN" sz="2100" dirty="0" err="1">
                <a:solidFill>
                  <a:srgbClr val="FF0000"/>
                </a:solidFill>
              </a:rPr>
              <a:t>Page_Load</a:t>
            </a:r>
            <a:r>
              <a:rPr lang="en-US" altLang="zh-CN" sz="2100" dirty="0">
                <a:solidFill>
                  <a:srgbClr val="FF0000"/>
                </a:solidFill>
              </a:rPr>
              <a:t>(object sender, </a:t>
            </a:r>
            <a:r>
              <a:rPr lang="en-US" altLang="zh-CN" sz="2100" dirty="0" err="1">
                <a:solidFill>
                  <a:srgbClr val="FF0000"/>
                </a:solidFill>
              </a:rPr>
              <a:t>EventArgs</a:t>
            </a:r>
            <a:r>
              <a:rPr lang="en-US" altLang="zh-CN" sz="2100" dirty="0">
                <a:solidFill>
                  <a:srgbClr val="FF0000"/>
                </a:solidFill>
              </a:rPr>
              <a:t> e)</a:t>
            </a:r>
            <a:endParaRPr lang="zh-CN" altLang="zh-CN" sz="2100" dirty="0">
              <a:solidFill>
                <a:srgbClr val="FF0000"/>
              </a:solidFill>
            </a:endParaRPr>
          </a:p>
          <a:p>
            <a:pPr marL="0" indent="0">
              <a:buNone/>
            </a:pPr>
            <a:r>
              <a:rPr lang="en-US" altLang="zh-CN" sz="2100" dirty="0">
                <a:solidFill>
                  <a:srgbClr val="FF0000"/>
                </a:solidFill>
              </a:rPr>
              <a:t>        {</a:t>
            </a:r>
            <a:endParaRPr lang="zh-CN" altLang="zh-CN" sz="2100" dirty="0">
              <a:solidFill>
                <a:srgbClr val="FF0000"/>
              </a:solidFill>
            </a:endParaRPr>
          </a:p>
          <a:p>
            <a:pPr marL="0" indent="0">
              <a:buNone/>
            </a:pPr>
            <a:r>
              <a:rPr lang="en-US" altLang="zh-CN" sz="2100" dirty="0">
                <a:solidFill>
                  <a:srgbClr val="FF0000"/>
                </a:solidFill>
              </a:rPr>
              <a:t>            //</a:t>
            </a:r>
            <a:r>
              <a:rPr lang="zh-CN" altLang="zh-CN" sz="2100" dirty="0">
                <a:solidFill>
                  <a:srgbClr val="FF0000"/>
                </a:solidFill>
              </a:rPr>
              <a:t>获取用户输入的信息</a:t>
            </a: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用户输入信息为：</a:t>
            </a:r>
            <a:r>
              <a:rPr lang="en-US" altLang="zh-CN" sz="2100" dirty="0">
                <a:solidFill>
                  <a:srgbClr val="FF0000"/>
                </a:solidFill>
              </a:rPr>
              <a:t>" + </a:t>
            </a:r>
            <a:r>
              <a:rPr lang="en-US" altLang="zh-CN" sz="2100" dirty="0" err="1">
                <a:solidFill>
                  <a:srgbClr val="FF0000"/>
                </a:solidFill>
              </a:rPr>
              <a:t>Request.Form</a:t>
            </a:r>
            <a:r>
              <a:rPr lang="en-US" altLang="zh-CN" sz="2100" dirty="0">
                <a:solidFill>
                  <a:srgbClr val="FF0000"/>
                </a:solidFill>
              </a:rPr>
              <a:t>["</a:t>
            </a:r>
            <a:r>
              <a:rPr lang="en-US" altLang="zh-CN" sz="2100" dirty="0" err="1">
                <a:solidFill>
                  <a:srgbClr val="FF0000"/>
                </a:solidFill>
              </a:rPr>
              <a:t>abc</a:t>
            </a:r>
            <a:r>
              <a:rPr lang="en-US" altLang="zh-CN" sz="2100" dirty="0">
                <a:solidFill>
                  <a:srgbClr val="FF0000"/>
                </a:solidFill>
              </a:rPr>
              <a:t>"] + "&lt;BR /&gt;"); </a:t>
            </a:r>
            <a:endParaRPr lang="zh-CN" altLang="zh-CN" sz="2100" dirty="0">
              <a:solidFill>
                <a:srgbClr val="FF0000"/>
              </a:solidFill>
            </a:endParaRPr>
          </a:p>
          <a:p>
            <a:pPr marL="0" indent="0">
              <a:buNone/>
            </a:pPr>
            <a:r>
              <a:rPr lang="en-US" altLang="zh-CN" sz="2100" dirty="0">
                <a:solidFill>
                  <a:srgbClr val="FF0000"/>
                </a:solidFill>
              </a:rPr>
              <a:t>            //</a:t>
            </a:r>
            <a:r>
              <a:rPr lang="zh-CN" altLang="zh-CN" sz="2100" dirty="0">
                <a:solidFill>
                  <a:srgbClr val="FF0000"/>
                </a:solidFill>
              </a:rPr>
              <a:t>获取浏览器端的信息</a:t>
            </a: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客户端</a:t>
            </a:r>
            <a:r>
              <a:rPr lang="en-US" altLang="zh-CN" sz="2100" dirty="0">
                <a:solidFill>
                  <a:srgbClr val="FF0000"/>
                </a:solidFill>
              </a:rPr>
              <a:t>IP</a:t>
            </a:r>
            <a:r>
              <a:rPr lang="zh-CN" altLang="zh-CN" sz="2100" dirty="0">
                <a:solidFill>
                  <a:srgbClr val="FF0000"/>
                </a:solidFill>
              </a:rPr>
              <a:t>：</a:t>
            </a:r>
            <a:r>
              <a:rPr lang="en-US" altLang="zh-CN" sz="2100" dirty="0">
                <a:solidFill>
                  <a:srgbClr val="FF0000"/>
                </a:solidFill>
              </a:rPr>
              <a:t>" + </a:t>
            </a:r>
            <a:r>
              <a:rPr lang="en-US" altLang="zh-CN" sz="2100" dirty="0" err="1">
                <a:solidFill>
                  <a:srgbClr val="FF0000"/>
                </a:solidFill>
              </a:rPr>
              <a:t>Request.UserHostAddress</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浏览器：</a:t>
            </a:r>
            <a:r>
              <a:rPr lang="en-US" altLang="zh-CN" sz="2100" dirty="0">
                <a:solidFill>
                  <a:srgbClr val="FF0000"/>
                </a:solidFill>
              </a:rPr>
              <a:t>" + </a:t>
            </a:r>
            <a:r>
              <a:rPr lang="en-US" altLang="zh-CN" sz="2100" dirty="0" err="1">
                <a:solidFill>
                  <a:srgbClr val="FF0000"/>
                </a:solidFill>
              </a:rPr>
              <a:t>Request.Browser.Browser</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浏览器版本：</a:t>
            </a:r>
            <a:r>
              <a:rPr lang="en-US" altLang="zh-CN" sz="2100" dirty="0">
                <a:solidFill>
                  <a:srgbClr val="FF0000"/>
                </a:solidFill>
              </a:rPr>
              <a:t>" + </a:t>
            </a:r>
            <a:r>
              <a:rPr lang="en-US" altLang="zh-CN" sz="2100" dirty="0" err="1">
                <a:solidFill>
                  <a:srgbClr val="FF0000"/>
                </a:solidFill>
              </a:rPr>
              <a:t>Request.Browser.Version</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浏览器类型：</a:t>
            </a:r>
            <a:r>
              <a:rPr lang="en-US" altLang="zh-CN" sz="2100" dirty="0">
                <a:solidFill>
                  <a:srgbClr val="FF0000"/>
                </a:solidFill>
              </a:rPr>
              <a:t>" + </a:t>
            </a:r>
            <a:r>
              <a:rPr lang="en-US" altLang="zh-CN" sz="2100" dirty="0" err="1">
                <a:solidFill>
                  <a:srgbClr val="FF0000"/>
                </a:solidFill>
              </a:rPr>
              <a:t>Request.Browser.Type</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客户端操作系统：</a:t>
            </a:r>
            <a:r>
              <a:rPr lang="en-US" altLang="zh-CN" sz="2100" dirty="0">
                <a:solidFill>
                  <a:srgbClr val="FF0000"/>
                </a:solidFill>
              </a:rPr>
              <a:t>" + </a:t>
            </a:r>
            <a:r>
              <a:rPr lang="en-US" altLang="zh-CN" sz="2100" dirty="0" err="1">
                <a:solidFill>
                  <a:srgbClr val="FF0000"/>
                </a:solidFill>
              </a:rPr>
              <a:t>Request.Browser.Platform</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是否支持</a:t>
            </a:r>
            <a:r>
              <a:rPr lang="en-US" altLang="zh-CN" sz="2100" dirty="0">
                <a:solidFill>
                  <a:srgbClr val="FF0000"/>
                </a:solidFill>
              </a:rPr>
              <a:t>Java</a:t>
            </a:r>
            <a:r>
              <a:rPr lang="zh-CN" altLang="zh-CN" sz="2100" dirty="0">
                <a:solidFill>
                  <a:srgbClr val="FF0000"/>
                </a:solidFill>
              </a:rPr>
              <a:t>：</a:t>
            </a:r>
            <a:r>
              <a:rPr lang="en-US" altLang="zh-CN" sz="2100" dirty="0">
                <a:solidFill>
                  <a:srgbClr val="FF0000"/>
                </a:solidFill>
              </a:rPr>
              <a:t>" + </a:t>
            </a:r>
            <a:r>
              <a:rPr lang="en-US" altLang="zh-CN" sz="2100" dirty="0" err="1">
                <a:solidFill>
                  <a:srgbClr val="FF0000"/>
                </a:solidFill>
              </a:rPr>
              <a:t>Request.Browser.JavaApplets</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是否支持框架网页：</a:t>
            </a:r>
            <a:r>
              <a:rPr lang="en-US" altLang="zh-CN" sz="2100" dirty="0">
                <a:solidFill>
                  <a:srgbClr val="FF0000"/>
                </a:solidFill>
              </a:rPr>
              <a:t>" + </a:t>
            </a:r>
            <a:r>
              <a:rPr lang="en-US" altLang="zh-CN" sz="2100" dirty="0" err="1">
                <a:solidFill>
                  <a:srgbClr val="FF0000"/>
                </a:solidFill>
              </a:rPr>
              <a:t>Request.Browser.Frames</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是否支持</a:t>
            </a:r>
            <a:r>
              <a:rPr lang="en-US" altLang="zh-CN" sz="2100" dirty="0">
                <a:solidFill>
                  <a:srgbClr val="FF0000"/>
                </a:solidFill>
              </a:rPr>
              <a:t>Cookie</a:t>
            </a:r>
            <a:r>
              <a:rPr lang="zh-CN" altLang="zh-CN" sz="2100" dirty="0">
                <a:solidFill>
                  <a:srgbClr val="FF0000"/>
                </a:solidFill>
              </a:rPr>
              <a:t>：</a:t>
            </a:r>
            <a:r>
              <a:rPr lang="en-US" altLang="zh-CN" sz="2100" dirty="0">
                <a:solidFill>
                  <a:srgbClr val="FF0000"/>
                </a:solidFill>
              </a:rPr>
              <a:t>" + </a:t>
            </a:r>
            <a:r>
              <a:rPr lang="en-US" altLang="zh-CN" sz="2100" dirty="0" err="1">
                <a:solidFill>
                  <a:srgbClr val="FF0000"/>
                </a:solidFill>
              </a:rPr>
              <a:t>Request.Browser.Cookies</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("JScript</a:t>
            </a:r>
            <a:r>
              <a:rPr lang="zh-CN" altLang="zh-CN" sz="2100" dirty="0">
                <a:solidFill>
                  <a:srgbClr val="FF0000"/>
                </a:solidFill>
              </a:rPr>
              <a:t>版本：</a:t>
            </a:r>
            <a:r>
              <a:rPr lang="en-US" altLang="zh-CN" sz="2100" dirty="0">
                <a:solidFill>
                  <a:srgbClr val="FF0000"/>
                </a:solidFill>
              </a:rPr>
              <a:t>" + </a:t>
            </a:r>
            <a:r>
              <a:rPr lang="en-US" altLang="zh-CN" sz="2100" dirty="0" err="1">
                <a:solidFill>
                  <a:srgbClr val="FF0000"/>
                </a:solidFill>
              </a:rPr>
              <a:t>Request.Browser.JScriptVersion</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请求的虚拟路径：</a:t>
            </a:r>
            <a:r>
              <a:rPr lang="en-US" altLang="zh-CN" sz="2100" dirty="0">
                <a:solidFill>
                  <a:srgbClr val="FF0000"/>
                </a:solidFill>
              </a:rPr>
              <a:t>" + </a:t>
            </a:r>
            <a:r>
              <a:rPr lang="en-US" altLang="zh-CN" sz="2100" dirty="0" err="1">
                <a:solidFill>
                  <a:srgbClr val="FF0000"/>
                </a:solidFill>
              </a:rPr>
              <a:t>Request.Path</a:t>
            </a:r>
            <a:r>
              <a:rPr lang="en-US" altLang="zh-CN" sz="2100" dirty="0">
                <a:solidFill>
                  <a:srgbClr val="FF0000"/>
                </a:solidFill>
              </a:rPr>
              <a: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浏览器类型和版本：</a:t>
            </a:r>
            <a:r>
              <a:rPr lang="en-US" altLang="zh-CN" sz="2100" dirty="0">
                <a:solidFill>
                  <a:srgbClr val="FF0000"/>
                </a:solidFill>
              </a:rPr>
              <a:t>" + </a:t>
            </a:r>
            <a:r>
              <a:rPr lang="en-US" altLang="zh-CN" sz="2100" dirty="0" err="1">
                <a:solidFill>
                  <a:srgbClr val="FF0000"/>
                </a:solidFill>
              </a:rPr>
              <a:t>Request.ServerVariables</a:t>
            </a:r>
            <a:r>
              <a:rPr lang="en-US" altLang="zh-CN" sz="2100" dirty="0">
                <a:solidFill>
                  <a:srgbClr val="FF0000"/>
                </a:solidFill>
              </a:rPr>
              <a:t>["HTTP_USER_AGENT"]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用户的</a:t>
            </a:r>
            <a:r>
              <a:rPr lang="en-US" altLang="zh-CN" sz="2100" dirty="0">
                <a:solidFill>
                  <a:srgbClr val="FF0000"/>
                </a:solidFill>
              </a:rPr>
              <a:t>IP</a:t>
            </a:r>
            <a:r>
              <a:rPr lang="zh-CN" altLang="zh-CN" sz="2100" dirty="0">
                <a:solidFill>
                  <a:srgbClr val="FF0000"/>
                </a:solidFill>
              </a:rPr>
              <a:t>地址：</a:t>
            </a:r>
            <a:r>
              <a:rPr lang="en-US" altLang="zh-CN" sz="2100" dirty="0">
                <a:solidFill>
                  <a:srgbClr val="FF0000"/>
                </a:solidFill>
              </a:rPr>
              <a:t>" + </a:t>
            </a:r>
            <a:r>
              <a:rPr lang="en-US" altLang="zh-CN" sz="2100" dirty="0" err="1">
                <a:solidFill>
                  <a:srgbClr val="FF0000"/>
                </a:solidFill>
              </a:rPr>
              <a:t>Request.ServerVariables</a:t>
            </a:r>
            <a:r>
              <a:rPr lang="en-US" altLang="zh-CN" sz="2100" dirty="0">
                <a:solidFill>
                  <a:srgbClr val="FF0000"/>
                </a:solidFill>
              </a:rPr>
              <a:t>["REMOTE_ADDR"] + "&lt;BR /&gt;");</a:t>
            </a:r>
            <a:endParaRPr lang="zh-CN" altLang="zh-CN" sz="2100" dirty="0">
              <a:solidFill>
                <a:srgbClr val="FF0000"/>
              </a:solidFill>
            </a:endParaRPr>
          </a:p>
          <a:p>
            <a:pPr marL="0" indent="0">
              <a:buNone/>
            </a:pPr>
            <a:r>
              <a:rPr lang="en-US" altLang="zh-CN" sz="2100" dirty="0">
                <a:solidFill>
                  <a:srgbClr val="FF0000"/>
                </a:solidFill>
              </a:rPr>
              <a:t>            </a:t>
            </a:r>
            <a:r>
              <a:rPr lang="en-US" altLang="zh-CN" sz="2100" dirty="0" err="1">
                <a:solidFill>
                  <a:srgbClr val="FF0000"/>
                </a:solidFill>
              </a:rPr>
              <a:t>Response.Write</a:t>
            </a:r>
            <a:r>
              <a:rPr lang="en-US" altLang="zh-CN" sz="2100" dirty="0">
                <a:solidFill>
                  <a:srgbClr val="FF0000"/>
                </a:solidFill>
              </a:rPr>
              <a:t>("</a:t>
            </a:r>
            <a:r>
              <a:rPr lang="zh-CN" altLang="zh-CN" sz="2100" dirty="0">
                <a:solidFill>
                  <a:srgbClr val="FF0000"/>
                </a:solidFill>
              </a:rPr>
              <a:t>请求的方法：</a:t>
            </a:r>
            <a:r>
              <a:rPr lang="en-US" altLang="zh-CN" sz="2100" dirty="0">
                <a:solidFill>
                  <a:srgbClr val="FF0000"/>
                </a:solidFill>
              </a:rPr>
              <a:t>" + </a:t>
            </a:r>
            <a:r>
              <a:rPr lang="en-US" altLang="zh-CN" sz="2100" dirty="0" err="1">
                <a:solidFill>
                  <a:srgbClr val="FF0000"/>
                </a:solidFill>
              </a:rPr>
              <a:t>Request.ServerVariables</a:t>
            </a:r>
            <a:r>
              <a:rPr lang="en-US" altLang="zh-CN" sz="2100" dirty="0">
                <a:solidFill>
                  <a:srgbClr val="FF0000"/>
                </a:solidFill>
              </a:rPr>
              <a:t>["REQUEST_METHOD"] + "&lt;BR /&gt;");</a:t>
            </a:r>
            <a:endParaRPr lang="zh-CN" altLang="zh-CN" sz="2100" dirty="0">
              <a:solidFill>
                <a:srgbClr val="FF0000"/>
              </a:solidFill>
            </a:endParaRPr>
          </a:p>
          <a:p>
            <a:pPr marL="0" indent="0">
              <a:buNone/>
            </a:pPr>
            <a:r>
              <a:rPr lang="en-US" altLang="zh-CN" sz="2100" dirty="0">
                <a:solidFill>
                  <a:srgbClr val="FF0000"/>
                </a:solidFill>
              </a:rPr>
              <a:t> </a:t>
            </a:r>
            <a:endParaRPr lang="zh-CN" altLang="zh-CN" sz="2100" dirty="0">
              <a:solidFill>
                <a:srgbClr val="FF0000"/>
              </a:solidFill>
            </a:endParaRPr>
          </a:p>
          <a:p>
            <a:pPr marL="0" indent="0">
              <a:buNone/>
            </a:pPr>
            <a:r>
              <a:rPr lang="en-US" altLang="zh-CN" sz="2100" dirty="0">
                <a:solidFill>
                  <a:srgbClr val="FF0000"/>
                </a:solidFill>
              </a:rPr>
              <a:t>        }</a:t>
            </a:r>
            <a:endParaRPr lang="zh-CN" altLang="zh-CN" sz="2100" dirty="0">
              <a:solidFill>
                <a:srgbClr val="FF0000"/>
              </a:solidFill>
            </a:endParaRPr>
          </a:p>
        </p:txBody>
      </p:sp>
    </p:spTree>
    <p:extLst>
      <p:ext uri="{BB962C8B-B14F-4D97-AF65-F5344CB8AC3E}">
        <p14:creationId xmlns:p14="http://schemas.microsoft.com/office/powerpoint/2010/main" val="183692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02475662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374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11.5 Response</a:t>
            </a:r>
            <a:r>
              <a:rPr lang="zh-CN" altLang="en-US" sz="4800" dirty="0"/>
              <a:t>属性</a:t>
            </a:r>
          </a:p>
        </p:txBody>
      </p:sp>
      <p:sp>
        <p:nvSpPr>
          <p:cNvPr id="3" name="内容占位符 2"/>
          <p:cNvSpPr>
            <a:spLocks noGrp="1"/>
          </p:cNvSpPr>
          <p:nvPr>
            <p:ph idx="1"/>
          </p:nvPr>
        </p:nvSpPr>
        <p:spPr/>
        <p:txBody>
          <a:bodyPr>
            <a:normAutofit/>
          </a:bodyPr>
          <a:lstStyle/>
          <a:p>
            <a:r>
              <a:rPr lang="x-none" altLang="zh-CN" sz="1800" dirty="0"/>
              <a:t>Page.Response</a:t>
            </a:r>
            <a:r>
              <a:rPr lang="zh-CN" altLang="zh-CN" sz="1800" dirty="0"/>
              <a:t>属性是</a:t>
            </a:r>
            <a:r>
              <a:rPr lang="x-none" altLang="zh-CN" sz="1800" dirty="0"/>
              <a:t>HttpResponse </a:t>
            </a:r>
            <a:r>
              <a:rPr lang="zh-CN" altLang="zh-CN" sz="1800" dirty="0"/>
              <a:t>类的实例对象，该对象可以将</a:t>
            </a:r>
            <a:r>
              <a:rPr lang="x-none" altLang="zh-CN" sz="1800" dirty="0"/>
              <a:t>HTTP</a:t>
            </a:r>
            <a:r>
              <a:rPr lang="zh-CN" altLang="zh-CN" sz="1800" dirty="0"/>
              <a:t>响应数据发送到客户端，并包含有关该响应的相关信息。</a:t>
            </a:r>
            <a:r>
              <a:rPr lang="x-none" altLang="zh-CN" sz="1800" dirty="0"/>
              <a:t>HttpResponse</a:t>
            </a:r>
            <a:r>
              <a:rPr lang="zh-CN" altLang="zh-CN" sz="1800" dirty="0"/>
              <a:t>封装了页面执行后返回到浏览器的输出，即是</a:t>
            </a:r>
            <a:r>
              <a:rPr lang="x-none" altLang="zh-CN" sz="1800" dirty="0"/>
              <a:t>HTTP</a:t>
            </a:r>
            <a:r>
              <a:rPr lang="zh-CN" altLang="zh-CN" sz="1800" dirty="0"/>
              <a:t>响应报文数据。</a:t>
            </a:r>
          </a:p>
          <a:p>
            <a:r>
              <a:rPr lang="x-none" altLang="zh-CN" sz="1800" dirty="0"/>
              <a:t>Write</a:t>
            </a:r>
            <a:r>
              <a:rPr lang="zh-CN" altLang="zh-CN" sz="1800" dirty="0"/>
              <a:t>函数的使用方法可以参考前文中的</a:t>
            </a:r>
            <a:r>
              <a:rPr lang="x-none" altLang="zh-CN" sz="1800" dirty="0"/>
              <a:t>RequestForm.aspx.cs</a:t>
            </a:r>
            <a:r>
              <a:rPr lang="zh-CN" altLang="zh-CN" sz="1800" dirty="0"/>
              <a:t>文件。下面例子展示了如何使用</a:t>
            </a:r>
            <a:r>
              <a:rPr lang="x-none" altLang="zh-CN" sz="1800" dirty="0"/>
              <a:t>Redirect</a:t>
            </a:r>
            <a:r>
              <a:rPr lang="zh-CN" altLang="zh-CN" sz="1800" dirty="0"/>
              <a:t>函数实现页面的跳转。首先在页面中放置</a:t>
            </a:r>
            <a:r>
              <a:rPr lang="x-none" altLang="zh-CN" sz="1800" dirty="0"/>
              <a:t>DropDownList</a:t>
            </a:r>
            <a:r>
              <a:rPr lang="zh-CN" altLang="zh-CN" sz="1800" dirty="0"/>
              <a:t>控件，其中预先设置多个选项。当用户选择其中选项并点击按钮提交后，程序将通过判断选项的值来确定调整的页面。</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417" y="3350197"/>
            <a:ext cx="3057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63838"/>
            <a:ext cx="3057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86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fontScale="77500" lnSpcReduction="20000"/>
          </a:bodyPr>
          <a:lstStyle/>
          <a:p>
            <a:r>
              <a:rPr lang="zh-CN" altLang="zh-CN" dirty="0"/>
              <a:t>（</a:t>
            </a:r>
            <a:r>
              <a:rPr lang="x-none" altLang="zh-CN" dirty="0"/>
              <a:t>1</a:t>
            </a:r>
            <a:r>
              <a:rPr lang="zh-CN" altLang="zh-CN" dirty="0"/>
              <a:t>）</a:t>
            </a:r>
            <a:r>
              <a:rPr lang="x-none" altLang="zh-CN" dirty="0"/>
              <a:t>ASP.NET</a:t>
            </a:r>
            <a:r>
              <a:rPr lang="zh-CN" altLang="zh-CN" dirty="0"/>
              <a:t>文件扩展名</a:t>
            </a:r>
          </a:p>
          <a:p>
            <a:r>
              <a:rPr lang="zh-CN" altLang="zh-CN" dirty="0"/>
              <a:t>可以在服务器执行的</a:t>
            </a:r>
            <a:r>
              <a:rPr lang="x-none" altLang="zh-CN" dirty="0"/>
              <a:t>ASP.NET</a:t>
            </a:r>
            <a:r>
              <a:rPr lang="zh-CN" altLang="zh-CN" dirty="0"/>
              <a:t>页面和在浏览器端执行的静态</a:t>
            </a:r>
            <a:r>
              <a:rPr lang="x-none" altLang="zh-CN" dirty="0"/>
              <a:t>HTML</a:t>
            </a:r>
            <a:r>
              <a:rPr lang="zh-CN" altLang="zh-CN" dirty="0"/>
              <a:t>网页最大的不同就是：在</a:t>
            </a:r>
            <a:r>
              <a:rPr lang="x-none" altLang="zh-CN" dirty="0"/>
              <a:t>ASP.NET</a:t>
            </a:r>
            <a:r>
              <a:rPr lang="zh-CN" altLang="zh-CN" dirty="0"/>
              <a:t>页面代码中包含了需要</a:t>
            </a:r>
            <a:r>
              <a:rPr lang="x-none" altLang="zh-CN" dirty="0"/>
              <a:t>Web</a:t>
            </a:r>
            <a:r>
              <a:rPr lang="zh-CN" altLang="zh-CN" dirty="0"/>
              <a:t>服务器识别和处理的元素。</a:t>
            </a:r>
            <a:endParaRPr lang="en-US" altLang="zh-CN" dirty="0"/>
          </a:p>
          <a:p>
            <a:r>
              <a:rPr lang="zh-CN" altLang="zh-CN" dirty="0"/>
              <a:t>通常</a:t>
            </a:r>
            <a:r>
              <a:rPr lang="x-none" altLang="zh-CN" dirty="0"/>
              <a:t>ASP.NET</a:t>
            </a:r>
            <a:r>
              <a:rPr lang="zh-CN" altLang="zh-CN" dirty="0"/>
              <a:t>网页的文件扩展名为</a:t>
            </a:r>
            <a:r>
              <a:rPr lang="x-none" altLang="zh-CN" dirty="0"/>
              <a:t>.aspx</a:t>
            </a:r>
            <a:r>
              <a:rPr lang="zh-CN" altLang="zh-CN" dirty="0"/>
              <a:t>，静态</a:t>
            </a:r>
            <a:r>
              <a:rPr lang="x-none" altLang="zh-CN" dirty="0"/>
              <a:t>HTML</a:t>
            </a:r>
            <a:r>
              <a:rPr lang="zh-CN" altLang="zh-CN" dirty="0"/>
              <a:t>文件的扩展名为</a:t>
            </a:r>
            <a:r>
              <a:rPr lang="x-none" altLang="zh-CN" dirty="0"/>
              <a:t>.htm</a:t>
            </a:r>
            <a:r>
              <a:rPr lang="zh-CN" altLang="zh-CN" dirty="0"/>
              <a:t>或</a:t>
            </a:r>
            <a:r>
              <a:rPr lang="x-none" altLang="zh-CN" dirty="0"/>
              <a:t>.html</a:t>
            </a:r>
            <a:r>
              <a:rPr lang="zh-CN" altLang="zh-CN" dirty="0"/>
              <a:t>。在微软提供的</a:t>
            </a:r>
            <a:r>
              <a:rPr lang="x-none" altLang="zh-CN" dirty="0"/>
              <a:t>Web</a:t>
            </a:r>
            <a:r>
              <a:rPr lang="zh-CN" altLang="zh-CN" dirty="0"/>
              <a:t>服务器</a:t>
            </a:r>
            <a:r>
              <a:rPr lang="x-none" altLang="zh-CN" dirty="0"/>
              <a:t>Internet </a:t>
            </a:r>
            <a:r>
              <a:rPr lang="zh-CN" altLang="zh-CN" dirty="0"/>
              <a:t>信息服务（</a:t>
            </a:r>
            <a:r>
              <a:rPr lang="x-none" altLang="zh-CN" dirty="0"/>
              <a:t>IIS</a:t>
            </a:r>
            <a:r>
              <a:rPr lang="zh-CN" altLang="zh-CN" dirty="0"/>
              <a:t>）的默认配置中，</a:t>
            </a:r>
            <a:r>
              <a:rPr lang="x-none" altLang="zh-CN" dirty="0"/>
              <a:t>.aspx</a:t>
            </a:r>
            <a:r>
              <a:rPr lang="zh-CN" altLang="zh-CN" dirty="0"/>
              <a:t>页面由</a:t>
            </a:r>
            <a:r>
              <a:rPr lang="x-none" altLang="zh-CN" dirty="0"/>
              <a:t>ASP.NET</a:t>
            </a:r>
            <a:r>
              <a:rPr lang="zh-CN" altLang="zh-CN" dirty="0"/>
              <a:t>运行，而</a:t>
            </a:r>
            <a:r>
              <a:rPr lang="x-none" altLang="zh-CN" dirty="0"/>
              <a:t>.htm</a:t>
            </a:r>
            <a:r>
              <a:rPr lang="zh-CN" altLang="zh-CN" dirty="0"/>
              <a:t>和</a:t>
            </a:r>
            <a:r>
              <a:rPr lang="x-none" altLang="zh-CN" dirty="0"/>
              <a:t>.html</a:t>
            </a:r>
            <a:r>
              <a:rPr lang="zh-CN" altLang="zh-CN" dirty="0"/>
              <a:t>页面则不在服务器端运行。</a:t>
            </a:r>
            <a:endParaRPr lang="en-US" altLang="zh-CN" dirty="0"/>
          </a:p>
          <a:p>
            <a:r>
              <a:rPr lang="zh-CN" altLang="zh-CN" dirty="0"/>
              <a:t>虽然开发者可以使用</a:t>
            </a:r>
            <a:r>
              <a:rPr lang="x-none" altLang="zh-CN" dirty="0"/>
              <a:t>.aspx</a:t>
            </a:r>
            <a:r>
              <a:rPr lang="zh-CN" altLang="zh-CN" dirty="0"/>
              <a:t>文件扩展名对任何</a:t>
            </a:r>
            <a:r>
              <a:rPr lang="x-none" altLang="zh-CN" dirty="0"/>
              <a:t>HTML</a:t>
            </a:r>
            <a:r>
              <a:rPr lang="zh-CN" altLang="zh-CN" dirty="0"/>
              <a:t>页进行重命名，然后该页将作为</a:t>
            </a:r>
            <a:r>
              <a:rPr lang="x-none" altLang="zh-CN" dirty="0"/>
              <a:t>ASP.NET</a:t>
            </a:r>
            <a:r>
              <a:rPr lang="zh-CN" altLang="zh-CN" dirty="0"/>
              <a:t>网页运行，但如果该页面中并不包含需要服务器处理的代码，则会无谓地增加页面处理的系统开销。</a:t>
            </a:r>
            <a:endParaRPr lang="en-US" altLang="zh-CN" dirty="0"/>
          </a:p>
          <a:p>
            <a:r>
              <a:rPr lang="zh-CN" altLang="zh-CN" dirty="0"/>
              <a:t>因此，在基于</a:t>
            </a:r>
            <a:r>
              <a:rPr lang="x-none" altLang="zh-CN" dirty="0"/>
              <a:t>ASP.NET</a:t>
            </a:r>
            <a:r>
              <a:rPr lang="zh-CN" altLang="zh-CN" dirty="0"/>
              <a:t>开发的过程中，应该将动态网页的文件扩展名设置为</a:t>
            </a:r>
            <a:r>
              <a:rPr lang="x-none" altLang="zh-CN" dirty="0"/>
              <a:t>.aspx</a:t>
            </a:r>
            <a:r>
              <a:rPr lang="zh-CN" altLang="zh-CN" dirty="0"/>
              <a:t>，而静态网页文件的扩展名设置为</a:t>
            </a:r>
            <a:r>
              <a:rPr lang="x-none" altLang="zh-CN" dirty="0"/>
              <a:t>.htm</a:t>
            </a:r>
            <a:r>
              <a:rPr lang="zh-CN" altLang="zh-CN" dirty="0"/>
              <a:t>或</a:t>
            </a:r>
            <a:r>
              <a:rPr lang="x-none" altLang="zh-CN" dirty="0"/>
              <a:t>.html</a:t>
            </a:r>
            <a:r>
              <a:rPr lang="zh-CN" altLang="zh-CN" dirty="0"/>
              <a:t>。</a:t>
            </a:r>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11.5 Response</a:t>
            </a:r>
            <a:r>
              <a:rPr lang="zh-CN" altLang="en-US" sz="4800" dirty="0"/>
              <a:t>属性</a:t>
            </a:r>
          </a:p>
        </p:txBody>
      </p:sp>
      <p:sp>
        <p:nvSpPr>
          <p:cNvPr id="3" name="内容占位符 2"/>
          <p:cNvSpPr>
            <a:spLocks noGrp="1"/>
          </p:cNvSpPr>
          <p:nvPr>
            <p:ph idx="1"/>
          </p:nvPr>
        </p:nvSpPr>
        <p:spPr/>
        <p:txBody>
          <a:bodyPr>
            <a:normAutofit fontScale="92500" lnSpcReduction="20000"/>
          </a:bodyPr>
          <a:lstStyle/>
          <a:p>
            <a:r>
              <a:rPr lang="x-none" altLang="zh-CN" sz="1800" dirty="0"/>
              <a:t>RedirectForm.aspx</a:t>
            </a:r>
            <a:r>
              <a:rPr lang="zh-CN" altLang="zh-CN" sz="1800" dirty="0"/>
              <a:t>文件的代码如下：</a:t>
            </a:r>
          </a:p>
          <a:p>
            <a:pPr marL="0" indent="0">
              <a:buNone/>
            </a:pPr>
            <a:r>
              <a:rPr lang="en-US" altLang="zh-CN" sz="1800" dirty="0">
                <a:solidFill>
                  <a:srgbClr val="FF0000"/>
                </a:solidFill>
              </a:rPr>
              <a:t> &lt;form id="form1"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        </a:t>
            </a:r>
            <a:r>
              <a:rPr lang="zh-CN" altLang="zh-CN" sz="1800" dirty="0">
                <a:solidFill>
                  <a:srgbClr val="FF0000"/>
                </a:solidFill>
              </a:rPr>
              <a:t>请选择你要去的国家</a:t>
            </a:r>
            <a:r>
              <a:rPr lang="en-US" altLang="zh-CN" sz="1800" dirty="0">
                <a:solidFill>
                  <a:srgbClr val="FF0000"/>
                </a:solidFill>
              </a:rPr>
              <a:t>&lt;</a:t>
            </a:r>
            <a:r>
              <a:rPr lang="en-US" altLang="zh-CN" sz="1800" dirty="0" err="1">
                <a:solidFill>
                  <a:srgbClr val="FF0000"/>
                </a:solidFill>
              </a:rPr>
              <a:t>asp:DropDownList</a:t>
            </a:r>
            <a:r>
              <a:rPr lang="en-US" altLang="zh-CN" sz="1800" dirty="0">
                <a:solidFill>
                  <a:srgbClr val="FF0000"/>
                </a:solidFill>
              </a:rPr>
              <a:t> ID="DropDownList1" </a:t>
            </a:r>
            <a:r>
              <a:rPr lang="en-US" altLang="zh-CN" sz="1800" dirty="0" err="1">
                <a:solidFill>
                  <a:srgbClr val="FF0000"/>
                </a:solidFill>
              </a:rPr>
              <a:t>runat</a:t>
            </a:r>
            <a:r>
              <a:rPr lang="en-US" altLang="zh-CN" sz="1800" dirty="0">
                <a:solidFill>
                  <a:srgbClr val="FF0000"/>
                </a:solidFill>
              </a:rPr>
              <a:t>="server"&gt;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asp:ListItem</a:t>
            </a:r>
            <a:r>
              <a:rPr lang="en-US" altLang="zh-CN" sz="1800" dirty="0">
                <a:solidFill>
                  <a:srgbClr val="FF0000"/>
                </a:solidFill>
              </a:rPr>
              <a:t>&gt;USA&lt;/</a:t>
            </a:r>
            <a:r>
              <a:rPr lang="en-US" altLang="zh-CN" sz="1800" dirty="0" err="1">
                <a:solidFill>
                  <a:srgbClr val="FF0000"/>
                </a:solidFill>
              </a:rPr>
              <a:t>asp:ListItem</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asp:ListItem</a:t>
            </a:r>
            <a:r>
              <a:rPr lang="en-US" altLang="zh-CN" sz="1800" dirty="0">
                <a:solidFill>
                  <a:srgbClr val="FF0000"/>
                </a:solidFill>
              </a:rPr>
              <a:t>&gt;UK&lt;/</a:t>
            </a:r>
            <a:r>
              <a:rPr lang="en-US" altLang="zh-CN" sz="1800" dirty="0" err="1">
                <a:solidFill>
                  <a:srgbClr val="FF0000"/>
                </a:solidFill>
              </a:rPr>
              <a:t>asp:ListItem</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asp:ListItem</a:t>
            </a:r>
            <a:r>
              <a:rPr lang="en-US" altLang="zh-CN" sz="1800" dirty="0">
                <a:solidFill>
                  <a:srgbClr val="FF0000"/>
                </a:solidFill>
              </a:rPr>
              <a:t>&gt;France&lt;/</a:t>
            </a:r>
            <a:r>
              <a:rPr lang="en-US" altLang="zh-CN" sz="1800" dirty="0" err="1">
                <a:solidFill>
                  <a:srgbClr val="FF0000"/>
                </a:solidFill>
              </a:rPr>
              <a:t>asp:ListItem</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asp:DropDownList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asp:Button</a:t>
            </a:r>
            <a:r>
              <a:rPr lang="en-US" altLang="zh-CN" sz="1800" dirty="0">
                <a:solidFill>
                  <a:srgbClr val="FF0000"/>
                </a:solidFill>
              </a:rPr>
              <a:t> ID="Button1" </a:t>
            </a:r>
            <a:r>
              <a:rPr lang="en-US" altLang="zh-CN" sz="1800" dirty="0" err="1">
                <a:solidFill>
                  <a:srgbClr val="FF0000"/>
                </a:solidFill>
              </a:rPr>
              <a:t>runat</a:t>
            </a:r>
            <a:r>
              <a:rPr lang="en-US" altLang="zh-CN" sz="1800" dirty="0">
                <a:solidFill>
                  <a:srgbClr val="FF0000"/>
                </a:solidFill>
              </a:rPr>
              <a:t>="server" </a:t>
            </a:r>
            <a:r>
              <a:rPr lang="en-US" altLang="zh-CN" sz="1800" dirty="0" err="1">
                <a:solidFill>
                  <a:srgbClr val="FF0000"/>
                </a:solidFill>
              </a:rPr>
              <a:t>onclick</a:t>
            </a:r>
            <a:r>
              <a:rPr lang="en-US" altLang="zh-CN" sz="1800" dirty="0">
                <a:solidFill>
                  <a:srgbClr val="FF0000"/>
                </a:solidFill>
              </a:rPr>
              <a:t>="Button1_Click" Text="Button" /&gt;</a:t>
            </a:r>
            <a:endParaRPr lang="zh-CN" altLang="zh-CN" sz="1800" dirty="0">
              <a:solidFill>
                <a:srgbClr val="FF0000"/>
              </a:solidFill>
            </a:endParaRPr>
          </a:p>
          <a:p>
            <a:pPr marL="0" indent="0">
              <a:buNone/>
            </a:pPr>
            <a:r>
              <a:rPr lang="en-US" altLang="zh-CN" sz="1800" dirty="0">
                <a:solidFill>
                  <a:srgbClr val="FF0000"/>
                </a:solidFill>
              </a:rPr>
              <a:t>    &lt;/div&gt;</a:t>
            </a:r>
            <a:endParaRPr lang="zh-CN" altLang="zh-CN" sz="1800" dirty="0">
              <a:solidFill>
                <a:srgbClr val="FF0000"/>
              </a:solidFill>
            </a:endParaRPr>
          </a:p>
          <a:p>
            <a:pPr marL="0" indent="0">
              <a:buNone/>
            </a:pPr>
            <a:r>
              <a:rPr lang="en-US" altLang="zh-CN" sz="1800" dirty="0">
                <a:solidFill>
                  <a:srgbClr val="FF0000"/>
                </a:solidFill>
              </a:rPr>
              <a:t>&lt;/form&gt;</a:t>
            </a:r>
            <a:endParaRPr lang="zh-CN" altLang="zh-CN" sz="1800" dirty="0">
              <a:solidFill>
                <a:srgbClr val="FF0000"/>
              </a:solidFill>
            </a:endParaRPr>
          </a:p>
        </p:txBody>
      </p:sp>
    </p:spTree>
    <p:extLst>
      <p:ext uri="{BB962C8B-B14F-4D97-AF65-F5344CB8AC3E}">
        <p14:creationId xmlns:p14="http://schemas.microsoft.com/office/powerpoint/2010/main" val="2218969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11.5 Response</a:t>
            </a:r>
            <a:r>
              <a:rPr lang="zh-CN" altLang="en-US" sz="4800" dirty="0"/>
              <a:t>属性</a:t>
            </a:r>
          </a:p>
        </p:txBody>
      </p:sp>
      <p:sp>
        <p:nvSpPr>
          <p:cNvPr id="3" name="内容占位符 2"/>
          <p:cNvSpPr>
            <a:spLocks noGrp="1"/>
          </p:cNvSpPr>
          <p:nvPr>
            <p:ph idx="1"/>
          </p:nvPr>
        </p:nvSpPr>
        <p:spPr/>
        <p:txBody>
          <a:bodyPr>
            <a:normAutofit fontScale="40000" lnSpcReduction="20000"/>
          </a:bodyPr>
          <a:lstStyle/>
          <a:p>
            <a:r>
              <a:rPr lang="x-none" altLang="zh-CN" sz="4500" dirty="0"/>
              <a:t>RedirectForm.aspx.cs</a:t>
            </a:r>
            <a:r>
              <a:rPr lang="zh-CN" altLang="zh-CN" sz="4500" dirty="0"/>
              <a:t>文件的代码如下：</a:t>
            </a:r>
          </a:p>
          <a:p>
            <a:pPr marL="0" indent="0">
              <a:buNone/>
            </a:pPr>
            <a:r>
              <a:rPr lang="en-US" altLang="zh-CN" sz="2900" dirty="0">
                <a:solidFill>
                  <a:srgbClr val="FF0000"/>
                </a:solidFill>
              </a:rPr>
              <a:t> protected void Button1_Click(object sender, </a:t>
            </a:r>
            <a:r>
              <a:rPr lang="en-US" altLang="zh-CN" sz="2900" dirty="0" err="1">
                <a:solidFill>
                  <a:srgbClr val="FF0000"/>
                </a:solidFill>
              </a:rPr>
              <a:t>EventArgs</a:t>
            </a:r>
            <a:r>
              <a:rPr lang="en-US" altLang="zh-CN" sz="2900" dirty="0">
                <a:solidFill>
                  <a:srgbClr val="FF0000"/>
                </a:solidFill>
              </a:rPr>
              <a:t> e)</a:t>
            </a:r>
            <a:endParaRPr lang="zh-CN" altLang="zh-CN" sz="2900" dirty="0">
              <a:solidFill>
                <a:srgbClr val="FF0000"/>
              </a:solidFill>
            </a:endParaRPr>
          </a:p>
          <a:p>
            <a:pPr marL="0" indent="0">
              <a:buNone/>
            </a:pPr>
            <a:r>
              <a:rPr lang="en-US" altLang="zh-CN" sz="2900" dirty="0">
                <a:solidFill>
                  <a:srgbClr val="FF0000"/>
                </a:solidFill>
              </a:rPr>
              <a:t>        {</a:t>
            </a:r>
            <a:endParaRPr lang="zh-CN" altLang="zh-CN" sz="2900" dirty="0">
              <a:solidFill>
                <a:srgbClr val="FF0000"/>
              </a:solidFill>
            </a:endParaRPr>
          </a:p>
          <a:p>
            <a:pPr marL="0" indent="0">
              <a:buNone/>
            </a:pPr>
            <a:r>
              <a:rPr lang="en-US" altLang="zh-CN" sz="2900" dirty="0">
                <a:solidFill>
                  <a:srgbClr val="FF0000"/>
                </a:solidFill>
              </a:rPr>
              <a:t>            switch (DropDownList1.SelectedValue)</a:t>
            </a:r>
            <a:endParaRPr lang="zh-CN" altLang="zh-CN" sz="2900" dirty="0">
              <a:solidFill>
                <a:srgbClr val="FF0000"/>
              </a:solidFill>
            </a:endParaRPr>
          </a:p>
          <a:p>
            <a:pPr marL="0" indent="0">
              <a:buNone/>
            </a:pPr>
            <a:r>
              <a:rPr lang="en-US" altLang="zh-CN" sz="2900" dirty="0">
                <a:solidFill>
                  <a:srgbClr val="FF0000"/>
                </a:solidFill>
              </a:rPr>
              <a:t>            {</a:t>
            </a:r>
            <a:endParaRPr lang="zh-CN" altLang="zh-CN" sz="2900" dirty="0">
              <a:solidFill>
                <a:srgbClr val="FF0000"/>
              </a:solidFill>
            </a:endParaRPr>
          </a:p>
          <a:p>
            <a:pPr marL="0" indent="0">
              <a:buNone/>
            </a:pPr>
            <a:r>
              <a:rPr lang="en-US" altLang="zh-CN" sz="2900" dirty="0">
                <a:solidFill>
                  <a:srgbClr val="FF0000"/>
                </a:solidFill>
              </a:rPr>
              <a:t>                case "USA":</a:t>
            </a:r>
            <a:endParaRPr lang="zh-CN" altLang="zh-CN" sz="2900" dirty="0">
              <a:solidFill>
                <a:srgbClr val="FF0000"/>
              </a:solidFill>
            </a:endParaRPr>
          </a:p>
          <a:p>
            <a:pPr marL="0" indent="0">
              <a:buNone/>
            </a:pPr>
            <a:r>
              <a:rPr lang="en-US" altLang="zh-CN" sz="2900" dirty="0">
                <a:solidFill>
                  <a:srgbClr val="FF0000"/>
                </a:solidFill>
              </a:rPr>
              <a:t>                    </a:t>
            </a:r>
            <a:r>
              <a:rPr lang="en-US" altLang="zh-CN" sz="2900" dirty="0" err="1">
                <a:solidFill>
                  <a:srgbClr val="FF0000"/>
                </a:solidFill>
              </a:rPr>
              <a:t>Response.Redirect</a:t>
            </a:r>
            <a:r>
              <a:rPr lang="en-US" altLang="zh-CN" sz="2900" dirty="0">
                <a:solidFill>
                  <a:srgbClr val="FF0000"/>
                </a:solidFill>
              </a:rPr>
              <a:t>("US.htm");</a:t>
            </a:r>
            <a:endParaRPr lang="zh-CN" altLang="zh-CN" sz="2900" dirty="0">
              <a:solidFill>
                <a:srgbClr val="FF0000"/>
              </a:solidFill>
            </a:endParaRPr>
          </a:p>
          <a:p>
            <a:pPr marL="0" indent="0">
              <a:buNone/>
            </a:pPr>
            <a:r>
              <a:rPr lang="en-US" altLang="zh-CN" sz="2900" dirty="0">
                <a:solidFill>
                  <a:srgbClr val="FF0000"/>
                </a:solidFill>
              </a:rPr>
              <a:t>                    break;</a:t>
            </a:r>
            <a:endParaRPr lang="zh-CN" altLang="zh-CN" sz="2900" dirty="0">
              <a:solidFill>
                <a:srgbClr val="FF0000"/>
              </a:solidFill>
            </a:endParaRPr>
          </a:p>
          <a:p>
            <a:pPr marL="0" indent="0">
              <a:buNone/>
            </a:pPr>
            <a:r>
              <a:rPr lang="en-US" altLang="zh-CN" sz="2900" dirty="0">
                <a:solidFill>
                  <a:srgbClr val="FF0000"/>
                </a:solidFill>
              </a:rPr>
              <a:t>                case "UK":</a:t>
            </a:r>
            <a:endParaRPr lang="zh-CN" altLang="zh-CN" sz="2900" dirty="0">
              <a:solidFill>
                <a:srgbClr val="FF0000"/>
              </a:solidFill>
            </a:endParaRPr>
          </a:p>
          <a:p>
            <a:pPr marL="0" indent="0">
              <a:buNone/>
            </a:pPr>
            <a:r>
              <a:rPr lang="en-US" altLang="zh-CN" sz="2900" dirty="0">
                <a:solidFill>
                  <a:srgbClr val="FF0000"/>
                </a:solidFill>
              </a:rPr>
              <a:t>                    </a:t>
            </a:r>
            <a:r>
              <a:rPr lang="en-US" altLang="zh-CN" sz="2900" dirty="0" err="1">
                <a:solidFill>
                  <a:srgbClr val="FF0000"/>
                </a:solidFill>
              </a:rPr>
              <a:t>Response.Redirect</a:t>
            </a:r>
            <a:r>
              <a:rPr lang="en-US" altLang="zh-CN" sz="2900" dirty="0">
                <a:solidFill>
                  <a:srgbClr val="FF0000"/>
                </a:solidFill>
              </a:rPr>
              <a:t>("UK.htm");</a:t>
            </a:r>
            <a:endParaRPr lang="zh-CN" altLang="zh-CN" sz="2900" dirty="0">
              <a:solidFill>
                <a:srgbClr val="FF0000"/>
              </a:solidFill>
            </a:endParaRPr>
          </a:p>
          <a:p>
            <a:pPr marL="0" indent="0">
              <a:buNone/>
            </a:pPr>
            <a:r>
              <a:rPr lang="en-US" altLang="zh-CN" sz="2900" dirty="0">
                <a:solidFill>
                  <a:srgbClr val="FF0000"/>
                </a:solidFill>
              </a:rPr>
              <a:t>                    break;</a:t>
            </a:r>
            <a:endParaRPr lang="zh-CN" altLang="zh-CN" sz="2900" dirty="0">
              <a:solidFill>
                <a:srgbClr val="FF0000"/>
              </a:solidFill>
            </a:endParaRPr>
          </a:p>
          <a:p>
            <a:pPr marL="0" indent="0">
              <a:buNone/>
            </a:pPr>
            <a:r>
              <a:rPr lang="en-US" altLang="zh-CN" sz="2900" dirty="0">
                <a:solidFill>
                  <a:srgbClr val="FF0000"/>
                </a:solidFill>
              </a:rPr>
              <a:t>                case "France":</a:t>
            </a:r>
            <a:endParaRPr lang="zh-CN" altLang="zh-CN" sz="2900" dirty="0">
              <a:solidFill>
                <a:srgbClr val="FF0000"/>
              </a:solidFill>
            </a:endParaRPr>
          </a:p>
          <a:p>
            <a:pPr marL="0" indent="0">
              <a:buNone/>
            </a:pPr>
            <a:r>
              <a:rPr lang="en-US" altLang="zh-CN" sz="2900" dirty="0">
                <a:solidFill>
                  <a:srgbClr val="FF0000"/>
                </a:solidFill>
              </a:rPr>
              <a:t>                    </a:t>
            </a:r>
            <a:r>
              <a:rPr lang="en-US" altLang="zh-CN" sz="2900" dirty="0" err="1">
                <a:solidFill>
                  <a:srgbClr val="FF0000"/>
                </a:solidFill>
              </a:rPr>
              <a:t>Response.Redirect</a:t>
            </a:r>
            <a:r>
              <a:rPr lang="en-US" altLang="zh-CN" sz="2900" dirty="0">
                <a:solidFill>
                  <a:srgbClr val="FF0000"/>
                </a:solidFill>
              </a:rPr>
              <a:t>("France.htm");</a:t>
            </a:r>
            <a:endParaRPr lang="zh-CN" altLang="zh-CN" sz="2900" dirty="0">
              <a:solidFill>
                <a:srgbClr val="FF0000"/>
              </a:solidFill>
            </a:endParaRPr>
          </a:p>
          <a:p>
            <a:pPr marL="0" indent="0">
              <a:buNone/>
            </a:pPr>
            <a:r>
              <a:rPr lang="en-US" altLang="zh-CN" sz="2900" dirty="0">
                <a:solidFill>
                  <a:srgbClr val="FF0000"/>
                </a:solidFill>
              </a:rPr>
              <a:t>                    break;</a:t>
            </a:r>
            <a:endParaRPr lang="zh-CN" altLang="zh-CN" sz="2900" dirty="0">
              <a:solidFill>
                <a:srgbClr val="FF0000"/>
              </a:solidFill>
            </a:endParaRPr>
          </a:p>
          <a:p>
            <a:pPr marL="0" indent="0">
              <a:buNone/>
            </a:pPr>
            <a:r>
              <a:rPr lang="en-US" altLang="zh-CN" sz="2900" dirty="0">
                <a:solidFill>
                  <a:srgbClr val="FF0000"/>
                </a:solidFill>
              </a:rPr>
              <a:t>            }</a:t>
            </a:r>
            <a:endParaRPr lang="zh-CN" altLang="zh-CN" sz="2900" dirty="0">
              <a:solidFill>
                <a:srgbClr val="FF0000"/>
              </a:solidFill>
            </a:endParaRPr>
          </a:p>
          <a:p>
            <a:pPr marL="0" indent="0">
              <a:buNone/>
            </a:pPr>
            <a:r>
              <a:rPr lang="en-US" altLang="zh-CN" sz="2900" dirty="0">
                <a:solidFill>
                  <a:srgbClr val="FF0000"/>
                </a:solidFill>
              </a:rPr>
              <a:t>        }</a:t>
            </a:r>
            <a:endParaRPr lang="zh-CN" altLang="zh-CN" sz="2900" dirty="0">
              <a:solidFill>
                <a:srgbClr val="FF0000"/>
              </a:solidFill>
            </a:endParaRPr>
          </a:p>
          <a:p>
            <a:pPr marL="0" indent="0">
              <a:buNone/>
            </a:pPr>
            <a:r>
              <a:rPr lang="en-US" altLang="zh-CN" sz="2900" dirty="0">
                <a:solidFill>
                  <a:srgbClr val="FF0000"/>
                </a:solidFill>
              </a:rPr>
              <a:t>}</a:t>
            </a:r>
            <a:endParaRPr lang="zh-CN" altLang="zh-CN" sz="2900" dirty="0">
              <a:solidFill>
                <a:srgbClr val="FF0000"/>
              </a:solidFill>
            </a:endParaRPr>
          </a:p>
        </p:txBody>
      </p:sp>
    </p:spTree>
    <p:extLst>
      <p:ext uri="{BB962C8B-B14F-4D97-AF65-F5344CB8AC3E}">
        <p14:creationId xmlns:p14="http://schemas.microsoft.com/office/powerpoint/2010/main" val="3298632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493591676"/>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00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a:t>11.6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875770685"/>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Autofit/>
          </a:bodyPr>
          <a:lstStyle/>
          <a:p>
            <a:r>
              <a:rPr lang="zh-CN" altLang="zh-CN" sz="1600" dirty="0"/>
              <a:t>（</a:t>
            </a:r>
            <a:r>
              <a:rPr lang="x-none" altLang="zh-CN" sz="1600" dirty="0"/>
              <a:t>2</a:t>
            </a:r>
            <a:r>
              <a:rPr lang="zh-CN" altLang="zh-CN" sz="1600" dirty="0"/>
              <a:t>）</a:t>
            </a:r>
            <a:r>
              <a:rPr lang="x-none" altLang="zh-CN" sz="1600" dirty="0"/>
              <a:t>@</a:t>
            </a:r>
            <a:r>
              <a:rPr lang="zh-CN" altLang="zh-CN" sz="1600" dirty="0"/>
              <a:t>指令</a:t>
            </a:r>
          </a:p>
          <a:p>
            <a:r>
              <a:rPr lang="x-none" altLang="zh-CN" sz="1600" dirty="0"/>
              <a:t>ASP.NET</a:t>
            </a:r>
            <a:r>
              <a:rPr lang="zh-CN" altLang="zh-CN" sz="1600" dirty="0"/>
              <a:t>页通常包含一些指令，这些指令在服务器端进行处理，通过这些指令可以设置属性和配置信息。</a:t>
            </a:r>
          </a:p>
          <a:p>
            <a:r>
              <a:rPr lang="zh-CN" altLang="zh-CN" sz="1600" dirty="0"/>
              <a:t>最常用的指令为</a:t>
            </a:r>
            <a:r>
              <a:rPr lang="x-none" altLang="zh-CN" sz="1600" dirty="0"/>
              <a:t>@Page</a:t>
            </a:r>
            <a:r>
              <a:rPr lang="zh-CN" altLang="zh-CN" sz="1600" dirty="0"/>
              <a:t>指令，该指令用来设置页面的多个属性，包括指定编程语言（</a:t>
            </a:r>
            <a:r>
              <a:rPr lang="x-none" altLang="zh-CN" sz="1600" dirty="0"/>
              <a:t>C#</a:t>
            </a:r>
            <a:r>
              <a:rPr lang="zh-CN" altLang="zh-CN" sz="1600" dirty="0"/>
              <a:t>或是</a:t>
            </a:r>
            <a:r>
              <a:rPr lang="x-none" altLang="zh-CN" sz="1600" dirty="0"/>
              <a:t>VB.NET</a:t>
            </a:r>
            <a:r>
              <a:rPr lang="zh-CN" altLang="zh-CN" sz="1600" dirty="0"/>
              <a:t>）、网页代码模型（单文件页面模型或是代码隐藏页面模型）、调试和跟踪选项、关联的母版页（</a:t>
            </a:r>
            <a:r>
              <a:rPr lang="en-US" altLang="zh-CN" sz="1600" dirty="0" err="1"/>
              <a:t>MasterPage</a:t>
            </a:r>
            <a:r>
              <a:rPr lang="zh-CN" altLang="zh-CN" sz="1600" dirty="0"/>
              <a:t>）信息等。</a:t>
            </a:r>
            <a:r>
              <a:rPr lang="x-none" altLang="zh-CN" sz="1600" dirty="0"/>
              <a:t> </a:t>
            </a:r>
            <a:endParaRPr lang="zh-CN" altLang="zh-CN" sz="1600" dirty="0"/>
          </a:p>
          <a:p>
            <a:pPr marL="0" indent="0">
              <a:buNone/>
            </a:pPr>
            <a:r>
              <a:rPr lang="en-US" altLang="zh-CN" sz="1600" dirty="0">
                <a:solidFill>
                  <a:srgbClr val="FF0000"/>
                </a:solidFill>
              </a:rPr>
              <a:t>&lt;%@ Page Title="" Language="C#" </a:t>
            </a:r>
            <a:r>
              <a:rPr lang="en-US" altLang="zh-CN" sz="1600" dirty="0" err="1">
                <a:solidFill>
                  <a:srgbClr val="FF0000"/>
                </a:solidFill>
              </a:rPr>
              <a:t>MasterPageFile</a:t>
            </a:r>
            <a:r>
              <a:rPr lang="en-US" altLang="zh-CN" sz="1600" dirty="0">
                <a:solidFill>
                  <a:srgbClr val="FF0000"/>
                </a:solidFill>
              </a:rPr>
              <a:t>="~/</a:t>
            </a:r>
            <a:r>
              <a:rPr lang="en-US" altLang="zh-CN" sz="1600" dirty="0" err="1">
                <a:solidFill>
                  <a:srgbClr val="FF0000"/>
                </a:solidFill>
              </a:rPr>
              <a:t>Site.Master</a:t>
            </a:r>
            <a:r>
              <a:rPr lang="en-US" altLang="zh-CN" sz="1600" dirty="0">
                <a:solidFill>
                  <a:srgbClr val="FF0000"/>
                </a:solidFill>
              </a:rPr>
              <a:t>" </a:t>
            </a:r>
            <a:r>
              <a:rPr lang="en-US" altLang="zh-CN" sz="1600" dirty="0" err="1">
                <a:solidFill>
                  <a:srgbClr val="FF0000"/>
                </a:solidFill>
              </a:rPr>
              <a:t>AutoEventWireup</a:t>
            </a:r>
            <a:r>
              <a:rPr lang="en-US" altLang="zh-CN" sz="1600" dirty="0">
                <a:solidFill>
                  <a:srgbClr val="FF0000"/>
                </a:solidFill>
              </a:rPr>
              <a:t>="true"</a:t>
            </a:r>
            <a:endParaRPr lang="zh-CN" altLang="zh-CN" sz="1600" dirty="0">
              <a:solidFill>
                <a:srgbClr val="FF0000"/>
              </a:solidFill>
            </a:endParaRPr>
          </a:p>
          <a:p>
            <a:pPr marL="0" indent="0">
              <a:buNone/>
            </a:pPr>
            <a:r>
              <a:rPr lang="en-US" altLang="zh-CN" sz="1600" dirty="0">
                <a:solidFill>
                  <a:srgbClr val="FF0000"/>
                </a:solidFill>
              </a:rPr>
              <a:t>    </a:t>
            </a:r>
            <a:r>
              <a:rPr lang="en-US" altLang="zh-CN" sz="1600" dirty="0" err="1">
                <a:solidFill>
                  <a:srgbClr val="FF0000"/>
                </a:solidFill>
              </a:rPr>
              <a:t>CodeBehind</a:t>
            </a:r>
            <a:r>
              <a:rPr lang="en-US" altLang="zh-CN" sz="1600" dirty="0">
                <a:solidFill>
                  <a:srgbClr val="FF0000"/>
                </a:solidFill>
              </a:rPr>
              <a:t>="</a:t>
            </a:r>
            <a:r>
              <a:rPr lang="en-US" altLang="zh-CN" sz="1600" dirty="0" err="1">
                <a:solidFill>
                  <a:srgbClr val="FF0000"/>
                </a:solidFill>
              </a:rPr>
              <a:t>ProductEdt.aspx.cs</a:t>
            </a:r>
            <a:r>
              <a:rPr lang="en-US" altLang="zh-CN" sz="1600" dirty="0">
                <a:solidFill>
                  <a:srgbClr val="FF0000"/>
                </a:solidFill>
              </a:rPr>
              <a:t>" Inherits="</a:t>
            </a:r>
            <a:r>
              <a:rPr lang="en-US" altLang="zh-CN" sz="1600" dirty="0" err="1">
                <a:solidFill>
                  <a:srgbClr val="FF0000"/>
                </a:solidFill>
              </a:rPr>
              <a:t>CRMWebApp.Product.ProductEdt</a:t>
            </a:r>
            <a:r>
              <a:rPr lang="en-US" altLang="zh-CN" sz="1600" dirty="0">
                <a:solidFill>
                  <a:srgbClr val="FF0000"/>
                </a:solidFill>
              </a:rPr>
              <a:t>" %&gt;</a:t>
            </a:r>
          </a:p>
          <a:p>
            <a:r>
              <a:rPr lang="zh-CN" altLang="zh-CN" sz="1600" dirty="0"/>
              <a:t>从代码中可以看出，该</a:t>
            </a:r>
            <a:r>
              <a:rPr lang="en-US" altLang="zh-CN" sz="1600" dirty="0"/>
              <a:t>ASP.NET</a:t>
            </a:r>
            <a:r>
              <a:rPr lang="zh-CN" altLang="zh-CN" sz="1600" dirty="0"/>
              <a:t>页选取</a:t>
            </a:r>
            <a:r>
              <a:rPr lang="en-US" altLang="zh-CN" sz="1600" dirty="0"/>
              <a:t>C#</a:t>
            </a:r>
            <a:r>
              <a:rPr lang="zh-CN" altLang="zh-CN" sz="1600" dirty="0"/>
              <a:t>作为开发语言，采用了代码隐藏页面模型（隐藏的代码文件为</a:t>
            </a:r>
            <a:r>
              <a:rPr lang="en-US" altLang="zh-CN" sz="1600" dirty="0" err="1"/>
              <a:t>ProductEdt.aspx.cs</a:t>
            </a:r>
            <a:r>
              <a:rPr lang="zh-CN" altLang="zh-CN" sz="1600" dirty="0"/>
              <a:t>），对应的类为</a:t>
            </a:r>
            <a:r>
              <a:rPr lang="en-US" altLang="zh-CN" sz="1600" dirty="0" err="1"/>
              <a:t>ProductEdt</a:t>
            </a:r>
            <a:r>
              <a:rPr lang="zh-CN" altLang="zh-CN" sz="1600" dirty="0"/>
              <a:t>，关联的母版页文件为</a:t>
            </a:r>
            <a:r>
              <a:rPr lang="en-US" altLang="zh-CN" sz="1600" dirty="0"/>
              <a:t>“~/</a:t>
            </a:r>
            <a:r>
              <a:rPr lang="en-US" altLang="zh-CN" sz="1600" dirty="0" err="1"/>
              <a:t>Site.Master</a:t>
            </a:r>
            <a:r>
              <a:rPr lang="en-US" altLang="zh-CN" sz="1600" dirty="0"/>
              <a:t>”</a:t>
            </a:r>
            <a:r>
              <a:rPr lang="zh-CN" altLang="zh-CN" sz="1600" dirty="0"/>
              <a:t>。</a:t>
            </a:r>
            <a:endParaRPr lang="zh-CN" altLang="en-US" sz="1600" dirty="0"/>
          </a:p>
        </p:txBody>
      </p:sp>
    </p:spTree>
    <p:extLst>
      <p:ext uri="{BB962C8B-B14F-4D97-AF65-F5344CB8AC3E}">
        <p14:creationId xmlns:p14="http://schemas.microsoft.com/office/powerpoint/2010/main" val="325381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a:bodyPr>
          <a:lstStyle/>
          <a:p>
            <a:r>
              <a:rPr lang="zh-CN" altLang="zh-CN" sz="1800" dirty="0"/>
              <a:t>其它常用指令如下：</a:t>
            </a:r>
          </a:p>
          <a:p>
            <a:pPr lvl="1">
              <a:buFont typeface="Wingdings" panose="05000000000000000000" pitchFamily="2" charset="2"/>
              <a:buChar char="l"/>
            </a:pPr>
            <a:r>
              <a:rPr lang="x-none" altLang="zh-CN" sz="1800" dirty="0"/>
              <a:t>@Import</a:t>
            </a:r>
            <a:r>
              <a:rPr lang="zh-CN" altLang="zh-CN" sz="1800" dirty="0"/>
              <a:t>指令：指定要在代码中引用的命名空间。</a:t>
            </a:r>
            <a:r>
              <a:rPr lang="x-none" altLang="zh-CN" sz="1800" dirty="0"/>
              <a:t> </a:t>
            </a:r>
            <a:endParaRPr lang="zh-CN" altLang="zh-CN" sz="1800" dirty="0"/>
          </a:p>
          <a:p>
            <a:pPr lvl="1">
              <a:buFont typeface="Wingdings" panose="05000000000000000000" pitchFamily="2" charset="2"/>
              <a:buChar char="l"/>
            </a:pPr>
            <a:r>
              <a:rPr lang="x-none" altLang="zh-CN" sz="1800" dirty="0"/>
              <a:t>@OutputCache</a:t>
            </a:r>
            <a:r>
              <a:rPr lang="zh-CN" altLang="zh-CN" sz="1800" dirty="0"/>
              <a:t>指令：指定</a:t>
            </a:r>
            <a:r>
              <a:rPr lang="x-none" altLang="zh-CN" sz="1800" dirty="0"/>
              <a:t>Web</a:t>
            </a:r>
            <a:r>
              <a:rPr lang="zh-CN" altLang="zh-CN" sz="1800" dirty="0"/>
              <a:t>服务器缓存此页面，还指定有关何时缓存该页面、将该页面缓存多长时间的参数。</a:t>
            </a:r>
            <a:r>
              <a:rPr lang="x-none" altLang="zh-CN" sz="1800" dirty="0"/>
              <a:t> </a:t>
            </a:r>
            <a:endParaRPr lang="zh-CN" altLang="zh-CN" sz="1800" dirty="0"/>
          </a:p>
          <a:p>
            <a:pPr lvl="1">
              <a:buFont typeface="Wingdings" panose="05000000000000000000" pitchFamily="2" charset="2"/>
              <a:buChar char="l"/>
            </a:pPr>
            <a:r>
              <a:rPr lang="x-none" altLang="zh-CN" sz="1800" dirty="0"/>
              <a:t>@Implements</a:t>
            </a:r>
            <a:r>
              <a:rPr lang="zh-CN" altLang="zh-CN" sz="1800" dirty="0"/>
              <a:t>指令：指定页面实现</a:t>
            </a:r>
            <a:r>
              <a:rPr lang="x-none" altLang="zh-CN" sz="1800" dirty="0"/>
              <a:t>.NET</a:t>
            </a:r>
            <a:r>
              <a:rPr lang="zh-CN" altLang="zh-CN" sz="1800" dirty="0"/>
              <a:t>接口。</a:t>
            </a:r>
            <a:r>
              <a:rPr lang="x-none" altLang="zh-CN" sz="1800" dirty="0"/>
              <a:t> </a:t>
            </a:r>
            <a:endParaRPr lang="zh-CN" altLang="zh-CN" sz="1800" dirty="0"/>
          </a:p>
          <a:p>
            <a:pPr lvl="1">
              <a:buFont typeface="Wingdings" panose="05000000000000000000" pitchFamily="2" charset="2"/>
              <a:buChar char="l"/>
            </a:pPr>
            <a:r>
              <a:rPr lang="x-none" altLang="zh-CN" sz="1800" dirty="0"/>
              <a:t>@Register</a:t>
            </a:r>
            <a:r>
              <a:rPr lang="zh-CN" altLang="zh-CN" sz="1800" dirty="0"/>
              <a:t>指令：注册其它控件以便在页面上使用。</a:t>
            </a:r>
          </a:p>
          <a:p>
            <a:pPr lvl="1">
              <a:buFont typeface="Wingdings" panose="05000000000000000000" pitchFamily="2" charset="2"/>
              <a:buChar char="l"/>
            </a:pPr>
            <a:r>
              <a:rPr lang="x-none" altLang="zh-CN" sz="1800" dirty="0"/>
              <a:t>@Master</a:t>
            </a:r>
            <a:r>
              <a:rPr lang="zh-CN" altLang="zh-CN" sz="1800" dirty="0"/>
              <a:t>指令：在母版页文件中使用。</a:t>
            </a:r>
          </a:p>
          <a:p>
            <a:pPr lvl="1">
              <a:buFont typeface="Wingdings" panose="05000000000000000000" pitchFamily="2" charset="2"/>
              <a:buChar char="l"/>
            </a:pPr>
            <a:r>
              <a:rPr lang="x-none" altLang="zh-CN" sz="1800" dirty="0"/>
              <a:t>@Control</a:t>
            </a:r>
            <a:r>
              <a:rPr lang="zh-CN" altLang="zh-CN" sz="1800" dirty="0"/>
              <a:t>指令：在用户控件文件中使用。</a:t>
            </a:r>
            <a:endParaRPr lang="zh-CN" altLang="en-US" sz="1800" dirty="0"/>
          </a:p>
        </p:txBody>
      </p:sp>
    </p:spTree>
    <p:extLst>
      <p:ext uri="{BB962C8B-B14F-4D97-AF65-F5344CB8AC3E}">
        <p14:creationId xmlns:p14="http://schemas.microsoft.com/office/powerpoint/2010/main" val="409128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fontScale="85000" lnSpcReduction="20000"/>
          </a:bodyPr>
          <a:lstStyle/>
          <a:p>
            <a:r>
              <a:rPr lang="zh-CN" altLang="zh-CN" dirty="0"/>
              <a:t>（</a:t>
            </a:r>
            <a:r>
              <a:rPr lang="en-US" altLang="zh-CN" dirty="0"/>
              <a:t>3</a:t>
            </a:r>
            <a:r>
              <a:rPr lang="zh-CN" altLang="zh-CN" dirty="0"/>
              <a:t>）</a:t>
            </a:r>
            <a:r>
              <a:rPr lang="en-US" altLang="zh-CN" dirty="0"/>
              <a:t>form</a:t>
            </a:r>
            <a:r>
              <a:rPr lang="zh-CN" altLang="zh-CN" dirty="0"/>
              <a:t>元素</a:t>
            </a:r>
          </a:p>
          <a:p>
            <a:r>
              <a:rPr lang="zh-CN" altLang="zh-CN" dirty="0"/>
              <a:t>默认的情况，在</a:t>
            </a:r>
            <a:r>
              <a:rPr lang="en-US" altLang="zh-CN" dirty="0"/>
              <a:t>VS</a:t>
            </a:r>
            <a:r>
              <a:rPr lang="zh-CN" altLang="zh-CN" dirty="0"/>
              <a:t>中新增一个</a:t>
            </a:r>
            <a:r>
              <a:rPr lang="en-US" altLang="zh-CN" dirty="0"/>
              <a:t>ASP.NET</a:t>
            </a:r>
            <a:r>
              <a:rPr lang="zh-CN" altLang="zh-CN" dirty="0"/>
              <a:t>页面（</a:t>
            </a:r>
            <a:r>
              <a:rPr lang="en-US" altLang="zh-CN" dirty="0"/>
              <a:t>Web Form</a:t>
            </a:r>
            <a:r>
              <a:rPr lang="zh-CN" altLang="zh-CN" dirty="0"/>
              <a:t>页面），自动生成的代码中会包含一个</a:t>
            </a:r>
            <a:r>
              <a:rPr lang="en-US" altLang="zh-CN" dirty="0"/>
              <a:t>form</a:t>
            </a:r>
            <a:r>
              <a:rPr lang="zh-CN" altLang="zh-CN" dirty="0"/>
              <a:t>元素，这个</a:t>
            </a:r>
            <a:r>
              <a:rPr lang="en-US" altLang="zh-CN" dirty="0"/>
              <a:t>form</a:t>
            </a:r>
            <a:r>
              <a:rPr lang="zh-CN" altLang="zh-CN" dirty="0"/>
              <a:t>在用户与页面交互并向服务器提交数据的过程中起到非常关键的作用。它的作用机理在后文关于“状态管理”中会有进一步的解释。</a:t>
            </a:r>
          </a:p>
          <a:p>
            <a:r>
              <a:rPr lang="zh-CN" altLang="zh-CN" dirty="0"/>
              <a:t>这个</a:t>
            </a:r>
            <a:r>
              <a:rPr lang="en-US" altLang="zh-CN" dirty="0"/>
              <a:t>form</a:t>
            </a:r>
            <a:r>
              <a:rPr lang="zh-CN" altLang="zh-CN" dirty="0"/>
              <a:t>元素在</a:t>
            </a:r>
            <a:r>
              <a:rPr lang="en-US" altLang="zh-CN" dirty="0"/>
              <a:t>ASP.NET</a:t>
            </a:r>
            <a:r>
              <a:rPr lang="zh-CN" altLang="zh-CN" dirty="0"/>
              <a:t>页面运行后确实会在</a:t>
            </a:r>
            <a:r>
              <a:rPr lang="en-US" altLang="zh-CN" dirty="0"/>
              <a:t>HTML</a:t>
            </a:r>
            <a:r>
              <a:rPr lang="zh-CN" altLang="zh-CN" dirty="0"/>
              <a:t>文件中生成标准的</a:t>
            </a:r>
            <a:r>
              <a:rPr lang="en-US" altLang="zh-CN" dirty="0"/>
              <a:t>HTML form</a:t>
            </a:r>
            <a:r>
              <a:rPr lang="zh-CN" altLang="zh-CN" dirty="0"/>
              <a:t>元素，但在</a:t>
            </a:r>
            <a:r>
              <a:rPr lang="en-US" altLang="zh-CN" dirty="0"/>
              <a:t>ASPX</a:t>
            </a:r>
            <a:r>
              <a:rPr lang="zh-CN" altLang="zh-CN" dirty="0"/>
              <a:t>源代码中需要符合以下规则：</a:t>
            </a:r>
          </a:p>
          <a:p>
            <a:pPr lvl="0"/>
            <a:r>
              <a:rPr lang="zh-CN" altLang="zh-CN" dirty="0"/>
              <a:t>一个页面只能包含一个</a:t>
            </a:r>
            <a:r>
              <a:rPr lang="en-US" altLang="zh-CN" dirty="0"/>
              <a:t>form</a:t>
            </a:r>
            <a:r>
              <a:rPr lang="zh-CN" altLang="zh-CN" dirty="0"/>
              <a:t>元素。</a:t>
            </a:r>
            <a:r>
              <a:rPr lang="en-US" altLang="zh-CN" dirty="0"/>
              <a:t> </a:t>
            </a:r>
            <a:endParaRPr lang="zh-CN" altLang="zh-CN" dirty="0"/>
          </a:p>
          <a:p>
            <a:pPr lvl="0"/>
            <a:r>
              <a:rPr lang="en-US" altLang="zh-CN" dirty="0"/>
              <a:t>form</a:t>
            </a:r>
            <a:r>
              <a:rPr lang="zh-CN" altLang="zh-CN" dirty="0"/>
              <a:t>元素必须包含</a:t>
            </a:r>
            <a:r>
              <a:rPr lang="en-US" altLang="zh-CN" dirty="0" err="1"/>
              <a:t>runat</a:t>
            </a:r>
            <a:r>
              <a:rPr lang="en-US" altLang="zh-CN" dirty="0"/>
              <a:t>="server"</a:t>
            </a:r>
            <a:r>
              <a:rPr lang="zh-CN" altLang="zh-CN" dirty="0"/>
              <a:t>的属性设置。</a:t>
            </a:r>
          </a:p>
          <a:p>
            <a:pPr lvl="0"/>
            <a:r>
              <a:rPr lang="zh-CN" altLang="zh-CN" dirty="0"/>
              <a:t>需要执行回发的服务器控件必须位于</a:t>
            </a:r>
            <a:r>
              <a:rPr lang="en-US" altLang="zh-CN" dirty="0"/>
              <a:t>form</a:t>
            </a:r>
            <a:r>
              <a:rPr lang="zh-CN" altLang="zh-CN" dirty="0"/>
              <a:t>元素之内。</a:t>
            </a:r>
            <a:r>
              <a:rPr lang="en-US" altLang="zh-CN" dirty="0"/>
              <a:t> </a:t>
            </a:r>
            <a:endParaRPr lang="zh-CN" altLang="zh-CN" dirty="0"/>
          </a:p>
          <a:p>
            <a:pPr lvl="0"/>
            <a:r>
              <a:rPr lang="en-US" altLang="zh-CN" dirty="0"/>
              <a:t>form</a:t>
            </a:r>
            <a:r>
              <a:rPr lang="zh-CN" altLang="zh-CN" dirty="0"/>
              <a:t>元素中不包含</a:t>
            </a:r>
            <a:r>
              <a:rPr lang="en-US" altLang="zh-CN" dirty="0"/>
              <a:t>action</a:t>
            </a:r>
            <a:r>
              <a:rPr lang="zh-CN" altLang="zh-CN" dirty="0"/>
              <a:t>属性。服务器将在处理该页面时动态设置这一属性。</a:t>
            </a:r>
            <a:endParaRPr lang="zh-CN" altLang="en-US" dirty="0"/>
          </a:p>
        </p:txBody>
      </p:sp>
    </p:spTree>
    <p:extLst>
      <p:ext uri="{BB962C8B-B14F-4D97-AF65-F5344CB8AC3E}">
        <p14:creationId xmlns:p14="http://schemas.microsoft.com/office/powerpoint/2010/main" val="76154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fontScale="77500" lnSpcReduction="20000"/>
          </a:bodyPr>
          <a:lstStyle/>
          <a:p>
            <a:r>
              <a:rPr lang="zh-CN" altLang="zh-CN" dirty="0"/>
              <a:t>（</a:t>
            </a:r>
            <a:r>
              <a:rPr lang="en-US" altLang="zh-CN" dirty="0"/>
              <a:t>4</a:t>
            </a:r>
            <a:r>
              <a:rPr lang="zh-CN" altLang="zh-CN" dirty="0"/>
              <a:t>）</a:t>
            </a:r>
            <a:r>
              <a:rPr lang="en-US" altLang="zh-CN" dirty="0" err="1"/>
              <a:t>runat</a:t>
            </a:r>
            <a:r>
              <a:rPr lang="en-US" altLang="zh-CN" dirty="0"/>
              <a:t>="server"</a:t>
            </a:r>
            <a:endParaRPr lang="zh-CN" altLang="zh-CN" dirty="0"/>
          </a:p>
          <a:p>
            <a:r>
              <a:rPr lang="zh-CN" altLang="zh-CN" dirty="0"/>
              <a:t>除了</a:t>
            </a:r>
            <a:r>
              <a:rPr lang="x-none" altLang="zh-CN" dirty="0"/>
              <a:t>form</a:t>
            </a:r>
            <a:r>
              <a:rPr lang="zh-CN" altLang="zh-CN" dirty="0"/>
              <a:t>元素，</a:t>
            </a:r>
            <a:r>
              <a:rPr lang="x-none" altLang="zh-CN" dirty="0"/>
              <a:t>ASP.NET</a:t>
            </a:r>
            <a:r>
              <a:rPr lang="zh-CN" altLang="zh-CN" dirty="0"/>
              <a:t>代码中可以放置多种具有</a:t>
            </a:r>
            <a:r>
              <a:rPr lang="en-US" altLang="zh-CN" dirty="0" err="1"/>
              <a:t>runat</a:t>
            </a:r>
            <a:r>
              <a:rPr lang="en-US" altLang="zh-CN" dirty="0"/>
              <a:t>="server"</a:t>
            </a:r>
            <a:r>
              <a:rPr lang="zh-CN" altLang="zh-CN" dirty="0"/>
              <a:t>属性的服务器控件和</a:t>
            </a:r>
            <a:r>
              <a:rPr lang="en-US" altLang="zh-CN" dirty="0"/>
              <a:t>HTML</a:t>
            </a:r>
            <a:r>
              <a:rPr lang="zh-CN" altLang="zh-CN" dirty="0"/>
              <a:t>元素。</a:t>
            </a:r>
          </a:p>
          <a:p>
            <a:r>
              <a:rPr lang="zh-CN" altLang="zh-CN" dirty="0"/>
              <a:t>我们已经知道，在</a:t>
            </a:r>
            <a:r>
              <a:rPr lang="en-US" altLang="zh-CN" dirty="0"/>
              <a:t>ASP.NET</a:t>
            </a:r>
            <a:r>
              <a:rPr lang="zh-CN" altLang="zh-CN" dirty="0"/>
              <a:t>页面中可以添加允许用户与页面交互的服务器控件，包括按钮、文本框、列表等。这些服务器控件与</a:t>
            </a:r>
            <a:r>
              <a:rPr lang="en-US" altLang="zh-CN" dirty="0"/>
              <a:t>HTML</a:t>
            </a:r>
            <a:r>
              <a:rPr lang="zh-CN" altLang="zh-CN" dirty="0"/>
              <a:t>文件中的</a:t>
            </a:r>
            <a:r>
              <a:rPr lang="en-US" altLang="zh-CN" dirty="0"/>
              <a:t>input</a:t>
            </a:r>
            <a:r>
              <a:rPr lang="zh-CN" altLang="zh-CN" dirty="0"/>
              <a:t>元素类似，但却是在服务器上被处理。服务器控件还引发相应的服务器端事件，并且可以通过后台代码对其属性进行设置。</a:t>
            </a:r>
          </a:p>
          <a:p>
            <a:r>
              <a:rPr lang="en-US" altLang="zh-CN" dirty="0"/>
              <a:t>ASP.NET</a:t>
            </a:r>
            <a:r>
              <a:rPr lang="zh-CN" altLang="zh-CN" dirty="0"/>
              <a:t>服务器控件的标记名称通常以前缀</a:t>
            </a:r>
            <a:r>
              <a:rPr lang="en-US" altLang="zh-CN" dirty="0"/>
              <a:t>asp:</a:t>
            </a:r>
            <a:r>
              <a:rPr lang="zh-CN" altLang="zh-CN" dirty="0"/>
              <a:t>开头，包含</a:t>
            </a:r>
            <a:r>
              <a:rPr lang="en-US" altLang="zh-CN" dirty="0" err="1"/>
              <a:t>runat</a:t>
            </a:r>
            <a:r>
              <a:rPr lang="en-US" altLang="zh-CN" dirty="0"/>
              <a:t>="server"</a:t>
            </a:r>
            <a:r>
              <a:rPr lang="zh-CN" altLang="zh-CN" dirty="0"/>
              <a:t>属性和一个可选的</a:t>
            </a:r>
            <a:r>
              <a:rPr lang="en-US" altLang="zh-CN" dirty="0"/>
              <a:t>ID</a:t>
            </a:r>
            <a:r>
              <a:rPr lang="zh-CN" altLang="zh-CN" dirty="0"/>
              <a:t>，可以使用这个</a:t>
            </a:r>
            <a:r>
              <a:rPr lang="en-US" altLang="zh-CN" dirty="0"/>
              <a:t>ID </a:t>
            </a:r>
            <a:r>
              <a:rPr lang="zh-CN" altLang="zh-CN" dirty="0"/>
              <a:t>在服务器代码中引用该控件。</a:t>
            </a:r>
            <a:r>
              <a:rPr lang="en-US" altLang="zh-CN" dirty="0"/>
              <a:t> </a:t>
            </a:r>
            <a:endParaRPr lang="zh-CN" altLang="zh-CN" dirty="0"/>
          </a:p>
          <a:p>
            <a:pPr marL="0" indent="0">
              <a:buNone/>
            </a:pPr>
            <a:r>
              <a:rPr lang="en-US" altLang="zh-CN" dirty="0">
                <a:solidFill>
                  <a:srgbClr val="FF0000"/>
                </a:solidFill>
              </a:rPr>
              <a:t>&lt;</a:t>
            </a:r>
            <a:r>
              <a:rPr lang="en-US" altLang="zh-CN" dirty="0" err="1">
                <a:solidFill>
                  <a:srgbClr val="FF0000"/>
                </a:solidFill>
              </a:rPr>
              <a:t>asp:TextBox</a:t>
            </a:r>
            <a:r>
              <a:rPr lang="en-US" altLang="zh-CN" dirty="0">
                <a:solidFill>
                  <a:srgbClr val="FF0000"/>
                </a:solidFill>
              </a:rPr>
              <a:t> ID="TextBox1" </a:t>
            </a:r>
            <a:r>
              <a:rPr lang="en-US" altLang="zh-CN" dirty="0" err="1">
                <a:solidFill>
                  <a:srgbClr val="FF0000"/>
                </a:solidFill>
              </a:rPr>
              <a:t>runat</a:t>
            </a:r>
            <a:r>
              <a:rPr lang="en-US" altLang="zh-CN" dirty="0">
                <a:solidFill>
                  <a:srgbClr val="FF0000"/>
                </a:solidFill>
              </a:rPr>
              <a:t>="server"&gt;&lt;/</a:t>
            </a:r>
            <a:r>
              <a:rPr lang="en-US" altLang="zh-CN" dirty="0" err="1">
                <a:solidFill>
                  <a:srgbClr val="FF0000"/>
                </a:solidFill>
              </a:rPr>
              <a:t>asp:TextBox</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&lt;</a:t>
            </a:r>
            <a:r>
              <a:rPr lang="en-US" altLang="zh-CN" dirty="0" err="1">
                <a:solidFill>
                  <a:srgbClr val="FF0000"/>
                </a:solidFill>
              </a:rPr>
              <a:t>asp:Button</a:t>
            </a:r>
            <a:r>
              <a:rPr lang="en-US" altLang="zh-CN" dirty="0">
                <a:solidFill>
                  <a:srgbClr val="FF0000"/>
                </a:solidFill>
              </a:rPr>
              <a:t> ID="Button1" </a:t>
            </a:r>
            <a:r>
              <a:rPr lang="en-US" altLang="zh-CN" dirty="0" err="1">
                <a:solidFill>
                  <a:srgbClr val="FF0000"/>
                </a:solidFill>
              </a:rPr>
              <a:t>runat</a:t>
            </a:r>
            <a:r>
              <a:rPr lang="en-US" altLang="zh-CN" dirty="0">
                <a:solidFill>
                  <a:srgbClr val="FF0000"/>
                </a:solidFill>
              </a:rPr>
              <a:t>="server" Text="Click" </a:t>
            </a:r>
            <a:r>
              <a:rPr lang="en-US" altLang="zh-CN" dirty="0" err="1">
                <a:solidFill>
                  <a:srgbClr val="FF0000"/>
                </a:solidFill>
              </a:rPr>
              <a:t>OnClick</a:t>
            </a:r>
            <a:r>
              <a:rPr lang="en-US" altLang="zh-CN" dirty="0">
                <a:solidFill>
                  <a:srgbClr val="FF0000"/>
                </a:solidFill>
              </a:rPr>
              <a:t>="Button1_Click" /&gt;</a:t>
            </a:r>
            <a:endParaRPr lang="zh-CN" altLang="en-US" dirty="0">
              <a:solidFill>
                <a:srgbClr val="FF0000"/>
              </a:solidFill>
            </a:endParaRPr>
          </a:p>
        </p:txBody>
      </p:sp>
    </p:spTree>
    <p:extLst>
      <p:ext uri="{BB962C8B-B14F-4D97-AF65-F5344CB8AC3E}">
        <p14:creationId xmlns:p14="http://schemas.microsoft.com/office/powerpoint/2010/main" val="179109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lnSpcReduction="10000"/>
          </a:bodyPr>
          <a:lstStyle/>
          <a:p>
            <a:r>
              <a:rPr lang="zh-CN" altLang="zh-CN" dirty="0"/>
              <a:t>（</a:t>
            </a:r>
            <a:r>
              <a:rPr lang="en-US" altLang="zh-CN" dirty="0"/>
              <a:t>5</a:t>
            </a:r>
            <a:r>
              <a:rPr lang="zh-CN" altLang="zh-CN" dirty="0"/>
              <a:t>）服务器端代码</a:t>
            </a:r>
          </a:p>
          <a:p>
            <a:r>
              <a:rPr lang="x-none" altLang="zh-CN" dirty="0"/>
              <a:t>ASP.NET</a:t>
            </a:r>
            <a:r>
              <a:rPr lang="zh-CN" altLang="zh-CN" dirty="0"/>
              <a:t>支持多种语言编写服务器端代码，包括</a:t>
            </a:r>
            <a:r>
              <a:rPr lang="x-none" altLang="zh-CN" dirty="0"/>
              <a:t>C#</a:t>
            </a:r>
            <a:r>
              <a:rPr lang="zh-CN" altLang="zh-CN" dirty="0"/>
              <a:t>、</a:t>
            </a:r>
            <a:r>
              <a:rPr lang="x-none" altLang="zh-CN" dirty="0"/>
              <a:t>Visual Basic</a:t>
            </a:r>
            <a:r>
              <a:rPr lang="zh-CN" altLang="zh-CN" dirty="0"/>
              <a:t>、</a:t>
            </a:r>
            <a:r>
              <a:rPr lang="x-none" altLang="zh-CN" dirty="0"/>
              <a:t>J#</a:t>
            </a:r>
            <a:r>
              <a:rPr lang="zh-CN" altLang="zh-CN" dirty="0"/>
              <a:t>、</a:t>
            </a:r>
            <a:r>
              <a:rPr lang="x-none" altLang="zh-CN" dirty="0"/>
              <a:t>Jscript</a:t>
            </a:r>
            <a:r>
              <a:rPr lang="zh-CN" altLang="zh-CN" dirty="0"/>
              <a:t>和其它支持</a:t>
            </a:r>
            <a:r>
              <a:rPr lang="x-none" altLang="zh-CN" dirty="0"/>
              <a:t>.NET</a:t>
            </a:r>
            <a:r>
              <a:rPr lang="zh-CN" altLang="zh-CN" dirty="0"/>
              <a:t>的语言。</a:t>
            </a:r>
          </a:p>
          <a:p>
            <a:r>
              <a:rPr lang="x-none" altLang="zh-CN" dirty="0"/>
              <a:t>ASP.NET</a:t>
            </a:r>
            <a:r>
              <a:rPr lang="zh-CN" altLang="zh-CN" dirty="0"/>
              <a:t>服务器端代码由两种组成：元素标记和程序逻辑。元素标记包括</a:t>
            </a:r>
            <a:r>
              <a:rPr lang="x-none" altLang="zh-CN" dirty="0"/>
              <a:t>HTML</a:t>
            </a:r>
            <a:r>
              <a:rPr lang="zh-CN" altLang="zh-CN" dirty="0"/>
              <a:t>标记、服务器控件和静态文本等；程序逻辑包括各种事件处理程序和其它代码。如果将两种代码放在一个</a:t>
            </a:r>
            <a:r>
              <a:rPr lang="x-none" altLang="zh-CN" dirty="0"/>
              <a:t>.aspx</a:t>
            </a:r>
            <a:r>
              <a:rPr lang="zh-CN" altLang="zh-CN" dirty="0"/>
              <a:t>文件中，则称为单文件模型；如果两种代码分别放置在</a:t>
            </a:r>
            <a:r>
              <a:rPr lang="x-none" altLang="zh-CN" dirty="0"/>
              <a:t>.aspx</a:t>
            </a:r>
            <a:r>
              <a:rPr lang="zh-CN" altLang="zh-CN" dirty="0"/>
              <a:t>和</a:t>
            </a:r>
            <a:r>
              <a:rPr lang="x-none" altLang="zh-CN" dirty="0"/>
              <a:t>.aspx.cs</a:t>
            </a:r>
            <a:r>
              <a:rPr lang="zh-CN" altLang="zh-CN" dirty="0"/>
              <a:t>，则称为代码隐藏模型。下文中将分别介绍这两种网页代码模型。</a:t>
            </a:r>
            <a:endParaRPr lang="zh-CN" altLang="en-US" dirty="0"/>
          </a:p>
        </p:txBody>
      </p:sp>
    </p:spTree>
    <p:extLst>
      <p:ext uri="{BB962C8B-B14F-4D97-AF65-F5344CB8AC3E}">
        <p14:creationId xmlns:p14="http://schemas.microsoft.com/office/powerpoint/2010/main" val="327655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ASP.NET</a:t>
            </a:r>
            <a:r>
              <a:rPr lang="zh-CN" altLang="en-US" sz="4800" dirty="0"/>
              <a:t>网页代码模型</a:t>
            </a:r>
          </a:p>
        </p:txBody>
      </p:sp>
      <p:sp>
        <p:nvSpPr>
          <p:cNvPr id="3" name="内容占位符 2"/>
          <p:cNvSpPr>
            <a:spLocks noGrp="1"/>
          </p:cNvSpPr>
          <p:nvPr>
            <p:ph idx="1"/>
          </p:nvPr>
        </p:nvSpPr>
        <p:spPr/>
        <p:txBody>
          <a:bodyPr>
            <a:normAutofit fontScale="77500" lnSpcReduction="20000"/>
          </a:bodyPr>
          <a:lstStyle/>
          <a:p>
            <a:r>
              <a:rPr lang="zh-CN" altLang="zh-CN" dirty="0"/>
              <a:t>在</a:t>
            </a:r>
            <a:r>
              <a:rPr lang="zh-CN" altLang="zh-CN" dirty="0">
                <a:solidFill>
                  <a:srgbClr val="FF0000"/>
                </a:solidFill>
              </a:rPr>
              <a:t>单文件模型</a:t>
            </a:r>
            <a:r>
              <a:rPr lang="zh-CN" altLang="zh-CN" dirty="0"/>
              <a:t>中，页的标记及其编程代码位于同一个扩展名为</a:t>
            </a:r>
            <a:r>
              <a:rPr lang="x-none" altLang="zh-CN" dirty="0"/>
              <a:t>aspx</a:t>
            </a:r>
            <a:r>
              <a:rPr lang="zh-CN" altLang="zh-CN" dirty="0"/>
              <a:t>的文件中。编程代码位于</a:t>
            </a:r>
            <a:r>
              <a:rPr lang="x-none" altLang="zh-CN" dirty="0"/>
              <a:t>&lt;script&gt;</a:t>
            </a:r>
            <a:r>
              <a:rPr lang="zh-CN" altLang="zh-CN" dirty="0"/>
              <a:t>元素中，为了区别于</a:t>
            </a:r>
            <a:r>
              <a:rPr lang="x-none" altLang="zh-CN" dirty="0"/>
              <a:t>HTML</a:t>
            </a:r>
            <a:r>
              <a:rPr lang="zh-CN" altLang="zh-CN" dirty="0"/>
              <a:t>文件中的编程代码块，该</a:t>
            </a:r>
            <a:r>
              <a:rPr lang="x-none" altLang="zh-CN" dirty="0"/>
              <a:t>&lt;script&gt;</a:t>
            </a:r>
            <a:r>
              <a:rPr lang="zh-CN" altLang="zh-CN" dirty="0"/>
              <a:t>元素包含</a:t>
            </a:r>
            <a:r>
              <a:rPr lang="x-none" altLang="zh-CN" dirty="0"/>
              <a:t>runat="server"</a:t>
            </a:r>
            <a:r>
              <a:rPr lang="zh-CN" altLang="zh-CN" dirty="0"/>
              <a:t>属性，即声明此处脚本程序将在服务器端执行。</a:t>
            </a:r>
            <a:r>
              <a:rPr lang="x-none" altLang="zh-CN" dirty="0"/>
              <a:t> </a:t>
            </a:r>
            <a:endParaRPr lang="zh-CN" altLang="zh-CN" dirty="0"/>
          </a:p>
          <a:p>
            <a:r>
              <a:rPr lang="x-none" altLang="zh-CN" dirty="0"/>
              <a:t>&lt;asp:Button&gt;</a:t>
            </a:r>
            <a:r>
              <a:rPr lang="zh-CN" altLang="zh-CN" dirty="0"/>
              <a:t>元素中定义了</a:t>
            </a:r>
            <a:r>
              <a:rPr lang="x-none" altLang="zh-CN" dirty="0"/>
              <a:t>Web</a:t>
            </a:r>
            <a:r>
              <a:rPr lang="zh-CN" altLang="zh-CN" dirty="0"/>
              <a:t>服务器控件</a:t>
            </a:r>
            <a:r>
              <a:rPr lang="x-none" altLang="zh-CN" dirty="0"/>
              <a:t>Button1</a:t>
            </a:r>
            <a:r>
              <a:rPr lang="zh-CN" altLang="zh-CN" dirty="0"/>
              <a:t>，设置了它的呈现方式（设置</a:t>
            </a:r>
            <a:r>
              <a:rPr lang="x-none" altLang="zh-CN" dirty="0"/>
              <a:t>Text</a:t>
            </a:r>
            <a:r>
              <a:rPr lang="zh-CN" altLang="zh-CN" dirty="0"/>
              <a:t>属性，即按钮上的文字，为</a:t>
            </a:r>
            <a:r>
              <a:rPr lang="x-none" altLang="zh-CN" dirty="0"/>
              <a:t>"Button"</a:t>
            </a:r>
            <a:r>
              <a:rPr lang="zh-CN" altLang="zh-CN" dirty="0"/>
              <a:t>）和行为方式（指定了它的</a:t>
            </a:r>
            <a:r>
              <a:rPr lang="x-none" altLang="zh-CN" dirty="0"/>
              <a:t>onclick</a:t>
            </a:r>
            <a:r>
              <a:rPr lang="zh-CN" altLang="zh-CN" dirty="0"/>
              <a:t>事件的处理函数为</a:t>
            </a:r>
            <a:r>
              <a:rPr lang="x-none" altLang="zh-CN" dirty="0"/>
              <a:t>"Button1_Click"</a:t>
            </a:r>
            <a:r>
              <a:rPr lang="zh-CN" altLang="zh-CN" dirty="0"/>
              <a:t>），而函数本身作为程序逻辑则被放置在</a:t>
            </a:r>
            <a:r>
              <a:rPr lang="x-none" altLang="zh-CN" dirty="0"/>
              <a:t>&lt;script&gt;</a:t>
            </a:r>
            <a:r>
              <a:rPr lang="zh-CN" altLang="zh-CN" dirty="0"/>
              <a:t>元素中。总之，按钮的定义和相关的程序逻辑虽然在一个</a:t>
            </a:r>
            <a:r>
              <a:rPr lang="x-none" altLang="zh-CN" dirty="0"/>
              <a:t>aspx</a:t>
            </a:r>
            <a:r>
              <a:rPr lang="zh-CN" altLang="zh-CN" dirty="0"/>
              <a:t>文件中，但也被清楚地分别放在不同的区域。</a:t>
            </a:r>
            <a:r>
              <a:rPr lang="x-none" altLang="zh-CN" dirty="0"/>
              <a:t>&lt;script&gt;</a:t>
            </a:r>
            <a:r>
              <a:rPr lang="zh-CN" altLang="zh-CN" dirty="0"/>
              <a:t>元素可以包含页中各个控件的事件处理函数、方法、属性等代码。</a:t>
            </a:r>
          </a:p>
          <a:p>
            <a:r>
              <a:rPr lang="zh-CN" altLang="zh-CN" dirty="0"/>
              <a:t>单文件模型在运行时，</a:t>
            </a:r>
            <a:r>
              <a:rPr lang="x-none" altLang="zh-CN" dirty="0"/>
              <a:t>aspx</a:t>
            </a:r>
            <a:r>
              <a:rPr lang="zh-CN" altLang="zh-CN" dirty="0"/>
              <a:t>文件会被编译为</a:t>
            </a:r>
            <a:r>
              <a:rPr lang="x-none" altLang="zh-CN" dirty="0"/>
              <a:t>Page</a:t>
            </a:r>
            <a:r>
              <a:rPr lang="zh-CN" altLang="zh-CN" dirty="0"/>
              <a:t>类的一个派生类，并且实例化出一个页对象而被调用，页面中的各个控件会成为页的数据成员。</a:t>
            </a:r>
            <a:endParaRPr lang="zh-CN" altLang="en-US" dirty="0"/>
          </a:p>
        </p:txBody>
      </p:sp>
    </p:spTree>
    <p:extLst>
      <p:ext uri="{BB962C8B-B14F-4D97-AF65-F5344CB8AC3E}">
        <p14:creationId xmlns:p14="http://schemas.microsoft.com/office/powerpoint/2010/main" val="3336358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160</TotalTime>
  <Words>3630</Words>
  <Application>Microsoft Office PowerPoint</Application>
  <PresentationFormat>全屏显示(16:9)</PresentationFormat>
  <Paragraphs>264</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11.1 ASP.NET网页代码模型</vt:lpstr>
      <vt:lpstr>11.1 ASP.NET网页代码模型</vt:lpstr>
      <vt:lpstr>11.1 ASP.NET网页代码模型</vt:lpstr>
      <vt:lpstr>11.1 ASP.NET网页代码模型</vt:lpstr>
      <vt:lpstr>11.1 ASP.NET网页代码模型</vt:lpstr>
      <vt:lpstr>11.1 ASP.NET网页代码模型</vt:lpstr>
      <vt:lpstr>11.1 ASP.NET网页代码模型</vt:lpstr>
      <vt:lpstr>11.1 ASP.NET网页代码模型</vt:lpstr>
      <vt:lpstr>11.1 ASP.NET网页代码模型</vt:lpstr>
      <vt:lpstr>11.1 ASP.NET网页代码模型</vt:lpstr>
      <vt:lpstr>11.1 ASP.NET网页代码模型</vt:lpstr>
      <vt:lpstr>11.2 Page类及页生命周期</vt:lpstr>
      <vt:lpstr>11.2 Page类及页生命周期</vt:lpstr>
      <vt:lpstr>11.2 Page类及页生命周期</vt:lpstr>
      <vt:lpstr>11.3 ASP.NET的事件驱动模型</vt:lpstr>
      <vt:lpstr>11.3 ASP.NET的事件驱动模型</vt:lpstr>
      <vt:lpstr>11.3 ASP.NET的事件驱动模型</vt:lpstr>
      <vt:lpstr>11.3 ASP.NET的事件驱动模型</vt:lpstr>
      <vt:lpstr>11.3 ASP.NET的事件驱动模型</vt:lpstr>
      <vt:lpstr>11.3 ASP.NET的事件驱动模型</vt:lpstr>
      <vt:lpstr>11.4 Request属性</vt:lpstr>
      <vt:lpstr>11.4 Request属性</vt:lpstr>
      <vt:lpstr>11.4 Request属性</vt:lpstr>
      <vt:lpstr>11.4 Request属性</vt:lpstr>
      <vt:lpstr>11.4 Request属性</vt:lpstr>
      <vt:lpstr>DEMO</vt:lpstr>
      <vt:lpstr>11.5 Response属性</vt:lpstr>
      <vt:lpstr>11.5 Response属性</vt:lpstr>
      <vt:lpstr>11.5 Response属性</vt:lpstr>
      <vt:lpstr>DEMO</vt:lpstr>
      <vt:lpstr>11.6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26</cp:revision>
  <dcterms:created xsi:type="dcterms:W3CDTF">2015-12-06T10:13:51Z</dcterms:created>
  <dcterms:modified xsi:type="dcterms:W3CDTF">2019-06-25T14:59:48Z</dcterms:modified>
</cp:coreProperties>
</file>