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70" r:id="rId4"/>
    <p:sldId id="266" r:id="rId5"/>
    <p:sldId id="272" r:id="rId6"/>
    <p:sldId id="271" r:id="rId7"/>
    <p:sldId id="273" r:id="rId8"/>
    <p:sldId id="334" r:id="rId9"/>
    <p:sldId id="278" r:id="rId10"/>
    <p:sldId id="277" r:id="rId11"/>
    <p:sldId id="276" r:id="rId12"/>
    <p:sldId id="275" r:id="rId13"/>
    <p:sldId id="282" r:id="rId14"/>
    <p:sldId id="281" r:id="rId15"/>
    <p:sldId id="283" r:id="rId16"/>
    <p:sldId id="284" r:id="rId17"/>
    <p:sldId id="280" r:id="rId18"/>
    <p:sldId id="285" r:id="rId19"/>
    <p:sldId id="279" r:id="rId20"/>
    <p:sldId id="287" r:id="rId21"/>
    <p:sldId id="335" r:id="rId22"/>
    <p:sldId id="288" r:id="rId23"/>
    <p:sldId id="286" r:id="rId24"/>
    <p:sldId id="336" r:id="rId25"/>
    <p:sldId id="290" r:id="rId26"/>
    <p:sldId id="289" r:id="rId27"/>
    <p:sldId id="293" r:id="rId28"/>
    <p:sldId id="294" r:id="rId29"/>
    <p:sldId id="292" r:id="rId30"/>
    <p:sldId id="295" r:id="rId31"/>
    <p:sldId id="337" r:id="rId32"/>
    <p:sldId id="291" r:id="rId33"/>
    <p:sldId id="338" r:id="rId34"/>
    <p:sldId id="296" r:id="rId35"/>
    <p:sldId id="297" r:id="rId36"/>
    <p:sldId id="298" r:id="rId37"/>
    <p:sldId id="339" r:id="rId38"/>
    <p:sldId id="267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14.1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3A6C67E2-C118-4E7D-8C7C-78F5DDD0AA33}">
      <dgm:prSet custT="1"/>
      <dgm:spPr/>
      <dgm:t>
        <a:bodyPr/>
        <a:lstStyle/>
        <a:p>
          <a:r>
            <a:rPr lang="en-US" altLang="en-US" sz="2000" dirty="0"/>
            <a:t>14.2</a:t>
          </a:r>
          <a:endParaRPr lang="zh-CN" altLang="en-US" sz="2000" dirty="0"/>
        </a:p>
      </dgm:t>
    </dgm:pt>
    <dgm:pt modelId="{76E68D15-3138-4EF5-8A72-9EFE39C3CE45}" type="parTrans" cxnId="{1C427036-55EA-4682-8961-1350C787AE37}">
      <dgm:prSet/>
      <dgm:spPr/>
      <dgm:t>
        <a:bodyPr/>
        <a:lstStyle/>
        <a:p>
          <a:endParaRPr lang="zh-CN" altLang="en-US"/>
        </a:p>
      </dgm:t>
    </dgm:pt>
    <dgm:pt modelId="{6C4BBC6F-C846-44DA-953D-E0ECC88A1F54}" type="sibTrans" cxnId="{1C427036-55EA-4682-8961-1350C787AE37}">
      <dgm:prSet/>
      <dgm:spPr/>
      <dgm:t>
        <a:bodyPr/>
        <a:lstStyle/>
        <a:p>
          <a:endParaRPr lang="zh-CN" altLang="en-US"/>
        </a:p>
      </dgm:t>
    </dgm:pt>
    <dgm:pt modelId="{C1735D37-4016-4093-8A9C-68CEE53EE79C}">
      <dgm:prSet custT="1"/>
      <dgm:spPr/>
      <dgm:t>
        <a:bodyPr/>
        <a:lstStyle/>
        <a:p>
          <a:r>
            <a:rPr lang="en-US" altLang="en-US" sz="2000" dirty="0"/>
            <a:t>14.3</a:t>
          </a:r>
          <a:endParaRPr lang="zh-CN" altLang="en-US" sz="2000" dirty="0"/>
        </a:p>
      </dgm:t>
    </dgm:pt>
    <dgm:pt modelId="{279D0E3B-EEBF-4F75-A512-E9330C13BFB0}" type="parTrans" cxnId="{51E23D49-843B-417A-89A3-38801B6E1B72}">
      <dgm:prSet/>
      <dgm:spPr/>
      <dgm:t>
        <a:bodyPr/>
        <a:lstStyle/>
        <a:p>
          <a:endParaRPr lang="zh-CN" altLang="en-US"/>
        </a:p>
      </dgm:t>
    </dgm:pt>
    <dgm:pt modelId="{12C0BA9E-DBF8-4A3C-ADB8-D92B8729D8CD}" type="sibTrans" cxnId="{51E23D49-843B-417A-89A3-38801B6E1B72}">
      <dgm:prSet/>
      <dgm:spPr/>
      <dgm:t>
        <a:bodyPr/>
        <a:lstStyle/>
        <a:p>
          <a:endParaRPr lang="zh-CN" altLang="en-US"/>
        </a:p>
      </dgm:t>
    </dgm:pt>
    <dgm:pt modelId="{EF84B8B1-0161-4B86-9F60-0D699E14148D}">
      <dgm:prSet custT="1"/>
      <dgm:spPr/>
      <dgm:t>
        <a:bodyPr/>
        <a:lstStyle/>
        <a:p>
          <a:r>
            <a:rPr lang="en-US" altLang="en-US" sz="2000" dirty="0"/>
            <a:t>14.4</a:t>
          </a:r>
          <a:endParaRPr lang="zh-CN" altLang="en-US" sz="2000" dirty="0"/>
        </a:p>
      </dgm:t>
    </dgm:pt>
    <dgm:pt modelId="{4B076A5E-8F0C-408B-AFD1-A055AD2AD032}" type="parTrans" cxnId="{1BC63AD9-47B2-4BBE-9C45-3F961FEFDE33}">
      <dgm:prSet/>
      <dgm:spPr/>
      <dgm:t>
        <a:bodyPr/>
        <a:lstStyle/>
        <a:p>
          <a:endParaRPr lang="zh-CN" altLang="en-US"/>
        </a:p>
      </dgm:t>
    </dgm:pt>
    <dgm:pt modelId="{9B1DDCB1-F0D3-4D38-88C3-B93F01403D08}" type="sibTrans" cxnId="{1BC63AD9-47B2-4BBE-9C45-3F961FEFDE33}">
      <dgm:prSet/>
      <dgm:spPr/>
      <dgm:t>
        <a:bodyPr/>
        <a:lstStyle/>
        <a:p>
          <a:endParaRPr lang="zh-CN" altLang="en-US"/>
        </a:p>
      </dgm:t>
    </dgm:pt>
    <dgm:pt modelId="{55C16839-6AC3-43F2-9120-5B0CC7DB5CE6}">
      <dgm:prSet custT="1"/>
      <dgm:spPr/>
      <dgm:t>
        <a:bodyPr/>
        <a:lstStyle/>
        <a:p>
          <a:r>
            <a:rPr lang="en-US" altLang="en-US" sz="2000" dirty="0"/>
            <a:t>14.5</a:t>
          </a:r>
          <a:endParaRPr lang="zh-CN" altLang="en-US" sz="2000" dirty="0"/>
        </a:p>
      </dgm:t>
    </dgm:pt>
    <dgm:pt modelId="{58F4A554-CF70-4140-A0F1-6D1599AF3D77}" type="parTrans" cxnId="{96938EB5-AB70-4D0A-87A8-D497EBD2C127}">
      <dgm:prSet/>
      <dgm:spPr/>
      <dgm:t>
        <a:bodyPr/>
        <a:lstStyle/>
        <a:p>
          <a:endParaRPr lang="zh-CN" altLang="en-US"/>
        </a:p>
      </dgm:t>
    </dgm:pt>
    <dgm:pt modelId="{77332D72-948D-4D7F-AC68-B87BA0277369}" type="sibTrans" cxnId="{96938EB5-AB70-4D0A-87A8-D497EBD2C127}">
      <dgm:prSet/>
      <dgm:spPr/>
      <dgm:t>
        <a:bodyPr/>
        <a:lstStyle/>
        <a:p>
          <a:endParaRPr lang="zh-CN" altLang="en-US"/>
        </a:p>
      </dgm:t>
    </dgm:pt>
    <dgm:pt modelId="{F74737FF-9A43-4305-9C67-0F803E4561E3}">
      <dgm:prSet phldrT="[文本]" custT="1"/>
      <dgm:spPr/>
      <dgm:t>
        <a:bodyPr/>
        <a:lstStyle/>
        <a:p>
          <a:r>
            <a:rPr lang="zh-CN" altLang="en-US" sz="2000"/>
            <a:t>数据库</a:t>
          </a:r>
          <a:r>
            <a:rPr lang="zh-CN" altLang="en-US" sz="2000" dirty="0"/>
            <a:t>接口</a:t>
          </a:r>
          <a:r>
            <a:rPr lang="en-US" altLang="en-US" sz="2000" dirty="0"/>
            <a:t>ADO.NET</a:t>
          </a:r>
          <a:endParaRPr lang="zh-CN" altLang="en-US" sz="2000" dirty="0"/>
        </a:p>
      </dgm:t>
    </dgm:pt>
    <dgm:pt modelId="{BAD52DA6-B919-4251-891C-D488AB188DF8}" type="parTrans" cxnId="{BDC2FE46-3815-44C6-9D86-C296DB032721}">
      <dgm:prSet/>
      <dgm:spPr/>
      <dgm:t>
        <a:bodyPr/>
        <a:lstStyle/>
        <a:p>
          <a:endParaRPr lang="zh-CN" altLang="en-US"/>
        </a:p>
      </dgm:t>
    </dgm:pt>
    <dgm:pt modelId="{EC4D9D08-A52C-41FE-995D-D327C276AC2B}" type="sibTrans" cxnId="{BDC2FE46-3815-44C6-9D86-C296DB032721}">
      <dgm:prSet/>
      <dgm:spPr/>
      <dgm:t>
        <a:bodyPr/>
        <a:lstStyle/>
        <a:p>
          <a:endParaRPr lang="zh-CN" altLang="en-US"/>
        </a:p>
      </dgm:t>
    </dgm:pt>
    <dgm:pt modelId="{51F6C100-0A0E-4BBB-BC2C-365C30FA56ED}">
      <dgm:prSet custT="1"/>
      <dgm:spPr/>
      <dgm:t>
        <a:bodyPr/>
        <a:lstStyle/>
        <a:p>
          <a:r>
            <a:rPr lang="zh-CN" altLang="en-US" sz="2000" dirty="0"/>
            <a:t>连接数据源</a:t>
          </a:r>
          <a:r>
            <a:rPr lang="en-US" altLang="en-US" sz="2000" dirty="0"/>
            <a:t>Connection</a:t>
          </a:r>
          <a:r>
            <a:rPr lang="zh-CN" altLang="en-US" sz="2000" dirty="0"/>
            <a:t>对象</a:t>
          </a:r>
        </a:p>
      </dgm:t>
    </dgm:pt>
    <dgm:pt modelId="{72308289-EE2E-4937-8B52-8D53B52368BC}" type="parTrans" cxnId="{EC3A8B9C-9E53-4E7E-BC15-021887A4ACD1}">
      <dgm:prSet/>
      <dgm:spPr/>
      <dgm:t>
        <a:bodyPr/>
        <a:lstStyle/>
        <a:p>
          <a:endParaRPr lang="zh-CN" altLang="en-US"/>
        </a:p>
      </dgm:t>
    </dgm:pt>
    <dgm:pt modelId="{F8C9BD9B-83BC-4061-BE92-CA1730069460}" type="sibTrans" cxnId="{EC3A8B9C-9E53-4E7E-BC15-021887A4ACD1}">
      <dgm:prSet/>
      <dgm:spPr/>
      <dgm:t>
        <a:bodyPr/>
        <a:lstStyle/>
        <a:p>
          <a:endParaRPr lang="zh-CN" altLang="en-US"/>
        </a:p>
      </dgm:t>
    </dgm:pt>
    <dgm:pt modelId="{EDACFCE4-F0A5-4FF0-81BF-599125C44E31}">
      <dgm:prSet custT="1"/>
      <dgm:spPr/>
      <dgm:t>
        <a:bodyPr/>
        <a:lstStyle/>
        <a:p>
          <a:r>
            <a:rPr lang="zh-CN" altLang="en-US" sz="2000" dirty="0"/>
            <a:t>执行</a:t>
          </a:r>
          <a:r>
            <a:rPr lang="en-US" altLang="en-US" sz="2000" dirty="0"/>
            <a:t>SQL</a:t>
          </a:r>
          <a:r>
            <a:rPr lang="zh-CN" altLang="en-US" sz="2000" dirty="0"/>
            <a:t>命令</a:t>
          </a:r>
          <a:r>
            <a:rPr lang="en-US" altLang="en-US" sz="2000" dirty="0"/>
            <a:t>Command</a:t>
          </a:r>
          <a:r>
            <a:rPr lang="zh-CN" altLang="en-US" sz="2000" dirty="0"/>
            <a:t>对象</a:t>
          </a:r>
        </a:p>
      </dgm:t>
    </dgm:pt>
    <dgm:pt modelId="{AECEC1E0-AA3D-4997-9395-D33FA27F3516}" type="parTrans" cxnId="{25E2C8EA-17A9-491E-BD97-99F3A921D523}">
      <dgm:prSet/>
      <dgm:spPr/>
      <dgm:t>
        <a:bodyPr/>
        <a:lstStyle/>
        <a:p>
          <a:endParaRPr lang="zh-CN" altLang="en-US"/>
        </a:p>
      </dgm:t>
    </dgm:pt>
    <dgm:pt modelId="{B1907311-C089-4F2B-9D1C-5A3A42E3F1CB}" type="sibTrans" cxnId="{25E2C8EA-17A9-491E-BD97-99F3A921D523}">
      <dgm:prSet/>
      <dgm:spPr/>
      <dgm:t>
        <a:bodyPr/>
        <a:lstStyle/>
        <a:p>
          <a:endParaRPr lang="zh-CN" altLang="en-US"/>
        </a:p>
      </dgm:t>
    </dgm:pt>
    <dgm:pt modelId="{DD04441E-53CD-4189-B6F0-368316541A28}">
      <dgm:prSet custT="1"/>
      <dgm:spPr/>
      <dgm:t>
        <a:bodyPr/>
        <a:lstStyle/>
        <a:p>
          <a:r>
            <a:rPr lang="zh-CN" altLang="en-US" sz="2000" dirty="0"/>
            <a:t>读取数据</a:t>
          </a:r>
          <a:r>
            <a:rPr lang="en-US" altLang="en-US" sz="2000" dirty="0" err="1"/>
            <a:t>DataReader</a:t>
          </a:r>
          <a:endParaRPr lang="zh-CN" altLang="en-US" sz="2000" dirty="0"/>
        </a:p>
      </dgm:t>
    </dgm:pt>
    <dgm:pt modelId="{3C77AD77-69DC-43BB-B7FF-D226ACB557B9}" type="parTrans" cxnId="{AFD79886-F2EF-40BD-836B-CEBF699654AC}">
      <dgm:prSet/>
      <dgm:spPr/>
      <dgm:t>
        <a:bodyPr/>
        <a:lstStyle/>
        <a:p>
          <a:endParaRPr lang="zh-CN" altLang="en-US"/>
        </a:p>
      </dgm:t>
    </dgm:pt>
    <dgm:pt modelId="{62B2290D-EBC8-4C37-8497-E6F0D06C83C8}" type="sibTrans" cxnId="{AFD79886-F2EF-40BD-836B-CEBF699654AC}">
      <dgm:prSet/>
      <dgm:spPr/>
      <dgm:t>
        <a:bodyPr/>
        <a:lstStyle/>
        <a:p>
          <a:endParaRPr lang="zh-CN" altLang="en-US"/>
        </a:p>
      </dgm:t>
    </dgm:pt>
    <dgm:pt modelId="{28571C2F-6C6D-4C0B-A7A1-F0BBD251DE91}">
      <dgm:prSet custT="1"/>
      <dgm:spPr/>
      <dgm:t>
        <a:bodyPr/>
        <a:lstStyle/>
        <a:p>
          <a:r>
            <a:rPr lang="zh-CN" altLang="en-US" sz="2000" dirty="0"/>
            <a:t>思考题</a:t>
          </a:r>
        </a:p>
      </dgm:t>
    </dgm:pt>
    <dgm:pt modelId="{D2CF15CA-A008-4F4F-866A-2EA1FB249F5D}" type="parTrans" cxnId="{EDF3AC97-E454-4FE6-B227-6EE0DBAA887C}">
      <dgm:prSet/>
      <dgm:spPr/>
      <dgm:t>
        <a:bodyPr/>
        <a:lstStyle/>
        <a:p>
          <a:endParaRPr lang="zh-CN" altLang="en-US"/>
        </a:p>
      </dgm:t>
    </dgm:pt>
    <dgm:pt modelId="{4C386D7A-FE06-4F13-8936-55BCBEC9EAA3}" type="sibTrans" cxnId="{EDF3AC97-E454-4FE6-B227-6EE0DBAA887C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70F6523-EDE6-4D90-B805-BADC91099059}" type="pres">
      <dgm:prSet presAssocID="{58F708FC-8532-424A-8D9C-0A5EECA1FC6A}" presName="descendantText" presStyleLbl="alignAccFollowNode1" presStyleIdx="0" presStyleCnt="5" custScaleX="299244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9EBA7E14-2C7A-4BB3-8276-7625C0B5699C}" type="pres">
      <dgm:prSet presAssocID="{3A6C67E2-C118-4E7D-8C7C-78F5DDD0AA33}" presName="linNode" presStyleCnt="0"/>
      <dgm:spPr/>
    </dgm:pt>
    <dgm:pt modelId="{B6220F86-2483-4C60-822C-B30982EFA499}" type="pres">
      <dgm:prSet presAssocID="{3A6C67E2-C118-4E7D-8C7C-78F5DDD0AA3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55D77FE-CBB0-427B-A4E2-9F1747D91113}" type="pres">
      <dgm:prSet presAssocID="{3A6C67E2-C118-4E7D-8C7C-78F5DDD0AA33}" presName="descendantText" presStyleLbl="alignAccFollowNode1" presStyleIdx="1" presStyleCnt="5" custScaleX="299244">
        <dgm:presLayoutVars>
          <dgm:bulletEnabled val="1"/>
        </dgm:presLayoutVars>
      </dgm:prSet>
      <dgm:spPr/>
    </dgm:pt>
    <dgm:pt modelId="{563B5C52-7D55-48FF-B61F-CE9F7B5A2939}" type="pres">
      <dgm:prSet presAssocID="{6C4BBC6F-C846-44DA-953D-E0ECC88A1F54}" presName="sp" presStyleCnt="0"/>
      <dgm:spPr/>
    </dgm:pt>
    <dgm:pt modelId="{2BC434D9-EA8B-4E9B-B5C0-97F58ECAC512}" type="pres">
      <dgm:prSet presAssocID="{C1735D37-4016-4093-8A9C-68CEE53EE79C}" presName="linNode" presStyleCnt="0"/>
      <dgm:spPr/>
    </dgm:pt>
    <dgm:pt modelId="{5E3AE0E7-EA36-4AFA-AD62-BE0DD8AA9002}" type="pres">
      <dgm:prSet presAssocID="{C1735D37-4016-4093-8A9C-68CEE53EE79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D734CF5-EB3A-4C54-8C8A-B1EFFAFAEC17}" type="pres">
      <dgm:prSet presAssocID="{C1735D37-4016-4093-8A9C-68CEE53EE79C}" presName="descendantText" presStyleLbl="alignAccFollowNode1" presStyleIdx="2" presStyleCnt="5" custScaleX="299244">
        <dgm:presLayoutVars>
          <dgm:bulletEnabled val="1"/>
        </dgm:presLayoutVars>
      </dgm:prSet>
      <dgm:spPr/>
    </dgm:pt>
    <dgm:pt modelId="{C8752EE6-0CF0-490E-8052-FCD691C59E4E}" type="pres">
      <dgm:prSet presAssocID="{12C0BA9E-DBF8-4A3C-ADB8-D92B8729D8CD}" presName="sp" presStyleCnt="0"/>
      <dgm:spPr/>
    </dgm:pt>
    <dgm:pt modelId="{9D13BA3C-FD67-4675-9727-C667AD600C9B}" type="pres">
      <dgm:prSet presAssocID="{EF84B8B1-0161-4B86-9F60-0D699E14148D}" presName="linNode" presStyleCnt="0"/>
      <dgm:spPr/>
    </dgm:pt>
    <dgm:pt modelId="{32994A22-D907-450C-AF5E-3CD20016296D}" type="pres">
      <dgm:prSet presAssocID="{EF84B8B1-0161-4B86-9F60-0D699E14148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5BD579C-EE18-4F1D-9779-EE95867583AD}" type="pres">
      <dgm:prSet presAssocID="{EF84B8B1-0161-4B86-9F60-0D699E14148D}" presName="descendantText" presStyleLbl="alignAccFollowNode1" presStyleIdx="3" presStyleCnt="5" custScaleX="299244">
        <dgm:presLayoutVars>
          <dgm:bulletEnabled val="1"/>
        </dgm:presLayoutVars>
      </dgm:prSet>
      <dgm:spPr/>
    </dgm:pt>
    <dgm:pt modelId="{C370692A-3CB2-4E3C-A4D8-043C22099CA8}" type="pres">
      <dgm:prSet presAssocID="{9B1DDCB1-F0D3-4D38-88C3-B93F01403D08}" presName="sp" presStyleCnt="0"/>
      <dgm:spPr/>
    </dgm:pt>
    <dgm:pt modelId="{A4DBE862-6E0C-45F6-A0D5-1EB38DF68B41}" type="pres">
      <dgm:prSet presAssocID="{55C16839-6AC3-43F2-9120-5B0CC7DB5CE6}" presName="linNode" presStyleCnt="0"/>
      <dgm:spPr/>
    </dgm:pt>
    <dgm:pt modelId="{E116C2E9-5636-454F-9DC4-DE5BF9014E9C}" type="pres">
      <dgm:prSet presAssocID="{55C16839-6AC3-43F2-9120-5B0CC7DB5CE6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4BA9086-9630-4569-A88E-B7E9E05E74AC}" type="pres">
      <dgm:prSet presAssocID="{55C16839-6AC3-43F2-9120-5B0CC7DB5CE6}" presName="descendantText" presStyleLbl="alignAccFollowNode1" presStyleIdx="4" presStyleCnt="5" custScaleX="299244">
        <dgm:presLayoutVars>
          <dgm:bulletEnabled val="1"/>
        </dgm:presLayoutVars>
      </dgm:prSet>
      <dgm:spPr/>
    </dgm:pt>
  </dgm:ptLst>
  <dgm:cxnLst>
    <dgm:cxn modelId="{05E6A533-BF4A-4AB4-9A0E-EDBB4A812D7D}" type="presOf" srcId="{C1735D37-4016-4093-8A9C-68CEE53EE79C}" destId="{5E3AE0E7-EA36-4AFA-AD62-BE0DD8AA9002}" srcOrd="0" destOrd="0" presId="urn:microsoft.com/office/officeart/2005/8/layout/vList5"/>
    <dgm:cxn modelId="{1C427036-55EA-4682-8961-1350C787AE37}" srcId="{E8E26EDF-4141-49C6-B378-4DAB828C0508}" destId="{3A6C67E2-C118-4E7D-8C7C-78F5DDD0AA33}" srcOrd="1" destOrd="0" parTransId="{76E68D15-3138-4EF5-8A72-9EFE39C3CE45}" sibTransId="{6C4BBC6F-C846-44DA-953D-E0ECC88A1F54}"/>
    <dgm:cxn modelId="{BDC2FE46-3815-44C6-9D86-C296DB032721}" srcId="{58F708FC-8532-424A-8D9C-0A5EECA1FC6A}" destId="{F74737FF-9A43-4305-9C67-0F803E4561E3}" srcOrd="0" destOrd="0" parTransId="{BAD52DA6-B919-4251-891C-D488AB188DF8}" sibTransId="{EC4D9D08-A52C-41FE-995D-D327C276AC2B}"/>
    <dgm:cxn modelId="{51E23D49-843B-417A-89A3-38801B6E1B72}" srcId="{E8E26EDF-4141-49C6-B378-4DAB828C0508}" destId="{C1735D37-4016-4093-8A9C-68CEE53EE79C}" srcOrd="2" destOrd="0" parTransId="{279D0E3B-EEBF-4F75-A512-E9330C13BFB0}" sibTransId="{12C0BA9E-DBF8-4A3C-ADB8-D92B8729D8CD}"/>
    <dgm:cxn modelId="{44FE946B-F16A-4111-8AC2-1EBC48C16B5D}" type="presOf" srcId="{EF84B8B1-0161-4B86-9F60-0D699E14148D}" destId="{32994A22-D907-450C-AF5E-3CD20016296D}" srcOrd="0" destOrd="0" presId="urn:microsoft.com/office/officeart/2005/8/layout/vList5"/>
    <dgm:cxn modelId="{BA2E5B4D-B88D-4F51-A5E6-56D27C59F378}" type="presOf" srcId="{DD04441E-53CD-4189-B6F0-368316541A28}" destId="{B5BD579C-EE18-4F1D-9779-EE95867583AD}" srcOrd="0" destOrd="0" presId="urn:microsoft.com/office/officeart/2005/8/layout/vList5"/>
    <dgm:cxn modelId="{A191E781-BCD2-49DF-9F23-7DC16B4C9972}" type="presOf" srcId="{F74737FF-9A43-4305-9C67-0F803E4561E3}" destId="{D70F6523-EDE6-4D90-B805-BADC91099059}" srcOrd="0" destOrd="0" presId="urn:microsoft.com/office/officeart/2005/8/layout/vList5"/>
    <dgm:cxn modelId="{AFD79886-F2EF-40BD-836B-CEBF699654AC}" srcId="{EF84B8B1-0161-4B86-9F60-0D699E14148D}" destId="{DD04441E-53CD-4189-B6F0-368316541A28}" srcOrd="0" destOrd="0" parTransId="{3C77AD77-69DC-43BB-B7FF-D226ACB557B9}" sibTransId="{62B2290D-EBC8-4C37-8497-E6F0D06C83C8}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EDF3AC97-E454-4FE6-B227-6EE0DBAA887C}" srcId="{55C16839-6AC3-43F2-9120-5B0CC7DB5CE6}" destId="{28571C2F-6C6D-4C0B-A7A1-F0BBD251DE91}" srcOrd="0" destOrd="0" parTransId="{D2CF15CA-A008-4F4F-866A-2EA1FB249F5D}" sibTransId="{4C386D7A-FE06-4F13-8936-55BCBEC9EAA3}"/>
    <dgm:cxn modelId="{EC3A8B9C-9E53-4E7E-BC15-021887A4ACD1}" srcId="{3A6C67E2-C118-4E7D-8C7C-78F5DDD0AA33}" destId="{51F6C100-0A0E-4BBB-BC2C-365C30FA56ED}" srcOrd="0" destOrd="0" parTransId="{72308289-EE2E-4937-8B52-8D53B52368BC}" sibTransId="{F8C9BD9B-83BC-4061-BE92-CA1730069460}"/>
    <dgm:cxn modelId="{96938EB5-AB70-4D0A-87A8-D497EBD2C127}" srcId="{E8E26EDF-4141-49C6-B378-4DAB828C0508}" destId="{55C16839-6AC3-43F2-9120-5B0CC7DB5CE6}" srcOrd="4" destOrd="0" parTransId="{58F4A554-CF70-4140-A0F1-6D1599AF3D77}" sibTransId="{77332D72-948D-4D7F-AC68-B87BA0277369}"/>
    <dgm:cxn modelId="{40E964BB-24DD-4C0C-8BA2-0B29EC020018}" type="presOf" srcId="{51F6C100-0A0E-4BBB-BC2C-365C30FA56ED}" destId="{855D77FE-CBB0-427B-A4E2-9F1747D91113}" srcOrd="0" destOrd="0" presId="urn:microsoft.com/office/officeart/2005/8/layout/vList5"/>
    <dgm:cxn modelId="{0817BDD5-F512-4858-9078-958F9975EA98}" type="presOf" srcId="{28571C2F-6C6D-4C0B-A7A1-F0BBD251DE91}" destId="{24BA9086-9630-4569-A88E-B7E9E05E74AC}" srcOrd="0" destOrd="0" presId="urn:microsoft.com/office/officeart/2005/8/layout/vList5"/>
    <dgm:cxn modelId="{1BC63AD9-47B2-4BBE-9C45-3F961FEFDE33}" srcId="{E8E26EDF-4141-49C6-B378-4DAB828C0508}" destId="{EF84B8B1-0161-4B86-9F60-0D699E14148D}" srcOrd="3" destOrd="0" parTransId="{4B076A5E-8F0C-408B-AFD1-A055AD2AD032}" sibTransId="{9B1DDCB1-F0D3-4D38-88C3-B93F01403D08}"/>
    <dgm:cxn modelId="{38C594DF-453D-4E1D-AD0D-1CE1485CD691}" type="presOf" srcId="{55C16839-6AC3-43F2-9120-5B0CC7DB5CE6}" destId="{E116C2E9-5636-454F-9DC4-DE5BF9014E9C}" srcOrd="0" destOrd="0" presId="urn:microsoft.com/office/officeart/2005/8/layout/vList5"/>
    <dgm:cxn modelId="{D1AD4CE4-6FA7-4170-A19C-13854AE8932A}" type="presOf" srcId="{3A6C67E2-C118-4E7D-8C7C-78F5DDD0AA33}" destId="{B6220F86-2483-4C60-822C-B30982EFA499}" srcOrd="0" destOrd="0" presId="urn:microsoft.com/office/officeart/2005/8/layout/vList5"/>
    <dgm:cxn modelId="{25E2C8EA-17A9-491E-BD97-99F3A921D523}" srcId="{C1735D37-4016-4093-8A9C-68CEE53EE79C}" destId="{EDACFCE4-F0A5-4FF0-81BF-599125C44E31}" srcOrd="0" destOrd="0" parTransId="{AECEC1E0-AA3D-4997-9395-D33FA27F3516}" sibTransId="{B1907311-C089-4F2B-9D1C-5A3A42E3F1CB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FF414AF0-B968-4446-91E4-19CA074171F7}" type="presOf" srcId="{EDACFCE4-F0A5-4FF0-81BF-599125C44E31}" destId="{ED734CF5-EB3A-4C54-8C8A-B1EFFAFAEC17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9D07FCE-59D8-4029-8A51-F3C9F5E74AB9}" type="presParOf" srcId="{5C4F8155-B2F2-4B44-AD4A-F24CEEABD493}" destId="{D70F6523-EDE6-4D90-B805-BADC91099059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73F67DCE-EDDB-4F1A-863F-DE79EFB68431}" type="presParOf" srcId="{09FC3EB1-8F84-4535-9FF7-07F4F55FCE21}" destId="{9EBA7E14-2C7A-4BB3-8276-7625C0B5699C}" srcOrd="2" destOrd="0" presId="urn:microsoft.com/office/officeart/2005/8/layout/vList5"/>
    <dgm:cxn modelId="{1C8834EF-C81C-4EDF-87D7-264CFB048B53}" type="presParOf" srcId="{9EBA7E14-2C7A-4BB3-8276-7625C0B5699C}" destId="{B6220F86-2483-4C60-822C-B30982EFA499}" srcOrd="0" destOrd="0" presId="urn:microsoft.com/office/officeart/2005/8/layout/vList5"/>
    <dgm:cxn modelId="{B40729D9-78C4-4854-B9EA-AB0AE34B4850}" type="presParOf" srcId="{9EBA7E14-2C7A-4BB3-8276-7625C0B5699C}" destId="{855D77FE-CBB0-427B-A4E2-9F1747D91113}" srcOrd="1" destOrd="0" presId="urn:microsoft.com/office/officeart/2005/8/layout/vList5"/>
    <dgm:cxn modelId="{572FB33C-B707-4921-A3D0-C271BC928361}" type="presParOf" srcId="{09FC3EB1-8F84-4535-9FF7-07F4F55FCE21}" destId="{563B5C52-7D55-48FF-B61F-CE9F7B5A2939}" srcOrd="3" destOrd="0" presId="urn:microsoft.com/office/officeart/2005/8/layout/vList5"/>
    <dgm:cxn modelId="{5056AE4B-E69D-41B7-914A-F3C9421A701F}" type="presParOf" srcId="{09FC3EB1-8F84-4535-9FF7-07F4F55FCE21}" destId="{2BC434D9-EA8B-4E9B-B5C0-97F58ECAC512}" srcOrd="4" destOrd="0" presId="urn:microsoft.com/office/officeart/2005/8/layout/vList5"/>
    <dgm:cxn modelId="{DA981955-FF4E-41DF-AB11-DDFCEC67F60E}" type="presParOf" srcId="{2BC434D9-EA8B-4E9B-B5C0-97F58ECAC512}" destId="{5E3AE0E7-EA36-4AFA-AD62-BE0DD8AA9002}" srcOrd="0" destOrd="0" presId="urn:microsoft.com/office/officeart/2005/8/layout/vList5"/>
    <dgm:cxn modelId="{90CC1C76-4369-437A-8C79-C7AB322DE68E}" type="presParOf" srcId="{2BC434D9-EA8B-4E9B-B5C0-97F58ECAC512}" destId="{ED734CF5-EB3A-4C54-8C8A-B1EFFAFAEC17}" srcOrd="1" destOrd="0" presId="urn:microsoft.com/office/officeart/2005/8/layout/vList5"/>
    <dgm:cxn modelId="{E15000F6-1E50-486A-8591-A4DA13A4AFF1}" type="presParOf" srcId="{09FC3EB1-8F84-4535-9FF7-07F4F55FCE21}" destId="{C8752EE6-0CF0-490E-8052-FCD691C59E4E}" srcOrd="5" destOrd="0" presId="urn:microsoft.com/office/officeart/2005/8/layout/vList5"/>
    <dgm:cxn modelId="{A44A15EA-72FE-4BCD-B279-C7423C097DB7}" type="presParOf" srcId="{09FC3EB1-8F84-4535-9FF7-07F4F55FCE21}" destId="{9D13BA3C-FD67-4675-9727-C667AD600C9B}" srcOrd="6" destOrd="0" presId="urn:microsoft.com/office/officeart/2005/8/layout/vList5"/>
    <dgm:cxn modelId="{8CA84990-183F-45C4-B8E9-E15FD3C55F21}" type="presParOf" srcId="{9D13BA3C-FD67-4675-9727-C667AD600C9B}" destId="{32994A22-D907-450C-AF5E-3CD20016296D}" srcOrd="0" destOrd="0" presId="urn:microsoft.com/office/officeart/2005/8/layout/vList5"/>
    <dgm:cxn modelId="{9465BFED-2939-483B-B2A5-C118895EB162}" type="presParOf" srcId="{9D13BA3C-FD67-4675-9727-C667AD600C9B}" destId="{B5BD579C-EE18-4F1D-9779-EE95867583AD}" srcOrd="1" destOrd="0" presId="urn:microsoft.com/office/officeart/2005/8/layout/vList5"/>
    <dgm:cxn modelId="{0470D383-5367-49F4-AB52-EB0EA6F9CDB9}" type="presParOf" srcId="{09FC3EB1-8F84-4535-9FF7-07F4F55FCE21}" destId="{C370692A-3CB2-4E3C-A4D8-043C22099CA8}" srcOrd="7" destOrd="0" presId="urn:microsoft.com/office/officeart/2005/8/layout/vList5"/>
    <dgm:cxn modelId="{EFEE12FA-4017-4C7C-9481-B2F7654B8877}" type="presParOf" srcId="{09FC3EB1-8F84-4535-9FF7-07F4F55FCE21}" destId="{A4DBE862-6E0C-45F6-A0D5-1EB38DF68B41}" srcOrd="8" destOrd="0" presId="urn:microsoft.com/office/officeart/2005/8/layout/vList5"/>
    <dgm:cxn modelId="{52670864-90F4-471A-81A3-4804018E22F5}" type="presParOf" srcId="{A4DBE862-6E0C-45F6-A0D5-1EB38DF68B41}" destId="{E116C2E9-5636-454F-9DC4-DE5BF9014E9C}" srcOrd="0" destOrd="0" presId="urn:microsoft.com/office/officeart/2005/8/layout/vList5"/>
    <dgm:cxn modelId="{C22689D6-5925-4CA7-B30F-E591E6C23B18}" type="presParOf" srcId="{A4DBE862-6E0C-45F6-A0D5-1EB38DF68B41}" destId="{24BA9086-9630-4569-A88E-B7E9E05E74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表结构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4800" dirty="0"/>
            <a:t>Command</a:t>
          </a:r>
          <a:r>
            <a:rPr lang="zh-CN" altLang="en-US" sz="4800" dirty="0"/>
            <a:t>增删改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4800" dirty="0"/>
            <a:t>Command </a:t>
          </a:r>
          <a:r>
            <a:rPr lang="zh-CN" altLang="en-US" sz="4800" dirty="0"/>
            <a:t>查询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zh-CN" altLang="en-US" sz="4800" dirty="0"/>
            <a:t>客户端表格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zh-CN" altLang="en-US" sz="4800" dirty="0"/>
            <a:t>服务器表格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4800" dirty="0"/>
            <a:t>Repeater</a:t>
          </a:r>
          <a:endParaRPr lang="zh-CN" altLang="en-US" sz="4800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 sz="4800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1</a:t>
          </a:r>
          <a:r>
            <a:rPr lang="zh-CN" altLang="en-US" sz="14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2</a:t>
          </a:r>
          <a:r>
            <a:rPr lang="zh-CN" altLang="en-US" sz="14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3</a:t>
          </a:r>
          <a:r>
            <a:rPr lang="zh-CN" altLang="en-US" sz="14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sz="1400"/>
            <a:t>比较说明</a:t>
          </a:r>
          <a:r>
            <a:rPr lang="en-US" sz="1400"/>
            <a:t>ADO.NET</a:t>
          </a:r>
          <a:r>
            <a:rPr lang="zh-CN" sz="1400"/>
            <a:t>与</a:t>
          </a:r>
          <a:r>
            <a:rPr lang="en-US" sz="1400"/>
            <a:t>ADO</a:t>
          </a:r>
          <a:r>
            <a:rPr lang="zh-CN" sz="1400"/>
            <a:t>、</a:t>
          </a:r>
          <a:r>
            <a:rPr lang="en-US" sz="1400"/>
            <a:t>ODBC</a:t>
          </a:r>
          <a:r>
            <a:rPr lang="zh-CN" sz="1400"/>
            <a:t>在结构上的异同。</a:t>
          </a:r>
          <a:endParaRPr lang="zh-CN" altLang="en-US" sz="1400" dirty="0"/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x-none" sz="1400"/>
            <a:t>Connection</a:t>
          </a:r>
          <a:r>
            <a:rPr lang="zh-CN" sz="1400"/>
            <a:t>对象的主要作用是什么？如何建立一个数据库连接？</a:t>
          </a:r>
          <a:endParaRPr lang="zh-CN" altLang="en-US" sz="1400" dirty="0"/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x-none" sz="1400"/>
            <a:t>Command</a:t>
          </a:r>
          <a:r>
            <a:rPr lang="zh-CN" sz="1400"/>
            <a:t>对象的主要作用是什么？</a:t>
          </a:r>
          <a:r>
            <a:rPr lang="x-none" sz="1400"/>
            <a:t>DataReader</a:t>
          </a:r>
          <a:r>
            <a:rPr lang="zh-CN" sz="1400"/>
            <a:t>对象的主要作用是什么？两者在功能上有何异同？</a:t>
          </a:r>
          <a:endParaRPr lang="zh-CN" altLang="en-US" sz="1400" dirty="0"/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3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F08B6E2A-24AA-4004-8C5B-DDBC1C6D2C90}" type="presOf" srcId="{D6578DA0-0760-4912-8735-05BFA9CB1F3C}" destId="{45B2D73A-6A97-43A3-AF7C-7CFF0FE2EF54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9CDCA7C4-3FBC-454E-AC41-D62AA4FE88EA}" type="presOf" srcId="{E9402BB7-1E5C-47C0-989B-6044180AF85D}" destId="{9CC6DB5E-7C5D-4A05-A823-E4B1310150B1}" srcOrd="0" destOrd="0" presId="urn:microsoft.com/office/officeart/2005/8/layout/chevron2"/>
    <dgm:cxn modelId="{CAEF53DB-FF2A-49AA-8BC4-A9A97F6733F0}" type="presOf" srcId="{C3B611AA-AE70-40E1-97B1-E88F00F8915E}" destId="{43EEFC3A-8F94-457E-82F4-DAB369B5789A}" srcOrd="0" destOrd="0" presId="urn:microsoft.com/office/officeart/2005/8/layout/chevron2"/>
    <dgm:cxn modelId="{C50211EE-29B7-4011-8A90-8273CBC8272B}" type="presOf" srcId="{2D97F6FC-9296-4A7F-B1EB-2A265CC9EEC0}" destId="{EB397AB6-AC8E-46F1-8C26-985C70A5517D}" srcOrd="0" destOrd="0" presId="urn:microsoft.com/office/officeart/2005/8/layout/chevron2"/>
    <dgm:cxn modelId="{3AF5CAF5-995D-4B1E-BFA2-B86045C51B9C}" type="presOf" srcId="{9D91EA91-67FB-4306-9231-C727E875DCA1}" destId="{F84D23BC-59F7-4BFC-8F92-77D4EF65A751}" srcOrd="0" destOrd="0" presId="urn:microsoft.com/office/officeart/2005/8/layout/chevron2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7EA0C750-C1E7-421C-8CB5-A2EDC094EBB2}" type="presParOf" srcId="{71D37719-A4DF-4669-B8E3-76CB9B3DF9C8}" destId="{401DF444-191E-480B-AC93-09626EBDC421}" srcOrd="2" destOrd="0" presId="urn:microsoft.com/office/officeart/2005/8/layout/chevron2"/>
    <dgm:cxn modelId="{49AB67B7-8CA2-4DD1-B663-B0E62E694413}" type="presParOf" srcId="{401DF444-191E-480B-AC93-09626EBDC421}" destId="{EB397AB6-AC8E-46F1-8C26-985C70A5517D}" srcOrd="0" destOrd="0" presId="urn:microsoft.com/office/officeart/2005/8/layout/chevron2"/>
    <dgm:cxn modelId="{AEEA5184-6356-4E58-BE21-645380A588B0}" type="presParOf" srcId="{401DF444-191E-480B-AC93-09626EBDC421}" destId="{9CC6DB5E-7C5D-4A05-A823-E4B1310150B1}" srcOrd="1" destOrd="0" presId="urn:microsoft.com/office/officeart/2005/8/layout/chevron2"/>
    <dgm:cxn modelId="{B29A522C-49C3-4293-B0D9-92903184879D}" type="presParOf" srcId="{71D37719-A4DF-4669-B8E3-76CB9B3DF9C8}" destId="{FDBD1013-9F8A-417C-8727-4364D688D51A}" srcOrd="3" destOrd="0" presId="urn:microsoft.com/office/officeart/2005/8/layout/chevron2"/>
    <dgm:cxn modelId="{2EB2A39F-62A3-4A54-A47B-A769C2862231}" type="presParOf" srcId="{71D37719-A4DF-4669-B8E3-76CB9B3DF9C8}" destId="{55F68A10-A038-45D9-B20C-E3E92CE3390F}" srcOrd="4" destOrd="0" presId="urn:microsoft.com/office/officeart/2005/8/layout/chevron2"/>
    <dgm:cxn modelId="{616BE5E7-43F3-402C-964D-7C8C6D77A52F}" type="presParOf" srcId="{55F68A10-A038-45D9-B20C-E3E92CE3390F}" destId="{F84D23BC-59F7-4BFC-8F92-77D4EF65A751}" srcOrd="0" destOrd="0" presId="urn:microsoft.com/office/officeart/2005/8/layout/chevron2"/>
    <dgm:cxn modelId="{BC0E752B-6C65-414B-B812-AF2E4361FB86}" type="presParOf" srcId="{55F68A10-A038-45D9-B20C-E3E92CE3390F}" destId="{45B2D73A-6A97-43A3-AF7C-7CFF0FE2E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F6523-EDE6-4D90-B805-BADC91099059}">
      <dsp:nvSpPr>
        <dsp:cNvPr id="0" name=""/>
        <dsp:cNvSpPr/>
      </dsp:nvSpPr>
      <dsp:spPr>
        <a:xfrm rot="5400000">
          <a:off x="2497302" y="-1676676"/>
          <a:ext cx="521767" cy="40085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数据库</a:t>
          </a:r>
          <a:r>
            <a:rPr lang="zh-CN" altLang="en-US" sz="2000" kern="1200" dirty="0"/>
            <a:t>接口</a:t>
          </a:r>
          <a:r>
            <a:rPr lang="en-US" altLang="en-US" sz="2000" kern="1200" dirty="0"/>
            <a:t>ADO.NET</a:t>
          </a:r>
          <a:endParaRPr lang="zh-CN" altLang="en-US" sz="2000" kern="1200" dirty="0"/>
        </a:p>
      </dsp:txBody>
      <dsp:txXfrm rot="-5400000">
        <a:off x="753913" y="92184"/>
        <a:ext cx="3983075" cy="470825"/>
      </dsp:txXfrm>
    </dsp:sp>
    <dsp:sp modelId="{21827C47-2338-4C19-8C80-BA25B5266472}">
      <dsp:nvSpPr>
        <dsp:cNvPr id="0" name=""/>
        <dsp:cNvSpPr/>
      </dsp:nvSpPr>
      <dsp:spPr>
        <a:xfrm>
          <a:off x="412" y="1491"/>
          <a:ext cx="753501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14.1</a:t>
          </a:r>
          <a:endParaRPr lang="zh-CN" altLang="en-US" sz="2000" kern="1200" dirty="0"/>
        </a:p>
      </dsp:txBody>
      <dsp:txXfrm>
        <a:off x="32250" y="33329"/>
        <a:ext cx="689825" cy="588533"/>
      </dsp:txXfrm>
    </dsp:sp>
    <dsp:sp modelId="{855D77FE-CBB0-427B-A4E2-9F1747D91113}">
      <dsp:nvSpPr>
        <dsp:cNvPr id="0" name=""/>
        <dsp:cNvSpPr/>
      </dsp:nvSpPr>
      <dsp:spPr>
        <a:xfrm rot="5400000">
          <a:off x="2497302" y="-991856"/>
          <a:ext cx="521767" cy="40085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连接数据源</a:t>
          </a:r>
          <a:r>
            <a:rPr lang="en-US" altLang="en-US" sz="2000" kern="1200" dirty="0"/>
            <a:t>Connection</a:t>
          </a:r>
          <a:r>
            <a:rPr lang="zh-CN" altLang="en-US" sz="2000" kern="1200" dirty="0"/>
            <a:t>对象</a:t>
          </a:r>
        </a:p>
      </dsp:txBody>
      <dsp:txXfrm rot="-5400000">
        <a:off x="753913" y="777004"/>
        <a:ext cx="3983075" cy="470825"/>
      </dsp:txXfrm>
    </dsp:sp>
    <dsp:sp modelId="{B6220F86-2483-4C60-822C-B30982EFA499}">
      <dsp:nvSpPr>
        <dsp:cNvPr id="0" name=""/>
        <dsp:cNvSpPr/>
      </dsp:nvSpPr>
      <dsp:spPr>
        <a:xfrm>
          <a:off x="412" y="686311"/>
          <a:ext cx="753501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14.2</a:t>
          </a:r>
          <a:endParaRPr lang="zh-CN" altLang="en-US" sz="2000" kern="1200" dirty="0"/>
        </a:p>
      </dsp:txBody>
      <dsp:txXfrm>
        <a:off x="32250" y="718149"/>
        <a:ext cx="689825" cy="588533"/>
      </dsp:txXfrm>
    </dsp:sp>
    <dsp:sp modelId="{ED734CF5-EB3A-4C54-8C8A-B1EFFAFAEC17}">
      <dsp:nvSpPr>
        <dsp:cNvPr id="0" name=""/>
        <dsp:cNvSpPr/>
      </dsp:nvSpPr>
      <dsp:spPr>
        <a:xfrm rot="5400000">
          <a:off x="2497302" y="-307037"/>
          <a:ext cx="521767" cy="40085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执行</a:t>
          </a:r>
          <a:r>
            <a:rPr lang="en-US" altLang="en-US" sz="2000" kern="1200" dirty="0"/>
            <a:t>SQL</a:t>
          </a:r>
          <a:r>
            <a:rPr lang="zh-CN" altLang="en-US" sz="2000" kern="1200" dirty="0"/>
            <a:t>命令</a:t>
          </a:r>
          <a:r>
            <a:rPr lang="en-US" altLang="en-US" sz="2000" kern="1200" dirty="0"/>
            <a:t>Command</a:t>
          </a:r>
          <a:r>
            <a:rPr lang="zh-CN" altLang="en-US" sz="2000" kern="1200" dirty="0"/>
            <a:t>对象</a:t>
          </a:r>
        </a:p>
      </dsp:txBody>
      <dsp:txXfrm rot="-5400000">
        <a:off x="753913" y="1461823"/>
        <a:ext cx="3983075" cy="470825"/>
      </dsp:txXfrm>
    </dsp:sp>
    <dsp:sp modelId="{5E3AE0E7-EA36-4AFA-AD62-BE0DD8AA9002}">
      <dsp:nvSpPr>
        <dsp:cNvPr id="0" name=""/>
        <dsp:cNvSpPr/>
      </dsp:nvSpPr>
      <dsp:spPr>
        <a:xfrm>
          <a:off x="412" y="1371131"/>
          <a:ext cx="753501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14.3</a:t>
          </a:r>
          <a:endParaRPr lang="zh-CN" altLang="en-US" sz="2000" kern="1200" dirty="0"/>
        </a:p>
      </dsp:txBody>
      <dsp:txXfrm>
        <a:off x="32250" y="1402969"/>
        <a:ext cx="689825" cy="588533"/>
      </dsp:txXfrm>
    </dsp:sp>
    <dsp:sp modelId="{B5BD579C-EE18-4F1D-9779-EE95867583AD}">
      <dsp:nvSpPr>
        <dsp:cNvPr id="0" name=""/>
        <dsp:cNvSpPr/>
      </dsp:nvSpPr>
      <dsp:spPr>
        <a:xfrm rot="5400000">
          <a:off x="2497302" y="377782"/>
          <a:ext cx="521767" cy="40085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读取数据</a:t>
          </a:r>
          <a:r>
            <a:rPr lang="en-US" altLang="en-US" sz="2000" kern="1200" dirty="0" err="1"/>
            <a:t>DataReader</a:t>
          </a:r>
          <a:endParaRPr lang="zh-CN" altLang="en-US" sz="2000" kern="1200" dirty="0"/>
        </a:p>
      </dsp:txBody>
      <dsp:txXfrm rot="-5400000">
        <a:off x="753913" y="2146643"/>
        <a:ext cx="3983075" cy="470825"/>
      </dsp:txXfrm>
    </dsp:sp>
    <dsp:sp modelId="{32994A22-D907-450C-AF5E-3CD20016296D}">
      <dsp:nvSpPr>
        <dsp:cNvPr id="0" name=""/>
        <dsp:cNvSpPr/>
      </dsp:nvSpPr>
      <dsp:spPr>
        <a:xfrm>
          <a:off x="412" y="2055951"/>
          <a:ext cx="753501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14.4</a:t>
          </a:r>
          <a:endParaRPr lang="zh-CN" altLang="en-US" sz="2000" kern="1200" dirty="0"/>
        </a:p>
      </dsp:txBody>
      <dsp:txXfrm>
        <a:off x="32250" y="2087789"/>
        <a:ext cx="689825" cy="588533"/>
      </dsp:txXfrm>
    </dsp:sp>
    <dsp:sp modelId="{24BA9086-9630-4569-A88E-B7E9E05E74AC}">
      <dsp:nvSpPr>
        <dsp:cNvPr id="0" name=""/>
        <dsp:cNvSpPr/>
      </dsp:nvSpPr>
      <dsp:spPr>
        <a:xfrm rot="5400000">
          <a:off x="2497302" y="1062602"/>
          <a:ext cx="521767" cy="40085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思考题</a:t>
          </a:r>
        </a:p>
      </dsp:txBody>
      <dsp:txXfrm rot="-5400000">
        <a:off x="753913" y="2831463"/>
        <a:ext cx="3983075" cy="470825"/>
      </dsp:txXfrm>
    </dsp:sp>
    <dsp:sp modelId="{E116C2E9-5636-454F-9DC4-DE5BF9014E9C}">
      <dsp:nvSpPr>
        <dsp:cNvPr id="0" name=""/>
        <dsp:cNvSpPr/>
      </dsp:nvSpPr>
      <dsp:spPr>
        <a:xfrm>
          <a:off x="412" y="2740770"/>
          <a:ext cx="753501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14.5</a:t>
          </a:r>
          <a:endParaRPr lang="zh-CN" altLang="en-US" sz="2000" kern="1200" dirty="0"/>
        </a:p>
      </dsp:txBody>
      <dsp:txXfrm>
        <a:off x="32250" y="2772608"/>
        <a:ext cx="689825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表结构</a:t>
          </a:r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800" kern="1200" dirty="0"/>
            <a:t>Command</a:t>
          </a:r>
          <a:r>
            <a:rPr lang="zh-CN" altLang="en-US" sz="4800" kern="1200" dirty="0"/>
            <a:t>增删改</a:t>
          </a:r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800" kern="1200" dirty="0"/>
            <a:t>Command </a:t>
          </a:r>
          <a:r>
            <a:rPr lang="zh-CN" altLang="en-US" sz="4800" kern="1200" dirty="0"/>
            <a:t>查询</a:t>
          </a:r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客户端表格</a:t>
          </a:r>
        </a:p>
      </dsp:txBody>
      <dsp:txXfrm>
        <a:off x="1289893" y="2093"/>
        <a:ext cx="5649813" cy="3389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服务器表格</a:t>
          </a:r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800" kern="1200" dirty="0"/>
            <a:t>Repeater</a:t>
          </a:r>
          <a:endParaRPr lang="zh-CN" altLang="en-US" sz="4800" kern="1200" dirty="0"/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1</a:t>
          </a:r>
          <a:r>
            <a:rPr lang="zh-CN" altLang="en-US" sz="14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/>
            <a:t>比较说明</a:t>
          </a:r>
          <a:r>
            <a:rPr lang="en-US" sz="1400" kern="1200"/>
            <a:t>ADO.NET</a:t>
          </a:r>
          <a:r>
            <a:rPr lang="zh-CN" sz="1400" kern="1200"/>
            <a:t>与</a:t>
          </a:r>
          <a:r>
            <a:rPr lang="en-US" sz="1400" kern="1200"/>
            <a:t>ADO</a:t>
          </a:r>
          <a:r>
            <a:rPr lang="zh-CN" sz="1400" kern="1200"/>
            <a:t>、</a:t>
          </a:r>
          <a:r>
            <a:rPr lang="en-US" sz="1400" kern="1200"/>
            <a:t>ODBC</a:t>
          </a:r>
          <a:r>
            <a:rPr lang="zh-CN" sz="1400" kern="1200"/>
            <a:t>在结构上的异同。</a:t>
          </a:r>
          <a:endParaRPr lang="zh-CN" altLang="en-US" sz="1400" kern="1200" dirty="0"/>
        </a:p>
      </dsp:txBody>
      <dsp:txXfrm rot="-5400000">
        <a:off x="882614" y="40451"/>
        <a:ext cx="7306977" cy="739554"/>
      </dsp:txXfrm>
    </dsp:sp>
    <dsp:sp modelId="{EB397AB6-AC8E-46F1-8C26-985C70A5517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2</a:t>
          </a:r>
          <a:r>
            <a:rPr lang="zh-CN" altLang="en-US" sz="1400" kern="1200" dirty="0"/>
            <a:t>）</a:t>
          </a:r>
        </a:p>
      </dsp:txBody>
      <dsp:txXfrm rot="-5400000">
        <a:off x="1" y="1503055"/>
        <a:ext cx="882614" cy="378264"/>
      </dsp:txXfrm>
    </dsp:sp>
    <dsp:sp modelId="{9CC6DB5E-7C5D-4A05-A823-E4B1310150B1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sz="1400" kern="1200"/>
            <a:t>Connection</a:t>
          </a:r>
          <a:r>
            <a:rPr lang="zh-CN" sz="1400" kern="1200"/>
            <a:t>对象的主要作用是什么？如何建立一个数据库连接？</a:t>
          </a:r>
          <a:endParaRPr lang="zh-CN" altLang="en-US" sz="1400" kern="1200" dirty="0"/>
        </a:p>
      </dsp:txBody>
      <dsp:txXfrm rot="-5400000">
        <a:off x="882614" y="1101757"/>
        <a:ext cx="7306977" cy="739554"/>
      </dsp:txXfrm>
    </dsp:sp>
    <dsp:sp modelId="{F84D23BC-59F7-4BFC-8F92-77D4EF65A751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3</a:t>
          </a:r>
          <a:r>
            <a:rPr lang="zh-CN" altLang="en-US" sz="1400" kern="1200" dirty="0"/>
            <a:t>）</a:t>
          </a:r>
        </a:p>
      </dsp:txBody>
      <dsp:txXfrm rot="-5400000">
        <a:off x="1" y="2564361"/>
        <a:ext cx="882614" cy="378264"/>
      </dsp:txXfrm>
    </dsp:sp>
    <dsp:sp modelId="{45B2D73A-6A97-43A3-AF7C-7CFF0FE2EF54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sz="1400" kern="1200"/>
            <a:t>Command</a:t>
          </a:r>
          <a:r>
            <a:rPr lang="zh-CN" sz="1400" kern="1200"/>
            <a:t>对象的主要作用是什么？</a:t>
          </a:r>
          <a:r>
            <a:rPr lang="x-none" sz="1400" kern="1200"/>
            <a:t>DataReader</a:t>
          </a:r>
          <a:r>
            <a:rPr lang="zh-CN" sz="1400" kern="1200"/>
            <a:t>对象的主要作用是什么？两者在功能上有何异同？</a:t>
          </a:r>
          <a:endParaRPr lang="zh-CN" altLang="en-US" sz="1400" kern="1200" dirty="0"/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14</a:t>
            </a:r>
            <a:r>
              <a:rPr lang="zh-CN" altLang="en-US" sz="3600" dirty="0"/>
              <a:t>章 数据库应用开发基础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14.2 </a:t>
            </a:r>
            <a:r>
              <a:rPr lang="zh-CN" altLang="en-US" sz="4400" dirty="0"/>
              <a:t>连接数据源</a:t>
            </a:r>
            <a:r>
              <a:rPr lang="en-US" altLang="zh-CN" sz="4400" dirty="0"/>
              <a:t>Connection</a:t>
            </a:r>
            <a:r>
              <a:rPr lang="zh-CN" altLang="en-US" sz="44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ConnectionString</a:t>
            </a:r>
            <a:r>
              <a:rPr lang="zh-CN" altLang="zh-CN" dirty="0"/>
              <a:t>为可以设置的属性。针对特定的数据源，需要给出特定的“连接字符串”，其中包含了数据库地址、名称、用户名和密码等信息。下面代码给出两个典型的</a:t>
            </a:r>
            <a:r>
              <a:rPr lang="en-US" altLang="zh-CN" dirty="0" err="1"/>
              <a:t>ConnectionString</a:t>
            </a:r>
            <a:r>
              <a:rPr lang="zh-CN" altLang="zh-CN" dirty="0"/>
              <a:t>值：</a:t>
            </a:r>
          </a:p>
          <a:p>
            <a:pPr marL="0" indent="0">
              <a:buNone/>
            </a:pPr>
            <a:r>
              <a:rPr lang="x-none" altLang="zh-CN" dirty="0">
                <a:solidFill>
                  <a:srgbClr val="FF0000"/>
                </a:solidFill>
              </a:rPr>
              <a:t>Data Source=192.168.1.100;Initial Catalog=crm_db;Persist Security Info=True;User ID=crm_user;Password=123456;Connect Timeout=30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或者</a:t>
            </a:r>
          </a:p>
          <a:p>
            <a:pPr marL="0" indent="0">
              <a:buNone/>
            </a:pPr>
            <a:r>
              <a:rPr lang="x-none" altLang="zh-CN" dirty="0">
                <a:solidFill>
                  <a:srgbClr val="FF0000"/>
                </a:solidFill>
              </a:rPr>
              <a:t>Data Source=.;Initial Catalog=DbExamples;Integrated Security=True;Connect Timeout=30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14.2 </a:t>
            </a:r>
            <a:r>
              <a:rPr lang="zh-CN" altLang="en-US" sz="4400" dirty="0"/>
              <a:t>连接数据源</a:t>
            </a:r>
            <a:r>
              <a:rPr lang="en-US" altLang="zh-CN" sz="4400" dirty="0"/>
              <a:t>Connection</a:t>
            </a:r>
            <a:r>
              <a:rPr lang="zh-CN" altLang="en-US" sz="44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x-none" altLang="zh-CN" sz="1800" dirty="0"/>
              <a:t>DbConnection</a:t>
            </a:r>
            <a:r>
              <a:rPr lang="zh-CN" altLang="zh-CN" sz="1800" dirty="0"/>
              <a:t>类常用方法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using </a:t>
            </a:r>
            <a:r>
              <a:rPr lang="en-US" altLang="zh-CN" sz="1800" dirty="0" err="1">
                <a:solidFill>
                  <a:srgbClr val="FF0000"/>
                </a:solidFill>
              </a:rPr>
              <a:t>System.Data.SqlClient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……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</a:rPr>
              <a:t>构建连接字符串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string </a:t>
            </a:r>
            <a:r>
              <a:rPr lang="en-US" altLang="zh-CN" sz="1800" dirty="0" err="1">
                <a:solidFill>
                  <a:srgbClr val="FF0000"/>
                </a:solidFill>
              </a:rPr>
              <a:t>connectionString</a:t>
            </a:r>
            <a:r>
              <a:rPr lang="en-US" altLang="zh-CN" sz="1800" dirty="0">
                <a:solidFill>
                  <a:srgbClr val="FF0000"/>
                </a:solidFill>
              </a:rPr>
              <a:t> = "Data Source=.;Initial Catalog=</a:t>
            </a:r>
            <a:r>
              <a:rPr lang="en-US" altLang="zh-CN" sz="1800" dirty="0" err="1">
                <a:solidFill>
                  <a:srgbClr val="FF0000"/>
                </a:solidFill>
              </a:rPr>
              <a:t>DbExamples;Integrated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	Security=</a:t>
            </a:r>
            <a:r>
              <a:rPr lang="en-US" altLang="zh-CN" sz="1800" dirty="0" err="1">
                <a:solidFill>
                  <a:srgbClr val="FF0000"/>
                </a:solidFill>
              </a:rPr>
              <a:t>True;Connect</a:t>
            </a:r>
            <a:r>
              <a:rPr lang="en-US" altLang="zh-CN" sz="1800" dirty="0">
                <a:solidFill>
                  <a:srgbClr val="FF0000"/>
                </a:solidFill>
              </a:rPr>
              <a:t> Timeout=30";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//</a:t>
            </a:r>
            <a:r>
              <a:rPr lang="zh-CN" altLang="zh-CN" sz="1800" dirty="0">
                <a:solidFill>
                  <a:srgbClr val="FF0000"/>
                </a:solidFill>
              </a:rPr>
              <a:t>实例化</a:t>
            </a:r>
            <a:r>
              <a:rPr lang="en-US" altLang="zh-CN" sz="1800" dirty="0" err="1">
                <a:solidFill>
                  <a:srgbClr val="FF0000"/>
                </a:solidFill>
              </a:rPr>
              <a:t>SqlConnection</a:t>
            </a:r>
            <a:r>
              <a:rPr lang="zh-CN" altLang="zh-CN" sz="1800" dirty="0">
                <a:solidFill>
                  <a:srgbClr val="FF0000"/>
                </a:solidFill>
              </a:rPr>
              <a:t>对象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SqlConnection</a:t>
            </a:r>
            <a:r>
              <a:rPr lang="en-US" altLang="zh-CN" sz="1800" dirty="0">
                <a:solidFill>
                  <a:srgbClr val="FF0000"/>
                </a:solidFill>
              </a:rPr>
              <a:t> connection = new </a:t>
            </a:r>
            <a:r>
              <a:rPr lang="en-US" altLang="zh-CN" sz="1800" dirty="0" err="1">
                <a:solidFill>
                  <a:srgbClr val="FF0000"/>
                </a:solidFill>
              </a:rPr>
              <a:t>SqlConnection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connectionString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r>
              <a:rPr lang="en-US" altLang="zh-CN" sz="1800" dirty="0" err="1">
                <a:solidFill>
                  <a:srgbClr val="FF0000"/>
                </a:solidFill>
              </a:rPr>
              <a:t>connection.Open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/*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rgbClr val="FF0000"/>
                </a:solidFill>
              </a:rPr>
              <a:t>这里添加代码完成数据的操作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*/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connection.Close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94940"/>
              </p:ext>
            </p:extLst>
          </p:nvPr>
        </p:nvGraphicFramePr>
        <p:xfrm>
          <a:off x="3131840" y="3291830"/>
          <a:ext cx="5544616" cy="1528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名称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根据连接字符串连接数据库。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Close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关闭数据库连接。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BeginDbTransaction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开始一个数据库事务。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CreateDbCommand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创建一个与当前连接相关联的</a:t>
                      </a:r>
                      <a:r>
                        <a:rPr lang="en-US" sz="1400">
                          <a:effectLst/>
                        </a:rPr>
                        <a:t>DbCommand</a:t>
                      </a:r>
                      <a:r>
                        <a:rPr lang="zh-CN" sz="1400">
                          <a:effectLst/>
                        </a:rPr>
                        <a:t>对象。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GetSchema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从数据源中获取架构信息。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14.2 </a:t>
            </a:r>
            <a:r>
              <a:rPr lang="zh-CN" altLang="en-US" sz="4400" dirty="0"/>
              <a:t>连接数据源</a:t>
            </a:r>
            <a:r>
              <a:rPr lang="en-US" altLang="zh-CN" sz="4400" dirty="0"/>
              <a:t>Connection</a:t>
            </a:r>
            <a:r>
              <a:rPr lang="zh-CN" altLang="en-US" sz="44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在异常处理</a:t>
            </a:r>
            <a:r>
              <a:rPr lang="en-US" altLang="zh-CN" dirty="0"/>
              <a:t>try/catch</a:t>
            </a:r>
            <a:r>
              <a:rPr lang="zh-CN" altLang="zh-CN" dirty="0"/>
              <a:t>块中打开数据连接并完成数据的操作</a:t>
            </a:r>
          </a:p>
          <a:p>
            <a:r>
              <a:rPr lang="en-US" altLang="zh-CN" dirty="0"/>
              <a:t>try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connection.Open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/*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这里添加代码完成数据的操作</a:t>
            </a:r>
          </a:p>
          <a:p>
            <a:r>
              <a:rPr lang="en-US" altLang="zh-CN" dirty="0"/>
              <a:t>	*/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catch (Exception ex) //</a:t>
            </a:r>
            <a:r>
              <a:rPr lang="zh-CN" altLang="zh-CN" dirty="0"/>
              <a:t>当出现异常时要执行的语句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Response.Write</a:t>
            </a:r>
            <a:r>
              <a:rPr lang="en-US" altLang="zh-CN" dirty="0"/>
              <a:t>(</a:t>
            </a:r>
            <a:r>
              <a:rPr lang="en-US" altLang="zh-CN" dirty="0" err="1"/>
              <a:t>ex.Message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finally  //</a:t>
            </a:r>
            <a:r>
              <a:rPr lang="zh-CN" altLang="zh-CN" dirty="0"/>
              <a:t>无论如何都要执行的语句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connection.Close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 //</a:t>
            </a:r>
            <a:r>
              <a:rPr lang="zh-CN" altLang="zh-CN" dirty="0"/>
              <a:t>结束</a:t>
            </a:r>
            <a:r>
              <a:rPr lang="en-US" altLang="zh-CN" dirty="0" err="1"/>
              <a:t>SqlConnection</a:t>
            </a:r>
            <a:r>
              <a:rPr lang="zh-CN" altLang="zh-CN" dirty="0"/>
              <a:t>对象的范围，并释放对象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通过</a:t>
            </a:r>
            <a:r>
              <a:rPr lang="x-none" altLang="zh-CN" dirty="0"/>
              <a:t>Connection</a:t>
            </a:r>
            <a:r>
              <a:rPr lang="zh-CN" altLang="zh-CN" dirty="0"/>
              <a:t>对象建立了与数据库的连接后，就可以使用</a:t>
            </a:r>
            <a:r>
              <a:rPr lang="x-none" altLang="zh-CN" dirty="0"/>
              <a:t>SQL</a:t>
            </a:r>
            <a:r>
              <a:rPr lang="zh-CN" altLang="zh-CN" dirty="0"/>
              <a:t>语言来完成数据的增、删、改、查。这四项数据操作的基本功能可以被简称为</a:t>
            </a:r>
            <a:r>
              <a:rPr lang="x-none" altLang="zh-CN" dirty="0"/>
              <a:t>CRUD</a:t>
            </a:r>
            <a:r>
              <a:rPr lang="zh-CN" altLang="zh-CN" dirty="0"/>
              <a:t>，即</a:t>
            </a:r>
            <a:r>
              <a:rPr lang="x-none" altLang="zh-CN" dirty="0"/>
              <a:t>Create</a:t>
            </a:r>
            <a:r>
              <a:rPr lang="zh-CN" altLang="zh-CN" dirty="0"/>
              <a:t>、</a:t>
            </a:r>
            <a:r>
              <a:rPr lang="x-none" altLang="zh-CN" dirty="0"/>
              <a:t>Read</a:t>
            </a:r>
            <a:r>
              <a:rPr lang="zh-CN" altLang="zh-CN" dirty="0"/>
              <a:t>（或</a:t>
            </a:r>
            <a:r>
              <a:rPr lang="x-none" altLang="zh-CN" dirty="0"/>
              <a:t>Retrieve</a:t>
            </a:r>
            <a:r>
              <a:rPr lang="zh-CN" altLang="zh-CN" dirty="0"/>
              <a:t>）、</a:t>
            </a:r>
            <a:r>
              <a:rPr lang="x-none" altLang="zh-CN" dirty="0"/>
              <a:t>Update</a:t>
            </a:r>
            <a:r>
              <a:rPr lang="zh-CN" altLang="zh-CN" dirty="0"/>
              <a:t>和</a:t>
            </a:r>
            <a:r>
              <a:rPr lang="x-none" altLang="zh-CN" dirty="0"/>
              <a:t>Delete</a:t>
            </a:r>
            <a:r>
              <a:rPr lang="zh-CN" altLang="zh-CN" dirty="0"/>
              <a:t>（或</a:t>
            </a:r>
            <a:r>
              <a:rPr lang="x-none" altLang="zh-CN" dirty="0"/>
              <a:t>Destroy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对于数据库中已有的数据表，我们可以通过</a:t>
            </a:r>
            <a:r>
              <a:rPr lang="x-none" altLang="zh-CN" dirty="0"/>
              <a:t>SQL</a:t>
            </a:r>
            <a:r>
              <a:rPr lang="zh-CN" altLang="zh-CN" dirty="0"/>
              <a:t>中的</a:t>
            </a:r>
            <a:r>
              <a:rPr lang="x-none" altLang="zh-CN" dirty="0"/>
              <a:t>Insert</a:t>
            </a:r>
            <a:r>
              <a:rPr lang="zh-CN" altLang="zh-CN" dirty="0"/>
              <a:t>、</a:t>
            </a:r>
            <a:r>
              <a:rPr lang="x-none" altLang="zh-CN" dirty="0"/>
              <a:t>Delete</a:t>
            </a:r>
            <a:r>
              <a:rPr lang="zh-CN" altLang="zh-CN" dirty="0"/>
              <a:t>、</a:t>
            </a:r>
            <a:r>
              <a:rPr lang="x-none" altLang="zh-CN" dirty="0"/>
              <a:t>Update</a:t>
            </a:r>
            <a:r>
              <a:rPr lang="zh-CN" altLang="zh-CN" dirty="0"/>
              <a:t>和</a:t>
            </a:r>
            <a:r>
              <a:rPr lang="x-none" altLang="zh-CN" dirty="0"/>
              <a:t>Select</a:t>
            </a:r>
            <a:r>
              <a:rPr lang="zh-CN" altLang="zh-CN" dirty="0"/>
              <a:t>语句分别来完成增、删、改、查的操作。在</a:t>
            </a:r>
            <a:r>
              <a:rPr lang="x-none" altLang="zh-CN" dirty="0"/>
              <a:t>ADO.NET</a:t>
            </a:r>
            <a:r>
              <a:rPr lang="zh-CN" altLang="zh-CN" dirty="0"/>
              <a:t>中，这些</a:t>
            </a:r>
            <a:r>
              <a:rPr lang="x-none" altLang="zh-CN" dirty="0"/>
              <a:t>SQL</a:t>
            </a:r>
            <a:r>
              <a:rPr lang="zh-CN" altLang="zh-CN" dirty="0"/>
              <a:t>语句通过</a:t>
            </a:r>
            <a:r>
              <a:rPr lang="x-none" altLang="zh-CN" dirty="0"/>
              <a:t>Command</a:t>
            </a:r>
            <a:r>
              <a:rPr lang="zh-CN" altLang="zh-CN" dirty="0"/>
              <a:t>对象传输到数据库服务器中，并获取数据库的反馈。</a:t>
            </a:r>
          </a:p>
          <a:p>
            <a:r>
              <a:rPr lang="x-none" altLang="zh-CN" dirty="0"/>
              <a:t>DbCommand</a:t>
            </a:r>
            <a:r>
              <a:rPr lang="zh-CN" altLang="zh-CN" dirty="0"/>
              <a:t>类是构建</a:t>
            </a:r>
            <a:r>
              <a:rPr lang="x-none" altLang="zh-CN" dirty="0"/>
              <a:t>Command</a:t>
            </a:r>
            <a:r>
              <a:rPr lang="zh-CN" altLang="zh-CN" dirty="0"/>
              <a:t>对象的基类，它的派生类包括</a:t>
            </a:r>
            <a:r>
              <a:rPr lang="x-none" altLang="zh-CN" dirty="0"/>
              <a:t>SqlCommand</a:t>
            </a:r>
            <a:r>
              <a:rPr lang="zh-CN" altLang="zh-CN" dirty="0"/>
              <a:t>（用于</a:t>
            </a:r>
            <a:r>
              <a:rPr lang="x-none" altLang="zh-CN" dirty="0"/>
              <a:t>SQL Server</a:t>
            </a:r>
            <a:r>
              <a:rPr lang="zh-CN" altLang="zh-CN" dirty="0"/>
              <a:t>数据库）、</a:t>
            </a:r>
            <a:r>
              <a:rPr lang="x-none" altLang="zh-CN" dirty="0"/>
              <a:t>SqlCommand</a:t>
            </a:r>
            <a:r>
              <a:rPr lang="zh-CN" altLang="zh-CN" dirty="0"/>
              <a:t>（用于</a:t>
            </a:r>
            <a:r>
              <a:rPr lang="x-none" altLang="zh-CN" dirty="0"/>
              <a:t>Oracle</a:t>
            </a:r>
            <a:r>
              <a:rPr lang="zh-CN" altLang="zh-CN" dirty="0"/>
              <a:t>数据库）、</a:t>
            </a:r>
            <a:r>
              <a:rPr lang="x-none" altLang="zh-CN" dirty="0"/>
              <a:t>OleDbCommand</a:t>
            </a:r>
            <a:r>
              <a:rPr lang="zh-CN" altLang="zh-CN" dirty="0"/>
              <a:t>（用于</a:t>
            </a:r>
            <a:r>
              <a:rPr lang="x-none" altLang="zh-CN" dirty="0"/>
              <a:t>OLE DB</a:t>
            </a:r>
            <a:r>
              <a:rPr lang="zh-CN" altLang="zh-CN" dirty="0"/>
              <a:t>接口）、</a:t>
            </a:r>
            <a:r>
              <a:rPr lang="x-none" altLang="zh-CN" dirty="0"/>
              <a:t>OdbcCommand</a:t>
            </a:r>
            <a:r>
              <a:rPr lang="zh-CN" altLang="zh-CN" dirty="0"/>
              <a:t>（用于</a:t>
            </a:r>
            <a:r>
              <a:rPr lang="x-none" altLang="zh-CN" dirty="0"/>
              <a:t>ODBC</a:t>
            </a:r>
            <a:r>
              <a:rPr lang="zh-CN" altLang="zh-CN" dirty="0"/>
              <a:t>接口）等。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9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800" dirty="0"/>
              <a:t>DbCommand</a:t>
            </a:r>
            <a:r>
              <a:rPr lang="zh-CN" altLang="zh-CN" sz="1800" dirty="0"/>
              <a:t>类常用属性表</a:t>
            </a:r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25793"/>
              </p:ext>
            </p:extLst>
          </p:nvPr>
        </p:nvGraphicFramePr>
        <p:xfrm>
          <a:off x="467544" y="1779662"/>
          <a:ext cx="8229600" cy="2356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Connection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获取或设置数据库的连接对象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CommandType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指定</a:t>
                      </a:r>
                      <a:r>
                        <a:rPr lang="en-US" sz="1600">
                          <a:effectLst/>
                        </a:rPr>
                        <a:t>CommandText</a:t>
                      </a:r>
                      <a:r>
                        <a:rPr lang="zh-CN" sz="1600">
                          <a:effectLst/>
                        </a:rPr>
                        <a:t>属性中的命令类型，包括：</a:t>
                      </a:r>
                      <a:r>
                        <a:rPr lang="en-US" sz="1600">
                          <a:effectLst/>
                        </a:rPr>
                        <a:t>Text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StoredProcedure</a:t>
                      </a:r>
                      <a:r>
                        <a:rPr lang="zh-CN" sz="1600">
                          <a:effectLst/>
                        </a:rPr>
                        <a:t>和</a:t>
                      </a:r>
                      <a:r>
                        <a:rPr lang="en-US" sz="1600">
                          <a:effectLst/>
                        </a:rPr>
                        <a:t>TableDirect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CommandText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获取或设置在数据库中执行的命令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CommandTimeout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获取或设置命令执行的等待时间，超出时间将报错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获取命令中的参数所对应的参数对象集合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Transaction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获取或设置命令所属的事务对象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49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800" dirty="0"/>
              <a:t>DbCommand</a:t>
            </a:r>
            <a:r>
              <a:rPr lang="zh-CN" altLang="zh-CN" sz="1800" dirty="0"/>
              <a:t>类常用方法表</a:t>
            </a:r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05995"/>
              </p:ext>
            </p:extLst>
          </p:nvPr>
        </p:nvGraphicFramePr>
        <p:xfrm>
          <a:off x="467544" y="2139702"/>
          <a:ext cx="8229600" cy="212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ExecuteNonQuery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执行非查询语句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ExecuteReader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执行查询语句并返回一个</a:t>
                      </a:r>
                      <a:r>
                        <a:rPr lang="en-US" sz="1600">
                          <a:effectLst/>
                        </a:rPr>
                        <a:t>DbDataReader</a:t>
                      </a:r>
                      <a:r>
                        <a:rPr lang="zh-CN" sz="1600">
                          <a:effectLst/>
                        </a:rPr>
                        <a:t>对象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ExecuteScalar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执行查询语句并返回结果集的第一行第一列的值（通常用于具有集合函数的查询）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Cancel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尝试取消命令的执行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CreateParameter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创建一个</a:t>
                      </a:r>
                      <a:r>
                        <a:rPr lang="en-US" sz="1600" dirty="0" err="1">
                          <a:effectLst/>
                        </a:rPr>
                        <a:t>DbParameter</a:t>
                      </a:r>
                      <a:r>
                        <a:rPr lang="zh-CN" sz="1600" dirty="0">
                          <a:effectLst/>
                        </a:rPr>
                        <a:t>实例对象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9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使用</a:t>
            </a:r>
            <a:r>
              <a:rPr lang="x-none" altLang="zh-CN" sz="1800" dirty="0"/>
              <a:t>DbCommand</a:t>
            </a:r>
            <a:r>
              <a:rPr lang="zh-CN" altLang="zh-CN" sz="1800" dirty="0"/>
              <a:t>类在数据库中进行数据的增、删、改、查操作，首先在</a:t>
            </a:r>
            <a:r>
              <a:rPr lang="x-none" altLang="zh-CN" sz="1800" dirty="0"/>
              <a:t>SQL Server</a:t>
            </a:r>
            <a:r>
              <a:rPr lang="zh-CN" altLang="zh-CN" sz="1800" dirty="0"/>
              <a:t>数据库中建立了一个名为“</a:t>
            </a:r>
            <a:r>
              <a:rPr lang="x-none" altLang="zh-CN" sz="1800" dirty="0"/>
              <a:t>tb_</a:t>
            </a:r>
            <a:r>
              <a:rPr lang="zh-CN" altLang="zh-CN" sz="1800" dirty="0"/>
              <a:t>客户”的表。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05436"/>
              </p:ext>
            </p:extLst>
          </p:nvPr>
        </p:nvGraphicFramePr>
        <p:xfrm>
          <a:off x="1187624" y="1923678"/>
          <a:ext cx="7056783" cy="266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字段名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类型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是否可为空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客户</a:t>
                      </a:r>
                      <a:r>
                        <a:rPr lang="x-none" sz="1100">
                          <a:effectLst/>
                        </a:rPr>
                        <a:t>ID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int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不可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简称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nvarchar(10)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不可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全称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nvarchar(50)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不可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行业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nvarchar(10)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不可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地址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nvarchar(50)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不可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邮编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nvarchar(10)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可以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座机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nvarchar(50)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可以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手机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nvarchar(50)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可以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联系人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nvarchar(50)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可以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代理商名称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nvarchar(50)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不可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创建时间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smalldatetime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可以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修改时间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smalldatetime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可以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备注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>
                          <a:effectLst/>
                        </a:rPr>
                        <a:t>nvarchar(50)</a:t>
                      </a:r>
                      <a:endParaRPr lang="zh-CN" sz="1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可以</a:t>
                      </a:r>
                      <a:endParaRPr lang="zh-CN" sz="11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6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构建连接字符串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connectionString</a:t>
            </a:r>
            <a:r>
              <a:rPr lang="en-US" altLang="zh-CN" dirty="0">
                <a:solidFill>
                  <a:srgbClr val="FF0000"/>
                </a:solidFill>
              </a:rPr>
              <a:t> =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"Data Source=.;Initial Catalog=</a:t>
            </a:r>
            <a:r>
              <a:rPr lang="en-US" altLang="zh-CN" dirty="0" err="1">
                <a:solidFill>
                  <a:srgbClr val="FF0000"/>
                </a:solidFill>
              </a:rPr>
              <a:t>DbExamples;Integrated</a:t>
            </a:r>
            <a:r>
              <a:rPr lang="en-US" altLang="zh-CN" dirty="0">
                <a:solidFill>
                  <a:srgbClr val="FF0000"/>
                </a:solidFill>
              </a:rPr>
              <a:t> Security=</a:t>
            </a:r>
            <a:r>
              <a:rPr lang="en-US" altLang="zh-CN" dirty="0" err="1">
                <a:solidFill>
                  <a:srgbClr val="FF0000"/>
                </a:solidFill>
              </a:rPr>
              <a:t>True;Connect</a:t>
            </a:r>
            <a:r>
              <a:rPr lang="en-US" altLang="zh-CN" dirty="0">
                <a:solidFill>
                  <a:srgbClr val="FF0000"/>
                </a:solidFill>
              </a:rPr>
              <a:t> Timeout=30";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构建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zh-CN" dirty="0">
                <a:solidFill>
                  <a:srgbClr val="FF0000"/>
                </a:solidFill>
              </a:rPr>
              <a:t>字符串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rgbClr val="FF0000"/>
                </a:solidFill>
              </a:rPr>
              <a:t> = "INSERT INTO [</a:t>
            </a:r>
            <a:r>
              <a:rPr lang="en-US" altLang="zh-CN" dirty="0" err="1">
                <a:solidFill>
                  <a:srgbClr val="FF0000"/>
                </a:solidFill>
              </a:rPr>
              <a:t>tb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zh-CN" dirty="0">
                <a:solidFill>
                  <a:srgbClr val="FF0000"/>
                </a:solidFill>
              </a:rPr>
              <a:t>客户</a:t>
            </a:r>
            <a:r>
              <a:rPr lang="en-US" altLang="zh-CN" dirty="0">
                <a:solidFill>
                  <a:srgbClr val="FF0000"/>
                </a:solidFill>
              </a:rPr>
              <a:t>] "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+ "([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全称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行业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地址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邮编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座机</a:t>
            </a:r>
            <a:r>
              <a:rPr lang="en-US" altLang="zh-CN" dirty="0">
                <a:solidFill>
                  <a:srgbClr val="FF0000"/>
                </a:solidFill>
              </a:rPr>
              <a:t>] "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+ ",[</a:t>
            </a:r>
            <a:r>
              <a:rPr lang="zh-CN" altLang="zh-CN" dirty="0">
                <a:solidFill>
                  <a:srgbClr val="FF0000"/>
                </a:solidFill>
              </a:rPr>
              <a:t>手机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联系人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创建时间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修改时间</a:t>
            </a:r>
            <a:r>
              <a:rPr lang="en-US" altLang="zh-CN" dirty="0">
                <a:solidFill>
                  <a:srgbClr val="FF0000"/>
                </a:solidFill>
              </a:rPr>
              <a:t>],[</a:t>
            </a:r>
            <a:r>
              <a:rPr lang="zh-CN" altLang="zh-CN" dirty="0">
                <a:solidFill>
                  <a:srgbClr val="FF0000"/>
                </a:solidFill>
              </a:rPr>
              <a:t>备注</a:t>
            </a:r>
            <a:r>
              <a:rPr lang="en-US" altLang="zh-CN" dirty="0">
                <a:solidFill>
                  <a:srgbClr val="FF0000"/>
                </a:solidFill>
              </a:rPr>
              <a:t>]) "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+ "VALUES "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+ "('</a:t>
            </a:r>
            <a:r>
              <a:rPr lang="zh-CN" altLang="zh-CN" dirty="0">
                <a:solidFill>
                  <a:srgbClr val="FF0000"/>
                </a:solidFill>
              </a:rPr>
              <a:t>浩瀚</a:t>
            </a:r>
            <a:r>
              <a:rPr lang="en-US" altLang="zh-CN" dirty="0">
                <a:solidFill>
                  <a:srgbClr val="FF0000"/>
                </a:solidFill>
              </a:rPr>
              <a:t>','</a:t>
            </a:r>
            <a:r>
              <a:rPr lang="zh-CN" altLang="zh-CN" dirty="0">
                <a:solidFill>
                  <a:srgbClr val="FF0000"/>
                </a:solidFill>
              </a:rPr>
              <a:t>深圳浩瀚电子公司</a:t>
            </a:r>
            <a:r>
              <a:rPr lang="en-US" altLang="zh-CN" dirty="0">
                <a:solidFill>
                  <a:srgbClr val="FF0000"/>
                </a:solidFill>
              </a:rPr>
              <a:t>','</a:t>
            </a:r>
            <a:r>
              <a:rPr lang="zh-CN" altLang="zh-CN" dirty="0">
                <a:solidFill>
                  <a:srgbClr val="FF0000"/>
                </a:solidFill>
              </a:rPr>
              <a:t>集成电路</a:t>
            </a:r>
            <a:r>
              <a:rPr lang="en-US" altLang="zh-CN" dirty="0">
                <a:solidFill>
                  <a:srgbClr val="FF0000"/>
                </a:solidFill>
              </a:rPr>
              <a:t>','</a:t>
            </a:r>
            <a:r>
              <a:rPr lang="zh-CN" altLang="zh-CN" dirty="0">
                <a:solidFill>
                  <a:srgbClr val="FF0000"/>
                </a:solidFill>
              </a:rPr>
              <a:t>深圳南山区明德路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号</a:t>
            </a:r>
            <a:r>
              <a:rPr lang="en-US" altLang="zh-CN" dirty="0">
                <a:solidFill>
                  <a:srgbClr val="FF0000"/>
                </a:solidFill>
              </a:rPr>
              <a:t>','002200','0755-12345678' "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+ ",'1391111111','</a:t>
            </a:r>
            <a:r>
              <a:rPr lang="zh-CN" altLang="zh-CN" dirty="0">
                <a:solidFill>
                  <a:srgbClr val="FF0000"/>
                </a:solidFill>
              </a:rPr>
              <a:t>李浩瀚</a:t>
            </a:r>
            <a:r>
              <a:rPr lang="en-US" altLang="zh-CN" dirty="0">
                <a:solidFill>
                  <a:srgbClr val="FF0000"/>
                </a:solidFill>
              </a:rPr>
              <a:t>',2016-1-1, 2016-1-1, '</a:t>
            </a:r>
            <a:r>
              <a:rPr lang="zh-CN" altLang="zh-CN" dirty="0">
                <a:solidFill>
                  <a:srgbClr val="FF0000"/>
                </a:solidFill>
              </a:rPr>
              <a:t>新客户</a:t>
            </a:r>
            <a:r>
              <a:rPr lang="en-US" altLang="zh-CN" dirty="0">
                <a:solidFill>
                  <a:srgbClr val="FF0000"/>
                </a:solidFill>
              </a:rPr>
              <a:t>')";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9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//</a:t>
            </a:r>
            <a:r>
              <a:rPr lang="zh-CN" altLang="zh-CN" sz="1200" dirty="0">
                <a:solidFill>
                  <a:srgbClr val="FF0000"/>
                </a:solidFill>
              </a:rPr>
              <a:t>实例化</a:t>
            </a:r>
            <a:r>
              <a:rPr lang="en-US" altLang="zh-CN" sz="1200" dirty="0" err="1">
                <a:solidFill>
                  <a:srgbClr val="FF0000"/>
                </a:solidFill>
              </a:rPr>
              <a:t>SqlConnection</a:t>
            </a:r>
            <a:r>
              <a:rPr lang="zh-CN" altLang="zh-CN" sz="1200" dirty="0">
                <a:solidFill>
                  <a:srgbClr val="FF0000"/>
                </a:solidFill>
              </a:rPr>
              <a:t>对象，并规定了</a:t>
            </a:r>
            <a:r>
              <a:rPr lang="en-US" altLang="zh-CN" sz="1200" dirty="0" err="1">
                <a:solidFill>
                  <a:srgbClr val="FF0000"/>
                </a:solidFill>
              </a:rPr>
              <a:t>SqlConnection</a:t>
            </a:r>
            <a:r>
              <a:rPr lang="zh-CN" altLang="zh-CN" sz="1200" dirty="0">
                <a:solidFill>
                  <a:srgbClr val="FF0000"/>
                </a:solidFill>
              </a:rPr>
              <a:t>对象的范围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using (</a:t>
            </a:r>
            <a:r>
              <a:rPr lang="en-US" altLang="zh-CN" sz="1200" dirty="0" err="1">
                <a:solidFill>
                  <a:srgbClr val="FF0000"/>
                </a:solidFill>
              </a:rPr>
              <a:t>SqlConnection</a:t>
            </a:r>
            <a:r>
              <a:rPr lang="en-US" altLang="zh-CN" sz="1200" dirty="0">
                <a:solidFill>
                  <a:srgbClr val="FF0000"/>
                </a:solidFill>
              </a:rPr>
              <a:t> connection = new </a:t>
            </a:r>
            <a:r>
              <a:rPr lang="en-US" altLang="zh-CN" sz="1200" dirty="0" err="1">
                <a:solidFill>
                  <a:srgbClr val="FF0000"/>
                </a:solidFill>
              </a:rPr>
              <a:t>SqlConnection</a:t>
            </a:r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</a:rPr>
              <a:t>connectionString</a:t>
            </a:r>
            <a:r>
              <a:rPr lang="en-US" altLang="zh-CN" sz="1200" dirty="0">
                <a:solidFill>
                  <a:srgbClr val="FF0000"/>
                </a:solidFill>
              </a:rPr>
              <a:t>))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{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 err="1">
                <a:solidFill>
                  <a:srgbClr val="FF0000"/>
                </a:solidFill>
              </a:rPr>
              <a:t>SqlCommand</a:t>
            </a:r>
            <a:r>
              <a:rPr lang="en-US" altLang="zh-CN" sz="1200" dirty="0">
                <a:solidFill>
                  <a:srgbClr val="FF0000"/>
                </a:solidFill>
              </a:rPr>
              <a:t> command = new </a:t>
            </a:r>
            <a:r>
              <a:rPr lang="en-US" altLang="zh-CN" sz="1200" dirty="0" err="1">
                <a:solidFill>
                  <a:srgbClr val="FF0000"/>
                </a:solidFill>
              </a:rPr>
              <a:t>SqlCommand</a:t>
            </a:r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</a:rPr>
              <a:t>queryString</a:t>
            </a:r>
            <a:r>
              <a:rPr lang="en-US" altLang="zh-CN" sz="1200" dirty="0">
                <a:solidFill>
                  <a:srgbClr val="FF0000"/>
                </a:solidFill>
              </a:rPr>
              <a:t>, connection);  //</a:t>
            </a:r>
            <a:r>
              <a:rPr lang="zh-CN" altLang="zh-CN" sz="1200" dirty="0">
                <a:solidFill>
                  <a:srgbClr val="FF0000"/>
                </a:solidFill>
              </a:rPr>
              <a:t>实例化</a:t>
            </a:r>
            <a:r>
              <a:rPr lang="en-US" altLang="zh-CN" sz="1200" dirty="0" err="1">
                <a:solidFill>
                  <a:srgbClr val="FF0000"/>
                </a:solidFill>
              </a:rPr>
              <a:t>SqlCommand</a:t>
            </a:r>
            <a:r>
              <a:rPr lang="zh-CN" altLang="zh-CN" sz="1200" dirty="0">
                <a:solidFill>
                  <a:srgbClr val="FF0000"/>
                </a:solidFill>
              </a:rPr>
              <a:t>对象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try    {   //</a:t>
            </a:r>
            <a:r>
              <a:rPr lang="zh-CN" altLang="zh-CN" sz="1200" dirty="0">
                <a:solidFill>
                  <a:srgbClr val="FF0000"/>
                </a:solidFill>
              </a:rPr>
              <a:t>在异常处理</a:t>
            </a:r>
            <a:r>
              <a:rPr lang="en-US" altLang="zh-CN" sz="1200" dirty="0">
                <a:solidFill>
                  <a:srgbClr val="FF0000"/>
                </a:solidFill>
              </a:rPr>
              <a:t>try/catch</a:t>
            </a:r>
            <a:r>
              <a:rPr lang="zh-CN" altLang="zh-CN" sz="1200" dirty="0">
                <a:solidFill>
                  <a:srgbClr val="FF0000"/>
                </a:solidFill>
              </a:rPr>
              <a:t>块中打开数据连接并完成数据的操作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    </a:t>
            </a:r>
            <a:r>
              <a:rPr lang="en-US" altLang="zh-CN" sz="1200" dirty="0" err="1">
                <a:solidFill>
                  <a:srgbClr val="FF0000"/>
                </a:solidFill>
              </a:rPr>
              <a:t>connection.Open</a:t>
            </a:r>
            <a:r>
              <a:rPr lang="en-US" altLang="zh-CN" sz="1200" dirty="0">
                <a:solidFill>
                  <a:srgbClr val="FF0000"/>
                </a:solidFill>
              </a:rPr>
              <a:t>();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    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en-US" altLang="zh-CN" sz="1200" dirty="0">
                <a:solidFill>
                  <a:srgbClr val="FF0000"/>
                </a:solidFill>
              </a:rPr>
              <a:t> = </a:t>
            </a:r>
            <a:r>
              <a:rPr lang="en-US" altLang="zh-CN" sz="1200" dirty="0" err="1">
                <a:solidFill>
                  <a:srgbClr val="FF0000"/>
                </a:solidFill>
              </a:rPr>
              <a:t>command.ExecuteNonQuery</a:t>
            </a:r>
            <a:r>
              <a:rPr lang="en-US" altLang="zh-CN" sz="1200" dirty="0">
                <a:solidFill>
                  <a:srgbClr val="FF0000"/>
                </a:solidFill>
              </a:rPr>
              <a:t>();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    </a:t>
            </a:r>
            <a:r>
              <a:rPr lang="en-US" altLang="zh-CN" sz="1200" dirty="0" err="1">
                <a:solidFill>
                  <a:srgbClr val="FF0000"/>
                </a:solidFill>
              </a:rPr>
              <a:t>Response.Write</a:t>
            </a:r>
            <a:r>
              <a:rPr lang="en-US" altLang="zh-CN" sz="1200" dirty="0">
                <a:solidFill>
                  <a:srgbClr val="FF0000"/>
                </a:solidFill>
              </a:rPr>
              <a:t>("</a:t>
            </a:r>
            <a:r>
              <a:rPr lang="zh-CN" altLang="zh-CN" sz="1200" dirty="0">
                <a:solidFill>
                  <a:srgbClr val="FF0000"/>
                </a:solidFill>
              </a:rPr>
              <a:t>执行完毕，</a:t>
            </a:r>
            <a:r>
              <a:rPr lang="en-US" altLang="zh-CN" sz="1200" dirty="0">
                <a:solidFill>
                  <a:srgbClr val="FF0000"/>
                </a:solidFill>
              </a:rPr>
              <a:t>" + 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en-US" altLang="zh-CN" sz="1200" dirty="0">
                <a:solidFill>
                  <a:srgbClr val="FF0000"/>
                </a:solidFill>
              </a:rPr>
              <a:t> + "</a:t>
            </a:r>
            <a:r>
              <a:rPr lang="zh-CN" altLang="zh-CN" sz="1200" dirty="0">
                <a:solidFill>
                  <a:srgbClr val="FF0000"/>
                </a:solidFill>
              </a:rPr>
              <a:t>条数据受到影响</a:t>
            </a:r>
            <a:r>
              <a:rPr lang="en-US" altLang="zh-CN" sz="1200" dirty="0">
                <a:solidFill>
                  <a:srgbClr val="FF0000"/>
                </a:solidFill>
              </a:rPr>
              <a:t>");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}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catch (Exception ex) //</a:t>
            </a:r>
            <a:r>
              <a:rPr lang="zh-CN" altLang="zh-CN" sz="1200" dirty="0">
                <a:solidFill>
                  <a:srgbClr val="FF0000"/>
                </a:solidFill>
              </a:rPr>
              <a:t>当出现异常时要执行的语句</a:t>
            </a:r>
            <a:r>
              <a:rPr lang="en-US" altLang="zh-CN" sz="1200" dirty="0">
                <a:solidFill>
                  <a:srgbClr val="FF0000"/>
                </a:solidFill>
              </a:rPr>
              <a:t>    {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    </a:t>
            </a:r>
            <a:r>
              <a:rPr lang="en-US" altLang="zh-CN" sz="1200" dirty="0" err="1">
                <a:solidFill>
                  <a:srgbClr val="FF0000"/>
                </a:solidFill>
              </a:rPr>
              <a:t>Response.Write</a:t>
            </a:r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</a:rPr>
              <a:t>ex.Message</a:t>
            </a:r>
            <a:r>
              <a:rPr lang="en-US" altLang="zh-CN" sz="1200" dirty="0">
                <a:solidFill>
                  <a:srgbClr val="FF0000"/>
                </a:solidFill>
              </a:rPr>
              <a:t>);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}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finally  //</a:t>
            </a:r>
            <a:r>
              <a:rPr lang="zh-CN" altLang="zh-CN" sz="1200" dirty="0">
                <a:solidFill>
                  <a:srgbClr val="FF0000"/>
                </a:solidFill>
              </a:rPr>
              <a:t>无论如何都要执行的语句</a:t>
            </a:r>
            <a:r>
              <a:rPr lang="en-US" altLang="zh-CN" sz="1200" dirty="0">
                <a:solidFill>
                  <a:srgbClr val="FF0000"/>
                </a:solidFill>
              </a:rPr>
              <a:t>    {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    </a:t>
            </a:r>
            <a:r>
              <a:rPr lang="en-US" altLang="zh-CN" sz="1200" dirty="0" err="1">
                <a:solidFill>
                  <a:srgbClr val="FF0000"/>
                </a:solidFill>
              </a:rPr>
              <a:t>connection.Close</a:t>
            </a:r>
            <a:r>
              <a:rPr lang="en-US" altLang="zh-CN" sz="1200" dirty="0">
                <a:solidFill>
                  <a:srgbClr val="FF0000"/>
                </a:solidFill>
              </a:rPr>
              <a:t>();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}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}  //</a:t>
            </a:r>
            <a:r>
              <a:rPr lang="zh-CN" altLang="zh-CN" sz="1200" dirty="0">
                <a:solidFill>
                  <a:srgbClr val="FF0000"/>
                </a:solidFill>
              </a:rPr>
              <a:t>结束</a:t>
            </a:r>
            <a:r>
              <a:rPr lang="en-US" altLang="zh-CN" sz="1200" dirty="0" err="1">
                <a:solidFill>
                  <a:srgbClr val="FF0000"/>
                </a:solidFill>
              </a:rPr>
              <a:t>SqlConnection</a:t>
            </a:r>
            <a:r>
              <a:rPr lang="zh-CN" altLang="zh-CN" sz="1200" dirty="0">
                <a:solidFill>
                  <a:srgbClr val="FF0000"/>
                </a:solidFill>
              </a:rPr>
              <a:t>对象的范围，并释放对象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7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上述代码执行了一条</a:t>
            </a:r>
            <a:r>
              <a:rPr lang="en-US" altLang="zh-CN" dirty="0"/>
              <a:t>INSERT</a:t>
            </a:r>
            <a:r>
              <a:rPr lang="zh-CN" altLang="zh-CN" dirty="0"/>
              <a:t>语句，同样的，</a:t>
            </a:r>
            <a:r>
              <a:rPr lang="en-US" altLang="zh-CN" dirty="0"/>
              <a:t>DELETE</a:t>
            </a:r>
            <a:r>
              <a:rPr lang="zh-CN" altLang="zh-CN" dirty="0"/>
              <a:t>和</a:t>
            </a:r>
            <a:r>
              <a:rPr lang="en-US" altLang="zh-CN" dirty="0"/>
              <a:t>UPDATE</a:t>
            </a:r>
            <a:r>
              <a:rPr lang="zh-CN" altLang="zh-CN" dirty="0"/>
              <a:t>语句都可以用以上的代码结构，只是字符串变量</a:t>
            </a:r>
            <a:r>
              <a:rPr lang="en-US" altLang="zh-CN" dirty="0" err="1"/>
              <a:t>queryString</a:t>
            </a:r>
            <a:r>
              <a:rPr lang="zh-CN" altLang="zh-CN" dirty="0"/>
              <a:t>的赋值不同而已，例如“删除”数据的操作代码为：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rgbClr val="FF0000"/>
                </a:solidFill>
              </a:rPr>
              <a:t> = "DELETE FROM </a:t>
            </a:r>
            <a:r>
              <a:rPr lang="en-US" altLang="zh-CN" dirty="0" err="1">
                <a:solidFill>
                  <a:srgbClr val="FF0000"/>
                </a:solidFill>
              </a:rPr>
              <a:t>tb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zh-CN" dirty="0">
                <a:solidFill>
                  <a:srgbClr val="FF0000"/>
                </a:solidFill>
              </a:rPr>
              <a:t>客户</a:t>
            </a:r>
            <a:r>
              <a:rPr lang="en-US" altLang="zh-CN" dirty="0">
                <a:solidFill>
                  <a:srgbClr val="FF0000"/>
                </a:solidFill>
              </a:rPr>
              <a:t> WHERE 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='</a:t>
            </a:r>
            <a:r>
              <a:rPr lang="zh-CN" altLang="zh-CN" dirty="0">
                <a:solidFill>
                  <a:srgbClr val="FF0000"/>
                </a:solidFill>
              </a:rPr>
              <a:t>浩瀚</a:t>
            </a:r>
            <a:r>
              <a:rPr lang="en-US" altLang="zh-CN" dirty="0">
                <a:solidFill>
                  <a:srgbClr val="FF0000"/>
                </a:solidFill>
              </a:rPr>
              <a:t>'";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“修改”数据的操作代码为：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rgbClr val="FF0000"/>
                </a:solidFill>
              </a:rPr>
              <a:t> = "UPDATE [</a:t>
            </a:r>
            <a:r>
              <a:rPr lang="en-US" altLang="zh-CN" dirty="0" err="1">
                <a:solidFill>
                  <a:srgbClr val="FF0000"/>
                </a:solidFill>
              </a:rPr>
              <a:t>tb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zh-CN" dirty="0">
                <a:solidFill>
                  <a:srgbClr val="FF0000"/>
                </a:solidFill>
              </a:rPr>
              <a:t>客户</a:t>
            </a:r>
            <a:r>
              <a:rPr lang="en-US" altLang="zh-CN" dirty="0">
                <a:solidFill>
                  <a:srgbClr val="FF0000"/>
                </a:solidFill>
              </a:rPr>
              <a:t>] SET [</a:t>
            </a:r>
            <a:r>
              <a:rPr lang="zh-CN" altLang="zh-CN" dirty="0">
                <a:solidFill>
                  <a:srgbClr val="FF0000"/>
                </a:solidFill>
              </a:rPr>
              <a:t>全称</a:t>
            </a:r>
            <a:r>
              <a:rPr lang="en-US" altLang="zh-CN" dirty="0">
                <a:solidFill>
                  <a:srgbClr val="FF0000"/>
                </a:solidFill>
              </a:rPr>
              <a:t>] = '</a:t>
            </a:r>
            <a:r>
              <a:rPr lang="zh-CN" altLang="zh-CN" dirty="0">
                <a:solidFill>
                  <a:srgbClr val="FF0000"/>
                </a:solidFill>
              </a:rPr>
              <a:t>深圳浩瀚医疗器械公司</a:t>
            </a:r>
            <a:r>
              <a:rPr lang="en-US" altLang="zh-CN" dirty="0">
                <a:solidFill>
                  <a:srgbClr val="FF0000"/>
                </a:solidFill>
              </a:rPr>
              <a:t>' WHERE 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='</a:t>
            </a:r>
            <a:r>
              <a:rPr lang="zh-CN" altLang="zh-CN" dirty="0">
                <a:solidFill>
                  <a:srgbClr val="FF0000"/>
                </a:solidFill>
              </a:rPr>
              <a:t>浩瀚</a:t>
            </a:r>
            <a:r>
              <a:rPr lang="en-US" altLang="zh-CN" dirty="0">
                <a:solidFill>
                  <a:srgbClr val="FF0000"/>
                </a:solidFill>
              </a:rPr>
              <a:t>'";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53528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查询操作与非查询操作最大的不同是，查询操作会返回一个查询结果集。对于关系型数据库系统而言，查询结果集是一个二维表，</a:t>
            </a:r>
            <a:r>
              <a:rPr lang="en-US" altLang="zh-CN" dirty="0"/>
              <a:t>ADO.NET</a:t>
            </a:r>
            <a:r>
              <a:rPr lang="zh-CN" altLang="zh-CN" dirty="0"/>
              <a:t>中提供了</a:t>
            </a:r>
            <a:r>
              <a:rPr lang="en-US" altLang="zh-CN" dirty="0" err="1"/>
              <a:t>DataReader</a:t>
            </a:r>
            <a:r>
              <a:rPr lang="zh-CN" altLang="zh-CN" dirty="0"/>
              <a:t>对象来读取结果集中的数据。</a:t>
            </a:r>
            <a:endParaRPr lang="en-US" altLang="zh-CN" dirty="0"/>
          </a:p>
          <a:p>
            <a:r>
              <a:rPr lang="en-US" altLang="zh-CN" dirty="0"/>
              <a:t>Command</a:t>
            </a:r>
            <a:r>
              <a:rPr lang="zh-CN" altLang="zh-CN" dirty="0"/>
              <a:t>对象使用</a:t>
            </a:r>
            <a:r>
              <a:rPr lang="en-US" altLang="zh-CN" dirty="0" err="1"/>
              <a:t>ExecuteReader</a:t>
            </a:r>
            <a:r>
              <a:rPr lang="zh-CN" altLang="zh-CN" dirty="0"/>
              <a:t>函数（而不是</a:t>
            </a:r>
            <a:r>
              <a:rPr lang="en-US" altLang="zh-CN" dirty="0" err="1"/>
              <a:t>ExecuteNonQuery</a:t>
            </a:r>
            <a:r>
              <a:rPr lang="zh-CN" altLang="zh-CN" dirty="0"/>
              <a:t>函数）实例化一个</a:t>
            </a:r>
            <a:r>
              <a:rPr lang="en-US" altLang="zh-CN" dirty="0" err="1"/>
              <a:t>DataReader</a:t>
            </a:r>
            <a:r>
              <a:rPr lang="zh-CN" altLang="zh-CN" dirty="0"/>
              <a:t>对象，随后就可以使用</a:t>
            </a:r>
            <a:r>
              <a:rPr lang="en-US" altLang="zh-CN" dirty="0" err="1"/>
              <a:t>DataReader</a:t>
            </a:r>
            <a:r>
              <a:rPr lang="zh-CN" altLang="zh-CN" dirty="0"/>
              <a:t>对象的</a:t>
            </a:r>
            <a:r>
              <a:rPr lang="en-US" altLang="zh-CN" dirty="0"/>
              <a:t>Read</a:t>
            </a:r>
            <a:r>
              <a:rPr lang="zh-CN" altLang="zh-CN" dirty="0"/>
              <a:t>函数来逐条读取结果集中的每一个数据项。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6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85719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1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构建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zh-CN" dirty="0">
                <a:solidFill>
                  <a:srgbClr val="FF0000"/>
                </a:solidFill>
              </a:rPr>
              <a:t>字符串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rgbClr val="FF0000"/>
                </a:solidFill>
              </a:rPr>
              <a:t> = "SELECT TOP 10 * FROM </a:t>
            </a:r>
            <a:r>
              <a:rPr lang="en-US" altLang="zh-CN" dirty="0" err="1">
                <a:solidFill>
                  <a:srgbClr val="FF0000"/>
                </a:solidFill>
              </a:rPr>
              <a:t>tb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zh-CN" dirty="0">
                <a:solidFill>
                  <a:srgbClr val="FF0000"/>
                </a:solidFill>
              </a:rPr>
              <a:t>客户</a:t>
            </a:r>
            <a:r>
              <a:rPr lang="en-US" altLang="zh-CN" dirty="0">
                <a:solidFill>
                  <a:srgbClr val="FF0000"/>
                </a:solidFill>
              </a:rPr>
              <a:t> WHERE 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='</a:t>
            </a:r>
            <a:r>
              <a:rPr lang="zh-CN" altLang="zh-CN" dirty="0">
                <a:solidFill>
                  <a:srgbClr val="FF0000"/>
                </a:solidFill>
              </a:rPr>
              <a:t>浩瀚</a:t>
            </a:r>
            <a:r>
              <a:rPr lang="en-US" altLang="zh-CN" dirty="0">
                <a:solidFill>
                  <a:srgbClr val="FF0000"/>
                </a:solidFill>
              </a:rPr>
              <a:t>'";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实例化</a:t>
            </a:r>
            <a:r>
              <a:rPr lang="en-US" altLang="zh-CN" dirty="0" err="1">
                <a:solidFill>
                  <a:srgbClr val="FF0000"/>
                </a:solidFill>
              </a:rPr>
              <a:t>SqlCommand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SqlCommand</a:t>
            </a:r>
            <a:r>
              <a:rPr lang="en-US" altLang="zh-CN" dirty="0">
                <a:solidFill>
                  <a:srgbClr val="FF0000"/>
                </a:solidFill>
              </a:rPr>
              <a:t> command = new </a:t>
            </a:r>
            <a:r>
              <a:rPr lang="en-US" altLang="zh-CN" dirty="0" err="1">
                <a:solidFill>
                  <a:srgbClr val="FF0000"/>
                </a:solidFill>
              </a:rPr>
              <a:t>SqlCommand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rgbClr val="FF0000"/>
                </a:solidFill>
              </a:rPr>
              <a:t>, connection);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实例化</a:t>
            </a:r>
            <a:r>
              <a:rPr lang="en-US" altLang="zh-CN" dirty="0" err="1">
                <a:solidFill>
                  <a:srgbClr val="FF0000"/>
                </a:solidFill>
              </a:rPr>
              <a:t>SqlDataReader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SqlDataReader</a:t>
            </a:r>
            <a:r>
              <a:rPr lang="en-US" altLang="zh-CN" dirty="0">
                <a:solidFill>
                  <a:srgbClr val="FF0000"/>
                </a:solidFill>
              </a:rPr>
              <a:t> reader = </a:t>
            </a:r>
            <a:r>
              <a:rPr lang="en-US" altLang="zh-CN" dirty="0" err="1">
                <a:solidFill>
                  <a:srgbClr val="FF0000"/>
                </a:solidFill>
              </a:rPr>
              <a:t>command.ExecuteReader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while (</a:t>
            </a:r>
            <a:r>
              <a:rPr lang="en-US" altLang="zh-CN" dirty="0" err="1">
                <a:solidFill>
                  <a:srgbClr val="FF0000"/>
                </a:solidFill>
              </a:rPr>
              <a:t>reader.Read</a:t>
            </a:r>
            <a:r>
              <a:rPr lang="en-US" altLang="zh-CN" dirty="0">
                <a:solidFill>
                  <a:srgbClr val="FF0000"/>
                </a:solidFill>
              </a:rPr>
              <a:t>())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:" + reader["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"] + ";");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zh-CN" dirty="0">
                <a:solidFill>
                  <a:srgbClr val="FF0000"/>
                </a:solidFill>
              </a:rPr>
              <a:t>全称</a:t>
            </a:r>
            <a:r>
              <a:rPr lang="en-US" altLang="zh-CN" dirty="0">
                <a:solidFill>
                  <a:srgbClr val="FF0000"/>
                </a:solidFill>
              </a:rPr>
              <a:t>:" + reader["</a:t>
            </a:r>
            <a:r>
              <a:rPr lang="zh-CN" altLang="zh-CN" dirty="0">
                <a:solidFill>
                  <a:srgbClr val="FF0000"/>
                </a:solidFill>
              </a:rPr>
              <a:t>全称</a:t>
            </a:r>
            <a:r>
              <a:rPr lang="en-US" altLang="zh-CN" dirty="0">
                <a:solidFill>
                  <a:srgbClr val="FF0000"/>
                </a:solidFill>
              </a:rPr>
              <a:t>"] + ";");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("&lt;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/&gt;");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2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14.3 </a:t>
            </a:r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命令</a:t>
            </a:r>
            <a:r>
              <a:rPr lang="en-US" altLang="zh-CN" sz="4000" dirty="0"/>
              <a:t>Command</a:t>
            </a:r>
            <a:r>
              <a:rPr lang="zh-CN" altLang="en-US" sz="40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完成对数据的各种增、删、改、查操作是建立数据库管理系统的基石，不论操作有多么复杂，本质上都是形成各种</a:t>
            </a:r>
            <a:r>
              <a:rPr lang="en-US" altLang="zh-CN" sz="1800" dirty="0"/>
              <a:t>SQL</a:t>
            </a:r>
            <a:r>
              <a:rPr lang="zh-CN" altLang="zh-CN" sz="1800" dirty="0"/>
              <a:t>语句传输到数据库服务器中来执行。</a:t>
            </a:r>
            <a:endParaRPr lang="en-US" altLang="zh-CN" sz="1800" dirty="0"/>
          </a:p>
          <a:p>
            <a:r>
              <a:rPr lang="en-US" altLang="zh-CN" sz="1800" dirty="0"/>
              <a:t>ASP.NET</a:t>
            </a:r>
            <a:r>
              <a:rPr lang="zh-CN" altLang="zh-CN" sz="1800" dirty="0"/>
              <a:t>程序的主要任务就是提供用户界面以获取用户对数据的操作需求，下面我们通过简单的</a:t>
            </a:r>
            <a:r>
              <a:rPr lang="en-US" altLang="zh-CN" sz="1800" dirty="0"/>
              <a:t>ASP.NET</a:t>
            </a:r>
            <a:r>
              <a:rPr lang="zh-CN" altLang="zh-CN" sz="1800" dirty="0"/>
              <a:t>代码把上述的数据增、删、改、查操作继承在一个页面中。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03252"/>
            <a:ext cx="3095625" cy="704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03252"/>
            <a:ext cx="3133725" cy="542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72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2708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409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可以使用</a:t>
            </a:r>
            <a:r>
              <a:rPr lang="x-none" altLang="zh-CN" dirty="0"/>
              <a:t>Command</a:t>
            </a:r>
            <a:r>
              <a:rPr lang="zh-CN" altLang="zh-CN" dirty="0"/>
              <a:t>对象向数据库传输增、删、改、查的</a:t>
            </a:r>
            <a:r>
              <a:rPr lang="x-none" altLang="zh-CN" dirty="0"/>
              <a:t>SQL</a:t>
            </a:r>
            <a:r>
              <a:rPr lang="zh-CN" altLang="zh-CN" dirty="0"/>
              <a:t>指令。对于非查询的操作，</a:t>
            </a:r>
            <a:r>
              <a:rPr lang="x-none" altLang="zh-CN" dirty="0"/>
              <a:t>SQL Server</a:t>
            </a:r>
            <a:r>
              <a:rPr lang="zh-CN" altLang="zh-CN" dirty="0"/>
              <a:t>服务器会返回操作所影响的行数，而对于查询操作，则返回一个二维表结构的结果集，这是就需要</a:t>
            </a:r>
            <a:r>
              <a:rPr lang="x-none" altLang="zh-CN" dirty="0"/>
              <a:t>DataReader</a:t>
            </a:r>
            <a:r>
              <a:rPr lang="zh-CN" altLang="zh-CN" dirty="0"/>
              <a:t>对象来读取这些数据。</a:t>
            </a:r>
          </a:p>
          <a:p>
            <a:r>
              <a:rPr lang="x-none" altLang="zh-CN" dirty="0"/>
              <a:t>DataReader</a:t>
            </a:r>
            <a:r>
              <a:rPr lang="zh-CN" altLang="zh-CN" dirty="0"/>
              <a:t>对象读取数据时只能从头到尾单向读取（</a:t>
            </a:r>
            <a:r>
              <a:rPr lang="x-none" altLang="zh-CN" dirty="0"/>
              <a:t>forward-only</a:t>
            </a:r>
            <a:r>
              <a:rPr lang="zh-CN" altLang="zh-CN" dirty="0"/>
              <a:t>），这主要是出于效率的考虑。实际上这种单向读取数据的方式完全满足</a:t>
            </a:r>
            <a:r>
              <a:rPr lang="x-none" altLang="zh-CN" dirty="0"/>
              <a:t>Web</a:t>
            </a:r>
            <a:r>
              <a:rPr lang="zh-CN" altLang="zh-CN" dirty="0"/>
              <a:t>程序设计的需求。</a:t>
            </a:r>
          </a:p>
          <a:p>
            <a:r>
              <a:rPr lang="x-none" altLang="zh-CN" dirty="0"/>
              <a:t>DbDataReader</a:t>
            </a:r>
            <a:r>
              <a:rPr lang="zh-CN" altLang="zh-CN" dirty="0"/>
              <a:t>类是构建</a:t>
            </a:r>
            <a:r>
              <a:rPr lang="x-none" altLang="zh-CN" dirty="0"/>
              <a:t>DataReader</a:t>
            </a:r>
            <a:r>
              <a:rPr lang="zh-CN" altLang="zh-CN" dirty="0"/>
              <a:t>对象的基类，它的派生类包括</a:t>
            </a:r>
            <a:r>
              <a:rPr lang="x-none" altLang="zh-CN" dirty="0"/>
              <a:t>SqlDataReader</a:t>
            </a:r>
            <a:r>
              <a:rPr lang="zh-CN" altLang="zh-CN" dirty="0"/>
              <a:t>（用于</a:t>
            </a:r>
            <a:r>
              <a:rPr lang="x-none" altLang="zh-CN" dirty="0"/>
              <a:t>SQL Server</a:t>
            </a:r>
            <a:r>
              <a:rPr lang="zh-CN" altLang="zh-CN" dirty="0"/>
              <a:t>数据库）、</a:t>
            </a:r>
            <a:r>
              <a:rPr lang="x-none" altLang="zh-CN" dirty="0"/>
              <a:t>OracleDataReader</a:t>
            </a:r>
            <a:r>
              <a:rPr lang="zh-CN" altLang="zh-CN" dirty="0"/>
              <a:t>（用于</a:t>
            </a:r>
            <a:r>
              <a:rPr lang="x-none" altLang="zh-CN" dirty="0"/>
              <a:t>Oracle</a:t>
            </a:r>
            <a:r>
              <a:rPr lang="zh-CN" altLang="zh-CN" dirty="0"/>
              <a:t>数据库）、</a:t>
            </a:r>
            <a:r>
              <a:rPr lang="x-none" altLang="zh-CN" dirty="0"/>
              <a:t>OleDbDataReader</a:t>
            </a:r>
            <a:r>
              <a:rPr lang="zh-CN" altLang="zh-CN" dirty="0"/>
              <a:t>（用于</a:t>
            </a:r>
            <a:r>
              <a:rPr lang="x-none" altLang="zh-CN" dirty="0"/>
              <a:t>OLE DB</a:t>
            </a:r>
            <a:r>
              <a:rPr lang="zh-CN" altLang="zh-CN" dirty="0"/>
              <a:t>接口）、</a:t>
            </a:r>
            <a:r>
              <a:rPr lang="x-none" altLang="zh-CN" dirty="0"/>
              <a:t>OdbcDataReader</a:t>
            </a:r>
            <a:r>
              <a:rPr lang="zh-CN" altLang="zh-CN" dirty="0"/>
              <a:t>（用于</a:t>
            </a:r>
            <a:r>
              <a:rPr lang="x-none" altLang="zh-CN" dirty="0"/>
              <a:t>ODBC</a:t>
            </a:r>
            <a:r>
              <a:rPr lang="zh-CN" altLang="zh-CN" dirty="0"/>
              <a:t>接口）等。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7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800" dirty="0"/>
              <a:t>DbDataReader</a:t>
            </a:r>
            <a:r>
              <a:rPr lang="zh-CN" altLang="zh-CN" sz="1800" dirty="0"/>
              <a:t>类常用属性表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7322"/>
              </p:ext>
            </p:extLst>
          </p:nvPr>
        </p:nvGraphicFramePr>
        <p:xfrm>
          <a:off x="457200" y="1779659"/>
          <a:ext cx="8229600" cy="2428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Depth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获取当前行的嵌套深度值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FieldCount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获取当前行的字段数量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HasRows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获取是否包含一行或多行数据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IsClosed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获取是否</a:t>
                      </a:r>
                      <a:r>
                        <a:rPr lang="x-none" sz="1600">
                          <a:effectLst/>
                        </a:rPr>
                        <a:t>DataReader</a:t>
                      </a:r>
                      <a:r>
                        <a:rPr lang="zh-CN" sz="1600">
                          <a:effectLst/>
                        </a:rPr>
                        <a:t>已经关闭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Item[Int32]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通过字段序号获取指定字段的值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Item[String]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通过字段名称获取指定字段的值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VisibleFieldCount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获取可见字段的数量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7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800" dirty="0"/>
              <a:t>DbDataReader</a:t>
            </a:r>
            <a:r>
              <a:rPr lang="zh-CN" altLang="zh-CN" sz="1800" dirty="0"/>
              <a:t>类常用方法表</a:t>
            </a:r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14868"/>
              </p:ext>
            </p:extLst>
          </p:nvPr>
        </p:nvGraphicFramePr>
        <p:xfrm>
          <a:off x="323528" y="1563638"/>
          <a:ext cx="4104456" cy="2959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名称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说明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将读取器前进到结果集中的下一个记录。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Close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关闭</a:t>
                      </a:r>
                      <a:r>
                        <a:rPr lang="en-US" sz="1200" dirty="0" err="1">
                          <a:effectLst/>
                        </a:rPr>
                        <a:t>DataReader</a:t>
                      </a:r>
                      <a:r>
                        <a:rPr lang="zh-CN" sz="1200" dirty="0">
                          <a:effectLst/>
                        </a:rPr>
                        <a:t>对象。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Dispose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释放</a:t>
                      </a:r>
                      <a:r>
                        <a:rPr lang="en-US" sz="1200">
                          <a:effectLst/>
                        </a:rPr>
                        <a:t>DataReader</a:t>
                      </a:r>
                      <a:r>
                        <a:rPr lang="zh-CN" sz="1200">
                          <a:effectLst/>
                        </a:rPr>
                        <a:t>对象实例所使用的所有资源。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GetBoolean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获取指定列的布尔值形式的值。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GetByte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获取指定列的字节形式的值。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GetBytes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从指定列读取一个字节流读到缓冲区中。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GetChar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获取指定列的单个字符串形式的值。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GetChars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从指定列读取一个字符流。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GetDecimal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</a:t>
                      </a:r>
                      <a:r>
                        <a:rPr lang="en-US" sz="1200">
                          <a:effectLst/>
                        </a:rPr>
                        <a:t>Decimal</a:t>
                      </a:r>
                      <a:r>
                        <a:rPr lang="zh-CN" sz="1200">
                          <a:effectLst/>
                        </a:rPr>
                        <a:t>对象形式的值。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GetDouble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获取指定列的双精度浮点数形式的值。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GetFloat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获取指定列的单精度浮点数形式的值。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4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GetGuid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获取指定列的全局唯一标识符</a:t>
                      </a:r>
                      <a:r>
                        <a:rPr lang="en-US" sz="1200" dirty="0">
                          <a:effectLst/>
                        </a:rPr>
                        <a:t> (GUID) </a:t>
                      </a:r>
                      <a:r>
                        <a:rPr lang="zh-CN" sz="1200" dirty="0">
                          <a:effectLst/>
                        </a:rPr>
                        <a:t>形式的值。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3857"/>
              </p:ext>
            </p:extLst>
          </p:nvPr>
        </p:nvGraphicFramePr>
        <p:xfrm>
          <a:off x="4499992" y="1563638"/>
          <a:ext cx="4320480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名称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说明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GetInt16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获取指定列的</a:t>
                      </a:r>
                      <a:r>
                        <a:rPr lang="en-US" sz="1200" dirty="0">
                          <a:effectLst/>
                        </a:rPr>
                        <a:t>16</a:t>
                      </a:r>
                      <a:r>
                        <a:rPr lang="zh-CN" sz="1200" dirty="0">
                          <a:effectLst/>
                        </a:rPr>
                        <a:t>位有符号整数形式的值。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GetInt32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</a:t>
                      </a:r>
                      <a:r>
                        <a:rPr lang="en-US" sz="1200">
                          <a:effectLst/>
                        </a:rPr>
                        <a:t>32</a:t>
                      </a:r>
                      <a:r>
                        <a:rPr lang="zh-CN" sz="1200">
                          <a:effectLst/>
                        </a:rPr>
                        <a:t>位有符号整数形式的值。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GetInt64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</a:t>
                      </a:r>
                      <a:r>
                        <a:rPr lang="en-US" sz="1200">
                          <a:effectLst/>
                        </a:rPr>
                        <a:t>64</a:t>
                      </a:r>
                      <a:r>
                        <a:rPr lang="zh-CN" sz="1200">
                          <a:effectLst/>
                        </a:rPr>
                        <a:t>位有符号整数形式的值。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GetDateTime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</a:t>
                      </a:r>
                      <a:r>
                        <a:rPr lang="en-US" sz="1200">
                          <a:effectLst/>
                        </a:rPr>
                        <a:t>DateTime</a:t>
                      </a:r>
                      <a:r>
                        <a:rPr lang="zh-CN" sz="1200">
                          <a:effectLst/>
                        </a:rPr>
                        <a:t>对象形式的值。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GetString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获取指定列的作为</a:t>
                      </a:r>
                      <a:r>
                        <a:rPr lang="en-US" sz="1200">
                          <a:effectLst/>
                        </a:rPr>
                        <a:t>String</a:t>
                      </a:r>
                      <a:r>
                        <a:rPr lang="zh-CN" sz="1200">
                          <a:effectLst/>
                        </a:rPr>
                        <a:t>的实例的值。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GetValue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获取指定列的作为</a:t>
                      </a:r>
                      <a:r>
                        <a:rPr lang="en-US" sz="1200">
                          <a:effectLst/>
                        </a:rPr>
                        <a:t>Object</a:t>
                      </a:r>
                      <a:r>
                        <a:rPr lang="zh-CN" sz="1200">
                          <a:effectLst/>
                        </a:rPr>
                        <a:t>的实例的值。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GetValues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使用当前行的列值来填充对象数组。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IsDBNull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获取一个值，该值指示列是否为空（</a:t>
                      </a:r>
                      <a:r>
                        <a:rPr lang="en-US" sz="1200">
                          <a:effectLst/>
                        </a:rPr>
                        <a:t>NULL</a:t>
                      </a:r>
                      <a:r>
                        <a:rPr lang="zh-CN" sz="1200">
                          <a:effectLst/>
                        </a:rPr>
                        <a:t>）。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GetName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给定了从零开始的列序号时，获取列的名称。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GetOrdinal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给定列名称时，获取列序号。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GetDataTypeName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获取指定列的数据类型的名称。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GetFieldType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获取指定列的数据类型。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NextResult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读取批处理语句的结果时，使读取器前进到下一个结果。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9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在</a:t>
            </a:r>
            <a:r>
              <a:rPr lang="x-none" altLang="zh-CN" dirty="0"/>
              <a:t>DbDataReader</a:t>
            </a:r>
            <a:r>
              <a:rPr lang="zh-CN" altLang="zh-CN" dirty="0"/>
              <a:t>类的方法中有多个以某种类型获取数据的方法，比如</a:t>
            </a:r>
            <a:r>
              <a:rPr lang="x-none" altLang="zh-CN" dirty="0"/>
              <a:t>GetString</a:t>
            </a:r>
            <a:r>
              <a:rPr lang="zh-CN" altLang="zh-CN" dirty="0"/>
              <a:t>、</a:t>
            </a:r>
            <a:r>
              <a:rPr lang="x-none" altLang="zh-CN" dirty="0"/>
              <a:t>GetInt32</a:t>
            </a:r>
            <a:r>
              <a:rPr lang="zh-CN" altLang="zh-CN" dirty="0"/>
              <a:t>等，这些方法虽然可以获取指定列的值，但参数中只能用使用列序号，而不能使用列的名称。比如下列三行代码都可以获得第</a:t>
            </a:r>
            <a:r>
              <a:rPr lang="x-none" altLang="zh-CN" dirty="0"/>
              <a:t>2</a:t>
            </a:r>
            <a:r>
              <a:rPr lang="zh-CN" altLang="zh-CN" dirty="0"/>
              <a:t>列（字段名为“简称”）的值，并输出到</a:t>
            </a:r>
            <a:r>
              <a:rPr lang="x-none" altLang="zh-CN" dirty="0"/>
              <a:t>HTML</a:t>
            </a:r>
            <a:r>
              <a:rPr lang="zh-CN" altLang="zh-CN" dirty="0"/>
              <a:t>中：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:" + reader[1] + ";");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:" + reader["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"] + ";");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:" + </a:t>
            </a:r>
            <a:r>
              <a:rPr lang="en-US" altLang="zh-CN" dirty="0" err="1">
                <a:solidFill>
                  <a:srgbClr val="FF0000"/>
                </a:solidFill>
              </a:rPr>
              <a:t>reader.GetString</a:t>
            </a:r>
            <a:r>
              <a:rPr lang="en-US" altLang="zh-CN" dirty="0">
                <a:solidFill>
                  <a:srgbClr val="FF0000"/>
                </a:solidFill>
              </a:rPr>
              <a:t>(1) + ";");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当然，使用列序号需要注意，与</a:t>
            </a:r>
            <a:r>
              <a:rPr lang="x-none" altLang="zh-CN" dirty="0"/>
              <a:t>C/C++</a:t>
            </a:r>
            <a:r>
              <a:rPr lang="zh-CN" altLang="zh-CN" dirty="0"/>
              <a:t>语言一样</a:t>
            </a:r>
            <a:r>
              <a:rPr lang="x-none" altLang="zh-CN" dirty="0"/>
              <a:t>,C#</a:t>
            </a:r>
            <a:r>
              <a:rPr lang="zh-CN" altLang="zh-CN" dirty="0"/>
              <a:t>的数组下标是从</a:t>
            </a:r>
            <a:r>
              <a:rPr lang="x-none" altLang="zh-CN" dirty="0"/>
              <a:t>0</a:t>
            </a:r>
            <a:r>
              <a:rPr lang="zh-CN" altLang="zh-CN" dirty="0"/>
              <a:t>开始的；另外，使用列名称的可读性和可维护性都要更优。特别是，如果使用列序号，一旦数据库表中的列顺序发生变化，可能会带来程序的运行异常。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688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Command</a:t>
            </a:r>
            <a:r>
              <a:rPr lang="zh-CN" altLang="zh-CN" dirty="0"/>
              <a:t>对象执行</a:t>
            </a:r>
            <a:r>
              <a:rPr lang="en-US" altLang="zh-CN" dirty="0"/>
              <a:t>SQL</a:t>
            </a:r>
            <a:r>
              <a:rPr lang="zh-CN" altLang="zh-CN" dirty="0"/>
              <a:t>查询命令时已经给出了使用</a:t>
            </a:r>
            <a:r>
              <a:rPr lang="en-US" altLang="zh-CN" dirty="0" err="1"/>
              <a:t>DataReader</a:t>
            </a:r>
            <a:r>
              <a:rPr lang="zh-CN" altLang="zh-CN" dirty="0"/>
              <a:t>对象的方法，其中与</a:t>
            </a:r>
            <a:r>
              <a:rPr lang="en-US" altLang="zh-CN" dirty="0" err="1"/>
              <a:t>DataReader</a:t>
            </a:r>
            <a:r>
              <a:rPr lang="zh-CN" altLang="zh-CN" dirty="0"/>
              <a:t>对象有关的核心代码如下：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rgbClr val="FF0000"/>
                </a:solidFill>
              </a:rPr>
              <a:t> = "SELECT TOP 10 * FROM </a:t>
            </a:r>
            <a:r>
              <a:rPr lang="en-US" altLang="zh-CN" dirty="0" err="1">
                <a:solidFill>
                  <a:srgbClr val="FF0000"/>
                </a:solidFill>
              </a:rPr>
              <a:t>tb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zh-CN" dirty="0">
                <a:solidFill>
                  <a:srgbClr val="FF0000"/>
                </a:solidFill>
              </a:rPr>
              <a:t>客户</a:t>
            </a:r>
            <a:r>
              <a:rPr lang="en-US" altLang="zh-CN" dirty="0">
                <a:solidFill>
                  <a:srgbClr val="FF0000"/>
                </a:solidFill>
              </a:rPr>
              <a:t> WHERE 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='</a:t>
            </a:r>
            <a:r>
              <a:rPr lang="zh-CN" altLang="zh-CN" dirty="0">
                <a:solidFill>
                  <a:srgbClr val="FF0000"/>
                </a:solidFill>
              </a:rPr>
              <a:t>浩瀚</a:t>
            </a:r>
            <a:r>
              <a:rPr lang="en-US" altLang="zh-CN" dirty="0">
                <a:solidFill>
                  <a:srgbClr val="FF0000"/>
                </a:solidFill>
              </a:rPr>
              <a:t>'";   //</a:t>
            </a:r>
            <a:r>
              <a:rPr lang="zh-CN" altLang="zh-CN" dirty="0">
                <a:solidFill>
                  <a:srgbClr val="FF0000"/>
                </a:solidFill>
              </a:rPr>
              <a:t>构建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zh-CN" dirty="0">
                <a:solidFill>
                  <a:srgbClr val="FF0000"/>
                </a:solidFill>
              </a:rPr>
              <a:t>字符串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……//</a:t>
            </a:r>
            <a:r>
              <a:rPr lang="zh-CN" altLang="zh-CN" dirty="0">
                <a:solidFill>
                  <a:srgbClr val="FF0000"/>
                </a:solidFill>
              </a:rPr>
              <a:t>实例化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SqlCommand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SqlCommand</a:t>
            </a:r>
            <a:r>
              <a:rPr lang="en-US" altLang="zh-CN" dirty="0">
                <a:solidFill>
                  <a:srgbClr val="FF0000"/>
                </a:solidFill>
              </a:rPr>
              <a:t> command = new </a:t>
            </a:r>
            <a:r>
              <a:rPr lang="en-US" altLang="zh-CN" dirty="0" err="1">
                <a:solidFill>
                  <a:srgbClr val="FF0000"/>
                </a:solidFill>
              </a:rPr>
              <a:t>SqlCommand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rgbClr val="FF0000"/>
                </a:solidFill>
              </a:rPr>
              <a:t>, connection); </a:t>
            </a:r>
            <a:r>
              <a:rPr lang="en-US" altLang="zh-CN" dirty="0" err="1">
                <a:solidFill>
                  <a:srgbClr val="FF0000"/>
                </a:solidFill>
              </a:rPr>
              <a:t>SqlDataReader</a:t>
            </a:r>
            <a:r>
              <a:rPr lang="en-US" altLang="zh-CN" dirty="0">
                <a:solidFill>
                  <a:srgbClr val="FF0000"/>
                </a:solidFill>
              </a:rPr>
              <a:t> reader = </a:t>
            </a:r>
            <a:r>
              <a:rPr lang="en-US" altLang="zh-CN" dirty="0" err="1">
                <a:solidFill>
                  <a:srgbClr val="FF0000"/>
                </a:solidFill>
              </a:rPr>
              <a:t>command.ExecuteReader</a:t>
            </a:r>
            <a:r>
              <a:rPr lang="en-US" altLang="zh-CN" dirty="0">
                <a:solidFill>
                  <a:srgbClr val="FF0000"/>
                </a:solidFill>
              </a:rPr>
              <a:t>();   //</a:t>
            </a:r>
            <a:r>
              <a:rPr lang="zh-CN" altLang="zh-CN" dirty="0">
                <a:solidFill>
                  <a:srgbClr val="FF0000"/>
                </a:solidFill>
              </a:rPr>
              <a:t>实例化</a:t>
            </a:r>
            <a:r>
              <a:rPr lang="en-US" altLang="zh-CN" dirty="0" err="1">
                <a:solidFill>
                  <a:srgbClr val="FF0000"/>
                </a:solidFill>
              </a:rPr>
              <a:t>SqlDataReader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while (</a:t>
            </a:r>
            <a:r>
              <a:rPr lang="en-US" altLang="zh-CN" dirty="0" err="1">
                <a:solidFill>
                  <a:srgbClr val="FF0000"/>
                </a:solidFill>
              </a:rPr>
              <a:t>reader.Read</a:t>
            </a:r>
            <a:r>
              <a:rPr lang="en-US" altLang="zh-CN" dirty="0">
                <a:solidFill>
                  <a:srgbClr val="FF0000"/>
                </a:solidFill>
              </a:rPr>
              <a:t>())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:" + reader["</a:t>
            </a:r>
            <a:r>
              <a:rPr lang="zh-CN" altLang="zh-CN" dirty="0">
                <a:solidFill>
                  <a:srgbClr val="FF0000"/>
                </a:solidFill>
              </a:rPr>
              <a:t>简称</a:t>
            </a:r>
            <a:r>
              <a:rPr lang="en-US" altLang="zh-CN" dirty="0">
                <a:solidFill>
                  <a:srgbClr val="FF0000"/>
                </a:solidFill>
              </a:rPr>
              <a:t>"] + ";");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zh-CN" dirty="0">
                <a:solidFill>
                  <a:srgbClr val="FF0000"/>
                </a:solidFill>
              </a:rPr>
              <a:t>全称</a:t>
            </a:r>
            <a:r>
              <a:rPr lang="en-US" altLang="zh-CN" dirty="0">
                <a:solidFill>
                  <a:srgbClr val="FF0000"/>
                </a:solidFill>
              </a:rPr>
              <a:t>:" + reader["</a:t>
            </a:r>
            <a:r>
              <a:rPr lang="zh-CN" altLang="zh-CN" dirty="0">
                <a:solidFill>
                  <a:srgbClr val="FF0000"/>
                </a:solidFill>
              </a:rPr>
              <a:t>全称</a:t>
            </a:r>
            <a:r>
              <a:rPr lang="en-US" altLang="zh-CN" dirty="0">
                <a:solidFill>
                  <a:srgbClr val="FF0000"/>
                </a:solidFill>
              </a:rPr>
              <a:t>"] + ";");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("&lt;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/&gt;");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reader.Close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9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14.1 </a:t>
            </a:r>
            <a:r>
              <a:rPr lang="zh-CN" altLang="en-US" sz="4800" dirty="0"/>
              <a:t>数据库接口</a:t>
            </a:r>
            <a:r>
              <a:rPr lang="en-US" altLang="zh-CN" sz="4800" dirty="0"/>
              <a:t>ADO.NET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Web</a:t>
            </a:r>
            <a:r>
              <a:rPr lang="zh-CN" altLang="zh-CN" dirty="0"/>
              <a:t>应用程序对数据库服务器的访问需要在网络协议的支持下构建会话（</a:t>
            </a:r>
            <a:r>
              <a:rPr lang="en-US" altLang="zh-CN" dirty="0"/>
              <a:t>Session</a:t>
            </a:r>
            <a:r>
              <a:rPr lang="zh-CN" altLang="zh-CN" dirty="0"/>
              <a:t>），在此基础上，应用程序可以向数据库服务器发出数据的操作请求，比如增加数据、查询数据等，数据库服务器则会根据请求对数据进行操作或返回查询结果。</a:t>
            </a:r>
          </a:p>
          <a:p>
            <a:r>
              <a:rPr lang="zh-CN" altLang="zh-CN" dirty="0"/>
              <a:t>虽然各种不同的</a:t>
            </a:r>
            <a:r>
              <a:rPr lang="en-US" altLang="zh-CN" dirty="0"/>
              <a:t>RDBMS</a:t>
            </a:r>
            <a:r>
              <a:rPr lang="zh-CN" altLang="zh-CN" dirty="0"/>
              <a:t>都尽可能遵循新版本的</a:t>
            </a:r>
            <a:r>
              <a:rPr lang="en-US" altLang="zh-CN" dirty="0"/>
              <a:t>SQL</a:t>
            </a:r>
            <a:r>
              <a:rPr lang="zh-CN" altLang="zh-CN" dirty="0"/>
              <a:t>的标准，但应用程序依然不能用相同的代码来访问不同的</a:t>
            </a:r>
            <a:r>
              <a:rPr lang="en-US" altLang="zh-CN" dirty="0"/>
              <a:t>RDBMS</a:t>
            </a:r>
            <a:r>
              <a:rPr lang="zh-CN" altLang="zh-CN" dirty="0"/>
              <a:t>。这一方面是因为不同的</a:t>
            </a:r>
            <a:r>
              <a:rPr lang="en-US" altLang="zh-CN" dirty="0"/>
              <a:t>RDBMS</a:t>
            </a:r>
            <a:r>
              <a:rPr lang="zh-CN" altLang="zh-CN" dirty="0"/>
              <a:t>中</a:t>
            </a:r>
            <a:r>
              <a:rPr lang="en-US" altLang="zh-CN" dirty="0"/>
              <a:t>SQL</a:t>
            </a:r>
            <a:r>
              <a:rPr lang="zh-CN" altLang="zh-CN" dirty="0"/>
              <a:t>语法并不完全相同，更重要的方面是每个</a:t>
            </a:r>
            <a:r>
              <a:rPr lang="en-US" altLang="zh-CN" dirty="0"/>
              <a:t>RDBMS</a:t>
            </a:r>
            <a:r>
              <a:rPr lang="zh-CN" altLang="zh-CN" dirty="0"/>
              <a:t>都有不同的建立会话、传输</a:t>
            </a:r>
            <a:r>
              <a:rPr lang="en-US" altLang="zh-CN" dirty="0"/>
              <a:t>SQL</a:t>
            </a:r>
            <a:r>
              <a:rPr lang="zh-CN" altLang="zh-CN" dirty="0"/>
              <a:t>、返回数据结果的网络协议。</a:t>
            </a:r>
            <a:endParaRPr lang="en-US" altLang="zh-CN" dirty="0"/>
          </a:p>
          <a:p>
            <a:r>
              <a:rPr lang="zh-CN" altLang="zh-CN" dirty="0"/>
              <a:t>虽然通常</a:t>
            </a:r>
            <a:r>
              <a:rPr lang="en-US" altLang="zh-CN" dirty="0"/>
              <a:t>RDBMS</a:t>
            </a:r>
            <a:r>
              <a:rPr lang="zh-CN" altLang="zh-CN" dirty="0"/>
              <a:t>都会提供一组数据库访问的应用程序接口（</a:t>
            </a:r>
            <a:r>
              <a:rPr lang="en-US" altLang="zh-CN" dirty="0"/>
              <a:t>API</a:t>
            </a:r>
            <a:r>
              <a:rPr lang="zh-CN" altLang="zh-CN" dirty="0"/>
              <a:t>），但对于应用程序的开发者而言，不同的接口函数、不同的协议规则不仅提高了学习的难度，而且当数据库进行升级或移植时难度巨大。</a:t>
            </a:r>
            <a:endParaRPr lang="en-US" altLang="zh-CN" dirty="0"/>
          </a:p>
          <a:p>
            <a:r>
              <a:rPr lang="zh-CN" altLang="zh-CN" dirty="0"/>
              <a:t>如果有一套统一的</a:t>
            </a:r>
            <a:r>
              <a:rPr lang="en-US" altLang="zh-CN" dirty="0"/>
              <a:t>API</a:t>
            </a:r>
            <a:r>
              <a:rPr lang="zh-CN" altLang="zh-CN" dirty="0"/>
              <a:t>作为访问不同</a:t>
            </a:r>
            <a:r>
              <a:rPr lang="en-US" altLang="zh-CN" dirty="0"/>
              <a:t>RDBMS</a:t>
            </a:r>
            <a:r>
              <a:rPr lang="zh-CN" altLang="zh-CN" dirty="0"/>
              <a:t>的接口，则会有效降低开发难度，显著降低开发和维护成本。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1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Response</a:t>
            </a:r>
            <a:r>
              <a:rPr lang="zh-CN" altLang="zh-CN" sz="1800" dirty="0"/>
              <a:t>对象输出字符串时，输出一个完整的</a:t>
            </a:r>
            <a:r>
              <a:rPr lang="en-US" altLang="zh-CN" sz="1800" dirty="0"/>
              <a:t>&lt;table&gt;</a:t>
            </a:r>
            <a:r>
              <a:rPr lang="zh-CN" altLang="zh-CN" sz="1800" dirty="0"/>
              <a:t>内容。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Response.Write</a:t>
            </a:r>
            <a:r>
              <a:rPr lang="en-US" altLang="zh-CN" sz="1800" dirty="0">
                <a:solidFill>
                  <a:srgbClr val="FF0000"/>
                </a:solidFill>
              </a:rPr>
              <a:t>("&lt;table border='1'&gt;"); //</a:t>
            </a:r>
            <a:r>
              <a:rPr lang="zh-CN" altLang="zh-CN" sz="1800" dirty="0">
                <a:solidFill>
                  <a:srgbClr val="FF0000"/>
                </a:solidFill>
              </a:rPr>
              <a:t>输出</a:t>
            </a:r>
            <a:r>
              <a:rPr lang="en-US" altLang="zh-CN" sz="1800" dirty="0">
                <a:solidFill>
                  <a:srgbClr val="FF0000"/>
                </a:solidFill>
              </a:rPr>
              <a:t>Table</a:t>
            </a:r>
            <a:r>
              <a:rPr lang="zh-CN" altLang="zh-CN" sz="1800" dirty="0">
                <a:solidFill>
                  <a:srgbClr val="FF0000"/>
                </a:solidFill>
              </a:rPr>
              <a:t>的起始标签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Response.Write</a:t>
            </a:r>
            <a:r>
              <a:rPr lang="en-US" altLang="zh-CN" sz="1800" dirty="0">
                <a:solidFill>
                  <a:srgbClr val="FF0000"/>
                </a:solidFill>
              </a:rPr>
              <a:t>("&lt;</a:t>
            </a:r>
            <a:r>
              <a:rPr lang="en-US" altLang="zh-CN" sz="1800" dirty="0" err="1">
                <a:solidFill>
                  <a:srgbClr val="FF0000"/>
                </a:solidFill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</a:rPr>
              <a:t>&gt;&lt;td&gt;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&lt;/td&gt;&lt;td&gt;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&lt;/td&gt;&lt;/</a:t>
            </a:r>
            <a:r>
              <a:rPr lang="en-US" altLang="zh-CN" sz="1800" dirty="0" err="1">
                <a:solidFill>
                  <a:srgbClr val="FF0000"/>
                </a:solidFill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</a:rPr>
              <a:t>&gt;"); //</a:t>
            </a:r>
            <a:r>
              <a:rPr lang="zh-CN" altLang="zh-CN" sz="1800" dirty="0">
                <a:solidFill>
                  <a:srgbClr val="FF0000"/>
                </a:solidFill>
              </a:rPr>
              <a:t>输出标题行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while (</a:t>
            </a:r>
            <a:r>
              <a:rPr lang="en-US" altLang="zh-CN" sz="1800" dirty="0" err="1">
                <a:solidFill>
                  <a:srgbClr val="FF0000"/>
                </a:solidFill>
              </a:rPr>
              <a:t>reader.Read</a:t>
            </a:r>
            <a:r>
              <a:rPr lang="en-US" altLang="zh-CN" sz="1800" dirty="0">
                <a:solidFill>
                  <a:srgbClr val="FF0000"/>
                </a:solidFill>
              </a:rPr>
              <a:t>())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Response.Write</a:t>
            </a:r>
            <a:r>
              <a:rPr lang="en-US" altLang="zh-CN" sz="1800" dirty="0">
                <a:solidFill>
                  <a:srgbClr val="FF0000"/>
                </a:solidFill>
              </a:rPr>
              <a:t>("&lt;</a:t>
            </a:r>
            <a:r>
              <a:rPr lang="en-US" altLang="zh-CN" sz="1800" dirty="0" err="1">
                <a:solidFill>
                  <a:srgbClr val="FF0000"/>
                </a:solidFill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</a:rPr>
              <a:t>&gt;&lt;td&gt;" + reader["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"] + "&lt;/td&gt;&lt;td&gt;" + reader["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"] + "&lt;/td&gt;&lt;/</a:t>
            </a:r>
            <a:r>
              <a:rPr lang="en-US" altLang="zh-CN" sz="1800" dirty="0" err="1">
                <a:solidFill>
                  <a:srgbClr val="FF0000"/>
                </a:solidFill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</a:rPr>
              <a:t>&gt;"); //</a:t>
            </a:r>
            <a:r>
              <a:rPr lang="zh-CN" altLang="zh-CN" sz="1800" dirty="0">
                <a:solidFill>
                  <a:srgbClr val="FF0000"/>
                </a:solidFill>
              </a:rPr>
              <a:t>输出数据行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Response.Write</a:t>
            </a:r>
            <a:r>
              <a:rPr lang="en-US" altLang="zh-CN" sz="1800" dirty="0">
                <a:solidFill>
                  <a:srgbClr val="FF0000"/>
                </a:solidFill>
              </a:rPr>
              <a:t>("&lt;/table&gt;"); //</a:t>
            </a:r>
            <a:r>
              <a:rPr lang="zh-CN" altLang="zh-CN" sz="1800" dirty="0">
                <a:solidFill>
                  <a:srgbClr val="FF0000"/>
                </a:solidFill>
              </a:rPr>
              <a:t>输出</a:t>
            </a:r>
            <a:r>
              <a:rPr lang="en-US" altLang="zh-CN" sz="1800" dirty="0">
                <a:solidFill>
                  <a:srgbClr val="FF0000"/>
                </a:solidFill>
              </a:rPr>
              <a:t>Table</a:t>
            </a:r>
            <a:r>
              <a:rPr lang="zh-CN" altLang="zh-CN" sz="1800" dirty="0">
                <a:solidFill>
                  <a:srgbClr val="FF0000"/>
                </a:solidFill>
              </a:rPr>
              <a:t>的终结标签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0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88304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20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1800" dirty="0"/>
              <a:t>为了提高开发效率，</a:t>
            </a:r>
            <a:r>
              <a:rPr lang="en-US" altLang="zh-CN" sz="1800" dirty="0"/>
              <a:t>ASP.NET</a:t>
            </a:r>
            <a:r>
              <a:rPr lang="zh-CN" altLang="zh-CN" sz="1800" dirty="0"/>
              <a:t>提供了大量的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服务器控件，其中在服务器端运行的</a:t>
            </a:r>
            <a:r>
              <a:rPr lang="en-US" altLang="zh-CN" sz="1800" dirty="0"/>
              <a:t>Table</a:t>
            </a:r>
            <a:r>
              <a:rPr lang="zh-CN" altLang="zh-CN" sz="1800" dirty="0"/>
              <a:t>控件就可以很好地帮助构建</a:t>
            </a:r>
            <a:r>
              <a:rPr lang="en-US" altLang="zh-CN" sz="1800" dirty="0"/>
              <a:t>HTML</a:t>
            </a:r>
            <a:r>
              <a:rPr lang="zh-CN" altLang="zh-CN" sz="1800" dirty="0"/>
              <a:t>中的</a:t>
            </a:r>
            <a:r>
              <a:rPr lang="en-US" altLang="zh-CN" sz="1800" dirty="0"/>
              <a:t>&lt;table&gt;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while (</a:t>
            </a:r>
            <a:r>
              <a:rPr lang="en-US" altLang="zh-CN" sz="1800" dirty="0" err="1">
                <a:solidFill>
                  <a:srgbClr val="FF0000"/>
                </a:solidFill>
              </a:rPr>
              <a:t>reader.Read</a:t>
            </a:r>
            <a:r>
              <a:rPr lang="en-US" altLang="zh-CN" sz="1800" dirty="0">
                <a:solidFill>
                  <a:srgbClr val="FF0000"/>
                </a:solidFill>
              </a:rPr>
              <a:t>())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TableRow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tempRow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TableRow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TableCell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tempCell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TableCell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tempCell.Text</a:t>
            </a:r>
            <a:r>
              <a:rPr lang="en-US" altLang="zh-CN" sz="1800" dirty="0">
                <a:solidFill>
                  <a:srgbClr val="FF0000"/>
                </a:solidFill>
              </a:rPr>
              <a:t> = reader["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"].</a:t>
            </a:r>
            <a:r>
              <a:rPr lang="en-US" altLang="zh-CN" sz="1800" dirty="0" err="1">
                <a:solidFill>
                  <a:srgbClr val="FF0000"/>
                </a:solidFill>
              </a:rPr>
              <a:t>ToString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tempRow.Cells.Add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tempCell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tempCell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TableCell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tempCell.Text</a:t>
            </a:r>
            <a:r>
              <a:rPr lang="en-US" altLang="zh-CN" sz="1800" dirty="0">
                <a:solidFill>
                  <a:srgbClr val="FF0000"/>
                </a:solidFill>
              </a:rPr>
              <a:t> = reader["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"].</a:t>
            </a:r>
            <a:r>
              <a:rPr lang="en-US" altLang="zh-CN" sz="1800" dirty="0" err="1">
                <a:solidFill>
                  <a:srgbClr val="FF0000"/>
                </a:solidFill>
              </a:rPr>
              <a:t>ToString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tempRow.Cells.Add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tempCell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Table1.Rows.Add(</a:t>
            </a:r>
            <a:r>
              <a:rPr lang="en-US" altLang="zh-CN" sz="1800" dirty="0" err="1">
                <a:solidFill>
                  <a:srgbClr val="FF0000"/>
                </a:solidFill>
              </a:rPr>
              <a:t>tempRow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95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9781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113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1800" dirty="0"/>
              <a:t>对于广泛的数据库应用开发需求，</a:t>
            </a:r>
            <a:r>
              <a:rPr lang="en-US" altLang="zh-CN" sz="1800" dirty="0"/>
              <a:t>ASP.NET</a:t>
            </a:r>
            <a:r>
              <a:rPr lang="zh-CN" altLang="zh-CN" sz="1800" dirty="0"/>
              <a:t>专门提供了许多针对结构化数据的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服务器控件，其中</a:t>
            </a:r>
            <a:r>
              <a:rPr lang="en-US" altLang="zh-CN" sz="1800" dirty="0"/>
              <a:t>Repeater</a:t>
            </a:r>
            <a:r>
              <a:rPr lang="zh-CN" altLang="zh-CN" sz="1800" dirty="0"/>
              <a:t>控件就可以简化多条数据的迭代输出的开发工作。</a:t>
            </a:r>
          </a:p>
          <a:p>
            <a:r>
              <a:rPr lang="en-US" altLang="zh-CN" sz="1800" dirty="0"/>
              <a:t>Repeater</a:t>
            </a:r>
            <a:r>
              <a:rPr lang="zh-CN" altLang="zh-CN" sz="1800" dirty="0"/>
              <a:t>控件是一个数据绑定容器控件，用于生成多条数据的列表。我们可以使用</a:t>
            </a:r>
            <a:r>
              <a:rPr lang="en-US" altLang="zh-CN" sz="1800" dirty="0"/>
              <a:t>Repeater</a:t>
            </a:r>
            <a:r>
              <a:rPr lang="zh-CN" altLang="zh-CN" sz="1800" dirty="0"/>
              <a:t>中的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ItemTemplate</a:t>
            </a:r>
            <a:r>
              <a:rPr lang="en-US" altLang="zh-CN" sz="1800" dirty="0"/>
              <a:t>&gt;</a:t>
            </a:r>
            <a:r>
              <a:rPr lang="zh-CN" altLang="zh-CN" sz="1800" dirty="0"/>
              <a:t>子元素来设定数据的布局，当前行的某个字段值可以用</a:t>
            </a:r>
            <a:r>
              <a:rPr lang="en-US" altLang="zh-CN" sz="1800" dirty="0"/>
              <a:t>&lt;%# </a:t>
            </a:r>
            <a:r>
              <a:rPr lang="en-US" altLang="zh-CN" sz="1800" dirty="0" err="1"/>
              <a:t>Eval</a:t>
            </a:r>
            <a:r>
              <a:rPr lang="en-US" altLang="zh-CN" sz="1800" dirty="0"/>
              <a:t>("</a:t>
            </a:r>
            <a:r>
              <a:rPr lang="zh-CN" altLang="zh-CN" sz="1800" dirty="0"/>
              <a:t>字段名</a:t>
            </a:r>
            <a:r>
              <a:rPr lang="en-US" altLang="zh-CN" sz="1800" dirty="0"/>
              <a:t>") %&gt;</a:t>
            </a:r>
            <a:r>
              <a:rPr lang="zh-CN" altLang="zh-CN" sz="1800" dirty="0"/>
              <a:t>来获取。当页面运行时，</a:t>
            </a:r>
            <a:r>
              <a:rPr lang="en-US" altLang="zh-CN" sz="1800" dirty="0"/>
              <a:t>Repeater</a:t>
            </a:r>
            <a:r>
              <a:rPr lang="zh-CN" altLang="zh-CN" sz="1800" dirty="0"/>
              <a:t>控件为数据源中的每条数据重复该布局。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ItemTemplate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&lt;td&gt;&lt;%#</a:t>
            </a:r>
            <a:r>
              <a:rPr lang="en-US" altLang="zh-CN" sz="1800" dirty="0" err="1">
                <a:solidFill>
                  <a:srgbClr val="FF0000"/>
                </a:solidFill>
              </a:rPr>
              <a:t>Eval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")%&gt;&lt;/td&gt;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&lt;td&gt;&lt;%#</a:t>
            </a:r>
            <a:r>
              <a:rPr lang="en-US" altLang="zh-CN" sz="1800" dirty="0" err="1">
                <a:solidFill>
                  <a:srgbClr val="FF0000"/>
                </a:solidFill>
              </a:rPr>
              <a:t>Eval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")%&gt;&lt;/td&gt;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tr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ItemTemplate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asp:Repeater</a:t>
            </a:r>
            <a:r>
              <a:rPr lang="en-US" altLang="zh-CN" sz="1400" dirty="0">
                <a:solidFill>
                  <a:srgbClr val="FF0000"/>
                </a:solidFill>
              </a:rPr>
              <a:t> ID="Repeater1" </a:t>
            </a:r>
            <a:r>
              <a:rPr lang="en-US" altLang="zh-CN" sz="1400" dirty="0" err="1">
                <a:solidFill>
                  <a:srgbClr val="FF0000"/>
                </a:solidFill>
              </a:rPr>
              <a:t>runat</a:t>
            </a:r>
            <a:r>
              <a:rPr lang="en-US" altLang="zh-CN" sz="1400" dirty="0">
                <a:solidFill>
                  <a:srgbClr val="FF0000"/>
                </a:solidFill>
              </a:rPr>
              <a:t>="server"&gt;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&lt;</a:t>
            </a:r>
            <a:r>
              <a:rPr lang="en-US" altLang="zh-CN" sz="1400" dirty="0" err="1">
                <a:solidFill>
                  <a:srgbClr val="FF0000"/>
                </a:solidFill>
              </a:rPr>
              <a:t>HeaderTemplate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&lt;table border="1" width="100%"&gt;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tr</a:t>
            </a:r>
            <a:r>
              <a:rPr lang="en-US" altLang="zh-CN" sz="1400" dirty="0">
                <a:solidFill>
                  <a:srgbClr val="FF0000"/>
                </a:solidFill>
              </a:rPr>
              <a:t>&gt;     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zh-CN" sz="1400" dirty="0">
                <a:solidFill>
                  <a:srgbClr val="FF0000"/>
                </a:solidFill>
              </a:rPr>
              <a:t>简称</a:t>
            </a:r>
            <a:r>
              <a:rPr lang="en-US" altLang="zh-CN" sz="1400" dirty="0">
                <a:solidFill>
                  <a:srgbClr val="FF0000"/>
                </a:solidFill>
              </a:rPr>
              <a:t>&lt;/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     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zh-CN" sz="1400" dirty="0">
                <a:solidFill>
                  <a:srgbClr val="FF0000"/>
                </a:solidFill>
              </a:rPr>
              <a:t>全称</a:t>
            </a:r>
            <a:r>
              <a:rPr lang="en-US" altLang="zh-CN" sz="1400" dirty="0">
                <a:solidFill>
                  <a:srgbClr val="FF0000"/>
                </a:solidFill>
              </a:rPr>
              <a:t>&lt;/</a:t>
            </a:r>
            <a:r>
              <a:rPr lang="en-US" altLang="zh-CN" sz="1400" dirty="0" err="1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&gt;            &lt;/</a:t>
            </a:r>
            <a:r>
              <a:rPr lang="en-US" altLang="zh-CN" sz="1400" dirty="0" err="1">
                <a:solidFill>
                  <a:srgbClr val="FF0000"/>
                </a:solidFill>
              </a:rPr>
              <a:t>tr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&lt;/</a:t>
            </a:r>
            <a:r>
              <a:rPr lang="en-US" altLang="zh-CN" sz="1400" dirty="0" err="1">
                <a:solidFill>
                  <a:srgbClr val="FF0000"/>
                </a:solidFill>
              </a:rPr>
              <a:t>HeaderTemplate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ItemTemplate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tr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&lt;td&gt;&lt;%#</a:t>
            </a:r>
            <a:r>
              <a:rPr lang="en-US" altLang="zh-CN" sz="1400" dirty="0" err="1">
                <a:solidFill>
                  <a:srgbClr val="FF0000"/>
                </a:solidFill>
              </a:rPr>
              <a:t>Eval</a:t>
            </a:r>
            <a:r>
              <a:rPr lang="en-US" altLang="zh-CN" sz="1400" dirty="0">
                <a:solidFill>
                  <a:srgbClr val="FF0000"/>
                </a:solidFill>
              </a:rPr>
              <a:t>("</a:t>
            </a:r>
            <a:r>
              <a:rPr lang="zh-CN" altLang="zh-CN" sz="1400" dirty="0">
                <a:solidFill>
                  <a:srgbClr val="FF0000"/>
                </a:solidFill>
              </a:rPr>
              <a:t>简称</a:t>
            </a:r>
            <a:r>
              <a:rPr lang="en-US" altLang="zh-CN" sz="1400" dirty="0">
                <a:solidFill>
                  <a:srgbClr val="FF0000"/>
                </a:solidFill>
              </a:rPr>
              <a:t>")%&gt;&lt;/td&gt;    &lt;td&gt;&lt;%#</a:t>
            </a:r>
            <a:r>
              <a:rPr lang="en-US" altLang="zh-CN" sz="1400" dirty="0" err="1">
                <a:solidFill>
                  <a:srgbClr val="FF0000"/>
                </a:solidFill>
              </a:rPr>
              <a:t>Eval</a:t>
            </a:r>
            <a:r>
              <a:rPr lang="en-US" altLang="zh-CN" sz="1400" dirty="0">
                <a:solidFill>
                  <a:srgbClr val="FF0000"/>
                </a:solidFill>
              </a:rPr>
              <a:t>("</a:t>
            </a:r>
            <a:r>
              <a:rPr lang="zh-CN" altLang="zh-CN" sz="1400" dirty="0">
                <a:solidFill>
                  <a:srgbClr val="FF0000"/>
                </a:solidFill>
              </a:rPr>
              <a:t>全称</a:t>
            </a:r>
            <a:r>
              <a:rPr lang="en-US" altLang="zh-CN" sz="1400" dirty="0">
                <a:solidFill>
                  <a:srgbClr val="FF0000"/>
                </a:solidFill>
              </a:rPr>
              <a:t>")%&gt;&lt;/td&gt;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&lt;/</a:t>
            </a:r>
            <a:r>
              <a:rPr lang="en-US" altLang="zh-CN" sz="1400" dirty="0" err="1">
                <a:solidFill>
                  <a:srgbClr val="FF0000"/>
                </a:solidFill>
              </a:rPr>
              <a:t>tr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&lt;/</a:t>
            </a:r>
            <a:r>
              <a:rPr lang="en-US" altLang="zh-CN" sz="1400" dirty="0" err="1">
                <a:solidFill>
                  <a:srgbClr val="FF0000"/>
                </a:solidFill>
              </a:rPr>
              <a:t>ItemTemplate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FooterTemplate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&lt;/table&gt;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&lt;/</a:t>
            </a:r>
            <a:r>
              <a:rPr lang="en-US" altLang="zh-CN" sz="1400" dirty="0" err="1">
                <a:solidFill>
                  <a:srgbClr val="FF0000"/>
                </a:solidFill>
              </a:rPr>
              <a:t>FooterTemplate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&lt;/</a:t>
            </a:r>
            <a:r>
              <a:rPr lang="en-US" altLang="zh-CN" sz="1400" dirty="0" err="1">
                <a:solidFill>
                  <a:srgbClr val="FF0000"/>
                </a:solidFill>
              </a:rPr>
              <a:t>asp:Repeater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91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14.4 </a:t>
            </a:r>
            <a:r>
              <a:rPr lang="zh-CN" altLang="en-US" sz="4800" dirty="0"/>
              <a:t>读取数据</a:t>
            </a:r>
            <a:r>
              <a:rPr lang="en-US" altLang="zh-CN" sz="4800" dirty="0" err="1"/>
              <a:t>DataReader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DataReaderExample.aspx</a:t>
            </a:r>
            <a:r>
              <a:rPr lang="zh-CN" altLang="zh-CN" sz="1800" dirty="0"/>
              <a:t>中添加按钮“</a:t>
            </a:r>
            <a:r>
              <a:rPr lang="en-US" altLang="zh-CN" sz="1800" dirty="0" err="1"/>
              <a:t>btRepeater</a:t>
            </a:r>
            <a:r>
              <a:rPr lang="zh-CN" altLang="zh-CN" sz="1800" dirty="0"/>
              <a:t>”，并设置此按钮的点击事件响应函数如下：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protected void </a:t>
            </a:r>
            <a:r>
              <a:rPr lang="en-US" altLang="zh-CN" sz="1800" dirty="0" err="1">
                <a:solidFill>
                  <a:srgbClr val="FF0000"/>
                </a:solidFill>
              </a:rPr>
              <a:t>btRepeater_Click</a:t>
            </a:r>
            <a:r>
              <a:rPr lang="en-US" altLang="zh-CN" sz="1800" dirty="0">
                <a:solidFill>
                  <a:srgbClr val="FF0000"/>
                </a:solidFill>
              </a:rPr>
              <a:t>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//</a:t>
            </a:r>
            <a:r>
              <a:rPr lang="zh-CN" altLang="zh-CN" sz="1800" dirty="0">
                <a:solidFill>
                  <a:srgbClr val="FF0000"/>
                </a:solidFill>
              </a:rPr>
              <a:t>设置并绑定数据源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Repeater1.DataSource = reader;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Repeater1.DataBind();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42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2966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313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63645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14.1 </a:t>
            </a:r>
            <a:r>
              <a:rPr lang="zh-CN" altLang="en-US" sz="4800" dirty="0"/>
              <a:t>数据库接口</a:t>
            </a:r>
            <a:r>
              <a:rPr lang="en-US" altLang="zh-CN" sz="4800" dirty="0"/>
              <a:t>ADO.NET</a:t>
            </a:r>
            <a:endParaRPr lang="zh-CN" altLang="en-US" sz="4800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2192337" y="1434451"/>
            <a:ext cx="5064125" cy="2940050"/>
            <a:chOff x="2362" y="9202"/>
            <a:chExt cx="6914" cy="4013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362" y="9202"/>
              <a:ext cx="6914" cy="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3480" y="9316"/>
              <a:ext cx="3563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Application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>
              <a:off x="3480" y="10266"/>
              <a:ext cx="3563" cy="4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Driver Manager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3220" y="11176"/>
              <a:ext cx="1157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Driver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>
              <a:off x="4683" y="11176"/>
              <a:ext cx="1157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Driver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AutoShape 18"/>
            <p:cNvSpPr>
              <a:spLocks noChangeArrowheads="1"/>
            </p:cNvSpPr>
            <p:nvPr/>
          </p:nvSpPr>
          <p:spPr bwMode="auto">
            <a:xfrm>
              <a:off x="6107" y="11176"/>
              <a:ext cx="1157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Driver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3233" y="12125"/>
              <a:ext cx="1131" cy="923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Source</a:t>
              </a: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4696" y="12125"/>
              <a:ext cx="1132" cy="923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Source</a:t>
              </a: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6120" y="12125"/>
              <a:ext cx="1131" cy="923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Source</a:t>
              </a:r>
            </a:p>
          </p:txBody>
        </p:sp>
        <p:sp>
          <p:nvSpPr>
            <p:cNvPr id="15" name="AutoShape 14"/>
            <p:cNvSpPr>
              <a:spLocks noChangeShapeType="1"/>
            </p:cNvSpPr>
            <p:nvPr/>
          </p:nvSpPr>
          <p:spPr bwMode="auto">
            <a:xfrm>
              <a:off x="5262" y="9784"/>
              <a:ext cx="1" cy="4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6" name="AutoShape 13"/>
            <p:cNvSpPr>
              <a:spLocks noChangeShapeType="1"/>
            </p:cNvSpPr>
            <p:nvPr/>
          </p:nvSpPr>
          <p:spPr bwMode="auto">
            <a:xfrm flipH="1">
              <a:off x="3799" y="10733"/>
              <a:ext cx="1463" cy="4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7" name="AutoShape 12"/>
            <p:cNvSpPr>
              <a:spLocks noChangeShapeType="1"/>
            </p:cNvSpPr>
            <p:nvPr/>
          </p:nvSpPr>
          <p:spPr bwMode="auto">
            <a:xfrm>
              <a:off x="5262" y="10733"/>
              <a:ext cx="1" cy="4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8" name="AutoShape 11"/>
            <p:cNvSpPr>
              <a:spLocks noChangeShapeType="1"/>
            </p:cNvSpPr>
            <p:nvPr/>
          </p:nvSpPr>
          <p:spPr bwMode="auto">
            <a:xfrm>
              <a:off x="5262" y="10733"/>
              <a:ext cx="1424" cy="4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9" name="AutoShape 10"/>
            <p:cNvSpPr>
              <a:spLocks noChangeShapeType="1"/>
            </p:cNvSpPr>
            <p:nvPr/>
          </p:nvSpPr>
          <p:spPr bwMode="auto">
            <a:xfrm>
              <a:off x="3799" y="11644"/>
              <a:ext cx="1" cy="4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0" name="AutoShape 9"/>
            <p:cNvSpPr>
              <a:spLocks noChangeShapeType="1"/>
            </p:cNvSpPr>
            <p:nvPr/>
          </p:nvSpPr>
          <p:spPr bwMode="auto">
            <a:xfrm>
              <a:off x="5262" y="11644"/>
              <a:ext cx="1" cy="4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1" name="AutoShape 8"/>
            <p:cNvSpPr>
              <a:spLocks noChangeShapeType="1"/>
            </p:cNvSpPr>
            <p:nvPr/>
          </p:nvSpPr>
          <p:spPr bwMode="auto">
            <a:xfrm>
              <a:off x="6686" y="11644"/>
              <a:ext cx="1" cy="4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7862" y="9914"/>
              <a:ext cx="1248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ODBC API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7862" y="10823"/>
              <a:ext cx="1248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ODBC API</a:t>
              </a:r>
            </a:p>
          </p:txBody>
        </p:sp>
        <p:sp>
          <p:nvSpPr>
            <p:cNvPr id="24" name="AutoShape 5"/>
            <p:cNvSpPr>
              <a:spLocks noChangeShapeType="1"/>
            </p:cNvSpPr>
            <p:nvPr/>
          </p:nvSpPr>
          <p:spPr bwMode="auto">
            <a:xfrm flipH="1" flipV="1">
              <a:off x="5444" y="10090"/>
              <a:ext cx="24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5" name="AutoShape 4"/>
            <p:cNvSpPr>
              <a:spLocks noChangeShapeType="1"/>
            </p:cNvSpPr>
            <p:nvPr/>
          </p:nvSpPr>
          <p:spPr bwMode="auto">
            <a:xfrm flipH="1">
              <a:off x="6445" y="11000"/>
              <a:ext cx="1417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643426" y="4382657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ODBC</a:t>
            </a:r>
            <a:r>
              <a:rPr lang="zh-CN" altLang="zh-CN" dirty="0"/>
              <a:t>的结构图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14.1 </a:t>
            </a:r>
            <a:r>
              <a:rPr lang="zh-CN" altLang="en-US" sz="4800" dirty="0"/>
              <a:t>数据库接口</a:t>
            </a:r>
            <a:r>
              <a:rPr lang="en-US" altLang="zh-CN" sz="4800" dirty="0"/>
              <a:t>ADO.NET</a:t>
            </a:r>
            <a:endParaRPr lang="zh-CN" altLang="en-US" sz="4800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Group 1"/>
          <p:cNvGrpSpPr>
            <a:grpSpLocks noChangeAspect="1"/>
          </p:cNvGrpSpPr>
          <p:nvPr/>
        </p:nvGrpSpPr>
        <p:grpSpPr bwMode="auto">
          <a:xfrm>
            <a:off x="1650355" y="1296934"/>
            <a:ext cx="5840840" cy="2634787"/>
            <a:chOff x="2362" y="9202"/>
            <a:chExt cx="6914" cy="3118"/>
          </a:xfrm>
        </p:grpSpPr>
        <p:sp>
          <p:nvSpPr>
            <p:cNvPr id="2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362" y="9202"/>
              <a:ext cx="6914" cy="3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9" name="AutoShape 19"/>
            <p:cNvSpPr>
              <a:spLocks noChangeArrowheads="1"/>
            </p:cNvSpPr>
            <p:nvPr/>
          </p:nvSpPr>
          <p:spPr bwMode="auto">
            <a:xfrm>
              <a:off x="2544" y="9316"/>
              <a:ext cx="6345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应用系统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18"/>
            <p:cNvSpPr>
              <a:spLocks noChangeArrowheads="1"/>
            </p:cNvSpPr>
            <p:nvPr/>
          </p:nvSpPr>
          <p:spPr bwMode="auto">
            <a:xfrm>
              <a:off x="5262" y="10084"/>
              <a:ext cx="1989" cy="4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ADO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AutoShape 17"/>
            <p:cNvSpPr>
              <a:spLocks noChangeArrowheads="1"/>
            </p:cNvSpPr>
            <p:nvPr/>
          </p:nvSpPr>
          <p:spPr bwMode="auto">
            <a:xfrm>
              <a:off x="2544" y="10864"/>
              <a:ext cx="6345" cy="4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OLE DB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AutoShape 16"/>
            <p:cNvSpPr>
              <a:spLocks noChangeArrowheads="1"/>
            </p:cNvSpPr>
            <p:nvPr/>
          </p:nvSpPr>
          <p:spPr bwMode="auto">
            <a:xfrm>
              <a:off x="2544" y="11657"/>
              <a:ext cx="1156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电子表格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AutoShape 15"/>
            <p:cNvSpPr>
              <a:spLocks noChangeArrowheads="1"/>
            </p:cNvSpPr>
            <p:nvPr/>
          </p:nvSpPr>
          <p:spPr bwMode="auto">
            <a:xfrm>
              <a:off x="3872" y="11657"/>
              <a:ext cx="1157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ODBC SQL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AutoShape 14"/>
            <p:cNvSpPr>
              <a:spLocks noChangeShapeType="1"/>
            </p:cNvSpPr>
            <p:nvPr/>
          </p:nvSpPr>
          <p:spPr bwMode="auto">
            <a:xfrm>
              <a:off x="8252" y="9811"/>
              <a:ext cx="13" cy="10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5" name="AutoShape 13"/>
            <p:cNvSpPr>
              <a:spLocks noChangeShapeType="1"/>
            </p:cNvSpPr>
            <p:nvPr/>
          </p:nvSpPr>
          <p:spPr bwMode="auto">
            <a:xfrm>
              <a:off x="6523" y="9784"/>
              <a:ext cx="13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6" name="AutoShape 12"/>
            <p:cNvSpPr>
              <a:spLocks noChangeShapeType="1"/>
            </p:cNvSpPr>
            <p:nvPr/>
          </p:nvSpPr>
          <p:spPr bwMode="auto">
            <a:xfrm>
              <a:off x="3324" y="9811"/>
              <a:ext cx="13" cy="10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7" name="AutoShape 11"/>
            <p:cNvSpPr>
              <a:spLocks noChangeShapeType="1"/>
            </p:cNvSpPr>
            <p:nvPr/>
          </p:nvSpPr>
          <p:spPr bwMode="auto">
            <a:xfrm>
              <a:off x="5648" y="10618"/>
              <a:ext cx="2" cy="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8" name="AutoShape 10"/>
            <p:cNvSpPr>
              <a:spLocks noChangeShapeType="1"/>
            </p:cNvSpPr>
            <p:nvPr/>
          </p:nvSpPr>
          <p:spPr bwMode="auto">
            <a:xfrm>
              <a:off x="6885" y="10618"/>
              <a:ext cx="2" cy="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39" name="AutoShape 9"/>
            <p:cNvSpPr>
              <a:spLocks noChangeShapeType="1"/>
            </p:cNvSpPr>
            <p:nvPr/>
          </p:nvSpPr>
          <p:spPr bwMode="auto">
            <a:xfrm>
              <a:off x="3129" y="11356"/>
              <a:ext cx="13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5167" y="11657"/>
              <a:ext cx="1157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ISAM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6445" y="11657"/>
              <a:ext cx="1157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目录服务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auto">
            <a:xfrm>
              <a:off x="7732" y="11657"/>
              <a:ext cx="1157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文件系统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AutoShape 5"/>
            <p:cNvSpPr>
              <a:spLocks noChangeShapeType="1"/>
            </p:cNvSpPr>
            <p:nvPr/>
          </p:nvSpPr>
          <p:spPr bwMode="auto">
            <a:xfrm>
              <a:off x="4377" y="11356"/>
              <a:ext cx="13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4" name="AutoShape 4"/>
            <p:cNvSpPr>
              <a:spLocks noChangeShapeType="1"/>
            </p:cNvSpPr>
            <p:nvPr/>
          </p:nvSpPr>
          <p:spPr bwMode="auto">
            <a:xfrm>
              <a:off x="5730" y="11356"/>
              <a:ext cx="13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5" name="AutoShape 3"/>
            <p:cNvSpPr>
              <a:spLocks noChangeShapeType="1"/>
            </p:cNvSpPr>
            <p:nvPr/>
          </p:nvSpPr>
          <p:spPr bwMode="auto">
            <a:xfrm>
              <a:off x="7030" y="11356"/>
              <a:ext cx="13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46" name="AutoShape 2"/>
            <p:cNvSpPr>
              <a:spLocks noChangeShapeType="1"/>
            </p:cNvSpPr>
            <p:nvPr/>
          </p:nvSpPr>
          <p:spPr bwMode="auto">
            <a:xfrm>
              <a:off x="8265" y="11356"/>
              <a:ext cx="13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sp>
        <p:nvSpPr>
          <p:cNvPr id="47" name="矩形 46"/>
          <p:cNvSpPr/>
          <p:nvPr/>
        </p:nvSpPr>
        <p:spPr>
          <a:xfrm>
            <a:off x="3686045" y="403583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ADO</a:t>
            </a:r>
            <a:r>
              <a:rPr lang="zh-CN" altLang="zh-CN" dirty="0"/>
              <a:t>的结构图</a:t>
            </a:r>
          </a:p>
        </p:txBody>
      </p:sp>
    </p:spTree>
    <p:extLst>
      <p:ext uri="{BB962C8B-B14F-4D97-AF65-F5344CB8AC3E}">
        <p14:creationId xmlns:p14="http://schemas.microsoft.com/office/powerpoint/2010/main" val="229101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14.1 </a:t>
            </a:r>
            <a:r>
              <a:rPr lang="zh-CN" altLang="en-US" sz="4800" dirty="0"/>
              <a:t>数据库接口</a:t>
            </a:r>
            <a:r>
              <a:rPr lang="en-US" altLang="zh-CN" sz="4800" dirty="0"/>
              <a:t>ADO.NET</a:t>
            </a:r>
            <a:endParaRPr lang="zh-CN" altLang="en-US" sz="4800" dirty="0"/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629811" y="1303341"/>
            <a:ext cx="5759747" cy="2536817"/>
            <a:chOff x="2362" y="9202"/>
            <a:chExt cx="6914" cy="3046"/>
          </a:xfrm>
        </p:grpSpPr>
        <p:sp>
          <p:nvSpPr>
            <p:cNvPr id="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362" y="9202"/>
              <a:ext cx="6914" cy="3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324" y="9285"/>
              <a:ext cx="4265" cy="2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ADO.NET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426" y="9701"/>
              <a:ext cx="2885" cy="2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数据提供程序</a:t>
              </a: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7732" y="9285"/>
              <a:ext cx="1443" cy="2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ASP.NET</a:t>
              </a: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或其它应用程序</a:t>
              </a:r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7823" y="11422"/>
              <a:ext cx="1246" cy="4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其他</a:t>
              </a: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7823" y="9929"/>
              <a:ext cx="1246" cy="4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Web窗体</a:t>
              </a: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3584" y="10675"/>
              <a:ext cx="1079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Connection</a:t>
              </a: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4958" y="10675"/>
              <a:ext cx="1160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Command</a:t>
              </a: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AutoShape 13"/>
            <p:cNvSpPr>
              <a:spLocks noChangeShapeType="1"/>
            </p:cNvSpPr>
            <p:nvPr/>
          </p:nvSpPr>
          <p:spPr bwMode="auto">
            <a:xfrm>
              <a:off x="6105" y="10907"/>
              <a:ext cx="161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4958" y="9926"/>
              <a:ext cx="1160" cy="46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DataAdapter</a:t>
              </a: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4958" y="11422"/>
              <a:ext cx="1160" cy="4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DataReader</a:t>
              </a: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6536" y="9926"/>
              <a:ext cx="927" cy="46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DataSet</a:t>
              </a: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7823" y="10676"/>
              <a:ext cx="1246" cy="4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Calibri" pitchFamily="34" charset="0"/>
                </a:rPr>
                <a:t>Windows窗体</a:t>
              </a:r>
              <a:endPara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2362" y="10590"/>
              <a:ext cx="821" cy="637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数据库</a:t>
              </a:r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>
              <a:off x="3183" y="10908"/>
              <a:ext cx="4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21" name="AutoShape 6"/>
            <p:cNvSpPr>
              <a:spLocks noChangeShapeType="1"/>
            </p:cNvSpPr>
            <p:nvPr/>
          </p:nvSpPr>
          <p:spPr bwMode="auto">
            <a:xfrm>
              <a:off x="4663" y="10909"/>
              <a:ext cx="2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22" name="AutoShape 5"/>
            <p:cNvSpPr>
              <a:spLocks noChangeShapeType="1"/>
            </p:cNvSpPr>
            <p:nvPr/>
          </p:nvSpPr>
          <p:spPr bwMode="auto">
            <a:xfrm>
              <a:off x="6118" y="10161"/>
              <a:ext cx="4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23" name="AutoShape 4"/>
            <p:cNvSpPr>
              <a:spLocks noChangeShapeType="1"/>
            </p:cNvSpPr>
            <p:nvPr/>
          </p:nvSpPr>
          <p:spPr bwMode="auto">
            <a:xfrm>
              <a:off x="7474" y="10158"/>
              <a:ext cx="245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24" name="AutoShape 3"/>
            <p:cNvSpPr>
              <a:spLocks noChangeShapeType="1"/>
            </p:cNvSpPr>
            <p:nvPr/>
          </p:nvSpPr>
          <p:spPr bwMode="auto">
            <a:xfrm>
              <a:off x="5538" y="11143"/>
              <a:ext cx="1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25" name="AutoShape 2"/>
            <p:cNvSpPr>
              <a:spLocks noChangeShapeType="1"/>
            </p:cNvSpPr>
            <p:nvPr/>
          </p:nvSpPr>
          <p:spPr bwMode="auto">
            <a:xfrm flipV="1">
              <a:off x="6118" y="11648"/>
              <a:ext cx="16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634999" y="4011910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ADO.NET</a:t>
            </a:r>
            <a:r>
              <a:rPr lang="zh-CN" altLang="zh-CN" dirty="0"/>
              <a:t>的结构图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77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14.1 </a:t>
            </a:r>
            <a:r>
              <a:rPr lang="zh-CN" altLang="en-US" sz="4800" dirty="0"/>
              <a:t>数据库接口</a:t>
            </a:r>
            <a:r>
              <a:rPr lang="en-US" altLang="zh-CN" sz="4800" dirty="0"/>
              <a:t>ADO.NET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ADO.NET</a:t>
            </a:r>
            <a:r>
              <a:rPr lang="zh-CN" altLang="zh-CN" dirty="0"/>
              <a:t>中包含了一系列核心对象来构建高效、广泛适用的数据库访问方式。其中，</a:t>
            </a:r>
            <a:r>
              <a:rPr lang="en-US" altLang="zh-CN" dirty="0"/>
              <a:t>Connection</a:t>
            </a:r>
            <a:r>
              <a:rPr lang="zh-CN" altLang="zh-CN" dirty="0"/>
              <a:t>对象负责创建于数据源（不一定是</a:t>
            </a:r>
            <a:r>
              <a:rPr lang="en-US" altLang="zh-CN" dirty="0"/>
              <a:t>RDBMS</a:t>
            </a:r>
            <a:r>
              <a:rPr lang="zh-CN" altLang="zh-CN" dirty="0"/>
              <a:t>）的连接；</a:t>
            </a:r>
            <a:r>
              <a:rPr lang="en-US" altLang="zh-CN" dirty="0"/>
              <a:t>Command</a:t>
            </a:r>
            <a:r>
              <a:rPr lang="zh-CN" altLang="zh-CN" dirty="0"/>
              <a:t>对象可以向数据库服务器发出</a:t>
            </a:r>
            <a:r>
              <a:rPr lang="en-US" altLang="zh-CN" dirty="0"/>
              <a:t>SQL</a:t>
            </a:r>
            <a:r>
              <a:rPr lang="zh-CN" altLang="zh-CN" dirty="0"/>
              <a:t>命令，完成数据增、删、改、查，执行存储过程，收发参数信息等；</a:t>
            </a:r>
            <a:r>
              <a:rPr lang="en-US" altLang="zh-CN" dirty="0" err="1"/>
              <a:t>DataReader</a:t>
            </a:r>
            <a:r>
              <a:rPr lang="zh-CN" altLang="zh-CN" dirty="0"/>
              <a:t>对象可以产生一个只读的记录集，从而提供高效率的数据读取方式；</a:t>
            </a:r>
            <a:r>
              <a:rPr lang="en-US" altLang="zh-CN" dirty="0" err="1"/>
              <a:t>DataAdapter</a:t>
            </a:r>
            <a:r>
              <a:rPr lang="zh-CN" altLang="zh-CN" dirty="0"/>
              <a:t>对象建立了从数据源到</a:t>
            </a:r>
            <a:r>
              <a:rPr lang="en-US" altLang="zh-CN" dirty="0" err="1"/>
              <a:t>DataSet</a:t>
            </a:r>
            <a:r>
              <a:rPr lang="zh-CN" altLang="zh-CN" dirty="0"/>
              <a:t>对象的桥梁，其中利用了</a:t>
            </a:r>
            <a:r>
              <a:rPr lang="en-US" altLang="zh-CN" dirty="0"/>
              <a:t>Command</a:t>
            </a:r>
            <a:r>
              <a:rPr lang="zh-CN" altLang="zh-CN" dirty="0"/>
              <a:t>对象来执行多种</a:t>
            </a:r>
            <a:r>
              <a:rPr lang="en-US" altLang="zh-CN" dirty="0"/>
              <a:t>SQL</a:t>
            </a:r>
            <a:r>
              <a:rPr lang="zh-CN" altLang="zh-CN" dirty="0"/>
              <a:t>命令以完成</a:t>
            </a:r>
            <a:r>
              <a:rPr lang="en-US" altLang="zh-CN" dirty="0" err="1"/>
              <a:t>DataSet</a:t>
            </a:r>
            <a:r>
              <a:rPr lang="zh-CN" altLang="zh-CN" dirty="0"/>
              <a:t>的数据加载和数据回写。</a:t>
            </a:r>
          </a:p>
          <a:p>
            <a:r>
              <a:rPr lang="en-US" altLang="zh-CN" dirty="0"/>
              <a:t>ADO.NET</a:t>
            </a:r>
            <a:r>
              <a:rPr lang="zh-CN" altLang="zh-CN" dirty="0"/>
              <a:t>引入了</a:t>
            </a:r>
            <a:r>
              <a:rPr lang="en-US" altLang="zh-CN" dirty="0" err="1"/>
              <a:t>DataSet</a:t>
            </a:r>
            <a:r>
              <a:rPr lang="zh-CN" altLang="zh-CN" dirty="0"/>
              <a:t>的概念，这是一个驻于内存的数据缓冲区，它可以包含多个类似关系型数据库中的表的对象——</a:t>
            </a:r>
            <a:r>
              <a:rPr lang="en-US" altLang="zh-CN" dirty="0" err="1"/>
              <a:t>DataTable</a:t>
            </a:r>
            <a:r>
              <a:rPr lang="zh-CN" altLang="zh-CN" dirty="0"/>
              <a:t>。</a:t>
            </a:r>
            <a:r>
              <a:rPr lang="en-US" altLang="zh-CN" dirty="0" err="1"/>
              <a:t>DataSet</a:t>
            </a:r>
            <a:r>
              <a:rPr lang="zh-CN" altLang="zh-CN" dirty="0"/>
              <a:t>替代了</a:t>
            </a:r>
            <a:r>
              <a:rPr lang="en-US" altLang="zh-CN" dirty="0"/>
              <a:t>ADO</a:t>
            </a:r>
            <a:r>
              <a:rPr lang="zh-CN" altLang="zh-CN" dirty="0"/>
              <a:t>原有的</a:t>
            </a:r>
            <a:r>
              <a:rPr lang="en-US" altLang="zh-CN" dirty="0" err="1"/>
              <a:t>Recordset</a:t>
            </a:r>
            <a:r>
              <a:rPr lang="zh-CN" altLang="zh-CN" dirty="0"/>
              <a:t>对象，提高了程序的交互性和可扩展性，尤其适合于分布式的应用场合。不管数据来源于一个关系型的数据库，还是来源于一个</a:t>
            </a:r>
            <a:r>
              <a:rPr lang="en-US" altLang="zh-CN" dirty="0"/>
              <a:t>XML</a:t>
            </a:r>
            <a:r>
              <a:rPr lang="zh-CN" altLang="zh-CN" dirty="0"/>
              <a:t>文档，都可以用统一的编程模型加载到</a:t>
            </a:r>
            <a:r>
              <a:rPr lang="en-US" altLang="zh-CN" dirty="0" err="1"/>
              <a:t>DataSet</a:t>
            </a:r>
            <a:r>
              <a:rPr lang="zh-CN" altLang="zh-CN" dirty="0"/>
              <a:t>中，并对其中的数据进行操作。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73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3118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02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14.2 </a:t>
            </a:r>
            <a:r>
              <a:rPr lang="zh-CN" altLang="en-US" sz="4400" dirty="0"/>
              <a:t>连接数据源</a:t>
            </a:r>
            <a:r>
              <a:rPr lang="en-US" altLang="zh-CN" sz="4400" dirty="0"/>
              <a:t>Connection</a:t>
            </a:r>
            <a:r>
              <a:rPr lang="zh-CN" altLang="en-US" sz="4400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可以使用</a:t>
            </a:r>
            <a:r>
              <a:rPr lang="x-none" altLang="zh-CN" sz="1800" dirty="0"/>
              <a:t>Connection</a:t>
            </a:r>
            <a:r>
              <a:rPr lang="zh-CN" altLang="zh-CN" sz="1800" dirty="0"/>
              <a:t>对象来连接数据源，而根据数据源的类型（比如</a:t>
            </a:r>
            <a:r>
              <a:rPr lang="x-none" altLang="zh-CN" sz="1800" dirty="0"/>
              <a:t>SQL Server</a:t>
            </a:r>
            <a:r>
              <a:rPr lang="zh-CN" altLang="zh-CN" sz="1800" dirty="0"/>
              <a:t>、</a:t>
            </a:r>
            <a:r>
              <a:rPr lang="x-none" altLang="zh-CN" sz="1800" dirty="0"/>
              <a:t>Oracle</a:t>
            </a:r>
            <a:r>
              <a:rPr lang="zh-CN" altLang="zh-CN" sz="1800" dirty="0"/>
              <a:t>等）要使用</a:t>
            </a:r>
            <a:r>
              <a:rPr lang="x-none" altLang="zh-CN" sz="1800" dirty="0"/>
              <a:t>DbConnection</a:t>
            </a:r>
            <a:r>
              <a:rPr lang="zh-CN" altLang="zh-CN" sz="1800" dirty="0"/>
              <a:t>类的某个子类。例如，访问</a:t>
            </a:r>
            <a:r>
              <a:rPr lang="x-none" altLang="zh-CN" sz="1800" dirty="0"/>
              <a:t>OLE DB</a:t>
            </a:r>
            <a:r>
              <a:rPr lang="zh-CN" altLang="zh-CN" sz="1800" dirty="0"/>
              <a:t>的数据源需要使用</a:t>
            </a:r>
            <a:r>
              <a:rPr lang="x-none" altLang="zh-CN" sz="1800" dirty="0"/>
              <a:t>OleDbConnection</a:t>
            </a:r>
            <a:r>
              <a:rPr lang="zh-CN" altLang="zh-CN" sz="1800" dirty="0"/>
              <a:t>，访问</a:t>
            </a:r>
            <a:r>
              <a:rPr lang="x-none" altLang="zh-CN" sz="1800" dirty="0"/>
              <a:t>SQL Server</a:t>
            </a:r>
            <a:r>
              <a:rPr lang="zh-CN" altLang="zh-CN" sz="1800" dirty="0"/>
              <a:t>数据库需要</a:t>
            </a:r>
            <a:r>
              <a:rPr lang="x-none" altLang="zh-CN" sz="1800" dirty="0"/>
              <a:t>SqlConnection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59924"/>
              </p:ext>
            </p:extLst>
          </p:nvPr>
        </p:nvGraphicFramePr>
        <p:xfrm>
          <a:off x="467544" y="2499742"/>
          <a:ext cx="8229600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名称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ConnectionString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获取或设置数据库的连接字符串。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ConnectionTimeout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获取建立连接的最长等待时间，超过等待时间将产生错误。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Database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获取数据库的名称。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DataSource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获取数据源（比如数据库服务器）的名称。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DbProviderFactory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获取数据库提供者的名称。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ServerVersion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获取服务器版本。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获取连接状态。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184</TotalTime>
  <Words>3072</Words>
  <Application>Microsoft Office PowerPoint</Application>
  <PresentationFormat>全屏显示(16:9)</PresentationFormat>
  <Paragraphs>435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主管人员</vt:lpstr>
      <vt:lpstr>《商务网站设计与开发》</vt:lpstr>
      <vt:lpstr>内容</vt:lpstr>
      <vt:lpstr>14.1 数据库接口ADO.NET</vt:lpstr>
      <vt:lpstr>14.1 数据库接口ADO.NET</vt:lpstr>
      <vt:lpstr>14.1 数据库接口ADO.NET</vt:lpstr>
      <vt:lpstr>14.1 数据库接口ADO.NET</vt:lpstr>
      <vt:lpstr>14.1 数据库接口ADO.NET</vt:lpstr>
      <vt:lpstr>DEMO</vt:lpstr>
      <vt:lpstr>14.2 连接数据源Connection对象</vt:lpstr>
      <vt:lpstr>14.2 连接数据源Connection对象</vt:lpstr>
      <vt:lpstr>14.2 连接数据源Connection对象</vt:lpstr>
      <vt:lpstr>14.2 连接数据源Connection对象</vt:lpstr>
      <vt:lpstr>14.3 执行SQL命令Command对象</vt:lpstr>
      <vt:lpstr>14.3 执行SQL命令Command对象</vt:lpstr>
      <vt:lpstr>14.3 执行SQL命令Command对象</vt:lpstr>
      <vt:lpstr>14.3 执行SQL命令Command对象</vt:lpstr>
      <vt:lpstr>14.3 执行SQL命令Command对象</vt:lpstr>
      <vt:lpstr>14.3 执行SQL命令Command对象</vt:lpstr>
      <vt:lpstr>14.3 执行SQL命令Command对象</vt:lpstr>
      <vt:lpstr>14.3 执行SQL命令Command对象</vt:lpstr>
      <vt:lpstr>DEMO</vt:lpstr>
      <vt:lpstr>14.3 执行SQL命令Command对象</vt:lpstr>
      <vt:lpstr>14.3 执行SQL命令Command对象</vt:lpstr>
      <vt:lpstr>DEMO</vt:lpstr>
      <vt:lpstr>14.4 读取数据DataReader</vt:lpstr>
      <vt:lpstr>14.4 读取数据DataReader</vt:lpstr>
      <vt:lpstr>14.4 读取数据DataReader</vt:lpstr>
      <vt:lpstr>14.4 读取数据DataReader</vt:lpstr>
      <vt:lpstr>14.4 读取数据DataReader</vt:lpstr>
      <vt:lpstr>14.4 读取数据DataReader</vt:lpstr>
      <vt:lpstr>DEMO</vt:lpstr>
      <vt:lpstr>14.4 读取数据DataReader</vt:lpstr>
      <vt:lpstr>DEMO</vt:lpstr>
      <vt:lpstr>14.4 读取数据DataReader</vt:lpstr>
      <vt:lpstr>14.4 读取数据DataReader</vt:lpstr>
      <vt:lpstr>14.4 读取数据DataReader</vt:lpstr>
      <vt:lpstr>DEMO</vt:lpstr>
      <vt:lpstr>14.5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29</cp:revision>
  <dcterms:created xsi:type="dcterms:W3CDTF">2015-12-06T10:13:51Z</dcterms:created>
  <dcterms:modified xsi:type="dcterms:W3CDTF">2019-06-25T15:32:25Z</dcterms:modified>
</cp:coreProperties>
</file>