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9" r:id="rId5"/>
    <p:sldId id="270" r:id="rId6"/>
    <p:sldId id="268" r:id="rId7"/>
    <p:sldId id="272" r:id="rId8"/>
    <p:sldId id="271" r:id="rId9"/>
    <p:sldId id="267"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02" y="-17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smtClean="0"/>
            <a:t>17.1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9D779092-D6CC-446A-8DCC-9C64CC83A086}">
      <dgm:prSet custT="1"/>
      <dgm:spPr/>
      <dgm:t>
        <a:bodyPr/>
        <a:lstStyle/>
        <a:p>
          <a:r>
            <a:rPr lang="en-US" altLang="en-US" sz="2000" dirty="0" smtClean="0"/>
            <a:t>17.2</a:t>
          </a:r>
          <a:endParaRPr lang="zh-CN" altLang="en-US" sz="2000" dirty="0" smtClean="0"/>
        </a:p>
      </dgm:t>
    </dgm:pt>
    <dgm:pt modelId="{FE4FC136-6239-4BA4-BA05-2DE579748331}" type="parTrans" cxnId="{7A95A072-4A21-4873-B8F3-6744C1AD6DB5}">
      <dgm:prSet/>
      <dgm:spPr/>
      <dgm:t>
        <a:bodyPr/>
        <a:lstStyle/>
        <a:p>
          <a:endParaRPr lang="zh-CN" altLang="en-US"/>
        </a:p>
      </dgm:t>
    </dgm:pt>
    <dgm:pt modelId="{5B79CDC8-7A0B-4AEF-8BE9-512F83836FA5}" type="sibTrans" cxnId="{7A95A072-4A21-4873-B8F3-6744C1AD6DB5}">
      <dgm:prSet/>
      <dgm:spPr/>
      <dgm:t>
        <a:bodyPr/>
        <a:lstStyle/>
        <a:p>
          <a:endParaRPr lang="zh-CN" altLang="en-US"/>
        </a:p>
      </dgm:t>
    </dgm:pt>
    <dgm:pt modelId="{6FBAB051-AC40-4BB6-8B19-1BB3887F7FE9}">
      <dgm:prSet custT="1"/>
      <dgm:spPr/>
      <dgm:t>
        <a:bodyPr/>
        <a:lstStyle/>
        <a:p>
          <a:r>
            <a:rPr lang="en-US" altLang="en-US" sz="2000" dirty="0" smtClean="0"/>
            <a:t>17.3</a:t>
          </a:r>
          <a:endParaRPr lang="zh-CN" altLang="en-US" sz="2000" dirty="0" smtClean="0"/>
        </a:p>
      </dgm:t>
    </dgm:pt>
    <dgm:pt modelId="{0B71B323-D532-4BC2-8AAF-D70AE8880571}" type="parTrans" cxnId="{B3ADA045-C07E-4E56-A0BC-36EAF2B25A57}">
      <dgm:prSet/>
      <dgm:spPr/>
      <dgm:t>
        <a:bodyPr/>
        <a:lstStyle/>
        <a:p>
          <a:endParaRPr lang="zh-CN" altLang="en-US"/>
        </a:p>
      </dgm:t>
    </dgm:pt>
    <dgm:pt modelId="{4A06999F-19F4-4AD0-A593-8BC5DECA3974}" type="sibTrans" cxnId="{B3ADA045-C07E-4E56-A0BC-36EAF2B25A57}">
      <dgm:prSet/>
      <dgm:spPr/>
      <dgm:t>
        <a:bodyPr/>
        <a:lstStyle/>
        <a:p>
          <a:endParaRPr lang="zh-CN" altLang="en-US"/>
        </a:p>
      </dgm:t>
    </dgm:pt>
    <dgm:pt modelId="{5D6788D1-C59B-4368-BD09-018D21DDF34D}">
      <dgm:prSet phldrT="[文本]" custT="1"/>
      <dgm:spPr/>
      <dgm:t>
        <a:bodyPr/>
        <a:lstStyle/>
        <a:p>
          <a:r>
            <a:rPr lang="zh-CN" altLang="en-US" sz="2000" dirty="0" smtClean="0"/>
            <a:t>部署在</a:t>
          </a:r>
          <a:r>
            <a:rPr lang="en-US" altLang="en-US" sz="2000" dirty="0" smtClean="0"/>
            <a:t>IIS</a:t>
          </a:r>
          <a:r>
            <a:rPr lang="zh-CN" altLang="en-US" sz="2000" dirty="0" smtClean="0"/>
            <a:t>服务器中</a:t>
          </a:r>
          <a:endParaRPr lang="zh-CN" altLang="en-US" sz="2000" dirty="0"/>
        </a:p>
      </dgm:t>
    </dgm:pt>
    <dgm:pt modelId="{8647195A-AD89-4D1D-A8BE-F51AC312EFD5}" type="parTrans" cxnId="{EF18377F-7AC1-4274-AFD6-E863318A413E}">
      <dgm:prSet/>
      <dgm:spPr/>
      <dgm:t>
        <a:bodyPr/>
        <a:lstStyle/>
        <a:p>
          <a:endParaRPr lang="zh-CN" altLang="en-US"/>
        </a:p>
      </dgm:t>
    </dgm:pt>
    <dgm:pt modelId="{938BCF5F-6F52-4844-90E4-A678C36022D6}" type="sibTrans" cxnId="{EF18377F-7AC1-4274-AFD6-E863318A413E}">
      <dgm:prSet/>
      <dgm:spPr/>
      <dgm:t>
        <a:bodyPr/>
        <a:lstStyle/>
        <a:p>
          <a:endParaRPr lang="zh-CN" altLang="en-US"/>
        </a:p>
      </dgm:t>
    </dgm:pt>
    <dgm:pt modelId="{95EFBE9D-BA9A-49C9-987C-01C4BFC18CF1}">
      <dgm:prSet custT="1"/>
      <dgm:spPr/>
      <dgm:t>
        <a:bodyPr/>
        <a:lstStyle/>
        <a:p>
          <a:r>
            <a:rPr lang="zh-CN" altLang="en-US" sz="2000" dirty="0" smtClean="0"/>
            <a:t>部署在云服务器中</a:t>
          </a:r>
          <a:endParaRPr lang="zh-CN" altLang="en-US" sz="2000" dirty="0" smtClean="0"/>
        </a:p>
      </dgm:t>
    </dgm:pt>
    <dgm:pt modelId="{94DF733D-EFD1-41F6-8CC4-1A1781231731}" type="parTrans" cxnId="{ACC0E838-A847-4E64-A90A-8FCBB78B23FF}">
      <dgm:prSet/>
      <dgm:spPr/>
      <dgm:t>
        <a:bodyPr/>
        <a:lstStyle/>
        <a:p>
          <a:endParaRPr lang="zh-CN" altLang="en-US"/>
        </a:p>
      </dgm:t>
    </dgm:pt>
    <dgm:pt modelId="{CBF59EFC-9755-4DD6-9326-93A9BF93C824}" type="sibTrans" cxnId="{ACC0E838-A847-4E64-A90A-8FCBB78B23FF}">
      <dgm:prSet/>
      <dgm:spPr/>
      <dgm:t>
        <a:bodyPr/>
        <a:lstStyle/>
        <a:p>
          <a:endParaRPr lang="zh-CN" altLang="en-US"/>
        </a:p>
      </dgm:t>
    </dgm:pt>
    <dgm:pt modelId="{0A837B4B-1550-4FE8-A3B8-0AC22AAB276A}">
      <dgm:prSet custT="1"/>
      <dgm:spPr/>
      <dgm:t>
        <a:bodyPr/>
        <a:lstStyle/>
        <a:p>
          <a:r>
            <a:rPr lang="zh-CN" altLang="en-US" sz="2000" dirty="0" smtClean="0"/>
            <a:t>思考题</a:t>
          </a:r>
          <a:endParaRPr lang="zh-CN" altLang="en-US" sz="2000" dirty="0" smtClean="0"/>
        </a:p>
      </dgm:t>
    </dgm:pt>
    <dgm:pt modelId="{1D1B785F-B4B0-4F22-9768-78363F0167A9}" type="parTrans" cxnId="{C0239E6C-0A3E-484A-BB5E-777E55206877}">
      <dgm:prSet/>
      <dgm:spPr/>
      <dgm:t>
        <a:bodyPr/>
        <a:lstStyle/>
        <a:p>
          <a:endParaRPr lang="zh-CN" altLang="en-US"/>
        </a:p>
      </dgm:t>
    </dgm:pt>
    <dgm:pt modelId="{E6CA1FE3-DA35-4EEE-A7A4-7CD213A47A67}" type="sibTrans" cxnId="{C0239E6C-0A3E-484A-BB5E-777E55206877}">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t>
        <a:bodyPr/>
        <a:lstStyle/>
        <a:p>
          <a:endParaRPr lang="zh-CN" altLang="en-US"/>
        </a:p>
      </dgm:t>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3">
        <dgm:presLayoutVars>
          <dgm:chMax val="1"/>
          <dgm:bulletEnabled val="1"/>
        </dgm:presLayoutVars>
      </dgm:prSet>
      <dgm:spPr/>
      <dgm:t>
        <a:bodyPr/>
        <a:lstStyle/>
        <a:p>
          <a:endParaRPr lang="zh-CN" altLang="en-US"/>
        </a:p>
      </dgm:t>
    </dgm:pt>
    <dgm:pt modelId="{B3F2D192-E2B9-4918-905D-AD2CBCF38D38}" type="pres">
      <dgm:prSet presAssocID="{58F708FC-8532-424A-8D9C-0A5EECA1FC6A}" presName="descendantText" presStyleLbl="alignAccFollowNode1" presStyleIdx="0" presStyleCnt="3">
        <dgm:presLayoutVars>
          <dgm:bulletEnabled val="1"/>
        </dgm:presLayoutVars>
      </dgm:prSet>
      <dgm:spPr/>
      <dgm:t>
        <a:bodyPr/>
        <a:lstStyle/>
        <a:p>
          <a:endParaRPr lang="zh-CN" altLang="en-US"/>
        </a:p>
      </dgm:t>
    </dgm:pt>
    <dgm:pt modelId="{69997213-B166-491A-8434-D6EBE25EF5E0}" type="pres">
      <dgm:prSet presAssocID="{208A91F6-41A3-4197-9C9F-D158E78718C5}" presName="sp" presStyleCnt="0"/>
      <dgm:spPr/>
    </dgm:pt>
    <dgm:pt modelId="{7D83C480-B091-47A2-9285-DB202F881332}" type="pres">
      <dgm:prSet presAssocID="{9D779092-D6CC-446A-8DCC-9C64CC83A086}" presName="linNode" presStyleCnt="0"/>
      <dgm:spPr/>
    </dgm:pt>
    <dgm:pt modelId="{F2169E06-1707-4B6C-9CB2-F55CBAC53F61}" type="pres">
      <dgm:prSet presAssocID="{9D779092-D6CC-446A-8DCC-9C64CC83A086}" presName="parentText" presStyleLbl="node1" presStyleIdx="1" presStyleCnt="3">
        <dgm:presLayoutVars>
          <dgm:chMax val="1"/>
          <dgm:bulletEnabled val="1"/>
        </dgm:presLayoutVars>
      </dgm:prSet>
      <dgm:spPr/>
    </dgm:pt>
    <dgm:pt modelId="{28D5AA46-AE36-4C8D-A881-207319205B7C}" type="pres">
      <dgm:prSet presAssocID="{9D779092-D6CC-446A-8DCC-9C64CC83A086}" presName="descendantText" presStyleLbl="alignAccFollowNode1" presStyleIdx="1" presStyleCnt="3">
        <dgm:presLayoutVars>
          <dgm:bulletEnabled val="1"/>
        </dgm:presLayoutVars>
      </dgm:prSet>
      <dgm:spPr/>
    </dgm:pt>
    <dgm:pt modelId="{78187B2F-51C8-42F6-8C91-D91356FE2EA1}" type="pres">
      <dgm:prSet presAssocID="{5B79CDC8-7A0B-4AEF-8BE9-512F83836FA5}" presName="sp" presStyleCnt="0"/>
      <dgm:spPr/>
    </dgm:pt>
    <dgm:pt modelId="{7D26BC1F-C5C5-4681-BB97-B22ED8A83FA2}" type="pres">
      <dgm:prSet presAssocID="{6FBAB051-AC40-4BB6-8B19-1BB3887F7FE9}" presName="linNode" presStyleCnt="0"/>
      <dgm:spPr/>
    </dgm:pt>
    <dgm:pt modelId="{E6FAA669-71AE-4036-B1E4-78065CCC4223}" type="pres">
      <dgm:prSet presAssocID="{6FBAB051-AC40-4BB6-8B19-1BB3887F7FE9}" presName="parentText" presStyleLbl="node1" presStyleIdx="2" presStyleCnt="3">
        <dgm:presLayoutVars>
          <dgm:chMax val="1"/>
          <dgm:bulletEnabled val="1"/>
        </dgm:presLayoutVars>
      </dgm:prSet>
      <dgm:spPr/>
    </dgm:pt>
    <dgm:pt modelId="{B83F0865-81B9-4173-BACF-B98AE4B31E51}" type="pres">
      <dgm:prSet presAssocID="{6FBAB051-AC40-4BB6-8B19-1BB3887F7FE9}" presName="descendantText" presStyleLbl="alignAccFollowNode1" presStyleIdx="2" presStyleCnt="3">
        <dgm:presLayoutVars>
          <dgm:bulletEnabled val="1"/>
        </dgm:presLayoutVars>
      </dgm:prSet>
      <dgm:spPr/>
    </dgm:pt>
  </dgm:ptLst>
  <dgm:cxnLst>
    <dgm:cxn modelId="{08D2B52D-08C1-450C-9CDF-9C7F0A37D0D1}" type="presOf" srcId="{0A837B4B-1550-4FE8-A3B8-0AC22AAB276A}" destId="{B83F0865-81B9-4173-BACF-B98AE4B31E51}" srcOrd="0" destOrd="0" presId="urn:microsoft.com/office/officeart/2005/8/layout/vList5"/>
    <dgm:cxn modelId="{F23C883D-53BD-4D6B-B18B-6C33133E2864}" type="presOf" srcId="{95EFBE9D-BA9A-49C9-987C-01C4BFC18CF1}" destId="{28D5AA46-AE36-4C8D-A881-207319205B7C}" srcOrd="0" destOrd="0" presId="urn:microsoft.com/office/officeart/2005/8/layout/vList5"/>
    <dgm:cxn modelId="{ACC0E838-A847-4E64-A90A-8FCBB78B23FF}" srcId="{9D779092-D6CC-446A-8DCC-9C64CC83A086}" destId="{95EFBE9D-BA9A-49C9-987C-01C4BFC18CF1}" srcOrd="0" destOrd="0" parTransId="{94DF733D-EFD1-41F6-8CC4-1A1781231731}" sibTransId="{CBF59EFC-9755-4DD6-9326-93A9BF93C824}"/>
    <dgm:cxn modelId="{5C0CBEF9-71C1-4FD2-A3F1-46B59E8E80BE}" type="presOf" srcId="{58F708FC-8532-424A-8D9C-0A5EECA1FC6A}" destId="{21827C47-2338-4C19-8C80-BA25B5266472}" srcOrd="0" destOrd="0" presId="urn:microsoft.com/office/officeart/2005/8/layout/vList5"/>
    <dgm:cxn modelId="{EF18377F-7AC1-4274-AFD6-E863318A413E}" srcId="{58F708FC-8532-424A-8D9C-0A5EECA1FC6A}" destId="{5D6788D1-C59B-4368-BD09-018D21DDF34D}" srcOrd="0" destOrd="0" parTransId="{8647195A-AD89-4D1D-A8BE-F51AC312EFD5}" sibTransId="{938BCF5F-6F52-4844-90E4-A678C36022D6}"/>
    <dgm:cxn modelId="{B3ADA045-C07E-4E56-A0BC-36EAF2B25A57}" srcId="{E8E26EDF-4141-49C6-B378-4DAB828C0508}" destId="{6FBAB051-AC40-4BB6-8B19-1BB3887F7FE9}" srcOrd="2" destOrd="0" parTransId="{0B71B323-D532-4BC2-8AAF-D70AE8880571}" sibTransId="{4A06999F-19F4-4AD0-A593-8BC5DECA3974}"/>
    <dgm:cxn modelId="{CA89D597-6A0D-4CF4-B604-2D8398E926A5}" type="presOf" srcId="{5D6788D1-C59B-4368-BD09-018D21DDF34D}" destId="{B3F2D192-E2B9-4918-905D-AD2CBCF38D38}" srcOrd="0" destOrd="0" presId="urn:microsoft.com/office/officeart/2005/8/layout/vList5"/>
    <dgm:cxn modelId="{C20DB7AC-BADA-4BF0-9F11-E932F68992D4}" type="presOf" srcId="{9D779092-D6CC-446A-8DCC-9C64CC83A086}" destId="{F2169E06-1707-4B6C-9CB2-F55CBAC53F61}" srcOrd="0" destOrd="0" presId="urn:microsoft.com/office/officeart/2005/8/layout/vList5"/>
    <dgm:cxn modelId="{7A95A072-4A21-4873-B8F3-6744C1AD6DB5}" srcId="{E8E26EDF-4141-49C6-B378-4DAB828C0508}" destId="{9D779092-D6CC-446A-8DCC-9C64CC83A086}" srcOrd="1" destOrd="0" parTransId="{FE4FC136-6239-4BA4-BA05-2DE579748331}" sibTransId="{5B79CDC8-7A0B-4AEF-8BE9-512F83836FA5}"/>
    <dgm:cxn modelId="{1E7E779C-0B8A-49AD-B305-899035FD4FCD}" type="presOf" srcId="{6FBAB051-AC40-4BB6-8B19-1BB3887F7FE9}" destId="{E6FAA669-71AE-4036-B1E4-78065CCC4223}" srcOrd="0" destOrd="0" presId="urn:microsoft.com/office/officeart/2005/8/layout/vList5"/>
    <dgm:cxn modelId="{C0239E6C-0A3E-484A-BB5E-777E55206877}" srcId="{6FBAB051-AC40-4BB6-8B19-1BB3887F7FE9}" destId="{0A837B4B-1550-4FE8-A3B8-0AC22AAB276A}" srcOrd="0" destOrd="0" parTransId="{1D1B785F-B4B0-4F22-9768-78363F0167A9}" sibTransId="{E6CA1FE3-DA35-4EEE-A7A4-7CD213A47A67}"/>
    <dgm:cxn modelId="{736394EC-F449-4ED2-A006-91B7CA95C929}" srcId="{E8E26EDF-4141-49C6-B378-4DAB828C0508}" destId="{58F708FC-8532-424A-8D9C-0A5EECA1FC6A}" srcOrd="0" destOrd="0" parTransId="{C9C3A5EC-EC69-4BCA-9401-5F8FE94BFE91}" sibTransId="{208A91F6-41A3-4197-9C9F-D158E78718C5}"/>
    <dgm:cxn modelId="{66A48490-36DA-48F3-80BC-FC1613CF2AC1}" type="presOf" srcId="{E8E26EDF-4141-49C6-B378-4DAB828C0508}" destId="{09FC3EB1-8F84-4535-9FF7-07F4F55FCE21}"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59DAD96D-9C46-4E25-B4D1-7F14DE685BC7}" type="presParOf" srcId="{5C4F8155-B2F2-4B44-AD4A-F24CEEABD493}" destId="{B3F2D192-E2B9-4918-905D-AD2CBCF38D38}"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95C9F29E-9C8C-4756-AC0A-BB0D44B0379A}" type="presParOf" srcId="{09FC3EB1-8F84-4535-9FF7-07F4F55FCE21}" destId="{7D83C480-B091-47A2-9285-DB202F881332}" srcOrd="2" destOrd="0" presId="urn:microsoft.com/office/officeart/2005/8/layout/vList5"/>
    <dgm:cxn modelId="{A3F8D0E3-8EED-4BBF-9427-65F533D0DB85}" type="presParOf" srcId="{7D83C480-B091-47A2-9285-DB202F881332}" destId="{F2169E06-1707-4B6C-9CB2-F55CBAC53F61}" srcOrd="0" destOrd="0" presId="urn:microsoft.com/office/officeart/2005/8/layout/vList5"/>
    <dgm:cxn modelId="{67848447-FAAA-4754-9564-9838FE8E3EB5}" type="presParOf" srcId="{7D83C480-B091-47A2-9285-DB202F881332}" destId="{28D5AA46-AE36-4C8D-A881-207319205B7C}" srcOrd="1" destOrd="0" presId="urn:microsoft.com/office/officeart/2005/8/layout/vList5"/>
    <dgm:cxn modelId="{6A561D62-D783-46D9-A48D-0894270DBB55}" type="presParOf" srcId="{09FC3EB1-8F84-4535-9FF7-07F4F55FCE21}" destId="{78187B2F-51C8-42F6-8C91-D91356FE2EA1}" srcOrd="3" destOrd="0" presId="urn:microsoft.com/office/officeart/2005/8/layout/vList5"/>
    <dgm:cxn modelId="{693BA423-6A1E-4ADA-A2E5-CAE40F00BF02}" type="presParOf" srcId="{09FC3EB1-8F84-4535-9FF7-07F4F55FCE21}" destId="{7D26BC1F-C5C5-4681-BB97-B22ED8A83FA2}" srcOrd="4" destOrd="0" presId="urn:microsoft.com/office/officeart/2005/8/layout/vList5"/>
    <dgm:cxn modelId="{CB296805-34EE-4A96-930E-DF53E7D68CCC}" type="presParOf" srcId="{7D26BC1F-C5C5-4681-BB97-B22ED8A83FA2}" destId="{E6FAA669-71AE-4036-B1E4-78065CCC4223}" srcOrd="0" destOrd="0" presId="urn:microsoft.com/office/officeart/2005/8/layout/vList5"/>
    <dgm:cxn modelId="{A952FDE4-ED2F-448F-BE6D-61CF95A4898A}" type="presParOf" srcId="{7D26BC1F-C5C5-4681-BB97-B22ED8A83FA2}" destId="{B83F0865-81B9-4173-BACF-B98AE4B31E5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smtClean="0"/>
            <a:t>（</a:t>
          </a:r>
          <a:r>
            <a:rPr lang="en-US" altLang="en-US" sz="1400" dirty="0" smtClean="0"/>
            <a:t>1</a:t>
          </a:r>
          <a:r>
            <a:rPr lang="zh-CN" altLang="en-US" sz="1400" dirty="0" smtClean="0"/>
            <a:t>）</a:t>
          </a:r>
          <a:endParaRPr lang="zh-CN" altLang="en-US" sz="1400" dirty="0"/>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2D97F6FC-9296-4A7F-B1EB-2A265CC9EEC0}">
      <dgm:prSet custT="1"/>
      <dgm:spPr/>
      <dgm:t>
        <a:bodyPr/>
        <a:lstStyle/>
        <a:p>
          <a:r>
            <a:rPr lang="zh-CN" altLang="en-US" sz="1400" dirty="0" smtClean="0"/>
            <a:t>（</a:t>
          </a:r>
          <a:r>
            <a:rPr lang="en-US" altLang="en-US" sz="1400" dirty="0" smtClean="0"/>
            <a:t>2</a:t>
          </a:r>
          <a:r>
            <a:rPr lang="zh-CN" altLang="en-US" sz="1400" dirty="0" smtClean="0"/>
            <a:t>）</a:t>
          </a:r>
        </a:p>
      </dgm:t>
    </dgm:pt>
    <dgm:pt modelId="{44ACDB15-7518-4470-B9A7-6BC1703304A3}" type="parTrans" cxnId="{F4BC2F5D-412F-4885-99D0-8D4A1742919B}">
      <dgm:prSet/>
      <dgm:spPr/>
      <dgm:t>
        <a:bodyPr/>
        <a:lstStyle/>
        <a:p>
          <a:endParaRPr lang="zh-CN" altLang="en-US"/>
        </a:p>
      </dgm:t>
    </dgm:pt>
    <dgm:pt modelId="{FFFE2849-25ED-4345-8C8C-9E6DFB389EEF}" type="sibTrans" cxnId="{F4BC2F5D-412F-4885-99D0-8D4A1742919B}">
      <dgm:prSet/>
      <dgm:spPr/>
      <dgm:t>
        <a:bodyPr/>
        <a:lstStyle/>
        <a:p>
          <a:endParaRPr lang="zh-CN" altLang="en-US"/>
        </a:p>
      </dgm:t>
    </dgm:pt>
    <dgm:pt modelId="{C3B611AA-AE70-40E1-97B1-E88F00F8915E}">
      <dgm:prSet phldrT="[文本]" custT="1"/>
      <dgm:spPr/>
      <dgm:t>
        <a:bodyPr/>
        <a:lstStyle/>
        <a:p>
          <a:r>
            <a:rPr lang="zh-CN" sz="1400" smtClean="0"/>
            <a:t>将开发的小型网站部署在本地的</a:t>
          </a:r>
          <a:r>
            <a:rPr lang="x-none" sz="1400" smtClean="0"/>
            <a:t>IIS</a:t>
          </a:r>
          <a:r>
            <a:rPr lang="zh-CN" sz="1400" smtClean="0"/>
            <a:t>服务器中，观察和控制</a:t>
          </a:r>
          <a:r>
            <a:rPr lang="x-none" sz="1400" smtClean="0"/>
            <a:t>Web</a:t>
          </a:r>
          <a:r>
            <a:rPr lang="zh-CN" sz="1400" smtClean="0"/>
            <a:t>服务器的运行状态。</a:t>
          </a:r>
          <a:endParaRPr lang="zh-CN" altLang="en-US" sz="1400" dirty="0"/>
        </a:p>
      </dgm:t>
    </dgm:pt>
    <dgm:pt modelId="{94C11006-46D7-4BCB-AE24-5EA9F9884AAB}" type="parTrans" cxnId="{FC9A997F-9A55-4813-9645-9F00BDDE822C}">
      <dgm:prSet/>
      <dgm:spPr/>
      <dgm:t>
        <a:bodyPr/>
        <a:lstStyle/>
        <a:p>
          <a:endParaRPr lang="zh-CN" altLang="en-US"/>
        </a:p>
      </dgm:t>
    </dgm:pt>
    <dgm:pt modelId="{AEC761C5-1CC0-4A0C-B6FC-99A663F4616C}" type="sibTrans" cxnId="{FC9A997F-9A55-4813-9645-9F00BDDE822C}">
      <dgm:prSet/>
      <dgm:spPr/>
      <dgm:t>
        <a:bodyPr/>
        <a:lstStyle/>
        <a:p>
          <a:endParaRPr lang="zh-CN" altLang="en-US"/>
        </a:p>
      </dgm:t>
    </dgm:pt>
    <dgm:pt modelId="{E9402BB7-1E5C-47C0-989B-6044180AF85D}">
      <dgm:prSet custT="1"/>
      <dgm:spPr/>
      <dgm:t>
        <a:bodyPr/>
        <a:lstStyle/>
        <a:p>
          <a:r>
            <a:rPr lang="zh-CN" sz="1400" smtClean="0"/>
            <a:t>在互联网中寻找合适的虚拟主机或云服务器，通过注册获取免费的试用期，将小型网站部署在虚拟主机或云服务器中，观察和控制</a:t>
          </a:r>
          <a:r>
            <a:rPr lang="x-none" sz="1400" smtClean="0"/>
            <a:t>Web</a:t>
          </a:r>
          <a:r>
            <a:rPr lang="zh-CN" sz="1400" smtClean="0"/>
            <a:t>服务器的运行状态。</a:t>
          </a:r>
          <a:endParaRPr lang="zh-CN" altLang="en-US" sz="1400" dirty="0" smtClean="0"/>
        </a:p>
      </dgm:t>
    </dgm:pt>
    <dgm:pt modelId="{A93F28D2-E116-4216-89F8-E345E67C923D}" type="parTrans" cxnId="{2210F927-AECB-449D-92E8-7300BDCECFD4}">
      <dgm:prSet/>
      <dgm:spPr/>
      <dgm:t>
        <a:bodyPr/>
        <a:lstStyle/>
        <a:p>
          <a:endParaRPr lang="zh-CN" altLang="en-US"/>
        </a:p>
      </dgm:t>
    </dgm:pt>
    <dgm:pt modelId="{04770434-0460-4044-93FA-D31BF5669665}" type="sibTrans" cxnId="{2210F927-AECB-449D-92E8-7300BDCECFD4}">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t>
        <a:bodyPr/>
        <a:lstStyle/>
        <a:p>
          <a:endParaRPr lang="zh-CN" altLang="en-US"/>
        </a:p>
      </dgm:t>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2">
        <dgm:presLayoutVars>
          <dgm:chMax val="1"/>
          <dgm:bulletEnabled val="1"/>
        </dgm:presLayoutVars>
      </dgm:prSet>
      <dgm:spPr/>
      <dgm:t>
        <a:bodyPr/>
        <a:lstStyle/>
        <a:p>
          <a:endParaRPr lang="zh-CN" altLang="en-US"/>
        </a:p>
      </dgm:t>
    </dgm:pt>
    <dgm:pt modelId="{43EEFC3A-8F94-457E-82F4-DAB369B5789A}" type="pres">
      <dgm:prSet presAssocID="{9419A75F-B6F7-41CF-9F94-993691EBD35F}" presName="descendantText" presStyleLbl="alignAcc1" presStyleIdx="0" presStyleCnt="2">
        <dgm:presLayoutVars>
          <dgm:bulletEnabled val="1"/>
        </dgm:presLayoutVars>
      </dgm:prSet>
      <dgm:spPr/>
      <dgm:t>
        <a:bodyPr/>
        <a:lstStyle/>
        <a:p>
          <a:endParaRPr lang="zh-CN" altLang="en-US"/>
        </a:p>
      </dgm:t>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2">
        <dgm:presLayoutVars>
          <dgm:chMax val="1"/>
          <dgm:bulletEnabled val="1"/>
        </dgm:presLayoutVars>
      </dgm:prSet>
      <dgm:spPr/>
      <dgm:t>
        <a:bodyPr/>
        <a:lstStyle/>
        <a:p>
          <a:endParaRPr lang="zh-CN" altLang="en-US"/>
        </a:p>
      </dgm:t>
    </dgm:pt>
    <dgm:pt modelId="{9CC6DB5E-7C5D-4A05-A823-E4B1310150B1}" type="pres">
      <dgm:prSet presAssocID="{2D97F6FC-9296-4A7F-B1EB-2A265CC9EEC0}" presName="descendantText" presStyleLbl="alignAcc1" presStyleIdx="1" presStyleCnt="2">
        <dgm:presLayoutVars>
          <dgm:bulletEnabled val="1"/>
        </dgm:presLayoutVars>
      </dgm:prSet>
      <dgm:spPr/>
      <dgm:t>
        <a:bodyPr/>
        <a:lstStyle/>
        <a:p>
          <a:endParaRPr lang="zh-CN" altLang="en-US"/>
        </a:p>
      </dgm:t>
    </dgm:pt>
  </dgm:ptLst>
  <dgm:cxnLst>
    <dgm:cxn modelId="{CAEF53DB-FF2A-49AA-8BC4-A9A97F6733F0}" type="presOf" srcId="{C3B611AA-AE70-40E1-97B1-E88F00F8915E}" destId="{43EEFC3A-8F94-457E-82F4-DAB369B5789A}"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2210F927-AECB-449D-92E8-7300BDCECFD4}" srcId="{2D97F6FC-9296-4A7F-B1EB-2A265CC9EEC0}" destId="{E9402BB7-1E5C-47C0-989B-6044180AF85D}" srcOrd="0" destOrd="0" parTransId="{A93F28D2-E116-4216-89F8-E345E67C923D}" sibTransId="{04770434-0460-4044-93FA-D31BF5669665}"/>
    <dgm:cxn modelId="{80827169-4D42-4A73-817A-1D6A4E19BB8E}" type="presOf" srcId="{9419A75F-B6F7-41CF-9F94-993691EBD35F}" destId="{C2A54C91-1D53-4AE0-96D7-9EF1EC6127E4}" srcOrd="0" destOrd="0" presId="urn:microsoft.com/office/officeart/2005/8/layout/chevron2"/>
    <dgm:cxn modelId="{9CDCA7C4-3FBC-454E-AC41-D62AA4FE88EA}" type="presOf" srcId="{E9402BB7-1E5C-47C0-989B-6044180AF85D}" destId="{9CC6DB5E-7C5D-4A05-A823-E4B1310150B1}" srcOrd="0" destOrd="0" presId="urn:microsoft.com/office/officeart/2005/8/layout/chevron2"/>
    <dgm:cxn modelId="{FC9A997F-9A55-4813-9645-9F00BDDE822C}" srcId="{9419A75F-B6F7-41CF-9F94-993691EBD35F}" destId="{C3B611AA-AE70-40E1-97B1-E88F00F8915E}" srcOrd="0" destOrd="0" parTransId="{94C11006-46D7-4BCB-AE24-5EA9F9884AAB}" sibTransId="{AEC761C5-1CC0-4A0C-B6FC-99A663F4616C}"/>
    <dgm:cxn modelId="{28030906-A384-45FF-95BF-C4A71EA6D4FB}" type="presOf" srcId="{B180879B-94D4-4073-8F12-8D8EAE59EFF8}" destId="{71D37719-A4DF-4669-B8E3-76CB9B3DF9C8}" srcOrd="0" destOrd="0" presId="urn:microsoft.com/office/officeart/2005/8/layout/chevron2"/>
    <dgm:cxn modelId="{C50211EE-29B7-4011-8A90-8273CBC8272B}" type="presOf" srcId="{2D97F6FC-9296-4A7F-B1EB-2A265CC9EEC0}" destId="{EB397AB6-AC8E-46F1-8C26-985C70A5517D}" srcOrd="0" destOrd="0" presId="urn:microsoft.com/office/officeart/2005/8/layout/chevron2"/>
    <dgm:cxn modelId="{DB48549B-F72A-4BCF-9A97-05C3EA663FCE}" srcId="{B180879B-94D4-4073-8F12-8D8EAE59EFF8}" destId="{9419A75F-B6F7-41CF-9F94-993691EBD35F}" srcOrd="0" destOrd="0" parTransId="{4AC02537-1934-464B-866B-D058A33D3632}" sibTransId="{319A5170-87F3-4DD9-BBB8-E6F34D2D99D4}"/>
    <dgm:cxn modelId="{5253319B-CCB1-4CBB-AAFB-02437FC1583F}" type="presParOf" srcId="{71D37719-A4DF-4669-B8E3-76CB9B3DF9C8}" destId="{47BCF49A-0C4A-4881-A712-37049CA04ED3}" srcOrd="0" destOrd="0" presId="urn:microsoft.com/office/officeart/2005/8/layout/chevron2"/>
    <dgm:cxn modelId="{813CA969-C015-4691-A19B-0E56A1CDB24A}" type="presParOf" srcId="{47BCF49A-0C4A-4881-A712-37049CA04ED3}" destId="{C2A54C91-1D53-4AE0-96D7-9EF1EC6127E4}" srcOrd="0" destOrd="0" presId="urn:microsoft.com/office/officeart/2005/8/layout/chevron2"/>
    <dgm:cxn modelId="{967B6A1D-37F0-48CC-9521-26196A79F20F}" type="presParOf" srcId="{47BCF49A-0C4A-4881-A712-37049CA04ED3}" destId="{43EEFC3A-8F94-457E-82F4-DAB369B5789A}" srcOrd="1" destOrd="0" presId="urn:microsoft.com/office/officeart/2005/8/layout/chevron2"/>
    <dgm:cxn modelId="{6A7CE50A-7E49-4565-A7D4-DF81884C799E}" type="presParOf" srcId="{71D37719-A4DF-4669-B8E3-76CB9B3DF9C8}" destId="{208BE8CF-8F69-485C-A108-44B1724C0746}" srcOrd="1" destOrd="0" presId="urn:microsoft.com/office/officeart/2005/8/layout/chevron2"/>
    <dgm:cxn modelId="{7EA0C750-C1E7-421C-8CB5-A2EDC094EBB2}" type="presParOf" srcId="{71D37719-A4DF-4669-B8E3-76CB9B3DF9C8}" destId="{401DF444-191E-480B-AC93-09626EBDC421}" srcOrd="2" destOrd="0" presId="urn:microsoft.com/office/officeart/2005/8/layout/chevron2"/>
    <dgm:cxn modelId="{49AB67B7-8CA2-4DD1-B663-B0E62E694413}" type="presParOf" srcId="{401DF444-191E-480B-AC93-09626EBDC421}" destId="{EB397AB6-AC8E-46F1-8C26-985C70A5517D}" srcOrd="0" destOrd="0" presId="urn:microsoft.com/office/officeart/2005/8/layout/chevron2"/>
    <dgm:cxn modelId="{AEEA5184-6356-4E58-BE21-645380A588B0}" type="presParOf" srcId="{401DF444-191E-480B-AC93-09626EBDC421}" destId="{9CC6DB5E-7C5D-4A05-A823-E4B1310150B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2D192-E2B9-4918-905D-AD2CBCF38D38}">
      <dsp:nvSpPr>
        <dsp:cNvPr id="0" name=""/>
        <dsp:cNvSpPr/>
      </dsp:nvSpPr>
      <dsp:spPr>
        <a:xfrm rot="5400000">
          <a:off x="2801184" y="-975500"/>
          <a:ext cx="875137"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部署在</a:t>
          </a:r>
          <a:r>
            <a:rPr lang="en-US" altLang="en-US" sz="2000" kern="1200" dirty="0" smtClean="0"/>
            <a:t>IIS</a:t>
          </a:r>
          <a:r>
            <a:rPr lang="zh-CN" altLang="en-US" sz="2000" kern="1200" dirty="0" smtClean="0"/>
            <a:t>服务器中</a:t>
          </a:r>
          <a:endParaRPr lang="zh-CN" altLang="en-US" sz="2000" kern="1200" dirty="0"/>
        </a:p>
      </dsp:txBody>
      <dsp:txXfrm rot="-5400000">
        <a:off x="1714634" y="153771"/>
        <a:ext cx="3005517" cy="789695"/>
      </dsp:txXfrm>
    </dsp:sp>
    <dsp:sp modelId="{21827C47-2338-4C19-8C80-BA25B5266472}">
      <dsp:nvSpPr>
        <dsp:cNvPr id="0" name=""/>
        <dsp:cNvSpPr/>
      </dsp:nvSpPr>
      <dsp:spPr>
        <a:xfrm>
          <a:off x="0" y="1657"/>
          <a:ext cx="1714633" cy="109392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17.1</a:t>
          </a:r>
          <a:endParaRPr lang="zh-CN" altLang="en-US" sz="2000" kern="1200" dirty="0"/>
        </a:p>
      </dsp:txBody>
      <dsp:txXfrm>
        <a:off x="53401" y="55058"/>
        <a:ext cx="1607831" cy="987119"/>
      </dsp:txXfrm>
    </dsp:sp>
    <dsp:sp modelId="{28D5AA46-AE36-4C8D-A881-207319205B7C}">
      <dsp:nvSpPr>
        <dsp:cNvPr id="0" name=""/>
        <dsp:cNvSpPr/>
      </dsp:nvSpPr>
      <dsp:spPr>
        <a:xfrm rot="5400000">
          <a:off x="2801184" y="173116"/>
          <a:ext cx="875137"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部署在云服务器中</a:t>
          </a:r>
          <a:endParaRPr lang="zh-CN" altLang="en-US" sz="2000" kern="1200" dirty="0" smtClean="0"/>
        </a:p>
      </dsp:txBody>
      <dsp:txXfrm rot="-5400000">
        <a:off x="1714634" y="1302388"/>
        <a:ext cx="3005517" cy="789695"/>
      </dsp:txXfrm>
    </dsp:sp>
    <dsp:sp modelId="{F2169E06-1707-4B6C-9CB2-F55CBAC53F61}">
      <dsp:nvSpPr>
        <dsp:cNvPr id="0" name=""/>
        <dsp:cNvSpPr/>
      </dsp:nvSpPr>
      <dsp:spPr>
        <a:xfrm>
          <a:off x="0" y="1150275"/>
          <a:ext cx="1714633" cy="109392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17.2</a:t>
          </a:r>
          <a:endParaRPr lang="zh-CN" altLang="en-US" sz="2000" kern="1200" dirty="0" smtClean="0"/>
        </a:p>
      </dsp:txBody>
      <dsp:txXfrm>
        <a:off x="53401" y="1203676"/>
        <a:ext cx="1607831" cy="987119"/>
      </dsp:txXfrm>
    </dsp:sp>
    <dsp:sp modelId="{B83F0865-81B9-4173-BACF-B98AE4B31E51}">
      <dsp:nvSpPr>
        <dsp:cNvPr id="0" name=""/>
        <dsp:cNvSpPr/>
      </dsp:nvSpPr>
      <dsp:spPr>
        <a:xfrm rot="5400000">
          <a:off x="2801184" y="1321734"/>
          <a:ext cx="875137"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思考题</a:t>
          </a:r>
          <a:endParaRPr lang="zh-CN" altLang="en-US" sz="2000" kern="1200" dirty="0" smtClean="0"/>
        </a:p>
      </dsp:txBody>
      <dsp:txXfrm rot="-5400000">
        <a:off x="1714634" y="2451006"/>
        <a:ext cx="3005517" cy="789695"/>
      </dsp:txXfrm>
    </dsp:sp>
    <dsp:sp modelId="{E6FAA669-71AE-4036-B1E4-78065CCC4223}">
      <dsp:nvSpPr>
        <dsp:cNvPr id="0" name=""/>
        <dsp:cNvSpPr/>
      </dsp:nvSpPr>
      <dsp:spPr>
        <a:xfrm>
          <a:off x="0" y="2298892"/>
          <a:ext cx="1714633" cy="109392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en-US" sz="2000" kern="1200" dirty="0" smtClean="0"/>
            <a:t>17.3</a:t>
          </a:r>
          <a:endParaRPr lang="zh-CN" altLang="en-US" sz="2000" kern="1200" dirty="0" smtClean="0"/>
        </a:p>
      </dsp:txBody>
      <dsp:txXfrm>
        <a:off x="53401" y="2352293"/>
        <a:ext cx="1607831" cy="987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275641" y="275647"/>
          <a:ext cx="1837610" cy="128632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en-US" sz="1400" kern="1200" dirty="0" smtClean="0"/>
            <a:t>1</a:t>
          </a:r>
          <a:r>
            <a:rPr lang="zh-CN" altLang="en-US" sz="1400" kern="1200" dirty="0" smtClean="0"/>
            <a:t>）</a:t>
          </a:r>
          <a:endParaRPr lang="zh-CN" altLang="en-US" sz="1400" kern="1200" dirty="0"/>
        </a:p>
      </dsp:txBody>
      <dsp:txXfrm rot="-5400000">
        <a:off x="1" y="643170"/>
        <a:ext cx="1286327" cy="551283"/>
      </dsp:txXfrm>
    </dsp:sp>
    <dsp:sp modelId="{43EEFC3A-8F94-457E-82F4-DAB369B5789A}">
      <dsp:nvSpPr>
        <dsp:cNvPr id="0" name=""/>
        <dsp:cNvSpPr/>
      </dsp:nvSpPr>
      <dsp:spPr>
        <a:xfrm rot="5400000">
          <a:off x="4160740" y="-2874406"/>
          <a:ext cx="1194446" cy="694327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smtClean="0"/>
            <a:t>将开发的小型网站部署在本地的</a:t>
          </a:r>
          <a:r>
            <a:rPr lang="x-none" sz="1400" kern="1200" smtClean="0"/>
            <a:t>IIS</a:t>
          </a:r>
          <a:r>
            <a:rPr lang="zh-CN" sz="1400" kern="1200" smtClean="0"/>
            <a:t>服务器中，观察和控制</a:t>
          </a:r>
          <a:r>
            <a:rPr lang="x-none" sz="1400" kern="1200" smtClean="0"/>
            <a:t>Web</a:t>
          </a:r>
          <a:r>
            <a:rPr lang="zh-CN" sz="1400" kern="1200" smtClean="0"/>
            <a:t>服务器的运行状态。</a:t>
          </a:r>
          <a:endParaRPr lang="zh-CN" altLang="en-US" sz="1400" kern="1200" dirty="0"/>
        </a:p>
      </dsp:txBody>
      <dsp:txXfrm rot="-5400000">
        <a:off x="1286327" y="58315"/>
        <a:ext cx="6884964" cy="1077830"/>
      </dsp:txXfrm>
    </dsp:sp>
    <dsp:sp modelId="{EB397AB6-AC8E-46F1-8C26-985C70A5517D}">
      <dsp:nvSpPr>
        <dsp:cNvPr id="0" name=""/>
        <dsp:cNvSpPr/>
      </dsp:nvSpPr>
      <dsp:spPr>
        <a:xfrm rot="5400000">
          <a:off x="-275641" y="1822400"/>
          <a:ext cx="1837610" cy="128632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a:t>
          </a:r>
          <a:r>
            <a:rPr lang="en-US" altLang="en-US" sz="1400" kern="1200" dirty="0" smtClean="0"/>
            <a:t>2</a:t>
          </a:r>
          <a:r>
            <a:rPr lang="zh-CN" altLang="en-US" sz="1400" kern="1200" dirty="0" smtClean="0"/>
            <a:t>）</a:t>
          </a:r>
        </a:p>
      </dsp:txBody>
      <dsp:txXfrm rot="-5400000">
        <a:off x="1" y="2189923"/>
        <a:ext cx="1286327" cy="551283"/>
      </dsp:txXfrm>
    </dsp:sp>
    <dsp:sp modelId="{9CC6DB5E-7C5D-4A05-A823-E4B1310150B1}">
      <dsp:nvSpPr>
        <dsp:cNvPr id="0" name=""/>
        <dsp:cNvSpPr/>
      </dsp:nvSpPr>
      <dsp:spPr>
        <a:xfrm rot="5400000">
          <a:off x="4160740" y="-1327653"/>
          <a:ext cx="1194446" cy="694327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smtClean="0"/>
            <a:t>在互联网中寻找合适的虚拟主机或云服务器，通过注册获取免费的试用期，将小型网站部署在虚拟主机或云服务器中，观察和控制</a:t>
          </a:r>
          <a:r>
            <a:rPr lang="x-none" sz="1400" kern="1200" smtClean="0"/>
            <a:t>Web</a:t>
          </a:r>
          <a:r>
            <a:rPr lang="zh-CN" sz="1400" kern="1200" smtClean="0"/>
            <a:t>服务器的运行状态。</a:t>
          </a:r>
          <a:endParaRPr lang="zh-CN" altLang="en-US" sz="1400" kern="1200" dirty="0" smtClean="0"/>
        </a:p>
      </dsp:txBody>
      <dsp:txXfrm rot="-5400000">
        <a:off x="1286327" y="1605068"/>
        <a:ext cx="6884964" cy="107783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2017/5/4</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smtClean="0"/>
              <a:t>《</a:t>
            </a:r>
            <a:r>
              <a:rPr lang="zh-CN" altLang="en-US" sz="3600" dirty="0" smtClean="0"/>
              <a:t>商务网站设计与开发</a:t>
            </a:r>
            <a:r>
              <a:rPr lang="en-US" altLang="zh-CN" sz="3600" dirty="0" smtClean="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a:t>
            </a:r>
            <a:r>
              <a:rPr lang="zh-CN" altLang="en-US" dirty="0" smtClean="0"/>
              <a:t>宇</a:t>
            </a:r>
            <a:endParaRPr lang="en-US" altLang="zh-CN" dirty="0" smtClean="0"/>
          </a:p>
          <a:p>
            <a:endParaRPr lang="en-US" altLang="zh-CN" dirty="0"/>
          </a:p>
          <a:p>
            <a:r>
              <a:rPr lang="zh-CN" altLang="en-US" dirty="0" smtClean="0"/>
              <a:t>西安电子科技大学</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635646"/>
            <a:ext cx="1331625" cy="114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smtClean="0"/>
              <a:t>第</a:t>
            </a:r>
            <a:r>
              <a:rPr lang="en-US" altLang="zh-CN" sz="3600" dirty="0" smtClean="0"/>
              <a:t>17</a:t>
            </a:r>
            <a:r>
              <a:rPr lang="zh-CN" altLang="en-US" sz="3600" dirty="0" smtClean="0"/>
              <a:t>章 网站</a:t>
            </a:r>
            <a:r>
              <a:rPr lang="zh-CN" altLang="en-US" sz="3600" dirty="0"/>
              <a:t>部署</a:t>
            </a:r>
            <a:endParaRPr lang="zh-CN" altLang="en-US" sz="3600" dirty="0"/>
          </a:p>
        </p:txBody>
      </p:sp>
    </p:spTree>
    <p:extLst>
      <p:ext uri="{BB962C8B-B14F-4D97-AF65-F5344CB8AC3E}">
        <p14:creationId xmlns:p14="http://schemas.microsoft.com/office/powerpoint/2010/main" val="2786245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13988729"/>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23478"/>
            <a:ext cx="3923928" cy="50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6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17.1 </a:t>
            </a:r>
            <a:r>
              <a:rPr lang="zh-CN" altLang="en-US" sz="4800" dirty="0"/>
              <a:t>部署在</a:t>
            </a:r>
            <a:r>
              <a:rPr lang="en-US" altLang="zh-CN" sz="4800" dirty="0"/>
              <a:t>IIS</a:t>
            </a:r>
            <a:r>
              <a:rPr lang="zh-CN" altLang="en-US" sz="4800" dirty="0"/>
              <a:t>服务器中</a:t>
            </a:r>
            <a:endParaRPr lang="zh-CN" altLang="en-US" sz="4800" dirty="0"/>
          </a:p>
        </p:txBody>
      </p:sp>
      <p:sp>
        <p:nvSpPr>
          <p:cNvPr id="3" name="内容占位符 2"/>
          <p:cNvSpPr>
            <a:spLocks noGrp="1"/>
          </p:cNvSpPr>
          <p:nvPr>
            <p:ph idx="1"/>
          </p:nvPr>
        </p:nvSpPr>
        <p:spPr>
          <a:xfrm>
            <a:off x="457200" y="1200151"/>
            <a:ext cx="3898776" cy="3394472"/>
          </a:xfrm>
        </p:spPr>
        <p:txBody>
          <a:bodyPr>
            <a:noAutofit/>
          </a:bodyPr>
          <a:lstStyle/>
          <a:p>
            <a:r>
              <a:rPr lang="x-none" altLang="zh-CN" sz="1800" dirty="0"/>
              <a:t>IIS</a:t>
            </a:r>
            <a:r>
              <a:rPr lang="zh-CN" altLang="zh-CN" sz="1800" dirty="0"/>
              <a:t>是</a:t>
            </a:r>
            <a:r>
              <a:rPr lang="x-none" altLang="zh-CN" sz="1800" dirty="0"/>
              <a:t>Internet Information Services</a:t>
            </a:r>
            <a:r>
              <a:rPr lang="zh-CN" altLang="zh-CN" sz="1800" dirty="0"/>
              <a:t>的缩写，微软公司提供的</a:t>
            </a:r>
            <a:r>
              <a:rPr lang="x-none" altLang="zh-CN" sz="1800" dirty="0"/>
              <a:t>Web</a:t>
            </a:r>
            <a:r>
              <a:rPr lang="zh-CN" altLang="zh-CN" sz="1800" dirty="0"/>
              <a:t>服务器产品，同时还包含了</a:t>
            </a:r>
            <a:r>
              <a:rPr lang="x-none" altLang="zh-CN" sz="1800" dirty="0"/>
              <a:t>FTP</a:t>
            </a:r>
            <a:r>
              <a:rPr lang="zh-CN" altLang="zh-CN" sz="1800" dirty="0"/>
              <a:t>服务器、</a:t>
            </a:r>
            <a:r>
              <a:rPr lang="x-none" altLang="zh-CN" sz="1800" dirty="0"/>
              <a:t>NNTP</a:t>
            </a:r>
            <a:r>
              <a:rPr lang="zh-CN" altLang="zh-CN" sz="1800" dirty="0"/>
              <a:t>服务器和</a:t>
            </a:r>
            <a:r>
              <a:rPr lang="x-none" altLang="zh-CN" sz="1800" dirty="0"/>
              <a:t>SMTP</a:t>
            </a:r>
            <a:r>
              <a:rPr lang="zh-CN" altLang="zh-CN" sz="1800" dirty="0"/>
              <a:t>服务器等功能。通过</a:t>
            </a:r>
            <a:r>
              <a:rPr lang="x-none" altLang="zh-CN" sz="1800" dirty="0"/>
              <a:t>IIS</a:t>
            </a:r>
            <a:r>
              <a:rPr lang="zh-CN" altLang="zh-CN" sz="1800" dirty="0"/>
              <a:t>，开发者可以在服务器中发布网页，这些网页可以</a:t>
            </a:r>
            <a:r>
              <a:rPr lang="x-none" altLang="zh-CN" sz="1800" dirty="0"/>
              <a:t>HTML</a:t>
            </a:r>
            <a:r>
              <a:rPr lang="zh-CN" altLang="zh-CN" sz="1800" dirty="0"/>
              <a:t>静态页面，也可以是</a:t>
            </a:r>
            <a:r>
              <a:rPr lang="x-none" altLang="zh-CN" sz="1800" dirty="0"/>
              <a:t>ASP.NET</a:t>
            </a:r>
            <a:r>
              <a:rPr lang="zh-CN" altLang="zh-CN" sz="1800" dirty="0"/>
              <a:t>动态页面。</a:t>
            </a:r>
          </a:p>
          <a:p>
            <a:r>
              <a:rPr lang="x-none" altLang="zh-CN" sz="1800" dirty="0"/>
              <a:t>IIS</a:t>
            </a:r>
            <a:r>
              <a:rPr lang="zh-CN" altLang="zh-CN" sz="1800" dirty="0"/>
              <a:t>最早是随</a:t>
            </a:r>
            <a:r>
              <a:rPr lang="x-none" altLang="zh-CN" sz="1800" dirty="0"/>
              <a:t>Windows NT Server</a:t>
            </a:r>
            <a:r>
              <a:rPr lang="zh-CN" altLang="zh-CN" sz="1800" dirty="0"/>
              <a:t>一起提供的文件和应用程序服务器，是在</a:t>
            </a:r>
            <a:r>
              <a:rPr lang="x-none" altLang="zh-CN" sz="1800" dirty="0"/>
              <a:t>Windows NT Server</a:t>
            </a:r>
            <a:r>
              <a:rPr lang="zh-CN" altLang="zh-CN" sz="1800" dirty="0"/>
              <a:t>上建立</a:t>
            </a:r>
            <a:r>
              <a:rPr lang="x-none" altLang="zh-CN" sz="1800" dirty="0"/>
              <a:t>Internet</a:t>
            </a:r>
            <a:r>
              <a:rPr lang="zh-CN" altLang="zh-CN" sz="1800" dirty="0"/>
              <a:t>服务器的基本组件。</a:t>
            </a:r>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3307365740"/>
              </p:ext>
            </p:extLst>
          </p:nvPr>
        </p:nvGraphicFramePr>
        <p:xfrm>
          <a:off x="4355976" y="1491630"/>
          <a:ext cx="4255714" cy="2736614"/>
        </p:xfrm>
        <a:graphic>
          <a:graphicData uri="http://schemas.openxmlformats.org/drawingml/2006/table">
            <a:tbl>
              <a:tblPr firstRow="1" firstCol="1" bandRow="1">
                <a:tableStyleId>{5C22544A-7EE6-4342-B048-85BDC9FD1C3A}</a:tableStyleId>
              </a:tblPr>
              <a:tblGrid>
                <a:gridCol w="556109"/>
                <a:gridCol w="2324210"/>
                <a:gridCol w="1375395"/>
              </a:tblGrid>
              <a:tr h="226903">
                <a:tc>
                  <a:txBody>
                    <a:bodyPr/>
                    <a:lstStyle/>
                    <a:p>
                      <a:pPr latinLnBrk="1">
                        <a:lnSpc>
                          <a:spcPct val="100000"/>
                        </a:lnSpc>
                        <a:spcBef>
                          <a:spcPts val="375"/>
                        </a:spcBef>
                        <a:spcAft>
                          <a:spcPts val="375"/>
                        </a:spcAft>
                      </a:pPr>
                      <a:r>
                        <a:rPr lang="en-US" sz="1000">
                          <a:effectLst/>
                        </a:rPr>
                        <a:t>IIS</a:t>
                      </a:r>
                      <a:r>
                        <a:rPr lang="zh-CN" sz="1000">
                          <a:effectLst/>
                        </a:rPr>
                        <a:t>版本</a:t>
                      </a:r>
                      <a:endParaRPr lang="zh-CN" sz="1100">
                        <a:effectLst/>
                        <a:latin typeface="宋体"/>
                        <a:cs typeface="宋体"/>
                      </a:endParaRPr>
                    </a:p>
                  </a:txBody>
                  <a:tcPr marL="64993" marR="64993" marT="0" marB="0" anchor="ctr"/>
                </a:tc>
                <a:tc>
                  <a:txBody>
                    <a:bodyPr/>
                    <a:lstStyle/>
                    <a:p>
                      <a:pPr latinLnBrk="1">
                        <a:lnSpc>
                          <a:spcPct val="100000"/>
                        </a:lnSpc>
                        <a:spcBef>
                          <a:spcPts val="375"/>
                        </a:spcBef>
                        <a:spcAft>
                          <a:spcPts val="375"/>
                        </a:spcAft>
                      </a:pPr>
                      <a:r>
                        <a:rPr lang="en-US" sz="1000">
                          <a:effectLst/>
                        </a:rPr>
                        <a:t>Windows</a:t>
                      </a:r>
                      <a:r>
                        <a:rPr lang="zh-CN" sz="1000">
                          <a:effectLst/>
                        </a:rPr>
                        <a:t>版本</a:t>
                      </a:r>
                      <a:endParaRPr lang="zh-CN" sz="1100">
                        <a:effectLst/>
                        <a:latin typeface="宋体"/>
                        <a:cs typeface="宋体"/>
                      </a:endParaRPr>
                    </a:p>
                  </a:txBody>
                  <a:tcPr marL="64993" marR="64993" marT="0" marB="0" anchor="ctr"/>
                </a:tc>
                <a:tc>
                  <a:txBody>
                    <a:bodyPr/>
                    <a:lstStyle/>
                    <a:p>
                      <a:pPr latinLnBrk="1">
                        <a:lnSpc>
                          <a:spcPct val="100000"/>
                        </a:lnSpc>
                        <a:spcBef>
                          <a:spcPts val="375"/>
                        </a:spcBef>
                        <a:spcAft>
                          <a:spcPts val="375"/>
                        </a:spcAft>
                      </a:pPr>
                      <a:r>
                        <a:rPr lang="zh-CN" sz="1000">
                          <a:effectLst/>
                        </a:rPr>
                        <a:t>说明</a:t>
                      </a:r>
                      <a:endParaRPr lang="zh-CN" sz="1100">
                        <a:effectLst/>
                        <a:latin typeface="宋体"/>
                        <a:cs typeface="宋体"/>
                      </a:endParaRPr>
                    </a:p>
                  </a:txBody>
                  <a:tcPr marL="64993" marR="64993" marT="0" marB="0" anchor="ctr"/>
                </a:tc>
              </a:tr>
              <a:tr h="322552">
                <a:tc>
                  <a:txBody>
                    <a:bodyPr/>
                    <a:lstStyle/>
                    <a:p>
                      <a:pPr latinLnBrk="1">
                        <a:lnSpc>
                          <a:spcPct val="100000"/>
                        </a:lnSpc>
                        <a:spcBef>
                          <a:spcPts val="375"/>
                        </a:spcBef>
                        <a:spcAft>
                          <a:spcPts val="375"/>
                        </a:spcAft>
                      </a:pPr>
                      <a:r>
                        <a:rPr lang="en-US" sz="1000">
                          <a:effectLst/>
                        </a:rPr>
                        <a:t>IIS 5.0</a:t>
                      </a:r>
                      <a:endParaRPr lang="zh-CN" sz="1100">
                        <a:effectLst/>
                        <a:latin typeface="宋体"/>
                        <a:cs typeface="宋体"/>
                      </a:endParaRPr>
                    </a:p>
                  </a:txBody>
                  <a:tcPr marL="64993" marR="64993" marT="0" marB="0" anchor="ctr"/>
                </a:tc>
                <a:tc>
                  <a:txBody>
                    <a:bodyPr/>
                    <a:lstStyle/>
                    <a:p>
                      <a:pPr latinLnBrk="1">
                        <a:lnSpc>
                          <a:spcPct val="100000"/>
                        </a:lnSpc>
                        <a:spcBef>
                          <a:spcPts val="375"/>
                        </a:spcBef>
                        <a:spcAft>
                          <a:spcPts val="375"/>
                        </a:spcAft>
                      </a:pPr>
                      <a:r>
                        <a:rPr lang="en-US" sz="1000">
                          <a:effectLst/>
                        </a:rPr>
                        <a:t>Windows 2000</a:t>
                      </a:r>
                      <a:endParaRPr lang="zh-CN" sz="1100">
                        <a:effectLst/>
                        <a:latin typeface="宋体"/>
                        <a:cs typeface="宋体"/>
                      </a:endParaRPr>
                    </a:p>
                  </a:txBody>
                  <a:tcPr marL="64993" marR="64993" marT="0" marB="0" anchor="ctr"/>
                </a:tc>
                <a:tc>
                  <a:txBody>
                    <a:bodyPr/>
                    <a:lstStyle/>
                    <a:p>
                      <a:pPr latinLnBrk="1">
                        <a:lnSpc>
                          <a:spcPct val="100000"/>
                        </a:lnSpc>
                        <a:spcBef>
                          <a:spcPts val="375"/>
                        </a:spcBef>
                        <a:spcAft>
                          <a:spcPts val="375"/>
                        </a:spcAft>
                      </a:pPr>
                      <a:r>
                        <a:rPr lang="zh-CN" sz="1000">
                          <a:effectLst/>
                        </a:rPr>
                        <a:t>可支持</a:t>
                      </a:r>
                      <a:r>
                        <a:rPr lang="en-US" sz="1000">
                          <a:effectLst/>
                        </a:rPr>
                        <a:t>ASP. NET 1.0/1.1/2.0</a:t>
                      </a:r>
                      <a:r>
                        <a:rPr lang="zh-CN" sz="1000">
                          <a:effectLst/>
                        </a:rPr>
                        <a:t>的运行环境。</a:t>
                      </a:r>
                      <a:endParaRPr lang="zh-CN" sz="1100">
                        <a:effectLst/>
                        <a:latin typeface="宋体"/>
                        <a:cs typeface="宋体"/>
                      </a:endParaRPr>
                    </a:p>
                  </a:txBody>
                  <a:tcPr marL="64993" marR="64993" marT="0" marB="0" anchor="ctr"/>
                </a:tc>
              </a:tr>
              <a:tr h="788462">
                <a:tc>
                  <a:txBody>
                    <a:bodyPr/>
                    <a:lstStyle/>
                    <a:p>
                      <a:pPr latinLnBrk="1">
                        <a:lnSpc>
                          <a:spcPct val="100000"/>
                        </a:lnSpc>
                        <a:spcBef>
                          <a:spcPts val="375"/>
                        </a:spcBef>
                        <a:spcAft>
                          <a:spcPts val="375"/>
                        </a:spcAft>
                      </a:pPr>
                      <a:r>
                        <a:rPr lang="en-US" sz="1000">
                          <a:effectLst/>
                        </a:rPr>
                        <a:t>IIS 6.0</a:t>
                      </a:r>
                      <a:endParaRPr lang="zh-CN" sz="1100">
                        <a:effectLst/>
                        <a:latin typeface="宋体"/>
                        <a:cs typeface="宋体"/>
                      </a:endParaRPr>
                    </a:p>
                  </a:txBody>
                  <a:tcPr marL="64993" marR="64993" marT="0" marB="0" anchor="ctr"/>
                </a:tc>
                <a:tc>
                  <a:txBody>
                    <a:bodyPr/>
                    <a:lstStyle/>
                    <a:p>
                      <a:pPr latinLnBrk="1">
                        <a:lnSpc>
                          <a:spcPct val="100000"/>
                        </a:lnSpc>
                        <a:spcBef>
                          <a:spcPts val="375"/>
                        </a:spcBef>
                        <a:spcAft>
                          <a:spcPts val="375"/>
                        </a:spcAft>
                      </a:pPr>
                      <a:r>
                        <a:rPr lang="en-US" sz="1000" dirty="0">
                          <a:effectLst/>
                        </a:rPr>
                        <a:t>Windows Server 2003</a:t>
                      </a:r>
                      <a:endParaRPr lang="zh-CN" sz="1100" dirty="0">
                        <a:effectLst/>
                      </a:endParaRPr>
                    </a:p>
                    <a:p>
                      <a:pPr latinLnBrk="1">
                        <a:lnSpc>
                          <a:spcPct val="100000"/>
                        </a:lnSpc>
                        <a:spcBef>
                          <a:spcPts val="375"/>
                        </a:spcBef>
                        <a:spcAft>
                          <a:spcPts val="375"/>
                        </a:spcAft>
                      </a:pPr>
                      <a:r>
                        <a:rPr lang="en-US" sz="1000" dirty="0">
                          <a:effectLst/>
                        </a:rPr>
                        <a:t>Windows Vista Home Premium</a:t>
                      </a:r>
                      <a:endParaRPr lang="zh-CN" sz="1100" dirty="0">
                        <a:effectLst/>
                      </a:endParaRPr>
                    </a:p>
                    <a:p>
                      <a:pPr latinLnBrk="1">
                        <a:lnSpc>
                          <a:spcPct val="100000"/>
                        </a:lnSpc>
                        <a:spcBef>
                          <a:spcPts val="375"/>
                        </a:spcBef>
                        <a:spcAft>
                          <a:spcPts val="375"/>
                        </a:spcAft>
                      </a:pPr>
                      <a:r>
                        <a:rPr lang="en-US" sz="1000" dirty="0">
                          <a:effectLst/>
                        </a:rPr>
                        <a:t>Windows XP Professional x64 </a:t>
                      </a:r>
                      <a:r>
                        <a:rPr lang="en-US" sz="1000" dirty="0" smtClean="0">
                          <a:effectLst/>
                        </a:rPr>
                        <a:t>Editions</a:t>
                      </a:r>
                      <a:endParaRPr lang="zh-CN" sz="1100" dirty="0">
                        <a:effectLst/>
                        <a:latin typeface="宋体"/>
                        <a:cs typeface="宋体"/>
                      </a:endParaRPr>
                    </a:p>
                  </a:txBody>
                  <a:tcPr marL="64993" marR="64993" marT="0" marB="0" anchor="ctr"/>
                </a:tc>
                <a:tc>
                  <a:txBody>
                    <a:bodyPr/>
                    <a:lstStyle/>
                    <a:p>
                      <a:pPr>
                        <a:lnSpc>
                          <a:spcPct val="100000"/>
                        </a:lnSpc>
                      </a:pPr>
                      <a:endParaRPr lang="zh-CN" sz="900" dirty="0">
                        <a:effectLst/>
                        <a:latin typeface="Calibri"/>
                        <a:cs typeface="Times New Roman"/>
                      </a:endParaRPr>
                    </a:p>
                  </a:txBody>
                  <a:tcPr marL="64993" marR="64993" marT="0" marB="0" anchor="ctr"/>
                </a:tc>
              </a:tr>
              <a:tr h="627185">
                <a:tc>
                  <a:txBody>
                    <a:bodyPr/>
                    <a:lstStyle/>
                    <a:p>
                      <a:pPr latinLnBrk="1">
                        <a:lnSpc>
                          <a:spcPct val="100000"/>
                        </a:lnSpc>
                        <a:spcBef>
                          <a:spcPts val="375"/>
                        </a:spcBef>
                        <a:spcAft>
                          <a:spcPts val="375"/>
                        </a:spcAft>
                      </a:pPr>
                      <a:r>
                        <a:rPr lang="en-US" sz="1000">
                          <a:effectLst/>
                        </a:rPr>
                        <a:t>IIS 7.0</a:t>
                      </a:r>
                      <a:endParaRPr lang="zh-CN" sz="1100">
                        <a:effectLst/>
                        <a:latin typeface="宋体"/>
                        <a:cs typeface="宋体"/>
                      </a:endParaRPr>
                    </a:p>
                  </a:txBody>
                  <a:tcPr marL="64993" marR="64993" marT="0" marB="0" anchor="ctr"/>
                </a:tc>
                <a:tc>
                  <a:txBody>
                    <a:bodyPr/>
                    <a:lstStyle/>
                    <a:p>
                      <a:pPr latinLnBrk="1">
                        <a:lnSpc>
                          <a:spcPct val="100000"/>
                        </a:lnSpc>
                        <a:spcBef>
                          <a:spcPts val="375"/>
                        </a:spcBef>
                        <a:spcAft>
                          <a:spcPts val="375"/>
                        </a:spcAft>
                      </a:pPr>
                      <a:r>
                        <a:rPr lang="en-US" sz="1000" dirty="0">
                          <a:effectLst/>
                        </a:rPr>
                        <a:t>Windows Vista</a:t>
                      </a:r>
                      <a:endParaRPr lang="zh-CN" sz="1100" dirty="0">
                        <a:effectLst/>
                      </a:endParaRPr>
                    </a:p>
                    <a:p>
                      <a:pPr latinLnBrk="1">
                        <a:lnSpc>
                          <a:spcPct val="100000"/>
                        </a:lnSpc>
                        <a:spcBef>
                          <a:spcPts val="375"/>
                        </a:spcBef>
                        <a:spcAft>
                          <a:spcPts val="375"/>
                        </a:spcAft>
                      </a:pPr>
                      <a:r>
                        <a:rPr lang="en-US" sz="1000" dirty="0">
                          <a:effectLst/>
                        </a:rPr>
                        <a:t>Windows Server </a:t>
                      </a:r>
                      <a:r>
                        <a:rPr lang="en-US" sz="1000" dirty="0" smtClean="0">
                          <a:effectLst/>
                        </a:rPr>
                        <a:t>2008</a:t>
                      </a:r>
                    </a:p>
                    <a:p>
                      <a:pPr latinLnBrk="1">
                        <a:lnSpc>
                          <a:spcPct val="100000"/>
                        </a:lnSpc>
                        <a:spcBef>
                          <a:spcPts val="375"/>
                        </a:spcBef>
                        <a:spcAft>
                          <a:spcPts val="375"/>
                        </a:spcAft>
                      </a:pPr>
                      <a:r>
                        <a:rPr lang="en-US" sz="1000" dirty="0" smtClean="0">
                          <a:effectLst/>
                        </a:rPr>
                        <a:t>Windows </a:t>
                      </a:r>
                      <a:r>
                        <a:rPr lang="en-US" sz="1000" dirty="0">
                          <a:effectLst/>
                        </a:rPr>
                        <a:t>7</a:t>
                      </a:r>
                      <a:endParaRPr lang="zh-CN" sz="1100" dirty="0">
                        <a:effectLst/>
                        <a:latin typeface="宋体"/>
                        <a:cs typeface="宋体"/>
                      </a:endParaRPr>
                    </a:p>
                  </a:txBody>
                  <a:tcPr marL="64993" marR="64993" marT="0" marB="0" anchor="ctr"/>
                </a:tc>
                <a:tc>
                  <a:txBody>
                    <a:bodyPr/>
                    <a:lstStyle/>
                    <a:p>
                      <a:pPr latinLnBrk="1">
                        <a:lnSpc>
                          <a:spcPct val="100000"/>
                        </a:lnSpc>
                        <a:spcBef>
                          <a:spcPts val="375"/>
                        </a:spcBef>
                        <a:spcAft>
                          <a:spcPts val="375"/>
                        </a:spcAft>
                      </a:pPr>
                      <a:r>
                        <a:rPr lang="zh-CN" sz="1000">
                          <a:effectLst/>
                        </a:rPr>
                        <a:t>在系统中已经集成了</a:t>
                      </a:r>
                      <a:r>
                        <a:rPr lang="en-US" sz="1000">
                          <a:effectLst/>
                        </a:rPr>
                        <a:t> .NET 3.5</a:t>
                      </a:r>
                      <a:r>
                        <a:rPr lang="zh-CN" sz="1000">
                          <a:effectLst/>
                        </a:rPr>
                        <a:t>，并可升级到更高的版本。</a:t>
                      </a:r>
                      <a:endParaRPr lang="zh-CN" sz="1100">
                        <a:effectLst/>
                        <a:latin typeface="宋体"/>
                        <a:cs typeface="宋体"/>
                      </a:endParaRPr>
                    </a:p>
                  </a:txBody>
                  <a:tcPr marL="64993" marR="64993" marT="0" marB="0" anchor="ctr"/>
                </a:tc>
              </a:tr>
              <a:tr h="627185">
                <a:tc>
                  <a:txBody>
                    <a:bodyPr/>
                    <a:lstStyle/>
                    <a:p>
                      <a:pPr latinLnBrk="1">
                        <a:lnSpc>
                          <a:spcPct val="100000"/>
                        </a:lnSpc>
                        <a:spcBef>
                          <a:spcPts val="375"/>
                        </a:spcBef>
                        <a:spcAft>
                          <a:spcPts val="375"/>
                        </a:spcAft>
                      </a:pPr>
                      <a:r>
                        <a:rPr lang="en-US" sz="1000">
                          <a:effectLst/>
                        </a:rPr>
                        <a:t>IIS 8.0</a:t>
                      </a:r>
                      <a:endParaRPr lang="zh-CN" sz="1100">
                        <a:effectLst/>
                        <a:latin typeface="宋体"/>
                        <a:cs typeface="宋体"/>
                      </a:endParaRPr>
                    </a:p>
                  </a:txBody>
                  <a:tcPr marL="64993" marR="64993" marT="0" marB="0" anchor="ctr"/>
                </a:tc>
                <a:tc>
                  <a:txBody>
                    <a:bodyPr/>
                    <a:lstStyle/>
                    <a:p>
                      <a:pPr latinLnBrk="1">
                        <a:lnSpc>
                          <a:spcPct val="100000"/>
                        </a:lnSpc>
                        <a:spcBef>
                          <a:spcPts val="375"/>
                        </a:spcBef>
                        <a:spcAft>
                          <a:spcPts val="375"/>
                        </a:spcAft>
                      </a:pPr>
                      <a:r>
                        <a:rPr lang="en-US" sz="1000">
                          <a:effectLst/>
                        </a:rPr>
                        <a:t>Windows Server 2012</a:t>
                      </a:r>
                      <a:endParaRPr lang="zh-CN" sz="1100">
                        <a:effectLst/>
                      </a:endParaRPr>
                    </a:p>
                    <a:p>
                      <a:pPr latinLnBrk="1">
                        <a:lnSpc>
                          <a:spcPct val="100000"/>
                        </a:lnSpc>
                        <a:spcBef>
                          <a:spcPts val="375"/>
                        </a:spcBef>
                        <a:spcAft>
                          <a:spcPts val="375"/>
                        </a:spcAft>
                      </a:pPr>
                      <a:r>
                        <a:rPr lang="en-US" sz="1000">
                          <a:effectLst/>
                        </a:rPr>
                        <a:t>Windows 8</a:t>
                      </a:r>
                      <a:endParaRPr lang="zh-CN" sz="1100">
                        <a:effectLst/>
                      </a:endParaRPr>
                    </a:p>
                    <a:p>
                      <a:pPr latinLnBrk="1">
                        <a:lnSpc>
                          <a:spcPct val="100000"/>
                        </a:lnSpc>
                        <a:spcBef>
                          <a:spcPts val="375"/>
                        </a:spcBef>
                        <a:spcAft>
                          <a:spcPts val="375"/>
                        </a:spcAft>
                      </a:pPr>
                      <a:r>
                        <a:rPr lang="en-US" sz="1000">
                          <a:effectLst/>
                        </a:rPr>
                        <a:t>Windows 10</a:t>
                      </a:r>
                      <a:endParaRPr lang="zh-CN" sz="1100">
                        <a:effectLst/>
                        <a:latin typeface="宋体"/>
                        <a:cs typeface="宋体"/>
                      </a:endParaRPr>
                    </a:p>
                  </a:txBody>
                  <a:tcPr marL="64993" marR="64993" marT="0" marB="0" anchor="ctr"/>
                </a:tc>
                <a:tc>
                  <a:txBody>
                    <a:bodyPr/>
                    <a:lstStyle/>
                    <a:p>
                      <a:pPr latinLnBrk="1">
                        <a:lnSpc>
                          <a:spcPct val="100000"/>
                        </a:lnSpc>
                        <a:spcBef>
                          <a:spcPts val="375"/>
                        </a:spcBef>
                        <a:spcAft>
                          <a:spcPts val="375"/>
                        </a:spcAft>
                      </a:pPr>
                      <a:r>
                        <a:rPr lang="zh-CN" sz="1000" dirty="0">
                          <a:effectLst/>
                        </a:rPr>
                        <a:t>支持</a:t>
                      </a:r>
                      <a:r>
                        <a:rPr lang="en-US" sz="1000" dirty="0">
                          <a:effectLst/>
                        </a:rPr>
                        <a:t>.NET 4.0</a:t>
                      </a:r>
                      <a:r>
                        <a:rPr lang="zh-CN" sz="1000" dirty="0">
                          <a:effectLst/>
                        </a:rPr>
                        <a:t>，并可升级到更高的版本。</a:t>
                      </a:r>
                      <a:endParaRPr lang="zh-CN" sz="1100" dirty="0">
                        <a:effectLst/>
                        <a:latin typeface="宋体"/>
                        <a:cs typeface="宋体"/>
                      </a:endParaRPr>
                    </a:p>
                  </a:txBody>
                  <a:tcPr marL="64993" marR="64993" marT="0" marB="0" anchor="ctr"/>
                </a:tc>
              </a:tr>
            </a:tbl>
          </a:graphicData>
        </a:graphic>
      </p:graphicFrame>
    </p:spTree>
    <p:extLst>
      <p:ext uri="{BB962C8B-B14F-4D97-AF65-F5344CB8AC3E}">
        <p14:creationId xmlns:p14="http://schemas.microsoft.com/office/powerpoint/2010/main" val="240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17.1 </a:t>
            </a:r>
            <a:r>
              <a:rPr lang="zh-CN" altLang="en-US" sz="4800" dirty="0"/>
              <a:t>部署在</a:t>
            </a:r>
            <a:r>
              <a:rPr lang="en-US" altLang="zh-CN" sz="4800" dirty="0"/>
              <a:t>IIS</a:t>
            </a:r>
            <a:r>
              <a:rPr lang="zh-CN" altLang="en-US" sz="4800" dirty="0"/>
              <a:t>服务器中</a:t>
            </a:r>
            <a:endParaRPr lang="zh-CN" altLang="en-US" sz="4800" dirty="0"/>
          </a:p>
        </p:txBody>
      </p:sp>
      <p:sp>
        <p:nvSpPr>
          <p:cNvPr id="3" name="内容占位符 2"/>
          <p:cNvSpPr>
            <a:spLocks noGrp="1"/>
          </p:cNvSpPr>
          <p:nvPr>
            <p:ph idx="1"/>
          </p:nvPr>
        </p:nvSpPr>
        <p:spPr/>
        <p:txBody>
          <a:bodyPr/>
          <a:lstStyle/>
          <a:p>
            <a:endParaRPr lang="zh-CN" altLang="en-US"/>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50403"/>
            <a:ext cx="4680520" cy="359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203598"/>
            <a:ext cx="3355980" cy="3629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053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17.1 </a:t>
            </a:r>
            <a:r>
              <a:rPr lang="zh-CN" altLang="en-US" sz="4800" dirty="0"/>
              <a:t>部署在</a:t>
            </a:r>
            <a:r>
              <a:rPr lang="en-US" altLang="zh-CN" sz="4800" dirty="0"/>
              <a:t>IIS</a:t>
            </a:r>
            <a:r>
              <a:rPr lang="zh-CN" altLang="en-US" sz="4800" dirty="0"/>
              <a:t>服务器中</a:t>
            </a:r>
            <a:endParaRPr lang="zh-CN" altLang="en-US" sz="4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3467774"/>
              </p:ext>
            </p:extLst>
          </p:nvPr>
        </p:nvGraphicFramePr>
        <p:xfrm>
          <a:off x="539552" y="1224034"/>
          <a:ext cx="4464496" cy="3418758"/>
        </p:xfrm>
        <a:graphic>
          <a:graphicData uri="http://schemas.openxmlformats.org/drawingml/2006/table">
            <a:tbl>
              <a:tblPr firstRow="1" firstCol="1" bandRow="1">
                <a:tableStyleId>{5C22544A-7EE6-4342-B048-85BDC9FD1C3A}</a:tableStyleId>
              </a:tblPr>
              <a:tblGrid>
                <a:gridCol w="763815"/>
                <a:gridCol w="3700681"/>
              </a:tblGrid>
              <a:tr h="244197">
                <a:tc>
                  <a:txBody>
                    <a:bodyPr/>
                    <a:lstStyle/>
                    <a:p>
                      <a:pPr algn="ctr">
                        <a:spcAft>
                          <a:spcPts val="0"/>
                        </a:spcAft>
                      </a:pPr>
                      <a:r>
                        <a:rPr lang="zh-CN" sz="1100" dirty="0">
                          <a:effectLst/>
                        </a:rPr>
                        <a:t>元素名称 </a:t>
                      </a:r>
                      <a:endParaRPr lang="zh-CN" sz="1100" dirty="0">
                        <a:effectLst/>
                        <a:latin typeface="宋体"/>
                        <a:cs typeface="宋体"/>
                      </a:endParaRPr>
                    </a:p>
                  </a:txBody>
                  <a:tcPr marL="68580" marR="68580" marT="0" marB="0" anchor="ctr"/>
                </a:tc>
                <a:tc>
                  <a:txBody>
                    <a:bodyPr/>
                    <a:lstStyle/>
                    <a:p>
                      <a:pPr algn="ctr">
                        <a:spcAft>
                          <a:spcPts val="0"/>
                        </a:spcAft>
                      </a:pPr>
                      <a:r>
                        <a:rPr lang="zh-CN" sz="1100">
                          <a:effectLst/>
                        </a:rPr>
                        <a:t>说明</a:t>
                      </a:r>
                      <a:r>
                        <a:rPr lang="en-US" sz="1100">
                          <a:effectLst/>
                        </a:rPr>
                        <a:t> </a:t>
                      </a:r>
                      <a:endParaRPr lang="zh-CN" sz="1100">
                        <a:effectLst/>
                        <a:latin typeface="宋体"/>
                        <a:cs typeface="宋体"/>
                      </a:endParaRPr>
                    </a:p>
                  </a:txBody>
                  <a:tcPr marL="68580" marR="68580" marT="0" marB="0" anchor="ctr"/>
                </a:tc>
              </a:tr>
              <a:tr h="488394">
                <a:tc>
                  <a:txBody>
                    <a:bodyPr/>
                    <a:lstStyle/>
                    <a:p>
                      <a:pPr>
                        <a:spcAft>
                          <a:spcPts val="0"/>
                        </a:spcAft>
                      </a:pPr>
                      <a:r>
                        <a:rPr lang="zh-CN" sz="1100">
                          <a:effectLst/>
                        </a:rPr>
                        <a:t>名称</a:t>
                      </a:r>
                      <a:r>
                        <a:rPr lang="en-US" sz="1100">
                          <a:effectLst/>
                        </a:rPr>
                        <a:t> </a:t>
                      </a:r>
                      <a:endParaRPr lang="zh-CN" sz="1100">
                        <a:effectLst/>
                        <a:latin typeface="Calibri"/>
                        <a:cs typeface="Times New Roman"/>
                      </a:endParaRPr>
                    </a:p>
                  </a:txBody>
                  <a:tcPr marL="68580" marR="68580" marT="0" marB="0" anchor="ctr"/>
                </a:tc>
                <a:tc>
                  <a:txBody>
                    <a:bodyPr/>
                    <a:lstStyle/>
                    <a:p>
                      <a:pPr>
                        <a:spcAft>
                          <a:spcPts val="0"/>
                        </a:spcAft>
                      </a:pPr>
                      <a:r>
                        <a:rPr lang="zh-CN" sz="1100">
                          <a:effectLst/>
                        </a:rPr>
                        <a:t>为连接字符串键入一个名称，例如 </a:t>
                      </a:r>
                      <a:r>
                        <a:rPr lang="en-US" sz="1100">
                          <a:effectLst/>
                        </a:rPr>
                        <a:t>StagingSqlServer</a:t>
                      </a:r>
                      <a:r>
                        <a:rPr lang="zh-CN" sz="1100">
                          <a:effectLst/>
                        </a:rPr>
                        <a:t>。输入的名称应该与应用程序代码中引用的名称相同。</a:t>
                      </a:r>
                      <a:endParaRPr lang="zh-CN" sz="1100">
                        <a:effectLst/>
                        <a:latin typeface="Calibri"/>
                        <a:cs typeface="Times New Roman"/>
                      </a:endParaRPr>
                    </a:p>
                  </a:txBody>
                  <a:tcPr marL="68580" marR="68580" marT="0" marB="0" anchor="ctr"/>
                </a:tc>
              </a:tr>
              <a:tr h="244197">
                <a:tc>
                  <a:txBody>
                    <a:bodyPr/>
                    <a:lstStyle/>
                    <a:p>
                      <a:pPr>
                        <a:spcAft>
                          <a:spcPts val="0"/>
                        </a:spcAft>
                      </a:pPr>
                      <a:r>
                        <a:rPr lang="zh-CN" sz="1100">
                          <a:effectLst/>
                        </a:rPr>
                        <a:t>服务器</a:t>
                      </a:r>
                      <a:r>
                        <a:rPr lang="en-US" sz="1100">
                          <a:effectLst/>
                        </a:rPr>
                        <a:t> </a:t>
                      </a:r>
                      <a:endParaRPr lang="zh-CN" sz="1100">
                        <a:effectLst/>
                        <a:latin typeface="Calibri"/>
                        <a:cs typeface="Times New Roman"/>
                      </a:endParaRPr>
                    </a:p>
                  </a:txBody>
                  <a:tcPr marL="68580" marR="68580" marT="0" marB="0" anchor="ctr"/>
                </a:tc>
                <a:tc>
                  <a:txBody>
                    <a:bodyPr/>
                    <a:lstStyle/>
                    <a:p>
                      <a:pPr>
                        <a:spcAft>
                          <a:spcPts val="0"/>
                        </a:spcAft>
                      </a:pPr>
                      <a:r>
                        <a:rPr lang="zh-CN" sz="1100">
                          <a:effectLst/>
                        </a:rPr>
                        <a:t>安装数据库的服务器名称或</a:t>
                      </a:r>
                      <a:r>
                        <a:rPr lang="en-US" sz="1100">
                          <a:effectLst/>
                        </a:rPr>
                        <a:t>IP</a:t>
                      </a:r>
                      <a:r>
                        <a:rPr lang="zh-CN" sz="1100">
                          <a:effectLst/>
                        </a:rPr>
                        <a:t>地址。</a:t>
                      </a:r>
                      <a:endParaRPr lang="zh-CN" sz="1100">
                        <a:effectLst/>
                        <a:latin typeface="Calibri"/>
                        <a:cs typeface="Times New Roman"/>
                      </a:endParaRPr>
                    </a:p>
                  </a:txBody>
                  <a:tcPr marL="68580" marR="68580" marT="0" marB="0" anchor="ctr"/>
                </a:tc>
              </a:tr>
              <a:tr h="244197">
                <a:tc>
                  <a:txBody>
                    <a:bodyPr/>
                    <a:lstStyle/>
                    <a:p>
                      <a:pPr>
                        <a:spcAft>
                          <a:spcPts val="0"/>
                        </a:spcAft>
                      </a:pPr>
                      <a:r>
                        <a:rPr lang="zh-CN" sz="1100">
                          <a:effectLst/>
                        </a:rPr>
                        <a:t>数据库</a:t>
                      </a:r>
                      <a:r>
                        <a:rPr lang="en-US" sz="1100">
                          <a:effectLst/>
                        </a:rPr>
                        <a:t> </a:t>
                      </a:r>
                      <a:endParaRPr lang="zh-CN" sz="1100">
                        <a:effectLst/>
                        <a:latin typeface="Calibri"/>
                        <a:cs typeface="Times New Roman"/>
                      </a:endParaRPr>
                    </a:p>
                  </a:txBody>
                  <a:tcPr marL="68580" marR="68580" marT="0" marB="0" anchor="ctr"/>
                </a:tc>
                <a:tc>
                  <a:txBody>
                    <a:bodyPr/>
                    <a:lstStyle/>
                    <a:p>
                      <a:pPr>
                        <a:spcAft>
                          <a:spcPts val="0"/>
                        </a:spcAft>
                      </a:pPr>
                      <a:r>
                        <a:rPr lang="en-US" sz="1100" dirty="0">
                          <a:effectLst/>
                        </a:rPr>
                        <a:t>SQL Server</a:t>
                      </a:r>
                      <a:r>
                        <a:rPr lang="zh-CN" sz="1100" dirty="0">
                          <a:effectLst/>
                        </a:rPr>
                        <a:t>数据库的名称。</a:t>
                      </a:r>
                      <a:endParaRPr lang="zh-CN" sz="1100" dirty="0">
                        <a:effectLst/>
                        <a:latin typeface="Calibri"/>
                        <a:cs typeface="Times New Roman"/>
                      </a:endParaRPr>
                    </a:p>
                  </a:txBody>
                  <a:tcPr marL="68580" marR="68580" marT="0" marB="0" anchor="ctr"/>
                </a:tc>
              </a:tr>
              <a:tr h="244197">
                <a:tc>
                  <a:txBody>
                    <a:bodyPr/>
                    <a:lstStyle/>
                    <a:p>
                      <a:pPr>
                        <a:spcAft>
                          <a:spcPts val="0"/>
                        </a:spcAft>
                      </a:pPr>
                      <a:r>
                        <a:rPr lang="zh-CN" sz="1100">
                          <a:effectLst/>
                        </a:rPr>
                        <a:t>凭据</a:t>
                      </a:r>
                      <a:r>
                        <a:rPr lang="en-US" sz="1100">
                          <a:effectLst/>
                        </a:rPr>
                        <a:t> </a:t>
                      </a:r>
                      <a:endParaRPr lang="zh-CN" sz="1100">
                        <a:effectLst/>
                        <a:latin typeface="Calibri"/>
                        <a:cs typeface="Times New Roman"/>
                      </a:endParaRPr>
                    </a:p>
                  </a:txBody>
                  <a:tcPr marL="68580" marR="68580" marT="0" marB="0" anchor="ctr"/>
                </a:tc>
                <a:tc>
                  <a:txBody>
                    <a:bodyPr/>
                    <a:lstStyle/>
                    <a:p>
                      <a:pPr>
                        <a:spcAft>
                          <a:spcPts val="0"/>
                        </a:spcAft>
                      </a:pPr>
                      <a:r>
                        <a:rPr lang="zh-CN" sz="1100">
                          <a:effectLst/>
                        </a:rPr>
                        <a:t>定义用于连接数据库的安全凭据。</a:t>
                      </a:r>
                      <a:endParaRPr lang="zh-CN" sz="1100">
                        <a:effectLst/>
                        <a:latin typeface="Calibri"/>
                        <a:cs typeface="Times New Roman"/>
                      </a:endParaRPr>
                    </a:p>
                  </a:txBody>
                  <a:tcPr marL="68580" marR="68580" marT="0" marB="0" anchor="ctr"/>
                </a:tc>
              </a:tr>
              <a:tr h="732591">
                <a:tc>
                  <a:txBody>
                    <a:bodyPr/>
                    <a:lstStyle/>
                    <a:p>
                      <a:pPr>
                        <a:spcAft>
                          <a:spcPts val="0"/>
                        </a:spcAft>
                      </a:pPr>
                      <a:r>
                        <a:rPr lang="zh-CN" sz="1100">
                          <a:effectLst/>
                        </a:rPr>
                        <a:t>使用</a:t>
                      </a:r>
                      <a:r>
                        <a:rPr lang="en-US" sz="1100">
                          <a:effectLst/>
                        </a:rPr>
                        <a:t> Windows </a:t>
                      </a:r>
                      <a:r>
                        <a:rPr lang="zh-CN" sz="1100">
                          <a:effectLst/>
                        </a:rPr>
                        <a:t>集成安全性</a:t>
                      </a:r>
                      <a:r>
                        <a:rPr lang="en-US" sz="1100">
                          <a:effectLst/>
                        </a:rPr>
                        <a:t> </a:t>
                      </a:r>
                      <a:endParaRPr lang="zh-CN" sz="1100">
                        <a:effectLst/>
                        <a:latin typeface="Calibri"/>
                        <a:cs typeface="Times New Roman"/>
                      </a:endParaRPr>
                    </a:p>
                  </a:txBody>
                  <a:tcPr marL="68580" marR="68580" marT="0" marB="0" anchor="ctr"/>
                </a:tc>
                <a:tc>
                  <a:txBody>
                    <a:bodyPr/>
                    <a:lstStyle/>
                    <a:p>
                      <a:pPr>
                        <a:spcAft>
                          <a:spcPts val="0"/>
                        </a:spcAft>
                      </a:pPr>
                      <a:r>
                        <a:rPr lang="zh-CN" sz="1100">
                          <a:effectLst/>
                        </a:rPr>
                        <a:t>使应用程序能够使用建立在操作系统线程上的当前</a:t>
                      </a:r>
                      <a:r>
                        <a:rPr lang="en-US" sz="1100">
                          <a:effectLst/>
                        </a:rPr>
                        <a:t>Windows</a:t>
                      </a:r>
                      <a:r>
                        <a:rPr lang="zh-CN" sz="1100">
                          <a:effectLst/>
                        </a:rPr>
                        <a:t>标识来访问</a:t>
                      </a:r>
                      <a:r>
                        <a:rPr lang="en-US" sz="1100">
                          <a:effectLst/>
                        </a:rPr>
                        <a:t>SQL Server</a:t>
                      </a:r>
                      <a:r>
                        <a:rPr lang="zh-CN" sz="1100">
                          <a:effectLst/>
                        </a:rPr>
                        <a:t>数据库。集成安全性要求所有的应用程序用户都必须在同一个域中，这样他们的凭据便可用于</a:t>
                      </a:r>
                      <a:r>
                        <a:rPr lang="en-US" sz="1100">
                          <a:effectLst/>
                        </a:rPr>
                        <a:t>Web</a:t>
                      </a:r>
                      <a:r>
                        <a:rPr lang="zh-CN" sz="1100">
                          <a:effectLst/>
                        </a:rPr>
                        <a:t>服务器。</a:t>
                      </a:r>
                      <a:endParaRPr lang="zh-CN" sz="1100">
                        <a:effectLst/>
                        <a:latin typeface="Calibri"/>
                        <a:cs typeface="Times New Roman"/>
                      </a:endParaRPr>
                    </a:p>
                  </a:txBody>
                  <a:tcPr marL="68580" marR="68580" marT="0" marB="0" anchor="ctr"/>
                </a:tc>
              </a:tr>
              <a:tr h="488394">
                <a:tc>
                  <a:txBody>
                    <a:bodyPr/>
                    <a:lstStyle/>
                    <a:p>
                      <a:pPr>
                        <a:spcAft>
                          <a:spcPts val="0"/>
                        </a:spcAft>
                      </a:pPr>
                      <a:r>
                        <a:rPr lang="zh-CN" sz="1100">
                          <a:effectLst/>
                        </a:rPr>
                        <a:t>指定凭据</a:t>
                      </a:r>
                      <a:r>
                        <a:rPr lang="en-US" sz="1100">
                          <a:effectLst/>
                        </a:rPr>
                        <a:t> </a:t>
                      </a:r>
                      <a:endParaRPr lang="zh-CN" sz="1100">
                        <a:effectLst/>
                        <a:latin typeface="Calibri"/>
                        <a:cs typeface="Times New Roman"/>
                      </a:endParaRPr>
                    </a:p>
                  </a:txBody>
                  <a:tcPr marL="68580" marR="68580" marT="0" marB="0" anchor="ctr"/>
                </a:tc>
                <a:tc>
                  <a:txBody>
                    <a:bodyPr/>
                    <a:lstStyle/>
                    <a:p>
                      <a:pPr>
                        <a:spcAft>
                          <a:spcPts val="0"/>
                        </a:spcAft>
                      </a:pPr>
                      <a:r>
                        <a:rPr lang="zh-CN" sz="1100">
                          <a:effectLst/>
                        </a:rPr>
                        <a:t>使用</a:t>
                      </a:r>
                      <a:r>
                        <a:rPr lang="en-US" sz="1100">
                          <a:effectLst/>
                        </a:rPr>
                        <a:t>SQL Server</a:t>
                      </a:r>
                      <a:r>
                        <a:rPr lang="zh-CN" sz="1100">
                          <a:effectLst/>
                        </a:rPr>
                        <a:t>用户名和密码。当数据库服务器和</a:t>
                      </a:r>
                      <a:r>
                        <a:rPr lang="en-US" sz="1100">
                          <a:effectLst/>
                        </a:rPr>
                        <a:t>Web</a:t>
                      </a:r>
                      <a:r>
                        <a:rPr lang="zh-CN" sz="1100">
                          <a:effectLst/>
                        </a:rPr>
                        <a:t>服务器不在同一个计算机中可以通过才设置来建立凭据。</a:t>
                      </a:r>
                      <a:endParaRPr lang="zh-CN" sz="1100">
                        <a:effectLst/>
                        <a:latin typeface="Calibri"/>
                        <a:cs typeface="Times New Roman"/>
                      </a:endParaRPr>
                    </a:p>
                  </a:txBody>
                  <a:tcPr marL="68580" marR="68580" marT="0" marB="0" anchor="ctr"/>
                </a:tc>
              </a:tr>
              <a:tr h="488394">
                <a:tc>
                  <a:txBody>
                    <a:bodyPr/>
                    <a:lstStyle/>
                    <a:p>
                      <a:pPr>
                        <a:spcAft>
                          <a:spcPts val="0"/>
                        </a:spcAft>
                      </a:pPr>
                      <a:r>
                        <a:rPr lang="zh-CN" sz="1100">
                          <a:effectLst/>
                        </a:rPr>
                        <a:t>设置</a:t>
                      </a:r>
                      <a:r>
                        <a:rPr lang="en-US" sz="1100">
                          <a:effectLst/>
                        </a:rPr>
                        <a:t> </a:t>
                      </a:r>
                      <a:endParaRPr lang="zh-CN" sz="1100">
                        <a:effectLst/>
                        <a:latin typeface="Calibri"/>
                        <a:cs typeface="Times New Roman"/>
                      </a:endParaRPr>
                    </a:p>
                  </a:txBody>
                  <a:tcPr marL="68580" marR="68580" marT="0" marB="0" anchor="ctr"/>
                </a:tc>
                <a:tc>
                  <a:txBody>
                    <a:bodyPr/>
                    <a:lstStyle/>
                    <a:p>
                      <a:pPr>
                        <a:spcAft>
                          <a:spcPts val="0"/>
                        </a:spcAft>
                      </a:pPr>
                      <a:r>
                        <a:rPr lang="zh-CN" sz="1100">
                          <a:effectLst/>
                        </a:rPr>
                        <a:t>打开</a:t>
                      </a:r>
                      <a:r>
                        <a:rPr lang="en-US" sz="1100">
                          <a:effectLst/>
                        </a:rPr>
                        <a:t>“</a:t>
                      </a:r>
                      <a:r>
                        <a:rPr lang="zh-CN" sz="1100">
                          <a:effectLst/>
                        </a:rPr>
                        <a:t>设置凭据”对话框，可以从该对话框中配置用于连接到</a:t>
                      </a:r>
                      <a:r>
                        <a:rPr lang="en-US" sz="1100">
                          <a:effectLst/>
                        </a:rPr>
                        <a:t>SQL Server</a:t>
                      </a:r>
                      <a:r>
                        <a:rPr lang="zh-CN" sz="1100">
                          <a:effectLst/>
                        </a:rPr>
                        <a:t>数据库的用户名和密码。</a:t>
                      </a:r>
                      <a:endParaRPr lang="zh-CN" sz="1100">
                        <a:effectLst/>
                        <a:latin typeface="Calibri"/>
                        <a:cs typeface="Times New Roman"/>
                      </a:endParaRPr>
                    </a:p>
                  </a:txBody>
                  <a:tcPr marL="68580" marR="68580" marT="0" marB="0" anchor="ctr"/>
                </a:tc>
              </a:tr>
              <a:tr h="244197">
                <a:tc>
                  <a:txBody>
                    <a:bodyPr/>
                    <a:lstStyle/>
                    <a:p>
                      <a:pPr>
                        <a:spcAft>
                          <a:spcPts val="0"/>
                        </a:spcAft>
                      </a:pPr>
                      <a:r>
                        <a:rPr lang="zh-CN" sz="1100">
                          <a:effectLst/>
                        </a:rPr>
                        <a:t>自定义</a:t>
                      </a:r>
                      <a:r>
                        <a:rPr lang="en-US" sz="1100">
                          <a:effectLst/>
                        </a:rPr>
                        <a:t> </a:t>
                      </a:r>
                      <a:endParaRPr lang="zh-CN" sz="1100">
                        <a:effectLst/>
                        <a:latin typeface="Calibri"/>
                        <a:cs typeface="Times New Roman"/>
                      </a:endParaRPr>
                    </a:p>
                  </a:txBody>
                  <a:tcPr marL="68580" marR="68580" marT="0" marB="0" anchor="ctr"/>
                </a:tc>
                <a:tc>
                  <a:txBody>
                    <a:bodyPr/>
                    <a:lstStyle/>
                    <a:p>
                      <a:pPr>
                        <a:spcAft>
                          <a:spcPts val="0"/>
                        </a:spcAft>
                      </a:pPr>
                      <a:r>
                        <a:rPr lang="zh-CN" sz="1100" dirty="0">
                          <a:effectLst/>
                        </a:rPr>
                        <a:t>键入自定义数据库连接字符串。</a:t>
                      </a:r>
                      <a:endParaRPr lang="zh-CN" sz="1100" dirty="0">
                        <a:effectLst/>
                        <a:latin typeface="Calibri"/>
                        <a:cs typeface="Times New Roman"/>
                      </a:endParaRPr>
                    </a:p>
                  </a:txBody>
                  <a:tcPr marL="68580" marR="68580" marT="0" marB="0" anchor="ctr"/>
                </a:tc>
              </a:tr>
            </a:tbl>
          </a:graphicData>
        </a:graphic>
      </p:graphicFrame>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1635646"/>
            <a:ext cx="3623219" cy="279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88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17.2 </a:t>
            </a:r>
            <a:r>
              <a:rPr lang="zh-CN" altLang="en-US" sz="4800" dirty="0"/>
              <a:t>部署在云服务器中</a:t>
            </a:r>
            <a:endParaRPr lang="zh-CN" altLang="en-US" sz="4800" dirty="0"/>
          </a:p>
        </p:txBody>
      </p:sp>
      <p:sp>
        <p:nvSpPr>
          <p:cNvPr id="3" name="内容占位符 2"/>
          <p:cNvSpPr>
            <a:spLocks noGrp="1"/>
          </p:cNvSpPr>
          <p:nvPr>
            <p:ph idx="1"/>
          </p:nvPr>
        </p:nvSpPr>
        <p:spPr/>
        <p:txBody>
          <a:bodyPr>
            <a:normAutofit fontScale="85000" lnSpcReduction="20000"/>
          </a:bodyPr>
          <a:lstStyle/>
          <a:p>
            <a:r>
              <a:rPr lang="zh-CN" altLang="zh-CN" dirty="0"/>
              <a:t>作为对外提供信息服务的网站，应当具备高速的双向通道、固定的互联网</a:t>
            </a:r>
            <a:r>
              <a:rPr lang="x-none" altLang="zh-CN" dirty="0"/>
              <a:t>IP</a:t>
            </a:r>
            <a:r>
              <a:rPr lang="zh-CN" altLang="zh-CN" dirty="0"/>
              <a:t>地址以及</a:t>
            </a:r>
            <a:r>
              <a:rPr lang="x-none" altLang="zh-CN" dirty="0"/>
              <a:t>7*24</a:t>
            </a:r>
            <a:r>
              <a:rPr lang="zh-CN" altLang="zh-CN" dirty="0"/>
              <a:t>小时的稳定运行等条件，这对于小规模的网站来说成本太高。比较可行的解决方案是，在互联网中获取专业的虚拟主机服务，将网站的程序和数据库托管与该服务器中，通过服务的“共享”，达到降低成本、提高质量的目的。</a:t>
            </a:r>
          </a:p>
          <a:p>
            <a:r>
              <a:rPr lang="zh-CN" altLang="zh-CN" dirty="0"/>
              <a:t>虚拟主机，也叫虚拟空间，通常是把一台运行在互联网上的物理服务器划分成多个“虚拟”的服务器，分别出租给不同的网站，从而充分利用服务器硬件资源。</a:t>
            </a:r>
          </a:p>
          <a:p>
            <a:r>
              <a:rPr lang="zh-CN" altLang="zh-CN" dirty="0"/>
              <a:t>虚拟主机技术主要应用于</a:t>
            </a:r>
            <a:r>
              <a:rPr lang="x-none" altLang="zh-CN" dirty="0"/>
              <a:t>HTTP</a:t>
            </a:r>
            <a:r>
              <a:rPr lang="zh-CN" altLang="zh-CN" dirty="0"/>
              <a:t>（</a:t>
            </a:r>
            <a:r>
              <a:rPr lang="x-none" altLang="zh-CN" dirty="0"/>
              <a:t>Hypertext Transfer Protocol</a:t>
            </a:r>
            <a:r>
              <a:rPr lang="zh-CN" altLang="zh-CN" dirty="0"/>
              <a:t>，超文本传输协议）服务，将一台服务器的某项或者全部服务内容逻辑划分为多个服务单位，对外表现为多个服务器。对于网站管理者而言，在网站的配置、程序和数据库的部署方面，虚拟主机与实体服务器没有明显的差别</a:t>
            </a:r>
            <a:r>
              <a:rPr lang="zh-CN" altLang="zh-CN" dirty="0" smtClean="0"/>
              <a:t>。</a:t>
            </a:r>
            <a:endParaRPr lang="zh-CN" altLang="en-US" dirty="0"/>
          </a:p>
        </p:txBody>
      </p:sp>
    </p:spTree>
    <p:extLst>
      <p:ext uri="{BB962C8B-B14F-4D97-AF65-F5344CB8AC3E}">
        <p14:creationId xmlns:p14="http://schemas.microsoft.com/office/powerpoint/2010/main" val="360053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17.2 </a:t>
            </a:r>
            <a:r>
              <a:rPr lang="zh-CN" altLang="en-US" sz="4800" dirty="0"/>
              <a:t>部署在云服务器中</a:t>
            </a:r>
            <a:endParaRPr lang="zh-CN" altLang="en-US" sz="4800" dirty="0"/>
          </a:p>
        </p:txBody>
      </p:sp>
      <p:sp>
        <p:nvSpPr>
          <p:cNvPr id="3" name="内容占位符 2"/>
          <p:cNvSpPr>
            <a:spLocks noGrp="1"/>
          </p:cNvSpPr>
          <p:nvPr>
            <p:ph idx="1"/>
          </p:nvPr>
        </p:nvSpPr>
        <p:spPr/>
        <p:txBody>
          <a:bodyPr>
            <a:normAutofit fontScale="85000" lnSpcReduction="10000"/>
          </a:bodyPr>
          <a:lstStyle/>
          <a:p>
            <a:r>
              <a:rPr lang="zh-CN" altLang="zh-CN" dirty="0"/>
              <a:t>云服务器是一种简单高效、安全可靠、处理能力可弹性伸缩的计算服务。与虚拟主机类似，其管理方式比物理服务器更简单方便。用户无需购买服务器硬件，即可迅速创建或释放任意多台云服务器</a:t>
            </a:r>
            <a:r>
              <a:rPr lang="zh-CN" altLang="zh-CN" dirty="0" smtClean="0"/>
              <a:t>。</a:t>
            </a:r>
            <a:endParaRPr lang="en-US" altLang="zh-CN" dirty="0" smtClean="0"/>
          </a:p>
          <a:p>
            <a:r>
              <a:rPr lang="zh-CN" altLang="zh-CN" dirty="0" smtClean="0"/>
              <a:t>云</a:t>
            </a:r>
            <a:r>
              <a:rPr lang="zh-CN" altLang="zh-CN" dirty="0"/>
              <a:t>服务器具有高密度（</a:t>
            </a:r>
            <a:r>
              <a:rPr lang="x-none" altLang="zh-CN" dirty="0"/>
              <a:t>High-density</a:t>
            </a:r>
            <a:r>
              <a:rPr lang="zh-CN" altLang="zh-CN" dirty="0"/>
              <a:t>）、低能耗（</a:t>
            </a:r>
            <a:r>
              <a:rPr lang="x-none" altLang="zh-CN" dirty="0"/>
              <a:t>Energy-saving</a:t>
            </a:r>
            <a:r>
              <a:rPr lang="zh-CN" altLang="zh-CN" dirty="0"/>
              <a:t>），易管理（</a:t>
            </a:r>
            <a:r>
              <a:rPr lang="x-none" altLang="zh-CN" dirty="0"/>
              <a:t>Reorganization </a:t>
            </a:r>
            <a:r>
              <a:rPr lang="zh-CN" altLang="zh-CN" dirty="0"/>
              <a:t>）、系统优化（</a:t>
            </a:r>
            <a:r>
              <a:rPr lang="x-none" altLang="zh-CN" dirty="0"/>
              <a:t>Optimization</a:t>
            </a:r>
            <a:r>
              <a:rPr lang="zh-CN" altLang="zh-CN" dirty="0"/>
              <a:t>）等优点，已经接替虚拟主机而成为提供网站建设的主要服务模式。</a:t>
            </a:r>
          </a:p>
          <a:p>
            <a:r>
              <a:rPr lang="zh-CN" altLang="zh-CN" dirty="0"/>
              <a:t>在国内，有多家公司提供云服务器的</a:t>
            </a:r>
            <a:r>
              <a:rPr lang="zh-CN" altLang="zh-CN" dirty="0" smtClean="0"/>
              <a:t>业务。</a:t>
            </a:r>
            <a:r>
              <a:rPr lang="zh-CN" altLang="zh-CN" dirty="0"/>
              <a:t>选择租用云服务器时，除了需要考虑带宽、容量和价格外，还需要特别注意该服务器所支持的软件类型，比如操作系统（</a:t>
            </a:r>
            <a:r>
              <a:rPr lang="x-none" altLang="zh-CN" dirty="0"/>
              <a:t>Windows</a:t>
            </a:r>
            <a:r>
              <a:rPr lang="zh-CN" altLang="zh-CN" dirty="0"/>
              <a:t>或</a:t>
            </a:r>
            <a:r>
              <a:rPr lang="x-none" altLang="zh-CN" dirty="0"/>
              <a:t>Linux</a:t>
            </a:r>
            <a:r>
              <a:rPr lang="zh-CN" altLang="zh-CN" dirty="0"/>
              <a:t>）、</a:t>
            </a:r>
            <a:r>
              <a:rPr lang="x-none" altLang="zh-CN" dirty="0"/>
              <a:t>Web</a:t>
            </a:r>
            <a:r>
              <a:rPr lang="zh-CN" altLang="zh-CN" dirty="0"/>
              <a:t>服务器（</a:t>
            </a:r>
            <a:r>
              <a:rPr lang="x-none" altLang="zh-CN" dirty="0"/>
              <a:t>IIS</a:t>
            </a:r>
            <a:r>
              <a:rPr lang="zh-CN" altLang="zh-CN" dirty="0"/>
              <a:t>或</a:t>
            </a:r>
            <a:r>
              <a:rPr lang="x-none" altLang="zh-CN" dirty="0"/>
              <a:t>Apache</a:t>
            </a:r>
            <a:r>
              <a:rPr lang="zh-CN" altLang="zh-CN" dirty="0"/>
              <a:t>），即使是支持</a:t>
            </a:r>
            <a:r>
              <a:rPr lang="x-none" altLang="zh-CN" dirty="0"/>
              <a:t>ASP.NET</a:t>
            </a:r>
            <a:r>
              <a:rPr lang="zh-CN" altLang="zh-CN" dirty="0"/>
              <a:t>的</a:t>
            </a:r>
            <a:r>
              <a:rPr lang="x-none" altLang="zh-CN" dirty="0"/>
              <a:t>IIS</a:t>
            </a:r>
            <a:r>
              <a:rPr lang="zh-CN" altLang="zh-CN" dirty="0"/>
              <a:t>，还要检查该</a:t>
            </a:r>
            <a:r>
              <a:rPr lang="x-none" altLang="zh-CN" dirty="0"/>
              <a:t>Web</a:t>
            </a:r>
            <a:r>
              <a:rPr lang="zh-CN" altLang="zh-CN" dirty="0"/>
              <a:t>服务器的版本与网站是否匹配。</a:t>
            </a:r>
            <a:endParaRPr lang="zh-CN" altLang="en-US" dirty="0"/>
          </a:p>
        </p:txBody>
      </p:sp>
    </p:spTree>
    <p:extLst>
      <p:ext uri="{BB962C8B-B14F-4D97-AF65-F5344CB8AC3E}">
        <p14:creationId xmlns:p14="http://schemas.microsoft.com/office/powerpoint/2010/main" val="134683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17.2 </a:t>
            </a:r>
            <a:r>
              <a:rPr lang="zh-CN" altLang="en-US" sz="4800" dirty="0"/>
              <a:t>部署在云服务器中</a:t>
            </a:r>
            <a:endParaRPr lang="zh-CN" altLang="en-US" sz="4800" dirty="0"/>
          </a:p>
        </p:txBody>
      </p:sp>
      <p:sp>
        <p:nvSpPr>
          <p:cNvPr id="3" name="内容占位符 2"/>
          <p:cNvSpPr>
            <a:spLocks noGrp="1"/>
          </p:cNvSpPr>
          <p:nvPr>
            <p:ph idx="1"/>
          </p:nvPr>
        </p:nvSpPr>
        <p:spPr/>
        <p:txBody>
          <a:bodyPr>
            <a:normAutofit fontScale="77500" lnSpcReduction="20000"/>
          </a:bodyPr>
          <a:lstStyle/>
          <a:p>
            <a:r>
              <a:rPr lang="zh-CN" altLang="zh-CN" dirty="0"/>
              <a:t>域名（</a:t>
            </a:r>
            <a:r>
              <a:rPr lang="x-none" altLang="zh-CN" dirty="0"/>
              <a:t>Domain Name</a:t>
            </a:r>
            <a:r>
              <a:rPr lang="zh-CN" altLang="zh-CN" dirty="0"/>
              <a:t>）是由一串用点分隔的名字组成的互联网上某一台计算机或计算机组的名称，用于在数据传输时标识计算机的电子方位</a:t>
            </a:r>
            <a:r>
              <a:rPr lang="zh-CN" altLang="zh-CN" dirty="0" smtClean="0"/>
              <a:t>。</a:t>
            </a:r>
            <a:endParaRPr lang="en-US" altLang="zh-CN" dirty="0" smtClean="0"/>
          </a:p>
          <a:p>
            <a:r>
              <a:rPr lang="zh-CN" altLang="zh-CN" dirty="0" smtClean="0"/>
              <a:t>国际</a:t>
            </a:r>
            <a:r>
              <a:rPr lang="zh-CN" altLang="zh-CN" dirty="0"/>
              <a:t>域名也叫国际顶级域名（</a:t>
            </a:r>
            <a:r>
              <a:rPr lang="x-none" altLang="zh-CN" dirty="0"/>
              <a:t>international top-level domain-names</a:t>
            </a:r>
            <a:r>
              <a:rPr lang="zh-CN" altLang="zh-CN" dirty="0"/>
              <a:t>，简称</a:t>
            </a:r>
            <a:r>
              <a:rPr lang="x-none" altLang="zh-CN" dirty="0"/>
              <a:t>iTDs</a:t>
            </a:r>
            <a:r>
              <a:rPr lang="zh-CN" altLang="zh-CN" dirty="0"/>
              <a:t>），是使用最早也最广泛的域名。例如表示工商企业的</a:t>
            </a:r>
            <a:r>
              <a:rPr lang="x-none" altLang="zh-CN" dirty="0"/>
              <a:t>.</a:t>
            </a:r>
            <a:r>
              <a:rPr lang="x-none" altLang="zh-CN" dirty="0" smtClean="0"/>
              <a:t>com</a:t>
            </a:r>
            <a:r>
              <a:rPr lang="zh-CN" altLang="zh-CN" dirty="0" smtClean="0"/>
              <a:t>。</a:t>
            </a:r>
            <a:endParaRPr lang="zh-CN" altLang="zh-CN" dirty="0"/>
          </a:p>
          <a:p>
            <a:r>
              <a:rPr lang="zh-CN" altLang="zh-CN" dirty="0"/>
              <a:t>国内域名是指</a:t>
            </a:r>
            <a:r>
              <a:rPr lang="x-none" altLang="zh-CN" dirty="0"/>
              <a:t>.cn</a:t>
            </a:r>
            <a:r>
              <a:rPr lang="zh-CN" altLang="zh-CN" dirty="0"/>
              <a:t>顶级域名下的二级域名，由“中国互联网络管理中心”（</a:t>
            </a:r>
            <a:r>
              <a:rPr lang="x-none" altLang="zh-CN" dirty="0"/>
              <a:t>CNNIC</a:t>
            </a:r>
            <a:r>
              <a:rPr lang="zh-CN" altLang="zh-CN" dirty="0"/>
              <a:t>）管理，国内二级域名包括：</a:t>
            </a:r>
            <a:r>
              <a:rPr lang="x-none" altLang="zh-CN" dirty="0"/>
              <a:t>.gov.cn</a:t>
            </a:r>
            <a:r>
              <a:rPr lang="zh-CN" altLang="zh-CN" dirty="0"/>
              <a:t>、</a:t>
            </a:r>
            <a:r>
              <a:rPr lang="x-none" altLang="zh-CN" dirty="0"/>
              <a:t>.edu.cn</a:t>
            </a:r>
            <a:r>
              <a:rPr lang="zh-CN" altLang="zh-CN" dirty="0"/>
              <a:t>、</a:t>
            </a:r>
            <a:r>
              <a:rPr lang="x-none" altLang="zh-CN" dirty="0"/>
              <a:t>.com.cn</a:t>
            </a:r>
            <a:r>
              <a:rPr lang="zh-CN" altLang="zh-CN" dirty="0"/>
              <a:t>等。</a:t>
            </a:r>
          </a:p>
          <a:p>
            <a:r>
              <a:rPr lang="zh-CN" altLang="zh-CN" dirty="0" smtClean="0"/>
              <a:t>可以</a:t>
            </a:r>
            <a:r>
              <a:rPr lang="zh-CN" altLang="zh-CN" dirty="0"/>
              <a:t>为一个网站同时申请多个域名，比如在</a:t>
            </a:r>
            <a:r>
              <a:rPr lang="x-none" altLang="zh-CN" dirty="0"/>
              <a:t>.com</a:t>
            </a:r>
            <a:r>
              <a:rPr lang="zh-CN" altLang="zh-CN" dirty="0"/>
              <a:t>和</a:t>
            </a:r>
            <a:r>
              <a:rPr lang="x-none" altLang="zh-CN" dirty="0"/>
              <a:t>.net</a:t>
            </a:r>
            <a:r>
              <a:rPr lang="zh-CN" altLang="zh-CN" dirty="0"/>
              <a:t>一级域名下分别注册二级域名。</a:t>
            </a:r>
          </a:p>
          <a:p>
            <a:r>
              <a:rPr lang="zh-CN" altLang="zh-CN" dirty="0"/>
              <a:t>申请域名前需要先寻找域名注册网站，以确保要申请的域名没有被申请过</a:t>
            </a:r>
            <a:r>
              <a:rPr lang="zh-CN" altLang="zh-CN" dirty="0" smtClean="0"/>
              <a:t>。提交</a:t>
            </a:r>
            <a:r>
              <a:rPr lang="zh-CN" altLang="zh-CN" dirty="0"/>
              <a:t>注册，并缴纳年费；正式申请成功后，即可开始进入</a:t>
            </a:r>
            <a:r>
              <a:rPr lang="x-none" altLang="zh-CN" dirty="0"/>
              <a:t>DNS</a:t>
            </a:r>
            <a:r>
              <a:rPr lang="zh-CN" altLang="zh-CN" dirty="0"/>
              <a:t>解析管理、设置解析记录等操作。</a:t>
            </a:r>
          </a:p>
          <a:p>
            <a:r>
              <a:rPr lang="zh-CN" altLang="zh-CN" dirty="0"/>
              <a:t>域名注册后需要定期续费，否则会失去对域名的拥有权</a:t>
            </a:r>
            <a:r>
              <a:rPr lang="zh-CN" altLang="zh-CN" dirty="0" smtClean="0"/>
              <a:t>。</a:t>
            </a:r>
            <a:endParaRPr lang="zh-CN" altLang="en-US" dirty="0"/>
          </a:p>
        </p:txBody>
      </p:sp>
    </p:spTree>
    <p:extLst>
      <p:ext uri="{BB962C8B-B14F-4D97-AF65-F5344CB8AC3E}">
        <p14:creationId xmlns:p14="http://schemas.microsoft.com/office/powerpoint/2010/main" val="255470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3.6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44780604"/>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897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140</TotalTime>
  <Words>1028</Words>
  <Application>Microsoft Office PowerPoint</Application>
  <PresentationFormat>全屏显示(16:9)</PresentationFormat>
  <Paragraphs>75</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主管人员</vt:lpstr>
      <vt:lpstr>《商务网站设计与开发》</vt:lpstr>
      <vt:lpstr>内容</vt:lpstr>
      <vt:lpstr>17.1 部署在IIS服务器中</vt:lpstr>
      <vt:lpstr>17.1 部署在IIS服务器中</vt:lpstr>
      <vt:lpstr>17.1 部署在IIS服务器中</vt:lpstr>
      <vt:lpstr>17.2 部署在云服务器中</vt:lpstr>
      <vt:lpstr>17.2 部署在云服务器中</vt:lpstr>
      <vt:lpstr>17.2 部署在云服务器中</vt:lpstr>
      <vt:lpstr>3.6 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温浩宇</cp:lastModifiedBy>
  <cp:revision>23</cp:revision>
  <dcterms:created xsi:type="dcterms:W3CDTF">2015-12-06T10:13:51Z</dcterms:created>
  <dcterms:modified xsi:type="dcterms:W3CDTF">2017-05-04T14:52:07Z</dcterms:modified>
</cp:coreProperties>
</file>