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ppt/tags/tag3.xml" ContentType="application/vnd.openxmlformats-officedocument.presentationml.tags+xml"/>
  <Override PartName="/ppt/notesSlides/notesSlide19.xml" ContentType="application/vnd.openxmlformats-officedocument.presentationml.notesSlide+xml"/>
  <Override PartName="/ppt/tags/tag4.xml" ContentType="application/vnd.openxmlformats-officedocument.presentationml.tags+xml"/>
  <Override PartName="/ppt/notesSlides/notesSlide20.xml" ContentType="application/vnd.openxmlformats-officedocument.presentationml.notesSlide+xml"/>
  <Override PartName="/ppt/tags/tag5.xml" ContentType="application/vnd.openxmlformats-officedocument.presentationml.tags+xml"/>
  <Override PartName="/ppt/notesSlides/notesSlide21.xml" ContentType="application/vnd.openxmlformats-officedocument.presentationml.notesSlide+xml"/>
  <Override PartName="/ppt/tags/tag6.xml" ContentType="application/vnd.openxmlformats-officedocument.presentationml.tags+xml"/>
  <Override PartName="/ppt/notesSlides/notesSlide22.xml" ContentType="application/vnd.openxmlformats-officedocument.presentationml.notesSlide+xml"/>
  <Override PartName="/ppt/tags/tag7.xml" ContentType="application/vnd.openxmlformats-officedocument.presentationml.tags+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tags/tag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50" r:id="rId2"/>
  </p:sldMasterIdLst>
  <p:notesMasterIdLst>
    <p:notesMasterId r:id="rId110"/>
  </p:notesMasterIdLst>
  <p:handoutMasterIdLst>
    <p:handoutMasterId r:id="rId111"/>
  </p:handoutMasterIdLst>
  <p:sldIdLst>
    <p:sldId id="8887" r:id="rId3"/>
    <p:sldId id="9068" r:id="rId4"/>
    <p:sldId id="9211" r:id="rId5"/>
    <p:sldId id="9209" r:id="rId6"/>
    <p:sldId id="731" r:id="rId7"/>
    <p:sldId id="740" r:id="rId8"/>
    <p:sldId id="732" r:id="rId9"/>
    <p:sldId id="770" r:id="rId10"/>
    <p:sldId id="749" r:id="rId11"/>
    <p:sldId id="751" r:id="rId12"/>
    <p:sldId id="791" r:id="rId13"/>
    <p:sldId id="752" r:id="rId14"/>
    <p:sldId id="753" r:id="rId15"/>
    <p:sldId id="792" r:id="rId16"/>
    <p:sldId id="793" r:id="rId17"/>
    <p:sldId id="794" r:id="rId18"/>
    <p:sldId id="754" r:id="rId19"/>
    <p:sldId id="9222" r:id="rId20"/>
    <p:sldId id="9223" r:id="rId21"/>
    <p:sldId id="9224" r:id="rId22"/>
    <p:sldId id="9225" r:id="rId23"/>
    <p:sldId id="9221" r:id="rId24"/>
    <p:sldId id="9226" r:id="rId25"/>
    <p:sldId id="9227" r:id="rId26"/>
    <p:sldId id="755" r:id="rId27"/>
    <p:sldId id="741" r:id="rId28"/>
    <p:sldId id="268" r:id="rId29"/>
    <p:sldId id="269" r:id="rId30"/>
    <p:sldId id="266" r:id="rId31"/>
    <p:sldId id="789" r:id="rId32"/>
    <p:sldId id="261" r:id="rId33"/>
    <p:sldId id="262" r:id="rId34"/>
    <p:sldId id="264" r:id="rId35"/>
    <p:sldId id="790" r:id="rId36"/>
    <p:sldId id="263" r:id="rId37"/>
    <p:sldId id="265" r:id="rId38"/>
    <p:sldId id="788" r:id="rId39"/>
    <p:sldId id="9210" r:id="rId40"/>
    <p:sldId id="9218" r:id="rId41"/>
    <p:sldId id="8994" r:id="rId42"/>
    <p:sldId id="9212" r:id="rId43"/>
    <p:sldId id="8995" r:id="rId44"/>
    <p:sldId id="9213" r:id="rId45"/>
    <p:sldId id="9214" r:id="rId46"/>
    <p:sldId id="9215" r:id="rId47"/>
    <p:sldId id="9217" r:id="rId48"/>
    <p:sldId id="9216" r:id="rId49"/>
    <p:sldId id="9219" r:id="rId50"/>
    <p:sldId id="9220" r:id="rId51"/>
    <p:sldId id="9228" r:id="rId52"/>
    <p:sldId id="9232" r:id="rId53"/>
    <p:sldId id="9229" r:id="rId54"/>
    <p:sldId id="9233" r:id="rId55"/>
    <p:sldId id="9230" r:id="rId56"/>
    <p:sldId id="9234" r:id="rId57"/>
    <p:sldId id="9235" r:id="rId58"/>
    <p:sldId id="9245" r:id="rId59"/>
    <p:sldId id="9246" r:id="rId60"/>
    <p:sldId id="9238" r:id="rId61"/>
    <p:sldId id="9239" r:id="rId62"/>
    <p:sldId id="9323" r:id="rId63"/>
    <p:sldId id="711" r:id="rId64"/>
    <p:sldId id="9328" r:id="rId65"/>
    <p:sldId id="713" r:id="rId66"/>
    <p:sldId id="714" r:id="rId67"/>
    <p:sldId id="9319" r:id="rId68"/>
    <p:sldId id="9324" r:id="rId69"/>
    <p:sldId id="9325" r:id="rId70"/>
    <p:sldId id="9326" r:id="rId71"/>
    <p:sldId id="9329" r:id="rId72"/>
    <p:sldId id="9330" r:id="rId73"/>
    <p:sldId id="9331" r:id="rId74"/>
    <p:sldId id="9332" r:id="rId75"/>
    <p:sldId id="742" r:id="rId76"/>
    <p:sldId id="744" r:id="rId77"/>
    <p:sldId id="743" r:id="rId78"/>
    <p:sldId id="9333" r:id="rId79"/>
    <p:sldId id="9334" r:id="rId80"/>
    <p:sldId id="9335" r:id="rId81"/>
    <p:sldId id="9336" r:id="rId82"/>
    <p:sldId id="9339" r:id="rId83"/>
    <p:sldId id="9340" r:id="rId84"/>
    <p:sldId id="9341" r:id="rId85"/>
    <p:sldId id="9342" r:id="rId86"/>
    <p:sldId id="9343" r:id="rId87"/>
    <p:sldId id="8932" r:id="rId88"/>
    <p:sldId id="8891" r:id="rId89"/>
    <p:sldId id="8934" r:id="rId90"/>
    <p:sldId id="8935" r:id="rId91"/>
    <p:sldId id="8936" r:id="rId92"/>
    <p:sldId id="8937" r:id="rId93"/>
    <p:sldId id="8938" r:id="rId94"/>
    <p:sldId id="8939" r:id="rId95"/>
    <p:sldId id="8940" r:id="rId96"/>
    <p:sldId id="8941" r:id="rId97"/>
    <p:sldId id="8942" r:id="rId98"/>
    <p:sldId id="9344" r:id="rId99"/>
    <p:sldId id="9354" r:id="rId100"/>
    <p:sldId id="9345" r:id="rId101"/>
    <p:sldId id="9352" r:id="rId102"/>
    <p:sldId id="9346" r:id="rId103"/>
    <p:sldId id="9348" r:id="rId104"/>
    <p:sldId id="9347" r:id="rId105"/>
    <p:sldId id="9349" r:id="rId106"/>
    <p:sldId id="9351" r:id="rId107"/>
    <p:sldId id="9350" r:id="rId108"/>
    <p:sldId id="8889" r:id="rId10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A567569-D046-4770-A796-1BBA09CE8D2E}">
          <p14:sldIdLst>
            <p14:sldId id="8887"/>
            <p14:sldId id="9068"/>
            <p14:sldId id="9211"/>
          </p14:sldIdLst>
        </p14:section>
        <p14:section name="查询解析" id="{4737C7A0-0322-4E01-9E78-B1E51C666676}">
          <p14:sldIdLst>
            <p14:sldId id="9209"/>
            <p14:sldId id="731"/>
            <p14:sldId id="740"/>
            <p14:sldId id="732"/>
            <p14:sldId id="770"/>
            <p14:sldId id="749"/>
            <p14:sldId id="751"/>
            <p14:sldId id="791"/>
            <p14:sldId id="752"/>
            <p14:sldId id="753"/>
            <p14:sldId id="792"/>
            <p14:sldId id="793"/>
            <p14:sldId id="794"/>
            <p14:sldId id="754"/>
            <p14:sldId id="9222"/>
            <p14:sldId id="9223"/>
            <p14:sldId id="9224"/>
            <p14:sldId id="9225"/>
            <p14:sldId id="9221"/>
            <p14:sldId id="9226"/>
            <p14:sldId id="9227"/>
            <p14:sldId id="755"/>
            <p14:sldId id="741"/>
            <p14:sldId id="268"/>
            <p14:sldId id="269"/>
            <p14:sldId id="266"/>
            <p14:sldId id="789"/>
            <p14:sldId id="261"/>
            <p14:sldId id="262"/>
            <p14:sldId id="264"/>
            <p14:sldId id="790"/>
            <p14:sldId id="263"/>
            <p14:sldId id="265"/>
            <p14:sldId id="788"/>
          </p14:sldIdLst>
        </p14:section>
        <p14:section name="逻辑重写" id="{D7F1A4FD-6C0B-41C6-AEFF-71DC1B1CA230}">
          <p14:sldIdLst>
            <p14:sldId id="9210"/>
            <p14:sldId id="9218"/>
            <p14:sldId id="8994"/>
            <p14:sldId id="9212"/>
            <p14:sldId id="8995"/>
            <p14:sldId id="9213"/>
            <p14:sldId id="9214"/>
            <p14:sldId id="9215"/>
            <p14:sldId id="9217"/>
            <p14:sldId id="9216"/>
            <p14:sldId id="9219"/>
            <p14:sldId id="9220"/>
            <p14:sldId id="9228"/>
            <p14:sldId id="9232"/>
            <p14:sldId id="9229"/>
            <p14:sldId id="9233"/>
            <p14:sldId id="9230"/>
            <p14:sldId id="9234"/>
            <p14:sldId id="9235"/>
            <p14:sldId id="9245"/>
            <p14:sldId id="9246"/>
          </p14:sldIdLst>
        </p14:section>
        <p14:section name="查询优化CBO" id="{E396A970-2118-402D-8A8D-C8CEFDC56CC2}">
          <p14:sldIdLst>
            <p14:sldId id="9238"/>
            <p14:sldId id="9239"/>
            <p14:sldId id="9323"/>
            <p14:sldId id="711"/>
            <p14:sldId id="9328"/>
            <p14:sldId id="713"/>
            <p14:sldId id="714"/>
            <p14:sldId id="9319"/>
            <p14:sldId id="9324"/>
            <p14:sldId id="9325"/>
            <p14:sldId id="9326"/>
            <p14:sldId id="9329"/>
            <p14:sldId id="9330"/>
            <p14:sldId id="9331"/>
            <p14:sldId id="9332"/>
            <p14:sldId id="742"/>
            <p14:sldId id="744"/>
            <p14:sldId id="743"/>
            <p14:sldId id="9333"/>
            <p14:sldId id="9334"/>
            <p14:sldId id="9335"/>
            <p14:sldId id="9336"/>
            <p14:sldId id="9339"/>
            <p14:sldId id="9340"/>
            <p14:sldId id="9341"/>
            <p14:sldId id="9342"/>
            <p14:sldId id="9343"/>
            <p14:sldId id="8932"/>
            <p14:sldId id="8891"/>
            <p14:sldId id="8934"/>
            <p14:sldId id="8935"/>
            <p14:sldId id="8936"/>
            <p14:sldId id="8937"/>
            <p14:sldId id="8938"/>
            <p14:sldId id="8939"/>
            <p14:sldId id="8940"/>
            <p14:sldId id="8941"/>
            <p14:sldId id="8942"/>
            <p14:sldId id="9344"/>
            <p14:sldId id="9354"/>
            <p14:sldId id="9345"/>
            <p14:sldId id="9352"/>
            <p14:sldId id="9346"/>
            <p14:sldId id="9348"/>
            <p14:sldId id="9347"/>
            <p14:sldId id="9349"/>
            <p14:sldId id="9351"/>
            <p14:sldId id="9350"/>
            <p14:sldId id="888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C2C2"/>
    <a:srgbClr val="C00000"/>
    <a:srgbClr val="FFFFFF"/>
    <a:srgbClr val="FFC000"/>
    <a:srgbClr val="FF5050"/>
    <a:srgbClr val="5B9BD5"/>
    <a:srgbClr val="ED7D31"/>
    <a:srgbClr val="F2F2F2"/>
    <a:srgbClr val="2C6BD8"/>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14" autoAdjust="0"/>
    <p:restoredTop sz="85314" autoAdjust="0"/>
  </p:normalViewPr>
  <p:slideViewPr>
    <p:cSldViewPr snapToGrid="0" snapToObjects="1">
      <p:cViewPr>
        <p:scale>
          <a:sx n="100" d="100"/>
          <a:sy n="100" d="100"/>
        </p:scale>
        <p:origin x="1674" y="-48"/>
      </p:cViewPr>
      <p:guideLst/>
    </p:cSldViewPr>
  </p:slideViewPr>
  <p:notesTextViewPr>
    <p:cViewPr>
      <p:scale>
        <a:sx n="1" d="1"/>
        <a:sy n="1" d="1"/>
      </p:scale>
      <p:origin x="0" y="0"/>
    </p:cViewPr>
  </p:notesTextViewPr>
  <p:notesViewPr>
    <p:cSldViewPr snapToGrid="0" snapToObjects="1">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[工作簿1]Sheet2!数据透视表11</c:name>
    <c:fmtId val="-1"/>
  </c:pivotSource>
  <c:chart>
    <c:title>
      <c:tx>
        <c:rich>
          <a:bodyPr rot="0" spcFirstLastPara="1" vertOverflow="ellipsis" vert="horz" wrap="square" anchor="ctr" anchorCtr="1"/>
          <a:lstStyle/>
          <a:p>
            <a:pPr>
              <a:defRPr lang="en-US" sz="1400" b="0" i="0" u="none" strike="noStrike" kern="1200" spc="0" baseline="0">
                <a:solidFill>
                  <a:schemeClr val="dk1"/>
                </a:solidFill>
                <a:latin typeface="+mn-lt"/>
                <a:ea typeface="+mn-ea"/>
                <a:cs typeface="+mn-cs"/>
              </a:defRPr>
            </a:pPr>
            <a:r>
              <a:rPr lang="zh-CN"/>
              <a:t>计数项</a:t>
            </a:r>
            <a:r>
              <a:rPr lang="en-US"/>
              <a:t>:Sage</a:t>
            </a:r>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dk1"/>
              </a:solidFill>
              <a:latin typeface="+mn-lt"/>
              <a:ea typeface="+mn-ea"/>
              <a:cs typeface="+mn-cs"/>
            </a:defRPr>
          </a:pPr>
          <a:endParaRPr lang="zh-CN"/>
        </a:p>
      </c:txPr>
    </c:title>
    <c:autoTitleDeleted val="0"/>
    <c:plotArea>
      <c:layout/>
      <c:barChart>
        <c:barDir val="col"/>
        <c:grouping val="clustered"/>
        <c:varyColors val="0"/>
        <c:ser>
          <c:idx val="0"/>
          <c:order val="0"/>
          <c:tx>
            <c:strRef>
              <c:f>Sheet2!$B$3</c:f>
              <c:strCache>
                <c:ptCount val="1"/>
                <c:pt idx="0">
                  <c:v>汇总</c:v>
                </c:pt>
              </c:strCache>
            </c:strRef>
          </c:tx>
          <c:spPr>
            <a:solidFill>
              <a:schemeClr val="accent1"/>
            </a:solidFill>
            <a:ln>
              <a:noFill/>
            </a:ln>
            <a:effectLst/>
          </c:spPr>
          <c:invertIfNegative val="0"/>
          <c:cat>
            <c:strRef>
              <c:f>Sheet2!$A$4:$A$7</c:f>
              <c:strCache>
                <c:ptCount val="4"/>
                <c:pt idx="0">
                  <c:v>17</c:v>
                </c:pt>
                <c:pt idx="1">
                  <c:v>18</c:v>
                </c:pt>
                <c:pt idx="2">
                  <c:v>19</c:v>
                </c:pt>
                <c:pt idx="3">
                  <c:v>20</c:v>
                </c:pt>
              </c:strCache>
            </c:strRef>
          </c:cat>
          <c:val>
            <c:numRef>
              <c:f>Sheet2!$B$4:$B$7</c:f>
              <c:numCache>
                <c:formatCode>General</c:formatCode>
                <c:ptCount val="4"/>
                <c:pt idx="0">
                  <c:v>1</c:v>
                </c:pt>
                <c:pt idx="1">
                  <c:v>1</c:v>
                </c:pt>
                <c:pt idx="2">
                  <c:v>3</c:v>
                </c:pt>
                <c:pt idx="3">
                  <c:v>1</c:v>
                </c:pt>
              </c:numCache>
            </c:numRef>
          </c:val>
          <c:extLst>
            <c:ext xmlns:c16="http://schemas.microsoft.com/office/drawing/2014/chart" uri="{C3380CC4-5D6E-409C-BE32-E72D297353CC}">
              <c16:uniqueId val="{00000000-A196-684A-A0AA-0ECBC661136E}"/>
            </c:ext>
          </c:extLst>
        </c:ser>
        <c:dLbls>
          <c:showLegendKey val="0"/>
          <c:showVal val="0"/>
          <c:showCatName val="0"/>
          <c:showSerName val="0"/>
          <c:showPercent val="0"/>
          <c:showBubbleSize val="0"/>
        </c:dLbls>
        <c:gapWidth val="219"/>
        <c:overlap val="-27"/>
        <c:axId val="1294871759"/>
        <c:axId val="1294875503"/>
      </c:barChart>
      <c:catAx>
        <c:axId val="1294871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dk1"/>
                </a:solidFill>
                <a:latin typeface="+mn-lt"/>
                <a:ea typeface="+mn-ea"/>
                <a:cs typeface="+mn-cs"/>
              </a:defRPr>
            </a:pPr>
            <a:endParaRPr lang="zh-CN"/>
          </a:p>
        </c:txPr>
        <c:crossAx val="1294875503"/>
        <c:crosses val="autoZero"/>
        <c:auto val="1"/>
        <c:lblAlgn val="ctr"/>
        <c:lblOffset val="100"/>
        <c:noMultiLvlLbl val="0"/>
      </c:catAx>
      <c:valAx>
        <c:axId val="12948755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dk1"/>
                </a:solidFill>
                <a:latin typeface="+mn-lt"/>
                <a:ea typeface="+mn-ea"/>
                <a:cs typeface="+mn-cs"/>
              </a:defRPr>
            </a:pPr>
            <a:endParaRPr lang="zh-CN"/>
          </a:p>
        </c:txPr>
        <c:crossAx val="1294871759"/>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accent5"/>
      </a:solidFill>
      <a:prstDash val="solid"/>
      <a:miter lim="800000"/>
    </a:ln>
    <a:effectLst/>
  </c:spPr>
  <c:txPr>
    <a:bodyPr/>
    <a:lstStyle/>
    <a:p>
      <a:pPr>
        <a:defRPr lang="en-US">
          <a:solidFill>
            <a:schemeClr val="dk1"/>
          </a:solidFill>
          <a:latin typeface="+mn-lt"/>
          <a:ea typeface="+mn-ea"/>
          <a:cs typeface="+mn-cs"/>
        </a:defRPr>
      </a:pPr>
      <a:endParaRPr lang="zh-CN"/>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[工作簿1]Sheet4!数据透视表15</c:name>
    <c:fmtId val="-1"/>
  </c:pivotSource>
  <c:chart>
    <c:title>
      <c:tx>
        <c:rich>
          <a:bodyPr rot="0" spcFirstLastPara="1" vertOverflow="ellipsis" vert="horz" wrap="square" anchor="ctr" anchorCtr="1"/>
          <a:lstStyle/>
          <a:p>
            <a:pPr>
              <a:defRPr lang="en-US" sz="1400" b="0" i="0" u="none" strike="noStrike" kern="1200" spc="0" baseline="0">
                <a:solidFill>
                  <a:schemeClr val="dk1"/>
                </a:solidFill>
                <a:latin typeface="+mn-lt"/>
                <a:ea typeface="+mn-ea"/>
                <a:cs typeface="+mn-cs"/>
              </a:defRPr>
            </a:pPr>
            <a:r>
              <a:rPr lang="zh-CN"/>
              <a:t>计数项</a:t>
            </a:r>
            <a:r>
              <a:rPr lang="en-US"/>
              <a:t>:Ssex</a:t>
            </a:r>
            <a:endParaRPr lang="zh-CN"/>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dk1"/>
              </a:solidFill>
              <a:latin typeface="+mn-lt"/>
              <a:ea typeface="+mn-ea"/>
              <a:cs typeface="+mn-cs"/>
            </a:defRPr>
          </a:pPr>
          <a:endParaRPr lang="zh-CN"/>
        </a:p>
      </c:txPr>
    </c:title>
    <c:autoTitleDeleted val="0"/>
    <c:plotArea>
      <c:layout/>
      <c:barChart>
        <c:barDir val="col"/>
        <c:grouping val="clustered"/>
        <c:varyColors val="0"/>
        <c:ser>
          <c:idx val="0"/>
          <c:order val="0"/>
          <c:tx>
            <c:strRef>
              <c:f>Sheet4!$B$1</c:f>
              <c:strCache>
                <c:ptCount val="1"/>
                <c:pt idx="0">
                  <c:v>汇总</c:v>
                </c:pt>
              </c:strCache>
            </c:strRef>
          </c:tx>
          <c:spPr>
            <a:solidFill>
              <a:schemeClr val="accent1"/>
            </a:solidFill>
            <a:ln>
              <a:noFill/>
            </a:ln>
            <a:effectLst/>
          </c:spPr>
          <c:invertIfNegative val="0"/>
          <c:cat>
            <c:strRef>
              <c:f>Sheet4!$A$2:$A$4</c:f>
              <c:strCache>
                <c:ptCount val="2"/>
                <c:pt idx="0">
                  <c:v>男</c:v>
                </c:pt>
                <c:pt idx="1">
                  <c:v>女</c:v>
                </c:pt>
              </c:strCache>
            </c:strRef>
          </c:cat>
          <c:val>
            <c:numRef>
              <c:f>Sheet4!$B$2:$B$4</c:f>
              <c:numCache>
                <c:formatCode>General</c:formatCode>
                <c:ptCount val="2"/>
                <c:pt idx="0">
                  <c:v>3</c:v>
                </c:pt>
                <c:pt idx="1">
                  <c:v>3</c:v>
                </c:pt>
              </c:numCache>
            </c:numRef>
          </c:val>
          <c:extLst>
            <c:ext xmlns:c16="http://schemas.microsoft.com/office/drawing/2014/chart" uri="{C3380CC4-5D6E-409C-BE32-E72D297353CC}">
              <c16:uniqueId val="{00000000-838C-2341-A316-CBAFF38D378D}"/>
            </c:ext>
          </c:extLst>
        </c:ser>
        <c:dLbls>
          <c:showLegendKey val="0"/>
          <c:showVal val="0"/>
          <c:showCatName val="0"/>
          <c:showSerName val="0"/>
          <c:showPercent val="0"/>
          <c:showBubbleSize val="0"/>
        </c:dLbls>
        <c:gapWidth val="219"/>
        <c:overlap val="-27"/>
        <c:axId val="1296076431"/>
        <c:axId val="1296076847"/>
      </c:barChart>
      <c:catAx>
        <c:axId val="1296076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dk1"/>
                </a:solidFill>
                <a:latin typeface="+mn-lt"/>
                <a:ea typeface="+mn-ea"/>
                <a:cs typeface="+mn-cs"/>
              </a:defRPr>
            </a:pPr>
            <a:endParaRPr lang="zh-CN"/>
          </a:p>
        </c:txPr>
        <c:crossAx val="1296076847"/>
        <c:crosses val="autoZero"/>
        <c:auto val="1"/>
        <c:lblAlgn val="ctr"/>
        <c:lblOffset val="100"/>
        <c:noMultiLvlLbl val="0"/>
      </c:catAx>
      <c:valAx>
        <c:axId val="12960768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dk1"/>
                </a:solidFill>
                <a:latin typeface="+mn-lt"/>
                <a:ea typeface="+mn-ea"/>
                <a:cs typeface="+mn-cs"/>
              </a:defRPr>
            </a:pPr>
            <a:endParaRPr lang="zh-CN"/>
          </a:p>
        </c:txPr>
        <c:crossAx val="1296076431"/>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accent5"/>
      </a:solidFill>
      <a:prstDash val="solid"/>
      <a:miter lim="800000"/>
    </a:ln>
    <a:effectLst/>
  </c:spPr>
  <c:txPr>
    <a:bodyPr/>
    <a:lstStyle/>
    <a:p>
      <a:pPr>
        <a:defRPr lang="en-US">
          <a:solidFill>
            <a:schemeClr val="dk1"/>
          </a:solidFill>
          <a:latin typeface="+mn-lt"/>
          <a:ea typeface="+mn-ea"/>
          <a:cs typeface="+mn-cs"/>
        </a:defRPr>
      </a:pPr>
      <a:endParaRPr lang="zh-CN"/>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9AC266-1AF8-40A2-81A6-3AC70BA8F1D4}" type="datetimeFigureOut">
              <a:rPr lang="zh-CN" altLang="en-US" smtClean="0"/>
              <a:t>2024/3/12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8B5126-A27F-46E1-8DF7-C6F81478BF4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D256B-CBBA-9B45-946D-D936220910EB}" type="datetimeFigureOut">
              <a:rPr kumimoji="1" lang="zh-CN" altLang="en-US" smtClean="0"/>
              <a:t>2024/3/12</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67F110-1E8D-5546-B622-E9E6827CE8DD}"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67F110-1E8D-5546-B622-E9E6827CE8DD}"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这一页我们用正则表达式给出一些词法规则的示例。正则表达式描述了一种字符串匹配的模式，词法分析器则是根据正则表达式给出的规则来处理</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语句，最后生成字符标记流。</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我们来解释一下上面给出的匹配规则：</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是以小写字母为首的字符串，</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[a-z]</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表示从</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到</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z</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任意一个小写字母，它在字符串的首位，</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[a-z0-9]+</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表示任意由小写字母和数字组成的字符串；通常，</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表示一个表名、列名或其它变量名；</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Keyword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是关键字，上面给出了三个关键字：</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select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from</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where</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Keyword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表示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语句中的关键字，以上只列出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select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语句中常用的三个关键字；</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SEP</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是分隔符，上面给出了两个分隔符：逗号和分号；</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OP</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是操作符，上面给出了三个操作符：‘</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DengXian" panose="02010600030101010101" pitchFamily="2" charset="-122"/>
                <a:ea typeface="Times New Roman" panose="02020603050405020304" pitchFamily="18" charset="0"/>
                <a:cs typeface="Times New Roman" panose="02020603050405020304" pitchFamily="18" charset="0"/>
              </a:rPr>
              <a:t> </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和</a:t>
            </a:r>
            <a:r>
              <a:rPr lang="zh-CN" altLang="zh-CN" sz="1800" kern="100" dirty="0">
                <a:effectLst/>
                <a:latin typeface="DengXian" panose="02010600030101010101" pitchFamily="2" charset="-122"/>
                <a:ea typeface="Times New Roman" panose="02020603050405020304" pitchFamily="18" charset="0"/>
                <a:cs typeface="Times New Roman" panose="02020603050405020304" pitchFamily="18" charset="0"/>
              </a:rPr>
              <a:t> </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&lt;’ </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INT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是整形数字，</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[0-9]+</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表示长度大于等于</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的整形数，如</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23</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456</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等。</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10</a:t>
            </a:fld>
            <a:endParaRPr kumimoji="1" lang="zh-CN" altLang="en-US"/>
          </a:p>
        </p:txBody>
      </p:sp>
    </p:spTree>
    <p:extLst>
      <p:ext uri="{BB962C8B-B14F-4D97-AF65-F5344CB8AC3E}">
        <p14:creationId xmlns:p14="http://schemas.microsoft.com/office/powerpoint/2010/main" val="30223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这一页我们展示如何用有限状态自动机（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Finite-state machine</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），即自动生成的词法分析器，将输入的字符串（</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语句），逐个匹配并生成字符标记流中的单个标记。有限状态自动机拥有有限数量的状态，每个状态可以迁移到零个或多个状态，输入字串决定执行哪个状态的迁移。</a:t>
            </a:r>
            <a:endPar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我们以上图中的</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from</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为例来解释，若第一个字符为‘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f’</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，则迁移到</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处；若第二个字符为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‘r’</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，则迁移到</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处，但第二个字符不为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‘r’</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时，则跳转到</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5</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处，因为输入的字符串虽然不可能是</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from</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关键词，但也可能是一个变量名（</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）；同理往下走，若字符</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‘m’</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后为空格</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&lt;</a:t>
            </a:r>
            <a:r>
              <a:rPr lang="en-US" altLang="zh-CN" sz="1800" kern="100" dirty="0" err="1">
                <a:effectLst/>
                <a:latin typeface="Times New Roman" panose="02020603050405020304" pitchFamily="18" charset="0"/>
                <a:ea typeface="DengXian" panose="02010600030101010101" pitchFamily="2" charset="-122"/>
                <a:cs typeface="Times New Roman" panose="02020603050405020304" pitchFamily="18" charset="0"/>
              </a:rPr>
              <a:t>eof</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&gt;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，则可以判断此标记为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from</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关键词。</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词法分析器匹配不同类型的字符串之后，会调用一个相应的处理函数。例如，如果匹配的是一个</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，会返回一个标记“</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DengXian" panose="02010600030101010101" pitchFamily="2" charset="-122"/>
                <a:cs typeface="Times New Roman" panose="02020603050405020304" pitchFamily="18" charset="0"/>
              </a:rPr>
              <a:t>id_name</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DengXian" panose="02010600030101010101" pitchFamily="2" charset="-122"/>
                <a:ea typeface="Times New Roman" panose="02020603050405020304" pitchFamily="18" charset="0"/>
                <a:cs typeface="Times New Roman" panose="02020603050405020304" pitchFamily="18" charset="0"/>
              </a:rPr>
              <a:t> </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如</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”id” -&gt; “</a:t>
            </a:r>
            <a:r>
              <a:rPr lang="en-US" altLang="zh-CN" sz="1800" kern="100" dirty="0" err="1">
                <a:effectLst/>
                <a:latin typeface="Times New Roman" panose="02020603050405020304" pitchFamily="18" charset="0"/>
                <a:ea typeface="DengXian" panose="02010600030101010101" pitchFamily="2" charset="-122"/>
                <a:cs typeface="Times New Roman" panose="02020603050405020304" pitchFamily="18" charset="0"/>
              </a:rPr>
              <a:t>ID:id</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；如果匹配的是一个关键字，则只返回关键字本身，如</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”select” -&gt; “SELECT”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11</a:t>
            </a:fld>
            <a:endParaRPr kumimoji="1" lang="zh-CN" altLang="en-US"/>
          </a:p>
        </p:txBody>
      </p:sp>
    </p:spTree>
    <p:extLst>
      <p:ext uri="{BB962C8B-B14F-4D97-AF65-F5344CB8AC3E}">
        <p14:creationId xmlns:p14="http://schemas.microsoft.com/office/powerpoint/2010/main" val="3955847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这一页演示了字符标记流通过词法分析器生成抽象语法树。</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抽象语法树（</a:t>
            </a:r>
            <a:r>
              <a:rPr lang="en-US" altLang="zh-CN" sz="1800" kern="100" dirty="0">
                <a:effectLst/>
                <a:latin typeface="Times New Roman" panose="02020603050405020304" pitchFamily="18" charset="0"/>
                <a:ea typeface="DengXian" panose="02010600030101010101" pitchFamily="2" charset="-122"/>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）使用树形结构来表示</a:t>
            </a:r>
            <a:r>
              <a:rPr lang="en-US" altLang="zh-CN" sz="1800" kern="100" dirty="0">
                <a:effectLst/>
                <a:latin typeface="Times New Roman" panose="02020603050405020304" pitchFamily="18" charset="0"/>
                <a:ea typeface="DengXian" panose="02010600030101010101" pitchFamily="2" charset="-122"/>
              </a:rPr>
              <a:t>SQL</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语句的抽象语义信息，树上的每个节点都表示源</a:t>
            </a:r>
            <a:r>
              <a:rPr lang="en-US" altLang="zh-CN" sz="1800" kern="100" dirty="0">
                <a:effectLst/>
                <a:latin typeface="Times New Roman" panose="02020603050405020304" pitchFamily="18" charset="0"/>
                <a:ea typeface="DengXian" panose="02010600030101010101" pitchFamily="2" charset="-122"/>
              </a:rPr>
              <a:t>SQL</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语句中的一种结构。如上图中，树的叶子节点为</a:t>
            </a:r>
            <a:r>
              <a:rPr lang="en-US" altLang="zh-CN" sz="1800" kern="100" dirty="0">
                <a:effectLst/>
                <a:latin typeface="Times New Roman" panose="02020603050405020304" pitchFamily="18" charset="0"/>
                <a:ea typeface="DengXian" panose="02010600030101010101" pitchFamily="2" charset="-122"/>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rPr>
              <a:t>OP</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或</a:t>
            </a:r>
            <a:r>
              <a:rPr lang="en-US" altLang="zh-CN" sz="1800" kern="100" dirty="0">
                <a:effectLst/>
                <a:latin typeface="Times New Roman" panose="02020603050405020304" pitchFamily="18" charset="0"/>
                <a:ea typeface="DengXian" panose="02010600030101010101" pitchFamily="2" charset="-122"/>
              </a:rPr>
              <a:t>INT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，而它们的父节点为更高层次的抽象，由上下文无关语法来确定，所以最终抽象为根节点：</a:t>
            </a:r>
            <a:r>
              <a:rPr lang="en-US" altLang="zh-CN" sz="1800" kern="100" dirty="0">
                <a:effectLst/>
                <a:latin typeface="Times New Roman" panose="02020603050405020304" pitchFamily="18" charset="0"/>
                <a:ea typeface="DengXian" panose="02010600030101010101" pitchFamily="2" charset="-122"/>
              </a:rPr>
              <a:t>SQL Statement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12</a:t>
            </a:fld>
            <a:endParaRPr kumimoji="1" lang="zh-CN" altLang="en-US"/>
          </a:p>
        </p:txBody>
      </p:sp>
    </p:spTree>
    <p:extLst>
      <p:ext uri="{BB962C8B-B14F-4D97-AF65-F5344CB8AC3E}">
        <p14:creationId xmlns:p14="http://schemas.microsoft.com/office/powerpoint/2010/main" val="2072215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这一页我们给出了一个简单的使用上下文无关语法表达</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语义的语法规则，其中只包含</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select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语句的语法规则。</a:t>
            </a:r>
            <a:endPar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从字符标记流输入开始，将其根据上下文无关语法给定的形式，将等式右边的内容改写为等式左边的规则。我们以</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Rule 4</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为例，这条规则含义是把如</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或</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DengXian" panose="02010600030101010101" pitchFamily="2" charset="-122"/>
                <a:cs typeface="Times New Roman" panose="02020603050405020304" pitchFamily="18" charset="0"/>
              </a:rPr>
              <a:t>o.id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这两种类型的</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都改写为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&lt;Name&gt;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。上述</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9</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条规则实际上对应着下推自动机的规约操作（</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reduce operation</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），即将当前的标记抽象为更高层次的表示。</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13</a:t>
            </a:fld>
            <a:endParaRPr kumimoji="1" lang="zh-CN" altLang="en-US"/>
          </a:p>
        </p:txBody>
      </p:sp>
    </p:spTree>
    <p:extLst>
      <p:ext uri="{BB962C8B-B14F-4D97-AF65-F5344CB8AC3E}">
        <p14:creationId xmlns:p14="http://schemas.microsoft.com/office/powerpoint/2010/main" val="4203198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这里我们简单介绍一下移入、规约的作用，</a:t>
            </a:r>
            <a:endParaRPr kumimoji="1" lang="en-US" altLang="zh-CN" dirty="0"/>
          </a:p>
          <a:p>
            <a:r>
              <a:rPr kumimoji="1" lang="zh-CN" altLang="en-US" dirty="0"/>
              <a:t>可以看到整个语法分析器如图所示，包含了左边的栈、中间我们刚才讲过的</a:t>
            </a:r>
            <a:r>
              <a:rPr kumimoji="1" lang="en-US" altLang="zh-CN" dirty="0"/>
              <a:t>8</a:t>
            </a:r>
            <a:r>
              <a:rPr kumimoji="1" lang="zh-CN" altLang="en-US" dirty="0"/>
              <a:t>个规则、右边的</a:t>
            </a:r>
            <a:r>
              <a:rPr kumimoji="1" lang="en-US" altLang="zh-CN" dirty="0" err="1"/>
              <a:t>tokenlist</a:t>
            </a:r>
            <a:r>
              <a:rPr kumimoji="1" lang="zh-CN" altLang="en-US" dirty="0"/>
              <a:t>缓存区</a:t>
            </a: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14</a:t>
            </a:fld>
            <a:endParaRPr kumimoji="1" lang="zh-CN" altLang="en-US"/>
          </a:p>
        </p:txBody>
      </p:sp>
    </p:spTree>
    <p:extLst>
      <p:ext uri="{BB962C8B-B14F-4D97-AF65-F5344CB8AC3E}">
        <p14:creationId xmlns:p14="http://schemas.microsoft.com/office/powerpoint/2010/main" val="2890922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移入的工作就是从右边的输入缓存区中，读取一个字符，这里读取的是</a:t>
            </a:r>
            <a:r>
              <a:rPr kumimoji="1" lang="en-US" altLang="zh-CN" dirty="0"/>
              <a:t>SELECT</a:t>
            </a:r>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15</a:t>
            </a:fld>
            <a:endParaRPr kumimoji="1" lang="zh-CN" altLang="en-US"/>
          </a:p>
        </p:txBody>
      </p:sp>
    </p:spTree>
    <p:extLst>
      <p:ext uri="{BB962C8B-B14F-4D97-AF65-F5344CB8AC3E}">
        <p14:creationId xmlns:p14="http://schemas.microsoft.com/office/powerpoint/2010/main" val="4120737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之后会出发规约操作，规约操作即使用非终结符替代栈顶的元素</a:t>
            </a:r>
            <a:endParaRPr kumimoji="1" lang="en-US" altLang="zh-CN" dirty="0"/>
          </a:p>
          <a:p>
            <a:r>
              <a:rPr kumimoji="1" lang="zh-CN" altLang="en-US" dirty="0"/>
              <a:t>首先触发了规则</a:t>
            </a:r>
            <a:r>
              <a:rPr kumimoji="1" lang="en-US" altLang="zh-CN" dirty="0"/>
              <a:t>4</a:t>
            </a:r>
            <a:r>
              <a:rPr kumimoji="1" lang="zh-CN" altLang="en-US" dirty="0"/>
              <a:t>，使用</a:t>
            </a:r>
            <a:r>
              <a:rPr kumimoji="1" lang="en-US" altLang="zh-CN" dirty="0"/>
              <a:t>id</a:t>
            </a:r>
            <a:r>
              <a:rPr kumimoji="1" lang="zh-CN" altLang="en-US" dirty="0"/>
              <a:t>替换字符串</a:t>
            </a:r>
            <a:r>
              <a:rPr kumimoji="1" lang="en-US" altLang="zh-CN" dirty="0"/>
              <a:t>SELECT</a:t>
            </a:r>
          </a:p>
          <a:p>
            <a:r>
              <a:rPr kumimoji="1" lang="zh-CN" altLang="en-US" dirty="0"/>
              <a:t>然后出发了规则</a:t>
            </a:r>
            <a:r>
              <a:rPr kumimoji="1" lang="en-US" altLang="zh-CN" dirty="0"/>
              <a:t>3</a:t>
            </a:r>
            <a:r>
              <a:rPr kumimoji="1" lang="zh-CN" altLang="en-US" dirty="0"/>
              <a:t>，使用</a:t>
            </a:r>
            <a:r>
              <a:rPr kumimoji="1" lang="en-US" altLang="zh-CN" dirty="0"/>
              <a:t>SELECTLIST</a:t>
            </a:r>
            <a:r>
              <a:rPr kumimoji="1" lang="zh-CN" altLang="en-US" dirty="0"/>
              <a:t>替换了</a:t>
            </a:r>
            <a:r>
              <a:rPr kumimoji="1" lang="en-US" altLang="zh-CN" dirty="0"/>
              <a:t>id</a:t>
            </a:r>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16</a:t>
            </a:fld>
            <a:endParaRPr kumimoji="1" lang="zh-CN" altLang="en-US"/>
          </a:p>
        </p:txBody>
      </p:sp>
    </p:spTree>
    <p:extLst>
      <p:ext uri="{BB962C8B-B14F-4D97-AF65-F5344CB8AC3E}">
        <p14:creationId xmlns:p14="http://schemas.microsoft.com/office/powerpoint/2010/main" val="123052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kumimoji="1" lang="zh-CN" altLang="en-US" dirty="0"/>
              <a:t>这里我们将详细展示</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下推自动机如何根据上下文无关语法，通过移进和归约操作，完成抽象语法树的建立。注意，下推自动机带有一个栈，每次它根据栈顶元素（</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top element in the stack</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）和下一个待处理的标记（</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token</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）决定采取移进</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(shift)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或规约</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(reduce)</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的操作。移进操作将下一个待处理的</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token</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移入到栈中，成为新的栈顶元素；而归约操作先将当前栈定相关元素弹出，然后根据上下文无关语法归将弹出元素约为抽象层次更高的表示，并将更高层次的表示重新放入栈中。</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下面，以之前的字符标记流为例，展示抽象语法树的生成过程：</a:t>
            </a:r>
            <a:r>
              <a:rPr lang="zh-CN" altLang="zh-CN" dirty="0">
                <a:effectLst/>
              </a:rPr>
              <a:t> </a:t>
            </a:r>
            <a:endParaRPr lang="en-US" altLang="zh-CN" dirty="0">
              <a:effectLst/>
            </a:endParaRPr>
          </a:p>
          <a:p>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一开始为空栈，因此栈顶元素也为空；预取（</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look ahead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）标记为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SELECT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关键词。此时，执行移进（</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shift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）操作。对应的栈操作为：将</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SELECT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压入栈中；对应的</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操作：构建一个包含</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SELECT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关键字的节点。</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17</a:t>
            </a:fld>
            <a:endParaRPr kumimoji="1" lang="zh-CN" altLang="en-US"/>
          </a:p>
        </p:txBody>
      </p:sp>
    </p:spTree>
    <p:extLst>
      <p:ext uri="{BB962C8B-B14F-4D97-AF65-F5344CB8AC3E}">
        <p14:creationId xmlns:p14="http://schemas.microsoft.com/office/powerpoint/2010/main" val="600845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此时，栈顶元素为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SELECT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，预取标记为</a:t>
            </a:r>
            <a:r>
              <a:rPr lang="en-US" altLang="zh-CN" sz="1800" kern="100" dirty="0" err="1">
                <a:effectLst/>
                <a:latin typeface="Times New Roman" panose="02020603050405020304" pitchFamily="18" charset="0"/>
                <a:ea typeface="DengXian" panose="02010600030101010101" pitchFamily="2" charset="-122"/>
                <a:cs typeface="Times New Roman" panose="02020603050405020304" pitchFamily="18" charset="0"/>
              </a:rPr>
              <a:t>ID:id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，执行移进操作。对应的栈操作：将</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压入栈中；对应的</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操作：构建一个包含</a:t>
            </a:r>
            <a:r>
              <a:rPr lang="en-US" altLang="zh-CN" sz="1800" kern="100" dirty="0" err="1">
                <a:effectLst/>
                <a:latin typeface="Times New Roman" panose="02020603050405020304" pitchFamily="18" charset="0"/>
                <a:ea typeface="DengXian" panose="02010600030101010101" pitchFamily="2" charset="-122"/>
                <a:cs typeface="Times New Roman" panose="02020603050405020304" pitchFamily="18" charset="0"/>
              </a:rPr>
              <a:t>ID:id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标记的节点。</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18</a:t>
            </a:fld>
            <a:endParaRPr kumimoji="1" lang="zh-CN" altLang="en-US"/>
          </a:p>
        </p:txBody>
      </p:sp>
    </p:spTree>
    <p:extLst>
      <p:ext uri="{BB962C8B-B14F-4D97-AF65-F5344CB8AC3E}">
        <p14:creationId xmlns:p14="http://schemas.microsoft.com/office/powerpoint/2010/main" val="2140492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此时，栈顶元素为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，预取标记为分隔符“</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SEP</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：，”，此时触发规则</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4</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，将</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归约为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Name</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。对应的栈操作：将</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从栈中弹出，将</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Name</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压入栈中；对应的</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操作：构建一个包含</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Name</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标记的节点，并且使该节点作为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节点的父节点。</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19</a:t>
            </a:fld>
            <a:endParaRPr kumimoji="1" lang="zh-CN" altLang="en-US"/>
          </a:p>
        </p:txBody>
      </p:sp>
    </p:spTree>
    <p:extLst>
      <p:ext uri="{BB962C8B-B14F-4D97-AF65-F5344CB8AC3E}">
        <p14:creationId xmlns:p14="http://schemas.microsoft.com/office/powerpoint/2010/main" val="2089927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整体流程如右边所示，有客户端发送一条</a:t>
            </a:r>
            <a:r>
              <a:rPr kumimoji="1" lang="en-US" altLang="zh-CN" dirty="0"/>
              <a:t>SQL</a:t>
            </a:r>
            <a:r>
              <a:rPr kumimoji="1" lang="zh-CN" altLang="en-US" dirty="0"/>
              <a:t>查询语句，获取</a:t>
            </a:r>
            <a:r>
              <a:rPr kumimoji="1" lang="en-US" altLang="zh-CN" dirty="0"/>
              <a:t>Student</a:t>
            </a:r>
            <a:r>
              <a:rPr kumimoji="1" lang="zh-CN" altLang="en-US" dirty="0"/>
              <a:t>表中</a:t>
            </a:r>
            <a:r>
              <a:rPr kumimoji="1" lang="en-US" altLang="zh-CN" dirty="0" err="1"/>
              <a:t>StudentID</a:t>
            </a:r>
            <a:r>
              <a:rPr kumimoji="1" lang="zh-CN" altLang="en-US" dirty="0"/>
              <a:t>为</a:t>
            </a:r>
            <a:r>
              <a:rPr kumimoji="1" lang="en-US" altLang="zh-CN" dirty="0"/>
              <a:t>95003</a:t>
            </a:r>
            <a:r>
              <a:rPr kumimoji="1" lang="zh-CN" altLang="en-US" dirty="0"/>
              <a:t>的学生信息，由</a:t>
            </a:r>
            <a:r>
              <a:rPr kumimoji="1" lang="en-US" altLang="zh-CN" dirty="0"/>
              <a:t>SQL</a:t>
            </a:r>
            <a:r>
              <a:rPr kumimoji="1" lang="zh-CN" altLang="en-US" dirty="0"/>
              <a:t>引擎中各个部件进行处理。</a:t>
            </a:r>
            <a:endParaRPr kumimoji="1" lang="en-US" altLang="zh-CN" dirty="0"/>
          </a:p>
          <a:p>
            <a:r>
              <a:rPr kumimoji="1" lang="zh-CN" altLang="en-US" dirty="0"/>
              <a:t>像连接服务负责建立客户端与</a:t>
            </a:r>
            <a:r>
              <a:rPr kumimoji="1" lang="en-US" altLang="zh-CN" dirty="0"/>
              <a:t>DBMS</a:t>
            </a:r>
            <a:r>
              <a:rPr kumimoji="1" lang="zh-CN" altLang="en-US" dirty="0"/>
              <a:t>之间的连接；</a:t>
            </a:r>
            <a:endParaRPr kumimoji="1" lang="en-US" altLang="zh-CN" dirty="0"/>
          </a:p>
          <a:p>
            <a:r>
              <a:rPr kumimoji="1" lang="zh-CN" altLang="en-US" dirty="0"/>
              <a:t>语句缓存服务、计划服务等负责依据用户输入的</a:t>
            </a:r>
            <a:r>
              <a:rPr kumimoji="1" lang="en-US" altLang="zh-CN" dirty="0"/>
              <a:t>SQL</a:t>
            </a:r>
            <a:r>
              <a:rPr kumimoji="1" lang="zh-CN" altLang="en-US" dirty="0"/>
              <a:t>语句生成最优的执行计划；</a:t>
            </a:r>
            <a:endParaRPr kumimoji="1" lang="en-US" altLang="zh-CN" dirty="0"/>
          </a:p>
          <a:p>
            <a:r>
              <a:rPr kumimoji="1" lang="zh-CN" altLang="en-US" dirty="0"/>
              <a:t>执行服务，即执行器部分负责和</a:t>
            </a:r>
            <a:r>
              <a:rPr kumimoji="1" lang="en-US" altLang="zh-CN" dirty="0"/>
              <a:t>dibble</a:t>
            </a:r>
            <a:r>
              <a:rPr kumimoji="1" lang="zh-CN" altLang="en-US" dirty="0"/>
              <a:t>存储引擎、持久性存储打交道，获取目标数据。</a:t>
            </a:r>
            <a:endParaRPr kumimoji="1" lang="en-US" altLang="zh-CN" dirty="0"/>
          </a:p>
          <a:p>
            <a:r>
              <a:rPr kumimoji="1" lang="zh-CN" altLang="en-US" dirty="0"/>
              <a:t>在</a:t>
            </a:r>
            <a:r>
              <a:rPr kumimoji="1" lang="en-US" altLang="zh-CN" dirty="0"/>
              <a:t>SQL</a:t>
            </a:r>
            <a:r>
              <a:rPr kumimoji="1" lang="zh-CN" altLang="en-US" dirty="0"/>
              <a:t>引擎中上述高量部分的流程大致如右图所示，经过编译器、优化器、生成最优的执行计划。</a:t>
            </a: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2</a:t>
            </a:fld>
            <a:endParaRPr kumimoji="1" lang="zh-CN" altLang="en-US"/>
          </a:p>
        </p:txBody>
      </p:sp>
    </p:spTree>
    <p:extLst>
      <p:ext uri="{BB962C8B-B14F-4D97-AF65-F5344CB8AC3E}">
        <p14:creationId xmlns:p14="http://schemas.microsoft.com/office/powerpoint/2010/main" val="2663983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栈顶元素为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Name</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，预取标记为分隔符“</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SEP</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：”，此时触发规则</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，将</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Name</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归约为</a:t>
            </a:r>
            <a:r>
              <a:rPr lang="en-US" altLang="zh-CN" sz="1800" kern="100" dirty="0" err="1">
                <a:effectLst/>
                <a:latin typeface="Times New Roman" panose="02020603050405020304" pitchFamily="18" charset="0"/>
                <a:ea typeface="DengXian" panose="02010600030101010101" pitchFamily="2" charset="-122"/>
                <a:cs typeface="Times New Roman" panose="02020603050405020304" pitchFamily="18" charset="0"/>
              </a:rPr>
              <a:t>SelectList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。对应的栈操作：将</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Name</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从栈中弹出，然后将</a:t>
            </a:r>
            <a:r>
              <a:rPr lang="en-US" altLang="zh-CN" sz="1800" kern="100" dirty="0" err="1">
                <a:effectLst/>
                <a:latin typeface="Times New Roman" panose="02020603050405020304" pitchFamily="18" charset="0"/>
                <a:ea typeface="DengXian" panose="02010600030101010101" pitchFamily="2" charset="-122"/>
                <a:cs typeface="Times New Roman" panose="02020603050405020304" pitchFamily="18" charset="0"/>
              </a:rPr>
              <a:t>SelectList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压入栈中。对应的</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操作为：构建一个新的包含</a:t>
            </a:r>
            <a:r>
              <a:rPr lang="en-US" altLang="zh-CN" sz="1800" kern="100" dirty="0" err="1">
                <a:effectLst/>
                <a:latin typeface="Times New Roman" panose="02020603050405020304" pitchFamily="18" charset="0"/>
                <a:ea typeface="DengXian" panose="02010600030101010101" pitchFamily="2" charset="-122"/>
                <a:cs typeface="Times New Roman" panose="02020603050405020304" pitchFamily="18" charset="0"/>
              </a:rPr>
              <a:t>SelectList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的节点，使该节点为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Name</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节点的父节点。</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20</a:t>
            </a:fld>
            <a:endParaRPr kumimoji="1" lang="zh-CN" altLang="en-US"/>
          </a:p>
        </p:txBody>
      </p:sp>
    </p:spTree>
    <p:extLst>
      <p:ext uri="{BB962C8B-B14F-4D97-AF65-F5344CB8AC3E}">
        <p14:creationId xmlns:p14="http://schemas.microsoft.com/office/powerpoint/2010/main" val="2225984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此时，栈顶元素为</a:t>
            </a:r>
            <a:r>
              <a:rPr lang="en-US" altLang="zh-CN" sz="1800" kern="100" dirty="0" err="1">
                <a:effectLst/>
                <a:latin typeface="Times New Roman" panose="02020603050405020304" pitchFamily="18" charset="0"/>
                <a:ea typeface="DengXian" panose="02010600030101010101" pitchFamily="2" charset="-122"/>
                <a:cs typeface="Times New Roman" panose="02020603050405020304" pitchFamily="18" charset="0"/>
              </a:rPr>
              <a:t>SelectList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，预取标记为“分隔符</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SEP</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：，”，执行移进（</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shift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）操作。对应的栈操作：将“，”压入栈中；对应的</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操作：什么也不用做。</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21</a:t>
            </a:fld>
            <a:endParaRPr kumimoji="1" lang="zh-CN" altLang="en-US"/>
          </a:p>
        </p:txBody>
      </p:sp>
    </p:spTree>
    <p:extLst>
      <p:ext uri="{BB962C8B-B14F-4D97-AF65-F5344CB8AC3E}">
        <p14:creationId xmlns:p14="http://schemas.microsoft.com/office/powerpoint/2010/main" val="1341727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此时，栈顶元素为</a:t>
            </a:r>
            <a:r>
              <a:rPr lang="en-US" altLang="zh-CN" sz="1200" kern="100" dirty="0" err="1">
                <a:effectLst/>
                <a:latin typeface="Times New Roman" panose="02020603050405020304" pitchFamily="18" charset="0"/>
                <a:ea typeface="DengXian" panose="02010600030101010101" pitchFamily="2" charset="-122"/>
                <a:cs typeface="Times New Roman" panose="02020603050405020304" pitchFamily="18" charset="0"/>
              </a:rPr>
              <a:t>SelectList</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2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预取标记为“</a:t>
            </a: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en-US" sz="12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1200" kern="100" dirty="0" err="1">
                <a:effectLst/>
                <a:latin typeface="Times New Roman" panose="02020603050405020304" pitchFamily="18" charset="0"/>
                <a:ea typeface="DengXian" panose="02010600030101010101" pitchFamily="2" charset="-122"/>
                <a:cs typeface="Times New Roman" panose="02020603050405020304" pitchFamily="18" charset="0"/>
              </a:rPr>
              <a:t>id:quantity</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”，执行移进（</a:t>
            </a: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shift</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）操作。对应的</a:t>
            </a: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操作：构建一个包含</a:t>
            </a:r>
            <a:r>
              <a:rPr lang="en-US" altLang="zh-CN" sz="1200" kern="100" dirty="0" err="1">
                <a:effectLst/>
                <a:latin typeface="Times New Roman" panose="02020603050405020304" pitchFamily="18" charset="0"/>
                <a:ea typeface="DengXian" panose="02010600030101010101" pitchFamily="2" charset="-122"/>
                <a:cs typeface="Times New Roman" panose="02020603050405020304" pitchFamily="18" charset="0"/>
              </a:rPr>
              <a:t>ID:quantity</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标记的节点。</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22</a:t>
            </a:fld>
            <a:endParaRPr kumimoji="1" lang="zh-CN" altLang="en-US"/>
          </a:p>
        </p:txBody>
      </p:sp>
    </p:spTree>
    <p:extLst>
      <p:ext uri="{BB962C8B-B14F-4D97-AF65-F5344CB8AC3E}">
        <p14:creationId xmlns:p14="http://schemas.microsoft.com/office/powerpoint/2010/main" val="3480090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此时，栈顶元素为</a:t>
            </a:r>
            <a:r>
              <a:rPr lang="en-US" altLang="zh-CN" sz="1200" kern="100" dirty="0" err="1">
                <a:effectLst/>
                <a:latin typeface="Times New Roman" panose="02020603050405020304" pitchFamily="18" charset="0"/>
                <a:ea typeface="DengXian" panose="02010600030101010101" pitchFamily="2" charset="-122"/>
                <a:cs typeface="Times New Roman" panose="02020603050405020304" pitchFamily="18" charset="0"/>
              </a:rPr>
              <a:t>SelectList</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en-US" sz="12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预取标记为“</a:t>
            </a: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FROM</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”，触发规则</a:t>
            </a: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4</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，将</a:t>
            </a: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归约为</a:t>
            </a: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Name</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。对应的栈操作：将</a:t>
            </a: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从栈中弹出，将</a:t>
            </a: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Name</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压入栈中；对应的</a:t>
            </a: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操作：构建一个包含</a:t>
            </a: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Name</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标记的节点，并且使该节点作为</a:t>
            </a: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节点的父节点。</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23</a:t>
            </a:fld>
            <a:endParaRPr kumimoji="1" lang="zh-CN" altLang="en-US"/>
          </a:p>
        </p:txBody>
      </p:sp>
    </p:spTree>
    <p:extLst>
      <p:ext uri="{BB962C8B-B14F-4D97-AF65-F5344CB8AC3E}">
        <p14:creationId xmlns:p14="http://schemas.microsoft.com/office/powerpoint/2010/main" val="2940872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此时，栈顶元素为</a:t>
            </a:r>
            <a:r>
              <a:rPr lang="en-US" altLang="zh-CN" sz="1200" kern="100" dirty="0" err="1">
                <a:effectLst/>
                <a:latin typeface="Times New Roman" panose="02020603050405020304" pitchFamily="18" charset="0"/>
                <a:ea typeface="DengXian" panose="02010600030101010101" pitchFamily="2" charset="-122"/>
                <a:cs typeface="Times New Roman" panose="02020603050405020304" pitchFamily="18" charset="0"/>
              </a:rPr>
              <a:t>SelectList</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en-US" sz="12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预取标记为“</a:t>
            </a: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FROM</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”，触发规则</a:t>
            </a: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3</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200" kern="100" dirty="0">
                <a:effectLst/>
                <a:latin typeface="Times New Roman" panose="02020603050405020304" pitchFamily="18" charset="0"/>
                <a:ea typeface="DengXian" panose="02010600030101010101" pitchFamily="2" charset="-122"/>
                <a:cs typeface="Times New Roman" panose="02020603050405020304" pitchFamily="18" charset="0"/>
              </a:rPr>
              <a:t>将</a:t>
            </a:r>
            <a:r>
              <a:rPr lang="en-US" altLang="zh-CN" sz="1200" dirty="0">
                <a:latin typeface="Calibri" charset="0"/>
                <a:ea typeface="Microsoft YaHei" panose="020B0503020204020204" pitchFamily="34" charset="-122"/>
              </a:rPr>
              <a:t>&lt;</a:t>
            </a:r>
            <a:r>
              <a:rPr lang="en-US" altLang="zh-CN" sz="1200" dirty="0" err="1">
                <a:latin typeface="Calibri" charset="0"/>
                <a:ea typeface="Microsoft YaHei" panose="020B0503020204020204" pitchFamily="34" charset="-122"/>
              </a:rPr>
              <a:t>SelectList</a:t>
            </a:r>
            <a:r>
              <a:rPr lang="en-US" altLang="zh-CN" sz="1200" dirty="0">
                <a:latin typeface="Calibri" charset="0"/>
                <a:ea typeface="Microsoft YaHei" panose="020B0503020204020204" pitchFamily="34" charset="-122"/>
              </a:rPr>
              <a:t>&gt;, &lt;Name&gt; </a:t>
            </a:r>
            <a:r>
              <a:rPr lang="zh-CN" altLang="en-US" sz="1200" dirty="0">
                <a:latin typeface="Calibri" charset="0"/>
                <a:ea typeface="Microsoft YaHei" panose="020B0503020204020204" pitchFamily="34" charset="-122"/>
              </a:rPr>
              <a:t>规约为</a:t>
            </a:r>
            <a:r>
              <a:rPr lang="en-US" altLang="zh-CN" sz="1200" dirty="0">
                <a:latin typeface="Calibri" charset="0"/>
                <a:ea typeface="Microsoft YaHei" panose="020B0503020204020204" pitchFamily="34" charset="-122"/>
              </a:rPr>
              <a:t>&lt;</a:t>
            </a:r>
            <a:r>
              <a:rPr lang="en-US" altLang="zh-CN" sz="1200" dirty="0" err="1">
                <a:latin typeface="Calibri" charset="0"/>
                <a:ea typeface="Microsoft YaHei" panose="020B0503020204020204" pitchFamily="34" charset="-122"/>
              </a:rPr>
              <a:t>SelectList</a:t>
            </a:r>
            <a:r>
              <a:rPr lang="en-US" altLang="zh-CN" sz="1200" dirty="0">
                <a:latin typeface="Calibri" charset="0"/>
                <a:ea typeface="Microsoft YaHei" panose="020B0503020204020204" pitchFamily="34" charset="-122"/>
              </a:rPr>
              <a:t>&gt;</a:t>
            </a:r>
            <a:r>
              <a:rPr lang="zh-CN" altLang="en-US" sz="1200" dirty="0">
                <a:latin typeface="Calibri" charset="0"/>
                <a:ea typeface="Microsoft YaHei" panose="020B0503020204020204" pitchFamily="34" charset="-122"/>
              </a:rPr>
              <a:t>，将</a:t>
            </a:r>
            <a:r>
              <a:rPr lang="en-US" altLang="zh-CN" sz="1200" dirty="0">
                <a:sym typeface="+mn-ea"/>
              </a:rPr>
              <a:t>&lt;</a:t>
            </a:r>
            <a:r>
              <a:rPr lang="en-US" altLang="zh-CN" sz="1200" dirty="0" err="1">
                <a:sym typeface="+mn-ea"/>
              </a:rPr>
              <a:t>SelectList</a:t>
            </a:r>
            <a:r>
              <a:rPr lang="en-US" altLang="zh-CN" sz="1200" dirty="0">
                <a:sym typeface="+mn-ea"/>
              </a:rPr>
              <a:t>&gt;,Name</a:t>
            </a:r>
            <a:r>
              <a:rPr lang="zh-CN" altLang="en-US" sz="1200" dirty="0">
                <a:sym typeface="+mn-ea"/>
              </a:rPr>
              <a:t>从栈中弹出，将</a:t>
            </a:r>
            <a:r>
              <a:rPr lang="en-US" altLang="zh-CN" sz="1200" dirty="0">
                <a:sym typeface="+mn-ea"/>
              </a:rPr>
              <a:t>&lt;</a:t>
            </a:r>
            <a:r>
              <a:rPr lang="en-US" altLang="zh-CN" sz="1200" dirty="0" err="1">
                <a:sym typeface="+mn-ea"/>
              </a:rPr>
              <a:t>SelectList</a:t>
            </a:r>
            <a:r>
              <a:rPr lang="en-US" altLang="zh-CN" sz="1200" dirty="0">
                <a:sym typeface="+mn-ea"/>
              </a:rPr>
              <a:t>&gt;</a:t>
            </a:r>
            <a:r>
              <a:rPr lang="zh-CN" altLang="en-US" sz="1200" dirty="0">
                <a:sym typeface="+mn-ea"/>
              </a:rPr>
              <a:t>压入栈。对应</a:t>
            </a:r>
            <a:r>
              <a:rPr lang="en-US" altLang="zh-CN" sz="1200" dirty="0">
                <a:sym typeface="+mn-ea"/>
              </a:rPr>
              <a:t>AST</a:t>
            </a:r>
            <a:r>
              <a:rPr lang="zh-CN" altLang="en-US" sz="1200" dirty="0">
                <a:sym typeface="+mn-ea"/>
              </a:rPr>
              <a:t>操作中构建一个</a:t>
            </a:r>
            <a:r>
              <a:rPr lang="en-US" altLang="zh-CN" sz="1200" dirty="0">
                <a:sym typeface="+mn-ea"/>
              </a:rPr>
              <a:t>Select</a:t>
            </a:r>
            <a:r>
              <a:rPr lang="zh-CN" altLang="en-US" sz="1200" dirty="0">
                <a:sym typeface="+mn-ea"/>
              </a:rPr>
              <a:t> </a:t>
            </a:r>
            <a:r>
              <a:rPr lang="en-US" altLang="zh-CN" sz="1200" dirty="0">
                <a:sym typeface="+mn-ea"/>
              </a:rPr>
              <a:t>list</a:t>
            </a:r>
            <a:r>
              <a:rPr lang="zh-CN" altLang="en-US" sz="1200" dirty="0">
                <a:sym typeface="+mn-ea"/>
              </a:rPr>
              <a:t>的节点，它是之前的</a:t>
            </a:r>
            <a:r>
              <a:rPr lang="en-US" altLang="zh-CN" sz="1200" dirty="0">
                <a:sym typeface="+mn-ea"/>
              </a:rPr>
              <a:t>select</a:t>
            </a:r>
            <a:r>
              <a:rPr lang="zh-CN" altLang="en-US" sz="1200" dirty="0">
                <a:sym typeface="+mn-ea"/>
              </a:rPr>
              <a:t> </a:t>
            </a:r>
            <a:r>
              <a:rPr lang="en-US" altLang="zh-CN" sz="1200" dirty="0">
                <a:sym typeface="+mn-ea"/>
              </a:rPr>
              <a:t>list</a:t>
            </a:r>
            <a:r>
              <a:rPr lang="zh-CN" altLang="en-US" sz="1200" dirty="0">
                <a:sym typeface="+mn-ea"/>
              </a:rPr>
              <a:t> 和 </a:t>
            </a:r>
            <a:r>
              <a:rPr lang="en-US" altLang="zh-CN" sz="1200" dirty="0">
                <a:sym typeface="+mn-ea"/>
              </a:rPr>
              <a:t>name</a:t>
            </a:r>
            <a:r>
              <a:rPr lang="zh-CN" altLang="en-US" sz="1200" dirty="0">
                <a:sym typeface="+mn-ea"/>
              </a:rPr>
              <a:t>这两个节点的父节点</a:t>
            </a:r>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24</a:t>
            </a:fld>
            <a:endParaRPr kumimoji="1" lang="zh-CN" altLang="en-US"/>
          </a:p>
        </p:txBody>
      </p:sp>
    </p:spTree>
    <p:extLst>
      <p:ext uri="{BB962C8B-B14F-4D97-AF65-F5344CB8AC3E}">
        <p14:creationId xmlns:p14="http://schemas.microsoft.com/office/powerpoint/2010/main" val="1037413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此时，栈顶元素为</a:t>
            </a: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SELECT</a:t>
            </a:r>
            <a:r>
              <a:rPr lang="zh-CN" altLang="en-US" sz="12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&lt;</a:t>
            </a:r>
            <a:r>
              <a:rPr lang="en-US" altLang="zh-CN" sz="1200" kern="100" dirty="0" err="1">
                <a:effectLst/>
                <a:latin typeface="Times New Roman" panose="02020603050405020304" pitchFamily="18" charset="0"/>
                <a:ea typeface="DengXian" panose="02010600030101010101" pitchFamily="2" charset="-122"/>
                <a:cs typeface="Times New Roman" panose="02020603050405020304" pitchFamily="18" charset="0"/>
              </a:rPr>
              <a:t>Selectlist</a:t>
            </a: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&gt;</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，预取标记为</a:t>
            </a:r>
            <a:r>
              <a:rPr lang="en-US"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From</a:t>
            </a:r>
            <a:r>
              <a:rPr lang="zh-CN" altLang="zh-CN" sz="1200" kern="100" dirty="0">
                <a:effectLst/>
                <a:latin typeface="Times New Roman" panose="02020603050405020304" pitchFamily="18" charset="0"/>
                <a:ea typeface="DengXian" panose="02010600030101010101" pitchFamily="2" charset="-122"/>
                <a:cs typeface="Times New Roman" panose="02020603050405020304" pitchFamily="18" charset="0"/>
              </a:rPr>
              <a:t>，执行移进操作。</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后面的步骤同理，略过。</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下推自动机的每一步操作都是根据（栈顶元素，预取标记）来改变栈的状态，同时进行</a:t>
            </a:r>
            <a:r>
              <a:rPr lang="en-US" altLang="zh-CN" sz="1800" kern="100" dirty="0">
                <a:effectLst/>
                <a:latin typeface="Times New Roman" panose="02020603050405020304" pitchFamily="18" charset="0"/>
                <a:ea typeface="DengXian" panose="02010600030101010101" pitchFamily="2" charset="-122"/>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的构建。可以看到，移进操作只是简单地将预取标记压入栈中，而归约操作则替换栈顶元素，同时在</a:t>
            </a:r>
            <a:r>
              <a:rPr lang="en-US" altLang="zh-CN" sz="1800" kern="100" dirty="0">
                <a:effectLst/>
                <a:latin typeface="Times New Roman" panose="02020603050405020304" pitchFamily="18" charset="0"/>
                <a:ea typeface="DengXian" panose="02010600030101010101" pitchFamily="2" charset="-122"/>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中构建一个新的节点。</a:t>
            </a:r>
            <a:r>
              <a:rPr lang="zh-CN" altLang="zh-CN" dirty="0">
                <a:effectLst/>
              </a:rPr>
              <a:t> </a:t>
            </a:r>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25</a:t>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这页开始讲解语义检查和授权检查部分的内容，它以词法分析器和语法分析器得到的抽象语法树</a:t>
            </a:r>
            <a:r>
              <a:rPr lang="en-US" altLang="zh-CN" sz="1800" kern="100" dirty="0">
                <a:effectLst/>
                <a:latin typeface="Times New Roman" panose="02020603050405020304" pitchFamily="18" charset="0"/>
                <a:ea typeface="DengXian" panose="02010600030101010101" pitchFamily="2" charset="-122"/>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为输入，最终输出带语义信息的抽象语法树</a:t>
            </a:r>
            <a:r>
              <a:rPr lang="en-US" altLang="zh-CN" sz="1800" kern="100" dirty="0">
                <a:effectLst/>
                <a:latin typeface="Times New Roman" panose="02020603050405020304" pitchFamily="18" charset="0"/>
                <a:ea typeface="DengXian" panose="02010600030101010101" pitchFamily="2" charset="-122"/>
              </a:rPr>
              <a:t>AST*</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26</a:t>
            </a:fld>
            <a:endParaRPr kumimoji="1" lang="zh-CN" altLang="en-US"/>
          </a:p>
        </p:txBody>
      </p:sp>
    </p:spTree>
    <p:extLst>
      <p:ext uri="{BB962C8B-B14F-4D97-AF65-F5344CB8AC3E}">
        <p14:creationId xmlns:p14="http://schemas.microsoft.com/office/powerpoint/2010/main" val="900575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buFont typeface="Wingdings" pitchFamily="2" charset="2"/>
              <a:buChar char=""/>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讲解语义检查和授权检查之前，需要先了解两个概念：</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符号表。符号表就是一个目录，里面存放的各种名称。每一个名称作用域与符号表相对应，符号表中存放名称作用域中新定义的名称、语义信息等。符号表的结构与栈类似，每进入到一个新的名称作用域就会像进栈一样</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PUSH</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新的名称作用域，由嵌套中向外层查看会像出栈一样</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POP</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名称作用域，直到找到对应的符号表。</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名称作用域。名称作用域与一般的编程语言类似，在编程语言中一定存在名称</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(name)</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和范围</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(scope)</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的基本概念，例如</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JAVA</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中的对象名</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(Object name)</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、方法名</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(Method name)</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等，在代码中可以存在嵌套循环</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(nest loop)</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、函数范围等结构，这些结构就是范围。在每一个嵌套范围下都可以定义新的名称，内层嵌套的范围可以由内而外一层层查看外层的名称。</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系统目录表</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最外层的符号表</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scope0</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，所有的</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SQL</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语句都可查看这一层的内容</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表名、视图名、列名、函数名、类型名等。</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在</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嵌套的</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查询块中定义的名称</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表表达式</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(WITH</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子句</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，表别名</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(FROM</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子句</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，等等。</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以黄框中的</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语句为例，</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Scope0</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：首先是整条</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语句，它属于最外层的</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Scope0</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，即系统目录表；</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Scope1</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：然后是</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WITH</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语句定义了一个新的</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scope1</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，以及新的名称</a:t>
            </a:r>
            <a:r>
              <a:rPr lang="en-US" altLang="zh-CN" sz="1800" kern="100" dirty="0" err="1">
                <a:effectLst/>
                <a:latin typeface="Times New Roman" panose="02020603050405020304" pitchFamily="18" charset="0"/>
                <a:ea typeface="DengXian" panose="02010600030101010101" pitchFamily="2" charset="-122"/>
                <a:cs typeface="Times New Roman" panose="02020603050405020304" pitchFamily="18" charset="0"/>
              </a:rPr>
              <a:t>vip_customers</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Scope2</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：在</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WITH</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语句中的</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AS</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子句又是一个子查询，这一子查询中定义了新的名称</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c</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，组成了</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Scope2</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Scope3</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：最后是</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WITH</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语句剩下的部分</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(SELECT, FROM, WHERE, AND)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，在</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FROM</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部分定义了新的名称</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v, o, p</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，组成了</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scope3</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27</a:t>
            </a:fld>
            <a:endParaRPr kumimoji="1" lang="zh-CN" altLang="en-US"/>
          </a:p>
        </p:txBody>
      </p:sp>
    </p:spTree>
    <p:extLst>
      <p:ext uri="{BB962C8B-B14F-4D97-AF65-F5344CB8AC3E}">
        <p14:creationId xmlns:p14="http://schemas.microsoft.com/office/powerpoint/2010/main" val="3101209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本页以三表查询为例，展示了</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与符号表的结构。</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符号表：</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右侧符号表结构如同之前提所到的，是一个栈的结构，最底层</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外层</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就是系统目录表</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scope0</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。当扫描到语法树中新的</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scope</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时，会将对应的符号表</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push</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进栈。例如扫描到</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WITH</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语句时会将</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scope1</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进栈，里面对应的是新定义的名称</a:t>
            </a:r>
            <a:r>
              <a:rPr lang="en-US" altLang="zh-CN" sz="1800" kern="100" dirty="0" err="1">
                <a:effectLst/>
                <a:latin typeface="Times New Roman" panose="02020603050405020304" pitchFamily="18" charset="0"/>
                <a:ea typeface="DengXian" panose="02010600030101010101" pitchFamily="2" charset="-122"/>
                <a:cs typeface="Times New Roman" panose="02020603050405020304" pitchFamily="18" charset="0"/>
              </a:rPr>
              <a:t>vip_customers</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scope2</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同理，分别将新定义的名称</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c</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v, o, p</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进栈，结构如右图所示。</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在</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中，依据节点位置，例如图中</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SELECT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状态下的</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FROM</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子句，通过名称定义</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蓝色箭头</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寻找它对应的</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scope</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，图中是</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scope3</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。此时对于</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FROM</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子句节点下的</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v, o, p</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就可以通过名称解析</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黄色箭头</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在符号表中找到对应的内容。</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将</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与符号表结合可以进行语义检查和授权检查，进行上述检查的基础就是名称解析，后续会详细解释。</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28</a:t>
            </a:fld>
            <a:endParaRPr kumimoji="1" lang="zh-CN" altLang="en-US"/>
          </a:p>
        </p:txBody>
      </p:sp>
    </p:spTree>
    <p:extLst>
      <p:ext uri="{BB962C8B-B14F-4D97-AF65-F5344CB8AC3E}">
        <p14:creationId xmlns:p14="http://schemas.microsoft.com/office/powerpoint/2010/main" val="87991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buFont typeface="Wingdings" pitchFamily="2" charset="2"/>
              <a:buChar cha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本页以一个语义检查实例来展示语义检查的大致过程。语义检查是一个自底向上不断交替进行名称解析、类型解析、函数解析、类型匹配的过程。</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以“</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SELECT F(c1,3) FROM T WHERE c2 &gt; 10;”</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为例：</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名称解析；</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266700" algn="just"/>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例如：①中对函数名</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F</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进行解析和</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②</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中对列名</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c1</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进行解析；</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类型解析；</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266700" algn="just"/>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例如：②中对列</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c1</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确定它的数据类型；</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函数解析；</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266700" algn="just"/>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例如④中对函数</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F(c1,3)</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进行解析。</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53D3F012-8CDC-4625-95D0-66C1099301BC}"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整个查询处理的流程如图所示，本章我们将从以下</a:t>
            </a:r>
            <a:r>
              <a:rPr kumimoji="1" lang="en-US" altLang="zh-CN" dirty="0"/>
              <a:t>4</a:t>
            </a:r>
            <a:r>
              <a:rPr kumimoji="1" lang="zh-CN" altLang="en-US" dirty="0"/>
              <a:t>部分内容展开</a:t>
            </a:r>
            <a:endParaRPr kumimoji="1" lang="en-US" altLang="zh-CN" dirty="0"/>
          </a:p>
          <a:p>
            <a:r>
              <a:rPr kumimoji="1" lang="en-US" altLang="zh-CN" dirty="0"/>
              <a:t>3.1</a:t>
            </a:r>
            <a:r>
              <a:rPr lang="zh-CN" altLang="en-US" dirty="0">
                <a:solidFill>
                  <a:srgbClr val="C00000"/>
                </a:solidFill>
                <a:latin typeface="Microsoft YaHei" panose="020B0503020204020204" pitchFamily="34" charset="-122"/>
                <a:ea typeface="Microsoft YaHei" panose="020B0503020204020204" pitchFamily="34" charset="-122"/>
              </a:rPr>
              <a:t>查询解析；</a:t>
            </a:r>
            <a:r>
              <a:rPr lang="en-US" altLang="zh-CN" dirty="0">
                <a:solidFill>
                  <a:srgbClr val="C00000"/>
                </a:solidFill>
                <a:latin typeface="Microsoft YaHei" panose="020B0503020204020204" pitchFamily="34" charset="-122"/>
                <a:ea typeface="Microsoft YaHei" panose="020B0503020204020204" pitchFamily="34" charset="-122"/>
              </a:rPr>
              <a:t>3.2</a:t>
            </a:r>
            <a:r>
              <a:rPr lang="zh-CN" altLang="en-US" dirty="0">
                <a:latin typeface="Microsoft YaHei" panose="020B0503020204020204" pitchFamily="34" charset="-122"/>
                <a:ea typeface="Microsoft YaHei" panose="020B0503020204020204" pitchFamily="34" charset="-122"/>
              </a:rPr>
              <a:t>逻辑重写</a:t>
            </a:r>
            <a:r>
              <a:rPr lang="zh-CN" altLang="en-US" dirty="0">
                <a:solidFill>
                  <a:schemeClr val="tx1"/>
                </a:solidFill>
                <a:latin typeface="Microsoft YaHei" panose="020B0503020204020204" pitchFamily="34" charset="-122"/>
                <a:ea typeface="Microsoft YaHei" panose="020B0503020204020204" pitchFamily="34" charset="-122"/>
              </a:rPr>
              <a:t>；</a:t>
            </a:r>
            <a:r>
              <a:rPr lang="en-US" altLang="zh-CN" dirty="0">
                <a:solidFill>
                  <a:schemeClr val="tx1"/>
                </a:solidFill>
                <a:latin typeface="Microsoft YaHei" panose="020B0503020204020204" pitchFamily="34" charset="-122"/>
                <a:ea typeface="Microsoft YaHei" panose="020B0503020204020204" pitchFamily="34" charset="-122"/>
              </a:rPr>
              <a:t>3.3</a:t>
            </a:r>
            <a:r>
              <a:rPr lang="zh-CN" altLang="en-US" dirty="0">
                <a:solidFill>
                  <a:schemeClr val="tx1"/>
                </a:solidFill>
                <a:latin typeface="Microsoft YaHei" panose="020B0503020204020204" pitchFamily="34" charset="-122"/>
                <a:ea typeface="Microsoft YaHei" panose="020B0503020204020204" pitchFamily="34" charset="-122"/>
              </a:rPr>
              <a:t>查询优化</a:t>
            </a:r>
            <a:endParaRPr lang="en-US" altLang="zh-CN" dirty="0">
              <a:solidFill>
                <a:schemeClr val="tx1"/>
              </a:solidFill>
              <a:latin typeface="Microsoft YaHei" panose="020B0503020204020204" pitchFamily="34" charset="-122"/>
              <a:ea typeface="Microsoft YaHei" panose="020B0503020204020204" pitchFamily="34" charset="-122"/>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3</a:t>
            </a:fld>
            <a:endParaRPr kumimoji="1" lang="zh-CN" altLang="en-US"/>
          </a:p>
        </p:txBody>
      </p:sp>
    </p:spTree>
    <p:extLst>
      <p:ext uri="{BB962C8B-B14F-4D97-AF65-F5344CB8AC3E}">
        <p14:creationId xmlns:p14="http://schemas.microsoft.com/office/powerpoint/2010/main" val="2700891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语义检查包括以下几个部分，具体内容会分别展开详细讲解。</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名称解析</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表名，列名，视图名，变量名，等等；</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函数名；</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类型解析</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识别特定对象（如列名）的数据类型；</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函数解析</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寻找最佳类型匹配的函数；</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为非精确匹配的函数进行（参数）类型匹配；</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类型匹配</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类型转换；</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类型提升。</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30</a:t>
            </a:fld>
            <a:endParaRPr kumimoji="1" lang="zh-CN" altLang="en-US"/>
          </a:p>
        </p:txBody>
      </p:sp>
    </p:spTree>
    <p:extLst>
      <p:ext uri="{BB962C8B-B14F-4D97-AF65-F5344CB8AC3E}">
        <p14:creationId xmlns:p14="http://schemas.microsoft.com/office/powerpoint/2010/main" val="696612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342900" lvl="0" indent="-342900" algn="just">
              <a:buFont typeface="Wingdings" pitchFamily="2" charset="2"/>
              <a:buChar char=""/>
            </a:pPr>
            <a:r>
              <a:rPr lang="en-US" altLang="zh-CN" sz="1050" kern="100" dirty="0" err="1">
                <a:effectLst/>
                <a:latin typeface="Times New Roman" panose="02020603050405020304" pitchFamily="18" charset="0"/>
                <a:ea typeface="DengXian" panose="02010600030101010101" pitchFamily="2" charset="-122"/>
                <a:cs typeface="Times New Roman" panose="02020603050405020304" pitchFamily="18" charset="0"/>
              </a:rPr>
              <a:t>Znbase</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支持三层的名称结构</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数据库名称；</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模式名称；</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对象名称（表、视图、序列和用户定义类型等）。</a:t>
            </a:r>
            <a:endPar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图中以三种对象名称展示了名称解析的过程：</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当要查询的表的名称是“</a:t>
            </a:r>
            <a:r>
              <a:rPr lang="en-US" altLang="zh-CN" sz="1800" kern="100" dirty="0" err="1">
                <a:effectLst/>
                <a:latin typeface="Times New Roman" panose="02020603050405020304" pitchFamily="18" charset="0"/>
                <a:ea typeface="DengXian" panose="02010600030101010101" pitchFamily="2" charset="-122"/>
                <a:cs typeface="Times New Roman" panose="02020603050405020304" pitchFamily="18" charset="0"/>
              </a:rPr>
              <a:t>movr.public.vehicles</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时，即完全具体名称，数据库会直接使用名称信息在系统表中查找；</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当要查询的表的名称是“</a:t>
            </a:r>
            <a:r>
              <a:rPr lang="en-US" altLang="zh-CN" sz="1800" kern="100" dirty="0" err="1">
                <a:effectLst/>
                <a:latin typeface="Times New Roman" panose="02020603050405020304" pitchFamily="18" charset="0"/>
                <a:ea typeface="DengXian" panose="02010600030101010101" pitchFamily="2" charset="-122"/>
                <a:cs typeface="Times New Roman" panose="02020603050405020304" pitchFamily="18" charset="0"/>
              </a:rPr>
              <a:t>public.vehicles</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时，即单成分前缀</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(one-component)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名称，数据库会将添加指定的数据库名称再在系统表中查找；</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当要查询的表的名称是“</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vehicles”</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时，即无前缀名称，数据库会在符号表中从里往外依次查询该表名称。</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3D3F012-8CDC-4625-95D0-66C1099301BC}"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函数名的解析遵循与表名的解析相同的规则。函数解析包含以下两个步骤</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确定候选函数的集合：</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函数的非限定名称</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指定的参数数量</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对函数实例的执行权限，即授权</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从候选函数集中选择与该函数具有最佳类型匹配的函数：</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将函数调用中</a:t>
            </a:r>
            <a:r>
              <a:rPr lang="zh-CN" altLang="zh-CN" sz="1050" b="1" kern="100" dirty="0">
                <a:effectLst/>
                <a:latin typeface="Times New Roman" panose="02020603050405020304" pitchFamily="18" charset="0"/>
                <a:ea typeface="DengXian" panose="02010600030101010101" pitchFamily="2" charset="-122"/>
                <a:cs typeface="Times New Roman" panose="02020603050405020304" pitchFamily="18" charset="0"/>
              </a:rPr>
              <a:t>参数的数据类型</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与每个候选函数定义中相应参数的数据类型进行比较。</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在考虑候选函数的最佳匹配时，确定是否可以将输入</a:t>
            </a:r>
            <a:r>
              <a:rPr lang="zh-CN" altLang="zh-CN" sz="1050" b="1" kern="100" dirty="0">
                <a:effectLst/>
                <a:latin typeface="Times New Roman" panose="02020603050405020304" pitchFamily="18" charset="0"/>
                <a:ea typeface="DengXian" panose="02010600030101010101" pitchFamily="2" charset="-122"/>
                <a:cs typeface="Times New Roman" panose="02020603050405020304" pitchFamily="18" charset="0"/>
              </a:rPr>
              <a:t>参数隐式转换</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为函数解析所需的对应参数的数据类型。</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每个函数都被定义为返回具有特定数据类型的结果。如果此结果数据类型与</a:t>
            </a:r>
            <a:r>
              <a:rPr lang="zh-CN" altLang="zh-CN" sz="1050" b="1" kern="100" dirty="0">
                <a:effectLst/>
                <a:latin typeface="Times New Roman" panose="02020603050405020304" pitchFamily="18" charset="0"/>
                <a:ea typeface="DengXian" panose="02010600030101010101" pitchFamily="2" charset="-122"/>
                <a:cs typeface="Times New Roman" panose="02020603050405020304" pitchFamily="18" charset="0"/>
              </a:rPr>
              <a:t>调用函数的上下文</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不兼容，就会发生错误。</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如果在没有模式名的情况下调用函数，则搜索当前函数路径。</a:t>
            </a:r>
            <a:r>
              <a:rPr lang="zh-CN" altLang="zh-CN" sz="1050" b="1" kern="100" dirty="0">
                <a:effectLst/>
                <a:latin typeface="Times New Roman" panose="02020603050405020304" pitchFamily="18" charset="0"/>
                <a:ea typeface="DengXian" panose="02010600030101010101" pitchFamily="2" charset="-122"/>
                <a:cs typeface="Times New Roman" panose="02020603050405020304" pitchFamily="18" charset="0"/>
              </a:rPr>
              <a:t>当前路径中的模式顺序</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会影响函数的选择顺序。</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以函数解析</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F(C1,3)</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的过程为例：</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首先依据函数的非限定名称</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F</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，指定的参数数量</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(C1,3)</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和函数实例的执行权限等，可以在数据库中确定一个函数解析的候选函数集合：</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{F(ID,DOUBLE), F(ID,BIGINT), F(ID,FLOAT), </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我们要解析的函数</a:t>
            </a:r>
            <a:r>
              <a:rPr lang="en-US" altLang="zh-CN" sz="1800" kern="100" dirty="0">
                <a:effectLst/>
                <a:latin typeface="Times New Roman" panose="02020603050405020304" pitchFamily="18" charset="0"/>
                <a:ea typeface="DengXian" panose="02010600030101010101" pitchFamily="2" charset="-122"/>
              </a:rPr>
              <a:t>F(C1,3)</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的参数类型为</a:t>
            </a:r>
            <a:r>
              <a:rPr lang="en-US" altLang="zh-CN" sz="1800" kern="100" dirty="0">
                <a:effectLst/>
                <a:latin typeface="Times New Roman" panose="02020603050405020304" pitchFamily="18" charset="0"/>
                <a:ea typeface="DengXian" panose="02010600030101010101" pitchFamily="2" charset="-122"/>
              </a:rPr>
              <a:t>F(ID,INT)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，但由于数据库中不存在类型为</a:t>
            </a:r>
            <a:r>
              <a:rPr lang="en-US" altLang="zh-CN" sz="1800" kern="100" dirty="0">
                <a:effectLst/>
                <a:latin typeface="Times New Roman" panose="02020603050405020304" pitchFamily="18" charset="0"/>
                <a:ea typeface="DengXian" panose="02010600030101010101" pitchFamily="2" charset="-122"/>
              </a:rPr>
              <a:t>F(ID,INT)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的函数，故函数解析无法选择出精准匹配的函数，只能选择出最适合的函数：</a:t>
            </a:r>
            <a:r>
              <a:rPr lang="en-US" altLang="zh-CN" sz="1800" kern="100" dirty="0">
                <a:effectLst/>
                <a:latin typeface="Times New Roman" panose="02020603050405020304" pitchFamily="18" charset="0"/>
                <a:ea typeface="DengXian" panose="02010600030101010101" pitchFamily="2" charset="-122"/>
              </a:rPr>
              <a:t>F(ID,DOUBLE)</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，这一函数的参数类型与我们需要的类型不一致，这就涉及到类型匹配的工作</a:t>
            </a:r>
            <a:r>
              <a:rPr lang="zh-CN" altLang="zh-CN" dirty="0">
                <a:effectLst/>
              </a:rPr>
              <a:t> </a:t>
            </a:r>
            <a:endParaRPr lang="zh-CN" altLang="en-US" dirty="0"/>
          </a:p>
        </p:txBody>
      </p:sp>
      <p:sp>
        <p:nvSpPr>
          <p:cNvPr id="4" name="灯片编号占位符 3"/>
          <p:cNvSpPr>
            <a:spLocks noGrp="1"/>
          </p:cNvSpPr>
          <p:nvPr>
            <p:ph type="sldNum" sz="quarter" idx="5"/>
          </p:nvPr>
        </p:nvSpPr>
        <p:spPr/>
        <p:txBody>
          <a:bodyPr/>
          <a:lstStyle/>
          <a:p>
            <a:fld id="{53D3F012-8CDC-4625-95D0-66C1099301BC}"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类型匹配是函数解析的一部分，包括以下内容：</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类型转换：由一种数据类型转换为另一种数据类型。</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例如：从</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C</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字符串</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(string)</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转换到</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SQL</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整数类型</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(INTEGER)</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类型提升：不同的数据类型中存在相容的数据类型组，可以将数据按顺序提升至下一种类型；相同类型的数据属性</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长度</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不同，可以通过类型提升具有相同的属性。</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例如：</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SMALLINT-&gt;INTEGER-&gt;BIGINT-&gt;DECIMAL…</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例如：</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CHAR[8]-&gt;CHAR[10]</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注：</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SQL</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中可以通过用户定义的函数进行强制类型转换。</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例如：使用</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CAST</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函数将整数转换为布尔类型：</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CAST(0 AS BOOL)</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33</a:t>
            </a:fld>
            <a:endParaRPr kumimoji="1" lang="zh-CN" altLang="en-US"/>
          </a:p>
        </p:txBody>
      </p:sp>
    </p:spTree>
    <p:extLst>
      <p:ext uri="{BB962C8B-B14F-4D97-AF65-F5344CB8AC3E}">
        <p14:creationId xmlns:p14="http://schemas.microsoft.com/office/powerpoint/2010/main" val="21474750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授权检查包括以下内容：</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授权</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对象：表，视图，函数等；</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操作：</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 SELECT, INSERT, DELETE, UPDATE, CREATE, DROP, ALTER, </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等等；</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特权：是</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否；</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高级功能：</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受信任上下文；</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细粒度的访问控制</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行级权限、列屏蔽等</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34</a:t>
            </a:fld>
            <a:endParaRPr kumimoji="1" lang="zh-CN" altLang="en-US"/>
          </a:p>
        </p:txBody>
      </p:sp>
    </p:spTree>
    <p:extLst>
      <p:ext uri="{BB962C8B-B14F-4D97-AF65-F5344CB8AC3E}">
        <p14:creationId xmlns:p14="http://schemas.microsoft.com/office/powerpoint/2010/main" val="40609974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en-US" altLang="zh-CN" sz="1800" dirty="0" err="1">
                <a:latin typeface="Times New Roman" panose="02020603050405020304" pitchFamily="18" charset="0"/>
                <a:cs typeface="Times New Roman" panose="02020603050405020304" pitchFamily="18" charset="0"/>
              </a:rPr>
              <a:t>ZNbase</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会为执行的每条语句检查用户的权限。如果</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user</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对一条语句没有足够的权限，</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DengXian" panose="02010600030101010101" pitchFamily="2" charset="-122"/>
                <a:cs typeface="Times New Roman" panose="02020603050405020304" pitchFamily="18" charset="0"/>
              </a:rPr>
              <a:t>CockroachDB</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将返回错误。</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授权</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对象：表，视图，函数等；</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操作：</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SELECT, INSERT, DELETE, UPDATE, CREATE, DROP, ALTER, </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等等；</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l" fontAlgn="base" hangingPunct="0">
              <a:buFont typeface="+mj-lt"/>
              <a:buAutoNum type="arabicPeriod"/>
            </a:pPr>
            <a:r>
              <a:rPr lang="en-US" altLang="zh-CN" sz="1800" kern="1200" dirty="0">
                <a:solidFill>
                  <a:srgbClr val="CEC0F2"/>
                </a:solidFill>
                <a:effectLst/>
                <a:latin typeface="Arial Unicode MS" panose="020B0604020202020204" pitchFamily="34" charset="-128"/>
                <a:ea typeface="SourceCodePro-Regular"/>
                <a:cs typeface="Times New Roman" panose="02020603050405020304" pitchFamily="18" charset="0"/>
              </a:rPr>
              <a:t>GRANT</a:t>
            </a:r>
            <a:r>
              <a:rPr lang="en-US" altLang="zh-CN" sz="1800" kern="1200" dirty="0">
                <a:solidFill>
                  <a:srgbClr val="F5F7FA"/>
                </a:solidFill>
                <a:effectLst/>
                <a:latin typeface="Arial Unicode MS" panose="020B0604020202020204" pitchFamily="34" charset="-128"/>
                <a:ea typeface="SourceCodePro-Regular"/>
                <a:cs typeface="Times New Roman" panose="02020603050405020304" pitchFamily="18" charset="0"/>
              </a:rPr>
              <a:t> </a:t>
            </a:r>
            <a:r>
              <a:rPr lang="en-US" altLang="zh-CN" sz="1800" kern="1200" dirty="0">
                <a:solidFill>
                  <a:srgbClr val="CEC0F2"/>
                </a:solidFill>
                <a:effectLst/>
                <a:latin typeface="Arial Unicode MS" panose="020B0604020202020204" pitchFamily="34" charset="-128"/>
                <a:ea typeface="SourceCodePro-Regular"/>
                <a:cs typeface="Times New Roman" panose="02020603050405020304" pitchFamily="18" charset="0"/>
              </a:rPr>
              <a:t>INSERT</a:t>
            </a:r>
            <a:r>
              <a:rPr lang="en-US" altLang="zh-CN" sz="1800" kern="1200" dirty="0">
                <a:solidFill>
                  <a:srgbClr val="F5F7FA"/>
                </a:solidFill>
                <a:effectLst/>
                <a:latin typeface="Arial Unicode MS" panose="020B0604020202020204" pitchFamily="34" charset="-128"/>
                <a:ea typeface="SourceCodePro-Regular"/>
                <a:cs typeface="Times New Roman" panose="02020603050405020304" pitchFamily="18" charset="0"/>
              </a:rPr>
              <a:t>, </a:t>
            </a:r>
            <a:r>
              <a:rPr lang="en-US" altLang="zh-CN" sz="1800" kern="1200" dirty="0">
                <a:solidFill>
                  <a:srgbClr val="CEC0F2"/>
                </a:solidFill>
                <a:effectLst/>
                <a:latin typeface="Arial Unicode MS" panose="020B0604020202020204" pitchFamily="34" charset="-128"/>
                <a:ea typeface="SourceCodePro-Regular"/>
                <a:cs typeface="Times New Roman" panose="02020603050405020304" pitchFamily="18" charset="0"/>
              </a:rPr>
              <a:t>DELETE</a:t>
            </a:r>
            <a:r>
              <a:rPr lang="en-US" altLang="zh-CN" sz="1800" kern="1200" dirty="0">
                <a:solidFill>
                  <a:srgbClr val="F5F7FA"/>
                </a:solidFill>
                <a:effectLst/>
                <a:latin typeface="Arial Unicode MS" panose="020B0604020202020204" pitchFamily="34" charset="-128"/>
                <a:ea typeface="SourceCodePro-Regular"/>
                <a:cs typeface="Times New Roman" panose="02020603050405020304" pitchFamily="18" charset="0"/>
              </a:rPr>
              <a:t>, </a:t>
            </a:r>
            <a:r>
              <a:rPr lang="en-US" altLang="zh-CN" sz="1800" kern="1200" dirty="0">
                <a:solidFill>
                  <a:srgbClr val="CEC0F2"/>
                </a:solidFill>
                <a:effectLst/>
                <a:latin typeface="Arial Unicode MS" panose="020B0604020202020204" pitchFamily="34" charset="-128"/>
                <a:ea typeface="SourceCodePro-Regular"/>
                <a:cs typeface="Times New Roman" panose="02020603050405020304" pitchFamily="18" charset="0"/>
              </a:rPr>
              <a:t>UPDATE</a:t>
            </a:r>
            <a:r>
              <a:rPr lang="en-US" altLang="zh-CN" sz="1800" kern="1200" dirty="0">
                <a:solidFill>
                  <a:srgbClr val="F5F7FA"/>
                </a:solidFill>
                <a:effectLst/>
                <a:latin typeface="Arial Unicode MS" panose="020B0604020202020204" pitchFamily="34" charset="-128"/>
                <a:ea typeface="SourceCodePro-Regular"/>
                <a:cs typeface="Times New Roman" panose="02020603050405020304" pitchFamily="18" charset="0"/>
              </a:rPr>
              <a:t>, </a:t>
            </a:r>
            <a:r>
              <a:rPr lang="en-US" altLang="zh-CN" sz="1800" kern="1200" dirty="0">
                <a:solidFill>
                  <a:srgbClr val="CEC0F2"/>
                </a:solidFill>
                <a:effectLst/>
                <a:latin typeface="Arial Unicode MS" panose="020B0604020202020204" pitchFamily="34" charset="-128"/>
                <a:ea typeface="SourceCodePro-Regular"/>
                <a:cs typeface="Times New Roman" panose="02020603050405020304" pitchFamily="18" charset="0"/>
              </a:rPr>
              <a:t>SELECT</a:t>
            </a:r>
            <a:r>
              <a:rPr lang="en-US" altLang="zh-CN" sz="1800" kern="1200" dirty="0">
                <a:solidFill>
                  <a:srgbClr val="F5F7FA"/>
                </a:solidFill>
                <a:effectLst/>
                <a:latin typeface="Arial Unicode MS" panose="020B0604020202020204" pitchFamily="34" charset="-128"/>
                <a:ea typeface="SourceCodePro-Regular"/>
                <a:cs typeface="Times New Roman" panose="02020603050405020304" pitchFamily="18" charset="0"/>
              </a:rPr>
              <a:t> </a:t>
            </a:r>
            <a:r>
              <a:rPr lang="en-US" altLang="zh-CN" sz="1800" kern="1200" dirty="0">
                <a:solidFill>
                  <a:srgbClr val="CEC0F2"/>
                </a:solidFill>
                <a:effectLst/>
                <a:latin typeface="Arial Unicode MS" panose="020B0604020202020204" pitchFamily="34" charset="-128"/>
                <a:ea typeface="SourceCodePro-Regular"/>
                <a:cs typeface="Times New Roman" panose="02020603050405020304" pitchFamily="18" charset="0"/>
              </a:rPr>
              <a:t>ON</a:t>
            </a:r>
            <a:r>
              <a:rPr lang="en-US" altLang="zh-CN" sz="1800" kern="1200" dirty="0">
                <a:solidFill>
                  <a:srgbClr val="F5F7FA"/>
                </a:solidFill>
                <a:effectLst/>
                <a:latin typeface="Arial Unicode MS" panose="020B0604020202020204" pitchFamily="34" charset="-128"/>
                <a:ea typeface="SourceCodePro-Regular"/>
                <a:cs typeface="Times New Roman" panose="02020603050405020304" pitchFamily="18" charset="0"/>
              </a:rPr>
              <a:t> </a:t>
            </a:r>
            <a:r>
              <a:rPr lang="en-US" altLang="zh-CN" sz="1800" kern="1200" dirty="0">
                <a:solidFill>
                  <a:srgbClr val="FFFFFF"/>
                </a:solidFill>
                <a:effectLst/>
                <a:latin typeface="Arial" panose="020B0604020202020204" pitchFamily="34" charset="0"/>
                <a:ea typeface="DengXian" panose="02010600030101010101" pitchFamily="2" charset="-122"/>
                <a:cs typeface="Times New Roman" panose="02020603050405020304" pitchFamily="18" charset="0"/>
              </a:rPr>
              <a:t>vehicles</a:t>
            </a:r>
            <a:r>
              <a:rPr lang="en-US" altLang="zh-CN" sz="1800" kern="1200" dirty="0">
                <a:solidFill>
                  <a:srgbClr val="F5F7FA"/>
                </a:solidFill>
                <a:effectLst/>
                <a:latin typeface="Arial Unicode MS" panose="020B0604020202020204" pitchFamily="34" charset="-128"/>
                <a:ea typeface="SourceCodePro-Regular"/>
                <a:cs typeface="Times New Roman" panose="02020603050405020304" pitchFamily="18" charset="0"/>
              </a:rPr>
              <a:t> </a:t>
            </a:r>
            <a:r>
              <a:rPr lang="en-US" altLang="zh-CN" sz="1800" kern="1200" dirty="0">
                <a:solidFill>
                  <a:srgbClr val="CEC0F2"/>
                </a:solidFill>
                <a:effectLst/>
                <a:latin typeface="Arial Unicode MS" panose="020B0604020202020204" pitchFamily="34" charset="-128"/>
                <a:ea typeface="SourceCodePro-Regular"/>
                <a:cs typeface="Times New Roman" panose="02020603050405020304" pitchFamily="18" charset="0"/>
              </a:rPr>
              <a:t>TO</a:t>
            </a:r>
            <a:r>
              <a:rPr lang="en-US" altLang="zh-CN" sz="1800" kern="1200" dirty="0">
                <a:solidFill>
                  <a:srgbClr val="F5F7FA"/>
                </a:solidFill>
                <a:effectLst/>
                <a:latin typeface="Arial Unicode MS" panose="020B0604020202020204" pitchFamily="34" charset="-128"/>
                <a:ea typeface="SourceCodePro-Regular"/>
                <a:cs typeface="Times New Roman" panose="02020603050405020304" pitchFamily="18" charset="0"/>
              </a:rPr>
              <a:t> </a:t>
            </a:r>
            <a:r>
              <a:rPr lang="en-US" altLang="zh-CN" sz="1800" kern="1200" dirty="0" err="1">
                <a:solidFill>
                  <a:srgbClr val="FFFFFF"/>
                </a:solidFill>
                <a:effectLst/>
                <a:latin typeface="Arial" panose="020B0604020202020204" pitchFamily="34" charset="0"/>
                <a:ea typeface="DengXian" panose="02010600030101010101" pitchFamily="2" charset="-122"/>
                <a:cs typeface="Times New Roman" panose="02020603050405020304" pitchFamily="18" charset="0"/>
              </a:rPr>
              <a:t>app_user</a:t>
            </a:r>
            <a:r>
              <a:rPr lang="en-US" altLang="zh-CN" sz="1800" kern="1200" dirty="0">
                <a:solidFill>
                  <a:srgbClr val="F5F7FA"/>
                </a:solidFill>
                <a:effectLst/>
                <a:latin typeface="Arial Unicode MS" panose="020B0604020202020204" pitchFamily="34" charset="-128"/>
                <a:ea typeface="SourceCodePro-Regular"/>
                <a:cs typeface="Times New Roman" panose="02020603050405020304" pitchFamily="18" charset="0"/>
              </a:rPr>
              <a:t>;</a:t>
            </a:r>
            <a:r>
              <a:rPr lang="en-US" altLang="zh-CN" sz="1800" kern="12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indent="266700" algn="just"/>
            <a:br>
              <a:rPr lang="zh-CN" altLang="zh-CN" dirty="0">
                <a:effectLst/>
              </a:rPr>
            </a:br>
            <a:r>
              <a:rPr lang="zh-CN" altLang="zh-CN" dirty="0">
                <a:effectLst/>
                <a:latin typeface="Times New Roman" panose="02020603050405020304" pitchFamily="18" charset="0"/>
                <a:cs typeface="Times New Roman" panose="02020603050405020304" pitchFamily="18" charset="0"/>
              </a:rPr>
              <a:t>在</a:t>
            </a:r>
            <a:r>
              <a:rPr lang="en-US" altLang="zh-CN" sz="1200" dirty="0" err="1">
                <a:latin typeface="Times New Roman" panose="02020603050405020304" pitchFamily="18" charset="0"/>
                <a:cs typeface="Times New Roman" panose="02020603050405020304" pitchFamily="18" charset="0"/>
              </a:rPr>
              <a:t>ZNbase</a:t>
            </a:r>
            <a:r>
              <a:rPr lang="zh-CN" altLang="zh-CN" dirty="0">
                <a:effectLst/>
                <a:latin typeface="Times New Roman" panose="02020603050405020304" pitchFamily="18" charset="0"/>
                <a:cs typeface="Times New Roman" panose="02020603050405020304" pitchFamily="18" charset="0"/>
              </a:rPr>
              <a:t>中可以使用</a:t>
            </a:r>
            <a:r>
              <a:rPr lang="en-US" altLang="zh-CN" dirty="0">
                <a:effectLst/>
                <a:latin typeface="Times New Roman" panose="02020603050405020304" pitchFamily="18" charset="0"/>
              </a:rPr>
              <a:t>GRANT</a:t>
            </a:r>
            <a:r>
              <a:rPr lang="zh-CN" altLang="zh-CN" dirty="0">
                <a:effectLst/>
                <a:latin typeface="Times New Roman" panose="02020603050405020304" pitchFamily="18" charset="0"/>
                <a:cs typeface="Times New Roman" panose="02020603050405020304" pitchFamily="18" charset="0"/>
              </a:rPr>
              <a:t>语句可以为用户在某张表上赋予权限，例如这条</a:t>
            </a:r>
            <a:r>
              <a:rPr lang="en-US" altLang="zh-CN" dirty="0">
                <a:effectLst/>
                <a:latin typeface="Times New Roman" panose="02020603050405020304" pitchFamily="18" charset="0"/>
              </a:rPr>
              <a:t>SQL</a:t>
            </a:r>
            <a:r>
              <a:rPr lang="zh-CN" altLang="zh-CN" dirty="0">
                <a:effectLst/>
                <a:latin typeface="Times New Roman" panose="02020603050405020304" pitchFamily="18" charset="0"/>
                <a:cs typeface="Times New Roman" panose="02020603050405020304" pitchFamily="18" charset="0"/>
              </a:rPr>
              <a:t>语句，为</a:t>
            </a:r>
            <a:r>
              <a:rPr lang="en-US" altLang="zh-CN" dirty="0" err="1">
                <a:effectLst/>
                <a:latin typeface="Times New Roman" panose="02020603050405020304" pitchFamily="18" charset="0"/>
              </a:rPr>
              <a:t>app_user</a:t>
            </a:r>
            <a:r>
              <a:rPr lang="zh-CN" altLang="zh-CN" dirty="0">
                <a:effectLst/>
                <a:latin typeface="Times New Roman" panose="02020603050405020304" pitchFamily="18" charset="0"/>
                <a:cs typeface="Times New Roman" panose="02020603050405020304" pitchFamily="18" charset="0"/>
              </a:rPr>
              <a:t>用户在</a:t>
            </a:r>
            <a:r>
              <a:rPr lang="en-US" altLang="zh-CN" dirty="0">
                <a:effectLst/>
                <a:latin typeface="Times New Roman" panose="02020603050405020304" pitchFamily="18" charset="0"/>
              </a:rPr>
              <a:t>vehicles</a:t>
            </a:r>
            <a:r>
              <a:rPr lang="zh-CN" altLang="zh-CN" dirty="0">
                <a:effectLst/>
                <a:latin typeface="Times New Roman" panose="02020603050405020304" pitchFamily="18" charset="0"/>
                <a:cs typeface="Times New Roman" panose="02020603050405020304" pitchFamily="18" charset="0"/>
              </a:rPr>
              <a:t>表上赋予增、删、改、查的权限。</a:t>
            </a:r>
            <a:r>
              <a:rPr lang="zh-CN" altLang="zh-CN" dirty="0">
                <a:effectLst/>
              </a:rPr>
              <a:t> </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通过“</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SHOW GRANTS FOR </a:t>
            </a:r>
            <a:r>
              <a:rPr lang="en-US" altLang="zh-CN" sz="1800" kern="100" dirty="0" err="1">
                <a:effectLst/>
                <a:latin typeface="Times New Roman" panose="02020603050405020304" pitchFamily="18" charset="0"/>
                <a:ea typeface="DengXian" panose="02010600030101010101" pitchFamily="2" charset="-122"/>
                <a:cs typeface="Times New Roman" panose="02020603050405020304" pitchFamily="18" charset="0"/>
              </a:rPr>
              <a:t>app_user</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语句可以查看</a:t>
            </a:r>
            <a:r>
              <a:rPr lang="en-US" altLang="zh-CN" sz="1800" kern="100" dirty="0" err="1">
                <a:effectLst/>
                <a:latin typeface="Times New Roman" panose="02020603050405020304" pitchFamily="18" charset="0"/>
                <a:ea typeface="DengXian" panose="02010600030101010101" pitchFamily="2" charset="-122"/>
                <a:cs typeface="Times New Roman" panose="02020603050405020304" pitchFamily="18" charset="0"/>
              </a:rPr>
              <a:t>app_user</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所拥有的的权限。拥有权限的对象：数据库名、模式名、表名，以及拥有权限的类型：增、删、改、查。</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35</a:t>
            </a:fld>
            <a:endParaRPr kumimoji="1" lang="zh-CN" altLang="en-US"/>
          </a:p>
        </p:txBody>
      </p:sp>
    </p:spTree>
    <p:extLst>
      <p:ext uri="{BB962C8B-B14F-4D97-AF65-F5344CB8AC3E}">
        <p14:creationId xmlns:p14="http://schemas.microsoft.com/office/powerpoint/2010/main" val="3154468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在</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IBM DB2</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中还支持以下高级功能</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050" kern="100" dirty="0" err="1">
                <a:effectLst/>
                <a:latin typeface="Times New Roman" panose="02020603050405020304" pitchFamily="18" charset="0"/>
                <a:ea typeface="DengXian" panose="02010600030101010101" pitchFamily="2" charset="-122"/>
                <a:cs typeface="Times New Roman" panose="02020603050405020304" pitchFamily="18" charset="0"/>
              </a:rPr>
              <a:t>CockroachDB</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暂不支持</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受信任上下文：为数据库和外部实体</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如应用程序服务器</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之间的连接定义信任关系。信任关系基于以下属性</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系统授权</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：表示建立数据库连接的用户；</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IP</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地址</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或域名</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：表示建立数据库连接的主机；</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数据流加密：表示数据库服务器和数据库客户机之间的数据通信的加密设置</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如果有的话</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细粒度访问控制（</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FGAC</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）：在行级、列级或同时在行级和列级控制对表的访问。</a:t>
            </a:r>
            <a:r>
              <a:rPr lang="en-US"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FGAC</a:t>
            </a:r>
            <a:r>
              <a:rPr lang="zh-CN" altLang="zh-CN" sz="1050" kern="100" dirty="0">
                <a:effectLst/>
                <a:latin typeface="Times New Roman" panose="02020603050405020304" pitchFamily="18" charset="0"/>
                <a:ea typeface="DengXian" panose="02010600030101010101" pitchFamily="2" charset="-122"/>
                <a:cs typeface="Times New Roman" panose="02020603050405020304" pitchFamily="18" charset="0"/>
              </a:rPr>
              <a:t>可以用来补充表特权模型。</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36</a:t>
            </a:fld>
            <a:endParaRPr kumimoji="1" lang="zh-CN" altLang="en-US"/>
          </a:p>
        </p:txBody>
      </p:sp>
    </p:spTree>
    <p:extLst>
      <p:ext uri="{BB962C8B-B14F-4D97-AF65-F5344CB8AC3E}">
        <p14:creationId xmlns:p14="http://schemas.microsoft.com/office/powerpoint/2010/main" val="4900875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这一节介绍了前两部分绿色方框中语法分析、词法分析、语义检查、授权检查的内容</a:t>
            </a: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37</a:t>
            </a:fld>
            <a:endParaRPr kumimoji="1" lang="zh-CN" altLang="en-US"/>
          </a:p>
        </p:txBody>
      </p:sp>
    </p:spTree>
    <p:extLst>
      <p:ext uri="{BB962C8B-B14F-4D97-AF65-F5344CB8AC3E}">
        <p14:creationId xmlns:p14="http://schemas.microsoft.com/office/powerpoint/2010/main" val="1697742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刚刚讲解的是编译器中的组件，接下来要开始进入到优化器中</a:t>
            </a: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38</a:t>
            </a:fld>
            <a:endParaRPr kumimoji="1"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这一章介绍逻辑重写，也就是查询重写</a:t>
            </a:r>
            <a:endParaRPr kumimoji="1" lang="en-US" altLang="zh-CN" dirty="0"/>
          </a:p>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基于规则的优化（</a:t>
            </a:r>
            <a:r>
              <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Rule-based Optimization, RBO</a:t>
            </a: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查询的</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逻辑重写</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，以尽可能减少不合理的开销</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基于（关系代数的等价变换）</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规则</a:t>
            </a:r>
            <a:endParaRPr lang="en-US" altLang="zh-CN"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调整操作顺序</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生成：由</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逻辑运算符</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组成的</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逻辑计划</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（树）</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逻辑运算符：关系代数的算子（</a:t>
            </a:r>
            <a:r>
              <a:rPr lang="el-GR" altLang="zh-CN" sz="1400" dirty="0">
                <a:solidFill>
                  <a:srgbClr val="C00000"/>
                </a:solidFill>
              </a:rPr>
              <a:t>π</a:t>
            </a:r>
            <a:r>
              <a:rPr lang="zh-CN" altLang="en-US" sz="1400" dirty="0"/>
              <a:t>，</a:t>
            </a:r>
            <a:r>
              <a:rPr lang="el-GR" altLang="zh-CN" sz="1400" dirty="0">
                <a:solidFill>
                  <a:srgbClr val="C00000"/>
                </a:solidFill>
              </a:rPr>
              <a:t>σ</a:t>
            </a:r>
            <a:r>
              <a:rPr lang="zh-CN" altLang="en-US" sz="1400" dirty="0"/>
              <a:t>，</a:t>
            </a:r>
            <a:r>
              <a:rPr lang="zh-CN" altLang="en-US" sz="1400" dirty="0">
                <a:solidFill>
                  <a:srgbClr val="C00000"/>
                </a:solidFill>
              </a:rPr>
              <a:t>⋈</a:t>
            </a:r>
            <a:r>
              <a:rPr lang="zh-CN" altLang="en-US" sz="1400" dirty="0"/>
              <a:t>，</a:t>
            </a:r>
            <a:r>
              <a:rPr lang="en-US" altLang="zh-CN" sz="1400" dirty="0"/>
              <a:t>…</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pai</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表示投影、</a:t>
            </a:r>
            <a:r>
              <a:rPr lang="el-GR" altLang="zh-CN" sz="1400" dirty="0">
                <a:solidFill>
                  <a:srgbClr val="C00000"/>
                </a:solidFill>
              </a:rPr>
              <a:t>σ</a:t>
            </a:r>
            <a:r>
              <a:rPr lang="zh-CN" altLang="el-GR" sz="1400" dirty="0">
                <a:solidFill>
                  <a:srgbClr val="C00000"/>
                </a:solidFill>
              </a:rPr>
              <a:t>表示</a:t>
            </a:r>
            <a:r>
              <a:rPr lang="zh-CN" altLang="en-US" sz="1400" dirty="0">
                <a:solidFill>
                  <a:srgbClr val="C00000"/>
                </a:solidFill>
              </a:rPr>
              <a:t>选择、</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与关系</a:t>
            </a:r>
            <a:r>
              <a:rPr lang="zh-CN" altLang="en-US"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实例无关</a:t>
            </a:r>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39</a:t>
            </a:fld>
            <a:endParaRPr kumimoji="1" lang="zh-CN" altLang="en-US"/>
          </a:p>
        </p:txBody>
      </p:sp>
    </p:spTree>
    <p:extLst>
      <p:ext uri="{BB962C8B-B14F-4D97-AF65-F5344CB8AC3E}">
        <p14:creationId xmlns:p14="http://schemas.microsoft.com/office/powerpoint/2010/main" val="3979387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a:t>
            </a:r>
            <a:r>
              <a:rPr lang="en-US" altLang="zh-CN" dirty="0"/>
              <a:t>3.1</a:t>
            </a:r>
            <a:r>
              <a:rPr lang="zh-CN" altLang="en-US" dirty="0"/>
              <a:t>查询解析部分，这一部分我们重点关注</a:t>
            </a:r>
            <a:r>
              <a:rPr lang="en-US" altLang="zh-CN" dirty="0"/>
              <a:t>SQL</a:t>
            </a:r>
            <a:r>
              <a:rPr lang="zh-CN" altLang="en-US" dirty="0"/>
              <a:t>引擎中编译器部分</a:t>
            </a: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4</a:t>
            </a:fld>
            <a:endParaRPr kumimoji="1"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回顾</a:t>
            </a:r>
            <a:r>
              <a:rPr kumimoji="1" lang="en-US" altLang="zh-CN" dirty="0"/>
              <a:t>SQL</a:t>
            </a:r>
            <a:r>
              <a:rPr kumimoji="1" lang="zh-CN" altLang="en-US" dirty="0"/>
              <a:t>引擎总体流程，我们在之前的章节讲解了解析器、检查绑定的内容。这里开始进入基于规则的优化过程</a:t>
            </a: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40</a:t>
            </a:fld>
            <a:endParaRPr kumimoji="1" lang="zh-CN" altLang="en-US"/>
          </a:p>
        </p:txBody>
      </p:sp>
    </p:spTree>
    <p:extLst>
      <p:ext uri="{BB962C8B-B14F-4D97-AF65-F5344CB8AC3E}">
        <p14:creationId xmlns:p14="http://schemas.microsoft.com/office/powerpoint/2010/main" val="1916341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fontAlgn="auto">
              <a:lnSpc>
                <a:spcPct val="150000"/>
              </a:lnSpc>
              <a:buFont typeface="Wingdings" panose="05000000000000000000" pitchFamily="2" charset="2"/>
              <a:buChar char="Ø"/>
              <a:defRPr/>
            </a:pPr>
            <a:r>
              <a:rPr lang="en"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SQL</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是一种声明式语言而不是过程式语言！</a:t>
            </a:r>
          </a:p>
          <a:p>
            <a:pPr marL="571500" indent="-285750" fontAlgn="auto">
              <a:lnSpc>
                <a:spcPct val="150000"/>
              </a:lnSpc>
              <a:buFont typeface="Wingdings" panose="05000000000000000000" pitchFamily="2" charset="2"/>
              <a:buChar char="n"/>
              <a:defRPr/>
            </a:pP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用户指定数据访问和计算的意图 </a:t>
            </a:r>
            <a:r>
              <a:rPr lang="en-US" altLang="zh-CN"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是什么</a:t>
            </a:r>
            <a:r>
              <a:rPr lang="en-US" altLang="zh-CN"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 altLang="zh-CN"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what)</a:t>
            </a:r>
            <a:r>
              <a:rPr lang="zh-CN" altLang="en"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 altLang="zh-CN" sz="12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n"/>
              <a:defRPr/>
            </a:pPr>
            <a:r>
              <a:rPr lang="zh-CN" altLang="en-US" sz="1200"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不用指定</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访问数据的算法 </a:t>
            </a:r>
            <a:r>
              <a:rPr lang="en-US" altLang="zh-CN"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不是怎么做</a:t>
            </a:r>
            <a:r>
              <a:rPr lang="en-US" altLang="zh-CN"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 altLang="zh-CN"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not how)</a:t>
            </a:r>
            <a:endParaRPr lang="en-US" altLang="zh-CN"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n"/>
              <a:defRPr/>
            </a:pPr>
            <a:endParaRPr lang="en-US" altLang="zh-CN"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n"/>
              <a:defRPr/>
            </a:pPr>
            <a:r>
              <a:rPr lang="zh-CN" altLang="en-US"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这里展示了一条例子</a:t>
            </a:r>
            <a:r>
              <a:rPr lang="en-US" altLang="zh-CN"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SQL</a:t>
            </a:r>
            <a:r>
              <a:rPr lang="zh-CN" altLang="en-US"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语句，从</a:t>
            </a:r>
            <a:r>
              <a:rPr lang="en-US" altLang="zh-CN"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student</a:t>
            </a:r>
            <a:r>
              <a:rPr lang="zh-CN" altLang="en-US"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表和</a:t>
            </a:r>
            <a:r>
              <a:rPr lang="en-US" altLang="zh-CN" sz="1200" kern="1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studentcourse</a:t>
            </a:r>
            <a:r>
              <a:rPr lang="zh-CN" altLang="en-US"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表中获取</a:t>
            </a:r>
            <a:r>
              <a:rPr lang="en-US" altLang="zh-CN"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department</a:t>
            </a:r>
            <a:r>
              <a:rPr lang="zh-CN" altLang="en-US"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为</a:t>
            </a:r>
            <a:r>
              <a:rPr lang="en-US" altLang="zh-CN"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CS</a:t>
            </a:r>
            <a:r>
              <a:rPr lang="zh-CN" altLang="en-US"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且</a:t>
            </a:r>
            <a:r>
              <a:rPr lang="en-US" altLang="zh-CN" sz="1200" kern="1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cid</a:t>
            </a:r>
            <a:r>
              <a:rPr lang="zh-CN" altLang="en-US"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为</a:t>
            </a:r>
            <a:r>
              <a:rPr lang="en-US" altLang="zh-CN"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CS2008</a:t>
            </a:r>
            <a:r>
              <a:rPr lang="zh-CN" altLang="en-US"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学生的</a:t>
            </a:r>
            <a:r>
              <a:rPr lang="en-US" altLang="zh-CN"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ID</a:t>
            </a:r>
            <a:r>
              <a:rPr lang="zh-CN" altLang="en-US"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、姓名、年级。</a:t>
            </a:r>
            <a:endParaRPr lang="en-US" altLang="zh-CN"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n"/>
              <a:defRPr/>
            </a:pPr>
            <a:r>
              <a:rPr lang="zh-CN" altLang="en-US"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可以看到对应的关系代数如右图所示，表示成一颗抽象语法书就是图中的样子</a:t>
            </a:r>
            <a:endParaRPr lang="en-US" altLang="zh-CN" sz="12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41</a:t>
            </a:fld>
            <a:endParaRPr kumimoji="1" lang="zh-CN" altLang="en-US"/>
          </a:p>
        </p:txBody>
      </p:sp>
    </p:spTree>
    <p:extLst>
      <p:ext uri="{BB962C8B-B14F-4D97-AF65-F5344CB8AC3E}">
        <p14:creationId xmlns:p14="http://schemas.microsoft.com/office/powerpoint/2010/main" val="22432956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这里用一个简单例子介绍了关系代数的等价变换，</a:t>
            </a:r>
            <a:endParaRPr kumimoji="1" lang="en-US" altLang="zh-CN" dirty="0"/>
          </a:p>
          <a:p>
            <a:r>
              <a:rPr kumimoji="1" lang="zh-CN" altLang="en-US" dirty="0"/>
              <a:t>这里从</a:t>
            </a:r>
            <a:r>
              <a:rPr kumimoji="1" lang="en-US" altLang="zh-CN" dirty="0"/>
              <a:t>R</a:t>
            </a:r>
            <a:r>
              <a:rPr kumimoji="1" lang="zh-CN" altLang="en-US" dirty="0"/>
              <a:t>表和</a:t>
            </a:r>
            <a:r>
              <a:rPr kumimoji="1" lang="en-US" altLang="zh-CN" dirty="0"/>
              <a:t>S</a:t>
            </a:r>
            <a:r>
              <a:rPr kumimoji="1" lang="zh-CN" altLang="en-US" dirty="0"/>
              <a:t>表中获取了列</a:t>
            </a:r>
            <a:r>
              <a:rPr kumimoji="1" lang="en-US" altLang="zh-CN" dirty="0"/>
              <a:t>B</a:t>
            </a:r>
            <a:r>
              <a:rPr kumimoji="1" lang="zh-CN" altLang="en-US" dirty="0"/>
              <a:t>和列</a:t>
            </a:r>
            <a:r>
              <a:rPr kumimoji="1" lang="en-US" altLang="zh-CN" dirty="0"/>
              <a:t>D</a:t>
            </a:r>
            <a:r>
              <a:rPr kumimoji="1" lang="zh-CN" altLang="en-US" dirty="0"/>
              <a:t>的数据</a:t>
            </a:r>
            <a:endParaRPr kumimoji="1" lang="en-US" altLang="zh-CN" dirty="0"/>
          </a:p>
          <a:p>
            <a:r>
              <a:rPr kumimoji="1" lang="zh-CN" altLang="en-US" dirty="0"/>
              <a:t>其中使用了两个本地谓词表</a:t>
            </a:r>
            <a:r>
              <a:rPr kumimoji="1" lang="en-US" altLang="zh-CN" dirty="0"/>
              <a:t>R</a:t>
            </a:r>
            <a:r>
              <a:rPr kumimoji="1" lang="zh-CN" altLang="en-US" dirty="0"/>
              <a:t>的</a:t>
            </a:r>
            <a:r>
              <a:rPr kumimoji="1" lang="en-US" altLang="zh-CN" dirty="0"/>
              <a:t>A</a:t>
            </a:r>
            <a:r>
              <a:rPr kumimoji="1" lang="zh-CN" altLang="en-US" dirty="0"/>
              <a:t>列的值为</a:t>
            </a:r>
            <a:r>
              <a:rPr kumimoji="1" lang="en-US" altLang="zh-CN" dirty="0"/>
              <a:t>c</a:t>
            </a:r>
            <a:r>
              <a:rPr kumimoji="1" lang="zh-CN" altLang="en-US" dirty="0"/>
              <a:t>；表</a:t>
            </a:r>
            <a:r>
              <a:rPr kumimoji="1" lang="en-US" altLang="zh-CN" dirty="0"/>
              <a:t>S</a:t>
            </a:r>
            <a:r>
              <a:rPr kumimoji="1" lang="zh-CN" altLang="en-US" dirty="0"/>
              <a:t>的列</a:t>
            </a:r>
            <a:r>
              <a:rPr kumimoji="1" lang="en-US" altLang="zh-CN" dirty="0"/>
              <a:t>E</a:t>
            </a:r>
            <a:r>
              <a:rPr kumimoji="1" lang="zh-CN" altLang="en-US" dirty="0"/>
              <a:t>值为</a:t>
            </a:r>
            <a:r>
              <a:rPr kumimoji="1" lang="en-US" altLang="zh-CN" dirty="0"/>
              <a:t>2</a:t>
            </a:r>
          </a:p>
          <a:p>
            <a:r>
              <a:rPr kumimoji="1" lang="zh-CN" altLang="en-US" dirty="0"/>
              <a:t>连接谓词 </a:t>
            </a:r>
            <a:r>
              <a:rPr kumimoji="1" lang="en-US" altLang="zh-CN" dirty="0"/>
              <a:t>R</a:t>
            </a:r>
            <a:r>
              <a:rPr kumimoji="1" lang="zh-CN" altLang="en-US" dirty="0"/>
              <a:t>表</a:t>
            </a:r>
            <a:r>
              <a:rPr kumimoji="1" lang="en-US" altLang="zh-CN" dirty="0"/>
              <a:t>c</a:t>
            </a:r>
            <a:r>
              <a:rPr kumimoji="1" lang="zh-CN" altLang="en-US" dirty="0"/>
              <a:t>列的值和</a:t>
            </a:r>
            <a:r>
              <a:rPr kumimoji="1" lang="en-US" altLang="zh-CN" dirty="0"/>
              <a:t>S</a:t>
            </a:r>
            <a:r>
              <a:rPr kumimoji="1" lang="zh-CN" altLang="en-US" dirty="0"/>
              <a:t>表</a:t>
            </a:r>
            <a:r>
              <a:rPr kumimoji="1" lang="en-US" altLang="zh-CN" dirty="0"/>
              <a:t>c</a:t>
            </a:r>
            <a:r>
              <a:rPr kumimoji="1" lang="zh-CN" altLang="en-US" dirty="0"/>
              <a:t>列的值相同</a:t>
            </a:r>
            <a:endParaRPr kumimoji="1" lang="en-US" altLang="zh-CN" dirty="0"/>
          </a:p>
          <a:p>
            <a:r>
              <a:rPr kumimoji="1" lang="zh-CN" altLang="en-US" dirty="0"/>
              <a:t>我们想要的数据是这样的，我们有两个执行策略</a:t>
            </a: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42</a:t>
            </a:fld>
            <a:endParaRPr kumimoji="1" lang="zh-CN" altLang="en-US"/>
          </a:p>
        </p:txBody>
      </p:sp>
    </p:spTree>
    <p:extLst>
      <p:ext uri="{BB962C8B-B14F-4D97-AF65-F5344CB8AC3E}">
        <p14:creationId xmlns:p14="http://schemas.microsoft.com/office/powerpoint/2010/main" val="1237058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先看执行策略</a:t>
            </a:r>
            <a:r>
              <a:rPr kumimoji="1" lang="en-US" altLang="zh-CN" dirty="0"/>
              <a:t>1</a:t>
            </a:r>
            <a:r>
              <a:rPr kumimoji="1" lang="zh-CN" altLang="en-US" dirty="0"/>
              <a:t> ，这样一个关系代数在数据库中获取数据结果</a:t>
            </a: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43</a:t>
            </a:fld>
            <a:endParaRPr kumimoji="1" lang="zh-CN" altLang="en-US"/>
          </a:p>
        </p:txBody>
      </p:sp>
    </p:spTree>
    <p:extLst>
      <p:ext uri="{BB962C8B-B14F-4D97-AF65-F5344CB8AC3E}">
        <p14:creationId xmlns:p14="http://schemas.microsoft.com/office/powerpoint/2010/main" val="24146402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它先做了一个笛卡尔积操作，将</a:t>
            </a:r>
            <a:r>
              <a:rPr kumimoji="1" lang="en-US" altLang="zh-CN" dirty="0"/>
              <a:t>R</a:t>
            </a:r>
            <a:r>
              <a:rPr kumimoji="1" lang="zh-CN" altLang="en-US" dirty="0"/>
              <a:t>表和</a:t>
            </a:r>
            <a:r>
              <a:rPr kumimoji="1" lang="en-US" altLang="zh-CN" dirty="0"/>
              <a:t>S</a:t>
            </a:r>
            <a:r>
              <a:rPr kumimoji="1" lang="zh-CN" altLang="en-US" dirty="0"/>
              <a:t>表拼在一起，然后再使用</a:t>
            </a:r>
            <a:r>
              <a:rPr kumimoji="1" lang="en-US" altLang="zh-CN" dirty="0"/>
              <a:t>3</a:t>
            </a:r>
            <a:r>
              <a:rPr kumimoji="1" lang="zh-CN" altLang="en-US" dirty="0"/>
              <a:t>个谓词进行过滤</a:t>
            </a:r>
            <a:endParaRPr kumimoji="1" lang="en-US" altLang="zh-CN" dirty="0"/>
          </a:p>
          <a:p>
            <a:r>
              <a:rPr kumimoji="1" lang="zh-CN" altLang="en-US" dirty="0"/>
              <a:t>很明显这样的效率非常低下的</a:t>
            </a: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44</a:t>
            </a:fld>
            <a:endParaRPr kumimoji="1" lang="zh-CN" altLang="en-US"/>
          </a:p>
        </p:txBody>
      </p:sp>
    </p:spTree>
    <p:extLst>
      <p:ext uri="{BB962C8B-B14F-4D97-AF65-F5344CB8AC3E}">
        <p14:creationId xmlns:p14="http://schemas.microsoft.com/office/powerpoint/2010/main" val="37858118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如何通过关系代数的等价变换，让这个关系代数的表示更高效</a:t>
            </a: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45</a:t>
            </a:fld>
            <a:endParaRPr kumimoji="1" lang="zh-CN" altLang="en-US"/>
          </a:p>
        </p:txBody>
      </p:sp>
    </p:spTree>
    <p:extLst>
      <p:ext uri="{BB962C8B-B14F-4D97-AF65-F5344CB8AC3E}">
        <p14:creationId xmlns:p14="http://schemas.microsoft.com/office/powerpoint/2010/main" val="40720048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 第二个执行策略，可以看到关系代数的抽象语法树有所不同，先在每个表上进行过滤，然后在作连接</a:t>
            </a: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46</a:t>
            </a:fld>
            <a:endParaRPr kumimoji="1" lang="zh-CN" altLang="en-US"/>
          </a:p>
        </p:txBody>
      </p:sp>
    </p:spTree>
    <p:extLst>
      <p:ext uri="{BB962C8B-B14F-4D97-AF65-F5344CB8AC3E}">
        <p14:creationId xmlns:p14="http://schemas.microsoft.com/office/powerpoint/2010/main" val="28852752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我们可以看到，从策略</a:t>
            </a:r>
            <a:r>
              <a:rPr kumimoji="1" lang="en-US" altLang="zh-CN" dirty="0"/>
              <a:t>1</a:t>
            </a:r>
            <a:r>
              <a:rPr kumimoji="1" lang="zh-CN" altLang="en-US" dirty="0"/>
              <a:t>转换到策略</a:t>
            </a:r>
            <a:r>
              <a:rPr kumimoji="1" lang="en-US" altLang="zh-CN" dirty="0"/>
              <a:t>2</a:t>
            </a:r>
            <a:r>
              <a:rPr kumimoji="1" lang="zh-CN" altLang="en-US" dirty="0"/>
              <a:t>，同于哦邓家变换规则，可以实现操作数的大幅下降</a:t>
            </a:r>
            <a:endParaRPr kumimoji="1" lang="en-US" altLang="zh-CN" dirty="0"/>
          </a:p>
          <a:p>
            <a:r>
              <a:rPr kumimoji="1" lang="zh-CN" altLang="en-US" dirty="0"/>
              <a:t>通常有以下等价变换规则：</a:t>
            </a:r>
            <a:endParaRPr kumimoji="1" lang="en-US" altLang="zh-CN" dirty="0"/>
          </a:p>
          <a:p>
            <a:r>
              <a:rPr kumimoji="1" lang="en-US" altLang="zh-CN" dirty="0"/>
              <a:t>	</a:t>
            </a:r>
            <a:r>
              <a:rPr kumimoji="1" lang="zh-CN" altLang="en-US" dirty="0"/>
              <a:t>对于选择有：级联，将复合谓词拆分为简单谓词的嵌套</a:t>
            </a:r>
            <a:endParaRPr kumimoji="1" lang="en-US" altLang="zh-CN" dirty="0"/>
          </a:p>
          <a:p>
            <a:r>
              <a:rPr kumimoji="1" lang="en-US" altLang="zh-CN" dirty="0"/>
              <a:t>		</a:t>
            </a:r>
            <a:r>
              <a:rPr kumimoji="1" lang="zh-CN" altLang="en-US" dirty="0"/>
              <a:t>交换率，替换谓词的顺序</a:t>
            </a:r>
            <a:endParaRPr kumimoji="1" lang="en-US" altLang="zh-CN" dirty="0"/>
          </a:p>
          <a:p>
            <a:r>
              <a:rPr kumimoji="1" lang="en-US" altLang="zh-CN" dirty="0"/>
              <a:t>	</a:t>
            </a:r>
            <a:r>
              <a:rPr kumimoji="1" lang="zh-CN" altLang="en-US" dirty="0"/>
              <a:t>对于偷印操作也有级联：将一个投影拆分成多个的嵌套</a:t>
            </a:r>
            <a:endParaRPr kumimoji="1" lang="en-US" altLang="zh-CN" dirty="0"/>
          </a:p>
          <a:p>
            <a:r>
              <a:rPr kumimoji="1" lang="en-US" altLang="zh-CN" dirty="0"/>
              <a:t>	</a:t>
            </a:r>
            <a:r>
              <a:rPr kumimoji="1" lang="zh-CN" altLang="en-US" dirty="0"/>
              <a:t>连接操作：结合律，这里以一个三表连接为例子</a:t>
            </a:r>
            <a:endParaRPr kumimoji="1" lang="en-US" altLang="zh-CN" dirty="0"/>
          </a:p>
          <a:p>
            <a:r>
              <a:rPr kumimoji="1" lang="en-US" altLang="zh-CN" dirty="0"/>
              <a:t>		</a:t>
            </a:r>
            <a:r>
              <a:rPr kumimoji="1" lang="zh-CN" altLang="en-US" dirty="0"/>
              <a:t>交换律律，</a:t>
            </a:r>
            <a:endParaRPr kumimoji="1" lang="en-US" altLang="zh-CN" dirty="0"/>
          </a:p>
          <a:p>
            <a:r>
              <a:rPr kumimoji="1" lang="en-US" altLang="zh-CN" dirty="0"/>
              <a:t>	</a:t>
            </a:r>
            <a:r>
              <a:rPr kumimoji="1" lang="zh-CN" altLang="en-US" dirty="0"/>
              <a:t>其他规则：包括投影选择，当过滤的谓词仅设计投影列是</a:t>
            </a:r>
            <a:endParaRPr kumimoji="1" lang="en-US" altLang="zh-CN" dirty="0"/>
          </a:p>
          <a:p>
            <a:r>
              <a:rPr kumimoji="1" lang="en-US" altLang="zh-CN" dirty="0"/>
              <a:t>		</a:t>
            </a:r>
            <a:r>
              <a:rPr kumimoji="1" lang="zh-CN" altLang="en-US" dirty="0"/>
              <a:t>笛卡尔积转连接操作</a:t>
            </a:r>
            <a:endParaRPr kumimoji="1" lang="en-US" altLang="zh-CN" dirty="0"/>
          </a:p>
          <a:p>
            <a:r>
              <a:rPr kumimoji="1" lang="en-US" altLang="zh-CN" dirty="0"/>
              <a:t>		</a:t>
            </a:r>
            <a:r>
              <a:rPr kumimoji="1" lang="zh-CN" altLang="en-US" dirty="0"/>
              <a:t>选择条件分配率</a:t>
            </a:r>
            <a:endParaRPr kumimoji="1" lang="en-US" altLang="zh-CN"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47</a:t>
            </a:fld>
            <a:endParaRPr kumimoji="1" lang="zh-CN" altLang="en-US"/>
          </a:p>
        </p:txBody>
      </p:sp>
    </p:spTree>
    <p:extLst>
      <p:ext uri="{BB962C8B-B14F-4D97-AF65-F5344CB8AC3E}">
        <p14:creationId xmlns:p14="http://schemas.microsoft.com/office/powerpoint/2010/main" val="32112872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回到数据库，这里的查询重写通过一系列规则，把出事的逻辑计划转换为最优的逻辑计划，用于提高最优计划被选择的概率</a:t>
            </a:r>
            <a:endParaRPr kumimoji="1" lang="en-US" altLang="zh-CN" dirty="0"/>
          </a:p>
          <a:p>
            <a:r>
              <a:rPr kumimoji="1" lang="zh-CN" altLang="en-US" dirty="0"/>
              <a:t>列出了一些</a:t>
            </a:r>
            <a:r>
              <a:rPr kumimoji="1" lang="en-US" altLang="zh-CN" dirty="0"/>
              <a:t>RBO</a:t>
            </a:r>
            <a:r>
              <a:rPr kumimoji="1" lang="zh-CN" altLang="en-US" dirty="0"/>
              <a:t>通用的规则：</a:t>
            </a:r>
            <a:endParaRPr kumimoji="1" lang="en-US" altLang="zh-CN" dirty="0"/>
          </a:p>
          <a:p>
            <a:r>
              <a:rPr kumimoji="1" lang="en-US" altLang="zh-CN" dirty="0"/>
              <a:t>	</a:t>
            </a:r>
            <a:r>
              <a:rPr kumimoji="1" lang="zh-CN" altLang="en-US" dirty="0"/>
              <a:t>复合谓词拆分</a:t>
            </a:r>
            <a:endParaRPr kumimoji="1" lang="en-US" altLang="zh-CN" dirty="0"/>
          </a:p>
          <a:p>
            <a:r>
              <a:rPr kumimoji="1" lang="en-US" altLang="zh-CN" dirty="0"/>
              <a:t>	</a:t>
            </a:r>
            <a:r>
              <a:rPr kumimoji="1" lang="zh-CN" altLang="en-US" dirty="0"/>
              <a:t>谓词下推</a:t>
            </a:r>
            <a:endParaRPr kumimoji="1" lang="en-US" altLang="zh-CN" dirty="0"/>
          </a:p>
          <a:p>
            <a:r>
              <a:rPr kumimoji="1" lang="en-US" altLang="zh-CN" dirty="0"/>
              <a:t>	</a:t>
            </a:r>
            <a:r>
              <a:rPr kumimoji="1" lang="zh-CN" altLang="en-US" dirty="0"/>
              <a:t>笛卡尔积转连接</a:t>
            </a:r>
            <a:endParaRPr kumimoji="1" lang="en-US" altLang="zh-CN" dirty="0"/>
          </a:p>
          <a:p>
            <a:r>
              <a:rPr kumimoji="1" lang="en-US" altLang="zh-CN" dirty="0"/>
              <a:t>	</a:t>
            </a:r>
            <a:r>
              <a:rPr kumimoji="1" lang="zh-CN" altLang="en-US" dirty="0"/>
              <a:t>投影下推</a:t>
            </a:r>
            <a:endParaRPr kumimoji="1" lang="en-US" altLang="zh-CN" dirty="0"/>
          </a:p>
          <a:p>
            <a:endParaRPr kumimoji="1" lang="en-US" altLang="zh-CN" dirty="0"/>
          </a:p>
          <a:p>
            <a:r>
              <a:rPr kumimoji="1" lang="en-US" altLang="zh-CN" dirty="0"/>
              <a:t>	</a:t>
            </a:r>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48</a:t>
            </a:fld>
            <a:endParaRPr kumimoji="1" lang="zh-CN" altLang="en-US"/>
          </a:p>
        </p:txBody>
      </p:sp>
    </p:spTree>
    <p:extLst>
      <p:ext uri="{BB962C8B-B14F-4D97-AF65-F5344CB8AC3E}">
        <p14:creationId xmlns:p14="http://schemas.microsoft.com/office/powerpoint/2010/main" val="10832607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符合谓词拆分，可以看到初始的复合谓词包含了三个</a:t>
            </a: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49</a:t>
            </a:fld>
            <a:endParaRPr kumimoji="1" lang="zh-CN" altLang="en-US"/>
          </a:p>
        </p:txBody>
      </p:sp>
    </p:spTree>
    <p:extLst>
      <p:ext uri="{BB962C8B-B14F-4D97-AF65-F5344CB8AC3E}">
        <p14:creationId xmlns:p14="http://schemas.microsoft.com/office/powerpoint/2010/main" val="3320274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本页以流程图的形式展现一条</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语句如何经过编译、优化最终生成可执行计划的过程。</a:t>
            </a:r>
            <a:r>
              <a:rPr lang="zh-CN" alt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也就是之前提到的从声明式</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SQL</a:t>
            </a:r>
            <a:r>
              <a:rPr lang="zh-CN" alt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文本描述</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-&gt;</a:t>
            </a:r>
            <a:r>
              <a:rPr lang="zh-CN" alt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过程式执行计划的过程。</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流程图分为三个部分：中间黄色部分表示不同的组件；下面灰色部分表示主要的数据结构，即抽象语法书和“最优”访问计划；上面灰色部分是系统目录和可执行计划。</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一条</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语句由第一个组件（词法分析器</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&amp;</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语法分析器）开始，到最后一个组件（代码生成）结束，进行一系列的转换（</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transformation</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）。每一组件的输出是下一个组件的输入：</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语句经过词法分析器和语法分析器后转换为一个内部抽象的数据结构，叫做抽象语法树（</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），它只包含语法信息；</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语义及授权检查组件以</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为输入，进行语义检查和授权检查，输出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。这里的</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是包含语义信息的抽象语法树（</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对应的是一条语法语义和权限都正确的</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语句。接下来，要对</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进行优化。</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优化分为两部分，第一个部分是查询重写或基于规则的优化（</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Rule Based Optimization, RBO</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），它依靠规则进行驱动，输入</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，输出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优化的第二个部分是查询优化或基于代价的优化（</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Cost Based Optimization, CBO</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），它依据代价估算来选择最优的执行计划，即输入</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，输出“最优</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访问计划。</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最终，逻辑上最优的访问计划由代码生成组件生成转换为物理上实际的执行计划。</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en-US" altLang="zh-CN" sz="1800" b="1"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800" b="1" kern="100" dirty="0">
                <a:effectLst/>
                <a:latin typeface="Times New Roman" panose="02020603050405020304" pitchFamily="18" charset="0"/>
                <a:ea typeface="DengXian" panose="02010600030101010101" pitchFamily="2" charset="-122"/>
                <a:cs typeface="Times New Roman" panose="02020603050405020304" pitchFamily="18" charset="0"/>
              </a:rPr>
              <a:t>和“最优</a:t>
            </a:r>
            <a:r>
              <a:rPr lang="en-US" altLang="zh-CN" sz="1800" b="1"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DengXian" panose="02010600030101010101" pitchFamily="2" charset="-122"/>
                <a:cs typeface="Times New Roman" panose="02020603050405020304" pitchFamily="18" charset="0"/>
              </a:rPr>
              <a:t>访问计划的区别：</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AST**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只反映了原来的</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语句的语义，不包含算法、表的连接顺序和具体的实现方法；‘最优’访问计划包含表的连接顺序、每个步骤的算法、算法的参数等内容。</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b="1" kern="100" dirty="0">
                <a:effectLst/>
                <a:latin typeface="Times New Roman" panose="02020603050405020304" pitchFamily="18" charset="0"/>
                <a:ea typeface="DengXian" panose="02010600030101010101" pitchFamily="2" charset="-122"/>
                <a:cs typeface="Times New Roman" panose="02020603050405020304" pitchFamily="18" charset="0"/>
              </a:rPr>
              <a:t>“最优</a:t>
            </a:r>
            <a:r>
              <a:rPr lang="en-US" altLang="zh-CN" sz="1800" b="1"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DengXian" panose="02010600030101010101" pitchFamily="2" charset="-122"/>
                <a:cs typeface="Times New Roman" panose="02020603050405020304" pitchFamily="18" charset="0"/>
              </a:rPr>
              <a:t>访问计划和可执行计划的区别：</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类比房屋装修，‘最优’访问计划就像是毛坯房，整体的框架已经定好了，内部的具体细节没有完成，而可执行计划就像是精装房，所有的工作都完成了。</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5</a:t>
            </a:fld>
            <a:endParaRPr kumimoji="1" lang="zh-CN" altLang="en-US"/>
          </a:p>
        </p:txBody>
      </p:sp>
    </p:spTree>
    <p:extLst>
      <p:ext uri="{BB962C8B-B14F-4D97-AF65-F5344CB8AC3E}">
        <p14:creationId xmlns:p14="http://schemas.microsoft.com/office/powerpoint/2010/main" val="12045942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通过拆分，其抽象语法树和关系代数表达式如图所示</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50</a:t>
            </a:fld>
            <a:endParaRPr kumimoji="1" lang="zh-CN" altLang="en-US"/>
          </a:p>
        </p:txBody>
      </p:sp>
    </p:spTree>
    <p:extLst>
      <p:ext uri="{BB962C8B-B14F-4D97-AF65-F5344CB8AC3E}">
        <p14:creationId xmlns:p14="http://schemas.microsoft.com/office/powerpoint/2010/main" val="5512210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这里在进行谓词下推，拆分出来的三个谓词中，有两个谓词分别与表</a:t>
            </a:r>
            <a:r>
              <a:rPr kumimoji="1" lang="en-US" altLang="zh-CN" dirty="0"/>
              <a:t>R</a:t>
            </a:r>
            <a:r>
              <a:rPr kumimoji="1" lang="zh-CN" altLang="en-US" dirty="0"/>
              <a:t>和表</a:t>
            </a:r>
            <a:r>
              <a:rPr kumimoji="1" lang="en-US" altLang="zh-CN" dirty="0"/>
              <a:t>S</a:t>
            </a:r>
            <a:r>
              <a:rPr kumimoji="1" lang="zh-CN" altLang="en-US" dirty="0"/>
              <a:t>相关</a:t>
            </a: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51</a:t>
            </a:fld>
            <a:endParaRPr kumimoji="1" lang="zh-CN" altLang="en-US"/>
          </a:p>
        </p:txBody>
      </p:sp>
    </p:spTree>
    <p:extLst>
      <p:ext uri="{BB962C8B-B14F-4D97-AF65-F5344CB8AC3E}">
        <p14:creationId xmlns:p14="http://schemas.microsoft.com/office/powerpoint/2010/main" val="40429212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笛卡尔积转连接，在谓词下推后，还有一个连接谓词，他可以和笛卡尔积合并</a:t>
            </a: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53</a:t>
            </a:fld>
            <a:endParaRPr kumimoji="1" lang="zh-CN" altLang="en-US"/>
          </a:p>
        </p:txBody>
      </p:sp>
    </p:spTree>
    <p:extLst>
      <p:ext uri="{BB962C8B-B14F-4D97-AF65-F5344CB8AC3E}">
        <p14:creationId xmlns:p14="http://schemas.microsoft.com/office/powerpoint/2010/main" val="5896239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转换为连接操作</a:t>
            </a: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54</a:t>
            </a:fld>
            <a:endParaRPr kumimoji="1" lang="zh-CN" altLang="en-US"/>
          </a:p>
        </p:txBody>
      </p:sp>
    </p:spTree>
    <p:extLst>
      <p:ext uri="{BB962C8B-B14F-4D97-AF65-F5344CB8AC3E}">
        <p14:creationId xmlns:p14="http://schemas.microsoft.com/office/powerpoint/2010/main" val="41902741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还有一些其他的重写规则，例如对潜逃查询，这条</a:t>
            </a:r>
            <a:r>
              <a:rPr kumimoji="1" lang="en-US" altLang="zh-CN" dirty="0"/>
              <a:t>SQL</a:t>
            </a:r>
            <a:r>
              <a:rPr kumimoji="1" lang="zh-CN" altLang="en-US" dirty="0"/>
              <a:t>语句中还好憨了一个字查询，先对</a:t>
            </a:r>
            <a:r>
              <a:rPr kumimoji="1" lang="en-US" altLang="zh-CN" dirty="0"/>
              <a:t>S</a:t>
            </a:r>
            <a:r>
              <a:rPr kumimoji="1" lang="zh-CN" altLang="en-US" dirty="0"/>
              <a:t>表过滤得到所有数据在和</a:t>
            </a:r>
            <a:r>
              <a:rPr kumimoji="1" lang="en-US" altLang="zh-CN" dirty="0"/>
              <a:t>R</a:t>
            </a:r>
            <a:r>
              <a:rPr kumimoji="1" lang="zh-CN" altLang="en-US" dirty="0"/>
              <a:t>表过滤。可以转换为量表连接的操作</a:t>
            </a: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55</a:t>
            </a:fld>
            <a:endParaRPr kumimoji="1" lang="zh-CN" altLang="en-US"/>
          </a:p>
        </p:txBody>
      </p:sp>
    </p:spTree>
    <p:extLst>
      <p:ext uri="{BB962C8B-B14F-4D97-AF65-F5344CB8AC3E}">
        <p14:creationId xmlns:p14="http://schemas.microsoft.com/office/powerpoint/2010/main" val="9080279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其他一些操作还包括了</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永真（假）式预计算、连接移除、复合谓词合并</a:t>
            </a:r>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57</a:t>
            </a:fld>
            <a:endParaRPr kumimoji="1" lang="zh-CN" altLang="en-US"/>
          </a:p>
        </p:txBody>
      </p:sp>
    </p:spTree>
    <p:extLst>
      <p:ext uri="{BB962C8B-B14F-4D97-AF65-F5344CB8AC3E}">
        <p14:creationId xmlns:p14="http://schemas.microsoft.com/office/powerpoint/2010/main" val="25556644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fontAlgn="auto">
              <a:lnSpc>
                <a:spcPct val="150000"/>
              </a:lnSpc>
              <a:buFont typeface="Wingdings" panose="05000000000000000000" pitchFamily="2" charset="2"/>
              <a:buChar char="Ø"/>
              <a:defRPr/>
            </a:pPr>
            <a:r>
              <a:rPr kumimoji="1" lang="zh-CN" altLang="en-US" dirty="0"/>
              <a:t>总结，这一节</a:t>
            </a: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基于规则的优化（</a:t>
            </a:r>
            <a:r>
              <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Rule-based Optimization, RBO</a:t>
            </a: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查询的</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逻辑重写</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，以尽可能减少不合理的开销</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基于（关系代数的等价变换）</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规则</a:t>
            </a:r>
            <a:endParaRPr lang="en-US" altLang="zh-CN"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调整操作顺序</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生成：由</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逻辑运算符</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组成的</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逻辑计划</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（树）</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逻辑运算符：关系代数的算子（</a:t>
            </a:r>
            <a:r>
              <a:rPr lang="el-GR" altLang="zh-CN" sz="1400" dirty="0">
                <a:solidFill>
                  <a:srgbClr val="C00000"/>
                </a:solidFill>
              </a:rPr>
              <a:t>π</a:t>
            </a:r>
            <a:r>
              <a:rPr lang="zh-CN" altLang="en-US" sz="1400" dirty="0"/>
              <a:t>，</a:t>
            </a:r>
            <a:r>
              <a:rPr lang="el-GR" altLang="zh-CN" sz="1400" dirty="0">
                <a:solidFill>
                  <a:srgbClr val="C00000"/>
                </a:solidFill>
              </a:rPr>
              <a:t>σ</a:t>
            </a:r>
            <a:r>
              <a:rPr lang="zh-CN" altLang="en-US" sz="1400" dirty="0"/>
              <a:t>，</a:t>
            </a:r>
            <a:r>
              <a:rPr lang="zh-CN" altLang="en-US" sz="1400" dirty="0">
                <a:solidFill>
                  <a:srgbClr val="C00000"/>
                </a:solidFill>
              </a:rPr>
              <a:t>⋈</a:t>
            </a:r>
            <a:r>
              <a:rPr lang="zh-CN" altLang="en-US" sz="1400" dirty="0"/>
              <a:t>，</a:t>
            </a:r>
            <a:r>
              <a:rPr lang="en-US" altLang="zh-CN" sz="1400" dirty="0"/>
              <a:t>…</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与关系</a:t>
            </a:r>
            <a:r>
              <a:rPr lang="zh-CN" altLang="en-US"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实例无关</a:t>
            </a:r>
            <a:endPar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58</a:t>
            </a:fld>
            <a:endParaRPr kumimoji="1" lang="zh-CN" altLang="en-US"/>
          </a:p>
        </p:txBody>
      </p:sp>
    </p:spTree>
    <p:extLst>
      <p:ext uri="{BB962C8B-B14F-4D97-AF65-F5344CB8AC3E}">
        <p14:creationId xmlns:p14="http://schemas.microsoft.com/office/powerpoint/2010/main" val="14762007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59</a:t>
            </a:fld>
            <a:endParaRPr kumimoji="1"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tabLst>
                <a:tab pos="1160145"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这页开始详细讲解基于开销的优化</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CBO</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Cost Based Optimization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）的部分，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是一种声明式语言而不是过程式语言。</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传统语言多是过程式语言，例如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java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，过程式语言需要编程人员声明更多事情。而声明式语言是更高阶的语言，相比于过程式语言，编程人员的工作量更少：</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只需要指定数据访问和计算的意图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是什么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(what)”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而不需要指定访问数据的算法</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怎么做</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(how)”</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声明式语言只需要给出条件，它不用去关心如何取数据，其它的事情交给优化器去完成。</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以上边的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表连接为例，它包括了投影，连接，过滤，排序。其中连接有两个性质，一个是结合律，另一个是交换律（如图中的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语句进行解释）：</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结合律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Wingdings" pitchFamily="2" charset="2"/>
              </a:rPr>
              <a:t>(</a:t>
            </a:r>
            <a:r>
              <a:rPr lang="en-US"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c ⨝ o) ⨝ p = c ⨝ (o ⨝ p)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交换律：</a:t>
            </a:r>
            <a:r>
              <a:rPr lang="en-US"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c ⨝ o = o ⨝ c </a:t>
            </a:r>
            <a:r>
              <a:rPr lang="zh-CN" altLang="zh-CN" sz="1800"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From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里的三表连接顺序是可以变的，对于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一共有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种组合，不论是哪一种连接顺序都是正确的；每一张表进行扫描时，可以选择是否使用索引，以及具体使用哪一个索引；两张表之间的连接可以选择不同的连接算法</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(Nested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Lhookup</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Join,Sorted</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-Merge Join,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Hahsing</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Join)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。这些选择使得执行计划的总数在不断增加，但在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语言中，用户不需要表明这些选择，系统会选择出最优的执行计划。</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62</a:t>
            </a:fld>
            <a:endParaRPr kumimoji="1" lang="zh-CN" altLang="en-US"/>
          </a:p>
        </p:txBody>
      </p:sp>
    </p:spTree>
    <p:extLst>
      <p:ext uri="{BB962C8B-B14F-4D97-AF65-F5344CB8AC3E}">
        <p14:creationId xmlns:p14="http://schemas.microsoft.com/office/powerpoint/2010/main" val="19797816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优化器要处理的内容就是通过左上角无序、没有细节的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语句生成右下角有序、具备细节的访问计划（用树型结构来表示）。访问计划又被称作执行计划、逻辑计划。</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右下角执行计划中的算子：</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ISCAN(Index Scan)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，用索引来扫描表，是扫描下面这张表的方法</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customers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orders)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NLJ(Look-up Join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Nested Loop Join)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，来连接图中的两张表；</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IOSCAN(Index-Only Scan)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，只访问索引，不访问表。</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右上角整理出来一些需要了解的名词：</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访问方法</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一种数据访问算法，</a:t>
            </a:r>
            <a:r>
              <a:rPr lang="zh-CN" altLang="zh-CN" sz="18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包括表扫描，索引扫描和仅索引扫描等。</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连接方法</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一种连接两张表的算法，包括查找联接，合并连接和哈希连接。</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访问计划</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为了执行一条</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查询语句而将一系列访问方法和连接方法缝合在一起。</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solidFill>
                  <a:srgbClr val="5B9BD5"/>
                </a:solidFill>
                <a:effectLst/>
                <a:latin typeface="Calibri" panose="020F0502020204030204" pitchFamily="34" charset="0"/>
                <a:ea typeface="宋体" panose="02010600030101010101" pitchFamily="2" charset="-122"/>
                <a:cs typeface="Times New Roman" panose="02020603050405020304" pitchFamily="18" charset="0"/>
              </a:rPr>
              <a:t>这里提出左深连接树的概念，连接树指的是多表连接的排列顺序，这里不考虑连接的结合律，只考虑交换律下的执行计划【经验之谈：考虑结合律未必有太大帮助，搜寻空间变大】。本页的例子就是一个左深连接树。</a:t>
            </a:r>
            <a:r>
              <a:rPr lang="en-US" altLang="zh-CN" sz="1800" kern="100" dirty="0">
                <a:solidFill>
                  <a:srgbClr val="5B9BD5"/>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solidFill>
                  <a:srgbClr val="5B9BD5"/>
                </a:solidFill>
                <a:effectLst/>
                <a:latin typeface="Calibri" panose="020F0502020204030204" pitchFamily="34" charset="0"/>
                <a:ea typeface="宋体" panose="02010600030101010101" pitchFamily="2" charset="-122"/>
                <a:cs typeface="Times New Roman" panose="02020603050405020304" pitchFamily="18" charset="0"/>
              </a:rPr>
              <a:t>左深连接树介绍，考虑放在</a:t>
            </a:r>
            <a:r>
              <a:rPr lang="en-US" altLang="zh-CN" sz="1800" kern="100" dirty="0">
                <a:solidFill>
                  <a:srgbClr val="5B9BD5"/>
                </a:solidFill>
                <a:effectLst/>
                <a:latin typeface="Calibri" panose="020F0502020204030204" pitchFamily="34" charset="0"/>
                <a:ea typeface="宋体" panose="02010600030101010101" pitchFamily="2" charset="-122"/>
                <a:cs typeface="Times New Roman" panose="02020603050405020304" pitchFamily="18" charset="0"/>
              </a:rPr>
              <a:t>29</a:t>
            </a:r>
            <a:r>
              <a:rPr lang="zh-CN" altLang="zh-CN" sz="1800" kern="100" dirty="0">
                <a:solidFill>
                  <a:srgbClr val="5B9BD5"/>
                </a:solidFill>
                <a:effectLst/>
                <a:latin typeface="Calibri" panose="020F0502020204030204" pitchFamily="34" charset="0"/>
                <a:ea typeface="宋体" panose="02010600030101010101" pitchFamily="2" charset="-122"/>
                <a:cs typeface="Times New Roman" panose="02020603050405020304" pitchFamily="18" charset="0"/>
              </a:rPr>
              <a:t>页还是放在</a:t>
            </a:r>
            <a:r>
              <a:rPr lang="en-US" altLang="zh-CN" sz="1800" kern="100" dirty="0">
                <a:solidFill>
                  <a:srgbClr val="5B9BD5"/>
                </a:solidFill>
                <a:effectLst/>
                <a:latin typeface="Calibri" panose="020F0502020204030204" pitchFamily="34" charset="0"/>
                <a:ea typeface="宋体" panose="02010600030101010101" pitchFamily="2" charset="-122"/>
                <a:cs typeface="Times New Roman" panose="02020603050405020304" pitchFamily="18" charset="0"/>
              </a:rPr>
              <a:t>41</a:t>
            </a:r>
            <a:r>
              <a:rPr lang="zh-CN" altLang="zh-CN" sz="1800" kern="100" dirty="0">
                <a:solidFill>
                  <a:srgbClr val="5B9BD5"/>
                </a:solidFill>
                <a:effectLst/>
                <a:latin typeface="Calibri" panose="020F0502020204030204" pitchFamily="34" charset="0"/>
                <a:ea typeface="宋体" panose="02010600030101010101" pitchFamily="2" charset="-122"/>
                <a:cs typeface="Times New Roman" panose="02020603050405020304" pitchFamily="18" charset="0"/>
              </a:rPr>
              <a:t>页</a:t>
            </a:r>
            <a:r>
              <a:rPr lang="en-US" altLang="zh-CN" sz="1800" kern="100" dirty="0">
                <a:solidFill>
                  <a:srgbClr val="5B9BD5"/>
                </a:solidFill>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63</a:t>
            </a:fld>
            <a:endParaRPr kumimoji="1" lang="zh-CN" altLang="en-US"/>
          </a:p>
        </p:txBody>
      </p:sp>
    </p:spTree>
    <p:extLst>
      <p:ext uri="{BB962C8B-B14F-4D97-AF65-F5344CB8AC3E}">
        <p14:creationId xmlns:p14="http://schemas.microsoft.com/office/powerpoint/2010/main" val="3603350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首先是第一步抽象语法树的生成的过程</a:t>
            </a: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6</a:t>
            </a:fld>
            <a:endParaRPr kumimoji="1" lang="zh-CN" altLang="en-US"/>
          </a:p>
        </p:txBody>
      </p:sp>
    </p:spTree>
    <p:extLst>
      <p:ext uri="{BB962C8B-B14F-4D97-AF65-F5344CB8AC3E}">
        <p14:creationId xmlns:p14="http://schemas.microsoft.com/office/powerpoint/2010/main" val="9132309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问方法</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(Access Methods)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有两大类，一种叫全表扫描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(Table scan)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，一种叫索引扫描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(Index scan)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全表扫描</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需要从头到尾扫描表，依次扫描一条记录。在底层存储中，多条记录存储在一个数据块（或页面）中，因此，数据块（或页面）是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I/O</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操作的最小单元。全表扫描还可以应用于分区修剪（</a:t>
            </a:r>
            <a:r>
              <a:rPr lang="zh-CN" altLang="zh-CN" sz="1800" kern="100" dirty="0">
                <a:solidFill>
                  <a:srgbClr val="5B9BD5"/>
                </a:solidFill>
                <a:effectLst/>
                <a:latin typeface="Times New Roman" panose="02020603050405020304" pitchFamily="18" charset="0"/>
                <a:ea typeface="宋体" panose="02010600030101010101" pitchFamily="2" charset="-122"/>
                <a:cs typeface="Times New Roman" panose="02020603050405020304" pitchFamily="18" charset="0"/>
              </a:rPr>
              <a:t>分区修剪</a:t>
            </a:r>
            <a:r>
              <a:rPr lang="en-US" altLang="zh-CN" sz="1800" kern="100" dirty="0">
                <a:solidFill>
                  <a:srgbClr val="5B9BD5"/>
                </a:solidFill>
                <a:effectLst/>
                <a:latin typeface="Times New Roman" panose="02020603050405020304" pitchFamily="18" charset="0"/>
                <a:ea typeface="宋体" panose="02010600030101010101" pitchFamily="2" charset="-122"/>
                <a:cs typeface="Times New Roman" panose="02020603050405020304" pitchFamily="18" charset="0"/>
              </a:rPr>
              <a:t>(Partition pruning)</a:t>
            </a:r>
            <a:r>
              <a:rPr lang="zh-CN" altLang="zh-CN" sz="1800" kern="100" dirty="0">
                <a:solidFill>
                  <a:srgbClr val="5B9BD5"/>
                </a:solidFill>
                <a:effectLst/>
                <a:latin typeface="Times New Roman" panose="02020603050405020304" pitchFamily="18" charset="0"/>
                <a:ea typeface="宋体" panose="02010600030101010101" pitchFamily="2" charset="-122"/>
                <a:cs typeface="Times New Roman" panose="02020603050405020304" pitchFamily="18" charset="0"/>
              </a:rPr>
              <a:t>指的是一种查询可以跳过一个或多个分区对应的数据文件不进行读取的技术。当访问分区表的时候，优化器分析</a:t>
            </a:r>
            <a:r>
              <a:rPr lang="en-US" altLang="zh-CN" sz="1800" kern="100" dirty="0">
                <a:solidFill>
                  <a:srgbClr val="5B9BD5"/>
                </a:solidFill>
                <a:effectLst/>
                <a:latin typeface="Times New Roman" panose="02020603050405020304" pitchFamily="18" charset="0"/>
                <a:ea typeface="宋体" panose="02010600030101010101" pitchFamily="2" charset="-122"/>
                <a:cs typeface="Times New Roman" panose="02020603050405020304" pitchFamily="18" charset="0"/>
              </a:rPr>
              <a:t>FROM</a:t>
            </a:r>
            <a:r>
              <a:rPr lang="zh-CN" altLang="zh-CN" sz="1800" kern="100" dirty="0">
                <a:solidFill>
                  <a:srgbClr val="5B9BD5"/>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solidFill>
                  <a:srgbClr val="5B9BD5"/>
                </a:solidFill>
                <a:effectLst/>
                <a:latin typeface="Times New Roman" panose="02020603050405020304" pitchFamily="18" charset="0"/>
                <a:ea typeface="宋体" panose="02010600030101010101" pitchFamily="2" charset="-122"/>
                <a:cs typeface="Times New Roman" panose="02020603050405020304" pitchFamily="18" charset="0"/>
              </a:rPr>
              <a:t>WHERE</a:t>
            </a:r>
            <a:r>
              <a:rPr lang="zh-CN" altLang="zh-CN" sz="1800" kern="100" dirty="0">
                <a:solidFill>
                  <a:srgbClr val="5B9BD5"/>
                </a:solidFill>
                <a:effectLst/>
                <a:latin typeface="Times New Roman" panose="02020603050405020304" pitchFamily="18" charset="0"/>
                <a:ea typeface="宋体" panose="02010600030101010101" pitchFamily="2" charset="-122"/>
                <a:cs typeface="Times New Roman" panose="02020603050405020304" pitchFamily="18" charset="0"/>
              </a:rPr>
              <a:t>子句来消除不必要的分区。</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）。由此可见，全表扫描低效的，应该避免的，除非在表非常小没有必要使用索引的情况，或者没有限制条件的情况下用户希望进行全表扫描。</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索引扫描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树索引为例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包含以下步骤：</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从根页面开始，自上而下遍历索引，找到第一个叶页面；</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标识页面中的起始索引键，然后开始从左到右扫描索引：</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533400"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对于每个索引键，使用记录</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访问相应的表记录，一次一个；</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533400"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按顺序跳到下一个索引键并重复此过程，直到到达结束的索引键。</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索引去查找一条记录的开销是比较大的，首先要从索引里寻找对应记录的指针，然后通过指针寻找对应的数据记录，这样查找每条记录的开销是比较高的。因此，只有当指针数很少时，使用索引扫描才优于全表扫描。</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仅索引扫描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(Index-Only scan)(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树索引为例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，与索引扫描相同，除了没有访问表，只访问索引键。查询里所要提取的列都在索引的键（</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key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）里面，不需要把记录提出来，只用找到键，它比全表扫描和索引扫描都更高效。</a:t>
            </a:r>
            <a:r>
              <a:rPr lang="zh-CN" altLang="zh-CN"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64</a:t>
            </a:fld>
            <a:endParaRPr kumimoji="1" lang="zh-CN" altLang="en-US"/>
          </a:p>
        </p:txBody>
      </p:sp>
    </p:spTree>
    <p:extLst>
      <p:ext uri="{BB962C8B-B14F-4D97-AF65-F5344CB8AC3E}">
        <p14:creationId xmlns:p14="http://schemas.microsoft.com/office/powerpoint/2010/main" val="38598108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buFont typeface="Wingdings" pitchFamily="2" charset="2"/>
              <a:buChar char=""/>
            </a:pPr>
            <a:r>
              <a:rPr lang="zh-CN" alt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查找连接</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或嵌套循环连接</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扫描外表（左表）；</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对于外表的每个符合条件的记录，根据连接条件，扫描内表（右表）来执行连接。</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合并连接</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或排序合并连接</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如果结果集尚未按顺序排列，扫描外部表并根据连接键对结果集进行排序；</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如果结果集尚未按顺序排列，扫描内部表并根据连接键对结果集进行排序；</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根据连接条件合并两个结果集</a:t>
            </a:r>
            <a:r>
              <a:rPr lang="zh-CN" altLang="zh-CN" sz="12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哈希连接：</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扫描内部表以创建基于连接键的哈希结构（这是索引的一种形式）；</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扫描外部表，对于每个符合条件的记录，使用哈希结构连接内部表。</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65</a:t>
            </a:fld>
            <a:endParaRPr kumimoji="1" lang="zh-CN" altLang="en-US"/>
          </a:p>
        </p:txBody>
      </p:sp>
    </p:spTree>
    <p:extLst>
      <p:ext uri="{BB962C8B-B14F-4D97-AF65-F5344CB8AC3E}">
        <p14:creationId xmlns:p14="http://schemas.microsoft.com/office/powerpoint/2010/main" val="5629841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是一种声明式语言而不是过程式语言！</a:t>
            </a:r>
            <a:endPar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首先，连接操作是结合的和交换的，因此</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语句的优化有着巨大的搜索空间；</a:t>
            </a:r>
            <a:endPar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其次，表具有多种访问方法，既可以按顺序访问，也可以通过索引访问，这进一步增加了搜索空间；</a:t>
            </a:r>
            <a:endPar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再次，存在多种连接方法，表与表既可以是对称连接，又可以定向连接。</a:t>
            </a:r>
            <a:endPar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因此，</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语句优化有着巨大的搜索空间，这增加了</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语句优化的难度。那么，一条</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语句可以有多少个执行计划？我们以从</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050" kern="100" dirty="0" err="1">
                <a:effectLst/>
                <a:latin typeface="Times New Roman" panose="02020603050405020304" pitchFamily="18" charset="0"/>
                <a:ea typeface="宋体" panose="02010600030101010101" pitchFamily="2" charset="-122"/>
                <a:cs typeface="Times New Roman" panose="02020603050405020304" pitchFamily="18" charset="0"/>
              </a:rPr>
              <a:t>c,o,p</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表连接的</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语句作为例子来讲解：</a:t>
            </a:r>
            <a:endPar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假设每张表有</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个索引，数据库可以提供</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种连接算法，这条三表连接的</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可以有多少个执行计划？</a:t>
            </a:r>
            <a:endPar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如图所示左深连接树的情况下，它们存在</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个连接序列；</a:t>
            </a:r>
            <a:endPar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每一个顺序都牵涉到数据的扫描：存在有</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种索引方式，加上全表扫描，所以共计</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种数据扫描方法。每张表都可以选择各自的扫描方法，故</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4x4x4</a:t>
            </a: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表连接中存在两个连接动作，每个连接动作又有</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中连接方式可供选择，故</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3X3</a:t>
            </a: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乘在一起就是这条三表连接查询的</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语句的访问计划：</a:t>
            </a:r>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3!*(4*4*4)(3*3)=3,456</a:t>
            </a:r>
            <a:r>
              <a:rPr lang="zh-CN"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种。</a:t>
            </a:r>
            <a:endPar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66</a:t>
            </a:fld>
            <a:endParaRPr kumimoji="1" lang="zh-CN" altLang="en-US"/>
          </a:p>
        </p:txBody>
      </p:sp>
    </p:spTree>
    <p:extLst>
      <p:ext uri="{BB962C8B-B14F-4D97-AF65-F5344CB8AC3E}">
        <p14:creationId xmlns:p14="http://schemas.microsoft.com/office/powerpoint/2010/main" val="24749287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对上述的例子进行展开，可以得出：</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一个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表连接的查询块可能有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n! x (i+1)</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x j</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n-1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个访问路径。这里假设底层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RDBMS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支持</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j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个连接算法，并且每个表平均有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个索引。</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此外，查询重写、查询并行和其他优化技术可以解锁更多的访问路径。</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因此，查询计划的数量是相关于连接的表数量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的指数级增长，</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语言的查询优化是一个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NP-Hard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问题</a:t>
            </a:r>
            <a:r>
              <a:rPr lang="zh-CN" altLang="zh-CN" sz="18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67</a:t>
            </a:fld>
            <a:endParaRPr kumimoji="1" lang="zh-CN" altLang="en-US"/>
          </a:p>
        </p:txBody>
      </p:sp>
    </p:spTree>
    <p:extLst>
      <p:ext uri="{BB962C8B-B14F-4D97-AF65-F5344CB8AC3E}">
        <p14:creationId xmlns:p14="http://schemas.microsoft.com/office/powerpoint/2010/main" val="29571366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一条</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语句，可能有多个执行计划，优化器的工作便是在众多执行计划中，选出一个最优的执行计划，这就引出了优化器中要解决的两个问题：</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访问路径枚举：找出所有可能具有竞争性的执行计划；</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代价估算：估算执行计划的开销（传统的优化主要针对运行时间）。</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早在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1970s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就有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IBM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院士提出了动态规划的算法来提高优化效率，将上述两个过程进行融合、迭代：在枚举计划的同时估算计划的开销，并淘汰掉开销大的计划。该算法假设两张表的最优访问计划是建立在一张表是最优访问计划的基础上再扫描第二张表的最优访问计划，最后再寻找这两张表的最优的连接方法。</a:t>
            </a:r>
            <a:r>
              <a:rPr lang="zh-CN" altLang="zh-CN" sz="18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如此自底向上迭代出最后最优的执行计划。详细内容在之后的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ppt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进行介绍。这里列出优化器应该包括的组件：</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传统优化器包含：</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5334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词法、语法分析和语义检查；</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5334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查询重写</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(RBO)</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5334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查询优化</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(CBO)</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5334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查询并行性：并发的优化【在分布式计划中会简单提到】；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智能优化器还要包含下面的红色部分的组件。【以后再细说】。</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68</a:t>
            </a:fld>
            <a:endParaRPr kumimoji="1" lang="zh-CN" altLang="en-US"/>
          </a:p>
        </p:txBody>
      </p:sp>
    </p:spTree>
    <p:extLst>
      <p:ext uri="{BB962C8B-B14F-4D97-AF65-F5344CB8AC3E}">
        <p14:creationId xmlns:p14="http://schemas.microsoft.com/office/powerpoint/2010/main" val="146094395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为了便于理解查询优化的过程，这几页我们给出一些名词、符号定义的定义：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直到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复合</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：针对单表，对于给定的一张表，由于不牵涉连接，它的访问计划就是它的访问方法，由访问计划构成的组合就叫做</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以下列</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语句为例，它将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customers, orders,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oderlines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三表进行连接</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故存在三个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复合的集合，即</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(customers)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(orders)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orderlines</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(customers)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为例，它可能的访问方法包括：使用全表扫描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TSCAN(customers)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，使用索引扫描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ISCAN(customers, idx</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 ISCAN(customers,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idx</a:t>
            </a:r>
            <a:r>
              <a:rPr lang="en-US" altLang="zh-CN" sz="1800" kern="100" baseline="-25000" dirty="0" err="1">
                <a:effectLst/>
                <a:latin typeface="Times New Roman" panose="02020603050405020304" pitchFamily="18" charset="0"/>
                <a:ea typeface="宋体" panose="02010600030101010101" pitchFamily="2" charset="-122"/>
                <a:cs typeface="Times New Roman" panose="02020603050405020304" pitchFamily="18" charset="0"/>
              </a:rPr>
              <a:t>m</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。如果</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customers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表上存在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个索引，便有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种索引扫描的计划，故最终加起来是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个访问计划。</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orders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表和</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oderlines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表以此类推。</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符号标记：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给定一张表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SCAN(t,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sc</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表示基于谓词</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来扫描表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的操作；</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的定义清晰的情况下，为了方便表述，我们使用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SCAN(t)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δ</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来代替用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SCAN(t,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sc</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故，以</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扫描操作的算子集合。</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进而，以</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表示扫描表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的最优算子</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即代价最小的算子</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cost(*)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表示算子</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的开销。</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由此我们可以将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标记为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P1({t}),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得出下列表示：</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69</a:t>
            </a:fld>
            <a:endParaRPr kumimoji="1" lang="zh-CN" altLang="en-US"/>
          </a:p>
        </p:txBody>
      </p:sp>
    </p:spTree>
    <p:extLst>
      <p:ext uri="{BB962C8B-B14F-4D97-AF65-F5344CB8AC3E}">
        <p14:creationId xmlns:p14="http://schemas.microsoft.com/office/powerpoint/2010/main" val="38813806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复合</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的定义与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复合相同，表示的是两张表所有可能的访问计划。</a:t>
            </a:r>
            <a:r>
              <a:rPr lang="zh-CN" altLang="zh-CN"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继续以</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 o,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ol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三表连接的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为例</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复合，它有两个连接顺序：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c-&gt;o</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o-&gt;c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。这两个顺序的所有执行计划的联级就是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复合，它是依据每张表的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复合构建出来。</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c,ol</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o,ol</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复合也是以此类推。</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符号标记：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对给定两张表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JOIN(t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jc</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来标记基于连接条件</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jc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之间的连接操作；在连接条件</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jc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清晰的情况下，为了方便表述，我们使用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JOIN(t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或符号</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JOIN(t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jc</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同一个连接操作有多种实现算子，故，以</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表示两张表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连接的算子集合。</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进而，将代价最小的连接操作标记为：</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70</a:t>
            </a:fld>
            <a:endParaRPr kumimoji="1" lang="zh-CN" altLang="en-US"/>
          </a:p>
        </p:txBody>
      </p:sp>
    </p:spTree>
    <p:extLst>
      <p:ext uri="{BB962C8B-B14F-4D97-AF65-F5344CB8AC3E}">
        <p14:creationId xmlns:p14="http://schemas.microsoft.com/office/powerpoint/2010/main" val="35240548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给定</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张表进行连接操作</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我们可以定义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 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sz="1800" kern="100" baseline="-25000" dirty="0" err="1">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张表的集合；</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张表中任意两张表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构成的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复合可以定义如下：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进而可以定义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复合中最优的访问计划：</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由此可以推出由</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张表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构成的</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进而推出最优的访问计划：</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71</a:t>
            </a:fld>
            <a:endParaRPr kumimoji="1" lang="zh-CN" altLang="en-US"/>
          </a:p>
        </p:txBody>
      </p:sp>
    </p:spTree>
    <p:extLst>
      <p:ext uri="{BB962C8B-B14F-4D97-AF65-F5344CB8AC3E}">
        <p14:creationId xmlns:p14="http://schemas.microsoft.com/office/powerpoint/2010/main" val="34618722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由</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复合可以类推到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复合就是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表连接所有可能的访问计划，它由</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复合之外的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新表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连接构建出来。</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流程大致如下图框中所述：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表的集合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，它有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新表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和对应的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n-1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对于其中的每张新表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和它对应的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复合访问计划</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533400"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针对</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的每一个访问方法构建出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的访问计划</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SCAN(t)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800100"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再使用每个可能的连接方法</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j</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1066800"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最终构造出新可能的访问计划</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如图所示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通过连接方法</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j</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连接</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SCAN(t))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表查询的所有可能的访问计划可以按照上述流程拆分为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复合和新表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的连接，而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复合又可以拆分为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复合和两张新表的连接，以此类推，实现自底向上构造</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，最终构造出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动态规划算法在构造访问计划的同时会进行剪枝，以缩小搜索空间。剪枝的原则简化后如下：如果一个查询计划在最初的开销很大就会被淘汰。它认如果在开始使用的访问计划不好，后续的访问计划也无法达到最优。</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72</a:t>
            </a:fld>
            <a:endParaRPr kumimoji="1" lang="zh-CN" altLang="en-US"/>
          </a:p>
        </p:txBody>
      </p:sp>
    </p:spTree>
    <p:extLst>
      <p:ext uri="{BB962C8B-B14F-4D97-AF65-F5344CB8AC3E}">
        <p14:creationId xmlns:p14="http://schemas.microsoft.com/office/powerpoint/2010/main" val="18698142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下图形象的展示了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表连接自底向上构造、动态规划剪枝的过程：</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从最底层开始构建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排列组合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533400"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每张表构建它所有可能的访问计划的集合：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sz="1800" kern="100" baseline="-25000" dirty="0" err="1">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。估算它的开销和结果集的大小，并为每个访问计划最终留下一个胜者，</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sz="1800" kern="100" baseline="-25000" dirty="0" err="1">
                <a:effectLst/>
                <a:latin typeface="Times New Roman" panose="02020603050405020304" pitchFamily="18" charset="0"/>
                <a:ea typeface="宋体" panose="02010600030101010101" pitchFamily="2" charset="-122"/>
                <a:cs typeface="Times New Roman" panose="02020603050405020304" pitchFamily="18" charset="0"/>
              </a:rPr>
              <a:t>k</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1≤k≤n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对于表集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上的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复合，其最优访问计划为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i-1</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|T'|=i-1;</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对于每个新表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t∉T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，估算底层</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复合的每个访问计划</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JOIN(P*</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i-1</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 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的成本</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 ∈SCAN(t))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，并保留胜者，得到</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baseline="-250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以此类推向上构造出最终的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【从最底层</a:t>
            </a:r>
            <a:r>
              <a:rPr lang="en-US"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开始到最高层</a:t>
            </a:r>
            <a:r>
              <a:rPr lang="en-US"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solidFill>
                  <a:srgbClr val="808080"/>
                </a:solidFill>
                <a:effectLst/>
                <a:latin typeface="Calibri" panose="020F0502020204030204" pitchFamily="34" charset="0"/>
                <a:ea typeface="Times New Roman" panose="02020603050405020304" pitchFamily="18" charset="0"/>
                <a:cs typeface="Times New Roman" panose="02020603050405020304" pitchFamily="18" charset="0"/>
              </a:rPr>
              <a:t> </a:t>
            </a:r>
            <a:r>
              <a:rPr lang="zh-CN"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每层拥有的集合数量是一个二项分布，在</a:t>
            </a:r>
            <a:r>
              <a:rPr lang="en-US"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n/2</a:t>
            </a:r>
            <a:r>
              <a:rPr lang="zh-CN"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层数量达到最多，如果不进行剪枝</a:t>
            </a:r>
            <a:r>
              <a:rPr lang="en-US"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每一个集合只有一个胜者</a:t>
            </a:r>
            <a:r>
              <a:rPr lang="en-US"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，它会呈现指数增长。动态规划融合了开销估算进行剪枝，对最优化的影响极小。】</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73</a:t>
            </a:fld>
            <a:endParaRPr kumimoji="1" lang="zh-CN" altLang="en-US"/>
          </a:p>
        </p:txBody>
      </p:sp>
    </p:spTree>
    <p:extLst>
      <p:ext uri="{BB962C8B-B14F-4D97-AF65-F5344CB8AC3E}">
        <p14:creationId xmlns:p14="http://schemas.microsoft.com/office/powerpoint/2010/main" val="3746177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这一页我们用一个实际的例子来解释词法分析器（</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Tokenizer</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）和语法分析器（</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Parser</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）的作用，我们给出一个简单的</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语句作为例子</a:t>
            </a:r>
            <a:r>
              <a:rPr lang="zh-CN" alt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kumimoji="1" lang="zh-CN" altLang="en-US" dirty="0"/>
              <a:t>抽象语法树的生成需要经过两个步骤：</a:t>
            </a:r>
            <a:endParaRPr kumimoji="1" lang="en-US" altLang="zh-CN" dirty="0"/>
          </a:p>
          <a:p>
            <a:r>
              <a:rPr kumimoji="1" lang="en-US" altLang="zh-CN" dirty="0"/>
              <a:t>1.</a:t>
            </a:r>
            <a:r>
              <a:rPr kumimoji="1" lang="zh-CN" altLang="en-US" dirty="0"/>
              <a:t>词法分析器，</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词法分析器的功能就是将</a:t>
            </a:r>
            <a:r>
              <a:rPr lang="en-US" altLang="zh-CN" sz="1800" kern="100" dirty="0">
                <a:effectLst/>
                <a:latin typeface="Times New Roman" panose="02020603050405020304" pitchFamily="18" charset="0"/>
                <a:ea typeface="DengXian" panose="02010600030101010101" pitchFamily="2" charset="-122"/>
              </a:rPr>
              <a:t>SQL</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语句中的关键字、符号、</a:t>
            </a:r>
            <a:r>
              <a:rPr lang="en-US" altLang="zh-CN" sz="1800" kern="100" dirty="0">
                <a:effectLst/>
                <a:latin typeface="Times New Roman" panose="02020603050405020304" pitchFamily="18" charset="0"/>
                <a:ea typeface="DengXian" panose="02010600030101010101" pitchFamily="2" charset="-122"/>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等都分隔开来，生成字符标记流（</a:t>
            </a:r>
            <a:r>
              <a:rPr lang="en-US" altLang="zh-CN" sz="1800" kern="100" dirty="0">
                <a:effectLst/>
                <a:latin typeface="Times New Roman" panose="02020603050405020304" pitchFamily="18" charset="0"/>
                <a:ea typeface="DengXian" panose="02010600030101010101" pitchFamily="2" charset="-122"/>
              </a:rPr>
              <a:t>Token Stream</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）。这是一个正则表达式匹配的过程</a:t>
            </a:r>
            <a:r>
              <a:rPr kumimoji="1" lang="zh-CN" altLang="en-US" dirty="0"/>
              <a:t>，常见的词法分析器，学过编译原理可能会接触到</a:t>
            </a:r>
            <a:r>
              <a:rPr kumimoji="1" lang="en-US" altLang="zh-CN" dirty="0"/>
              <a:t>Lex</a:t>
            </a:r>
          </a:p>
          <a:p>
            <a:r>
              <a:rPr kumimoji="1" lang="en-US" altLang="zh-CN" dirty="0"/>
              <a:t>2.</a:t>
            </a:r>
            <a:r>
              <a:rPr kumimoji="1" lang="zh-CN" altLang="en-US" dirty="0"/>
              <a:t>语法分析器，对于词法分析器解析出来的</a:t>
            </a:r>
            <a:r>
              <a:rPr kumimoji="1" lang="en-US" altLang="zh-CN" dirty="0" err="1"/>
              <a:t>tokenlist</a:t>
            </a:r>
            <a:r>
              <a:rPr kumimoji="1" lang="zh-CN" altLang="en-US" dirty="0"/>
              <a:t>，语法分析器依据上下文无关语法构建抽象语法树</a:t>
            </a:r>
            <a:r>
              <a:rPr kumimoji="1" lang="en-US" altLang="zh-CN" dirty="0"/>
              <a:t>AST</a:t>
            </a:r>
            <a:r>
              <a:rPr kumimoji="1" lang="zh-CN" altLang="en-US" dirty="0"/>
              <a:t>，例如</a:t>
            </a:r>
            <a:r>
              <a:rPr kumimoji="1" lang="en-US" altLang="zh-CN" dirty="0" err="1"/>
              <a:t>Yacc</a:t>
            </a:r>
            <a:r>
              <a:rPr kumimoji="1" lang="zh-CN" altLang="en-US" dirty="0"/>
              <a:t>，会依据次序依次通过移入、规约操作套用上下文无关语法规则生成树结构。</a:t>
            </a: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7</a:t>
            </a:fld>
            <a:endParaRPr kumimoji="1" lang="zh-CN" altLang="en-US"/>
          </a:p>
        </p:txBody>
      </p:sp>
    </p:spTree>
    <p:extLst>
      <p:ext uri="{BB962C8B-B14F-4D97-AF65-F5344CB8AC3E}">
        <p14:creationId xmlns:p14="http://schemas.microsoft.com/office/powerpoint/2010/main" val="19266980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以熟悉的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表查询为例，假设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customers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orders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products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表上存在索引，如下图黄框所示。模拟动态规划的算法在这条</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语句上运行的过程，即一边进行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复合到最终的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复合构造，一边剪枝的过程。</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首先针对</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customers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orders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products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来构建它</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P1({c}), P1({o})</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P1({p})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28600"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语句的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where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限制条件中有一条是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contacNumber</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，而三张表中只有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customers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contactNumer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上建立了索引，其他表无法对该限制条件过滤故淘汰。假设存在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亿用户，即</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10</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，使用全表扫描开销非常大故被淘汰，而索引结构例如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树结构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树结构可以覆盖上亿条记录的查找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能大大减少开销。</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28600"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所以三张表中</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customers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表的开销最小是胜者，而由</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构建的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复合的集合中使用在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contactNumber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上的索引的访问计划开销最小，故最优访问计划是使用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ISCAN(c)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28600" indent="266700" algn="just"/>
            <a:r>
              <a:rPr lang="zh-CN"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【假设选取</a:t>
            </a:r>
            <a:r>
              <a:rPr lang="en-US"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orders</a:t>
            </a:r>
            <a:r>
              <a:rPr lang="zh-CN"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表作为外表，它的最优的访问计划又是什么？</a:t>
            </a:r>
            <a:r>
              <a:rPr lang="en-US" altLang="zh-CN" sz="1800" kern="100" dirty="0" err="1">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oders</a:t>
            </a:r>
            <a:r>
              <a:rPr lang="zh-CN"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存在索引</a:t>
            </a:r>
            <a:r>
              <a:rPr lang="en-US" altLang="zh-CN" sz="1800" kern="100" dirty="0" err="1">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cid</a:t>
            </a:r>
            <a:r>
              <a:rPr lang="zh-CN"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date</a:t>
            </a:r>
            <a:r>
              <a:rPr lang="zh-CN"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，索引查找先使用</a:t>
            </a:r>
            <a:r>
              <a:rPr lang="en-US" altLang="zh-CN" sz="1800" kern="100" dirty="0" err="1">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cid</a:t>
            </a:r>
            <a:r>
              <a:rPr lang="zh-CN"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无法过滤，但</a:t>
            </a:r>
            <a:r>
              <a:rPr lang="en-US" altLang="zh-CN" sz="1800" kern="100" dirty="0" err="1">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中的</a:t>
            </a:r>
            <a:r>
              <a:rPr lang="en-US"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where</a:t>
            </a:r>
            <a:r>
              <a:rPr lang="zh-CN"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限制条件中有一条关于</a:t>
            </a:r>
            <a:r>
              <a:rPr lang="en-US"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date</a:t>
            </a:r>
            <a:r>
              <a:rPr lang="zh-CN"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的范围查询。这里就涉及到索引的代价问题，与存储介质有关，由于</a:t>
            </a:r>
            <a:r>
              <a:rPr lang="zh-CN" altLang="zh-CN" sz="1800" b="1"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随机读取</a:t>
            </a:r>
            <a:r>
              <a:rPr lang="zh-CN"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的问题，如果是</a:t>
            </a:r>
            <a:r>
              <a:rPr lang="en-US"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HDD</a:t>
            </a:r>
            <a:r>
              <a:rPr lang="zh-CN"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它存在机械动作使用索引在某些情况下读取开销过大，甚至不如全表扫描，如果是</a:t>
            </a:r>
            <a:r>
              <a:rPr lang="en-US"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SSD</a:t>
            </a:r>
            <a:r>
              <a:rPr lang="zh-CN" altLang="zh-CN" sz="1800" kern="100" dirty="0">
                <a:solidFill>
                  <a:srgbClr val="808080"/>
                </a:solidFill>
                <a:effectLst/>
                <a:latin typeface="Times New Roman" panose="02020603050405020304" pitchFamily="18" charset="0"/>
                <a:ea typeface="宋体" panose="02010600030101010101" pitchFamily="2" charset="-122"/>
                <a:cs typeface="Times New Roman" panose="02020603050405020304" pitchFamily="18" charset="0"/>
              </a:rPr>
              <a:t>开销会小很多。】</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复合和剩下的新表构建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28600"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分别估算</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c,o</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P</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o,p</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c,p</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对应的每个访问计划的开销，并分别保留胜者</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c,o</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P</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o,p</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c,p</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28600"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语句的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where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限制条件中有一条关于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的范围查找，表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的索引的第二列是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，而表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的索引毫不相关，使用表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作为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复合的内表开销要更小，故构造出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c,o</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复合和剩下的新表构建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28600"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表连接的情况，选定</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复合后只剩下一张表作为新表。为仅有的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3</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c,o,p</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制定出最佳访问计划。</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74</a:t>
            </a:fld>
            <a:endParaRPr kumimoji="1" lang="zh-CN" altLang="en-US"/>
          </a:p>
        </p:txBody>
      </p:sp>
    </p:spTree>
    <p:extLst>
      <p:ext uri="{BB962C8B-B14F-4D97-AF65-F5344CB8AC3E}">
        <p14:creationId xmlns:p14="http://schemas.microsoft.com/office/powerpoint/2010/main" val="324248188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由刚刚的分析我们可以得出最佳的访问计划便是使用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customers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表作为外表与</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oders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表作为内表，两表连接构建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c,o</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后再与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products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表连接构造</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kern="100" baseline="30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3</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c,o,p</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，即</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c-&gt;{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c,o</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c,o,p</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。如右图所示的左深连接树。</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75</a:t>
            </a:fld>
            <a:endParaRPr kumimoji="1" lang="zh-CN" altLang="en-US"/>
          </a:p>
        </p:txBody>
      </p:sp>
    </p:spTree>
    <p:extLst>
      <p:ext uri="{BB962C8B-B14F-4D97-AF65-F5344CB8AC3E}">
        <p14:creationId xmlns:p14="http://schemas.microsoft.com/office/powerpoint/2010/main" val="23464995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当</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变大时搜索空间会变得更大，这是一个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难题，在工程上为了解决这一问题通常是选取一个次优的解法，要求次优解不会比最优解差太多同时在开销上会大幅度降低，在工程上一定会将运行时间考虑进优化的范畴。</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挑战：</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正规化：避免数据冗余，需要正规化将一张表变多张表；</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工具生成：有些时候表是由工具自动生成的；</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分析查询：</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例如：星型模式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解决方法：</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剪枝算法：修剪得更厉害；</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遗传算法：进化算法；</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启发式算法：识别查询的模式，针对模式修剪；</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贪心算法：在早期对搜索空间大幅度降低。</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tabLst>
                <a:tab pos="266700" algn="l"/>
              </a:tabLst>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等等</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76</a:t>
            </a:fld>
            <a:endParaRPr kumimoji="1" lang="zh-CN" altLang="en-US"/>
          </a:p>
        </p:txBody>
      </p:sp>
    </p:spTree>
    <p:extLst>
      <p:ext uri="{BB962C8B-B14F-4D97-AF65-F5344CB8AC3E}">
        <p14:creationId xmlns:p14="http://schemas.microsoft.com/office/powerpoint/2010/main" val="115928289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保留一个胜者，这里需要依据他的开销进行判别，如何基于统计信息获取它的开销是我们需要解决的问题</a:t>
            </a: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77</a:t>
            </a:fld>
            <a:endParaRPr kumimoji="1" lang="zh-CN" altLang="en-US"/>
          </a:p>
        </p:txBody>
      </p:sp>
    </p:spTree>
    <p:extLst>
      <p:ext uri="{BB962C8B-B14F-4D97-AF65-F5344CB8AC3E}">
        <p14:creationId xmlns:p14="http://schemas.microsoft.com/office/powerpoint/2010/main" val="33303837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buFont typeface="Wingdings" pitchFamily="2" charset="2"/>
              <a:buChar char=""/>
            </a:pP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估算代价需要了解计算过程的各个步骤以及每个步骤处理的数据量；</a:t>
            </a:r>
          </a:p>
          <a:p>
            <a:pPr marL="266700" algn="just"/>
            <a:r>
              <a:rPr lang="zh-CN" altLang="zh-CN"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数据从磁盘到缓冲池，再从缓冲池到线程缓冲区，最后在</a:t>
            </a:r>
            <a:r>
              <a:rPr lang="en-US" altLang="zh-CN"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SQL</a:t>
            </a:r>
            <a:r>
              <a:rPr lang="zh-CN" altLang="zh-CN"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引擎计算最终结果集。每个步骤都要先获取数据，然后对这些数据进行计算、拷贝等操作。因此，无论是获取数据的代价还是计算数据的代价，都与数据量息息相关。</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总开销等于各个步骤开销之和；</a:t>
            </a:r>
          </a:p>
          <a:p>
            <a:pPr marL="266700" algn="just"/>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数据从磁盘读取到缓冲池、从缓冲池拷贝到线程缓冲区的过程需要花费时间</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这里的时间包含两层意义：实际的时间开销和资源消耗</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buFont typeface="Wingdings" pitchFamily="2" charset="2"/>
              <a:buChar char=""/>
            </a:pP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总开销等于</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开销和</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开销之和；</a:t>
            </a:r>
          </a:p>
          <a:p>
            <a:pPr marL="342900" lvl="0" indent="-342900" algn="just">
              <a:buFont typeface="Wingdings" pitchFamily="2" charset="2"/>
              <a:buChar cha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开销包括索引</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和数据</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buFont typeface="Wingdings" pitchFamily="2" charset="2"/>
              <a:buChar cha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开销包括索引的</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开销、缓冲池和线程缓冲区中处理数据的</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开销，以及调用相关协程的</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CPU</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开销等；</a:t>
            </a:r>
          </a:p>
          <a:p>
            <a:pPr indent="266700" algn="just"/>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从磁盘读取到缓冲区包含</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开销和少量</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开销：在存储引擎的最底端进行</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操作时需要先发出</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中断，</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调用</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中断处理程序进行</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操作</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操作既有</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的开销也</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的开销</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。现在大部分商用数据库都可以将谓词下推到缓冲池中进行计算操作</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浪潮数据库暂时不支持</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p>
          <a:p>
            <a:endParaRPr kumimoji="1" lang="zh-CN" altLang="en-US" dirty="0"/>
          </a:p>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78</a:t>
            </a:fld>
            <a:endParaRPr kumimoji="1" lang="zh-CN" altLang="en-US"/>
          </a:p>
        </p:txBody>
      </p:sp>
    </p:spTree>
    <p:extLst>
      <p:ext uri="{BB962C8B-B14F-4D97-AF65-F5344CB8AC3E}">
        <p14:creationId xmlns:p14="http://schemas.microsoft.com/office/powerpoint/2010/main" val="240525543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83</a:t>
            </a:fld>
            <a:endParaRPr kumimoji="1"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latin typeface="Times New Roman" panose="02020603050405020304" pitchFamily="18" charset="0"/>
                <a:cs typeface="Times New Roman" panose="02020603050405020304" pitchFamily="18" charset="0"/>
                <a:sym typeface="+mn-ea"/>
              </a:rPr>
              <a:t>右图表格给出了相应的表的对照数据，假设contactNumber有10</a:t>
            </a:r>
            <a:r>
              <a:rPr baseline="30000" dirty="0">
                <a:latin typeface="Times New Roman" panose="02020603050405020304" pitchFamily="18" charset="0"/>
                <a:cs typeface="Times New Roman" panose="02020603050405020304" pitchFamily="18" charset="0"/>
                <a:sym typeface="+mn-ea"/>
              </a:rPr>
              <a:t>9</a:t>
            </a:r>
            <a:r>
              <a:rPr dirty="0">
                <a:latin typeface="Times New Roman" panose="02020603050405020304" pitchFamily="18" charset="0"/>
                <a:cs typeface="Times New Roman" panose="02020603050405020304" pitchFamily="18" charset="0"/>
                <a:sym typeface="+mn-ea"/>
              </a:rPr>
              <a:t>个不同的数值，那么他的过滤性就是1/10</a:t>
            </a:r>
            <a:r>
              <a:rPr baseline="30000" dirty="0">
                <a:latin typeface="Times New Roman" panose="02020603050405020304" pitchFamily="18" charset="0"/>
                <a:cs typeface="Times New Roman" panose="02020603050405020304" pitchFamily="18" charset="0"/>
                <a:sym typeface="+mn-ea"/>
              </a:rPr>
              <a:t>9</a:t>
            </a:r>
            <a:r>
              <a:rPr dirty="0">
                <a:latin typeface="Times New Roman" panose="02020603050405020304" pitchFamily="18" charset="0"/>
                <a:cs typeface="Times New Roman" panose="02020603050405020304" pitchFamily="18" charset="0"/>
                <a:sym typeface="+mn-ea"/>
              </a:rPr>
              <a:t>,即10</a:t>
            </a:r>
            <a:r>
              <a:rPr baseline="30000" dirty="0">
                <a:latin typeface="Times New Roman" panose="02020603050405020304" pitchFamily="18" charset="0"/>
                <a:cs typeface="Times New Roman" panose="02020603050405020304" pitchFamily="18" charset="0"/>
                <a:sym typeface="+mn-ea"/>
              </a:rPr>
              <a:t>-9</a:t>
            </a:r>
            <a:r>
              <a:rPr dirty="0">
                <a:latin typeface="Times New Roman" panose="02020603050405020304" pitchFamily="18" charset="0"/>
                <a:cs typeface="Times New Roman" panose="02020603050405020304" pitchFamily="18" charset="0"/>
                <a:sym typeface="+mn-ea"/>
              </a:rPr>
              <a:t>。它会估算索引的层数、叶节点数，使用索引匹配查找到叶节点要经过多少个节点，估算出它的索引页面是2.3。</a:t>
            </a:r>
            <a:r>
              <a:rPr lang="zh-CN" altLang="en-US" i="1" dirty="0">
                <a:solidFill>
                  <a:srgbClr val="FF0000"/>
                </a:solidFill>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数据页面是1(</a:t>
            </a:r>
            <a:r>
              <a:rPr dirty="0" err="1">
                <a:latin typeface="Times New Roman" panose="02020603050405020304" pitchFamily="18" charset="0"/>
                <a:cs typeface="Times New Roman" panose="02020603050405020304" pitchFamily="18" charset="0"/>
                <a:sym typeface="+mn-ea"/>
              </a:rPr>
              <a:t>查找到的唯一的值</a:t>
            </a:r>
            <a:r>
              <a:rPr dirty="0">
                <a:latin typeface="Times New Roman" panose="02020603050405020304" pitchFamily="18" charset="0"/>
                <a:cs typeface="Times New Roman" panose="02020603050405020304" pitchFamily="18" charset="0"/>
                <a:sym typeface="+mn-ea"/>
              </a:rPr>
              <a:t>)。</a:t>
            </a:r>
            <a:endParaRPr lang="en-US" dirty="0">
              <a:latin typeface="Times New Roman" panose="02020603050405020304" pitchFamily="18" charset="0"/>
              <a:cs typeface="Times New Roman" panose="02020603050405020304" pitchFamily="18" charset="0"/>
              <a:sym typeface="+mn-ea"/>
            </a:endParaRPr>
          </a:p>
          <a:p>
            <a:endParaRPr lang="en-US" altLang="zh-CN" dirty="0">
              <a:latin typeface="Times New Roman" panose="02020603050405020304" pitchFamily="18" charset="0"/>
              <a:cs typeface="Times New Roman" panose="02020603050405020304"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 o, 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三表连接查询为例，他们的连接条件是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customer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order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之间使用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连接，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orders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products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之间使用</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pid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连接，这个叫做连接谓词，另外两个叫做本地谓词：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customer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表的</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contactNumber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order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date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右图表格给出了相应的表的对照数据，假设</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contactNumber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a:t>
            </a:r>
            <a:r>
              <a:rPr lang="en-US" altLang="zh-CN" sz="1800" kern="100" baseline="30000" dirty="0">
                <a:effectLst/>
                <a:latin typeface="Calibri" panose="020F0502020204030204" pitchFamily="34" charset="0"/>
                <a:ea typeface="宋体" panose="02010600030101010101" pitchFamily="2" charset="-122"/>
                <a:cs typeface="Times New Roman" panose="02020603050405020304" pitchFamily="18" charset="0"/>
              </a:rPr>
              <a:t>9</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个不同的数值，那么他的过滤性就是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1/10</a:t>
            </a:r>
            <a:r>
              <a:rPr lang="en-US" altLang="zh-CN" sz="1800" kern="100" baseline="30000" dirty="0">
                <a:effectLst/>
                <a:latin typeface="Calibri" panose="020F0502020204030204" pitchFamily="34" charset="0"/>
                <a:ea typeface="宋体" panose="02010600030101010101" pitchFamily="2" charset="-122"/>
                <a:cs typeface="Times New Roman" panose="02020603050405020304" pitchFamily="18" charset="0"/>
              </a:rPr>
              <a:t>9</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即</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a:t>
            </a:r>
            <a:r>
              <a:rPr lang="en-US" altLang="zh-CN" sz="1800" kern="100" baseline="30000" dirty="0">
                <a:effectLst/>
                <a:latin typeface="Calibri" panose="020F0502020204030204" pitchFamily="34" charset="0"/>
                <a:ea typeface="宋体" panose="02010600030101010101" pitchFamily="2" charset="-122"/>
                <a:cs typeface="Times New Roman" panose="02020603050405020304" pitchFamily="18" charset="0"/>
              </a:rPr>
              <a:t>-9</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。它会估算索引的层数、叶节点数，使用索引匹配查找到叶节点要经过多少个节点，估算出它的索引页面是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。一般数据库访问</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树索引，从上到下访问非叶节点，它会找第一个开始的节点，如果是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层，非叶节点数就有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层。根节点只有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个，第二层一般是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a:t>
            </a:r>
            <a:r>
              <a:rPr lang="en-US" altLang="zh-CN" sz="1800" kern="100" baseline="300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个节点，一般缓存足够大，这两层通常是不需要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开销的：因为这些节点数量少且常被访问，在缓存中不会被替换。从第三层开始，索引页以一定的概率（如</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）在缓存中，故估算为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0.6</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个页的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开销，第四层、五层类似，这样的计算不一定准确，存在误差，但如果每次层都按照这样的方式计算，那么他们之间相对的开销是具备可比性的。数据页面是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查找到的唯一的值</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这就是利用统计数据计算它的选择性，由选择性估算出基数，基数由两种：索引页数和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页数，最后再估算出开销。</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86</a:t>
            </a:fld>
            <a:endParaRPr kumimoji="1"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从这一页开始，我们将从范例中深层了解查询的性能，</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我们给出了如下一个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语句和其中表的索引作为例子：</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SQL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语句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7</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customers</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（顾客）、</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orders</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（订单）和</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products</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（产品）三张表进行查询，目的是找到某个顾客在某段时间内的所有订单，然后按照日期将这些订单进行排序。</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在这个例子中，</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RBO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所做出的优化叫做谓词的传递闭包，</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c.id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c.id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o.cid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可以推导出来</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o.cid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，因此在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SQL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语句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7</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中加上</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o.cid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不仅会改变原有语句的含义。还可以使</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过滤提前发生</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（原理见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page 25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）。在经过这次优化后，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SQL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语句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7</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个谓词会变成</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a:t>
            </a: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RBO</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优化后产生的新谓词会对</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语句</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7</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产生如下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个影响：</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对有竞争性的连接顺序的影响。</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张表的连接顺序有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种组合，但不是每种组合都有竞争性。如果</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orders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表作为第一张表，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orders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表索引的第一列为</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cid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，当不加谓词</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o.cid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时，由于</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customers</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表还没有进行扫描，所以谓词</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c.id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o.cid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不能用来进行过滤，会全表扫描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orders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表，使得以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orders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表为首的连接顺序完全没有竞争性；当加</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谓词</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o.cid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时，就可以用</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o.cid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进行过滤，使得此连接顺序有竞争性。那以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customers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表为首有没有竞争性呢？当然是有竞争性的，因为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SQL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语句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7</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中本身就有谓词</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c.id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，而且</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作为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customers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表唯一的索引，可以快速定位到连接的记录。</a:t>
            </a:r>
          </a:p>
          <a:p>
            <a:pPr marL="342900" lvl="0" indent="-342900" algn="just">
              <a:buFont typeface="+mj-lt"/>
              <a:buAutoNum type="arabicPeriod" startAt="2"/>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orders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表索引使用的影响，因为新的谓词</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o.cid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是加在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orders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表上的。当优化器加上谓词</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o.cid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orders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表的索引</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cid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date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都有谓词进行过滤，并且可能作为索引匹配谓词来使用。如果一个用户有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个订单，这两个索引匹配谓词会找到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个索引键，而当表很大时候，使用这种索引查找会非常高效。</a:t>
            </a: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通常情况下一个客户会有多个订单，导致</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orders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表的索引要比</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customers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表的大，所以查询</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orders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表的索引的开销会比</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customers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表大；并且</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customers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表的索引是唯一的，只会找到一个索引键，它的连接大小（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join size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orders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表的索引不唯一，可能会找到多个索引键，它的连接大小是大于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的。到目前为止，我们选择</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customers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表作为首表可能是最优的结果。</a:t>
            </a:r>
          </a:p>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87</a:t>
            </a:fld>
            <a:endParaRPr kumimoji="1"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这页我们用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customers</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 </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orders</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 </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products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这个表的连接顺序来进行性能分析。为了方便讲解，我们做出了如下的假设：</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假设数据库的优化器很低效，它不能把谓词</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c.id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下推到存储引擎内存，而是将其置于第二阶段谓词（即数据残留谓词）中；</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假设</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customers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10,000,000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个客户；</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假设</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orders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50,000,000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个订单；</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假设</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products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个产品；</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假设平均每一个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 block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）里面可以存</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l"/>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在这样的连接顺序下，我们首先扫描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customers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表。来分析一下它的性能，第二阶段谓词在图中所示的位置，所以它的过滤只能发生在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SQL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引擎中。数据先从磁盘（</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Disk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）中通过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搬进存储引擎缓存（</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Storage Engine Cache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），再从存储引擎缓存中复制到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SQL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引擎内存（</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SQL Engine Memory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），然后再在这上面做过滤，过滤最后只会剩下一条记录，这就是第二阶段谓词的作用。</a:t>
            </a:r>
          </a:p>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88</a:t>
            </a:fld>
            <a:endParaRPr kumimoji="1"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l"/>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接下来，</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我们直接估算</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c.id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是第二阶段谓词时查询的总开销。为了方便计算，我们继续给出几个假设：</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假设访问</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块平均要花费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1ms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块既可能在磁盘中，也可能在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cache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。尽管两种情况的开销不同，但这里我们统一估算为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1ms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假设在存储引擎内存中扫描一条记录要花费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假设每次从存储引擎内存中复制一条记录到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SQL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引擎内存中要花费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假设过滤时每比较一条记录要花费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indent="266700" algn="l"/>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因为谓词</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c.id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不能下推到存储引擎内存，所以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customers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表只能用全表扫描（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table scan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10,000,000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复制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10,000,000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过滤</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10,000,000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最终剩下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l"/>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最后，总开销可以按照如下方式估算：</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开销：需要扫描整张表，一共有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块，每扫描一块要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1ms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，总共需要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marL="342900" lvl="0" indent="-342900" algn="just">
              <a:buFont typeface="Wingdings" pitchFamily="2" charset="2"/>
              <a:buChar cha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1ms × 100,000 = 100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开销：先在存储引擎内存里扫描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10,000,000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条记录，扫描一条都要花费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，总共需要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秒；再从存储引擎内存中要复制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10,000,000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SQL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引擎内存中，复制一条都要花费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，总共需要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秒；这时可以用第二阶段谓词进行过滤，需要比较</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10,000,000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条记录，比较一条记录要花费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，共需要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秒；最终过滤完后只剩下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条记录；总共的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150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存储引擎：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10,000,000 = 50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复制开销：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10,000,000 = 50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过滤开销：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10,000,000 = 50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总</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150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所以总开销是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250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秒。在这种假设的前提下，只扫描第一张表就花了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250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89</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这一页我们介绍词法分析器和语法分析器执行的输入输出和关键操作，并在后面几页中用图片和例子来详细解析词法分析器和语法分析器。</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自动生成的词法分析器</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如</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Lex)</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在</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Lex</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的帮助下，开发人员不需要从头实现一个词法分析器，只使用正则表达式（</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Regular Expression</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）来定义词法分析规则；</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Lex</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将正则表达式表示的词法分析规则作为输入，自动生成对应的词法分析器。注意，从计算理论（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Theory of Computation</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）的角度来看，这个词法分析器实际上是一个有限状态自动机（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Finite-State Machine</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自动生成的语法分析器</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如</a:t>
            </a:r>
            <a:r>
              <a:rPr lang="en-US" altLang="zh-CN" sz="1800" kern="100" dirty="0" err="1">
                <a:effectLst/>
                <a:latin typeface="Times New Roman" panose="02020603050405020304" pitchFamily="18" charset="0"/>
                <a:ea typeface="DengXian" panose="02010600030101010101" pitchFamily="2" charset="-122"/>
                <a:cs typeface="Times New Roman" panose="02020603050405020304" pitchFamily="18" charset="0"/>
              </a:rPr>
              <a:t>Yacc</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在</a:t>
            </a:r>
            <a:r>
              <a:rPr lang="en-US" altLang="zh-CN" sz="1800" kern="100" dirty="0" err="1">
                <a:effectLst/>
                <a:latin typeface="Times New Roman" panose="02020603050405020304" pitchFamily="18" charset="0"/>
                <a:ea typeface="DengXian" panose="02010600030101010101" pitchFamily="2" charset="-122"/>
                <a:cs typeface="Times New Roman" panose="02020603050405020304" pitchFamily="18" charset="0"/>
              </a:rPr>
              <a:t>Yacc</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的帮助下，开发人员使用上下文无关语法（</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Context-Free Grammar</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）来定义</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的语法规则；</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en-US" altLang="zh-CN" sz="1800" kern="100" dirty="0" err="1">
                <a:effectLst/>
                <a:latin typeface="Times New Roman" panose="02020603050405020304" pitchFamily="18" charset="0"/>
                <a:ea typeface="DengXian" panose="02010600030101010101" pitchFamily="2" charset="-122"/>
                <a:cs typeface="Times New Roman" panose="02020603050405020304" pitchFamily="18" charset="0"/>
              </a:rPr>
              <a:t>Yacc</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将上下文无关语法表示的语法规则作为输入，生成对应的语法分析器。注意，从计算理论（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Theory of Computation</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）的角度来看，这个语法分析器实际上是一个下推自动机（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Pushdown Automata</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），或带栈自动机（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An Automata with A Stack</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语义处理的关键操作：</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移进操作</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将字符标记放入栈中</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归约操作</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用非终结符代替栈的顶部元素</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8</a:t>
            </a:fld>
            <a:endParaRPr kumimoji="1" lang="zh-CN" altLang="en-US"/>
          </a:p>
        </p:txBody>
      </p:sp>
    </p:spTree>
    <p:extLst>
      <p:ext uri="{BB962C8B-B14F-4D97-AF65-F5344CB8AC3E}">
        <p14:creationId xmlns:p14="http://schemas.microsoft.com/office/powerpoint/2010/main" val="423128108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l"/>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接下来，我们看第二种假设情况，</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表的连接顺序依旧是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 - o - 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，但这次假设</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c.id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 ?’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是第一阶段谓词。</a:t>
            </a: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在这种条件下，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customers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表也只能进行全表扫描（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table scan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100,000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10,000,000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过滤</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10,000,000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复制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最终剩下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1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l"/>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这时的总开销为：</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开销：需要扫描整张表，一共有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块，每扫描一块要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1ms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，总共需要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buFont typeface="Wingdings" pitchFamily="2" charset="2"/>
              <a:buChar cha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1ms × 100,000 = 100s</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开销：先在存储引擎内存里扫描记录，同时可以进行过滤，使得只用从存储引擎内存中复制一条记录到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SQL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引擎内存中，最终只剩下一条记录。</a:t>
            </a: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存储引擎：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 × 10,000,000 = 50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过滤开销：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 × 10,000,000 = 50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复制开销：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 × 1 = 5us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（可以忽略不计）</a:t>
            </a: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总</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所以总开销是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秒。条件从第二阶段谓词到第一阶段谓词，我们可以看到开销的减少。</a:t>
            </a:r>
          </a:p>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90</a:t>
            </a:fld>
            <a:endParaRPr kumimoji="1"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左侧</a:t>
            </a:r>
            <a:r>
              <a:rPr lang="en-US" altLang="zh-CN"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5+1 = 6 </a:t>
            </a:r>
            <a:r>
              <a:rPr lang="zh-CN" altLang="en-US"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表示（5个索引I/O块和</a:t>
            </a:r>
            <a:r>
              <a:rPr lang="en-US" altLang="zh-CN"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1</a:t>
            </a:r>
            <a:r>
              <a:rPr lang="zh-CN" altLang="en-US"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个表I/O块）</a:t>
            </a:r>
            <a:r>
              <a:rPr lang="en-US" altLang="zh-CN"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zh-CN" altLang="en-US"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右侧</a:t>
            </a:r>
            <a:r>
              <a:rPr lang="en-US" altLang="zh-CN"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 4+1 = 5</a:t>
            </a:r>
            <a:r>
              <a:rPr lang="zh-CN" altLang="en-US"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表示</a:t>
            </a:r>
            <a:r>
              <a:rPr lang="zh-CN" altLang="en-US"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假设我们使用的索引为5层索引，其中4层是非叶节点，1层是叶节点。</a:t>
            </a:r>
            <a:endParaRPr lang="en-US" altLang="zh-CN"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接下来，我们看第三种假设情况，</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表的连接顺序依旧是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 - o - 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，但这次假设</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c.id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是索引匹配谓词（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index matching predicate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假设我们使用的索引为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层索引，其中</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层是非叶节点，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层是叶节点。</a:t>
            </a: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这种条件下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customers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表使用索引扫描（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index scan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），所以要扫描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个索引</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index I/O block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），然后在叶节点找到一个索引键（</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index key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），通过索引键的唯一指针访问对应的表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table I/O block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），再去扫描块中</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条记录，并把这条记录复制到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SQL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引擎内存中。</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 + 1 = 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个索引</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个索引键；</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table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复制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条记录，最终剩下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开销：需要扫描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个索引</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块，一共</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6ms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buFont typeface="Wingdings" pitchFamily="2" charset="2"/>
              <a:buChar cha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1ms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(5+1) = 6ms</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开销：存储引擎内存进行了一次索引扫描和一次记录扫描，需要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10us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，后面只需要复制一条记录，需要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，所以总</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开销需要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15us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存储引擎：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(1+1) = 10us</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复制开销：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1 = 5us</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总</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15us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（可以忽略不计）</a:t>
            </a: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开销可以忽略不计，所以总开销是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6ms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。跟前面进行比较，我们可以看到差别，从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250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秒，最后下降到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6ms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，这之间相差了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个数量级。优化器会将谓词分类成四类，其中索引匹配谓词最高效，所以我们尽量要把谓词变成索引匹配谓词。</a:t>
            </a:r>
          </a:p>
          <a:p>
            <a:endParaRPr lang="zh-CN" altLang="en-US"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91</a:t>
            </a:fld>
            <a:endParaRPr kumimoji="1"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92</a:t>
            </a:fld>
            <a:endParaRPr kumimoji="1"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从这页开始，我们改为使用</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orders</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customers</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 </a:t>
            </a:r>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products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这个表的连接顺序来进行性能分析，将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orders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作为第一张表，并且假设</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o.cid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o.date</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between ? and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都是第二阶段谓词，其他的假设都跟之前一样，这次我们首先扫描的是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orders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a:t>
            </a: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page 56</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orders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表只能用全表扫描（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table scan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500,000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I/O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50,000,000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复制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50,000,000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过滤</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50,000,000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最终剩下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500,000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块，一共是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marL="342900" lvl="0" indent="-342900" algn="just">
              <a:buFont typeface="Wingdings" pitchFamily="2" charset="2"/>
              <a:buChar cha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1ms × 500,000 = 500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开销：因为有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个谓词，所以过滤的开销是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50,000,000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条记录乘以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，再去乘以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，一共是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存储引擎：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50,000,000 = 250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复制开销：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50,000,000 = 250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过滤开销：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50,000,000 = 500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总</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所以总开销是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1500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93</a:t>
            </a:fld>
            <a:endParaRPr kumimoji="1"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这页我们继续使用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c - 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作为表的连接顺序来进行性能分析，然后假设</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o.cid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o.date</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between ? and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都是第一阶段谓词。</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orders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表只能用全表扫描（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table scan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500,000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I/O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50,000,000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过滤</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50,000,000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复制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最终剩下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500,000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块，一共是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marL="342900" lvl="0" indent="-342900" algn="just">
              <a:buFont typeface="Wingdings" pitchFamily="2" charset="2"/>
              <a:buChar cha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1ms × 500,000 = 500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开销：这次只用复制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条记录，比前面少了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250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存储引擎：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50,000,000 = 250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过滤开销：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50,000,000 = 500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复制开销：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2 = 10us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（可以忽略不计）</a:t>
            </a: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总</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750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所以总开销是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1250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秒。</a:t>
            </a:r>
          </a:p>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94</a:t>
            </a:fld>
            <a:endParaRPr kumimoji="1"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左侧</a:t>
            </a:r>
            <a:r>
              <a:rPr lang="en-US" altLang="zh-CN"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5+2 = 7 </a:t>
            </a:r>
            <a:r>
              <a:rPr lang="zh-CN" altLang="en-US"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表示5个索引I/O块和</a:t>
            </a:r>
            <a:r>
              <a:rPr lang="en-US" altLang="zh-CN"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1</a:t>
            </a:r>
            <a:r>
              <a:rPr lang="zh-CN" altLang="en-US"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个表I/O块</a:t>
            </a:r>
            <a:r>
              <a:rPr lang="en-US" altLang="zh-CN"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zh-CN" altLang="en-US"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右侧</a:t>
            </a:r>
            <a:r>
              <a:rPr lang="en-US" altLang="zh-CN"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 4+1 = 5</a:t>
            </a:r>
            <a:r>
              <a:rPr lang="zh-CN" altLang="en-US"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表示</a:t>
            </a:r>
            <a:r>
              <a:rPr lang="zh-CN" altLang="en-US"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假设我们使用的索引为5层索引，其中4层是非叶节点，1层是叶节点。</a:t>
            </a:r>
            <a:endParaRPr lang="en-US" altLang="zh-CN"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这页我们还是使用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c - 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作为表的连接顺序来进行性能分析，然后假设</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o.cid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o.date</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between ? and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都是索引匹配谓词，即在（</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cid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date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）上建立索引。</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orders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表用索引扫描。因为使用的是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层索引，所以需要扫描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个节点，也就是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个索引</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块；再扫描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个索引键，最终剩下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个。这里首先通过索引（</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cid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date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）的首列</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cid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，进行谓词匹配，剩下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个索引键；然后利用索引的第二列进行过滤，最终剩下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个索引键；再用这</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个索引键的指针去扫描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块和块中的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个记录；再把这</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条记录进行复制操作，最终剩下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4+1 = 5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个索引</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I/O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5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个索引键，最终剩下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table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I/O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复制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条记录，最终剩下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开销：需要扫描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个索引</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块，一共是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7ms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buFont typeface="Wingdings" pitchFamily="2" charset="2"/>
              <a:buChar cha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1ms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(5+2) = 7ms</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开销：需要扫描存储引擎内存中的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个索引键和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条记录，一共是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35us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；需要复制两条记录，一共是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10us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；所以总</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45us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存储引擎：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(5+2) = 35us</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复制开销：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5us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2 = 10us</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总</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45us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（可以忽略不计）</a:t>
            </a: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所以总开销是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7ms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endParaRPr lang="zh-CN" altLang="en-US"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95</a:t>
            </a:fld>
            <a:endParaRPr kumimoji="1"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这一页我们对</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o - c - p</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c - o - p</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两种表的连接顺序进行比较，讨论哪种连接顺序更优。</a:t>
            </a:r>
          </a:p>
          <a:p>
            <a:pPr indent="266700" algn="just"/>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问</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：首表的开销有何差别？</a:t>
            </a:r>
          </a:p>
          <a:p>
            <a:pPr marL="266700" indent="266700" algn="just"/>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首表的开销：只扫描第一张表的开销。</a:t>
            </a:r>
          </a:p>
          <a:p>
            <a:pPr marL="742950" lvl="1" indent="-285750" algn="just">
              <a:buFont typeface="Wingdings" pitchFamily="2" charset="2"/>
              <a:buChar char=""/>
              <a:tabLst>
                <a:tab pos="533400" algn="l"/>
              </a:tabLst>
            </a:pP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o - c - p</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7ms</a:t>
            </a:r>
            <a:endPar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marL="742950" lvl="1" indent="-285750" algn="just">
              <a:buFont typeface="Wingdings" pitchFamily="2" charset="2"/>
              <a:buChar char=""/>
              <a:tabLst>
                <a:tab pos="533400" algn="l"/>
              </a:tabLst>
            </a:pP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c - o - p</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6ms</a:t>
            </a:r>
            <a:endPar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问</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：头两张表连接的总开销有何差别？</a:t>
            </a:r>
          </a:p>
          <a:p>
            <a:pPr marL="266700" indent="266700" algn="just"/>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头两张表的开销：</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o - c - p</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的顺序在</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o</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表扫描结束后会剩下</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条记录，所以</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c</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表要扫描</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次，一共需要</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19ms</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c - o - p</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的顺序在</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c</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表扫描后会剩下</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条记录，所以</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o</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表只用扫描</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次，一共需要</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13ms</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a:t>
            </a:r>
          </a:p>
          <a:p>
            <a:pPr marL="266700" indent="266700" algn="just"/>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o - c - p</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7ms + 2</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6ms = 19ms</a:t>
            </a:r>
            <a:endPar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c - o - p</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6ms + 1</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7ms = 13ms</a:t>
            </a:r>
            <a:endPar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在这两个问题回答完后，</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c - o - p</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的连接顺序是要优于</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o - c - p</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的。</a:t>
            </a:r>
          </a:p>
          <a:p>
            <a:pPr indent="266700" algn="just"/>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问</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：最终的开销有何差别？</a:t>
            </a:r>
          </a:p>
          <a:p>
            <a:pPr marL="266700" indent="266700" algn="just"/>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最终的开销：最后需要按照</a:t>
            </a:r>
            <a:r>
              <a:rPr lang="en-US" altLang="zh-CN" sz="1050" kern="100" dirty="0" err="1">
                <a:effectLst/>
                <a:latin typeface="Calibri" panose="020F0502020204030204" pitchFamily="34" charset="0"/>
                <a:ea typeface="宋体" panose="02010600030101010101" pitchFamily="2" charset="-122"/>
                <a:cs typeface="Times New Roman" panose="02020603050405020304" pitchFamily="18" charset="0"/>
              </a:rPr>
              <a:t>o.date</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来排序，</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o - c - p</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能否反败为胜？</a:t>
            </a:r>
          </a:p>
          <a:p>
            <a:pPr marL="533400" indent="266700" algn="just"/>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o - c - p</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：无需再排序</a:t>
            </a:r>
          </a:p>
          <a:p>
            <a:pPr marL="533400" indent="266700" algn="just"/>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c - o - p</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：必须加一个排序的算子</a:t>
            </a:r>
          </a:p>
          <a:p>
            <a:pPr indent="266700" algn="just"/>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（这个问题的解答：</a:t>
            </a:r>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order class</a:t>
            </a:r>
            <a:r>
              <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r>
              <a:rPr lang="en-US" altLang="zh-CN" sz="105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96</a:t>
            </a:fld>
            <a:endParaRPr kumimoji="1"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99</a:t>
            </a:fld>
            <a:endParaRPr kumimoji="1"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101</a:t>
            </a:fld>
            <a:endParaRPr kumimoji="1"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102</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这一页演示了</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语句通过词法分析器生成字符标记流。</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我们以</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SQL</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语句中第一行为例，在经过词法分析器后：</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首先</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select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会被匹配为关键字，并在字符标记流中记为“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SELECT”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接着</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会被匹配为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，并在字符标记流中记为一个键值对（</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key-value pair</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然后逗号（，）会被匹配为分隔符，并在字符标记流中记为一个键值对“</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SEP</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gn="just">
              <a:buFont typeface="Wingdings" pitchFamily="2" charset="2"/>
              <a:buChar char=""/>
            </a:pP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最后</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quantity</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也会被匹配为</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，并在字符标记流中记为一个键值对</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“ID</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quantity”</a:t>
            </a:r>
            <a:r>
              <a:rPr lang="zh-CN" alt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9</a:t>
            </a:fld>
            <a:endParaRPr kumimoji="1" lang="zh-CN" altLang="en-US"/>
          </a:p>
        </p:txBody>
      </p:sp>
    </p:spTree>
    <p:extLst>
      <p:ext uri="{BB962C8B-B14F-4D97-AF65-F5344CB8AC3E}">
        <p14:creationId xmlns:p14="http://schemas.microsoft.com/office/powerpoint/2010/main" val="391277647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103</a:t>
            </a:fld>
            <a:endParaRPr kumimoji="1"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104</a:t>
            </a:fld>
            <a:endParaRPr kumimoji="1"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105</a:t>
            </a:fld>
            <a:endParaRPr kumimoji="1"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67F110-1E8D-5546-B622-E9E6827CE8DD}" type="slidenum">
              <a:rPr kumimoji="1" lang="zh-CN" altLang="en-US" smtClean="0"/>
              <a:t>106</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8" name="标题 1"/>
          <p:cNvSpPr>
            <a:spLocks noGrp="1"/>
          </p:cNvSpPr>
          <p:nvPr>
            <p:ph type="title" hasCustomPrompt="1"/>
          </p:nvPr>
        </p:nvSpPr>
        <p:spPr>
          <a:xfrm>
            <a:off x="0" y="3177043"/>
            <a:ext cx="9144000" cy="612770"/>
          </a:xfrm>
          <a:prstGeom prst="rect">
            <a:avLst/>
          </a:prstGeom>
        </p:spPr>
        <p:txBody>
          <a:bodyPr/>
          <a:lstStyle>
            <a:lvl1pPr algn="ctr">
              <a:defRPr kumimoji="1" lang="zh-CN" altLang="en-US" sz="3600" b="1" kern="1200" dirty="0">
                <a:solidFill>
                  <a:schemeClr val="bg1"/>
                </a:solidFill>
                <a:latin typeface="Microsoft YaHei" panose="020B0503020204020204" pitchFamily="34" charset="-122"/>
                <a:ea typeface="Microsoft YaHei" panose="020B0503020204020204" pitchFamily="34" charset="-122"/>
                <a:cs typeface="+mn-cs"/>
              </a:defRPr>
            </a:lvl1pPr>
          </a:lstStyle>
          <a:p>
            <a:r>
              <a:rPr lang="zh-CN" altLang="en-US" dirty="0"/>
              <a:t>单击此处编辑结束语</a:t>
            </a:r>
          </a:p>
        </p:txBody>
      </p:sp>
      <p:pic>
        <p:nvPicPr>
          <p:cNvPr id="3" name="图片 2"/>
          <p:cNvPicPr/>
          <p:nvPr userDrawn="1"/>
        </p:nvPicPr>
        <p:blipFill>
          <a:blip r:embed="rId2" cstate="hqprint"/>
          <a:stretch>
            <a:fillRect/>
          </a:stretch>
        </p:blipFill>
        <p:spPr>
          <a:xfrm>
            <a:off x="87333" y="110307"/>
            <a:ext cx="2784629" cy="540000"/>
          </a:xfrm>
          <a:prstGeom prst="rect">
            <a:avLst/>
          </a:prstGeom>
        </p:spPr>
      </p:pic>
      <p:pic>
        <p:nvPicPr>
          <p:cNvPr id="4" name="Picture 2" descr="https://www.xidian.edu.cn/2020_xs_jg_xy_fk/2020images/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73491" y="81850"/>
            <a:ext cx="2136760" cy="5760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userDrawn="1"/>
        </p:nvSpPr>
        <p:spPr>
          <a:xfrm>
            <a:off x="2597654" y="6331542"/>
            <a:ext cx="409170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0" dirty="0">
                <a:solidFill>
                  <a:schemeClr val="bg1"/>
                </a:solidFill>
                <a:latin typeface="微软雅黑 Light" panose="020B0502040204020203" pitchFamily="34" charset="-122"/>
                <a:ea typeface="微软雅黑 Light" panose="020B0502040204020203" pitchFamily="34" charset="-122"/>
              </a:rPr>
              <a:t>西电</a:t>
            </a:r>
            <a:r>
              <a:rPr lang="en-US" altLang="zh-CN" sz="2400" b="0" dirty="0">
                <a:solidFill>
                  <a:schemeClr val="bg1"/>
                </a:solidFill>
                <a:latin typeface="微软雅黑 Light" panose="020B0502040204020203" pitchFamily="34" charset="-122"/>
                <a:ea typeface="微软雅黑 Light" panose="020B0502040204020203" pitchFamily="34" charset="-122"/>
              </a:rPr>
              <a:t>-</a:t>
            </a:r>
            <a:r>
              <a:rPr lang="zh-CN" altLang="en-US" sz="2400" b="0" dirty="0">
                <a:solidFill>
                  <a:schemeClr val="bg1"/>
                </a:solidFill>
                <a:latin typeface="微软雅黑 Light" panose="020B0502040204020203" pitchFamily="34" charset="-122"/>
                <a:ea typeface="微软雅黑 Light" panose="020B0502040204020203" pitchFamily="34" charset="-122"/>
              </a:rPr>
              <a:t>浪潮数据库创新实验室</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1-居中">
    <p:spTree>
      <p:nvGrpSpPr>
        <p:cNvPr id="1" name=""/>
        <p:cNvGrpSpPr/>
        <p:nvPr/>
      </p:nvGrpSpPr>
      <p:grpSpPr>
        <a:xfrm>
          <a:off x="0" y="0"/>
          <a:ext cx="0" cy="0"/>
          <a:chOff x="0" y="0"/>
          <a:chExt cx="0" cy="0"/>
        </a:xfrm>
      </p:grpSpPr>
      <p:pic>
        <p:nvPicPr>
          <p:cNvPr id="10" name="图片 9"/>
          <p:cNvPicPr/>
          <p:nvPr userDrawn="1"/>
        </p:nvPicPr>
        <p:blipFill>
          <a:blip r:embed="rId2">
            <a:extLst>
              <a:ext uri="{28A0092B-C50C-407E-A947-70E740481C1C}">
                <a14:useLocalDpi xmlns:a14="http://schemas.microsoft.com/office/drawing/2010/main" val="0"/>
              </a:ext>
            </a:extLst>
          </a:blip>
          <a:stretch>
            <a:fillRect/>
          </a:stretch>
        </p:blipFill>
        <p:spPr>
          <a:xfrm>
            <a:off x="0" y="0"/>
            <a:ext cx="9157413" cy="6876000"/>
          </a:xfrm>
          <a:prstGeom prst="rect">
            <a:avLst/>
          </a:prstGeom>
        </p:spPr>
      </p:pic>
      <p:pic>
        <p:nvPicPr>
          <p:cNvPr id="8" name="图片 7"/>
          <p:cNvPicPr/>
          <p:nvPr userDrawn="1"/>
        </p:nvPicPr>
        <p:blipFill>
          <a:blip r:embed="rId3" cstate="hqprint"/>
          <a:stretch>
            <a:fillRect/>
          </a:stretch>
        </p:blipFill>
        <p:spPr>
          <a:xfrm>
            <a:off x="87333" y="110307"/>
            <a:ext cx="2784629" cy="540000"/>
          </a:xfrm>
          <a:prstGeom prst="rect">
            <a:avLst/>
          </a:prstGeom>
        </p:spPr>
      </p:pic>
      <p:sp>
        <p:nvSpPr>
          <p:cNvPr id="9" name="标题 1"/>
          <p:cNvSpPr>
            <a:spLocks noGrp="1"/>
          </p:cNvSpPr>
          <p:nvPr>
            <p:ph type="title" hasCustomPrompt="1"/>
          </p:nvPr>
        </p:nvSpPr>
        <p:spPr>
          <a:xfrm>
            <a:off x="2" y="1891700"/>
            <a:ext cx="9135887" cy="723446"/>
          </a:xfrm>
          <a:prstGeom prst="rect">
            <a:avLst/>
          </a:prstGeom>
        </p:spPr>
        <p:txBody>
          <a:bodyPr/>
          <a:lstStyle>
            <a:lvl1pPr algn="ctr">
              <a:defRPr kumimoji="1" lang="zh-CN" altLang="en-US" sz="4800" b="1" kern="1200" dirty="0">
                <a:solidFill>
                  <a:schemeClr val="bg1"/>
                </a:solidFill>
                <a:latin typeface="Microsoft YaHei" panose="020B0503020204020204" pitchFamily="34" charset="-122"/>
                <a:ea typeface="Microsoft YaHei" panose="020B0503020204020204" pitchFamily="34" charset="-122"/>
                <a:cs typeface="+mn-cs"/>
              </a:defRPr>
            </a:lvl1pPr>
          </a:lstStyle>
          <a:p>
            <a:r>
              <a:rPr lang="zh-CN" altLang="en-US" dirty="0"/>
              <a:t>单击此处编辑标题内容</a:t>
            </a:r>
          </a:p>
        </p:txBody>
      </p:sp>
      <p:sp>
        <p:nvSpPr>
          <p:cNvPr id="13" name="文本占位符 2"/>
          <p:cNvSpPr>
            <a:spLocks noGrp="1"/>
          </p:cNvSpPr>
          <p:nvPr>
            <p:ph type="body" idx="1" hasCustomPrompt="1"/>
          </p:nvPr>
        </p:nvSpPr>
        <p:spPr>
          <a:xfrm>
            <a:off x="2" y="2636515"/>
            <a:ext cx="9135887" cy="511270"/>
          </a:xfrm>
          <a:prstGeom prst="rect">
            <a:avLst/>
          </a:prstGeom>
        </p:spPr>
        <p:txBody>
          <a:bodyPr anchor="b"/>
          <a:lstStyle>
            <a:lvl1pPr marL="0" indent="0" algn="ctr">
              <a:buNone/>
              <a:defRPr kumimoji="1" lang="zh-CN" altLang="en-US" sz="2800" kern="1200" dirty="0" smtClean="0">
                <a:solidFill>
                  <a:schemeClr val="bg1"/>
                </a:solidFill>
                <a:latin typeface="Microsoft YaHei" panose="020B0503020204020204" pitchFamily="34" charset="-122"/>
                <a:ea typeface="Microsoft YaHei" panose="020B0503020204020204" pitchFamily="34" charset="-122"/>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编辑副标题文字内容</a:t>
            </a:r>
          </a:p>
        </p:txBody>
      </p:sp>
      <p:sp>
        <p:nvSpPr>
          <p:cNvPr id="11" name="文本占位符 2"/>
          <p:cNvSpPr>
            <a:spLocks noGrp="1"/>
          </p:cNvSpPr>
          <p:nvPr>
            <p:ph type="body" idx="10" hasCustomPrompt="1"/>
          </p:nvPr>
        </p:nvSpPr>
        <p:spPr>
          <a:xfrm>
            <a:off x="8114" y="4337898"/>
            <a:ext cx="9127773" cy="726893"/>
          </a:xfrm>
          <a:prstGeom prst="rect">
            <a:avLst/>
          </a:prstGeom>
        </p:spPr>
        <p:txBody>
          <a:bodyPr anchor="b"/>
          <a:lstStyle>
            <a:lvl1pPr marL="0" indent="0" algn="ctr">
              <a:buNone/>
              <a:defRPr kumimoji="1" lang="zh-CN" altLang="en-US" sz="1800" kern="1200" dirty="0" smtClean="0">
                <a:solidFill>
                  <a:schemeClr val="bg1"/>
                </a:solidFill>
                <a:latin typeface="Microsoft YaHei" panose="020B0503020204020204" pitchFamily="34" charset="-122"/>
                <a:ea typeface="Microsoft YaHei" panose="020B0503020204020204" pitchFamily="34" charset="-122"/>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XXX</a:t>
            </a:r>
            <a:r>
              <a:rPr lang="zh-CN" altLang="en-US" dirty="0"/>
              <a:t> </a:t>
            </a:r>
            <a:endParaRPr lang="en-US" altLang="zh-CN" dirty="0"/>
          </a:p>
          <a:p>
            <a:pPr lvl="0"/>
            <a:r>
              <a:rPr lang="en-US" altLang="zh-CN" dirty="0"/>
              <a:t>YYYY</a:t>
            </a:r>
            <a:r>
              <a:rPr lang="zh-CN" altLang="en-US" dirty="0"/>
              <a:t>年</a:t>
            </a:r>
            <a:r>
              <a:rPr lang="en-US" altLang="zh-CN" dirty="0"/>
              <a:t>MM</a:t>
            </a:r>
            <a:r>
              <a:rPr lang="zh-CN" altLang="en-US" dirty="0"/>
              <a:t>月</a:t>
            </a:r>
            <a:r>
              <a:rPr lang="en-US" altLang="zh-CN" dirty="0"/>
              <a:t>DD</a:t>
            </a:r>
            <a:r>
              <a:rPr lang="zh-CN" altLang="en-US" dirty="0"/>
              <a:t>日</a:t>
            </a:r>
          </a:p>
        </p:txBody>
      </p:sp>
      <p:pic>
        <p:nvPicPr>
          <p:cNvPr id="7" name="Picture 2" descr="https://www.xidian.edu.cn/2020_xs_jg_xy_fk/2020images/logo.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73491" y="81850"/>
            <a:ext cx="2136760" cy="5760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userDrawn="1"/>
        </p:nvSpPr>
        <p:spPr>
          <a:xfrm>
            <a:off x="2599759" y="6367111"/>
            <a:ext cx="409672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1" dirty="0">
                <a:solidFill>
                  <a:schemeClr val="bg1"/>
                </a:solidFill>
                <a:latin typeface="微软雅黑 Light" panose="020B0502040204020203" pitchFamily="34" charset="-122"/>
                <a:ea typeface="微软雅黑 Light" panose="020B0502040204020203" pitchFamily="34" charset="-122"/>
              </a:rPr>
              <a:t>西电</a:t>
            </a:r>
            <a:r>
              <a:rPr lang="en-US" altLang="zh-CN" sz="2400" b="1" dirty="0">
                <a:solidFill>
                  <a:schemeClr val="bg1"/>
                </a:solidFill>
                <a:latin typeface="微软雅黑 Light" panose="020B0502040204020203" pitchFamily="34" charset="-122"/>
                <a:ea typeface="微软雅黑 Light" panose="020B0502040204020203" pitchFamily="34" charset="-122"/>
              </a:rPr>
              <a:t>-</a:t>
            </a:r>
            <a:r>
              <a:rPr lang="zh-CN" altLang="en-US" sz="2400" b="1" dirty="0">
                <a:solidFill>
                  <a:schemeClr val="bg1"/>
                </a:solidFill>
                <a:latin typeface="微软雅黑 Light" panose="020B0502040204020203" pitchFamily="34" charset="-122"/>
                <a:ea typeface="微软雅黑 Light" panose="020B0502040204020203" pitchFamily="34" charset="-122"/>
              </a:rPr>
              <a:t>浪潮数据库创新实验室</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600A4E-2F17-4C36-B3F9-E9468B15E461}" type="datetime1">
              <a:rPr lang="en-US" altLang="zh-CN" smtClean="0"/>
              <a:t>3/12/2024</a:t>
            </a:fld>
            <a:endParaRPr lang="zh-CN" altLang="en-US"/>
          </a:p>
        </p:txBody>
      </p:sp>
      <p:sp>
        <p:nvSpPr>
          <p:cNvPr id="5" name="Footer Placeholder 4"/>
          <p:cNvSpPr>
            <a:spLocks noGrp="1"/>
          </p:cNvSpPr>
          <p:nvPr>
            <p:ph type="ftr" sz="quarter" idx="11"/>
          </p:nvPr>
        </p:nvSpPr>
        <p:spPr/>
        <p:txBody>
          <a:bodyPr/>
          <a:lstStyle/>
          <a:p>
            <a:r>
              <a:rPr lang="en-US" altLang="zh-CN"/>
              <a:t>Converting your business from Good to Great.</a:t>
            </a:r>
            <a:endParaRPr lang="zh-CN" altLang="en-US"/>
          </a:p>
        </p:txBody>
      </p:sp>
      <p:sp>
        <p:nvSpPr>
          <p:cNvPr id="6" name="Slide Number Placeholder 5"/>
          <p:cNvSpPr>
            <a:spLocks noGrp="1"/>
          </p:cNvSpPr>
          <p:nvPr>
            <p:ph type="sldNum" sz="quarter" idx="12"/>
          </p:nvPr>
        </p:nvSpPr>
        <p:spPr/>
        <p:txBody>
          <a:bodyPr/>
          <a:lstStyle/>
          <a:p>
            <a:fld id="{0C47E32F-9435-4CCE-92D1-CA499F700A05}" type="slidenum">
              <a:rPr lang="zh-CN" altLang="en-US" smtClean="0"/>
              <a:t>‹#›</a:t>
            </a:fld>
            <a:endParaRPr lang="zh-CN" altLang="en-US"/>
          </a:p>
        </p:txBody>
      </p:sp>
      <p:sp>
        <p:nvSpPr>
          <p:cNvPr id="7" name="标题 6"/>
          <p:cNvSpPr>
            <a:spLocks noGrp="1"/>
          </p:cNvSpPr>
          <p:nvPr>
            <p:ph type="title"/>
          </p:nvPr>
        </p:nvSpPr>
        <p:spPr>
          <a:xfrm>
            <a:off x="3159760" y="59690"/>
            <a:ext cx="5984240" cy="593090"/>
          </a:xfrm>
        </p:spPr>
        <p:txBody>
          <a:bodyPr vert="horz" lIns="91440" tIns="45720" rIns="91440" bIns="45720" rtlCol="0" anchor="ctr">
            <a:normAutofit/>
          </a:bodyPr>
          <a:lstStyle>
            <a:lvl1pPr marL="0" marR="0" algn="r" defTabSz="914400" rtl="0" eaLnBrk="1" fontAlgn="auto" latinLnBrk="0" hangingPunct="1">
              <a:lnSpc>
                <a:spcPct val="90000"/>
              </a:lnSpc>
              <a:spcBef>
                <a:spcPct val="0"/>
              </a:spcBef>
              <a:buClrTx/>
              <a:buSzTx/>
              <a:buFontTx/>
              <a:buNone/>
              <a:defRPr kumimoji="0" lang="zh-CN" altLang="en-US" sz="2800" b="1" i="0" u="none" strike="noStrike" kern="1200" cap="none" spc="0" normalizeH="0" baseline="0" noProof="1" dirty="0">
                <a:solidFill>
                  <a:schemeClr val="tx1"/>
                </a:solidFill>
                <a:latin typeface="Times New Roman" panose="02020603050405020304" pitchFamily="18" charset="0"/>
                <a:ea typeface="+mj-ea"/>
                <a:cs typeface="+mj-cs"/>
                <a:sym typeface="+mn-ea"/>
              </a:defRPr>
            </a:lvl1pPr>
          </a:lstStyle>
          <a:p>
            <a:pPr lvl="0"/>
            <a:r>
              <a:rPr>
                <a:sym typeface="+mn-ea"/>
              </a:rPr>
              <a:t>单击此处编辑母版标题样式</a:t>
            </a:r>
          </a:p>
        </p:txBody>
      </p:sp>
    </p:spTree>
    <p:extLst>
      <p:ext uri="{BB962C8B-B14F-4D97-AF65-F5344CB8AC3E}">
        <p14:creationId xmlns:p14="http://schemas.microsoft.com/office/powerpoint/2010/main" val="212581381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正文-不带页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77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封底">
    <p:spTree>
      <p:nvGrpSpPr>
        <p:cNvPr id="1" name=""/>
        <p:cNvGrpSpPr/>
        <p:nvPr/>
      </p:nvGrpSpPr>
      <p:grpSpPr>
        <a:xfrm>
          <a:off x="0" y="0"/>
          <a:ext cx="0" cy="0"/>
          <a:chOff x="0" y="0"/>
          <a:chExt cx="0" cy="0"/>
        </a:xfrm>
      </p:grpSpPr>
      <p:sp>
        <p:nvSpPr>
          <p:cNvPr id="8" name="标题 1"/>
          <p:cNvSpPr>
            <a:spLocks noGrp="1"/>
          </p:cNvSpPr>
          <p:nvPr>
            <p:ph type="title" hasCustomPrompt="1"/>
          </p:nvPr>
        </p:nvSpPr>
        <p:spPr>
          <a:xfrm>
            <a:off x="0" y="2955375"/>
            <a:ext cx="9144000" cy="612770"/>
          </a:xfrm>
          <a:prstGeom prst="rect">
            <a:avLst/>
          </a:prstGeom>
        </p:spPr>
        <p:txBody>
          <a:bodyPr/>
          <a:lstStyle>
            <a:lvl1pPr algn="ctr">
              <a:defRPr kumimoji="1" lang="zh-CN" altLang="en-US" sz="3600" b="1" kern="1200" dirty="0">
                <a:solidFill>
                  <a:schemeClr val="bg1"/>
                </a:solidFill>
                <a:latin typeface="微软雅黑" panose="020B0503020204020204" pitchFamily="34" charset="-122"/>
                <a:ea typeface="微软雅黑" panose="020B0503020204020204" pitchFamily="34" charset="-122"/>
                <a:cs typeface="+mn-cs"/>
              </a:defRPr>
            </a:lvl1pPr>
          </a:lstStyle>
          <a:p>
            <a:r>
              <a:rPr lang="zh-CN" altLang="en-US" dirty="0"/>
              <a:t>单击此处编辑结束语</a:t>
            </a:r>
          </a:p>
        </p:txBody>
      </p:sp>
      <p:pic>
        <p:nvPicPr>
          <p:cNvPr id="3" name="图片 2"/>
          <p:cNvPicPr/>
          <p:nvPr userDrawn="1"/>
        </p:nvPicPr>
        <p:blipFill>
          <a:blip r:embed="rId2" cstate="hqprint"/>
          <a:stretch>
            <a:fillRect/>
          </a:stretch>
        </p:blipFill>
        <p:spPr>
          <a:xfrm>
            <a:off x="87333" y="110307"/>
            <a:ext cx="2784629" cy="540000"/>
          </a:xfrm>
          <a:prstGeom prst="rect">
            <a:avLst/>
          </a:prstGeom>
        </p:spPr>
      </p:pic>
      <p:pic>
        <p:nvPicPr>
          <p:cNvPr id="4" name="Picture 2" descr="https://www.xidian.edu.cn/2020_xs_jg_xy_fk/2020images/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73491" y="81850"/>
            <a:ext cx="2136760" cy="5760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userDrawn="1"/>
        </p:nvSpPr>
        <p:spPr>
          <a:xfrm>
            <a:off x="2599759" y="6367111"/>
            <a:ext cx="409672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0" dirty="0">
                <a:solidFill>
                  <a:schemeClr val="bg1"/>
                </a:solidFill>
                <a:latin typeface="微软雅黑 Light" panose="020B0502040204020203" pitchFamily="34" charset="-122"/>
                <a:ea typeface="微软雅黑 Light" panose="020B0502040204020203" pitchFamily="34" charset="-122"/>
              </a:rPr>
              <a:t>西电</a:t>
            </a:r>
            <a:r>
              <a:rPr lang="en-US" altLang="zh-CN" sz="2400" b="0" dirty="0">
                <a:solidFill>
                  <a:schemeClr val="bg1"/>
                </a:solidFill>
                <a:latin typeface="微软雅黑 Light" panose="020B0502040204020203" pitchFamily="34" charset="-122"/>
                <a:ea typeface="微软雅黑 Light" panose="020B0502040204020203" pitchFamily="34" charset="-122"/>
              </a:rPr>
              <a:t>-</a:t>
            </a:r>
            <a:r>
              <a:rPr lang="zh-CN" altLang="en-US" sz="2400" b="0" dirty="0">
                <a:solidFill>
                  <a:schemeClr val="bg1"/>
                </a:solidFill>
                <a:latin typeface="微软雅黑 Light" panose="020B0502040204020203" pitchFamily="34" charset="-122"/>
                <a:ea typeface="微软雅黑 Light" panose="020B0502040204020203" pitchFamily="34" charset="-122"/>
              </a:rPr>
              <a:t>浪潮数据库创新实验室</a:t>
            </a:r>
          </a:p>
        </p:txBody>
      </p:sp>
    </p:spTree>
    <p:extLst>
      <p:ext uri="{BB962C8B-B14F-4D97-AF65-F5344CB8AC3E}">
        <p14:creationId xmlns:p14="http://schemas.microsoft.com/office/powerpoint/2010/main" val="281628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image" Target="../media/image6.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image" Target="../media/image5.png"/><Relationship Id="rId2" Type="http://schemas.openxmlformats.org/officeDocument/2006/relationships/slideLayout" Target="../slideLayouts/slideLayout3.xml"/><Relationship Id="rId16"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图片 2"/>
          <p:cNvPicPr/>
          <p:nvPr userDrawn="1"/>
        </p:nvPicPr>
        <p:blipFill>
          <a:blip r:embed="rId3">
            <a:extLst>
              <a:ext uri="{28A0092B-C50C-407E-A947-70E740481C1C}">
                <a14:useLocalDpi xmlns:a14="http://schemas.microsoft.com/office/drawing/2010/main" val="0"/>
              </a:ext>
            </a:extLst>
          </a:blip>
          <a:stretch>
            <a:fillRect/>
          </a:stretch>
        </p:blipFill>
        <p:spPr>
          <a:xfrm>
            <a:off x="0" y="-18000"/>
            <a:ext cx="9157413" cy="6876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图片 6"/>
          <p:cNvPicPr>
            <a:picLocks noChangeAspect="1"/>
          </p:cNvPicPr>
          <p:nvPr userDrawn="1"/>
        </p:nvPicPr>
        <p:blipFill>
          <a:blip r:embed="rId16"/>
          <a:stretch>
            <a:fillRect/>
          </a:stretch>
        </p:blipFill>
        <p:spPr>
          <a:xfrm>
            <a:off x="0" y="0"/>
            <a:ext cx="9144000" cy="6858000"/>
          </a:xfrm>
          <a:prstGeom prst="rect">
            <a:avLst/>
          </a:prstGeom>
        </p:spPr>
      </p:pic>
      <p:pic>
        <p:nvPicPr>
          <p:cNvPr id="38" name="图片 37"/>
          <p:cNvPicPr/>
          <p:nvPr userDrawn="1"/>
        </p:nvPicPr>
        <p:blipFill>
          <a:blip r:embed="rId17" cstate="hqprint"/>
          <a:stretch>
            <a:fillRect/>
          </a:stretch>
        </p:blipFill>
        <p:spPr>
          <a:xfrm>
            <a:off x="218562" y="6407875"/>
            <a:ext cx="1436983" cy="329197"/>
          </a:xfrm>
          <a:prstGeom prst="rect">
            <a:avLst/>
          </a:prstGeom>
        </p:spPr>
      </p:pic>
      <p:pic>
        <p:nvPicPr>
          <p:cNvPr id="39" name="图片 38"/>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671345" y="6407875"/>
            <a:ext cx="1195939" cy="329197"/>
          </a:xfrm>
          <a:prstGeom prst="rect">
            <a:avLst/>
          </a:prstGeom>
        </p:spPr>
      </p:pic>
      <p:sp>
        <p:nvSpPr>
          <p:cNvPr id="40" name="文本框 39"/>
          <p:cNvSpPr txBox="1"/>
          <p:nvPr userDrawn="1"/>
        </p:nvSpPr>
        <p:spPr>
          <a:xfrm>
            <a:off x="2470727" y="6336962"/>
            <a:ext cx="4202546" cy="400110"/>
          </a:xfrm>
          <a:prstGeom prst="rect">
            <a:avLst/>
          </a:prstGeom>
          <a:noFill/>
        </p:spPr>
        <p:txBody>
          <a:bodyPr wrap="square" rtlCol="0">
            <a:spAutoFit/>
          </a:bodyPr>
          <a:lstStyle/>
          <a:p>
            <a:pPr algn="ctr"/>
            <a:r>
              <a:rPr lang="zh-CN" altLang="en-US" sz="2000" b="0" dirty="0">
                <a:latin typeface="等线 Light" panose="02010600030101010101" pitchFamily="2" charset="-122"/>
                <a:ea typeface="等线 Light" panose="02010600030101010101" pitchFamily="2" charset="-122"/>
              </a:rPr>
              <a:t>西电</a:t>
            </a:r>
            <a:r>
              <a:rPr lang="en-US" altLang="zh-CN" sz="2000" b="0" dirty="0">
                <a:latin typeface="等线 Light" panose="02010600030101010101" pitchFamily="2" charset="-122"/>
                <a:ea typeface="等线 Light" panose="02010600030101010101" pitchFamily="2" charset="-122"/>
              </a:rPr>
              <a:t>-</a:t>
            </a:r>
            <a:r>
              <a:rPr lang="zh-CN" altLang="en-US" sz="2000" b="0" dirty="0">
                <a:latin typeface="等线 Light" panose="02010600030101010101" pitchFamily="2" charset="-122"/>
                <a:ea typeface="等线 Light" panose="02010600030101010101" pitchFamily="2" charset="-122"/>
              </a:rPr>
              <a:t>浪潮数据库创新实验室</a:t>
            </a:r>
          </a:p>
        </p:txBody>
      </p:sp>
      <p:sp>
        <p:nvSpPr>
          <p:cNvPr id="8" name="Text Box 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9" name="Text Box 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0" name="Text Box 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1" name="Text Box 1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2" name="Text Box 1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3" name="Text Box 1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4" name="Text Box 1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5" name="Text Box 1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6" name="Text Box 1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7" name="Text Box 1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8" name="Text Box 1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9" name="Text Box 1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20" name="Text Box 1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21" name="Text Box 2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22" name="Text Box 2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23" name="Text Box 2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24" name="Text Box 2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25" name="Text Box 2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26" name="Text Box 2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27" name="Text Box 2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28" name="Text Box 2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29" name="Text Box 2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30" name="Text Box 2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31" name="Text Box 3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32" name="Text Box 3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33" name="Text Box 3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34" name="Text Box 3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35" name="Text Box 3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36" name="Text Box 3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37" name="Text Box 3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41" name="Text Box 4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42" name="Text Box 4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43" name="Text Box 4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44" name="Text Box 4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45" name="Text Box 4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46" name="Text Box 4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47" name="Text Box 4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48" name="Text Box 4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49" name="Text Box 4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50" name="Text Box 4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51" name="Text Box 5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52" name="Text Box 5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53" name="Text Box 5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54" name="Text Box 5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55" name="Text Box 5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56" name="Text Box 5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57" name="Text Box 5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58" name="Text Box 5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59" name="Text Box 5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60" name="Text Box 5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61" name="Text Box 6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62" name="Text Box 6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63" name="Text Box 6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64" name="Text Box 6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65" name="Text Box 6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66" name="Text Box 6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67" name="Text Box 6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68" name="Text Box 6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69" name="Text Box 6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70" name="Text Box 6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71" name="Text Box 7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72" name="Text Box 7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73" name="Text Box 7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74" name="Text Box 7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75" name="Text Box 7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76" name="Text Box 7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77" name="Text Box 7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78" name="Text Box 7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79" name="Text Box 7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80" name="Text Box 7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81" name="Text Box 8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82" name="Text Box 8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83" name="Text Box 8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84" name="Text Box 8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85" name="Text Box 8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86" name="Text Box 8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87" name="Text Box 8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88" name="Text Box 8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89" name="Text Box 8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90" name="Text Box 8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91" name="Text Box 9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92" name="Text Box 9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93" name="Text Box 9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94" name="Text Box 9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95" name="Text Box 9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96" name="Text Box 9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97" name="Text Box 9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98" name="Text Box 9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99" name="Text Box 9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00" name="Text Box 9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01" name="Text Box 10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02" name="Text Box 10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03" name="Text Box 10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04" name="Text Box 10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05" name="Text Box 10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06" name="Text Box 10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07" name="Text Box 10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08" name="Text Box 10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09" name="Text Box 10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10" name="Text Box 10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11" name="Text Box 11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12" name="Text Box 11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13" name="Text Box 11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14" name="Text Box 11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15" name="Text Box 11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16" name="Text Box 11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17" name="Text Box 11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18" name="Text Box 11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19" name="Text Box 11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20" name="Text Box 11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21" name="Text Box 12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22" name="Text Box 12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23" name="Text Box 12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24" name="Text Box 12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25" name="Text Box 12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26" name="Text Box 12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27" name="Text Box 12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28" name="Text Box 12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29" name="Text Box 12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30" name="Text Box 12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31" name="Text Box 13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32" name="Text Box 13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33" name="Text Box 13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34" name="Text Box 13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35" name="Text Box 13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36" name="Text Box 13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37" name="Text Box 13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38" name="Text Box 13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39" name="Text Box 13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40" name="Text Box 13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41" name="Text Box 14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42" name="Text Box 14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43" name="Text Box 14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44" name="Text Box 14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45" name="Text Box 14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46" name="Text Box 14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47" name="Text Box 14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48" name="Text Box 14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49" name="Text Box 14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50" name="Text Box 14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51" name="Text Box 15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52" name="Text Box 15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53" name="Text Box 15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54" name="Text Box 15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55" name="Text Box 15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56" name="Text Box 15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57" name="Text Box 15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58" name="Text Box 15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59" name="Text Box 15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60" name="Text Box 15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61" name="Text Box 16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62" name="Text Box 16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63" name="Text Box 16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64" name="Text Box 16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65" name="Text Box 16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66" name="Text Box 16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67" name="Text Box 16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68" name="Text Box 16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69" name="Text Box 16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70" name="Text Box 16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71" name="Text Box 17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72" name="Text Box 17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73" name="Text Box 17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74" name="Text Box 17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75" name="Text Box 17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76" name="Text Box 17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77" name="Text Box 17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78" name="Text Box 17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79" name="Text Box 17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80" name="Text Box 17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81" name="Text Box 18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82" name="Text Box 18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83" name="Text Box 18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84" name="Text Box 18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85" name="Text Box 184"/>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86" name="Text Box 185"/>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87" name="Text Box 186"/>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88" name="Text Box 187"/>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89" name="Text Box 188"/>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90" name="Text Box 189"/>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91" name="Text Box 190"/>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92" name="Text Box 191"/>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93" name="Text Box 192"/>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
        <p:nvSpPr>
          <p:cNvPr id="194" name="Text Box 193"/>
          <p:cNvSpPr txBox="1"/>
          <p:nvPr/>
        </p:nvSpPr>
        <p:spPr>
          <a:xfrm rot="18900000">
            <a:off x="3810000" y="1905000"/>
            <a:ext cx="5080000" cy="706755"/>
          </a:xfrm>
          <a:prstGeom prst="rect">
            <a:avLst/>
          </a:prstGeom>
          <a:noFill/>
        </p:spPr>
        <p:txBody>
          <a:bodyPr wrap="square" rtlCol="0" anchor="t">
            <a:spAutoFit/>
          </a:bodyPr>
          <a:lstStyle/>
          <a:p>
            <a:r>
              <a:rPr lang="en-US" sz="4000">
                <a:solidFill>
                  <a:srgbClr val="F2F2F2"/>
                </a:solidFill>
              </a:rPr>
              <a:t>李辉https://lihuixidian.github.io/</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6"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hyperlink" Target="https://dbedu.xidian.edu.cn/" TargetMode="External"/><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9.xml"/><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hyperlink" Target="https://dbedu.xidian.edu.cn/" TargetMode="Externa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40.xml"/><Relationship Id="rId16" Type="http://schemas.openxmlformats.org/officeDocument/2006/relationships/hyperlink" Target="https://dbedu.xidian.edu.cn/" TargetMode="Externa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7.xml"/><Relationship Id="rId7" Type="http://schemas.openxmlformats.org/officeDocument/2006/relationships/image" Target="../media/image27.wmf"/><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8.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hyperlink" Target="https://dblp.org/db/conf/sigmod/sigmod2021.html#0010ANHW21" TargetMode="External"/><Relationship Id="rId3" Type="http://schemas.openxmlformats.org/officeDocument/2006/relationships/hyperlink" Target="https://dblp.org/pid/15/3785-10.html" TargetMode="External"/><Relationship Id="rId7" Type="http://schemas.openxmlformats.org/officeDocument/2006/relationships/hyperlink" Target="https://dblp.org/pid/262/3624.html" TargetMode="External"/><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hyperlink" Target="https://dblp.org/pid/09/4583.html" TargetMode="External"/><Relationship Id="rId5" Type="http://schemas.openxmlformats.org/officeDocument/2006/relationships/hyperlink" Target="https://dblp.org/pid/n/ShamkantBNavathe.html" TargetMode="External"/><Relationship Id="rId4" Type="http://schemas.openxmlformats.org/officeDocument/2006/relationships/hyperlink" Target="https://dblp.org/pid/127/3025.html"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hyperlink" Target="https://dbedu.xidian.edu.cn/" TargetMode="External"/><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65.xml"/><Relationship Id="rId7"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38.png"/><Relationship Id="rId5" Type="http://schemas.openxmlformats.org/officeDocument/2006/relationships/image" Target="../media/image33.wmf"/><Relationship Id="rId10" Type="http://schemas.openxmlformats.org/officeDocument/2006/relationships/image" Target="../media/image37.png"/><Relationship Id="rId4" Type="http://schemas.openxmlformats.org/officeDocument/2006/relationships/oleObject" Target="../embeddings/oleObject6.bin"/><Relationship Id="rId9" Type="http://schemas.openxmlformats.org/officeDocument/2006/relationships/image" Target="../media/image3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6.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7.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notesSlide" Target="../notesSlides/notesSlide69.xml"/><Relationship Id="rId1" Type="http://schemas.openxmlformats.org/officeDocument/2006/relationships/slideLayout" Target="../slideLayouts/slideLayout13.xml"/><Relationship Id="rId6" Type="http://schemas.openxmlformats.org/officeDocument/2006/relationships/image" Target="../media/image81.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47.png"/><Relationship Id="rId3" Type="http://schemas.openxmlformats.org/officeDocument/2006/relationships/image" Target="../media/image78.png"/><Relationship Id="rId7" Type="http://schemas.openxmlformats.org/officeDocument/2006/relationships/image" Target="../media/image82.png"/><Relationship Id="rId12" Type="http://schemas.openxmlformats.org/officeDocument/2006/relationships/image" Target="../media/image14.png"/><Relationship Id="rId2" Type="http://schemas.openxmlformats.org/officeDocument/2006/relationships/notesSlide" Target="../notesSlides/notesSlide73.xml"/><Relationship Id="rId1" Type="http://schemas.openxmlformats.org/officeDocument/2006/relationships/slideLayout" Target="../slideLayouts/slideLayout13.xml"/><Relationship Id="rId6" Type="http://schemas.openxmlformats.org/officeDocument/2006/relationships/image" Target="../media/image81.png"/><Relationship Id="rId11" Type="http://schemas.openxmlformats.org/officeDocument/2006/relationships/image" Target="../media/image38.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 Id="rId14" Type="http://schemas.openxmlformats.org/officeDocument/2006/relationships/image" Target="../media/image48.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49.wmf"/><Relationship Id="rId5" Type="http://schemas.openxmlformats.org/officeDocument/2006/relationships/oleObject" Target="../embeddings/oleObject8.bin"/><Relationship Id="rId4" Type="http://schemas.openxmlformats.org/officeDocument/2006/relationships/image" Target="../media/image38.png"/></Relationships>
</file>

<file path=ppt/slides/_rels/slide79.xml.rels><?xml version="1.0" encoding="UTF-8" standalone="yes"?>
<Relationships xmlns="http://schemas.openxmlformats.org/package/2006/relationships"><Relationship Id="rId3" Type="http://schemas.openxmlformats.org/officeDocument/2006/relationships/image" Target="../media/image89.png"/><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8.png"/></Relationships>
</file>

<file path=ppt/slides/_rels/slide81.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50.png"/><Relationship Id="rId7" Type="http://schemas.openxmlformats.org/officeDocument/2006/relationships/image" Target="../media/image93.png"/><Relationship Id="rId12" Type="http://schemas.openxmlformats.org/officeDocument/2006/relationships/image" Target="../media/image14.png"/><Relationship Id="rId2" Type="http://schemas.openxmlformats.org/officeDocument/2006/relationships/image" Target="../media/image90.png"/><Relationship Id="rId1" Type="http://schemas.openxmlformats.org/officeDocument/2006/relationships/slideLayout" Target="../slideLayouts/slideLayout13.xml"/><Relationship Id="rId6" Type="http://schemas.openxmlformats.org/officeDocument/2006/relationships/image" Target="../media/image92.png"/><Relationship Id="rId11" Type="http://schemas.openxmlformats.org/officeDocument/2006/relationships/image" Target="../media/image52.png"/><Relationship Id="rId5" Type="http://schemas.openxmlformats.org/officeDocument/2006/relationships/image" Target="../media/image91.png"/><Relationship Id="rId10" Type="http://schemas.openxmlformats.org/officeDocument/2006/relationships/image" Target="../media/image96.png"/><Relationship Id="rId4" Type="http://schemas.openxmlformats.org/officeDocument/2006/relationships/image" Target="../media/image51.png"/><Relationship Id="rId9" Type="http://schemas.openxmlformats.org/officeDocument/2006/relationships/image" Target="../media/image95.png"/></Relationships>
</file>

<file path=ppt/slides/_rels/slide82.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14.png"/><Relationship Id="rId3" Type="http://schemas.openxmlformats.org/officeDocument/2006/relationships/image" Target="../media/image90.png"/><Relationship Id="rId7" Type="http://schemas.openxmlformats.org/officeDocument/2006/relationships/image" Target="../media/image92.png"/><Relationship Id="rId12" Type="http://schemas.openxmlformats.org/officeDocument/2006/relationships/image" Target="../media/image52.png"/><Relationship Id="rId17" Type="http://schemas.openxmlformats.org/officeDocument/2006/relationships/image" Target="../media/image98.png"/><Relationship Id="rId16" Type="http://schemas.openxmlformats.org/officeDocument/2006/relationships/image" Target="../media/image97.png"/><Relationship Id="rId1" Type="http://schemas.openxmlformats.org/officeDocument/2006/relationships/slideLayout" Target="../slideLayouts/slideLayout13.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51.png"/><Relationship Id="rId15" Type="http://schemas.openxmlformats.org/officeDocument/2006/relationships/chart" Target="../charts/chart2.xml"/><Relationship Id="rId10" Type="http://schemas.openxmlformats.org/officeDocument/2006/relationships/image" Target="../media/image95.png"/><Relationship Id="rId4" Type="http://schemas.openxmlformats.org/officeDocument/2006/relationships/image" Target="../media/image50.png"/><Relationship Id="rId9" Type="http://schemas.openxmlformats.org/officeDocument/2006/relationships/image" Target="../media/image94.png"/><Relationship Id="rId14" Type="http://schemas.openxmlformats.org/officeDocument/2006/relationships/chart" Target="../charts/chart1.xml"/></Relationships>
</file>

<file path=ppt/slides/_rels/slide8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90.png"/><Relationship Id="rId7" Type="http://schemas.openxmlformats.org/officeDocument/2006/relationships/image" Target="../media/image53.png"/><Relationship Id="rId2" Type="http://schemas.openxmlformats.org/officeDocument/2006/relationships/notesSlide" Target="../notesSlides/notesSlide75.xml"/><Relationship Id="rId1" Type="http://schemas.openxmlformats.org/officeDocument/2006/relationships/slideLayout" Target="../slideLayouts/slideLayout1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84.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19.png"/><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56.png"/><Relationship Id="rId5" Type="http://schemas.openxmlformats.org/officeDocument/2006/relationships/image" Target="../media/image49.wmf"/><Relationship Id="rId4" Type="http://schemas.openxmlformats.org/officeDocument/2006/relationships/oleObject" Target="../embeddings/oleObject9.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3.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19.png"/></Relationships>
</file>

<file path=ppt/slides/_rels/slide9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s://dbedu.xidian.edu.cn/" TargetMode="Externa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solidFill>
                  <a:srgbClr val="000000"/>
                </a:solidFill>
                <a:effectLst>
                  <a:outerShdw blurRad="38100" dist="38100" dir="2700000" algn="tl">
                    <a:srgbClr val="000000">
                      <a:alpha val="43137"/>
                    </a:srgbClr>
                  </a:outerShdw>
                </a:effectLst>
              </a:rPr>
              <a:t>数据库内核原理</a:t>
            </a:r>
            <a:endParaRPr lang="zh-CN" altLang="en-US" dirty="0">
              <a:solidFill>
                <a:srgbClr val="000000"/>
              </a:solidFill>
            </a:endParaRPr>
          </a:p>
        </p:txBody>
      </p:sp>
      <p:sp>
        <p:nvSpPr>
          <p:cNvPr id="3" name="文本占位符 2"/>
          <p:cNvSpPr>
            <a:spLocks noGrp="1"/>
          </p:cNvSpPr>
          <p:nvPr>
            <p:ph type="body" idx="1"/>
          </p:nvPr>
        </p:nvSpPr>
        <p:spPr/>
        <p:txBody>
          <a:bodyPr/>
          <a:lstStyle/>
          <a:p>
            <a:r>
              <a:rPr lang="zh-CN" altLang="en-US" dirty="0"/>
              <a:t>第三章 查询处理和优化</a:t>
            </a:r>
          </a:p>
        </p:txBody>
      </p:sp>
      <p:sp>
        <p:nvSpPr>
          <p:cNvPr id="4" name="文本占位符 3"/>
          <p:cNvSpPr>
            <a:spLocks noGrp="1"/>
          </p:cNvSpPr>
          <p:nvPr>
            <p:ph type="body" idx="10"/>
          </p:nvPr>
        </p:nvSpPr>
        <p:spPr/>
        <p:txBody>
          <a:bodyPr/>
          <a:lstStyle/>
          <a:p>
            <a:r>
              <a:rPr lang="zh-CN" altLang="en-US" dirty="0"/>
              <a:t>刘英帆</a:t>
            </a:r>
          </a:p>
          <a:p>
            <a:r>
              <a:rPr lang="en-US" altLang="zh-CN"/>
              <a:t>2024.3</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3130" y="2091690"/>
            <a:ext cx="6520815" cy="2276475"/>
          </a:xfrm>
          <a:prstGeom prst="rect">
            <a:avLst/>
          </a:prstGeom>
          <a:noFill/>
        </p:spPr>
        <p:txBody>
          <a:bodyPr wrap="square" rtlCol="0">
            <a:spAutoFit/>
          </a:bodyPr>
          <a:lstStyle/>
          <a:p>
            <a:r>
              <a:rPr lang="en-US" altLang="zh-CN" sz="2400" b="1" dirty="0">
                <a:solidFill>
                  <a:srgbClr val="FF0000"/>
                </a:solidFill>
              </a:rPr>
              <a:t>SQL</a:t>
            </a:r>
            <a:r>
              <a:rPr lang="zh-CN" altLang="en-US" sz="2400" b="1" dirty="0">
                <a:solidFill>
                  <a:srgbClr val="FF0000"/>
                </a:solidFill>
              </a:rPr>
              <a:t>语言词法规则示例（正则表达式</a:t>
            </a:r>
            <a:r>
              <a:rPr lang="zh-CN" altLang="en-US" b="1" dirty="0">
                <a:solidFill>
                  <a:srgbClr val="FF0000"/>
                </a:solidFill>
              </a:rPr>
              <a:t>）</a:t>
            </a:r>
            <a:endParaRPr lang="zh-CN" altLang="en-US" dirty="0"/>
          </a:p>
          <a:p>
            <a:endParaRPr lang="zh-CN" altLang="en-US" dirty="0"/>
          </a:p>
          <a:p>
            <a:pPr marL="342900" indent="-342900">
              <a:buFont typeface="Wingdings" panose="05000000000000000000" pitchFamily="2" charset="2"/>
              <a:buChar char="Ø"/>
            </a:pPr>
            <a:r>
              <a:rPr lang="zh-CN" altLang="en-US" sz="2000" b="1" dirty="0"/>
              <a:t>I</a:t>
            </a:r>
            <a:r>
              <a:rPr lang="en-US" altLang="zh-CN" sz="2000" b="1" dirty="0"/>
              <a:t>D</a:t>
            </a:r>
            <a:r>
              <a:rPr lang="zh-CN" altLang="en-US" sz="2000" dirty="0"/>
              <a:t>    [a-z][a-z0-9]+ </a:t>
            </a:r>
          </a:p>
          <a:p>
            <a:pPr marL="342900" indent="-342900">
              <a:buFont typeface="Wingdings" panose="05000000000000000000" pitchFamily="2" charset="2"/>
              <a:buChar char="Ø"/>
            </a:pPr>
            <a:r>
              <a:rPr lang="zh-CN" altLang="en-US" sz="2000" b="1" dirty="0"/>
              <a:t>Keyword</a:t>
            </a:r>
            <a:r>
              <a:rPr lang="zh-CN" altLang="en-US" sz="2000" dirty="0"/>
              <a:t>   select | from | where </a:t>
            </a:r>
          </a:p>
          <a:p>
            <a:pPr marL="342900" indent="-342900">
              <a:buFont typeface="Wingdings" panose="05000000000000000000" pitchFamily="2" charset="2"/>
              <a:buChar char="Ø"/>
            </a:pPr>
            <a:r>
              <a:rPr lang="zh-CN" altLang="en-US" sz="2000" b="1" dirty="0"/>
              <a:t>SEP</a:t>
            </a:r>
            <a:r>
              <a:rPr lang="zh-CN" altLang="en-US" sz="2000" dirty="0"/>
              <a:t>  , | ; </a:t>
            </a:r>
          </a:p>
          <a:p>
            <a:pPr marL="342900" indent="-342900">
              <a:buFont typeface="Wingdings" panose="05000000000000000000" pitchFamily="2" charset="2"/>
              <a:buChar char="Ø"/>
            </a:pPr>
            <a:r>
              <a:rPr lang="zh-CN" altLang="en-US" sz="2000" b="1" dirty="0"/>
              <a:t>OP</a:t>
            </a:r>
            <a:r>
              <a:rPr lang="zh-CN" altLang="en-US" sz="2000" dirty="0"/>
              <a:t>    = | + | &lt; </a:t>
            </a:r>
          </a:p>
          <a:p>
            <a:pPr marL="342900" indent="-342900">
              <a:buFont typeface="Wingdings" panose="05000000000000000000" pitchFamily="2" charset="2"/>
              <a:buChar char="Ø"/>
            </a:pPr>
            <a:r>
              <a:rPr lang="zh-CN" altLang="en-US" sz="2000" b="1" dirty="0"/>
              <a:t>INT</a:t>
            </a:r>
            <a:r>
              <a:rPr lang="zh-CN" altLang="en-US" sz="2000" dirty="0"/>
              <a:t>    [0-9]+ </a:t>
            </a:r>
          </a:p>
        </p:txBody>
      </p:sp>
      <p:sp>
        <p:nvSpPr>
          <p:cNvPr id="4"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词法分析器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语法分析器</a:t>
            </a:r>
            <a:endParaRPr lang="zh-CN" altLang="en-US" sz="2800" dirty="0">
              <a:latin typeface="Times New Roman" panose="02020603050405020304" pitchFamily="18" charset="0"/>
            </a:endParaRPr>
          </a:p>
        </p:txBody>
      </p:sp>
      <p:sp>
        <p:nvSpPr>
          <p:cNvPr id="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7"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8" name="椭圆 5"/>
          <p:cNvSpPr>
            <a:spLocks noChangeArrowheads="1"/>
          </p:cNvSpPr>
          <p:nvPr/>
        </p:nvSpPr>
        <p:spPr bwMode="auto">
          <a:xfrm>
            <a:off x="3864769" y="934938"/>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9" name="矩形 6"/>
          <p:cNvSpPr>
            <a:spLocks noChangeArrowheads="1"/>
          </p:cNvSpPr>
          <p:nvPr/>
        </p:nvSpPr>
        <p:spPr bwMode="auto">
          <a:xfrm>
            <a:off x="-11112" y="937058"/>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10" name="文本框 10"/>
          <p:cNvSpPr txBox="1">
            <a:spLocks noChangeArrowheads="1"/>
          </p:cNvSpPr>
          <p:nvPr/>
        </p:nvSpPr>
        <p:spPr bwMode="auto">
          <a:xfrm>
            <a:off x="-79152" y="955435"/>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词法分析器示例</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查询优化</a:t>
            </a:r>
            <a:r>
              <a:rPr lang="en-US" altLang="zh-CN" sz="2800" b="1" dirty="0">
                <a:latin typeface="Times New Roman" panose="02020603050405020304" pitchFamily="18" charset="0"/>
              </a:rPr>
              <a:t>CBO</a:t>
            </a:r>
            <a:endParaRPr lang="zh-CN" altLang="en-US" sz="2800" b="1" dirty="0">
              <a:latin typeface="Times New Roman" panose="02020603050405020304" pitchFamily="18" charset="0"/>
            </a:endParaRPr>
          </a:p>
        </p:txBody>
      </p:sp>
      <p:sp>
        <p:nvSpPr>
          <p:cNvPr id="23555" name="椭圆 5"/>
          <p:cNvSpPr>
            <a:spLocks noChangeArrowheads="1"/>
          </p:cNvSpPr>
          <p:nvPr/>
        </p:nvSpPr>
        <p:spPr bwMode="auto">
          <a:xfrm>
            <a:off x="3864930" y="748942"/>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SQL</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引擎</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pipeline</a:t>
            </a:r>
            <a:endPar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endParaRPr>
          </a:p>
        </p:txBody>
      </p:sp>
      <p:cxnSp>
        <p:nvCxnSpPr>
          <p:cNvPr id="12" name="直接箭头连接符 11"/>
          <p:cNvCxnSpPr>
            <a:stCxn id="3" idx="3"/>
            <a:endCxn id="11" idx="1"/>
          </p:cNvCxnSpPr>
          <p:nvPr/>
        </p:nvCxnSpPr>
        <p:spPr>
          <a:xfrm>
            <a:off x="882097" y="1797050"/>
            <a:ext cx="766536" cy="0"/>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grpSp>
        <p:nvGrpSpPr>
          <p:cNvPr id="120" name="组合 119"/>
          <p:cNvGrpSpPr/>
          <p:nvPr/>
        </p:nvGrpSpPr>
        <p:grpSpPr>
          <a:xfrm>
            <a:off x="7070798" y="5120669"/>
            <a:ext cx="1663860" cy="1622369"/>
            <a:chOff x="6119207" y="1270635"/>
            <a:chExt cx="3079403" cy="4400550"/>
          </a:xfrm>
        </p:grpSpPr>
        <p:sp>
          <p:nvSpPr>
            <p:cNvPr id="15" name="圆角矩形 2"/>
            <p:cNvSpPr/>
            <p:nvPr/>
          </p:nvSpPr>
          <p:spPr>
            <a:xfrm>
              <a:off x="6389370" y="1270635"/>
              <a:ext cx="1137285" cy="441960"/>
            </a:xfrm>
            <a:prstGeom prst="round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a:t>SQL</a:t>
              </a:r>
              <a:r>
                <a:rPr lang="zh-CN" altLang="en-US" sz="600"/>
                <a:t>语句</a:t>
              </a:r>
            </a:p>
          </p:txBody>
        </p:sp>
        <p:sp>
          <p:nvSpPr>
            <p:cNvPr id="17" name="圆角矩形 4"/>
            <p:cNvSpPr/>
            <p:nvPr/>
          </p:nvSpPr>
          <p:spPr>
            <a:xfrm>
              <a:off x="6313170" y="3580765"/>
              <a:ext cx="1212850" cy="441960"/>
            </a:xfrm>
            <a:prstGeom prst="round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600"/>
                <a:t>执行计划</a:t>
              </a:r>
            </a:p>
          </p:txBody>
        </p:sp>
        <p:cxnSp>
          <p:nvCxnSpPr>
            <p:cNvPr id="18" name="直接箭头连接符 17"/>
            <p:cNvCxnSpPr>
              <a:endCxn id="19" idx="0"/>
            </p:cNvCxnSpPr>
            <p:nvPr/>
          </p:nvCxnSpPr>
          <p:spPr>
            <a:xfrm flipH="1">
              <a:off x="6925945" y="1712595"/>
              <a:ext cx="3810" cy="32956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9" name="圆角矩形 19"/>
            <p:cNvSpPr/>
            <p:nvPr/>
          </p:nvSpPr>
          <p:spPr>
            <a:xfrm>
              <a:off x="6407150" y="2042160"/>
              <a:ext cx="103695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600" dirty="0"/>
                <a:t>编译器</a:t>
              </a:r>
            </a:p>
          </p:txBody>
        </p:sp>
        <p:sp>
          <p:nvSpPr>
            <p:cNvPr id="20" name="圆角矩形 20"/>
            <p:cNvSpPr/>
            <p:nvPr/>
          </p:nvSpPr>
          <p:spPr>
            <a:xfrm>
              <a:off x="6435725" y="2707005"/>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600"/>
                <a:t>优化器</a:t>
              </a:r>
            </a:p>
          </p:txBody>
        </p:sp>
        <p:sp>
          <p:nvSpPr>
            <p:cNvPr id="21" name="圆角矩形 21"/>
            <p:cNvSpPr/>
            <p:nvPr/>
          </p:nvSpPr>
          <p:spPr>
            <a:xfrm>
              <a:off x="6451917" y="4544060"/>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600" dirty="0"/>
                <a:t>执行器</a:t>
              </a:r>
            </a:p>
          </p:txBody>
        </p:sp>
        <p:cxnSp>
          <p:nvCxnSpPr>
            <p:cNvPr id="22" name="直接箭头连接符 21"/>
            <p:cNvCxnSpPr/>
            <p:nvPr/>
          </p:nvCxnSpPr>
          <p:spPr>
            <a:xfrm flipH="1">
              <a:off x="6931025" y="2380615"/>
              <a:ext cx="3810" cy="32956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p:nvPr/>
          </p:nvCxnSpPr>
          <p:spPr>
            <a:xfrm flipH="1">
              <a:off x="6932930" y="3095625"/>
              <a:ext cx="5080" cy="421640"/>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a:xfrm flipH="1">
              <a:off x="6941185" y="4114800"/>
              <a:ext cx="1" cy="40449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25" name="文本框 24"/>
            <p:cNvSpPr txBox="1"/>
            <p:nvPr/>
          </p:nvSpPr>
          <p:spPr>
            <a:xfrm>
              <a:off x="7790816" y="3270884"/>
              <a:ext cx="1407794" cy="1085267"/>
            </a:xfrm>
            <a:prstGeom prst="rect">
              <a:avLst/>
            </a:prstGeom>
            <a:noFill/>
          </p:spPr>
          <p:txBody>
            <a:bodyPr wrap="square" rtlCol="0">
              <a:spAutoFit/>
            </a:bodyPr>
            <a:lstStyle/>
            <a:p>
              <a:pPr marL="285750" indent="-285750">
                <a:buFont typeface="Wingdings" panose="05000000000000000000" charset="0"/>
                <a:buChar char="p"/>
              </a:pPr>
              <a:r>
                <a:rPr lang="en-US" altLang="zh-CN" sz="500"/>
                <a:t>join</a:t>
              </a:r>
              <a:r>
                <a:rPr lang="zh-CN" altLang="en-US" sz="500"/>
                <a:t>算子</a:t>
              </a:r>
            </a:p>
            <a:p>
              <a:pPr marL="285750" indent="-285750">
                <a:buFont typeface="Wingdings" panose="05000000000000000000" charset="0"/>
                <a:buChar char="p"/>
              </a:pPr>
              <a:r>
                <a:rPr lang="en-US" altLang="zh-CN" sz="500"/>
                <a:t>sort</a:t>
              </a:r>
              <a:r>
                <a:rPr lang="zh-CN" altLang="en-US" sz="500"/>
                <a:t>算子</a:t>
              </a:r>
            </a:p>
            <a:p>
              <a:pPr marL="285750" indent="-285750">
                <a:buFont typeface="Wingdings" panose="05000000000000000000" charset="0"/>
                <a:buChar char="p"/>
              </a:pPr>
              <a:r>
                <a:rPr lang="en-US" altLang="zh-CN" sz="500"/>
                <a:t>scan</a:t>
              </a:r>
              <a:r>
                <a:rPr lang="zh-CN" altLang="en-US" sz="500"/>
                <a:t>算子</a:t>
              </a:r>
            </a:p>
            <a:p>
              <a:pPr marL="285750" indent="-285750">
                <a:buFont typeface="Wingdings" panose="05000000000000000000" charset="0"/>
                <a:buChar char="p"/>
              </a:pPr>
              <a:r>
                <a:rPr lang="zh-CN" altLang="en-US" sz="500"/>
                <a:t>索引</a:t>
              </a:r>
            </a:p>
          </p:txBody>
        </p:sp>
        <p:sp>
          <p:nvSpPr>
            <p:cNvPr id="26" name="左大括号 25"/>
            <p:cNvSpPr/>
            <p:nvPr/>
          </p:nvSpPr>
          <p:spPr>
            <a:xfrm>
              <a:off x="7629526" y="3395981"/>
              <a:ext cx="161290" cy="825501"/>
            </a:xfrm>
            <a:prstGeom prst="leftBrace">
              <a:avLst>
                <a:gd name="adj1" fmla="val 8333"/>
                <a:gd name="adj2" fmla="val 5000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sz="600"/>
            </a:p>
          </p:txBody>
        </p:sp>
        <p:sp>
          <p:nvSpPr>
            <p:cNvPr id="27" name="文本框 26"/>
            <p:cNvSpPr txBox="1"/>
            <p:nvPr/>
          </p:nvSpPr>
          <p:spPr>
            <a:xfrm>
              <a:off x="7736205" y="1671957"/>
              <a:ext cx="1407794" cy="1085267"/>
            </a:xfrm>
            <a:prstGeom prst="rect">
              <a:avLst/>
            </a:prstGeom>
            <a:noFill/>
          </p:spPr>
          <p:txBody>
            <a:bodyPr wrap="square" rtlCol="0">
              <a:spAutoFit/>
            </a:bodyPr>
            <a:lstStyle/>
            <a:p>
              <a:pPr marL="285750" indent="-285750">
                <a:buFont typeface="Wingdings" panose="05000000000000000000" charset="0"/>
                <a:buChar char="p"/>
              </a:pPr>
              <a:r>
                <a:rPr lang="zh-CN" altLang="en-US" sz="500" dirty="0"/>
                <a:t>词法分析</a:t>
              </a:r>
            </a:p>
            <a:p>
              <a:pPr marL="285750" indent="-285750">
                <a:buFont typeface="Wingdings" panose="05000000000000000000" charset="0"/>
                <a:buChar char="p"/>
              </a:pPr>
              <a:r>
                <a:rPr lang="zh-CN" altLang="en-US" sz="500" dirty="0"/>
                <a:t>语法分析</a:t>
              </a:r>
            </a:p>
            <a:p>
              <a:pPr marL="285750" indent="-285750">
                <a:buFont typeface="Wingdings" panose="05000000000000000000" charset="0"/>
                <a:buChar char="p"/>
              </a:pPr>
              <a:r>
                <a:rPr lang="zh-CN" altLang="en-US" sz="500" dirty="0"/>
                <a:t>语义检查</a:t>
              </a:r>
            </a:p>
            <a:p>
              <a:pPr marL="285750" indent="-285750">
                <a:buFont typeface="Wingdings" panose="05000000000000000000" charset="0"/>
                <a:buChar char="p"/>
              </a:pPr>
              <a:r>
                <a:rPr lang="zh-CN" altLang="en-US" sz="500" dirty="0"/>
                <a:t>授权检查</a:t>
              </a:r>
            </a:p>
          </p:txBody>
        </p:sp>
        <p:sp>
          <p:nvSpPr>
            <p:cNvPr id="28" name="左大括号 27"/>
            <p:cNvSpPr/>
            <p:nvPr/>
          </p:nvSpPr>
          <p:spPr>
            <a:xfrm>
              <a:off x="7574915" y="1797050"/>
              <a:ext cx="161290" cy="825500"/>
            </a:xfrm>
            <a:prstGeom prst="leftBrace">
              <a:avLst>
                <a:gd name="adj1" fmla="val 8333"/>
                <a:gd name="adj2" fmla="val 5000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sz="600"/>
            </a:p>
          </p:txBody>
        </p:sp>
        <p:sp>
          <p:nvSpPr>
            <p:cNvPr id="29" name="圆角矩形 30"/>
            <p:cNvSpPr/>
            <p:nvPr/>
          </p:nvSpPr>
          <p:spPr>
            <a:xfrm>
              <a:off x="6457633" y="5335270"/>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a:t>存储层</a:t>
              </a:r>
              <a:endParaRPr lang="zh-CN" sz="600" dirty="0"/>
            </a:p>
          </p:txBody>
        </p:sp>
        <p:cxnSp>
          <p:nvCxnSpPr>
            <p:cNvPr id="30" name="直接箭头连接符 29"/>
            <p:cNvCxnSpPr/>
            <p:nvPr/>
          </p:nvCxnSpPr>
          <p:spPr>
            <a:xfrm flipH="1">
              <a:off x="6946901" y="4906010"/>
              <a:ext cx="1" cy="40449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31" name="椭圆 30"/>
            <p:cNvSpPr/>
            <p:nvPr/>
          </p:nvSpPr>
          <p:spPr>
            <a:xfrm>
              <a:off x="6119207" y="3959918"/>
              <a:ext cx="1613475" cy="135059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p>
          </p:txBody>
        </p:sp>
      </p:grpSp>
      <p:cxnSp>
        <p:nvCxnSpPr>
          <p:cNvPr id="39" name="直接箭头连接符 38"/>
          <p:cNvCxnSpPr>
            <a:stCxn id="11" idx="3"/>
            <a:endCxn id="36" idx="1"/>
          </p:cNvCxnSpPr>
          <p:nvPr/>
        </p:nvCxnSpPr>
        <p:spPr>
          <a:xfrm>
            <a:off x="2258233" y="1797050"/>
            <a:ext cx="822987" cy="0"/>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47" name="直接箭头连接符 46"/>
          <p:cNvCxnSpPr>
            <a:stCxn id="36" idx="3"/>
            <a:endCxn id="44" idx="1"/>
          </p:cNvCxnSpPr>
          <p:nvPr/>
        </p:nvCxnSpPr>
        <p:spPr>
          <a:xfrm>
            <a:off x="3690820" y="1797050"/>
            <a:ext cx="2055818" cy="272731"/>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51" name="直接箭头连接符 50"/>
          <p:cNvCxnSpPr>
            <a:stCxn id="44" idx="2"/>
            <a:endCxn id="108" idx="0"/>
          </p:cNvCxnSpPr>
          <p:nvPr/>
        </p:nvCxnSpPr>
        <p:spPr>
          <a:xfrm>
            <a:off x="6051438" y="2374581"/>
            <a:ext cx="6944" cy="92453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62" name="直接箭头连接符 61"/>
          <p:cNvCxnSpPr>
            <a:stCxn id="54" idx="2"/>
            <a:endCxn id="113" idx="0"/>
          </p:cNvCxnSpPr>
          <p:nvPr/>
        </p:nvCxnSpPr>
        <p:spPr>
          <a:xfrm flipH="1">
            <a:off x="6057228" y="4305921"/>
            <a:ext cx="1154" cy="1269516"/>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grpSp>
        <p:nvGrpSpPr>
          <p:cNvPr id="95" name="组合 94"/>
          <p:cNvGrpSpPr/>
          <p:nvPr/>
        </p:nvGrpSpPr>
        <p:grpSpPr>
          <a:xfrm>
            <a:off x="202183" y="1239300"/>
            <a:ext cx="812974" cy="862550"/>
            <a:chOff x="202183" y="1239300"/>
            <a:chExt cx="812974" cy="862550"/>
          </a:xfrm>
        </p:grpSpPr>
        <p:pic>
          <p:nvPicPr>
            <p:cNvPr id="3" name="图片 2"/>
            <p:cNvPicPr>
              <a:picLocks noChangeAspect="1"/>
            </p:cNvPicPr>
            <p:nvPr/>
          </p:nvPicPr>
          <p:blipFill>
            <a:blip r:embed="rId2"/>
            <a:stretch>
              <a:fillRect/>
            </a:stretch>
          </p:blipFill>
          <p:spPr>
            <a:xfrm>
              <a:off x="272497" y="1492250"/>
              <a:ext cx="609600" cy="609600"/>
            </a:xfrm>
            <a:prstGeom prst="rect">
              <a:avLst/>
            </a:prstGeom>
          </p:spPr>
        </p:pic>
        <p:sp>
          <p:nvSpPr>
            <p:cNvPr id="64" name="文本框 63"/>
            <p:cNvSpPr txBox="1"/>
            <p:nvPr/>
          </p:nvSpPr>
          <p:spPr>
            <a:xfrm>
              <a:off x="202183" y="1239300"/>
              <a:ext cx="812974" cy="276999"/>
            </a:xfrm>
            <a:prstGeom prst="rect">
              <a:avLst/>
            </a:prstGeom>
            <a:noFill/>
          </p:spPr>
          <p:txBody>
            <a:bodyPr wrap="square" rtlCol="0">
              <a:spAutoFit/>
            </a:bodyPr>
            <a:lstStyle/>
            <a:p>
              <a:r>
                <a:rPr lang="zh-CN" altLang="en-US" sz="1200" dirty="0"/>
                <a:t>应用程序</a:t>
              </a:r>
            </a:p>
          </p:txBody>
        </p:sp>
      </p:grpSp>
      <p:grpSp>
        <p:nvGrpSpPr>
          <p:cNvPr id="99" name="组合 98"/>
          <p:cNvGrpSpPr/>
          <p:nvPr/>
        </p:nvGrpSpPr>
        <p:grpSpPr>
          <a:xfrm>
            <a:off x="1624227" y="1241292"/>
            <a:ext cx="697000" cy="860558"/>
            <a:chOff x="1624227" y="1241292"/>
            <a:chExt cx="697000" cy="860558"/>
          </a:xfrm>
        </p:grpSpPr>
        <p:pic>
          <p:nvPicPr>
            <p:cNvPr id="11" name="图片 10"/>
            <p:cNvPicPr>
              <a:picLocks noChangeAspect="1"/>
            </p:cNvPicPr>
            <p:nvPr/>
          </p:nvPicPr>
          <p:blipFill>
            <a:blip r:embed="rId3"/>
            <a:stretch>
              <a:fillRect/>
            </a:stretch>
          </p:blipFill>
          <p:spPr>
            <a:xfrm>
              <a:off x="1648633" y="1492250"/>
              <a:ext cx="609600" cy="609600"/>
            </a:xfrm>
            <a:prstGeom prst="rect">
              <a:avLst/>
            </a:prstGeom>
          </p:spPr>
        </p:pic>
        <p:sp>
          <p:nvSpPr>
            <p:cNvPr id="98" name="文本框 97"/>
            <p:cNvSpPr txBox="1"/>
            <p:nvPr/>
          </p:nvSpPr>
          <p:spPr>
            <a:xfrm>
              <a:off x="1624227" y="1241292"/>
              <a:ext cx="697000" cy="276999"/>
            </a:xfrm>
            <a:prstGeom prst="rect">
              <a:avLst/>
            </a:prstGeom>
            <a:noFill/>
          </p:spPr>
          <p:txBody>
            <a:bodyPr wrap="square" rtlCol="0">
              <a:spAutoFit/>
            </a:bodyPr>
            <a:lstStyle/>
            <a:p>
              <a:r>
                <a:rPr lang="zh-CN" altLang="en-US" sz="1200" dirty="0"/>
                <a:t>解析器</a:t>
              </a:r>
            </a:p>
          </p:txBody>
        </p:sp>
      </p:grpSp>
      <p:grpSp>
        <p:nvGrpSpPr>
          <p:cNvPr id="100" name="组合 99"/>
          <p:cNvGrpSpPr/>
          <p:nvPr/>
        </p:nvGrpSpPr>
        <p:grpSpPr>
          <a:xfrm>
            <a:off x="2933847" y="1215251"/>
            <a:ext cx="915492" cy="886599"/>
            <a:chOff x="2933847" y="1215251"/>
            <a:chExt cx="915492" cy="886599"/>
          </a:xfrm>
        </p:grpSpPr>
        <p:pic>
          <p:nvPicPr>
            <p:cNvPr id="36" name="图片 35"/>
            <p:cNvPicPr>
              <a:picLocks noChangeAspect="1"/>
            </p:cNvPicPr>
            <p:nvPr/>
          </p:nvPicPr>
          <p:blipFill>
            <a:blip r:embed="rId4"/>
            <a:stretch>
              <a:fillRect/>
            </a:stretch>
          </p:blipFill>
          <p:spPr>
            <a:xfrm>
              <a:off x="3081220" y="1492250"/>
              <a:ext cx="609600" cy="609600"/>
            </a:xfrm>
            <a:prstGeom prst="rect">
              <a:avLst/>
            </a:prstGeom>
          </p:spPr>
        </p:pic>
        <p:sp>
          <p:nvSpPr>
            <p:cNvPr id="102" name="文本框 101"/>
            <p:cNvSpPr txBox="1"/>
            <p:nvPr/>
          </p:nvSpPr>
          <p:spPr>
            <a:xfrm>
              <a:off x="2933847" y="1215251"/>
              <a:ext cx="915492" cy="276999"/>
            </a:xfrm>
            <a:prstGeom prst="rect">
              <a:avLst/>
            </a:prstGeom>
            <a:noFill/>
          </p:spPr>
          <p:txBody>
            <a:bodyPr wrap="square" rtlCol="0">
              <a:spAutoFit/>
            </a:bodyPr>
            <a:lstStyle/>
            <a:p>
              <a:r>
                <a:rPr lang="zh-CN" altLang="en-US" sz="1200" dirty="0"/>
                <a:t>检查</a:t>
              </a:r>
              <a:r>
                <a:rPr lang="en-US" altLang="zh-CN" sz="1200" dirty="0"/>
                <a:t>&amp;</a:t>
              </a:r>
              <a:r>
                <a:rPr lang="zh-CN" altLang="en-US" sz="1200" dirty="0"/>
                <a:t>绑定</a:t>
              </a:r>
            </a:p>
          </p:txBody>
        </p:sp>
      </p:grpSp>
      <p:grpSp>
        <p:nvGrpSpPr>
          <p:cNvPr id="101" name="组合 100"/>
          <p:cNvGrpSpPr/>
          <p:nvPr/>
        </p:nvGrpSpPr>
        <p:grpSpPr>
          <a:xfrm>
            <a:off x="5708993" y="1396471"/>
            <a:ext cx="915492" cy="978110"/>
            <a:chOff x="4383075" y="1123740"/>
            <a:chExt cx="915492" cy="978110"/>
          </a:xfrm>
        </p:grpSpPr>
        <p:pic>
          <p:nvPicPr>
            <p:cNvPr id="44" name="图片 43"/>
            <p:cNvPicPr>
              <a:picLocks noChangeAspect="1"/>
            </p:cNvPicPr>
            <p:nvPr/>
          </p:nvPicPr>
          <p:blipFill>
            <a:blip r:embed="rId5"/>
            <a:stretch>
              <a:fillRect/>
            </a:stretch>
          </p:blipFill>
          <p:spPr>
            <a:xfrm>
              <a:off x="4420720" y="1492250"/>
              <a:ext cx="609600" cy="609600"/>
            </a:xfrm>
            <a:prstGeom prst="rect">
              <a:avLst/>
            </a:prstGeom>
          </p:spPr>
        </p:pic>
        <p:sp>
          <p:nvSpPr>
            <p:cNvPr id="103" name="文本框 102"/>
            <p:cNvSpPr txBox="1"/>
            <p:nvPr/>
          </p:nvSpPr>
          <p:spPr>
            <a:xfrm>
              <a:off x="4383075" y="1123740"/>
              <a:ext cx="915492" cy="461665"/>
            </a:xfrm>
            <a:prstGeom prst="rect">
              <a:avLst/>
            </a:prstGeom>
            <a:noFill/>
          </p:spPr>
          <p:txBody>
            <a:bodyPr wrap="square" rtlCol="0">
              <a:spAutoFit/>
            </a:bodyPr>
            <a:lstStyle/>
            <a:p>
              <a:pPr algn="ctr"/>
              <a:r>
                <a:rPr lang="zh-CN" altLang="en-US" sz="1200" dirty="0"/>
                <a:t>基于规则的优化</a:t>
              </a:r>
            </a:p>
          </p:txBody>
        </p:sp>
      </p:grpSp>
      <p:grpSp>
        <p:nvGrpSpPr>
          <p:cNvPr id="106" name="组合 105"/>
          <p:cNvGrpSpPr/>
          <p:nvPr/>
        </p:nvGrpSpPr>
        <p:grpSpPr>
          <a:xfrm>
            <a:off x="5600636" y="3299116"/>
            <a:ext cx="915492" cy="1006805"/>
            <a:chOff x="4265384" y="2510460"/>
            <a:chExt cx="915492" cy="1006805"/>
          </a:xfrm>
        </p:grpSpPr>
        <p:pic>
          <p:nvPicPr>
            <p:cNvPr id="54" name="图片 53"/>
            <p:cNvPicPr>
              <a:picLocks noChangeAspect="1"/>
            </p:cNvPicPr>
            <p:nvPr/>
          </p:nvPicPr>
          <p:blipFill>
            <a:blip r:embed="rId6"/>
            <a:stretch>
              <a:fillRect/>
            </a:stretch>
          </p:blipFill>
          <p:spPr>
            <a:xfrm>
              <a:off x="4418330" y="2907665"/>
              <a:ext cx="609600" cy="609600"/>
            </a:xfrm>
            <a:prstGeom prst="rect">
              <a:avLst/>
            </a:prstGeom>
          </p:spPr>
        </p:pic>
        <p:sp>
          <p:nvSpPr>
            <p:cNvPr id="108" name="文本框 107"/>
            <p:cNvSpPr txBox="1"/>
            <p:nvPr/>
          </p:nvSpPr>
          <p:spPr>
            <a:xfrm>
              <a:off x="4265384" y="2510460"/>
              <a:ext cx="915492" cy="461665"/>
            </a:xfrm>
            <a:prstGeom prst="rect">
              <a:avLst/>
            </a:prstGeom>
            <a:noFill/>
          </p:spPr>
          <p:txBody>
            <a:bodyPr wrap="square" rtlCol="0">
              <a:spAutoFit/>
            </a:bodyPr>
            <a:lstStyle/>
            <a:p>
              <a:pPr algn="ctr"/>
              <a:r>
                <a:rPr lang="zh-CN" altLang="en-US" sz="1200" dirty="0"/>
                <a:t>基于代价的优化</a:t>
              </a:r>
            </a:p>
          </p:txBody>
        </p:sp>
      </p:grpSp>
      <p:grpSp>
        <p:nvGrpSpPr>
          <p:cNvPr id="111" name="组合 110"/>
          <p:cNvGrpSpPr/>
          <p:nvPr/>
        </p:nvGrpSpPr>
        <p:grpSpPr>
          <a:xfrm>
            <a:off x="5720081" y="5575437"/>
            <a:ext cx="666859" cy="837659"/>
            <a:chOff x="4420720" y="4427363"/>
            <a:chExt cx="666859" cy="837659"/>
          </a:xfrm>
        </p:grpSpPr>
        <p:pic>
          <p:nvPicPr>
            <p:cNvPr id="56" name="图片 55"/>
            <p:cNvPicPr>
              <a:picLocks noChangeAspect="1"/>
            </p:cNvPicPr>
            <p:nvPr/>
          </p:nvPicPr>
          <p:blipFill>
            <a:blip r:embed="rId7"/>
            <a:stretch>
              <a:fillRect/>
            </a:stretch>
          </p:blipFill>
          <p:spPr>
            <a:xfrm>
              <a:off x="4420720" y="4655422"/>
              <a:ext cx="609600" cy="609600"/>
            </a:xfrm>
            <a:prstGeom prst="rect">
              <a:avLst/>
            </a:prstGeom>
          </p:spPr>
        </p:pic>
        <p:sp>
          <p:nvSpPr>
            <p:cNvPr id="113" name="文本框 112"/>
            <p:cNvSpPr txBox="1"/>
            <p:nvPr/>
          </p:nvSpPr>
          <p:spPr>
            <a:xfrm>
              <a:off x="4428154" y="4427363"/>
              <a:ext cx="659425" cy="276999"/>
            </a:xfrm>
            <a:prstGeom prst="rect">
              <a:avLst/>
            </a:prstGeom>
            <a:noFill/>
          </p:spPr>
          <p:txBody>
            <a:bodyPr wrap="square" rtlCol="0">
              <a:spAutoFit/>
            </a:bodyPr>
            <a:lstStyle/>
            <a:p>
              <a:r>
                <a:rPr lang="zh-CN" altLang="en-US" sz="1200" dirty="0"/>
                <a:t>执行器</a:t>
              </a:r>
            </a:p>
          </p:txBody>
        </p:sp>
      </p:grpSp>
      <p:grpSp>
        <p:nvGrpSpPr>
          <p:cNvPr id="114" name="组合 113"/>
          <p:cNvGrpSpPr/>
          <p:nvPr/>
        </p:nvGrpSpPr>
        <p:grpSpPr>
          <a:xfrm>
            <a:off x="7171233" y="690637"/>
            <a:ext cx="822645" cy="820835"/>
            <a:chOff x="2732054" y="4082980"/>
            <a:chExt cx="822645" cy="820835"/>
          </a:xfrm>
        </p:grpSpPr>
        <p:pic>
          <p:nvPicPr>
            <p:cNvPr id="34" name="图片 33"/>
            <p:cNvPicPr>
              <a:picLocks noChangeAspect="1"/>
            </p:cNvPicPr>
            <p:nvPr/>
          </p:nvPicPr>
          <p:blipFill>
            <a:blip r:embed="rId8"/>
            <a:stretch>
              <a:fillRect/>
            </a:stretch>
          </p:blipFill>
          <p:spPr>
            <a:xfrm>
              <a:off x="2831895" y="4294215"/>
              <a:ext cx="609600" cy="609600"/>
            </a:xfrm>
            <a:prstGeom prst="rect">
              <a:avLst/>
            </a:prstGeom>
          </p:spPr>
        </p:pic>
        <p:sp>
          <p:nvSpPr>
            <p:cNvPr id="116" name="文本框 115"/>
            <p:cNvSpPr txBox="1"/>
            <p:nvPr/>
          </p:nvSpPr>
          <p:spPr>
            <a:xfrm>
              <a:off x="2732054" y="4082980"/>
              <a:ext cx="822645" cy="276999"/>
            </a:xfrm>
            <a:prstGeom prst="rect">
              <a:avLst/>
            </a:prstGeom>
            <a:noFill/>
          </p:spPr>
          <p:txBody>
            <a:bodyPr wrap="square" rtlCol="0">
              <a:spAutoFit/>
            </a:bodyPr>
            <a:lstStyle/>
            <a:p>
              <a:r>
                <a:rPr lang="zh-CN" altLang="en-US" sz="1200" dirty="0"/>
                <a:t>数据字典</a:t>
              </a:r>
            </a:p>
          </p:txBody>
        </p:sp>
      </p:grpSp>
      <p:grpSp>
        <p:nvGrpSpPr>
          <p:cNvPr id="119" name="组合 118"/>
          <p:cNvGrpSpPr/>
          <p:nvPr/>
        </p:nvGrpSpPr>
        <p:grpSpPr>
          <a:xfrm>
            <a:off x="7213270" y="3263106"/>
            <a:ext cx="822645" cy="783235"/>
            <a:chOff x="2868175" y="2789075"/>
            <a:chExt cx="822645" cy="783235"/>
          </a:xfrm>
        </p:grpSpPr>
        <p:sp>
          <p:nvSpPr>
            <p:cNvPr id="118" name="文本框 117"/>
            <p:cNvSpPr txBox="1"/>
            <p:nvPr/>
          </p:nvSpPr>
          <p:spPr>
            <a:xfrm>
              <a:off x="2868175" y="2789075"/>
              <a:ext cx="822645" cy="276999"/>
            </a:xfrm>
            <a:prstGeom prst="rect">
              <a:avLst/>
            </a:prstGeom>
            <a:noFill/>
          </p:spPr>
          <p:txBody>
            <a:bodyPr wrap="square" rtlCol="0">
              <a:spAutoFit/>
            </a:bodyPr>
            <a:lstStyle/>
            <a:p>
              <a:r>
                <a:rPr lang="zh-CN" altLang="en-US" sz="1200" dirty="0"/>
                <a:t>统计信息</a:t>
              </a:r>
            </a:p>
          </p:txBody>
        </p:sp>
        <p:pic>
          <p:nvPicPr>
            <p:cNvPr id="117" name="图片 116"/>
            <p:cNvPicPr>
              <a:picLocks noChangeAspect="1"/>
            </p:cNvPicPr>
            <p:nvPr/>
          </p:nvPicPr>
          <p:blipFill>
            <a:blip r:embed="rId9"/>
            <a:stretch>
              <a:fillRect/>
            </a:stretch>
          </p:blipFill>
          <p:spPr>
            <a:xfrm>
              <a:off x="2945099" y="2962710"/>
              <a:ext cx="609600" cy="609600"/>
            </a:xfrm>
            <a:prstGeom prst="rect">
              <a:avLst/>
            </a:prstGeom>
          </p:spPr>
        </p:pic>
      </p:grpSp>
      <p:grpSp>
        <p:nvGrpSpPr>
          <p:cNvPr id="200" name="组合 199"/>
          <p:cNvGrpSpPr/>
          <p:nvPr/>
        </p:nvGrpSpPr>
        <p:grpSpPr>
          <a:xfrm>
            <a:off x="3690820" y="1206672"/>
            <a:ext cx="3885055" cy="2794448"/>
            <a:chOff x="3690820" y="1206672"/>
            <a:chExt cx="3885055" cy="2794448"/>
          </a:xfrm>
        </p:grpSpPr>
        <p:cxnSp>
          <p:nvCxnSpPr>
            <p:cNvPr id="136" name="连接符: 曲线 135"/>
            <p:cNvCxnSpPr>
              <a:stCxn id="34" idx="1"/>
              <a:endCxn id="36" idx="3"/>
            </p:cNvCxnSpPr>
            <p:nvPr/>
          </p:nvCxnSpPr>
          <p:spPr>
            <a:xfrm rot="10800000" flipV="1">
              <a:off x="3690820" y="1206672"/>
              <a:ext cx="3580254" cy="590378"/>
            </a:xfrm>
            <a:prstGeom prst="curvedConnector3">
              <a:avLst/>
            </a:prstGeom>
            <a:ln w="19050">
              <a:solidFill>
                <a:srgbClr val="C00000"/>
              </a:solidFill>
              <a:prstDash val="dashDot"/>
              <a:tailEnd type="triangle"/>
            </a:ln>
          </p:spPr>
          <p:style>
            <a:lnRef idx="1">
              <a:schemeClr val="accent6"/>
            </a:lnRef>
            <a:fillRef idx="0">
              <a:schemeClr val="accent6"/>
            </a:fillRef>
            <a:effectRef idx="0">
              <a:schemeClr val="accent6"/>
            </a:effectRef>
            <a:fontRef idx="minor">
              <a:schemeClr val="tx1"/>
            </a:fontRef>
          </p:style>
        </p:cxnSp>
        <p:cxnSp>
          <p:nvCxnSpPr>
            <p:cNvPr id="139" name="连接符: 曲线 138"/>
            <p:cNvCxnSpPr>
              <a:stCxn id="34" idx="2"/>
              <a:endCxn id="44" idx="3"/>
            </p:cNvCxnSpPr>
            <p:nvPr/>
          </p:nvCxnSpPr>
          <p:spPr>
            <a:xfrm rot="5400000">
              <a:off x="6686902" y="1180808"/>
              <a:ext cx="558309" cy="1219636"/>
            </a:xfrm>
            <a:prstGeom prst="curvedConnector2">
              <a:avLst/>
            </a:prstGeom>
            <a:ln w="19050">
              <a:solidFill>
                <a:srgbClr val="C00000"/>
              </a:solidFill>
              <a:prstDash val="dashDot"/>
              <a:tailEnd type="triangle"/>
            </a:ln>
          </p:spPr>
          <p:style>
            <a:lnRef idx="1">
              <a:schemeClr val="accent6"/>
            </a:lnRef>
            <a:fillRef idx="0">
              <a:schemeClr val="accent6"/>
            </a:fillRef>
            <a:effectRef idx="0">
              <a:schemeClr val="accent6"/>
            </a:effectRef>
            <a:fontRef idx="minor">
              <a:schemeClr val="tx1"/>
            </a:fontRef>
          </p:style>
        </p:cxnSp>
        <p:cxnSp>
          <p:nvCxnSpPr>
            <p:cNvPr id="142" name="连接符: 曲线 141"/>
            <p:cNvCxnSpPr>
              <a:stCxn id="34" idx="2"/>
              <a:endCxn id="54" idx="3"/>
            </p:cNvCxnSpPr>
            <p:nvPr/>
          </p:nvCxnSpPr>
          <p:spPr>
            <a:xfrm rot="5400000">
              <a:off x="5724704" y="2149950"/>
              <a:ext cx="2489649" cy="1212692"/>
            </a:xfrm>
            <a:prstGeom prst="curvedConnector2">
              <a:avLst/>
            </a:prstGeom>
            <a:ln w="19050">
              <a:solidFill>
                <a:srgbClr val="C00000"/>
              </a:solidFill>
              <a:prstDash val="dashDot"/>
              <a:tailEnd type="triangle"/>
            </a:ln>
          </p:spPr>
          <p:style>
            <a:lnRef idx="1">
              <a:schemeClr val="accent6"/>
            </a:lnRef>
            <a:fillRef idx="0">
              <a:schemeClr val="accent6"/>
            </a:fillRef>
            <a:effectRef idx="0">
              <a:schemeClr val="accent6"/>
            </a:effectRef>
            <a:fontRef idx="minor">
              <a:schemeClr val="tx1"/>
            </a:fontRef>
          </p:style>
        </p:cxnSp>
      </p:grpSp>
      <p:cxnSp>
        <p:nvCxnSpPr>
          <p:cNvPr id="145" name="连接符: 曲线 144"/>
          <p:cNvCxnSpPr>
            <a:stCxn id="117" idx="1"/>
            <a:endCxn id="54" idx="3"/>
          </p:cNvCxnSpPr>
          <p:nvPr/>
        </p:nvCxnSpPr>
        <p:spPr>
          <a:xfrm rot="10800000" flipV="1">
            <a:off x="6363182" y="3741541"/>
            <a:ext cx="927012" cy="259580"/>
          </a:xfrm>
          <a:prstGeom prst="curvedConnector3">
            <a:avLst>
              <a:gd name="adj1" fmla="val 50000"/>
            </a:avLst>
          </a:prstGeom>
          <a:ln w="19050">
            <a:solidFill>
              <a:srgbClr val="C00000"/>
            </a:solidFill>
            <a:prstDash val="dashDot"/>
            <a:tailEnd type="triangle"/>
          </a:ln>
        </p:spPr>
        <p:style>
          <a:lnRef idx="1">
            <a:schemeClr val="accent6"/>
          </a:lnRef>
          <a:fillRef idx="0">
            <a:schemeClr val="accent6"/>
          </a:fillRef>
          <a:effectRef idx="0">
            <a:schemeClr val="accent6"/>
          </a:effectRef>
          <a:fontRef idx="minor">
            <a:schemeClr val="tx1"/>
          </a:fontRef>
        </p:style>
      </p:cxnSp>
      <p:grpSp>
        <p:nvGrpSpPr>
          <p:cNvPr id="197" name="组合 196"/>
          <p:cNvGrpSpPr/>
          <p:nvPr/>
        </p:nvGrpSpPr>
        <p:grpSpPr>
          <a:xfrm>
            <a:off x="25164" y="1797050"/>
            <a:ext cx="2124885" cy="2128625"/>
            <a:chOff x="25164" y="1797050"/>
            <a:chExt cx="2124885" cy="2128625"/>
          </a:xfrm>
        </p:grpSpPr>
        <p:cxnSp>
          <p:nvCxnSpPr>
            <p:cNvPr id="122" name="直接连接符 121"/>
            <p:cNvCxnSpPr>
              <a:stCxn id="155" idx="0"/>
            </p:cNvCxnSpPr>
            <p:nvPr/>
          </p:nvCxnSpPr>
          <p:spPr>
            <a:xfrm flipV="1">
              <a:off x="1087607" y="1797050"/>
              <a:ext cx="88477" cy="699296"/>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pic>
          <p:nvPicPr>
            <p:cNvPr id="155" name="图片 154"/>
            <p:cNvPicPr>
              <a:picLocks noChangeAspect="1"/>
            </p:cNvPicPr>
            <p:nvPr/>
          </p:nvPicPr>
          <p:blipFill>
            <a:blip r:embed="rId10"/>
            <a:stretch>
              <a:fillRect/>
            </a:stretch>
          </p:blipFill>
          <p:spPr>
            <a:xfrm>
              <a:off x="25164" y="2496346"/>
              <a:ext cx="2124885" cy="1429329"/>
            </a:xfrm>
            <a:prstGeom prst="rect">
              <a:avLst/>
            </a:prstGeom>
            <a:ln>
              <a:noFill/>
            </a:ln>
            <a:effectLst>
              <a:outerShdw blurRad="190500" algn="tl" rotWithShape="0">
                <a:srgbClr val="000000">
                  <a:alpha val="70000"/>
                </a:srgbClr>
              </a:outerShdw>
            </a:effectLst>
          </p:spPr>
        </p:pic>
        <p:sp>
          <p:nvSpPr>
            <p:cNvPr id="167" name="文本框 166"/>
            <p:cNvSpPr txBox="1"/>
            <p:nvPr/>
          </p:nvSpPr>
          <p:spPr>
            <a:xfrm>
              <a:off x="1070843" y="2043513"/>
              <a:ext cx="467146" cy="307777"/>
            </a:xfrm>
            <a:prstGeom prst="rect">
              <a:avLst/>
            </a:prstGeom>
            <a:noFill/>
          </p:spPr>
          <p:txBody>
            <a:bodyPr wrap="square" rtlCol="0">
              <a:spAutoFit/>
            </a:bodyPr>
            <a:lstStyle/>
            <a:p>
              <a:r>
                <a:rPr lang="en-US" altLang="zh-CN" sz="1400" dirty="0">
                  <a:solidFill>
                    <a:srgbClr val="00B050"/>
                  </a:solidFill>
                </a:rPr>
                <a:t>SQL</a:t>
              </a:r>
              <a:endParaRPr lang="zh-CN" altLang="en-US" sz="1400" dirty="0">
                <a:solidFill>
                  <a:srgbClr val="00B050"/>
                </a:solidFill>
              </a:endParaRPr>
            </a:p>
          </p:txBody>
        </p:sp>
      </p:grpSp>
      <p:grpSp>
        <p:nvGrpSpPr>
          <p:cNvPr id="195" name="组合 194"/>
          <p:cNvGrpSpPr/>
          <p:nvPr/>
        </p:nvGrpSpPr>
        <p:grpSpPr>
          <a:xfrm>
            <a:off x="25164" y="1797050"/>
            <a:ext cx="4907120" cy="2697911"/>
            <a:chOff x="25164" y="1797050"/>
            <a:chExt cx="4907120" cy="2697911"/>
          </a:xfrm>
        </p:grpSpPr>
        <p:sp>
          <p:nvSpPr>
            <p:cNvPr id="170" name="文本框 169"/>
            <p:cNvSpPr txBox="1"/>
            <p:nvPr/>
          </p:nvSpPr>
          <p:spPr>
            <a:xfrm>
              <a:off x="2396077" y="2673953"/>
              <a:ext cx="467146" cy="307777"/>
            </a:xfrm>
            <a:prstGeom prst="rect">
              <a:avLst/>
            </a:prstGeom>
            <a:noFill/>
          </p:spPr>
          <p:txBody>
            <a:bodyPr wrap="square" rtlCol="0">
              <a:spAutoFit/>
            </a:bodyPr>
            <a:lstStyle/>
            <a:p>
              <a:r>
                <a:rPr lang="en-US" altLang="zh-CN" sz="1400" dirty="0">
                  <a:solidFill>
                    <a:srgbClr val="00B050"/>
                  </a:solidFill>
                </a:rPr>
                <a:t>AST</a:t>
              </a:r>
              <a:endParaRPr lang="zh-CN" altLang="en-US" sz="1400" dirty="0">
                <a:solidFill>
                  <a:srgbClr val="00B050"/>
                </a:solidFill>
              </a:endParaRPr>
            </a:p>
          </p:txBody>
        </p:sp>
        <p:grpSp>
          <p:nvGrpSpPr>
            <p:cNvPr id="194" name="组合 193"/>
            <p:cNvGrpSpPr/>
            <p:nvPr/>
          </p:nvGrpSpPr>
          <p:grpSpPr>
            <a:xfrm>
              <a:off x="25164" y="1797050"/>
              <a:ext cx="4907120" cy="2697911"/>
              <a:chOff x="25164" y="1797050"/>
              <a:chExt cx="4907120" cy="2697911"/>
            </a:xfrm>
          </p:grpSpPr>
          <p:cxnSp>
            <p:nvCxnSpPr>
              <p:cNvPr id="125" name="直接连接符 124"/>
              <p:cNvCxnSpPr>
                <a:stCxn id="177" idx="0"/>
              </p:cNvCxnSpPr>
              <p:nvPr/>
            </p:nvCxnSpPr>
            <p:spPr>
              <a:xfrm flipV="1">
                <a:off x="2478724" y="1797050"/>
                <a:ext cx="190648" cy="2158682"/>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pic>
            <p:nvPicPr>
              <p:cNvPr id="177" name="图片 176"/>
              <p:cNvPicPr>
                <a:picLocks noChangeAspect="1"/>
              </p:cNvPicPr>
              <p:nvPr/>
            </p:nvPicPr>
            <p:blipFill>
              <a:blip r:embed="rId11"/>
              <a:stretch>
                <a:fillRect/>
              </a:stretch>
            </p:blipFill>
            <p:spPr>
              <a:xfrm>
                <a:off x="25164" y="3955732"/>
                <a:ext cx="4907120" cy="539229"/>
              </a:xfrm>
              <a:prstGeom prst="rect">
                <a:avLst/>
              </a:prstGeom>
              <a:ln>
                <a:noFill/>
              </a:ln>
              <a:effectLst>
                <a:outerShdw blurRad="190500" algn="tl" rotWithShape="0">
                  <a:srgbClr val="000000">
                    <a:alpha val="70000"/>
                  </a:srgbClr>
                </a:outerShdw>
              </a:effectLst>
            </p:spPr>
          </p:pic>
        </p:grpSp>
      </p:grpSp>
      <p:cxnSp>
        <p:nvCxnSpPr>
          <p:cNvPr id="166" name="直接连接符 165"/>
          <p:cNvCxnSpPr>
            <a:stCxn id="180" idx="0"/>
          </p:cNvCxnSpPr>
          <p:nvPr/>
        </p:nvCxnSpPr>
        <p:spPr>
          <a:xfrm flipV="1">
            <a:off x="1566051" y="1918870"/>
            <a:ext cx="3031985" cy="2816309"/>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sp>
        <p:nvSpPr>
          <p:cNvPr id="171" name="文本框 170"/>
          <p:cNvSpPr txBox="1"/>
          <p:nvPr/>
        </p:nvSpPr>
        <p:spPr>
          <a:xfrm>
            <a:off x="3686145" y="3196771"/>
            <a:ext cx="1044688" cy="307777"/>
          </a:xfrm>
          <a:prstGeom prst="rect">
            <a:avLst/>
          </a:prstGeom>
          <a:noFill/>
        </p:spPr>
        <p:txBody>
          <a:bodyPr wrap="square" rtlCol="0">
            <a:spAutoFit/>
          </a:bodyPr>
          <a:lstStyle/>
          <a:p>
            <a:r>
              <a:rPr lang="zh-CN" altLang="en-US" sz="1400" dirty="0">
                <a:solidFill>
                  <a:srgbClr val="00B050"/>
                </a:solidFill>
              </a:rPr>
              <a:t>逻辑计划</a:t>
            </a:r>
          </a:p>
        </p:txBody>
      </p:sp>
      <p:cxnSp>
        <p:nvCxnSpPr>
          <p:cNvPr id="172" name="直接连接符 171"/>
          <p:cNvCxnSpPr>
            <a:stCxn id="180" idx="0"/>
          </p:cNvCxnSpPr>
          <p:nvPr/>
        </p:nvCxnSpPr>
        <p:spPr>
          <a:xfrm flipV="1">
            <a:off x="1566051" y="2731923"/>
            <a:ext cx="4485387" cy="2003256"/>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pic>
        <p:nvPicPr>
          <p:cNvPr id="180" name="图片 179"/>
          <p:cNvPicPr>
            <a:picLocks noChangeAspect="1"/>
          </p:cNvPicPr>
          <p:nvPr/>
        </p:nvPicPr>
        <p:blipFill>
          <a:blip r:embed="rId12"/>
          <a:stretch>
            <a:fillRect/>
          </a:stretch>
        </p:blipFill>
        <p:spPr>
          <a:xfrm>
            <a:off x="46822" y="4735179"/>
            <a:ext cx="3038457" cy="1531955"/>
          </a:xfrm>
          <a:prstGeom prst="rect">
            <a:avLst/>
          </a:prstGeom>
          <a:ln>
            <a:noFill/>
          </a:ln>
          <a:effectLst>
            <a:outerShdw blurRad="190500" algn="tl" rotWithShape="0">
              <a:srgbClr val="000000">
                <a:alpha val="70000"/>
              </a:srgbClr>
            </a:outerShdw>
          </a:effectLst>
        </p:spPr>
      </p:pic>
      <p:pic>
        <p:nvPicPr>
          <p:cNvPr id="187" name="图片 186"/>
          <p:cNvPicPr>
            <a:picLocks noChangeAspect="1"/>
          </p:cNvPicPr>
          <p:nvPr/>
        </p:nvPicPr>
        <p:blipFill>
          <a:blip r:embed="rId13"/>
          <a:stretch>
            <a:fillRect/>
          </a:stretch>
        </p:blipFill>
        <p:spPr>
          <a:xfrm>
            <a:off x="3694974" y="4650850"/>
            <a:ext cx="1358165" cy="1639800"/>
          </a:xfrm>
          <a:prstGeom prst="rect">
            <a:avLst/>
          </a:prstGeom>
          <a:ln>
            <a:noFill/>
          </a:ln>
          <a:effectLst>
            <a:outerShdw blurRad="190500" algn="tl" rotWithShape="0">
              <a:srgbClr val="000000">
                <a:alpha val="70000"/>
              </a:srgbClr>
            </a:outerShdw>
          </a:effectLst>
        </p:spPr>
      </p:pic>
      <p:cxnSp>
        <p:nvCxnSpPr>
          <p:cNvPr id="190" name="直接连接符 189"/>
          <p:cNvCxnSpPr>
            <a:stCxn id="187" idx="3"/>
          </p:cNvCxnSpPr>
          <p:nvPr/>
        </p:nvCxnSpPr>
        <p:spPr>
          <a:xfrm flipV="1">
            <a:off x="5053139" y="4805776"/>
            <a:ext cx="990304" cy="664974"/>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sp>
        <p:nvSpPr>
          <p:cNvPr id="193" name="文本框 192"/>
          <p:cNvSpPr txBox="1"/>
          <p:nvPr/>
        </p:nvSpPr>
        <p:spPr>
          <a:xfrm>
            <a:off x="5165645" y="4728506"/>
            <a:ext cx="1044688" cy="523220"/>
          </a:xfrm>
          <a:prstGeom prst="rect">
            <a:avLst/>
          </a:prstGeom>
          <a:noFill/>
        </p:spPr>
        <p:txBody>
          <a:bodyPr wrap="square" rtlCol="0">
            <a:spAutoFit/>
          </a:bodyPr>
          <a:lstStyle/>
          <a:p>
            <a:r>
              <a:rPr lang="zh-CN" altLang="en-US" sz="1400" dirty="0">
                <a:solidFill>
                  <a:srgbClr val="00B050"/>
                </a:solidFill>
              </a:rPr>
              <a:t>物理计划</a:t>
            </a:r>
            <a:endParaRPr lang="en-US" altLang="zh-CN" sz="1400" dirty="0">
              <a:solidFill>
                <a:srgbClr val="00B050"/>
              </a:solidFill>
            </a:endParaRPr>
          </a:p>
          <a:p>
            <a:r>
              <a:rPr lang="en-US" altLang="zh-CN" sz="1400" dirty="0">
                <a:solidFill>
                  <a:srgbClr val="00B050"/>
                </a:solidFill>
              </a:rPr>
              <a:t>QEP</a:t>
            </a:r>
            <a:endParaRPr lang="zh-CN" altLang="en-US" sz="1400" dirty="0">
              <a:solidFill>
                <a:srgbClr val="00B050"/>
              </a:solidFill>
            </a:endParaRPr>
          </a:p>
        </p:txBody>
      </p:sp>
      <p:pic>
        <p:nvPicPr>
          <p:cNvPr id="192" name="图片 191"/>
          <p:cNvPicPr>
            <a:picLocks noChangeAspect="1"/>
          </p:cNvPicPr>
          <p:nvPr/>
        </p:nvPicPr>
        <p:blipFill>
          <a:blip r:embed="rId14"/>
          <a:stretch>
            <a:fillRect/>
          </a:stretch>
        </p:blipFill>
        <p:spPr>
          <a:xfrm>
            <a:off x="8025117" y="3098792"/>
            <a:ext cx="1054506" cy="1269517"/>
          </a:xfrm>
          <a:prstGeom prst="rect">
            <a:avLst/>
          </a:prstGeom>
          <a:ln>
            <a:noFill/>
          </a:ln>
          <a:effectLst>
            <a:outerShdw blurRad="190500" algn="tl" rotWithShape="0">
              <a:srgbClr val="000000">
                <a:alpha val="70000"/>
              </a:srgbClr>
            </a:outerShdw>
          </a:effectLst>
        </p:spPr>
      </p:pic>
      <p:sp>
        <p:nvSpPr>
          <p:cNvPr id="196" name="文本框 10"/>
          <p:cNvSpPr txBox="1">
            <a:spLocks noChangeArrowheads="1"/>
          </p:cNvSpPr>
          <p:nvPr/>
        </p:nvSpPr>
        <p:spPr bwMode="auto">
          <a:xfrm>
            <a:off x="4208489" y="89044"/>
            <a:ext cx="49218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en-US" altLang="zh-CN" sz="900" b="1" dirty="0">
                <a:solidFill>
                  <a:srgbClr val="7030A0"/>
                </a:solidFill>
                <a:latin typeface="Times New Roman" panose="02020603050405020304" pitchFamily="18" charset="0"/>
                <a:ea typeface="Microsoft YaHei" panose="020B0503020204020204" pitchFamily="34" charset="-122"/>
              </a:rPr>
              <a:t>*All examples are provided by our DBEDU platform (</a:t>
            </a:r>
            <a:r>
              <a:rPr lang="en-US" altLang="zh-CN" sz="900" b="1" dirty="0" err="1">
                <a:solidFill>
                  <a:srgbClr val="7030A0"/>
                </a:solidFill>
                <a:latin typeface="Times New Roman" panose="02020603050405020304" pitchFamily="18" charset="0"/>
                <a:ea typeface="Microsoft YaHei" panose="020B0503020204020204" pitchFamily="34" charset="-122"/>
              </a:rPr>
              <a:t>Dbinsight</a:t>
            </a:r>
            <a:r>
              <a:rPr lang="en-US" altLang="zh-CN" sz="900" b="1" dirty="0">
                <a:solidFill>
                  <a:srgbClr val="7030A0"/>
                </a:solidFill>
                <a:latin typeface="Times New Roman" panose="02020603050405020304" pitchFamily="18" charset="0"/>
                <a:ea typeface="Microsoft YaHei" panose="020B0503020204020204" pitchFamily="34" charset="-122"/>
              </a:rPr>
              <a:t> &amp; LANTERN subsystems)</a:t>
            </a:r>
          </a:p>
          <a:p>
            <a:pPr algn="ctr">
              <a:spcBef>
                <a:spcPct val="0"/>
              </a:spcBef>
              <a:buFontTx/>
              <a:buNone/>
            </a:pPr>
            <a:r>
              <a:rPr lang="en-US" altLang="zh-CN" sz="900" b="1" dirty="0">
                <a:solidFill>
                  <a:srgbClr val="7030A0"/>
                </a:solidFill>
                <a:latin typeface="Times New Roman" panose="02020603050405020304" pitchFamily="18" charset="0"/>
                <a:ea typeface="Microsoft YaHei" panose="020B0503020204020204" pitchFamily="34" charset="-122"/>
              </a:rPr>
              <a:t>Visit </a:t>
            </a:r>
            <a:r>
              <a:rPr lang="en-US" altLang="zh-CN" sz="900" b="1" dirty="0">
                <a:solidFill>
                  <a:srgbClr val="7030A0"/>
                </a:solidFill>
                <a:latin typeface="Times New Roman" panose="02020603050405020304" pitchFamily="18" charset="0"/>
                <a:ea typeface="Microsoft YaHei" panose="020B0503020204020204" pitchFamily="34" charset="-122"/>
                <a:hlinkClick r:id="rId15"/>
              </a:rPr>
              <a:t>dbedu.xidian.edu.cn </a:t>
            </a:r>
            <a:r>
              <a:rPr lang="en-US" altLang="zh-CN" sz="900" b="1" dirty="0">
                <a:solidFill>
                  <a:srgbClr val="7030A0"/>
                </a:solidFill>
                <a:latin typeface="Times New Roman" panose="02020603050405020304" pitchFamily="18" charset="0"/>
                <a:ea typeface="Microsoft YaHei" panose="020B0503020204020204" pitchFamily="34" charset="-122"/>
              </a:rPr>
              <a:t>and have a hand-on experience yourself!</a:t>
            </a:r>
            <a:endParaRPr lang="zh-CN" altLang="en-US" sz="900" b="1" dirty="0">
              <a:solidFill>
                <a:srgbClr val="7030A0"/>
              </a:solidFill>
              <a:latin typeface="Times New Roman" panose="02020603050405020304" pitchFamily="18" charset="0"/>
              <a:ea typeface="Microsoft YaHei" panose="020B0503020204020204" pitchFamily="34" charset="-122"/>
            </a:endParaRPr>
          </a:p>
        </p:txBody>
      </p:sp>
      <p:sp>
        <p:nvSpPr>
          <p:cNvPr id="201" name="矩形: 圆角 200"/>
          <p:cNvSpPr/>
          <p:nvPr/>
        </p:nvSpPr>
        <p:spPr>
          <a:xfrm>
            <a:off x="5080605" y="3489616"/>
            <a:ext cx="1955554" cy="1232383"/>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16"/>
          <a:stretch>
            <a:fillRect/>
          </a:stretch>
        </p:blipFill>
        <p:spPr>
          <a:xfrm>
            <a:off x="3279512" y="4420848"/>
            <a:ext cx="1827068" cy="2003256"/>
          </a:xfrm>
          <a:prstGeom prst="rect">
            <a:avLst/>
          </a:prstGeom>
          <a:ln w="19050" cap="rnd">
            <a:solidFill>
              <a:srgbClr val="C00000"/>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1022E-16 -1.11111E-6 L 1.11022E-16 0.2838 " pathEditMode="relative" rAng="0" ptsTypes="AA">
                                      <p:cBhvr>
                                        <p:cTn id="6" dur="2000" fill="hold"/>
                                        <p:tgtEl>
                                          <p:spTgt spid="201"/>
                                        </p:tgtEl>
                                        <p:attrNameLst>
                                          <p:attrName>ppt_x</p:attrName>
                                          <p:attrName>ppt_y</p:attrName>
                                        </p:attrNameLst>
                                      </p:cBhvr>
                                      <p:rCtr x="0" y="14190"/>
                                    </p:animMotion>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anim calcmode="lin" valueType="num">
                                      <p:cBhvr>
                                        <p:cTn id="12" dur="2000" fill="hold"/>
                                        <p:tgtEl>
                                          <p:spTgt spid="6"/>
                                        </p:tgtEl>
                                        <p:attrNameLst>
                                          <p:attrName>ppt_w</p:attrName>
                                        </p:attrNameLst>
                                      </p:cBhvr>
                                      <p:tavLst>
                                        <p:tav tm="0" fmla="#ppt_w*sin(2.5*pi*$)">
                                          <p:val>
                                            <p:fltVal val="0"/>
                                          </p:val>
                                        </p:tav>
                                        <p:tav tm="100000">
                                          <p:val>
                                            <p:fltVal val="1"/>
                                          </p:val>
                                        </p:tav>
                                      </p:tavLst>
                                    </p:anim>
                                    <p:anim calcmode="lin" valueType="num">
                                      <p:cBhvr>
                                        <p:cTn id="13"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执行引擎</a:t>
            </a:r>
          </a:p>
        </p:txBody>
      </p:sp>
      <p:sp>
        <p:nvSpPr>
          <p:cNvPr id="23" name="椭圆 5"/>
          <p:cNvSpPr>
            <a:spLocks noChangeArrowheads="1"/>
          </p:cNvSpPr>
          <p:nvPr/>
        </p:nvSpPr>
        <p:spPr bwMode="auto">
          <a:xfrm>
            <a:off x="3873659" y="748031"/>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执行计划</a:t>
            </a:r>
          </a:p>
        </p:txBody>
      </p:sp>
      <p:sp>
        <p:nvSpPr>
          <p:cNvPr id="48" name="矩形 47"/>
          <p:cNvSpPr/>
          <p:nvPr/>
        </p:nvSpPr>
        <p:spPr>
          <a:xfrm>
            <a:off x="743587" y="1175349"/>
            <a:ext cx="7503096" cy="5317097"/>
          </a:xfrm>
          <a:prstGeom prst="rect">
            <a:avLst/>
          </a:prstGeom>
        </p:spPr>
        <p:txBody>
          <a:bodyPr wrap="square">
            <a:spAutoFit/>
          </a:bodyPr>
          <a:lstStyle/>
          <a:p>
            <a:pPr marL="285750" indent="-285750" fontAlgn="auto">
              <a:lnSpc>
                <a:spcPct val="150000"/>
              </a:lnSpc>
              <a:buFont typeface="Wingdings" panose="05000000000000000000" pitchFamily="2" charset="2"/>
              <a:buChar char="Ø"/>
              <a:defRPr/>
            </a:pPr>
            <a:r>
              <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CBO</a:t>
            </a: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输出</a:t>
            </a: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“最优”的物理计划</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执行计划</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QEP</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Query Execution Plan</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算法区别 </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-&gt; </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执行代价（</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cost</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400" kern="100"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执行模型</a:t>
            </a: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给定</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QEP</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DBMS</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执行的流程</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QEP</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中每个物理操作符</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485900" lvl="2"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对应一段具体代码实现</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执行模型需要考虑如何从输入关系实例，结合</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QEP</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，串联各操作符的代码实现，以输出最终结果</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485900" lvl="2"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物化模型：每一步物理操作符的中间结果</a:t>
            </a:r>
            <a:r>
              <a:rPr lang="zh-CN" altLang="en-US"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物化（甚至落盘）</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后，用于下一步输入</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485900" lvl="2"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火山模型</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迭代模型：物理操作符的结果元组直接发送给下一个操作符使用（每个操作符需要实现一个</a:t>
            </a:r>
            <a:r>
              <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Next()</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方法），中间不需物化</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485900" lvl="2"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向量化模型：不是每次传递一个元组，而是每次一批</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943100" lvl="3"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以更好的利用现代</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CPU</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的</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SIMD</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指令</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6" name="文本框 55"/>
          <p:cNvSpPr txBox="1"/>
          <p:nvPr/>
        </p:nvSpPr>
        <p:spPr>
          <a:xfrm>
            <a:off x="5275653" y="151464"/>
            <a:ext cx="3561080" cy="1814830"/>
          </a:xfrm>
          <a:prstGeom prst="rect">
            <a:avLst/>
          </a:prstGeom>
          <a:noFill/>
          <a:ln w="12700">
            <a:solidFill>
              <a:schemeClr val="tx1"/>
            </a:solidFill>
          </a:ln>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SELECT </a:t>
            </a:r>
            <a:r>
              <a:rPr lang="zh-CN" altLang="en-US" sz="1600" i="1" dirty="0">
                <a:solidFill>
                  <a:srgbClr val="FF0000"/>
                </a:solidFill>
                <a:latin typeface="Times New Roman" panose="02020603050405020304" pitchFamily="18" charset="0"/>
                <a:cs typeface="Times New Roman" panose="02020603050405020304" pitchFamily="18" charset="0"/>
              </a:rPr>
              <a:t>o.date,</a:t>
            </a:r>
            <a:r>
              <a:rPr lang="en-US" altLang="zh-CN" sz="1600" i="1"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o.quantity,</a:t>
            </a:r>
            <a:r>
              <a:rPr lang="en-US" altLang="zh-CN" sz="1600" i="1"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p.name</a:t>
            </a:r>
            <a:endParaRPr lang="zh-CN" altLang="en-US" sz="1600" i="1"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FROM </a:t>
            </a:r>
            <a:r>
              <a:rPr lang="zh-CN" altLang="en-US" sz="1600" i="1" dirty="0">
                <a:solidFill>
                  <a:srgbClr val="FF0000"/>
                </a:solidFill>
                <a:latin typeface="Times New Roman" panose="02020603050405020304" pitchFamily="18" charset="0"/>
                <a:cs typeface="Times New Roman" panose="02020603050405020304" pitchFamily="18" charset="0"/>
              </a:rPr>
              <a:t>customers c,</a:t>
            </a:r>
            <a:r>
              <a:rPr lang="en-US" altLang="zh-CN" sz="1600" i="1"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orders o,</a:t>
            </a:r>
            <a:r>
              <a:rPr lang="en-US" altLang="zh-CN" sz="1600" i="1"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products p</a:t>
            </a:r>
            <a:r>
              <a:rPr lang="en-US" altLang="zh-CN" sz="1600" i="1"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WHER</a:t>
            </a:r>
            <a:r>
              <a:rPr lang="en-US" altLang="zh-CN" sz="1600" dirty="0">
                <a:latin typeface="Times New Roman" panose="02020603050405020304" pitchFamily="18" charset="0"/>
                <a:cs typeface="Times New Roman" panose="02020603050405020304" pitchFamily="18" charset="0"/>
                <a:sym typeface="+mn-ea"/>
              </a:rPr>
              <a:t>E </a:t>
            </a:r>
            <a:r>
              <a:rPr lang="zh-CN" altLang="en-US" sz="1600" i="1" dirty="0">
                <a:solidFill>
                  <a:srgbClr val="FF0000"/>
                </a:solidFill>
                <a:latin typeface="Times New Roman" panose="02020603050405020304" pitchFamily="18" charset="0"/>
                <a:cs typeface="Times New Roman" panose="02020603050405020304" pitchFamily="18" charset="0"/>
                <a:sym typeface="+mn-ea"/>
              </a:rPr>
              <a:t>c.contactNumber</a:t>
            </a:r>
            <a:r>
              <a:rPr lang="zh-CN" altLang="en-US" sz="1600" dirty="0">
                <a:solidFill>
                  <a:srgbClr val="FF0000"/>
                </a:solidFill>
                <a:latin typeface="Times New Roman" panose="02020603050405020304" pitchFamily="18" charset="0"/>
                <a:cs typeface="Times New Roman" panose="02020603050405020304" pitchFamily="18" charset="0"/>
                <a:sym typeface="+mn-ea"/>
              </a:rPr>
              <a:t> = ?</a:t>
            </a:r>
          </a:p>
          <a:p>
            <a:r>
              <a:rPr lang="en-US" altLang="zh-CN"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mn-ea"/>
              </a:rPr>
              <a:t>AND </a:t>
            </a:r>
            <a:r>
              <a:rPr lang="zh-CN" altLang="en-US" sz="1600" i="1" dirty="0">
                <a:solidFill>
                  <a:srgbClr val="FF0000"/>
                </a:solidFill>
                <a:latin typeface="Times New Roman" panose="02020603050405020304" pitchFamily="18" charset="0"/>
                <a:cs typeface="Times New Roman" panose="02020603050405020304" pitchFamily="18" charset="0"/>
              </a:rPr>
              <a:t>c.id </a:t>
            </a:r>
            <a:r>
              <a:rPr lang="zh-CN" altLang="en-US" sz="1600"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o.</a:t>
            </a:r>
            <a:r>
              <a:rPr lang="en-US" altLang="zh-CN" sz="1600" i="1" dirty="0">
                <a:solidFill>
                  <a:srgbClr val="FF0000"/>
                </a:solidFill>
                <a:latin typeface="Times New Roman" panose="02020603050405020304" pitchFamily="18" charset="0"/>
                <a:cs typeface="Times New Roman" panose="02020603050405020304" pitchFamily="18" charset="0"/>
              </a:rPr>
              <a:t>c</a:t>
            </a:r>
            <a:r>
              <a:rPr lang="zh-CN" altLang="en-US" sz="1600" i="1" dirty="0">
                <a:solidFill>
                  <a:srgbClr val="FF0000"/>
                </a:solidFill>
                <a:latin typeface="Times New Roman" panose="02020603050405020304" pitchFamily="18" charset="0"/>
                <a:cs typeface="Times New Roman" panose="02020603050405020304" pitchFamily="18" charset="0"/>
              </a:rPr>
              <a:t>id</a:t>
            </a:r>
            <a:endParaRPr lang="zh-CN" altLang="en-US"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mn-ea"/>
              </a:rPr>
              <a:t>AND </a:t>
            </a:r>
            <a:r>
              <a:rPr lang="zh-CN" altLang="en-US" sz="1600" i="1" dirty="0">
                <a:solidFill>
                  <a:srgbClr val="FF0000"/>
                </a:solidFill>
                <a:latin typeface="Times New Roman" panose="02020603050405020304" pitchFamily="18" charset="0"/>
                <a:cs typeface="Times New Roman" panose="02020603050405020304" pitchFamily="18" charset="0"/>
              </a:rPr>
              <a:t>p.id</a:t>
            </a:r>
            <a:r>
              <a:rPr lang="zh-CN" altLang="en-US" sz="1600" dirty="0">
                <a:solidFill>
                  <a:srgbClr val="FF0000"/>
                </a:solidFill>
                <a:latin typeface="Times New Roman" panose="02020603050405020304" pitchFamily="18" charset="0"/>
                <a:cs typeface="Times New Roman" panose="02020603050405020304" pitchFamily="18" charset="0"/>
              </a:rPr>
              <a:t> = </a:t>
            </a:r>
            <a:r>
              <a:rPr lang="zh-CN" altLang="en-US" sz="1600" i="1" dirty="0">
                <a:solidFill>
                  <a:srgbClr val="FF0000"/>
                </a:solidFill>
                <a:latin typeface="Times New Roman" panose="02020603050405020304" pitchFamily="18" charset="0"/>
                <a:cs typeface="Times New Roman" panose="02020603050405020304" pitchFamily="18" charset="0"/>
              </a:rPr>
              <a:t>o.pid</a:t>
            </a:r>
            <a:endParaRPr lang="zh-CN" altLang="en-US" sz="1600" i="1"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AND </a:t>
            </a:r>
            <a:r>
              <a:rPr lang="zh-CN" altLang="en-US" sz="1600" i="1" dirty="0">
                <a:solidFill>
                  <a:srgbClr val="FF0000"/>
                </a:solidFill>
                <a:latin typeface="Times New Roman" panose="02020603050405020304" pitchFamily="18" charset="0"/>
                <a:cs typeface="Times New Roman" panose="02020603050405020304" pitchFamily="18" charset="0"/>
              </a:rPr>
              <a:t>o.date</a:t>
            </a:r>
            <a:r>
              <a:rPr lang="zh-CN" altLang="en-US" sz="1600" i="1"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BETWEEN </a:t>
            </a:r>
            <a:r>
              <a:rPr lang="zh-CN" altLang="en-US" sz="1600" dirty="0">
                <a:solidFill>
                  <a:srgbClr val="FF0000"/>
                </a:solidFill>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mn-ea"/>
              </a:rPr>
              <a:t>AND </a:t>
            </a:r>
            <a:r>
              <a:rPr lang="zh-CN" altLang="en-US" sz="1600" dirty="0">
                <a:solidFill>
                  <a:srgbClr val="FF0000"/>
                </a:solidFill>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ORDER </a:t>
            </a:r>
            <a:r>
              <a:rPr lang="en-US" altLang="zh-CN" sz="1600" dirty="0">
                <a:solidFill>
                  <a:schemeClr val="tx1"/>
                </a:solidFill>
                <a:latin typeface="Times New Roman" panose="02020603050405020304" pitchFamily="18" charset="0"/>
                <a:cs typeface="Times New Roman" panose="02020603050405020304" pitchFamily="18" charset="0"/>
              </a:rPr>
              <a:t>BY </a:t>
            </a:r>
            <a:r>
              <a:rPr lang="zh-CN" altLang="en-US" sz="1600" i="1" dirty="0">
                <a:solidFill>
                  <a:srgbClr val="FF0000"/>
                </a:solidFill>
                <a:latin typeface="Times New Roman" panose="02020603050405020304" pitchFamily="18" charset="0"/>
                <a:cs typeface="Times New Roman" panose="02020603050405020304" pitchFamily="18" charset="0"/>
              </a:rPr>
              <a:t>o.date</a:t>
            </a:r>
            <a:r>
              <a:rPr lang="zh-CN" altLang="en-US" sz="1600" i="1" dirty="0">
                <a:latin typeface="Times New Roman" panose="02020603050405020304" pitchFamily="18" charset="0"/>
                <a:cs typeface="Times New Roman" panose="02020603050405020304" pitchFamily="18" charset="0"/>
              </a:rPr>
              <a:t> </a:t>
            </a:r>
          </a:p>
        </p:txBody>
      </p:sp>
      <p:grpSp>
        <p:nvGrpSpPr>
          <p:cNvPr id="2" name="组合 1"/>
          <p:cNvGrpSpPr/>
          <p:nvPr/>
        </p:nvGrpSpPr>
        <p:grpSpPr>
          <a:xfrm>
            <a:off x="5881474" y="2052037"/>
            <a:ext cx="2915679" cy="1781860"/>
            <a:chOff x="5484734" y="1759585"/>
            <a:chExt cx="3677920" cy="2311291"/>
          </a:xfrm>
        </p:grpSpPr>
        <p:sp>
          <p:nvSpPr>
            <p:cNvPr id="57" name="文本框 56"/>
            <p:cNvSpPr txBox="1"/>
            <p:nvPr/>
          </p:nvSpPr>
          <p:spPr>
            <a:xfrm>
              <a:off x="6321029" y="2361565"/>
              <a:ext cx="62420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a:latin typeface="Segoe UI Symbol" panose="020B0502040204020203" pitchFamily="34" charset="0"/>
                  <a:ea typeface="Segoe UI Symbol" panose="020B0502040204020203" pitchFamily="34" charset="0"/>
                </a:rPr>
                <a:t>NLJ</a:t>
              </a:r>
            </a:p>
          </p:txBody>
        </p:sp>
        <p:sp>
          <p:nvSpPr>
            <p:cNvPr id="58" name="文本框 57"/>
            <p:cNvSpPr txBox="1"/>
            <p:nvPr/>
          </p:nvSpPr>
          <p:spPr>
            <a:xfrm>
              <a:off x="7878049" y="3090544"/>
              <a:ext cx="1170940" cy="35930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i="1">
                  <a:latin typeface="Times New Roman" panose="02020603050405020304" pitchFamily="18" charset="0"/>
                  <a:cs typeface="Times New Roman" panose="02020603050405020304" pitchFamily="18" charset="0"/>
                </a:rPr>
                <a:t>products</a:t>
              </a:r>
            </a:p>
          </p:txBody>
        </p:sp>
        <p:sp>
          <p:nvSpPr>
            <p:cNvPr id="59" name="文本框 58"/>
            <p:cNvSpPr txBox="1"/>
            <p:nvPr/>
          </p:nvSpPr>
          <p:spPr>
            <a:xfrm>
              <a:off x="5627608" y="3089910"/>
              <a:ext cx="92265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ISCAN</a:t>
              </a:r>
            </a:p>
          </p:txBody>
        </p:sp>
        <p:sp>
          <p:nvSpPr>
            <p:cNvPr id="60" name="文本框 59"/>
            <p:cNvSpPr txBox="1"/>
            <p:nvPr/>
          </p:nvSpPr>
          <p:spPr>
            <a:xfrm>
              <a:off x="6775689" y="3089910"/>
              <a:ext cx="87947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a:latin typeface="Segoe UI Symbol" panose="020B0502040204020203" pitchFamily="34" charset="0"/>
                  <a:ea typeface="Segoe UI Symbol" panose="020B0502040204020203" pitchFamily="34" charset="0"/>
                </a:rPr>
                <a:t>ISCAN</a:t>
              </a:r>
            </a:p>
          </p:txBody>
        </p:sp>
        <p:sp>
          <p:nvSpPr>
            <p:cNvPr id="61" name="文本框 60"/>
            <p:cNvSpPr txBox="1"/>
            <p:nvPr/>
          </p:nvSpPr>
          <p:spPr>
            <a:xfrm>
              <a:off x="6830934" y="3709035"/>
              <a:ext cx="824230" cy="35930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i="1">
                  <a:latin typeface="Times New Roman" panose="02020603050405020304" pitchFamily="18" charset="0"/>
                  <a:cs typeface="Times New Roman" panose="02020603050405020304" pitchFamily="18" charset="0"/>
                </a:rPr>
                <a:t>orders</a:t>
              </a:r>
            </a:p>
          </p:txBody>
        </p:sp>
        <p:sp>
          <p:nvSpPr>
            <p:cNvPr id="62" name="文本框 61"/>
            <p:cNvSpPr txBox="1"/>
            <p:nvPr/>
          </p:nvSpPr>
          <p:spPr>
            <a:xfrm>
              <a:off x="7759939" y="2361565"/>
              <a:ext cx="140271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IOSCAN</a:t>
              </a:r>
            </a:p>
          </p:txBody>
        </p:sp>
        <p:cxnSp>
          <p:nvCxnSpPr>
            <p:cNvPr id="63" name="直接连接符 62"/>
            <p:cNvCxnSpPr/>
            <p:nvPr/>
          </p:nvCxnSpPr>
          <p:spPr>
            <a:xfrm flipV="1">
              <a:off x="6633449" y="2110740"/>
              <a:ext cx="814705" cy="250825"/>
            </a:xfrm>
            <a:prstGeom prst="line">
              <a:avLst/>
            </a:prstGeom>
          </p:spPr>
          <p:style>
            <a:lnRef idx="2">
              <a:schemeClr val="accent2"/>
            </a:lnRef>
            <a:fillRef idx="1">
              <a:schemeClr val="lt1"/>
            </a:fillRef>
            <a:effectRef idx="0">
              <a:schemeClr val="accent2"/>
            </a:effectRef>
            <a:fontRef idx="minor">
              <a:schemeClr val="dk1"/>
            </a:fontRef>
          </p:style>
        </p:cxnSp>
        <p:cxnSp>
          <p:nvCxnSpPr>
            <p:cNvPr id="64" name="直接连接符 63"/>
            <p:cNvCxnSpPr>
              <a:stCxn id="57" idx="2"/>
              <a:endCxn id="59" idx="0"/>
            </p:cNvCxnSpPr>
            <p:nvPr/>
          </p:nvCxnSpPr>
          <p:spPr>
            <a:xfrm flipH="1">
              <a:off x="6088937" y="2760790"/>
              <a:ext cx="544195" cy="329120"/>
            </a:xfrm>
            <a:prstGeom prst="line">
              <a:avLst/>
            </a:prstGeom>
          </p:spPr>
          <p:style>
            <a:lnRef idx="2">
              <a:schemeClr val="accent2"/>
            </a:lnRef>
            <a:fillRef idx="1">
              <a:schemeClr val="lt1"/>
            </a:fillRef>
            <a:effectRef idx="0">
              <a:schemeClr val="accent2"/>
            </a:effectRef>
            <a:fontRef idx="minor">
              <a:schemeClr val="dk1"/>
            </a:fontRef>
          </p:style>
        </p:cxnSp>
        <p:cxnSp>
          <p:nvCxnSpPr>
            <p:cNvPr id="65" name="直接连接符 64"/>
            <p:cNvCxnSpPr>
              <a:stCxn id="57" idx="2"/>
              <a:endCxn id="60" idx="0"/>
            </p:cNvCxnSpPr>
            <p:nvPr/>
          </p:nvCxnSpPr>
          <p:spPr>
            <a:xfrm>
              <a:off x="6633132" y="2760790"/>
              <a:ext cx="582294" cy="329120"/>
            </a:xfrm>
            <a:prstGeom prst="line">
              <a:avLst/>
            </a:prstGeom>
          </p:spPr>
          <p:style>
            <a:lnRef idx="2">
              <a:schemeClr val="accent2"/>
            </a:lnRef>
            <a:fillRef idx="1">
              <a:schemeClr val="lt1"/>
            </a:fillRef>
            <a:effectRef idx="0">
              <a:schemeClr val="accent2"/>
            </a:effectRef>
            <a:fontRef idx="minor">
              <a:schemeClr val="dk1"/>
            </a:fontRef>
          </p:style>
        </p:cxnSp>
        <p:cxnSp>
          <p:nvCxnSpPr>
            <p:cNvPr id="66" name="直接连接符 65"/>
            <p:cNvCxnSpPr>
              <a:endCxn id="62" idx="0"/>
            </p:cNvCxnSpPr>
            <p:nvPr/>
          </p:nvCxnSpPr>
          <p:spPr>
            <a:xfrm>
              <a:off x="7448153" y="2110739"/>
              <a:ext cx="1013144" cy="250826"/>
            </a:xfrm>
            <a:prstGeom prst="line">
              <a:avLst/>
            </a:prstGeom>
          </p:spPr>
          <p:style>
            <a:lnRef idx="2">
              <a:schemeClr val="accent2"/>
            </a:lnRef>
            <a:fillRef idx="1">
              <a:schemeClr val="lt1"/>
            </a:fillRef>
            <a:effectRef idx="0">
              <a:schemeClr val="accent2"/>
            </a:effectRef>
            <a:fontRef idx="minor">
              <a:schemeClr val="dk1"/>
            </a:fontRef>
          </p:style>
        </p:cxnSp>
        <p:cxnSp>
          <p:nvCxnSpPr>
            <p:cNvPr id="67" name="直接连接符 66"/>
            <p:cNvCxnSpPr>
              <a:endCxn id="58" idx="0"/>
            </p:cNvCxnSpPr>
            <p:nvPr/>
          </p:nvCxnSpPr>
          <p:spPr>
            <a:xfrm>
              <a:off x="8445104" y="2729230"/>
              <a:ext cx="18416" cy="361315"/>
            </a:xfrm>
            <a:prstGeom prst="line">
              <a:avLst/>
            </a:prstGeom>
          </p:spPr>
          <p:style>
            <a:lnRef idx="2">
              <a:schemeClr val="accent2"/>
            </a:lnRef>
            <a:fillRef idx="1">
              <a:schemeClr val="lt1"/>
            </a:fillRef>
            <a:effectRef idx="0">
              <a:schemeClr val="accent2"/>
            </a:effectRef>
            <a:fontRef idx="minor">
              <a:schemeClr val="dk1"/>
            </a:fontRef>
          </p:style>
        </p:cxnSp>
        <p:cxnSp>
          <p:nvCxnSpPr>
            <p:cNvPr id="68" name="直接连接符 67"/>
            <p:cNvCxnSpPr>
              <a:stCxn id="59" idx="2"/>
            </p:cNvCxnSpPr>
            <p:nvPr/>
          </p:nvCxnSpPr>
          <p:spPr>
            <a:xfrm>
              <a:off x="6088937" y="3489135"/>
              <a:ext cx="318" cy="219900"/>
            </a:xfrm>
            <a:prstGeom prst="line">
              <a:avLst/>
            </a:prstGeom>
          </p:spPr>
          <p:style>
            <a:lnRef idx="2">
              <a:schemeClr val="accent2"/>
            </a:lnRef>
            <a:fillRef idx="1">
              <a:schemeClr val="lt1"/>
            </a:fillRef>
            <a:effectRef idx="0">
              <a:schemeClr val="accent2"/>
            </a:effectRef>
            <a:fontRef idx="minor">
              <a:schemeClr val="dk1"/>
            </a:fontRef>
          </p:style>
        </p:cxnSp>
        <p:cxnSp>
          <p:nvCxnSpPr>
            <p:cNvPr id="69" name="直接连接符 68"/>
            <p:cNvCxnSpPr/>
            <p:nvPr/>
          </p:nvCxnSpPr>
          <p:spPr>
            <a:xfrm flipH="1">
              <a:off x="7243049" y="3458210"/>
              <a:ext cx="635" cy="250825"/>
            </a:xfrm>
            <a:prstGeom prst="line">
              <a:avLst/>
            </a:prstGeom>
          </p:spPr>
          <p:style>
            <a:lnRef idx="2">
              <a:schemeClr val="accent2"/>
            </a:lnRef>
            <a:fillRef idx="1">
              <a:schemeClr val="lt1"/>
            </a:fillRef>
            <a:effectRef idx="0">
              <a:schemeClr val="accent2"/>
            </a:effectRef>
            <a:fontRef idx="minor">
              <a:schemeClr val="dk1"/>
            </a:fontRef>
          </p:style>
        </p:cxnSp>
        <p:sp>
          <p:nvSpPr>
            <p:cNvPr id="74" name="文本框 73"/>
            <p:cNvSpPr txBox="1"/>
            <p:nvPr/>
          </p:nvSpPr>
          <p:spPr>
            <a:xfrm>
              <a:off x="7177009" y="1759585"/>
              <a:ext cx="62420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NLJ</a:t>
              </a:r>
            </a:p>
          </p:txBody>
        </p:sp>
        <p:sp>
          <p:nvSpPr>
            <p:cNvPr id="75" name="文本框 74"/>
            <p:cNvSpPr txBox="1"/>
            <p:nvPr/>
          </p:nvSpPr>
          <p:spPr>
            <a:xfrm>
              <a:off x="5484734" y="3711574"/>
              <a:ext cx="1070610" cy="35930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i="1">
                  <a:latin typeface="Times New Roman" panose="02020603050405020304" pitchFamily="18" charset="0"/>
                  <a:cs typeface="Times New Roman" panose="02020603050405020304" pitchFamily="18" charset="0"/>
                </a:rPr>
                <a:t>customers</a:t>
              </a:r>
            </a:p>
          </p:txBody>
        </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执行引擎</a:t>
            </a:r>
          </a:p>
        </p:txBody>
      </p:sp>
      <p:sp>
        <p:nvSpPr>
          <p:cNvPr id="23" name="椭圆 5"/>
          <p:cNvSpPr>
            <a:spLocks noChangeArrowheads="1"/>
          </p:cNvSpPr>
          <p:nvPr/>
        </p:nvSpPr>
        <p:spPr bwMode="auto">
          <a:xfrm>
            <a:off x="3864930" y="748031"/>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物化模型</a:t>
            </a:r>
          </a:p>
        </p:txBody>
      </p:sp>
      <p:sp>
        <p:nvSpPr>
          <p:cNvPr id="48" name="矩形 47"/>
          <p:cNvSpPr/>
          <p:nvPr/>
        </p:nvSpPr>
        <p:spPr>
          <a:xfrm>
            <a:off x="743587" y="1175349"/>
            <a:ext cx="7503096" cy="1069780"/>
          </a:xfrm>
          <a:prstGeom prst="rect">
            <a:avLst/>
          </a:prstGeom>
        </p:spPr>
        <p:txBody>
          <a:bodyPr wrap="square">
            <a:spAutoFit/>
          </a:bodyPr>
          <a:lstStyle/>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物化模型</a:t>
            </a: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每个操作符</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一次性</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读入所有输入（元组）</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lvl="1" indent="-285750">
              <a:lnSpc>
                <a:spcPct val="150000"/>
              </a:lnSpc>
              <a:buFont typeface="Wingdings" panose="05000000000000000000" pitchFamily="2" charset="2"/>
              <a:buChar char="Ø"/>
              <a:defRPr/>
            </a:pP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一次性</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输出所有（元组）</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6" name="文本框 55"/>
          <p:cNvSpPr txBox="1"/>
          <p:nvPr/>
        </p:nvSpPr>
        <p:spPr>
          <a:xfrm>
            <a:off x="5393690" y="59225"/>
            <a:ext cx="3561080" cy="1814830"/>
          </a:xfrm>
          <a:prstGeom prst="rect">
            <a:avLst/>
          </a:prstGeom>
          <a:noFill/>
          <a:ln w="12700">
            <a:solidFill>
              <a:schemeClr val="tx1"/>
            </a:solidFill>
          </a:ln>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SELECT </a:t>
            </a:r>
            <a:r>
              <a:rPr lang="zh-CN" altLang="en-US" sz="1600" i="1" dirty="0">
                <a:solidFill>
                  <a:srgbClr val="FF0000"/>
                </a:solidFill>
                <a:latin typeface="Times New Roman" panose="02020603050405020304" pitchFamily="18" charset="0"/>
                <a:cs typeface="Times New Roman" panose="02020603050405020304" pitchFamily="18" charset="0"/>
              </a:rPr>
              <a:t>o.date,</a:t>
            </a:r>
            <a:r>
              <a:rPr lang="en-US" altLang="zh-CN" sz="1600" i="1"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o.quantity,</a:t>
            </a:r>
            <a:r>
              <a:rPr lang="en-US" altLang="zh-CN" sz="1600" i="1"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p.name</a:t>
            </a:r>
            <a:endParaRPr lang="zh-CN" altLang="en-US" sz="1600" i="1"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FROM </a:t>
            </a:r>
            <a:r>
              <a:rPr lang="zh-CN" altLang="en-US" sz="1600" i="1" dirty="0">
                <a:solidFill>
                  <a:srgbClr val="FF0000"/>
                </a:solidFill>
                <a:latin typeface="Times New Roman" panose="02020603050405020304" pitchFamily="18" charset="0"/>
                <a:cs typeface="Times New Roman" panose="02020603050405020304" pitchFamily="18" charset="0"/>
              </a:rPr>
              <a:t>customers c,</a:t>
            </a:r>
            <a:r>
              <a:rPr lang="en-US" altLang="zh-CN" sz="1600" i="1"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orders o,</a:t>
            </a:r>
            <a:r>
              <a:rPr lang="en-US" altLang="zh-CN" sz="1600" i="1"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products p</a:t>
            </a:r>
            <a:r>
              <a:rPr lang="en-US" altLang="zh-CN" sz="1600" i="1"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WHER</a:t>
            </a:r>
            <a:r>
              <a:rPr lang="en-US" altLang="zh-CN" sz="1600" dirty="0">
                <a:latin typeface="Times New Roman" panose="02020603050405020304" pitchFamily="18" charset="0"/>
                <a:cs typeface="Times New Roman" panose="02020603050405020304" pitchFamily="18" charset="0"/>
                <a:sym typeface="+mn-ea"/>
              </a:rPr>
              <a:t>E </a:t>
            </a:r>
            <a:r>
              <a:rPr lang="zh-CN" altLang="en-US" sz="1600" i="1" dirty="0">
                <a:solidFill>
                  <a:srgbClr val="FF0000"/>
                </a:solidFill>
                <a:latin typeface="Times New Roman" panose="02020603050405020304" pitchFamily="18" charset="0"/>
                <a:cs typeface="Times New Roman" panose="02020603050405020304" pitchFamily="18" charset="0"/>
                <a:sym typeface="+mn-ea"/>
              </a:rPr>
              <a:t>c.contactNumber</a:t>
            </a:r>
            <a:r>
              <a:rPr lang="zh-CN" altLang="en-US" sz="1600" dirty="0">
                <a:solidFill>
                  <a:srgbClr val="FF0000"/>
                </a:solidFill>
                <a:latin typeface="Times New Roman" panose="02020603050405020304" pitchFamily="18" charset="0"/>
                <a:cs typeface="Times New Roman" panose="02020603050405020304" pitchFamily="18" charset="0"/>
                <a:sym typeface="+mn-ea"/>
              </a:rPr>
              <a:t> = ?</a:t>
            </a:r>
          </a:p>
          <a:p>
            <a:r>
              <a:rPr lang="en-US" altLang="zh-CN"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mn-ea"/>
              </a:rPr>
              <a:t>AND </a:t>
            </a:r>
            <a:r>
              <a:rPr lang="zh-CN" altLang="en-US" sz="1600" i="1" dirty="0">
                <a:solidFill>
                  <a:srgbClr val="FF0000"/>
                </a:solidFill>
                <a:latin typeface="Times New Roman" panose="02020603050405020304" pitchFamily="18" charset="0"/>
                <a:cs typeface="Times New Roman" panose="02020603050405020304" pitchFamily="18" charset="0"/>
              </a:rPr>
              <a:t>c.id </a:t>
            </a:r>
            <a:r>
              <a:rPr lang="zh-CN" altLang="en-US" sz="1600"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o.</a:t>
            </a:r>
            <a:r>
              <a:rPr lang="en-US" altLang="zh-CN" sz="1600" i="1" dirty="0">
                <a:solidFill>
                  <a:srgbClr val="FF0000"/>
                </a:solidFill>
                <a:latin typeface="Times New Roman" panose="02020603050405020304" pitchFamily="18" charset="0"/>
                <a:cs typeface="Times New Roman" panose="02020603050405020304" pitchFamily="18" charset="0"/>
              </a:rPr>
              <a:t>c</a:t>
            </a:r>
            <a:r>
              <a:rPr lang="zh-CN" altLang="en-US" sz="1600" i="1" dirty="0">
                <a:solidFill>
                  <a:srgbClr val="FF0000"/>
                </a:solidFill>
                <a:latin typeface="Times New Roman" panose="02020603050405020304" pitchFamily="18" charset="0"/>
                <a:cs typeface="Times New Roman" panose="02020603050405020304" pitchFamily="18" charset="0"/>
              </a:rPr>
              <a:t>id</a:t>
            </a:r>
            <a:endParaRPr lang="zh-CN" altLang="en-US"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mn-ea"/>
              </a:rPr>
              <a:t>AND </a:t>
            </a:r>
            <a:r>
              <a:rPr lang="zh-CN" altLang="en-US" sz="1600" i="1" dirty="0">
                <a:solidFill>
                  <a:srgbClr val="FF0000"/>
                </a:solidFill>
                <a:latin typeface="Times New Roman" panose="02020603050405020304" pitchFamily="18" charset="0"/>
                <a:cs typeface="Times New Roman" panose="02020603050405020304" pitchFamily="18" charset="0"/>
              </a:rPr>
              <a:t>p.id</a:t>
            </a:r>
            <a:r>
              <a:rPr lang="zh-CN" altLang="en-US" sz="1600" dirty="0">
                <a:solidFill>
                  <a:srgbClr val="FF0000"/>
                </a:solidFill>
                <a:latin typeface="Times New Roman" panose="02020603050405020304" pitchFamily="18" charset="0"/>
                <a:cs typeface="Times New Roman" panose="02020603050405020304" pitchFamily="18" charset="0"/>
              </a:rPr>
              <a:t> = </a:t>
            </a:r>
            <a:r>
              <a:rPr lang="zh-CN" altLang="en-US" sz="1600" i="1" dirty="0">
                <a:solidFill>
                  <a:srgbClr val="FF0000"/>
                </a:solidFill>
                <a:latin typeface="Times New Roman" panose="02020603050405020304" pitchFamily="18" charset="0"/>
                <a:cs typeface="Times New Roman" panose="02020603050405020304" pitchFamily="18" charset="0"/>
              </a:rPr>
              <a:t>o.pid</a:t>
            </a:r>
            <a:endParaRPr lang="zh-CN" altLang="en-US" sz="1600" i="1"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AND </a:t>
            </a:r>
            <a:r>
              <a:rPr lang="zh-CN" altLang="en-US" sz="1600" i="1" dirty="0">
                <a:solidFill>
                  <a:srgbClr val="FF0000"/>
                </a:solidFill>
                <a:latin typeface="Times New Roman" panose="02020603050405020304" pitchFamily="18" charset="0"/>
                <a:cs typeface="Times New Roman" panose="02020603050405020304" pitchFamily="18" charset="0"/>
              </a:rPr>
              <a:t>o.date</a:t>
            </a:r>
            <a:r>
              <a:rPr lang="zh-CN" altLang="en-US" sz="1600" i="1"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BETWEEN </a:t>
            </a:r>
            <a:r>
              <a:rPr lang="zh-CN" altLang="en-US" sz="1600" dirty="0">
                <a:solidFill>
                  <a:srgbClr val="FF0000"/>
                </a:solidFill>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mn-ea"/>
              </a:rPr>
              <a:t>AND </a:t>
            </a:r>
            <a:r>
              <a:rPr lang="zh-CN" altLang="en-US" sz="1600" dirty="0">
                <a:solidFill>
                  <a:srgbClr val="FF0000"/>
                </a:solidFill>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ORDER </a:t>
            </a:r>
            <a:r>
              <a:rPr lang="en-US" altLang="zh-CN" sz="1600" dirty="0">
                <a:solidFill>
                  <a:schemeClr val="tx1"/>
                </a:solidFill>
                <a:latin typeface="Times New Roman" panose="02020603050405020304" pitchFamily="18" charset="0"/>
                <a:cs typeface="Times New Roman" panose="02020603050405020304" pitchFamily="18" charset="0"/>
              </a:rPr>
              <a:t>BY </a:t>
            </a:r>
            <a:r>
              <a:rPr lang="zh-CN" altLang="en-US" sz="1600" i="1" dirty="0">
                <a:solidFill>
                  <a:srgbClr val="FF0000"/>
                </a:solidFill>
                <a:latin typeface="Times New Roman" panose="02020603050405020304" pitchFamily="18" charset="0"/>
                <a:cs typeface="Times New Roman" panose="02020603050405020304" pitchFamily="18" charset="0"/>
              </a:rPr>
              <a:t>o.date</a:t>
            </a:r>
            <a:r>
              <a:rPr lang="zh-CN" altLang="en-US" sz="1600" i="1" dirty="0">
                <a:latin typeface="Times New Roman" panose="02020603050405020304" pitchFamily="18" charset="0"/>
                <a:cs typeface="Times New Roman" panose="02020603050405020304" pitchFamily="18" charset="0"/>
              </a:rPr>
              <a:t> </a:t>
            </a:r>
          </a:p>
        </p:txBody>
      </p:sp>
      <p:grpSp>
        <p:nvGrpSpPr>
          <p:cNvPr id="26" name="组合 25"/>
          <p:cNvGrpSpPr/>
          <p:nvPr/>
        </p:nvGrpSpPr>
        <p:grpSpPr>
          <a:xfrm>
            <a:off x="5881475" y="2052037"/>
            <a:ext cx="2825571" cy="1781860"/>
            <a:chOff x="5484734" y="1759585"/>
            <a:chExt cx="3564255" cy="2311291"/>
          </a:xfrm>
        </p:grpSpPr>
        <p:sp>
          <p:nvSpPr>
            <p:cNvPr id="27" name="文本框 26"/>
            <p:cNvSpPr txBox="1"/>
            <p:nvPr/>
          </p:nvSpPr>
          <p:spPr>
            <a:xfrm>
              <a:off x="6321029" y="2361565"/>
              <a:ext cx="62420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a:latin typeface="Segoe UI Symbol" panose="020B0502040204020203" pitchFamily="34" charset="0"/>
                  <a:ea typeface="Segoe UI Symbol" panose="020B0502040204020203" pitchFamily="34" charset="0"/>
                </a:rPr>
                <a:t>NLJ</a:t>
              </a:r>
            </a:p>
          </p:txBody>
        </p:sp>
        <p:sp>
          <p:nvSpPr>
            <p:cNvPr id="28" name="文本框 27"/>
            <p:cNvSpPr txBox="1"/>
            <p:nvPr/>
          </p:nvSpPr>
          <p:spPr>
            <a:xfrm>
              <a:off x="7878049" y="3090544"/>
              <a:ext cx="1170940" cy="35930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i="1">
                  <a:latin typeface="Times New Roman" panose="02020603050405020304" pitchFamily="18" charset="0"/>
                  <a:cs typeface="Times New Roman" panose="02020603050405020304" pitchFamily="18" charset="0"/>
                </a:rPr>
                <a:t>products</a:t>
              </a:r>
            </a:p>
          </p:txBody>
        </p:sp>
        <p:sp>
          <p:nvSpPr>
            <p:cNvPr id="29" name="文本框 28"/>
            <p:cNvSpPr txBox="1"/>
            <p:nvPr/>
          </p:nvSpPr>
          <p:spPr>
            <a:xfrm>
              <a:off x="5627608" y="3089910"/>
              <a:ext cx="92265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TSCAN</a:t>
              </a:r>
            </a:p>
          </p:txBody>
        </p:sp>
        <p:sp>
          <p:nvSpPr>
            <p:cNvPr id="30" name="文本框 29"/>
            <p:cNvSpPr txBox="1"/>
            <p:nvPr/>
          </p:nvSpPr>
          <p:spPr>
            <a:xfrm>
              <a:off x="6775688" y="3089910"/>
              <a:ext cx="87947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ISCAN</a:t>
              </a:r>
            </a:p>
          </p:txBody>
        </p:sp>
        <p:sp>
          <p:nvSpPr>
            <p:cNvPr id="31" name="文本框 30"/>
            <p:cNvSpPr txBox="1"/>
            <p:nvPr/>
          </p:nvSpPr>
          <p:spPr>
            <a:xfrm>
              <a:off x="6830934" y="3709035"/>
              <a:ext cx="824230" cy="35930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i="1">
                  <a:latin typeface="Times New Roman" panose="02020603050405020304" pitchFamily="18" charset="0"/>
                  <a:cs typeface="Times New Roman" panose="02020603050405020304" pitchFamily="18" charset="0"/>
                </a:rPr>
                <a:t>orders</a:t>
              </a:r>
            </a:p>
          </p:txBody>
        </p:sp>
        <p:sp>
          <p:nvSpPr>
            <p:cNvPr id="32" name="文本框 31"/>
            <p:cNvSpPr txBox="1"/>
            <p:nvPr/>
          </p:nvSpPr>
          <p:spPr>
            <a:xfrm>
              <a:off x="7878048" y="2369928"/>
              <a:ext cx="1170941"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ISCAN</a:t>
              </a:r>
            </a:p>
          </p:txBody>
        </p:sp>
        <p:cxnSp>
          <p:nvCxnSpPr>
            <p:cNvPr id="33" name="直接连接符 32"/>
            <p:cNvCxnSpPr/>
            <p:nvPr/>
          </p:nvCxnSpPr>
          <p:spPr>
            <a:xfrm flipV="1">
              <a:off x="6633449" y="2110740"/>
              <a:ext cx="814705" cy="250825"/>
            </a:xfrm>
            <a:prstGeom prst="line">
              <a:avLst/>
            </a:prstGeom>
          </p:spPr>
          <p:style>
            <a:lnRef idx="2">
              <a:schemeClr val="accent2"/>
            </a:lnRef>
            <a:fillRef idx="1">
              <a:schemeClr val="lt1"/>
            </a:fillRef>
            <a:effectRef idx="0">
              <a:schemeClr val="accent2"/>
            </a:effectRef>
            <a:fontRef idx="minor">
              <a:schemeClr val="dk1"/>
            </a:fontRef>
          </p:style>
        </p:cxnSp>
        <p:cxnSp>
          <p:nvCxnSpPr>
            <p:cNvPr id="34" name="直接连接符 33"/>
            <p:cNvCxnSpPr>
              <a:stCxn id="27" idx="2"/>
              <a:endCxn id="29" idx="0"/>
            </p:cNvCxnSpPr>
            <p:nvPr/>
          </p:nvCxnSpPr>
          <p:spPr>
            <a:xfrm flipH="1">
              <a:off x="6088937" y="2760790"/>
              <a:ext cx="544195" cy="329120"/>
            </a:xfrm>
            <a:prstGeom prst="line">
              <a:avLst/>
            </a:prstGeom>
          </p:spPr>
          <p:style>
            <a:lnRef idx="2">
              <a:schemeClr val="accent2"/>
            </a:lnRef>
            <a:fillRef idx="1">
              <a:schemeClr val="lt1"/>
            </a:fillRef>
            <a:effectRef idx="0">
              <a:schemeClr val="accent2"/>
            </a:effectRef>
            <a:fontRef idx="minor">
              <a:schemeClr val="dk1"/>
            </a:fontRef>
          </p:style>
        </p:cxnSp>
        <p:cxnSp>
          <p:nvCxnSpPr>
            <p:cNvPr id="35" name="直接连接符 34"/>
            <p:cNvCxnSpPr>
              <a:stCxn id="27" idx="2"/>
              <a:endCxn id="30" idx="0"/>
            </p:cNvCxnSpPr>
            <p:nvPr/>
          </p:nvCxnSpPr>
          <p:spPr>
            <a:xfrm>
              <a:off x="6633132" y="2760790"/>
              <a:ext cx="582294" cy="329120"/>
            </a:xfrm>
            <a:prstGeom prst="line">
              <a:avLst/>
            </a:prstGeom>
          </p:spPr>
          <p:style>
            <a:lnRef idx="2">
              <a:schemeClr val="accent2"/>
            </a:lnRef>
            <a:fillRef idx="1">
              <a:schemeClr val="lt1"/>
            </a:fillRef>
            <a:effectRef idx="0">
              <a:schemeClr val="accent2"/>
            </a:effectRef>
            <a:fontRef idx="minor">
              <a:schemeClr val="dk1"/>
            </a:fontRef>
          </p:style>
        </p:cxnSp>
        <p:cxnSp>
          <p:nvCxnSpPr>
            <p:cNvPr id="36" name="直接连接符 35"/>
            <p:cNvCxnSpPr>
              <a:endCxn id="32" idx="0"/>
            </p:cNvCxnSpPr>
            <p:nvPr/>
          </p:nvCxnSpPr>
          <p:spPr>
            <a:xfrm>
              <a:off x="7391320" y="2119102"/>
              <a:ext cx="1072199" cy="250826"/>
            </a:xfrm>
            <a:prstGeom prst="line">
              <a:avLst/>
            </a:prstGeom>
          </p:spPr>
          <p:style>
            <a:lnRef idx="2">
              <a:schemeClr val="accent2"/>
            </a:lnRef>
            <a:fillRef idx="1">
              <a:schemeClr val="lt1"/>
            </a:fillRef>
            <a:effectRef idx="0">
              <a:schemeClr val="accent2"/>
            </a:effectRef>
            <a:fontRef idx="minor">
              <a:schemeClr val="dk1"/>
            </a:fontRef>
          </p:style>
        </p:cxnSp>
        <p:cxnSp>
          <p:nvCxnSpPr>
            <p:cNvPr id="37" name="直接连接符 36"/>
            <p:cNvCxnSpPr>
              <a:endCxn id="28" idx="0"/>
            </p:cNvCxnSpPr>
            <p:nvPr/>
          </p:nvCxnSpPr>
          <p:spPr>
            <a:xfrm>
              <a:off x="8445104" y="2729230"/>
              <a:ext cx="18416" cy="361315"/>
            </a:xfrm>
            <a:prstGeom prst="line">
              <a:avLst/>
            </a:prstGeom>
          </p:spPr>
          <p:style>
            <a:lnRef idx="2">
              <a:schemeClr val="accent2"/>
            </a:lnRef>
            <a:fillRef idx="1">
              <a:schemeClr val="lt1"/>
            </a:fillRef>
            <a:effectRef idx="0">
              <a:schemeClr val="accent2"/>
            </a:effectRef>
            <a:fontRef idx="minor">
              <a:schemeClr val="dk1"/>
            </a:fontRef>
          </p:style>
        </p:cxnSp>
        <p:cxnSp>
          <p:nvCxnSpPr>
            <p:cNvPr id="38" name="直接连接符 37"/>
            <p:cNvCxnSpPr>
              <a:stCxn id="29" idx="2"/>
            </p:cNvCxnSpPr>
            <p:nvPr/>
          </p:nvCxnSpPr>
          <p:spPr>
            <a:xfrm>
              <a:off x="6088937" y="3489135"/>
              <a:ext cx="318" cy="219900"/>
            </a:xfrm>
            <a:prstGeom prst="line">
              <a:avLst/>
            </a:prstGeom>
          </p:spPr>
          <p:style>
            <a:lnRef idx="2">
              <a:schemeClr val="accent2"/>
            </a:lnRef>
            <a:fillRef idx="1">
              <a:schemeClr val="lt1"/>
            </a:fillRef>
            <a:effectRef idx="0">
              <a:schemeClr val="accent2"/>
            </a:effectRef>
            <a:fontRef idx="minor">
              <a:schemeClr val="dk1"/>
            </a:fontRef>
          </p:style>
        </p:cxnSp>
        <p:cxnSp>
          <p:nvCxnSpPr>
            <p:cNvPr id="39" name="直接连接符 38"/>
            <p:cNvCxnSpPr/>
            <p:nvPr/>
          </p:nvCxnSpPr>
          <p:spPr>
            <a:xfrm flipH="1">
              <a:off x="7243049" y="3458210"/>
              <a:ext cx="635" cy="250825"/>
            </a:xfrm>
            <a:prstGeom prst="line">
              <a:avLst/>
            </a:prstGeom>
          </p:spPr>
          <p:style>
            <a:lnRef idx="2">
              <a:schemeClr val="accent2"/>
            </a:lnRef>
            <a:fillRef idx="1">
              <a:schemeClr val="lt1"/>
            </a:fillRef>
            <a:effectRef idx="0">
              <a:schemeClr val="accent2"/>
            </a:effectRef>
            <a:fontRef idx="minor">
              <a:schemeClr val="dk1"/>
            </a:fontRef>
          </p:style>
        </p:cxnSp>
        <p:sp>
          <p:nvSpPr>
            <p:cNvPr id="40" name="文本框 39"/>
            <p:cNvSpPr txBox="1"/>
            <p:nvPr/>
          </p:nvSpPr>
          <p:spPr>
            <a:xfrm>
              <a:off x="7177009" y="1759585"/>
              <a:ext cx="62420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NLJ</a:t>
              </a:r>
            </a:p>
          </p:txBody>
        </p:sp>
        <p:sp>
          <p:nvSpPr>
            <p:cNvPr id="41" name="文本框 40"/>
            <p:cNvSpPr txBox="1"/>
            <p:nvPr/>
          </p:nvSpPr>
          <p:spPr>
            <a:xfrm>
              <a:off x="5484734" y="3711574"/>
              <a:ext cx="1070610" cy="35930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i="1" dirty="0">
                  <a:latin typeface="Times New Roman" panose="02020603050405020304" pitchFamily="18" charset="0"/>
                  <a:cs typeface="Times New Roman" panose="02020603050405020304" pitchFamily="18" charset="0"/>
                </a:rPr>
                <a:t>customers</a:t>
              </a:r>
            </a:p>
          </p:txBody>
        </p:sp>
      </p:grpSp>
      <p:grpSp>
        <p:nvGrpSpPr>
          <p:cNvPr id="13" name="组合 12"/>
          <p:cNvGrpSpPr/>
          <p:nvPr/>
        </p:nvGrpSpPr>
        <p:grpSpPr>
          <a:xfrm>
            <a:off x="2529418" y="3077634"/>
            <a:ext cx="3831040" cy="2861137"/>
            <a:chOff x="2529418" y="3077634"/>
            <a:chExt cx="3831040" cy="2861137"/>
          </a:xfrm>
        </p:grpSpPr>
        <p:grpSp>
          <p:nvGrpSpPr>
            <p:cNvPr id="43" name="组合 42"/>
            <p:cNvGrpSpPr/>
            <p:nvPr/>
          </p:nvGrpSpPr>
          <p:grpSpPr>
            <a:xfrm>
              <a:off x="2684386" y="5627369"/>
              <a:ext cx="721519" cy="311402"/>
              <a:chOff x="3800475" y="2321719"/>
              <a:chExt cx="721519" cy="1227329"/>
            </a:xfrm>
          </p:grpSpPr>
          <p:sp>
            <p:nvSpPr>
              <p:cNvPr id="44" name="矩形 43"/>
              <p:cNvSpPr/>
              <p:nvPr/>
            </p:nvSpPr>
            <p:spPr>
              <a:xfrm>
                <a:off x="3800475" y="2321719"/>
                <a:ext cx="721519" cy="1107281"/>
              </a:xfrm>
              <a:prstGeom prst="rect">
                <a:avLst/>
              </a:prstGeom>
              <a:ln w="28575">
                <a:solidFill>
                  <a:schemeClr val="tx1">
                    <a:lumMod val="65000"/>
                    <a:lumOff val="3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5" name="文本框 44"/>
              <p:cNvSpPr txBox="1"/>
              <p:nvPr/>
            </p:nvSpPr>
            <p:spPr>
              <a:xfrm>
                <a:off x="3846363" y="2336006"/>
                <a:ext cx="624979" cy="1213042"/>
              </a:xfrm>
              <a:prstGeom prst="rect">
                <a:avLst/>
              </a:prstGeom>
              <a:noFill/>
            </p:spPr>
            <p:txBody>
              <a:bodyPr wrap="none" rtlCol="0">
                <a:spAutoFit/>
              </a:bodyPr>
              <a:lstStyle/>
              <a:p>
                <a:r>
                  <a:rPr lang="en-US" altLang="zh-CN" sz="1400" dirty="0">
                    <a:solidFill>
                      <a:schemeClr val="bg1"/>
                    </a:solidFill>
                  </a:rPr>
                  <a:t>Page1</a:t>
                </a:r>
                <a:endParaRPr lang="zh-CN" altLang="en-US" sz="1400" dirty="0">
                  <a:solidFill>
                    <a:schemeClr val="bg1"/>
                  </a:solidFill>
                </a:endParaRPr>
              </a:p>
            </p:txBody>
          </p:sp>
        </p:grpSp>
        <p:grpSp>
          <p:nvGrpSpPr>
            <p:cNvPr id="11" name="组合 10"/>
            <p:cNvGrpSpPr/>
            <p:nvPr/>
          </p:nvGrpSpPr>
          <p:grpSpPr>
            <a:xfrm>
              <a:off x="2529418" y="3077634"/>
              <a:ext cx="3831040" cy="2553360"/>
              <a:chOff x="2529418" y="3077634"/>
              <a:chExt cx="3831040" cy="2553360"/>
            </a:xfrm>
          </p:grpSpPr>
          <p:cxnSp>
            <p:nvCxnSpPr>
              <p:cNvPr id="77" name="曲线连接符 54"/>
              <p:cNvCxnSpPr>
                <a:stCxn id="29" idx="0"/>
                <a:endCxn id="45" idx="0"/>
              </p:cNvCxnSpPr>
              <p:nvPr/>
            </p:nvCxnSpPr>
            <p:spPr>
              <a:xfrm rot="16200000" flipH="1" flipV="1">
                <a:off x="3424931" y="2695467"/>
                <a:ext cx="2553360" cy="3317694"/>
              </a:xfrm>
              <a:prstGeom prst="curvedConnector3">
                <a:avLst>
                  <a:gd name="adj1" fmla="val -8953"/>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2529418" y="3789167"/>
                <a:ext cx="3242819" cy="369332"/>
              </a:xfrm>
              <a:prstGeom prst="rect">
                <a:avLst/>
              </a:prstGeom>
              <a:noFill/>
            </p:spPr>
            <p:txBody>
              <a:bodyPr wrap="square">
                <a:spAutoFit/>
              </a:bodyPr>
              <a:lstStyle/>
              <a:p>
                <a:r>
                  <a:rPr lang="zh-CN" altLang="en-US" sz="1800" i="1" dirty="0">
                    <a:solidFill>
                      <a:srgbClr val="FF0000"/>
                    </a:solidFill>
                    <a:latin typeface="Times New Roman" panose="02020603050405020304" pitchFamily="18" charset="0"/>
                    <a:cs typeface="Times New Roman" panose="02020603050405020304" pitchFamily="18" charset="0"/>
                    <a:sym typeface="+mn-ea"/>
                  </a:rPr>
                  <a:t>c.contactNumber</a:t>
                </a:r>
                <a:r>
                  <a:rPr lang="zh-CN" altLang="en-US" sz="1800" dirty="0">
                    <a:solidFill>
                      <a:srgbClr val="FF0000"/>
                    </a:solidFill>
                    <a:latin typeface="Times New Roman" panose="02020603050405020304" pitchFamily="18" charset="0"/>
                    <a:cs typeface="Times New Roman" panose="02020603050405020304" pitchFamily="18" charset="0"/>
                    <a:sym typeface="+mn-ea"/>
                  </a:rPr>
                  <a:t> =</a:t>
                </a:r>
                <a:r>
                  <a:rPr lang="en-US" altLang="zh-CN" sz="1800" dirty="0">
                    <a:solidFill>
                      <a:srgbClr val="FF0000"/>
                    </a:solidFill>
                    <a:latin typeface="Times New Roman" panose="02020603050405020304" pitchFamily="18" charset="0"/>
                    <a:cs typeface="Times New Roman" panose="02020603050405020304" pitchFamily="18" charset="0"/>
                    <a:sym typeface="+mn-ea"/>
                  </a:rPr>
                  <a:t>18600000000</a:t>
                </a:r>
                <a:r>
                  <a:rPr lang="zh-CN" altLang="en-US" sz="1800" dirty="0">
                    <a:solidFill>
                      <a:srgbClr val="FF0000"/>
                    </a:solidFill>
                    <a:latin typeface="Times New Roman" panose="02020603050405020304" pitchFamily="18" charset="0"/>
                    <a:cs typeface="Times New Roman" panose="02020603050405020304" pitchFamily="18" charset="0"/>
                    <a:sym typeface="+mn-ea"/>
                  </a:rPr>
                  <a:t> </a:t>
                </a:r>
                <a:endParaRPr lang="zh-CN" altLang="en-US" dirty="0"/>
              </a:p>
            </p:txBody>
          </p:sp>
        </p:grpSp>
      </p:grpSp>
      <p:grpSp>
        <p:nvGrpSpPr>
          <p:cNvPr id="79" name="组合 78"/>
          <p:cNvGrpSpPr/>
          <p:nvPr/>
        </p:nvGrpSpPr>
        <p:grpSpPr>
          <a:xfrm>
            <a:off x="3558491" y="3077634"/>
            <a:ext cx="5148555" cy="2861137"/>
            <a:chOff x="3406091" y="2925234"/>
            <a:chExt cx="5148555" cy="2861137"/>
          </a:xfrm>
        </p:grpSpPr>
        <p:grpSp>
          <p:nvGrpSpPr>
            <p:cNvPr id="80" name="组合 79"/>
            <p:cNvGrpSpPr/>
            <p:nvPr/>
          </p:nvGrpSpPr>
          <p:grpSpPr>
            <a:xfrm>
              <a:off x="3406091" y="5474969"/>
              <a:ext cx="721519" cy="311402"/>
              <a:chOff x="4522180" y="1721065"/>
              <a:chExt cx="721519" cy="1227329"/>
            </a:xfrm>
          </p:grpSpPr>
          <p:sp>
            <p:nvSpPr>
              <p:cNvPr id="84" name="矩形 83"/>
              <p:cNvSpPr/>
              <p:nvPr/>
            </p:nvSpPr>
            <p:spPr>
              <a:xfrm>
                <a:off x="4522180" y="1721065"/>
                <a:ext cx="721519" cy="1107281"/>
              </a:xfrm>
              <a:prstGeom prst="rect">
                <a:avLst/>
              </a:prstGeom>
              <a:ln w="28575">
                <a:solidFill>
                  <a:schemeClr val="tx1">
                    <a:lumMod val="65000"/>
                    <a:lumOff val="3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5" name="文本框 84"/>
              <p:cNvSpPr txBox="1"/>
              <p:nvPr/>
            </p:nvSpPr>
            <p:spPr>
              <a:xfrm>
                <a:off x="4551327" y="1735352"/>
                <a:ext cx="624979" cy="1213042"/>
              </a:xfrm>
              <a:prstGeom prst="rect">
                <a:avLst/>
              </a:prstGeom>
              <a:noFill/>
            </p:spPr>
            <p:txBody>
              <a:bodyPr wrap="none" rtlCol="0">
                <a:spAutoFit/>
              </a:bodyPr>
              <a:lstStyle/>
              <a:p>
                <a:r>
                  <a:rPr lang="en-US" altLang="zh-CN" sz="1400" dirty="0">
                    <a:solidFill>
                      <a:schemeClr val="bg1"/>
                    </a:solidFill>
                  </a:rPr>
                  <a:t>Page2</a:t>
                </a:r>
                <a:endParaRPr lang="zh-CN" altLang="en-US" sz="1400" dirty="0">
                  <a:solidFill>
                    <a:schemeClr val="bg1"/>
                  </a:solidFill>
                </a:endParaRPr>
              </a:p>
            </p:txBody>
          </p:sp>
        </p:grpSp>
        <p:grpSp>
          <p:nvGrpSpPr>
            <p:cNvPr id="81" name="组合 80"/>
            <p:cNvGrpSpPr/>
            <p:nvPr/>
          </p:nvGrpSpPr>
          <p:grpSpPr>
            <a:xfrm>
              <a:off x="3747728" y="2925234"/>
              <a:ext cx="4806918" cy="2553360"/>
              <a:chOff x="3747728" y="2925234"/>
              <a:chExt cx="4806918" cy="2553360"/>
            </a:xfrm>
          </p:grpSpPr>
          <p:cxnSp>
            <p:nvCxnSpPr>
              <p:cNvPr id="82" name="曲线连接符 54"/>
              <p:cNvCxnSpPr>
                <a:stCxn id="30" idx="0"/>
                <a:endCxn id="85" idx="0"/>
              </p:cNvCxnSpPr>
              <p:nvPr/>
            </p:nvCxnSpPr>
            <p:spPr>
              <a:xfrm rot="16200000" flipH="1" flipV="1">
                <a:off x="4147727" y="2525235"/>
                <a:ext cx="2553360" cy="3353357"/>
              </a:xfrm>
              <a:prstGeom prst="curvedConnector3">
                <a:avLst>
                  <a:gd name="adj1" fmla="val -8953"/>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4150827" y="4168028"/>
                <a:ext cx="4403819" cy="369332"/>
              </a:xfrm>
              <a:prstGeom prst="rect">
                <a:avLst/>
              </a:prstGeom>
              <a:noFill/>
            </p:spPr>
            <p:txBody>
              <a:bodyPr wrap="square">
                <a:spAutoFit/>
              </a:bodyPr>
              <a:lstStyle/>
              <a:p>
                <a:r>
                  <a:rPr lang="zh-CN" altLang="en-US" sz="1800" i="1" dirty="0">
                    <a:solidFill>
                      <a:srgbClr val="FF0000"/>
                    </a:solidFill>
                    <a:latin typeface="Times New Roman" panose="02020603050405020304" pitchFamily="18" charset="0"/>
                    <a:cs typeface="Times New Roman" panose="02020603050405020304" pitchFamily="18" charset="0"/>
                  </a:rPr>
                  <a:t>o.date</a:t>
                </a:r>
                <a:r>
                  <a:rPr lang="zh-CN" altLang="en-US" sz="1800" i="1"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BETWEEN </a:t>
                </a:r>
                <a:r>
                  <a:rPr lang="en-US" altLang="zh-CN" sz="1800" dirty="0">
                    <a:solidFill>
                      <a:srgbClr val="FF0000"/>
                    </a:solidFill>
                    <a:latin typeface="Times New Roman" panose="02020603050405020304" pitchFamily="18" charset="0"/>
                    <a:cs typeface="Times New Roman" panose="02020603050405020304" pitchFamily="18" charset="0"/>
                  </a:rPr>
                  <a:t>Apr.4th</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sym typeface="+mn-ea"/>
                  </a:rPr>
                  <a:t>AND </a:t>
                </a:r>
                <a:r>
                  <a:rPr lang="en-US" altLang="zh-CN" sz="1800" dirty="0">
                    <a:solidFill>
                      <a:srgbClr val="FF0000"/>
                    </a:solidFill>
                    <a:latin typeface="Times New Roman" panose="02020603050405020304" pitchFamily="18" charset="0"/>
                    <a:cs typeface="Times New Roman" panose="02020603050405020304" pitchFamily="18" charset="0"/>
                  </a:rPr>
                  <a:t>Apr. 6th</a:t>
                </a:r>
                <a:endParaRPr lang="zh-CN" altLang="en-US" sz="1800" dirty="0">
                  <a:solidFill>
                    <a:srgbClr val="FF0000"/>
                  </a:solidFill>
                  <a:latin typeface="Times New Roman" panose="02020603050405020304" pitchFamily="18" charset="0"/>
                  <a:cs typeface="Times New Roman" panose="02020603050405020304" pitchFamily="18" charset="0"/>
                </a:endParaRPr>
              </a:p>
            </p:txBody>
          </p:sp>
        </p:grpSp>
      </p:grpSp>
      <p:grpSp>
        <p:nvGrpSpPr>
          <p:cNvPr id="19" name="组合 18"/>
          <p:cNvGrpSpPr/>
          <p:nvPr/>
        </p:nvGrpSpPr>
        <p:grpSpPr>
          <a:xfrm>
            <a:off x="4999523" y="3739007"/>
            <a:ext cx="1469761" cy="2195164"/>
            <a:chOff x="4999523" y="3739007"/>
            <a:chExt cx="1469761" cy="2195164"/>
          </a:xfrm>
        </p:grpSpPr>
        <p:sp>
          <p:nvSpPr>
            <p:cNvPr id="18" name="文本框 17"/>
            <p:cNvSpPr txBox="1"/>
            <p:nvPr/>
          </p:nvSpPr>
          <p:spPr>
            <a:xfrm>
              <a:off x="4999523" y="5287840"/>
              <a:ext cx="662659" cy="646331"/>
            </a:xfrm>
            <a:prstGeom prst="rect">
              <a:avLst/>
            </a:prstGeom>
            <a:noFill/>
          </p:spPr>
          <p:txBody>
            <a:bodyPr wrap="square" rtlCol="0">
              <a:spAutoFit/>
            </a:bodyPr>
            <a:lstStyle/>
            <a:p>
              <a:r>
                <a:rPr lang="en-US" altLang="zh-CN" sz="3600" dirty="0">
                  <a:solidFill>
                    <a:srgbClr val="0070C0"/>
                  </a:solidFill>
                </a:rPr>
                <a:t>…</a:t>
              </a:r>
              <a:endParaRPr lang="zh-CN" altLang="en-US" sz="2400" dirty="0">
                <a:solidFill>
                  <a:srgbClr val="0070C0"/>
                </a:solidFill>
              </a:endParaRPr>
            </a:p>
          </p:txBody>
        </p:sp>
        <p:sp>
          <p:nvSpPr>
            <p:cNvPr id="87" name="文本框 86"/>
            <p:cNvSpPr txBox="1"/>
            <p:nvPr/>
          </p:nvSpPr>
          <p:spPr>
            <a:xfrm>
              <a:off x="5806625" y="3739007"/>
              <a:ext cx="662659" cy="646331"/>
            </a:xfrm>
            <a:prstGeom prst="rect">
              <a:avLst/>
            </a:prstGeom>
            <a:noFill/>
          </p:spPr>
          <p:txBody>
            <a:bodyPr wrap="square" rtlCol="0">
              <a:spAutoFit/>
            </a:bodyPr>
            <a:lstStyle/>
            <a:p>
              <a:r>
                <a:rPr lang="en-US" altLang="zh-CN" sz="3600" dirty="0">
                  <a:solidFill>
                    <a:srgbClr val="C00000"/>
                  </a:solidFill>
                </a:rPr>
                <a:t>…</a:t>
              </a:r>
              <a:endParaRPr lang="zh-CN" altLang="en-US" sz="2400" dirty="0">
                <a:solidFill>
                  <a:srgbClr val="C00000"/>
                </a:solidFill>
              </a:endParaRPr>
            </a:p>
          </p:txBody>
        </p:sp>
      </p:grpSp>
      <p:cxnSp>
        <p:nvCxnSpPr>
          <p:cNvPr id="88" name="曲线连接符 54"/>
          <p:cNvCxnSpPr>
            <a:stCxn id="45" idx="0"/>
            <a:endCxn id="27" idx="2"/>
          </p:cNvCxnSpPr>
          <p:nvPr/>
        </p:nvCxnSpPr>
        <p:spPr>
          <a:xfrm rot="5400000" flipH="1" flipV="1">
            <a:off x="3513772" y="2352896"/>
            <a:ext cx="2807091" cy="3749106"/>
          </a:xfrm>
          <a:prstGeom prst="curvedConnector3">
            <a:avLst>
              <a:gd name="adj1" fmla="val 50000"/>
            </a:avLst>
          </a:prstGeom>
          <a:ln w="1905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9" name="曲线连接符 54"/>
          <p:cNvCxnSpPr>
            <a:stCxn id="85" idx="0"/>
            <a:endCxn id="27" idx="2"/>
          </p:cNvCxnSpPr>
          <p:nvPr/>
        </p:nvCxnSpPr>
        <p:spPr>
          <a:xfrm rot="5400000" flipH="1" flipV="1">
            <a:off x="3942454" y="2781578"/>
            <a:ext cx="2807091" cy="2891742"/>
          </a:xfrm>
          <a:prstGeom prst="curvedConnector3">
            <a:avLst>
              <a:gd name="adj1" fmla="val 50000"/>
            </a:avLst>
          </a:prstGeom>
          <a:ln w="1905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a:xfrm>
            <a:off x="5623333" y="2516125"/>
            <a:ext cx="1168537" cy="3416429"/>
            <a:chOff x="5623333" y="2516125"/>
            <a:chExt cx="1168537" cy="3416429"/>
          </a:xfrm>
        </p:grpSpPr>
        <p:cxnSp>
          <p:nvCxnSpPr>
            <p:cNvPr id="91" name="曲线连接符 54"/>
            <p:cNvCxnSpPr>
              <a:stCxn id="27" idx="0"/>
              <a:endCxn id="97" idx="0"/>
            </p:cNvCxnSpPr>
            <p:nvPr/>
          </p:nvCxnSpPr>
          <p:spPr>
            <a:xfrm rot="16200000" flipH="1" flipV="1">
              <a:off x="4824094" y="3657001"/>
              <a:ext cx="3108651" cy="826900"/>
            </a:xfrm>
            <a:prstGeom prst="curvedConnector3">
              <a:avLst>
                <a:gd name="adj1" fmla="val -7354"/>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5623333" y="5621152"/>
              <a:ext cx="721519" cy="280943"/>
            </a:xfrm>
            <a:prstGeom prst="rect">
              <a:avLst/>
            </a:prstGeom>
            <a:ln w="28575">
              <a:solidFill>
                <a:schemeClr val="tx1">
                  <a:lumMod val="65000"/>
                  <a:lumOff val="3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7" name="文本框 96"/>
            <p:cNvSpPr txBox="1"/>
            <p:nvPr/>
          </p:nvSpPr>
          <p:spPr>
            <a:xfrm>
              <a:off x="5652480" y="5624777"/>
              <a:ext cx="624979" cy="307777"/>
            </a:xfrm>
            <a:prstGeom prst="rect">
              <a:avLst/>
            </a:prstGeom>
            <a:noFill/>
          </p:spPr>
          <p:txBody>
            <a:bodyPr wrap="none" rtlCol="0">
              <a:spAutoFit/>
            </a:bodyPr>
            <a:lstStyle/>
            <a:p>
              <a:r>
                <a:rPr lang="en-US" altLang="zh-CN" sz="1400" dirty="0">
                  <a:solidFill>
                    <a:schemeClr val="bg1"/>
                  </a:solidFill>
                </a:rPr>
                <a:t>Page5</a:t>
              </a:r>
              <a:endParaRPr lang="zh-CN" altLang="en-US" sz="1400" dirty="0">
                <a:solidFill>
                  <a:schemeClr val="bg1"/>
                </a:solidFill>
              </a:endParaRPr>
            </a:p>
          </p:txBody>
        </p:sp>
      </p:grpSp>
      <p:cxnSp>
        <p:nvCxnSpPr>
          <p:cNvPr id="99" name="曲线连接符 54"/>
          <p:cNvCxnSpPr>
            <a:stCxn id="97" idx="0"/>
            <a:endCxn id="40" idx="2"/>
          </p:cNvCxnSpPr>
          <p:nvPr/>
        </p:nvCxnSpPr>
        <p:spPr>
          <a:xfrm rot="5400000" flipH="1" flipV="1">
            <a:off x="5085229" y="3239556"/>
            <a:ext cx="3264963" cy="1505480"/>
          </a:xfrm>
          <a:prstGeom prst="curvedConnector3">
            <a:avLst>
              <a:gd name="adj1" fmla="val 50000"/>
            </a:avLst>
          </a:prstGeom>
          <a:ln w="1905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a:xfrm>
            <a:off x="1759144" y="4840369"/>
            <a:ext cx="5597699" cy="1210385"/>
            <a:chOff x="1759144" y="4840369"/>
            <a:chExt cx="5597699" cy="1210385"/>
          </a:xfrm>
        </p:grpSpPr>
        <p:grpSp>
          <p:nvGrpSpPr>
            <p:cNvPr id="12" name="组合 11"/>
            <p:cNvGrpSpPr/>
            <p:nvPr/>
          </p:nvGrpSpPr>
          <p:grpSpPr>
            <a:xfrm>
              <a:off x="1759144" y="4840369"/>
              <a:ext cx="5065786" cy="1210385"/>
              <a:chOff x="1759144" y="4840369"/>
              <a:chExt cx="5065786" cy="1210385"/>
            </a:xfrm>
          </p:grpSpPr>
          <p:cxnSp>
            <p:nvCxnSpPr>
              <p:cNvPr id="50" name="直接连接符 49"/>
              <p:cNvCxnSpPr/>
              <p:nvPr/>
            </p:nvCxnSpPr>
            <p:spPr>
              <a:xfrm>
                <a:off x="2165339" y="4840369"/>
                <a:ext cx="4659591" cy="22639"/>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51" name="图片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9144" y="5117304"/>
                <a:ext cx="933450" cy="933450"/>
              </a:xfrm>
              <a:prstGeom prst="rect">
                <a:avLst/>
              </a:prstGeom>
            </p:spPr>
          </p:pic>
        </p:grpSp>
        <p:pic>
          <p:nvPicPr>
            <p:cNvPr id="103" name="图片 10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2921" y="5045018"/>
              <a:ext cx="903922" cy="903922"/>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barn(inVertical)">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wipe(up)">
                                      <p:cBhvr>
                                        <p:cTn id="17" dur="500"/>
                                        <p:tgtEl>
                                          <p:spTgt spid="7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wipe(down)">
                                      <p:cBhvr>
                                        <p:cTn id="27" dur="500"/>
                                        <p:tgtEl>
                                          <p:spTgt spid="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wipe(down)">
                                      <p:cBhvr>
                                        <p:cTn id="32" dur="500"/>
                                        <p:tgtEl>
                                          <p:spTgt spid="8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8"/>
                                        </p:tgtEl>
                                        <p:attrNameLst>
                                          <p:attrName>style.visibility</p:attrName>
                                        </p:attrNameLst>
                                      </p:cBhvr>
                                      <p:to>
                                        <p:strVal val="visible"/>
                                      </p:to>
                                    </p:set>
                                    <p:animEffect transition="in" filter="wipe(up)">
                                      <p:cBhvr>
                                        <p:cTn id="37" dur="500"/>
                                        <p:tgtEl>
                                          <p:spTgt spid="9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wipe(down)">
                                      <p:cBhvr>
                                        <p:cTn id="42"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执行引擎</a:t>
            </a:r>
          </a:p>
        </p:txBody>
      </p:sp>
      <p:sp>
        <p:nvSpPr>
          <p:cNvPr id="23" name="椭圆 5"/>
          <p:cNvSpPr>
            <a:spLocks noChangeArrowheads="1"/>
          </p:cNvSpPr>
          <p:nvPr/>
        </p:nvSpPr>
        <p:spPr bwMode="auto">
          <a:xfrm>
            <a:off x="3873659" y="748031"/>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火山模型</a:t>
            </a:r>
          </a:p>
        </p:txBody>
      </p:sp>
      <p:sp>
        <p:nvSpPr>
          <p:cNvPr id="48" name="矩形 47"/>
          <p:cNvSpPr/>
          <p:nvPr/>
        </p:nvSpPr>
        <p:spPr>
          <a:xfrm>
            <a:off x="743587" y="1175349"/>
            <a:ext cx="7503096" cy="2361993"/>
          </a:xfrm>
          <a:prstGeom prst="rect">
            <a:avLst/>
          </a:prstGeom>
        </p:spPr>
        <p:txBody>
          <a:bodyPr wrap="square">
            <a:spAutoFit/>
          </a:bodyPr>
          <a:lstStyle/>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火山模型</a:t>
            </a:r>
            <a:r>
              <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管线化模型</a:t>
            </a: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每个操作符看成是迭代器</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2" indent="-285750">
              <a:lnSpc>
                <a:spcPct val="150000"/>
              </a:lnSpc>
              <a:buFont typeface="Wingdings" panose="05000000000000000000" pitchFamily="2" charset="2"/>
              <a:buChar char="Ø"/>
              <a:defRPr/>
            </a:pP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Open(), Next(), Close()</a:t>
            </a:r>
          </a:p>
          <a:p>
            <a:pPr marL="1028700" lvl="2"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父节点</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-&gt;</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外层迭代</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2"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子节点</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-&gt;</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内层迭代</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2"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操作符（迭代层）间传递的是单个元组（投影）</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485900" lvl="3"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随时产生随时迭代处理</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6" name="文本框 55"/>
          <p:cNvSpPr txBox="1"/>
          <p:nvPr/>
        </p:nvSpPr>
        <p:spPr>
          <a:xfrm>
            <a:off x="5334509" y="123461"/>
            <a:ext cx="3561080" cy="1814830"/>
          </a:xfrm>
          <a:prstGeom prst="rect">
            <a:avLst/>
          </a:prstGeom>
          <a:noFill/>
          <a:ln w="12700">
            <a:solidFill>
              <a:schemeClr val="tx1"/>
            </a:solidFill>
          </a:ln>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SELECT </a:t>
            </a:r>
            <a:r>
              <a:rPr lang="zh-CN" altLang="en-US" sz="1600" i="1" dirty="0">
                <a:solidFill>
                  <a:srgbClr val="FF0000"/>
                </a:solidFill>
                <a:latin typeface="Times New Roman" panose="02020603050405020304" pitchFamily="18" charset="0"/>
                <a:cs typeface="Times New Roman" panose="02020603050405020304" pitchFamily="18" charset="0"/>
              </a:rPr>
              <a:t>o.date,</a:t>
            </a:r>
            <a:r>
              <a:rPr lang="en-US" altLang="zh-CN" sz="1600" i="1"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o.quantity,</a:t>
            </a:r>
            <a:r>
              <a:rPr lang="en-US" altLang="zh-CN" sz="1600" i="1"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p.name</a:t>
            </a:r>
            <a:endParaRPr lang="zh-CN" altLang="en-US" sz="1600" i="1"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FROM </a:t>
            </a:r>
            <a:r>
              <a:rPr lang="zh-CN" altLang="en-US" sz="1600" i="1" dirty="0">
                <a:solidFill>
                  <a:srgbClr val="FF0000"/>
                </a:solidFill>
                <a:latin typeface="Times New Roman" panose="02020603050405020304" pitchFamily="18" charset="0"/>
                <a:cs typeface="Times New Roman" panose="02020603050405020304" pitchFamily="18" charset="0"/>
              </a:rPr>
              <a:t>customers c,</a:t>
            </a:r>
            <a:r>
              <a:rPr lang="en-US" altLang="zh-CN" sz="1600" i="1"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orders o,</a:t>
            </a:r>
            <a:r>
              <a:rPr lang="en-US" altLang="zh-CN" sz="1600" i="1"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products p</a:t>
            </a:r>
            <a:r>
              <a:rPr lang="en-US" altLang="zh-CN" sz="1600" i="1"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WHER</a:t>
            </a:r>
            <a:r>
              <a:rPr lang="en-US" altLang="zh-CN" sz="1600" dirty="0">
                <a:latin typeface="Times New Roman" panose="02020603050405020304" pitchFamily="18" charset="0"/>
                <a:cs typeface="Times New Roman" panose="02020603050405020304" pitchFamily="18" charset="0"/>
                <a:sym typeface="+mn-ea"/>
              </a:rPr>
              <a:t>E </a:t>
            </a:r>
            <a:r>
              <a:rPr lang="zh-CN" altLang="en-US" sz="1600" i="1" dirty="0">
                <a:solidFill>
                  <a:srgbClr val="FF0000"/>
                </a:solidFill>
                <a:latin typeface="Times New Roman" panose="02020603050405020304" pitchFamily="18" charset="0"/>
                <a:cs typeface="Times New Roman" panose="02020603050405020304" pitchFamily="18" charset="0"/>
                <a:sym typeface="+mn-ea"/>
              </a:rPr>
              <a:t>c.contactNumber</a:t>
            </a:r>
            <a:r>
              <a:rPr lang="zh-CN" altLang="en-US" sz="1600" dirty="0">
                <a:solidFill>
                  <a:srgbClr val="FF0000"/>
                </a:solidFill>
                <a:latin typeface="Times New Roman" panose="02020603050405020304" pitchFamily="18" charset="0"/>
                <a:cs typeface="Times New Roman" panose="02020603050405020304" pitchFamily="18" charset="0"/>
                <a:sym typeface="+mn-ea"/>
              </a:rPr>
              <a:t> = ?</a:t>
            </a:r>
          </a:p>
          <a:p>
            <a:r>
              <a:rPr lang="en-US" altLang="zh-CN"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mn-ea"/>
              </a:rPr>
              <a:t>AND </a:t>
            </a:r>
            <a:r>
              <a:rPr lang="zh-CN" altLang="en-US" sz="1600" i="1" dirty="0">
                <a:solidFill>
                  <a:srgbClr val="FF0000"/>
                </a:solidFill>
                <a:latin typeface="Times New Roman" panose="02020603050405020304" pitchFamily="18" charset="0"/>
                <a:cs typeface="Times New Roman" panose="02020603050405020304" pitchFamily="18" charset="0"/>
              </a:rPr>
              <a:t>c.id </a:t>
            </a:r>
            <a:r>
              <a:rPr lang="zh-CN" altLang="en-US" sz="1600"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o.</a:t>
            </a:r>
            <a:r>
              <a:rPr lang="en-US" altLang="zh-CN" sz="1600" i="1" dirty="0">
                <a:solidFill>
                  <a:srgbClr val="FF0000"/>
                </a:solidFill>
                <a:latin typeface="Times New Roman" panose="02020603050405020304" pitchFamily="18" charset="0"/>
                <a:cs typeface="Times New Roman" panose="02020603050405020304" pitchFamily="18" charset="0"/>
              </a:rPr>
              <a:t>c</a:t>
            </a:r>
            <a:r>
              <a:rPr lang="zh-CN" altLang="en-US" sz="1600" i="1" dirty="0">
                <a:solidFill>
                  <a:srgbClr val="FF0000"/>
                </a:solidFill>
                <a:latin typeface="Times New Roman" panose="02020603050405020304" pitchFamily="18" charset="0"/>
                <a:cs typeface="Times New Roman" panose="02020603050405020304" pitchFamily="18" charset="0"/>
              </a:rPr>
              <a:t>id</a:t>
            </a:r>
            <a:endParaRPr lang="zh-CN" altLang="en-US"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mn-ea"/>
              </a:rPr>
              <a:t>AND </a:t>
            </a:r>
            <a:r>
              <a:rPr lang="zh-CN" altLang="en-US" sz="1600" i="1" dirty="0">
                <a:solidFill>
                  <a:srgbClr val="FF0000"/>
                </a:solidFill>
                <a:latin typeface="Times New Roman" panose="02020603050405020304" pitchFamily="18" charset="0"/>
                <a:cs typeface="Times New Roman" panose="02020603050405020304" pitchFamily="18" charset="0"/>
              </a:rPr>
              <a:t>p.id</a:t>
            </a:r>
            <a:r>
              <a:rPr lang="zh-CN" altLang="en-US" sz="1600" dirty="0">
                <a:solidFill>
                  <a:srgbClr val="FF0000"/>
                </a:solidFill>
                <a:latin typeface="Times New Roman" panose="02020603050405020304" pitchFamily="18" charset="0"/>
                <a:cs typeface="Times New Roman" panose="02020603050405020304" pitchFamily="18" charset="0"/>
              </a:rPr>
              <a:t> = </a:t>
            </a:r>
            <a:r>
              <a:rPr lang="zh-CN" altLang="en-US" sz="1600" i="1" dirty="0">
                <a:solidFill>
                  <a:srgbClr val="FF0000"/>
                </a:solidFill>
                <a:latin typeface="Times New Roman" panose="02020603050405020304" pitchFamily="18" charset="0"/>
                <a:cs typeface="Times New Roman" panose="02020603050405020304" pitchFamily="18" charset="0"/>
              </a:rPr>
              <a:t>o.pid</a:t>
            </a:r>
            <a:endParaRPr lang="zh-CN" altLang="en-US" sz="1600" i="1"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AND </a:t>
            </a:r>
            <a:r>
              <a:rPr lang="zh-CN" altLang="en-US" sz="1600" i="1" dirty="0">
                <a:solidFill>
                  <a:srgbClr val="FF0000"/>
                </a:solidFill>
                <a:latin typeface="Times New Roman" panose="02020603050405020304" pitchFamily="18" charset="0"/>
                <a:cs typeface="Times New Roman" panose="02020603050405020304" pitchFamily="18" charset="0"/>
              </a:rPr>
              <a:t>o.date</a:t>
            </a:r>
            <a:r>
              <a:rPr lang="zh-CN" altLang="en-US" sz="1600" i="1"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BETWEEN </a:t>
            </a:r>
            <a:r>
              <a:rPr lang="zh-CN" altLang="en-US" sz="1600" dirty="0">
                <a:solidFill>
                  <a:srgbClr val="FF0000"/>
                </a:solidFill>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mn-ea"/>
              </a:rPr>
              <a:t>AND </a:t>
            </a:r>
            <a:r>
              <a:rPr lang="zh-CN" altLang="en-US" sz="1600" dirty="0">
                <a:solidFill>
                  <a:srgbClr val="FF0000"/>
                </a:solidFill>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ORDER </a:t>
            </a:r>
            <a:r>
              <a:rPr lang="en-US" altLang="zh-CN" sz="1600" dirty="0">
                <a:solidFill>
                  <a:schemeClr val="tx1"/>
                </a:solidFill>
                <a:latin typeface="Times New Roman" panose="02020603050405020304" pitchFamily="18" charset="0"/>
                <a:cs typeface="Times New Roman" panose="02020603050405020304" pitchFamily="18" charset="0"/>
              </a:rPr>
              <a:t>BY </a:t>
            </a:r>
            <a:r>
              <a:rPr lang="zh-CN" altLang="en-US" sz="1600" i="1" dirty="0">
                <a:solidFill>
                  <a:srgbClr val="FF0000"/>
                </a:solidFill>
                <a:latin typeface="Times New Roman" panose="02020603050405020304" pitchFamily="18" charset="0"/>
                <a:cs typeface="Times New Roman" panose="02020603050405020304" pitchFamily="18" charset="0"/>
              </a:rPr>
              <a:t>o.date</a:t>
            </a:r>
            <a:r>
              <a:rPr lang="zh-CN" altLang="en-US" sz="1600" i="1" dirty="0">
                <a:latin typeface="Times New Roman" panose="02020603050405020304" pitchFamily="18" charset="0"/>
                <a:cs typeface="Times New Roman" panose="02020603050405020304" pitchFamily="18" charset="0"/>
              </a:rPr>
              <a:t> </a:t>
            </a:r>
          </a:p>
        </p:txBody>
      </p:sp>
      <p:grpSp>
        <p:nvGrpSpPr>
          <p:cNvPr id="26" name="组合 25"/>
          <p:cNvGrpSpPr/>
          <p:nvPr/>
        </p:nvGrpSpPr>
        <p:grpSpPr>
          <a:xfrm>
            <a:off x="5881474" y="2052037"/>
            <a:ext cx="2915679" cy="1781860"/>
            <a:chOff x="5484734" y="1759585"/>
            <a:chExt cx="3677920" cy="2311291"/>
          </a:xfrm>
        </p:grpSpPr>
        <p:sp>
          <p:nvSpPr>
            <p:cNvPr id="27" name="文本框 26"/>
            <p:cNvSpPr txBox="1"/>
            <p:nvPr/>
          </p:nvSpPr>
          <p:spPr>
            <a:xfrm>
              <a:off x="6321029" y="2361565"/>
              <a:ext cx="62420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a:latin typeface="Segoe UI Symbol" panose="020B0502040204020203" pitchFamily="34" charset="0"/>
                  <a:ea typeface="Segoe UI Symbol" panose="020B0502040204020203" pitchFamily="34" charset="0"/>
                </a:rPr>
                <a:t>NLJ</a:t>
              </a:r>
            </a:p>
          </p:txBody>
        </p:sp>
        <p:sp>
          <p:nvSpPr>
            <p:cNvPr id="28" name="文本框 27"/>
            <p:cNvSpPr txBox="1"/>
            <p:nvPr/>
          </p:nvSpPr>
          <p:spPr>
            <a:xfrm>
              <a:off x="7878049" y="3090544"/>
              <a:ext cx="1170940" cy="35930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i="1">
                  <a:latin typeface="Times New Roman" panose="02020603050405020304" pitchFamily="18" charset="0"/>
                  <a:cs typeface="Times New Roman" panose="02020603050405020304" pitchFamily="18" charset="0"/>
                </a:rPr>
                <a:t>products</a:t>
              </a:r>
            </a:p>
          </p:txBody>
        </p:sp>
        <p:sp>
          <p:nvSpPr>
            <p:cNvPr id="29" name="文本框 28"/>
            <p:cNvSpPr txBox="1"/>
            <p:nvPr/>
          </p:nvSpPr>
          <p:spPr>
            <a:xfrm>
              <a:off x="5627608" y="3089910"/>
              <a:ext cx="92265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TSCAN</a:t>
              </a:r>
            </a:p>
          </p:txBody>
        </p:sp>
        <p:sp>
          <p:nvSpPr>
            <p:cNvPr id="30" name="文本框 29"/>
            <p:cNvSpPr txBox="1"/>
            <p:nvPr/>
          </p:nvSpPr>
          <p:spPr>
            <a:xfrm>
              <a:off x="6775689" y="3089910"/>
              <a:ext cx="92265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TSCAN</a:t>
              </a:r>
            </a:p>
          </p:txBody>
        </p:sp>
        <p:sp>
          <p:nvSpPr>
            <p:cNvPr id="31" name="文本框 30"/>
            <p:cNvSpPr txBox="1"/>
            <p:nvPr/>
          </p:nvSpPr>
          <p:spPr>
            <a:xfrm>
              <a:off x="6830934" y="3709035"/>
              <a:ext cx="824230" cy="35930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i="1">
                  <a:latin typeface="Times New Roman" panose="02020603050405020304" pitchFamily="18" charset="0"/>
                  <a:cs typeface="Times New Roman" panose="02020603050405020304" pitchFamily="18" charset="0"/>
                </a:rPr>
                <a:t>orders</a:t>
              </a:r>
            </a:p>
          </p:txBody>
        </p:sp>
        <p:sp>
          <p:nvSpPr>
            <p:cNvPr id="32" name="文本框 31"/>
            <p:cNvSpPr txBox="1"/>
            <p:nvPr/>
          </p:nvSpPr>
          <p:spPr>
            <a:xfrm>
              <a:off x="7759939" y="2361565"/>
              <a:ext cx="140271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IOSCAN</a:t>
              </a:r>
            </a:p>
          </p:txBody>
        </p:sp>
        <p:cxnSp>
          <p:nvCxnSpPr>
            <p:cNvPr id="33" name="直接连接符 32"/>
            <p:cNvCxnSpPr/>
            <p:nvPr/>
          </p:nvCxnSpPr>
          <p:spPr>
            <a:xfrm flipV="1">
              <a:off x="6633449" y="2110740"/>
              <a:ext cx="814705" cy="250825"/>
            </a:xfrm>
            <a:prstGeom prst="line">
              <a:avLst/>
            </a:prstGeom>
          </p:spPr>
          <p:style>
            <a:lnRef idx="2">
              <a:schemeClr val="accent2"/>
            </a:lnRef>
            <a:fillRef idx="1">
              <a:schemeClr val="lt1"/>
            </a:fillRef>
            <a:effectRef idx="0">
              <a:schemeClr val="accent2"/>
            </a:effectRef>
            <a:fontRef idx="minor">
              <a:schemeClr val="dk1"/>
            </a:fontRef>
          </p:style>
        </p:cxnSp>
        <p:cxnSp>
          <p:nvCxnSpPr>
            <p:cNvPr id="34" name="直接连接符 33"/>
            <p:cNvCxnSpPr>
              <a:stCxn id="27" idx="2"/>
              <a:endCxn id="29" idx="0"/>
            </p:cNvCxnSpPr>
            <p:nvPr/>
          </p:nvCxnSpPr>
          <p:spPr>
            <a:xfrm flipH="1">
              <a:off x="6088937" y="2760790"/>
              <a:ext cx="544195" cy="329120"/>
            </a:xfrm>
            <a:prstGeom prst="line">
              <a:avLst/>
            </a:prstGeom>
          </p:spPr>
          <p:style>
            <a:lnRef idx="2">
              <a:schemeClr val="accent2"/>
            </a:lnRef>
            <a:fillRef idx="1">
              <a:schemeClr val="lt1"/>
            </a:fillRef>
            <a:effectRef idx="0">
              <a:schemeClr val="accent2"/>
            </a:effectRef>
            <a:fontRef idx="minor">
              <a:schemeClr val="dk1"/>
            </a:fontRef>
          </p:style>
        </p:cxnSp>
        <p:cxnSp>
          <p:nvCxnSpPr>
            <p:cNvPr id="35" name="直接连接符 34"/>
            <p:cNvCxnSpPr>
              <a:stCxn id="27" idx="2"/>
              <a:endCxn id="30" idx="0"/>
            </p:cNvCxnSpPr>
            <p:nvPr/>
          </p:nvCxnSpPr>
          <p:spPr>
            <a:xfrm>
              <a:off x="6633132" y="2760790"/>
              <a:ext cx="603885" cy="329120"/>
            </a:xfrm>
            <a:prstGeom prst="line">
              <a:avLst/>
            </a:prstGeom>
          </p:spPr>
          <p:style>
            <a:lnRef idx="2">
              <a:schemeClr val="accent2"/>
            </a:lnRef>
            <a:fillRef idx="1">
              <a:schemeClr val="lt1"/>
            </a:fillRef>
            <a:effectRef idx="0">
              <a:schemeClr val="accent2"/>
            </a:effectRef>
            <a:fontRef idx="minor">
              <a:schemeClr val="dk1"/>
            </a:fontRef>
          </p:style>
        </p:cxnSp>
        <p:cxnSp>
          <p:nvCxnSpPr>
            <p:cNvPr id="36" name="直接连接符 35"/>
            <p:cNvCxnSpPr>
              <a:endCxn id="32" idx="0"/>
            </p:cNvCxnSpPr>
            <p:nvPr/>
          </p:nvCxnSpPr>
          <p:spPr>
            <a:xfrm>
              <a:off x="7448153" y="2110739"/>
              <a:ext cx="1013144" cy="250826"/>
            </a:xfrm>
            <a:prstGeom prst="line">
              <a:avLst/>
            </a:prstGeom>
          </p:spPr>
          <p:style>
            <a:lnRef idx="2">
              <a:schemeClr val="accent2"/>
            </a:lnRef>
            <a:fillRef idx="1">
              <a:schemeClr val="lt1"/>
            </a:fillRef>
            <a:effectRef idx="0">
              <a:schemeClr val="accent2"/>
            </a:effectRef>
            <a:fontRef idx="minor">
              <a:schemeClr val="dk1"/>
            </a:fontRef>
          </p:style>
        </p:cxnSp>
        <p:cxnSp>
          <p:nvCxnSpPr>
            <p:cNvPr id="37" name="直接连接符 36"/>
            <p:cNvCxnSpPr>
              <a:endCxn id="28" idx="0"/>
            </p:cNvCxnSpPr>
            <p:nvPr/>
          </p:nvCxnSpPr>
          <p:spPr>
            <a:xfrm>
              <a:off x="8445104" y="2729230"/>
              <a:ext cx="18416" cy="361315"/>
            </a:xfrm>
            <a:prstGeom prst="line">
              <a:avLst/>
            </a:prstGeom>
          </p:spPr>
          <p:style>
            <a:lnRef idx="2">
              <a:schemeClr val="accent2"/>
            </a:lnRef>
            <a:fillRef idx="1">
              <a:schemeClr val="lt1"/>
            </a:fillRef>
            <a:effectRef idx="0">
              <a:schemeClr val="accent2"/>
            </a:effectRef>
            <a:fontRef idx="minor">
              <a:schemeClr val="dk1"/>
            </a:fontRef>
          </p:style>
        </p:cxnSp>
        <p:cxnSp>
          <p:nvCxnSpPr>
            <p:cNvPr id="38" name="直接连接符 37"/>
            <p:cNvCxnSpPr>
              <a:stCxn id="29" idx="2"/>
            </p:cNvCxnSpPr>
            <p:nvPr/>
          </p:nvCxnSpPr>
          <p:spPr>
            <a:xfrm>
              <a:off x="6088937" y="3489135"/>
              <a:ext cx="318" cy="219900"/>
            </a:xfrm>
            <a:prstGeom prst="line">
              <a:avLst/>
            </a:prstGeom>
          </p:spPr>
          <p:style>
            <a:lnRef idx="2">
              <a:schemeClr val="accent2"/>
            </a:lnRef>
            <a:fillRef idx="1">
              <a:schemeClr val="lt1"/>
            </a:fillRef>
            <a:effectRef idx="0">
              <a:schemeClr val="accent2"/>
            </a:effectRef>
            <a:fontRef idx="minor">
              <a:schemeClr val="dk1"/>
            </a:fontRef>
          </p:style>
        </p:cxnSp>
        <p:cxnSp>
          <p:nvCxnSpPr>
            <p:cNvPr id="39" name="直接连接符 38"/>
            <p:cNvCxnSpPr/>
            <p:nvPr/>
          </p:nvCxnSpPr>
          <p:spPr>
            <a:xfrm flipH="1">
              <a:off x="7243049" y="3458210"/>
              <a:ext cx="635" cy="250825"/>
            </a:xfrm>
            <a:prstGeom prst="line">
              <a:avLst/>
            </a:prstGeom>
          </p:spPr>
          <p:style>
            <a:lnRef idx="2">
              <a:schemeClr val="accent2"/>
            </a:lnRef>
            <a:fillRef idx="1">
              <a:schemeClr val="lt1"/>
            </a:fillRef>
            <a:effectRef idx="0">
              <a:schemeClr val="accent2"/>
            </a:effectRef>
            <a:fontRef idx="minor">
              <a:schemeClr val="dk1"/>
            </a:fontRef>
          </p:style>
        </p:cxnSp>
        <p:sp>
          <p:nvSpPr>
            <p:cNvPr id="40" name="文本框 39"/>
            <p:cNvSpPr txBox="1"/>
            <p:nvPr/>
          </p:nvSpPr>
          <p:spPr>
            <a:xfrm>
              <a:off x="7177009" y="1759585"/>
              <a:ext cx="62420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NLJ</a:t>
              </a:r>
            </a:p>
          </p:txBody>
        </p:sp>
        <p:sp>
          <p:nvSpPr>
            <p:cNvPr id="41" name="文本框 40"/>
            <p:cNvSpPr txBox="1"/>
            <p:nvPr/>
          </p:nvSpPr>
          <p:spPr>
            <a:xfrm>
              <a:off x="5484734" y="3711574"/>
              <a:ext cx="1070610" cy="35930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i="1">
                  <a:latin typeface="Times New Roman" panose="02020603050405020304" pitchFamily="18" charset="0"/>
                  <a:cs typeface="Times New Roman" panose="02020603050405020304" pitchFamily="18" charset="0"/>
                </a:rPr>
                <a:t>customers</a:t>
              </a:r>
            </a:p>
          </p:txBody>
        </p:sp>
      </p:grpSp>
      <p:sp>
        <p:nvSpPr>
          <p:cNvPr id="5" name="任意多边形: 形状 4"/>
          <p:cNvSpPr/>
          <p:nvPr/>
        </p:nvSpPr>
        <p:spPr>
          <a:xfrm>
            <a:off x="5826737" y="2349557"/>
            <a:ext cx="1894407" cy="1623778"/>
          </a:xfrm>
          <a:custGeom>
            <a:avLst/>
            <a:gdLst>
              <a:gd name="connsiteX0" fmla="*/ 0 w 1894407"/>
              <a:gd name="connsiteY0" fmla="*/ 549460 h 1623778"/>
              <a:gd name="connsiteX1" fmla="*/ 676574 w 1894407"/>
              <a:gd name="connsiteY1" fmla="*/ 0 h 1623778"/>
              <a:gd name="connsiteX2" fmla="*/ 1377751 w 1894407"/>
              <a:gd name="connsiteY2" fmla="*/ 127114 h 1623778"/>
              <a:gd name="connsiteX3" fmla="*/ 1705787 w 1894407"/>
              <a:gd name="connsiteY3" fmla="*/ 561761 h 1623778"/>
              <a:gd name="connsiteX4" fmla="*/ 1894407 w 1894407"/>
              <a:gd name="connsiteY4" fmla="*/ 717578 h 1623778"/>
              <a:gd name="connsiteX5" fmla="*/ 1869805 w 1894407"/>
              <a:gd name="connsiteY5" fmla="*/ 1545869 h 1623778"/>
              <a:gd name="connsiteX6" fmla="*/ 20502 w 1894407"/>
              <a:gd name="connsiteY6" fmla="*/ 1623778 h 1623778"/>
              <a:gd name="connsiteX7" fmla="*/ 0 w 1894407"/>
              <a:gd name="connsiteY7" fmla="*/ 549460 h 162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4407" h="1623778">
                <a:moveTo>
                  <a:pt x="0" y="549460"/>
                </a:moveTo>
                <a:lnTo>
                  <a:pt x="676574" y="0"/>
                </a:lnTo>
                <a:lnTo>
                  <a:pt x="1377751" y="127114"/>
                </a:lnTo>
                <a:lnTo>
                  <a:pt x="1705787" y="561761"/>
                </a:lnTo>
                <a:lnTo>
                  <a:pt x="1894407" y="717578"/>
                </a:lnTo>
                <a:lnTo>
                  <a:pt x="1869805" y="1545869"/>
                </a:lnTo>
                <a:lnTo>
                  <a:pt x="20502" y="1623778"/>
                </a:lnTo>
                <a:lnTo>
                  <a:pt x="0" y="549460"/>
                </a:lnTo>
                <a:close/>
              </a:path>
            </a:pathLst>
          </a:custGeom>
          <a:noFill/>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3" name="文本框 42"/>
          <p:cNvSpPr txBox="1"/>
          <p:nvPr/>
        </p:nvSpPr>
        <p:spPr>
          <a:xfrm>
            <a:off x="1635318" y="3537342"/>
            <a:ext cx="2845202" cy="830997"/>
          </a:xfrm>
          <a:prstGeom prst="rect">
            <a:avLst/>
          </a:prstGeom>
          <a:solidFill>
            <a:srgbClr val="C2C2C2"/>
          </a:solidFill>
          <a:ln w="12700">
            <a:solidFill>
              <a:schemeClr val="bg2"/>
            </a:solidFill>
          </a:ln>
        </p:spPr>
        <p:txBody>
          <a:bodyPr wrap="square" rtlCol="0">
            <a:spAutoFit/>
          </a:bodyPr>
          <a:lstStyle/>
          <a:p>
            <a:r>
              <a:rPr lang="en-US" altLang="zh-CN" sz="1600" i="1" dirty="0">
                <a:solidFill>
                  <a:srgbClr val="C00000"/>
                </a:solidFill>
                <a:latin typeface="Times New Roman" panose="02020603050405020304" pitchFamily="18" charset="0"/>
                <a:cs typeface="Times New Roman" panose="02020603050405020304" pitchFamily="18" charset="0"/>
              </a:rPr>
              <a:t>for</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 </a:t>
            </a:r>
            <a:r>
              <a:rPr lang="en-US" altLang="zh-CN" sz="1600" i="1" dirty="0">
                <a:solidFill>
                  <a:srgbClr val="C00000"/>
                </a:solidFill>
                <a:latin typeface="Times New Roman" panose="02020603050405020304" pitchFamily="18" charset="0"/>
                <a:cs typeface="Times New Roman" panose="02020603050405020304" pitchFamily="18" charset="0"/>
              </a:rPr>
              <a:t>in</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left.</a:t>
            </a:r>
            <a:r>
              <a:rPr lang="en-US" altLang="zh-CN" sz="1600" i="1" dirty="0" err="1">
                <a:solidFill>
                  <a:srgbClr val="7030A0"/>
                </a:solidFill>
                <a:latin typeface="Times New Roman" panose="02020603050405020304" pitchFamily="18" charset="0"/>
                <a:cs typeface="Times New Roman" panose="02020603050405020304" pitchFamily="18" charset="0"/>
              </a:rPr>
              <a:t>Next</a:t>
            </a:r>
            <a:r>
              <a:rPr lang="en-US" altLang="zh-CN" sz="1600" i="1" dirty="0">
                <a:solidFill>
                  <a:srgbClr val="7030A0"/>
                </a:solidFill>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a:t>
            </a:r>
          </a:p>
          <a:p>
            <a:pPr lvl="1"/>
            <a:r>
              <a:rPr lang="en-US" altLang="zh-CN" sz="1600" i="1" dirty="0">
                <a:solidFill>
                  <a:srgbClr val="C00000"/>
                </a:solidFill>
                <a:latin typeface="Times New Roman" panose="02020603050405020304" pitchFamily="18" charset="0"/>
                <a:cs typeface="Times New Roman" panose="02020603050405020304" pitchFamily="18" charset="0"/>
              </a:rPr>
              <a:t>for</a:t>
            </a:r>
            <a:r>
              <a:rPr lang="en-US" altLang="zh-CN" sz="1600" i="1" dirty="0">
                <a:latin typeface="Times New Roman" panose="02020603050405020304" pitchFamily="18" charset="0"/>
                <a:cs typeface="Times New Roman" panose="02020603050405020304" pitchFamily="18" charset="0"/>
              </a:rPr>
              <a:t> j </a:t>
            </a:r>
            <a:r>
              <a:rPr lang="en-US" altLang="zh-CN" sz="1600" i="1" dirty="0">
                <a:solidFill>
                  <a:srgbClr val="C00000"/>
                </a:solidFill>
                <a:latin typeface="Times New Roman" panose="02020603050405020304" pitchFamily="18" charset="0"/>
                <a:cs typeface="Times New Roman" panose="02020603050405020304" pitchFamily="18" charset="0"/>
              </a:rPr>
              <a:t>in</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right.</a:t>
            </a:r>
            <a:r>
              <a:rPr lang="en-US" altLang="zh-CN" sz="1600" i="1" dirty="0" err="1">
                <a:solidFill>
                  <a:srgbClr val="7030A0"/>
                </a:solidFill>
                <a:latin typeface="Times New Roman" panose="02020603050405020304" pitchFamily="18" charset="0"/>
                <a:cs typeface="Times New Roman" panose="02020603050405020304" pitchFamily="18" charset="0"/>
              </a:rPr>
              <a:t>Next</a:t>
            </a:r>
            <a:r>
              <a:rPr lang="en-US" altLang="zh-CN" sz="1600" i="1" dirty="0">
                <a:solidFill>
                  <a:srgbClr val="7030A0"/>
                </a:solidFill>
                <a:latin typeface="Times New Roman" panose="02020603050405020304" pitchFamily="18" charset="0"/>
                <a:cs typeface="Times New Roman" panose="02020603050405020304" pitchFamily="18" charset="0"/>
              </a:rPr>
              <a:t>():</a:t>
            </a:r>
          </a:p>
          <a:p>
            <a:r>
              <a:rPr lang="en-US" altLang="zh-CN" sz="1600" i="1" dirty="0">
                <a:latin typeface="Times New Roman" panose="02020603050405020304" pitchFamily="18" charset="0"/>
                <a:cs typeface="Times New Roman" panose="02020603050405020304" pitchFamily="18" charset="0"/>
              </a:rPr>
              <a:t>	</a:t>
            </a:r>
            <a:r>
              <a:rPr lang="en-US" altLang="zh-CN" sz="1600" i="1" dirty="0">
                <a:solidFill>
                  <a:srgbClr val="C00000"/>
                </a:solidFill>
                <a:latin typeface="Times New Roman" panose="02020603050405020304" pitchFamily="18" charset="0"/>
                <a:cs typeface="Times New Roman" panose="02020603050405020304" pitchFamily="18" charset="0"/>
              </a:rPr>
              <a:t>if</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i</a:t>
            </a:r>
            <a:r>
              <a:rPr lang="el-GR" altLang="zh-CN" sz="1600" b="1" dirty="0">
                <a:solidFill>
                  <a:srgbClr val="7030A0"/>
                </a:solidFill>
                <a:latin typeface="Times New Roman" panose="02020603050405020304" pitchFamily="18" charset="0"/>
                <a:cs typeface="Times New Roman" panose="02020603050405020304" pitchFamily="18" charset="0"/>
              </a:rPr>
              <a:t>θ</a:t>
            </a:r>
            <a:r>
              <a:rPr lang="en-US" altLang="zh-CN" sz="1600" i="1" dirty="0">
                <a:latin typeface="Times New Roman" panose="02020603050405020304" pitchFamily="18" charset="0"/>
                <a:cs typeface="Times New Roman" panose="02020603050405020304" pitchFamily="18" charset="0"/>
              </a:rPr>
              <a:t>j: out(</a:t>
            </a:r>
            <a:r>
              <a:rPr lang="en-US" altLang="zh-CN" sz="1600" i="1" dirty="0" err="1">
                <a:latin typeface="Times New Roman" panose="02020603050405020304" pitchFamily="18" charset="0"/>
                <a:cs typeface="Times New Roman" panose="02020603050405020304" pitchFamily="18" charset="0"/>
              </a:rPr>
              <a:t>cancat</a:t>
            </a:r>
            <a:r>
              <a:rPr lang="en-US" altLang="zh-CN" sz="1600" i="1" dirty="0">
                <a:latin typeface="Times New Roman" panose="02020603050405020304" pitchFamily="18" charset="0"/>
                <a:cs typeface="Times New Roman" panose="02020603050405020304" pitchFamily="18" charset="0"/>
              </a:rPr>
              <a:t>(</a:t>
            </a:r>
            <a:r>
              <a:rPr lang="en-US" altLang="zh-CN" sz="1600" i="1" dirty="0" err="1">
                <a:latin typeface="Times New Roman" panose="02020603050405020304" pitchFamily="18" charset="0"/>
                <a:cs typeface="Times New Roman" panose="02020603050405020304" pitchFamily="18" charset="0"/>
              </a:rPr>
              <a:t>i,j</a:t>
            </a:r>
            <a:r>
              <a:rPr lang="en-US" altLang="zh-CN" sz="1600" i="1" dirty="0">
                <a:latin typeface="Times New Roman" panose="02020603050405020304" pitchFamily="18" charset="0"/>
                <a:cs typeface="Times New Roman" panose="02020603050405020304" pitchFamily="18" charset="0"/>
              </a:rPr>
              <a:t>)) </a:t>
            </a:r>
            <a:endParaRPr lang="zh-CN" altLang="en-US" sz="1600" i="1" dirty="0">
              <a:latin typeface="Times New Roman" panose="02020603050405020304" pitchFamily="18" charset="0"/>
              <a:cs typeface="Times New Roman" panose="02020603050405020304" pitchFamily="18" charset="0"/>
            </a:endParaRPr>
          </a:p>
        </p:txBody>
      </p:sp>
      <p:cxnSp>
        <p:nvCxnSpPr>
          <p:cNvPr id="44" name="曲线连接符 54"/>
          <p:cNvCxnSpPr>
            <a:stCxn id="43" idx="3"/>
            <a:endCxn id="27" idx="1"/>
          </p:cNvCxnSpPr>
          <p:nvPr/>
        </p:nvCxnSpPr>
        <p:spPr>
          <a:xfrm flipV="1">
            <a:off x="4480520" y="2670015"/>
            <a:ext cx="2063929" cy="1282826"/>
          </a:xfrm>
          <a:prstGeom prst="curvedConnector3">
            <a:avLst>
              <a:gd name="adj1" fmla="val 50000"/>
            </a:avLst>
          </a:prstGeom>
          <a:ln w="19050">
            <a:solidFill>
              <a:srgbClr val="00B05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349046" y="5799840"/>
            <a:ext cx="1647871" cy="584775"/>
          </a:xfrm>
          <a:prstGeom prst="rect">
            <a:avLst/>
          </a:prstGeom>
          <a:solidFill>
            <a:srgbClr val="C2C2C2"/>
          </a:solidFill>
          <a:ln w="12700">
            <a:solidFill>
              <a:schemeClr val="bg2"/>
            </a:solidFill>
          </a:ln>
        </p:spPr>
        <p:txBody>
          <a:bodyPr wrap="square" rtlCol="0">
            <a:spAutoFit/>
          </a:bodyPr>
          <a:lstStyle/>
          <a:p>
            <a:r>
              <a:rPr lang="en-US" altLang="zh-CN" sz="1600" i="1" dirty="0">
                <a:solidFill>
                  <a:srgbClr val="C00000"/>
                </a:solidFill>
                <a:latin typeface="Times New Roman" panose="02020603050405020304" pitchFamily="18" charset="0"/>
                <a:cs typeface="Times New Roman" panose="02020603050405020304" pitchFamily="18" charset="0"/>
              </a:rPr>
              <a:t>for</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 </a:t>
            </a:r>
            <a:r>
              <a:rPr lang="en-US" altLang="zh-CN" sz="1600" i="1" dirty="0">
                <a:solidFill>
                  <a:srgbClr val="C00000"/>
                </a:solidFill>
                <a:latin typeface="Times New Roman" panose="02020603050405020304" pitchFamily="18" charset="0"/>
                <a:cs typeface="Times New Roman" panose="02020603050405020304" pitchFamily="18" charset="0"/>
              </a:rPr>
              <a:t>in</a:t>
            </a:r>
            <a:r>
              <a:rPr lang="en-US" altLang="zh-CN" sz="1600" i="1" dirty="0">
                <a:latin typeface="Times New Roman" panose="02020603050405020304" pitchFamily="18" charset="0"/>
                <a:cs typeface="Times New Roman" panose="02020603050405020304" pitchFamily="18" charset="0"/>
              </a:rPr>
              <a:t> customer:</a:t>
            </a:r>
          </a:p>
          <a:p>
            <a:pPr lvl="1"/>
            <a:r>
              <a:rPr lang="en-US" altLang="zh-CN" sz="1600" i="1" dirty="0">
                <a:latin typeface="Times New Roman" panose="02020603050405020304" pitchFamily="18" charset="0"/>
                <a:cs typeface="Times New Roman" panose="02020603050405020304" pitchFamily="18" charset="0"/>
              </a:rPr>
              <a:t>out(</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a:t>
            </a:r>
            <a:endParaRPr lang="zh-CN" altLang="en-US" sz="1600" i="1" dirty="0">
              <a:latin typeface="Times New Roman" panose="02020603050405020304" pitchFamily="18" charset="0"/>
              <a:cs typeface="Times New Roman" panose="02020603050405020304" pitchFamily="18" charset="0"/>
            </a:endParaRPr>
          </a:p>
        </p:txBody>
      </p:sp>
      <p:sp>
        <p:nvSpPr>
          <p:cNvPr id="49" name="文本框 48"/>
          <p:cNvSpPr txBox="1"/>
          <p:nvPr/>
        </p:nvSpPr>
        <p:spPr>
          <a:xfrm>
            <a:off x="3864930" y="5799840"/>
            <a:ext cx="1647871" cy="584775"/>
          </a:xfrm>
          <a:prstGeom prst="rect">
            <a:avLst/>
          </a:prstGeom>
          <a:solidFill>
            <a:srgbClr val="C2C2C2"/>
          </a:solidFill>
          <a:ln w="12700">
            <a:solidFill>
              <a:schemeClr val="bg2"/>
            </a:solidFill>
          </a:ln>
        </p:spPr>
        <p:txBody>
          <a:bodyPr wrap="square" rtlCol="0">
            <a:spAutoFit/>
          </a:bodyPr>
          <a:lstStyle/>
          <a:p>
            <a:r>
              <a:rPr lang="en-US" altLang="zh-CN" sz="1600" i="1" dirty="0">
                <a:solidFill>
                  <a:srgbClr val="C00000"/>
                </a:solidFill>
                <a:latin typeface="Times New Roman" panose="02020603050405020304" pitchFamily="18" charset="0"/>
                <a:cs typeface="Times New Roman" panose="02020603050405020304" pitchFamily="18" charset="0"/>
              </a:rPr>
              <a:t>for</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 </a:t>
            </a:r>
            <a:r>
              <a:rPr lang="en-US" altLang="zh-CN" sz="1600" i="1" dirty="0">
                <a:solidFill>
                  <a:srgbClr val="C00000"/>
                </a:solidFill>
                <a:latin typeface="Times New Roman" panose="02020603050405020304" pitchFamily="18" charset="0"/>
                <a:cs typeface="Times New Roman" panose="02020603050405020304" pitchFamily="18" charset="0"/>
              </a:rPr>
              <a:t>in</a:t>
            </a:r>
            <a:r>
              <a:rPr lang="en-US" altLang="zh-CN" sz="1600" i="1" dirty="0">
                <a:latin typeface="Times New Roman" panose="02020603050405020304" pitchFamily="18" charset="0"/>
                <a:cs typeface="Times New Roman" panose="02020603050405020304" pitchFamily="18" charset="0"/>
              </a:rPr>
              <a:t> orders:</a:t>
            </a:r>
          </a:p>
          <a:p>
            <a:pPr lvl="1"/>
            <a:r>
              <a:rPr lang="en-US" altLang="zh-CN" sz="1600" i="1" dirty="0">
                <a:latin typeface="Times New Roman" panose="02020603050405020304" pitchFamily="18" charset="0"/>
                <a:cs typeface="Times New Roman" panose="02020603050405020304" pitchFamily="18" charset="0"/>
              </a:rPr>
              <a:t>out(</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a:t>
            </a:r>
            <a:endParaRPr lang="zh-CN" altLang="en-US" sz="1600" i="1" dirty="0">
              <a:latin typeface="Times New Roman" panose="02020603050405020304" pitchFamily="18" charset="0"/>
              <a:cs typeface="Times New Roman" panose="02020603050405020304" pitchFamily="18" charset="0"/>
            </a:endParaRPr>
          </a:p>
        </p:txBody>
      </p:sp>
      <p:sp>
        <p:nvSpPr>
          <p:cNvPr id="50" name="文本框 49"/>
          <p:cNvSpPr txBox="1"/>
          <p:nvPr/>
        </p:nvSpPr>
        <p:spPr>
          <a:xfrm>
            <a:off x="349046" y="4801949"/>
            <a:ext cx="1803689" cy="584775"/>
          </a:xfrm>
          <a:prstGeom prst="rect">
            <a:avLst/>
          </a:prstGeom>
          <a:solidFill>
            <a:srgbClr val="C2C2C2"/>
          </a:solidFill>
          <a:ln w="12700">
            <a:solidFill>
              <a:schemeClr val="bg2"/>
            </a:solidFill>
          </a:ln>
        </p:spPr>
        <p:txBody>
          <a:bodyPr wrap="square" rtlCol="0">
            <a:spAutoFit/>
          </a:bodyPr>
          <a:lstStyle/>
          <a:p>
            <a:r>
              <a:rPr lang="en-US" altLang="zh-CN" sz="1600" i="1" dirty="0">
                <a:solidFill>
                  <a:srgbClr val="C00000"/>
                </a:solidFill>
                <a:latin typeface="Times New Roman" panose="02020603050405020304" pitchFamily="18" charset="0"/>
                <a:cs typeface="Times New Roman" panose="02020603050405020304" pitchFamily="18" charset="0"/>
              </a:rPr>
              <a:t>for</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 </a:t>
            </a:r>
            <a:r>
              <a:rPr lang="en-US" altLang="zh-CN" sz="1600" i="1" dirty="0">
                <a:solidFill>
                  <a:srgbClr val="C00000"/>
                </a:solidFill>
                <a:latin typeface="Times New Roman" panose="02020603050405020304" pitchFamily="18" charset="0"/>
                <a:cs typeface="Times New Roman" panose="02020603050405020304" pitchFamily="18" charset="0"/>
              </a:rPr>
              <a:t>in</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child.</a:t>
            </a:r>
            <a:r>
              <a:rPr lang="en-US" altLang="zh-CN" sz="1600" i="1" dirty="0" err="1">
                <a:solidFill>
                  <a:srgbClr val="7030A0"/>
                </a:solidFill>
                <a:latin typeface="Times New Roman" panose="02020603050405020304" pitchFamily="18" charset="0"/>
                <a:cs typeface="Times New Roman" panose="02020603050405020304" pitchFamily="18" charset="0"/>
              </a:rPr>
              <a:t>Next</a:t>
            </a:r>
            <a:r>
              <a:rPr lang="en-US" altLang="zh-CN" sz="1600" i="1" dirty="0">
                <a:solidFill>
                  <a:srgbClr val="7030A0"/>
                </a:solidFill>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a:t>
            </a:r>
          </a:p>
          <a:p>
            <a:pPr lvl="1"/>
            <a:r>
              <a:rPr lang="en-US" altLang="zh-CN" sz="1600" i="1" dirty="0">
                <a:solidFill>
                  <a:srgbClr val="C00000"/>
                </a:solidFill>
                <a:latin typeface="Times New Roman" panose="02020603050405020304" pitchFamily="18" charset="0"/>
                <a:cs typeface="Times New Roman" panose="02020603050405020304" pitchFamily="18" charset="0"/>
              </a:rPr>
              <a:t>if</a:t>
            </a:r>
            <a:r>
              <a:rPr lang="en-US" altLang="zh-CN" sz="1600" i="1" dirty="0">
                <a:latin typeface="Times New Roman" panose="02020603050405020304" pitchFamily="18" charset="0"/>
                <a:cs typeface="Times New Roman" panose="02020603050405020304" pitchFamily="18" charset="0"/>
              </a:rPr>
              <a:t> </a:t>
            </a:r>
            <a:r>
              <a:rPr lang="el-GR" altLang="zh-CN" sz="1600" i="1" dirty="0">
                <a:latin typeface="Times New Roman" panose="02020603050405020304" pitchFamily="18" charset="0"/>
                <a:cs typeface="Times New Roman" panose="02020603050405020304" pitchFamily="18" charset="0"/>
              </a:rPr>
              <a:t>σ</a:t>
            </a:r>
            <a:r>
              <a:rPr lang="en-US" altLang="zh-CN" sz="1600" i="1" baseline="-25000" dirty="0">
                <a:latin typeface="Times New Roman" panose="02020603050405020304" pitchFamily="18" charset="0"/>
                <a:cs typeface="Times New Roman" panose="02020603050405020304" pitchFamily="18" charset="0"/>
              </a:rPr>
              <a:t>p</a:t>
            </a:r>
            <a:r>
              <a:rPr lang="en-US" altLang="zh-CN" sz="1600" i="1" dirty="0">
                <a:latin typeface="Times New Roman" panose="02020603050405020304" pitchFamily="18" charset="0"/>
                <a:cs typeface="Times New Roman" panose="02020603050405020304" pitchFamily="18" charset="0"/>
              </a:rPr>
              <a:t>(</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 out(</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a:t>
            </a:r>
            <a:endParaRPr lang="zh-CN" altLang="en-US" sz="1600" i="1" dirty="0">
              <a:latin typeface="Times New Roman" panose="02020603050405020304" pitchFamily="18" charset="0"/>
              <a:cs typeface="Times New Roman" panose="02020603050405020304" pitchFamily="18" charset="0"/>
            </a:endParaRPr>
          </a:p>
        </p:txBody>
      </p:sp>
      <p:sp>
        <p:nvSpPr>
          <p:cNvPr id="51" name="文本框 50"/>
          <p:cNvSpPr txBox="1"/>
          <p:nvPr/>
        </p:nvSpPr>
        <p:spPr>
          <a:xfrm>
            <a:off x="3787020" y="4801949"/>
            <a:ext cx="1803689" cy="584775"/>
          </a:xfrm>
          <a:prstGeom prst="rect">
            <a:avLst/>
          </a:prstGeom>
          <a:solidFill>
            <a:srgbClr val="C2C2C2"/>
          </a:solidFill>
          <a:ln w="12700">
            <a:solidFill>
              <a:schemeClr val="bg2"/>
            </a:solidFill>
          </a:ln>
        </p:spPr>
        <p:txBody>
          <a:bodyPr wrap="square" rtlCol="0">
            <a:spAutoFit/>
          </a:bodyPr>
          <a:lstStyle/>
          <a:p>
            <a:r>
              <a:rPr lang="en-US" altLang="zh-CN" sz="1600" i="1" dirty="0">
                <a:solidFill>
                  <a:srgbClr val="C00000"/>
                </a:solidFill>
                <a:latin typeface="Times New Roman" panose="02020603050405020304" pitchFamily="18" charset="0"/>
                <a:cs typeface="Times New Roman" panose="02020603050405020304" pitchFamily="18" charset="0"/>
              </a:rPr>
              <a:t>for</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 </a:t>
            </a:r>
            <a:r>
              <a:rPr lang="en-US" altLang="zh-CN" sz="1600" i="1" dirty="0">
                <a:solidFill>
                  <a:srgbClr val="C00000"/>
                </a:solidFill>
                <a:latin typeface="Times New Roman" panose="02020603050405020304" pitchFamily="18" charset="0"/>
                <a:cs typeface="Times New Roman" panose="02020603050405020304" pitchFamily="18" charset="0"/>
              </a:rPr>
              <a:t>in</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child.</a:t>
            </a:r>
            <a:r>
              <a:rPr lang="en-US" altLang="zh-CN" sz="1600" i="1" dirty="0" err="1">
                <a:solidFill>
                  <a:srgbClr val="7030A0"/>
                </a:solidFill>
                <a:latin typeface="Times New Roman" panose="02020603050405020304" pitchFamily="18" charset="0"/>
                <a:cs typeface="Times New Roman" panose="02020603050405020304" pitchFamily="18" charset="0"/>
              </a:rPr>
              <a:t>Next</a:t>
            </a:r>
            <a:r>
              <a:rPr lang="en-US" altLang="zh-CN" sz="1600" i="1" dirty="0">
                <a:solidFill>
                  <a:srgbClr val="7030A0"/>
                </a:solidFill>
                <a:latin typeface="Times New Roman" panose="02020603050405020304" pitchFamily="18" charset="0"/>
                <a:cs typeface="Times New Roman" panose="02020603050405020304" pitchFamily="18" charset="0"/>
              </a:rPr>
              <a:t>():</a:t>
            </a:r>
          </a:p>
          <a:p>
            <a:pPr lvl="1"/>
            <a:r>
              <a:rPr lang="en-US" altLang="zh-CN" sz="1600" i="1" dirty="0">
                <a:solidFill>
                  <a:srgbClr val="C00000"/>
                </a:solidFill>
                <a:latin typeface="Times New Roman" panose="02020603050405020304" pitchFamily="18" charset="0"/>
                <a:cs typeface="Times New Roman" panose="02020603050405020304" pitchFamily="18" charset="0"/>
              </a:rPr>
              <a:t>if</a:t>
            </a:r>
            <a:r>
              <a:rPr lang="en-US" altLang="zh-CN" sz="1600" i="1" dirty="0">
                <a:latin typeface="Times New Roman" panose="02020603050405020304" pitchFamily="18" charset="0"/>
                <a:cs typeface="Times New Roman" panose="02020603050405020304" pitchFamily="18" charset="0"/>
              </a:rPr>
              <a:t> </a:t>
            </a:r>
            <a:r>
              <a:rPr lang="el-GR" altLang="zh-CN" sz="1600" i="1" dirty="0">
                <a:latin typeface="Times New Roman" panose="02020603050405020304" pitchFamily="18" charset="0"/>
                <a:cs typeface="Times New Roman" panose="02020603050405020304" pitchFamily="18" charset="0"/>
              </a:rPr>
              <a:t>σ</a:t>
            </a:r>
            <a:r>
              <a:rPr lang="en-US" altLang="zh-CN" sz="1600" i="1" baseline="-25000" dirty="0">
                <a:latin typeface="Times New Roman" panose="02020603050405020304" pitchFamily="18" charset="0"/>
                <a:cs typeface="Times New Roman" panose="02020603050405020304" pitchFamily="18" charset="0"/>
              </a:rPr>
              <a:t>p</a:t>
            </a:r>
            <a:r>
              <a:rPr lang="en-US" altLang="zh-CN" sz="1600" i="1" dirty="0">
                <a:latin typeface="Times New Roman" panose="02020603050405020304" pitchFamily="18" charset="0"/>
                <a:cs typeface="Times New Roman" panose="02020603050405020304" pitchFamily="18" charset="0"/>
              </a:rPr>
              <a:t>(</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 out(</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a:t>
            </a:r>
            <a:endParaRPr lang="zh-CN" altLang="en-US" sz="1600" i="1" dirty="0">
              <a:latin typeface="Times New Roman" panose="02020603050405020304" pitchFamily="18" charset="0"/>
              <a:cs typeface="Times New Roman" panose="02020603050405020304" pitchFamily="18" charset="0"/>
            </a:endParaRPr>
          </a:p>
        </p:txBody>
      </p:sp>
      <p:cxnSp>
        <p:nvCxnSpPr>
          <p:cNvPr id="52" name="曲线连接符 54"/>
          <p:cNvCxnSpPr>
            <a:stCxn id="47" idx="3"/>
            <a:endCxn id="29" idx="1"/>
          </p:cNvCxnSpPr>
          <p:nvPr/>
        </p:nvCxnSpPr>
        <p:spPr>
          <a:xfrm flipV="1">
            <a:off x="1996917" y="3231523"/>
            <a:ext cx="3997821" cy="2860705"/>
          </a:xfrm>
          <a:prstGeom prst="curvedConnector3">
            <a:avLst>
              <a:gd name="adj1" fmla="val 50000"/>
            </a:avLst>
          </a:prstGeom>
          <a:ln w="19050">
            <a:solidFill>
              <a:srgbClr val="00B05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曲线连接符 54"/>
          <p:cNvCxnSpPr>
            <a:stCxn id="50" idx="3"/>
            <a:endCxn id="29" idx="0"/>
          </p:cNvCxnSpPr>
          <p:nvPr/>
        </p:nvCxnSpPr>
        <p:spPr>
          <a:xfrm flipV="1">
            <a:off x="2152735" y="3077634"/>
            <a:ext cx="4207722" cy="2016703"/>
          </a:xfrm>
          <a:prstGeom prst="curvedConnector4">
            <a:avLst>
              <a:gd name="adj1" fmla="val 45654"/>
              <a:gd name="adj2" fmla="val 111335"/>
            </a:avLst>
          </a:prstGeom>
          <a:ln w="19050">
            <a:solidFill>
              <a:srgbClr val="00B05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曲线连接符 54"/>
          <p:cNvCxnSpPr>
            <a:endCxn id="50" idx="0"/>
          </p:cNvCxnSpPr>
          <p:nvPr/>
        </p:nvCxnSpPr>
        <p:spPr>
          <a:xfrm rot="10800000" flipV="1">
            <a:off x="1250891" y="3702705"/>
            <a:ext cx="1377496" cy="1099244"/>
          </a:xfrm>
          <a:prstGeom prst="curvedConnector2">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曲线连接符 54"/>
          <p:cNvCxnSpPr>
            <a:endCxn id="47" idx="0"/>
          </p:cNvCxnSpPr>
          <p:nvPr/>
        </p:nvCxnSpPr>
        <p:spPr>
          <a:xfrm rot="5400000">
            <a:off x="1051399" y="5215920"/>
            <a:ext cx="705503" cy="462336"/>
          </a:xfrm>
          <a:prstGeom prst="curvedConnector3">
            <a:avLst>
              <a:gd name="adj1" fmla="val 50000"/>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曲线连接符 54"/>
          <p:cNvCxnSpPr>
            <a:endCxn id="51" idx="0"/>
          </p:cNvCxnSpPr>
          <p:nvPr/>
        </p:nvCxnSpPr>
        <p:spPr>
          <a:xfrm>
            <a:off x="3825718" y="3952841"/>
            <a:ext cx="863147" cy="849108"/>
          </a:xfrm>
          <a:prstGeom prst="curvedConnector2">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曲线连接符 54"/>
          <p:cNvCxnSpPr>
            <a:endCxn id="49" idx="0"/>
          </p:cNvCxnSpPr>
          <p:nvPr/>
        </p:nvCxnSpPr>
        <p:spPr>
          <a:xfrm rot="5400000">
            <a:off x="4525758" y="5257444"/>
            <a:ext cx="705504" cy="379288"/>
          </a:xfrm>
          <a:prstGeom prst="curvedConnector3">
            <a:avLst>
              <a:gd name="adj1" fmla="val 50000"/>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2" name="曲线连接符 54"/>
          <p:cNvCxnSpPr/>
          <p:nvPr/>
        </p:nvCxnSpPr>
        <p:spPr>
          <a:xfrm rot="5400000" flipH="1" flipV="1">
            <a:off x="1009629" y="5335602"/>
            <a:ext cx="1048133" cy="565608"/>
          </a:xfrm>
          <a:prstGeom prst="curvedConnector3">
            <a:avLst>
              <a:gd name="adj1" fmla="val 50000"/>
            </a:avLst>
          </a:prstGeom>
          <a:ln w="19050">
            <a:solidFill>
              <a:srgbClr val="7030A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6" name="曲线连接符 54"/>
          <p:cNvCxnSpPr/>
          <p:nvPr/>
        </p:nvCxnSpPr>
        <p:spPr>
          <a:xfrm rot="5400000" flipH="1" flipV="1">
            <a:off x="1822788" y="3897746"/>
            <a:ext cx="1048133" cy="834788"/>
          </a:xfrm>
          <a:prstGeom prst="curvedConnector3">
            <a:avLst>
              <a:gd name="adj1" fmla="val 50000"/>
            </a:avLst>
          </a:prstGeom>
          <a:ln w="19050">
            <a:solidFill>
              <a:srgbClr val="7030A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8" name="曲线连接符 54"/>
          <p:cNvCxnSpPr/>
          <p:nvPr/>
        </p:nvCxnSpPr>
        <p:spPr>
          <a:xfrm rot="5400000" flipH="1" flipV="1">
            <a:off x="4412462" y="5347367"/>
            <a:ext cx="1110464" cy="479749"/>
          </a:xfrm>
          <a:prstGeom prst="curvedConnector3">
            <a:avLst>
              <a:gd name="adj1" fmla="val 50000"/>
            </a:avLst>
          </a:prstGeom>
          <a:ln w="19050">
            <a:solidFill>
              <a:srgbClr val="7030A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9" name="曲线连接符 54"/>
          <p:cNvCxnSpPr/>
          <p:nvPr/>
        </p:nvCxnSpPr>
        <p:spPr>
          <a:xfrm rot="10800000">
            <a:off x="3800609" y="4034120"/>
            <a:ext cx="1190519" cy="921718"/>
          </a:xfrm>
          <a:prstGeom prst="curvedConnector3">
            <a:avLst>
              <a:gd name="adj1" fmla="val 50000"/>
            </a:avLst>
          </a:prstGeom>
          <a:ln w="19050">
            <a:solidFill>
              <a:srgbClr val="7030A0"/>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10" name="组合 109"/>
          <p:cNvGrpSpPr/>
          <p:nvPr/>
        </p:nvGrpSpPr>
        <p:grpSpPr>
          <a:xfrm>
            <a:off x="1563743" y="4355787"/>
            <a:ext cx="3280940" cy="1276349"/>
            <a:chOff x="1563743" y="4355787"/>
            <a:chExt cx="3280940" cy="1276349"/>
          </a:xfrm>
        </p:grpSpPr>
        <p:sp>
          <p:nvSpPr>
            <p:cNvPr id="81" name="文本框 80"/>
            <p:cNvSpPr txBox="1"/>
            <p:nvPr/>
          </p:nvSpPr>
          <p:spPr>
            <a:xfrm>
              <a:off x="2307081" y="5118710"/>
              <a:ext cx="1925045" cy="4587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nchor="t">
              <a:spAutoFit/>
            </a:bodyPr>
            <a:lstStyle/>
            <a:p>
              <a:pPr indent="-171450">
                <a:lnSpc>
                  <a:spcPct val="150000"/>
                </a:lnSpc>
                <a:defRPr/>
              </a:pPr>
              <a:r>
                <a:rPr lang="zh-CN" altLang="en-US" kern="100" dirty="0">
                  <a:latin typeface="Times New Roman" panose="02020603050405020304" pitchFamily="18" charset="0"/>
                  <a:ea typeface="Microsoft YaHei" panose="020B0503020204020204" pitchFamily="34" charset="-122"/>
                  <a:cs typeface="Times New Roman" panose="02020603050405020304" pitchFamily="18" charset="0"/>
                </a:rPr>
                <a:t>单个元组（投影）</a:t>
              </a:r>
              <a:endParaRPr lang="en-US" altLang="zh-CN" kern="100" dirty="0">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00" name="直接箭头连接符 99"/>
            <p:cNvCxnSpPr>
              <a:stCxn id="81" idx="1"/>
            </p:cNvCxnSpPr>
            <p:nvPr/>
          </p:nvCxnSpPr>
          <p:spPr>
            <a:xfrm flipH="1" flipV="1">
              <a:off x="2230644" y="4355787"/>
              <a:ext cx="76437" cy="99228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81" idx="1"/>
            </p:cNvCxnSpPr>
            <p:nvPr/>
          </p:nvCxnSpPr>
          <p:spPr>
            <a:xfrm flipH="1">
              <a:off x="1563743" y="5348068"/>
              <a:ext cx="743338" cy="27314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stCxn id="81" idx="3"/>
            </p:cNvCxnSpPr>
            <p:nvPr/>
          </p:nvCxnSpPr>
          <p:spPr>
            <a:xfrm flipV="1">
              <a:off x="4232126" y="4517881"/>
              <a:ext cx="163742" cy="83018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81" idx="3"/>
            </p:cNvCxnSpPr>
            <p:nvPr/>
          </p:nvCxnSpPr>
          <p:spPr>
            <a:xfrm>
              <a:off x="4232126" y="5348068"/>
              <a:ext cx="612557" cy="28406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down)">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down)">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up)">
                                      <p:cBhvr>
                                        <p:cTn id="27" dur="500"/>
                                        <p:tgtEl>
                                          <p:spTgt spid="7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wipe(up)">
                                      <p:cBhvr>
                                        <p:cTn id="32" dur="500"/>
                                        <p:tgtEl>
                                          <p:spTgt spid="7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up)">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wipe(up)">
                                      <p:cBhvr>
                                        <p:cTn id="42" dur="500"/>
                                        <p:tgtEl>
                                          <p:spTgt spid="7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wipe(up)">
                                      <p:cBhvr>
                                        <p:cTn id="47" dur="500"/>
                                        <p:tgtEl>
                                          <p:spTgt spid="8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86"/>
                                        </p:tgtEl>
                                        <p:attrNameLst>
                                          <p:attrName>style.visibility</p:attrName>
                                        </p:attrNameLst>
                                      </p:cBhvr>
                                      <p:to>
                                        <p:strVal val="visible"/>
                                      </p:to>
                                    </p:set>
                                    <p:animEffect transition="in" filter="wipe(up)">
                                      <p:cBhvr>
                                        <p:cTn id="52" dur="500"/>
                                        <p:tgtEl>
                                          <p:spTgt spid="8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88"/>
                                        </p:tgtEl>
                                        <p:attrNameLst>
                                          <p:attrName>style.visibility</p:attrName>
                                        </p:attrNameLst>
                                      </p:cBhvr>
                                      <p:to>
                                        <p:strVal val="visible"/>
                                      </p:to>
                                    </p:set>
                                    <p:animEffect transition="in" filter="wipe(up)">
                                      <p:cBhvr>
                                        <p:cTn id="57" dur="500"/>
                                        <p:tgtEl>
                                          <p:spTgt spid="8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89"/>
                                        </p:tgtEl>
                                        <p:attrNameLst>
                                          <p:attrName>style.visibility</p:attrName>
                                        </p:attrNameLst>
                                      </p:cBhvr>
                                      <p:to>
                                        <p:strVal val="visible"/>
                                      </p:to>
                                    </p:set>
                                    <p:animEffect transition="in" filter="wipe(up)">
                                      <p:cBhvr>
                                        <p:cTn id="62" dur="500"/>
                                        <p:tgtEl>
                                          <p:spTgt spid="89"/>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37" fill="hold" nodeType="clickEffect">
                                  <p:stCondLst>
                                    <p:cond delay="0"/>
                                  </p:stCondLst>
                                  <p:childTnLst>
                                    <p:set>
                                      <p:cBhvr>
                                        <p:cTn id="66" dur="1" fill="hold">
                                          <p:stCondLst>
                                            <p:cond delay="0"/>
                                          </p:stCondLst>
                                        </p:cTn>
                                        <p:tgtEl>
                                          <p:spTgt spid="110"/>
                                        </p:tgtEl>
                                        <p:attrNameLst>
                                          <p:attrName>style.visibility</p:attrName>
                                        </p:attrNameLst>
                                      </p:cBhvr>
                                      <p:to>
                                        <p:strVal val="visible"/>
                                      </p:to>
                                    </p:set>
                                    <p:animEffect transition="in" filter="barn(outVertical)">
                                      <p:cBhvr>
                                        <p:cTn id="6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执行引擎</a:t>
            </a:r>
          </a:p>
        </p:txBody>
      </p:sp>
      <p:sp>
        <p:nvSpPr>
          <p:cNvPr id="23" name="椭圆 5"/>
          <p:cNvSpPr>
            <a:spLocks noChangeArrowheads="1"/>
          </p:cNvSpPr>
          <p:nvPr/>
        </p:nvSpPr>
        <p:spPr bwMode="auto">
          <a:xfrm>
            <a:off x="3873659" y="748031"/>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向量化模型</a:t>
            </a:r>
          </a:p>
        </p:txBody>
      </p:sp>
      <p:sp>
        <p:nvSpPr>
          <p:cNvPr id="48" name="矩形 47"/>
          <p:cNvSpPr/>
          <p:nvPr/>
        </p:nvSpPr>
        <p:spPr>
          <a:xfrm>
            <a:off x="743587" y="1175349"/>
            <a:ext cx="7503096" cy="2361993"/>
          </a:xfrm>
          <a:prstGeom prst="rect">
            <a:avLst/>
          </a:prstGeom>
        </p:spPr>
        <p:txBody>
          <a:bodyPr wrap="square">
            <a:spAutoFit/>
          </a:bodyPr>
          <a:lstStyle/>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向量化模型</a:t>
            </a: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同火山模型，每个操作符看成是迭代器</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异：操作符（迭代层）间传递的</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2"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不是单个元组</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2"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而是一批元组</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485900" lvl="3"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攒够一批进行传递</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485900" lvl="3"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最大化利用</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SIMD</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指令特性</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6" name="文本框 55"/>
          <p:cNvSpPr txBox="1"/>
          <p:nvPr/>
        </p:nvSpPr>
        <p:spPr>
          <a:xfrm>
            <a:off x="5334509" y="123461"/>
            <a:ext cx="3561080" cy="1814830"/>
          </a:xfrm>
          <a:prstGeom prst="rect">
            <a:avLst/>
          </a:prstGeom>
          <a:noFill/>
          <a:ln w="12700">
            <a:solidFill>
              <a:schemeClr val="tx1"/>
            </a:solidFill>
          </a:ln>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SELECT </a:t>
            </a:r>
            <a:r>
              <a:rPr lang="zh-CN" altLang="en-US" sz="1600" i="1" dirty="0">
                <a:solidFill>
                  <a:srgbClr val="FF0000"/>
                </a:solidFill>
                <a:latin typeface="Times New Roman" panose="02020603050405020304" pitchFamily="18" charset="0"/>
                <a:cs typeface="Times New Roman" panose="02020603050405020304" pitchFamily="18" charset="0"/>
              </a:rPr>
              <a:t>o.date,</a:t>
            </a:r>
            <a:r>
              <a:rPr lang="en-US" altLang="zh-CN" sz="1600" i="1"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o.quantity,</a:t>
            </a:r>
            <a:r>
              <a:rPr lang="en-US" altLang="zh-CN" sz="1600" i="1"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p.name</a:t>
            </a:r>
            <a:endParaRPr lang="zh-CN" altLang="en-US" sz="1600" i="1"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FROM </a:t>
            </a:r>
            <a:r>
              <a:rPr lang="zh-CN" altLang="en-US" sz="1600" i="1" dirty="0">
                <a:solidFill>
                  <a:srgbClr val="FF0000"/>
                </a:solidFill>
                <a:latin typeface="Times New Roman" panose="02020603050405020304" pitchFamily="18" charset="0"/>
                <a:cs typeface="Times New Roman" panose="02020603050405020304" pitchFamily="18" charset="0"/>
              </a:rPr>
              <a:t>customers c,</a:t>
            </a:r>
            <a:r>
              <a:rPr lang="en-US" altLang="zh-CN" sz="1600" i="1"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orders o,</a:t>
            </a:r>
            <a:r>
              <a:rPr lang="en-US" altLang="zh-CN" sz="1600" i="1"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products p</a:t>
            </a:r>
            <a:r>
              <a:rPr lang="en-US" altLang="zh-CN" sz="1600" i="1"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WHER</a:t>
            </a:r>
            <a:r>
              <a:rPr lang="en-US" altLang="zh-CN" sz="1600" dirty="0">
                <a:latin typeface="Times New Roman" panose="02020603050405020304" pitchFamily="18" charset="0"/>
                <a:cs typeface="Times New Roman" panose="02020603050405020304" pitchFamily="18" charset="0"/>
                <a:sym typeface="+mn-ea"/>
              </a:rPr>
              <a:t>E </a:t>
            </a:r>
            <a:r>
              <a:rPr lang="zh-CN" altLang="en-US" sz="1600" i="1" dirty="0">
                <a:solidFill>
                  <a:srgbClr val="FF0000"/>
                </a:solidFill>
                <a:latin typeface="Times New Roman" panose="02020603050405020304" pitchFamily="18" charset="0"/>
                <a:cs typeface="Times New Roman" panose="02020603050405020304" pitchFamily="18" charset="0"/>
                <a:sym typeface="+mn-ea"/>
              </a:rPr>
              <a:t>c.contactNumber</a:t>
            </a:r>
            <a:r>
              <a:rPr lang="zh-CN" altLang="en-US" sz="1600" dirty="0">
                <a:solidFill>
                  <a:srgbClr val="FF0000"/>
                </a:solidFill>
                <a:latin typeface="Times New Roman" panose="02020603050405020304" pitchFamily="18" charset="0"/>
                <a:cs typeface="Times New Roman" panose="02020603050405020304" pitchFamily="18" charset="0"/>
                <a:sym typeface="+mn-ea"/>
              </a:rPr>
              <a:t> = ?</a:t>
            </a:r>
          </a:p>
          <a:p>
            <a:r>
              <a:rPr lang="en-US" altLang="zh-CN"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mn-ea"/>
              </a:rPr>
              <a:t>AND </a:t>
            </a:r>
            <a:r>
              <a:rPr lang="zh-CN" altLang="en-US" sz="1600" i="1" dirty="0">
                <a:solidFill>
                  <a:srgbClr val="FF0000"/>
                </a:solidFill>
                <a:latin typeface="Times New Roman" panose="02020603050405020304" pitchFamily="18" charset="0"/>
                <a:cs typeface="Times New Roman" panose="02020603050405020304" pitchFamily="18" charset="0"/>
              </a:rPr>
              <a:t>c.id </a:t>
            </a:r>
            <a:r>
              <a:rPr lang="zh-CN" altLang="en-US" sz="1600"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o.</a:t>
            </a:r>
            <a:r>
              <a:rPr lang="en-US" altLang="zh-CN" sz="1600" i="1" dirty="0">
                <a:solidFill>
                  <a:srgbClr val="FF0000"/>
                </a:solidFill>
                <a:latin typeface="Times New Roman" panose="02020603050405020304" pitchFamily="18" charset="0"/>
                <a:cs typeface="Times New Roman" panose="02020603050405020304" pitchFamily="18" charset="0"/>
              </a:rPr>
              <a:t>c</a:t>
            </a:r>
            <a:r>
              <a:rPr lang="zh-CN" altLang="en-US" sz="1600" i="1" dirty="0">
                <a:solidFill>
                  <a:srgbClr val="FF0000"/>
                </a:solidFill>
                <a:latin typeface="Times New Roman" panose="02020603050405020304" pitchFamily="18" charset="0"/>
                <a:cs typeface="Times New Roman" panose="02020603050405020304" pitchFamily="18" charset="0"/>
              </a:rPr>
              <a:t>id</a:t>
            </a:r>
            <a:endParaRPr lang="zh-CN" altLang="en-US"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mn-ea"/>
              </a:rPr>
              <a:t>AND </a:t>
            </a:r>
            <a:r>
              <a:rPr lang="zh-CN" altLang="en-US" sz="1600" i="1" dirty="0">
                <a:solidFill>
                  <a:srgbClr val="FF0000"/>
                </a:solidFill>
                <a:latin typeface="Times New Roman" panose="02020603050405020304" pitchFamily="18" charset="0"/>
                <a:cs typeface="Times New Roman" panose="02020603050405020304" pitchFamily="18" charset="0"/>
              </a:rPr>
              <a:t>p.id</a:t>
            </a:r>
            <a:r>
              <a:rPr lang="zh-CN" altLang="en-US" sz="1600" dirty="0">
                <a:solidFill>
                  <a:srgbClr val="FF0000"/>
                </a:solidFill>
                <a:latin typeface="Times New Roman" panose="02020603050405020304" pitchFamily="18" charset="0"/>
                <a:cs typeface="Times New Roman" panose="02020603050405020304" pitchFamily="18" charset="0"/>
              </a:rPr>
              <a:t> = </a:t>
            </a:r>
            <a:r>
              <a:rPr lang="zh-CN" altLang="en-US" sz="1600" i="1" dirty="0">
                <a:solidFill>
                  <a:srgbClr val="FF0000"/>
                </a:solidFill>
                <a:latin typeface="Times New Roman" panose="02020603050405020304" pitchFamily="18" charset="0"/>
                <a:cs typeface="Times New Roman" panose="02020603050405020304" pitchFamily="18" charset="0"/>
              </a:rPr>
              <a:t>o.pid</a:t>
            </a:r>
            <a:endParaRPr lang="zh-CN" altLang="en-US" sz="1600" i="1"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AND </a:t>
            </a:r>
            <a:r>
              <a:rPr lang="zh-CN" altLang="en-US" sz="1600" i="1" dirty="0">
                <a:solidFill>
                  <a:srgbClr val="FF0000"/>
                </a:solidFill>
                <a:latin typeface="Times New Roman" panose="02020603050405020304" pitchFamily="18" charset="0"/>
                <a:cs typeface="Times New Roman" panose="02020603050405020304" pitchFamily="18" charset="0"/>
              </a:rPr>
              <a:t>o.date</a:t>
            </a:r>
            <a:r>
              <a:rPr lang="zh-CN" altLang="en-US" sz="1600" i="1"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BETWEEN </a:t>
            </a:r>
            <a:r>
              <a:rPr lang="zh-CN" altLang="en-US" sz="1600" dirty="0">
                <a:solidFill>
                  <a:srgbClr val="FF0000"/>
                </a:solidFill>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mn-ea"/>
              </a:rPr>
              <a:t>AND </a:t>
            </a:r>
            <a:r>
              <a:rPr lang="zh-CN" altLang="en-US" sz="1600" dirty="0">
                <a:solidFill>
                  <a:srgbClr val="FF0000"/>
                </a:solidFill>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ORDER </a:t>
            </a:r>
            <a:r>
              <a:rPr lang="en-US" altLang="zh-CN" sz="1600" dirty="0">
                <a:solidFill>
                  <a:schemeClr val="tx1"/>
                </a:solidFill>
                <a:latin typeface="Times New Roman" panose="02020603050405020304" pitchFamily="18" charset="0"/>
                <a:cs typeface="Times New Roman" panose="02020603050405020304" pitchFamily="18" charset="0"/>
              </a:rPr>
              <a:t>BY </a:t>
            </a:r>
            <a:r>
              <a:rPr lang="zh-CN" altLang="en-US" sz="1600" i="1" dirty="0">
                <a:solidFill>
                  <a:srgbClr val="FF0000"/>
                </a:solidFill>
                <a:latin typeface="Times New Roman" panose="02020603050405020304" pitchFamily="18" charset="0"/>
                <a:cs typeface="Times New Roman" panose="02020603050405020304" pitchFamily="18" charset="0"/>
              </a:rPr>
              <a:t>o.date</a:t>
            </a:r>
            <a:r>
              <a:rPr lang="zh-CN" altLang="en-US" sz="1600" i="1" dirty="0">
                <a:latin typeface="Times New Roman" panose="02020603050405020304" pitchFamily="18" charset="0"/>
                <a:cs typeface="Times New Roman" panose="02020603050405020304" pitchFamily="18" charset="0"/>
              </a:rPr>
              <a:t> </a:t>
            </a:r>
          </a:p>
        </p:txBody>
      </p:sp>
      <p:grpSp>
        <p:nvGrpSpPr>
          <p:cNvPr id="42" name="组合 41"/>
          <p:cNvGrpSpPr/>
          <p:nvPr/>
        </p:nvGrpSpPr>
        <p:grpSpPr>
          <a:xfrm>
            <a:off x="5881474" y="2052037"/>
            <a:ext cx="2915679" cy="1781860"/>
            <a:chOff x="5484734" y="1759585"/>
            <a:chExt cx="3677920" cy="2311291"/>
          </a:xfrm>
        </p:grpSpPr>
        <p:sp>
          <p:nvSpPr>
            <p:cNvPr id="43" name="文本框 42"/>
            <p:cNvSpPr txBox="1"/>
            <p:nvPr/>
          </p:nvSpPr>
          <p:spPr>
            <a:xfrm>
              <a:off x="6321029" y="2361565"/>
              <a:ext cx="62420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a:latin typeface="Segoe UI Symbol" panose="020B0502040204020203" pitchFamily="34" charset="0"/>
                  <a:ea typeface="Segoe UI Symbol" panose="020B0502040204020203" pitchFamily="34" charset="0"/>
                </a:rPr>
                <a:t>NLJ</a:t>
              </a:r>
            </a:p>
          </p:txBody>
        </p:sp>
        <p:sp>
          <p:nvSpPr>
            <p:cNvPr id="44" name="文本框 43"/>
            <p:cNvSpPr txBox="1"/>
            <p:nvPr/>
          </p:nvSpPr>
          <p:spPr>
            <a:xfrm>
              <a:off x="7878049" y="3090544"/>
              <a:ext cx="1170940" cy="35930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i="1">
                  <a:latin typeface="Times New Roman" panose="02020603050405020304" pitchFamily="18" charset="0"/>
                  <a:cs typeface="Times New Roman" panose="02020603050405020304" pitchFamily="18" charset="0"/>
                </a:rPr>
                <a:t>products</a:t>
              </a:r>
            </a:p>
          </p:txBody>
        </p:sp>
        <p:sp>
          <p:nvSpPr>
            <p:cNvPr id="45" name="文本框 44"/>
            <p:cNvSpPr txBox="1"/>
            <p:nvPr/>
          </p:nvSpPr>
          <p:spPr>
            <a:xfrm>
              <a:off x="5627608" y="3089910"/>
              <a:ext cx="92265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TSCAN</a:t>
              </a:r>
            </a:p>
          </p:txBody>
        </p:sp>
        <p:sp>
          <p:nvSpPr>
            <p:cNvPr id="46" name="文本框 45"/>
            <p:cNvSpPr txBox="1"/>
            <p:nvPr/>
          </p:nvSpPr>
          <p:spPr>
            <a:xfrm>
              <a:off x="6775689" y="3089910"/>
              <a:ext cx="92265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TSCAN</a:t>
              </a:r>
            </a:p>
          </p:txBody>
        </p:sp>
        <p:sp>
          <p:nvSpPr>
            <p:cNvPr id="47" name="文本框 46"/>
            <p:cNvSpPr txBox="1"/>
            <p:nvPr/>
          </p:nvSpPr>
          <p:spPr>
            <a:xfrm>
              <a:off x="6830934" y="3709035"/>
              <a:ext cx="824230" cy="35930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i="1">
                  <a:latin typeface="Times New Roman" panose="02020603050405020304" pitchFamily="18" charset="0"/>
                  <a:cs typeface="Times New Roman" panose="02020603050405020304" pitchFamily="18" charset="0"/>
                </a:rPr>
                <a:t>orders</a:t>
              </a:r>
            </a:p>
          </p:txBody>
        </p:sp>
        <p:sp>
          <p:nvSpPr>
            <p:cNvPr id="49" name="文本框 48"/>
            <p:cNvSpPr txBox="1"/>
            <p:nvPr/>
          </p:nvSpPr>
          <p:spPr>
            <a:xfrm>
              <a:off x="7759939" y="2361565"/>
              <a:ext cx="140271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IOSCAN</a:t>
              </a:r>
            </a:p>
          </p:txBody>
        </p:sp>
        <p:cxnSp>
          <p:nvCxnSpPr>
            <p:cNvPr id="50" name="直接连接符 49"/>
            <p:cNvCxnSpPr/>
            <p:nvPr/>
          </p:nvCxnSpPr>
          <p:spPr>
            <a:xfrm flipV="1">
              <a:off x="6633449" y="2110740"/>
              <a:ext cx="814705" cy="250825"/>
            </a:xfrm>
            <a:prstGeom prst="line">
              <a:avLst/>
            </a:prstGeom>
          </p:spPr>
          <p:style>
            <a:lnRef idx="2">
              <a:schemeClr val="accent2"/>
            </a:lnRef>
            <a:fillRef idx="1">
              <a:schemeClr val="lt1"/>
            </a:fillRef>
            <a:effectRef idx="0">
              <a:schemeClr val="accent2"/>
            </a:effectRef>
            <a:fontRef idx="minor">
              <a:schemeClr val="dk1"/>
            </a:fontRef>
          </p:style>
        </p:cxnSp>
        <p:cxnSp>
          <p:nvCxnSpPr>
            <p:cNvPr id="51" name="直接连接符 50"/>
            <p:cNvCxnSpPr>
              <a:stCxn id="43" idx="2"/>
              <a:endCxn id="45" idx="0"/>
            </p:cNvCxnSpPr>
            <p:nvPr/>
          </p:nvCxnSpPr>
          <p:spPr>
            <a:xfrm flipH="1">
              <a:off x="6088937" y="2760790"/>
              <a:ext cx="544195" cy="329120"/>
            </a:xfrm>
            <a:prstGeom prst="line">
              <a:avLst/>
            </a:prstGeom>
          </p:spPr>
          <p:style>
            <a:lnRef idx="2">
              <a:schemeClr val="accent2"/>
            </a:lnRef>
            <a:fillRef idx="1">
              <a:schemeClr val="lt1"/>
            </a:fillRef>
            <a:effectRef idx="0">
              <a:schemeClr val="accent2"/>
            </a:effectRef>
            <a:fontRef idx="minor">
              <a:schemeClr val="dk1"/>
            </a:fontRef>
          </p:style>
        </p:cxnSp>
        <p:cxnSp>
          <p:nvCxnSpPr>
            <p:cNvPr id="52" name="直接连接符 51"/>
            <p:cNvCxnSpPr>
              <a:stCxn id="43" idx="2"/>
              <a:endCxn id="46" idx="0"/>
            </p:cNvCxnSpPr>
            <p:nvPr/>
          </p:nvCxnSpPr>
          <p:spPr>
            <a:xfrm>
              <a:off x="6633132" y="2760790"/>
              <a:ext cx="603885" cy="329120"/>
            </a:xfrm>
            <a:prstGeom prst="line">
              <a:avLst/>
            </a:prstGeom>
          </p:spPr>
          <p:style>
            <a:lnRef idx="2">
              <a:schemeClr val="accent2"/>
            </a:lnRef>
            <a:fillRef idx="1">
              <a:schemeClr val="lt1"/>
            </a:fillRef>
            <a:effectRef idx="0">
              <a:schemeClr val="accent2"/>
            </a:effectRef>
            <a:fontRef idx="minor">
              <a:schemeClr val="dk1"/>
            </a:fontRef>
          </p:style>
        </p:cxnSp>
        <p:cxnSp>
          <p:nvCxnSpPr>
            <p:cNvPr id="53" name="直接连接符 52"/>
            <p:cNvCxnSpPr>
              <a:endCxn id="49" idx="0"/>
            </p:cNvCxnSpPr>
            <p:nvPr/>
          </p:nvCxnSpPr>
          <p:spPr>
            <a:xfrm>
              <a:off x="7448153" y="2110739"/>
              <a:ext cx="1013144" cy="250826"/>
            </a:xfrm>
            <a:prstGeom prst="line">
              <a:avLst/>
            </a:prstGeom>
          </p:spPr>
          <p:style>
            <a:lnRef idx="2">
              <a:schemeClr val="accent2"/>
            </a:lnRef>
            <a:fillRef idx="1">
              <a:schemeClr val="lt1"/>
            </a:fillRef>
            <a:effectRef idx="0">
              <a:schemeClr val="accent2"/>
            </a:effectRef>
            <a:fontRef idx="minor">
              <a:schemeClr val="dk1"/>
            </a:fontRef>
          </p:style>
        </p:cxnSp>
        <p:cxnSp>
          <p:nvCxnSpPr>
            <p:cNvPr id="54" name="直接连接符 53"/>
            <p:cNvCxnSpPr>
              <a:endCxn id="44" idx="0"/>
            </p:cNvCxnSpPr>
            <p:nvPr/>
          </p:nvCxnSpPr>
          <p:spPr>
            <a:xfrm>
              <a:off x="8445104" y="2729230"/>
              <a:ext cx="18416" cy="361315"/>
            </a:xfrm>
            <a:prstGeom prst="line">
              <a:avLst/>
            </a:prstGeom>
          </p:spPr>
          <p:style>
            <a:lnRef idx="2">
              <a:schemeClr val="accent2"/>
            </a:lnRef>
            <a:fillRef idx="1">
              <a:schemeClr val="lt1"/>
            </a:fillRef>
            <a:effectRef idx="0">
              <a:schemeClr val="accent2"/>
            </a:effectRef>
            <a:fontRef idx="minor">
              <a:schemeClr val="dk1"/>
            </a:fontRef>
          </p:style>
        </p:cxnSp>
        <p:cxnSp>
          <p:nvCxnSpPr>
            <p:cNvPr id="55" name="直接连接符 54"/>
            <p:cNvCxnSpPr>
              <a:stCxn id="45" idx="2"/>
            </p:cNvCxnSpPr>
            <p:nvPr/>
          </p:nvCxnSpPr>
          <p:spPr>
            <a:xfrm>
              <a:off x="6088937" y="3489135"/>
              <a:ext cx="318" cy="219900"/>
            </a:xfrm>
            <a:prstGeom prst="line">
              <a:avLst/>
            </a:prstGeom>
          </p:spPr>
          <p:style>
            <a:lnRef idx="2">
              <a:schemeClr val="accent2"/>
            </a:lnRef>
            <a:fillRef idx="1">
              <a:schemeClr val="lt1"/>
            </a:fillRef>
            <a:effectRef idx="0">
              <a:schemeClr val="accent2"/>
            </a:effectRef>
            <a:fontRef idx="minor">
              <a:schemeClr val="dk1"/>
            </a:fontRef>
          </p:style>
        </p:cxnSp>
        <p:cxnSp>
          <p:nvCxnSpPr>
            <p:cNvPr id="57" name="直接连接符 56"/>
            <p:cNvCxnSpPr/>
            <p:nvPr/>
          </p:nvCxnSpPr>
          <p:spPr>
            <a:xfrm flipH="1">
              <a:off x="7243049" y="3458210"/>
              <a:ext cx="635" cy="250825"/>
            </a:xfrm>
            <a:prstGeom prst="line">
              <a:avLst/>
            </a:prstGeom>
          </p:spPr>
          <p:style>
            <a:lnRef idx="2">
              <a:schemeClr val="accent2"/>
            </a:lnRef>
            <a:fillRef idx="1">
              <a:schemeClr val="lt1"/>
            </a:fillRef>
            <a:effectRef idx="0">
              <a:schemeClr val="accent2"/>
            </a:effectRef>
            <a:fontRef idx="minor">
              <a:schemeClr val="dk1"/>
            </a:fontRef>
          </p:style>
        </p:cxnSp>
        <p:sp>
          <p:nvSpPr>
            <p:cNvPr id="58" name="文本框 57"/>
            <p:cNvSpPr txBox="1"/>
            <p:nvPr/>
          </p:nvSpPr>
          <p:spPr>
            <a:xfrm>
              <a:off x="7177009" y="1759585"/>
              <a:ext cx="62420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NLJ</a:t>
              </a:r>
            </a:p>
          </p:txBody>
        </p:sp>
        <p:sp>
          <p:nvSpPr>
            <p:cNvPr id="59" name="文本框 58"/>
            <p:cNvSpPr txBox="1"/>
            <p:nvPr/>
          </p:nvSpPr>
          <p:spPr>
            <a:xfrm>
              <a:off x="5484734" y="3711574"/>
              <a:ext cx="1070610" cy="35930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i="1">
                  <a:latin typeface="Times New Roman" panose="02020603050405020304" pitchFamily="18" charset="0"/>
                  <a:cs typeface="Times New Roman" panose="02020603050405020304" pitchFamily="18" charset="0"/>
                </a:rPr>
                <a:t>customers</a:t>
              </a:r>
            </a:p>
          </p:txBody>
        </p:sp>
      </p:grpSp>
      <p:sp>
        <p:nvSpPr>
          <p:cNvPr id="60" name="任意多边形: 形状 59"/>
          <p:cNvSpPr/>
          <p:nvPr/>
        </p:nvSpPr>
        <p:spPr>
          <a:xfrm>
            <a:off x="5826737" y="2349557"/>
            <a:ext cx="1894407" cy="1623778"/>
          </a:xfrm>
          <a:custGeom>
            <a:avLst/>
            <a:gdLst>
              <a:gd name="connsiteX0" fmla="*/ 0 w 1894407"/>
              <a:gd name="connsiteY0" fmla="*/ 549460 h 1623778"/>
              <a:gd name="connsiteX1" fmla="*/ 676574 w 1894407"/>
              <a:gd name="connsiteY1" fmla="*/ 0 h 1623778"/>
              <a:gd name="connsiteX2" fmla="*/ 1377751 w 1894407"/>
              <a:gd name="connsiteY2" fmla="*/ 127114 h 1623778"/>
              <a:gd name="connsiteX3" fmla="*/ 1705787 w 1894407"/>
              <a:gd name="connsiteY3" fmla="*/ 561761 h 1623778"/>
              <a:gd name="connsiteX4" fmla="*/ 1894407 w 1894407"/>
              <a:gd name="connsiteY4" fmla="*/ 717578 h 1623778"/>
              <a:gd name="connsiteX5" fmla="*/ 1869805 w 1894407"/>
              <a:gd name="connsiteY5" fmla="*/ 1545869 h 1623778"/>
              <a:gd name="connsiteX6" fmla="*/ 20502 w 1894407"/>
              <a:gd name="connsiteY6" fmla="*/ 1623778 h 1623778"/>
              <a:gd name="connsiteX7" fmla="*/ 0 w 1894407"/>
              <a:gd name="connsiteY7" fmla="*/ 549460 h 162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4407" h="1623778">
                <a:moveTo>
                  <a:pt x="0" y="549460"/>
                </a:moveTo>
                <a:lnTo>
                  <a:pt x="676574" y="0"/>
                </a:lnTo>
                <a:lnTo>
                  <a:pt x="1377751" y="127114"/>
                </a:lnTo>
                <a:lnTo>
                  <a:pt x="1705787" y="561761"/>
                </a:lnTo>
                <a:lnTo>
                  <a:pt x="1894407" y="717578"/>
                </a:lnTo>
                <a:lnTo>
                  <a:pt x="1869805" y="1545869"/>
                </a:lnTo>
                <a:lnTo>
                  <a:pt x="20502" y="1623778"/>
                </a:lnTo>
                <a:lnTo>
                  <a:pt x="0" y="549460"/>
                </a:lnTo>
                <a:close/>
              </a:path>
            </a:pathLst>
          </a:custGeom>
          <a:noFill/>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1" name="文本框 60"/>
          <p:cNvSpPr txBox="1"/>
          <p:nvPr/>
        </p:nvSpPr>
        <p:spPr>
          <a:xfrm>
            <a:off x="1635318" y="3537342"/>
            <a:ext cx="2845202" cy="830997"/>
          </a:xfrm>
          <a:prstGeom prst="rect">
            <a:avLst/>
          </a:prstGeom>
          <a:solidFill>
            <a:srgbClr val="C2C2C2"/>
          </a:solidFill>
          <a:ln w="12700">
            <a:solidFill>
              <a:schemeClr val="bg2"/>
            </a:solidFill>
          </a:ln>
        </p:spPr>
        <p:txBody>
          <a:bodyPr wrap="square" rtlCol="0">
            <a:spAutoFit/>
          </a:bodyPr>
          <a:lstStyle/>
          <a:p>
            <a:r>
              <a:rPr lang="en-US" altLang="zh-CN" sz="1600" i="1" dirty="0">
                <a:solidFill>
                  <a:srgbClr val="C00000"/>
                </a:solidFill>
                <a:latin typeface="Times New Roman" panose="02020603050405020304" pitchFamily="18" charset="0"/>
                <a:cs typeface="Times New Roman" panose="02020603050405020304" pitchFamily="18" charset="0"/>
              </a:rPr>
              <a:t>for</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 </a:t>
            </a:r>
            <a:r>
              <a:rPr lang="en-US" altLang="zh-CN" sz="1600" i="1" dirty="0">
                <a:solidFill>
                  <a:srgbClr val="C00000"/>
                </a:solidFill>
                <a:latin typeface="Times New Roman" panose="02020603050405020304" pitchFamily="18" charset="0"/>
                <a:cs typeface="Times New Roman" panose="02020603050405020304" pitchFamily="18" charset="0"/>
              </a:rPr>
              <a:t>in</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left.</a:t>
            </a:r>
            <a:r>
              <a:rPr lang="en-US" altLang="zh-CN" sz="1600" i="1" dirty="0" err="1">
                <a:solidFill>
                  <a:srgbClr val="7030A0"/>
                </a:solidFill>
                <a:latin typeface="Times New Roman" panose="02020603050405020304" pitchFamily="18" charset="0"/>
                <a:cs typeface="Times New Roman" panose="02020603050405020304" pitchFamily="18" charset="0"/>
              </a:rPr>
              <a:t>Next</a:t>
            </a:r>
            <a:r>
              <a:rPr lang="en-US" altLang="zh-CN" sz="1600" i="1" dirty="0">
                <a:solidFill>
                  <a:srgbClr val="7030A0"/>
                </a:solidFill>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a:t>
            </a:r>
          </a:p>
          <a:p>
            <a:pPr lvl="1"/>
            <a:r>
              <a:rPr lang="en-US" altLang="zh-CN" sz="1600" i="1" dirty="0">
                <a:solidFill>
                  <a:srgbClr val="C00000"/>
                </a:solidFill>
                <a:latin typeface="Times New Roman" panose="02020603050405020304" pitchFamily="18" charset="0"/>
                <a:cs typeface="Times New Roman" panose="02020603050405020304" pitchFamily="18" charset="0"/>
              </a:rPr>
              <a:t>for</a:t>
            </a:r>
            <a:r>
              <a:rPr lang="en-US" altLang="zh-CN" sz="1600" i="1" dirty="0">
                <a:latin typeface="Times New Roman" panose="02020603050405020304" pitchFamily="18" charset="0"/>
                <a:cs typeface="Times New Roman" panose="02020603050405020304" pitchFamily="18" charset="0"/>
              </a:rPr>
              <a:t> j </a:t>
            </a:r>
            <a:r>
              <a:rPr lang="en-US" altLang="zh-CN" sz="1600" i="1" dirty="0">
                <a:solidFill>
                  <a:srgbClr val="C00000"/>
                </a:solidFill>
                <a:latin typeface="Times New Roman" panose="02020603050405020304" pitchFamily="18" charset="0"/>
                <a:cs typeface="Times New Roman" panose="02020603050405020304" pitchFamily="18" charset="0"/>
              </a:rPr>
              <a:t>in</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right.</a:t>
            </a:r>
            <a:r>
              <a:rPr lang="en-US" altLang="zh-CN" sz="1600" i="1" dirty="0" err="1">
                <a:solidFill>
                  <a:srgbClr val="7030A0"/>
                </a:solidFill>
                <a:latin typeface="Times New Roman" panose="02020603050405020304" pitchFamily="18" charset="0"/>
                <a:cs typeface="Times New Roman" panose="02020603050405020304" pitchFamily="18" charset="0"/>
              </a:rPr>
              <a:t>Next</a:t>
            </a:r>
            <a:r>
              <a:rPr lang="en-US" altLang="zh-CN" sz="1600" i="1" dirty="0">
                <a:solidFill>
                  <a:srgbClr val="7030A0"/>
                </a:solidFill>
                <a:latin typeface="Times New Roman" panose="02020603050405020304" pitchFamily="18" charset="0"/>
                <a:cs typeface="Times New Roman" panose="02020603050405020304" pitchFamily="18" charset="0"/>
              </a:rPr>
              <a:t>():</a:t>
            </a:r>
          </a:p>
          <a:p>
            <a:r>
              <a:rPr lang="en-US" altLang="zh-CN" sz="1600" i="1" dirty="0">
                <a:latin typeface="Times New Roman" panose="02020603050405020304" pitchFamily="18" charset="0"/>
                <a:cs typeface="Times New Roman" panose="02020603050405020304" pitchFamily="18" charset="0"/>
              </a:rPr>
              <a:t>	</a:t>
            </a:r>
            <a:r>
              <a:rPr lang="en-US" altLang="zh-CN" sz="1600" i="1" dirty="0">
                <a:solidFill>
                  <a:srgbClr val="C00000"/>
                </a:solidFill>
                <a:latin typeface="Times New Roman" panose="02020603050405020304" pitchFamily="18" charset="0"/>
                <a:cs typeface="Times New Roman" panose="02020603050405020304" pitchFamily="18" charset="0"/>
              </a:rPr>
              <a:t>if</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i</a:t>
            </a:r>
            <a:r>
              <a:rPr lang="el-GR" altLang="zh-CN" sz="1600" b="1" dirty="0">
                <a:solidFill>
                  <a:srgbClr val="7030A0"/>
                </a:solidFill>
                <a:latin typeface="Times New Roman" panose="02020603050405020304" pitchFamily="18" charset="0"/>
                <a:cs typeface="Times New Roman" panose="02020603050405020304" pitchFamily="18" charset="0"/>
              </a:rPr>
              <a:t>θ</a:t>
            </a:r>
            <a:r>
              <a:rPr lang="en-US" altLang="zh-CN" sz="1600" i="1" dirty="0">
                <a:latin typeface="Times New Roman" panose="02020603050405020304" pitchFamily="18" charset="0"/>
                <a:cs typeface="Times New Roman" panose="02020603050405020304" pitchFamily="18" charset="0"/>
              </a:rPr>
              <a:t>j: out(</a:t>
            </a:r>
            <a:r>
              <a:rPr lang="en-US" altLang="zh-CN" sz="1600" i="1" dirty="0" err="1">
                <a:latin typeface="Times New Roman" panose="02020603050405020304" pitchFamily="18" charset="0"/>
                <a:cs typeface="Times New Roman" panose="02020603050405020304" pitchFamily="18" charset="0"/>
              </a:rPr>
              <a:t>cancat</a:t>
            </a:r>
            <a:r>
              <a:rPr lang="en-US" altLang="zh-CN" sz="1600" i="1" dirty="0">
                <a:latin typeface="Times New Roman" panose="02020603050405020304" pitchFamily="18" charset="0"/>
                <a:cs typeface="Times New Roman" panose="02020603050405020304" pitchFamily="18" charset="0"/>
              </a:rPr>
              <a:t>(</a:t>
            </a:r>
            <a:r>
              <a:rPr lang="en-US" altLang="zh-CN" sz="1600" i="1" dirty="0" err="1">
                <a:latin typeface="Times New Roman" panose="02020603050405020304" pitchFamily="18" charset="0"/>
                <a:cs typeface="Times New Roman" panose="02020603050405020304" pitchFamily="18" charset="0"/>
              </a:rPr>
              <a:t>i,j</a:t>
            </a:r>
            <a:r>
              <a:rPr lang="en-US" altLang="zh-CN" sz="1600" i="1" dirty="0">
                <a:latin typeface="Times New Roman" panose="02020603050405020304" pitchFamily="18" charset="0"/>
                <a:cs typeface="Times New Roman" panose="02020603050405020304" pitchFamily="18" charset="0"/>
              </a:rPr>
              <a:t>)) </a:t>
            </a:r>
            <a:endParaRPr lang="zh-CN" altLang="en-US" sz="1600" i="1" dirty="0">
              <a:latin typeface="Times New Roman" panose="02020603050405020304" pitchFamily="18" charset="0"/>
              <a:cs typeface="Times New Roman" panose="02020603050405020304" pitchFamily="18" charset="0"/>
            </a:endParaRPr>
          </a:p>
        </p:txBody>
      </p:sp>
      <p:sp>
        <p:nvSpPr>
          <p:cNvPr id="63" name="文本框 62"/>
          <p:cNvSpPr txBox="1"/>
          <p:nvPr/>
        </p:nvSpPr>
        <p:spPr>
          <a:xfrm>
            <a:off x="349046" y="5799840"/>
            <a:ext cx="1647871" cy="584775"/>
          </a:xfrm>
          <a:prstGeom prst="rect">
            <a:avLst/>
          </a:prstGeom>
          <a:solidFill>
            <a:srgbClr val="C2C2C2"/>
          </a:solidFill>
          <a:ln w="12700">
            <a:solidFill>
              <a:schemeClr val="bg2"/>
            </a:solidFill>
          </a:ln>
        </p:spPr>
        <p:txBody>
          <a:bodyPr wrap="square" rtlCol="0">
            <a:spAutoFit/>
          </a:bodyPr>
          <a:lstStyle/>
          <a:p>
            <a:r>
              <a:rPr lang="en-US" altLang="zh-CN" sz="1600" i="1" dirty="0">
                <a:solidFill>
                  <a:srgbClr val="C00000"/>
                </a:solidFill>
                <a:latin typeface="Times New Roman" panose="02020603050405020304" pitchFamily="18" charset="0"/>
                <a:cs typeface="Times New Roman" panose="02020603050405020304" pitchFamily="18" charset="0"/>
              </a:rPr>
              <a:t>for</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 </a:t>
            </a:r>
            <a:r>
              <a:rPr lang="en-US" altLang="zh-CN" sz="1600" i="1" dirty="0">
                <a:solidFill>
                  <a:srgbClr val="C00000"/>
                </a:solidFill>
                <a:latin typeface="Times New Roman" panose="02020603050405020304" pitchFamily="18" charset="0"/>
                <a:cs typeface="Times New Roman" panose="02020603050405020304" pitchFamily="18" charset="0"/>
              </a:rPr>
              <a:t>in</a:t>
            </a:r>
            <a:r>
              <a:rPr lang="en-US" altLang="zh-CN" sz="1600" i="1" dirty="0">
                <a:latin typeface="Times New Roman" panose="02020603050405020304" pitchFamily="18" charset="0"/>
                <a:cs typeface="Times New Roman" panose="02020603050405020304" pitchFamily="18" charset="0"/>
              </a:rPr>
              <a:t> customer:</a:t>
            </a:r>
          </a:p>
          <a:p>
            <a:pPr lvl="1"/>
            <a:r>
              <a:rPr lang="en-US" altLang="zh-CN" sz="1600" i="1" dirty="0">
                <a:latin typeface="Times New Roman" panose="02020603050405020304" pitchFamily="18" charset="0"/>
                <a:cs typeface="Times New Roman" panose="02020603050405020304" pitchFamily="18" charset="0"/>
              </a:rPr>
              <a:t>out(</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a:t>
            </a:r>
            <a:endParaRPr lang="zh-CN" altLang="en-US" sz="1600" i="1" dirty="0">
              <a:latin typeface="Times New Roman" panose="02020603050405020304" pitchFamily="18" charset="0"/>
              <a:cs typeface="Times New Roman" panose="02020603050405020304" pitchFamily="18" charset="0"/>
            </a:endParaRPr>
          </a:p>
        </p:txBody>
      </p:sp>
      <p:sp>
        <p:nvSpPr>
          <p:cNvPr id="64" name="文本框 63"/>
          <p:cNvSpPr txBox="1"/>
          <p:nvPr/>
        </p:nvSpPr>
        <p:spPr>
          <a:xfrm>
            <a:off x="3864930" y="5799840"/>
            <a:ext cx="1647871" cy="584775"/>
          </a:xfrm>
          <a:prstGeom prst="rect">
            <a:avLst/>
          </a:prstGeom>
          <a:solidFill>
            <a:srgbClr val="C2C2C2"/>
          </a:solidFill>
          <a:ln w="12700">
            <a:solidFill>
              <a:schemeClr val="bg2"/>
            </a:solidFill>
          </a:ln>
        </p:spPr>
        <p:txBody>
          <a:bodyPr wrap="square" rtlCol="0">
            <a:spAutoFit/>
          </a:bodyPr>
          <a:lstStyle/>
          <a:p>
            <a:r>
              <a:rPr lang="en-US" altLang="zh-CN" sz="1600" i="1" dirty="0">
                <a:solidFill>
                  <a:srgbClr val="C00000"/>
                </a:solidFill>
                <a:latin typeface="Times New Roman" panose="02020603050405020304" pitchFamily="18" charset="0"/>
                <a:cs typeface="Times New Roman" panose="02020603050405020304" pitchFamily="18" charset="0"/>
              </a:rPr>
              <a:t>for</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 </a:t>
            </a:r>
            <a:r>
              <a:rPr lang="en-US" altLang="zh-CN" sz="1600" i="1" dirty="0">
                <a:solidFill>
                  <a:srgbClr val="C00000"/>
                </a:solidFill>
                <a:latin typeface="Times New Roman" panose="02020603050405020304" pitchFamily="18" charset="0"/>
                <a:cs typeface="Times New Roman" panose="02020603050405020304" pitchFamily="18" charset="0"/>
              </a:rPr>
              <a:t>in</a:t>
            </a:r>
            <a:r>
              <a:rPr lang="en-US" altLang="zh-CN" sz="1600" i="1" dirty="0">
                <a:latin typeface="Times New Roman" panose="02020603050405020304" pitchFamily="18" charset="0"/>
                <a:cs typeface="Times New Roman" panose="02020603050405020304" pitchFamily="18" charset="0"/>
              </a:rPr>
              <a:t> orders:</a:t>
            </a:r>
          </a:p>
          <a:p>
            <a:pPr lvl="1"/>
            <a:r>
              <a:rPr lang="en-US" altLang="zh-CN" sz="1600" i="1" dirty="0">
                <a:latin typeface="Times New Roman" panose="02020603050405020304" pitchFamily="18" charset="0"/>
                <a:cs typeface="Times New Roman" panose="02020603050405020304" pitchFamily="18" charset="0"/>
              </a:rPr>
              <a:t>out(</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a:t>
            </a:r>
            <a:endParaRPr lang="zh-CN" altLang="en-US" sz="1600" i="1" dirty="0">
              <a:latin typeface="Times New Roman" panose="02020603050405020304" pitchFamily="18" charset="0"/>
              <a:cs typeface="Times New Roman" panose="02020603050405020304" pitchFamily="18" charset="0"/>
            </a:endParaRPr>
          </a:p>
        </p:txBody>
      </p:sp>
      <p:sp>
        <p:nvSpPr>
          <p:cNvPr id="65" name="文本框 64"/>
          <p:cNvSpPr txBox="1"/>
          <p:nvPr/>
        </p:nvSpPr>
        <p:spPr>
          <a:xfrm>
            <a:off x="349046" y="4801949"/>
            <a:ext cx="1803689" cy="584775"/>
          </a:xfrm>
          <a:prstGeom prst="rect">
            <a:avLst/>
          </a:prstGeom>
          <a:solidFill>
            <a:srgbClr val="C2C2C2"/>
          </a:solidFill>
          <a:ln w="12700">
            <a:solidFill>
              <a:schemeClr val="bg2"/>
            </a:solidFill>
          </a:ln>
        </p:spPr>
        <p:txBody>
          <a:bodyPr wrap="square" rtlCol="0">
            <a:spAutoFit/>
          </a:bodyPr>
          <a:lstStyle/>
          <a:p>
            <a:r>
              <a:rPr lang="en-US" altLang="zh-CN" sz="1600" i="1" dirty="0">
                <a:solidFill>
                  <a:srgbClr val="C00000"/>
                </a:solidFill>
                <a:latin typeface="Times New Roman" panose="02020603050405020304" pitchFamily="18" charset="0"/>
                <a:cs typeface="Times New Roman" panose="02020603050405020304" pitchFamily="18" charset="0"/>
              </a:rPr>
              <a:t>for</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 </a:t>
            </a:r>
            <a:r>
              <a:rPr lang="en-US" altLang="zh-CN" sz="1600" i="1" dirty="0">
                <a:solidFill>
                  <a:srgbClr val="C00000"/>
                </a:solidFill>
                <a:latin typeface="Times New Roman" panose="02020603050405020304" pitchFamily="18" charset="0"/>
                <a:cs typeface="Times New Roman" panose="02020603050405020304" pitchFamily="18" charset="0"/>
              </a:rPr>
              <a:t>in</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child.</a:t>
            </a:r>
            <a:r>
              <a:rPr lang="en-US" altLang="zh-CN" sz="1600" i="1" dirty="0" err="1">
                <a:solidFill>
                  <a:srgbClr val="7030A0"/>
                </a:solidFill>
                <a:latin typeface="Times New Roman" panose="02020603050405020304" pitchFamily="18" charset="0"/>
                <a:cs typeface="Times New Roman" panose="02020603050405020304" pitchFamily="18" charset="0"/>
              </a:rPr>
              <a:t>Next</a:t>
            </a:r>
            <a:r>
              <a:rPr lang="en-US" altLang="zh-CN" sz="1600" i="1" dirty="0">
                <a:solidFill>
                  <a:srgbClr val="7030A0"/>
                </a:solidFill>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a:t>
            </a:r>
          </a:p>
          <a:p>
            <a:pPr lvl="1"/>
            <a:r>
              <a:rPr lang="en-US" altLang="zh-CN" sz="1600" i="1" dirty="0">
                <a:solidFill>
                  <a:srgbClr val="C00000"/>
                </a:solidFill>
                <a:latin typeface="Times New Roman" panose="02020603050405020304" pitchFamily="18" charset="0"/>
                <a:cs typeface="Times New Roman" panose="02020603050405020304" pitchFamily="18" charset="0"/>
              </a:rPr>
              <a:t>if</a:t>
            </a:r>
            <a:r>
              <a:rPr lang="en-US" altLang="zh-CN" sz="1600" i="1" dirty="0">
                <a:latin typeface="Times New Roman" panose="02020603050405020304" pitchFamily="18" charset="0"/>
                <a:cs typeface="Times New Roman" panose="02020603050405020304" pitchFamily="18" charset="0"/>
              </a:rPr>
              <a:t> </a:t>
            </a:r>
            <a:r>
              <a:rPr lang="el-GR" altLang="zh-CN" sz="1600" i="1" dirty="0">
                <a:latin typeface="Times New Roman" panose="02020603050405020304" pitchFamily="18" charset="0"/>
                <a:cs typeface="Times New Roman" panose="02020603050405020304" pitchFamily="18" charset="0"/>
              </a:rPr>
              <a:t>σ</a:t>
            </a:r>
            <a:r>
              <a:rPr lang="en-US" altLang="zh-CN" sz="1600" i="1" baseline="-25000" dirty="0">
                <a:latin typeface="Times New Roman" panose="02020603050405020304" pitchFamily="18" charset="0"/>
                <a:cs typeface="Times New Roman" panose="02020603050405020304" pitchFamily="18" charset="0"/>
              </a:rPr>
              <a:t>p</a:t>
            </a:r>
            <a:r>
              <a:rPr lang="en-US" altLang="zh-CN" sz="1600" i="1" dirty="0">
                <a:latin typeface="Times New Roman" panose="02020603050405020304" pitchFamily="18" charset="0"/>
                <a:cs typeface="Times New Roman" panose="02020603050405020304" pitchFamily="18" charset="0"/>
              </a:rPr>
              <a:t>(</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 out(</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a:t>
            </a:r>
            <a:endParaRPr lang="zh-CN" altLang="en-US" sz="1600" i="1" dirty="0">
              <a:latin typeface="Times New Roman" panose="02020603050405020304" pitchFamily="18" charset="0"/>
              <a:cs typeface="Times New Roman" panose="02020603050405020304" pitchFamily="18" charset="0"/>
            </a:endParaRPr>
          </a:p>
        </p:txBody>
      </p:sp>
      <p:sp>
        <p:nvSpPr>
          <p:cNvPr id="66" name="文本框 65"/>
          <p:cNvSpPr txBox="1"/>
          <p:nvPr/>
        </p:nvSpPr>
        <p:spPr>
          <a:xfrm>
            <a:off x="3787020" y="4801949"/>
            <a:ext cx="1803689" cy="584775"/>
          </a:xfrm>
          <a:prstGeom prst="rect">
            <a:avLst/>
          </a:prstGeom>
          <a:solidFill>
            <a:srgbClr val="C2C2C2"/>
          </a:solidFill>
          <a:ln w="12700">
            <a:solidFill>
              <a:schemeClr val="bg2"/>
            </a:solidFill>
          </a:ln>
        </p:spPr>
        <p:txBody>
          <a:bodyPr wrap="square" rtlCol="0">
            <a:spAutoFit/>
          </a:bodyPr>
          <a:lstStyle/>
          <a:p>
            <a:r>
              <a:rPr lang="en-US" altLang="zh-CN" sz="1600" i="1" dirty="0">
                <a:solidFill>
                  <a:srgbClr val="C00000"/>
                </a:solidFill>
                <a:latin typeface="Times New Roman" panose="02020603050405020304" pitchFamily="18" charset="0"/>
                <a:cs typeface="Times New Roman" panose="02020603050405020304" pitchFamily="18" charset="0"/>
              </a:rPr>
              <a:t>for</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 </a:t>
            </a:r>
            <a:r>
              <a:rPr lang="en-US" altLang="zh-CN" sz="1600" i="1" dirty="0">
                <a:solidFill>
                  <a:srgbClr val="C00000"/>
                </a:solidFill>
                <a:latin typeface="Times New Roman" panose="02020603050405020304" pitchFamily="18" charset="0"/>
                <a:cs typeface="Times New Roman" panose="02020603050405020304" pitchFamily="18" charset="0"/>
              </a:rPr>
              <a:t>in</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child.</a:t>
            </a:r>
            <a:r>
              <a:rPr lang="en-US" altLang="zh-CN" sz="1600" i="1" dirty="0" err="1">
                <a:solidFill>
                  <a:srgbClr val="7030A0"/>
                </a:solidFill>
                <a:latin typeface="Times New Roman" panose="02020603050405020304" pitchFamily="18" charset="0"/>
                <a:cs typeface="Times New Roman" panose="02020603050405020304" pitchFamily="18" charset="0"/>
              </a:rPr>
              <a:t>Next</a:t>
            </a:r>
            <a:r>
              <a:rPr lang="en-US" altLang="zh-CN" sz="1600" i="1" dirty="0">
                <a:solidFill>
                  <a:srgbClr val="7030A0"/>
                </a:solidFill>
                <a:latin typeface="Times New Roman" panose="02020603050405020304" pitchFamily="18" charset="0"/>
                <a:cs typeface="Times New Roman" panose="02020603050405020304" pitchFamily="18" charset="0"/>
              </a:rPr>
              <a:t>():</a:t>
            </a:r>
          </a:p>
          <a:p>
            <a:pPr lvl="1"/>
            <a:r>
              <a:rPr lang="en-US" altLang="zh-CN" sz="1600" i="1" dirty="0">
                <a:solidFill>
                  <a:srgbClr val="C00000"/>
                </a:solidFill>
                <a:latin typeface="Times New Roman" panose="02020603050405020304" pitchFamily="18" charset="0"/>
                <a:cs typeface="Times New Roman" panose="02020603050405020304" pitchFamily="18" charset="0"/>
              </a:rPr>
              <a:t>if</a:t>
            </a:r>
            <a:r>
              <a:rPr lang="en-US" altLang="zh-CN" sz="1600" i="1" dirty="0">
                <a:latin typeface="Times New Roman" panose="02020603050405020304" pitchFamily="18" charset="0"/>
                <a:cs typeface="Times New Roman" panose="02020603050405020304" pitchFamily="18" charset="0"/>
              </a:rPr>
              <a:t> </a:t>
            </a:r>
            <a:r>
              <a:rPr lang="el-GR" altLang="zh-CN" sz="1600" i="1" dirty="0">
                <a:latin typeface="Times New Roman" panose="02020603050405020304" pitchFamily="18" charset="0"/>
                <a:cs typeface="Times New Roman" panose="02020603050405020304" pitchFamily="18" charset="0"/>
              </a:rPr>
              <a:t>σ</a:t>
            </a:r>
            <a:r>
              <a:rPr lang="en-US" altLang="zh-CN" sz="1600" i="1" baseline="-25000" dirty="0">
                <a:latin typeface="Times New Roman" panose="02020603050405020304" pitchFamily="18" charset="0"/>
                <a:cs typeface="Times New Roman" panose="02020603050405020304" pitchFamily="18" charset="0"/>
              </a:rPr>
              <a:t>p</a:t>
            </a:r>
            <a:r>
              <a:rPr lang="en-US" altLang="zh-CN" sz="1600" i="1" dirty="0">
                <a:latin typeface="Times New Roman" panose="02020603050405020304" pitchFamily="18" charset="0"/>
                <a:cs typeface="Times New Roman" panose="02020603050405020304" pitchFamily="18" charset="0"/>
              </a:rPr>
              <a:t>(</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 out(</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a:t>
            </a:r>
            <a:endParaRPr lang="zh-CN" altLang="en-US" sz="1600" i="1" dirty="0">
              <a:latin typeface="Times New Roman" panose="02020603050405020304" pitchFamily="18" charset="0"/>
              <a:cs typeface="Times New Roman" panose="02020603050405020304" pitchFamily="18" charset="0"/>
            </a:endParaRPr>
          </a:p>
        </p:txBody>
      </p:sp>
      <p:cxnSp>
        <p:nvCxnSpPr>
          <p:cNvPr id="69" name="曲线连接符 54"/>
          <p:cNvCxnSpPr>
            <a:endCxn id="65" idx="0"/>
          </p:cNvCxnSpPr>
          <p:nvPr/>
        </p:nvCxnSpPr>
        <p:spPr>
          <a:xfrm rot="10800000" flipV="1">
            <a:off x="1250891" y="3702705"/>
            <a:ext cx="1377496" cy="1099244"/>
          </a:xfrm>
          <a:prstGeom prst="curvedConnector2">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曲线连接符 54"/>
          <p:cNvCxnSpPr>
            <a:endCxn id="63" idx="0"/>
          </p:cNvCxnSpPr>
          <p:nvPr/>
        </p:nvCxnSpPr>
        <p:spPr>
          <a:xfrm rot="5400000">
            <a:off x="1051399" y="5215920"/>
            <a:ext cx="705503" cy="462336"/>
          </a:xfrm>
          <a:prstGeom prst="curvedConnector3">
            <a:avLst>
              <a:gd name="adj1" fmla="val 50000"/>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曲线连接符 54"/>
          <p:cNvCxnSpPr>
            <a:endCxn id="66" idx="0"/>
          </p:cNvCxnSpPr>
          <p:nvPr/>
        </p:nvCxnSpPr>
        <p:spPr>
          <a:xfrm>
            <a:off x="3825718" y="3952841"/>
            <a:ext cx="863147" cy="849108"/>
          </a:xfrm>
          <a:prstGeom prst="curvedConnector2">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曲线连接符 54"/>
          <p:cNvCxnSpPr>
            <a:endCxn id="64" idx="0"/>
          </p:cNvCxnSpPr>
          <p:nvPr/>
        </p:nvCxnSpPr>
        <p:spPr>
          <a:xfrm rot="5400000">
            <a:off x="4525758" y="5257444"/>
            <a:ext cx="705504" cy="379288"/>
          </a:xfrm>
          <a:prstGeom prst="curvedConnector3">
            <a:avLst>
              <a:gd name="adj1" fmla="val 50000"/>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曲线连接符 54"/>
          <p:cNvCxnSpPr/>
          <p:nvPr/>
        </p:nvCxnSpPr>
        <p:spPr>
          <a:xfrm rot="5400000" flipH="1" flipV="1">
            <a:off x="1009629" y="5335602"/>
            <a:ext cx="1048133" cy="565608"/>
          </a:xfrm>
          <a:prstGeom prst="curvedConnector3">
            <a:avLst>
              <a:gd name="adj1" fmla="val 50000"/>
            </a:avLst>
          </a:prstGeom>
          <a:ln w="19050">
            <a:solidFill>
              <a:srgbClr val="7030A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4" name="曲线连接符 54"/>
          <p:cNvCxnSpPr/>
          <p:nvPr/>
        </p:nvCxnSpPr>
        <p:spPr>
          <a:xfrm rot="5400000" flipH="1" flipV="1">
            <a:off x="1822788" y="3897746"/>
            <a:ext cx="1048133" cy="834788"/>
          </a:xfrm>
          <a:prstGeom prst="curvedConnector3">
            <a:avLst>
              <a:gd name="adj1" fmla="val 50000"/>
            </a:avLst>
          </a:prstGeom>
          <a:ln w="19050">
            <a:solidFill>
              <a:srgbClr val="7030A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5" name="曲线连接符 54"/>
          <p:cNvCxnSpPr/>
          <p:nvPr/>
        </p:nvCxnSpPr>
        <p:spPr>
          <a:xfrm rot="5400000" flipH="1" flipV="1">
            <a:off x="4412462" y="5347367"/>
            <a:ext cx="1110464" cy="479749"/>
          </a:xfrm>
          <a:prstGeom prst="curvedConnector3">
            <a:avLst>
              <a:gd name="adj1" fmla="val 50000"/>
            </a:avLst>
          </a:prstGeom>
          <a:ln w="19050">
            <a:solidFill>
              <a:srgbClr val="7030A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6" name="曲线连接符 54"/>
          <p:cNvCxnSpPr/>
          <p:nvPr/>
        </p:nvCxnSpPr>
        <p:spPr>
          <a:xfrm rot="10800000">
            <a:off x="3800609" y="4034120"/>
            <a:ext cx="1190519" cy="921718"/>
          </a:xfrm>
          <a:prstGeom prst="curvedConnector3">
            <a:avLst>
              <a:gd name="adj1" fmla="val 50000"/>
            </a:avLst>
          </a:prstGeom>
          <a:ln w="19050">
            <a:solidFill>
              <a:srgbClr val="7030A0"/>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1563744" y="4405399"/>
            <a:ext cx="3280940" cy="1276349"/>
            <a:chOff x="1563743" y="4355787"/>
            <a:chExt cx="3280940" cy="1276349"/>
          </a:xfrm>
        </p:grpSpPr>
        <p:sp>
          <p:nvSpPr>
            <p:cNvPr id="78" name="文本框 77"/>
            <p:cNvSpPr txBox="1"/>
            <p:nvPr/>
          </p:nvSpPr>
          <p:spPr>
            <a:xfrm>
              <a:off x="2307081" y="5118710"/>
              <a:ext cx="1925045" cy="4587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nchor="t">
              <a:spAutoFit/>
            </a:bodyPr>
            <a:lstStyle/>
            <a:p>
              <a:pPr indent="-171450">
                <a:lnSpc>
                  <a:spcPct val="150000"/>
                </a:lnSpc>
                <a:defRPr/>
              </a:pPr>
              <a:r>
                <a:rPr lang="zh-CN" altLang="en-US" kern="100" dirty="0">
                  <a:latin typeface="Times New Roman" panose="02020603050405020304" pitchFamily="18" charset="0"/>
                  <a:ea typeface="Microsoft YaHei" panose="020B0503020204020204" pitchFamily="34" charset="-122"/>
                  <a:cs typeface="Times New Roman" panose="02020603050405020304" pitchFamily="18" charset="0"/>
                </a:rPr>
                <a:t>单个元组（投影）</a:t>
              </a:r>
              <a:endParaRPr lang="en-US" altLang="zh-CN" kern="100" dirty="0">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79" name="直接箭头连接符 78"/>
            <p:cNvCxnSpPr>
              <a:stCxn id="78" idx="1"/>
            </p:cNvCxnSpPr>
            <p:nvPr/>
          </p:nvCxnSpPr>
          <p:spPr>
            <a:xfrm flipH="1" flipV="1">
              <a:off x="2230644" y="4355787"/>
              <a:ext cx="76437" cy="99228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78" idx="1"/>
            </p:cNvCxnSpPr>
            <p:nvPr/>
          </p:nvCxnSpPr>
          <p:spPr>
            <a:xfrm flipH="1">
              <a:off x="1563743" y="5348068"/>
              <a:ext cx="743338" cy="27314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78" idx="3"/>
            </p:cNvCxnSpPr>
            <p:nvPr/>
          </p:nvCxnSpPr>
          <p:spPr>
            <a:xfrm flipV="1">
              <a:off x="4232126" y="4517881"/>
              <a:ext cx="163742" cy="83018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78" idx="3"/>
            </p:cNvCxnSpPr>
            <p:nvPr/>
          </p:nvCxnSpPr>
          <p:spPr>
            <a:xfrm>
              <a:off x="4232126" y="5348068"/>
              <a:ext cx="612557" cy="28406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执行引擎</a:t>
            </a:r>
          </a:p>
        </p:txBody>
      </p:sp>
      <p:sp>
        <p:nvSpPr>
          <p:cNvPr id="23" name="椭圆 5"/>
          <p:cNvSpPr>
            <a:spLocks noChangeArrowheads="1"/>
          </p:cNvSpPr>
          <p:nvPr/>
        </p:nvSpPr>
        <p:spPr bwMode="auto">
          <a:xfrm>
            <a:off x="3864930" y="748031"/>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向量化模型</a:t>
            </a:r>
          </a:p>
        </p:txBody>
      </p:sp>
      <p:sp>
        <p:nvSpPr>
          <p:cNvPr id="48" name="矩形 47"/>
          <p:cNvSpPr/>
          <p:nvPr/>
        </p:nvSpPr>
        <p:spPr>
          <a:xfrm>
            <a:off x="743587" y="1175349"/>
            <a:ext cx="7503096" cy="2361993"/>
          </a:xfrm>
          <a:prstGeom prst="rect">
            <a:avLst/>
          </a:prstGeom>
        </p:spPr>
        <p:txBody>
          <a:bodyPr wrap="square">
            <a:spAutoFit/>
          </a:bodyPr>
          <a:lstStyle/>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向量化模型</a:t>
            </a: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同火山模型，每个操作符看成是迭代器</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异：操作符（迭代层）间传递的</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2"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不是单个元组</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2"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而是一批元组</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485900" lvl="3"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攒够一批进行传递</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485900" lvl="3"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最大化利用</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SIMD</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指令特性</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6" name="文本框 55"/>
          <p:cNvSpPr txBox="1"/>
          <p:nvPr/>
        </p:nvSpPr>
        <p:spPr>
          <a:xfrm>
            <a:off x="5334509" y="123461"/>
            <a:ext cx="3561080" cy="1814830"/>
          </a:xfrm>
          <a:prstGeom prst="rect">
            <a:avLst/>
          </a:prstGeom>
          <a:noFill/>
          <a:ln w="12700">
            <a:solidFill>
              <a:schemeClr val="tx1"/>
            </a:solidFill>
          </a:ln>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SELECT </a:t>
            </a:r>
            <a:r>
              <a:rPr lang="zh-CN" altLang="en-US" sz="1600" i="1" dirty="0">
                <a:solidFill>
                  <a:srgbClr val="FF0000"/>
                </a:solidFill>
                <a:latin typeface="Times New Roman" panose="02020603050405020304" pitchFamily="18" charset="0"/>
                <a:cs typeface="Times New Roman" panose="02020603050405020304" pitchFamily="18" charset="0"/>
              </a:rPr>
              <a:t>o.date,</a:t>
            </a:r>
            <a:r>
              <a:rPr lang="en-US" altLang="zh-CN" sz="1600" i="1"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o.quantity,</a:t>
            </a:r>
            <a:r>
              <a:rPr lang="en-US" altLang="zh-CN" sz="1600" i="1"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p.name</a:t>
            </a:r>
            <a:endParaRPr lang="zh-CN" altLang="en-US" sz="1600" i="1"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FROM </a:t>
            </a:r>
            <a:r>
              <a:rPr lang="zh-CN" altLang="en-US" sz="1600" i="1" dirty="0">
                <a:solidFill>
                  <a:srgbClr val="FF0000"/>
                </a:solidFill>
                <a:latin typeface="Times New Roman" panose="02020603050405020304" pitchFamily="18" charset="0"/>
                <a:cs typeface="Times New Roman" panose="02020603050405020304" pitchFamily="18" charset="0"/>
              </a:rPr>
              <a:t>customers c,</a:t>
            </a:r>
            <a:r>
              <a:rPr lang="en-US" altLang="zh-CN" sz="1600" i="1"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orders o,</a:t>
            </a:r>
            <a:r>
              <a:rPr lang="en-US" altLang="zh-CN" sz="1600" i="1"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products p</a:t>
            </a:r>
            <a:r>
              <a:rPr lang="en-US" altLang="zh-CN" sz="1600" i="1" dirty="0">
                <a:solidFill>
                  <a:srgbClr val="FF0000"/>
                </a:solidFill>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WHER</a:t>
            </a:r>
            <a:r>
              <a:rPr lang="en-US" altLang="zh-CN" sz="1600" dirty="0">
                <a:latin typeface="Times New Roman" panose="02020603050405020304" pitchFamily="18" charset="0"/>
                <a:cs typeface="Times New Roman" panose="02020603050405020304" pitchFamily="18" charset="0"/>
                <a:sym typeface="+mn-ea"/>
              </a:rPr>
              <a:t>E </a:t>
            </a:r>
            <a:r>
              <a:rPr lang="zh-CN" altLang="en-US" sz="1600" i="1" dirty="0">
                <a:solidFill>
                  <a:srgbClr val="FF0000"/>
                </a:solidFill>
                <a:latin typeface="Times New Roman" panose="02020603050405020304" pitchFamily="18" charset="0"/>
                <a:cs typeface="Times New Roman" panose="02020603050405020304" pitchFamily="18" charset="0"/>
                <a:sym typeface="+mn-ea"/>
              </a:rPr>
              <a:t>c.contactNumber</a:t>
            </a:r>
            <a:r>
              <a:rPr lang="zh-CN" altLang="en-US" sz="1600" dirty="0">
                <a:solidFill>
                  <a:srgbClr val="FF0000"/>
                </a:solidFill>
                <a:latin typeface="Times New Roman" panose="02020603050405020304" pitchFamily="18" charset="0"/>
                <a:cs typeface="Times New Roman" panose="02020603050405020304" pitchFamily="18" charset="0"/>
                <a:sym typeface="+mn-ea"/>
              </a:rPr>
              <a:t> = ?</a:t>
            </a:r>
          </a:p>
          <a:p>
            <a:r>
              <a:rPr lang="en-US" altLang="zh-CN"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mn-ea"/>
              </a:rPr>
              <a:t>AND </a:t>
            </a:r>
            <a:r>
              <a:rPr lang="zh-CN" altLang="en-US" sz="1600" i="1" dirty="0">
                <a:solidFill>
                  <a:srgbClr val="FF0000"/>
                </a:solidFill>
                <a:latin typeface="Times New Roman" panose="02020603050405020304" pitchFamily="18" charset="0"/>
                <a:cs typeface="Times New Roman" panose="02020603050405020304" pitchFamily="18" charset="0"/>
              </a:rPr>
              <a:t>c.id </a:t>
            </a:r>
            <a:r>
              <a:rPr lang="zh-CN" altLang="en-US" sz="1600" dirty="0">
                <a:solidFill>
                  <a:srgbClr val="FF0000"/>
                </a:solidFill>
                <a:latin typeface="Times New Roman" panose="02020603050405020304" pitchFamily="18" charset="0"/>
                <a:cs typeface="Times New Roman" panose="02020603050405020304" pitchFamily="18" charset="0"/>
              </a:rPr>
              <a:t>= </a:t>
            </a:r>
            <a:r>
              <a:rPr lang="zh-CN" altLang="en-US" sz="1600" i="1" dirty="0">
                <a:solidFill>
                  <a:srgbClr val="FF0000"/>
                </a:solidFill>
                <a:latin typeface="Times New Roman" panose="02020603050405020304" pitchFamily="18" charset="0"/>
                <a:cs typeface="Times New Roman" panose="02020603050405020304" pitchFamily="18" charset="0"/>
              </a:rPr>
              <a:t>o.</a:t>
            </a:r>
            <a:r>
              <a:rPr lang="en-US" altLang="zh-CN" sz="1600" i="1" dirty="0">
                <a:solidFill>
                  <a:srgbClr val="FF0000"/>
                </a:solidFill>
                <a:latin typeface="Times New Roman" panose="02020603050405020304" pitchFamily="18" charset="0"/>
                <a:cs typeface="Times New Roman" panose="02020603050405020304" pitchFamily="18" charset="0"/>
              </a:rPr>
              <a:t>c</a:t>
            </a:r>
            <a:r>
              <a:rPr lang="zh-CN" altLang="en-US" sz="1600" i="1" dirty="0">
                <a:solidFill>
                  <a:srgbClr val="FF0000"/>
                </a:solidFill>
                <a:latin typeface="Times New Roman" panose="02020603050405020304" pitchFamily="18" charset="0"/>
                <a:cs typeface="Times New Roman" panose="02020603050405020304" pitchFamily="18" charset="0"/>
              </a:rPr>
              <a:t>id</a:t>
            </a:r>
            <a:endParaRPr lang="zh-CN" altLang="en-US"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mn-ea"/>
              </a:rPr>
              <a:t>AND </a:t>
            </a:r>
            <a:r>
              <a:rPr lang="zh-CN" altLang="en-US" sz="1600" i="1" dirty="0">
                <a:solidFill>
                  <a:srgbClr val="FF0000"/>
                </a:solidFill>
                <a:latin typeface="Times New Roman" panose="02020603050405020304" pitchFamily="18" charset="0"/>
                <a:cs typeface="Times New Roman" panose="02020603050405020304" pitchFamily="18" charset="0"/>
              </a:rPr>
              <a:t>p.id</a:t>
            </a:r>
            <a:r>
              <a:rPr lang="zh-CN" altLang="en-US" sz="1600" dirty="0">
                <a:solidFill>
                  <a:srgbClr val="FF0000"/>
                </a:solidFill>
                <a:latin typeface="Times New Roman" panose="02020603050405020304" pitchFamily="18" charset="0"/>
                <a:cs typeface="Times New Roman" panose="02020603050405020304" pitchFamily="18" charset="0"/>
              </a:rPr>
              <a:t> = </a:t>
            </a:r>
            <a:r>
              <a:rPr lang="zh-CN" altLang="en-US" sz="1600" i="1" dirty="0">
                <a:solidFill>
                  <a:srgbClr val="FF0000"/>
                </a:solidFill>
                <a:latin typeface="Times New Roman" panose="02020603050405020304" pitchFamily="18" charset="0"/>
                <a:cs typeface="Times New Roman" panose="02020603050405020304" pitchFamily="18" charset="0"/>
              </a:rPr>
              <a:t>o.pid</a:t>
            </a:r>
            <a:endParaRPr lang="zh-CN" altLang="en-US" sz="1600" i="1"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AND </a:t>
            </a:r>
            <a:r>
              <a:rPr lang="zh-CN" altLang="en-US" sz="1600" i="1" dirty="0">
                <a:solidFill>
                  <a:srgbClr val="FF0000"/>
                </a:solidFill>
                <a:latin typeface="Times New Roman" panose="02020603050405020304" pitchFamily="18" charset="0"/>
                <a:cs typeface="Times New Roman" panose="02020603050405020304" pitchFamily="18" charset="0"/>
              </a:rPr>
              <a:t>o.date</a:t>
            </a:r>
            <a:r>
              <a:rPr lang="zh-CN" altLang="en-US" sz="1600" i="1"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BETWEEN </a:t>
            </a:r>
            <a:r>
              <a:rPr lang="zh-CN" altLang="en-US" sz="1600" dirty="0">
                <a:solidFill>
                  <a:srgbClr val="FF0000"/>
                </a:solidFill>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sym typeface="+mn-ea"/>
              </a:rPr>
              <a:t>AND </a:t>
            </a:r>
            <a:r>
              <a:rPr lang="zh-CN" altLang="en-US" sz="1600" dirty="0">
                <a:solidFill>
                  <a:srgbClr val="FF0000"/>
                </a:solidFill>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ORDER </a:t>
            </a:r>
            <a:r>
              <a:rPr lang="en-US" altLang="zh-CN" sz="1600" dirty="0">
                <a:solidFill>
                  <a:schemeClr val="tx1"/>
                </a:solidFill>
                <a:latin typeface="Times New Roman" panose="02020603050405020304" pitchFamily="18" charset="0"/>
                <a:cs typeface="Times New Roman" panose="02020603050405020304" pitchFamily="18" charset="0"/>
              </a:rPr>
              <a:t>BY </a:t>
            </a:r>
            <a:r>
              <a:rPr lang="zh-CN" altLang="en-US" sz="1600" i="1" dirty="0">
                <a:solidFill>
                  <a:srgbClr val="FF0000"/>
                </a:solidFill>
                <a:latin typeface="Times New Roman" panose="02020603050405020304" pitchFamily="18" charset="0"/>
                <a:cs typeface="Times New Roman" panose="02020603050405020304" pitchFamily="18" charset="0"/>
              </a:rPr>
              <a:t>o.date</a:t>
            </a:r>
            <a:r>
              <a:rPr lang="zh-CN" altLang="en-US" sz="1600" i="1" dirty="0">
                <a:latin typeface="Times New Roman" panose="02020603050405020304" pitchFamily="18" charset="0"/>
                <a:cs typeface="Times New Roman" panose="02020603050405020304" pitchFamily="18" charset="0"/>
              </a:rPr>
              <a:t> </a:t>
            </a:r>
          </a:p>
        </p:txBody>
      </p:sp>
      <p:grpSp>
        <p:nvGrpSpPr>
          <p:cNvPr id="42" name="组合 41"/>
          <p:cNvGrpSpPr/>
          <p:nvPr/>
        </p:nvGrpSpPr>
        <p:grpSpPr>
          <a:xfrm>
            <a:off x="5881474" y="2052037"/>
            <a:ext cx="2915679" cy="1781860"/>
            <a:chOff x="5484734" y="1759585"/>
            <a:chExt cx="3677920" cy="2311291"/>
          </a:xfrm>
        </p:grpSpPr>
        <p:sp>
          <p:nvSpPr>
            <p:cNvPr id="43" name="文本框 42"/>
            <p:cNvSpPr txBox="1"/>
            <p:nvPr/>
          </p:nvSpPr>
          <p:spPr>
            <a:xfrm>
              <a:off x="6321029" y="2361565"/>
              <a:ext cx="62420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a:latin typeface="Segoe UI Symbol" panose="020B0502040204020203" pitchFamily="34" charset="0"/>
                  <a:ea typeface="Segoe UI Symbol" panose="020B0502040204020203" pitchFamily="34" charset="0"/>
                </a:rPr>
                <a:t>NLJ</a:t>
              </a:r>
            </a:p>
          </p:txBody>
        </p:sp>
        <p:sp>
          <p:nvSpPr>
            <p:cNvPr id="44" name="文本框 43"/>
            <p:cNvSpPr txBox="1"/>
            <p:nvPr/>
          </p:nvSpPr>
          <p:spPr>
            <a:xfrm>
              <a:off x="7878049" y="3090544"/>
              <a:ext cx="1170940" cy="35930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i="1">
                  <a:latin typeface="Times New Roman" panose="02020603050405020304" pitchFamily="18" charset="0"/>
                  <a:cs typeface="Times New Roman" panose="02020603050405020304" pitchFamily="18" charset="0"/>
                </a:rPr>
                <a:t>products</a:t>
              </a:r>
            </a:p>
          </p:txBody>
        </p:sp>
        <p:sp>
          <p:nvSpPr>
            <p:cNvPr id="45" name="文本框 44"/>
            <p:cNvSpPr txBox="1"/>
            <p:nvPr/>
          </p:nvSpPr>
          <p:spPr>
            <a:xfrm>
              <a:off x="5627608" y="3089910"/>
              <a:ext cx="92265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TSCAN</a:t>
              </a:r>
            </a:p>
          </p:txBody>
        </p:sp>
        <p:sp>
          <p:nvSpPr>
            <p:cNvPr id="46" name="文本框 45"/>
            <p:cNvSpPr txBox="1"/>
            <p:nvPr/>
          </p:nvSpPr>
          <p:spPr>
            <a:xfrm>
              <a:off x="6775689" y="3089910"/>
              <a:ext cx="92265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TSCAN</a:t>
              </a:r>
            </a:p>
          </p:txBody>
        </p:sp>
        <p:sp>
          <p:nvSpPr>
            <p:cNvPr id="47" name="文本框 46"/>
            <p:cNvSpPr txBox="1"/>
            <p:nvPr/>
          </p:nvSpPr>
          <p:spPr>
            <a:xfrm>
              <a:off x="6830934" y="3709035"/>
              <a:ext cx="824230" cy="35930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i="1">
                  <a:latin typeface="Times New Roman" panose="02020603050405020304" pitchFamily="18" charset="0"/>
                  <a:cs typeface="Times New Roman" panose="02020603050405020304" pitchFamily="18" charset="0"/>
                </a:rPr>
                <a:t>orders</a:t>
              </a:r>
            </a:p>
          </p:txBody>
        </p:sp>
        <p:sp>
          <p:nvSpPr>
            <p:cNvPr id="49" name="文本框 48"/>
            <p:cNvSpPr txBox="1"/>
            <p:nvPr/>
          </p:nvSpPr>
          <p:spPr>
            <a:xfrm>
              <a:off x="7759939" y="2361565"/>
              <a:ext cx="140271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IOSCAN</a:t>
              </a:r>
            </a:p>
          </p:txBody>
        </p:sp>
        <p:cxnSp>
          <p:nvCxnSpPr>
            <p:cNvPr id="50" name="直接连接符 49"/>
            <p:cNvCxnSpPr/>
            <p:nvPr/>
          </p:nvCxnSpPr>
          <p:spPr>
            <a:xfrm flipV="1">
              <a:off x="6633449" y="2110740"/>
              <a:ext cx="814705" cy="250825"/>
            </a:xfrm>
            <a:prstGeom prst="line">
              <a:avLst/>
            </a:prstGeom>
          </p:spPr>
          <p:style>
            <a:lnRef idx="2">
              <a:schemeClr val="accent2"/>
            </a:lnRef>
            <a:fillRef idx="1">
              <a:schemeClr val="lt1"/>
            </a:fillRef>
            <a:effectRef idx="0">
              <a:schemeClr val="accent2"/>
            </a:effectRef>
            <a:fontRef idx="minor">
              <a:schemeClr val="dk1"/>
            </a:fontRef>
          </p:style>
        </p:cxnSp>
        <p:cxnSp>
          <p:nvCxnSpPr>
            <p:cNvPr id="51" name="直接连接符 50"/>
            <p:cNvCxnSpPr>
              <a:stCxn id="43" idx="2"/>
              <a:endCxn id="45" idx="0"/>
            </p:cNvCxnSpPr>
            <p:nvPr/>
          </p:nvCxnSpPr>
          <p:spPr>
            <a:xfrm flipH="1">
              <a:off x="6088937" y="2760790"/>
              <a:ext cx="544195" cy="329120"/>
            </a:xfrm>
            <a:prstGeom prst="line">
              <a:avLst/>
            </a:prstGeom>
          </p:spPr>
          <p:style>
            <a:lnRef idx="2">
              <a:schemeClr val="accent2"/>
            </a:lnRef>
            <a:fillRef idx="1">
              <a:schemeClr val="lt1"/>
            </a:fillRef>
            <a:effectRef idx="0">
              <a:schemeClr val="accent2"/>
            </a:effectRef>
            <a:fontRef idx="minor">
              <a:schemeClr val="dk1"/>
            </a:fontRef>
          </p:style>
        </p:cxnSp>
        <p:cxnSp>
          <p:nvCxnSpPr>
            <p:cNvPr id="52" name="直接连接符 51"/>
            <p:cNvCxnSpPr>
              <a:stCxn id="43" idx="2"/>
              <a:endCxn id="46" idx="0"/>
            </p:cNvCxnSpPr>
            <p:nvPr/>
          </p:nvCxnSpPr>
          <p:spPr>
            <a:xfrm>
              <a:off x="6633132" y="2760790"/>
              <a:ext cx="603885" cy="329120"/>
            </a:xfrm>
            <a:prstGeom prst="line">
              <a:avLst/>
            </a:prstGeom>
          </p:spPr>
          <p:style>
            <a:lnRef idx="2">
              <a:schemeClr val="accent2"/>
            </a:lnRef>
            <a:fillRef idx="1">
              <a:schemeClr val="lt1"/>
            </a:fillRef>
            <a:effectRef idx="0">
              <a:schemeClr val="accent2"/>
            </a:effectRef>
            <a:fontRef idx="minor">
              <a:schemeClr val="dk1"/>
            </a:fontRef>
          </p:style>
        </p:cxnSp>
        <p:cxnSp>
          <p:nvCxnSpPr>
            <p:cNvPr id="53" name="直接连接符 52"/>
            <p:cNvCxnSpPr>
              <a:endCxn id="49" idx="0"/>
            </p:cNvCxnSpPr>
            <p:nvPr/>
          </p:nvCxnSpPr>
          <p:spPr>
            <a:xfrm>
              <a:off x="7448153" y="2110739"/>
              <a:ext cx="1013144" cy="250826"/>
            </a:xfrm>
            <a:prstGeom prst="line">
              <a:avLst/>
            </a:prstGeom>
          </p:spPr>
          <p:style>
            <a:lnRef idx="2">
              <a:schemeClr val="accent2"/>
            </a:lnRef>
            <a:fillRef idx="1">
              <a:schemeClr val="lt1"/>
            </a:fillRef>
            <a:effectRef idx="0">
              <a:schemeClr val="accent2"/>
            </a:effectRef>
            <a:fontRef idx="minor">
              <a:schemeClr val="dk1"/>
            </a:fontRef>
          </p:style>
        </p:cxnSp>
        <p:cxnSp>
          <p:nvCxnSpPr>
            <p:cNvPr id="54" name="直接连接符 53"/>
            <p:cNvCxnSpPr>
              <a:endCxn id="44" idx="0"/>
            </p:cNvCxnSpPr>
            <p:nvPr/>
          </p:nvCxnSpPr>
          <p:spPr>
            <a:xfrm>
              <a:off x="8445104" y="2729230"/>
              <a:ext cx="18416" cy="361315"/>
            </a:xfrm>
            <a:prstGeom prst="line">
              <a:avLst/>
            </a:prstGeom>
          </p:spPr>
          <p:style>
            <a:lnRef idx="2">
              <a:schemeClr val="accent2"/>
            </a:lnRef>
            <a:fillRef idx="1">
              <a:schemeClr val="lt1"/>
            </a:fillRef>
            <a:effectRef idx="0">
              <a:schemeClr val="accent2"/>
            </a:effectRef>
            <a:fontRef idx="minor">
              <a:schemeClr val="dk1"/>
            </a:fontRef>
          </p:style>
        </p:cxnSp>
        <p:cxnSp>
          <p:nvCxnSpPr>
            <p:cNvPr id="55" name="直接连接符 54"/>
            <p:cNvCxnSpPr>
              <a:stCxn id="45" idx="2"/>
            </p:cNvCxnSpPr>
            <p:nvPr/>
          </p:nvCxnSpPr>
          <p:spPr>
            <a:xfrm>
              <a:off x="6088937" y="3489135"/>
              <a:ext cx="318" cy="219900"/>
            </a:xfrm>
            <a:prstGeom prst="line">
              <a:avLst/>
            </a:prstGeom>
          </p:spPr>
          <p:style>
            <a:lnRef idx="2">
              <a:schemeClr val="accent2"/>
            </a:lnRef>
            <a:fillRef idx="1">
              <a:schemeClr val="lt1"/>
            </a:fillRef>
            <a:effectRef idx="0">
              <a:schemeClr val="accent2"/>
            </a:effectRef>
            <a:fontRef idx="minor">
              <a:schemeClr val="dk1"/>
            </a:fontRef>
          </p:style>
        </p:cxnSp>
        <p:cxnSp>
          <p:nvCxnSpPr>
            <p:cNvPr id="57" name="直接连接符 56"/>
            <p:cNvCxnSpPr/>
            <p:nvPr/>
          </p:nvCxnSpPr>
          <p:spPr>
            <a:xfrm flipH="1">
              <a:off x="7243049" y="3458210"/>
              <a:ext cx="635" cy="250825"/>
            </a:xfrm>
            <a:prstGeom prst="line">
              <a:avLst/>
            </a:prstGeom>
          </p:spPr>
          <p:style>
            <a:lnRef idx="2">
              <a:schemeClr val="accent2"/>
            </a:lnRef>
            <a:fillRef idx="1">
              <a:schemeClr val="lt1"/>
            </a:fillRef>
            <a:effectRef idx="0">
              <a:schemeClr val="accent2"/>
            </a:effectRef>
            <a:fontRef idx="minor">
              <a:schemeClr val="dk1"/>
            </a:fontRef>
          </p:style>
        </p:cxnSp>
        <p:sp>
          <p:nvSpPr>
            <p:cNvPr id="58" name="文本框 57"/>
            <p:cNvSpPr txBox="1"/>
            <p:nvPr/>
          </p:nvSpPr>
          <p:spPr>
            <a:xfrm>
              <a:off x="7177009" y="1759585"/>
              <a:ext cx="62420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NLJ</a:t>
              </a:r>
            </a:p>
          </p:txBody>
        </p:sp>
        <p:sp>
          <p:nvSpPr>
            <p:cNvPr id="59" name="文本框 58"/>
            <p:cNvSpPr txBox="1"/>
            <p:nvPr/>
          </p:nvSpPr>
          <p:spPr>
            <a:xfrm>
              <a:off x="5484734" y="3711574"/>
              <a:ext cx="1070610" cy="35930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i="1">
                  <a:latin typeface="Times New Roman" panose="02020603050405020304" pitchFamily="18" charset="0"/>
                  <a:cs typeface="Times New Roman" panose="02020603050405020304" pitchFamily="18" charset="0"/>
                </a:rPr>
                <a:t>customers</a:t>
              </a:r>
            </a:p>
          </p:txBody>
        </p:sp>
      </p:grpSp>
      <p:sp>
        <p:nvSpPr>
          <p:cNvPr id="60" name="任意多边形: 形状 59"/>
          <p:cNvSpPr/>
          <p:nvPr/>
        </p:nvSpPr>
        <p:spPr>
          <a:xfrm>
            <a:off x="5826737" y="2349557"/>
            <a:ext cx="1894407" cy="1623778"/>
          </a:xfrm>
          <a:custGeom>
            <a:avLst/>
            <a:gdLst>
              <a:gd name="connsiteX0" fmla="*/ 0 w 1894407"/>
              <a:gd name="connsiteY0" fmla="*/ 549460 h 1623778"/>
              <a:gd name="connsiteX1" fmla="*/ 676574 w 1894407"/>
              <a:gd name="connsiteY1" fmla="*/ 0 h 1623778"/>
              <a:gd name="connsiteX2" fmla="*/ 1377751 w 1894407"/>
              <a:gd name="connsiteY2" fmla="*/ 127114 h 1623778"/>
              <a:gd name="connsiteX3" fmla="*/ 1705787 w 1894407"/>
              <a:gd name="connsiteY3" fmla="*/ 561761 h 1623778"/>
              <a:gd name="connsiteX4" fmla="*/ 1894407 w 1894407"/>
              <a:gd name="connsiteY4" fmla="*/ 717578 h 1623778"/>
              <a:gd name="connsiteX5" fmla="*/ 1869805 w 1894407"/>
              <a:gd name="connsiteY5" fmla="*/ 1545869 h 1623778"/>
              <a:gd name="connsiteX6" fmla="*/ 20502 w 1894407"/>
              <a:gd name="connsiteY6" fmla="*/ 1623778 h 1623778"/>
              <a:gd name="connsiteX7" fmla="*/ 0 w 1894407"/>
              <a:gd name="connsiteY7" fmla="*/ 549460 h 162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4407" h="1623778">
                <a:moveTo>
                  <a:pt x="0" y="549460"/>
                </a:moveTo>
                <a:lnTo>
                  <a:pt x="676574" y="0"/>
                </a:lnTo>
                <a:lnTo>
                  <a:pt x="1377751" y="127114"/>
                </a:lnTo>
                <a:lnTo>
                  <a:pt x="1705787" y="561761"/>
                </a:lnTo>
                <a:lnTo>
                  <a:pt x="1894407" y="717578"/>
                </a:lnTo>
                <a:lnTo>
                  <a:pt x="1869805" y="1545869"/>
                </a:lnTo>
                <a:lnTo>
                  <a:pt x="20502" y="1623778"/>
                </a:lnTo>
                <a:lnTo>
                  <a:pt x="0" y="549460"/>
                </a:lnTo>
                <a:close/>
              </a:path>
            </a:pathLst>
          </a:custGeom>
          <a:noFill/>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1" name="文本框 60"/>
          <p:cNvSpPr txBox="1"/>
          <p:nvPr/>
        </p:nvSpPr>
        <p:spPr>
          <a:xfrm>
            <a:off x="1635318" y="3537342"/>
            <a:ext cx="3255214" cy="1077218"/>
          </a:xfrm>
          <a:prstGeom prst="rect">
            <a:avLst/>
          </a:prstGeom>
          <a:solidFill>
            <a:srgbClr val="C2C2C2"/>
          </a:solidFill>
          <a:ln w="12700">
            <a:solidFill>
              <a:schemeClr val="bg2"/>
            </a:solidFill>
          </a:ln>
        </p:spPr>
        <p:txBody>
          <a:bodyPr wrap="square" rtlCol="0">
            <a:spAutoFit/>
          </a:bodyPr>
          <a:lstStyle/>
          <a:p>
            <a:r>
              <a:rPr lang="en-US" altLang="zh-CN" sz="1600" i="1" dirty="0">
                <a:solidFill>
                  <a:srgbClr val="C00000"/>
                </a:solidFill>
                <a:latin typeface="Times New Roman" panose="02020603050405020304" pitchFamily="18" charset="0"/>
                <a:cs typeface="Times New Roman" panose="02020603050405020304" pitchFamily="18" charset="0"/>
              </a:rPr>
              <a:t>for</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 </a:t>
            </a:r>
            <a:r>
              <a:rPr lang="en-US" altLang="zh-CN" sz="1600" i="1" dirty="0">
                <a:solidFill>
                  <a:srgbClr val="C00000"/>
                </a:solidFill>
                <a:latin typeface="Times New Roman" panose="02020603050405020304" pitchFamily="18" charset="0"/>
                <a:cs typeface="Times New Roman" panose="02020603050405020304" pitchFamily="18" charset="0"/>
              </a:rPr>
              <a:t>in</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left.</a:t>
            </a:r>
            <a:r>
              <a:rPr lang="en-US" altLang="zh-CN" sz="1600" i="1" dirty="0" err="1">
                <a:solidFill>
                  <a:srgbClr val="7030A0"/>
                </a:solidFill>
                <a:latin typeface="Times New Roman" panose="02020603050405020304" pitchFamily="18" charset="0"/>
                <a:cs typeface="Times New Roman" panose="02020603050405020304" pitchFamily="18" charset="0"/>
              </a:rPr>
              <a:t>Next</a:t>
            </a:r>
            <a:r>
              <a:rPr lang="en-US" altLang="zh-CN" sz="1600" i="1" dirty="0">
                <a:solidFill>
                  <a:srgbClr val="7030A0"/>
                </a:solidFill>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a:t>
            </a:r>
          </a:p>
          <a:p>
            <a:pPr lvl="1"/>
            <a:r>
              <a:rPr lang="en-US" altLang="zh-CN" sz="1600" i="1" dirty="0">
                <a:solidFill>
                  <a:srgbClr val="C00000"/>
                </a:solidFill>
                <a:latin typeface="Times New Roman" panose="02020603050405020304" pitchFamily="18" charset="0"/>
                <a:cs typeface="Times New Roman" panose="02020603050405020304" pitchFamily="18" charset="0"/>
              </a:rPr>
              <a:t>for</a:t>
            </a:r>
            <a:r>
              <a:rPr lang="en-US" altLang="zh-CN" sz="1600" i="1" dirty="0">
                <a:latin typeface="Times New Roman" panose="02020603050405020304" pitchFamily="18" charset="0"/>
                <a:cs typeface="Times New Roman" panose="02020603050405020304" pitchFamily="18" charset="0"/>
              </a:rPr>
              <a:t> j </a:t>
            </a:r>
            <a:r>
              <a:rPr lang="en-US" altLang="zh-CN" sz="1600" i="1" dirty="0">
                <a:solidFill>
                  <a:srgbClr val="C00000"/>
                </a:solidFill>
                <a:latin typeface="Times New Roman" panose="02020603050405020304" pitchFamily="18" charset="0"/>
                <a:cs typeface="Times New Roman" panose="02020603050405020304" pitchFamily="18" charset="0"/>
              </a:rPr>
              <a:t>in</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right.</a:t>
            </a:r>
            <a:r>
              <a:rPr lang="en-US" altLang="zh-CN" sz="1600" i="1" dirty="0" err="1">
                <a:solidFill>
                  <a:srgbClr val="7030A0"/>
                </a:solidFill>
                <a:latin typeface="Times New Roman" panose="02020603050405020304" pitchFamily="18" charset="0"/>
                <a:cs typeface="Times New Roman" panose="02020603050405020304" pitchFamily="18" charset="0"/>
              </a:rPr>
              <a:t>Next</a:t>
            </a:r>
            <a:r>
              <a:rPr lang="en-US" altLang="zh-CN" sz="1600" i="1" dirty="0">
                <a:solidFill>
                  <a:srgbClr val="7030A0"/>
                </a:solidFill>
                <a:latin typeface="Times New Roman" panose="02020603050405020304" pitchFamily="18" charset="0"/>
                <a:cs typeface="Times New Roman" panose="02020603050405020304" pitchFamily="18" charset="0"/>
              </a:rPr>
              <a:t>():</a:t>
            </a:r>
          </a:p>
          <a:p>
            <a:r>
              <a:rPr lang="en-US" altLang="zh-CN" sz="1600" i="1" dirty="0">
                <a:latin typeface="Times New Roman" panose="02020603050405020304" pitchFamily="18" charset="0"/>
                <a:cs typeface="Times New Roman" panose="02020603050405020304" pitchFamily="18" charset="0"/>
              </a:rPr>
              <a:t>	</a:t>
            </a:r>
            <a:r>
              <a:rPr lang="en-US" altLang="zh-CN" sz="1600" i="1" dirty="0">
                <a:solidFill>
                  <a:srgbClr val="C00000"/>
                </a:solidFill>
                <a:latin typeface="Times New Roman" panose="02020603050405020304" pitchFamily="18" charset="0"/>
                <a:cs typeface="Times New Roman" panose="02020603050405020304" pitchFamily="18" charset="0"/>
              </a:rPr>
              <a:t>if</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i</a:t>
            </a:r>
            <a:r>
              <a:rPr lang="el-GR" altLang="zh-CN" sz="1600" b="1" dirty="0">
                <a:solidFill>
                  <a:srgbClr val="7030A0"/>
                </a:solidFill>
                <a:latin typeface="Times New Roman" panose="02020603050405020304" pitchFamily="18" charset="0"/>
                <a:cs typeface="Times New Roman" panose="02020603050405020304" pitchFamily="18" charset="0"/>
              </a:rPr>
              <a:t>θ</a:t>
            </a:r>
            <a:r>
              <a:rPr lang="en-US" altLang="zh-CN" sz="1600" i="1" dirty="0">
                <a:latin typeface="Times New Roman" panose="02020603050405020304" pitchFamily="18" charset="0"/>
                <a:cs typeface="Times New Roman" panose="02020603050405020304" pitchFamily="18" charset="0"/>
              </a:rPr>
              <a:t>j: </a:t>
            </a:r>
            <a:r>
              <a:rPr lang="en-US" altLang="zh-CN" sz="1600" i="1" dirty="0" err="1">
                <a:highlight>
                  <a:srgbClr val="FFFF00"/>
                </a:highlight>
                <a:latin typeface="Times New Roman" panose="02020603050405020304" pitchFamily="18" charset="0"/>
                <a:cs typeface="Times New Roman" panose="02020603050405020304" pitchFamily="18" charset="0"/>
              </a:rPr>
              <a:t>vec.add</a:t>
            </a:r>
            <a:r>
              <a:rPr lang="en-US" altLang="zh-CN" sz="1600" i="1" dirty="0">
                <a:highlight>
                  <a:srgbClr val="FFFF00"/>
                </a:highlight>
                <a:latin typeface="Times New Roman" panose="02020603050405020304" pitchFamily="18" charset="0"/>
                <a:cs typeface="Times New Roman" panose="02020603050405020304" pitchFamily="18" charset="0"/>
              </a:rPr>
              <a:t>(</a:t>
            </a:r>
            <a:r>
              <a:rPr lang="en-US" altLang="zh-CN" sz="1600" i="1" dirty="0" err="1">
                <a:highlight>
                  <a:srgbClr val="FFFF00"/>
                </a:highlight>
                <a:latin typeface="Times New Roman" panose="02020603050405020304" pitchFamily="18" charset="0"/>
                <a:cs typeface="Times New Roman" panose="02020603050405020304" pitchFamily="18" charset="0"/>
              </a:rPr>
              <a:t>cancat</a:t>
            </a:r>
            <a:r>
              <a:rPr lang="en-US" altLang="zh-CN" sz="1600" i="1" dirty="0">
                <a:highlight>
                  <a:srgbClr val="FFFF00"/>
                </a:highlight>
                <a:latin typeface="Times New Roman" panose="02020603050405020304" pitchFamily="18" charset="0"/>
                <a:cs typeface="Times New Roman" panose="02020603050405020304" pitchFamily="18" charset="0"/>
              </a:rPr>
              <a:t>(</a:t>
            </a:r>
            <a:r>
              <a:rPr lang="en-US" altLang="zh-CN" sz="1600" i="1" dirty="0" err="1">
                <a:highlight>
                  <a:srgbClr val="FFFF00"/>
                </a:highlight>
                <a:latin typeface="Times New Roman" panose="02020603050405020304" pitchFamily="18" charset="0"/>
                <a:cs typeface="Times New Roman" panose="02020603050405020304" pitchFamily="18" charset="0"/>
              </a:rPr>
              <a:t>i,j</a:t>
            </a:r>
            <a:r>
              <a:rPr lang="en-US" altLang="zh-CN" sz="1600" i="1" dirty="0">
                <a:highlight>
                  <a:srgbClr val="FFFF00"/>
                </a:highlight>
                <a:latin typeface="Times New Roman" panose="02020603050405020304" pitchFamily="18" charset="0"/>
                <a:cs typeface="Times New Roman" panose="02020603050405020304" pitchFamily="18" charset="0"/>
              </a:rPr>
              <a:t>))</a:t>
            </a:r>
          </a:p>
          <a:p>
            <a:r>
              <a:rPr lang="en-US" altLang="zh-CN" sz="1600" i="1" dirty="0">
                <a:solidFill>
                  <a:srgbClr val="C00000"/>
                </a:solidFill>
                <a:latin typeface="Times New Roman" panose="02020603050405020304" pitchFamily="18" charset="0"/>
                <a:cs typeface="Times New Roman" panose="02020603050405020304" pitchFamily="18" charset="0"/>
              </a:rPr>
              <a:t>                 if</a:t>
            </a:r>
            <a:r>
              <a:rPr lang="en-US" altLang="zh-CN" sz="1600" i="1" dirty="0">
                <a:latin typeface="Times New Roman" panose="02020603050405020304" pitchFamily="18" charset="0"/>
                <a:cs typeface="Times New Roman" panose="02020603050405020304" pitchFamily="18" charset="0"/>
              </a:rPr>
              <a:t>  </a:t>
            </a:r>
            <a:r>
              <a:rPr lang="en-US" altLang="zh-CN" sz="1600" i="1" dirty="0" err="1">
                <a:highlight>
                  <a:srgbClr val="FFFF00"/>
                </a:highlight>
                <a:latin typeface="Times New Roman" panose="02020603050405020304" pitchFamily="18" charset="0"/>
                <a:cs typeface="Times New Roman" panose="02020603050405020304" pitchFamily="18" charset="0"/>
              </a:rPr>
              <a:t>vec.size</a:t>
            </a:r>
            <a:r>
              <a:rPr lang="en-US" altLang="zh-CN" sz="1600" i="1" dirty="0">
                <a:highlight>
                  <a:srgbClr val="FFFF00"/>
                </a:highlight>
                <a:latin typeface="Times New Roman" panose="02020603050405020304" pitchFamily="18" charset="0"/>
                <a:cs typeface="Times New Roman" panose="02020603050405020304" pitchFamily="18" charset="0"/>
              </a:rPr>
              <a:t>&gt;</a:t>
            </a:r>
            <a:r>
              <a:rPr lang="el-GR" altLang="zh-CN" sz="1600" i="1" dirty="0">
                <a:highlight>
                  <a:srgbClr val="FFFF00"/>
                </a:highlight>
                <a:latin typeface="Times New Roman" panose="02020603050405020304" pitchFamily="18" charset="0"/>
                <a:cs typeface="Times New Roman" panose="02020603050405020304" pitchFamily="18" charset="0"/>
              </a:rPr>
              <a:t>λ</a:t>
            </a:r>
            <a:r>
              <a:rPr lang="en-US" altLang="zh-CN" sz="1600" i="1" dirty="0">
                <a:highlight>
                  <a:srgbClr val="FFFF00"/>
                </a:highlight>
                <a:latin typeface="Times New Roman" panose="02020603050405020304" pitchFamily="18" charset="0"/>
                <a:cs typeface="Times New Roman" panose="02020603050405020304" pitchFamily="18" charset="0"/>
              </a:rPr>
              <a:t>: out(</a:t>
            </a:r>
            <a:r>
              <a:rPr lang="en-US" altLang="zh-CN" sz="1600" i="1" dirty="0" err="1">
                <a:highlight>
                  <a:srgbClr val="FFFF00"/>
                </a:highlight>
                <a:latin typeface="Times New Roman" panose="02020603050405020304" pitchFamily="18" charset="0"/>
                <a:cs typeface="Times New Roman" panose="02020603050405020304" pitchFamily="18" charset="0"/>
              </a:rPr>
              <a:t>vec</a:t>
            </a:r>
            <a:r>
              <a:rPr lang="en-US" altLang="zh-CN" sz="1600" i="1" dirty="0">
                <a:highlight>
                  <a:srgbClr val="FFFF00"/>
                </a:highlight>
                <a:latin typeface="Times New Roman" panose="02020603050405020304" pitchFamily="18" charset="0"/>
                <a:cs typeface="Times New Roman" panose="02020603050405020304" pitchFamily="18" charset="0"/>
              </a:rPr>
              <a:t>)</a:t>
            </a:r>
            <a:endParaRPr lang="zh-CN" altLang="en-US" sz="1600" i="1" dirty="0">
              <a:highlight>
                <a:srgbClr val="FFFF00"/>
              </a:highlight>
              <a:latin typeface="Times New Roman" panose="02020603050405020304" pitchFamily="18" charset="0"/>
              <a:cs typeface="Times New Roman" panose="02020603050405020304" pitchFamily="18" charset="0"/>
            </a:endParaRPr>
          </a:p>
        </p:txBody>
      </p:sp>
      <p:sp>
        <p:nvSpPr>
          <p:cNvPr id="63" name="文本框 62"/>
          <p:cNvSpPr txBox="1"/>
          <p:nvPr/>
        </p:nvSpPr>
        <p:spPr>
          <a:xfrm>
            <a:off x="349045" y="5777802"/>
            <a:ext cx="2496121" cy="830997"/>
          </a:xfrm>
          <a:prstGeom prst="rect">
            <a:avLst/>
          </a:prstGeom>
          <a:solidFill>
            <a:srgbClr val="C2C2C2"/>
          </a:solidFill>
          <a:ln w="12700">
            <a:solidFill>
              <a:schemeClr val="bg2"/>
            </a:solidFill>
          </a:ln>
        </p:spPr>
        <p:txBody>
          <a:bodyPr wrap="square" rtlCol="0">
            <a:spAutoFit/>
          </a:bodyPr>
          <a:lstStyle/>
          <a:p>
            <a:r>
              <a:rPr lang="en-US" altLang="zh-CN" sz="1600" i="1" dirty="0">
                <a:solidFill>
                  <a:srgbClr val="C00000"/>
                </a:solidFill>
                <a:latin typeface="Times New Roman" panose="02020603050405020304" pitchFamily="18" charset="0"/>
                <a:cs typeface="Times New Roman" panose="02020603050405020304" pitchFamily="18" charset="0"/>
              </a:rPr>
              <a:t>for</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 </a:t>
            </a:r>
            <a:r>
              <a:rPr lang="en-US" altLang="zh-CN" sz="1600" i="1" dirty="0">
                <a:solidFill>
                  <a:srgbClr val="C00000"/>
                </a:solidFill>
                <a:latin typeface="Times New Roman" panose="02020603050405020304" pitchFamily="18" charset="0"/>
                <a:cs typeface="Times New Roman" panose="02020603050405020304" pitchFamily="18" charset="0"/>
              </a:rPr>
              <a:t>in</a:t>
            </a:r>
            <a:r>
              <a:rPr lang="en-US" altLang="zh-CN" sz="1600" i="1" dirty="0">
                <a:latin typeface="Times New Roman" panose="02020603050405020304" pitchFamily="18" charset="0"/>
                <a:cs typeface="Times New Roman" panose="02020603050405020304" pitchFamily="18" charset="0"/>
              </a:rPr>
              <a:t> customer:</a:t>
            </a:r>
          </a:p>
          <a:p>
            <a:pPr lvl="1"/>
            <a:r>
              <a:rPr lang="en-US" altLang="zh-CN" sz="1600" i="1" dirty="0" err="1">
                <a:highlight>
                  <a:srgbClr val="FFFF00"/>
                </a:highlight>
                <a:latin typeface="Times New Roman" panose="02020603050405020304" pitchFamily="18" charset="0"/>
                <a:cs typeface="Times New Roman" panose="02020603050405020304" pitchFamily="18" charset="0"/>
              </a:rPr>
              <a:t>vec.add</a:t>
            </a:r>
            <a:r>
              <a:rPr lang="en-US" altLang="zh-CN" sz="1600" i="1" dirty="0">
                <a:highlight>
                  <a:srgbClr val="FFFF00"/>
                </a:highlight>
                <a:latin typeface="Times New Roman" panose="02020603050405020304" pitchFamily="18" charset="0"/>
                <a:cs typeface="Times New Roman" panose="02020603050405020304" pitchFamily="18" charset="0"/>
              </a:rPr>
              <a:t>(</a:t>
            </a:r>
            <a:r>
              <a:rPr lang="en-US" altLang="zh-CN" sz="1600" i="1" dirty="0" err="1">
                <a:highlight>
                  <a:srgbClr val="FFFF00"/>
                </a:highlight>
                <a:latin typeface="Times New Roman" panose="02020603050405020304" pitchFamily="18" charset="0"/>
                <a:cs typeface="Times New Roman" panose="02020603050405020304" pitchFamily="18" charset="0"/>
              </a:rPr>
              <a:t>i</a:t>
            </a:r>
            <a:r>
              <a:rPr lang="en-US" altLang="zh-CN" sz="1600" i="1" dirty="0">
                <a:highlight>
                  <a:srgbClr val="FFFF00"/>
                </a:highlight>
                <a:latin typeface="Times New Roman" panose="02020603050405020304" pitchFamily="18" charset="0"/>
                <a:cs typeface="Times New Roman" panose="02020603050405020304" pitchFamily="18" charset="0"/>
              </a:rPr>
              <a:t>)</a:t>
            </a:r>
          </a:p>
          <a:p>
            <a:pPr lvl="1"/>
            <a:r>
              <a:rPr lang="en-US" altLang="zh-CN" sz="1600" i="1" dirty="0">
                <a:solidFill>
                  <a:srgbClr val="C00000"/>
                </a:solidFill>
                <a:latin typeface="Times New Roman" panose="02020603050405020304" pitchFamily="18" charset="0"/>
                <a:cs typeface="Times New Roman" panose="02020603050405020304" pitchFamily="18" charset="0"/>
              </a:rPr>
              <a:t>if</a:t>
            </a:r>
            <a:r>
              <a:rPr lang="en-US" altLang="zh-CN" sz="1600" i="1" dirty="0">
                <a:latin typeface="Times New Roman" panose="02020603050405020304" pitchFamily="18" charset="0"/>
                <a:cs typeface="Times New Roman" panose="02020603050405020304" pitchFamily="18" charset="0"/>
              </a:rPr>
              <a:t>  </a:t>
            </a:r>
            <a:r>
              <a:rPr lang="en-US" altLang="zh-CN" sz="1600" i="1" dirty="0" err="1">
                <a:highlight>
                  <a:srgbClr val="FFFF00"/>
                </a:highlight>
                <a:latin typeface="Times New Roman" panose="02020603050405020304" pitchFamily="18" charset="0"/>
                <a:cs typeface="Times New Roman" panose="02020603050405020304" pitchFamily="18" charset="0"/>
              </a:rPr>
              <a:t>vec.size</a:t>
            </a:r>
            <a:r>
              <a:rPr lang="en-US" altLang="zh-CN" sz="1600" i="1" dirty="0">
                <a:highlight>
                  <a:srgbClr val="FFFF00"/>
                </a:highlight>
                <a:latin typeface="Times New Roman" panose="02020603050405020304" pitchFamily="18" charset="0"/>
                <a:cs typeface="Times New Roman" panose="02020603050405020304" pitchFamily="18" charset="0"/>
              </a:rPr>
              <a:t>&gt;</a:t>
            </a:r>
            <a:r>
              <a:rPr lang="el-GR" altLang="zh-CN" sz="1600" i="1" dirty="0">
                <a:highlight>
                  <a:srgbClr val="FFFF00"/>
                </a:highlight>
                <a:latin typeface="Times New Roman" panose="02020603050405020304" pitchFamily="18" charset="0"/>
                <a:cs typeface="Times New Roman" panose="02020603050405020304" pitchFamily="18" charset="0"/>
              </a:rPr>
              <a:t>λ</a:t>
            </a:r>
            <a:r>
              <a:rPr lang="en-US" altLang="zh-CN" sz="1600" i="1" dirty="0">
                <a:highlight>
                  <a:srgbClr val="FFFF00"/>
                </a:highlight>
                <a:latin typeface="Times New Roman" panose="02020603050405020304" pitchFamily="18" charset="0"/>
                <a:cs typeface="Times New Roman" panose="02020603050405020304" pitchFamily="18" charset="0"/>
              </a:rPr>
              <a:t>: out(</a:t>
            </a:r>
            <a:r>
              <a:rPr lang="en-US" altLang="zh-CN" sz="1600" i="1" dirty="0" err="1">
                <a:highlight>
                  <a:srgbClr val="FFFF00"/>
                </a:highlight>
                <a:latin typeface="Times New Roman" panose="02020603050405020304" pitchFamily="18" charset="0"/>
                <a:cs typeface="Times New Roman" panose="02020603050405020304" pitchFamily="18" charset="0"/>
              </a:rPr>
              <a:t>vec</a:t>
            </a:r>
            <a:r>
              <a:rPr lang="en-US" altLang="zh-CN" sz="1600" i="1" dirty="0">
                <a:highlight>
                  <a:srgbClr val="FFFF00"/>
                </a:highlight>
                <a:latin typeface="Times New Roman" panose="02020603050405020304" pitchFamily="18" charset="0"/>
                <a:cs typeface="Times New Roman" panose="02020603050405020304" pitchFamily="18" charset="0"/>
              </a:rPr>
              <a:t>)</a:t>
            </a:r>
            <a:endParaRPr lang="zh-CN" altLang="en-US" sz="1600" i="1" dirty="0">
              <a:latin typeface="Times New Roman" panose="02020603050405020304" pitchFamily="18" charset="0"/>
              <a:cs typeface="Times New Roman" panose="02020603050405020304" pitchFamily="18" charset="0"/>
            </a:endParaRPr>
          </a:p>
        </p:txBody>
      </p:sp>
      <p:sp>
        <p:nvSpPr>
          <p:cNvPr id="64" name="文本框 63"/>
          <p:cNvSpPr txBox="1"/>
          <p:nvPr/>
        </p:nvSpPr>
        <p:spPr>
          <a:xfrm>
            <a:off x="3864930" y="5799840"/>
            <a:ext cx="2495779" cy="830997"/>
          </a:xfrm>
          <a:prstGeom prst="rect">
            <a:avLst/>
          </a:prstGeom>
          <a:solidFill>
            <a:srgbClr val="C2C2C2"/>
          </a:solidFill>
          <a:ln w="12700">
            <a:solidFill>
              <a:schemeClr val="bg2"/>
            </a:solidFill>
          </a:ln>
        </p:spPr>
        <p:txBody>
          <a:bodyPr wrap="square" rtlCol="0">
            <a:spAutoFit/>
          </a:bodyPr>
          <a:lstStyle/>
          <a:p>
            <a:r>
              <a:rPr lang="en-US" altLang="zh-CN" sz="1600" i="1" dirty="0">
                <a:solidFill>
                  <a:srgbClr val="C00000"/>
                </a:solidFill>
                <a:latin typeface="Times New Roman" panose="02020603050405020304" pitchFamily="18" charset="0"/>
                <a:cs typeface="Times New Roman" panose="02020603050405020304" pitchFamily="18" charset="0"/>
              </a:rPr>
              <a:t>for</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 </a:t>
            </a:r>
            <a:r>
              <a:rPr lang="en-US" altLang="zh-CN" sz="1600" i="1" dirty="0">
                <a:solidFill>
                  <a:srgbClr val="C00000"/>
                </a:solidFill>
                <a:latin typeface="Times New Roman" panose="02020603050405020304" pitchFamily="18" charset="0"/>
                <a:cs typeface="Times New Roman" panose="02020603050405020304" pitchFamily="18" charset="0"/>
              </a:rPr>
              <a:t>in</a:t>
            </a:r>
            <a:r>
              <a:rPr lang="en-US" altLang="zh-CN" sz="1600" i="1" dirty="0">
                <a:latin typeface="Times New Roman" panose="02020603050405020304" pitchFamily="18" charset="0"/>
                <a:cs typeface="Times New Roman" panose="02020603050405020304" pitchFamily="18" charset="0"/>
              </a:rPr>
              <a:t> orders:</a:t>
            </a:r>
          </a:p>
          <a:p>
            <a:pPr lvl="1"/>
            <a:r>
              <a:rPr lang="en-US" altLang="zh-CN" sz="1600" i="1" dirty="0" err="1">
                <a:highlight>
                  <a:srgbClr val="FFFF00"/>
                </a:highlight>
                <a:latin typeface="Times New Roman" panose="02020603050405020304" pitchFamily="18" charset="0"/>
                <a:cs typeface="Times New Roman" panose="02020603050405020304" pitchFamily="18" charset="0"/>
              </a:rPr>
              <a:t>vec.add</a:t>
            </a:r>
            <a:r>
              <a:rPr lang="en-US" altLang="zh-CN" sz="1600" i="1" dirty="0">
                <a:highlight>
                  <a:srgbClr val="FFFF00"/>
                </a:highlight>
                <a:latin typeface="Times New Roman" panose="02020603050405020304" pitchFamily="18" charset="0"/>
                <a:cs typeface="Times New Roman" panose="02020603050405020304" pitchFamily="18" charset="0"/>
              </a:rPr>
              <a:t>(</a:t>
            </a:r>
            <a:r>
              <a:rPr lang="en-US" altLang="zh-CN" sz="1600" i="1" dirty="0" err="1">
                <a:highlight>
                  <a:srgbClr val="FFFF00"/>
                </a:highlight>
                <a:latin typeface="Times New Roman" panose="02020603050405020304" pitchFamily="18" charset="0"/>
                <a:cs typeface="Times New Roman" panose="02020603050405020304" pitchFamily="18" charset="0"/>
              </a:rPr>
              <a:t>i</a:t>
            </a:r>
            <a:r>
              <a:rPr lang="en-US" altLang="zh-CN" sz="1600" i="1" dirty="0">
                <a:highlight>
                  <a:srgbClr val="FFFF00"/>
                </a:highlight>
                <a:latin typeface="Times New Roman" panose="02020603050405020304" pitchFamily="18" charset="0"/>
                <a:cs typeface="Times New Roman" panose="02020603050405020304" pitchFamily="18" charset="0"/>
              </a:rPr>
              <a:t>)</a:t>
            </a:r>
          </a:p>
          <a:p>
            <a:pPr lvl="1"/>
            <a:r>
              <a:rPr lang="en-US" altLang="zh-CN" sz="1600" i="1" dirty="0">
                <a:solidFill>
                  <a:srgbClr val="C00000"/>
                </a:solidFill>
                <a:latin typeface="Times New Roman" panose="02020603050405020304" pitchFamily="18" charset="0"/>
                <a:cs typeface="Times New Roman" panose="02020603050405020304" pitchFamily="18" charset="0"/>
              </a:rPr>
              <a:t>if</a:t>
            </a:r>
            <a:r>
              <a:rPr lang="en-US" altLang="zh-CN" sz="1600" i="1" dirty="0">
                <a:latin typeface="Times New Roman" panose="02020603050405020304" pitchFamily="18" charset="0"/>
                <a:cs typeface="Times New Roman" panose="02020603050405020304" pitchFamily="18" charset="0"/>
              </a:rPr>
              <a:t>  </a:t>
            </a:r>
            <a:r>
              <a:rPr lang="en-US" altLang="zh-CN" sz="1600" i="1" dirty="0" err="1">
                <a:highlight>
                  <a:srgbClr val="FFFF00"/>
                </a:highlight>
                <a:latin typeface="Times New Roman" panose="02020603050405020304" pitchFamily="18" charset="0"/>
                <a:cs typeface="Times New Roman" panose="02020603050405020304" pitchFamily="18" charset="0"/>
              </a:rPr>
              <a:t>vec.size</a:t>
            </a:r>
            <a:r>
              <a:rPr lang="en-US" altLang="zh-CN" sz="1600" i="1" dirty="0">
                <a:highlight>
                  <a:srgbClr val="FFFF00"/>
                </a:highlight>
                <a:latin typeface="Times New Roman" panose="02020603050405020304" pitchFamily="18" charset="0"/>
                <a:cs typeface="Times New Roman" panose="02020603050405020304" pitchFamily="18" charset="0"/>
              </a:rPr>
              <a:t>&gt;</a:t>
            </a:r>
            <a:r>
              <a:rPr lang="el-GR" altLang="zh-CN" sz="1600" i="1" dirty="0">
                <a:highlight>
                  <a:srgbClr val="FFFF00"/>
                </a:highlight>
                <a:latin typeface="Times New Roman" panose="02020603050405020304" pitchFamily="18" charset="0"/>
                <a:cs typeface="Times New Roman" panose="02020603050405020304" pitchFamily="18" charset="0"/>
              </a:rPr>
              <a:t>λ</a:t>
            </a:r>
            <a:r>
              <a:rPr lang="en-US" altLang="zh-CN" sz="1600" i="1" dirty="0">
                <a:highlight>
                  <a:srgbClr val="FFFF00"/>
                </a:highlight>
                <a:latin typeface="Times New Roman" panose="02020603050405020304" pitchFamily="18" charset="0"/>
                <a:cs typeface="Times New Roman" panose="02020603050405020304" pitchFamily="18" charset="0"/>
              </a:rPr>
              <a:t>: out(</a:t>
            </a:r>
            <a:r>
              <a:rPr lang="en-US" altLang="zh-CN" sz="1600" i="1" dirty="0" err="1">
                <a:highlight>
                  <a:srgbClr val="FFFF00"/>
                </a:highlight>
                <a:latin typeface="Times New Roman" panose="02020603050405020304" pitchFamily="18" charset="0"/>
                <a:cs typeface="Times New Roman" panose="02020603050405020304" pitchFamily="18" charset="0"/>
              </a:rPr>
              <a:t>vec</a:t>
            </a:r>
            <a:r>
              <a:rPr lang="en-US" altLang="zh-CN" sz="1600" i="1" dirty="0">
                <a:highlight>
                  <a:srgbClr val="FFFF00"/>
                </a:highlight>
                <a:latin typeface="Times New Roman" panose="02020603050405020304" pitchFamily="18" charset="0"/>
                <a:cs typeface="Times New Roman" panose="02020603050405020304" pitchFamily="18" charset="0"/>
              </a:rPr>
              <a:t>)</a:t>
            </a:r>
            <a:endParaRPr lang="zh-CN" altLang="en-US" sz="1600" i="1" dirty="0">
              <a:latin typeface="Times New Roman" panose="02020603050405020304" pitchFamily="18" charset="0"/>
              <a:cs typeface="Times New Roman" panose="02020603050405020304" pitchFamily="18" charset="0"/>
            </a:endParaRPr>
          </a:p>
        </p:txBody>
      </p:sp>
      <p:sp>
        <p:nvSpPr>
          <p:cNvPr id="65" name="文本框 64"/>
          <p:cNvSpPr txBox="1"/>
          <p:nvPr/>
        </p:nvSpPr>
        <p:spPr>
          <a:xfrm>
            <a:off x="349045" y="4801949"/>
            <a:ext cx="2440313" cy="830997"/>
          </a:xfrm>
          <a:prstGeom prst="rect">
            <a:avLst/>
          </a:prstGeom>
          <a:solidFill>
            <a:srgbClr val="C2C2C2"/>
          </a:solidFill>
          <a:ln w="12700">
            <a:solidFill>
              <a:schemeClr val="bg2"/>
            </a:solidFill>
          </a:ln>
        </p:spPr>
        <p:txBody>
          <a:bodyPr wrap="square" rtlCol="0">
            <a:spAutoFit/>
          </a:bodyPr>
          <a:lstStyle/>
          <a:p>
            <a:r>
              <a:rPr lang="en-US" altLang="zh-CN" sz="1600" i="1" dirty="0">
                <a:solidFill>
                  <a:srgbClr val="C00000"/>
                </a:solidFill>
                <a:latin typeface="Times New Roman" panose="02020603050405020304" pitchFamily="18" charset="0"/>
                <a:cs typeface="Times New Roman" panose="02020603050405020304" pitchFamily="18" charset="0"/>
              </a:rPr>
              <a:t>for</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 </a:t>
            </a:r>
            <a:r>
              <a:rPr lang="en-US" altLang="zh-CN" sz="1600" i="1" dirty="0">
                <a:solidFill>
                  <a:srgbClr val="C00000"/>
                </a:solidFill>
                <a:latin typeface="Times New Roman" panose="02020603050405020304" pitchFamily="18" charset="0"/>
                <a:cs typeface="Times New Roman" panose="02020603050405020304" pitchFamily="18" charset="0"/>
              </a:rPr>
              <a:t>in</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child.</a:t>
            </a:r>
            <a:r>
              <a:rPr lang="en-US" altLang="zh-CN" sz="1600" i="1" dirty="0" err="1">
                <a:solidFill>
                  <a:srgbClr val="7030A0"/>
                </a:solidFill>
                <a:latin typeface="Times New Roman" panose="02020603050405020304" pitchFamily="18" charset="0"/>
                <a:cs typeface="Times New Roman" panose="02020603050405020304" pitchFamily="18" charset="0"/>
              </a:rPr>
              <a:t>Next</a:t>
            </a:r>
            <a:r>
              <a:rPr lang="en-US" altLang="zh-CN" sz="1600" i="1" dirty="0">
                <a:solidFill>
                  <a:srgbClr val="7030A0"/>
                </a:solidFill>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a:t>
            </a:r>
          </a:p>
          <a:p>
            <a:pPr lvl="1"/>
            <a:r>
              <a:rPr lang="en-US" altLang="zh-CN" sz="1600" i="1" dirty="0">
                <a:solidFill>
                  <a:srgbClr val="C00000"/>
                </a:solidFill>
                <a:latin typeface="Times New Roman" panose="02020603050405020304" pitchFamily="18" charset="0"/>
                <a:cs typeface="Times New Roman" panose="02020603050405020304" pitchFamily="18" charset="0"/>
              </a:rPr>
              <a:t>if</a:t>
            </a:r>
            <a:r>
              <a:rPr lang="en-US" altLang="zh-CN" sz="1600" i="1" dirty="0">
                <a:latin typeface="Times New Roman" panose="02020603050405020304" pitchFamily="18" charset="0"/>
                <a:cs typeface="Times New Roman" panose="02020603050405020304" pitchFamily="18" charset="0"/>
              </a:rPr>
              <a:t> </a:t>
            </a:r>
            <a:r>
              <a:rPr lang="el-GR" altLang="zh-CN" sz="1600" i="1" dirty="0">
                <a:latin typeface="Times New Roman" panose="02020603050405020304" pitchFamily="18" charset="0"/>
                <a:cs typeface="Times New Roman" panose="02020603050405020304" pitchFamily="18" charset="0"/>
              </a:rPr>
              <a:t>σ</a:t>
            </a:r>
            <a:r>
              <a:rPr lang="en-US" altLang="zh-CN" sz="1600" i="1" baseline="-25000" dirty="0">
                <a:latin typeface="Times New Roman" panose="02020603050405020304" pitchFamily="18" charset="0"/>
                <a:cs typeface="Times New Roman" panose="02020603050405020304" pitchFamily="18" charset="0"/>
              </a:rPr>
              <a:t>p</a:t>
            </a:r>
            <a:r>
              <a:rPr lang="en-US" altLang="zh-CN" sz="1600" i="1" dirty="0">
                <a:latin typeface="Times New Roman" panose="02020603050405020304" pitchFamily="18" charset="0"/>
                <a:cs typeface="Times New Roman" panose="02020603050405020304" pitchFamily="18" charset="0"/>
              </a:rPr>
              <a:t>(</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 </a:t>
            </a:r>
            <a:r>
              <a:rPr lang="en-US" altLang="zh-CN" sz="1600" i="1" dirty="0" err="1">
                <a:highlight>
                  <a:srgbClr val="FFFF00"/>
                </a:highlight>
                <a:latin typeface="Times New Roman" panose="02020603050405020304" pitchFamily="18" charset="0"/>
                <a:cs typeface="Times New Roman" panose="02020603050405020304" pitchFamily="18" charset="0"/>
              </a:rPr>
              <a:t>vec.add</a:t>
            </a:r>
            <a:r>
              <a:rPr lang="en-US" altLang="zh-CN" sz="1600" i="1" dirty="0">
                <a:highlight>
                  <a:srgbClr val="FFFF00"/>
                </a:highlight>
                <a:latin typeface="Times New Roman" panose="02020603050405020304" pitchFamily="18" charset="0"/>
                <a:cs typeface="Times New Roman" panose="02020603050405020304" pitchFamily="18" charset="0"/>
              </a:rPr>
              <a:t>(</a:t>
            </a:r>
            <a:r>
              <a:rPr lang="en-US" altLang="zh-CN" sz="1600" i="1" dirty="0" err="1">
                <a:highlight>
                  <a:srgbClr val="FFFF00"/>
                </a:highlight>
                <a:latin typeface="Times New Roman" panose="02020603050405020304" pitchFamily="18" charset="0"/>
                <a:cs typeface="Times New Roman" panose="02020603050405020304" pitchFamily="18" charset="0"/>
              </a:rPr>
              <a:t>i</a:t>
            </a:r>
            <a:r>
              <a:rPr lang="en-US" altLang="zh-CN" sz="1600" i="1" dirty="0">
                <a:highlight>
                  <a:srgbClr val="FFFF00"/>
                </a:highlight>
                <a:latin typeface="Times New Roman" panose="02020603050405020304" pitchFamily="18" charset="0"/>
                <a:cs typeface="Times New Roman" panose="02020603050405020304" pitchFamily="18" charset="0"/>
              </a:rPr>
              <a:t>)</a:t>
            </a:r>
          </a:p>
          <a:p>
            <a:pPr lvl="1"/>
            <a:r>
              <a:rPr lang="en-US" altLang="zh-CN" sz="1600" i="1" dirty="0">
                <a:solidFill>
                  <a:srgbClr val="C00000"/>
                </a:solidFill>
                <a:latin typeface="Times New Roman" panose="02020603050405020304" pitchFamily="18" charset="0"/>
                <a:cs typeface="Times New Roman" panose="02020603050405020304" pitchFamily="18" charset="0"/>
              </a:rPr>
              <a:t>if</a:t>
            </a:r>
            <a:r>
              <a:rPr lang="en-US" altLang="zh-CN" sz="1600" i="1" dirty="0">
                <a:latin typeface="Times New Roman" panose="02020603050405020304" pitchFamily="18" charset="0"/>
                <a:cs typeface="Times New Roman" panose="02020603050405020304" pitchFamily="18" charset="0"/>
              </a:rPr>
              <a:t>  </a:t>
            </a:r>
            <a:r>
              <a:rPr lang="en-US" altLang="zh-CN" sz="1600" i="1" dirty="0" err="1">
                <a:highlight>
                  <a:srgbClr val="FFFF00"/>
                </a:highlight>
                <a:latin typeface="Times New Roman" panose="02020603050405020304" pitchFamily="18" charset="0"/>
                <a:cs typeface="Times New Roman" panose="02020603050405020304" pitchFamily="18" charset="0"/>
              </a:rPr>
              <a:t>vec.size</a:t>
            </a:r>
            <a:r>
              <a:rPr lang="en-US" altLang="zh-CN" sz="1600" i="1" dirty="0">
                <a:highlight>
                  <a:srgbClr val="FFFF00"/>
                </a:highlight>
                <a:latin typeface="Times New Roman" panose="02020603050405020304" pitchFamily="18" charset="0"/>
                <a:cs typeface="Times New Roman" panose="02020603050405020304" pitchFamily="18" charset="0"/>
              </a:rPr>
              <a:t>&gt;</a:t>
            </a:r>
            <a:r>
              <a:rPr lang="el-GR" altLang="zh-CN" sz="1600" i="1" dirty="0">
                <a:highlight>
                  <a:srgbClr val="FFFF00"/>
                </a:highlight>
                <a:latin typeface="Times New Roman" panose="02020603050405020304" pitchFamily="18" charset="0"/>
                <a:cs typeface="Times New Roman" panose="02020603050405020304" pitchFamily="18" charset="0"/>
              </a:rPr>
              <a:t>λ</a:t>
            </a:r>
            <a:r>
              <a:rPr lang="en-US" altLang="zh-CN" sz="1600" i="1" dirty="0">
                <a:highlight>
                  <a:srgbClr val="FFFF00"/>
                </a:highlight>
                <a:latin typeface="Times New Roman" panose="02020603050405020304" pitchFamily="18" charset="0"/>
                <a:cs typeface="Times New Roman" panose="02020603050405020304" pitchFamily="18" charset="0"/>
              </a:rPr>
              <a:t>: out(</a:t>
            </a:r>
            <a:r>
              <a:rPr lang="en-US" altLang="zh-CN" sz="1600" i="1" dirty="0" err="1">
                <a:highlight>
                  <a:srgbClr val="FFFF00"/>
                </a:highlight>
                <a:latin typeface="Times New Roman" panose="02020603050405020304" pitchFamily="18" charset="0"/>
                <a:cs typeface="Times New Roman" panose="02020603050405020304" pitchFamily="18" charset="0"/>
              </a:rPr>
              <a:t>vec</a:t>
            </a:r>
            <a:r>
              <a:rPr lang="en-US" altLang="zh-CN" sz="1600" i="1" dirty="0">
                <a:highlight>
                  <a:srgbClr val="FFFF00"/>
                </a:highlight>
                <a:latin typeface="Times New Roman" panose="02020603050405020304" pitchFamily="18" charset="0"/>
                <a:cs typeface="Times New Roman" panose="02020603050405020304" pitchFamily="18" charset="0"/>
              </a:rPr>
              <a:t>)</a:t>
            </a:r>
            <a:endParaRPr lang="zh-CN" altLang="en-US" sz="1600" i="1" dirty="0">
              <a:latin typeface="Times New Roman" panose="02020603050405020304" pitchFamily="18" charset="0"/>
              <a:cs typeface="Times New Roman" panose="02020603050405020304" pitchFamily="18" charset="0"/>
            </a:endParaRPr>
          </a:p>
        </p:txBody>
      </p:sp>
      <p:sp>
        <p:nvSpPr>
          <p:cNvPr id="66" name="文本框 65"/>
          <p:cNvSpPr txBox="1"/>
          <p:nvPr/>
        </p:nvSpPr>
        <p:spPr>
          <a:xfrm>
            <a:off x="3787020" y="4801949"/>
            <a:ext cx="2440313" cy="830997"/>
          </a:xfrm>
          <a:prstGeom prst="rect">
            <a:avLst/>
          </a:prstGeom>
          <a:solidFill>
            <a:srgbClr val="C2C2C2"/>
          </a:solidFill>
          <a:ln w="12700">
            <a:solidFill>
              <a:schemeClr val="bg2"/>
            </a:solidFill>
          </a:ln>
        </p:spPr>
        <p:txBody>
          <a:bodyPr wrap="square" rtlCol="0">
            <a:spAutoFit/>
          </a:bodyPr>
          <a:lstStyle/>
          <a:p>
            <a:r>
              <a:rPr lang="en-US" altLang="zh-CN" sz="1600" i="1" dirty="0">
                <a:solidFill>
                  <a:srgbClr val="C00000"/>
                </a:solidFill>
                <a:latin typeface="Times New Roman" panose="02020603050405020304" pitchFamily="18" charset="0"/>
                <a:cs typeface="Times New Roman" panose="02020603050405020304" pitchFamily="18" charset="0"/>
              </a:rPr>
              <a:t>for</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 </a:t>
            </a:r>
            <a:r>
              <a:rPr lang="en-US" altLang="zh-CN" sz="1600" i="1" dirty="0">
                <a:solidFill>
                  <a:srgbClr val="C00000"/>
                </a:solidFill>
                <a:latin typeface="Times New Roman" panose="02020603050405020304" pitchFamily="18" charset="0"/>
                <a:cs typeface="Times New Roman" panose="02020603050405020304" pitchFamily="18" charset="0"/>
              </a:rPr>
              <a:t>in</a:t>
            </a:r>
            <a:r>
              <a:rPr lang="en-US" altLang="zh-CN" sz="1600" i="1" dirty="0">
                <a:latin typeface="Times New Roman" panose="02020603050405020304" pitchFamily="18" charset="0"/>
                <a:cs typeface="Times New Roman" panose="02020603050405020304" pitchFamily="18" charset="0"/>
              </a:rPr>
              <a:t> </a:t>
            </a:r>
            <a:r>
              <a:rPr lang="en-US" altLang="zh-CN" sz="1600" i="1" dirty="0" err="1">
                <a:latin typeface="Times New Roman" panose="02020603050405020304" pitchFamily="18" charset="0"/>
                <a:cs typeface="Times New Roman" panose="02020603050405020304" pitchFamily="18" charset="0"/>
              </a:rPr>
              <a:t>child.</a:t>
            </a:r>
            <a:r>
              <a:rPr lang="en-US" altLang="zh-CN" sz="1600" i="1" dirty="0" err="1">
                <a:solidFill>
                  <a:srgbClr val="7030A0"/>
                </a:solidFill>
                <a:latin typeface="Times New Roman" panose="02020603050405020304" pitchFamily="18" charset="0"/>
                <a:cs typeface="Times New Roman" panose="02020603050405020304" pitchFamily="18" charset="0"/>
              </a:rPr>
              <a:t>Next</a:t>
            </a:r>
            <a:r>
              <a:rPr lang="en-US" altLang="zh-CN" sz="1600" i="1" dirty="0">
                <a:solidFill>
                  <a:srgbClr val="7030A0"/>
                </a:solidFill>
                <a:latin typeface="Times New Roman" panose="02020603050405020304" pitchFamily="18" charset="0"/>
                <a:cs typeface="Times New Roman" panose="02020603050405020304" pitchFamily="18" charset="0"/>
              </a:rPr>
              <a:t>():</a:t>
            </a:r>
          </a:p>
          <a:p>
            <a:pPr lvl="1"/>
            <a:r>
              <a:rPr lang="en-US" altLang="zh-CN" sz="1600" i="1" dirty="0">
                <a:solidFill>
                  <a:srgbClr val="C00000"/>
                </a:solidFill>
                <a:latin typeface="Times New Roman" panose="02020603050405020304" pitchFamily="18" charset="0"/>
                <a:cs typeface="Times New Roman" panose="02020603050405020304" pitchFamily="18" charset="0"/>
              </a:rPr>
              <a:t>if</a:t>
            </a:r>
            <a:r>
              <a:rPr lang="en-US" altLang="zh-CN" sz="1600" i="1" dirty="0">
                <a:latin typeface="Times New Roman" panose="02020603050405020304" pitchFamily="18" charset="0"/>
                <a:cs typeface="Times New Roman" panose="02020603050405020304" pitchFamily="18" charset="0"/>
              </a:rPr>
              <a:t> </a:t>
            </a:r>
            <a:r>
              <a:rPr lang="el-GR" altLang="zh-CN" sz="1600" i="1" dirty="0">
                <a:latin typeface="Times New Roman" panose="02020603050405020304" pitchFamily="18" charset="0"/>
                <a:cs typeface="Times New Roman" panose="02020603050405020304" pitchFamily="18" charset="0"/>
              </a:rPr>
              <a:t>σ</a:t>
            </a:r>
            <a:r>
              <a:rPr lang="en-US" altLang="zh-CN" sz="1600" i="1" baseline="-25000" dirty="0">
                <a:latin typeface="Times New Roman" panose="02020603050405020304" pitchFamily="18" charset="0"/>
                <a:cs typeface="Times New Roman" panose="02020603050405020304" pitchFamily="18" charset="0"/>
              </a:rPr>
              <a:t>p</a:t>
            </a:r>
            <a:r>
              <a:rPr lang="en-US" altLang="zh-CN" sz="1600" i="1" dirty="0">
                <a:latin typeface="Times New Roman" panose="02020603050405020304" pitchFamily="18" charset="0"/>
                <a:cs typeface="Times New Roman" panose="02020603050405020304" pitchFamily="18" charset="0"/>
              </a:rPr>
              <a:t>(</a:t>
            </a:r>
            <a:r>
              <a:rPr lang="en-US" altLang="zh-CN" sz="1600" i="1" dirty="0" err="1">
                <a:latin typeface="Times New Roman" panose="02020603050405020304" pitchFamily="18" charset="0"/>
                <a:cs typeface="Times New Roman" panose="02020603050405020304" pitchFamily="18" charset="0"/>
              </a:rPr>
              <a:t>i</a:t>
            </a:r>
            <a:r>
              <a:rPr lang="en-US" altLang="zh-CN" sz="1600" i="1" dirty="0">
                <a:latin typeface="Times New Roman" panose="02020603050405020304" pitchFamily="18" charset="0"/>
                <a:cs typeface="Times New Roman" panose="02020603050405020304" pitchFamily="18" charset="0"/>
              </a:rPr>
              <a:t>): </a:t>
            </a:r>
            <a:r>
              <a:rPr lang="en-US" altLang="zh-CN" sz="1600" i="1" dirty="0" err="1">
                <a:highlight>
                  <a:srgbClr val="FFFF00"/>
                </a:highlight>
                <a:latin typeface="Times New Roman" panose="02020603050405020304" pitchFamily="18" charset="0"/>
                <a:cs typeface="Times New Roman" panose="02020603050405020304" pitchFamily="18" charset="0"/>
              </a:rPr>
              <a:t>vec.add</a:t>
            </a:r>
            <a:r>
              <a:rPr lang="en-US" altLang="zh-CN" sz="1600" i="1" dirty="0">
                <a:highlight>
                  <a:srgbClr val="FFFF00"/>
                </a:highlight>
                <a:latin typeface="Times New Roman" panose="02020603050405020304" pitchFamily="18" charset="0"/>
                <a:cs typeface="Times New Roman" panose="02020603050405020304" pitchFamily="18" charset="0"/>
              </a:rPr>
              <a:t>(</a:t>
            </a:r>
            <a:r>
              <a:rPr lang="en-US" altLang="zh-CN" sz="1600" i="1" dirty="0" err="1">
                <a:highlight>
                  <a:srgbClr val="FFFF00"/>
                </a:highlight>
                <a:latin typeface="Times New Roman" panose="02020603050405020304" pitchFamily="18" charset="0"/>
                <a:cs typeface="Times New Roman" panose="02020603050405020304" pitchFamily="18" charset="0"/>
              </a:rPr>
              <a:t>i</a:t>
            </a:r>
            <a:r>
              <a:rPr lang="en-US" altLang="zh-CN" sz="1600" i="1" dirty="0">
                <a:highlight>
                  <a:srgbClr val="FFFF00"/>
                </a:highlight>
                <a:latin typeface="Times New Roman" panose="02020603050405020304" pitchFamily="18" charset="0"/>
                <a:cs typeface="Times New Roman" panose="02020603050405020304" pitchFamily="18" charset="0"/>
              </a:rPr>
              <a:t>)</a:t>
            </a:r>
          </a:p>
          <a:p>
            <a:pPr lvl="1"/>
            <a:r>
              <a:rPr lang="en-US" altLang="zh-CN" sz="1600" i="1" dirty="0">
                <a:solidFill>
                  <a:srgbClr val="C00000"/>
                </a:solidFill>
                <a:latin typeface="Times New Roman" panose="02020603050405020304" pitchFamily="18" charset="0"/>
                <a:cs typeface="Times New Roman" panose="02020603050405020304" pitchFamily="18" charset="0"/>
              </a:rPr>
              <a:t>if</a:t>
            </a:r>
            <a:r>
              <a:rPr lang="en-US" altLang="zh-CN" sz="1600" i="1" dirty="0">
                <a:latin typeface="Times New Roman" panose="02020603050405020304" pitchFamily="18" charset="0"/>
                <a:cs typeface="Times New Roman" panose="02020603050405020304" pitchFamily="18" charset="0"/>
              </a:rPr>
              <a:t>  </a:t>
            </a:r>
            <a:r>
              <a:rPr lang="en-US" altLang="zh-CN" sz="1600" i="1" dirty="0" err="1">
                <a:highlight>
                  <a:srgbClr val="FFFF00"/>
                </a:highlight>
                <a:latin typeface="Times New Roman" panose="02020603050405020304" pitchFamily="18" charset="0"/>
                <a:cs typeface="Times New Roman" panose="02020603050405020304" pitchFamily="18" charset="0"/>
              </a:rPr>
              <a:t>vec.size</a:t>
            </a:r>
            <a:r>
              <a:rPr lang="en-US" altLang="zh-CN" sz="1600" i="1" dirty="0">
                <a:highlight>
                  <a:srgbClr val="FFFF00"/>
                </a:highlight>
                <a:latin typeface="Times New Roman" panose="02020603050405020304" pitchFamily="18" charset="0"/>
                <a:cs typeface="Times New Roman" panose="02020603050405020304" pitchFamily="18" charset="0"/>
              </a:rPr>
              <a:t>&gt;</a:t>
            </a:r>
            <a:r>
              <a:rPr lang="el-GR" altLang="zh-CN" sz="1600" i="1" dirty="0">
                <a:highlight>
                  <a:srgbClr val="FFFF00"/>
                </a:highlight>
                <a:latin typeface="Times New Roman" panose="02020603050405020304" pitchFamily="18" charset="0"/>
                <a:cs typeface="Times New Roman" panose="02020603050405020304" pitchFamily="18" charset="0"/>
              </a:rPr>
              <a:t>λ</a:t>
            </a:r>
            <a:r>
              <a:rPr lang="en-US" altLang="zh-CN" sz="1600" i="1" dirty="0">
                <a:highlight>
                  <a:srgbClr val="FFFF00"/>
                </a:highlight>
                <a:latin typeface="Times New Roman" panose="02020603050405020304" pitchFamily="18" charset="0"/>
                <a:cs typeface="Times New Roman" panose="02020603050405020304" pitchFamily="18" charset="0"/>
              </a:rPr>
              <a:t>: out(</a:t>
            </a:r>
            <a:r>
              <a:rPr lang="en-US" altLang="zh-CN" sz="1600" i="1" dirty="0" err="1">
                <a:highlight>
                  <a:srgbClr val="FFFF00"/>
                </a:highlight>
                <a:latin typeface="Times New Roman" panose="02020603050405020304" pitchFamily="18" charset="0"/>
                <a:cs typeface="Times New Roman" panose="02020603050405020304" pitchFamily="18" charset="0"/>
              </a:rPr>
              <a:t>vec</a:t>
            </a:r>
            <a:r>
              <a:rPr lang="en-US" altLang="zh-CN" sz="1600" i="1" dirty="0">
                <a:highlight>
                  <a:srgbClr val="FFFF00"/>
                </a:highlight>
                <a:latin typeface="Times New Roman" panose="02020603050405020304" pitchFamily="18" charset="0"/>
                <a:cs typeface="Times New Roman" panose="02020603050405020304" pitchFamily="18" charset="0"/>
              </a:rPr>
              <a:t>)</a:t>
            </a:r>
            <a:endParaRPr lang="zh-CN" altLang="en-US" sz="1600" i="1" dirty="0">
              <a:highlight>
                <a:srgbClr val="FFFF00"/>
              </a:highlight>
              <a:latin typeface="Times New Roman" panose="02020603050405020304" pitchFamily="18" charset="0"/>
              <a:cs typeface="Times New Roman" panose="02020603050405020304" pitchFamily="18" charset="0"/>
            </a:endParaRPr>
          </a:p>
        </p:txBody>
      </p:sp>
      <p:cxnSp>
        <p:nvCxnSpPr>
          <p:cNvPr id="69" name="曲线连接符 54"/>
          <p:cNvCxnSpPr>
            <a:endCxn id="65" idx="0"/>
          </p:cNvCxnSpPr>
          <p:nvPr/>
        </p:nvCxnSpPr>
        <p:spPr>
          <a:xfrm rot="5400000">
            <a:off x="1560189" y="3733747"/>
            <a:ext cx="1077215" cy="1059188"/>
          </a:xfrm>
          <a:prstGeom prst="curvedConnector3">
            <a:avLst>
              <a:gd name="adj1" fmla="val 50000"/>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曲线连接符 54"/>
          <p:cNvCxnSpPr>
            <a:endCxn id="63" idx="0"/>
          </p:cNvCxnSpPr>
          <p:nvPr/>
        </p:nvCxnSpPr>
        <p:spPr>
          <a:xfrm rot="5400000">
            <a:off x="1259881" y="5409525"/>
            <a:ext cx="705503" cy="31051"/>
          </a:xfrm>
          <a:prstGeom prst="curvedConnector3">
            <a:avLst>
              <a:gd name="adj1" fmla="val 50000"/>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曲线连接符 54"/>
          <p:cNvCxnSpPr>
            <a:endCxn id="66" idx="0"/>
          </p:cNvCxnSpPr>
          <p:nvPr/>
        </p:nvCxnSpPr>
        <p:spPr>
          <a:xfrm>
            <a:off x="3825718" y="3952841"/>
            <a:ext cx="1181459" cy="849108"/>
          </a:xfrm>
          <a:prstGeom prst="curvedConnector2">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曲线连接符 54"/>
          <p:cNvCxnSpPr>
            <a:endCxn id="64" idx="0"/>
          </p:cNvCxnSpPr>
          <p:nvPr/>
        </p:nvCxnSpPr>
        <p:spPr>
          <a:xfrm rot="16200000" flipH="1">
            <a:off x="4737735" y="5424755"/>
            <a:ext cx="705504" cy="44666"/>
          </a:xfrm>
          <a:prstGeom prst="curvedConnector3">
            <a:avLst>
              <a:gd name="adj1" fmla="val 50000"/>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曲线连接符 54"/>
          <p:cNvCxnSpPr/>
          <p:nvPr/>
        </p:nvCxnSpPr>
        <p:spPr>
          <a:xfrm rot="16200000" flipV="1">
            <a:off x="1429800" y="5481040"/>
            <a:ext cx="1232652" cy="459252"/>
          </a:xfrm>
          <a:prstGeom prst="curvedConnector3">
            <a:avLst>
              <a:gd name="adj1" fmla="val 50000"/>
            </a:avLst>
          </a:prstGeom>
          <a:ln w="19050">
            <a:solidFill>
              <a:srgbClr val="7030A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4" name="曲线连接符 54"/>
          <p:cNvCxnSpPr/>
          <p:nvPr/>
        </p:nvCxnSpPr>
        <p:spPr>
          <a:xfrm rot="5400000" flipH="1" flipV="1">
            <a:off x="1759164" y="4362403"/>
            <a:ext cx="1576413" cy="433759"/>
          </a:xfrm>
          <a:prstGeom prst="curvedConnector3">
            <a:avLst>
              <a:gd name="adj1" fmla="val 50000"/>
            </a:avLst>
          </a:prstGeom>
          <a:ln w="19050">
            <a:solidFill>
              <a:srgbClr val="7030A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5" name="曲线连接符 54"/>
          <p:cNvCxnSpPr/>
          <p:nvPr/>
        </p:nvCxnSpPr>
        <p:spPr>
          <a:xfrm rot="16200000" flipV="1">
            <a:off x="4892481" y="5347097"/>
            <a:ext cx="1331886" cy="701712"/>
          </a:xfrm>
          <a:prstGeom prst="curvedConnector3">
            <a:avLst>
              <a:gd name="adj1" fmla="val 50000"/>
            </a:avLst>
          </a:prstGeom>
          <a:ln w="19050">
            <a:solidFill>
              <a:srgbClr val="7030A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6" name="曲线连接符 54"/>
          <p:cNvCxnSpPr/>
          <p:nvPr/>
        </p:nvCxnSpPr>
        <p:spPr>
          <a:xfrm rot="10800000">
            <a:off x="3800610" y="4034121"/>
            <a:ext cx="1718594" cy="1439979"/>
          </a:xfrm>
          <a:prstGeom prst="curvedConnector3">
            <a:avLst>
              <a:gd name="adj1" fmla="val 50000"/>
            </a:avLst>
          </a:prstGeom>
          <a:ln w="19050">
            <a:solidFill>
              <a:srgbClr val="7030A0"/>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2152735" y="4669371"/>
            <a:ext cx="3448478" cy="1221638"/>
            <a:chOff x="1906931" y="4355787"/>
            <a:chExt cx="3448478" cy="1221638"/>
          </a:xfrm>
        </p:grpSpPr>
        <p:sp>
          <p:nvSpPr>
            <p:cNvPr id="78" name="文本框 77"/>
            <p:cNvSpPr txBox="1"/>
            <p:nvPr/>
          </p:nvSpPr>
          <p:spPr>
            <a:xfrm>
              <a:off x="2307081" y="5118710"/>
              <a:ext cx="1925045" cy="4587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nchor="t">
              <a:spAutoFit/>
            </a:bodyPr>
            <a:lstStyle/>
            <a:p>
              <a:pPr indent="-171450">
                <a:lnSpc>
                  <a:spcPct val="150000"/>
                </a:lnSpc>
                <a:defRPr/>
              </a:pPr>
              <a:r>
                <a:rPr lang="zh-CN" altLang="en-US" kern="100" dirty="0">
                  <a:latin typeface="Times New Roman" panose="02020603050405020304" pitchFamily="18" charset="0"/>
                  <a:ea typeface="Microsoft YaHei" panose="020B0503020204020204" pitchFamily="34" charset="-122"/>
                  <a:cs typeface="Times New Roman" panose="02020603050405020304" pitchFamily="18" charset="0"/>
                </a:rPr>
                <a:t>若干元组（投影）</a:t>
              </a:r>
              <a:endParaRPr lang="en-US" altLang="zh-CN" kern="100" dirty="0">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79" name="直接箭头连接符 78"/>
            <p:cNvCxnSpPr>
              <a:stCxn id="78" idx="1"/>
            </p:cNvCxnSpPr>
            <p:nvPr/>
          </p:nvCxnSpPr>
          <p:spPr>
            <a:xfrm flipH="1" flipV="1">
              <a:off x="2230644" y="4355787"/>
              <a:ext cx="76437" cy="99228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78" idx="1"/>
            </p:cNvCxnSpPr>
            <p:nvPr/>
          </p:nvCxnSpPr>
          <p:spPr>
            <a:xfrm flipH="1">
              <a:off x="1906931" y="5348068"/>
              <a:ext cx="400150" cy="11615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78" idx="3"/>
            </p:cNvCxnSpPr>
            <p:nvPr/>
          </p:nvCxnSpPr>
          <p:spPr>
            <a:xfrm flipV="1">
              <a:off x="4232126" y="4517881"/>
              <a:ext cx="163742" cy="83018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78" idx="3"/>
            </p:cNvCxnSpPr>
            <p:nvPr/>
          </p:nvCxnSpPr>
          <p:spPr>
            <a:xfrm>
              <a:off x="4232126" y="5348068"/>
              <a:ext cx="1123283" cy="6480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Vertical)">
                                      <p:cBhvr>
                                        <p:cTn id="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执行引擎</a:t>
            </a:r>
          </a:p>
        </p:txBody>
      </p:sp>
      <p:sp>
        <p:nvSpPr>
          <p:cNvPr id="23"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编译型执行器</a:t>
            </a:r>
          </a:p>
        </p:txBody>
      </p:sp>
      <p:sp>
        <p:nvSpPr>
          <p:cNvPr id="48" name="矩形 47"/>
          <p:cNvSpPr/>
          <p:nvPr/>
        </p:nvSpPr>
        <p:spPr>
          <a:xfrm>
            <a:off x="667241" y="1251919"/>
            <a:ext cx="7503096" cy="5114349"/>
          </a:xfrm>
          <a:prstGeom prst="rect">
            <a:avLst/>
          </a:prstGeom>
        </p:spPr>
        <p:txBody>
          <a:bodyPr wrap="square">
            <a:spAutoFit/>
          </a:bodyPr>
          <a:lstStyle/>
          <a:p>
            <a:pPr marL="285750" indent="-285750" fontAlgn="auto">
              <a:lnSpc>
                <a:spcPct val="1500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解释型执行器</a:t>
            </a:r>
            <a:endPar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a:lnSpc>
                <a:spcPct val="150000"/>
              </a:lnSpc>
              <a:buFont typeface="Wingdings" panose="05000000000000000000" pitchFamily="2" charset="2"/>
              <a:buChar char="Ø"/>
              <a:defRPr/>
            </a:pP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物化模型：每一步物理操作符的中间结果</a:t>
            </a:r>
            <a:r>
              <a:rPr lang="zh-CN" altLang="en-US" sz="12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物化（甚至落盘）</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后，用于下一步输入</a:t>
            </a:r>
            <a:endPar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a:lnSpc>
                <a:spcPct val="150000"/>
              </a:lnSpc>
              <a:buFont typeface="Wingdings" panose="05000000000000000000" pitchFamily="2" charset="2"/>
              <a:buChar char="Ø"/>
              <a:defRPr/>
            </a:pP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火山模型</a:t>
            </a:r>
            <a:r>
              <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迭代模型：物理操作符的结果元组直接发送给下一个操作符使用（每个操作符需要实现一个</a:t>
            </a:r>
            <a:r>
              <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rPr>
              <a:t>Next()</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方法），中间不需物化</a:t>
            </a:r>
            <a:endPar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a:lnSpc>
                <a:spcPct val="150000"/>
              </a:lnSpc>
              <a:buFont typeface="Wingdings" panose="05000000000000000000" pitchFamily="2" charset="2"/>
              <a:buChar char="Ø"/>
              <a:defRPr/>
            </a:pP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向量化模型：类比于火山模型，但不是每次一个元组，而是每次一批</a:t>
            </a:r>
            <a:endPar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以更好的利用现代</a:t>
            </a:r>
            <a:r>
              <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rPr>
              <a:t>CPU</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的</a:t>
            </a:r>
            <a:r>
              <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rPr>
              <a:t>SIMD</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指令</a:t>
            </a:r>
            <a:endPar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编译型执行器</a:t>
            </a:r>
            <a:endPar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a:lnSpc>
                <a:spcPct val="150000"/>
              </a:lnSpc>
              <a:buFont typeface="Wingdings" panose="05000000000000000000" pitchFamily="2" charset="2"/>
              <a:buChar char="Ø"/>
              <a:defRPr/>
            </a:pP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解释型执行器的局限性</a:t>
            </a:r>
            <a:endPar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需要</a:t>
            </a:r>
            <a:r>
              <a:rPr lang="zh-CN" altLang="en-US" sz="12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反复</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查找元数据，以在元组中找到目标列</a:t>
            </a:r>
            <a:endPar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485900" lvl="2" indent="-285750">
              <a:lnSpc>
                <a:spcPct val="150000"/>
              </a:lnSpc>
              <a:buFont typeface="Wingdings" panose="05000000000000000000" pitchFamily="2" charset="2"/>
              <a:buChar char="Ø"/>
              <a:defRPr/>
            </a:pP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反复嵌套调用函数</a:t>
            </a:r>
            <a:r>
              <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rPr>
              <a:t>find(tuple, </a:t>
            </a:r>
            <a:r>
              <a:rPr lang="en-US" altLang="zh-CN" sz="1200" kern="100" dirty="0" err="1">
                <a:latin typeface="Times New Roman" panose="02020603050405020304" pitchFamily="18" charset="0"/>
                <a:ea typeface="Microsoft YaHei" panose="020B0503020204020204" pitchFamily="34" charset="-122"/>
                <a:cs typeface="Times New Roman" panose="02020603050405020304" pitchFamily="18" charset="0"/>
              </a:rPr>
              <a:t>attributeID</a:t>
            </a:r>
            <a:r>
              <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rPr>
              <a:t>)</a:t>
            </a:r>
          </a:p>
          <a:p>
            <a:pPr marL="1028700" lvl="1" indent="-285750">
              <a:lnSpc>
                <a:spcPct val="150000"/>
              </a:lnSpc>
              <a:buFont typeface="Wingdings" panose="05000000000000000000" pitchFamily="2" charset="2"/>
              <a:buChar char="Ø"/>
              <a:defRPr/>
            </a:pP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（预处理</a:t>
            </a:r>
            <a:r>
              <a:rPr lang="en-US" altLang="zh-CN" sz="12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PREPARE</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后）表达式计算需要很多额外开销</a:t>
            </a:r>
            <a:endPar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485900" lvl="2" indent="-285750">
              <a:lnSpc>
                <a:spcPct val="150000"/>
              </a:lnSpc>
              <a:buFont typeface="Wingdings" panose="05000000000000000000" pitchFamily="2" charset="2"/>
              <a:buChar char="Ø"/>
              <a:defRPr/>
            </a:pPr>
            <a:r>
              <a:rPr lang="en-US" altLang="zh-CN" sz="1100" kern="100" dirty="0">
                <a:latin typeface="Times New Roman" panose="02020603050405020304" pitchFamily="18" charset="0"/>
                <a:ea typeface="Microsoft YaHei" panose="020B0503020204020204" pitchFamily="34" charset="-122"/>
                <a:cs typeface="Times New Roman" panose="02020603050405020304" pitchFamily="18" charset="0"/>
              </a:rPr>
              <a:t>E.g. </a:t>
            </a:r>
          </a:p>
          <a:p>
            <a:pPr marL="571500" indent="-285750">
              <a:lnSpc>
                <a:spcPct val="150000"/>
              </a:lnSpc>
              <a:buFont typeface="Wingdings" panose="05000000000000000000" pitchFamily="2" charset="2"/>
              <a:buChar char="Ø"/>
              <a:defRPr/>
            </a:pPr>
            <a:r>
              <a:rPr lang="zh-CN" altLang="en-US" sz="12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即时编译技术</a:t>
            </a:r>
            <a:r>
              <a:rPr lang="en-US" altLang="zh-CN" sz="12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JIT</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rPr>
              <a:t>Just-in-time Compilation</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200" dirty="0">
              <a:latin typeface="Times New Roman" panose="02020603050405020304" pitchFamily="18" charset="0"/>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即时生成</a:t>
            </a:r>
            <a:r>
              <a:rPr lang="zh-CN" altLang="en-US" sz="12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字节码</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rPr>
              <a:t>in JVM</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2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IR</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rPr>
              <a:t>in LLVM</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编译器带来的优势</a:t>
            </a:r>
            <a:endPar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485900" lvl="2" indent="-285750">
              <a:lnSpc>
                <a:spcPct val="150000"/>
              </a:lnSpc>
              <a:buFont typeface="Wingdings" panose="05000000000000000000" pitchFamily="2" charset="2"/>
              <a:buChar char="Ø"/>
              <a:defRPr/>
            </a:pP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变量常量化：</a:t>
            </a:r>
            <a:r>
              <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rPr>
              <a:t>E.g.,</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 分量在元组的位置偏移常量化</a:t>
            </a:r>
            <a:endPar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485900" lvl="2" indent="-285750">
              <a:lnSpc>
                <a:spcPct val="150000"/>
              </a:lnSpc>
              <a:buFont typeface="Wingdings" panose="05000000000000000000" pitchFamily="2" charset="2"/>
              <a:buChar char="Ø"/>
              <a:defRPr/>
            </a:pP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最小化函数调用：</a:t>
            </a:r>
            <a:r>
              <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rPr>
              <a:t>E.g., </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解释型固守的规则化的函数调用可在编译中最小化</a:t>
            </a:r>
            <a:r>
              <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rPr>
              <a:t> </a:t>
            </a:r>
          </a:p>
          <a:p>
            <a:pPr marL="1485900" lvl="2" indent="-285750">
              <a:lnSpc>
                <a:spcPct val="150000"/>
              </a:lnSpc>
              <a:buFont typeface="Wingdings" panose="05000000000000000000" pitchFamily="2" charset="2"/>
              <a:buChar char="Ø"/>
              <a:defRPr/>
            </a:pPr>
            <a:r>
              <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rPr>
              <a:t>LLVM</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的支持下，还可轻松支持向量化的指令集</a:t>
            </a:r>
            <a:endPar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6" name="文本框 55"/>
          <p:cNvSpPr txBox="1"/>
          <p:nvPr/>
        </p:nvSpPr>
        <p:spPr>
          <a:xfrm>
            <a:off x="5947081" y="57887"/>
            <a:ext cx="3005895" cy="1384995"/>
          </a:xfrm>
          <a:prstGeom prst="rect">
            <a:avLst/>
          </a:prstGeom>
          <a:noFill/>
          <a:ln w="12700">
            <a:solidFill>
              <a:schemeClr val="tx1"/>
            </a:solidFill>
          </a:ln>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SELECT </a:t>
            </a:r>
            <a:r>
              <a:rPr lang="zh-CN" altLang="en-US" sz="1200" i="1" dirty="0">
                <a:solidFill>
                  <a:srgbClr val="FF0000"/>
                </a:solidFill>
                <a:latin typeface="Times New Roman" panose="02020603050405020304" pitchFamily="18" charset="0"/>
                <a:cs typeface="Times New Roman" panose="02020603050405020304" pitchFamily="18" charset="0"/>
              </a:rPr>
              <a:t>o.date,</a:t>
            </a:r>
            <a:r>
              <a:rPr lang="en-US" altLang="zh-CN" sz="1200" i="1" dirty="0">
                <a:solidFill>
                  <a:srgbClr val="FF0000"/>
                </a:solidFill>
                <a:latin typeface="Times New Roman" panose="02020603050405020304" pitchFamily="18" charset="0"/>
                <a:cs typeface="Times New Roman" panose="02020603050405020304" pitchFamily="18" charset="0"/>
              </a:rPr>
              <a:t> </a:t>
            </a:r>
            <a:r>
              <a:rPr lang="zh-CN" altLang="en-US" sz="1200" i="1" dirty="0">
                <a:solidFill>
                  <a:srgbClr val="FF0000"/>
                </a:solidFill>
                <a:latin typeface="Times New Roman" panose="02020603050405020304" pitchFamily="18" charset="0"/>
                <a:cs typeface="Times New Roman" panose="02020603050405020304" pitchFamily="18" charset="0"/>
              </a:rPr>
              <a:t>o.quantity,</a:t>
            </a:r>
            <a:r>
              <a:rPr lang="en-US" altLang="zh-CN" sz="1200" i="1" dirty="0">
                <a:solidFill>
                  <a:srgbClr val="FF0000"/>
                </a:solidFill>
                <a:latin typeface="Times New Roman" panose="02020603050405020304" pitchFamily="18" charset="0"/>
                <a:cs typeface="Times New Roman" panose="02020603050405020304" pitchFamily="18" charset="0"/>
              </a:rPr>
              <a:t> </a:t>
            </a:r>
            <a:r>
              <a:rPr lang="zh-CN" altLang="en-US" sz="1200" i="1" dirty="0">
                <a:solidFill>
                  <a:srgbClr val="FF0000"/>
                </a:solidFill>
                <a:latin typeface="Times New Roman" panose="02020603050405020304" pitchFamily="18" charset="0"/>
                <a:cs typeface="Times New Roman" panose="02020603050405020304" pitchFamily="18" charset="0"/>
              </a:rPr>
              <a:t>p.name</a:t>
            </a:r>
            <a:endParaRPr lang="zh-CN" altLang="en-US" sz="1200" i="1"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FROM </a:t>
            </a:r>
            <a:r>
              <a:rPr lang="zh-CN" altLang="en-US" sz="1200" i="1" dirty="0">
                <a:solidFill>
                  <a:srgbClr val="FF0000"/>
                </a:solidFill>
                <a:latin typeface="Times New Roman" panose="02020603050405020304" pitchFamily="18" charset="0"/>
                <a:cs typeface="Times New Roman" panose="02020603050405020304" pitchFamily="18" charset="0"/>
              </a:rPr>
              <a:t>customers c,</a:t>
            </a:r>
            <a:r>
              <a:rPr lang="en-US" altLang="zh-CN" sz="1200" i="1" dirty="0">
                <a:solidFill>
                  <a:srgbClr val="FF0000"/>
                </a:solidFill>
                <a:latin typeface="Times New Roman" panose="02020603050405020304" pitchFamily="18" charset="0"/>
                <a:cs typeface="Times New Roman" panose="02020603050405020304" pitchFamily="18" charset="0"/>
              </a:rPr>
              <a:t> </a:t>
            </a:r>
            <a:r>
              <a:rPr lang="zh-CN" altLang="en-US" sz="1200" i="1" dirty="0">
                <a:solidFill>
                  <a:srgbClr val="FF0000"/>
                </a:solidFill>
                <a:latin typeface="Times New Roman" panose="02020603050405020304" pitchFamily="18" charset="0"/>
                <a:cs typeface="Times New Roman" panose="02020603050405020304" pitchFamily="18" charset="0"/>
              </a:rPr>
              <a:t>orders o,</a:t>
            </a:r>
            <a:r>
              <a:rPr lang="en-US" altLang="zh-CN" sz="1200" i="1" dirty="0">
                <a:solidFill>
                  <a:srgbClr val="FF0000"/>
                </a:solidFill>
                <a:latin typeface="Times New Roman" panose="02020603050405020304" pitchFamily="18" charset="0"/>
                <a:cs typeface="Times New Roman" panose="02020603050405020304" pitchFamily="18" charset="0"/>
              </a:rPr>
              <a:t> </a:t>
            </a:r>
            <a:r>
              <a:rPr lang="zh-CN" altLang="en-US" sz="1200" i="1" dirty="0">
                <a:solidFill>
                  <a:srgbClr val="FF0000"/>
                </a:solidFill>
                <a:latin typeface="Times New Roman" panose="02020603050405020304" pitchFamily="18" charset="0"/>
                <a:cs typeface="Times New Roman" panose="02020603050405020304" pitchFamily="18" charset="0"/>
              </a:rPr>
              <a:t>products p</a:t>
            </a:r>
            <a:r>
              <a:rPr lang="en-US" altLang="zh-CN" sz="1200" i="1" dirty="0">
                <a:solidFill>
                  <a:srgbClr val="FF0000"/>
                </a:solidFill>
                <a:latin typeface="Times New Roman" panose="02020603050405020304" pitchFamily="18" charset="0"/>
                <a:cs typeface="Times New Roman" panose="02020603050405020304" pitchFamily="18" charset="0"/>
              </a:rPr>
              <a:t> </a:t>
            </a:r>
            <a:r>
              <a:rPr lang="en-US" altLang="zh-CN" sz="1200" dirty="0">
                <a:solidFill>
                  <a:srgbClr val="FF0000"/>
                </a:solidFill>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WHER</a:t>
            </a:r>
            <a:r>
              <a:rPr lang="en-US" altLang="zh-CN" sz="1200" dirty="0">
                <a:latin typeface="Times New Roman" panose="02020603050405020304" pitchFamily="18" charset="0"/>
                <a:cs typeface="Times New Roman" panose="02020603050405020304" pitchFamily="18" charset="0"/>
                <a:sym typeface="+mn-ea"/>
              </a:rPr>
              <a:t>E </a:t>
            </a:r>
            <a:r>
              <a:rPr lang="zh-CN" altLang="en-US" sz="1200" i="1" dirty="0">
                <a:solidFill>
                  <a:srgbClr val="FF0000"/>
                </a:solidFill>
                <a:latin typeface="Times New Roman" panose="02020603050405020304" pitchFamily="18" charset="0"/>
                <a:cs typeface="Times New Roman" panose="02020603050405020304" pitchFamily="18" charset="0"/>
                <a:sym typeface="+mn-ea"/>
              </a:rPr>
              <a:t>c.contactNumber</a:t>
            </a:r>
            <a:r>
              <a:rPr lang="zh-CN" altLang="en-US" sz="1200" dirty="0">
                <a:solidFill>
                  <a:srgbClr val="FF0000"/>
                </a:solidFill>
                <a:latin typeface="Times New Roman" panose="02020603050405020304" pitchFamily="18" charset="0"/>
                <a:cs typeface="Times New Roman" panose="02020603050405020304" pitchFamily="18" charset="0"/>
                <a:sym typeface="+mn-ea"/>
              </a:rPr>
              <a:t> = ?</a:t>
            </a:r>
          </a:p>
          <a:p>
            <a:r>
              <a:rPr lang="en-US" altLang="zh-CN"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sym typeface="+mn-ea"/>
              </a:rPr>
              <a:t>AND </a:t>
            </a:r>
            <a:r>
              <a:rPr lang="zh-CN" altLang="en-US" sz="1200" i="1" dirty="0">
                <a:solidFill>
                  <a:srgbClr val="FF0000"/>
                </a:solidFill>
                <a:latin typeface="Times New Roman" panose="02020603050405020304" pitchFamily="18" charset="0"/>
                <a:cs typeface="Times New Roman" panose="02020603050405020304" pitchFamily="18" charset="0"/>
              </a:rPr>
              <a:t>c.id </a:t>
            </a:r>
            <a:r>
              <a:rPr lang="zh-CN" altLang="en-US" sz="1200" dirty="0">
                <a:solidFill>
                  <a:srgbClr val="FF0000"/>
                </a:solidFill>
                <a:latin typeface="Times New Roman" panose="02020603050405020304" pitchFamily="18" charset="0"/>
                <a:cs typeface="Times New Roman" panose="02020603050405020304" pitchFamily="18" charset="0"/>
              </a:rPr>
              <a:t>= </a:t>
            </a:r>
            <a:r>
              <a:rPr lang="zh-CN" altLang="en-US" sz="1200" i="1" dirty="0">
                <a:solidFill>
                  <a:srgbClr val="FF0000"/>
                </a:solidFill>
                <a:latin typeface="Times New Roman" panose="02020603050405020304" pitchFamily="18" charset="0"/>
                <a:cs typeface="Times New Roman" panose="02020603050405020304" pitchFamily="18" charset="0"/>
              </a:rPr>
              <a:t>o.</a:t>
            </a:r>
            <a:r>
              <a:rPr lang="en-US" altLang="zh-CN" sz="1200" i="1" dirty="0">
                <a:solidFill>
                  <a:srgbClr val="FF0000"/>
                </a:solidFill>
                <a:latin typeface="Times New Roman" panose="02020603050405020304" pitchFamily="18" charset="0"/>
                <a:cs typeface="Times New Roman" panose="02020603050405020304" pitchFamily="18" charset="0"/>
              </a:rPr>
              <a:t>c</a:t>
            </a:r>
            <a:r>
              <a:rPr lang="zh-CN" altLang="en-US" sz="1200" i="1" dirty="0">
                <a:solidFill>
                  <a:srgbClr val="FF0000"/>
                </a:solidFill>
                <a:latin typeface="Times New Roman" panose="02020603050405020304" pitchFamily="18" charset="0"/>
                <a:cs typeface="Times New Roman" panose="02020603050405020304" pitchFamily="18" charset="0"/>
              </a:rPr>
              <a:t>id</a:t>
            </a:r>
            <a:endParaRPr lang="zh-CN" altLang="en-US"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sym typeface="+mn-ea"/>
              </a:rPr>
              <a:t>AND </a:t>
            </a:r>
            <a:r>
              <a:rPr lang="zh-CN" altLang="en-US" sz="1200" i="1" dirty="0">
                <a:solidFill>
                  <a:srgbClr val="FF0000"/>
                </a:solidFill>
                <a:latin typeface="Times New Roman" panose="02020603050405020304" pitchFamily="18" charset="0"/>
                <a:cs typeface="Times New Roman" panose="02020603050405020304" pitchFamily="18" charset="0"/>
              </a:rPr>
              <a:t>p.id</a:t>
            </a:r>
            <a:r>
              <a:rPr lang="zh-CN" altLang="en-US" sz="1200" dirty="0">
                <a:solidFill>
                  <a:srgbClr val="FF0000"/>
                </a:solidFill>
                <a:latin typeface="Times New Roman" panose="02020603050405020304" pitchFamily="18" charset="0"/>
                <a:cs typeface="Times New Roman" panose="02020603050405020304" pitchFamily="18" charset="0"/>
              </a:rPr>
              <a:t> = </a:t>
            </a:r>
            <a:r>
              <a:rPr lang="zh-CN" altLang="en-US" sz="1200" i="1" dirty="0">
                <a:solidFill>
                  <a:srgbClr val="FF0000"/>
                </a:solidFill>
                <a:latin typeface="Times New Roman" panose="02020603050405020304" pitchFamily="18" charset="0"/>
                <a:cs typeface="Times New Roman" panose="02020603050405020304" pitchFamily="18" charset="0"/>
              </a:rPr>
              <a:t>o.pid</a:t>
            </a:r>
            <a:endParaRPr lang="zh-CN" altLang="en-US" sz="1200" i="1"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    AND </a:t>
            </a:r>
            <a:r>
              <a:rPr lang="zh-CN" altLang="en-US" sz="1200" i="1" dirty="0">
                <a:solidFill>
                  <a:srgbClr val="FF0000"/>
                </a:solidFill>
                <a:latin typeface="Times New Roman" panose="02020603050405020304" pitchFamily="18" charset="0"/>
                <a:cs typeface="Times New Roman" panose="02020603050405020304" pitchFamily="18" charset="0"/>
              </a:rPr>
              <a:t>o.date</a:t>
            </a:r>
            <a:r>
              <a:rPr lang="zh-CN" altLang="en-US" sz="1200" i="1"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BETWEEN </a:t>
            </a:r>
            <a:r>
              <a:rPr lang="zh-CN" altLang="en-US" sz="1200" dirty="0">
                <a:solidFill>
                  <a:srgbClr val="FF0000"/>
                </a:solidFill>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sym typeface="+mn-ea"/>
              </a:rPr>
              <a:t>AND </a:t>
            </a:r>
            <a:r>
              <a:rPr lang="zh-CN" altLang="en-US" sz="1200" dirty="0">
                <a:solidFill>
                  <a:srgbClr val="FF0000"/>
                </a:solidFill>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ORDER </a:t>
            </a:r>
            <a:r>
              <a:rPr lang="en-US" altLang="zh-CN" sz="1200" dirty="0">
                <a:solidFill>
                  <a:schemeClr val="tx1"/>
                </a:solidFill>
                <a:latin typeface="Times New Roman" panose="02020603050405020304" pitchFamily="18" charset="0"/>
                <a:cs typeface="Times New Roman" panose="02020603050405020304" pitchFamily="18" charset="0"/>
              </a:rPr>
              <a:t>BY </a:t>
            </a:r>
            <a:r>
              <a:rPr lang="zh-CN" altLang="en-US" sz="1200" i="1" dirty="0">
                <a:solidFill>
                  <a:srgbClr val="FF0000"/>
                </a:solidFill>
                <a:latin typeface="Times New Roman" panose="02020603050405020304" pitchFamily="18" charset="0"/>
                <a:cs typeface="Times New Roman" panose="02020603050405020304" pitchFamily="18" charset="0"/>
              </a:rPr>
              <a:t>o.date</a:t>
            </a:r>
            <a:r>
              <a:rPr lang="zh-CN" altLang="en-US" sz="1200" i="1" dirty="0">
                <a:latin typeface="Times New Roman" panose="02020603050405020304" pitchFamily="18" charset="0"/>
                <a:cs typeface="Times New Roman" panose="02020603050405020304" pitchFamily="18" charset="0"/>
              </a:rPr>
              <a:t> </a:t>
            </a:r>
          </a:p>
        </p:txBody>
      </p:sp>
      <p:grpSp>
        <p:nvGrpSpPr>
          <p:cNvPr id="2" name="组合 1"/>
          <p:cNvGrpSpPr/>
          <p:nvPr/>
        </p:nvGrpSpPr>
        <p:grpSpPr>
          <a:xfrm>
            <a:off x="5947081" y="2429278"/>
            <a:ext cx="2915679" cy="1781860"/>
            <a:chOff x="5484734" y="1759585"/>
            <a:chExt cx="3677920" cy="2311291"/>
          </a:xfrm>
        </p:grpSpPr>
        <p:sp>
          <p:nvSpPr>
            <p:cNvPr id="57" name="文本框 56"/>
            <p:cNvSpPr txBox="1"/>
            <p:nvPr/>
          </p:nvSpPr>
          <p:spPr>
            <a:xfrm>
              <a:off x="6321029" y="2361565"/>
              <a:ext cx="62420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a:latin typeface="Segoe UI Symbol" panose="020B0502040204020203" pitchFamily="34" charset="0"/>
                  <a:ea typeface="Segoe UI Symbol" panose="020B0502040204020203" pitchFamily="34" charset="0"/>
                </a:rPr>
                <a:t>NLJ</a:t>
              </a:r>
            </a:p>
          </p:txBody>
        </p:sp>
        <p:sp>
          <p:nvSpPr>
            <p:cNvPr id="58" name="文本框 57"/>
            <p:cNvSpPr txBox="1"/>
            <p:nvPr/>
          </p:nvSpPr>
          <p:spPr>
            <a:xfrm>
              <a:off x="7878049" y="3090544"/>
              <a:ext cx="1170940" cy="35930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i="1">
                  <a:latin typeface="Times New Roman" panose="02020603050405020304" pitchFamily="18" charset="0"/>
                  <a:cs typeface="Times New Roman" panose="02020603050405020304" pitchFamily="18" charset="0"/>
                </a:rPr>
                <a:t>products</a:t>
              </a:r>
            </a:p>
          </p:txBody>
        </p:sp>
        <p:sp>
          <p:nvSpPr>
            <p:cNvPr id="59" name="文本框 58"/>
            <p:cNvSpPr txBox="1"/>
            <p:nvPr/>
          </p:nvSpPr>
          <p:spPr>
            <a:xfrm>
              <a:off x="5627608" y="3089910"/>
              <a:ext cx="92265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ISCAN</a:t>
              </a:r>
            </a:p>
          </p:txBody>
        </p:sp>
        <p:sp>
          <p:nvSpPr>
            <p:cNvPr id="60" name="文本框 59"/>
            <p:cNvSpPr txBox="1"/>
            <p:nvPr/>
          </p:nvSpPr>
          <p:spPr>
            <a:xfrm>
              <a:off x="6775689" y="3089910"/>
              <a:ext cx="87947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a:latin typeface="Segoe UI Symbol" panose="020B0502040204020203" pitchFamily="34" charset="0"/>
                  <a:ea typeface="Segoe UI Symbol" panose="020B0502040204020203" pitchFamily="34" charset="0"/>
                </a:rPr>
                <a:t>ISCAN</a:t>
              </a:r>
            </a:p>
          </p:txBody>
        </p:sp>
        <p:sp>
          <p:nvSpPr>
            <p:cNvPr id="61" name="文本框 60"/>
            <p:cNvSpPr txBox="1"/>
            <p:nvPr/>
          </p:nvSpPr>
          <p:spPr>
            <a:xfrm>
              <a:off x="6830934" y="3709035"/>
              <a:ext cx="824230" cy="35930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i="1">
                  <a:latin typeface="Times New Roman" panose="02020603050405020304" pitchFamily="18" charset="0"/>
                  <a:cs typeface="Times New Roman" panose="02020603050405020304" pitchFamily="18" charset="0"/>
                </a:rPr>
                <a:t>orders</a:t>
              </a:r>
            </a:p>
          </p:txBody>
        </p:sp>
        <p:sp>
          <p:nvSpPr>
            <p:cNvPr id="62" name="文本框 61"/>
            <p:cNvSpPr txBox="1"/>
            <p:nvPr/>
          </p:nvSpPr>
          <p:spPr>
            <a:xfrm>
              <a:off x="7759939" y="2361565"/>
              <a:ext cx="140271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IOSCAN</a:t>
              </a:r>
            </a:p>
          </p:txBody>
        </p:sp>
        <p:cxnSp>
          <p:nvCxnSpPr>
            <p:cNvPr id="63" name="直接连接符 62"/>
            <p:cNvCxnSpPr/>
            <p:nvPr/>
          </p:nvCxnSpPr>
          <p:spPr>
            <a:xfrm flipV="1">
              <a:off x="6633449" y="2110740"/>
              <a:ext cx="814705" cy="250825"/>
            </a:xfrm>
            <a:prstGeom prst="line">
              <a:avLst/>
            </a:prstGeom>
          </p:spPr>
          <p:style>
            <a:lnRef idx="2">
              <a:schemeClr val="accent2"/>
            </a:lnRef>
            <a:fillRef idx="1">
              <a:schemeClr val="lt1"/>
            </a:fillRef>
            <a:effectRef idx="0">
              <a:schemeClr val="accent2"/>
            </a:effectRef>
            <a:fontRef idx="minor">
              <a:schemeClr val="dk1"/>
            </a:fontRef>
          </p:style>
        </p:cxnSp>
        <p:cxnSp>
          <p:nvCxnSpPr>
            <p:cNvPr id="64" name="直接连接符 63"/>
            <p:cNvCxnSpPr>
              <a:stCxn id="57" idx="2"/>
              <a:endCxn id="59" idx="0"/>
            </p:cNvCxnSpPr>
            <p:nvPr/>
          </p:nvCxnSpPr>
          <p:spPr>
            <a:xfrm flipH="1">
              <a:off x="6088937" y="2760790"/>
              <a:ext cx="544195" cy="329120"/>
            </a:xfrm>
            <a:prstGeom prst="line">
              <a:avLst/>
            </a:prstGeom>
          </p:spPr>
          <p:style>
            <a:lnRef idx="2">
              <a:schemeClr val="accent2"/>
            </a:lnRef>
            <a:fillRef idx="1">
              <a:schemeClr val="lt1"/>
            </a:fillRef>
            <a:effectRef idx="0">
              <a:schemeClr val="accent2"/>
            </a:effectRef>
            <a:fontRef idx="minor">
              <a:schemeClr val="dk1"/>
            </a:fontRef>
          </p:style>
        </p:cxnSp>
        <p:cxnSp>
          <p:nvCxnSpPr>
            <p:cNvPr id="65" name="直接连接符 64"/>
            <p:cNvCxnSpPr>
              <a:stCxn id="57" idx="2"/>
              <a:endCxn id="60" idx="0"/>
            </p:cNvCxnSpPr>
            <p:nvPr/>
          </p:nvCxnSpPr>
          <p:spPr>
            <a:xfrm>
              <a:off x="6633132" y="2760790"/>
              <a:ext cx="582294" cy="329120"/>
            </a:xfrm>
            <a:prstGeom prst="line">
              <a:avLst/>
            </a:prstGeom>
          </p:spPr>
          <p:style>
            <a:lnRef idx="2">
              <a:schemeClr val="accent2"/>
            </a:lnRef>
            <a:fillRef idx="1">
              <a:schemeClr val="lt1"/>
            </a:fillRef>
            <a:effectRef idx="0">
              <a:schemeClr val="accent2"/>
            </a:effectRef>
            <a:fontRef idx="minor">
              <a:schemeClr val="dk1"/>
            </a:fontRef>
          </p:style>
        </p:cxnSp>
        <p:cxnSp>
          <p:nvCxnSpPr>
            <p:cNvPr id="66" name="直接连接符 65"/>
            <p:cNvCxnSpPr>
              <a:endCxn id="62" idx="0"/>
            </p:cNvCxnSpPr>
            <p:nvPr/>
          </p:nvCxnSpPr>
          <p:spPr>
            <a:xfrm>
              <a:off x="7448153" y="2110739"/>
              <a:ext cx="1013144" cy="250826"/>
            </a:xfrm>
            <a:prstGeom prst="line">
              <a:avLst/>
            </a:prstGeom>
          </p:spPr>
          <p:style>
            <a:lnRef idx="2">
              <a:schemeClr val="accent2"/>
            </a:lnRef>
            <a:fillRef idx="1">
              <a:schemeClr val="lt1"/>
            </a:fillRef>
            <a:effectRef idx="0">
              <a:schemeClr val="accent2"/>
            </a:effectRef>
            <a:fontRef idx="minor">
              <a:schemeClr val="dk1"/>
            </a:fontRef>
          </p:style>
        </p:cxnSp>
        <p:cxnSp>
          <p:nvCxnSpPr>
            <p:cNvPr id="67" name="直接连接符 66"/>
            <p:cNvCxnSpPr>
              <a:endCxn id="58" idx="0"/>
            </p:cNvCxnSpPr>
            <p:nvPr/>
          </p:nvCxnSpPr>
          <p:spPr>
            <a:xfrm>
              <a:off x="8445104" y="2729230"/>
              <a:ext cx="18416" cy="361315"/>
            </a:xfrm>
            <a:prstGeom prst="line">
              <a:avLst/>
            </a:prstGeom>
          </p:spPr>
          <p:style>
            <a:lnRef idx="2">
              <a:schemeClr val="accent2"/>
            </a:lnRef>
            <a:fillRef idx="1">
              <a:schemeClr val="lt1"/>
            </a:fillRef>
            <a:effectRef idx="0">
              <a:schemeClr val="accent2"/>
            </a:effectRef>
            <a:fontRef idx="minor">
              <a:schemeClr val="dk1"/>
            </a:fontRef>
          </p:style>
        </p:cxnSp>
        <p:cxnSp>
          <p:nvCxnSpPr>
            <p:cNvPr id="68" name="直接连接符 67"/>
            <p:cNvCxnSpPr>
              <a:stCxn id="59" idx="2"/>
            </p:cNvCxnSpPr>
            <p:nvPr/>
          </p:nvCxnSpPr>
          <p:spPr>
            <a:xfrm>
              <a:off x="6088937" y="3489135"/>
              <a:ext cx="318" cy="219900"/>
            </a:xfrm>
            <a:prstGeom prst="line">
              <a:avLst/>
            </a:prstGeom>
          </p:spPr>
          <p:style>
            <a:lnRef idx="2">
              <a:schemeClr val="accent2"/>
            </a:lnRef>
            <a:fillRef idx="1">
              <a:schemeClr val="lt1"/>
            </a:fillRef>
            <a:effectRef idx="0">
              <a:schemeClr val="accent2"/>
            </a:effectRef>
            <a:fontRef idx="minor">
              <a:schemeClr val="dk1"/>
            </a:fontRef>
          </p:style>
        </p:cxnSp>
        <p:cxnSp>
          <p:nvCxnSpPr>
            <p:cNvPr id="69" name="直接连接符 68"/>
            <p:cNvCxnSpPr/>
            <p:nvPr/>
          </p:nvCxnSpPr>
          <p:spPr>
            <a:xfrm flipH="1">
              <a:off x="7243049" y="3458210"/>
              <a:ext cx="635" cy="250825"/>
            </a:xfrm>
            <a:prstGeom prst="line">
              <a:avLst/>
            </a:prstGeom>
          </p:spPr>
          <p:style>
            <a:lnRef idx="2">
              <a:schemeClr val="accent2"/>
            </a:lnRef>
            <a:fillRef idx="1">
              <a:schemeClr val="lt1"/>
            </a:fillRef>
            <a:effectRef idx="0">
              <a:schemeClr val="accent2"/>
            </a:effectRef>
            <a:fontRef idx="minor">
              <a:schemeClr val="dk1"/>
            </a:fontRef>
          </p:style>
        </p:cxnSp>
        <p:sp>
          <p:nvSpPr>
            <p:cNvPr id="74" name="文本框 73"/>
            <p:cNvSpPr txBox="1"/>
            <p:nvPr/>
          </p:nvSpPr>
          <p:spPr>
            <a:xfrm>
              <a:off x="7177009" y="1759585"/>
              <a:ext cx="624205" cy="3992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400" dirty="0">
                  <a:latin typeface="Segoe UI Symbol" panose="020B0502040204020203" pitchFamily="34" charset="0"/>
                  <a:ea typeface="Segoe UI Symbol" panose="020B0502040204020203" pitchFamily="34" charset="0"/>
                </a:rPr>
                <a:t>NLJ</a:t>
              </a:r>
            </a:p>
          </p:txBody>
        </p:sp>
        <p:sp>
          <p:nvSpPr>
            <p:cNvPr id="75" name="文本框 74"/>
            <p:cNvSpPr txBox="1"/>
            <p:nvPr/>
          </p:nvSpPr>
          <p:spPr>
            <a:xfrm>
              <a:off x="5484734" y="3711574"/>
              <a:ext cx="1070610" cy="35930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200" i="1">
                  <a:latin typeface="Times New Roman" panose="02020603050405020304" pitchFamily="18" charset="0"/>
                  <a:cs typeface="Times New Roman" panose="02020603050405020304" pitchFamily="18" charset="0"/>
                </a:rPr>
                <a:t>customers</a:t>
              </a:r>
            </a:p>
          </p:txBody>
        </p:sp>
      </p:grpSp>
      <p:cxnSp>
        <p:nvCxnSpPr>
          <p:cNvPr id="27" name="直接连接符 26"/>
          <p:cNvCxnSpPr/>
          <p:nvPr/>
        </p:nvCxnSpPr>
        <p:spPr>
          <a:xfrm flipH="1">
            <a:off x="2525876" y="1251919"/>
            <a:ext cx="5080457" cy="3266775"/>
          </a:xfrm>
          <a:prstGeom prst="line">
            <a:avLst/>
          </a:prstGeom>
          <a:ln w="285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9" name="矩形: 圆角 28"/>
          <p:cNvSpPr/>
          <p:nvPr/>
        </p:nvSpPr>
        <p:spPr>
          <a:xfrm>
            <a:off x="7680202" y="949922"/>
            <a:ext cx="177144" cy="301997"/>
          </a:xfrm>
          <a:prstGeom prst="roundRect">
            <a:avLst/>
          </a:prstGeom>
          <a:solidFill>
            <a:srgbClr val="00B05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p:cNvSpPr/>
          <p:nvPr/>
        </p:nvSpPr>
        <p:spPr>
          <a:xfrm>
            <a:off x="8148957" y="951323"/>
            <a:ext cx="177144" cy="301997"/>
          </a:xfrm>
          <a:prstGeom prst="roundRect">
            <a:avLst/>
          </a:prstGeom>
          <a:solidFill>
            <a:srgbClr val="00B05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p:cNvSpPr/>
          <p:nvPr/>
        </p:nvSpPr>
        <p:spPr>
          <a:xfrm>
            <a:off x="7795273" y="437381"/>
            <a:ext cx="177144" cy="301997"/>
          </a:xfrm>
          <a:prstGeom prst="roundRect">
            <a:avLst/>
          </a:prstGeom>
          <a:solidFill>
            <a:srgbClr val="00B05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THANKS</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圆角矩形 2"/>
          <p:cNvSpPr/>
          <p:nvPr/>
        </p:nvSpPr>
        <p:spPr>
          <a:xfrm>
            <a:off x="2749551" y="1692594"/>
            <a:ext cx="818842" cy="434547"/>
          </a:xfrm>
          <a:prstGeom prst="round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start</a:t>
            </a:r>
            <a:endParaRPr lang="en-US" altLang="zh-CN" sz="1600" b="1" dirty="0"/>
          </a:p>
        </p:txBody>
      </p:sp>
      <p:cxnSp>
        <p:nvCxnSpPr>
          <p:cNvPr id="76" name="直接箭头连接符 75"/>
          <p:cNvCxnSpPr>
            <a:stCxn id="125" idx="4"/>
            <a:endCxn id="134" idx="0"/>
          </p:cNvCxnSpPr>
          <p:nvPr/>
        </p:nvCxnSpPr>
        <p:spPr>
          <a:xfrm>
            <a:off x="5844790" y="2989295"/>
            <a:ext cx="0" cy="29313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5051608" y="2298197"/>
            <a:ext cx="496570" cy="338554"/>
          </a:xfrm>
          <a:prstGeom prst="rect">
            <a:avLst/>
          </a:prstGeom>
          <a:noFill/>
        </p:spPr>
        <p:txBody>
          <a:bodyPr wrap="square" rtlCol="0">
            <a:spAutoFit/>
          </a:bodyPr>
          <a:lstStyle/>
          <a:p>
            <a:r>
              <a:rPr lang="en-US" altLang="zh-CN" sz="1600" b="1" dirty="0"/>
              <a:t>f</a:t>
            </a:r>
          </a:p>
        </p:txBody>
      </p:sp>
      <p:sp>
        <p:nvSpPr>
          <p:cNvPr id="80" name="文本框 79"/>
          <p:cNvSpPr txBox="1"/>
          <p:nvPr/>
        </p:nvSpPr>
        <p:spPr>
          <a:xfrm>
            <a:off x="2671121" y="3118352"/>
            <a:ext cx="730885" cy="338554"/>
          </a:xfrm>
          <a:prstGeom prst="rect">
            <a:avLst/>
          </a:prstGeom>
          <a:noFill/>
        </p:spPr>
        <p:txBody>
          <a:bodyPr wrap="square" rtlCol="0">
            <a:spAutoFit/>
          </a:bodyPr>
          <a:lstStyle/>
          <a:p>
            <a:r>
              <a:rPr lang="en-US" altLang="zh-CN" sz="1600" b="1" dirty="0"/>
              <a:t>[0-9]</a:t>
            </a:r>
          </a:p>
        </p:txBody>
      </p:sp>
      <p:sp>
        <p:nvSpPr>
          <p:cNvPr id="82" name="文本框 81"/>
          <p:cNvSpPr txBox="1"/>
          <p:nvPr/>
        </p:nvSpPr>
        <p:spPr>
          <a:xfrm>
            <a:off x="3802436" y="2973245"/>
            <a:ext cx="908050" cy="338554"/>
          </a:xfrm>
          <a:prstGeom prst="rect">
            <a:avLst/>
          </a:prstGeom>
          <a:noFill/>
        </p:spPr>
        <p:txBody>
          <a:bodyPr wrap="square" rtlCol="0">
            <a:spAutoFit/>
          </a:bodyPr>
          <a:lstStyle/>
          <a:p>
            <a:r>
              <a:rPr lang="en-US" altLang="zh-CN" sz="1600" b="1" dirty="0"/>
              <a:t>[^</a:t>
            </a:r>
            <a:r>
              <a:rPr lang="en-US" altLang="zh-CN" sz="1600" b="1" dirty="0" err="1"/>
              <a:t>sfw</a:t>
            </a:r>
            <a:r>
              <a:rPr lang="en-US" altLang="zh-CN" sz="1600" b="1" dirty="0"/>
              <a:t>] </a:t>
            </a:r>
          </a:p>
        </p:txBody>
      </p:sp>
      <p:sp>
        <p:nvSpPr>
          <p:cNvPr id="83" name="文本框 82"/>
          <p:cNvSpPr txBox="1"/>
          <p:nvPr/>
        </p:nvSpPr>
        <p:spPr>
          <a:xfrm>
            <a:off x="4679327" y="4744546"/>
            <a:ext cx="1701106" cy="338554"/>
          </a:xfrm>
          <a:prstGeom prst="rect">
            <a:avLst/>
          </a:prstGeom>
          <a:noFill/>
        </p:spPr>
        <p:txBody>
          <a:bodyPr wrap="square" rtlCol="0">
            <a:spAutoFit/>
          </a:bodyPr>
          <a:lstStyle/>
          <a:p>
            <a:r>
              <a:rPr lang="en-US" altLang="zh-CN" sz="1600" b="1" dirty="0"/>
              <a:t>[a-z</a:t>
            </a:r>
            <a:r>
              <a:rPr lang="en-US" altLang="zh-CN" sz="1600" b="1" dirty="0">
                <a:sym typeface="+mn-ea"/>
              </a:rPr>
              <a:t>0-9]</a:t>
            </a:r>
            <a:endParaRPr lang="en-US" altLang="zh-CN" sz="1600" b="1" dirty="0"/>
          </a:p>
        </p:txBody>
      </p:sp>
      <p:sp>
        <p:nvSpPr>
          <p:cNvPr id="84" name="文本框 83"/>
          <p:cNvSpPr txBox="1"/>
          <p:nvPr/>
        </p:nvSpPr>
        <p:spPr>
          <a:xfrm>
            <a:off x="2546757" y="5161458"/>
            <a:ext cx="1161154" cy="338554"/>
          </a:xfrm>
          <a:prstGeom prst="rect">
            <a:avLst/>
          </a:prstGeom>
          <a:noFill/>
        </p:spPr>
        <p:txBody>
          <a:bodyPr wrap="square" rtlCol="0">
            <a:spAutoFit/>
          </a:bodyPr>
          <a:lstStyle/>
          <a:p>
            <a:r>
              <a:rPr lang="en-US" altLang="zh-CN" sz="1600" b="1" dirty="0">
                <a:sym typeface="+mn-ea"/>
              </a:rPr>
              <a:t>&lt;</a:t>
            </a:r>
            <a:r>
              <a:rPr lang="en-US" altLang="zh-CN" sz="1600" b="1" dirty="0" err="1">
                <a:sym typeface="+mn-ea"/>
              </a:rPr>
              <a:t>eof</a:t>
            </a:r>
            <a:r>
              <a:rPr lang="en-US" altLang="zh-CN" sz="1600" b="1" dirty="0">
                <a:sym typeface="+mn-ea"/>
              </a:rPr>
              <a:t>&gt;</a:t>
            </a:r>
            <a:endParaRPr lang="en-US" altLang="zh-CN" sz="1600" b="1" dirty="0"/>
          </a:p>
        </p:txBody>
      </p:sp>
      <p:sp>
        <p:nvSpPr>
          <p:cNvPr id="85" name="椭圆 84"/>
          <p:cNvSpPr/>
          <p:nvPr/>
        </p:nvSpPr>
        <p:spPr>
          <a:xfrm>
            <a:off x="356711" y="4177031"/>
            <a:ext cx="510858" cy="509905"/>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8</a:t>
            </a:r>
          </a:p>
        </p:txBody>
      </p:sp>
      <p:cxnSp>
        <p:nvCxnSpPr>
          <p:cNvPr id="86" name="直接箭头连接符 85"/>
          <p:cNvCxnSpPr>
            <a:stCxn id="74" idx="1"/>
            <a:endCxn id="85" idx="7"/>
          </p:cNvCxnSpPr>
          <p:nvPr/>
        </p:nvCxnSpPr>
        <p:spPr>
          <a:xfrm flipH="1">
            <a:off x="792756" y="1909868"/>
            <a:ext cx="1956795" cy="2341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85" idx="4"/>
            <a:endCxn id="146" idx="0"/>
          </p:cNvCxnSpPr>
          <p:nvPr/>
        </p:nvCxnSpPr>
        <p:spPr>
          <a:xfrm>
            <a:off x="612140" y="4686936"/>
            <a:ext cx="5551" cy="9232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1" name="曲线连接符 9"/>
          <p:cNvCxnSpPr>
            <a:stCxn id="124" idx="3"/>
            <a:endCxn id="124" idx="1"/>
          </p:cNvCxnSpPr>
          <p:nvPr/>
        </p:nvCxnSpPr>
        <p:spPr>
          <a:xfrm rot="5400000" flipH="1">
            <a:off x="4075215" y="4376108"/>
            <a:ext cx="360557" cy="12700"/>
          </a:xfrm>
          <a:prstGeom prst="curvedConnector5">
            <a:avLst>
              <a:gd name="adj1" fmla="val -63402"/>
              <a:gd name="adj2" fmla="val 4258402"/>
              <a:gd name="adj3" fmla="val 16340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3" name="文本框 92"/>
          <p:cNvSpPr txBox="1"/>
          <p:nvPr/>
        </p:nvSpPr>
        <p:spPr>
          <a:xfrm>
            <a:off x="1070771" y="2990703"/>
            <a:ext cx="631189" cy="338554"/>
          </a:xfrm>
          <a:prstGeom prst="rect">
            <a:avLst/>
          </a:prstGeom>
          <a:noFill/>
        </p:spPr>
        <p:txBody>
          <a:bodyPr wrap="square" rtlCol="0">
            <a:spAutoFit/>
          </a:bodyPr>
          <a:lstStyle/>
          <a:p>
            <a:r>
              <a:rPr lang="en-US" altLang="zh-CN" sz="1600" b="1" dirty="0"/>
              <a:t>;  |  ,  </a:t>
            </a:r>
          </a:p>
        </p:txBody>
      </p:sp>
      <p:sp>
        <p:nvSpPr>
          <p:cNvPr id="94" name="文本框 93"/>
          <p:cNvSpPr txBox="1"/>
          <p:nvPr/>
        </p:nvSpPr>
        <p:spPr>
          <a:xfrm>
            <a:off x="5820283" y="2912935"/>
            <a:ext cx="478155" cy="338554"/>
          </a:xfrm>
          <a:prstGeom prst="rect">
            <a:avLst/>
          </a:prstGeom>
          <a:noFill/>
        </p:spPr>
        <p:txBody>
          <a:bodyPr wrap="square" rtlCol="0">
            <a:spAutoFit/>
          </a:bodyPr>
          <a:lstStyle/>
          <a:p>
            <a:r>
              <a:rPr lang="en-US" altLang="zh-CN" sz="1600" b="1" dirty="0"/>
              <a:t>r</a:t>
            </a:r>
          </a:p>
        </p:txBody>
      </p:sp>
      <p:sp>
        <p:nvSpPr>
          <p:cNvPr id="95" name="文本框 94"/>
          <p:cNvSpPr txBox="1"/>
          <p:nvPr/>
        </p:nvSpPr>
        <p:spPr>
          <a:xfrm>
            <a:off x="1684974" y="3279124"/>
            <a:ext cx="1218622" cy="338554"/>
          </a:xfrm>
          <a:prstGeom prst="rect">
            <a:avLst/>
          </a:prstGeom>
          <a:noFill/>
        </p:spPr>
        <p:txBody>
          <a:bodyPr wrap="square" rtlCol="0">
            <a:spAutoFit/>
          </a:bodyPr>
          <a:lstStyle/>
          <a:p>
            <a:r>
              <a:rPr lang="en-US" altLang="zh-CN" sz="1600" b="1" dirty="0"/>
              <a:t>= | + | &lt;</a:t>
            </a:r>
          </a:p>
        </p:txBody>
      </p:sp>
      <p:sp>
        <p:nvSpPr>
          <p:cNvPr id="96" name="文本框 95"/>
          <p:cNvSpPr txBox="1"/>
          <p:nvPr/>
        </p:nvSpPr>
        <p:spPr>
          <a:xfrm>
            <a:off x="5832739" y="3652815"/>
            <a:ext cx="471805" cy="338554"/>
          </a:xfrm>
          <a:prstGeom prst="rect">
            <a:avLst/>
          </a:prstGeom>
          <a:noFill/>
        </p:spPr>
        <p:txBody>
          <a:bodyPr wrap="square" rtlCol="0">
            <a:spAutoFit/>
          </a:bodyPr>
          <a:lstStyle/>
          <a:p>
            <a:r>
              <a:rPr lang="en-US" altLang="zh-CN" sz="1600" b="1" dirty="0"/>
              <a:t>o</a:t>
            </a:r>
          </a:p>
        </p:txBody>
      </p:sp>
      <p:sp>
        <p:nvSpPr>
          <p:cNvPr id="97" name="文本框 96"/>
          <p:cNvSpPr txBox="1"/>
          <p:nvPr/>
        </p:nvSpPr>
        <p:spPr>
          <a:xfrm>
            <a:off x="5850822" y="4431983"/>
            <a:ext cx="471805" cy="338554"/>
          </a:xfrm>
          <a:prstGeom prst="rect">
            <a:avLst/>
          </a:prstGeom>
          <a:noFill/>
        </p:spPr>
        <p:txBody>
          <a:bodyPr wrap="square" rtlCol="0">
            <a:spAutoFit/>
          </a:bodyPr>
          <a:lstStyle/>
          <a:p>
            <a:r>
              <a:rPr lang="en-US" altLang="zh-CN" sz="1600" b="1" dirty="0"/>
              <a:t>m</a:t>
            </a:r>
          </a:p>
        </p:txBody>
      </p:sp>
      <p:sp>
        <p:nvSpPr>
          <p:cNvPr id="98" name="文本框 97"/>
          <p:cNvSpPr txBox="1"/>
          <p:nvPr/>
        </p:nvSpPr>
        <p:spPr>
          <a:xfrm>
            <a:off x="4923313" y="3083197"/>
            <a:ext cx="603885" cy="338554"/>
          </a:xfrm>
          <a:prstGeom prst="rect">
            <a:avLst/>
          </a:prstGeom>
          <a:noFill/>
        </p:spPr>
        <p:txBody>
          <a:bodyPr wrap="square" rtlCol="0">
            <a:spAutoFit/>
          </a:bodyPr>
          <a:lstStyle/>
          <a:p>
            <a:r>
              <a:rPr lang="en-US" altLang="zh-CN" sz="1600" b="1" dirty="0"/>
              <a:t>[^r]</a:t>
            </a:r>
          </a:p>
        </p:txBody>
      </p:sp>
      <p:sp>
        <p:nvSpPr>
          <p:cNvPr id="99" name="文本框 98"/>
          <p:cNvSpPr txBox="1"/>
          <p:nvPr/>
        </p:nvSpPr>
        <p:spPr>
          <a:xfrm>
            <a:off x="5035098" y="3643333"/>
            <a:ext cx="525145" cy="338554"/>
          </a:xfrm>
          <a:prstGeom prst="rect">
            <a:avLst/>
          </a:prstGeom>
          <a:noFill/>
        </p:spPr>
        <p:txBody>
          <a:bodyPr wrap="square" rtlCol="0">
            <a:spAutoFit/>
          </a:bodyPr>
          <a:lstStyle/>
          <a:p>
            <a:r>
              <a:rPr lang="en-US" altLang="zh-CN" sz="1600" b="1" dirty="0"/>
              <a:t>[^o]</a:t>
            </a:r>
          </a:p>
        </p:txBody>
      </p:sp>
      <p:sp>
        <p:nvSpPr>
          <p:cNvPr id="100" name="文本框 99"/>
          <p:cNvSpPr txBox="1"/>
          <p:nvPr/>
        </p:nvSpPr>
        <p:spPr>
          <a:xfrm>
            <a:off x="5052347" y="4043904"/>
            <a:ext cx="737596" cy="338554"/>
          </a:xfrm>
          <a:prstGeom prst="rect">
            <a:avLst/>
          </a:prstGeom>
          <a:noFill/>
        </p:spPr>
        <p:txBody>
          <a:bodyPr wrap="square" rtlCol="0">
            <a:spAutoFit/>
          </a:bodyPr>
          <a:lstStyle/>
          <a:p>
            <a:r>
              <a:rPr lang="en-US" altLang="zh-CN" sz="1600" b="1" dirty="0"/>
              <a:t>[^m]</a:t>
            </a:r>
          </a:p>
        </p:txBody>
      </p:sp>
      <p:sp>
        <p:nvSpPr>
          <p:cNvPr id="102" name="文本框 101"/>
          <p:cNvSpPr txBox="1"/>
          <p:nvPr/>
        </p:nvSpPr>
        <p:spPr>
          <a:xfrm>
            <a:off x="6207126" y="1846004"/>
            <a:ext cx="496570" cy="338554"/>
          </a:xfrm>
          <a:prstGeom prst="rect">
            <a:avLst/>
          </a:prstGeom>
          <a:noFill/>
        </p:spPr>
        <p:txBody>
          <a:bodyPr wrap="square" rtlCol="0">
            <a:spAutoFit/>
          </a:bodyPr>
          <a:lstStyle/>
          <a:p>
            <a:r>
              <a:rPr lang="en-US" altLang="zh-CN" sz="1600" b="1" dirty="0"/>
              <a:t>w</a:t>
            </a:r>
          </a:p>
        </p:txBody>
      </p:sp>
      <p:sp>
        <p:nvSpPr>
          <p:cNvPr id="103" name="文本框 102"/>
          <p:cNvSpPr txBox="1"/>
          <p:nvPr/>
        </p:nvSpPr>
        <p:spPr>
          <a:xfrm>
            <a:off x="5921932" y="2152492"/>
            <a:ext cx="496570" cy="338554"/>
          </a:xfrm>
          <a:prstGeom prst="rect">
            <a:avLst/>
          </a:prstGeom>
          <a:noFill/>
        </p:spPr>
        <p:txBody>
          <a:bodyPr wrap="square" rtlCol="0">
            <a:spAutoFit/>
          </a:bodyPr>
          <a:lstStyle/>
          <a:p>
            <a:r>
              <a:rPr lang="en-US" altLang="zh-CN" sz="1600" b="1" dirty="0"/>
              <a:t>s</a:t>
            </a:r>
          </a:p>
        </p:txBody>
      </p:sp>
      <p:sp>
        <p:nvSpPr>
          <p:cNvPr id="106" name="TextBox 56"/>
          <p:cNvSpPr txBox="1"/>
          <p:nvPr/>
        </p:nvSpPr>
        <p:spPr>
          <a:xfrm rot="5400000">
            <a:off x="6971752" y="3990095"/>
            <a:ext cx="575799" cy="523220"/>
          </a:xfrm>
          <a:prstGeom prst="rect">
            <a:avLst/>
          </a:prstGeom>
          <a:noFill/>
        </p:spPr>
        <p:txBody>
          <a:bodyPr wrap="none" rtlCol="0">
            <a:spAutoFit/>
          </a:bodyPr>
          <a:lstStyle/>
          <a:p>
            <a:r>
              <a:rPr lang="en-US" sz="2800" b="1" dirty="0"/>
              <a:t>…</a:t>
            </a:r>
            <a:r>
              <a:rPr lang="en-US" sz="2800" b="1" dirty="0">
                <a:solidFill>
                  <a:srgbClr val="FF0000"/>
                </a:solidFill>
              </a:rPr>
              <a:t> </a:t>
            </a:r>
          </a:p>
        </p:txBody>
      </p:sp>
      <p:sp>
        <p:nvSpPr>
          <p:cNvPr id="107" name="TextBox 56"/>
          <p:cNvSpPr txBox="1"/>
          <p:nvPr/>
        </p:nvSpPr>
        <p:spPr>
          <a:xfrm rot="5400000">
            <a:off x="8200887" y="3913419"/>
            <a:ext cx="575799" cy="523220"/>
          </a:xfrm>
          <a:prstGeom prst="rect">
            <a:avLst/>
          </a:prstGeom>
          <a:noFill/>
        </p:spPr>
        <p:txBody>
          <a:bodyPr wrap="none" rtlCol="0">
            <a:spAutoFit/>
          </a:bodyPr>
          <a:lstStyle/>
          <a:p>
            <a:r>
              <a:rPr lang="en-US" sz="2800" b="1" dirty="0"/>
              <a:t>…</a:t>
            </a:r>
            <a:r>
              <a:rPr lang="en-US" sz="2800" b="1" dirty="0">
                <a:solidFill>
                  <a:srgbClr val="FF0000"/>
                </a:solidFill>
              </a:rPr>
              <a:t> </a:t>
            </a:r>
          </a:p>
        </p:txBody>
      </p:sp>
      <p:cxnSp>
        <p:nvCxnSpPr>
          <p:cNvPr id="109" name="直接箭头连接符 108"/>
          <p:cNvCxnSpPr>
            <a:stCxn id="74" idx="1"/>
            <a:endCxn id="110" idx="0"/>
          </p:cNvCxnSpPr>
          <p:nvPr/>
        </p:nvCxnSpPr>
        <p:spPr>
          <a:xfrm flipH="1">
            <a:off x="1941037" y="1909868"/>
            <a:ext cx="808514" cy="22671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1685608" y="4177031"/>
            <a:ext cx="510857" cy="509905"/>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7</a:t>
            </a:r>
          </a:p>
        </p:txBody>
      </p:sp>
      <p:cxnSp>
        <p:nvCxnSpPr>
          <p:cNvPr id="111" name="直接箭头连接符 110"/>
          <p:cNvCxnSpPr>
            <a:stCxn id="74" idx="2"/>
            <a:endCxn id="122" idx="0"/>
          </p:cNvCxnSpPr>
          <p:nvPr/>
        </p:nvCxnSpPr>
        <p:spPr>
          <a:xfrm>
            <a:off x="3158972" y="2127141"/>
            <a:ext cx="20734" cy="19824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74" idx="2"/>
          </p:cNvCxnSpPr>
          <p:nvPr/>
        </p:nvCxnSpPr>
        <p:spPr>
          <a:xfrm>
            <a:off x="3158972" y="2127141"/>
            <a:ext cx="1277138" cy="198893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74" idx="3"/>
            <a:endCxn id="125" idx="2"/>
          </p:cNvCxnSpPr>
          <p:nvPr/>
        </p:nvCxnSpPr>
        <p:spPr>
          <a:xfrm>
            <a:off x="3568393" y="1909868"/>
            <a:ext cx="2061826" cy="8651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74" idx="3"/>
            <a:endCxn id="119" idx="2"/>
          </p:cNvCxnSpPr>
          <p:nvPr/>
        </p:nvCxnSpPr>
        <p:spPr>
          <a:xfrm>
            <a:off x="3568393" y="1909868"/>
            <a:ext cx="3328659" cy="724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74" idx="3"/>
            <a:endCxn id="120" idx="2"/>
          </p:cNvCxnSpPr>
          <p:nvPr/>
        </p:nvCxnSpPr>
        <p:spPr>
          <a:xfrm>
            <a:off x="3568393" y="1909868"/>
            <a:ext cx="4593196" cy="4455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9" name="椭圆 118"/>
          <p:cNvSpPr/>
          <p:nvPr/>
        </p:nvSpPr>
        <p:spPr>
          <a:xfrm>
            <a:off x="6897052" y="2405699"/>
            <a:ext cx="523221" cy="456833"/>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a:t>
            </a:r>
          </a:p>
        </p:txBody>
      </p:sp>
      <p:sp>
        <p:nvSpPr>
          <p:cNvPr id="120" name="椭圆 119"/>
          <p:cNvSpPr/>
          <p:nvPr/>
        </p:nvSpPr>
        <p:spPr>
          <a:xfrm>
            <a:off x="8161589" y="2092485"/>
            <a:ext cx="588808" cy="525785"/>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a:t>
            </a:r>
          </a:p>
        </p:txBody>
      </p:sp>
      <p:cxnSp>
        <p:nvCxnSpPr>
          <p:cNvPr id="121" name="直接箭头连接符 120"/>
          <p:cNvCxnSpPr>
            <a:stCxn id="110" idx="4"/>
            <a:endCxn id="147" idx="0"/>
          </p:cNvCxnSpPr>
          <p:nvPr/>
        </p:nvCxnSpPr>
        <p:spPr>
          <a:xfrm>
            <a:off x="1941037" y="4686936"/>
            <a:ext cx="18055" cy="9490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a:off x="2924277" y="4109564"/>
            <a:ext cx="510857" cy="509905"/>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6</a:t>
            </a:r>
          </a:p>
        </p:txBody>
      </p:sp>
      <p:cxnSp>
        <p:nvCxnSpPr>
          <p:cNvPr id="123" name="直接箭头连接符 122"/>
          <p:cNvCxnSpPr>
            <a:stCxn id="122" idx="4"/>
            <a:endCxn id="148" idx="0"/>
          </p:cNvCxnSpPr>
          <p:nvPr/>
        </p:nvCxnSpPr>
        <p:spPr>
          <a:xfrm>
            <a:off x="3179706" y="4619469"/>
            <a:ext cx="25192" cy="9967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4" name="椭圆 123"/>
          <p:cNvSpPr/>
          <p:nvPr/>
        </p:nvSpPr>
        <p:spPr>
          <a:xfrm>
            <a:off x="4180681" y="4121155"/>
            <a:ext cx="510857" cy="509905"/>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5</a:t>
            </a:r>
          </a:p>
        </p:txBody>
      </p:sp>
      <p:sp>
        <p:nvSpPr>
          <p:cNvPr id="125" name="椭圆 124"/>
          <p:cNvSpPr/>
          <p:nvPr/>
        </p:nvSpPr>
        <p:spPr>
          <a:xfrm>
            <a:off x="5630219" y="2560669"/>
            <a:ext cx="429142" cy="428626"/>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1</a:t>
            </a:r>
          </a:p>
        </p:txBody>
      </p:sp>
      <p:cxnSp>
        <p:nvCxnSpPr>
          <p:cNvPr id="126" name="曲线连接符 9"/>
          <p:cNvCxnSpPr/>
          <p:nvPr/>
        </p:nvCxnSpPr>
        <p:spPr>
          <a:xfrm rot="5400000" flipH="1">
            <a:off x="2805492" y="4366343"/>
            <a:ext cx="360557" cy="12700"/>
          </a:xfrm>
          <a:prstGeom prst="curvedConnector5">
            <a:avLst>
              <a:gd name="adj1" fmla="val -63402"/>
              <a:gd name="adj2" fmla="val 4258402"/>
              <a:gd name="adj3" fmla="val 16340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文本框 126"/>
          <p:cNvSpPr txBox="1"/>
          <p:nvPr/>
        </p:nvSpPr>
        <p:spPr>
          <a:xfrm>
            <a:off x="2372084" y="4679011"/>
            <a:ext cx="730885" cy="338554"/>
          </a:xfrm>
          <a:prstGeom prst="rect">
            <a:avLst/>
          </a:prstGeom>
          <a:noFill/>
        </p:spPr>
        <p:txBody>
          <a:bodyPr wrap="square" rtlCol="0">
            <a:spAutoFit/>
          </a:bodyPr>
          <a:lstStyle/>
          <a:p>
            <a:r>
              <a:rPr lang="en-US" altLang="zh-CN" sz="1600" b="1" dirty="0"/>
              <a:t>[0-9]</a:t>
            </a:r>
          </a:p>
        </p:txBody>
      </p:sp>
      <p:sp>
        <p:nvSpPr>
          <p:cNvPr id="128" name="文本框 127"/>
          <p:cNvSpPr txBox="1"/>
          <p:nvPr/>
        </p:nvSpPr>
        <p:spPr>
          <a:xfrm>
            <a:off x="1206457" y="5174942"/>
            <a:ext cx="1161154" cy="338554"/>
          </a:xfrm>
          <a:prstGeom prst="rect">
            <a:avLst/>
          </a:prstGeom>
          <a:noFill/>
        </p:spPr>
        <p:txBody>
          <a:bodyPr wrap="square" rtlCol="0">
            <a:spAutoFit/>
          </a:bodyPr>
          <a:lstStyle/>
          <a:p>
            <a:r>
              <a:rPr lang="en-US" altLang="zh-CN" sz="1600" b="1" dirty="0">
                <a:sym typeface="+mn-ea"/>
              </a:rPr>
              <a:t>&lt;</a:t>
            </a:r>
            <a:r>
              <a:rPr lang="en-US" altLang="zh-CN" sz="1600" b="1" dirty="0" err="1">
                <a:sym typeface="+mn-ea"/>
              </a:rPr>
              <a:t>eof</a:t>
            </a:r>
            <a:r>
              <a:rPr lang="en-US" altLang="zh-CN" sz="1600" b="1" dirty="0">
                <a:sym typeface="+mn-ea"/>
              </a:rPr>
              <a:t>&gt;</a:t>
            </a:r>
            <a:endParaRPr lang="en-US" altLang="zh-CN" sz="1600" b="1" dirty="0"/>
          </a:p>
        </p:txBody>
      </p:sp>
      <p:sp>
        <p:nvSpPr>
          <p:cNvPr id="130" name="文本框 129"/>
          <p:cNvSpPr txBox="1"/>
          <p:nvPr/>
        </p:nvSpPr>
        <p:spPr>
          <a:xfrm>
            <a:off x="3715346" y="5161276"/>
            <a:ext cx="1161154" cy="338554"/>
          </a:xfrm>
          <a:prstGeom prst="rect">
            <a:avLst/>
          </a:prstGeom>
          <a:noFill/>
        </p:spPr>
        <p:txBody>
          <a:bodyPr wrap="square" rtlCol="0">
            <a:spAutoFit/>
          </a:bodyPr>
          <a:lstStyle/>
          <a:p>
            <a:r>
              <a:rPr lang="en-US" altLang="zh-CN" sz="1600" b="1" dirty="0">
                <a:sym typeface="+mn-ea"/>
              </a:rPr>
              <a:t>&lt;</a:t>
            </a:r>
            <a:r>
              <a:rPr lang="en-US" altLang="zh-CN" sz="1600" b="1" dirty="0" err="1">
                <a:sym typeface="+mn-ea"/>
              </a:rPr>
              <a:t>eof</a:t>
            </a:r>
            <a:r>
              <a:rPr lang="en-US" altLang="zh-CN" sz="1600" b="1" dirty="0">
                <a:sym typeface="+mn-ea"/>
              </a:rPr>
              <a:t>&gt;</a:t>
            </a:r>
            <a:endParaRPr lang="en-US" altLang="zh-CN" sz="1600" b="1" dirty="0"/>
          </a:p>
        </p:txBody>
      </p:sp>
      <p:sp>
        <p:nvSpPr>
          <p:cNvPr id="131" name="文本框 130"/>
          <p:cNvSpPr txBox="1"/>
          <p:nvPr/>
        </p:nvSpPr>
        <p:spPr>
          <a:xfrm>
            <a:off x="5112966" y="5162609"/>
            <a:ext cx="955675" cy="338554"/>
          </a:xfrm>
          <a:prstGeom prst="rect">
            <a:avLst/>
          </a:prstGeom>
          <a:noFill/>
        </p:spPr>
        <p:txBody>
          <a:bodyPr wrap="square" rtlCol="0">
            <a:spAutoFit/>
          </a:bodyPr>
          <a:lstStyle/>
          <a:p>
            <a:r>
              <a:rPr lang="en-US" altLang="zh-CN" sz="1600" b="1" dirty="0">
                <a:sym typeface="+mn-ea"/>
              </a:rPr>
              <a:t>&lt;</a:t>
            </a:r>
            <a:r>
              <a:rPr lang="en-US" altLang="zh-CN" sz="1600" b="1" dirty="0" err="1">
                <a:sym typeface="+mn-ea"/>
              </a:rPr>
              <a:t>eof</a:t>
            </a:r>
            <a:r>
              <a:rPr lang="en-US" altLang="zh-CN" sz="1600" b="1" dirty="0">
                <a:sym typeface="+mn-ea"/>
              </a:rPr>
              <a:t>&gt;</a:t>
            </a:r>
            <a:endParaRPr lang="en-US" altLang="zh-CN" sz="1600" b="1" dirty="0"/>
          </a:p>
        </p:txBody>
      </p:sp>
      <p:sp>
        <p:nvSpPr>
          <p:cNvPr id="132" name="文本框 131"/>
          <p:cNvSpPr txBox="1"/>
          <p:nvPr/>
        </p:nvSpPr>
        <p:spPr>
          <a:xfrm>
            <a:off x="6429676" y="5174942"/>
            <a:ext cx="1161154" cy="338554"/>
          </a:xfrm>
          <a:prstGeom prst="rect">
            <a:avLst/>
          </a:prstGeom>
          <a:noFill/>
        </p:spPr>
        <p:txBody>
          <a:bodyPr wrap="square" rtlCol="0">
            <a:spAutoFit/>
          </a:bodyPr>
          <a:lstStyle/>
          <a:p>
            <a:r>
              <a:rPr lang="en-US" altLang="zh-CN" sz="1600" b="1" dirty="0">
                <a:sym typeface="+mn-ea"/>
              </a:rPr>
              <a:t>&lt;</a:t>
            </a:r>
            <a:r>
              <a:rPr lang="en-US" altLang="zh-CN" sz="1600" b="1" dirty="0" err="1">
                <a:sym typeface="+mn-ea"/>
              </a:rPr>
              <a:t>eof</a:t>
            </a:r>
            <a:r>
              <a:rPr lang="en-US" altLang="zh-CN" sz="1600" b="1" dirty="0">
                <a:sym typeface="+mn-ea"/>
              </a:rPr>
              <a:t>&gt;</a:t>
            </a:r>
            <a:endParaRPr lang="en-US" altLang="zh-CN" sz="1600" b="1" dirty="0"/>
          </a:p>
        </p:txBody>
      </p:sp>
      <p:sp>
        <p:nvSpPr>
          <p:cNvPr id="133" name="文本框 132"/>
          <p:cNvSpPr txBox="1"/>
          <p:nvPr/>
        </p:nvSpPr>
        <p:spPr>
          <a:xfrm>
            <a:off x="7744984" y="5174942"/>
            <a:ext cx="1161154" cy="338554"/>
          </a:xfrm>
          <a:prstGeom prst="rect">
            <a:avLst/>
          </a:prstGeom>
          <a:noFill/>
        </p:spPr>
        <p:txBody>
          <a:bodyPr wrap="square" rtlCol="0">
            <a:spAutoFit/>
          </a:bodyPr>
          <a:lstStyle/>
          <a:p>
            <a:r>
              <a:rPr lang="en-US" altLang="zh-CN" sz="1600" b="1" dirty="0">
                <a:sym typeface="+mn-ea"/>
              </a:rPr>
              <a:t>&lt;</a:t>
            </a:r>
            <a:r>
              <a:rPr lang="en-US" altLang="zh-CN" sz="1600" b="1" dirty="0" err="1">
                <a:sym typeface="+mn-ea"/>
              </a:rPr>
              <a:t>eof</a:t>
            </a:r>
            <a:r>
              <a:rPr lang="en-US" altLang="zh-CN" sz="1600" b="1" dirty="0">
                <a:sym typeface="+mn-ea"/>
              </a:rPr>
              <a:t>&gt;</a:t>
            </a:r>
            <a:endParaRPr lang="en-US" altLang="zh-CN" sz="1600" b="1" dirty="0"/>
          </a:p>
        </p:txBody>
      </p:sp>
      <p:sp>
        <p:nvSpPr>
          <p:cNvPr id="134" name="椭圆 133"/>
          <p:cNvSpPr/>
          <p:nvPr/>
        </p:nvSpPr>
        <p:spPr>
          <a:xfrm>
            <a:off x="5630219" y="3282425"/>
            <a:ext cx="429142" cy="428626"/>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2</a:t>
            </a:r>
          </a:p>
        </p:txBody>
      </p:sp>
      <p:sp>
        <p:nvSpPr>
          <p:cNvPr id="135" name="椭圆 134"/>
          <p:cNvSpPr/>
          <p:nvPr/>
        </p:nvSpPr>
        <p:spPr>
          <a:xfrm>
            <a:off x="5630219" y="4063207"/>
            <a:ext cx="429142" cy="428626"/>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3</a:t>
            </a:r>
          </a:p>
        </p:txBody>
      </p:sp>
      <p:sp>
        <p:nvSpPr>
          <p:cNvPr id="136" name="椭圆 135"/>
          <p:cNvSpPr/>
          <p:nvPr/>
        </p:nvSpPr>
        <p:spPr>
          <a:xfrm>
            <a:off x="5630219" y="4781233"/>
            <a:ext cx="429142" cy="428626"/>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4</a:t>
            </a:r>
          </a:p>
        </p:txBody>
      </p:sp>
      <p:cxnSp>
        <p:nvCxnSpPr>
          <p:cNvPr id="137" name="直接箭头连接符 136"/>
          <p:cNvCxnSpPr>
            <a:stCxn id="134" idx="4"/>
            <a:endCxn id="135" idx="0"/>
          </p:cNvCxnSpPr>
          <p:nvPr/>
        </p:nvCxnSpPr>
        <p:spPr>
          <a:xfrm>
            <a:off x="5844790" y="3711051"/>
            <a:ext cx="0" cy="3521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stCxn id="135" idx="4"/>
            <a:endCxn id="136" idx="0"/>
          </p:cNvCxnSpPr>
          <p:nvPr/>
        </p:nvCxnSpPr>
        <p:spPr>
          <a:xfrm>
            <a:off x="5844790" y="4491833"/>
            <a:ext cx="0" cy="289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a:stCxn id="136" idx="4"/>
            <a:endCxn id="150" idx="0"/>
          </p:cNvCxnSpPr>
          <p:nvPr/>
        </p:nvCxnSpPr>
        <p:spPr>
          <a:xfrm>
            <a:off x="5844790" y="5209859"/>
            <a:ext cx="31000" cy="41433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a:stCxn id="124" idx="4"/>
            <a:endCxn id="149" idx="0"/>
          </p:cNvCxnSpPr>
          <p:nvPr/>
        </p:nvCxnSpPr>
        <p:spPr>
          <a:xfrm>
            <a:off x="4436110" y="4631060"/>
            <a:ext cx="46904" cy="101740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1" name="文本框 140"/>
          <p:cNvSpPr txBox="1"/>
          <p:nvPr/>
        </p:nvSpPr>
        <p:spPr>
          <a:xfrm>
            <a:off x="3525770" y="4706698"/>
            <a:ext cx="1701106" cy="338554"/>
          </a:xfrm>
          <a:prstGeom prst="rect">
            <a:avLst/>
          </a:prstGeom>
          <a:noFill/>
        </p:spPr>
        <p:txBody>
          <a:bodyPr wrap="square" rtlCol="0">
            <a:spAutoFit/>
          </a:bodyPr>
          <a:lstStyle/>
          <a:p>
            <a:r>
              <a:rPr lang="en-US" altLang="zh-CN" sz="1600" b="1" dirty="0"/>
              <a:t>[a-z</a:t>
            </a:r>
            <a:r>
              <a:rPr lang="en-US" altLang="zh-CN" sz="1600" b="1" dirty="0">
                <a:sym typeface="+mn-ea"/>
              </a:rPr>
              <a:t>0-9]</a:t>
            </a:r>
            <a:endParaRPr lang="en-US" altLang="zh-CN" sz="1600" b="1" dirty="0"/>
          </a:p>
        </p:txBody>
      </p:sp>
      <p:cxnSp>
        <p:nvCxnSpPr>
          <p:cNvPr id="142" name="直接箭头连接符 141"/>
          <p:cNvCxnSpPr>
            <a:stCxn id="125" idx="3"/>
            <a:endCxn id="124" idx="7"/>
          </p:cNvCxnSpPr>
          <p:nvPr/>
        </p:nvCxnSpPr>
        <p:spPr>
          <a:xfrm flipH="1">
            <a:off x="4616725" y="2926524"/>
            <a:ext cx="1076340" cy="12693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a:stCxn id="134" idx="2"/>
            <a:endCxn id="124" idx="6"/>
          </p:cNvCxnSpPr>
          <p:nvPr/>
        </p:nvCxnSpPr>
        <p:spPr>
          <a:xfrm flipH="1">
            <a:off x="4691538" y="3496738"/>
            <a:ext cx="938681" cy="8793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a:stCxn id="135" idx="2"/>
            <a:endCxn id="124" idx="6"/>
          </p:cNvCxnSpPr>
          <p:nvPr/>
        </p:nvCxnSpPr>
        <p:spPr>
          <a:xfrm flipH="1">
            <a:off x="4691538" y="4277520"/>
            <a:ext cx="938681" cy="98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a:stCxn id="136" idx="1"/>
            <a:endCxn id="124" idx="5"/>
          </p:cNvCxnSpPr>
          <p:nvPr/>
        </p:nvCxnSpPr>
        <p:spPr>
          <a:xfrm flipH="1" flipV="1">
            <a:off x="4616725" y="4556386"/>
            <a:ext cx="1076340" cy="2876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6" name="圆角矩形 2"/>
          <p:cNvSpPr/>
          <p:nvPr/>
        </p:nvSpPr>
        <p:spPr>
          <a:xfrm>
            <a:off x="164611" y="5610173"/>
            <a:ext cx="906160" cy="304822"/>
          </a:xfrm>
          <a:prstGeom prst="round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SEP</a:t>
            </a:r>
            <a:endParaRPr lang="en-US" altLang="zh-CN" sz="1600" b="1" dirty="0"/>
          </a:p>
        </p:txBody>
      </p:sp>
      <p:sp>
        <p:nvSpPr>
          <p:cNvPr id="147" name="圆角矩形 2"/>
          <p:cNvSpPr/>
          <p:nvPr/>
        </p:nvSpPr>
        <p:spPr>
          <a:xfrm>
            <a:off x="1523220" y="5635981"/>
            <a:ext cx="871743" cy="304822"/>
          </a:xfrm>
          <a:prstGeom prst="round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OP</a:t>
            </a:r>
            <a:endParaRPr lang="en-US" altLang="zh-CN" sz="1600" b="1" dirty="0"/>
          </a:p>
        </p:txBody>
      </p:sp>
      <p:sp>
        <p:nvSpPr>
          <p:cNvPr id="148" name="圆角矩形 2"/>
          <p:cNvSpPr/>
          <p:nvPr/>
        </p:nvSpPr>
        <p:spPr>
          <a:xfrm>
            <a:off x="2841403" y="5616218"/>
            <a:ext cx="726990" cy="338555"/>
          </a:xfrm>
          <a:prstGeom prst="round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INT</a:t>
            </a:r>
            <a:endParaRPr lang="en-US" altLang="zh-CN" sz="1600" b="1" dirty="0"/>
          </a:p>
        </p:txBody>
      </p:sp>
      <p:sp>
        <p:nvSpPr>
          <p:cNvPr id="149" name="圆角矩形 2"/>
          <p:cNvSpPr/>
          <p:nvPr/>
        </p:nvSpPr>
        <p:spPr>
          <a:xfrm>
            <a:off x="4042715" y="5648469"/>
            <a:ext cx="880598" cy="338555"/>
          </a:xfrm>
          <a:prstGeom prst="round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ID</a:t>
            </a:r>
            <a:endParaRPr lang="en-US" altLang="zh-CN" sz="1600" b="1" dirty="0"/>
          </a:p>
        </p:txBody>
      </p:sp>
      <p:sp>
        <p:nvSpPr>
          <p:cNvPr id="150" name="圆角矩形 2"/>
          <p:cNvSpPr/>
          <p:nvPr/>
        </p:nvSpPr>
        <p:spPr>
          <a:xfrm>
            <a:off x="5375461" y="5624197"/>
            <a:ext cx="1000658" cy="369499"/>
          </a:xfrm>
          <a:prstGeom prst="round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from</a:t>
            </a:r>
            <a:endParaRPr lang="en-US" altLang="zh-CN" sz="1600" b="1" dirty="0"/>
          </a:p>
        </p:txBody>
      </p:sp>
      <p:sp>
        <p:nvSpPr>
          <p:cNvPr id="151" name="圆角矩形 2"/>
          <p:cNvSpPr/>
          <p:nvPr/>
        </p:nvSpPr>
        <p:spPr>
          <a:xfrm>
            <a:off x="6698593" y="5610174"/>
            <a:ext cx="969658" cy="338554"/>
          </a:xfrm>
          <a:prstGeom prst="round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select</a:t>
            </a:r>
            <a:endParaRPr lang="en-US" altLang="zh-CN" sz="1600" b="1" dirty="0"/>
          </a:p>
        </p:txBody>
      </p:sp>
      <p:sp>
        <p:nvSpPr>
          <p:cNvPr id="152" name="圆角矩形 2"/>
          <p:cNvSpPr/>
          <p:nvPr/>
        </p:nvSpPr>
        <p:spPr>
          <a:xfrm>
            <a:off x="8028665" y="5594289"/>
            <a:ext cx="947047" cy="360484"/>
          </a:xfrm>
          <a:prstGeom prst="round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where</a:t>
            </a:r>
            <a:endParaRPr lang="en-US" altLang="zh-CN" sz="1600" b="1" dirty="0"/>
          </a:p>
        </p:txBody>
      </p:sp>
      <p:cxnSp>
        <p:nvCxnSpPr>
          <p:cNvPr id="153" name="直接箭头连接符 152"/>
          <p:cNvCxnSpPr>
            <a:stCxn id="119" idx="4"/>
          </p:cNvCxnSpPr>
          <p:nvPr/>
        </p:nvCxnSpPr>
        <p:spPr>
          <a:xfrm>
            <a:off x="7158663" y="2862532"/>
            <a:ext cx="0" cy="9500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a:endCxn id="151" idx="0"/>
          </p:cNvCxnSpPr>
          <p:nvPr/>
        </p:nvCxnSpPr>
        <p:spPr>
          <a:xfrm>
            <a:off x="7176431" y="4966429"/>
            <a:ext cx="6991" cy="6437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a:stCxn id="120" idx="4"/>
          </p:cNvCxnSpPr>
          <p:nvPr/>
        </p:nvCxnSpPr>
        <p:spPr>
          <a:xfrm>
            <a:off x="8455993" y="2618270"/>
            <a:ext cx="0" cy="9540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a:endCxn id="152" idx="0"/>
          </p:cNvCxnSpPr>
          <p:nvPr/>
        </p:nvCxnSpPr>
        <p:spPr>
          <a:xfrm>
            <a:off x="8498355" y="4888942"/>
            <a:ext cx="3834" cy="70534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7" name="文本框 156"/>
              <p:cNvSpPr txBox="1"/>
              <p:nvPr/>
            </p:nvSpPr>
            <p:spPr>
              <a:xfrm>
                <a:off x="289680" y="1138682"/>
                <a:ext cx="2077931" cy="1384995"/>
              </a:xfrm>
              <a:prstGeom prst="rect">
                <a:avLst/>
              </a:prstGeom>
              <a:noFill/>
            </p:spPr>
            <p:txBody>
              <a:bodyPr wrap="square" lIns="0" tIns="0" rIns="0" bIns="0" rtlCol="0">
                <a:spAutoFit/>
              </a:bodyPr>
              <a:lstStyle/>
              <a:p>
                <a:pPr>
                  <a:lnSpc>
                    <a:spcPct val="150000"/>
                  </a:lnSpc>
                </a:pP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 </m:t>
                    </m:r>
                    <m:r>
                      <a:rPr lang="zh-CN" altLang="en-US" i="1">
                        <a:latin typeface="Cambria Math" panose="02040503050406030204" pitchFamily="18" charset="0"/>
                      </a:rPr>
                      <m:t>匹配</m:t>
                    </m:r>
                  </m:oMath>
                </a14:m>
                <a:r>
                  <a:rPr lang="zh-CN" altLang="en-US" dirty="0"/>
                  <a:t>单个字符</a:t>
                </a:r>
                <a14:m>
                  <m:oMath xmlns:m="http://schemas.openxmlformats.org/officeDocument/2006/math">
                    <m:r>
                      <a:rPr lang="en-US" altLang="zh-CN" i="1">
                        <a:latin typeface="Cambria Math" panose="02040503050406030204" pitchFamily="18" charset="0"/>
                      </a:rPr>
                      <m:t>𝑐</m:t>
                    </m:r>
                  </m:oMath>
                </a14:m>
                <a:endParaRPr lang="en-US" altLang="zh-CN" dirty="0"/>
              </a:p>
              <a:p>
                <a:pPr>
                  <a:lnSpc>
                    <a:spcPct val="150000"/>
                  </a:lnSpc>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zh-CN" altLang="en-US" dirty="0"/>
                  <a:t> 匹配</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1</m:t>
                        </m:r>
                      </m:sub>
                    </m:sSub>
                    <m:r>
                      <a:rPr lang="zh-CN" altLang="en-US" i="1" smtClean="0">
                        <a:latin typeface="Cambria Math" panose="02040503050406030204" pitchFamily="18" charset="0"/>
                      </a:rPr>
                      <m:t>或</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2</m:t>
                        </m:r>
                      </m:sub>
                    </m:sSub>
                  </m:oMath>
                </a14:m>
                <a:endParaRPr lang="en-US" altLang="zh-CN" dirty="0"/>
              </a:p>
              <a:p>
                <a:endParaRPr lang="en-US" altLang="zh-CN" dirty="0"/>
              </a:p>
              <a:p>
                <a:endParaRPr lang="en-US" altLang="zh-CN" dirty="0"/>
              </a:p>
            </p:txBody>
          </p:sp>
        </mc:Choice>
        <mc:Fallback xmlns="">
          <p:sp>
            <p:nvSpPr>
              <p:cNvPr id="157" name="文本框 156"/>
              <p:cNvSpPr txBox="1">
                <a:spLocks noRot="1" noChangeAspect="1" noMove="1" noResize="1" noEditPoints="1" noAdjustHandles="1" noChangeArrowheads="1" noChangeShapeType="1" noTextEdit="1"/>
              </p:cNvSpPr>
              <p:nvPr/>
            </p:nvSpPr>
            <p:spPr>
              <a:xfrm>
                <a:off x="289680" y="1138682"/>
                <a:ext cx="2077931" cy="1384995"/>
              </a:xfrm>
              <a:prstGeom prst="rect">
                <a:avLst/>
              </a:prstGeom>
              <a:blipFill rotWithShape="1">
                <a:blip r:embed="rId3"/>
                <a:stretch>
                  <a:fillRect l="-6" t="-9" r="16" b="-29146"/>
                </a:stretch>
              </a:blipFill>
            </p:spPr>
            <p:txBody>
              <a:bodyPr/>
              <a:lstStyle/>
              <a:p>
                <a:r>
                  <a:rPr lang="en-US" altLang="en-US">
                    <a:noFill/>
                  </a:rPr>
                  <a:t> </a:t>
                </a:r>
              </a:p>
            </p:txBody>
          </p:sp>
        </mc:Fallback>
      </mc:AlternateContent>
      <p:sp>
        <p:nvSpPr>
          <p:cNvPr id="161" name="文本框 160"/>
          <p:cNvSpPr txBox="1"/>
          <p:nvPr/>
        </p:nvSpPr>
        <p:spPr>
          <a:xfrm>
            <a:off x="-16946" y="5174942"/>
            <a:ext cx="1161154" cy="338554"/>
          </a:xfrm>
          <a:prstGeom prst="rect">
            <a:avLst/>
          </a:prstGeom>
          <a:noFill/>
        </p:spPr>
        <p:txBody>
          <a:bodyPr wrap="square" rtlCol="0">
            <a:spAutoFit/>
          </a:bodyPr>
          <a:lstStyle/>
          <a:p>
            <a:r>
              <a:rPr lang="en-US" altLang="zh-CN" sz="1600" b="1" dirty="0">
                <a:sym typeface="+mn-ea"/>
              </a:rPr>
              <a:t>&lt;</a:t>
            </a:r>
            <a:r>
              <a:rPr lang="en-US" altLang="zh-CN" sz="1600" b="1" dirty="0" err="1">
                <a:sym typeface="+mn-ea"/>
              </a:rPr>
              <a:t>eof</a:t>
            </a:r>
            <a:r>
              <a:rPr lang="en-US" altLang="zh-CN" sz="1600" b="1" dirty="0">
                <a:sym typeface="+mn-ea"/>
              </a:rPr>
              <a:t>&gt;</a:t>
            </a:r>
            <a:endParaRPr lang="en-US" altLang="zh-CN" sz="1600" b="1" dirty="0"/>
          </a:p>
        </p:txBody>
      </p:sp>
      <mc:AlternateContent xmlns:mc="http://schemas.openxmlformats.org/markup-compatibility/2006" xmlns:a14="http://schemas.microsoft.com/office/drawing/2010/main">
        <mc:Choice Requires="a14">
          <p:sp>
            <p:nvSpPr>
              <p:cNvPr id="45" name="文本框 44"/>
              <p:cNvSpPr txBox="1"/>
              <p:nvPr/>
            </p:nvSpPr>
            <p:spPr>
              <a:xfrm>
                <a:off x="4295923" y="957547"/>
                <a:ext cx="4483535" cy="1200329"/>
              </a:xfrm>
              <a:prstGeom prst="rect">
                <a:avLst/>
              </a:prstGeom>
              <a:noFill/>
            </p:spPr>
            <p:txBody>
              <a:bodyPr wrap="none" rtlCol="0">
                <a:spAutoFit/>
              </a:bodyPr>
              <a:lstStyle/>
              <a:p>
                <a:pPr>
                  <a:lnSpc>
                    <a:spcPct val="150000"/>
                  </a:lnSpc>
                </a:pP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 </m:t>
                    </m:r>
                    <m:r>
                      <a:rPr lang="zh-CN" altLang="en-US" i="1">
                        <a:latin typeface="Cambria Math" panose="02040503050406030204" pitchFamily="18" charset="0"/>
                      </a:rPr>
                      <m:t>匹配</m:t>
                    </m:r>
                  </m:oMath>
                </a14:m>
                <a:r>
                  <a:rPr lang="zh-CN" altLang="en-US" dirty="0"/>
                  <a:t>字符串</a:t>
                </a:r>
                <a14:m>
                  <m:oMath xmlns:m="http://schemas.openxmlformats.org/officeDocument/2006/math">
                    <m:r>
                      <a:rPr lang="en-US" altLang="zh-CN" i="1">
                        <a:latin typeface="Cambria Math" panose="02040503050406030204" pitchFamily="18" charset="0"/>
                      </a:rPr>
                      <m:t>𝑠</m:t>
                    </m:r>
                  </m:oMath>
                </a14:m>
                <a:r>
                  <a:rPr lang="zh-CN" altLang="en-US" dirty="0"/>
                  <a:t>中的任何一个字符</a:t>
                </a:r>
                <a:endParaRPr lang="en-US" altLang="zh-CN" dirty="0"/>
              </a:p>
              <a:p>
                <a:pPr>
                  <a:lnSpc>
                    <a:spcPct val="150000"/>
                  </a:lnSpc>
                </a:pP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𝑠</m:t>
                        </m:r>
                      </m:e>
                    </m:d>
                    <m:r>
                      <a:rPr lang="en-US" altLang="zh-CN" i="1">
                        <a:latin typeface="Cambria Math" panose="02040503050406030204" pitchFamily="18" charset="0"/>
                      </a:rPr>
                      <m:t>:</m:t>
                    </m:r>
                  </m:oMath>
                </a14:m>
                <a:r>
                  <a:rPr lang="zh-CN" altLang="en-US" dirty="0"/>
                  <a:t> 匹配不存在字符串</a:t>
                </a:r>
                <a:r>
                  <a:rPr lang="en-US" altLang="zh-CN" dirty="0"/>
                  <a:t>s</a:t>
                </a:r>
                <a:r>
                  <a:rPr lang="zh-CN" altLang="en-US" dirty="0"/>
                  <a:t>中的任何一个字符</a:t>
                </a:r>
              </a:p>
              <a:p>
                <a:endParaRPr lang="zh-CN" altLang="en-US" dirty="0"/>
              </a:p>
            </p:txBody>
          </p:sp>
        </mc:Choice>
        <mc:Fallback xmlns="">
          <p:sp>
            <p:nvSpPr>
              <p:cNvPr id="45" name="文本框 44"/>
              <p:cNvSpPr txBox="1">
                <a:spLocks noRot="1" noChangeAspect="1" noMove="1" noResize="1" noEditPoints="1" noAdjustHandles="1" noChangeArrowheads="1" noChangeShapeType="1" noTextEdit="1"/>
              </p:cNvSpPr>
              <p:nvPr/>
            </p:nvSpPr>
            <p:spPr>
              <a:xfrm>
                <a:off x="4295923" y="957547"/>
                <a:ext cx="4483535" cy="1200329"/>
              </a:xfrm>
              <a:prstGeom prst="rect">
                <a:avLst/>
              </a:prstGeom>
              <a:blipFill rotWithShape="1">
                <a:blip r:embed="rId4"/>
                <a:stretch>
                  <a:fillRect l="-3" t="-50" r="-2182" b="12"/>
                </a:stretch>
              </a:blipFill>
            </p:spPr>
            <p:txBody>
              <a:bodyPr/>
              <a:lstStyle/>
              <a:p>
                <a:r>
                  <a:rPr lang="en-US" altLang="en-US">
                    <a:noFill/>
                  </a:rPr>
                  <a:t> </a:t>
                </a:r>
              </a:p>
            </p:txBody>
          </p:sp>
        </mc:Fallback>
      </mc:AlternateContent>
      <p:sp>
        <p:nvSpPr>
          <p:cNvPr id="89"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词法分析器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语法分析器</a:t>
            </a:r>
            <a:endParaRPr lang="zh-CN" altLang="en-US" sz="2800" dirty="0">
              <a:latin typeface="Times New Roman" panose="02020603050405020304" pitchFamily="18" charset="0"/>
            </a:endParaRPr>
          </a:p>
        </p:txBody>
      </p:sp>
      <p:sp>
        <p:nvSpPr>
          <p:cNvPr id="90"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92"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101" name="椭圆 5"/>
          <p:cNvSpPr>
            <a:spLocks noChangeArrowheads="1"/>
          </p:cNvSpPr>
          <p:nvPr/>
        </p:nvSpPr>
        <p:spPr bwMode="auto">
          <a:xfrm>
            <a:off x="3867223" y="747833"/>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104" name="矩形 6"/>
          <p:cNvSpPr>
            <a:spLocks noChangeArrowheads="1"/>
          </p:cNvSpPr>
          <p:nvPr/>
        </p:nvSpPr>
        <p:spPr bwMode="auto">
          <a:xfrm>
            <a:off x="-8658" y="749953"/>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105" name="文本框 10"/>
          <p:cNvSpPr txBox="1">
            <a:spLocks noChangeArrowheads="1"/>
          </p:cNvSpPr>
          <p:nvPr/>
        </p:nvSpPr>
        <p:spPr bwMode="auto">
          <a:xfrm>
            <a:off x="-76698" y="768330"/>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词法分析器示例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p:cNvSpPr/>
          <p:nvPr/>
        </p:nvSpPr>
        <p:spPr>
          <a:xfrm>
            <a:off x="2399477" y="2710404"/>
            <a:ext cx="1368152" cy="58477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语法分析器 </a:t>
            </a:r>
          </a:p>
        </p:txBody>
      </p:sp>
      <p:sp>
        <p:nvSpPr>
          <p:cNvPr id="13" name="Arrow: Down 12"/>
          <p:cNvSpPr/>
          <p:nvPr/>
        </p:nvSpPr>
        <p:spPr>
          <a:xfrm rot="16200000">
            <a:off x="2006531" y="2756043"/>
            <a:ext cx="144016" cy="493857"/>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a:off x="3841750" y="2997835"/>
            <a:ext cx="750570" cy="10795"/>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40" name="组合 139"/>
          <p:cNvGrpSpPr/>
          <p:nvPr/>
        </p:nvGrpSpPr>
        <p:grpSpPr>
          <a:xfrm>
            <a:off x="3691663" y="1619885"/>
            <a:ext cx="5388837" cy="4123002"/>
            <a:chOff x="3073" y="2253"/>
            <a:chExt cx="9605" cy="7089"/>
          </a:xfrm>
        </p:grpSpPr>
        <p:sp>
          <p:nvSpPr>
            <p:cNvPr id="107" name="Rectangle: Rounded Corners 33"/>
            <p:cNvSpPr/>
            <p:nvPr/>
          </p:nvSpPr>
          <p:spPr>
            <a:xfrm>
              <a:off x="3187" y="7592"/>
              <a:ext cx="1102" cy="57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panose="02080604020202020204" pitchFamily="34" charset="0"/>
                  <a:cs typeface="Arial" panose="02080604020202020204" pitchFamily="34" charset="0"/>
                </a:rPr>
                <a:t>Name</a:t>
              </a:r>
            </a:p>
          </p:txBody>
        </p:sp>
        <p:sp>
          <p:nvSpPr>
            <p:cNvPr id="108" name="Rectangle: Rounded Corners 36"/>
            <p:cNvSpPr/>
            <p:nvPr/>
          </p:nvSpPr>
          <p:spPr>
            <a:xfrm>
              <a:off x="3073" y="8704"/>
              <a:ext cx="1331" cy="57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panose="02080604020202020204" pitchFamily="34" charset="0"/>
                  <a:cs typeface="Arial" panose="02080604020202020204" pitchFamily="34" charset="0"/>
                </a:rPr>
                <a:t>ID: id</a:t>
              </a:r>
            </a:p>
          </p:txBody>
        </p:sp>
        <p:cxnSp>
          <p:nvCxnSpPr>
            <p:cNvPr id="109" name="Straight Connector 44"/>
            <p:cNvCxnSpPr>
              <a:stCxn id="7" idx="2"/>
              <a:endCxn id="107" idx="0"/>
            </p:cNvCxnSpPr>
            <p:nvPr/>
          </p:nvCxnSpPr>
          <p:spPr>
            <a:xfrm flipH="1">
              <a:off x="3738" y="7054"/>
              <a:ext cx="1" cy="5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50"/>
            <p:cNvCxnSpPr>
              <a:stCxn id="107" idx="2"/>
              <a:endCxn id="108" idx="0"/>
            </p:cNvCxnSpPr>
            <p:nvPr/>
          </p:nvCxnSpPr>
          <p:spPr>
            <a:xfrm>
              <a:off x="3738" y="8167"/>
              <a:ext cx="1" cy="5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Rectangle: Rounded Corners 25"/>
            <p:cNvSpPr/>
            <p:nvPr/>
          </p:nvSpPr>
          <p:spPr>
            <a:xfrm>
              <a:off x="6774" y="3505"/>
              <a:ext cx="1701" cy="82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panose="02080604020202020204" pitchFamily="34" charset="0"/>
                  <a:cs typeface="Arial" panose="02080604020202020204" pitchFamily="34" charset="0"/>
                </a:rPr>
                <a:t>Select Statement</a:t>
              </a:r>
            </a:p>
          </p:txBody>
        </p:sp>
        <p:sp>
          <p:nvSpPr>
            <p:cNvPr id="112" name="Rectangle: Rounded Corners 29"/>
            <p:cNvSpPr/>
            <p:nvPr/>
          </p:nvSpPr>
          <p:spPr>
            <a:xfrm>
              <a:off x="4290" y="5059"/>
              <a:ext cx="1102" cy="82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panose="02080604020202020204" pitchFamily="34" charset="0"/>
                  <a:cs typeface="Arial" panose="02080604020202020204" pitchFamily="34" charset="0"/>
                </a:rPr>
                <a:t>SelectList</a:t>
              </a:r>
            </a:p>
          </p:txBody>
        </p:sp>
        <p:sp>
          <p:nvSpPr>
            <p:cNvPr id="113" name="Rectangle: Rounded Corners 30"/>
            <p:cNvSpPr/>
            <p:nvPr/>
          </p:nvSpPr>
          <p:spPr>
            <a:xfrm>
              <a:off x="7011" y="5059"/>
              <a:ext cx="1228" cy="82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panose="02080604020202020204" pitchFamily="34" charset="0"/>
                  <a:cs typeface="Arial" panose="02080604020202020204" pitchFamily="34" charset="0"/>
                </a:rPr>
                <a:t>From</a:t>
              </a:r>
            </a:p>
            <a:p>
              <a:pPr algn="ctr"/>
              <a:r>
                <a:rPr lang="en-US" sz="1000" b="1" dirty="0">
                  <a:latin typeface="Arial" panose="02080604020202020204" pitchFamily="34" charset="0"/>
                  <a:cs typeface="Arial" panose="02080604020202020204" pitchFamily="34" charset="0"/>
                </a:rPr>
                <a:t>List</a:t>
              </a:r>
            </a:p>
          </p:txBody>
        </p:sp>
        <p:sp>
          <p:nvSpPr>
            <p:cNvPr id="114" name="Rectangle: Rounded Corners 31"/>
            <p:cNvSpPr/>
            <p:nvPr/>
          </p:nvSpPr>
          <p:spPr>
            <a:xfrm>
              <a:off x="9765" y="5059"/>
              <a:ext cx="1228" cy="82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panose="02080604020202020204" pitchFamily="34" charset="0"/>
                  <a:cs typeface="Arial" panose="02080604020202020204" pitchFamily="34" charset="0"/>
                </a:rPr>
                <a:t>Where Clause</a:t>
              </a:r>
            </a:p>
          </p:txBody>
        </p:sp>
        <p:cxnSp>
          <p:nvCxnSpPr>
            <p:cNvPr id="115" name="Straight Connector 27"/>
            <p:cNvCxnSpPr>
              <a:endCxn id="112" idx="0"/>
            </p:cNvCxnSpPr>
            <p:nvPr/>
          </p:nvCxnSpPr>
          <p:spPr>
            <a:xfrm flipH="1">
              <a:off x="4841" y="4368"/>
              <a:ext cx="2038" cy="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38"/>
            <p:cNvCxnSpPr>
              <a:stCxn id="111" idx="2"/>
              <a:endCxn id="113" idx="0"/>
            </p:cNvCxnSpPr>
            <p:nvPr/>
          </p:nvCxnSpPr>
          <p:spPr>
            <a:xfrm>
              <a:off x="7625" y="4331"/>
              <a:ext cx="0" cy="7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40"/>
            <p:cNvCxnSpPr>
              <a:endCxn id="114" idx="0"/>
            </p:cNvCxnSpPr>
            <p:nvPr/>
          </p:nvCxnSpPr>
          <p:spPr>
            <a:xfrm>
              <a:off x="8239" y="4368"/>
              <a:ext cx="2140" cy="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Rounded Corners 33"/>
            <p:cNvSpPr/>
            <p:nvPr/>
          </p:nvSpPr>
          <p:spPr>
            <a:xfrm>
              <a:off x="5164" y="6479"/>
              <a:ext cx="1102" cy="57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panose="02080604020202020204" pitchFamily="34" charset="0"/>
                  <a:cs typeface="Arial" panose="02080604020202020204" pitchFamily="34" charset="0"/>
                </a:rPr>
                <a:t>Name</a:t>
              </a:r>
            </a:p>
          </p:txBody>
        </p:sp>
        <p:sp>
          <p:nvSpPr>
            <p:cNvPr id="119" name="Rectangle: Rounded Corners 36"/>
            <p:cNvSpPr/>
            <p:nvPr/>
          </p:nvSpPr>
          <p:spPr>
            <a:xfrm>
              <a:off x="4906" y="7599"/>
              <a:ext cx="1617" cy="57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panose="02080604020202020204" pitchFamily="34" charset="0"/>
                  <a:cs typeface="Arial" panose="02080604020202020204" pitchFamily="34" charset="0"/>
                </a:rPr>
                <a:t>ID:quantity</a:t>
              </a:r>
            </a:p>
          </p:txBody>
        </p:sp>
        <p:cxnSp>
          <p:nvCxnSpPr>
            <p:cNvPr id="120" name="Straight Connector 50"/>
            <p:cNvCxnSpPr>
              <a:stCxn id="118" idx="2"/>
              <a:endCxn id="119" idx="0"/>
            </p:cNvCxnSpPr>
            <p:nvPr/>
          </p:nvCxnSpPr>
          <p:spPr>
            <a:xfrm>
              <a:off x="5715" y="7054"/>
              <a:ext cx="0" cy="5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44"/>
            <p:cNvCxnSpPr>
              <a:stCxn id="112" idx="2"/>
              <a:endCxn id="118" idx="0"/>
            </p:cNvCxnSpPr>
            <p:nvPr/>
          </p:nvCxnSpPr>
          <p:spPr>
            <a:xfrm>
              <a:off x="4841" y="5885"/>
              <a:ext cx="874" cy="5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Rectangle: Rounded Corners 33"/>
            <p:cNvSpPr/>
            <p:nvPr/>
          </p:nvSpPr>
          <p:spPr>
            <a:xfrm>
              <a:off x="7073" y="6479"/>
              <a:ext cx="1102" cy="57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panose="02080604020202020204" pitchFamily="34" charset="0"/>
                  <a:cs typeface="Arial" panose="02080604020202020204" pitchFamily="34" charset="0"/>
                </a:rPr>
                <a:t>Name</a:t>
              </a:r>
            </a:p>
          </p:txBody>
        </p:sp>
        <p:sp>
          <p:nvSpPr>
            <p:cNvPr id="123" name="Rectangle: Rounded Corners 36"/>
            <p:cNvSpPr/>
            <p:nvPr/>
          </p:nvSpPr>
          <p:spPr>
            <a:xfrm>
              <a:off x="6944" y="7599"/>
              <a:ext cx="1389" cy="57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panose="02080604020202020204" pitchFamily="34" charset="0"/>
                  <a:cs typeface="Arial" panose="02080604020202020204" pitchFamily="34" charset="0"/>
                </a:rPr>
                <a:t>ID: order</a:t>
              </a:r>
            </a:p>
          </p:txBody>
        </p:sp>
        <p:cxnSp>
          <p:nvCxnSpPr>
            <p:cNvPr id="124" name="Straight Connector 50"/>
            <p:cNvCxnSpPr/>
            <p:nvPr/>
          </p:nvCxnSpPr>
          <p:spPr>
            <a:xfrm>
              <a:off x="7624" y="7054"/>
              <a:ext cx="15" cy="5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50"/>
            <p:cNvCxnSpPr>
              <a:stCxn id="113" idx="2"/>
              <a:endCxn id="122" idx="0"/>
            </p:cNvCxnSpPr>
            <p:nvPr/>
          </p:nvCxnSpPr>
          <p:spPr>
            <a:xfrm flipH="1">
              <a:off x="7624" y="5885"/>
              <a:ext cx="1" cy="5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Rectangle: Rounded Corners 33"/>
            <p:cNvSpPr/>
            <p:nvPr/>
          </p:nvSpPr>
          <p:spPr>
            <a:xfrm>
              <a:off x="9828" y="6479"/>
              <a:ext cx="1478" cy="57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panose="02080604020202020204" pitchFamily="34" charset="0"/>
                  <a:cs typeface="Arial" panose="02080604020202020204" pitchFamily="34" charset="0"/>
                </a:rPr>
                <a:t>Condition</a:t>
              </a:r>
            </a:p>
          </p:txBody>
        </p:sp>
        <p:sp>
          <p:nvSpPr>
            <p:cNvPr id="127" name="Rectangle: Rounded Corners 36"/>
            <p:cNvSpPr/>
            <p:nvPr/>
          </p:nvSpPr>
          <p:spPr>
            <a:xfrm>
              <a:off x="8663" y="8703"/>
              <a:ext cx="1096" cy="57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panose="02080604020202020204" pitchFamily="34" charset="0"/>
                  <a:cs typeface="Arial" panose="02080604020202020204" pitchFamily="34" charset="0"/>
                </a:rPr>
                <a:t>ID: id</a:t>
              </a:r>
            </a:p>
          </p:txBody>
        </p:sp>
        <p:cxnSp>
          <p:nvCxnSpPr>
            <p:cNvPr id="128" name="Straight Connector 50"/>
            <p:cNvCxnSpPr>
              <a:endCxn id="132" idx="0"/>
            </p:cNvCxnSpPr>
            <p:nvPr/>
          </p:nvCxnSpPr>
          <p:spPr>
            <a:xfrm flipH="1">
              <a:off x="9214" y="7055"/>
              <a:ext cx="805" cy="5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50"/>
            <p:cNvCxnSpPr>
              <a:endCxn id="126" idx="0"/>
            </p:cNvCxnSpPr>
            <p:nvPr/>
          </p:nvCxnSpPr>
          <p:spPr>
            <a:xfrm flipH="1">
              <a:off x="10567" y="5885"/>
              <a:ext cx="1" cy="5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Rectangle: Rounded Corners 36"/>
            <p:cNvSpPr/>
            <p:nvPr/>
          </p:nvSpPr>
          <p:spPr>
            <a:xfrm>
              <a:off x="10199" y="7724"/>
              <a:ext cx="912" cy="44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panose="02080604020202020204" pitchFamily="34" charset="0"/>
                  <a:cs typeface="Arial" panose="02080604020202020204" pitchFamily="34" charset="0"/>
                </a:rPr>
                <a:t>OP:=</a:t>
              </a:r>
            </a:p>
          </p:txBody>
        </p:sp>
        <p:sp>
          <p:nvSpPr>
            <p:cNvPr id="131" name="Rectangle: Rounded Corners 36"/>
            <p:cNvSpPr/>
            <p:nvPr/>
          </p:nvSpPr>
          <p:spPr>
            <a:xfrm>
              <a:off x="11582" y="7599"/>
              <a:ext cx="1096" cy="57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panose="02080604020202020204" pitchFamily="34" charset="0"/>
                  <a:cs typeface="Arial" panose="02080604020202020204" pitchFamily="34" charset="0"/>
                </a:rPr>
                <a:t>Value</a:t>
              </a:r>
            </a:p>
          </p:txBody>
        </p:sp>
        <p:sp>
          <p:nvSpPr>
            <p:cNvPr id="132" name="Rectangle: Rounded Corners 33"/>
            <p:cNvSpPr/>
            <p:nvPr/>
          </p:nvSpPr>
          <p:spPr>
            <a:xfrm>
              <a:off x="8663" y="7599"/>
              <a:ext cx="1102" cy="57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panose="02080604020202020204" pitchFamily="34" charset="0"/>
                  <a:cs typeface="Arial" panose="02080604020202020204" pitchFamily="34" charset="0"/>
                </a:rPr>
                <a:t>Name</a:t>
              </a:r>
            </a:p>
          </p:txBody>
        </p:sp>
        <p:cxnSp>
          <p:nvCxnSpPr>
            <p:cNvPr id="133" name="Straight Connector 50"/>
            <p:cNvCxnSpPr>
              <a:stCxn id="132" idx="2"/>
              <a:endCxn id="127" idx="0"/>
            </p:cNvCxnSpPr>
            <p:nvPr/>
          </p:nvCxnSpPr>
          <p:spPr>
            <a:xfrm flipH="1">
              <a:off x="9211" y="8174"/>
              <a:ext cx="3" cy="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30" idx="0"/>
              <a:endCxn id="126" idx="2"/>
            </p:cNvCxnSpPr>
            <p:nvPr/>
          </p:nvCxnSpPr>
          <p:spPr>
            <a:xfrm flipH="1" flipV="1">
              <a:off x="10567" y="7054"/>
              <a:ext cx="88" cy="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flipV="1">
              <a:off x="11124" y="7040"/>
              <a:ext cx="877" cy="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Rectangle: Rounded Corners 36"/>
            <p:cNvSpPr/>
            <p:nvPr/>
          </p:nvSpPr>
          <p:spPr>
            <a:xfrm>
              <a:off x="11582" y="8767"/>
              <a:ext cx="1096" cy="57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panose="02080604020202020204" pitchFamily="34" charset="0"/>
                  <a:cs typeface="Arial" panose="02080604020202020204" pitchFamily="34" charset="0"/>
                </a:rPr>
                <a:t>INT: 1024</a:t>
              </a:r>
            </a:p>
          </p:txBody>
        </p:sp>
        <p:cxnSp>
          <p:nvCxnSpPr>
            <p:cNvPr id="137" name="Straight Connector 50"/>
            <p:cNvCxnSpPr>
              <a:stCxn id="131" idx="2"/>
              <a:endCxn id="136" idx="0"/>
            </p:cNvCxnSpPr>
            <p:nvPr/>
          </p:nvCxnSpPr>
          <p:spPr>
            <a:xfrm>
              <a:off x="12130" y="8174"/>
              <a:ext cx="0" cy="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Rectangle: Rounded Corners 25"/>
            <p:cNvSpPr/>
            <p:nvPr/>
          </p:nvSpPr>
          <p:spPr>
            <a:xfrm>
              <a:off x="6819" y="2253"/>
              <a:ext cx="1701" cy="82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panose="02080604020202020204" pitchFamily="34" charset="0"/>
                  <a:cs typeface="Arial" panose="02080604020202020204" pitchFamily="34" charset="0"/>
                </a:rPr>
                <a:t>SQL Statement</a:t>
              </a:r>
            </a:p>
          </p:txBody>
        </p:sp>
        <p:cxnSp>
          <p:nvCxnSpPr>
            <p:cNvPr id="139" name="Straight Connector 38"/>
            <p:cNvCxnSpPr>
              <a:endCxn id="111" idx="0"/>
            </p:cNvCxnSpPr>
            <p:nvPr/>
          </p:nvCxnSpPr>
          <p:spPr>
            <a:xfrm flipH="1">
              <a:off x="7625" y="3079"/>
              <a:ext cx="14" cy="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TextBox 16"/>
          <p:cNvSpPr txBox="1"/>
          <p:nvPr/>
        </p:nvSpPr>
        <p:spPr>
          <a:xfrm>
            <a:off x="241935" y="1421765"/>
            <a:ext cx="1417955" cy="3161030"/>
          </a:xfrm>
          <a:prstGeom prst="rect">
            <a:avLst/>
          </a:prstGeom>
          <a:noFill/>
          <a:ln>
            <a:solidFill>
              <a:schemeClr val="tx1"/>
            </a:solidFill>
          </a:ln>
        </p:spPr>
        <p:txBody>
          <a:bodyPr wrap="square" rtlCol="0">
            <a:spAutoFit/>
          </a:bodyPr>
          <a:lstStyle/>
          <a:p>
            <a:pPr algn="ctr" defTabSz="914400" fontAlgn="base">
              <a:spcBef>
                <a:spcPts val="300"/>
              </a:spcBef>
              <a:spcAft>
                <a:spcPct val="0"/>
              </a:spcAft>
            </a:pP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字符标记流</a:t>
            </a:r>
            <a:r>
              <a:rPr lang="en-US" b="1" dirty="0">
                <a:latin typeface="Times New Roman" panose="02020603050405020304" pitchFamily="18" charset="0"/>
                <a:ea typeface="Microsoft YaHei" panose="020B0503020204020204" pitchFamily="34" charset="-122"/>
                <a:cs typeface="Times New Roman" panose="02020603050405020304" pitchFamily="18" charset="0"/>
              </a:rPr>
              <a:t> </a:t>
            </a:r>
            <a:endParaRPr lang="en-US" sz="1400" dirty="0">
              <a:latin typeface="Times New Roman" panose="02020603050405020304" pitchFamily="18" charset="0"/>
              <a:ea typeface="Microsoft YaHei" panose="020B0503020204020204" pitchFamily="34" charset="-122"/>
              <a:cs typeface="Times New Roman" panose="02020603050405020304" pitchFamily="18" charset="0"/>
            </a:endParaRP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“SELECT” </a:t>
            </a: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“ID: id” </a:t>
            </a: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“SEP: ,” </a:t>
            </a: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“ID: quantity”</a:t>
            </a: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 “FROM” </a:t>
            </a: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“ID: order” </a:t>
            </a: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“WHERE” </a:t>
            </a: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“ID: id” </a:t>
            </a: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“OP: =” </a:t>
            </a: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“INT: 1024”</a:t>
            </a: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“SEP: ;”</a:t>
            </a:r>
          </a:p>
        </p:txBody>
      </p:sp>
      <p:sp>
        <p:nvSpPr>
          <p:cNvPr id="7" name="Rectangle: Rounded Corners 29"/>
          <p:cNvSpPr/>
          <p:nvPr/>
        </p:nvSpPr>
        <p:spPr>
          <a:xfrm>
            <a:off x="3755965" y="3931955"/>
            <a:ext cx="618272" cy="48040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panose="02080604020202020204" pitchFamily="34" charset="0"/>
                <a:cs typeface="Arial" panose="02080604020202020204" pitchFamily="34" charset="0"/>
              </a:rPr>
              <a:t>SelectList</a:t>
            </a:r>
          </a:p>
        </p:txBody>
      </p:sp>
      <p:cxnSp>
        <p:nvCxnSpPr>
          <p:cNvPr id="8" name="Straight Connector 44"/>
          <p:cNvCxnSpPr>
            <a:endCxn id="7" idx="0"/>
          </p:cNvCxnSpPr>
          <p:nvPr/>
        </p:nvCxnSpPr>
        <p:spPr>
          <a:xfrm flipH="1">
            <a:off x="4065270" y="3736340"/>
            <a:ext cx="622935" cy="1955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词法分析器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语法分析器</a:t>
            </a:r>
            <a:endParaRPr lang="zh-CN" altLang="en-US" sz="2800" dirty="0">
              <a:latin typeface="Times New Roman" panose="02020603050405020304" pitchFamily="18" charset="0"/>
            </a:endParaRPr>
          </a:p>
        </p:txBody>
      </p:sp>
      <p:sp>
        <p:nvSpPr>
          <p:cNvPr id="44"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45"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46" name="椭圆 5"/>
          <p:cNvSpPr>
            <a:spLocks noChangeArrowheads="1"/>
          </p:cNvSpPr>
          <p:nvPr/>
        </p:nvSpPr>
        <p:spPr bwMode="auto">
          <a:xfrm>
            <a:off x="3867223" y="747833"/>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47" name="矩形 6"/>
          <p:cNvSpPr>
            <a:spLocks noChangeArrowheads="1"/>
          </p:cNvSpPr>
          <p:nvPr/>
        </p:nvSpPr>
        <p:spPr bwMode="auto">
          <a:xfrm>
            <a:off x="-8658" y="749953"/>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48" name="文本框 10"/>
          <p:cNvSpPr txBox="1">
            <a:spLocks noChangeArrowheads="1"/>
          </p:cNvSpPr>
          <p:nvPr/>
        </p:nvSpPr>
        <p:spPr bwMode="auto">
          <a:xfrm>
            <a:off x="-76698" y="768330"/>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语法分析器示例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04825" y="1355090"/>
            <a:ext cx="8477250" cy="4000198"/>
          </a:xfrm>
          <a:prstGeom prst="rect">
            <a:avLst/>
          </a:prstGeom>
          <a:noFill/>
        </p:spPr>
        <p:txBody>
          <a:bodyPr wrap="square" rtlCol="0">
            <a:spAutoFit/>
          </a:bodyPr>
          <a:lstStyle/>
          <a:p>
            <a:pPr indent="0" algn="l" defTabSz="914400" fontAlgn="base">
              <a:spcBef>
                <a:spcPts val="300"/>
              </a:spcBef>
              <a:spcAft>
                <a:spcPct val="0"/>
              </a:spcAft>
              <a:buNone/>
            </a:pPr>
            <a:r>
              <a:rPr lang="en-US" sz="2400" b="1" dirty="0">
                <a:solidFill>
                  <a:srgbClr val="FF0000"/>
                </a:solidFill>
                <a:latin typeface="Calibri" charset="0"/>
                <a:ea typeface="Microsoft YaHei" panose="020B0503020204020204" pitchFamily="34" charset="-122"/>
              </a:rPr>
              <a:t>SQL</a:t>
            </a:r>
            <a:r>
              <a:rPr lang="zh-CN" altLang="en-US" sz="2400" b="1" dirty="0">
                <a:solidFill>
                  <a:srgbClr val="FF0000"/>
                </a:solidFill>
                <a:latin typeface="Calibri" charset="0"/>
                <a:ea typeface="Microsoft YaHei" panose="020B0503020204020204" pitchFamily="34" charset="-122"/>
              </a:rPr>
              <a:t>语言的上下文无关语法示例：</a:t>
            </a:r>
            <a:endParaRPr lang="en-US" altLang="zh-CN" sz="2400" b="1" dirty="0">
              <a:solidFill>
                <a:srgbClr val="FF0000"/>
              </a:solidFill>
              <a:latin typeface="Calibri" charset="0"/>
              <a:ea typeface="Microsoft YaHei" panose="020B0503020204020204" pitchFamily="34" charset="-122"/>
            </a:endParaRPr>
          </a:p>
          <a:p>
            <a:pPr indent="0" algn="l" defTabSz="914400" fontAlgn="base">
              <a:spcBef>
                <a:spcPts val="300"/>
              </a:spcBef>
              <a:spcAft>
                <a:spcPct val="0"/>
              </a:spcAft>
              <a:buNone/>
            </a:pPr>
            <a:endParaRPr lang="en-US" b="1" dirty="0">
              <a:latin typeface="Calibri" charset="0"/>
              <a:ea typeface="Microsoft YaHei" panose="020B0503020204020204" pitchFamily="34" charset="-122"/>
            </a:endParaRPr>
          </a:p>
          <a:p>
            <a:pPr indent="0" algn="l" defTabSz="914400" fontAlgn="base">
              <a:lnSpc>
                <a:spcPct val="150000"/>
              </a:lnSpc>
              <a:spcBef>
                <a:spcPts val="300"/>
              </a:spcBef>
              <a:spcAft>
                <a:spcPct val="0"/>
              </a:spcAft>
              <a:buNone/>
            </a:pPr>
            <a:r>
              <a:rPr lang="en-US" sz="1600" b="1" dirty="0">
                <a:latin typeface="Calibri" charset="0"/>
                <a:ea typeface="Microsoft YaHei" panose="020B0503020204020204" pitchFamily="34" charset="-122"/>
              </a:rPr>
              <a:t>Rule 1</a:t>
            </a:r>
            <a:r>
              <a:rPr lang="zh-CN" altLang="en-US" sz="1600" b="1" dirty="0">
                <a:latin typeface="Calibri" charset="0"/>
                <a:ea typeface="Microsoft YaHei" panose="020B0503020204020204" pitchFamily="34" charset="-122"/>
              </a:rPr>
              <a:t>：</a:t>
            </a:r>
            <a:r>
              <a:rPr lang="en-US" sz="1600" dirty="0">
                <a:latin typeface="Calibri" charset="0"/>
                <a:ea typeface="Microsoft YaHei" panose="020B0503020204020204" pitchFamily="34" charset="-122"/>
              </a:rPr>
              <a:t> &lt;SQL Statement&gt; ::= &lt;Select Statement&gt; | &lt;Insert Statement&gt; | &lt;Update Statement&gt;</a:t>
            </a:r>
          </a:p>
          <a:p>
            <a:pPr indent="0" algn="l" defTabSz="914400" fontAlgn="base">
              <a:lnSpc>
                <a:spcPct val="150000"/>
              </a:lnSpc>
              <a:spcBef>
                <a:spcPts val="300"/>
              </a:spcBef>
              <a:spcAft>
                <a:spcPct val="0"/>
              </a:spcAft>
              <a:buNone/>
            </a:pPr>
            <a:r>
              <a:rPr lang="en-US" sz="1600" b="1" dirty="0">
                <a:latin typeface="Calibri" charset="0"/>
                <a:ea typeface="Microsoft YaHei" panose="020B0503020204020204" pitchFamily="34" charset="-122"/>
                <a:sym typeface="+mn-ea"/>
              </a:rPr>
              <a:t>Rule 2</a:t>
            </a:r>
            <a:r>
              <a:rPr lang="zh-CN" altLang="en-US" sz="1600" b="1" dirty="0">
                <a:latin typeface="Calibri" charset="0"/>
                <a:ea typeface="Microsoft YaHei" panose="020B0503020204020204" pitchFamily="34" charset="-122"/>
                <a:sym typeface="+mn-ea"/>
              </a:rPr>
              <a:t>：</a:t>
            </a:r>
            <a:r>
              <a:rPr lang="en-US" sz="1600" dirty="0">
                <a:latin typeface="Calibri" charset="0"/>
                <a:ea typeface="Microsoft YaHei" panose="020B0503020204020204" pitchFamily="34" charset="-122"/>
              </a:rPr>
              <a:t>&lt;</a:t>
            </a:r>
            <a:r>
              <a:rPr lang="en-US" sz="1600" dirty="0" err="1">
                <a:latin typeface="Calibri" charset="0"/>
                <a:ea typeface="Microsoft YaHei" panose="020B0503020204020204" pitchFamily="34" charset="-122"/>
              </a:rPr>
              <a:t>SelectStatement</a:t>
            </a:r>
            <a:r>
              <a:rPr lang="en-US" sz="1600" dirty="0">
                <a:latin typeface="Calibri" charset="0"/>
                <a:ea typeface="Microsoft YaHei" panose="020B0503020204020204" pitchFamily="34" charset="-122"/>
              </a:rPr>
              <a:t>&gt; ::= SELECT &lt;</a:t>
            </a:r>
            <a:r>
              <a:rPr lang="en-US" sz="1600" dirty="0" err="1">
                <a:latin typeface="Calibri" charset="0"/>
                <a:ea typeface="Microsoft YaHei" panose="020B0503020204020204" pitchFamily="34" charset="-122"/>
              </a:rPr>
              <a:t>SelectList</a:t>
            </a:r>
            <a:r>
              <a:rPr lang="en-US" sz="1600" dirty="0">
                <a:latin typeface="Calibri" charset="0"/>
                <a:ea typeface="Microsoft YaHei" panose="020B0503020204020204" pitchFamily="34" charset="-122"/>
              </a:rPr>
              <a:t>&gt; FROM &lt;</a:t>
            </a:r>
            <a:r>
              <a:rPr lang="en-US" sz="1600" dirty="0" err="1">
                <a:latin typeface="Calibri" charset="0"/>
                <a:ea typeface="Microsoft YaHei" panose="020B0503020204020204" pitchFamily="34" charset="-122"/>
              </a:rPr>
              <a:t>From</a:t>
            </a:r>
            <a:r>
              <a:rPr lang="en-US" altLang="zh-CN" sz="1600" dirty="0" err="1">
                <a:latin typeface="Calibri" charset="0"/>
                <a:ea typeface="Microsoft YaHei" panose="020B0503020204020204" pitchFamily="34" charset="-122"/>
              </a:rPr>
              <a:t>List</a:t>
            </a:r>
            <a:r>
              <a:rPr lang="en-US" sz="1600" dirty="0">
                <a:latin typeface="Calibri" charset="0"/>
                <a:ea typeface="Microsoft YaHei" panose="020B0503020204020204" pitchFamily="34" charset="-122"/>
              </a:rPr>
              <a:t>&gt; WHERE &lt;</a:t>
            </a:r>
            <a:r>
              <a:rPr lang="en-US" sz="1600" dirty="0" err="1">
                <a:latin typeface="Calibri" charset="0"/>
                <a:ea typeface="Microsoft YaHei" panose="020B0503020204020204" pitchFamily="34" charset="-122"/>
              </a:rPr>
              <a:t>WhereClause</a:t>
            </a:r>
            <a:r>
              <a:rPr lang="en-US" sz="1600" dirty="0">
                <a:latin typeface="Calibri" charset="0"/>
                <a:ea typeface="Microsoft YaHei" panose="020B0503020204020204" pitchFamily="34" charset="-122"/>
              </a:rPr>
              <a:t>&gt;';'</a:t>
            </a:r>
          </a:p>
          <a:p>
            <a:pPr indent="0" algn="l" defTabSz="914400" fontAlgn="base">
              <a:lnSpc>
                <a:spcPct val="150000"/>
              </a:lnSpc>
              <a:spcBef>
                <a:spcPts val="300"/>
              </a:spcBef>
              <a:spcAft>
                <a:spcPct val="0"/>
              </a:spcAft>
              <a:buNone/>
            </a:pPr>
            <a:r>
              <a:rPr lang="en-US" sz="1600" b="1" dirty="0">
                <a:latin typeface="Calibri" charset="0"/>
                <a:ea typeface="Microsoft YaHei" panose="020B0503020204020204" pitchFamily="34" charset="-122"/>
                <a:sym typeface="+mn-ea"/>
              </a:rPr>
              <a:t>Rule 3</a:t>
            </a:r>
            <a:r>
              <a:rPr lang="zh-CN" altLang="en-US" sz="1600" b="1" dirty="0">
                <a:latin typeface="Calibri" charset="0"/>
                <a:ea typeface="Microsoft YaHei" panose="020B0503020204020204" pitchFamily="34" charset="-122"/>
                <a:sym typeface="+mn-ea"/>
              </a:rPr>
              <a:t>：</a:t>
            </a:r>
            <a:r>
              <a:rPr lang="en-US" sz="1600" dirty="0">
                <a:latin typeface="Calibri" charset="0"/>
                <a:ea typeface="Microsoft YaHei" panose="020B0503020204020204" pitchFamily="34" charset="-122"/>
              </a:rPr>
              <a:t>&lt;</a:t>
            </a:r>
            <a:r>
              <a:rPr lang="en-US" sz="1600" dirty="0" err="1">
                <a:latin typeface="Calibri" charset="0"/>
                <a:ea typeface="Microsoft YaHei" panose="020B0503020204020204" pitchFamily="34" charset="-122"/>
              </a:rPr>
              <a:t>SelectList</a:t>
            </a:r>
            <a:r>
              <a:rPr lang="en-US" sz="1600" dirty="0">
                <a:latin typeface="Calibri" charset="0"/>
                <a:ea typeface="Microsoft YaHei" panose="020B0503020204020204" pitchFamily="34" charset="-122"/>
              </a:rPr>
              <a:t>&gt; ::= &lt;</a:t>
            </a:r>
            <a:r>
              <a:rPr lang="en-US" sz="1600" dirty="0" err="1">
                <a:latin typeface="Calibri" charset="0"/>
                <a:ea typeface="Microsoft YaHei" panose="020B0503020204020204" pitchFamily="34" charset="-122"/>
              </a:rPr>
              <a:t>SelectList</a:t>
            </a:r>
            <a:r>
              <a:rPr lang="en-US" sz="1600" dirty="0">
                <a:latin typeface="Calibri" charset="0"/>
                <a:ea typeface="Microsoft YaHei" panose="020B0503020204020204" pitchFamily="34" charset="-122"/>
              </a:rPr>
              <a:t>&gt;, &lt;Name&gt; | &lt;Name&gt; | '*'</a:t>
            </a:r>
          </a:p>
          <a:p>
            <a:pPr indent="0" algn="l" defTabSz="914400" fontAlgn="base">
              <a:lnSpc>
                <a:spcPct val="150000"/>
              </a:lnSpc>
              <a:spcBef>
                <a:spcPts val="300"/>
              </a:spcBef>
              <a:spcAft>
                <a:spcPct val="0"/>
              </a:spcAft>
              <a:buNone/>
            </a:pPr>
            <a:r>
              <a:rPr lang="en-US" sz="1600" b="1" dirty="0">
                <a:latin typeface="Calibri" charset="0"/>
                <a:ea typeface="Microsoft YaHei" panose="020B0503020204020204" pitchFamily="34" charset="-122"/>
                <a:sym typeface="+mn-ea"/>
              </a:rPr>
              <a:t>Rule 4</a:t>
            </a:r>
            <a:r>
              <a:rPr lang="zh-CN" altLang="en-US" sz="1600" b="1" dirty="0">
                <a:latin typeface="Calibri" charset="0"/>
                <a:ea typeface="Microsoft YaHei" panose="020B0503020204020204" pitchFamily="34" charset="-122"/>
                <a:sym typeface="+mn-ea"/>
              </a:rPr>
              <a:t>：</a:t>
            </a:r>
            <a:r>
              <a:rPr lang="en-US" sz="1600" dirty="0">
                <a:latin typeface="Calibri" charset="0"/>
                <a:ea typeface="Microsoft YaHei" panose="020B0503020204020204" pitchFamily="34" charset="-122"/>
              </a:rPr>
              <a:t>&lt;Name&gt; ::= &lt;ID&gt; | &lt;ID&gt;.&lt;ID&gt;</a:t>
            </a:r>
          </a:p>
          <a:p>
            <a:pPr indent="0" algn="l" defTabSz="914400" fontAlgn="base">
              <a:lnSpc>
                <a:spcPct val="150000"/>
              </a:lnSpc>
              <a:spcBef>
                <a:spcPts val="300"/>
              </a:spcBef>
              <a:spcAft>
                <a:spcPct val="0"/>
              </a:spcAft>
              <a:buNone/>
            </a:pPr>
            <a:r>
              <a:rPr lang="en-US" sz="1600" b="1" dirty="0">
                <a:latin typeface="Calibri" charset="0"/>
                <a:ea typeface="Microsoft YaHei" panose="020B0503020204020204" pitchFamily="34" charset="-122"/>
                <a:sym typeface="+mn-ea"/>
              </a:rPr>
              <a:t>Rule 5</a:t>
            </a:r>
            <a:r>
              <a:rPr lang="zh-CN" altLang="en-US" sz="1600" b="1" dirty="0">
                <a:latin typeface="Calibri" charset="0"/>
                <a:ea typeface="Microsoft YaHei" panose="020B0503020204020204" pitchFamily="34" charset="-122"/>
                <a:sym typeface="+mn-ea"/>
              </a:rPr>
              <a:t>：</a:t>
            </a:r>
            <a:r>
              <a:rPr lang="en-US" sz="1600" dirty="0">
                <a:latin typeface="Calibri" charset="0"/>
                <a:ea typeface="Microsoft YaHei" panose="020B0503020204020204" pitchFamily="34" charset="-122"/>
              </a:rPr>
              <a:t>&lt;</a:t>
            </a:r>
            <a:r>
              <a:rPr lang="en-US" sz="1600" dirty="0" err="1">
                <a:latin typeface="Calibri" charset="0"/>
                <a:ea typeface="Microsoft YaHei" panose="020B0503020204020204" pitchFamily="34" charset="-122"/>
              </a:rPr>
              <a:t>FromList</a:t>
            </a:r>
            <a:r>
              <a:rPr lang="en-US" sz="1600" dirty="0">
                <a:latin typeface="Calibri" charset="0"/>
                <a:ea typeface="Microsoft YaHei" panose="020B0503020204020204" pitchFamily="34" charset="-122"/>
              </a:rPr>
              <a:t>&gt; ::= &lt;</a:t>
            </a:r>
            <a:r>
              <a:rPr lang="en-US" sz="1600" dirty="0" err="1">
                <a:latin typeface="Calibri" charset="0"/>
                <a:ea typeface="Microsoft YaHei" panose="020B0503020204020204" pitchFamily="34" charset="-122"/>
              </a:rPr>
              <a:t>FromList</a:t>
            </a:r>
            <a:r>
              <a:rPr lang="en-US" sz="1600" dirty="0">
                <a:latin typeface="Calibri" charset="0"/>
                <a:ea typeface="Microsoft YaHei" panose="020B0503020204020204" pitchFamily="34" charset="-122"/>
              </a:rPr>
              <a:t>&gt;,</a:t>
            </a:r>
            <a:r>
              <a:rPr lang="en-US" sz="1600" dirty="0">
                <a:latin typeface="Calibri" charset="0"/>
                <a:ea typeface="Microsoft YaHei" panose="020B0503020204020204" pitchFamily="34" charset="-122"/>
                <a:sym typeface="+mn-ea"/>
              </a:rPr>
              <a:t>&lt;Name&gt; | &lt;Name&gt;</a:t>
            </a:r>
            <a:endParaRPr lang="en-US" sz="1600" dirty="0">
              <a:latin typeface="Calibri" charset="0"/>
              <a:ea typeface="Microsoft YaHei" panose="020B0503020204020204" pitchFamily="34" charset="-122"/>
            </a:endParaRPr>
          </a:p>
          <a:p>
            <a:pPr indent="0" algn="l" defTabSz="914400" fontAlgn="base">
              <a:lnSpc>
                <a:spcPct val="150000"/>
              </a:lnSpc>
              <a:spcBef>
                <a:spcPts val="300"/>
              </a:spcBef>
              <a:spcAft>
                <a:spcPct val="0"/>
              </a:spcAft>
              <a:buNone/>
            </a:pPr>
            <a:r>
              <a:rPr lang="en-US" sz="1600" b="1" dirty="0">
                <a:latin typeface="Calibri" charset="0"/>
                <a:ea typeface="Microsoft YaHei" panose="020B0503020204020204" pitchFamily="34" charset="-122"/>
                <a:sym typeface="+mn-ea"/>
              </a:rPr>
              <a:t>Rule 6</a:t>
            </a:r>
            <a:r>
              <a:rPr lang="zh-CN" altLang="en-US" sz="1600" b="1" dirty="0">
                <a:latin typeface="Calibri" charset="0"/>
                <a:ea typeface="Microsoft YaHei" panose="020B0503020204020204" pitchFamily="34" charset="-122"/>
                <a:sym typeface="+mn-ea"/>
              </a:rPr>
              <a:t>：</a:t>
            </a:r>
            <a:r>
              <a:rPr lang="en-US" sz="1600" dirty="0">
                <a:latin typeface="Calibri" charset="0"/>
                <a:ea typeface="Microsoft YaHei" panose="020B0503020204020204" pitchFamily="34" charset="-122"/>
              </a:rPr>
              <a:t>&lt;</a:t>
            </a:r>
            <a:r>
              <a:rPr lang="en-US" sz="1600" dirty="0" err="1">
                <a:latin typeface="Calibri" charset="0"/>
                <a:ea typeface="Microsoft YaHei" panose="020B0503020204020204" pitchFamily="34" charset="-122"/>
              </a:rPr>
              <a:t>WhereClause</a:t>
            </a:r>
            <a:r>
              <a:rPr lang="en-US" sz="1600" dirty="0">
                <a:latin typeface="Calibri" charset="0"/>
                <a:ea typeface="Microsoft YaHei" panose="020B0503020204020204" pitchFamily="34" charset="-122"/>
              </a:rPr>
              <a:t>&gt; ::= &lt;Condition&gt;</a:t>
            </a:r>
          </a:p>
          <a:p>
            <a:pPr indent="0" algn="l" defTabSz="914400" fontAlgn="base">
              <a:lnSpc>
                <a:spcPct val="150000"/>
              </a:lnSpc>
              <a:spcBef>
                <a:spcPts val="300"/>
              </a:spcBef>
              <a:spcAft>
                <a:spcPct val="0"/>
              </a:spcAft>
              <a:buNone/>
            </a:pPr>
            <a:r>
              <a:rPr lang="en-US" sz="1600" b="1" dirty="0">
                <a:latin typeface="Calibri" charset="0"/>
                <a:ea typeface="Microsoft YaHei" panose="020B0503020204020204" pitchFamily="34" charset="-122"/>
                <a:sym typeface="+mn-ea"/>
              </a:rPr>
              <a:t>Rule 7</a:t>
            </a:r>
            <a:r>
              <a:rPr lang="zh-CN" altLang="en-US" sz="1600" b="1" dirty="0">
                <a:latin typeface="Calibri" charset="0"/>
                <a:ea typeface="Microsoft YaHei" panose="020B0503020204020204" pitchFamily="34" charset="-122"/>
                <a:sym typeface="+mn-ea"/>
              </a:rPr>
              <a:t>：</a:t>
            </a:r>
            <a:r>
              <a:rPr lang="en-US" sz="1600" dirty="0">
                <a:latin typeface="Calibri" charset="0"/>
                <a:ea typeface="Microsoft YaHei" panose="020B0503020204020204" pitchFamily="34" charset="-122"/>
              </a:rPr>
              <a:t>&lt;Condition&gt; ::= &lt;Name&gt; &lt;OP&gt; &lt;Value&gt; | &lt;Condition&gt; AND &lt;Condition&gt;</a:t>
            </a:r>
          </a:p>
          <a:p>
            <a:pPr indent="0" algn="l" defTabSz="914400" fontAlgn="base">
              <a:lnSpc>
                <a:spcPct val="150000"/>
              </a:lnSpc>
              <a:spcBef>
                <a:spcPts val="300"/>
              </a:spcBef>
              <a:spcAft>
                <a:spcPct val="0"/>
              </a:spcAft>
              <a:buNone/>
            </a:pPr>
            <a:r>
              <a:rPr lang="en-US" sz="1600" b="1" dirty="0">
                <a:latin typeface="Calibri" charset="0"/>
                <a:ea typeface="Microsoft YaHei" panose="020B0503020204020204" pitchFamily="34" charset="-122"/>
                <a:sym typeface="+mn-ea"/>
              </a:rPr>
              <a:t>Rule 8</a:t>
            </a:r>
            <a:r>
              <a:rPr lang="zh-CN" altLang="en-US" sz="1600" b="1" dirty="0">
                <a:latin typeface="Calibri" charset="0"/>
                <a:ea typeface="Microsoft YaHei" panose="020B0503020204020204" pitchFamily="34" charset="-122"/>
                <a:sym typeface="+mn-ea"/>
              </a:rPr>
              <a:t>：</a:t>
            </a:r>
            <a:r>
              <a:rPr lang="en-US" sz="1600" dirty="0">
                <a:latin typeface="Calibri" charset="0"/>
                <a:ea typeface="Microsoft YaHei" panose="020B0503020204020204" pitchFamily="34" charset="-122"/>
              </a:rPr>
              <a:t>&lt;Value&gt; ::= &lt;INT&gt; | &lt;FLOAT&gt; | &lt;DOUBLE&gt;</a:t>
            </a:r>
          </a:p>
        </p:txBody>
      </p:sp>
      <p:sp>
        <p:nvSpPr>
          <p:cNvPr id="4"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词法分析器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语法分析器</a:t>
            </a:r>
            <a:endParaRPr lang="zh-CN" altLang="en-US" sz="2800" dirty="0">
              <a:latin typeface="Times New Roman" panose="02020603050405020304" pitchFamily="18" charset="0"/>
            </a:endParaRPr>
          </a:p>
        </p:txBody>
      </p:sp>
      <p:sp>
        <p:nvSpPr>
          <p:cNvPr id="5"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7"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8" name="椭圆 5"/>
          <p:cNvSpPr>
            <a:spLocks noChangeArrowheads="1"/>
          </p:cNvSpPr>
          <p:nvPr/>
        </p:nvSpPr>
        <p:spPr bwMode="auto">
          <a:xfrm>
            <a:off x="3867223" y="747833"/>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9" name="矩形 6"/>
          <p:cNvSpPr>
            <a:spLocks noChangeArrowheads="1"/>
          </p:cNvSpPr>
          <p:nvPr/>
        </p:nvSpPr>
        <p:spPr bwMode="auto">
          <a:xfrm>
            <a:off x="-8658" y="749953"/>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10" name="文本框 10"/>
          <p:cNvSpPr txBox="1">
            <a:spLocks noChangeArrowheads="1"/>
          </p:cNvSpPr>
          <p:nvPr/>
        </p:nvSpPr>
        <p:spPr bwMode="auto">
          <a:xfrm>
            <a:off x="-76698" y="768330"/>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语法分析器示例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800" b="1" dirty="0">
              <a:latin typeface="Times New Roman" panose="02020603050405020304" pitchFamily="18" charset="0"/>
            </a:endParaRPr>
          </a:p>
        </p:txBody>
      </p:sp>
      <p:sp>
        <p:nvSpPr>
          <p:cNvPr id="6" name="椭圆 5"/>
          <p:cNvSpPr/>
          <p:nvPr/>
        </p:nvSpPr>
        <p:spPr>
          <a:xfrm>
            <a:off x="3034071" y="2546930"/>
            <a:ext cx="1872000" cy="1872000"/>
          </a:xfrm>
          <a:prstGeom prst="ellipse">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7" name="直接连接符 6"/>
          <p:cNvCxnSpPr>
            <a:endCxn id="6" idx="1"/>
          </p:cNvCxnSpPr>
          <p:nvPr/>
        </p:nvCxnSpPr>
        <p:spPr>
          <a:xfrm flipH="1" flipV="1">
            <a:off x="3308219" y="2821078"/>
            <a:ext cx="661854" cy="66185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6" idx="0"/>
          </p:cNvCxnSpPr>
          <p:nvPr/>
        </p:nvCxnSpPr>
        <p:spPr>
          <a:xfrm flipV="1">
            <a:off x="3970071" y="2546930"/>
            <a:ext cx="0" cy="9360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6" idx="7"/>
          </p:cNvCxnSpPr>
          <p:nvPr/>
        </p:nvCxnSpPr>
        <p:spPr>
          <a:xfrm flipV="1">
            <a:off x="3970071" y="2821078"/>
            <a:ext cx="661852" cy="66185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 idx="3"/>
          </p:cNvCxnSpPr>
          <p:nvPr/>
        </p:nvCxnSpPr>
        <p:spPr>
          <a:xfrm flipV="1">
            <a:off x="3308219" y="3482932"/>
            <a:ext cx="661851" cy="66185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4"/>
          </p:cNvCxnSpPr>
          <p:nvPr/>
        </p:nvCxnSpPr>
        <p:spPr>
          <a:xfrm flipH="1" flipV="1">
            <a:off x="3970070" y="3482930"/>
            <a:ext cx="1" cy="9360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 idx="6"/>
          </p:cNvCxnSpPr>
          <p:nvPr/>
        </p:nvCxnSpPr>
        <p:spPr>
          <a:xfrm flipH="1">
            <a:off x="3970073" y="3482930"/>
            <a:ext cx="93599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572151" y="2736527"/>
            <a:ext cx="427996" cy="400110"/>
          </a:xfrm>
          <a:prstGeom prst="rect">
            <a:avLst/>
          </a:prstGeom>
          <a:noFill/>
        </p:spPr>
        <p:txBody>
          <a:bodyPr wrap="square" rtlCol="0">
            <a:spAutoFit/>
          </a:bodyPr>
          <a:lstStyle/>
          <a:p>
            <a:r>
              <a:rPr lang="en-US" altLang="zh-CN" sz="2000" b="1" dirty="0"/>
              <a:t>1</a:t>
            </a:r>
            <a:endParaRPr lang="zh-CN" altLang="en-US" sz="2000" b="1" dirty="0"/>
          </a:p>
        </p:txBody>
      </p:sp>
      <p:sp>
        <p:nvSpPr>
          <p:cNvPr id="14" name="文本框 13"/>
          <p:cNvSpPr txBox="1"/>
          <p:nvPr/>
        </p:nvSpPr>
        <p:spPr>
          <a:xfrm>
            <a:off x="4030223" y="2756877"/>
            <a:ext cx="427996" cy="400110"/>
          </a:xfrm>
          <a:prstGeom prst="rect">
            <a:avLst/>
          </a:prstGeom>
          <a:noFill/>
        </p:spPr>
        <p:txBody>
          <a:bodyPr wrap="square" rtlCol="0">
            <a:spAutoFit/>
          </a:bodyPr>
          <a:lstStyle/>
          <a:p>
            <a:r>
              <a:rPr lang="en-US" altLang="zh-CN" sz="2000" b="1" dirty="0"/>
              <a:t>2</a:t>
            </a:r>
            <a:endParaRPr lang="zh-CN" altLang="en-US" sz="2000" b="1" dirty="0"/>
          </a:p>
        </p:txBody>
      </p:sp>
      <p:sp>
        <p:nvSpPr>
          <p:cNvPr id="15" name="文本框 14"/>
          <p:cNvSpPr txBox="1"/>
          <p:nvPr/>
        </p:nvSpPr>
        <p:spPr>
          <a:xfrm>
            <a:off x="4365887" y="3031536"/>
            <a:ext cx="427995" cy="400110"/>
          </a:xfrm>
          <a:prstGeom prst="rect">
            <a:avLst/>
          </a:prstGeom>
          <a:noFill/>
        </p:spPr>
        <p:txBody>
          <a:bodyPr wrap="square" rtlCol="0">
            <a:spAutoFit/>
          </a:bodyPr>
          <a:lstStyle/>
          <a:p>
            <a:r>
              <a:rPr lang="en-US" altLang="zh-CN" sz="2000" b="1" dirty="0"/>
              <a:t>3</a:t>
            </a:r>
            <a:endParaRPr lang="zh-CN" altLang="en-US" sz="2000" b="1" dirty="0"/>
          </a:p>
        </p:txBody>
      </p:sp>
      <p:sp>
        <p:nvSpPr>
          <p:cNvPr id="16" name="文本框 15"/>
          <p:cNvSpPr txBox="1"/>
          <p:nvPr/>
        </p:nvSpPr>
        <p:spPr>
          <a:xfrm>
            <a:off x="4365887" y="3550820"/>
            <a:ext cx="427996" cy="400110"/>
          </a:xfrm>
          <a:prstGeom prst="rect">
            <a:avLst/>
          </a:prstGeom>
          <a:noFill/>
        </p:spPr>
        <p:txBody>
          <a:bodyPr wrap="square" rtlCol="0">
            <a:spAutoFit/>
          </a:bodyPr>
          <a:lstStyle/>
          <a:p>
            <a:r>
              <a:rPr lang="en-US" altLang="zh-CN" sz="2000" b="1" dirty="0"/>
              <a:t>4</a:t>
            </a:r>
            <a:endParaRPr lang="zh-CN" altLang="en-US" sz="2000" b="1" dirty="0"/>
          </a:p>
        </p:txBody>
      </p:sp>
      <p:sp>
        <p:nvSpPr>
          <p:cNvPr id="17" name="文本框 16"/>
          <p:cNvSpPr txBox="1"/>
          <p:nvPr/>
        </p:nvSpPr>
        <p:spPr>
          <a:xfrm>
            <a:off x="4039701" y="3881746"/>
            <a:ext cx="427996" cy="400110"/>
          </a:xfrm>
          <a:prstGeom prst="rect">
            <a:avLst/>
          </a:prstGeom>
          <a:noFill/>
        </p:spPr>
        <p:txBody>
          <a:bodyPr wrap="square" rtlCol="0">
            <a:spAutoFit/>
          </a:bodyPr>
          <a:lstStyle/>
          <a:p>
            <a:r>
              <a:rPr lang="en-US" altLang="zh-CN" sz="2000" b="1" dirty="0"/>
              <a:t>5</a:t>
            </a:r>
            <a:endParaRPr lang="zh-CN" altLang="en-US" sz="2000" b="1" dirty="0"/>
          </a:p>
        </p:txBody>
      </p:sp>
      <p:sp>
        <p:nvSpPr>
          <p:cNvPr id="18" name="文本框 17"/>
          <p:cNvSpPr txBox="1"/>
          <p:nvPr/>
        </p:nvSpPr>
        <p:spPr>
          <a:xfrm>
            <a:off x="3552005" y="3866300"/>
            <a:ext cx="427996" cy="400110"/>
          </a:xfrm>
          <a:prstGeom prst="rect">
            <a:avLst/>
          </a:prstGeom>
          <a:noFill/>
        </p:spPr>
        <p:txBody>
          <a:bodyPr wrap="square" rtlCol="0">
            <a:spAutoFit/>
          </a:bodyPr>
          <a:lstStyle/>
          <a:p>
            <a:r>
              <a:rPr lang="en-US" altLang="zh-CN" sz="2000" b="1" dirty="0"/>
              <a:t>6</a:t>
            </a:r>
            <a:endParaRPr lang="zh-CN" altLang="en-US" sz="2000" b="1" dirty="0"/>
          </a:p>
        </p:txBody>
      </p:sp>
      <p:sp>
        <p:nvSpPr>
          <p:cNvPr id="19" name="箭头: 右 18"/>
          <p:cNvSpPr/>
          <p:nvPr/>
        </p:nvSpPr>
        <p:spPr>
          <a:xfrm flipH="1">
            <a:off x="5411670" y="2857450"/>
            <a:ext cx="3564769" cy="909178"/>
          </a:xfrm>
          <a:prstGeom prst="rightArrow">
            <a:avLst>
              <a:gd name="adj1" fmla="val 50000"/>
              <a:gd name="adj2" fmla="val 70695"/>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SELECT id, quantity FROM order;</a:t>
            </a:r>
            <a:endParaRPr lang="zh-CN" altLang="en-US" b="1" dirty="0"/>
          </a:p>
        </p:txBody>
      </p:sp>
      <p:sp>
        <p:nvSpPr>
          <p:cNvPr id="20" name="文本框 19"/>
          <p:cNvSpPr txBox="1"/>
          <p:nvPr/>
        </p:nvSpPr>
        <p:spPr>
          <a:xfrm>
            <a:off x="6542405" y="2603488"/>
            <a:ext cx="1338828" cy="369332"/>
          </a:xfrm>
          <a:prstGeom prst="rect">
            <a:avLst/>
          </a:prstGeom>
          <a:noFill/>
        </p:spPr>
        <p:txBody>
          <a:bodyPr wrap="none" rtlCol="0">
            <a:spAutoFit/>
          </a:bodyPr>
          <a:lstStyle/>
          <a:p>
            <a:r>
              <a:rPr lang="zh-CN" altLang="en-US" b="1" dirty="0"/>
              <a:t>输入缓存区</a:t>
            </a:r>
          </a:p>
        </p:txBody>
      </p:sp>
      <p:sp>
        <p:nvSpPr>
          <p:cNvPr id="21" name="文本框 20"/>
          <p:cNvSpPr txBox="1"/>
          <p:nvPr/>
        </p:nvSpPr>
        <p:spPr>
          <a:xfrm flipH="1">
            <a:off x="3190322" y="1888911"/>
            <a:ext cx="2722231" cy="369332"/>
          </a:xfrm>
          <a:prstGeom prst="rect">
            <a:avLst/>
          </a:prstGeom>
          <a:noFill/>
        </p:spPr>
        <p:txBody>
          <a:bodyPr wrap="square" rtlCol="0">
            <a:spAutoFit/>
          </a:bodyPr>
          <a:lstStyle/>
          <a:p>
            <a:r>
              <a:rPr lang="zh-CN" altLang="en-US" b="1" dirty="0"/>
              <a:t>产生式规则集</a:t>
            </a:r>
          </a:p>
        </p:txBody>
      </p:sp>
      <p:cxnSp>
        <p:nvCxnSpPr>
          <p:cNvPr id="22" name="直接连接符 21"/>
          <p:cNvCxnSpPr>
            <a:endCxn id="6" idx="2"/>
          </p:cNvCxnSpPr>
          <p:nvPr/>
        </p:nvCxnSpPr>
        <p:spPr>
          <a:xfrm flipH="1">
            <a:off x="3034071" y="3476648"/>
            <a:ext cx="935998" cy="628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6" idx="5"/>
          </p:cNvCxnSpPr>
          <p:nvPr/>
        </p:nvCxnSpPr>
        <p:spPr>
          <a:xfrm>
            <a:off x="4001190" y="3493576"/>
            <a:ext cx="630733" cy="65120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176848" y="3561206"/>
            <a:ext cx="427996" cy="400110"/>
          </a:xfrm>
          <a:prstGeom prst="rect">
            <a:avLst/>
          </a:prstGeom>
          <a:noFill/>
        </p:spPr>
        <p:txBody>
          <a:bodyPr wrap="square" rtlCol="0">
            <a:spAutoFit/>
          </a:bodyPr>
          <a:lstStyle/>
          <a:p>
            <a:r>
              <a:rPr lang="en-US" altLang="zh-CN" sz="2000" b="1" dirty="0"/>
              <a:t>7</a:t>
            </a:r>
            <a:endParaRPr lang="zh-CN" altLang="en-US" sz="2000" b="1" dirty="0"/>
          </a:p>
        </p:txBody>
      </p:sp>
      <p:sp>
        <p:nvSpPr>
          <p:cNvPr id="25" name="文本框 24"/>
          <p:cNvSpPr txBox="1"/>
          <p:nvPr/>
        </p:nvSpPr>
        <p:spPr>
          <a:xfrm>
            <a:off x="3190322" y="3062473"/>
            <a:ext cx="427996" cy="400110"/>
          </a:xfrm>
          <a:prstGeom prst="rect">
            <a:avLst/>
          </a:prstGeom>
          <a:noFill/>
        </p:spPr>
        <p:txBody>
          <a:bodyPr wrap="square" rtlCol="0">
            <a:spAutoFit/>
          </a:bodyPr>
          <a:lstStyle/>
          <a:p>
            <a:r>
              <a:rPr lang="en-US" altLang="zh-CN" sz="2000" b="1" dirty="0"/>
              <a:t>8</a:t>
            </a:r>
            <a:endParaRPr lang="zh-CN" altLang="en-US" sz="2000" b="1" dirty="0"/>
          </a:p>
        </p:txBody>
      </p:sp>
      <p:sp>
        <p:nvSpPr>
          <p:cNvPr id="26" name="文本框 25"/>
          <p:cNvSpPr txBox="1"/>
          <p:nvPr/>
        </p:nvSpPr>
        <p:spPr>
          <a:xfrm>
            <a:off x="3034071" y="5242023"/>
            <a:ext cx="1800493" cy="369332"/>
          </a:xfrm>
          <a:prstGeom prst="rect">
            <a:avLst/>
          </a:prstGeom>
          <a:noFill/>
        </p:spPr>
        <p:txBody>
          <a:bodyPr wrap="none" rtlCol="0">
            <a:spAutoFit/>
          </a:bodyPr>
          <a:lstStyle/>
          <a:p>
            <a:r>
              <a:rPr lang="zh-CN" altLang="en-US" b="1" dirty="0"/>
              <a:t>语法分析器图示</a:t>
            </a:r>
          </a:p>
        </p:txBody>
      </p:sp>
      <p:sp>
        <p:nvSpPr>
          <p:cNvPr id="27" name="文本框 26"/>
          <p:cNvSpPr txBox="1"/>
          <p:nvPr/>
        </p:nvSpPr>
        <p:spPr>
          <a:xfrm>
            <a:off x="612395" y="3129999"/>
            <a:ext cx="415498" cy="369332"/>
          </a:xfrm>
          <a:prstGeom prst="rect">
            <a:avLst/>
          </a:prstGeom>
          <a:noFill/>
        </p:spPr>
        <p:txBody>
          <a:bodyPr wrap="none" rtlCol="0">
            <a:spAutoFit/>
          </a:bodyPr>
          <a:lstStyle/>
          <a:p>
            <a:r>
              <a:rPr lang="zh-CN" altLang="en-US" b="1" dirty="0"/>
              <a:t>栈</a:t>
            </a:r>
          </a:p>
        </p:txBody>
      </p:sp>
      <p:sp>
        <p:nvSpPr>
          <p:cNvPr id="28" name="矩形 27"/>
          <p:cNvSpPr/>
          <p:nvPr/>
        </p:nvSpPr>
        <p:spPr>
          <a:xfrm>
            <a:off x="1140550" y="2287989"/>
            <a:ext cx="1305661" cy="2651759"/>
          </a:xfrm>
          <a:prstGeom prst="rect">
            <a:avLst/>
          </a:prstGeom>
          <a:noFill/>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29" name="直接连接符 28"/>
          <p:cNvCxnSpPr/>
          <p:nvPr/>
        </p:nvCxnSpPr>
        <p:spPr>
          <a:xfrm flipV="1">
            <a:off x="1140549" y="2837487"/>
            <a:ext cx="1305662" cy="93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140549" y="3392908"/>
            <a:ext cx="13056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40549" y="3935189"/>
            <a:ext cx="130566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454412" y="1828888"/>
            <a:ext cx="595035" cy="338554"/>
          </a:xfrm>
          <a:prstGeom prst="rect">
            <a:avLst/>
          </a:prstGeom>
          <a:noFill/>
        </p:spPr>
        <p:txBody>
          <a:bodyPr wrap="none" rtlCol="0">
            <a:spAutoFit/>
          </a:bodyPr>
          <a:lstStyle/>
          <a:p>
            <a:r>
              <a:rPr lang="zh-CN" altLang="en-US" sz="1600" dirty="0"/>
              <a:t>栈顶</a:t>
            </a:r>
          </a:p>
        </p:txBody>
      </p:sp>
      <p:cxnSp>
        <p:nvCxnSpPr>
          <p:cNvPr id="33" name="直接连接符 32"/>
          <p:cNvCxnSpPr/>
          <p:nvPr/>
        </p:nvCxnSpPr>
        <p:spPr>
          <a:xfrm>
            <a:off x="1140549" y="4440014"/>
            <a:ext cx="130566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词法分析器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语法分析器</a:t>
            </a:r>
            <a:endParaRPr lang="zh-CN" altLang="en-US" sz="2800" dirty="0">
              <a:latin typeface="Times New Roman" panose="02020603050405020304" pitchFamily="18" charset="0"/>
            </a:endParaRPr>
          </a:p>
        </p:txBody>
      </p:sp>
      <p:sp>
        <p:nvSpPr>
          <p:cNvPr id="35"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36"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37" name="椭圆 5"/>
          <p:cNvSpPr>
            <a:spLocks noChangeArrowheads="1"/>
          </p:cNvSpPr>
          <p:nvPr/>
        </p:nvSpPr>
        <p:spPr bwMode="auto">
          <a:xfrm>
            <a:off x="3867223" y="747833"/>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38" name="矩形 6"/>
          <p:cNvSpPr>
            <a:spLocks noChangeArrowheads="1"/>
          </p:cNvSpPr>
          <p:nvPr/>
        </p:nvSpPr>
        <p:spPr bwMode="auto">
          <a:xfrm>
            <a:off x="-8658" y="749953"/>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9" name="文本框 10"/>
          <p:cNvSpPr txBox="1">
            <a:spLocks noChangeArrowheads="1"/>
          </p:cNvSpPr>
          <p:nvPr/>
        </p:nvSpPr>
        <p:spPr bwMode="auto">
          <a:xfrm>
            <a:off x="-76698" y="768330"/>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移进和规约（</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shift &amp; reduce</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3034071" y="2718380"/>
            <a:ext cx="1872000" cy="1872000"/>
          </a:xfrm>
          <a:prstGeom prst="ellipse">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7" name="直接连接符 6"/>
          <p:cNvCxnSpPr>
            <a:endCxn id="6" idx="1"/>
          </p:cNvCxnSpPr>
          <p:nvPr/>
        </p:nvCxnSpPr>
        <p:spPr>
          <a:xfrm flipH="1" flipV="1">
            <a:off x="3308219" y="2992528"/>
            <a:ext cx="661854" cy="66185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6" idx="0"/>
          </p:cNvCxnSpPr>
          <p:nvPr/>
        </p:nvCxnSpPr>
        <p:spPr>
          <a:xfrm flipV="1">
            <a:off x="3970071" y="2718380"/>
            <a:ext cx="0" cy="9360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6" idx="7"/>
          </p:cNvCxnSpPr>
          <p:nvPr/>
        </p:nvCxnSpPr>
        <p:spPr>
          <a:xfrm flipV="1">
            <a:off x="3970071" y="2992528"/>
            <a:ext cx="661852" cy="66185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 idx="3"/>
          </p:cNvCxnSpPr>
          <p:nvPr/>
        </p:nvCxnSpPr>
        <p:spPr>
          <a:xfrm flipV="1">
            <a:off x="3308219" y="3654382"/>
            <a:ext cx="661851" cy="66185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4"/>
          </p:cNvCxnSpPr>
          <p:nvPr/>
        </p:nvCxnSpPr>
        <p:spPr>
          <a:xfrm flipH="1" flipV="1">
            <a:off x="3970070" y="3654380"/>
            <a:ext cx="1" cy="9360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 idx="6"/>
          </p:cNvCxnSpPr>
          <p:nvPr/>
        </p:nvCxnSpPr>
        <p:spPr>
          <a:xfrm flipH="1">
            <a:off x="3970073" y="3654380"/>
            <a:ext cx="93599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572151" y="2907977"/>
            <a:ext cx="427996" cy="400110"/>
          </a:xfrm>
          <a:prstGeom prst="rect">
            <a:avLst/>
          </a:prstGeom>
          <a:noFill/>
        </p:spPr>
        <p:txBody>
          <a:bodyPr wrap="square" rtlCol="0">
            <a:spAutoFit/>
          </a:bodyPr>
          <a:lstStyle/>
          <a:p>
            <a:r>
              <a:rPr lang="en-US" altLang="zh-CN" sz="2000" b="1" dirty="0"/>
              <a:t>1</a:t>
            </a:r>
            <a:endParaRPr lang="zh-CN" altLang="en-US" sz="2000" b="1" dirty="0"/>
          </a:p>
        </p:txBody>
      </p:sp>
      <p:sp>
        <p:nvSpPr>
          <p:cNvPr id="14" name="文本框 13"/>
          <p:cNvSpPr txBox="1"/>
          <p:nvPr/>
        </p:nvSpPr>
        <p:spPr>
          <a:xfrm>
            <a:off x="4030223" y="2928327"/>
            <a:ext cx="427996" cy="400110"/>
          </a:xfrm>
          <a:prstGeom prst="rect">
            <a:avLst/>
          </a:prstGeom>
          <a:noFill/>
        </p:spPr>
        <p:txBody>
          <a:bodyPr wrap="square" rtlCol="0">
            <a:spAutoFit/>
          </a:bodyPr>
          <a:lstStyle/>
          <a:p>
            <a:r>
              <a:rPr lang="en-US" altLang="zh-CN" sz="2000" b="1" dirty="0"/>
              <a:t>2</a:t>
            </a:r>
            <a:endParaRPr lang="zh-CN" altLang="en-US" sz="2000" b="1" dirty="0"/>
          </a:p>
        </p:txBody>
      </p:sp>
      <p:sp>
        <p:nvSpPr>
          <p:cNvPr id="15" name="文本框 14"/>
          <p:cNvSpPr txBox="1"/>
          <p:nvPr/>
        </p:nvSpPr>
        <p:spPr>
          <a:xfrm>
            <a:off x="4365887" y="3202986"/>
            <a:ext cx="427995" cy="400110"/>
          </a:xfrm>
          <a:prstGeom prst="rect">
            <a:avLst/>
          </a:prstGeom>
          <a:noFill/>
        </p:spPr>
        <p:txBody>
          <a:bodyPr wrap="square" rtlCol="0">
            <a:spAutoFit/>
          </a:bodyPr>
          <a:lstStyle/>
          <a:p>
            <a:r>
              <a:rPr lang="en-US" altLang="zh-CN" sz="2000" b="1" dirty="0"/>
              <a:t>3</a:t>
            </a:r>
            <a:endParaRPr lang="zh-CN" altLang="en-US" sz="2000" b="1" dirty="0"/>
          </a:p>
        </p:txBody>
      </p:sp>
      <p:sp>
        <p:nvSpPr>
          <p:cNvPr id="16" name="文本框 15"/>
          <p:cNvSpPr txBox="1"/>
          <p:nvPr/>
        </p:nvSpPr>
        <p:spPr>
          <a:xfrm>
            <a:off x="4365887" y="3722270"/>
            <a:ext cx="427996" cy="400110"/>
          </a:xfrm>
          <a:prstGeom prst="rect">
            <a:avLst/>
          </a:prstGeom>
          <a:noFill/>
        </p:spPr>
        <p:txBody>
          <a:bodyPr wrap="square" rtlCol="0">
            <a:spAutoFit/>
          </a:bodyPr>
          <a:lstStyle/>
          <a:p>
            <a:r>
              <a:rPr lang="en-US" altLang="zh-CN" sz="2000" b="1" dirty="0"/>
              <a:t>4</a:t>
            </a:r>
            <a:endParaRPr lang="zh-CN" altLang="en-US" sz="2000" b="1" dirty="0"/>
          </a:p>
        </p:txBody>
      </p:sp>
      <p:sp>
        <p:nvSpPr>
          <p:cNvPr id="17" name="文本框 16"/>
          <p:cNvSpPr txBox="1"/>
          <p:nvPr/>
        </p:nvSpPr>
        <p:spPr>
          <a:xfrm>
            <a:off x="4039701" y="4053196"/>
            <a:ext cx="427996" cy="400110"/>
          </a:xfrm>
          <a:prstGeom prst="rect">
            <a:avLst/>
          </a:prstGeom>
          <a:noFill/>
        </p:spPr>
        <p:txBody>
          <a:bodyPr wrap="square" rtlCol="0">
            <a:spAutoFit/>
          </a:bodyPr>
          <a:lstStyle/>
          <a:p>
            <a:r>
              <a:rPr lang="en-US" altLang="zh-CN" sz="2000" b="1" dirty="0"/>
              <a:t>5</a:t>
            </a:r>
            <a:endParaRPr lang="zh-CN" altLang="en-US" sz="2000" b="1" dirty="0"/>
          </a:p>
        </p:txBody>
      </p:sp>
      <p:sp>
        <p:nvSpPr>
          <p:cNvPr id="18" name="文本框 17"/>
          <p:cNvSpPr txBox="1"/>
          <p:nvPr/>
        </p:nvSpPr>
        <p:spPr>
          <a:xfrm>
            <a:off x="3552005" y="4037750"/>
            <a:ext cx="427996" cy="400110"/>
          </a:xfrm>
          <a:prstGeom prst="rect">
            <a:avLst/>
          </a:prstGeom>
          <a:noFill/>
        </p:spPr>
        <p:txBody>
          <a:bodyPr wrap="square" rtlCol="0">
            <a:spAutoFit/>
          </a:bodyPr>
          <a:lstStyle/>
          <a:p>
            <a:r>
              <a:rPr lang="en-US" altLang="zh-CN" sz="2000" b="1" dirty="0"/>
              <a:t>6</a:t>
            </a:r>
            <a:endParaRPr lang="zh-CN" altLang="en-US" sz="2000" b="1" dirty="0"/>
          </a:p>
        </p:txBody>
      </p:sp>
      <p:sp>
        <p:nvSpPr>
          <p:cNvPr id="19" name="箭头: 右 18"/>
          <p:cNvSpPr/>
          <p:nvPr/>
        </p:nvSpPr>
        <p:spPr>
          <a:xfrm flipH="1">
            <a:off x="5411671" y="3028900"/>
            <a:ext cx="3390865" cy="909178"/>
          </a:xfrm>
          <a:prstGeom prst="rightArrow">
            <a:avLst>
              <a:gd name="adj1" fmla="val 50000"/>
              <a:gd name="adj2" fmla="val 70695"/>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id, quantity FROM order;</a:t>
            </a:r>
            <a:endParaRPr lang="zh-CN" altLang="en-US" b="1" dirty="0"/>
          </a:p>
        </p:txBody>
      </p:sp>
      <p:sp>
        <p:nvSpPr>
          <p:cNvPr id="20" name="文本框 19"/>
          <p:cNvSpPr txBox="1"/>
          <p:nvPr/>
        </p:nvSpPr>
        <p:spPr>
          <a:xfrm>
            <a:off x="6564898" y="2718380"/>
            <a:ext cx="1338828" cy="369332"/>
          </a:xfrm>
          <a:prstGeom prst="rect">
            <a:avLst/>
          </a:prstGeom>
          <a:noFill/>
        </p:spPr>
        <p:txBody>
          <a:bodyPr wrap="none" rtlCol="0">
            <a:spAutoFit/>
          </a:bodyPr>
          <a:lstStyle/>
          <a:p>
            <a:r>
              <a:rPr lang="zh-CN" altLang="en-US" b="1" dirty="0"/>
              <a:t>输入缓存区</a:t>
            </a:r>
          </a:p>
        </p:txBody>
      </p:sp>
      <p:sp>
        <p:nvSpPr>
          <p:cNvPr id="21" name="文本框 20"/>
          <p:cNvSpPr txBox="1"/>
          <p:nvPr/>
        </p:nvSpPr>
        <p:spPr>
          <a:xfrm flipH="1">
            <a:off x="3190322" y="2060361"/>
            <a:ext cx="2722231" cy="369332"/>
          </a:xfrm>
          <a:prstGeom prst="rect">
            <a:avLst/>
          </a:prstGeom>
          <a:noFill/>
        </p:spPr>
        <p:txBody>
          <a:bodyPr wrap="square" rtlCol="0">
            <a:spAutoFit/>
          </a:bodyPr>
          <a:lstStyle/>
          <a:p>
            <a:r>
              <a:rPr lang="zh-CN" altLang="en-US" b="1" dirty="0"/>
              <a:t>产生式规则集</a:t>
            </a:r>
          </a:p>
        </p:txBody>
      </p:sp>
      <p:cxnSp>
        <p:nvCxnSpPr>
          <p:cNvPr id="22" name="直接连接符 21"/>
          <p:cNvCxnSpPr>
            <a:endCxn id="6" idx="2"/>
          </p:cNvCxnSpPr>
          <p:nvPr/>
        </p:nvCxnSpPr>
        <p:spPr>
          <a:xfrm flipH="1">
            <a:off x="3034071" y="3648098"/>
            <a:ext cx="935998" cy="628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6" idx="5"/>
          </p:cNvCxnSpPr>
          <p:nvPr/>
        </p:nvCxnSpPr>
        <p:spPr>
          <a:xfrm>
            <a:off x="4001190" y="3665026"/>
            <a:ext cx="630733" cy="65120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176848" y="3732656"/>
            <a:ext cx="427996" cy="400110"/>
          </a:xfrm>
          <a:prstGeom prst="rect">
            <a:avLst/>
          </a:prstGeom>
          <a:noFill/>
        </p:spPr>
        <p:txBody>
          <a:bodyPr wrap="square" rtlCol="0">
            <a:spAutoFit/>
          </a:bodyPr>
          <a:lstStyle/>
          <a:p>
            <a:r>
              <a:rPr lang="en-US" altLang="zh-CN" sz="2000" b="1" dirty="0"/>
              <a:t>7</a:t>
            </a:r>
            <a:endParaRPr lang="zh-CN" altLang="en-US" sz="2000" b="1" dirty="0"/>
          </a:p>
        </p:txBody>
      </p:sp>
      <p:sp>
        <p:nvSpPr>
          <p:cNvPr id="25" name="文本框 24"/>
          <p:cNvSpPr txBox="1"/>
          <p:nvPr/>
        </p:nvSpPr>
        <p:spPr>
          <a:xfrm>
            <a:off x="3190322" y="3233923"/>
            <a:ext cx="427996" cy="400110"/>
          </a:xfrm>
          <a:prstGeom prst="rect">
            <a:avLst/>
          </a:prstGeom>
          <a:noFill/>
        </p:spPr>
        <p:txBody>
          <a:bodyPr wrap="square" rtlCol="0">
            <a:spAutoFit/>
          </a:bodyPr>
          <a:lstStyle/>
          <a:p>
            <a:r>
              <a:rPr lang="en-US" altLang="zh-CN" sz="2000" b="1" dirty="0"/>
              <a:t>8</a:t>
            </a:r>
            <a:endParaRPr lang="zh-CN" altLang="en-US" sz="2000" b="1" dirty="0"/>
          </a:p>
        </p:txBody>
      </p:sp>
      <p:sp>
        <p:nvSpPr>
          <p:cNvPr id="26" name="文本框 25"/>
          <p:cNvSpPr txBox="1"/>
          <p:nvPr/>
        </p:nvSpPr>
        <p:spPr>
          <a:xfrm>
            <a:off x="3034071" y="5413473"/>
            <a:ext cx="1800493" cy="369332"/>
          </a:xfrm>
          <a:prstGeom prst="rect">
            <a:avLst/>
          </a:prstGeom>
          <a:noFill/>
        </p:spPr>
        <p:txBody>
          <a:bodyPr wrap="none" rtlCol="0">
            <a:spAutoFit/>
          </a:bodyPr>
          <a:lstStyle/>
          <a:p>
            <a:r>
              <a:rPr lang="zh-CN" altLang="en-US" b="1" dirty="0"/>
              <a:t>语法分析器图示</a:t>
            </a:r>
          </a:p>
        </p:txBody>
      </p:sp>
      <p:sp>
        <p:nvSpPr>
          <p:cNvPr id="27" name="文本框 26"/>
          <p:cNvSpPr txBox="1"/>
          <p:nvPr/>
        </p:nvSpPr>
        <p:spPr>
          <a:xfrm>
            <a:off x="612395" y="3301449"/>
            <a:ext cx="415498" cy="369332"/>
          </a:xfrm>
          <a:prstGeom prst="rect">
            <a:avLst/>
          </a:prstGeom>
          <a:noFill/>
        </p:spPr>
        <p:txBody>
          <a:bodyPr wrap="none" rtlCol="0">
            <a:spAutoFit/>
          </a:bodyPr>
          <a:lstStyle/>
          <a:p>
            <a:r>
              <a:rPr lang="zh-CN" altLang="en-US" b="1" dirty="0"/>
              <a:t>栈</a:t>
            </a:r>
          </a:p>
        </p:txBody>
      </p:sp>
      <p:sp>
        <p:nvSpPr>
          <p:cNvPr id="28" name="矩形 27"/>
          <p:cNvSpPr/>
          <p:nvPr/>
        </p:nvSpPr>
        <p:spPr>
          <a:xfrm>
            <a:off x="1140550" y="2459439"/>
            <a:ext cx="1305661" cy="2651759"/>
          </a:xfrm>
          <a:prstGeom prst="rect">
            <a:avLst/>
          </a:prstGeom>
          <a:noFill/>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29" name="直接连接符 28"/>
          <p:cNvCxnSpPr/>
          <p:nvPr/>
        </p:nvCxnSpPr>
        <p:spPr>
          <a:xfrm flipV="1">
            <a:off x="1140549" y="3008937"/>
            <a:ext cx="1305662" cy="93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140549" y="3564358"/>
            <a:ext cx="13056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40549" y="4106639"/>
            <a:ext cx="130566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454412" y="2000338"/>
            <a:ext cx="595035" cy="338554"/>
          </a:xfrm>
          <a:prstGeom prst="rect">
            <a:avLst/>
          </a:prstGeom>
          <a:noFill/>
        </p:spPr>
        <p:txBody>
          <a:bodyPr wrap="none" rtlCol="0">
            <a:spAutoFit/>
          </a:bodyPr>
          <a:lstStyle/>
          <a:p>
            <a:r>
              <a:rPr lang="zh-CN" altLang="en-US" sz="1600" dirty="0"/>
              <a:t>栈顶</a:t>
            </a:r>
          </a:p>
        </p:txBody>
      </p:sp>
      <p:cxnSp>
        <p:nvCxnSpPr>
          <p:cNvPr id="33" name="直接连接符 32"/>
          <p:cNvCxnSpPr/>
          <p:nvPr/>
        </p:nvCxnSpPr>
        <p:spPr>
          <a:xfrm>
            <a:off x="1140549" y="4611464"/>
            <a:ext cx="130566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63995" y="1285875"/>
            <a:ext cx="2954655" cy="369332"/>
          </a:xfrm>
          <a:prstGeom prst="rect">
            <a:avLst/>
          </a:prstGeom>
          <a:noFill/>
        </p:spPr>
        <p:txBody>
          <a:bodyPr wrap="none" rtlCol="0">
            <a:spAutoFit/>
          </a:bodyPr>
          <a:lstStyle/>
          <a:p>
            <a:r>
              <a:rPr lang="zh-CN" altLang="en-US" b="1" dirty="0"/>
              <a:t>移进</a:t>
            </a:r>
            <a:r>
              <a:rPr lang="zh-CN" altLang="en-US" dirty="0"/>
              <a:t>：将字符标记放入栈中</a:t>
            </a:r>
          </a:p>
        </p:txBody>
      </p:sp>
      <p:sp>
        <p:nvSpPr>
          <p:cNvPr id="34" name="文本框 33"/>
          <p:cNvSpPr txBox="1"/>
          <p:nvPr/>
        </p:nvSpPr>
        <p:spPr>
          <a:xfrm>
            <a:off x="1405038" y="2556877"/>
            <a:ext cx="4572000" cy="369332"/>
          </a:xfrm>
          <a:prstGeom prst="rect">
            <a:avLst/>
          </a:prstGeom>
          <a:noFill/>
        </p:spPr>
        <p:txBody>
          <a:bodyPr wrap="square">
            <a:spAutoFit/>
          </a:bodyPr>
          <a:lstStyle/>
          <a:p>
            <a:r>
              <a:rPr lang="en-US" altLang="zh-CN" b="1" dirty="0">
                <a:solidFill>
                  <a:srgbClr val="FF0000"/>
                </a:solidFill>
              </a:rPr>
              <a:t>SELECT</a:t>
            </a:r>
            <a:endParaRPr lang="zh-CN" altLang="en-US" dirty="0">
              <a:solidFill>
                <a:srgbClr val="FF0000"/>
              </a:solidFill>
            </a:endParaRPr>
          </a:p>
        </p:txBody>
      </p:sp>
      <p:sp>
        <p:nvSpPr>
          <p:cNvPr id="35"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800" b="1" dirty="0">
              <a:latin typeface="Times New Roman" panose="02020603050405020304" pitchFamily="18" charset="0"/>
            </a:endParaRPr>
          </a:p>
        </p:txBody>
      </p:sp>
      <p:sp>
        <p:nvSpPr>
          <p:cNvPr id="36"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词法分析器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语法分析器</a:t>
            </a:r>
            <a:endParaRPr lang="zh-CN" altLang="en-US" sz="2800" dirty="0">
              <a:latin typeface="Times New Roman" panose="02020603050405020304" pitchFamily="18" charset="0"/>
            </a:endParaRPr>
          </a:p>
        </p:txBody>
      </p:sp>
      <p:sp>
        <p:nvSpPr>
          <p:cNvPr id="37"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38"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39" name="椭圆 5"/>
          <p:cNvSpPr>
            <a:spLocks noChangeArrowheads="1"/>
          </p:cNvSpPr>
          <p:nvPr/>
        </p:nvSpPr>
        <p:spPr bwMode="auto">
          <a:xfrm>
            <a:off x="3867223" y="747833"/>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40" name="矩形 6"/>
          <p:cNvSpPr>
            <a:spLocks noChangeArrowheads="1"/>
          </p:cNvSpPr>
          <p:nvPr/>
        </p:nvSpPr>
        <p:spPr bwMode="auto">
          <a:xfrm>
            <a:off x="-8658" y="749953"/>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41" name="文本框 10"/>
          <p:cNvSpPr txBox="1">
            <a:spLocks noChangeArrowheads="1"/>
          </p:cNvSpPr>
          <p:nvPr/>
        </p:nvSpPr>
        <p:spPr bwMode="auto">
          <a:xfrm>
            <a:off x="-76698" y="768330"/>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移进和规约（</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shift &amp; reduce</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8720" y="1055902"/>
            <a:ext cx="3877985" cy="369332"/>
          </a:xfrm>
          <a:prstGeom prst="rect">
            <a:avLst/>
          </a:prstGeom>
          <a:noFill/>
        </p:spPr>
        <p:txBody>
          <a:bodyPr wrap="none" rtlCol="0">
            <a:spAutoFit/>
          </a:bodyPr>
          <a:lstStyle/>
          <a:p>
            <a:r>
              <a:rPr lang="zh-CN" altLang="en-US" b="1" dirty="0"/>
              <a:t>规约</a:t>
            </a:r>
            <a:r>
              <a:rPr lang="zh-CN" altLang="en-US" dirty="0"/>
              <a:t>：用非终结符代替栈的顶部元素</a:t>
            </a:r>
          </a:p>
        </p:txBody>
      </p:sp>
      <p:cxnSp>
        <p:nvCxnSpPr>
          <p:cNvPr id="44" name="直接箭头连接符 43"/>
          <p:cNvCxnSpPr/>
          <p:nvPr/>
        </p:nvCxnSpPr>
        <p:spPr>
          <a:xfrm>
            <a:off x="1431216" y="2116773"/>
            <a:ext cx="145993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991467" y="1950641"/>
            <a:ext cx="3351626" cy="769441"/>
          </a:xfrm>
          <a:prstGeom prst="rect">
            <a:avLst/>
          </a:prstGeom>
          <a:noFill/>
        </p:spPr>
        <p:txBody>
          <a:bodyPr wrap="square" rtlCol="0">
            <a:spAutoFit/>
          </a:bodyPr>
          <a:lstStyle/>
          <a:p>
            <a:r>
              <a:rPr lang="en-US" altLang="zh-CN" sz="2000" b="1" dirty="0"/>
              <a:t>id	   	  &lt;Name&gt;</a:t>
            </a:r>
            <a:r>
              <a:rPr lang="en-US" altLang="zh-CN" sz="2400" b="1" dirty="0"/>
              <a:t>	</a:t>
            </a:r>
            <a:endParaRPr lang="zh-CN" altLang="en-US" dirty="0"/>
          </a:p>
        </p:txBody>
      </p:sp>
      <p:sp>
        <p:nvSpPr>
          <p:cNvPr id="46" name="文本框 45"/>
          <p:cNvSpPr txBox="1"/>
          <p:nvPr/>
        </p:nvSpPr>
        <p:spPr>
          <a:xfrm>
            <a:off x="1769279" y="2150696"/>
            <a:ext cx="774571" cy="369332"/>
          </a:xfrm>
          <a:prstGeom prst="rect">
            <a:avLst/>
          </a:prstGeom>
          <a:noFill/>
        </p:spPr>
        <p:txBody>
          <a:bodyPr wrap="none" rtlCol="0">
            <a:spAutoFit/>
          </a:bodyPr>
          <a:lstStyle/>
          <a:p>
            <a:r>
              <a:rPr lang="zh-CN" altLang="en-US" b="1" dirty="0"/>
              <a:t>规则</a:t>
            </a:r>
            <a:r>
              <a:rPr lang="en-US" altLang="zh-CN" b="1" dirty="0"/>
              <a:t>4</a:t>
            </a:r>
            <a:endParaRPr lang="zh-CN" altLang="en-US" b="1" dirty="0"/>
          </a:p>
        </p:txBody>
      </p:sp>
      <p:sp>
        <p:nvSpPr>
          <p:cNvPr id="47" name="文本框 46"/>
          <p:cNvSpPr txBox="1"/>
          <p:nvPr/>
        </p:nvSpPr>
        <p:spPr>
          <a:xfrm>
            <a:off x="1812371" y="1680768"/>
            <a:ext cx="646331" cy="369332"/>
          </a:xfrm>
          <a:prstGeom prst="rect">
            <a:avLst/>
          </a:prstGeom>
          <a:noFill/>
        </p:spPr>
        <p:txBody>
          <a:bodyPr wrap="none" rtlCol="0">
            <a:spAutoFit/>
          </a:bodyPr>
          <a:lstStyle/>
          <a:p>
            <a:r>
              <a:rPr lang="zh-CN" altLang="en-US" b="1" dirty="0"/>
              <a:t>归约</a:t>
            </a:r>
          </a:p>
        </p:txBody>
      </p:sp>
      <p:cxnSp>
        <p:nvCxnSpPr>
          <p:cNvPr id="48" name="直接箭头连接符 47"/>
          <p:cNvCxnSpPr/>
          <p:nvPr/>
        </p:nvCxnSpPr>
        <p:spPr>
          <a:xfrm>
            <a:off x="5870713" y="2128271"/>
            <a:ext cx="145993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9" name="文本框 48"/>
          <p:cNvSpPr txBox="1"/>
          <p:nvPr/>
        </p:nvSpPr>
        <p:spPr>
          <a:xfrm>
            <a:off x="6258637" y="2238826"/>
            <a:ext cx="774571" cy="369332"/>
          </a:xfrm>
          <a:prstGeom prst="rect">
            <a:avLst/>
          </a:prstGeom>
          <a:noFill/>
        </p:spPr>
        <p:txBody>
          <a:bodyPr wrap="none" rtlCol="0">
            <a:spAutoFit/>
          </a:bodyPr>
          <a:lstStyle/>
          <a:p>
            <a:r>
              <a:rPr lang="zh-CN" altLang="en-US" b="1" dirty="0"/>
              <a:t>规则</a:t>
            </a:r>
            <a:r>
              <a:rPr lang="en-US" altLang="zh-CN" b="1" dirty="0"/>
              <a:t>3</a:t>
            </a:r>
            <a:endParaRPr lang="zh-CN" altLang="en-US" b="1" dirty="0"/>
          </a:p>
        </p:txBody>
      </p:sp>
      <p:sp>
        <p:nvSpPr>
          <p:cNvPr id="50" name="文本框 49"/>
          <p:cNvSpPr txBox="1"/>
          <p:nvPr/>
        </p:nvSpPr>
        <p:spPr>
          <a:xfrm>
            <a:off x="6322756" y="1656631"/>
            <a:ext cx="646331" cy="369332"/>
          </a:xfrm>
          <a:prstGeom prst="rect">
            <a:avLst/>
          </a:prstGeom>
          <a:noFill/>
        </p:spPr>
        <p:txBody>
          <a:bodyPr wrap="none" rtlCol="0">
            <a:spAutoFit/>
          </a:bodyPr>
          <a:lstStyle/>
          <a:p>
            <a:r>
              <a:rPr lang="zh-CN" altLang="en-US" b="1" dirty="0"/>
              <a:t>归约</a:t>
            </a:r>
          </a:p>
        </p:txBody>
      </p:sp>
      <p:sp>
        <p:nvSpPr>
          <p:cNvPr id="51" name="文本框 50"/>
          <p:cNvSpPr txBox="1"/>
          <p:nvPr/>
        </p:nvSpPr>
        <p:spPr>
          <a:xfrm>
            <a:off x="4673562" y="1915024"/>
            <a:ext cx="4591050" cy="400110"/>
          </a:xfrm>
          <a:prstGeom prst="rect">
            <a:avLst/>
          </a:prstGeom>
          <a:noFill/>
        </p:spPr>
        <p:txBody>
          <a:bodyPr wrap="square" rtlCol="0">
            <a:spAutoFit/>
          </a:bodyPr>
          <a:lstStyle/>
          <a:p>
            <a:r>
              <a:rPr lang="en-US" altLang="zh-CN" sz="2000" b="1" dirty="0"/>
              <a:t>&lt;Name&gt;		   	&lt;</a:t>
            </a:r>
            <a:r>
              <a:rPr lang="en-US" altLang="zh-CN" sz="2000" b="1" dirty="0" err="1"/>
              <a:t>SelectList</a:t>
            </a:r>
            <a:r>
              <a:rPr lang="en-US" altLang="zh-CN" sz="2000" b="1" dirty="0"/>
              <a:t>&gt;</a:t>
            </a:r>
            <a:endParaRPr lang="zh-CN" altLang="en-US" sz="1600" dirty="0"/>
          </a:p>
        </p:txBody>
      </p:sp>
      <p:sp>
        <p:nvSpPr>
          <p:cNvPr id="52" name="文本框 51"/>
          <p:cNvSpPr txBox="1"/>
          <p:nvPr/>
        </p:nvSpPr>
        <p:spPr>
          <a:xfrm>
            <a:off x="6079411" y="4057650"/>
            <a:ext cx="441146" cy="400110"/>
          </a:xfrm>
          <a:prstGeom prst="rect">
            <a:avLst/>
          </a:prstGeom>
          <a:noFill/>
        </p:spPr>
        <p:txBody>
          <a:bodyPr wrap="none" rtlCol="0">
            <a:spAutoFit/>
          </a:bodyPr>
          <a:lstStyle/>
          <a:p>
            <a:r>
              <a:rPr lang="zh-CN" altLang="en-US" sz="2000" b="1" dirty="0"/>
              <a:t>栈</a:t>
            </a:r>
          </a:p>
        </p:txBody>
      </p:sp>
      <p:sp>
        <p:nvSpPr>
          <p:cNvPr id="53" name="文本框 52"/>
          <p:cNvSpPr txBox="1"/>
          <p:nvPr/>
        </p:nvSpPr>
        <p:spPr>
          <a:xfrm>
            <a:off x="6600682" y="3305723"/>
            <a:ext cx="2162141" cy="369332"/>
          </a:xfrm>
          <a:prstGeom prst="rect">
            <a:avLst/>
          </a:prstGeom>
          <a:noFill/>
        </p:spPr>
        <p:txBody>
          <a:bodyPr wrap="square" rtlCol="0">
            <a:spAutoFit/>
          </a:bodyPr>
          <a:lstStyle/>
          <a:p>
            <a:r>
              <a:rPr lang="en-US" altLang="zh-CN" b="1" dirty="0">
                <a:solidFill>
                  <a:srgbClr val="FF0000"/>
                </a:solidFill>
              </a:rPr>
              <a:t>&lt;</a:t>
            </a:r>
            <a:r>
              <a:rPr lang="en-US" altLang="zh-CN" b="1" dirty="0" err="1">
                <a:solidFill>
                  <a:srgbClr val="FF0000"/>
                </a:solidFill>
              </a:rPr>
              <a:t>SelectList</a:t>
            </a:r>
            <a:r>
              <a:rPr lang="en-US" altLang="zh-CN" b="1" dirty="0">
                <a:solidFill>
                  <a:srgbClr val="FF0000"/>
                </a:solidFill>
              </a:rPr>
              <a:t>&gt;</a:t>
            </a:r>
            <a:endParaRPr lang="zh-CN" altLang="en-US" sz="1400" dirty="0">
              <a:solidFill>
                <a:srgbClr val="FF0000"/>
              </a:solidFill>
            </a:endParaRPr>
          </a:p>
        </p:txBody>
      </p:sp>
      <p:sp>
        <p:nvSpPr>
          <p:cNvPr id="54" name="矩形 53"/>
          <p:cNvSpPr/>
          <p:nvPr/>
        </p:nvSpPr>
        <p:spPr>
          <a:xfrm>
            <a:off x="6607566" y="3215640"/>
            <a:ext cx="1305661" cy="2651759"/>
          </a:xfrm>
          <a:prstGeom prst="rect">
            <a:avLst/>
          </a:prstGeom>
          <a:noFill/>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55" name="直接连接符 54"/>
          <p:cNvCxnSpPr/>
          <p:nvPr/>
        </p:nvCxnSpPr>
        <p:spPr>
          <a:xfrm flipV="1">
            <a:off x="6607565" y="3765138"/>
            <a:ext cx="1305662" cy="93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607565" y="4320559"/>
            <a:ext cx="13056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607565" y="4862840"/>
            <a:ext cx="130566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6836410" y="3853805"/>
            <a:ext cx="1036759" cy="400110"/>
          </a:xfrm>
          <a:prstGeom prst="rect">
            <a:avLst/>
          </a:prstGeom>
          <a:noFill/>
        </p:spPr>
        <p:txBody>
          <a:bodyPr wrap="square" rtlCol="0">
            <a:spAutoFit/>
          </a:bodyPr>
          <a:lstStyle/>
          <a:p>
            <a:r>
              <a:rPr lang="en-US" altLang="zh-CN" sz="2000" b="1" dirty="0">
                <a:solidFill>
                  <a:srgbClr val="FF0000"/>
                </a:solidFill>
              </a:rPr>
              <a:t>SELECT</a:t>
            </a:r>
            <a:endParaRPr lang="zh-CN" altLang="en-US" sz="1600" dirty="0">
              <a:solidFill>
                <a:srgbClr val="FF0000"/>
              </a:solidFill>
            </a:endParaRPr>
          </a:p>
        </p:txBody>
      </p:sp>
      <p:sp>
        <p:nvSpPr>
          <p:cNvPr id="59" name="文本框 58"/>
          <p:cNvSpPr txBox="1"/>
          <p:nvPr/>
        </p:nvSpPr>
        <p:spPr>
          <a:xfrm>
            <a:off x="6921428" y="2756539"/>
            <a:ext cx="595035" cy="338554"/>
          </a:xfrm>
          <a:prstGeom prst="rect">
            <a:avLst/>
          </a:prstGeom>
          <a:noFill/>
        </p:spPr>
        <p:txBody>
          <a:bodyPr wrap="none" rtlCol="0">
            <a:spAutoFit/>
          </a:bodyPr>
          <a:lstStyle/>
          <a:p>
            <a:r>
              <a:rPr lang="zh-CN" altLang="en-US" sz="1600" dirty="0"/>
              <a:t>栈顶</a:t>
            </a:r>
          </a:p>
        </p:txBody>
      </p:sp>
      <p:cxnSp>
        <p:nvCxnSpPr>
          <p:cNvPr id="60" name="直接连接符 59"/>
          <p:cNvCxnSpPr/>
          <p:nvPr/>
        </p:nvCxnSpPr>
        <p:spPr>
          <a:xfrm>
            <a:off x="6607565" y="5367665"/>
            <a:ext cx="130566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840661" y="4010025"/>
            <a:ext cx="441146" cy="400110"/>
          </a:xfrm>
          <a:prstGeom prst="rect">
            <a:avLst/>
          </a:prstGeom>
          <a:noFill/>
        </p:spPr>
        <p:txBody>
          <a:bodyPr wrap="none" rtlCol="0">
            <a:spAutoFit/>
          </a:bodyPr>
          <a:lstStyle/>
          <a:p>
            <a:r>
              <a:rPr lang="zh-CN" altLang="en-US" sz="2000" b="1" dirty="0"/>
              <a:t>栈</a:t>
            </a:r>
          </a:p>
        </p:txBody>
      </p:sp>
      <p:sp>
        <p:nvSpPr>
          <p:cNvPr id="62" name="文本框 61"/>
          <p:cNvSpPr txBox="1"/>
          <p:nvPr/>
        </p:nvSpPr>
        <p:spPr>
          <a:xfrm>
            <a:off x="1793321" y="3259745"/>
            <a:ext cx="2162141" cy="369332"/>
          </a:xfrm>
          <a:prstGeom prst="rect">
            <a:avLst/>
          </a:prstGeom>
          <a:noFill/>
        </p:spPr>
        <p:txBody>
          <a:bodyPr wrap="square" rtlCol="0">
            <a:spAutoFit/>
          </a:bodyPr>
          <a:lstStyle/>
          <a:p>
            <a:r>
              <a:rPr lang="en-US" altLang="zh-CN" b="1" dirty="0">
                <a:solidFill>
                  <a:srgbClr val="FF0000"/>
                </a:solidFill>
              </a:rPr>
              <a:t>id</a:t>
            </a:r>
            <a:endParaRPr lang="zh-CN" altLang="en-US" sz="1400" dirty="0">
              <a:solidFill>
                <a:srgbClr val="FF0000"/>
              </a:solidFill>
            </a:endParaRPr>
          </a:p>
        </p:txBody>
      </p:sp>
      <p:sp>
        <p:nvSpPr>
          <p:cNvPr id="63" name="矩形 62"/>
          <p:cNvSpPr/>
          <p:nvPr/>
        </p:nvSpPr>
        <p:spPr>
          <a:xfrm>
            <a:off x="1368816" y="3168015"/>
            <a:ext cx="1305661" cy="2651759"/>
          </a:xfrm>
          <a:prstGeom prst="rect">
            <a:avLst/>
          </a:prstGeom>
          <a:noFill/>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64" name="直接连接符 63"/>
          <p:cNvCxnSpPr/>
          <p:nvPr/>
        </p:nvCxnSpPr>
        <p:spPr>
          <a:xfrm flipV="1">
            <a:off x="1368815" y="3717513"/>
            <a:ext cx="1305662" cy="93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368815" y="4272934"/>
            <a:ext cx="13056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368815" y="4815215"/>
            <a:ext cx="130566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1610981" y="3822201"/>
            <a:ext cx="1036759" cy="400110"/>
          </a:xfrm>
          <a:prstGeom prst="rect">
            <a:avLst/>
          </a:prstGeom>
          <a:noFill/>
        </p:spPr>
        <p:txBody>
          <a:bodyPr wrap="square" rtlCol="0">
            <a:spAutoFit/>
          </a:bodyPr>
          <a:lstStyle/>
          <a:p>
            <a:r>
              <a:rPr lang="en-US" altLang="zh-CN" sz="2000" b="1" dirty="0">
                <a:solidFill>
                  <a:srgbClr val="FF0000"/>
                </a:solidFill>
              </a:rPr>
              <a:t>SELECT</a:t>
            </a:r>
            <a:endParaRPr lang="zh-CN" altLang="en-US" sz="1600" dirty="0">
              <a:solidFill>
                <a:srgbClr val="FF0000"/>
              </a:solidFill>
            </a:endParaRPr>
          </a:p>
        </p:txBody>
      </p:sp>
      <p:sp>
        <p:nvSpPr>
          <p:cNvPr id="68" name="文本框 67"/>
          <p:cNvSpPr txBox="1"/>
          <p:nvPr/>
        </p:nvSpPr>
        <p:spPr>
          <a:xfrm>
            <a:off x="1682678" y="2708914"/>
            <a:ext cx="595035" cy="338554"/>
          </a:xfrm>
          <a:prstGeom prst="rect">
            <a:avLst/>
          </a:prstGeom>
          <a:noFill/>
        </p:spPr>
        <p:txBody>
          <a:bodyPr wrap="none" rtlCol="0">
            <a:spAutoFit/>
          </a:bodyPr>
          <a:lstStyle/>
          <a:p>
            <a:r>
              <a:rPr lang="zh-CN" altLang="en-US" sz="1600" dirty="0"/>
              <a:t>栈顶</a:t>
            </a:r>
          </a:p>
        </p:txBody>
      </p:sp>
      <p:cxnSp>
        <p:nvCxnSpPr>
          <p:cNvPr id="69" name="直接连接符 68"/>
          <p:cNvCxnSpPr/>
          <p:nvPr/>
        </p:nvCxnSpPr>
        <p:spPr>
          <a:xfrm>
            <a:off x="1368815" y="5320040"/>
            <a:ext cx="130566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0" name="箭头: 右 69"/>
          <p:cNvSpPr/>
          <p:nvPr/>
        </p:nvSpPr>
        <p:spPr>
          <a:xfrm>
            <a:off x="3239471" y="4166167"/>
            <a:ext cx="2447925" cy="213533"/>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4040410" y="3844112"/>
            <a:ext cx="646331" cy="369332"/>
          </a:xfrm>
          <a:prstGeom prst="rect">
            <a:avLst/>
          </a:prstGeom>
          <a:noFill/>
        </p:spPr>
        <p:txBody>
          <a:bodyPr wrap="none" rtlCol="0">
            <a:spAutoFit/>
          </a:bodyPr>
          <a:lstStyle/>
          <a:p>
            <a:r>
              <a:rPr lang="zh-CN" altLang="en-US" b="1" dirty="0"/>
              <a:t>归约</a:t>
            </a:r>
          </a:p>
        </p:txBody>
      </p:sp>
      <p:sp>
        <p:nvSpPr>
          <p:cNvPr id="72" name="文本框 71"/>
          <p:cNvSpPr txBox="1"/>
          <p:nvPr/>
        </p:nvSpPr>
        <p:spPr>
          <a:xfrm>
            <a:off x="3796753" y="4387197"/>
            <a:ext cx="1133644" cy="369332"/>
          </a:xfrm>
          <a:prstGeom prst="rect">
            <a:avLst/>
          </a:prstGeom>
          <a:noFill/>
        </p:spPr>
        <p:txBody>
          <a:bodyPr wrap="square" rtlCol="0">
            <a:spAutoFit/>
          </a:bodyPr>
          <a:lstStyle/>
          <a:p>
            <a:r>
              <a:rPr lang="zh-CN" altLang="en-US" b="1" dirty="0"/>
              <a:t>规则</a:t>
            </a:r>
            <a:r>
              <a:rPr lang="en-US" altLang="zh-CN" b="1" dirty="0"/>
              <a:t>3</a:t>
            </a:r>
            <a:r>
              <a:rPr lang="zh-CN" altLang="en-US" b="1" dirty="0"/>
              <a:t>，</a:t>
            </a:r>
            <a:r>
              <a:rPr lang="en-US" altLang="zh-CN" b="1" dirty="0"/>
              <a:t>4</a:t>
            </a:r>
          </a:p>
        </p:txBody>
      </p:sp>
      <p:sp>
        <p:nvSpPr>
          <p:cNvPr id="33"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800" b="1" dirty="0">
              <a:latin typeface="Times New Roman" panose="02020603050405020304" pitchFamily="18" charset="0"/>
            </a:endParaRPr>
          </a:p>
        </p:txBody>
      </p:sp>
      <p:sp>
        <p:nvSpPr>
          <p:cNvPr id="34"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词法分析器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语法分析器</a:t>
            </a:r>
            <a:endParaRPr lang="zh-CN" altLang="en-US" sz="2800" dirty="0">
              <a:latin typeface="Times New Roman" panose="02020603050405020304" pitchFamily="18" charset="0"/>
            </a:endParaRPr>
          </a:p>
        </p:txBody>
      </p:sp>
      <p:sp>
        <p:nvSpPr>
          <p:cNvPr id="35"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36"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37" name="椭圆 5"/>
          <p:cNvSpPr>
            <a:spLocks noChangeArrowheads="1"/>
          </p:cNvSpPr>
          <p:nvPr/>
        </p:nvSpPr>
        <p:spPr bwMode="auto">
          <a:xfrm>
            <a:off x="3875881" y="631413"/>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38" name="矩形 6"/>
          <p:cNvSpPr>
            <a:spLocks noChangeArrowheads="1"/>
          </p:cNvSpPr>
          <p:nvPr/>
        </p:nvSpPr>
        <p:spPr bwMode="auto">
          <a:xfrm>
            <a:off x="0" y="633533"/>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9" name="文本框 10"/>
          <p:cNvSpPr txBox="1">
            <a:spLocks noChangeArrowheads="1"/>
          </p:cNvSpPr>
          <p:nvPr/>
        </p:nvSpPr>
        <p:spPr bwMode="auto">
          <a:xfrm>
            <a:off x="-68040" y="651910"/>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移进和规约（</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shift &amp; reduce</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517335" y="893503"/>
            <a:ext cx="8141335" cy="584775"/>
          </a:xfrm>
          <a:prstGeom prst="rect">
            <a:avLst/>
          </a:prstGeom>
          <a:noFill/>
        </p:spPr>
        <p:txBody>
          <a:bodyPr wrap="square" rtlCol="0">
            <a:spAutoFit/>
          </a:bodyPr>
          <a:lstStyle/>
          <a:p>
            <a:pPr defTabSz="914400" fontAlgn="base">
              <a:spcBef>
                <a:spcPts val="300"/>
              </a:spcBef>
              <a:spcAft>
                <a:spcPct val="0"/>
              </a:spcAft>
            </a:pPr>
            <a:r>
              <a:rPr lang="zh-CN" altLang="en-US" sz="16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字符标记流：</a:t>
            </a:r>
            <a:r>
              <a:rPr lang="en-US" sz="1600" dirty="0">
                <a:latin typeface="Times New Roman" panose="02020603050405020304" pitchFamily="18" charset="0"/>
                <a:ea typeface="Microsoft YaHei" panose="020B0503020204020204" pitchFamily="34" charset="-122"/>
                <a:cs typeface="Times New Roman" panose="02020603050405020304" pitchFamily="18" charset="0"/>
              </a:rPr>
              <a:t> “SELECT” “ID:id” “SEP: ,” “ID:quantity” “FROM” “ID:order” “WHERE” “ID:id” “OP: =” “INT:1024”</a:t>
            </a:r>
            <a:r>
              <a:rPr lang="en-US" sz="1600" dirty="0">
                <a:latin typeface="Times New Roman" panose="02020603050405020304" pitchFamily="18" charset="0"/>
                <a:ea typeface="Microsoft YaHei" panose="020B0503020204020204" pitchFamily="34" charset="-122"/>
                <a:cs typeface="Times New Roman" panose="02020603050405020304" pitchFamily="18" charset="0"/>
                <a:sym typeface="+mn-ea"/>
              </a:rPr>
              <a:t>“SEP: ;”</a:t>
            </a:r>
            <a:endParaRPr lang="en-US" sz="1600" dirty="0">
              <a:latin typeface="Times New Roman" panose="02020603050405020304" pitchFamily="18" charset="0"/>
              <a:ea typeface="Microsoft YaHei" panose="020B0503020204020204" pitchFamily="34" charset="-122"/>
              <a:cs typeface="Times New Roman" panose="02020603050405020304" pitchFamily="18" charset="0"/>
            </a:endParaRPr>
          </a:p>
        </p:txBody>
      </p:sp>
      <p:graphicFrame>
        <p:nvGraphicFramePr>
          <p:cNvPr id="4" name="表格 3"/>
          <p:cNvGraphicFramePr/>
          <p:nvPr>
            <p:custDataLst>
              <p:tags r:id="rId1"/>
            </p:custDataLst>
          </p:nvPr>
        </p:nvGraphicFramePr>
        <p:xfrm>
          <a:off x="713105" y="1619250"/>
          <a:ext cx="6550025" cy="694055"/>
        </p:xfrm>
        <a:graphic>
          <a:graphicData uri="http://schemas.openxmlformats.org/drawingml/2006/table">
            <a:tbl>
              <a:tblPr firstRow="1" bandRow="1">
                <a:tableStyleId>{5C22544A-7EE6-4342-B048-85BDC9FD1C3A}</a:tableStyleId>
              </a:tblPr>
              <a:tblGrid>
                <a:gridCol w="708660">
                  <a:extLst>
                    <a:ext uri="{9D8B030D-6E8A-4147-A177-3AD203B41FA5}">
                      <a16:colId xmlns:a16="http://schemas.microsoft.com/office/drawing/2014/main" val="20000"/>
                    </a:ext>
                  </a:extLst>
                </a:gridCol>
                <a:gridCol w="3018790">
                  <a:extLst>
                    <a:ext uri="{9D8B030D-6E8A-4147-A177-3AD203B41FA5}">
                      <a16:colId xmlns:a16="http://schemas.microsoft.com/office/drawing/2014/main" val="20001"/>
                    </a:ext>
                  </a:extLst>
                </a:gridCol>
                <a:gridCol w="1184910">
                  <a:extLst>
                    <a:ext uri="{9D8B030D-6E8A-4147-A177-3AD203B41FA5}">
                      <a16:colId xmlns:a16="http://schemas.microsoft.com/office/drawing/2014/main" val="20002"/>
                    </a:ext>
                  </a:extLst>
                </a:gridCol>
                <a:gridCol w="1637665">
                  <a:extLst>
                    <a:ext uri="{9D8B030D-6E8A-4147-A177-3AD203B41FA5}">
                      <a16:colId xmlns:a16="http://schemas.microsoft.com/office/drawing/2014/main" val="20003"/>
                    </a:ext>
                  </a:extLst>
                </a:gridCol>
              </a:tblGrid>
              <a:tr h="389255">
                <a:tc>
                  <a:txBody>
                    <a:bodyPr/>
                    <a:lstStyle/>
                    <a:p>
                      <a:pPr>
                        <a:buNone/>
                      </a:pPr>
                      <a:r>
                        <a:rPr lang="en-US" altLang="zh-CN" sz="1400" dirty="0"/>
                        <a:t>step</a:t>
                      </a:r>
                    </a:p>
                  </a:txBody>
                  <a:tcPr/>
                </a:tc>
                <a:tc>
                  <a:txBody>
                    <a:bodyPr/>
                    <a:lstStyle/>
                    <a:p>
                      <a:pPr>
                        <a:buNone/>
                      </a:pPr>
                      <a:r>
                        <a:rPr lang="en-US" altLang="zh-CN" sz="1400"/>
                        <a:t>stack</a:t>
                      </a:r>
                    </a:p>
                  </a:txBody>
                  <a:tcPr/>
                </a:tc>
                <a:tc>
                  <a:txBody>
                    <a:bodyPr/>
                    <a:lstStyle/>
                    <a:p>
                      <a:pPr>
                        <a:buNone/>
                      </a:pPr>
                      <a:r>
                        <a:rPr lang="en-US" altLang="zh-CN" sz="1400"/>
                        <a:t>look ahead</a:t>
                      </a:r>
                    </a:p>
                  </a:txBody>
                  <a:tcPr/>
                </a:tc>
                <a:tc>
                  <a:txBody>
                    <a:bodyPr/>
                    <a:lstStyle/>
                    <a:p>
                      <a:pPr>
                        <a:buNone/>
                      </a:pPr>
                      <a:r>
                        <a:rPr lang="en-US" altLang="zh-CN" sz="1400"/>
                        <a:t>action</a:t>
                      </a:r>
                    </a:p>
                  </a:txBody>
                  <a:tcPr/>
                </a:tc>
                <a:extLst>
                  <a:ext uri="{0D108BD9-81ED-4DB2-BD59-A6C34878D82A}">
                    <a16:rowId xmlns:a16="http://schemas.microsoft.com/office/drawing/2014/main" val="10000"/>
                  </a:ext>
                </a:extLst>
              </a:tr>
              <a:tr h="304800">
                <a:tc>
                  <a:txBody>
                    <a:bodyPr/>
                    <a:lstStyle/>
                    <a:p>
                      <a:pPr>
                        <a:buNone/>
                      </a:pPr>
                      <a:r>
                        <a:rPr lang="en-US" altLang="zh-CN" sz="1400"/>
                        <a:t>1</a:t>
                      </a:r>
                    </a:p>
                  </a:txBody>
                  <a:tcPr/>
                </a:tc>
                <a:tc>
                  <a:txBody>
                    <a:bodyPr/>
                    <a:lstStyle/>
                    <a:p>
                      <a:pPr>
                        <a:buNone/>
                      </a:pPr>
                      <a:r>
                        <a:rPr lang="en-US" altLang="zh-CN" sz="1400"/>
                        <a:t>empty</a:t>
                      </a:r>
                    </a:p>
                  </a:txBody>
                  <a:tcPr/>
                </a:tc>
                <a:tc>
                  <a:txBody>
                    <a:bodyPr/>
                    <a:lstStyle/>
                    <a:p>
                      <a:pPr>
                        <a:buNone/>
                      </a:pPr>
                      <a:r>
                        <a:rPr lang="en-US" altLang="zh-CN" sz="1400"/>
                        <a:t>SELECT</a:t>
                      </a:r>
                    </a:p>
                  </a:txBody>
                  <a:tcPr/>
                </a:tc>
                <a:tc>
                  <a:txBody>
                    <a:bodyPr/>
                    <a:lstStyle/>
                    <a:p>
                      <a:pPr>
                        <a:buNone/>
                      </a:pPr>
                      <a:r>
                        <a:rPr lang="zh-CN" altLang="en-US" sz="1400" dirty="0"/>
                        <a:t>移进</a:t>
                      </a:r>
                      <a:endParaRPr lang="en-US" altLang="zh-CN" sz="1400" dirty="0"/>
                    </a:p>
                  </a:txBody>
                  <a:tcPr/>
                </a:tc>
                <a:extLst>
                  <a:ext uri="{0D108BD9-81ED-4DB2-BD59-A6C34878D82A}">
                    <a16:rowId xmlns:a16="http://schemas.microsoft.com/office/drawing/2014/main" val="10001"/>
                  </a:ext>
                </a:extLst>
              </a:tr>
            </a:tbl>
          </a:graphicData>
        </a:graphic>
      </p:graphicFrame>
      <p:sp>
        <p:nvSpPr>
          <p:cNvPr id="20"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800" b="1" dirty="0">
              <a:latin typeface="Times New Roman" panose="02020603050405020304" pitchFamily="18" charset="0"/>
            </a:endParaRPr>
          </a:p>
        </p:txBody>
      </p:sp>
      <p:sp>
        <p:nvSpPr>
          <p:cNvPr id="21"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词法分析器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语法分析器</a:t>
            </a:r>
            <a:endParaRPr lang="zh-CN" altLang="en-US" sz="2800" dirty="0">
              <a:latin typeface="Times New Roman" panose="02020603050405020304" pitchFamily="18" charset="0"/>
            </a:endParaRPr>
          </a:p>
        </p:txBody>
      </p:sp>
      <p:sp>
        <p:nvSpPr>
          <p:cNvPr id="31"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33"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34" name="椭圆 5"/>
          <p:cNvSpPr>
            <a:spLocks noChangeArrowheads="1"/>
          </p:cNvSpPr>
          <p:nvPr/>
        </p:nvSpPr>
        <p:spPr bwMode="auto">
          <a:xfrm>
            <a:off x="3875881" y="472554"/>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35" name="矩形 6"/>
          <p:cNvSpPr>
            <a:spLocks noChangeArrowheads="1"/>
          </p:cNvSpPr>
          <p:nvPr/>
        </p:nvSpPr>
        <p:spPr bwMode="auto">
          <a:xfrm>
            <a:off x="0" y="474674"/>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6" name="文本框 10"/>
          <p:cNvSpPr txBox="1">
            <a:spLocks noChangeArrowheads="1"/>
          </p:cNvSpPr>
          <p:nvPr/>
        </p:nvSpPr>
        <p:spPr bwMode="auto">
          <a:xfrm>
            <a:off x="-68040" y="493051"/>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语法分析器示例</a:t>
            </a:r>
          </a:p>
        </p:txBody>
      </p:sp>
      <p:sp>
        <p:nvSpPr>
          <p:cNvPr id="37" name="矩形: 圆角 36"/>
          <p:cNvSpPr/>
          <p:nvPr/>
        </p:nvSpPr>
        <p:spPr>
          <a:xfrm>
            <a:off x="1850815" y="900164"/>
            <a:ext cx="979471" cy="354861"/>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inVertic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517335" y="893503"/>
            <a:ext cx="8141335" cy="584775"/>
          </a:xfrm>
          <a:prstGeom prst="rect">
            <a:avLst/>
          </a:prstGeom>
          <a:noFill/>
        </p:spPr>
        <p:txBody>
          <a:bodyPr wrap="square" rtlCol="0">
            <a:spAutoFit/>
          </a:bodyPr>
          <a:lstStyle/>
          <a:p>
            <a:pPr defTabSz="914400" fontAlgn="base">
              <a:spcBef>
                <a:spcPts val="300"/>
              </a:spcBef>
              <a:spcAft>
                <a:spcPct val="0"/>
              </a:spcAft>
            </a:pPr>
            <a:r>
              <a:rPr lang="zh-CN" altLang="en-US" sz="16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字符标记流：</a:t>
            </a:r>
            <a:r>
              <a:rPr lang="en-US" sz="1600" dirty="0">
                <a:latin typeface="Times New Roman" panose="02020603050405020304" pitchFamily="18" charset="0"/>
                <a:ea typeface="Microsoft YaHei" panose="020B0503020204020204" pitchFamily="34" charset="-122"/>
                <a:cs typeface="Times New Roman" panose="02020603050405020304" pitchFamily="18" charset="0"/>
              </a:rPr>
              <a:t> “SELECT” “ID:id” “SEP: ,” “ID:quantity” “FROM” “ID:order” “WHERE” “ID:id” “OP: =” “INT:1024”</a:t>
            </a:r>
            <a:r>
              <a:rPr lang="en-US" sz="1600" dirty="0">
                <a:latin typeface="Times New Roman" panose="02020603050405020304" pitchFamily="18" charset="0"/>
                <a:ea typeface="Microsoft YaHei" panose="020B0503020204020204" pitchFamily="34" charset="-122"/>
                <a:cs typeface="Times New Roman" panose="02020603050405020304" pitchFamily="18" charset="0"/>
                <a:sym typeface="+mn-ea"/>
              </a:rPr>
              <a:t>“SEP: ;”</a:t>
            </a:r>
            <a:endParaRPr lang="en-US" sz="1600" dirty="0">
              <a:latin typeface="Times New Roman" panose="02020603050405020304" pitchFamily="18" charset="0"/>
              <a:ea typeface="Microsoft YaHei" panose="020B0503020204020204" pitchFamily="34" charset="-122"/>
              <a:cs typeface="Times New Roman" panose="02020603050405020304" pitchFamily="18" charset="0"/>
            </a:endParaRPr>
          </a:p>
        </p:txBody>
      </p:sp>
      <p:graphicFrame>
        <p:nvGraphicFramePr>
          <p:cNvPr id="4" name="表格 3"/>
          <p:cNvGraphicFramePr/>
          <p:nvPr>
            <p:custDataLst>
              <p:tags r:id="rId1"/>
            </p:custDataLst>
          </p:nvPr>
        </p:nvGraphicFramePr>
        <p:xfrm>
          <a:off x="713105" y="1619250"/>
          <a:ext cx="6550025" cy="998855"/>
        </p:xfrm>
        <a:graphic>
          <a:graphicData uri="http://schemas.openxmlformats.org/drawingml/2006/table">
            <a:tbl>
              <a:tblPr firstRow="1" bandRow="1">
                <a:tableStyleId>{5C22544A-7EE6-4342-B048-85BDC9FD1C3A}</a:tableStyleId>
              </a:tblPr>
              <a:tblGrid>
                <a:gridCol w="708660">
                  <a:extLst>
                    <a:ext uri="{9D8B030D-6E8A-4147-A177-3AD203B41FA5}">
                      <a16:colId xmlns:a16="http://schemas.microsoft.com/office/drawing/2014/main" val="20000"/>
                    </a:ext>
                  </a:extLst>
                </a:gridCol>
                <a:gridCol w="3018790">
                  <a:extLst>
                    <a:ext uri="{9D8B030D-6E8A-4147-A177-3AD203B41FA5}">
                      <a16:colId xmlns:a16="http://schemas.microsoft.com/office/drawing/2014/main" val="20001"/>
                    </a:ext>
                  </a:extLst>
                </a:gridCol>
                <a:gridCol w="1184910">
                  <a:extLst>
                    <a:ext uri="{9D8B030D-6E8A-4147-A177-3AD203B41FA5}">
                      <a16:colId xmlns:a16="http://schemas.microsoft.com/office/drawing/2014/main" val="20002"/>
                    </a:ext>
                  </a:extLst>
                </a:gridCol>
                <a:gridCol w="1637665">
                  <a:extLst>
                    <a:ext uri="{9D8B030D-6E8A-4147-A177-3AD203B41FA5}">
                      <a16:colId xmlns:a16="http://schemas.microsoft.com/office/drawing/2014/main" val="20003"/>
                    </a:ext>
                  </a:extLst>
                </a:gridCol>
              </a:tblGrid>
              <a:tr h="389255">
                <a:tc>
                  <a:txBody>
                    <a:bodyPr/>
                    <a:lstStyle/>
                    <a:p>
                      <a:pPr>
                        <a:buNone/>
                      </a:pPr>
                      <a:r>
                        <a:rPr lang="en-US" altLang="zh-CN" sz="1400" dirty="0"/>
                        <a:t>step</a:t>
                      </a:r>
                    </a:p>
                  </a:txBody>
                  <a:tcPr/>
                </a:tc>
                <a:tc>
                  <a:txBody>
                    <a:bodyPr/>
                    <a:lstStyle/>
                    <a:p>
                      <a:pPr>
                        <a:buNone/>
                      </a:pPr>
                      <a:r>
                        <a:rPr lang="en-US" altLang="zh-CN" sz="1400"/>
                        <a:t>stack</a:t>
                      </a:r>
                    </a:p>
                  </a:txBody>
                  <a:tcPr/>
                </a:tc>
                <a:tc>
                  <a:txBody>
                    <a:bodyPr/>
                    <a:lstStyle/>
                    <a:p>
                      <a:pPr>
                        <a:buNone/>
                      </a:pPr>
                      <a:r>
                        <a:rPr lang="en-US" altLang="zh-CN" sz="1400"/>
                        <a:t>look ahead</a:t>
                      </a:r>
                    </a:p>
                  </a:txBody>
                  <a:tcPr/>
                </a:tc>
                <a:tc>
                  <a:txBody>
                    <a:bodyPr/>
                    <a:lstStyle/>
                    <a:p>
                      <a:pPr>
                        <a:buNone/>
                      </a:pPr>
                      <a:r>
                        <a:rPr lang="en-US" altLang="zh-CN" sz="1400"/>
                        <a:t>action</a:t>
                      </a:r>
                    </a:p>
                  </a:txBody>
                  <a:tcPr/>
                </a:tc>
                <a:extLst>
                  <a:ext uri="{0D108BD9-81ED-4DB2-BD59-A6C34878D82A}">
                    <a16:rowId xmlns:a16="http://schemas.microsoft.com/office/drawing/2014/main" val="10000"/>
                  </a:ext>
                </a:extLst>
              </a:tr>
              <a:tr h="304800">
                <a:tc>
                  <a:txBody>
                    <a:bodyPr/>
                    <a:lstStyle/>
                    <a:p>
                      <a:pPr>
                        <a:buNone/>
                      </a:pPr>
                      <a:r>
                        <a:rPr lang="en-US" altLang="zh-CN" sz="1400"/>
                        <a:t>1</a:t>
                      </a:r>
                    </a:p>
                  </a:txBody>
                  <a:tcPr/>
                </a:tc>
                <a:tc>
                  <a:txBody>
                    <a:bodyPr/>
                    <a:lstStyle/>
                    <a:p>
                      <a:pPr>
                        <a:buNone/>
                      </a:pPr>
                      <a:r>
                        <a:rPr lang="en-US" altLang="zh-CN" sz="1400"/>
                        <a:t>empty</a:t>
                      </a:r>
                    </a:p>
                  </a:txBody>
                  <a:tcPr/>
                </a:tc>
                <a:tc>
                  <a:txBody>
                    <a:bodyPr/>
                    <a:lstStyle/>
                    <a:p>
                      <a:pPr>
                        <a:buNone/>
                      </a:pPr>
                      <a:r>
                        <a:rPr lang="en-US" altLang="zh-CN" sz="1400"/>
                        <a:t>SELECT</a:t>
                      </a:r>
                    </a:p>
                  </a:txBody>
                  <a:tcPr/>
                </a:tc>
                <a:tc>
                  <a:txBody>
                    <a:bodyPr/>
                    <a:lstStyle/>
                    <a:p>
                      <a:pPr>
                        <a:buNone/>
                      </a:pPr>
                      <a:r>
                        <a:rPr lang="zh-CN" altLang="en-US" sz="1400" dirty="0"/>
                        <a:t>移进</a:t>
                      </a:r>
                      <a:endParaRPr lang="en-US" altLang="zh-CN" sz="1400" dirty="0"/>
                    </a:p>
                  </a:txBody>
                  <a:tcPr/>
                </a:tc>
                <a:extLst>
                  <a:ext uri="{0D108BD9-81ED-4DB2-BD59-A6C34878D82A}">
                    <a16:rowId xmlns:a16="http://schemas.microsoft.com/office/drawing/2014/main" val="10001"/>
                  </a:ext>
                </a:extLst>
              </a:tr>
              <a:tr h="304800">
                <a:tc>
                  <a:txBody>
                    <a:bodyPr/>
                    <a:lstStyle/>
                    <a:p>
                      <a:pPr>
                        <a:buNone/>
                      </a:pPr>
                      <a:r>
                        <a:rPr lang="en-US" altLang="zh-CN" sz="1400"/>
                        <a:t>2</a:t>
                      </a:r>
                    </a:p>
                  </a:txBody>
                  <a:tcPr/>
                </a:tc>
                <a:tc>
                  <a:txBody>
                    <a:bodyPr/>
                    <a:lstStyle/>
                    <a:p>
                      <a:pPr>
                        <a:buNone/>
                      </a:pPr>
                      <a:r>
                        <a:rPr lang="en-US" altLang="zh-CN" sz="1400"/>
                        <a:t>SELECT</a:t>
                      </a:r>
                    </a:p>
                  </a:txBody>
                  <a:tcPr/>
                </a:tc>
                <a:tc>
                  <a:txBody>
                    <a:bodyPr/>
                    <a:lstStyle/>
                    <a:p>
                      <a:pPr>
                        <a:buNone/>
                      </a:pPr>
                      <a:r>
                        <a:rPr lang="en-US" altLang="zh-CN" sz="1400"/>
                        <a:t>ID:id</a:t>
                      </a:r>
                    </a:p>
                  </a:txBody>
                  <a:tcPr/>
                </a:tc>
                <a:tc>
                  <a:txBody>
                    <a:bodyPr/>
                    <a:lstStyle/>
                    <a:p>
                      <a:pPr>
                        <a:buNone/>
                      </a:pPr>
                      <a:r>
                        <a:rPr lang="zh-CN" altLang="en-US" sz="1400" dirty="0"/>
                        <a:t>移进</a:t>
                      </a:r>
                      <a:endParaRPr lang="en-US" altLang="zh-CN" sz="1400" dirty="0"/>
                    </a:p>
                  </a:txBody>
                  <a:tcPr/>
                </a:tc>
                <a:extLst>
                  <a:ext uri="{0D108BD9-81ED-4DB2-BD59-A6C34878D82A}">
                    <a16:rowId xmlns:a16="http://schemas.microsoft.com/office/drawing/2014/main" val="10002"/>
                  </a:ext>
                </a:extLst>
              </a:tr>
            </a:tbl>
          </a:graphicData>
        </a:graphic>
      </p:graphicFrame>
      <p:sp>
        <p:nvSpPr>
          <p:cNvPr id="20"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800" b="1" dirty="0">
              <a:latin typeface="Times New Roman" panose="02020603050405020304" pitchFamily="18" charset="0"/>
            </a:endParaRPr>
          </a:p>
        </p:txBody>
      </p:sp>
      <p:sp>
        <p:nvSpPr>
          <p:cNvPr id="21"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词法分析器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语法分析器</a:t>
            </a:r>
            <a:endParaRPr lang="zh-CN" altLang="en-US" sz="2800" dirty="0">
              <a:latin typeface="Times New Roman" panose="02020603050405020304" pitchFamily="18" charset="0"/>
            </a:endParaRPr>
          </a:p>
        </p:txBody>
      </p:sp>
      <p:sp>
        <p:nvSpPr>
          <p:cNvPr id="31"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33"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34" name="椭圆 5"/>
          <p:cNvSpPr>
            <a:spLocks noChangeArrowheads="1"/>
          </p:cNvSpPr>
          <p:nvPr/>
        </p:nvSpPr>
        <p:spPr bwMode="auto">
          <a:xfrm>
            <a:off x="3875881" y="472554"/>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35" name="矩形 6"/>
          <p:cNvSpPr>
            <a:spLocks noChangeArrowheads="1"/>
          </p:cNvSpPr>
          <p:nvPr/>
        </p:nvSpPr>
        <p:spPr bwMode="auto">
          <a:xfrm>
            <a:off x="0" y="474674"/>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6" name="文本框 10"/>
          <p:cNvSpPr txBox="1">
            <a:spLocks noChangeArrowheads="1"/>
          </p:cNvSpPr>
          <p:nvPr/>
        </p:nvSpPr>
        <p:spPr bwMode="auto">
          <a:xfrm>
            <a:off x="-68040" y="493051"/>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语法分析器示例</a:t>
            </a:r>
          </a:p>
        </p:txBody>
      </p:sp>
      <p:sp>
        <p:nvSpPr>
          <p:cNvPr id="37" name="矩形: 圆角 36"/>
          <p:cNvSpPr/>
          <p:nvPr/>
        </p:nvSpPr>
        <p:spPr>
          <a:xfrm>
            <a:off x="1850815" y="900164"/>
            <a:ext cx="979471" cy="354861"/>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7778E-6 4.07407E-6 L 0.09254 -0.00139 " pathEditMode="relative" rAng="0" ptsTypes="AA">
                                      <p:cBhvr>
                                        <p:cTn id="6" dur="2000" fill="hold"/>
                                        <p:tgtEl>
                                          <p:spTgt spid="37"/>
                                        </p:tgtEl>
                                        <p:attrNameLst>
                                          <p:attrName>ppt_x</p:attrName>
                                          <p:attrName>ppt_y</p:attrName>
                                        </p:attrNameLst>
                                      </p:cBhvr>
                                      <p:rCtr x="4618"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517335" y="893503"/>
            <a:ext cx="8141335" cy="584775"/>
          </a:xfrm>
          <a:prstGeom prst="rect">
            <a:avLst/>
          </a:prstGeom>
          <a:noFill/>
        </p:spPr>
        <p:txBody>
          <a:bodyPr wrap="square" rtlCol="0">
            <a:spAutoFit/>
          </a:bodyPr>
          <a:lstStyle/>
          <a:p>
            <a:pPr defTabSz="914400" fontAlgn="base">
              <a:spcBef>
                <a:spcPts val="300"/>
              </a:spcBef>
              <a:spcAft>
                <a:spcPct val="0"/>
              </a:spcAft>
            </a:pPr>
            <a:r>
              <a:rPr lang="zh-CN" altLang="en-US" sz="16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字符标记流：</a:t>
            </a:r>
            <a:r>
              <a:rPr lang="en-US" sz="1600" dirty="0">
                <a:latin typeface="Times New Roman" panose="02020603050405020304" pitchFamily="18" charset="0"/>
                <a:ea typeface="Microsoft YaHei" panose="020B0503020204020204" pitchFamily="34" charset="-122"/>
                <a:cs typeface="Times New Roman" panose="02020603050405020304" pitchFamily="18" charset="0"/>
              </a:rPr>
              <a:t> “SELECT” “ID:id” “SEP: ,” “ID:quantity” “FROM” “ID:order” “WHERE” “ID:id” “OP: =” “INT:1024”</a:t>
            </a:r>
            <a:r>
              <a:rPr lang="en-US" sz="1600" dirty="0">
                <a:latin typeface="Times New Roman" panose="02020603050405020304" pitchFamily="18" charset="0"/>
                <a:ea typeface="Microsoft YaHei" panose="020B0503020204020204" pitchFamily="34" charset="-122"/>
                <a:cs typeface="Times New Roman" panose="02020603050405020304" pitchFamily="18" charset="0"/>
                <a:sym typeface="+mn-ea"/>
              </a:rPr>
              <a:t>“SEP: ;”</a:t>
            </a:r>
            <a:endParaRPr lang="en-US" sz="1600" dirty="0">
              <a:latin typeface="Times New Roman" panose="02020603050405020304" pitchFamily="18" charset="0"/>
              <a:ea typeface="Microsoft YaHei" panose="020B0503020204020204" pitchFamily="34" charset="-122"/>
              <a:cs typeface="Times New Roman" panose="02020603050405020304" pitchFamily="18" charset="0"/>
            </a:endParaRPr>
          </a:p>
        </p:txBody>
      </p:sp>
      <p:graphicFrame>
        <p:nvGraphicFramePr>
          <p:cNvPr id="4" name="表格 3"/>
          <p:cNvGraphicFramePr/>
          <p:nvPr>
            <p:custDataLst>
              <p:tags r:id="rId1"/>
            </p:custDataLst>
          </p:nvPr>
        </p:nvGraphicFramePr>
        <p:xfrm>
          <a:off x="713105" y="1619250"/>
          <a:ext cx="6550025" cy="1303655"/>
        </p:xfrm>
        <a:graphic>
          <a:graphicData uri="http://schemas.openxmlformats.org/drawingml/2006/table">
            <a:tbl>
              <a:tblPr firstRow="1" bandRow="1">
                <a:tableStyleId>{5C22544A-7EE6-4342-B048-85BDC9FD1C3A}</a:tableStyleId>
              </a:tblPr>
              <a:tblGrid>
                <a:gridCol w="708660">
                  <a:extLst>
                    <a:ext uri="{9D8B030D-6E8A-4147-A177-3AD203B41FA5}">
                      <a16:colId xmlns:a16="http://schemas.microsoft.com/office/drawing/2014/main" val="20000"/>
                    </a:ext>
                  </a:extLst>
                </a:gridCol>
                <a:gridCol w="3018790">
                  <a:extLst>
                    <a:ext uri="{9D8B030D-6E8A-4147-A177-3AD203B41FA5}">
                      <a16:colId xmlns:a16="http://schemas.microsoft.com/office/drawing/2014/main" val="20001"/>
                    </a:ext>
                  </a:extLst>
                </a:gridCol>
                <a:gridCol w="1184910">
                  <a:extLst>
                    <a:ext uri="{9D8B030D-6E8A-4147-A177-3AD203B41FA5}">
                      <a16:colId xmlns:a16="http://schemas.microsoft.com/office/drawing/2014/main" val="20002"/>
                    </a:ext>
                  </a:extLst>
                </a:gridCol>
                <a:gridCol w="1637665">
                  <a:extLst>
                    <a:ext uri="{9D8B030D-6E8A-4147-A177-3AD203B41FA5}">
                      <a16:colId xmlns:a16="http://schemas.microsoft.com/office/drawing/2014/main" val="20003"/>
                    </a:ext>
                  </a:extLst>
                </a:gridCol>
              </a:tblGrid>
              <a:tr h="389255">
                <a:tc>
                  <a:txBody>
                    <a:bodyPr/>
                    <a:lstStyle/>
                    <a:p>
                      <a:pPr>
                        <a:buNone/>
                      </a:pPr>
                      <a:r>
                        <a:rPr lang="en-US" altLang="zh-CN" sz="1400" dirty="0"/>
                        <a:t>step</a:t>
                      </a:r>
                    </a:p>
                  </a:txBody>
                  <a:tcPr/>
                </a:tc>
                <a:tc>
                  <a:txBody>
                    <a:bodyPr/>
                    <a:lstStyle/>
                    <a:p>
                      <a:pPr>
                        <a:buNone/>
                      </a:pPr>
                      <a:r>
                        <a:rPr lang="en-US" altLang="zh-CN" sz="1400"/>
                        <a:t>stack</a:t>
                      </a:r>
                    </a:p>
                  </a:txBody>
                  <a:tcPr/>
                </a:tc>
                <a:tc>
                  <a:txBody>
                    <a:bodyPr/>
                    <a:lstStyle/>
                    <a:p>
                      <a:pPr>
                        <a:buNone/>
                      </a:pPr>
                      <a:r>
                        <a:rPr lang="en-US" altLang="zh-CN" sz="1400"/>
                        <a:t>look ahead</a:t>
                      </a:r>
                    </a:p>
                  </a:txBody>
                  <a:tcPr/>
                </a:tc>
                <a:tc>
                  <a:txBody>
                    <a:bodyPr/>
                    <a:lstStyle/>
                    <a:p>
                      <a:pPr>
                        <a:buNone/>
                      </a:pPr>
                      <a:r>
                        <a:rPr lang="en-US" altLang="zh-CN" sz="1400"/>
                        <a:t>action</a:t>
                      </a:r>
                    </a:p>
                  </a:txBody>
                  <a:tcPr/>
                </a:tc>
                <a:extLst>
                  <a:ext uri="{0D108BD9-81ED-4DB2-BD59-A6C34878D82A}">
                    <a16:rowId xmlns:a16="http://schemas.microsoft.com/office/drawing/2014/main" val="10000"/>
                  </a:ext>
                </a:extLst>
              </a:tr>
              <a:tr h="304800">
                <a:tc>
                  <a:txBody>
                    <a:bodyPr/>
                    <a:lstStyle/>
                    <a:p>
                      <a:pPr>
                        <a:buNone/>
                      </a:pPr>
                      <a:r>
                        <a:rPr lang="en-US" altLang="zh-CN" sz="1400"/>
                        <a:t>1</a:t>
                      </a:r>
                    </a:p>
                  </a:txBody>
                  <a:tcPr/>
                </a:tc>
                <a:tc>
                  <a:txBody>
                    <a:bodyPr/>
                    <a:lstStyle/>
                    <a:p>
                      <a:pPr>
                        <a:buNone/>
                      </a:pPr>
                      <a:r>
                        <a:rPr lang="en-US" altLang="zh-CN" sz="1400"/>
                        <a:t>empty</a:t>
                      </a:r>
                    </a:p>
                  </a:txBody>
                  <a:tcPr/>
                </a:tc>
                <a:tc>
                  <a:txBody>
                    <a:bodyPr/>
                    <a:lstStyle/>
                    <a:p>
                      <a:pPr>
                        <a:buNone/>
                      </a:pPr>
                      <a:r>
                        <a:rPr lang="en-US" altLang="zh-CN" sz="1400"/>
                        <a:t>SELECT</a:t>
                      </a:r>
                    </a:p>
                  </a:txBody>
                  <a:tcPr/>
                </a:tc>
                <a:tc>
                  <a:txBody>
                    <a:bodyPr/>
                    <a:lstStyle/>
                    <a:p>
                      <a:pPr>
                        <a:buNone/>
                      </a:pPr>
                      <a:r>
                        <a:rPr lang="zh-CN" altLang="en-US" sz="1400" dirty="0"/>
                        <a:t>移进</a:t>
                      </a:r>
                      <a:endParaRPr lang="en-US" altLang="zh-CN" sz="1400" dirty="0"/>
                    </a:p>
                  </a:txBody>
                  <a:tcPr/>
                </a:tc>
                <a:extLst>
                  <a:ext uri="{0D108BD9-81ED-4DB2-BD59-A6C34878D82A}">
                    <a16:rowId xmlns:a16="http://schemas.microsoft.com/office/drawing/2014/main" val="10001"/>
                  </a:ext>
                </a:extLst>
              </a:tr>
              <a:tr h="304800">
                <a:tc>
                  <a:txBody>
                    <a:bodyPr/>
                    <a:lstStyle/>
                    <a:p>
                      <a:pPr>
                        <a:buNone/>
                      </a:pPr>
                      <a:r>
                        <a:rPr lang="en-US" altLang="zh-CN" sz="1400"/>
                        <a:t>2</a:t>
                      </a:r>
                    </a:p>
                  </a:txBody>
                  <a:tcPr/>
                </a:tc>
                <a:tc>
                  <a:txBody>
                    <a:bodyPr/>
                    <a:lstStyle/>
                    <a:p>
                      <a:pPr>
                        <a:buNone/>
                      </a:pPr>
                      <a:r>
                        <a:rPr lang="en-US" altLang="zh-CN" sz="1400"/>
                        <a:t>SELECT</a:t>
                      </a:r>
                    </a:p>
                  </a:txBody>
                  <a:tcPr/>
                </a:tc>
                <a:tc>
                  <a:txBody>
                    <a:bodyPr/>
                    <a:lstStyle/>
                    <a:p>
                      <a:pPr>
                        <a:buNone/>
                      </a:pPr>
                      <a:r>
                        <a:rPr lang="en-US" altLang="zh-CN" sz="1400"/>
                        <a:t>ID:id</a:t>
                      </a:r>
                    </a:p>
                  </a:txBody>
                  <a:tcPr/>
                </a:tc>
                <a:tc>
                  <a:txBody>
                    <a:bodyPr/>
                    <a:lstStyle/>
                    <a:p>
                      <a:pPr>
                        <a:buNone/>
                      </a:pPr>
                      <a:r>
                        <a:rPr lang="zh-CN" altLang="en-US" sz="1400" dirty="0"/>
                        <a:t>移进</a:t>
                      </a:r>
                      <a:endParaRPr lang="en-US" altLang="zh-CN" sz="1400" dirty="0"/>
                    </a:p>
                  </a:txBody>
                  <a:tcPr/>
                </a:tc>
                <a:extLst>
                  <a:ext uri="{0D108BD9-81ED-4DB2-BD59-A6C34878D82A}">
                    <a16:rowId xmlns:a16="http://schemas.microsoft.com/office/drawing/2014/main" val="10002"/>
                  </a:ext>
                </a:extLst>
              </a:tr>
              <a:tr h="304800">
                <a:tc>
                  <a:txBody>
                    <a:bodyPr/>
                    <a:lstStyle/>
                    <a:p>
                      <a:pPr>
                        <a:buNone/>
                      </a:pPr>
                      <a:r>
                        <a:rPr lang="en-US" altLang="zh-CN" sz="1400"/>
                        <a:t>3</a:t>
                      </a:r>
                    </a:p>
                  </a:txBody>
                  <a:tcPr/>
                </a:tc>
                <a:tc>
                  <a:txBody>
                    <a:bodyPr/>
                    <a:lstStyle/>
                    <a:p>
                      <a:pPr>
                        <a:buNone/>
                      </a:pPr>
                      <a:r>
                        <a:rPr lang="en-US" altLang="zh-CN" sz="1400" dirty="0"/>
                        <a:t>SELECT ID</a:t>
                      </a:r>
                    </a:p>
                  </a:txBody>
                  <a:tcPr/>
                </a:tc>
                <a:tc>
                  <a:txBody>
                    <a:bodyPr/>
                    <a:lstStyle/>
                    <a:p>
                      <a:pPr>
                        <a:buNone/>
                      </a:pPr>
                      <a:r>
                        <a:rPr lang="en-US" altLang="zh-CN" sz="1400"/>
                        <a:t>SEP: ,</a:t>
                      </a:r>
                    </a:p>
                  </a:txBody>
                  <a:tcPr/>
                </a:tc>
                <a:tc>
                  <a:txBody>
                    <a:bodyPr/>
                    <a:lstStyle/>
                    <a:p>
                      <a:pPr>
                        <a:buNone/>
                      </a:pPr>
                      <a:r>
                        <a:rPr lang="zh-CN" altLang="en-US" sz="1400" dirty="0">
                          <a:sym typeface="+mn-ea"/>
                        </a:rPr>
                        <a:t>归约</a:t>
                      </a:r>
                      <a:r>
                        <a:rPr lang="en-US" altLang="zh-CN" sz="1400" dirty="0">
                          <a:sym typeface="+mn-ea"/>
                        </a:rPr>
                        <a:t>(Rule 4)</a:t>
                      </a:r>
                    </a:p>
                  </a:txBody>
                  <a:tcPr/>
                </a:tc>
                <a:extLst>
                  <a:ext uri="{0D108BD9-81ED-4DB2-BD59-A6C34878D82A}">
                    <a16:rowId xmlns:a16="http://schemas.microsoft.com/office/drawing/2014/main" val="10003"/>
                  </a:ext>
                </a:extLst>
              </a:tr>
            </a:tbl>
          </a:graphicData>
        </a:graphic>
      </p:graphicFrame>
      <p:sp>
        <p:nvSpPr>
          <p:cNvPr id="22" name="Rectangle: Rounded Corners 36"/>
          <p:cNvSpPr/>
          <p:nvPr/>
        </p:nvSpPr>
        <p:spPr>
          <a:xfrm>
            <a:off x="676321" y="5646559"/>
            <a:ext cx="844874"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 id</a:t>
            </a:r>
          </a:p>
        </p:txBody>
      </p:sp>
      <p:sp>
        <p:nvSpPr>
          <p:cNvPr id="20"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800" b="1" dirty="0">
              <a:latin typeface="Times New Roman" panose="02020603050405020304" pitchFamily="18" charset="0"/>
            </a:endParaRPr>
          </a:p>
        </p:txBody>
      </p:sp>
      <p:sp>
        <p:nvSpPr>
          <p:cNvPr id="21"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词法分析器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语法分析器</a:t>
            </a:r>
            <a:endParaRPr lang="zh-CN" altLang="en-US" sz="2800" dirty="0">
              <a:latin typeface="Times New Roman" panose="02020603050405020304" pitchFamily="18" charset="0"/>
            </a:endParaRPr>
          </a:p>
        </p:txBody>
      </p:sp>
      <p:sp>
        <p:nvSpPr>
          <p:cNvPr id="31"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33"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34" name="椭圆 5"/>
          <p:cNvSpPr>
            <a:spLocks noChangeArrowheads="1"/>
          </p:cNvSpPr>
          <p:nvPr/>
        </p:nvSpPr>
        <p:spPr bwMode="auto">
          <a:xfrm>
            <a:off x="3875881" y="472554"/>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35" name="矩形 6"/>
          <p:cNvSpPr>
            <a:spLocks noChangeArrowheads="1"/>
          </p:cNvSpPr>
          <p:nvPr/>
        </p:nvSpPr>
        <p:spPr bwMode="auto">
          <a:xfrm>
            <a:off x="0" y="474674"/>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6" name="文本框 10"/>
          <p:cNvSpPr txBox="1">
            <a:spLocks noChangeArrowheads="1"/>
          </p:cNvSpPr>
          <p:nvPr/>
        </p:nvSpPr>
        <p:spPr bwMode="auto">
          <a:xfrm>
            <a:off x="-68040" y="493051"/>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语法分析器示例</a:t>
            </a:r>
          </a:p>
        </p:txBody>
      </p:sp>
      <p:sp>
        <p:nvSpPr>
          <p:cNvPr id="37" name="矩形: 圆角 36"/>
          <p:cNvSpPr/>
          <p:nvPr/>
        </p:nvSpPr>
        <p:spPr>
          <a:xfrm>
            <a:off x="2866571" y="879728"/>
            <a:ext cx="587829" cy="354861"/>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F773E03-7805-FE6A-8CDC-6C88254D1038}"/>
              </a:ext>
            </a:extLst>
          </p:cNvPr>
          <p:cNvSpPr txBox="1"/>
          <p:nvPr/>
        </p:nvSpPr>
        <p:spPr>
          <a:xfrm>
            <a:off x="713105" y="3558536"/>
            <a:ext cx="4610500" cy="463588"/>
          </a:xfrm>
          <a:prstGeom prst="rect">
            <a:avLst/>
          </a:prstGeom>
          <a:noFill/>
        </p:spPr>
        <p:txBody>
          <a:bodyPr wrap="square">
            <a:spAutoFit/>
          </a:bodyPr>
          <a:lstStyle/>
          <a:p>
            <a:pPr indent="0" algn="l" defTabSz="914400" fontAlgn="base">
              <a:lnSpc>
                <a:spcPct val="150000"/>
              </a:lnSpc>
              <a:spcBef>
                <a:spcPts val="300"/>
              </a:spcBef>
              <a:spcAft>
                <a:spcPct val="0"/>
              </a:spcAft>
              <a:buNone/>
            </a:pPr>
            <a:r>
              <a:rPr lang="en-US" altLang="zh-CN" sz="1800" b="1" dirty="0">
                <a:latin typeface="Calibri" charset="0"/>
                <a:ea typeface="Microsoft YaHei" panose="020B0503020204020204" pitchFamily="34" charset="-122"/>
                <a:sym typeface="+mn-ea"/>
              </a:rPr>
              <a:t>Rule 4</a:t>
            </a:r>
            <a:r>
              <a:rPr lang="zh-CN" altLang="en-US" sz="1800" b="1" dirty="0">
                <a:latin typeface="Calibri" charset="0"/>
                <a:ea typeface="Microsoft YaHei" panose="020B0503020204020204" pitchFamily="34" charset="-122"/>
                <a:sym typeface="+mn-ea"/>
              </a:rPr>
              <a:t>：</a:t>
            </a:r>
            <a:r>
              <a:rPr lang="en-US" altLang="zh-CN" sz="1800" dirty="0">
                <a:latin typeface="Calibri" charset="0"/>
                <a:ea typeface="Microsoft YaHei" panose="020B0503020204020204" pitchFamily="34" charset="-122"/>
              </a:rPr>
              <a:t>&lt;Name&gt; ::= &lt;ID&gt; | &lt;ID&gt;.&lt;ID&gt;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8F63A3B-78C7-47BE-AE5E-E10140E04643}" type="slidenum">
              <a:rPr lang="en-US" smtClean="0"/>
              <a:t>2</a:t>
            </a:fld>
            <a:endParaRPr lang="en-US" dirty="0"/>
          </a:p>
        </p:txBody>
      </p:sp>
      <p:sp>
        <p:nvSpPr>
          <p:cNvPr id="3" name="圆角矩形 2"/>
          <p:cNvSpPr/>
          <p:nvPr/>
        </p:nvSpPr>
        <p:spPr>
          <a:xfrm>
            <a:off x="6389370" y="1270635"/>
            <a:ext cx="1137285" cy="441960"/>
          </a:xfrm>
          <a:prstGeom prst="round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SQL</a:t>
            </a:r>
            <a:r>
              <a:rPr lang="zh-CN" altLang="en-US"/>
              <a:t>语句</a:t>
            </a:r>
          </a:p>
        </p:txBody>
      </p:sp>
      <p:sp>
        <p:nvSpPr>
          <p:cNvPr id="4" name="圆角矩形 4"/>
          <p:cNvSpPr/>
          <p:nvPr/>
        </p:nvSpPr>
        <p:spPr>
          <a:xfrm>
            <a:off x="6313170" y="3580765"/>
            <a:ext cx="1212850" cy="441960"/>
          </a:xfrm>
          <a:prstGeom prst="round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t>执行计划</a:t>
            </a:r>
          </a:p>
        </p:txBody>
      </p:sp>
      <p:cxnSp>
        <p:nvCxnSpPr>
          <p:cNvPr id="5" name="直接箭头连接符 4"/>
          <p:cNvCxnSpPr>
            <a:endCxn id="6" idx="0"/>
          </p:cNvCxnSpPr>
          <p:nvPr/>
        </p:nvCxnSpPr>
        <p:spPr>
          <a:xfrm flipH="1">
            <a:off x="6925945" y="1712595"/>
            <a:ext cx="3810" cy="32956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6" name="圆角矩形 19"/>
          <p:cNvSpPr/>
          <p:nvPr/>
        </p:nvSpPr>
        <p:spPr>
          <a:xfrm>
            <a:off x="6407150" y="2042160"/>
            <a:ext cx="103695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编译器</a:t>
            </a:r>
          </a:p>
        </p:txBody>
      </p:sp>
      <p:sp>
        <p:nvSpPr>
          <p:cNvPr id="7" name="圆角矩形 20"/>
          <p:cNvSpPr/>
          <p:nvPr/>
        </p:nvSpPr>
        <p:spPr>
          <a:xfrm>
            <a:off x="6435725" y="2707005"/>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t>优化器</a:t>
            </a:r>
          </a:p>
        </p:txBody>
      </p:sp>
      <p:sp>
        <p:nvSpPr>
          <p:cNvPr id="8" name="圆角矩形 21"/>
          <p:cNvSpPr/>
          <p:nvPr/>
        </p:nvSpPr>
        <p:spPr>
          <a:xfrm>
            <a:off x="6451917" y="4544060"/>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执行器</a:t>
            </a:r>
          </a:p>
        </p:txBody>
      </p:sp>
      <p:cxnSp>
        <p:nvCxnSpPr>
          <p:cNvPr id="9" name="直接箭头连接符 8"/>
          <p:cNvCxnSpPr/>
          <p:nvPr/>
        </p:nvCxnSpPr>
        <p:spPr>
          <a:xfrm flipH="1">
            <a:off x="6931025" y="2380615"/>
            <a:ext cx="3810" cy="32956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0" name="直接箭头连接符 9"/>
          <p:cNvCxnSpPr/>
          <p:nvPr/>
        </p:nvCxnSpPr>
        <p:spPr>
          <a:xfrm flipH="1">
            <a:off x="6932930" y="3095625"/>
            <a:ext cx="5080" cy="421640"/>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 name="直接箭头连接符 10"/>
          <p:cNvCxnSpPr/>
          <p:nvPr/>
        </p:nvCxnSpPr>
        <p:spPr>
          <a:xfrm flipH="1">
            <a:off x="6941185" y="4114800"/>
            <a:ext cx="1" cy="40449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2" name="文本框 11"/>
          <p:cNvSpPr txBox="1"/>
          <p:nvPr/>
        </p:nvSpPr>
        <p:spPr>
          <a:xfrm>
            <a:off x="7790815" y="3270885"/>
            <a:ext cx="1407795" cy="1076325"/>
          </a:xfrm>
          <a:prstGeom prst="rect">
            <a:avLst/>
          </a:prstGeom>
          <a:noFill/>
        </p:spPr>
        <p:txBody>
          <a:bodyPr wrap="square" rtlCol="0">
            <a:spAutoFit/>
          </a:bodyPr>
          <a:lstStyle/>
          <a:p>
            <a:pPr marL="285750" indent="-285750">
              <a:buFont typeface="Wingdings" panose="05000000000000000000" charset="0"/>
              <a:buChar char="p"/>
            </a:pPr>
            <a:r>
              <a:rPr lang="en-US" altLang="zh-CN" sz="1600" dirty="0"/>
              <a:t>join</a:t>
            </a:r>
            <a:r>
              <a:rPr lang="zh-CN" altLang="en-US" sz="1600" dirty="0"/>
              <a:t>算子</a:t>
            </a:r>
          </a:p>
          <a:p>
            <a:pPr marL="285750" indent="-285750">
              <a:buFont typeface="Wingdings" panose="05000000000000000000" charset="0"/>
              <a:buChar char="p"/>
            </a:pPr>
            <a:r>
              <a:rPr lang="en-US" altLang="zh-CN" sz="1600" dirty="0"/>
              <a:t>sort</a:t>
            </a:r>
            <a:r>
              <a:rPr lang="zh-CN" altLang="en-US" sz="1600" dirty="0"/>
              <a:t>算子</a:t>
            </a:r>
          </a:p>
          <a:p>
            <a:pPr marL="285750" indent="-285750">
              <a:buFont typeface="Wingdings" panose="05000000000000000000" charset="0"/>
              <a:buChar char="p"/>
            </a:pPr>
            <a:r>
              <a:rPr lang="en-US" altLang="zh-CN" sz="1600" dirty="0"/>
              <a:t>scan</a:t>
            </a:r>
            <a:r>
              <a:rPr lang="zh-CN" altLang="en-US" sz="1600" dirty="0"/>
              <a:t>算子</a:t>
            </a:r>
          </a:p>
          <a:p>
            <a:pPr marL="285750" indent="-285750">
              <a:buFont typeface="Wingdings" panose="05000000000000000000" charset="0"/>
              <a:buChar char="p"/>
            </a:pPr>
            <a:r>
              <a:rPr lang="en-US" altLang="zh-CN" sz="1600" dirty="0"/>
              <a:t>…</a:t>
            </a:r>
            <a:endParaRPr lang="zh-CN" altLang="en-US" sz="1600" dirty="0"/>
          </a:p>
        </p:txBody>
      </p:sp>
      <p:sp>
        <p:nvSpPr>
          <p:cNvPr id="13" name="左大括号 12"/>
          <p:cNvSpPr/>
          <p:nvPr/>
        </p:nvSpPr>
        <p:spPr>
          <a:xfrm>
            <a:off x="7629525" y="3395980"/>
            <a:ext cx="161290" cy="825500"/>
          </a:xfrm>
          <a:prstGeom prst="leftBrace">
            <a:avLst>
              <a:gd name="adj1" fmla="val 8333"/>
              <a:gd name="adj2" fmla="val 5000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4" name="文本框 13"/>
          <p:cNvSpPr txBox="1"/>
          <p:nvPr/>
        </p:nvSpPr>
        <p:spPr>
          <a:xfrm>
            <a:off x="7736205" y="1671955"/>
            <a:ext cx="1407795" cy="1076325"/>
          </a:xfrm>
          <a:prstGeom prst="rect">
            <a:avLst/>
          </a:prstGeom>
          <a:noFill/>
        </p:spPr>
        <p:txBody>
          <a:bodyPr wrap="square" rtlCol="0">
            <a:spAutoFit/>
          </a:bodyPr>
          <a:lstStyle/>
          <a:p>
            <a:pPr marL="285750" indent="-285750">
              <a:buFont typeface="Wingdings" panose="05000000000000000000" charset="0"/>
              <a:buChar char="p"/>
            </a:pPr>
            <a:r>
              <a:rPr lang="zh-CN" altLang="en-US" sz="1600" dirty="0"/>
              <a:t>词法分析</a:t>
            </a:r>
          </a:p>
          <a:p>
            <a:pPr marL="285750" indent="-285750">
              <a:buFont typeface="Wingdings" panose="05000000000000000000" charset="0"/>
              <a:buChar char="p"/>
            </a:pPr>
            <a:r>
              <a:rPr lang="zh-CN" altLang="en-US" sz="1600" dirty="0"/>
              <a:t>语法分析</a:t>
            </a:r>
          </a:p>
          <a:p>
            <a:pPr marL="285750" indent="-285750">
              <a:buFont typeface="Wingdings" panose="05000000000000000000" charset="0"/>
              <a:buChar char="p"/>
            </a:pPr>
            <a:r>
              <a:rPr lang="zh-CN" altLang="en-US" sz="1600" dirty="0"/>
              <a:t>语义检查</a:t>
            </a:r>
          </a:p>
          <a:p>
            <a:pPr marL="285750" indent="-285750">
              <a:buFont typeface="Wingdings" panose="05000000000000000000" charset="0"/>
              <a:buChar char="p"/>
            </a:pPr>
            <a:r>
              <a:rPr lang="zh-CN" altLang="en-US" sz="1600" dirty="0"/>
              <a:t>授权检查</a:t>
            </a:r>
          </a:p>
        </p:txBody>
      </p:sp>
      <p:sp>
        <p:nvSpPr>
          <p:cNvPr id="15" name="左大括号 14"/>
          <p:cNvSpPr/>
          <p:nvPr/>
        </p:nvSpPr>
        <p:spPr>
          <a:xfrm>
            <a:off x="7574915" y="1797050"/>
            <a:ext cx="161290" cy="825500"/>
          </a:xfrm>
          <a:prstGeom prst="leftBrace">
            <a:avLst>
              <a:gd name="adj1" fmla="val 8333"/>
              <a:gd name="adj2" fmla="val 5000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6" name="圆角矩形 30"/>
          <p:cNvSpPr/>
          <p:nvPr/>
        </p:nvSpPr>
        <p:spPr>
          <a:xfrm>
            <a:off x="6457633" y="5335270"/>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存储层</a:t>
            </a:r>
            <a:endParaRPr lang="zh-CN" dirty="0"/>
          </a:p>
        </p:txBody>
      </p:sp>
      <p:cxnSp>
        <p:nvCxnSpPr>
          <p:cNvPr id="17" name="直接箭头连接符 16"/>
          <p:cNvCxnSpPr/>
          <p:nvPr/>
        </p:nvCxnSpPr>
        <p:spPr>
          <a:xfrm flipH="1">
            <a:off x="6946901" y="4906010"/>
            <a:ext cx="1" cy="40449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9" name="Rectangle: Rounded Corners 4"/>
          <p:cNvSpPr/>
          <p:nvPr/>
        </p:nvSpPr>
        <p:spPr>
          <a:xfrm>
            <a:off x="205152" y="562392"/>
            <a:ext cx="3076307" cy="720726"/>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20" name="TextBox 31"/>
          <p:cNvSpPr txBox="1"/>
          <p:nvPr/>
        </p:nvSpPr>
        <p:spPr>
          <a:xfrm>
            <a:off x="1119871" y="193059"/>
            <a:ext cx="1170513" cy="369332"/>
          </a:xfrm>
          <a:prstGeom prst="rect">
            <a:avLst/>
          </a:prstGeom>
          <a:noFill/>
        </p:spPr>
        <p:txBody>
          <a:bodyPr wrap="none" rtlCol="0">
            <a:spAutoFit/>
            <a:scene3d>
              <a:camera prst="orthographicFront"/>
              <a:lightRig rig="threePt" dir="t"/>
            </a:scene3d>
          </a:bodyPr>
          <a:lstStyle/>
          <a:p>
            <a:pPr algn="ctr"/>
            <a:r>
              <a:rPr 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icrosoft YaHei" panose="020B0503020204020204" pitchFamily="34" charset="-122"/>
              </a:rPr>
              <a:t>SQL </a:t>
            </a: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icrosoft YaHei" panose="020B0503020204020204" pitchFamily="34" charset="-122"/>
              </a:rPr>
              <a:t>引擎</a:t>
            </a:r>
          </a:p>
        </p:txBody>
      </p:sp>
      <p:sp>
        <p:nvSpPr>
          <p:cNvPr id="21" name="TextBox 37"/>
          <p:cNvSpPr txBox="1"/>
          <p:nvPr/>
        </p:nvSpPr>
        <p:spPr>
          <a:xfrm>
            <a:off x="1151128" y="692790"/>
            <a:ext cx="1107997" cy="369332"/>
          </a:xfrm>
          <a:prstGeom prst="rect">
            <a:avLst/>
          </a:prstGeom>
          <a:noFill/>
        </p:spPr>
        <p:txBody>
          <a:bodyPr wrap="none" rtlCol="0">
            <a:spAutoFit/>
          </a:bodyPr>
          <a:lstStyle/>
          <a:p>
            <a:pPr algn="ctr"/>
            <a:r>
              <a:rPr lang="zh-CN" altLang="en-US" b="1" dirty="0">
                <a:latin typeface="Times New Roman" panose="02020603050405020304" pitchFamily="18" charset="0"/>
                <a:ea typeface="Microsoft YaHei" panose="020B0503020204020204" pitchFamily="34" charset="-122"/>
              </a:rPr>
              <a:t>连接服务</a:t>
            </a:r>
            <a:endParaRPr lang="en-US" b="1" dirty="0">
              <a:latin typeface="Times New Roman" panose="02020603050405020304" pitchFamily="18" charset="0"/>
              <a:ea typeface="Microsoft YaHei" panose="020B0503020204020204" pitchFamily="34" charset="-122"/>
            </a:endParaRPr>
          </a:p>
        </p:txBody>
      </p:sp>
      <p:sp>
        <p:nvSpPr>
          <p:cNvPr id="22" name="Rectangle: Rounded Corners 38"/>
          <p:cNvSpPr/>
          <p:nvPr/>
        </p:nvSpPr>
        <p:spPr>
          <a:xfrm>
            <a:off x="257704" y="1350960"/>
            <a:ext cx="614976" cy="1731705"/>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23" name="TextBox 39"/>
          <p:cNvSpPr txBox="1"/>
          <p:nvPr/>
        </p:nvSpPr>
        <p:spPr>
          <a:xfrm>
            <a:off x="338858" y="1526540"/>
            <a:ext cx="452755" cy="1383665"/>
          </a:xfrm>
          <a:prstGeom prst="rect">
            <a:avLst/>
          </a:prstGeom>
          <a:noFill/>
        </p:spPr>
        <p:txBody>
          <a:bodyPr wrap="square" rtlCol="0">
            <a:spAutoFit/>
          </a:bodyPr>
          <a:lstStyle/>
          <a:p>
            <a:pPr algn="ctr"/>
            <a:r>
              <a:rPr lang="zh-CN" altLang="en-US" sz="1400" b="1" dirty="0">
                <a:latin typeface="Times New Roman" panose="02020603050405020304" pitchFamily="18" charset="0"/>
                <a:ea typeface="Microsoft YaHei" panose="020B0503020204020204" pitchFamily="34" charset="-122"/>
              </a:rPr>
              <a:t>系</a:t>
            </a:r>
          </a:p>
          <a:p>
            <a:pPr algn="ctr"/>
            <a:r>
              <a:rPr lang="zh-CN" altLang="en-US" sz="1400" b="1" dirty="0">
                <a:latin typeface="Times New Roman" panose="02020603050405020304" pitchFamily="18" charset="0"/>
                <a:ea typeface="Microsoft YaHei" panose="020B0503020204020204" pitchFamily="34" charset="-122"/>
              </a:rPr>
              <a:t>统</a:t>
            </a:r>
          </a:p>
          <a:p>
            <a:pPr algn="ctr"/>
            <a:r>
              <a:rPr lang="zh-CN" altLang="en-US" sz="1400" b="1" dirty="0">
                <a:latin typeface="Times New Roman" panose="02020603050405020304" pitchFamily="18" charset="0"/>
                <a:ea typeface="Microsoft YaHei" panose="020B0503020204020204" pitchFamily="34" charset="-122"/>
              </a:rPr>
              <a:t>目</a:t>
            </a:r>
          </a:p>
          <a:p>
            <a:pPr algn="ctr"/>
            <a:r>
              <a:rPr lang="zh-CN" altLang="en-US" sz="1400" b="1" dirty="0">
                <a:latin typeface="Times New Roman" panose="02020603050405020304" pitchFamily="18" charset="0"/>
                <a:ea typeface="Microsoft YaHei" panose="020B0503020204020204" pitchFamily="34" charset="-122"/>
              </a:rPr>
              <a:t>录</a:t>
            </a:r>
          </a:p>
          <a:p>
            <a:pPr algn="ctr"/>
            <a:r>
              <a:rPr lang="zh-CN" altLang="en-US" sz="1400" b="1" dirty="0">
                <a:latin typeface="Times New Roman" panose="02020603050405020304" pitchFamily="18" charset="0"/>
                <a:ea typeface="Microsoft YaHei" panose="020B0503020204020204" pitchFamily="34" charset="-122"/>
              </a:rPr>
              <a:t>服</a:t>
            </a:r>
          </a:p>
          <a:p>
            <a:pPr algn="ctr"/>
            <a:r>
              <a:rPr lang="zh-CN" altLang="en-US" sz="1400" b="1" dirty="0">
                <a:latin typeface="Times New Roman" panose="02020603050405020304" pitchFamily="18" charset="0"/>
                <a:ea typeface="Microsoft YaHei" panose="020B0503020204020204" pitchFamily="34" charset="-122"/>
              </a:rPr>
              <a:t>务</a:t>
            </a:r>
            <a:endParaRPr lang="en-US" sz="1400" b="1" dirty="0">
              <a:latin typeface="Times New Roman" panose="02020603050405020304" pitchFamily="18" charset="0"/>
              <a:ea typeface="Microsoft YaHei" panose="020B0503020204020204" pitchFamily="34" charset="-122"/>
            </a:endParaRPr>
          </a:p>
        </p:txBody>
      </p:sp>
      <p:sp>
        <p:nvSpPr>
          <p:cNvPr id="24" name="Rectangle: Rounded Corners 40"/>
          <p:cNvSpPr/>
          <p:nvPr/>
        </p:nvSpPr>
        <p:spPr>
          <a:xfrm>
            <a:off x="925232" y="1333464"/>
            <a:ext cx="864096" cy="1731705"/>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25" name="TextBox 41"/>
          <p:cNvSpPr txBox="1"/>
          <p:nvPr/>
        </p:nvSpPr>
        <p:spPr>
          <a:xfrm>
            <a:off x="1121178" y="1612900"/>
            <a:ext cx="474345" cy="1168400"/>
          </a:xfrm>
          <a:prstGeom prst="rect">
            <a:avLst/>
          </a:prstGeom>
          <a:noFill/>
        </p:spPr>
        <p:txBody>
          <a:bodyPr wrap="square" rtlCol="0">
            <a:spAutoFit/>
          </a:bodyPr>
          <a:lstStyle/>
          <a:p>
            <a:pPr algn="ctr"/>
            <a:r>
              <a:rPr lang="zh-CN" altLang="en-US" sz="1400" b="1" dirty="0">
                <a:latin typeface="Times New Roman" panose="02020603050405020304" pitchFamily="18" charset="0"/>
                <a:ea typeface="Microsoft YaHei" panose="020B0503020204020204" pitchFamily="34" charset="-122"/>
              </a:rPr>
              <a:t>编</a:t>
            </a:r>
          </a:p>
          <a:p>
            <a:pPr algn="ctr"/>
            <a:r>
              <a:rPr lang="zh-CN" altLang="en-US" sz="1400" b="1" dirty="0">
                <a:latin typeface="Times New Roman" panose="02020603050405020304" pitchFamily="18" charset="0"/>
                <a:ea typeface="Microsoft YaHei" panose="020B0503020204020204" pitchFamily="34" charset="-122"/>
              </a:rPr>
              <a:t>译</a:t>
            </a:r>
          </a:p>
          <a:p>
            <a:pPr algn="ctr"/>
            <a:r>
              <a:rPr lang="zh-CN" altLang="en-US" sz="1400" b="1" dirty="0">
                <a:latin typeface="Times New Roman" panose="02020603050405020304" pitchFamily="18" charset="0"/>
                <a:ea typeface="Microsoft YaHei" panose="020B0503020204020204" pitchFamily="34" charset="-122"/>
              </a:rPr>
              <a:t>器</a:t>
            </a:r>
          </a:p>
          <a:p>
            <a:pPr algn="ctr"/>
            <a:r>
              <a:rPr lang="zh-CN" altLang="en-US" sz="1400" b="1" dirty="0">
                <a:latin typeface="Times New Roman" panose="02020603050405020304" pitchFamily="18" charset="0"/>
                <a:ea typeface="Microsoft YaHei" panose="020B0503020204020204" pitchFamily="34" charset="-122"/>
              </a:rPr>
              <a:t>服</a:t>
            </a:r>
          </a:p>
          <a:p>
            <a:pPr algn="ctr"/>
            <a:r>
              <a:rPr lang="zh-CN" altLang="en-US" sz="1400" b="1" dirty="0">
                <a:latin typeface="Times New Roman" panose="02020603050405020304" pitchFamily="18" charset="0"/>
                <a:ea typeface="Microsoft YaHei" panose="020B0503020204020204" pitchFamily="34" charset="-122"/>
              </a:rPr>
              <a:t>务</a:t>
            </a:r>
            <a:endParaRPr lang="en-US" sz="1400" b="1" dirty="0">
              <a:latin typeface="Times New Roman" panose="02020603050405020304" pitchFamily="18" charset="0"/>
              <a:ea typeface="Microsoft YaHei" panose="020B0503020204020204" pitchFamily="34" charset="-122"/>
            </a:endParaRPr>
          </a:p>
        </p:txBody>
      </p:sp>
      <p:sp>
        <p:nvSpPr>
          <p:cNvPr id="26" name="Rectangle: Rounded Corners 42"/>
          <p:cNvSpPr/>
          <p:nvPr/>
        </p:nvSpPr>
        <p:spPr>
          <a:xfrm>
            <a:off x="1861336" y="1333464"/>
            <a:ext cx="667817" cy="1731705"/>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27" name="TextBox 43"/>
          <p:cNvSpPr txBox="1"/>
          <p:nvPr/>
        </p:nvSpPr>
        <p:spPr>
          <a:xfrm>
            <a:off x="1993033" y="1742440"/>
            <a:ext cx="403860" cy="953135"/>
          </a:xfrm>
          <a:prstGeom prst="rect">
            <a:avLst/>
          </a:prstGeom>
          <a:noFill/>
        </p:spPr>
        <p:txBody>
          <a:bodyPr wrap="square" rtlCol="0">
            <a:spAutoFit/>
          </a:bodyPr>
          <a:lstStyle/>
          <a:p>
            <a:pPr algn="ctr"/>
            <a:r>
              <a:rPr lang="zh-CN" altLang="en-US" sz="1400" b="1" dirty="0">
                <a:latin typeface="Times New Roman" panose="02020603050405020304" pitchFamily="18" charset="0"/>
                <a:ea typeface="Microsoft YaHei" panose="020B0503020204020204" pitchFamily="34" charset="-122"/>
              </a:rPr>
              <a:t>计</a:t>
            </a:r>
          </a:p>
          <a:p>
            <a:pPr algn="ctr"/>
            <a:r>
              <a:rPr lang="zh-CN" altLang="en-US" sz="1400" b="1" dirty="0">
                <a:latin typeface="Times New Roman" panose="02020603050405020304" pitchFamily="18" charset="0"/>
                <a:ea typeface="Microsoft YaHei" panose="020B0503020204020204" pitchFamily="34" charset="-122"/>
              </a:rPr>
              <a:t>划</a:t>
            </a:r>
          </a:p>
          <a:p>
            <a:pPr algn="ctr"/>
            <a:r>
              <a:rPr lang="zh-CN" altLang="en-US" sz="1400" b="1" dirty="0">
                <a:latin typeface="Times New Roman" panose="02020603050405020304" pitchFamily="18" charset="0"/>
                <a:ea typeface="Microsoft YaHei" panose="020B0503020204020204" pitchFamily="34" charset="-122"/>
              </a:rPr>
              <a:t>服</a:t>
            </a:r>
          </a:p>
          <a:p>
            <a:pPr algn="ctr"/>
            <a:r>
              <a:rPr lang="zh-CN" altLang="en-US" sz="1400" b="1" dirty="0">
                <a:latin typeface="Times New Roman" panose="02020603050405020304" pitchFamily="18" charset="0"/>
                <a:ea typeface="Microsoft YaHei" panose="020B0503020204020204" pitchFamily="34" charset="-122"/>
              </a:rPr>
              <a:t>务</a:t>
            </a:r>
            <a:endParaRPr lang="en-US" sz="1400" b="1" dirty="0">
              <a:latin typeface="Times New Roman" panose="02020603050405020304" pitchFamily="18" charset="0"/>
              <a:ea typeface="Microsoft YaHei" panose="020B0503020204020204" pitchFamily="34" charset="-122"/>
            </a:endParaRPr>
          </a:p>
        </p:txBody>
      </p:sp>
      <p:sp>
        <p:nvSpPr>
          <p:cNvPr id="28" name="Rectangle: Rounded Corners 44"/>
          <p:cNvSpPr/>
          <p:nvPr/>
        </p:nvSpPr>
        <p:spPr>
          <a:xfrm>
            <a:off x="2601161" y="1354479"/>
            <a:ext cx="700335" cy="1731705"/>
          </a:xfrm>
          <a:prstGeom prst="roundRect">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29" name="TextBox 45"/>
          <p:cNvSpPr txBox="1"/>
          <p:nvPr/>
        </p:nvSpPr>
        <p:spPr>
          <a:xfrm>
            <a:off x="2732173" y="1527175"/>
            <a:ext cx="438785" cy="1383665"/>
          </a:xfrm>
          <a:prstGeom prst="rect">
            <a:avLst/>
          </a:prstGeom>
          <a:noFill/>
        </p:spPr>
        <p:txBody>
          <a:bodyPr wrap="square" rtlCol="0">
            <a:spAutoFit/>
          </a:bodyPr>
          <a:lstStyle/>
          <a:p>
            <a:pPr algn="ctr"/>
            <a:r>
              <a:rPr lang="zh-CN" altLang="en-US" sz="1400" b="1" dirty="0">
                <a:latin typeface="Times New Roman" panose="02020603050405020304" pitchFamily="18" charset="0"/>
                <a:ea typeface="Microsoft YaHei" panose="020B0503020204020204" pitchFamily="34" charset="-122"/>
              </a:rPr>
              <a:t>语</a:t>
            </a:r>
          </a:p>
          <a:p>
            <a:pPr algn="ctr"/>
            <a:r>
              <a:rPr lang="zh-CN" altLang="en-US" sz="1400" b="1" dirty="0">
                <a:latin typeface="Times New Roman" panose="02020603050405020304" pitchFamily="18" charset="0"/>
                <a:ea typeface="Microsoft YaHei" panose="020B0503020204020204" pitchFamily="34" charset="-122"/>
              </a:rPr>
              <a:t>句</a:t>
            </a:r>
          </a:p>
          <a:p>
            <a:pPr algn="ctr"/>
            <a:r>
              <a:rPr lang="zh-CN" altLang="en-US" sz="1400" b="1" dirty="0">
                <a:latin typeface="Times New Roman" panose="02020603050405020304" pitchFamily="18" charset="0"/>
                <a:ea typeface="Microsoft YaHei" panose="020B0503020204020204" pitchFamily="34" charset="-122"/>
              </a:rPr>
              <a:t>缓</a:t>
            </a:r>
          </a:p>
          <a:p>
            <a:pPr algn="ctr"/>
            <a:r>
              <a:rPr lang="zh-CN" altLang="en-US" sz="1400" b="1" dirty="0">
                <a:latin typeface="Times New Roman" panose="02020603050405020304" pitchFamily="18" charset="0"/>
                <a:ea typeface="Microsoft YaHei" panose="020B0503020204020204" pitchFamily="34" charset="-122"/>
              </a:rPr>
              <a:t>存</a:t>
            </a:r>
          </a:p>
          <a:p>
            <a:pPr algn="ctr"/>
            <a:r>
              <a:rPr lang="zh-CN" altLang="en-US" sz="1400" b="1" dirty="0">
                <a:latin typeface="Times New Roman" panose="02020603050405020304" pitchFamily="18" charset="0"/>
                <a:ea typeface="Microsoft YaHei" panose="020B0503020204020204" pitchFamily="34" charset="-122"/>
              </a:rPr>
              <a:t>服</a:t>
            </a:r>
          </a:p>
          <a:p>
            <a:pPr algn="ctr"/>
            <a:r>
              <a:rPr lang="zh-CN" altLang="en-US" sz="1400" b="1" dirty="0">
                <a:latin typeface="Times New Roman" panose="02020603050405020304" pitchFamily="18" charset="0"/>
                <a:ea typeface="Microsoft YaHei" panose="020B0503020204020204" pitchFamily="34" charset="-122"/>
              </a:rPr>
              <a:t>务</a:t>
            </a:r>
            <a:endParaRPr lang="en-US" sz="1400" b="1" dirty="0">
              <a:latin typeface="Times New Roman" panose="02020603050405020304" pitchFamily="18" charset="0"/>
              <a:ea typeface="Microsoft YaHei" panose="020B0503020204020204" pitchFamily="34" charset="-122"/>
            </a:endParaRPr>
          </a:p>
        </p:txBody>
      </p:sp>
      <p:sp>
        <p:nvSpPr>
          <p:cNvPr id="30" name="Rectangle: Rounded Corners 46"/>
          <p:cNvSpPr/>
          <p:nvPr/>
        </p:nvSpPr>
        <p:spPr>
          <a:xfrm>
            <a:off x="204873" y="3154045"/>
            <a:ext cx="3076575" cy="772795"/>
          </a:xfrm>
          <a:prstGeom prst="roundRect">
            <a:avLst/>
          </a:prstGeom>
          <a:solidFill>
            <a:schemeClr val="bg1">
              <a:lumMod val="95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1" name="TextBox 47"/>
          <p:cNvSpPr txBox="1"/>
          <p:nvPr/>
        </p:nvSpPr>
        <p:spPr>
          <a:xfrm>
            <a:off x="1189306" y="3408994"/>
            <a:ext cx="1107997" cy="369332"/>
          </a:xfrm>
          <a:prstGeom prst="rect">
            <a:avLst/>
          </a:prstGeom>
          <a:noFill/>
        </p:spPr>
        <p:txBody>
          <a:bodyPr wrap="none" rtlCol="0">
            <a:spAutoFit/>
          </a:bodyPr>
          <a:lstStyle/>
          <a:p>
            <a:pPr algn="ctr"/>
            <a:r>
              <a:rPr lang="zh-CN" altLang="en-US" b="1" dirty="0">
                <a:latin typeface="Times New Roman" panose="02020603050405020304" pitchFamily="18" charset="0"/>
                <a:ea typeface="Microsoft YaHei" panose="020B0503020204020204" pitchFamily="34" charset="-122"/>
              </a:rPr>
              <a:t>执行服务</a:t>
            </a:r>
            <a:endParaRPr lang="en-US" b="1" dirty="0">
              <a:latin typeface="Times New Roman" panose="02020603050405020304" pitchFamily="18" charset="0"/>
              <a:ea typeface="Microsoft YaHei" panose="020B0503020204020204" pitchFamily="34" charset="-122"/>
            </a:endParaRPr>
          </a:p>
        </p:txBody>
      </p:sp>
      <p:sp>
        <p:nvSpPr>
          <p:cNvPr id="32" name="TextBox 48"/>
          <p:cNvSpPr txBox="1"/>
          <p:nvPr/>
        </p:nvSpPr>
        <p:spPr>
          <a:xfrm>
            <a:off x="1262454" y="4686449"/>
            <a:ext cx="1107996"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icrosoft YaHei" panose="020B0503020204020204" pitchFamily="34" charset="-122"/>
              </a:rPr>
              <a:t>存储引擎</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icrosoft YaHei" panose="020B0503020204020204" pitchFamily="34" charset="-122"/>
            </a:endParaRPr>
          </a:p>
        </p:txBody>
      </p:sp>
      <p:sp>
        <p:nvSpPr>
          <p:cNvPr id="33" name="Arrow: Up-Down 49"/>
          <p:cNvSpPr/>
          <p:nvPr/>
        </p:nvSpPr>
        <p:spPr>
          <a:xfrm>
            <a:off x="1744113" y="4379595"/>
            <a:ext cx="132080" cy="337820"/>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4" name="Arrow: Up-Down 49"/>
          <p:cNvSpPr/>
          <p:nvPr/>
        </p:nvSpPr>
        <p:spPr>
          <a:xfrm>
            <a:off x="1716808" y="5104765"/>
            <a:ext cx="144780" cy="266065"/>
          </a:xfrm>
          <a:prstGeom prst="up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35" name="TextBox 48"/>
          <p:cNvSpPr txBox="1"/>
          <p:nvPr/>
        </p:nvSpPr>
        <p:spPr>
          <a:xfrm>
            <a:off x="1171131" y="5328877"/>
            <a:ext cx="1338828" cy="369332"/>
          </a:xfrm>
          <a:prstGeom prst="rect">
            <a:avLst/>
          </a:prstGeom>
          <a:noFill/>
        </p:spPr>
        <p:txBody>
          <a:bodyPr wrap="none" rtlCol="0">
            <a:spAutoFit/>
            <a:scene3d>
              <a:camera prst="orthographicFront"/>
              <a:lightRig rig="threePt" dir="t"/>
            </a:scene3d>
          </a:bodyPr>
          <a:lstStyle/>
          <a:p>
            <a:pPr algn="ct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icrosoft YaHei" panose="020B0503020204020204" pitchFamily="34" charset="-122"/>
              </a:rPr>
              <a:t>持久性存储</a:t>
            </a:r>
            <a:endParaRPr lang="en-US" altLang="zh-CN"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icrosoft YaHei" panose="020B0503020204020204" pitchFamily="34" charset="-122"/>
            </a:endParaRPr>
          </a:p>
        </p:txBody>
      </p:sp>
      <p:sp>
        <p:nvSpPr>
          <p:cNvPr id="36" name="矩形: 圆角 47"/>
          <p:cNvSpPr/>
          <p:nvPr/>
        </p:nvSpPr>
        <p:spPr>
          <a:xfrm>
            <a:off x="152168" y="106680"/>
            <a:ext cx="3223895" cy="411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2574011" y="5100262"/>
            <a:ext cx="2944205" cy="1715886"/>
          </a:xfrm>
          <a:prstGeom prst="rect">
            <a:avLst/>
          </a:prstGeom>
          <a:ln w="28575">
            <a:solidFill>
              <a:schemeClr val="tx1">
                <a:lumMod val="65000"/>
                <a:lumOff val="3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aphicFrame>
        <p:nvGraphicFramePr>
          <p:cNvPr id="38" name="Group 4"/>
          <p:cNvGraphicFramePr>
            <a:graphicFrameLocks noGrp="1"/>
          </p:cNvGraphicFramePr>
          <p:nvPr/>
        </p:nvGraphicFramePr>
        <p:xfrm>
          <a:off x="2574012" y="5100262"/>
          <a:ext cx="2944204" cy="1295400"/>
        </p:xfrm>
        <a:graphic>
          <a:graphicData uri="http://schemas.openxmlformats.org/drawingml/2006/table">
            <a:tbl>
              <a:tblPr/>
              <a:tblGrid>
                <a:gridCol w="585993">
                  <a:extLst>
                    <a:ext uri="{9D8B030D-6E8A-4147-A177-3AD203B41FA5}">
                      <a16:colId xmlns:a16="http://schemas.microsoft.com/office/drawing/2014/main" val="20000"/>
                    </a:ext>
                  </a:extLst>
                </a:gridCol>
                <a:gridCol w="710858">
                  <a:extLst>
                    <a:ext uri="{9D8B030D-6E8A-4147-A177-3AD203B41FA5}">
                      <a16:colId xmlns:a16="http://schemas.microsoft.com/office/drawing/2014/main" val="20001"/>
                    </a:ext>
                  </a:extLst>
                </a:gridCol>
                <a:gridCol w="527942">
                  <a:extLst>
                    <a:ext uri="{9D8B030D-6E8A-4147-A177-3AD203B41FA5}">
                      <a16:colId xmlns:a16="http://schemas.microsoft.com/office/drawing/2014/main" val="20002"/>
                    </a:ext>
                  </a:extLst>
                </a:gridCol>
                <a:gridCol w="533419">
                  <a:extLst>
                    <a:ext uri="{9D8B030D-6E8A-4147-A177-3AD203B41FA5}">
                      <a16:colId xmlns:a16="http://schemas.microsoft.com/office/drawing/2014/main" val="20003"/>
                    </a:ext>
                  </a:extLst>
                </a:gridCol>
                <a:gridCol w="585992">
                  <a:extLst>
                    <a:ext uri="{9D8B030D-6E8A-4147-A177-3AD203B41FA5}">
                      <a16:colId xmlns:a16="http://schemas.microsoft.com/office/drawing/2014/main" val="20004"/>
                    </a:ext>
                  </a:extLst>
                </a:gridCol>
              </a:tblGrid>
              <a:tr h="242529">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95001</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rPr>
                        <a:t>李勇</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rPr>
                        <a:t>男</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20</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CS</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2529">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rPr>
                        <a:t>95002</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rPr>
                        <a:t>刘晨</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rPr>
                        <a:t>女</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19</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rPr>
                        <a:t>IS</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2529">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rPr>
                        <a:t>95003</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rPr>
                        <a:t>王敏</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女</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rPr>
                        <a:t>18</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MA</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529">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rPr>
                        <a:t>95004</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rPr>
                        <a:t>张立</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rPr>
                        <a:t>男</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19</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rPr>
                        <a:t>IS</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2529">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rPr>
                        <a:t>…</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9" name="矩形 38"/>
          <p:cNvSpPr/>
          <p:nvPr/>
        </p:nvSpPr>
        <p:spPr>
          <a:xfrm>
            <a:off x="1798905" y="6512698"/>
            <a:ext cx="748923" cy="369332"/>
          </a:xfrm>
          <a:prstGeom prst="rect">
            <a:avLst/>
          </a:prstGeom>
        </p:spPr>
        <p:txBody>
          <a:bodyPr wrap="none">
            <a:spAutoFit/>
          </a:bodyPr>
          <a:lstStyle/>
          <a:p>
            <a:r>
              <a:rPr lang="en-US" altLang="zh-CN"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Page4</a:t>
            </a:r>
            <a:endParaRPr lang="zh-CN" altLang="en-US" dirty="0"/>
          </a:p>
        </p:txBody>
      </p:sp>
      <p:sp>
        <p:nvSpPr>
          <p:cNvPr id="40" name="文本框 39"/>
          <p:cNvSpPr txBox="1"/>
          <p:nvPr/>
        </p:nvSpPr>
        <p:spPr>
          <a:xfrm>
            <a:off x="4025140" y="110843"/>
            <a:ext cx="3137541"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altLang="zh-CN" dirty="0">
                <a:solidFill>
                  <a:srgbClr val="7030A0"/>
                </a:solidFill>
              </a:rPr>
              <a:t>SELECT</a:t>
            </a:r>
            <a:r>
              <a:rPr lang="en-US" altLang="zh-CN" dirty="0"/>
              <a:t>   </a:t>
            </a:r>
            <a:r>
              <a:rPr lang="zh-CN" altLang="en-US" dirty="0"/>
              <a:t>*</a:t>
            </a:r>
            <a:r>
              <a:rPr lang="en-US" altLang="zh-CN" dirty="0"/>
              <a:t>		  </a:t>
            </a:r>
            <a:r>
              <a:rPr lang="en-US" altLang="zh-CN" dirty="0">
                <a:solidFill>
                  <a:srgbClr val="7030A0"/>
                </a:solidFill>
              </a:rPr>
              <a:t>FROM</a:t>
            </a:r>
            <a:r>
              <a:rPr lang="en-US" altLang="zh-CN" dirty="0"/>
              <a:t>   Student</a:t>
            </a:r>
          </a:p>
          <a:p>
            <a:r>
              <a:rPr lang="en-US" altLang="zh-CN" dirty="0">
                <a:solidFill>
                  <a:srgbClr val="7030A0"/>
                </a:solidFill>
              </a:rPr>
              <a:t>WHERE</a:t>
            </a:r>
            <a:r>
              <a:rPr lang="en-US" altLang="zh-CN" dirty="0"/>
              <a:t>   </a:t>
            </a:r>
            <a:r>
              <a:rPr lang="en-US" altLang="zh-CN" dirty="0" err="1"/>
              <a:t>StudentID</a:t>
            </a:r>
            <a:r>
              <a:rPr lang="en-US" altLang="zh-CN" dirty="0"/>
              <a:t> </a:t>
            </a:r>
            <a:r>
              <a:rPr lang="en-US" altLang="zh-CN" dirty="0">
                <a:solidFill>
                  <a:srgbClr val="7030A0"/>
                </a:solidFill>
              </a:rPr>
              <a:t>= </a:t>
            </a:r>
            <a:r>
              <a:rPr lang="en-US" altLang="zh-CN" dirty="0">
                <a:solidFill>
                  <a:schemeClr val="bg1"/>
                </a:solidFill>
              </a:rPr>
              <a:t>‘95003‘</a:t>
            </a:r>
            <a:r>
              <a:rPr lang="en-US" altLang="zh-CN" dirty="0"/>
              <a:t>;</a:t>
            </a:r>
          </a:p>
        </p:txBody>
      </p:sp>
      <p:sp>
        <p:nvSpPr>
          <p:cNvPr id="41" name="矩形 40"/>
          <p:cNvSpPr/>
          <p:nvPr/>
        </p:nvSpPr>
        <p:spPr>
          <a:xfrm>
            <a:off x="4025138" y="110843"/>
            <a:ext cx="3137542" cy="92333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2509959" y="5613469"/>
            <a:ext cx="3029811" cy="28257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右箭头 66"/>
          <p:cNvSpPr/>
          <p:nvPr/>
        </p:nvSpPr>
        <p:spPr>
          <a:xfrm rot="10800000">
            <a:off x="3532849" y="462338"/>
            <a:ext cx="338751" cy="16355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曲线连接符 31"/>
          <p:cNvCxnSpPr>
            <a:stCxn id="36" idx="2"/>
            <a:endCxn id="38" idx="0"/>
          </p:cNvCxnSpPr>
          <p:nvPr/>
        </p:nvCxnSpPr>
        <p:spPr>
          <a:xfrm rot="16200000" flipH="1">
            <a:off x="2465724" y="3519872"/>
            <a:ext cx="878782" cy="2281998"/>
          </a:xfrm>
          <a:prstGeom prst="curvedConnector3">
            <a:avLst>
              <a:gd name="adj1" fmla="val 50000"/>
            </a:avLst>
          </a:prstGeom>
          <a:ln w="28575">
            <a:solidFill>
              <a:srgbClr val="C00000"/>
            </a:solidFill>
            <a:tailEnd type="triangle"/>
          </a:ln>
        </p:spPr>
        <p:style>
          <a:lnRef idx="3">
            <a:schemeClr val="accent2"/>
          </a:lnRef>
          <a:fillRef idx="0">
            <a:schemeClr val="accent2"/>
          </a:fillRef>
          <a:effectRef idx="2">
            <a:schemeClr val="accent2"/>
          </a:effectRef>
          <a:fontRef idx="minor">
            <a:schemeClr val="tx1"/>
          </a:fontRef>
        </p:style>
      </p:cxnSp>
      <p:sp>
        <p:nvSpPr>
          <p:cNvPr id="45" name="文本框 44"/>
          <p:cNvSpPr txBox="1"/>
          <p:nvPr/>
        </p:nvSpPr>
        <p:spPr>
          <a:xfrm>
            <a:off x="3220079" y="4348998"/>
            <a:ext cx="1271182" cy="369332"/>
          </a:xfrm>
          <a:prstGeom prst="rect">
            <a:avLst/>
          </a:prstGeom>
          <a:noFill/>
        </p:spPr>
        <p:txBody>
          <a:bodyPr wrap="square" rtlCol="0">
            <a:spAutoFit/>
          </a:bodyPr>
          <a:lstStyle/>
          <a:p>
            <a:r>
              <a:rPr lang="zh-CN" altLang="en-US" dirty="0">
                <a:solidFill>
                  <a:srgbClr val="C00000"/>
                </a:solidFill>
              </a:rPr>
              <a:t>读取</a:t>
            </a:r>
            <a:r>
              <a:rPr lang="en-US" altLang="zh-CN" dirty="0">
                <a:solidFill>
                  <a:srgbClr val="C00000"/>
                </a:solidFill>
              </a:rPr>
              <a:t>page 4</a:t>
            </a:r>
            <a:endParaRPr lang="zh-CN" altLang="en-US" dirty="0">
              <a:solidFill>
                <a:srgbClr val="C00000"/>
              </a:solidFill>
            </a:endParaRPr>
          </a:p>
        </p:txBody>
      </p:sp>
      <p:cxnSp>
        <p:nvCxnSpPr>
          <p:cNvPr id="48" name="曲线连接符 29"/>
          <p:cNvCxnSpPr>
            <a:endCxn id="42" idx="1"/>
          </p:cNvCxnSpPr>
          <p:nvPr/>
        </p:nvCxnSpPr>
        <p:spPr>
          <a:xfrm rot="16200000" flipH="1">
            <a:off x="1164934" y="4409731"/>
            <a:ext cx="1533277" cy="1156774"/>
          </a:xfrm>
          <a:prstGeom prst="curvedConnector2">
            <a:avLst/>
          </a:prstGeom>
          <a:ln w="28575">
            <a:solidFill>
              <a:srgbClr val="C00000"/>
            </a:solidFill>
            <a:headEnd type="triangle" w="med" len="med"/>
            <a:tailEnd type="none" w="med" len="med"/>
          </a:ln>
        </p:spPr>
        <p:style>
          <a:lnRef idx="3">
            <a:schemeClr val="accent2"/>
          </a:lnRef>
          <a:fillRef idx="0">
            <a:schemeClr val="accent2"/>
          </a:fillRef>
          <a:effectRef idx="2">
            <a:schemeClr val="accent2"/>
          </a:effectRef>
          <a:fontRef idx="minor">
            <a:schemeClr val="tx1"/>
          </a:fontRef>
        </p:style>
      </p:cxnSp>
      <p:grpSp>
        <p:nvGrpSpPr>
          <p:cNvPr id="57" name="组合 56"/>
          <p:cNvGrpSpPr/>
          <p:nvPr/>
        </p:nvGrpSpPr>
        <p:grpSpPr>
          <a:xfrm>
            <a:off x="3376063" y="1871887"/>
            <a:ext cx="4356332" cy="2455358"/>
            <a:chOff x="3376063" y="1871887"/>
            <a:chExt cx="4356332" cy="2455358"/>
          </a:xfrm>
        </p:grpSpPr>
        <p:sp>
          <p:nvSpPr>
            <p:cNvPr id="18" name="椭圆 17"/>
            <p:cNvSpPr/>
            <p:nvPr/>
          </p:nvSpPr>
          <p:spPr>
            <a:xfrm>
              <a:off x="6056048" y="1871887"/>
              <a:ext cx="1676347" cy="245535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a:stCxn id="36" idx="3"/>
              <a:endCxn id="18" idx="2"/>
            </p:cNvCxnSpPr>
            <p:nvPr/>
          </p:nvCxnSpPr>
          <p:spPr>
            <a:xfrm>
              <a:off x="3376063" y="2164080"/>
              <a:ext cx="2679985" cy="935486"/>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right)">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par>
                                <p:cTn id="18" presetID="22" presetClass="entr" presetSubtype="8" fill="hold"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left)">
                                      <p:cBhvr>
                                        <p:cTn id="20" dur="500"/>
                                        <p:tgtEl>
                                          <p:spTgt spid="4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up)">
                                      <p:cBhvr>
                                        <p:cTn id="25" dur="500"/>
                                        <p:tgtEl>
                                          <p:spTgt spid="42"/>
                                        </p:tgtEl>
                                      </p:cBhvr>
                                    </p:animEffect>
                                  </p:childTnLst>
                                </p:cTn>
                              </p:par>
                              <p:par>
                                <p:cTn id="26" presetID="22" presetClass="entr" presetSubtype="4"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down)">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wipe(left)">
                                      <p:cBhvr>
                                        <p:cTn id="3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517335" y="893503"/>
            <a:ext cx="8141335" cy="584775"/>
          </a:xfrm>
          <a:prstGeom prst="rect">
            <a:avLst/>
          </a:prstGeom>
          <a:noFill/>
        </p:spPr>
        <p:txBody>
          <a:bodyPr wrap="square" rtlCol="0">
            <a:spAutoFit/>
          </a:bodyPr>
          <a:lstStyle/>
          <a:p>
            <a:pPr defTabSz="914400" fontAlgn="base">
              <a:spcBef>
                <a:spcPts val="300"/>
              </a:spcBef>
              <a:spcAft>
                <a:spcPct val="0"/>
              </a:spcAft>
            </a:pPr>
            <a:r>
              <a:rPr lang="zh-CN" altLang="en-US" sz="16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字符标记流：</a:t>
            </a:r>
            <a:r>
              <a:rPr lang="en-US" sz="1600" dirty="0">
                <a:latin typeface="Times New Roman" panose="02020603050405020304" pitchFamily="18" charset="0"/>
                <a:ea typeface="Microsoft YaHei" panose="020B0503020204020204" pitchFamily="34" charset="-122"/>
                <a:cs typeface="Times New Roman" panose="02020603050405020304" pitchFamily="18" charset="0"/>
              </a:rPr>
              <a:t> “SELECT” “ID:id” “SEP: ,” “ID:quantity” “FROM” “ID:order” “WHERE” “ID:id” “OP: =” “INT:1024”</a:t>
            </a:r>
            <a:r>
              <a:rPr lang="en-US" sz="1600" dirty="0">
                <a:latin typeface="Times New Roman" panose="02020603050405020304" pitchFamily="18" charset="0"/>
                <a:ea typeface="Microsoft YaHei" panose="020B0503020204020204" pitchFamily="34" charset="-122"/>
                <a:cs typeface="Times New Roman" panose="02020603050405020304" pitchFamily="18" charset="0"/>
                <a:sym typeface="+mn-ea"/>
              </a:rPr>
              <a:t>“SEP: ;”</a:t>
            </a:r>
            <a:endParaRPr lang="en-US" sz="1600" dirty="0">
              <a:latin typeface="Times New Roman" panose="02020603050405020304" pitchFamily="18" charset="0"/>
              <a:ea typeface="Microsoft YaHei" panose="020B0503020204020204" pitchFamily="34" charset="-122"/>
              <a:cs typeface="Times New Roman" panose="02020603050405020304" pitchFamily="18" charset="0"/>
            </a:endParaRPr>
          </a:p>
        </p:txBody>
      </p:sp>
      <p:graphicFrame>
        <p:nvGraphicFramePr>
          <p:cNvPr id="4" name="表格 3"/>
          <p:cNvGraphicFramePr/>
          <p:nvPr>
            <p:custDataLst>
              <p:tags r:id="rId1"/>
            </p:custDataLst>
          </p:nvPr>
        </p:nvGraphicFramePr>
        <p:xfrm>
          <a:off x="713105" y="1619250"/>
          <a:ext cx="6550025" cy="1608455"/>
        </p:xfrm>
        <a:graphic>
          <a:graphicData uri="http://schemas.openxmlformats.org/drawingml/2006/table">
            <a:tbl>
              <a:tblPr firstRow="1" bandRow="1">
                <a:tableStyleId>{5C22544A-7EE6-4342-B048-85BDC9FD1C3A}</a:tableStyleId>
              </a:tblPr>
              <a:tblGrid>
                <a:gridCol w="708660">
                  <a:extLst>
                    <a:ext uri="{9D8B030D-6E8A-4147-A177-3AD203B41FA5}">
                      <a16:colId xmlns:a16="http://schemas.microsoft.com/office/drawing/2014/main" val="20000"/>
                    </a:ext>
                  </a:extLst>
                </a:gridCol>
                <a:gridCol w="3018790">
                  <a:extLst>
                    <a:ext uri="{9D8B030D-6E8A-4147-A177-3AD203B41FA5}">
                      <a16:colId xmlns:a16="http://schemas.microsoft.com/office/drawing/2014/main" val="20001"/>
                    </a:ext>
                  </a:extLst>
                </a:gridCol>
                <a:gridCol w="1184910">
                  <a:extLst>
                    <a:ext uri="{9D8B030D-6E8A-4147-A177-3AD203B41FA5}">
                      <a16:colId xmlns:a16="http://schemas.microsoft.com/office/drawing/2014/main" val="20002"/>
                    </a:ext>
                  </a:extLst>
                </a:gridCol>
                <a:gridCol w="1637665">
                  <a:extLst>
                    <a:ext uri="{9D8B030D-6E8A-4147-A177-3AD203B41FA5}">
                      <a16:colId xmlns:a16="http://schemas.microsoft.com/office/drawing/2014/main" val="20003"/>
                    </a:ext>
                  </a:extLst>
                </a:gridCol>
              </a:tblGrid>
              <a:tr h="389255">
                <a:tc>
                  <a:txBody>
                    <a:bodyPr/>
                    <a:lstStyle/>
                    <a:p>
                      <a:pPr>
                        <a:buNone/>
                      </a:pPr>
                      <a:r>
                        <a:rPr lang="en-US" altLang="zh-CN" sz="1400" dirty="0"/>
                        <a:t>step</a:t>
                      </a:r>
                    </a:p>
                  </a:txBody>
                  <a:tcPr/>
                </a:tc>
                <a:tc>
                  <a:txBody>
                    <a:bodyPr/>
                    <a:lstStyle/>
                    <a:p>
                      <a:pPr>
                        <a:buNone/>
                      </a:pPr>
                      <a:r>
                        <a:rPr lang="en-US" altLang="zh-CN" sz="1400"/>
                        <a:t>stack</a:t>
                      </a:r>
                    </a:p>
                  </a:txBody>
                  <a:tcPr/>
                </a:tc>
                <a:tc>
                  <a:txBody>
                    <a:bodyPr/>
                    <a:lstStyle/>
                    <a:p>
                      <a:pPr>
                        <a:buNone/>
                      </a:pPr>
                      <a:r>
                        <a:rPr lang="en-US" altLang="zh-CN" sz="1400"/>
                        <a:t>look ahead</a:t>
                      </a:r>
                    </a:p>
                  </a:txBody>
                  <a:tcPr/>
                </a:tc>
                <a:tc>
                  <a:txBody>
                    <a:bodyPr/>
                    <a:lstStyle/>
                    <a:p>
                      <a:pPr>
                        <a:buNone/>
                      </a:pPr>
                      <a:r>
                        <a:rPr lang="en-US" altLang="zh-CN" sz="1400"/>
                        <a:t>action</a:t>
                      </a:r>
                    </a:p>
                  </a:txBody>
                  <a:tcPr/>
                </a:tc>
                <a:extLst>
                  <a:ext uri="{0D108BD9-81ED-4DB2-BD59-A6C34878D82A}">
                    <a16:rowId xmlns:a16="http://schemas.microsoft.com/office/drawing/2014/main" val="10000"/>
                  </a:ext>
                </a:extLst>
              </a:tr>
              <a:tr h="304800">
                <a:tc>
                  <a:txBody>
                    <a:bodyPr/>
                    <a:lstStyle/>
                    <a:p>
                      <a:pPr>
                        <a:buNone/>
                      </a:pPr>
                      <a:r>
                        <a:rPr lang="en-US" altLang="zh-CN" sz="1400"/>
                        <a:t>1</a:t>
                      </a:r>
                    </a:p>
                  </a:txBody>
                  <a:tcPr/>
                </a:tc>
                <a:tc>
                  <a:txBody>
                    <a:bodyPr/>
                    <a:lstStyle/>
                    <a:p>
                      <a:pPr>
                        <a:buNone/>
                      </a:pPr>
                      <a:r>
                        <a:rPr lang="en-US" altLang="zh-CN" sz="1400"/>
                        <a:t>empty</a:t>
                      </a:r>
                    </a:p>
                  </a:txBody>
                  <a:tcPr/>
                </a:tc>
                <a:tc>
                  <a:txBody>
                    <a:bodyPr/>
                    <a:lstStyle/>
                    <a:p>
                      <a:pPr>
                        <a:buNone/>
                      </a:pPr>
                      <a:r>
                        <a:rPr lang="en-US" altLang="zh-CN" sz="1400"/>
                        <a:t>SELECT</a:t>
                      </a:r>
                    </a:p>
                  </a:txBody>
                  <a:tcPr/>
                </a:tc>
                <a:tc>
                  <a:txBody>
                    <a:bodyPr/>
                    <a:lstStyle/>
                    <a:p>
                      <a:pPr>
                        <a:buNone/>
                      </a:pPr>
                      <a:r>
                        <a:rPr lang="zh-CN" altLang="en-US" sz="1400" dirty="0"/>
                        <a:t>移进</a:t>
                      </a:r>
                      <a:endParaRPr lang="en-US" altLang="zh-CN" sz="1400" dirty="0"/>
                    </a:p>
                  </a:txBody>
                  <a:tcPr/>
                </a:tc>
                <a:extLst>
                  <a:ext uri="{0D108BD9-81ED-4DB2-BD59-A6C34878D82A}">
                    <a16:rowId xmlns:a16="http://schemas.microsoft.com/office/drawing/2014/main" val="10001"/>
                  </a:ext>
                </a:extLst>
              </a:tr>
              <a:tr h="304800">
                <a:tc>
                  <a:txBody>
                    <a:bodyPr/>
                    <a:lstStyle/>
                    <a:p>
                      <a:pPr>
                        <a:buNone/>
                      </a:pPr>
                      <a:r>
                        <a:rPr lang="en-US" altLang="zh-CN" sz="1400"/>
                        <a:t>2</a:t>
                      </a:r>
                    </a:p>
                  </a:txBody>
                  <a:tcPr/>
                </a:tc>
                <a:tc>
                  <a:txBody>
                    <a:bodyPr/>
                    <a:lstStyle/>
                    <a:p>
                      <a:pPr>
                        <a:buNone/>
                      </a:pPr>
                      <a:r>
                        <a:rPr lang="en-US" altLang="zh-CN" sz="1400"/>
                        <a:t>SELECT</a:t>
                      </a:r>
                    </a:p>
                  </a:txBody>
                  <a:tcPr/>
                </a:tc>
                <a:tc>
                  <a:txBody>
                    <a:bodyPr/>
                    <a:lstStyle/>
                    <a:p>
                      <a:pPr>
                        <a:buNone/>
                      </a:pPr>
                      <a:r>
                        <a:rPr lang="en-US" altLang="zh-CN" sz="1400"/>
                        <a:t>ID:id</a:t>
                      </a:r>
                    </a:p>
                  </a:txBody>
                  <a:tcPr/>
                </a:tc>
                <a:tc>
                  <a:txBody>
                    <a:bodyPr/>
                    <a:lstStyle/>
                    <a:p>
                      <a:pPr>
                        <a:buNone/>
                      </a:pPr>
                      <a:r>
                        <a:rPr lang="zh-CN" altLang="en-US" sz="1400" dirty="0"/>
                        <a:t>移进</a:t>
                      </a:r>
                      <a:endParaRPr lang="en-US" altLang="zh-CN" sz="1400" dirty="0"/>
                    </a:p>
                  </a:txBody>
                  <a:tcPr/>
                </a:tc>
                <a:extLst>
                  <a:ext uri="{0D108BD9-81ED-4DB2-BD59-A6C34878D82A}">
                    <a16:rowId xmlns:a16="http://schemas.microsoft.com/office/drawing/2014/main" val="10002"/>
                  </a:ext>
                </a:extLst>
              </a:tr>
              <a:tr h="304800">
                <a:tc>
                  <a:txBody>
                    <a:bodyPr/>
                    <a:lstStyle/>
                    <a:p>
                      <a:pPr>
                        <a:buNone/>
                      </a:pPr>
                      <a:r>
                        <a:rPr lang="en-US" altLang="zh-CN" sz="1400"/>
                        <a:t>3</a:t>
                      </a:r>
                    </a:p>
                  </a:txBody>
                  <a:tcPr/>
                </a:tc>
                <a:tc>
                  <a:txBody>
                    <a:bodyPr/>
                    <a:lstStyle/>
                    <a:p>
                      <a:pPr>
                        <a:buNone/>
                      </a:pPr>
                      <a:r>
                        <a:rPr lang="en-US" altLang="zh-CN" sz="1400" dirty="0"/>
                        <a:t>SELECT ID</a:t>
                      </a:r>
                    </a:p>
                  </a:txBody>
                  <a:tcPr/>
                </a:tc>
                <a:tc>
                  <a:txBody>
                    <a:bodyPr/>
                    <a:lstStyle/>
                    <a:p>
                      <a:pPr>
                        <a:buNone/>
                      </a:pPr>
                      <a:r>
                        <a:rPr lang="en-US" altLang="zh-CN" sz="1400"/>
                        <a:t>SEP: ,</a:t>
                      </a:r>
                    </a:p>
                  </a:txBody>
                  <a:tcPr/>
                </a:tc>
                <a:tc>
                  <a:txBody>
                    <a:bodyPr/>
                    <a:lstStyle/>
                    <a:p>
                      <a:pPr>
                        <a:buNone/>
                      </a:pPr>
                      <a:r>
                        <a:rPr lang="zh-CN" altLang="en-US" sz="1400" dirty="0">
                          <a:sym typeface="+mn-ea"/>
                        </a:rPr>
                        <a:t>归约</a:t>
                      </a:r>
                      <a:r>
                        <a:rPr lang="en-US" altLang="zh-CN" sz="1400" dirty="0">
                          <a:sym typeface="+mn-ea"/>
                        </a:rPr>
                        <a:t>(Rule 4)</a:t>
                      </a:r>
                    </a:p>
                  </a:txBody>
                  <a:tcPr/>
                </a:tc>
                <a:extLst>
                  <a:ext uri="{0D108BD9-81ED-4DB2-BD59-A6C34878D82A}">
                    <a16:rowId xmlns:a16="http://schemas.microsoft.com/office/drawing/2014/main" val="10003"/>
                  </a:ext>
                </a:extLst>
              </a:tr>
              <a:tr h="304800">
                <a:tc>
                  <a:txBody>
                    <a:bodyPr/>
                    <a:lstStyle/>
                    <a:p>
                      <a:pPr>
                        <a:buNone/>
                      </a:pPr>
                      <a:r>
                        <a:rPr lang="en-US" altLang="zh-CN" sz="1400"/>
                        <a:t>4</a:t>
                      </a:r>
                    </a:p>
                  </a:txBody>
                  <a:tcPr/>
                </a:tc>
                <a:tc>
                  <a:txBody>
                    <a:bodyPr/>
                    <a:lstStyle/>
                    <a:p>
                      <a:pPr>
                        <a:buNone/>
                      </a:pPr>
                      <a:r>
                        <a:rPr lang="en-US" altLang="zh-CN" sz="1400"/>
                        <a:t>SELECT Name</a:t>
                      </a:r>
                    </a:p>
                  </a:txBody>
                  <a:tcPr/>
                </a:tc>
                <a:tc>
                  <a:txBody>
                    <a:bodyPr/>
                    <a:lstStyle/>
                    <a:p>
                      <a:pPr>
                        <a:buNone/>
                      </a:pPr>
                      <a:r>
                        <a:rPr lang="en-US" altLang="zh-CN" sz="1400"/>
                        <a:t>SEP: ,</a:t>
                      </a:r>
                    </a:p>
                  </a:txBody>
                  <a:tcPr/>
                </a:tc>
                <a:tc>
                  <a:txBody>
                    <a:bodyPr/>
                    <a:lstStyle/>
                    <a:p>
                      <a:pPr>
                        <a:buNone/>
                      </a:pPr>
                      <a:r>
                        <a:rPr lang="zh-CN" altLang="en-US" sz="1400" dirty="0">
                          <a:sym typeface="+mn-ea"/>
                        </a:rPr>
                        <a:t>归约</a:t>
                      </a:r>
                      <a:r>
                        <a:rPr lang="en-US" altLang="zh-CN" sz="1400" dirty="0"/>
                        <a:t>(Rule 3)</a:t>
                      </a:r>
                    </a:p>
                  </a:txBody>
                  <a:tcPr/>
                </a:tc>
                <a:extLst>
                  <a:ext uri="{0D108BD9-81ED-4DB2-BD59-A6C34878D82A}">
                    <a16:rowId xmlns:a16="http://schemas.microsoft.com/office/drawing/2014/main" val="10004"/>
                  </a:ext>
                </a:extLst>
              </a:tr>
            </a:tbl>
          </a:graphicData>
        </a:graphic>
      </p:graphicFrame>
      <p:sp>
        <p:nvSpPr>
          <p:cNvPr id="22" name="Rectangle: Rounded Corners 36"/>
          <p:cNvSpPr/>
          <p:nvPr/>
        </p:nvSpPr>
        <p:spPr>
          <a:xfrm>
            <a:off x="676321" y="5646559"/>
            <a:ext cx="844874"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 id</a:t>
            </a:r>
          </a:p>
        </p:txBody>
      </p:sp>
      <p:sp>
        <p:nvSpPr>
          <p:cNvPr id="20"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800" b="1" dirty="0">
              <a:latin typeface="Times New Roman" panose="02020603050405020304" pitchFamily="18" charset="0"/>
            </a:endParaRPr>
          </a:p>
        </p:txBody>
      </p:sp>
      <p:sp>
        <p:nvSpPr>
          <p:cNvPr id="21"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词法分析器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语法分析器</a:t>
            </a:r>
            <a:endParaRPr lang="zh-CN" altLang="en-US" sz="2800" dirty="0">
              <a:latin typeface="Times New Roman" panose="02020603050405020304" pitchFamily="18" charset="0"/>
            </a:endParaRPr>
          </a:p>
        </p:txBody>
      </p:sp>
      <p:sp>
        <p:nvSpPr>
          <p:cNvPr id="31"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33"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34" name="椭圆 5"/>
          <p:cNvSpPr>
            <a:spLocks noChangeArrowheads="1"/>
          </p:cNvSpPr>
          <p:nvPr/>
        </p:nvSpPr>
        <p:spPr bwMode="auto">
          <a:xfrm>
            <a:off x="3875881" y="472554"/>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35" name="矩形 6"/>
          <p:cNvSpPr>
            <a:spLocks noChangeArrowheads="1"/>
          </p:cNvSpPr>
          <p:nvPr/>
        </p:nvSpPr>
        <p:spPr bwMode="auto">
          <a:xfrm>
            <a:off x="0" y="474674"/>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6" name="文本框 10"/>
          <p:cNvSpPr txBox="1">
            <a:spLocks noChangeArrowheads="1"/>
          </p:cNvSpPr>
          <p:nvPr/>
        </p:nvSpPr>
        <p:spPr bwMode="auto">
          <a:xfrm>
            <a:off x="-68040" y="493051"/>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语法分析器示例</a:t>
            </a:r>
          </a:p>
        </p:txBody>
      </p:sp>
      <p:sp>
        <p:nvSpPr>
          <p:cNvPr id="38" name="矩形: 圆角 37"/>
          <p:cNvSpPr/>
          <p:nvPr/>
        </p:nvSpPr>
        <p:spPr>
          <a:xfrm>
            <a:off x="2866571" y="879728"/>
            <a:ext cx="587829" cy="354861"/>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1701984" y="4938162"/>
            <a:ext cx="1347656" cy="1087492"/>
            <a:chOff x="1701984" y="4938162"/>
            <a:chExt cx="1347656" cy="1087492"/>
          </a:xfrm>
        </p:grpSpPr>
        <p:sp>
          <p:nvSpPr>
            <p:cNvPr id="23" name="Rectangle: Rounded Corners 33"/>
            <p:cNvSpPr/>
            <p:nvPr/>
          </p:nvSpPr>
          <p:spPr>
            <a:xfrm>
              <a:off x="2277171" y="4938162"/>
              <a:ext cx="699700"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Name</a:t>
              </a:r>
            </a:p>
          </p:txBody>
        </p:sp>
        <p:sp>
          <p:nvSpPr>
            <p:cNvPr id="24" name="Rectangle: Rounded Corners 36"/>
            <p:cNvSpPr/>
            <p:nvPr/>
          </p:nvSpPr>
          <p:spPr>
            <a:xfrm>
              <a:off x="2204766" y="5660529"/>
              <a:ext cx="844874"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 id</a:t>
              </a:r>
            </a:p>
          </p:txBody>
        </p:sp>
        <p:cxnSp>
          <p:nvCxnSpPr>
            <p:cNvPr id="25" name="Straight Connector 50"/>
            <p:cNvCxnSpPr>
              <a:stCxn id="23" idx="2"/>
              <a:endCxn id="24" idx="0"/>
            </p:cNvCxnSpPr>
            <p:nvPr/>
          </p:nvCxnSpPr>
          <p:spPr>
            <a:xfrm>
              <a:off x="2626995" y="5303520"/>
              <a:ext cx="635" cy="356870"/>
            </a:xfrm>
            <a:prstGeom prst="line">
              <a:avLst/>
            </a:prstGeom>
          </p:spPr>
          <p:style>
            <a:lnRef idx="1">
              <a:schemeClr val="accent1"/>
            </a:lnRef>
            <a:fillRef idx="0">
              <a:schemeClr val="accent1"/>
            </a:fillRef>
            <a:effectRef idx="0">
              <a:schemeClr val="accent1"/>
            </a:effectRef>
            <a:fontRef idx="minor">
              <a:schemeClr val="tx1"/>
            </a:fontRef>
          </p:style>
        </p:cxnSp>
        <p:sp>
          <p:nvSpPr>
            <p:cNvPr id="2" name="箭头: 右 1"/>
            <p:cNvSpPr/>
            <p:nvPr/>
          </p:nvSpPr>
          <p:spPr>
            <a:xfrm>
              <a:off x="1701984" y="5337416"/>
              <a:ext cx="306353" cy="224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3386145" y="4036574"/>
            <a:ext cx="1195115" cy="1989080"/>
            <a:chOff x="3386145" y="4036574"/>
            <a:chExt cx="1195115" cy="1989080"/>
          </a:xfrm>
        </p:grpSpPr>
        <p:sp>
          <p:nvSpPr>
            <p:cNvPr id="39" name="Rectangle: Rounded Corners 33"/>
            <p:cNvSpPr/>
            <p:nvPr/>
          </p:nvSpPr>
          <p:spPr>
            <a:xfrm>
              <a:off x="3808791" y="4938162"/>
              <a:ext cx="699700"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Name</a:t>
              </a:r>
            </a:p>
          </p:txBody>
        </p:sp>
        <p:sp>
          <p:nvSpPr>
            <p:cNvPr id="40" name="Rectangle: Rounded Corners 36"/>
            <p:cNvSpPr/>
            <p:nvPr/>
          </p:nvSpPr>
          <p:spPr>
            <a:xfrm>
              <a:off x="3736386" y="5660529"/>
              <a:ext cx="844874"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 id</a:t>
              </a:r>
            </a:p>
          </p:txBody>
        </p:sp>
        <p:cxnSp>
          <p:nvCxnSpPr>
            <p:cNvPr id="41" name="Straight Connector 44"/>
            <p:cNvCxnSpPr>
              <a:stCxn id="43" idx="2"/>
              <a:endCxn id="39" idx="0"/>
            </p:cNvCxnSpPr>
            <p:nvPr/>
          </p:nvCxnSpPr>
          <p:spPr>
            <a:xfrm>
              <a:off x="4158615" y="4561205"/>
              <a:ext cx="0" cy="37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50"/>
            <p:cNvCxnSpPr>
              <a:stCxn id="39" idx="2"/>
              <a:endCxn id="40" idx="0"/>
            </p:cNvCxnSpPr>
            <p:nvPr/>
          </p:nvCxnSpPr>
          <p:spPr>
            <a:xfrm>
              <a:off x="4158615" y="5303520"/>
              <a:ext cx="635" cy="35687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Rounded Corners 29"/>
            <p:cNvSpPr/>
            <p:nvPr/>
          </p:nvSpPr>
          <p:spPr>
            <a:xfrm>
              <a:off x="3808583" y="4036574"/>
              <a:ext cx="699700" cy="524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SelectList</a:t>
              </a:r>
            </a:p>
          </p:txBody>
        </p:sp>
        <p:sp>
          <p:nvSpPr>
            <p:cNvPr id="44" name="箭头: 右 43"/>
            <p:cNvSpPr/>
            <p:nvPr/>
          </p:nvSpPr>
          <p:spPr>
            <a:xfrm>
              <a:off x="3386145" y="5337415"/>
              <a:ext cx="306353" cy="224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a16="http://schemas.microsoft.com/office/drawing/2014/main" id="{653A99C5-2E88-D497-1902-1C54E5901669}"/>
              </a:ext>
            </a:extLst>
          </p:cNvPr>
          <p:cNvSpPr txBox="1"/>
          <p:nvPr/>
        </p:nvSpPr>
        <p:spPr>
          <a:xfrm>
            <a:off x="718587" y="3384394"/>
            <a:ext cx="6035597" cy="463588"/>
          </a:xfrm>
          <a:prstGeom prst="rect">
            <a:avLst/>
          </a:prstGeom>
          <a:noFill/>
        </p:spPr>
        <p:txBody>
          <a:bodyPr wrap="square">
            <a:spAutoFit/>
          </a:bodyPr>
          <a:lstStyle/>
          <a:p>
            <a:pPr indent="0" algn="l" defTabSz="914400" fontAlgn="base">
              <a:lnSpc>
                <a:spcPct val="150000"/>
              </a:lnSpc>
              <a:spcBef>
                <a:spcPts val="300"/>
              </a:spcBef>
              <a:spcAft>
                <a:spcPct val="0"/>
              </a:spcAft>
              <a:buNone/>
            </a:pPr>
            <a:r>
              <a:rPr lang="en-US" altLang="zh-CN" sz="1800" b="1" dirty="0">
                <a:latin typeface="Calibri" charset="0"/>
                <a:ea typeface="Microsoft YaHei" panose="020B0503020204020204" pitchFamily="34" charset="-122"/>
                <a:sym typeface="+mn-ea"/>
              </a:rPr>
              <a:t>Rule 3</a:t>
            </a:r>
            <a:r>
              <a:rPr lang="zh-CN" altLang="en-US" sz="1800" b="1" dirty="0">
                <a:latin typeface="Calibri" charset="0"/>
                <a:ea typeface="Microsoft YaHei" panose="020B0503020204020204" pitchFamily="34" charset="-122"/>
                <a:sym typeface="+mn-ea"/>
              </a:rPr>
              <a:t>：</a:t>
            </a:r>
            <a:r>
              <a:rPr lang="en-US" altLang="zh-CN" sz="1800" dirty="0">
                <a:latin typeface="Calibri" charset="0"/>
                <a:ea typeface="Microsoft YaHei" panose="020B0503020204020204" pitchFamily="34" charset="-122"/>
              </a:rPr>
              <a:t>&lt;</a:t>
            </a:r>
            <a:r>
              <a:rPr lang="en-US" altLang="zh-CN" sz="1800" dirty="0" err="1">
                <a:latin typeface="Calibri" charset="0"/>
                <a:ea typeface="Microsoft YaHei" panose="020B0503020204020204" pitchFamily="34" charset="-122"/>
              </a:rPr>
              <a:t>SelectList</a:t>
            </a:r>
            <a:r>
              <a:rPr lang="en-US" altLang="zh-CN" sz="1800" dirty="0">
                <a:latin typeface="Calibri" charset="0"/>
                <a:ea typeface="Microsoft YaHei" panose="020B0503020204020204" pitchFamily="34" charset="-122"/>
              </a:rPr>
              <a:t>&gt; ::= &lt;</a:t>
            </a:r>
            <a:r>
              <a:rPr lang="en-US" altLang="zh-CN" sz="1800" dirty="0" err="1">
                <a:latin typeface="Calibri" charset="0"/>
                <a:ea typeface="Microsoft YaHei" panose="020B0503020204020204" pitchFamily="34" charset="-122"/>
              </a:rPr>
              <a:t>SelectList</a:t>
            </a:r>
            <a:r>
              <a:rPr lang="en-US" altLang="zh-CN" sz="1800" dirty="0">
                <a:latin typeface="Calibri" charset="0"/>
                <a:ea typeface="Microsoft YaHei" panose="020B0503020204020204" pitchFamily="34" charset="-122"/>
              </a:rPr>
              <a:t>&gt;, &lt;Name&gt; | &lt;Name&gt;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2.77778E-7 3.33333E-6 L 0.07101 0.00162 " pathEditMode="relative" rAng="0" ptsTypes="AA">
                                      <p:cBhvr>
                                        <p:cTn id="16" dur="2000" fill="hold"/>
                                        <p:tgtEl>
                                          <p:spTgt spid="38"/>
                                        </p:tgtEl>
                                        <p:attrNameLst>
                                          <p:attrName>ppt_x</p:attrName>
                                          <p:attrName>ppt_y</p:attrName>
                                        </p:attrNameLst>
                                      </p:cBhvr>
                                      <p:rCtr x="3542"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517335" y="893503"/>
            <a:ext cx="8141335" cy="584775"/>
          </a:xfrm>
          <a:prstGeom prst="rect">
            <a:avLst/>
          </a:prstGeom>
          <a:noFill/>
        </p:spPr>
        <p:txBody>
          <a:bodyPr wrap="square" rtlCol="0">
            <a:spAutoFit/>
          </a:bodyPr>
          <a:lstStyle/>
          <a:p>
            <a:pPr defTabSz="914400" fontAlgn="base">
              <a:spcBef>
                <a:spcPts val="300"/>
              </a:spcBef>
              <a:spcAft>
                <a:spcPct val="0"/>
              </a:spcAft>
            </a:pPr>
            <a:r>
              <a:rPr lang="zh-CN" altLang="en-US" sz="16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字符标记流：</a:t>
            </a:r>
            <a:r>
              <a:rPr lang="en-US" sz="1600" dirty="0">
                <a:latin typeface="Times New Roman" panose="02020603050405020304" pitchFamily="18" charset="0"/>
                <a:ea typeface="Microsoft YaHei" panose="020B0503020204020204" pitchFamily="34" charset="-122"/>
                <a:cs typeface="Times New Roman" panose="02020603050405020304" pitchFamily="18" charset="0"/>
              </a:rPr>
              <a:t> “SELECT” “ID:id” “SEP: ,” “ID:quantity” “FROM” “ID:order” “WHERE” “ID:id” “OP: =” “INT:1024”</a:t>
            </a:r>
            <a:r>
              <a:rPr lang="en-US" sz="1600" dirty="0">
                <a:latin typeface="Times New Roman" panose="02020603050405020304" pitchFamily="18" charset="0"/>
                <a:ea typeface="Microsoft YaHei" panose="020B0503020204020204" pitchFamily="34" charset="-122"/>
                <a:cs typeface="Times New Roman" panose="02020603050405020304" pitchFamily="18" charset="0"/>
                <a:sym typeface="+mn-ea"/>
              </a:rPr>
              <a:t>“SEP: ;”</a:t>
            </a:r>
            <a:endParaRPr lang="en-US" sz="1600" dirty="0">
              <a:latin typeface="Times New Roman" panose="02020603050405020304" pitchFamily="18" charset="0"/>
              <a:ea typeface="Microsoft YaHei" panose="020B0503020204020204" pitchFamily="34" charset="-122"/>
              <a:cs typeface="Times New Roman" panose="02020603050405020304" pitchFamily="18" charset="0"/>
            </a:endParaRPr>
          </a:p>
        </p:txBody>
      </p:sp>
      <p:graphicFrame>
        <p:nvGraphicFramePr>
          <p:cNvPr id="4" name="表格 3"/>
          <p:cNvGraphicFramePr/>
          <p:nvPr>
            <p:custDataLst>
              <p:tags r:id="rId1"/>
            </p:custDataLst>
          </p:nvPr>
        </p:nvGraphicFramePr>
        <p:xfrm>
          <a:off x="713105" y="1619250"/>
          <a:ext cx="6550025" cy="1913255"/>
        </p:xfrm>
        <a:graphic>
          <a:graphicData uri="http://schemas.openxmlformats.org/drawingml/2006/table">
            <a:tbl>
              <a:tblPr firstRow="1" bandRow="1">
                <a:tableStyleId>{5C22544A-7EE6-4342-B048-85BDC9FD1C3A}</a:tableStyleId>
              </a:tblPr>
              <a:tblGrid>
                <a:gridCol w="708660">
                  <a:extLst>
                    <a:ext uri="{9D8B030D-6E8A-4147-A177-3AD203B41FA5}">
                      <a16:colId xmlns:a16="http://schemas.microsoft.com/office/drawing/2014/main" val="20000"/>
                    </a:ext>
                  </a:extLst>
                </a:gridCol>
                <a:gridCol w="3018790">
                  <a:extLst>
                    <a:ext uri="{9D8B030D-6E8A-4147-A177-3AD203B41FA5}">
                      <a16:colId xmlns:a16="http://schemas.microsoft.com/office/drawing/2014/main" val="20001"/>
                    </a:ext>
                  </a:extLst>
                </a:gridCol>
                <a:gridCol w="1184910">
                  <a:extLst>
                    <a:ext uri="{9D8B030D-6E8A-4147-A177-3AD203B41FA5}">
                      <a16:colId xmlns:a16="http://schemas.microsoft.com/office/drawing/2014/main" val="20002"/>
                    </a:ext>
                  </a:extLst>
                </a:gridCol>
                <a:gridCol w="1637665">
                  <a:extLst>
                    <a:ext uri="{9D8B030D-6E8A-4147-A177-3AD203B41FA5}">
                      <a16:colId xmlns:a16="http://schemas.microsoft.com/office/drawing/2014/main" val="20003"/>
                    </a:ext>
                  </a:extLst>
                </a:gridCol>
              </a:tblGrid>
              <a:tr h="389255">
                <a:tc>
                  <a:txBody>
                    <a:bodyPr/>
                    <a:lstStyle/>
                    <a:p>
                      <a:pPr>
                        <a:buNone/>
                      </a:pPr>
                      <a:r>
                        <a:rPr lang="en-US" altLang="zh-CN" sz="1400" dirty="0"/>
                        <a:t>step</a:t>
                      </a:r>
                    </a:p>
                  </a:txBody>
                  <a:tcPr/>
                </a:tc>
                <a:tc>
                  <a:txBody>
                    <a:bodyPr/>
                    <a:lstStyle/>
                    <a:p>
                      <a:pPr>
                        <a:buNone/>
                      </a:pPr>
                      <a:r>
                        <a:rPr lang="en-US" altLang="zh-CN" sz="1400" dirty="0"/>
                        <a:t>stack</a:t>
                      </a:r>
                    </a:p>
                  </a:txBody>
                  <a:tcPr/>
                </a:tc>
                <a:tc>
                  <a:txBody>
                    <a:bodyPr/>
                    <a:lstStyle/>
                    <a:p>
                      <a:pPr>
                        <a:buNone/>
                      </a:pPr>
                      <a:r>
                        <a:rPr lang="en-US" altLang="zh-CN" sz="1400"/>
                        <a:t>look ahead</a:t>
                      </a:r>
                    </a:p>
                  </a:txBody>
                  <a:tcPr/>
                </a:tc>
                <a:tc>
                  <a:txBody>
                    <a:bodyPr/>
                    <a:lstStyle/>
                    <a:p>
                      <a:pPr>
                        <a:buNone/>
                      </a:pPr>
                      <a:r>
                        <a:rPr lang="en-US" altLang="zh-CN" sz="1400"/>
                        <a:t>action</a:t>
                      </a:r>
                    </a:p>
                  </a:txBody>
                  <a:tcPr/>
                </a:tc>
                <a:extLst>
                  <a:ext uri="{0D108BD9-81ED-4DB2-BD59-A6C34878D82A}">
                    <a16:rowId xmlns:a16="http://schemas.microsoft.com/office/drawing/2014/main" val="10000"/>
                  </a:ext>
                </a:extLst>
              </a:tr>
              <a:tr h="304800">
                <a:tc>
                  <a:txBody>
                    <a:bodyPr/>
                    <a:lstStyle/>
                    <a:p>
                      <a:pPr>
                        <a:buNone/>
                      </a:pPr>
                      <a:r>
                        <a:rPr lang="en-US" altLang="zh-CN" sz="1400"/>
                        <a:t>1</a:t>
                      </a:r>
                    </a:p>
                  </a:txBody>
                  <a:tcPr/>
                </a:tc>
                <a:tc>
                  <a:txBody>
                    <a:bodyPr/>
                    <a:lstStyle/>
                    <a:p>
                      <a:pPr>
                        <a:buNone/>
                      </a:pPr>
                      <a:r>
                        <a:rPr lang="en-US" altLang="zh-CN" sz="1400"/>
                        <a:t>empty</a:t>
                      </a:r>
                    </a:p>
                  </a:txBody>
                  <a:tcPr/>
                </a:tc>
                <a:tc>
                  <a:txBody>
                    <a:bodyPr/>
                    <a:lstStyle/>
                    <a:p>
                      <a:pPr>
                        <a:buNone/>
                      </a:pPr>
                      <a:r>
                        <a:rPr lang="en-US" altLang="zh-CN" sz="1400"/>
                        <a:t>SELECT</a:t>
                      </a:r>
                    </a:p>
                  </a:txBody>
                  <a:tcPr/>
                </a:tc>
                <a:tc>
                  <a:txBody>
                    <a:bodyPr/>
                    <a:lstStyle/>
                    <a:p>
                      <a:pPr>
                        <a:buNone/>
                      </a:pPr>
                      <a:r>
                        <a:rPr lang="zh-CN" altLang="en-US" sz="1400" dirty="0"/>
                        <a:t>移进</a:t>
                      </a:r>
                      <a:endParaRPr lang="en-US" altLang="zh-CN" sz="1400" dirty="0"/>
                    </a:p>
                  </a:txBody>
                  <a:tcPr/>
                </a:tc>
                <a:extLst>
                  <a:ext uri="{0D108BD9-81ED-4DB2-BD59-A6C34878D82A}">
                    <a16:rowId xmlns:a16="http://schemas.microsoft.com/office/drawing/2014/main" val="10001"/>
                  </a:ext>
                </a:extLst>
              </a:tr>
              <a:tr h="304800">
                <a:tc>
                  <a:txBody>
                    <a:bodyPr/>
                    <a:lstStyle/>
                    <a:p>
                      <a:pPr>
                        <a:buNone/>
                      </a:pPr>
                      <a:r>
                        <a:rPr lang="en-US" altLang="zh-CN" sz="1400"/>
                        <a:t>2</a:t>
                      </a:r>
                    </a:p>
                  </a:txBody>
                  <a:tcPr/>
                </a:tc>
                <a:tc>
                  <a:txBody>
                    <a:bodyPr/>
                    <a:lstStyle/>
                    <a:p>
                      <a:pPr>
                        <a:buNone/>
                      </a:pPr>
                      <a:r>
                        <a:rPr lang="en-US" altLang="zh-CN" sz="1400"/>
                        <a:t>SELECT</a:t>
                      </a:r>
                    </a:p>
                  </a:txBody>
                  <a:tcPr/>
                </a:tc>
                <a:tc>
                  <a:txBody>
                    <a:bodyPr/>
                    <a:lstStyle/>
                    <a:p>
                      <a:pPr>
                        <a:buNone/>
                      </a:pPr>
                      <a:r>
                        <a:rPr lang="en-US" altLang="zh-CN" sz="1400"/>
                        <a:t>ID:id</a:t>
                      </a:r>
                    </a:p>
                  </a:txBody>
                  <a:tcPr/>
                </a:tc>
                <a:tc>
                  <a:txBody>
                    <a:bodyPr/>
                    <a:lstStyle/>
                    <a:p>
                      <a:pPr>
                        <a:buNone/>
                      </a:pPr>
                      <a:r>
                        <a:rPr lang="zh-CN" altLang="en-US" sz="1400" dirty="0"/>
                        <a:t>移进</a:t>
                      </a:r>
                      <a:endParaRPr lang="en-US" altLang="zh-CN" sz="1400" dirty="0"/>
                    </a:p>
                  </a:txBody>
                  <a:tcPr/>
                </a:tc>
                <a:extLst>
                  <a:ext uri="{0D108BD9-81ED-4DB2-BD59-A6C34878D82A}">
                    <a16:rowId xmlns:a16="http://schemas.microsoft.com/office/drawing/2014/main" val="10002"/>
                  </a:ext>
                </a:extLst>
              </a:tr>
              <a:tr h="304800">
                <a:tc>
                  <a:txBody>
                    <a:bodyPr/>
                    <a:lstStyle/>
                    <a:p>
                      <a:pPr>
                        <a:buNone/>
                      </a:pPr>
                      <a:r>
                        <a:rPr lang="en-US" altLang="zh-CN" sz="1400"/>
                        <a:t>3</a:t>
                      </a:r>
                    </a:p>
                  </a:txBody>
                  <a:tcPr/>
                </a:tc>
                <a:tc>
                  <a:txBody>
                    <a:bodyPr/>
                    <a:lstStyle/>
                    <a:p>
                      <a:pPr>
                        <a:buNone/>
                      </a:pPr>
                      <a:r>
                        <a:rPr lang="en-US" altLang="zh-CN" sz="1400" dirty="0"/>
                        <a:t>SELECT ID</a:t>
                      </a:r>
                    </a:p>
                  </a:txBody>
                  <a:tcPr/>
                </a:tc>
                <a:tc>
                  <a:txBody>
                    <a:bodyPr/>
                    <a:lstStyle/>
                    <a:p>
                      <a:pPr>
                        <a:buNone/>
                      </a:pPr>
                      <a:r>
                        <a:rPr lang="en-US" altLang="zh-CN" sz="1400"/>
                        <a:t>SEP: ,</a:t>
                      </a:r>
                    </a:p>
                  </a:txBody>
                  <a:tcPr/>
                </a:tc>
                <a:tc>
                  <a:txBody>
                    <a:bodyPr/>
                    <a:lstStyle/>
                    <a:p>
                      <a:pPr>
                        <a:buNone/>
                      </a:pPr>
                      <a:r>
                        <a:rPr lang="zh-CN" altLang="en-US" sz="1400" dirty="0">
                          <a:sym typeface="+mn-ea"/>
                        </a:rPr>
                        <a:t>归约</a:t>
                      </a:r>
                      <a:r>
                        <a:rPr lang="en-US" altLang="zh-CN" sz="1400" dirty="0">
                          <a:sym typeface="+mn-ea"/>
                        </a:rPr>
                        <a:t>(Rule 4)</a:t>
                      </a:r>
                    </a:p>
                  </a:txBody>
                  <a:tcPr/>
                </a:tc>
                <a:extLst>
                  <a:ext uri="{0D108BD9-81ED-4DB2-BD59-A6C34878D82A}">
                    <a16:rowId xmlns:a16="http://schemas.microsoft.com/office/drawing/2014/main" val="10003"/>
                  </a:ext>
                </a:extLst>
              </a:tr>
              <a:tr h="304800">
                <a:tc>
                  <a:txBody>
                    <a:bodyPr/>
                    <a:lstStyle/>
                    <a:p>
                      <a:pPr>
                        <a:buNone/>
                      </a:pPr>
                      <a:r>
                        <a:rPr lang="en-US" altLang="zh-CN" sz="1400"/>
                        <a:t>4</a:t>
                      </a:r>
                    </a:p>
                  </a:txBody>
                  <a:tcPr/>
                </a:tc>
                <a:tc>
                  <a:txBody>
                    <a:bodyPr/>
                    <a:lstStyle/>
                    <a:p>
                      <a:pPr>
                        <a:buNone/>
                      </a:pPr>
                      <a:r>
                        <a:rPr lang="en-US" altLang="zh-CN" sz="1400"/>
                        <a:t>SELECT Name</a:t>
                      </a:r>
                    </a:p>
                  </a:txBody>
                  <a:tcPr/>
                </a:tc>
                <a:tc>
                  <a:txBody>
                    <a:bodyPr/>
                    <a:lstStyle/>
                    <a:p>
                      <a:pPr>
                        <a:buNone/>
                      </a:pPr>
                      <a:r>
                        <a:rPr lang="en-US" altLang="zh-CN" sz="1400"/>
                        <a:t>SEP: ,</a:t>
                      </a:r>
                    </a:p>
                  </a:txBody>
                  <a:tcPr/>
                </a:tc>
                <a:tc>
                  <a:txBody>
                    <a:bodyPr/>
                    <a:lstStyle/>
                    <a:p>
                      <a:pPr>
                        <a:buNone/>
                      </a:pPr>
                      <a:r>
                        <a:rPr lang="zh-CN" altLang="en-US" sz="1400" dirty="0">
                          <a:sym typeface="+mn-ea"/>
                        </a:rPr>
                        <a:t>归约</a:t>
                      </a:r>
                      <a:r>
                        <a:rPr lang="en-US" altLang="zh-CN" sz="1400" dirty="0"/>
                        <a:t>(Rule 3)</a:t>
                      </a:r>
                    </a:p>
                  </a:txBody>
                  <a:tcPr/>
                </a:tc>
                <a:extLst>
                  <a:ext uri="{0D108BD9-81ED-4DB2-BD59-A6C34878D82A}">
                    <a16:rowId xmlns:a16="http://schemas.microsoft.com/office/drawing/2014/main" val="10004"/>
                  </a:ext>
                </a:extLst>
              </a:tr>
              <a:tr h="304800">
                <a:tc>
                  <a:txBody>
                    <a:bodyPr/>
                    <a:lstStyle/>
                    <a:p>
                      <a:pPr>
                        <a:buNone/>
                      </a:pPr>
                      <a:r>
                        <a:rPr lang="en-US" altLang="zh-CN" sz="1400"/>
                        <a:t>5</a:t>
                      </a:r>
                    </a:p>
                  </a:txBody>
                  <a:tcPr/>
                </a:tc>
                <a:tc>
                  <a:txBody>
                    <a:bodyPr/>
                    <a:lstStyle/>
                    <a:p>
                      <a:pPr>
                        <a:buNone/>
                      </a:pPr>
                      <a:r>
                        <a:rPr lang="en-US" altLang="zh-CN" sz="1400"/>
                        <a:t>SELECT &lt;SelectList&gt;</a:t>
                      </a:r>
                    </a:p>
                  </a:txBody>
                  <a:tcPr/>
                </a:tc>
                <a:tc>
                  <a:txBody>
                    <a:bodyPr/>
                    <a:lstStyle/>
                    <a:p>
                      <a:pPr>
                        <a:buNone/>
                      </a:pPr>
                      <a:r>
                        <a:rPr lang="en-US" altLang="zh-CN" sz="1400" dirty="0"/>
                        <a:t>SEP: ,</a:t>
                      </a:r>
                    </a:p>
                  </a:txBody>
                  <a:tcPr/>
                </a:tc>
                <a:tc>
                  <a:txBody>
                    <a:bodyPr/>
                    <a:lstStyle/>
                    <a:p>
                      <a:pPr>
                        <a:buNone/>
                      </a:pPr>
                      <a:r>
                        <a:rPr lang="zh-CN" altLang="en-US" sz="1400" dirty="0"/>
                        <a:t>移进</a:t>
                      </a:r>
                      <a:endParaRPr lang="en-US" altLang="zh-CN" sz="1400" dirty="0"/>
                    </a:p>
                  </a:txBody>
                  <a:tcPr/>
                </a:tc>
                <a:extLst>
                  <a:ext uri="{0D108BD9-81ED-4DB2-BD59-A6C34878D82A}">
                    <a16:rowId xmlns:a16="http://schemas.microsoft.com/office/drawing/2014/main" val="10005"/>
                  </a:ext>
                </a:extLst>
              </a:tr>
            </a:tbl>
          </a:graphicData>
        </a:graphic>
      </p:graphicFrame>
      <p:sp>
        <p:nvSpPr>
          <p:cNvPr id="5" name="Rectangle: Rounded Corners 33"/>
          <p:cNvSpPr/>
          <p:nvPr/>
        </p:nvSpPr>
        <p:spPr>
          <a:xfrm>
            <a:off x="3808791" y="4938162"/>
            <a:ext cx="699700"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Name</a:t>
            </a:r>
          </a:p>
        </p:txBody>
      </p:sp>
      <p:sp>
        <p:nvSpPr>
          <p:cNvPr id="13" name="Rectangle: Rounded Corners 36"/>
          <p:cNvSpPr/>
          <p:nvPr/>
        </p:nvSpPr>
        <p:spPr>
          <a:xfrm>
            <a:off x="3736386" y="5660529"/>
            <a:ext cx="844874"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 id</a:t>
            </a:r>
          </a:p>
        </p:txBody>
      </p:sp>
      <p:cxnSp>
        <p:nvCxnSpPr>
          <p:cNvPr id="14" name="Straight Connector 44"/>
          <p:cNvCxnSpPr>
            <a:stCxn id="16" idx="2"/>
            <a:endCxn id="5" idx="0"/>
          </p:cNvCxnSpPr>
          <p:nvPr/>
        </p:nvCxnSpPr>
        <p:spPr>
          <a:xfrm>
            <a:off x="4158615" y="4561205"/>
            <a:ext cx="0" cy="37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50"/>
          <p:cNvCxnSpPr>
            <a:stCxn id="5" idx="2"/>
            <a:endCxn id="13" idx="0"/>
          </p:cNvCxnSpPr>
          <p:nvPr/>
        </p:nvCxnSpPr>
        <p:spPr>
          <a:xfrm>
            <a:off x="4158615" y="5303520"/>
            <a:ext cx="635" cy="35687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Rounded Corners 29"/>
          <p:cNvSpPr/>
          <p:nvPr/>
        </p:nvSpPr>
        <p:spPr>
          <a:xfrm>
            <a:off x="3808583" y="4036574"/>
            <a:ext cx="699700" cy="524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SelectList</a:t>
            </a:r>
          </a:p>
        </p:txBody>
      </p:sp>
      <p:sp>
        <p:nvSpPr>
          <p:cNvPr id="22" name="Rectangle: Rounded Corners 36"/>
          <p:cNvSpPr/>
          <p:nvPr/>
        </p:nvSpPr>
        <p:spPr>
          <a:xfrm>
            <a:off x="676321" y="5646559"/>
            <a:ext cx="844874"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 id</a:t>
            </a:r>
          </a:p>
        </p:txBody>
      </p:sp>
      <p:sp>
        <p:nvSpPr>
          <p:cNvPr id="23" name="Rectangle: Rounded Corners 33"/>
          <p:cNvSpPr/>
          <p:nvPr/>
        </p:nvSpPr>
        <p:spPr>
          <a:xfrm>
            <a:off x="2277171" y="4938162"/>
            <a:ext cx="699700"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Name</a:t>
            </a:r>
          </a:p>
        </p:txBody>
      </p:sp>
      <p:sp>
        <p:nvSpPr>
          <p:cNvPr id="24" name="Rectangle: Rounded Corners 36"/>
          <p:cNvSpPr/>
          <p:nvPr/>
        </p:nvSpPr>
        <p:spPr>
          <a:xfrm>
            <a:off x="2204766" y="5660529"/>
            <a:ext cx="844874"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 id</a:t>
            </a:r>
          </a:p>
        </p:txBody>
      </p:sp>
      <p:cxnSp>
        <p:nvCxnSpPr>
          <p:cNvPr id="25" name="Straight Connector 50"/>
          <p:cNvCxnSpPr>
            <a:stCxn id="23" idx="2"/>
            <a:endCxn id="24" idx="0"/>
          </p:cNvCxnSpPr>
          <p:nvPr/>
        </p:nvCxnSpPr>
        <p:spPr>
          <a:xfrm>
            <a:off x="2626995" y="5303520"/>
            <a:ext cx="635" cy="35687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800" b="1" dirty="0">
              <a:latin typeface="Times New Roman" panose="02020603050405020304" pitchFamily="18" charset="0"/>
            </a:endParaRPr>
          </a:p>
        </p:txBody>
      </p:sp>
      <p:sp>
        <p:nvSpPr>
          <p:cNvPr id="21"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词法分析器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语法分析器</a:t>
            </a:r>
            <a:endParaRPr lang="zh-CN" altLang="en-US" sz="2800" dirty="0">
              <a:latin typeface="Times New Roman" panose="02020603050405020304" pitchFamily="18" charset="0"/>
            </a:endParaRPr>
          </a:p>
        </p:txBody>
      </p:sp>
      <p:sp>
        <p:nvSpPr>
          <p:cNvPr id="31"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33"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34" name="椭圆 5"/>
          <p:cNvSpPr>
            <a:spLocks noChangeArrowheads="1"/>
          </p:cNvSpPr>
          <p:nvPr/>
        </p:nvSpPr>
        <p:spPr bwMode="auto">
          <a:xfrm>
            <a:off x="3875881" y="472554"/>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35" name="矩形 6"/>
          <p:cNvSpPr>
            <a:spLocks noChangeArrowheads="1"/>
          </p:cNvSpPr>
          <p:nvPr/>
        </p:nvSpPr>
        <p:spPr bwMode="auto">
          <a:xfrm>
            <a:off x="0" y="474674"/>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6" name="文本框 10"/>
          <p:cNvSpPr txBox="1">
            <a:spLocks noChangeArrowheads="1"/>
          </p:cNvSpPr>
          <p:nvPr/>
        </p:nvSpPr>
        <p:spPr bwMode="auto">
          <a:xfrm>
            <a:off x="-68040" y="493051"/>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语法分析器示例</a:t>
            </a:r>
          </a:p>
        </p:txBody>
      </p:sp>
      <p:sp>
        <p:nvSpPr>
          <p:cNvPr id="37" name="矩形: 圆角 36"/>
          <p:cNvSpPr/>
          <p:nvPr/>
        </p:nvSpPr>
        <p:spPr>
          <a:xfrm>
            <a:off x="3367315" y="900164"/>
            <a:ext cx="994228" cy="354861"/>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右 37"/>
          <p:cNvSpPr/>
          <p:nvPr/>
        </p:nvSpPr>
        <p:spPr>
          <a:xfrm>
            <a:off x="1701984" y="5337416"/>
            <a:ext cx="306353" cy="224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p:cNvSpPr/>
          <p:nvPr/>
        </p:nvSpPr>
        <p:spPr>
          <a:xfrm>
            <a:off x="3282834" y="5303520"/>
            <a:ext cx="306353" cy="224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4.07407E-6 L 0.10278 0.00046 " pathEditMode="relative" rAng="0" ptsTypes="AA">
                                      <p:cBhvr>
                                        <p:cTn id="6" dur="2000" fill="hold"/>
                                        <p:tgtEl>
                                          <p:spTgt spid="37"/>
                                        </p:tgtEl>
                                        <p:attrNameLst>
                                          <p:attrName>ppt_x</p:attrName>
                                          <p:attrName>ppt_y</p:attrName>
                                        </p:attrNameLst>
                                      </p:cBhvr>
                                      <p:rCtr x="513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6"/>
          <p:cNvSpPr txBox="1"/>
          <p:nvPr/>
        </p:nvSpPr>
        <p:spPr>
          <a:xfrm>
            <a:off x="517335" y="893503"/>
            <a:ext cx="8141335" cy="584775"/>
          </a:xfrm>
          <a:prstGeom prst="rect">
            <a:avLst/>
          </a:prstGeom>
          <a:noFill/>
        </p:spPr>
        <p:txBody>
          <a:bodyPr wrap="square" rtlCol="0">
            <a:spAutoFit/>
          </a:bodyPr>
          <a:lstStyle/>
          <a:p>
            <a:pPr defTabSz="914400" fontAlgn="base">
              <a:spcBef>
                <a:spcPts val="300"/>
              </a:spcBef>
              <a:spcAft>
                <a:spcPct val="0"/>
              </a:spcAft>
            </a:pPr>
            <a:r>
              <a:rPr lang="zh-CN" altLang="en-US" sz="16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字符标记流：</a:t>
            </a:r>
            <a:r>
              <a:rPr lang="en-US" sz="1600" dirty="0">
                <a:latin typeface="Times New Roman" panose="02020603050405020304" pitchFamily="18" charset="0"/>
                <a:ea typeface="Microsoft YaHei" panose="020B0503020204020204" pitchFamily="34" charset="-122"/>
                <a:cs typeface="Times New Roman" panose="02020603050405020304" pitchFamily="18" charset="0"/>
              </a:rPr>
              <a:t> “SELECT” “ID:id” “SEP: ,” “ID:quantity” “FROM” “ID:order” “WHERE” “ID:id” “OP: =” “INT:1024”</a:t>
            </a:r>
            <a:r>
              <a:rPr lang="en-US" sz="1600" dirty="0">
                <a:latin typeface="Times New Roman" panose="02020603050405020304" pitchFamily="18" charset="0"/>
                <a:ea typeface="Microsoft YaHei" panose="020B0503020204020204" pitchFamily="34" charset="-122"/>
                <a:cs typeface="Times New Roman" panose="02020603050405020304" pitchFamily="18" charset="0"/>
                <a:sym typeface="+mn-ea"/>
              </a:rPr>
              <a:t>“SEP: ;”</a:t>
            </a:r>
            <a:endParaRPr lang="en-US" sz="1600" dirty="0">
              <a:latin typeface="Times New Roman" panose="02020603050405020304" pitchFamily="18" charset="0"/>
              <a:ea typeface="Microsoft YaHei" panose="020B0503020204020204" pitchFamily="34" charset="-122"/>
              <a:cs typeface="Times New Roman" panose="02020603050405020304" pitchFamily="18" charset="0"/>
            </a:endParaRPr>
          </a:p>
        </p:txBody>
      </p:sp>
      <p:graphicFrame>
        <p:nvGraphicFramePr>
          <p:cNvPr id="4" name="表格 3"/>
          <p:cNvGraphicFramePr/>
          <p:nvPr>
            <p:custDataLst>
              <p:tags r:id="rId1"/>
            </p:custDataLst>
          </p:nvPr>
        </p:nvGraphicFramePr>
        <p:xfrm>
          <a:off x="713105" y="1619250"/>
          <a:ext cx="6550025" cy="2218055"/>
        </p:xfrm>
        <a:graphic>
          <a:graphicData uri="http://schemas.openxmlformats.org/drawingml/2006/table">
            <a:tbl>
              <a:tblPr firstRow="1" bandRow="1">
                <a:tableStyleId>{5C22544A-7EE6-4342-B048-85BDC9FD1C3A}</a:tableStyleId>
              </a:tblPr>
              <a:tblGrid>
                <a:gridCol w="708660">
                  <a:extLst>
                    <a:ext uri="{9D8B030D-6E8A-4147-A177-3AD203B41FA5}">
                      <a16:colId xmlns:a16="http://schemas.microsoft.com/office/drawing/2014/main" val="20000"/>
                    </a:ext>
                  </a:extLst>
                </a:gridCol>
                <a:gridCol w="3018790">
                  <a:extLst>
                    <a:ext uri="{9D8B030D-6E8A-4147-A177-3AD203B41FA5}">
                      <a16:colId xmlns:a16="http://schemas.microsoft.com/office/drawing/2014/main" val="20001"/>
                    </a:ext>
                  </a:extLst>
                </a:gridCol>
                <a:gridCol w="1184910">
                  <a:extLst>
                    <a:ext uri="{9D8B030D-6E8A-4147-A177-3AD203B41FA5}">
                      <a16:colId xmlns:a16="http://schemas.microsoft.com/office/drawing/2014/main" val="20002"/>
                    </a:ext>
                  </a:extLst>
                </a:gridCol>
                <a:gridCol w="1637665">
                  <a:extLst>
                    <a:ext uri="{9D8B030D-6E8A-4147-A177-3AD203B41FA5}">
                      <a16:colId xmlns:a16="http://schemas.microsoft.com/office/drawing/2014/main" val="20003"/>
                    </a:ext>
                  </a:extLst>
                </a:gridCol>
              </a:tblGrid>
              <a:tr h="389255">
                <a:tc>
                  <a:txBody>
                    <a:bodyPr/>
                    <a:lstStyle/>
                    <a:p>
                      <a:pPr>
                        <a:buNone/>
                      </a:pPr>
                      <a:r>
                        <a:rPr lang="en-US" altLang="zh-CN" sz="1400"/>
                        <a:t>step</a:t>
                      </a:r>
                    </a:p>
                  </a:txBody>
                  <a:tcPr/>
                </a:tc>
                <a:tc>
                  <a:txBody>
                    <a:bodyPr/>
                    <a:lstStyle/>
                    <a:p>
                      <a:pPr>
                        <a:buNone/>
                      </a:pPr>
                      <a:r>
                        <a:rPr lang="en-US" altLang="zh-CN" sz="1400"/>
                        <a:t>stack</a:t>
                      </a:r>
                    </a:p>
                  </a:txBody>
                  <a:tcPr/>
                </a:tc>
                <a:tc>
                  <a:txBody>
                    <a:bodyPr/>
                    <a:lstStyle/>
                    <a:p>
                      <a:pPr>
                        <a:buNone/>
                      </a:pPr>
                      <a:r>
                        <a:rPr lang="en-US" altLang="zh-CN" sz="1400"/>
                        <a:t>look ahead</a:t>
                      </a:r>
                    </a:p>
                  </a:txBody>
                  <a:tcPr/>
                </a:tc>
                <a:tc>
                  <a:txBody>
                    <a:bodyPr/>
                    <a:lstStyle/>
                    <a:p>
                      <a:pPr>
                        <a:buNone/>
                      </a:pPr>
                      <a:r>
                        <a:rPr lang="en-US" altLang="zh-CN" sz="1400"/>
                        <a:t>action</a:t>
                      </a:r>
                    </a:p>
                  </a:txBody>
                  <a:tcPr/>
                </a:tc>
                <a:extLst>
                  <a:ext uri="{0D108BD9-81ED-4DB2-BD59-A6C34878D82A}">
                    <a16:rowId xmlns:a16="http://schemas.microsoft.com/office/drawing/2014/main" val="10000"/>
                  </a:ext>
                </a:extLst>
              </a:tr>
              <a:tr h="304800">
                <a:tc>
                  <a:txBody>
                    <a:bodyPr/>
                    <a:lstStyle/>
                    <a:p>
                      <a:pPr>
                        <a:buNone/>
                      </a:pPr>
                      <a:r>
                        <a:rPr lang="en-US" altLang="zh-CN" sz="1400"/>
                        <a:t>1</a:t>
                      </a:r>
                    </a:p>
                  </a:txBody>
                  <a:tcPr/>
                </a:tc>
                <a:tc>
                  <a:txBody>
                    <a:bodyPr/>
                    <a:lstStyle/>
                    <a:p>
                      <a:pPr>
                        <a:buNone/>
                      </a:pPr>
                      <a:r>
                        <a:rPr lang="en-US" altLang="zh-CN" sz="1400"/>
                        <a:t>empty</a:t>
                      </a:r>
                    </a:p>
                  </a:txBody>
                  <a:tcPr/>
                </a:tc>
                <a:tc>
                  <a:txBody>
                    <a:bodyPr/>
                    <a:lstStyle/>
                    <a:p>
                      <a:pPr>
                        <a:buNone/>
                      </a:pPr>
                      <a:r>
                        <a:rPr lang="en-US" altLang="zh-CN" sz="1400"/>
                        <a:t>SELECT</a:t>
                      </a:r>
                    </a:p>
                  </a:txBody>
                  <a:tcPr/>
                </a:tc>
                <a:tc>
                  <a:txBody>
                    <a:bodyPr/>
                    <a:lstStyle/>
                    <a:p>
                      <a:pPr>
                        <a:buNone/>
                      </a:pPr>
                      <a:r>
                        <a:rPr lang="zh-CN" altLang="en-US" sz="1400" dirty="0"/>
                        <a:t>移进</a:t>
                      </a:r>
                      <a:endParaRPr lang="en-US" altLang="zh-CN" sz="1400" dirty="0"/>
                    </a:p>
                  </a:txBody>
                  <a:tcPr/>
                </a:tc>
                <a:extLst>
                  <a:ext uri="{0D108BD9-81ED-4DB2-BD59-A6C34878D82A}">
                    <a16:rowId xmlns:a16="http://schemas.microsoft.com/office/drawing/2014/main" val="10001"/>
                  </a:ext>
                </a:extLst>
              </a:tr>
              <a:tr h="304800">
                <a:tc>
                  <a:txBody>
                    <a:bodyPr/>
                    <a:lstStyle/>
                    <a:p>
                      <a:pPr>
                        <a:buNone/>
                      </a:pPr>
                      <a:r>
                        <a:rPr lang="en-US" altLang="zh-CN" sz="1400"/>
                        <a:t>2</a:t>
                      </a:r>
                    </a:p>
                  </a:txBody>
                  <a:tcPr/>
                </a:tc>
                <a:tc>
                  <a:txBody>
                    <a:bodyPr/>
                    <a:lstStyle/>
                    <a:p>
                      <a:pPr>
                        <a:buNone/>
                      </a:pPr>
                      <a:r>
                        <a:rPr lang="en-US" altLang="zh-CN" sz="1400"/>
                        <a:t>SELECT</a:t>
                      </a:r>
                    </a:p>
                  </a:txBody>
                  <a:tcPr/>
                </a:tc>
                <a:tc>
                  <a:txBody>
                    <a:bodyPr/>
                    <a:lstStyle/>
                    <a:p>
                      <a:pPr>
                        <a:buNone/>
                      </a:pPr>
                      <a:r>
                        <a:rPr lang="en-US" altLang="zh-CN" sz="1400"/>
                        <a:t>ID:id</a:t>
                      </a:r>
                    </a:p>
                  </a:txBody>
                  <a:tcPr/>
                </a:tc>
                <a:tc>
                  <a:txBody>
                    <a:bodyPr/>
                    <a:lstStyle/>
                    <a:p>
                      <a:pPr>
                        <a:buNone/>
                      </a:pPr>
                      <a:r>
                        <a:rPr lang="zh-CN" altLang="en-US" sz="1400" dirty="0"/>
                        <a:t>移进</a:t>
                      </a:r>
                      <a:endParaRPr lang="en-US" altLang="zh-CN" sz="1400" dirty="0"/>
                    </a:p>
                  </a:txBody>
                  <a:tcPr/>
                </a:tc>
                <a:extLst>
                  <a:ext uri="{0D108BD9-81ED-4DB2-BD59-A6C34878D82A}">
                    <a16:rowId xmlns:a16="http://schemas.microsoft.com/office/drawing/2014/main" val="10002"/>
                  </a:ext>
                </a:extLst>
              </a:tr>
              <a:tr h="304800">
                <a:tc>
                  <a:txBody>
                    <a:bodyPr/>
                    <a:lstStyle/>
                    <a:p>
                      <a:pPr>
                        <a:buNone/>
                      </a:pPr>
                      <a:r>
                        <a:rPr lang="en-US" altLang="zh-CN" sz="1400"/>
                        <a:t>3</a:t>
                      </a:r>
                    </a:p>
                  </a:txBody>
                  <a:tcPr/>
                </a:tc>
                <a:tc>
                  <a:txBody>
                    <a:bodyPr/>
                    <a:lstStyle/>
                    <a:p>
                      <a:pPr>
                        <a:buNone/>
                      </a:pPr>
                      <a:r>
                        <a:rPr lang="en-US" altLang="zh-CN" sz="1400" dirty="0"/>
                        <a:t>SELECT ID</a:t>
                      </a:r>
                    </a:p>
                  </a:txBody>
                  <a:tcPr/>
                </a:tc>
                <a:tc>
                  <a:txBody>
                    <a:bodyPr/>
                    <a:lstStyle/>
                    <a:p>
                      <a:pPr>
                        <a:buNone/>
                      </a:pPr>
                      <a:r>
                        <a:rPr lang="en-US" altLang="zh-CN" sz="1400"/>
                        <a:t>SEP: ,</a:t>
                      </a:r>
                    </a:p>
                  </a:txBody>
                  <a:tcPr/>
                </a:tc>
                <a:tc>
                  <a:txBody>
                    <a:bodyPr/>
                    <a:lstStyle/>
                    <a:p>
                      <a:pPr>
                        <a:buNone/>
                      </a:pPr>
                      <a:r>
                        <a:rPr lang="zh-CN" altLang="en-US" sz="1400" dirty="0">
                          <a:sym typeface="+mn-ea"/>
                        </a:rPr>
                        <a:t>归约</a:t>
                      </a:r>
                      <a:r>
                        <a:rPr lang="en-US" altLang="zh-CN" sz="1400" dirty="0">
                          <a:sym typeface="+mn-ea"/>
                        </a:rPr>
                        <a:t>(Rule 4)</a:t>
                      </a:r>
                    </a:p>
                  </a:txBody>
                  <a:tcPr/>
                </a:tc>
                <a:extLst>
                  <a:ext uri="{0D108BD9-81ED-4DB2-BD59-A6C34878D82A}">
                    <a16:rowId xmlns:a16="http://schemas.microsoft.com/office/drawing/2014/main" val="10003"/>
                  </a:ext>
                </a:extLst>
              </a:tr>
              <a:tr h="304800">
                <a:tc>
                  <a:txBody>
                    <a:bodyPr/>
                    <a:lstStyle/>
                    <a:p>
                      <a:pPr>
                        <a:buNone/>
                      </a:pPr>
                      <a:r>
                        <a:rPr lang="en-US" altLang="zh-CN" sz="1400"/>
                        <a:t>4</a:t>
                      </a:r>
                    </a:p>
                  </a:txBody>
                  <a:tcPr/>
                </a:tc>
                <a:tc>
                  <a:txBody>
                    <a:bodyPr/>
                    <a:lstStyle/>
                    <a:p>
                      <a:pPr>
                        <a:buNone/>
                      </a:pPr>
                      <a:r>
                        <a:rPr lang="en-US" altLang="zh-CN" sz="1400"/>
                        <a:t>SELECT Name</a:t>
                      </a:r>
                    </a:p>
                  </a:txBody>
                  <a:tcPr/>
                </a:tc>
                <a:tc>
                  <a:txBody>
                    <a:bodyPr/>
                    <a:lstStyle/>
                    <a:p>
                      <a:pPr>
                        <a:buNone/>
                      </a:pPr>
                      <a:r>
                        <a:rPr lang="en-US" altLang="zh-CN" sz="1400"/>
                        <a:t>SEP: ,</a:t>
                      </a:r>
                    </a:p>
                  </a:txBody>
                  <a:tcPr/>
                </a:tc>
                <a:tc>
                  <a:txBody>
                    <a:bodyPr/>
                    <a:lstStyle/>
                    <a:p>
                      <a:pPr>
                        <a:buNone/>
                      </a:pPr>
                      <a:r>
                        <a:rPr lang="zh-CN" altLang="en-US" sz="1400" dirty="0">
                          <a:sym typeface="+mn-ea"/>
                        </a:rPr>
                        <a:t>归约</a:t>
                      </a:r>
                      <a:r>
                        <a:rPr lang="en-US" altLang="zh-CN" sz="1400" dirty="0"/>
                        <a:t>(Rule 3)</a:t>
                      </a:r>
                    </a:p>
                  </a:txBody>
                  <a:tcPr/>
                </a:tc>
                <a:extLst>
                  <a:ext uri="{0D108BD9-81ED-4DB2-BD59-A6C34878D82A}">
                    <a16:rowId xmlns:a16="http://schemas.microsoft.com/office/drawing/2014/main" val="10004"/>
                  </a:ext>
                </a:extLst>
              </a:tr>
              <a:tr h="304800">
                <a:tc>
                  <a:txBody>
                    <a:bodyPr/>
                    <a:lstStyle/>
                    <a:p>
                      <a:pPr>
                        <a:buNone/>
                      </a:pPr>
                      <a:r>
                        <a:rPr lang="en-US" altLang="zh-CN" sz="1400"/>
                        <a:t>5</a:t>
                      </a:r>
                    </a:p>
                  </a:txBody>
                  <a:tcPr/>
                </a:tc>
                <a:tc>
                  <a:txBody>
                    <a:bodyPr/>
                    <a:lstStyle/>
                    <a:p>
                      <a:pPr>
                        <a:buNone/>
                      </a:pPr>
                      <a:r>
                        <a:rPr lang="en-US" altLang="zh-CN" sz="1400"/>
                        <a:t>SELECT &lt;SelectList&gt;</a:t>
                      </a:r>
                    </a:p>
                  </a:txBody>
                  <a:tcPr/>
                </a:tc>
                <a:tc>
                  <a:txBody>
                    <a:bodyPr/>
                    <a:lstStyle/>
                    <a:p>
                      <a:pPr>
                        <a:buNone/>
                      </a:pPr>
                      <a:r>
                        <a:rPr lang="en-US" altLang="zh-CN" sz="1400"/>
                        <a:t>SEP: ,</a:t>
                      </a:r>
                    </a:p>
                  </a:txBody>
                  <a:tcPr/>
                </a:tc>
                <a:tc>
                  <a:txBody>
                    <a:bodyPr/>
                    <a:lstStyle/>
                    <a:p>
                      <a:pPr>
                        <a:buNone/>
                      </a:pPr>
                      <a:r>
                        <a:rPr lang="zh-CN" altLang="en-US" sz="1400" dirty="0"/>
                        <a:t>移进</a:t>
                      </a:r>
                      <a:endParaRPr lang="en-US" altLang="zh-CN" sz="1400" dirty="0"/>
                    </a:p>
                  </a:txBody>
                  <a:tcPr/>
                </a:tc>
                <a:extLst>
                  <a:ext uri="{0D108BD9-81ED-4DB2-BD59-A6C34878D82A}">
                    <a16:rowId xmlns:a16="http://schemas.microsoft.com/office/drawing/2014/main" val="10005"/>
                  </a:ext>
                </a:extLst>
              </a:tr>
              <a:tr h="304800">
                <a:tc>
                  <a:txBody>
                    <a:bodyPr/>
                    <a:lstStyle/>
                    <a:p>
                      <a:pPr>
                        <a:buNone/>
                      </a:pPr>
                      <a:r>
                        <a:rPr lang="en-US" altLang="zh-CN" sz="1400"/>
                        <a:t>6</a:t>
                      </a:r>
                    </a:p>
                  </a:txBody>
                  <a:tcPr/>
                </a:tc>
                <a:tc>
                  <a:txBody>
                    <a:bodyPr/>
                    <a:lstStyle/>
                    <a:p>
                      <a:pPr>
                        <a:buNone/>
                      </a:pPr>
                      <a:r>
                        <a:rPr lang="en-US" altLang="zh-CN" sz="1400">
                          <a:sym typeface="+mn-ea"/>
                        </a:rPr>
                        <a:t>SELECT &lt;SelectList&gt;,</a:t>
                      </a:r>
                      <a:endParaRPr lang="zh-CN" altLang="en-US" sz="1400"/>
                    </a:p>
                  </a:txBody>
                  <a:tcPr/>
                </a:tc>
                <a:tc>
                  <a:txBody>
                    <a:bodyPr/>
                    <a:lstStyle/>
                    <a:p>
                      <a:pPr>
                        <a:buNone/>
                      </a:pPr>
                      <a:r>
                        <a:rPr lang="en-US" altLang="zh-CN" sz="1400"/>
                        <a:t>ID:quantity</a:t>
                      </a:r>
                    </a:p>
                  </a:txBody>
                  <a:tcPr/>
                </a:tc>
                <a:tc>
                  <a:txBody>
                    <a:bodyPr/>
                    <a:lstStyle/>
                    <a:p>
                      <a:pPr>
                        <a:buNone/>
                      </a:pPr>
                      <a:r>
                        <a:rPr lang="zh-CN" altLang="en-US" sz="1400" dirty="0"/>
                        <a:t>移进</a:t>
                      </a:r>
                      <a:endParaRPr lang="en-US" altLang="zh-CN" sz="1400" dirty="0"/>
                    </a:p>
                  </a:txBody>
                  <a:tcPr/>
                </a:tc>
                <a:extLst>
                  <a:ext uri="{0D108BD9-81ED-4DB2-BD59-A6C34878D82A}">
                    <a16:rowId xmlns:a16="http://schemas.microsoft.com/office/drawing/2014/main" val="10006"/>
                  </a:ext>
                </a:extLst>
              </a:tr>
            </a:tbl>
          </a:graphicData>
        </a:graphic>
      </p:graphicFrame>
      <p:sp>
        <p:nvSpPr>
          <p:cNvPr id="5" name="Rectangle: Rounded Corners 33"/>
          <p:cNvSpPr/>
          <p:nvPr/>
        </p:nvSpPr>
        <p:spPr>
          <a:xfrm>
            <a:off x="3808791" y="4938162"/>
            <a:ext cx="699700"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Name</a:t>
            </a:r>
          </a:p>
        </p:txBody>
      </p:sp>
      <p:sp>
        <p:nvSpPr>
          <p:cNvPr id="13" name="Rectangle: Rounded Corners 36"/>
          <p:cNvSpPr/>
          <p:nvPr/>
        </p:nvSpPr>
        <p:spPr>
          <a:xfrm>
            <a:off x="3736386" y="5660529"/>
            <a:ext cx="844874"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 id</a:t>
            </a:r>
          </a:p>
        </p:txBody>
      </p:sp>
      <p:cxnSp>
        <p:nvCxnSpPr>
          <p:cNvPr id="14" name="Straight Connector 44"/>
          <p:cNvCxnSpPr>
            <a:stCxn id="16" idx="2"/>
            <a:endCxn id="5" idx="0"/>
          </p:cNvCxnSpPr>
          <p:nvPr/>
        </p:nvCxnSpPr>
        <p:spPr>
          <a:xfrm>
            <a:off x="4158615" y="4561205"/>
            <a:ext cx="0" cy="37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50"/>
          <p:cNvCxnSpPr>
            <a:stCxn id="5" idx="2"/>
            <a:endCxn id="13" idx="0"/>
          </p:cNvCxnSpPr>
          <p:nvPr/>
        </p:nvCxnSpPr>
        <p:spPr>
          <a:xfrm>
            <a:off x="4158615" y="5303520"/>
            <a:ext cx="635" cy="35687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Rounded Corners 29"/>
          <p:cNvSpPr/>
          <p:nvPr/>
        </p:nvSpPr>
        <p:spPr>
          <a:xfrm>
            <a:off x="3808583" y="4036574"/>
            <a:ext cx="699700" cy="524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SelectList</a:t>
            </a:r>
          </a:p>
        </p:txBody>
      </p:sp>
      <p:sp>
        <p:nvSpPr>
          <p:cNvPr id="22" name="Rectangle: Rounded Corners 36"/>
          <p:cNvSpPr/>
          <p:nvPr/>
        </p:nvSpPr>
        <p:spPr>
          <a:xfrm>
            <a:off x="676321" y="5646559"/>
            <a:ext cx="844874"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 id</a:t>
            </a:r>
          </a:p>
        </p:txBody>
      </p:sp>
      <p:sp>
        <p:nvSpPr>
          <p:cNvPr id="23" name="Rectangle: Rounded Corners 33"/>
          <p:cNvSpPr/>
          <p:nvPr/>
        </p:nvSpPr>
        <p:spPr>
          <a:xfrm>
            <a:off x="2277171" y="4938162"/>
            <a:ext cx="699700"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Name</a:t>
            </a:r>
          </a:p>
        </p:txBody>
      </p:sp>
      <p:sp>
        <p:nvSpPr>
          <p:cNvPr id="24" name="Rectangle: Rounded Corners 36"/>
          <p:cNvSpPr/>
          <p:nvPr/>
        </p:nvSpPr>
        <p:spPr>
          <a:xfrm>
            <a:off x="2204766" y="5660529"/>
            <a:ext cx="844874"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 id</a:t>
            </a:r>
          </a:p>
        </p:txBody>
      </p:sp>
      <p:cxnSp>
        <p:nvCxnSpPr>
          <p:cNvPr id="25" name="Straight Connector 50"/>
          <p:cNvCxnSpPr>
            <a:stCxn id="23" idx="2"/>
            <a:endCxn id="24" idx="0"/>
          </p:cNvCxnSpPr>
          <p:nvPr/>
        </p:nvCxnSpPr>
        <p:spPr>
          <a:xfrm>
            <a:off x="2626995" y="5303520"/>
            <a:ext cx="635" cy="35687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800" b="1" dirty="0">
              <a:latin typeface="Times New Roman" panose="02020603050405020304" pitchFamily="18" charset="0"/>
            </a:endParaRPr>
          </a:p>
        </p:txBody>
      </p:sp>
      <p:sp>
        <p:nvSpPr>
          <p:cNvPr id="21"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词法分析器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语法分析器</a:t>
            </a:r>
            <a:endParaRPr lang="zh-CN" altLang="en-US" sz="2800" dirty="0">
              <a:latin typeface="Times New Roman" panose="02020603050405020304" pitchFamily="18" charset="0"/>
            </a:endParaRPr>
          </a:p>
        </p:txBody>
      </p:sp>
      <p:sp>
        <p:nvSpPr>
          <p:cNvPr id="31"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33"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34" name="椭圆 5"/>
          <p:cNvSpPr>
            <a:spLocks noChangeArrowheads="1"/>
          </p:cNvSpPr>
          <p:nvPr/>
        </p:nvSpPr>
        <p:spPr bwMode="auto">
          <a:xfrm>
            <a:off x="3875881" y="472554"/>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35" name="矩形 6"/>
          <p:cNvSpPr>
            <a:spLocks noChangeArrowheads="1"/>
          </p:cNvSpPr>
          <p:nvPr/>
        </p:nvSpPr>
        <p:spPr bwMode="auto">
          <a:xfrm>
            <a:off x="0" y="474674"/>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6" name="文本框 10"/>
          <p:cNvSpPr txBox="1">
            <a:spLocks noChangeArrowheads="1"/>
          </p:cNvSpPr>
          <p:nvPr/>
        </p:nvSpPr>
        <p:spPr bwMode="auto">
          <a:xfrm>
            <a:off x="-68040" y="493051"/>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语法分析器示例</a:t>
            </a:r>
          </a:p>
        </p:txBody>
      </p:sp>
      <p:sp>
        <p:nvSpPr>
          <p:cNvPr id="37" name="矩形: 圆角 36"/>
          <p:cNvSpPr/>
          <p:nvPr/>
        </p:nvSpPr>
        <p:spPr>
          <a:xfrm>
            <a:off x="4351207" y="893270"/>
            <a:ext cx="979471" cy="354861"/>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右 37"/>
          <p:cNvSpPr/>
          <p:nvPr/>
        </p:nvSpPr>
        <p:spPr>
          <a:xfrm>
            <a:off x="1701984" y="5337416"/>
            <a:ext cx="306353" cy="224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p:cNvSpPr/>
          <p:nvPr/>
        </p:nvSpPr>
        <p:spPr>
          <a:xfrm>
            <a:off x="3282834" y="5303520"/>
            <a:ext cx="306353" cy="224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7778E-7 1.48148E-6 L 0.10712 0.00162 " pathEditMode="relative" rAng="0" ptsTypes="AA">
                                      <p:cBhvr>
                                        <p:cTn id="6" dur="2000" fill="hold"/>
                                        <p:tgtEl>
                                          <p:spTgt spid="37"/>
                                        </p:tgtEl>
                                        <p:attrNameLst>
                                          <p:attrName>ppt_x</p:attrName>
                                          <p:attrName>ppt_y</p:attrName>
                                        </p:attrNameLst>
                                      </p:cBhvr>
                                      <p:rCtr x="5347"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p:nvPr>
            <p:custDataLst>
              <p:tags r:id="rId1"/>
            </p:custDataLst>
          </p:nvPr>
        </p:nvGraphicFramePr>
        <p:xfrm>
          <a:off x="620395" y="1720215"/>
          <a:ext cx="6550025" cy="998855"/>
        </p:xfrm>
        <a:graphic>
          <a:graphicData uri="http://schemas.openxmlformats.org/drawingml/2006/table">
            <a:tbl>
              <a:tblPr firstRow="1" bandRow="1">
                <a:tableStyleId>{5C22544A-7EE6-4342-B048-85BDC9FD1C3A}</a:tableStyleId>
              </a:tblPr>
              <a:tblGrid>
                <a:gridCol w="708660">
                  <a:extLst>
                    <a:ext uri="{9D8B030D-6E8A-4147-A177-3AD203B41FA5}">
                      <a16:colId xmlns:a16="http://schemas.microsoft.com/office/drawing/2014/main" val="20000"/>
                    </a:ext>
                  </a:extLst>
                </a:gridCol>
                <a:gridCol w="3018790">
                  <a:extLst>
                    <a:ext uri="{9D8B030D-6E8A-4147-A177-3AD203B41FA5}">
                      <a16:colId xmlns:a16="http://schemas.microsoft.com/office/drawing/2014/main" val="20001"/>
                    </a:ext>
                  </a:extLst>
                </a:gridCol>
                <a:gridCol w="1184910">
                  <a:extLst>
                    <a:ext uri="{9D8B030D-6E8A-4147-A177-3AD203B41FA5}">
                      <a16:colId xmlns:a16="http://schemas.microsoft.com/office/drawing/2014/main" val="20002"/>
                    </a:ext>
                  </a:extLst>
                </a:gridCol>
                <a:gridCol w="1637665">
                  <a:extLst>
                    <a:ext uri="{9D8B030D-6E8A-4147-A177-3AD203B41FA5}">
                      <a16:colId xmlns:a16="http://schemas.microsoft.com/office/drawing/2014/main" val="20003"/>
                    </a:ext>
                  </a:extLst>
                </a:gridCol>
              </a:tblGrid>
              <a:tr h="389255">
                <a:tc>
                  <a:txBody>
                    <a:bodyPr/>
                    <a:lstStyle/>
                    <a:p>
                      <a:pPr>
                        <a:buNone/>
                      </a:pPr>
                      <a:r>
                        <a:rPr lang="en-US" altLang="zh-CN" sz="1400" dirty="0"/>
                        <a:t>step</a:t>
                      </a:r>
                    </a:p>
                  </a:txBody>
                  <a:tcPr/>
                </a:tc>
                <a:tc>
                  <a:txBody>
                    <a:bodyPr/>
                    <a:lstStyle/>
                    <a:p>
                      <a:pPr>
                        <a:buNone/>
                      </a:pPr>
                      <a:r>
                        <a:rPr lang="en-US" altLang="zh-CN" sz="1400"/>
                        <a:t>stack</a:t>
                      </a:r>
                    </a:p>
                  </a:txBody>
                  <a:tcPr/>
                </a:tc>
                <a:tc>
                  <a:txBody>
                    <a:bodyPr/>
                    <a:lstStyle/>
                    <a:p>
                      <a:pPr>
                        <a:buNone/>
                      </a:pPr>
                      <a:r>
                        <a:rPr lang="en-US" altLang="zh-CN" sz="1400"/>
                        <a:t>look ahead</a:t>
                      </a:r>
                    </a:p>
                  </a:txBody>
                  <a:tcPr/>
                </a:tc>
                <a:tc>
                  <a:txBody>
                    <a:bodyPr/>
                    <a:lstStyle/>
                    <a:p>
                      <a:pPr>
                        <a:buNone/>
                      </a:pPr>
                      <a:r>
                        <a:rPr lang="en-US" altLang="zh-CN" sz="1400"/>
                        <a:t>action</a:t>
                      </a:r>
                    </a:p>
                  </a:txBody>
                  <a:tcPr/>
                </a:tc>
                <a:extLst>
                  <a:ext uri="{0D108BD9-81ED-4DB2-BD59-A6C34878D82A}">
                    <a16:rowId xmlns:a16="http://schemas.microsoft.com/office/drawing/2014/main" val="10000"/>
                  </a:ext>
                </a:extLst>
              </a:tr>
              <a:tr h="304800">
                <a:tc>
                  <a:txBody>
                    <a:bodyPr/>
                    <a:lstStyle/>
                    <a:p>
                      <a:pPr>
                        <a:buNone/>
                      </a:pPr>
                      <a:r>
                        <a:rPr lang="en-US" altLang="zh-CN" sz="1400"/>
                        <a:t>6</a:t>
                      </a:r>
                    </a:p>
                  </a:txBody>
                  <a:tcPr/>
                </a:tc>
                <a:tc>
                  <a:txBody>
                    <a:bodyPr/>
                    <a:lstStyle/>
                    <a:p>
                      <a:pPr>
                        <a:buNone/>
                      </a:pPr>
                      <a:r>
                        <a:rPr lang="en-US" altLang="zh-CN" sz="1400">
                          <a:sym typeface="+mn-ea"/>
                        </a:rPr>
                        <a:t>SELECT &lt;SelectList&gt;,</a:t>
                      </a:r>
                      <a:endParaRPr lang="zh-CN" altLang="en-US" sz="1400"/>
                    </a:p>
                  </a:txBody>
                  <a:tcPr/>
                </a:tc>
                <a:tc>
                  <a:txBody>
                    <a:bodyPr/>
                    <a:lstStyle/>
                    <a:p>
                      <a:pPr>
                        <a:buNone/>
                      </a:pPr>
                      <a:r>
                        <a:rPr lang="en-US" altLang="zh-CN" sz="1400"/>
                        <a:t>ID:quantity</a:t>
                      </a:r>
                    </a:p>
                  </a:txBody>
                  <a:tcPr/>
                </a:tc>
                <a:tc>
                  <a:txBody>
                    <a:bodyPr/>
                    <a:lstStyle/>
                    <a:p>
                      <a:pPr>
                        <a:buNone/>
                      </a:pPr>
                      <a:r>
                        <a:rPr lang="zh-CN" altLang="en-US" sz="1400" dirty="0"/>
                        <a:t>移进</a:t>
                      </a:r>
                      <a:endParaRPr lang="en-US" altLang="zh-CN" sz="1400" dirty="0"/>
                    </a:p>
                  </a:txBody>
                  <a:tcPr/>
                </a:tc>
                <a:extLst>
                  <a:ext uri="{0D108BD9-81ED-4DB2-BD59-A6C34878D82A}">
                    <a16:rowId xmlns:a16="http://schemas.microsoft.com/office/drawing/2014/main" val="10001"/>
                  </a:ext>
                </a:extLst>
              </a:tr>
              <a:tr h="304800">
                <a:tc>
                  <a:txBody>
                    <a:bodyPr/>
                    <a:lstStyle/>
                    <a:p>
                      <a:pPr>
                        <a:buNone/>
                      </a:pPr>
                      <a:r>
                        <a:rPr lang="en-US" altLang="zh-CN" sz="1400"/>
                        <a:t>7</a:t>
                      </a:r>
                    </a:p>
                  </a:txBody>
                  <a:tcPr/>
                </a:tc>
                <a:tc>
                  <a:txBody>
                    <a:bodyPr/>
                    <a:lstStyle/>
                    <a:p>
                      <a:pPr>
                        <a:buNone/>
                      </a:pPr>
                      <a:r>
                        <a:rPr lang="en-US" altLang="zh-CN" sz="1400">
                          <a:sym typeface="+mn-ea"/>
                        </a:rPr>
                        <a:t>SELECT &lt;SelectList&gt;,ID</a:t>
                      </a:r>
                      <a:endParaRPr lang="zh-CN" altLang="en-US" sz="1400"/>
                    </a:p>
                  </a:txBody>
                  <a:tcPr/>
                </a:tc>
                <a:tc>
                  <a:txBody>
                    <a:bodyPr/>
                    <a:lstStyle/>
                    <a:p>
                      <a:pPr>
                        <a:buNone/>
                      </a:pPr>
                      <a:r>
                        <a:rPr lang="en-US" altLang="zh-CN" sz="1400"/>
                        <a:t>FROM</a:t>
                      </a:r>
                    </a:p>
                  </a:txBody>
                  <a:tcPr/>
                </a:tc>
                <a:tc>
                  <a:txBody>
                    <a:bodyPr/>
                    <a:lstStyle/>
                    <a:p>
                      <a:pPr>
                        <a:buNone/>
                      </a:pPr>
                      <a:r>
                        <a:rPr lang="zh-CN" altLang="en-US" sz="1400" dirty="0">
                          <a:sym typeface="+mn-ea"/>
                        </a:rPr>
                        <a:t>归约</a:t>
                      </a:r>
                      <a:r>
                        <a:rPr lang="en-US" altLang="zh-CN" sz="1400" dirty="0">
                          <a:sym typeface="+mn-ea"/>
                        </a:rPr>
                        <a:t>(Rule 4)</a:t>
                      </a:r>
                      <a:endParaRPr lang="en-US" altLang="zh-CN" sz="1400" dirty="0"/>
                    </a:p>
                  </a:txBody>
                  <a:tcPr/>
                </a:tc>
                <a:extLst>
                  <a:ext uri="{0D108BD9-81ED-4DB2-BD59-A6C34878D82A}">
                    <a16:rowId xmlns:a16="http://schemas.microsoft.com/office/drawing/2014/main" val="10002"/>
                  </a:ext>
                </a:extLst>
              </a:tr>
            </a:tbl>
          </a:graphicData>
        </a:graphic>
      </p:graphicFrame>
      <p:sp>
        <p:nvSpPr>
          <p:cNvPr id="8" name="TextBox 16"/>
          <p:cNvSpPr txBox="1"/>
          <p:nvPr/>
        </p:nvSpPr>
        <p:spPr>
          <a:xfrm>
            <a:off x="572770" y="1008380"/>
            <a:ext cx="8141335" cy="521970"/>
          </a:xfrm>
          <a:prstGeom prst="rect">
            <a:avLst/>
          </a:prstGeom>
          <a:noFill/>
        </p:spPr>
        <p:txBody>
          <a:bodyPr wrap="square" rtlCol="0">
            <a:spAutoFit/>
          </a:bodyPr>
          <a:lstStyle/>
          <a:p>
            <a:pPr defTabSz="914400" fontAlgn="base">
              <a:spcBef>
                <a:spcPts val="300"/>
              </a:spcBef>
              <a:spcAft>
                <a:spcPct val="0"/>
              </a:spcAft>
            </a:pPr>
            <a:r>
              <a:rPr lang="zh-CN" alt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字符标记流：</a:t>
            </a:r>
            <a:r>
              <a:rPr lang="en-US" sz="1400" dirty="0">
                <a:latin typeface="Times New Roman" panose="02020603050405020304" pitchFamily="18" charset="0"/>
                <a:ea typeface="Microsoft YaHei" panose="020B0503020204020204" pitchFamily="34" charset="-122"/>
                <a:cs typeface="Times New Roman" panose="02020603050405020304" pitchFamily="18" charset="0"/>
              </a:rPr>
              <a:t> “SELECT” “ID:id” “SEP: ,” “ID:quantity” “FROM” “ID:order” “WHERE” “ID:id” “OP: =” “INT:1024”</a:t>
            </a:r>
            <a:r>
              <a:rPr lang="en-US" sz="1400" dirty="0">
                <a:latin typeface="Times New Roman" panose="02020603050405020304" pitchFamily="18" charset="0"/>
                <a:ea typeface="Microsoft YaHei" panose="020B0503020204020204" pitchFamily="34" charset="-122"/>
                <a:cs typeface="Times New Roman" panose="02020603050405020304" pitchFamily="18" charset="0"/>
                <a:sym typeface="+mn-ea"/>
              </a:rPr>
              <a:t>“SEP: ;”</a:t>
            </a:r>
            <a:endParaRPr lang="en-US" sz="14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4"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800" b="1" dirty="0">
              <a:latin typeface="Times New Roman" panose="02020603050405020304" pitchFamily="18" charset="0"/>
            </a:endParaRPr>
          </a:p>
        </p:txBody>
      </p:sp>
      <p:sp>
        <p:nvSpPr>
          <p:cNvPr id="25"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词法分析器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语法分析器</a:t>
            </a:r>
            <a:endParaRPr lang="zh-CN" altLang="en-US" sz="2800" dirty="0">
              <a:latin typeface="Times New Roman" panose="02020603050405020304" pitchFamily="18" charset="0"/>
            </a:endParaRPr>
          </a:p>
        </p:txBody>
      </p:sp>
      <p:sp>
        <p:nvSpPr>
          <p:cNvPr id="26"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27"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28" name="椭圆 5"/>
          <p:cNvSpPr>
            <a:spLocks noChangeArrowheads="1"/>
          </p:cNvSpPr>
          <p:nvPr/>
        </p:nvSpPr>
        <p:spPr bwMode="auto">
          <a:xfrm>
            <a:off x="3875881" y="472554"/>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29" name="矩形 6"/>
          <p:cNvSpPr>
            <a:spLocks noChangeArrowheads="1"/>
          </p:cNvSpPr>
          <p:nvPr/>
        </p:nvSpPr>
        <p:spPr bwMode="auto">
          <a:xfrm>
            <a:off x="0" y="474674"/>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0" name="文本框 10"/>
          <p:cNvSpPr txBox="1">
            <a:spLocks noChangeArrowheads="1"/>
          </p:cNvSpPr>
          <p:nvPr/>
        </p:nvSpPr>
        <p:spPr bwMode="auto">
          <a:xfrm>
            <a:off x="-68040" y="493051"/>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语法分析器示例</a:t>
            </a:r>
          </a:p>
        </p:txBody>
      </p:sp>
      <p:sp>
        <p:nvSpPr>
          <p:cNvPr id="31" name="矩形: 圆角 30"/>
          <p:cNvSpPr/>
          <p:nvPr/>
        </p:nvSpPr>
        <p:spPr>
          <a:xfrm>
            <a:off x="4728578" y="978989"/>
            <a:ext cx="979471" cy="354861"/>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Rectangle: Rounded Corners 33"/>
          <p:cNvSpPr/>
          <p:nvPr/>
        </p:nvSpPr>
        <p:spPr>
          <a:xfrm>
            <a:off x="91601" y="5047608"/>
            <a:ext cx="699700"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Name</a:t>
            </a:r>
          </a:p>
        </p:txBody>
      </p:sp>
      <p:sp>
        <p:nvSpPr>
          <p:cNvPr id="48" name="Rectangle: Rounded Corners 36"/>
          <p:cNvSpPr/>
          <p:nvPr/>
        </p:nvSpPr>
        <p:spPr>
          <a:xfrm>
            <a:off x="19196" y="5769975"/>
            <a:ext cx="844874"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 id</a:t>
            </a:r>
          </a:p>
        </p:txBody>
      </p:sp>
      <p:cxnSp>
        <p:nvCxnSpPr>
          <p:cNvPr id="49" name="Straight Connector 44"/>
          <p:cNvCxnSpPr>
            <a:stCxn id="51" idx="2"/>
            <a:endCxn id="47" idx="0"/>
          </p:cNvCxnSpPr>
          <p:nvPr/>
        </p:nvCxnSpPr>
        <p:spPr>
          <a:xfrm>
            <a:off x="441425" y="4670651"/>
            <a:ext cx="0" cy="37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50"/>
          <p:cNvCxnSpPr>
            <a:stCxn id="47" idx="2"/>
            <a:endCxn id="48" idx="0"/>
          </p:cNvCxnSpPr>
          <p:nvPr/>
        </p:nvCxnSpPr>
        <p:spPr>
          <a:xfrm>
            <a:off x="441425" y="5412966"/>
            <a:ext cx="635" cy="356870"/>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Rounded Corners 29"/>
          <p:cNvSpPr/>
          <p:nvPr/>
        </p:nvSpPr>
        <p:spPr>
          <a:xfrm>
            <a:off x="91393" y="4146020"/>
            <a:ext cx="699700" cy="524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SelectList</a:t>
            </a:r>
          </a:p>
        </p:txBody>
      </p:sp>
      <p:grpSp>
        <p:nvGrpSpPr>
          <p:cNvPr id="4" name="组合 3"/>
          <p:cNvGrpSpPr/>
          <p:nvPr/>
        </p:nvGrpSpPr>
        <p:grpSpPr>
          <a:xfrm>
            <a:off x="847910" y="4159757"/>
            <a:ext cx="2467001" cy="1975110"/>
            <a:chOff x="847910" y="4159757"/>
            <a:chExt cx="2467001" cy="1975110"/>
          </a:xfrm>
        </p:grpSpPr>
        <p:sp>
          <p:nvSpPr>
            <p:cNvPr id="32" name="Rectangle: Rounded Corners 33"/>
            <p:cNvSpPr/>
            <p:nvPr/>
          </p:nvSpPr>
          <p:spPr>
            <a:xfrm>
              <a:off x="1167402" y="5047375"/>
              <a:ext cx="699700"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Name</a:t>
              </a:r>
            </a:p>
          </p:txBody>
        </p:sp>
        <p:sp>
          <p:nvSpPr>
            <p:cNvPr id="33" name="Rectangle: Rounded Corners 36"/>
            <p:cNvSpPr/>
            <p:nvPr/>
          </p:nvSpPr>
          <p:spPr>
            <a:xfrm>
              <a:off x="1094997" y="5769742"/>
              <a:ext cx="844874"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 id</a:t>
              </a:r>
            </a:p>
          </p:txBody>
        </p:sp>
        <p:cxnSp>
          <p:nvCxnSpPr>
            <p:cNvPr id="34" name="Straight Connector 44"/>
            <p:cNvCxnSpPr>
              <a:stCxn id="45" idx="2"/>
              <a:endCxn id="32" idx="0"/>
            </p:cNvCxnSpPr>
            <p:nvPr/>
          </p:nvCxnSpPr>
          <p:spPr>
            <a:xfrm>
              <a:off x="1517226" y="4684388"/>
              <a:ext cx="0" cy="363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50"/>
            <p:cNvCxnSpPr>
              <a:stCxn id="32" idx="2"/>
              <a:endCxn id="33" idx="0"/>
            </p:cNvCxnSpPr>
            <p:nvPr/>
          </p:nvCxnSpPr>
          <p:spPr>
            <a:xfrm>
              <a:off x="1517226" y="5412733"/>
              <a:ext cx="635" cy="35687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Rounded Corners 29"/>
            <p:cNvSpPr/>
            <p:nvPr/>
          </p:nvSpPr>
          <p:spPr>
            <a:xfrm>
              <a:off x="1167194" y="4159757"/>
              <a:ext cx="699700" cy="524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SelectList</a:t>
              </a:r>
            </a:p>
          </p:txBody>
        </p:sp>
        <p:sp>
          <p:nvSpPr>
            <p:cNvPr id="46" name="Rectangle: Rounded Corners 36"/>
            <p:cNvSpPr/>
            <p:nvPr/>
          </p:nvSpPr>
          <p:spPr>
            <a:xfrm>
              <a:off x="2288116" y="5769603"/>
              <a:ext cx="1026795"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ID:quantity</a:t>
              </a:r>
            </a:p>
          </p:txBody>
        </p:sp>
        <p:sp>
          <p:nvSpPr>
            <p:cNvPr id="60" name="箭头: 右 59"/>
            <p:cNvSpPr/>
            <p:nvPr/>
          </p:nvSpPr>
          <p:spPr>
            <a:xfrm>
              <a:off x="847910" y="5144338"/>
              <a:ext cx="306353" cy="224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D0973BC0-6E2B-59D0-8362-84C3C849D190}"/>
              </a:ext>
            </a:extLst>
          </p:cNvPr>
          <p:cNvSpPr txBox="1"/>
          <p:nvPr/>
        </p:nvSpPr>
        <p:spPr>
          <a:xfrm>
            <a:off x="572770" y="3054825"/>
            <a:ext cx="4610500" cy="463588"/>
          </a:xfrm>
          <a:prstGeom prst="rect">
            <a:avLst/>
          </a:prstGeom>
          <a:noFill/>
        </p:spPr>
        <p:txBody>
          <a:bodyPr wrap="square">
            <a:spAutoFit/>
          </a:bodyPr>
          <a:lstStyle/>
          <a:p>
            <a:pPr indent="0" algn="l" defTabSz="914400" fontAlgn="base">
              <a:lnSpc>
                <a:spcPct val="150000"/>
              </a:lnSpc>
              <a:spcBef>
                <a:spcPts val="300"/>
              </a:spcBef>
              <a:spcAft>
                <a:spcPct val="0"/>
              </a:spcAft>
              <a:buNone/>
            </a:pPr>
            <a:r>
              <a:rPr lang="en-US" altLang="zh-CN" sz="1800" b="1" dirty="0">
                <a:latin typeface="Calibri" charset="0"/>
                <a:ea typeface="Microsoft YaHei" panose="020B0503020204020204" pitchFamily="34" charset="-122"/>
                <a:sym typeface="+mn-ea"/>
              </a:rPr>
              <a:t>Rule 4</a:t>
            </a:r>
            <a:r>
              <a:rPr lang="zh-CN" altLang="en-US" sz="1800" b="1" dirty="0">
                <a:latin typeface="Calibri" charset="0"/>
                <a:ea typeface="Microsoft YaHei" panose="020B0503020204020204" pitchFamily="34" charset="-122"/>
                <a:sym typeface="+mn-ea"/>
              </a:rPr>
              <a:t>：</a:t>
            </a:r>
            <a:r>
              <a:rPr lang="en-US" altLang="zh-CN" sz="1800" dirty="0">
                <a:latin typeface="Calibri" charset="0"/>
                <a:ea typeface="Microsoft YaHei" panose="020B0503020204020204" pitchFamily="34" charset="-122"/>
              </a:rPr>
              <a:t>&lt;Name&gt; ::= &lt;ID&gt; | &lt;ID&gt;.&lt;ID&gt;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p:nvPr>
            <p:custDataLst>
              <p:tags r:id="rId1"/>
            </p:custDataLst>
          </p:nvPr>
        </p:nvGraphicFramePr>
        <p:xfrm>
          <a:off x="620395" y="1720215"/>
          <a:ext cx="6550025" cy="1303655"/>
        </p:xfrm>
        <a:graphic>
          <a:graphicData uri="http://schemas.openxmlformats.org/drawingml/2006/table">
            <a:tbl>
              <a:tblPr firstRow="1" bandRow="1">
                <a:tableStyleId>{5C22544A-7EE6-4342-B048-85BDC9FD1C3A}</a:tableStyleId>
              </a:tblPr>
              <a:tblGrid>
                <a:gridCol w="708660">
                  <a:extLst>
                    <a:ext uri="{9D8B030D-6E8A-4147-A177-3AD203B41FA5}">
                      <a16:colId xmlns:a16="http://schemas.microsoft.com/office/drawing/2014/main" val="20000"/>
                    </a:ext>
                  </a:extLst>
                </a:gridCol>
                <a:gridCol w="3018790">
                  <a:extLst>
                    <a:ext uri="{9D8B030D-6E8A-4147-A177-3AD203B41FA5}">
                      <a16:colId xmlns:a16="http://schemas.microsoft.com/office/drawing/2014/main" val="20001"/>
                    </a:ext>
                  </a:extLst>
                </a:gridCol>
                <a:gridCol w="1184910">
                  <a:extLst>
                    <a:ext uri="{9D8B030D-6E8A-4147-A177-3AD203B41FA5}">
                      <a16:colId xmlns:a16="http://schemas.microsoft.com/office/drawing/2014/main" val="20002"/>
                    </a:ext>
                  </a:extLst>
                </a:gridCol>
                <a:gridCol w="1637665">
                  <a:extLst>
                    <a:ext uri="{9D8B030D-6E8A-4147-A177-3AD203B41FA5}">
                      <a16:colId xmlns:a16="http://schemas.microsoft.com/office/drawing/2014/main" val="20003"/>
                    </a:ext>
                  </a:extLst>
                </a:gridCol>
              </a:tblGrid>
              <a:tr h="389255">
                <a:tc>
                  <a:txBody>
                    <a:bodyPr/>
                    <a:lstStyle/>
                    <a:p>
                      <a:pPr>
                        <a:buNone/>
                      </a:pPr>
                      <a:r>
                        <a:rPr lang="en-US" altLang="zh-CN" sz="1400" dirty="0"/>
                        <a:t>step</a:t>
                      </a:r>
                    </a:p>
                  </a:txBody>
                  <a:tcPr/>
                </a:tc>
                <a:tc>
                  <a:txBody>
                    <a:bodyPr/>
                    <a:lstStyle/>
                    <a:p>
                      <a:pPr>
                        <a:buNone/>
                      </a:pPr>
                      <a:r>
                        <a:rPr lang="en-US" altLang="zh-CN" sz="1400"/>
                        <a:t>stack</a:t>
                      </a:r>
                    </a:p>
                  </a:txBody>
                  <a:tcPr/>
                </a:tc>
                <a:tc>
                  <a:txBody>
                    <a:bodyPr/>
                    <a:lstStyle/>
                    <a:p>
                      <a:pPr>
                        <a:buNone/>
                      </a:pPr>
                      <a:r>
                        <a:rPr lang="en-US" altLang="zh-CN" sz="1400"/>
                        <a:t>look ahead</a:t>
                      </a:r>
                    </a:p>
                  </a:txBody>
                  <a:tcPr/>
                </a:tc>
                <a:tc>
                  <a:txBody>
                    <a:bodyPr/>
                    <a:lstStyle/>
                    <a:p>
                      <a:pPr>
                        <a:buNone/>
                      </a:pPr>
                      <a:r>
                        <a:rPr lang="en-US" altLang="zh-CN" sz="1400"/>
                        <a:t>action</a:t>
                      </a:r>
                    </a:p>
                  </a:txBody>
                  <a:tcPr/>
                </a:tc>
                <a:extLst>
                  <a:ext uri="{0D108BD9-81ED-4DB2-BD59-A6C34878D82A}">
                    <a16:rowId xmlns:a16="http://schemas.microsoft.com/office/drawing/2014/main" val="10000"/>
                  </a:ext>
                </a:extLst>
              </a:tr>
              <a:tr h="304800">
                <a:tc>
                  <a:txBody>
                    <a:bodyPr/>
                    <a:lstStyle/>
                    <a:p>
                      <a:pPr>
                        <a:buNone/>
                      </a:pPr>
                      <a:r>
                        <a:rPr lang="en-US" altLang="zh-CN" sz="1400"/>
                        <a:t>6</a:t>
                      </a:r>
                    </a:p>
                  </a:txBody>
                  <a:tcPr/>
                </a:tc>
                <a:tc>
                  <a:txBody>
                    <a:bodyPr/>
                    <a:lstStyle/>
                    <a:p>
                      <a:pPr>
                        <a:buNone/>
                      </a:pPr>
                      <a:r>
                        <a:rPr lang="en-US" altLang="zh-CN" sz="1400">
                          <a:sym typeface="+mn-ea"/>
                        </a:rPr>
                        <a:t>SELECT &lt;SelectList&gt;,</a:t>
                      </a:r>
                      <a:endParaRPr lang="zh-CN" altLang="en-US" sz="1400"/>
                    </a:p>
                  </a:txBody>
                  <a:tcPr/>
                </a:tc>
                <a:tc>
                  <a:txBody>
                    <a:bodyPr/>
                    <a:lstStyle/>
                    <a:p>
                      <a:pPr>
                        <a:buNone/>
                      </a:pPr>
                      <a:r>
                        <a:rPr lang="en-US" altLang="zh-CN" sz="1400"/>
                        <a:t>ID:quantity</a:t>
                      </a:r>
                    </a:p>
                  </a:txBody>
                  <a:tcPr/>
                </a:tc>
                <a:tc>
                  <a:txBody>
                    <a:bodyPr/>
                    <a:lstStyle/>
                    <a:p>
                      <a:pPr>
                        <a:buNone/>
                      </a:pPr>
                      <a:r>
                        <a:rPr lang="zh-CN" altLang="en-US" sz="1400" dirty="0"/>
                        <a:t>移进</a:t>
                      </a:r>
                      <a:endParaRPr lang="en-US" altLang="zh-CN" sz="1400" dirty="0"/>
                    </a:p>
                  </a:txBody>
                  <a:tcPr/>
                </a:tc>
                <a:extLst>
                  <a:ext uri="{0D108BD9-81ED-4DB2-BD59-A6C34878D82A}">
                    <a16:rowId xmlns:a16="http://schemas.microsoft.com/office/drawing/2014/main" val="10001"/>
                  </a:ext>
                </a:extLst>
              </a:tr>
              <a:tr h="304800">
                <a:tc>
                  <a:txBody>
                    <a:bodyPr/>
                    <a:lstStyle/>
                    <a:p>
                      <a:pPr>
                        <a:buNone/>
                      </a:pPr>
                      <a:r>
                        <a:rPr lang="en-US" altLang="zh-CN" sz="1400"/>
                        <a:t>7</a:t>
                      </a:r>
                    </a:p>
                  </a:txBody>
                  <a:tcPr/>
                </a:tc>
                <a:tc>
                  <a:txBody>
                    <a:bodyPr/>
                    <a:lstStyle/>
                    <a:p>
                      <a:pPr>
                        <a:buNone/>
                      </a:pPr>
                      <a:r>
                        <a:rPr lang="en-US" altLang="zh-CN" sz="1400">
                          <a:sym typeface="+mn-ea"/>
                        </a:rPr>
                        <a:t>SELECT &lt;SelectList&gt;,ID</a:t>
                      </a:r>
                      <a:endParaRPr lang="zh-CN" altLang="en-US" sz="1400"/>
                    </a:p>
                  </a:txBody>
                  <a:tcPr/>
                </a:tc>
                <a:tc>
                  <a:txBody>
                    <a:bodyPr/>
                    <a:lstStyle/>
                    <a:p>
                      <a:pPr>
                        <a:buNone/>
                      </a:pPr>
                      <a:r>
                        <a:rPr lang="en-US" altLang="zh-CN" sz="1400"/>
                        <a:t>FROM</a:t>
                      </a:r>
                    </a:p>
                  </a:txBody>
                  <a:tcPr/>
                </a:tc>
                <a:tc>
                  <a:txBody>
                    <a:bodyPr/>
                    <a:lstStyle/>
                    <a:p>
                      <a:pPr>
                        <a:buNone/>
                      </a:pPr>
                      <a:r>
                        <a:rPr lang="zh-CN" altLang="en-US" sz="1400" dirty="0">
                          <a:sym typeface="+mn-ea"/>
                        </a:rPr>
                        <a:t>归约</a:t>
                      </a:r>
                      <a:r>
                        <a:rPr lang="en-US" altLang="zh-CN" sz="1400" dirty="0">
                          <a:sym typeface="+mn-ea"/>
                        </a:rPr>
                        <a:t>(Rule 4)</a:t>
                      </a:r>
                      <a:endParaRPr lang="en-US" altLang="zh-CN" sz="1400" dirty="0"/>
                    </a:p>
                  </a:txBody>
                  <a:tcPr/>
                </a:tc>
                <a:extLst>
                  <a:ext uri="{0D108BD9-81ED-4DB2-BD59-A6C34878D82A}">
                    <a16:rowId xmlns:a16="http://schemas.microsoft.com/office/drawing/2014/main" val="10002"/>
                  </a:ext>
                </a:extLst>
              </a:tr>
              <a:tr h="304800">
                <a:tc>
                  <a:txBody>
                    <a:bodyPr/>
                    <a:lstStyle/>
                    <a:p>
                      <a:pPr>
                        <a:buNone/>
                      </a:pPr>
                      <a:r>
                        <a:rPr lang="en-US" altLang="zh-CN" sz="1400"/>
                        <a:t>8</a:t>
                      </a:r>
                    </a:p>
                  </a:txBody>
                  <a:tcPr/>
                </a:tc>
                <a:tc>
                  <a:txBody>
                    <a:bodyPr/>
                    <a:lstStyle/>
                    <a:p>
                      <a:pPr>
                        <a:buNone/>
                      </a:pPr>
                      <a:r>
                        <a:rPr lang="en-US" altLang="zh-CN" sz="1400" dirty="0">
                          <a:sym typeface="+mn-ea"/>
                        </a:rPr>
                        <a:t>SELECT &lt;</a:t>
                      </a:r>
                      <a:r>
                        <a:rPr lang="en-US" altLang="zh-CN" sz="1400" dirty="0" err="1">
                          <a:sym typeface="+mn-ea"/>
                        </a:rPr>
                        <a:t>SelectList</a:t>
                      </a:r>
                      <a:r>
                        <a:rPr lang="en-US" altLang="zh-CN" sz="1400" dirty="0">
                          <a:sym typeface="+mn-ea"/>
                        </a:rPr>
                        <a:t>&gt;,Name</a:t>
                      </a:r>
                      <a:endParaRPr lang="zh-CN" altLang="en-US" sz="1400" dirty="0"/>
                    </a:p>
                  </a:txBody>
                  <a:tcPr/>
                </a:tc>
                <a:tc>
                  <a:txBody>
                    <a:bodyPr/>
                    <a:lstStyle/>
                    <a:p>
                      <a:pPr>
                        <a:buNone/>
                      </a:pPr>
                      <a:r>
                        <a:rPr lang="en-US" altLang="zh-CN" sz="1400" dirty="0">
                          <a:sym typeface="+mn-ea"/>
                        </a:rPr>
                        <a:t>FROM</a:t>
                      </a:r>
                      <a:endParaRPr lang="zh-CN" altLang="en-US" sz="1400" dirty="0"/>
                    </a:p>
                  </a:txBody>
                  <a:tcPr/>
                </a:tc>
                <a:tc>
                  <a:txBody>
                    <a:bodyPr/>
                    <a:lstStyle/>
                    <a:p>
                      <a:pPr>
                        <a:buNone/>
                      </a:pPr>
                      <a:r>
                        <a:rPr lang="zh-CN" altLang="en-US" sz="1400" dirty="0">
                          <a:sym typeface="+mn-ea"/>
                        </a:rPr>
                        <a:t>归约</a:t>
                      </a:r>
                      <a:r>
                        <a:rPr lang="en-US" altLang="zh-CN" sz="1400" dirty="0">
                          <a:sym typeface="+mn-ea"/>
                        </a:rPr>
                        <a:t>(Rule 3)</a:t>
                      </a:r>
                      <a:endParaRPr lang="zh-CN" altLang="en-US" sz="1400" dirty="0"/>
                    </a:p>
                  </a:txBody>
                  <a:tcPr/>
                </a:tc>
                <a:extLst>
                  <a:ext uri="{0D108BD9-81ED-4DB2-BD59-A6C34878D82A}">
                    <a16:rowId xmlns:a16="http://schemas.microsoft.com/office/drawing/2014/main" val="10003"/>
                  </a:ext>
                </a:extLst>
              </a:tr>
            </a:tbl>
          </a:graphicData>
        </a:graphic>
      </p:graphicFrame>
      <p:sp>
        <p:nvSpPr>
          <p:cNvPr id="8" name="TextBox 16"/>
          <p:cNvSpPr txBox="1"/>
          <p:nvPr/>
        </p:nvSpPr>
        <p:spPr>
          <a:xfrm>
            <a:off x="572770" y="1008380"/>
            <a:ext cx="8141335" cy="521970"/>
          </a:xfrm>
          <a:prstGeom prst="rect">
            <a:avLst/>
          </a:prstGeom>
          <a:noFill/>
        </p:spPr>
        <p:txBody>
          <a:bodyPr wrap="square" rtlCol="0">
            <a:spAutoFit/>
          </a:bodyPr>
          <a:lstStyle/>
          <a:p>
            <a:pPr defTabSz="914400" fontAlgn="base">
              <a:spcBef>
                <a:spcPts val="300"/>
              </a:spcBef>
              <a:spcAft>
                <a:spcPct val="0"/>
              </a:spcAft>
            </a:pPr>
            <a:r>
              <a:rPr lang="zh-CN" alt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字符标记流：</a:t>
            </a:r>
            <a:r>
              <a:rPr lang="en-US" sz="1400" dirty="0">
                <a:latin typeface="Times New Roman" panose="02020603050405020304" pitchFamily="18" charset="0"/>
                <a:ea typeface="Microsoft YaHei" panose="020B0503020204020204" pitchFamily="34" charset="-122"/>
                <a:cs typeface="Times New Roman" panose="02020603050405020304" pitchFamily="18" charset="0"/>
              </a:rPr>
              <a:t> “SELECT” “ID:id” “SEP: ,” “ID:quantity” “FROM” “ID:order” “WHERE” “ID:id” “OP: =” “INT:1024”</a:t>
            </a:r>
            <a:r>
              <a:rPr lang="en-US" sz="1400" dirty="0">
                <a:latin typeface="Times New Roman" panose="02020603050405020304" pitchFamily="18" charset="0"/>
                <a:ea typeface="Microsoft YaHei" panose="020B0503020204020204" pitchFamily="34" charset="-122"/>
                <a:cs typeface="Times New Roman" panose="02020603050405020304" pitchFamily="18" charset="0"/>
                <a:sym typeface="+mn-ea"/>
              </a:rPr>
              <a:t>“SEP: ;”</a:t>
            </a:r>
            <a:endParaRPr lang="en-US" sz="14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4"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800" b="1" dirty="0">
              <a:latin typeface="Times New Roman" panose="02020603050405020304" pitchFamily="18" charset="0"/>
            </a:endParaRPr>
          </a:p>
        </p:txBody>
      </p:sp>
      <p:sp>
        <p:nvSpPr>
          <p:cNvPr id="25"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词法分析器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语法分析器</a:t>
            </a:r>
            <a:endParaRPr lang="zh-CN" altLang="en-US" sz="2800" dirty="0">
              <a:latin typeface="Times New Roman" panose="02020603050405020304" pitchFamily="18" charset="0"/>
            </a:endParaRPr>
          </a:p>
        </p:txBody>
      </p:sp>
      <p:sp>
        <p:nvSpPr>
          <p:cNvPr id="26"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27"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28" name="椭圆 5"/>
          <p:cNvSpPr>
            <a:spLocks noChangeArrowheads="1"/>
          </p:cNvSpPr>
          <p:nvPr/>
        </p:nvSpPr>
        <p:spPr bwMode="auto">
          <a:xfrm>
            <a:off x="3875881" y="472554"/>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29" name="矩形 6"/>
          <p:cNvSpPr>
            <a:spLocks noChangeArrowheads="1"/>
          </p:cNvSpPr>
          <p:nvPr/>
        </p:nvSpPr>
        <p:spPr bwMode="auto">
          <a:xfrm>
            <a:off x="0" y="474674"/>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0" name="文本框 10"/>
          <p:cNvSpPr txBox="1">
            <a:spLocks noChangeArrowheads="1"/>
          </p:cNvSpPr>
          <p:nvPr/>
        </p:nvSpPr>
        <p:spPr bwMode="auto">
          <a:xfrm>
            <a:off x="-68040" y="493051"/>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语法分析器示例</a:t>
            </a:r>
          </a:p>
        </p:txBody>
      </p:sp>
      <p:sp>
        <p:nvSpPr>
          <p:cNvPr id="31" name="矩形: 圆角 30"/>
          <p:cNvSpPr/>
          <p:nvPr/>
        </p:nvSpPr>
        <p:spPr>
          <a:xfrm>
            <a:off x="4728578" y="978989"/>
            <a:ext cx="979471" cy="354861"/>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Rectangle: Rounded Corners 33"/>
          <p:cNvSpPr/>
          <p:nvPr/>
        </p:nvSpPr>
        <p:spPr>
          <a:xfrm>
            <a:off x="816943" y="5047375"/>
            <a:ext cx="699700"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Name</a:t>
            </a:r>
          </a:p>
        </p:txBody>
      </p:sp>
      <p:sp>
        <p:nvSpPr>
          <p:cNvPr id="62" name="Rectangle: Rounded Corners 36"/>
          <p:cNvSpPr/>
          <p:nvPr/>
        </p:nvSpPr>
        <p:spPr>
          <a:xfrm>
            <a:off x="744538" y="5769742"/>
            <a:ext cx="844874"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 id</a:t>
            </a:r>
          </a:p>
        </p:txBody>
      </p:sp>
      <p:cxnSp>
        <p:nvCxnSpPr>
          <p:cNvPr id="63" name="Straight Connector 44"/>
          <p:cNvCxnSpPr>
            <a:stCxn id="65" idx="2"/>
            <a:endCxn id="61" idx="0"/>
          </p:cNvCxnSpPr>
          <p:nvPr/>
        </p:nvCxnSpPr>
        <p:spPr>
          <a:xfrm>
            <a:off x="1166767" y="4684388"/>
            <a:ext cx="0" cy="363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50"/>
          <p:cNvCxnSpPr>
            <a:stCxn id="61" idx="2"/>
            <a:endCxn id="62" idx="0"/>
          </p:cNvCxnSpPr>
          <p:nvPr/>
        </p:nvCxnSpPr>
        <p:spPr>
          <a:xfrm>
            <a:off x="1166767" y="5412733"/>
            <a:ext cx="635" cy="356870"/>
          </a:xfrm>
          <a:prstGeom prst="line">
            <a:avLst/>
          </a:prstGeom>
        </p:spPr>
        <p:style>
          <a:lnRef idx="1">
            <a:schemeClr val="accent1"/>
          </a:lnRef>
          <a:fillRef idx="0">
            <a:schemeClr val="accent1"/>
          </a:fillRef>
          <a:effectRef idx="0">
            <a:schemeClr val="accent1"/>
          </a:effectRef>
          <a:fontRef idx="minor">
            <a:schemeClr val="tx1"/>
          </a:fontRef>
        </p:style>
      </p:cxnSp>
      <p:sp>
        <p:nvSpPr>
          <p:cNvPr id="65" name="Rectangle: Rounded Corners 29"/>
          <p:cNvSpPr/>
          <p:nvPr/>
        </p:nvSpPr>
        <p:spPr>
          <a:xfrm>
            <a:off x="816735" y="4159757"/>
            <a:ext cx="699700" cy="524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SelectList</a:t>
            </a:r>
          </a:p>
        </p:txBody>
      </p:sp>
      <p:sp>
        <p:nvSpPr>
          <p:cNvPr id="66" name="Rectangle: Rounded Corners 36"/>
          <p:cNvSpPr/>
          <p:nvPr/>
        </p:nvSpPr>
        <p:spPr>
          <a:xfrm>
            <a:off x="1937657" y="5769603"/>
            <a:ext cx="1026795"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ID:quantity</a:t>
            </a:r>
          </a:p>
        </p:txBody>
      </p:sp>
      <p:grpSp>
        <p:nvGrpSpPr>
          <p:cNvPr id="4" name="组合 3"/>
          <p:cNvGrpSpPr/>
          <p:nvPr/>
        </p:nvGrpSpPr>
        <p:grpSpPr>
          <a:xfrm>
            <a:off x="3031799" y="4159757"/>
            <a:ext cx="2584292" cy="1964315"/>
            <a:chOff x="3031799" y="4159757"/>
            <a:chExt cx="2584292" cy="1964315"/>
          </a:xfrm>
        </p:grpSpPr>
        <p:sp>
          <p:nvSpPr>
            <p:cNvPr id="52" name="Rectangle: Rounded Corners 33"/>
            <p:cNvSpPr/>
            <p:nvPr/>
          </p:nvSpPr>
          <p:spPr>
            <a:xfrm>
              <a:off x="3469217" y="5047375"/>
              <a:ext cx="699700"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Name</a:t>
              </a:r>
            </a:p>
          </p:txBody>
        </p:sp>
        <p:sp>
          <p:nvSpPr>
            <p:cNvPr id="53" name="Rectangle: Rounded Corners 36"/>
            <p:cNvSpPr/>
            <p:nvPr/>
          </p:nvSpPr>
          <p:spPr>
            <a:xfrm>
              <a:off x="3396177" y="5758947"/>
              <a:ext cx="844874"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 id</a:t>
              </a:r>
            </a:p>
          </p:txBody>
        </p:sp>
        <p:cxnSp>
          <p:nvCxnSpPr>
            <p:cNvPr id="54" name="Straight Connector 44"/>
            <p:cNvCxnSpPr>
              <a:stCxn id="56" idx="2"/>
              <a:endCxn id="52" idx="0"/>
            </p:cNvCxnSpPr>
            <p:nvPr/>
          </p:nvCxnSpPr>
          <p:spPr>
            <a:xfrm>
              <a:off x="3819041" y="4684388"/>
              <a:ext cx="0" cy="363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0"/>
            <p:cNvCxnSpPr>
              <a:stCxn id="52" idx="2"/>
              <a:endCxn id="53" idx="0"/>
            </p:cNvCxnSpPr>
            <p:nvPr/>
          </p:nvCxnSpPr>
          <p:spPr>
            <a:xfrm>
              <a:off x="3819041" y="5412733"/>
              <a:ext cx="0" cy="346075"/>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Rounded Corners 29"/>
            <p:cNvSpPr/>
            <p:nvPr/>
          </p:nvSpPr>
          <p:spPr>
            <a:xfrm>
              <a:off x="3469009" y="4159757"/>
              <a:ext cx="699700" cy="524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SelectList</a:t>
              </a:r>
            </a:p>
          </p:txBody>
        </p:sp>
        <p:sp>
          <p:nvSpPr>
            <p:cNvPr id="57" name="Rectangle: Rounded Corners 33"/>
            <p:cNvSpPr/>
            <p:nvPr/>
          </p:nvSpPr>
          <p:spPr>
            <a:xfrm>
              <a:off x="4753187" y="5047375"/>
              <a:ext cx="699700"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Name</a:t>
              </a:r>
            </a:p>
          </p:txBody>
        </p:sp>
        <p:sp>
          <p:nvSpPr>
            <p:cNvPr id="58" name="Rectangle: Rounded Corners 36"/>
            <p:cNvSpPr/>
            <p:nvPr/>
          </p:nvSpPr>
          <p:spPr>
            <a:xfrm>
              <a:off x="4589296" y="5758808"/>
              <a:ext cx="1026795"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ID:quantity</a:t>
              </a:r>
            </a:p>
          </p:txBody>
        </p:sp>
        <p:cxnSp>
          <p:nvCxnSpPr>
            <p:cNvPr id="59" name="Straight Connector 50"/>
            <p:cNvCxnSpPr>
              <a:stCxn id="57" idx="2"/>
              <a:endCxn id="58" idx="0"/>
            </p:cNvCxnSpPr>
            <p:nvPr/>
          </p:nvCxnSpPr>
          <p:spPr>
            <a:xfrm>
              <a:off x="5103011" y="5412733"/>
              <a:ext cx="0" cy="346075"/>
            </a:xfrm>
            <a:prstGeom prst="line">
              <a:avLst/>
            </a:prstGeom>
          </p:spPr>
          <p:style>
            <a:lnRef idx="1">
              <a:schemeClr val="accent1"/>
            </a:lnRef>
            <a:fillRef idx="0">
              <a:schemeClr val="accent1"/>
            </a:fillRef>
            <a:effectRef idx="0">
              <a:schemeClr val="accent1"/>
            </a:effectRef>
            <a:fontRef idx="minor">
              <a:schemeClr val="tx1"/>
            </a:fontRef>
          </p:style>
        </p:cxnSp>
        <p:sp>
          <p:nvSpPr>
            <p:cNvPr id="78" name="箭头: 右 77"/>
            <p:cNvSpPr/>
            <p:nvPr/>
          </p:nvSpPr>
          <p:spPr>
            <a:xfrm>
              <a:off x="3031799" y="5202877"/>
              <a:ext cx="306353" cy="224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5709091" y="3555235"/>
            <a:ext cx="2969291" cy="2552325"/>
            <a:chOff x="5709091" y="3555235"/>
            <a:chExt cx="2969291" cy="2552325"/>
          </a:xfrm>
        </p:grpSpPr>
        <p:sp>
          <p:nvSpPr>
            <p:cNvPr id="67" name="Rectangle: Rounded Corners 33"/>
            <p:cNvSpPr/>
            <p:nvPr/>
          </p:nvSpPr>
          <p:spPr>
            <a:xfrm>
              <a:off x="6194323" y="5203583"/>
              <a:ext cx="699700"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Name</a:t>
              </a:r>
            </a:p>
          </p:txBody>
        </p:sp>
        <p:sp>
          <p:nvSpPr>
            <p:cNvPr id="68" name="Rectangle: Rounded Corners 36"/>
            <p:cNvSpPr/>
            <p:nvPr/>
          </p:nvSpPr>
          <p:spPr>
            <a:xfrm>
              <a:off x="6121283" y="5742435"/>
              <a:ext cx="844874"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 id</a:t>
              </a:r>
            </a:p>
          </p:txBody>
        </p:sp>
        <p:cxnSp>
          <p:nvCxnSpPr>
            <p:cNvPr id="69" name="Straight Connector 44"/>
            <p:cNvCxnSpPr>
              <a:stCxn id="71" idx="2"/>
              <a:endCxn id="67" idx="0"/>
            </p:cNvCxnSpPr>
            <p:nvPr/>
          </p:nvCxnSpPr>
          <p:spPr>
            <a:xfrm>
              <a:off x="6544147" y="4964421"/>
              <a:ext cx="0" cy="239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50"/>
            <p:cNvCxnSpPr>
              <a:stCxn id="67" idx="2"/>
              <a:endCxn id="68" idx="0"/>
            </p:cNvCxnSpPr>
            <p:nvPr/>
          </p:nvCxnSpPr>
          <p:spPr>
            <a:xfrm>
              <a:off x="6544147" y="5568941"/>
              <a:ext cx="0" cy="173355"/>
            </a:xfrm>
            <a:prstGeom prst="line">
              <a:avLst/>
            </a:prstGeom>
          </p:spPr>
          <p:style>
            <a:lnRef idx="1">
              <a:schemeClr val="accent1"/>
            </a:lnRef>
            <a:fillRef idx="0">
              <a:schemeClr val="accent1"/>
            </a:fillRef>
            <a:effectRef idx="0">
              <a:schemeClr val="accent1"/>
            </a:effectRef>
            <a:fontRef idx="minor">
              <a:schemeClr val="tx1"/>
            </a:fontRef>
          </p:style>
        </p:cxnSp>
        <p:sp>
          <p:nvSpPr>
            <p:cNvPr id="71" name="Rectangle: Rounded Corners 29"/>
            <p:cNvSpPr/>
            <p:nvPr/>
          </p:nvSpPr>
          <p:spPr>
            <a:xfrm>
              <a:off x="6194115" y="4439790"/>
              <a:ext cx="699700" cy="524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SelectList</a:t>
              </a:r>
            </a:p>
          </p:txBody>
        </p:sp>
        <p:sp>
          <p:nvSpPr>
            <p:cNvPr id="72" name="Rectangle: Rounded Corners 33"/>
            <p:cNvSpPr/>
            <p:nvPr/>
          </p:nvSpPr>
          <p:spPr>
            <a:xfrm>
              <a:off x="7814843" y="4519688"/>
              <a:ext cx="699700"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Name</a:t>
              </a:r>
            </a:p>
          </p:txBody>
        </p:sp>
        <p:sp>
          <p:nvSpPr>
            <p:cNvPr id="73" name="Rectangle: Rounded Corners 36"/>
            <p:cNvSpPr/>
            <p:nvPr/>
          </p:nvSpPr>
          <p:spPr>
            <a:xfrm>
              <a:off x="7651587" y="5203816"/>
              <a:ext cx="1026795"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ID:quantity</a:t>
              </a:r>
            </a:p>
          </p:txBody>
        </p:sp>
        <p:cxnSp>
          <p:nvCxnSpPr>
            <p:cNvPr id="74" name="Straight Connector 50"/>
            <p:cNvCxnSpPr>
              <a:stCxn id="72" idx="2"/>
              <a:endCxn id="73" idx="0"/>
            </p:cNvCxnSpPr>
            <p:nvPr/>
          </p:nvCxnSpPr>
          <p:spPr>
            <a:xfrm>
              <a:off x="8164667" y="4885046"/>
              <a:ext cx="635" cy="318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44"/>
            <p:cNvCxnSpPr>
              <a:stCxn id="76" idx="2"/>
              <a:endCxn id="72" idx="0"/>
            </p:cNvCxnSpPr>
            <p:nvPr/>
          </p:nvCxnSpPr>
          <p:spPr>
            <a:xfrm>
              <a:off x="7316307" y="4079866"/>
              <a:ext cx="848360" cy="440055"/>
            </a:xfrm>
            <a:prstGeom prst="line">
              <a:avLst/>
            </a:prstGeom>
          </p:spPr>
          <p:style>
            <a:lnRef idx="1">
              <a:schemeClr val="accent1"/>
            </a:lnRef>
            <a:fillRef idx="0">
              <a:schemeClr val="accent1"/>
            </a:fillRef>
            <a:effectRef idx="0">
              <a:schemeClr val="accent1"/>
            </a:effectRef>
            <a:fontRef idx="minor">
              <a:schemeClr val="tx1"/>
            </a:fontRef>
          </p:style>
        </p:cxnSp>
        <p:sp>
          <p:nvSpPr>
            <p:cNvPr id="76" name="Rectangle: Rounded Corners 29"/>
            <p:cNvSpPr/>
            <p:nvPr/>
          </p:nvSpPr>
          <p:spPr>
            <a:xfrm>
              <a:off x="6966275" y="3555235"/>
              <a:ext cx="699700" cy="524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SelectList</a:t>
              </a:r>
            </a:p>
          </p:txBody>
        </p:sp>
        <p:cxnSp>
          <p:nvCxnSpPr>
            <p:cNvPr id="77" name="直接连接符 76"/>
            <p:cNvCxnSpPr>
              <a:stCxn id="71" idx="0"/>
              <a:endCxn id="76" idx="2"/>
            </p:cNvCxnSpPr>
            <p:nvPr/>
          </p:nvCxnSpPr>
          <p:spPr>
            <a:xfrm flipV="1">
              <a:off x="6544147" y="4079866"/>
              <a:ext cx="772160" cy="360045"/>
            </a:xfrm>
            <a:prstGeom prst="line">
              <a:avLst/>
            </a:prstGeom>
          </p:spPr>
          <p:style>
            <a:lnRef idx="1">
              <a:schemeClr val="accent1"/>
            </a:lnRef>
            <a:fillRef idx="0">
              <a:schemeClr val="accent1"/>
            </a:fillRef>
            <a:effectRef idx="0">
              <a:schemeClr val="accent1"/>
            </a:effectRef>
            <a:fontRef idx="minor">
              <a:schemeClr val="tx1"/>
            </a:fontRef>
          </p:style>
        </p:cxnSp>
        <p:sp>
          <p:nvSpPr>
            <p:cNvPr id="79" name="箭头: 右 78"/>
            <p:cNvSpPr/>
            <p:nvPr/>
          </p:nvSpPr>
          <p:spPr>
            <a:xfrm>
              <a:off x="5709091" y="5168981"/>
              <a:ext cx="306353" cy="224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8A356DA9-39CF-A6C5-D1F5-D083C8C8AD0F}"/>
              </a:ext>
            </a:extLst>
          </p:cNvPr>
          <p:cNvSpPr txBox="1"/>
          <p:nvPr/>
        </p:nvSpPr>
        <p:spPr>
          <a:xfrm>
            <a:off x="572770" y="3323441"/>
            <a:ext cx="6035597" cy="463588"/>
          </a:xfrm>
          <a:prstGeom prst="rect">
            <a:avLst/>
          </a:prstGeom>
          <a:noFill/>
        </p:spPr>
        <p:txBody>
          <a:bodyPr wrap="square">
            <a:spAutoFit/>
          </a:bodyPr>
          <a:lstStyle/>
          <a:p>
            <a:pPr indent="0" algn="l" defTabSz="914400" fontAlgn="base">
              <a:lnSpc>
                <a:spcPct val="150000"/>
              </a:lnSpc>
              <a:spcBef>
                <a:spcPts val="300"/>
              </a:spcBef>
              <a:spcAft>
                <a:spcPct val="0"/>
              </a:spcAft>
              <a:buNone/>
            </a:pPr>
            <a:r>
              <a:rPr lang="en-US" altLang="zh-CN" sz="1800" b="1" dirty="0">
                <a:latin typeface="Calibri" charset="0"/>
                <a:ea typeface="Microsoft YaHei" panose="020B0503020204020204" pitchFamily="34" charset="-122"/>
                <a:sym typeface="+mn-ea"/>
              </a:rPr>
              <a:t>Rule 3</a:t>
            </a:r>
            <a:r>
              <a:rPr lang="zh-CN" altLang="en-US" sz="1800" b="1" dirty="0">
                <a:latin typeface="Calibri" charset="0"/>
                <a:ea typeface="Microsoft YaHei" panose="020B0503020204020204" pitchFamily="34" charset="-122"/>
                <a:sym typeface="+mn-ea"/>
              </a:rPr>
              <a:t>：</a:t>
            </a:r>
            <a:r>
              <a:rPr lang="en-US" altLang="zh-CN" sz="1800" dirty="0">
                <a:latin typeface="Calibri" charset="0"/>
                <a:ea typeface="Microsoft YaHei" panose="020B0503020204020204" pitchFamily="34" charset="-122"/>
              </a:rPr>
              <a:t>&lt;</a:t>
            </a:r>
            <a:r>
              <a:rPr lang="en-US" altLang="zh-CN" sz="1800" dirty="0" err="1">
                <a:latin typeface="Calibri" charset="0"/>
                <a:ea typeface="Microsoft YaHei" panose="020B0503020204020204" pitchFamily="34" charset="-122"/>
              </a:rPr>
              <a:t>SelectList</a:t>
            </a:r>
            <a:r>
              <a:rPr lang="en-US" altLang="zh-CN" sz="1800" dirty="0">
                <a:latin typeface="Calibri" charset="0"/>
                <a:ea typeface="Microsoft YaHei" panose="020B0503020204020204" pitchFamily="34" charset="-122"/>
              </a:rPr>
              <a:t>&gt; ::= &lt;</a:t>
            </a:r>
            <a:r>
              <a:rPr lang="en-US" altLang="zh-CN" sz="1800" dirty="0" err="1">
                <a:latin typeface="Calibri" charset="0"/>
                <a:ea typeface="Microsoft YaHei" panose="020B0503020204020204" pitchFamily="34" charset="-122"/>
              </a:rPr>
              <a:t>SelectList</a:t>
            </a:r>
            <a:r>
              <a:rPr lang="en-US" altLang="zh-CN" sz="1800" dirty="0">
                <a:latin typeface="Calibri" charset="0"/>
                <a:ea typeface="Microsoft YaHei" panose="020B0503020204020204" pitchFamily="34" charset="-122"/>
              </a:rPr>
              <a:t>&gt;, &lt;Name&gt; | &lt;Name&gt;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p:nvPr>
            <p:custDataLst>
              <p:tags r:id="rId1"/>
            </p:custDataLst>
          </p:nvPr>
        </p:nvGraphicFramePr>
        <p:xfrm>
          <a:off x="620395" y="1720215"/>
          <a:ext cx="6550025" cy="1608455"/>
        </p:xfrm>
        <a:graphic>
          <a:graphicData uri="http://schemas.openxmlformats.org/drawingml/2006/table">
            <a:tbl>
              <a:tblPr firstRow="1" bandRow="1">
                <a:tableStyleId>{5C22544A-7EE6-4342-B048-85BDC9FD1C3A}</a:tableStyleId>
              </a:tblPr>
              <a:tblGrid>
                <a:gridCol w="708660">
                  <a:extLst>
                    <a:ext uri="{9D8B030D-6E8A-4147-A177-3AD203B41FA5}">
                      <a16:colId xmlns:a16="http://schemas.microsoft.com/office/drawing/2014/main" val="20000"/>
                    </a:ext>
                  </a:extLst>
                </a:gridCol>
                <a:gridCol w="3018790">
                  <a:extLst>
                    <a:ext uri="{9D8B030D-6E8A-4147-A177-3AD203B41FA5}">
                      <a16:colId xmlns:a16="http://schemas.microsoft.com/office/drawing/2014/main" val="20001"/>
                    </a:ext>
                  </a:extLst>
                </a:gridCol>
                <a:gridCol w="1184910">
                  <a:extLst>
                    <a:ext uri="{9D8B030D-6E8A-4147-A177-3AD203B41FA5}">
                      <a16:colId xmlns:a16="http://schemas.microsoft.com/office/drawing/2014/main" val="20002"/>
                    </a:ext>
                  </a:extLst>
                </a:gridCol>
                <a:gridCol w="1637665">
                  <a:extLst>
                    <a:ext uri="{9D8B030D-6E8A-4147-A177-3AD203B41FA5}">
                      <a16:colId xmlns:a16="http://schemas.microsoft.com/office/drawing/2014/main" val="20003"/>
                    </a:ext>
                  </a:extLst>
                </a:gridCol>
              </a:tblGrid>
              <a:tr h="389255">
                <a:tc>
                  <a:txBody>
                    <a:bodyPr/>
                    <a:lstStyle/>
                    <a:p>
                      <a:pPr>
                        <a:buNone/>
                      </a:pPr>
                      <a:r>
                        <a:rPr lang="en-US" altLang="zh-CN" sz="1400"/>
                        <a:t>step</a:t>
                      </a:r>
                    </a:p>
                  </a:txBody>
                  <a:tcPr/>
                </a:tc>
                <a:tc>
                  <a:txBody>
                    <a:bodyPr/>
                    <a:lstStyle/>
                    <a:p>
                      <a:pPr>
                        <a:buNone/>
                      </a:pPr>
                      <a:r>
                        <a:rPr lang="en-US" altLang="zh-CN" sz="1400"/>
                        <a:t>stack</a:t>
                      </a:r>
                    </a:p>
                  </a:txBody>
                  <a:tcPr/>
                </a:tc>
                <a:tc>
                  <a:txBody>
                    <a:bodyPr/>
                    <a:lstStyle/>
                    <a:p>
                      <a:pPr>
                        <a:buNone/>
                      </a:pPr>
                      <a:r>
                        <a:rPr lang="en-US" altLang="zh-CN" sz="1400"/>
                        <a:t>look ahead</a:t>
                      </a:r>
                    </a:p>
                  </a:txBody>
                  <a:tcPr/>
                </a:tc>
                <a:tc>
                  <a:txBody>
                    <a:bodyPr/>
                    <a:lstStyle/>
                    <a:p>
                      <a:pPr>
                        <a:buNone/>
                      </a:pPr>
                      <a:r>
                        <a:rPr lang="en-US" altLang="zh-CN" sz="1400"/>
                        <a:t>action</a:t>
                      </a:r>
                    </a:p>
                  </a:txBody>
                  <a:tcPr/>
                </a:tc>
                <a:extLst>
                  <a:ext uri="{0D108BD9-81ED-4DB2-BD59-A6C34878D82A}">
                    <a16:rowId xmlns:a16="http://schemas.microsoft.com/office/drawing/2014/main" val="10000"/>
                  </a:ext>
                </a:extLst>
              </a:tr>
              <a:tr h="304800">
                <a:tc>
                  <a:txBody>
                    <a:bodyPr/>
                    <a:lstStyle/>
                    <a:p>
                      <a:pPr>
                        <a:buNone/>
                      </a:pPr>
                      <a:r>
                        <a:rPr lang="en-US" altLang="zh-CN" sz="1400"/>
                        <a:t>6</a:t>
                      </a:r>
                    </a:p>
                  </a:txBody>
                  <a:tcPr/>
                </a:tc>
                <a:tc>
                  <a:txBody>
                    <a:bodyPr/>
                    <a:lstStyle/>
                    <a:p>
                      <a:pPr>
                        <a:buNone/>
                      </a:pPr>
                      <a:r>
                        <a:rPr lang="en-US" altLang="zh-CN" sz="1400">
                          <a:sym typeface="+mn-ea"/>
                        </a:rPr>
                        <a:t>SELECT &lt;SelectList&gt;,</a:t>
                      </a:r>
                      <a:endParaRPr lang="zh-CN" altLang="en-US" sz="1400"/>
                    </a:p>
                  </a:txBody>
                  <a:tcPr/>
                </a:tc>
                <a:tc>
                  <a:txBody>
                    <a:bodyPr/>
                    <a:lstStyle/>
                    <a:p>
                      <a:pPr>
                        <a:buNone/>
                      </a:pPr>
                      <a:r>
                        <a:rPr lang="en-US" altLang="zh-CN" sz="1400"/>
                        <a:t>ID:quantity</a:t>
                      </a:r>
                    </a:p>
                  </a:txBody>
                  <a:tcPr/>
                </a:tc>
                <a:tc>
                  <a:txBody>
                    <a:bodyPr/>
                    <a:lstStyle/>
                    <a:p>
                      <a:pPr>
                        <a:buNone/>
                      </a:pPr>
                      <a:r>
                        <a:rPr lang="zh-CN" altLang="en-US" sz="1400" dirty="0"/>
                        <a:t>移进</a:t>
                      </a:r>
                      <a:endParaRPr lang="en-US" altLang="zh-CN" sz="1400" dirty="0"/>
                    </a:p>
                  </a:txBody>
                  <a:tcPr/>
                </a:tc>
                <a:extLst>
                  <a:ext uri="{0D108BD9-81ED-4DB2-BD59-A6C34878D82A}">
                    <a16:rowId xmlns:a16="http://schemas.microsoft.com/office/drawing/2014/main" val="10001"/>
                  </a:ext>
                </a:extLst>
              </a:tr>
              <a:tr h="304800">
                <a:tc>
                  <a:txBody>
                    <a:bodyPr/>
                    <a:lstStyle/>
                    <a:p>
                      <a:pPr>
                        <a:buNone/>
                      </a:pPr>
                      <a:r>
                        <a:rPr lang="en-US" altLang="zh-CN" sz="1400"/>
                        <a:t>7</a:t>
                      </a:r>
                    </a:p>
                  </a:txBody>
                  <a:tcPr/>
                </a:tc>
                <a:tc>
                  <a:txBody>
                    <a:bodyPr/>
                    <a:lstStyle/>
                    <a:p>
                      <a:pPr>
                        <a:buNone/>
                      </a:pPr>
                      <a:r>
                        <a:rPr lang="en-US" altLang="zh-CN" sz="1400">
                          <a:sym typeface="+mn-ea"/>
                        </a:rPr>
                        <a:t>SELECT &lt;SelectList&gt;,ID</a:t>
                      </a:r>
                      <a:endParaRPr lang="zh-CN" altLang="en-US" sz="1400"/>
                    </a:p>
                  </a:txBody>
                  <a:tcPr/>
                </a:tc>
                <a:tc>
                  <a:txBody>
                    <a:bodyPr/>
                    <a:lstStyle/>
                    <a:p>
                      <a:pPr>
                        <a:buNone/>
                      </a:pPr>
                      <a:r>
                        <a:rPr lang="en-US" altLang="zh-CN" sz="1400"/>
                        <a:t>FROM</a:t>
                      </a:r>
                    </a:p>
                  </a:txBody>
                  <a:tcPr/>
                </a:tc>
                <a:tc>
                  <a:txBody>
                    <a:bodyPr/>
                    <a:lstStyle/>
                    <a:p>
                      <a:pPr>
                        <a:buNone/>
                      </a:pPr>
                      <a:r>
                        <a:rPr lang="zh-CN" altLang="en-US" sz="1400" dirty="0">
                          <a:sym typeface="+mn-ea"/>
                        </a:rPr>
                        <a:t>归约</a:t>
                      </a:r>
                      <a:r>
                        <a:rPr lang="en-US" altLang="zh-CN" sz="1400" dirty="0">
                          <a:sym typeface="+mn-ea"/>
                        </a:rPr>
                        <a:t>(Rule 4)</a:t>
                      </a:r>
                      <a:endParaRPr lang="en-US" altLang="zh-CN" sz="1400" dirty="0"/>
                    </a:p>
                  </a:txBody>
                  <a:tcPr/>
                </a:tc>
                <a:extLst>
                  <a:ext uri="{0D108BD9-81ED-4DB2-BD59-A6C34878D82A}">
                    <a16:rowId xmlns:a16="http://schemas.microsoft.com/office/drawing/2014/main" val="10002"/>
                  </a:ext>
                </a:extLst>
              </a:tr>
              <a:tr h="304800">
                <a:tc>
                  <a:txBody>
                    <a:bodyPr/>
                    <a:lstStyle/>
                    <a:p>
                      <a:pPr>
                        <a:buNone/>
                      </a:pPr>
                      <a:r>
                        <a:rPr lang="en-US" altLang="zh-CN" sz="1400"/>
                        <a:t>8</a:t>
                      </a:r>
                    </a:p>
                  </a:txBody>
                  <a:tcPr/>
                </a:tc>
                <a:tc>
                  <a:txBody>
                    <a:bodyPr/>
                    <a:lstStyle/>
                    <a:p>
                      <a:pPr>
                        <a:buNone/>
                      </a:pPr>
                      <a:r>
                        <a:rPr lang="en-US" altLang="zh-CN" sz="1400">
                          <a:sym typeface="+mn-ea"/>
                        </a:rPr>
                        <a:t>SELECT &lt;SelectList&gt;,Name</a:t>
                      </a:r>
                      <a:endParaRPr lang="zh-CN" altLang="en-US" sz="1400"/>
                    </a:p>
                  </a:txBody>
                  <a:tcPr/>
                </a:tc>
                <a:tc>
                  <a:txBody>
                    <a:bodyPr/>
                    <a:lstStyle/>
                    <a:p>
                      <a:pPr>
                        <a:buNone/>
                      </a:pPr>
                      <a:r>
                        <a:rPr lang="en-US" altLang="zh-CN" sz="1400">
                          <a:sym typeface="+mn-ea"/>
                        </a:rPr>
                        <a:t>FROM</a:t>
                      </a:r>
                      <a:endParaRPr lang="zh-CN" altLang="en-US" sz="1400"/>
                    </a:p>
                  </a:txBody>
                  <a:tcPr/>
                </a:tc>
                <a:tc>
                  <a:txBody>
                    <a:bodyPr/>
                    <a:lstStyle/>
                    <a:p>
                      <a:pPr>
                        <a:buNone/>
                      </a:pPr>
                      <a:r>
                        <a:rPr lang="zh-CN" altLang="en-US" sz="1400" dirty="0">
                          <a:sym typeface="+mn-ea"/>
                        </a:rPr>
                        <a:t>归约</a:t>
                      </a:r>
                      <a:r>
                        <a:rPr lang="en-US" altLang="zh-CN" sz="1400" dirty="0">
                          <a:sym typeface="+mn-ea"/>
                        </a:rPr>
                        <a:t>(Rule 3)</a:t>
                      </a:r>
                      <a:endParaRPr lang="zh-CN" altLang="en-US" sz="1400" dirty="0"/>
                    </a:p>
                  </a:txBody>
                  <a:tcPr/>
                </a:tc>
                <a:extLst>
                  <a:ext uri="{0D108BD9-81ED-4DB2-BD59-A6C34878D82A}">
                    <a16:rowId xmlns:a16="http://schemas.microsoft.com/office/drawing/2014/main" val="10003"/>
                  </a:ext>
                </a:extLst>
              </a:tr>
              <a:tr h="304800">
                <a:tc>
                  <a:txBody>
                    <a:bodyPr/>
                    <a:lstStyle/>
                    <a:p>
                      <a:pPr>
                        <a:buNone/>
                      </a:pPr>
                      <a:r>
                        <a:rPr lang="en-US" altLang="zh-CN" sz="1400"/>
                        <a:t>9</a:t>
                      </a:r>
                    </a:p>
                  </a:txBody>
                  <a:tcPr/>
                </a:tc>
                <a:tc>
                  <a:txBody>
                    <a:bodyPr/>
                    <a:lstStyle/>
                    <a:p>
                      <a:pPr>
                        <a:buNone/>
                      </a:pPr>
                      <a:r>
                        <a:rPr lang="en-US" altLang="zh-CN" sz="1400">
                          <a:sym typeface="+mn-ea"/>
                        </a:rPr>
                        <a:t>SELECT &lt;SelectList&gt;</a:t>
                      </a:r>
                      <a:endParaRPr lang="zh-CN" altLang="en-US" sz="1400"/>
                    </a:p>
                  </a:txBody>
                  <a:tcPr/>
                </a:tc>
                <a:tc>
                  <a:txBody>
                    <a:bodyPr/>
                    <a:lstStyle/>
                    <a:p>
                      <a:pPr>
                        <a:buNone/>
                      </a:pPr>
                      <a:r>
                        <a:rPr lang="en-US" altLang="zh-CN" sz="1400">
                          <a:sym typeface="+mn-ea"/>
                        </a:rPr>
                        <a:t>FROM</a:t>
                      </a:r>
                      <a:endParaRPr lang="zh-CN" altLang="en-US" sz="1400"/>
                    </a:p>
                  </a:txBody>
                  <a:tcPr/>
                </a:tc>
                <a:tc>
                  <a:txBody>
                    <a:bodyPr/>
                    <a:lstStyle/>
                    <a:p>
                      <a:pPr>
                        <a:buNone/>
                      </a:pPr>
                      <a:r>
                        <a:rPr lang="en-US" altLang="zh-CN" sz="1400" dirty="0">
                          <a:sym typeface="+mn-ea"/>
                        </a:rPr>
                        <a:t>shift</a:t>
                      </a:r>
                      <a:endParaRPr lang="zh-CN" altLang="en-US" sz="1400" dirty="0"/>
                    </a:p>
                  </a:txBody>
                  <a:tcPr/>
                </a:tc>
                <a:extLst>
                  <a:ext uri="{0D108BD9-81ED-4DB2-BD59-A6C34878D82A}">
                    <a16:rowId xmlns:a16="http://schemas.microsoft.com/office/drawing/2014/main" val="10004"/>
                  </a:ext>
                </a:extLst>
              </a:tr>
            </a:tbl>
          </a:graphicData>
        </a:graphic>
      </p:graphicFrame>
      <p:sp>
        <p:nvSpPr>
          <p:cNvPr id="35" name="Rectangle: Rounded Corners 33"/>
          <p:cNvSpPr/>
          <p:nvPr/>
        </p:nvSpPr>
        <p:spPr>
          <a:xfrm>
            <a:off x="6194323" y="5203583"/>
            <a:ext cx="699700"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Name</a:t>
            </a:r>
          </a:p>
        </p:txBody>
      </p:sp>
      <p:sp>
        <p:nvSpPr>
          <p:cNvPr id="36" name="Rectangle: Rounded Corners 36"/>
          <p:cNvSpPr/>
          <p:nvPr/>
        </p:nvSpPr>
        <p:spPr>
          <a:xfrm>
            <a:off x="6121283" y="5742435"/>
            <a:ext cx="844874"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 id</a:t>
            </a:r>
          </a:p>
        </p:txBody>
      </p:sp>
      <p:cxnSp>
        <p:nvCxnSpPr>
          <p:cNvPr id="37" name="Straight Connector 44"/>
          <p:cNvCxnSpPr>
            <a:stCxn id="39" idx="2"/>
            <a:endCxn id="35" idx="0"/>
          </p:cNvCxnSpPr>
          <p:nvPr/>
        </p:nvCxnSpPr>
        <p:spPr>
          <a:xfrm>
            <a:off x="6544147" y="4964421"/>
            <a:ext cx="0" cy="239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50"/>
          <p:cNvCxnSpPr>
            <a:stCxn id="35" idx="2"/>
            <a:endCxn id="36" idx="0"/>
          </p:cNvCxnSpPr>
          <p:nvPr/>
        </p:nvCxnSpPr>
        <p:spPr>
          <a:xfrm>
            <a:off x="6544147" y="5568941"/>
            <a:ext cx="0" cy="173355"/>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Rounded Corners 29"/>
          <p:cNvSpPr/>
          <p:nvPr/>
        </p:nvSpPr>
        <p:spPr>
          <a:xfrm>
            <a:off x="6194115" y="4439790"/>
            <a:ext cx="699700" cy="524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SelectList</a:t>
            </a:r>
          </a:p>
        </p:txBody>
      </p:sp>
      <p:sp>
        <p:nvSpPr>
          <p:cNvPr id="40" name="Rectangle: Rounded Corners 33"/>
          <p:cNvSpPr/>
          <p:nvPr/>
        </p:nvSpPr>
        <p:spPr>
          <a:xfrm>
            <a:off x="7814843" y="4519688"/>
            <a:ext cx="699700"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Name</a:t>
            </a:r>
          </a:p>
        </p:txBody>
      </p:sp>
      <p:sp>
        <p:nvSpPr>
          <p:cNvPr id="41" name="Rectangle: Rounded Corners 36"/>
          <p:cNvSpPr/>
          <p:nvPr/>
        </p:nvSpPr>
        <p:spPr>
          <a:xfrm>
            <a:off x="7651587" y="5203816"/>
            <a:ext cx="1026795"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ID:quantity</a:t>
            </a:r>
          </a:p>
        </p:txBody>
      </p:sp>
      <p:cxnSp>
        <p:nvCxnSpPr>
          <p:cNvPr id="42" name="Straight Connector 50"/>
          <p:cNvCxnSpPr>
            <a:stCxn id="40" idx="2"/>
            <a:endCxn id="41" idx="0"/>
          </p:cNvCxnSpPr>
          <p:nvPr/>
        </p:nvCxnSpPr>
        <p:spPr>
          <a:xfrm>
            <a:off x="8164667" y="4885046"/>
            <a:ext cx="635" cy="318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4"/>
          <p:cNvCxnSpPr>
            <a:stCxn id="3" idx="2"/>
            <a:endCxn id="40" idx="0"/>
          </p:cNvCxnSpPr>
          <p:nvPr/>
        </p:nvCxnSpPr>
        <p:spPr>
          <a:xfrm>
            <a:off x="7316307" y="4079866"/>
            <a:ext cx="848360" cy="440055"/>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Rounded Corners 29"/>
          <p:cNvSpPr/>
          <p:nvPr/>
        </p:nvSpPr>
        <p:spPr>
          <a:xfrm>
            <a:off x="6966275" y="3555235"/>
            <a:ext cx="699700" cy="524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SelectList</a:t>
            </a:r>
          </a:p>
        </p:txBody>
      </p:sp>
      <p:cxnSp>
        <p:nvCxnSpPr>
          <p:cNvPr id="7" name="直接连接符 6"/>
          <p:cNvCxnSpPr>
            <a:stCxn id="39" idx="0"/>
            <a:endCxn id="3" idx="2"/>
          </p:cNvCxnSpPr>
          <p:nvPr/>
        </p:nvCxnSpPr>
        <p:spPr>
          <a:xfrm flipV="1">
            <a:off x="6544147" y="4079866"/>
            <a:ext cx="772160" cy="360045"/>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16"/>
          <p:cNvSpPr txBox="1"/>
          <p:nvPr/>
        </p:nvSpPr>
        <p:spPr>
          <a:xfrm>
            <a:off x="572770" y="1008380"/>
            <a:ext cx="8141335" cy="521970"/>
          </a:xfrm>
          <a:prstGeom prst="rect">
            <a:avLst/>
          </a:prstGeom>
          <a:noFill/>
        </p:spPr>
        <p:txBody>
          <a:bodyPr wrap="square" rtlCol="0">
            <a:spAutoFit/>
          </a:bodyPr>
          <a:lstStyle/>
          <a:p>
            <a:pPr defTabSz="914400" fontAlgn="base">
              <a:spcBef>
                <a:spcPts val="300"/>
              </a:spcBef>
              <a:spcAft>
                <a:spcPct val="0"/>
              </a:spcAft>
            </a:pPr>
            <a:r>
              <a:rPr lang="zh-CN" alt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字符标记流：</a:t>
            </a:r>
            <a:r>
              <a:rPr lang="en-US" sz="1400" dirty="0">
                <a:latin typeface="Times New Roman" panose="02020603050405020304" pitchFamily="18" charset="0"/>
                <a:ea typeface="Microsoft YaHei" panose="020B0503020204020204" pitchFamily="34" charset="-122"/>
                <a:cs typeface="Times New Roman" panose="02020603050405020304" pitchFamily="18" charset="0"/>
              </a:rPr>
              <a:t> “SELECT” “ID:id” “SEP: ,” “ID:quantity” “FROM” “ID:order” “WHERE” “ID:id” “OP: =” “INT:1024”</a:t>
            </a:r>
            <a:r>
              <a:rPr lang="en-US" sz="1400" dirty="0">
                <a:latin typeface="Times New Roman" panose="02020603050405020304" pitchFamily="18" charset="0"/>
                <a:ea typeface="Microsoft YaHei" panose="020B0503020204020204" pitchFamily="34" charset="-122"/>
                <a:cs typeface="Times New Roman" panose="02020603050405020304" pitchFamily="18" charset="0"/>
                <a:sym typeface="+mn-ea"/>
              </a:rPr>
              <a:t>“SEP: ;”</a:t>
            </a:r>
            <a:endParaRPr lang="en-US" sz="14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4"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800" b="1" dirty="0">
              <a:latin typeface="Times New Roman" panose="02020603050405020304" pitchFamily="18" charset="0"/>
            </a:endParaRPr>
          </a:p>
        </p:txBody>
      </p:sp>
      <p:sp>
        <p:nvSpPr>
          <p:cNvPr id="25"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词法分析器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语法分析器</a:t>
            </a:r>
            <a:endParaRPr lang="zh-CN" altLang="en-US" sz="2800" dirty="0">
              <a:latin typeface="Times New Roman" panose="02020603050405020304" pitchFamily="18" charset="0"/>
            </a:endParaRPr>
          </a:p>
        </p:txBody>
      </p:sp>
      <p:sp>
        <p:nvSpPr>
          <p:cNvPr id="26"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27" name="Title 1"/>
          <p:cNvSpPr>
            <a:spLocks noGrp="1"/>
          </p:cNvSpPr>
          <p:nvPr/>
        </p:nvSpPr>
        <p:spPr>
          <a:xfrm>
            <a:off x="466449" y="-1485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28" name="椭圆 5"/>
          <p:cNvSpPr>
            <a:spLocks noChangeArrowheads="1"/>
          </p:cNvSpPr>
          <p:nvPr/>
        </p:nvSpPr>
        <p:spPr bwMode="auto">
          <a:xfrm>
            <a:off x="3875881" y="472554"/>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29" name="矩形 6"/>
          <p:cNvSpPr>
            <a:spLocks noChangeArrowheads="1"/>
          </p:cNvSpPr>
          <p:nvPr/>
        </p:nvSpPr>
        <p:spPr bwMode="auto">
          <a:xfrm>
            <a:off x="0" y="474674"/>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0" name="文本框 10"/>
          <p:cNvSpPr txBox="1">
            <a:spLocks noChangeArrowheads="1"/>
          </p:cNvSpPr>
          <p:nvPr/>
        </p:nvSpPr>
        <p:spPr bwMode="auto">
          <a:xfrm>
            <a:off x="-68040" y="493051"/>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语法分析器示例</a:t>
            </a:r>
          </a:p>
        </p:txBody>
      </p:sp>
      <p:sp>
        <p:nvSpPr>
          <p:cNvPr id="31" name="矩形: 圆角 30"/>
          <p:cNvSpPr/>
          <p:nvPr/>
        </p:nvSpPr>
        <p:spPr>
          <a:xfrm>
            <a:off x="4728578" y="978989"/>
            <a:ext cx="979471" cy="354861"/>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Rectangle: Rounded Corners 33"/>
          <p:cNvSpPr/>
          <p:nvPr/>
        </p:nvSpPr>
        <p:spPr>
          <a:xfrm>
            <a:off x="3469217" y="5047375"/>
            <a:ext cx="699700"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Name</a:t>
            </a:r>
          </a:p>
        </p:txBody>
      </p:sp>
      <p:sp>
        <p:nvSpPr>
          <p:cNvPr id="33" name="Rectangle: Rounded Corners 36"/>
          <p:cNvSpPr/>
          <p:nvPr/>
        </p:nvSpPr>
        <p:spPr>
          <a:xfrm>
            <a:off x="3396177" y="5758947"/>
            <a:ext cx="844874"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 id</a:t>
            </a:r>
          </a:p>
        </p:txBody>
      </p:sp>
      <p:cxnSp>
        <p:nvCxnSpPr>
          <p:cNvPr id="34" name="Straight Connector 44"/>
          <p:cNvCxnSpPr>
            <a:stCxn id="45" idx="2"/>
            <a:endCxn id="32" idx="0"/>
          </p:cNvCxnSpPr>
          <p:nvPr/>
        </p:nvCxnSpPr>
        <p:spPr>
          <a:xfrm>
            <a:off x="3819041" y="4684388"/>
            <a:ext cx="0" cy="363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50"/>
          <p:cNvCxnSpPr>
            <a:stCxn id="32" idx="2"/>
            <a:endCxn id="33" idx="0"/>
          </p:cNvCxnSpPr>
          <p:nvPr/>
        </p:nvCxnSpPr>
        <p:spPr>
          <a:xfrm>
            <a:off x="3819041" y="5412733"/>
            <a:ext cx="0" cy="346075"/>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Rounded Corners 29"/>
          <p:cNvSpPr/>
          <p:nvPr/>
        </p:nvSpPr>
        <p:spPr>
          <a:xfrm>
            <a:off x="3469009" y="4159757"/>
            <a:ext cx="699700" cy="524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SelectList</a:t>
            </a:r>
          </a:p>
        </p:txBody>
      </p:sp>
      <p:sp>
        <p:nvSpPr>
          <p:cNvPr id="46" name="Rectangle: Rounded Corners 33"/>
          <p:cNvSpPr/>
          <p:nvPr/>
        </p:nvSpPr>
        <p:spPr>
          <a:xfrm>
            <a:off x="4753187" y="5047375"/>
            <a:ext cx="699700"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Name</a:t>
            </a:r>
          </a:p>
        </p:txBody>
      </p:sp>
      <p:sp>
        <p:nvSpPr>
          <p:cNvPr id="47" name="Rectangle: Rounded Corners 36"/>
          <p:cNvSpPr/>
          <p:nvPr/>
        </p:nvSpPr>
        <p:spPr>
          <a:xfrm>
            <a:off x="4589296" y="5758808"/>
            <a:ext cx="1026795"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ID:quantity</a:t>
            </a:r>
          </a:p>
        </p:txBody>
      </p:sp>
      <p:cxnSp>
        <p:nvCxnSpPr>
          <p:cNvPr id="48" name="Straight Connector 50"/>
          <p:cNvCxnSpPr/>
          <p:nvPr/>
        </p:nvCxnSpPr>
        <p:spPr>
          <a:xfrm>
            <a:off x="5109629" y="5412500"/>
            <a:ext cx="0" cy="346075"/>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Rounded Corners 33"/>
          <p:cNvSpPr/>
          <p:nvPr/>
        </p:nvSpPr>
        <p:spPr>
          <a:xfrm>
            <a:off x="816943" y="5047375"/>
            <a:ext cx="699700"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Name</a:t>
            </a:r>
          </a:p>
        </p:txBody>
      </p:sp>
      <p:sp>
        <p:nvSpPr>
          <p:cNvPr id="50" name="Rectangle: Rounded Corners 36"/>
          <p:cNvSpPr/>
          <p:nvPr/>
        </p:nvSpPr>
        <p:spPr>
          <a:xfrm>
            <a:off x="744538" y="5769742"/>
            <a:ext cx="844874"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 id</a:t>
            </a:r>
          </a:p>
        </p:txBody>
      </p:sp>
      <p:cxnSp>
        <p:nvCxnSpPr>
          <p:cNvPr id="51" name="Straight Connector 44"/>
          <p:cNvCxnSpPr>
            <a:stCxn id="61" idx="2"/>
            <a:endCxn id="49" idx="0"/>
          </p:cNvCxnSpPr>
          <p:nvPr/>
        </p:nvCxnSpPr>
        <p:spPr>
          <a:xfrm>
            <a:off x="1166767" y="4684388"/>
            <a:ext cx="0" cy="363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0"/>
          <p:cNvCxnSpPr>
            <a:stCxn id="49" idx="2"/>
            <a:endCxn id="50" idx="0"/>
          </p:cNvCxnSpPr>
          <p:nvPr/>
        </p:nvCxnSpPr>
        <p:spPr>
          <a:xfrm>
            <a:off x="1166767" y="5412733"/>
            <a:ext cx="635" cy="356870"/>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ctangle: Rounded Corners 29"/>
          <p:cNvSpPr/>
          <p:nvPr/>
        </p:nvSpPr>
        <p:spPr>
          <a:xfrm>
            <a:off x="816735" y="4159757"/>
            <a:ext cx="699700" cy="524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SelectList</a:t>
            </a:r>
          </a:p>
        </p:txBody>
      </p:sp>
      <p:sp>
        <p:nvSpPr>
          <p:cNvPr id="62" name="Rectangle: Rounded Corners 36"/>
          <p:cNvSpPr/>
          <p:nvPr/>
        </p:nvSpPr>
        <p:spPr>
          <a:xfrm>
            <a:off x="1937657" y="5769603"/>
            <a:ext cx="1026795"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ID:quantity</a:t>
            </a:r>
          </a:p>
        </p:txBody>
      </p:sp>
      <p:sp>
        <p:nvSpPr>
          <p:cNvPr id="63" name="箭头: 右 62"/>
          <p:cNvSpPr/>
          <p:nvPr/>
        </p:nvSpPr>
        <p:spPr>
          <a:xfrm>
            <a:off x="3103056" y="5237712"/>
            <a:ext cx="306353" cy="224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箭头: 右 63"/>
          <p:cNvSpPr/>
          <p:nvPr/>
        </p:nvSpPr>
        <p:spPr>
          <a:xfrm>
            <a:off x="5730804" y="5237712"/>
            <a:ext cx="306353" cy="224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7778E-7 1.48148E-6 L 0.29306 -0.0044 " pathEditMode="relative" rAng="0" ptsTypes="AA">
                                      <p:cBhvr>
                                        <p:cTn id="6" dur="2000" fill="hold"/>
                                        <p:tgtEl>
                                          <p:spTgt spid="31"/>
                                        </p:tgtEl>
                                        <p:attrNameLst>
                                          <p:attrName>ppt_x</p:attrName>
                                          <p:attrName>ppt_y</p:attrName>
                                        </p:attrNameLst>
                                      </p:cBhvr>
                                      <p:rCtr x="14653"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3264535" y="3884295"/>
            <a:ext cx="1693545" cy="1584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Rectangle: Rounded Corners 3"/>
          <p:cNvSpPr/>
          <p:nvPr/>
        </p:nvSpPr>
        <p:spPr>
          <a:xfrm>
            <a:off x="3671585" y="1314480"/>
            <a:ext cx="1800200" cy="72008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t>系统目录表</a:t>
            </a:r>
          </a:p>
        </p:txBody>
      </p:sp>
      <p:sp>
        <p:nvSpPr>
          <p:cNvPr id="5" name="Rectangle: Rounded Corners 4"/>
          <p:cNvSpPr/>
          <p:nvPr/>
        </p:nvSpPr>
        <p:spPr>
          <a:xfrm>
            <a:off x="223332" y="2816449"/>
            <a:ext cx="1368152" cy="58477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词法分析器 </a:t>
            </a:r>
            <a:r>
              <a:rPr lang="en-US" sz="1400" b="1" dirty="0">
                <a:solidFill>
                  <a:schemeClr val="tx1"/>
                </a:solidFill>
              </a:rPr>
              <a:t>&amp; </a:t>
            </a:r>
            <a:r>
              <a:rPr lang="zh-CN" altLang="en-US" sz="1400" b="1" dirty="0">
                <a:solidFill>
                  <a:schemeClr val="tx1"/>
                </a:solidFill>
              </a:rPr>
              <a:t>语法分析器</a:t>
            </a:r>
          </a:p>
        </p:txBody>
      </p:sp>
      <p:sp>
        <p:nvSpPr>
          <p:cNvPr id="9" name="Rectangle: Rounded Corners 8"/>
          <p:cNvSpPr/>
          <p:nvPr/>
        </p:nvSpPr>
        <p:spPr>
          <a:xfrm>
            <a:off x="1807632" y="2815993"/>
            <a:ext cx="1800200" cy="58477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语义检查</a:t>
            </a:r>
            <a:r>
              <a:rPr lang="en-US" sz="1400" b="1" dirty="0">
                <a:solidFill>
                  <a:schemeClr val="tx1"/>
                </a:solidFill>
              </a:rPr>
              <a:t> &amp;  </a:t>
            </a:r>
          </a:p>
          <a:p>
            <a:pPr algn="ctr"/>
            <a:r>
              <a:rPr lang="zh-CN" altLang="en-US" sz="1400" b="1" dirty="0">
                <a:solidFill>
                  <a:schemeClr val="tx1"/>
                </a:solidFill>
              </a:rPr>
              <a:t>授权检查</a:t>
            </a:r>
          </a:p>
        </p:txBody>
      </p:sp>
      <p:sp>
        <p:nvSpPr>
          <p:cNvPr id="13" name="Arrow: Down 12"/>
          <p:cNvSpPr/>
          <p:nvPr/>
        </p:nvSpPr>
        <p:spPr>
          <a:xfrm>
            <a:off x="799396" y="2250583"/>
            <a:ext cx="144016" cy="493857"/>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15668" y="1769284"/>
            <a:ext cx="910590" cy="337185"/>
          </a:xfrm>
          <a:prstGeom prst="rect">
            <a:avLst/>
          </a:prstGeom>
          <a:noFill/>
        </p:spPr>
        <p:txBody>
          <a:bodyPr wrap="none" rtlCol="0">
            <a:spAutoFit/>
          </a:bodyPr>
          <a:lstStyle/>
          <a:p>
            <a:r>
              <a:rPr lang="en-US" sz="1600" b="1" dirty="0"/>
              <a:t>SQL</a:t>
            </a:r>
            <a:r>
              <a:rPr lang="zh-CN" altLang="en-US" sz="1600" b="1" dirty="0"/>
              <a:t>语句</a:t>
            </a:r>
          </a:p>
        </p:txBody>
      </p:sp>
      <p:sp>
        <p:nvSpPr>
          <p:cNvPr id="15" name="Rectangle: Rounded Corners 14"/>
          <p:cNvSpPr/>
          <p:nvPr/>
        </p:nvSpPr>
        <p:spPr>
          <a:xfrm>
            <a:off x="1195502" y="4050784"/>
            <a:ext cx="1008112" cy="1251939"/>
          </a:xfrm>
          <a:prstGeom prst="roundRect">
            <a:avLst/>
          </a:prstGeom>
          <a:solidFill>
            <a:schemeClr val="bg1">
              <a:lumMod val="85000"/>
            </a:schemeClr>
          </a:solidFill>
          <a:effectLst>
            <a:glow rad="63500">
              <a:schemeClr val="accent1">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抽象语法树</a:t>
            </a:r>
            <a:r>
              <a:rPr lang="en-US" sz="1400" b="1" dirty="0">
                <a:solidFill>
                  <a:schemeClr val="tx1"/>
                </a:solidFill>
              </a:rPr>
              <a:t> (AST)</a:t>
            </a:r>
          </a:p>
        </p:txBody>
      </p:sp>
      <p:sp>
        <p:nvSpPr>
          <p:cNvPr id="17" name="Rectangle: Rounded Corners 16"/>
          <p:cNvSpPr/>
          <p:nvPr/>
        </p:nvSpPr>
        <p:spPr>
          <a:xfrm>
            <a:off x="3607708" y="4050784"/>
            <a:ext cx="1008112" cy="1251939"/>
          </a:xfrm>
          <a:prstGeom prst="roundRect">
            <a:avLst/>
          </a:prstGeom>
          <a:solidFill>
            <a:schemeClr val="bg1">
              <a:lumMod val="85000"/>
            </a:schemeClr>
          </a:solidFill>
          <a:effectLst>
            <a:glow rad="63500">
              <a:schemeClr val="accent1">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抽象语法树</a:t>
            </a:r>
            <a:r>
              <a:rPr lang="en-US" sz="1400" b="1" dirty="0">
                <a:solidFill>
                  <a:schemeClr val="tx1"/>
                </a:solidFill>
              </a:rPr>
              <a:t>* (AST)</a:t>
            </a:r>
          </a:p>
        </p:txBody>
      </p:sp>
      <p:cxnSp>
        <p:nvCxnSpPr>
          <p:cNvPr id="23" name="Straight Arrow Connector 22"/>
          <p:cNvCxnSpPr>
            <a:stCxn id="5" idx="3"/>
            <a:endCxn id="9" idx="1"/>
          </p:cNvCxnSpPr>
          <p:nvPr/>
        </p:nvCxnSpPr>
        <p:spPr>
          <a:xfrm>
            <a:off x="1592119" y="3108837"/>
            <a:ext cx="215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79416" y="3402712"/>
            <a:ext cx="396044" cy="6495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9" idx="2"/>
          </p:cNvCxnSpPr>
          <p:nvPr/>
        </p:nvCxnSpPr>
        <p:spPr>
          <a:xfrm flipV="1">
            <a:off x="2060295" y="3400768"/>
            <a:ext cx="648072" cy="704776"/>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103652" y="3430683"/>
            <a:ext cx="504056" cy="666606"/>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9" idx="0"/>
          </p:cNvCxnSpPr>
          <p:nvPr/>
        </p:nvCxnSpPr>
        <p:spPr>
          <a:xfrm flipH="1">
            <a:off x="2708367" y="2016266"/>
            <a:ext cx="990126" cy="799727"/>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839879" y="5692034"/>
            <a:ext cx="1951303" cy="461665"/>
          </a:xfrm>
          <a:prstGeom prst="rect">
            <a:avLst/>
          </a:prstGeom>
          <a:noFill/>
        </p:spPr>
        <p:txBody>
          <a:bodyPr wrap="none" rtlCol="0">
            <a:spAutoFit/>
          </a:bodyPr>
          <a:lstStyle/>
          <a:p>
            <a:pPr algn="l"/>
            <a:r>
              <a:rPr lang="en-US" sz="1200" b="1" dirty="0">
                <a:solidFill>
                  <a:srgbClr val="002060"/>
                </a:solidFill>
              </a:rPr>
              <a:t>*    </a:t>
            </a:r>
            <a:r>
              <a:rPr lang="zh-CN" altLang="en-US" sz="1200" b="1" dirty="0">
                <a:solidFill>
                  <a:srgbClr val="002060"/>
                </a:solidFill>
              </a:rPr>
              <a:t>带语义信息的</a:t>
            </a:r>
            <a:r>
              <a:rPr lang="en-US" sz="1200" b="1" dirty="0">
                <a:solidFill>
                  <a:srgbClr val="002060"/>
                </a:solidFill>
              </a:rPr>
              <a:t>AST</a:t>
            </a:r>
          </a:p>
          <a:p>
            <a:pPr algn="l"/>
            <a:r>
              <a:rPr lang="en-US" sz="1200" b="1" dirty="0">
                <a:solidFill>
                  <a:srgbClr val="002060"/>
                </a:solidFill>
              </a:rPr>
              <a:t>**   </a:t>
            </a:r>
            <a:r>
              <a:rPr lang="zh-CN" altLang="en-US" sz="1200" b="1" dirty="0">
                <a:solidFill>
                  <a:srgbClr val="002060"/>
                </a:solidFill>
                <a:sym typeface="+mn-ea"/>
              </a:rPr>
              <a:t>表示查询重写后的</a:t>
            </a:r>
            <a:r>
              <a:rPr lang="en-US" sz="1200" b="1" dirty="0">
                <a:solidFill>
                  <a:srgbClr val="002060"/>
                </a:solidFill>
                <a:sym typeface="+mn-ea"/>
              </a:rPr>
              <a:t>AST</a:t>
            </a:r>
            <a:r>
              <a:rPr lang="en-US" sz="1200" b="1" dirty="0">
                <a:solidFill>
                  <a:srgbClr val="002060"/>
                </a:solidFill>
              </a:rPr>
              <a:t> </a:t>
            </a:r>
          </a:p>
        </p:txBody>
      </p:sp>
      <p:sp>
        <p:nvSpPr>
          <p:cNvPr id="18"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编译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可执行计划</a:t>
            </a:r>
          </a:p>
        </p:txBody>
      </p:sp>
      <p:sp>
        <p:nvSpPr>
          <p:cNvPr id="19"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20" name="椭圆 5"/>
          <p:cNvSpPr>
            <a:spLocks noChangeArrowheads="1"/>
          </p:cNvSpPr>
          <p:nvPr/>
        </p:nvSpPr>
        <p:spPr bwMode="auto">
          <a:xfrm>
            <a:off x="3864769" y="934938"/>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21" name="矩形 6"/>
          <p:cNvSpPr>
            <a:spLocks noChangeArrowheads="1"/>
          </p:cNvSpPr>
          <p:nvPr/>
        </p:nvSpPr>
        <p:spPr bwMode="auto">
          <a:xfrm>
            <a:off x="-11112" y="937058"/>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2" name="文本框 10"/>
          <p:cNvSpPr txBox="1">
            <a:spLocks noChangeArrowheads="1"/>
          </p:cNvSpPr>
          <p:nvPr/>
        </p:nvSpPr>
        <p:spPr bwMode="auto">
          <a:xfrm>
            <a:off x="-79152" y="955435"/>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抽象语法树*</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语义检查</a:t>
            </a:r>
            <a:r>
              <a:rPr lang="en-US" altLang="zh-CN" sz="2800" b="1" dirty="0">
                <a:latin typeface="Times New Roman" panose="02020603050405020304" pitchFamily="18" charset="0"/>
              </a:rPr>
              <a:t>&amp;</a:t>
            </a:r>
            <a:r>
              <a:rPr lang="zh-CN" altLang="en-US" sz="2800" b="1" dirty="0">
                <a:latin typeface="Times New Roman" panose="02020603050405020304" pitchFamily="18" charset="0"/>
              </a:rPr>
              <a:t>授权检查</a:t>
            </a:r>
          </a:p>
        </p:txBody>
      </p:sp>
      <p:sp>
        <p:nvSpPr>
          <p:cNvPr id="28" name="椭圆 5"/>
          <p:cNvSpPr>
            <a:spLocks noChangeArrowheads="1"/>
          </p:cNvSpPr>
          <p:nvPr/>
        </p:nvSpPr>
        <p:spPr bwMode="auto">
          <a:xfrm>
            <a:off x="3864769" y="934938"/>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29" name="矩形 6"/>
          <p:cNvSpPr>
            <a:spLocks noChangeArrowheads="1"/>
          </p:cNvSpPr>
          <p:nvPr/>
        </p:nvSpPr>
        <p:spPr bwMode="auto">
          <a:xfrm>
            <a:off x="-11112" y="937058"/>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0" name="文本框 10"/>
          <p:cNvSpPr txBox="1">
            <a:spLocks noChangeArrowheads="1"/>
          </p:cNvSpPr>
          <p:nvPr/>
        </p:nvSpPr>
        <p:spPr bwMode="auto">
          <a:xfrm>
            <a:off x="-79152" y="955435"/>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符号表和名称作用域</a:t>
            </a:r>
          </a:p>
        </p:txBody>
      </p:sp>
      <p:sp>
        <p:nvSpPr>
          <p:cNvPr id="31" name="矩形 30"/>
          <p:cNvSpPr/>
          <p:nvPr/>
        </p:nvSpPr>
        <p:spPr>
          <a:xfrm>
            <a:off x="471140" y="1323735"/>
            <a:ext cx="6005859" cy="1530675"/>
          </a:xfrm>
          <a:prstGeom prst="rect">
            <a:avLst/>
          </a:prstGeom>
        </p:spPr>
        <p:txBody>
          <a:bodyPr wrap="square">
            <a:spAutoFit/>
          </a:bodyPr>
          <a:lstStyle/>
          <a:p>
            <a:pPr lvl="1">
              <a:lnSpc>
                <a:spcPct val="150000"/>
              </a:lnSpc>
            </a:pPr>
            <a:r>
              <a:rPr lang="zh-CN" altLang="en-US" sz="1600" b="1" dirty="0">
                <a:latin typeface="Times New Roman" panose="02020603050405020304" pitchFamily="18" charset="0"/>
                <a:cs typeface="Times New Roman" panose="02020603050405020304" pitchFamily="18" charset="0"/>
              </a:rPr>
              <a:t>系统目录表</a:t>
            </a:r>
            <a:r>
              <a:rPr lang="en-US" altLang="zh-CN" sz="1600" b="1" dirty="0">
                <a:latin typeface="Times New Roman" panose="02020603050405020304" pitchFamily="18" charset="0"/>
                <a:cs typeface="Times New Roman" panose="02020603050405020304" pitchFamily="18" charset="0"/>
              </a:rPr>
              <a:t>:</a:t>
            </a:r>
            <a:br>
              <a:rPr lang="en-US" altLang="zh-CN" sz="1600" dirty="0">
                <a:latin typeface="Times New Roman" panose="02020603050405020304" pitchFamily="18" charset="0"/>
                <a:cs typeface="Times New Roman" panose="02020603050405020304" pitchFamily="18" charset="0"/>
              </a:rPr>
            </a:br>
            <a:r>
              <a:rPr lang="zh-CN" altLang="en-US" sz="1600" dirty="0">
                <a:latin typeface="Times New Roman" panose="02020603050405020304" pitchFamily="18" charset="0"/>
                <a:cs typeface="Times New Roman" panose="02020603050405020304" pitchFamily="18" charset="0"/>
              </a:rPr>
              <a:t>表名、视图名、列名、函数名、类型名等。</a:t>
            </a:r>
            <a:endParaRPr lang="en-US" altLang="zh-CN" sz="1600" dirty="0">
              <a:latin typeface="Times New Roman" panose="02020603050405020304" pitchFamily="18" charset="0"/>
              <a:cs typeface="Times New Roman" panose="02020603050405020304" pitchFamily="18" charset="0"/>
            </a:endParaRPr>
          </a:p>
          <a:p>
            <a:pPr lvl="1">
              <a:lnSpc>
                <a:spcPct val="150000"/>
              </a:lnSpc>
            </a:pPr>
            <a:r>
              <a:rPr lang="zh-CN" altLang="en-US" sz="1600" b="1" dirty="0">
                <a:latin typeface="Times New Roman" panose="02020603050405020304" pitchFamily="18" charset="0"/>
                <a:cs typeface="Times New Roman" panose="02020603050405020304" pitchFamily="18" charset="0"/>
              </a:rPr>
              <a:t>在</a:t>
            </a:r>
            <a:r>
              <a:rPr lang="en-US" altLang="zh-CN" sz="1600" b="1" dirty="0">
                <a:latin typeface="Times New Roman" panose="02020603050405020304" pitchFamily="18" charset="0"/>
                <a:cs typeface="Times New Roman" panose="02020603050405020304" pitchFamily="18" charset="0"/>
              </a:rPr>
              <a:t>(</a:t>
            </a:r>
            <a:r>
              <a:rPr lang="zh-CN" altLang="en-US" sz="1600" b="1" dirty="0">
                <a:latin typeface="Times New Roman" panose="02020603050405020304" pitchFamily="18" charset="0"/>
                <a:cs typeface="Times New Roman" panose="02020603050405020304" pitchFamily="18" charset="0"/>
              </a:rPr>
              <a:t>嵌套的</a:t>
            </a:r>
            <a:r>
              <a:rPr lang="en-US" altLang="zh-CN" sz="1600" b="1" dirty="0">
                <a:latin typeface="Times New Roman" panose="02020603050405020304" pitchFamily="18" charset="0"/>
                <a:cs typeface="Times New Roman" panose="02020603050405020304" pitchFamily="18" charset="0"/>
              </a:rPr>
              <a:t>)</a:t>
            </a:r>
            <a:r>
              <a:rPr lang="zh-CN" altLang="en-US" sz="1600" b="1" dirty="0">
                <a:latin typeface="Times New Roman" panose="02020603050405020304" pitchFamily="18" charset="0"/>
                <a:cs typeface="Times New Roman" panose="02020603050405020304" pitchFamily="18" charset="0"/>
              </a:rPr>
              <a:t>查询块中定义的名称</a:t>
            </a:r>
            <a:r>
              <a:rPr lang="en-US" altLang="zh-CN" sz="1600" b="1" dirty="0">
                <a:latin typeface="Times New Roman" panose="02020603050405020304" pitchFamily="18" charset="0"/>
                <a:cs typeface="Times New Roman" panose="02020603050405020304" pitchFamily="18" charset="0"/>
              </a:rPr>
              <a:t>:</a:t>
            </a:r>
            <a:br>
              <a:rPr lang="en-US" altLang="zh-CN" sz="1600" dirty="0">
                <a:latin typeface="Times New Roman" panose="02020603050405020304" pitchFamily="18" charset="0"/>
                <a:cs typeface="Times New Roman" panose="02020603050405020304" pitchFamily="18" charset="0"/>
              </a:rPr>
            </a:br>
            <a:r>
              <a:rPr lang="zh-CN" altLang="en-US" sz="1600" dirty="0">
                <a:latin typeface="Times New Roman" panose="02020603050405020304" pitchFamily="18" charset="0"/>
                <a:cs typeface="Times New Roman" panose="02020603050405020304" pitchFamily="18" charset="0"/>
              </a:rPr>
              <a:t>表表达式</a:t>
            </a:r>
            <a:r>
              <a:rPr lang="en-US" altLang="zh-CN" sz="1600" dirty="0">
                <a:latin typeface="Times New Roman" panose="02020603050405020304" pitchFamily="18" charset="0"/>
                <a:cs typeface="Times New Roman" panose="02020603050405020304" pitchFamily="18" charset="0"/>
              </a:rPr>
              <a:t>(WITH</a:t>
            </a:r>
            <a:r>
              <a:rPr lang="zh-CN" altLang="en-US" sz="1600" dirty="0">
                <a:latin typeface="Times New Roman" panose="02020603050405020304" pitchFamily="18" charset="0"/>
                <a:cs typeface="Times New Roman" panose="02020603050405020304" pitchFamily="18" charset="0"/>
              </a:rPr>
              <a:t>子句</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，表别名</a:t>
            </a:r>
            <a:r>
              <a:rPr lang="en-US" altLang="zh-CN" sz="1600" dirty="0">
                <a:latin typeface="Times New Roman" panose="02020603050405020304" pitchFamily="18" charset="0"/>
                <a:cs typeface="Times New Roman" panose="02020603050405020304" pitchFamily="18" charset="0"/>
              </a:rPr>
              <a:t>(FROM</a:t>
            </a:r>
            <a:r>
              <a:rPr lang="zh-CN" altLang="en-US" sz="1600" dirty="0">
                <a:latin typeface="Times New Roman" panose="02020603050405020304" pitchFamily="18" charset="0"/>
                <a:cs typeface="Times New Roman" panose="02020603050405020304" pitchFamily="18" charset="0"/>
              </a:rPr>
              <a:t>子句</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，等等。</a:t>
            </a:r>
            <a:endParaRPr lang="en-US" altLang="zh-CN" sz="1600" dirty="0">
              <a:latin typeface="Times New Roman" panose="02020603050405020304" pitchFamily="18" charset="0"/>
              <a:cs typeface="Times New Roman" panose="02020603050405020304" pitchFamily="18" charset="0"/>
            </a:endParaRPr>
          </a:p>
        </p:txBody>
      </p:sp>
      <p:sp>
        <p:nvSpPr>
          <p:cNvPr id="36" name="矩形 35"/>
          <p:cNvSpPr/>
          <p:nvPr/>
        </p:nvSpPr>
        <p:spPr>
          <a:xfrm>
            <a:off x="5026445" y="3286929"/>
            <a:ext cx="3742296" cy="1938020"/>
          </a:xfrm>
          <a:prstGeom prst="rect">
            <a:avLst/>
          </a:prstGeom>
        </p:spPr>
        <p:txBody>
          <a:bodyPr wrap="square">
            <a:spAutoFit/>
          </a:bodyPr>
          <a:lstStyle/>
          <a:p>
            <a:pPr lvl="1" indent="0">
              <a:lnSpc>
                <a:spcPct val="150000"/>
              </a:lnSpc>
              <a:buFont typeface="Wingdings" panose="05000000000000000000" pitchFamily="2" charset="2"/>
              <a:buNone/>
            </a:pPr>
            <a:r>
              <a:rPr lang="zh-CN" altLang="en-US" sz="1600" b="1" dirty="0">
                <a:latin typeface="Times New Roman" panose="02020603050405020304" pitchFamily="18" charset="0"/>
                <a:cs typeface="Times New Roman" panose="02020603050405020304" pitchFamily="18" charset="0"/>
              </a:rPr>
              <a:t>名称作用域的层次结构：</a:t>
            </a:r>
            <a:endParaRPr lang="en-US" altLang="zh-CN" sz="1600" b="1"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altLang="zh-CN" sz="1600" b="1" dirty="0">
                <a:latin typeface="Times New Roman" panose="02020603050405020304" pitchFamily="18" charset="0"/>
                <a:cs typeface="Times New Roman" panose="02020603050405020304" pitchFamily="18" charset="0"/>
              </a:rPr>
              <a:t>Scope 0: System catalog</a:t>
            </a:r>
          </a:p>
          <a:p>
            <a:pPr marL="1200150" lvl="2" indent="-285750">
              <a:lnSpc>
                <a:spcPct val="150000"/>
              </a:lnSpc>
              <a:buFont typeface="Wingdings" panose="05000000000000000000" pitchFamily="2" charset="2"/>
              <a:buChar char="n"/>
            </a:pPr>
            <a:r>
              <a:rPr lang="en-US" altLang="zh-CN" sz="1600" b="1" dirty="0">
                <a:latin typeface="Times New Roman" panose="02020603050405020304" pitchFamily="18" charset="0"/>
                <a:cs typeface="Times New Roman" panose="02020603050405020304" pitchFamily="18" charset="0"/>
              </a:rPr>
              <a:t>Scope 1: </a:t>
            </a:r>
            <a:r>
              <a:rPr lang="en-US" altLang="zh-CN" sz="1600" b="1" i="1" dirty="0" err="1">
                <a:latin typeface="Times New Roman Bold Italic" panose="02020503050405090304" charset="0"/>
                <a:cs typeface="Times New Roman Bold Italic" panose="02020503050405090304" charset="0"/>
              </a:rPr>
              <a:t>vip_customers</a:t>
            </a:r>
            <a:endParaRPr lang="en-US" altLang="zh-CN" sz="1600" b="1" dirty="0">
              <a:latin typeface="Times New Roman" panose="02020603050405020304" pitchFamily="18" charset="0"/>
              <a:cs typeface="Times New Roman" panose="02020603050405020304" pitchFamily="18" charset="0"/>
            </a:endParaRPr>
          </a:p>
          <a:p>
            <a:pPr marL="1657350" lvl="3" indent="-285750">
              <a:lnSpc>
                <a:spcPct val="150000"/>
              </a:lnSpc>
              <a:buFont typeface="Wingdings" panose="05000000000000000000" pitchFamily="2" charset="2"/>
              <a:buChar char="u"/>
            </a:pPr>
            <a:r>
              <a:rPr lang="en-US" altLang="zh-CN" sz="1600" b="1" dirty="0">
                <a:latin typeface="Times New Roman" panose="02020603050405020304" pitchFamily="18" charset="0"/>
                <a:cs typeface="Times New Roman" panose="02020603050405020304" pitchFamily="18" charset="0"/>
              </a:rPr>
              <a:t>Scope 2: c</a:t>
            </a:r>
          </a:p>
          <a:p>
            <a:pPr marL="1657350" lvl="3" indent="-285750">
              <a:lnSpc>
                <a:spcPct val="150000"/>
              </a:lnSpc>
              <a:buFont typeface="Wingdings" panose="05000000000000000000" pitchFamily="2" charset="2"/>
              <a:buChar char="u"/>
            </a:pPr>
            <a:r>
              <a:rPr lang="en-US" altLang="zh-CN" sz="1600" b="1" dirty="0">
                <a:latin typeface="Times New Roman" panose="02020603050405020304" pitchFamily="18" charset="0"/>
                <a:cs typeface="Times New Roman" panose="02020603050405020304" pitchFamily="18" charset="0"/>
              </a:rPr>
              <a:t>Scope 3: v, o, p</a:t>
            </a:r>
          </a:p>
        </p:txBody>
      </p:sp>
      <p:grpSp>
        <p:nvGrpSpPr>
          <p:cNvPr id="5" name="组合 4"/>
          <p:cNvGrpSpPr/>
          <p:nvPr/>
        </p:nvGrpSpPr>
        <p:grpSpPr>
          <a:xfrm>
            <a:off x="276645" y="2784360"/>
            <a:ext cx="4749800" cy="3469005"/>
            <a:chOff x="196851" y="3069908"/>
            <a:chExt cx="4749800" cy="3469005"/>
          </a:xfrm>
        </p:grpSpPr>
        <p:grpSp>
          <p:nvGrpSpPr>
            <p:cNvPr id="4" name="组合 3"/>
            <p:cNvGrpSpPr/>
            <p:nvPr/>
          </p:nvGrpSpPr>
          <p:grpSpPr>
            <a:xfrm>
              <a:off x="196851" y="3069908"/>
              <a:ext cx="4749800" cy="3469005"/>
              <a:chOff x="196851" y="3069908"/>
              <a:chExt cx="4749800" cy="3469005"/>
            </a:xfrm>
          </p:grpSpPr>
          <p:sp>
            <p:nvSpPr>
              <p:cNvPr id="21" name="Rectangle: Rounded Corners 2"/>
              <p:cNvSpPr/>
              <p:nvPr/>
            </p:nvSpPr>
            <p:spPr>
              <a:xfrm>
                <a:off x="196851" y="3069908"/>
                <a:ext cx="4749800" cy="3469005"/>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effectLst>
                <a:innerShdw blurRad="114300">
                  <a:prstClr val="black"/>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p:cNvSpPr txBox="1"/>
              <p:nvPr/>
            </p:nvSpPr>
            <p:spPr>
              <a:xfrm>
                <a:off x="1041065" y="3570982"/>
                <a:ext cx="3425222" cy="29554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en-US" sz="1400" b="1" dirty="0">
                    <a:solidFill>
                      <a:srgbClr val="0000FF"/>
                    </a:solidFill>
                  </a:rPr>
                  <a:t>WITH</a:t>
                </a:r>
                <a:r>
                  <a:rPr lang="en-US" sz="1400" dirty="0">
                    <a:solidFill>
                      <a:srgbClr val="0000FF"/>
                    </a:solidFill>
                  </a:rPr>
                  <a:t> </a:t>
                </a:r>
                <a:r>
                  <a:rPr lang="en-US" sz="1400" dirty="0" err="1">
                    <a:solidFill>
                      <a:srgbClr val="0000FF"/>
                    </a:solidFill>
                  </a:rPr>
                  <a:t>vip_customers</a:t>
                </a:r>
                <a:r>
                  <a:rPr lang="en-US" sz="1400" dirty="0">
                    <a:solidFill>
                      <a:srgbClr val="0000FF"/>
                    </a:solidFill>
                  </a:rPr>
                  <a:t> </a:t>
                </a:r>
                <a:r>
                  <a:rPr lang="en-US" sz="1400" b="1" dirty="0">
                    <a:solidFill>
                      <a:srgbClr val="0000FF"/>
                    </a:solidFill>
                  </a:rPr>
                  <a:t>AS </a:t>
                </a:r>
              </a:p>
              <a:p>
                <a:pPr marL="0" indent="0">
                  <a:buNone/>
                </a:pPr>
                <a:r>
                  <a:rPr lang="en-US" sz="1400" dirty="0">
                    <a:solidFill>
                      <a:srgbClr val="0000FF"/>
                    </a:solidFill>
                  </a:rPr>
                  <a:t>        (SELECT </a:t>
                </a:r>
                <a:r>
                  <a:rPr lang="en-US" sz="1400" dirty="0" err="1">
                    <a:solidFill>
                      <a:srgbClr val="0000FF"/>
                    </a:solidFill>
                  </a:rPr>
                  <a:t>cid</a:t>
                </a:r>
                <a:r>
                  <a:rPr lang="en-US" sz="1400" dirty="0">
                    <a:solidFill>
                      <a:srgbClr val="0000FF"/>
                    </a:solidFill>
                  </a:rPr>
                  <a:t>, name </a:t>
                </a:r>
              </a:p>
              <a:p>
                <a:pPr marL="0" indent="0">
                  <a:buNone/>
                </a:pPr>
                <a:r>
                  <a:rPr lang="en-US" sz="1400" dirty="0">
                    <a:solidFill>
                      <a:srgbClr val="0000FF"/>
                    </a:solidFill>
                  </a:rPr>
                  <a:t>	  FROM </a:t>
                </a:r>
                <a:r>
                  <a:rPr lang="en-US" sz="1400" dirty="0" err="1">
                    <a:solidFill>
                      <a:srgbClr val="0000FF"/>
                    </a:solidFill>
                  </a:rPr>
                  <a:t>gcg_region.customers</a:t>
                </a:r>
                <a:r>
                  <a:rPr lang="en-US" sz="1400" dirty="0">
                    <a:solidFill>
                      <a:srgbClr val="0000FF"/>
                    </a:solidFill>
                  </a:rPr>
                  <a:t> c </a:t>
                </a:r>
              </a:p>
              <a:p>
                <a:pPr marL="0" indent="0">
                  <a:buNone/>
                </a:pPr>
                <a:r>
                  <a:rPr lang="en-US" sz="1400" dirty="0">
                    <a:solidFill>
                      <a:srgbClr val="0000FF"/>
                    </a:solidFill>
                  </a:rPr>
                  <a:t>          WHERE </a:t>
                </a:r>
                <a:r>
                  <a:rPr lang="en-US" sz="1400" dirty="0" err="1">
                    <a:solidFill>
                      <a:srgbClr val="0000FF"/>
                    </a:solidFill>
                  </a:rPr>
                  <a:t>c.income</a:t>
                </a:r>
                <a:r>
                  <a:rPr lang="en-US" sz="1400" dirty="0">
                    <a:solidFill>
                      <a:srgbClr val="0000FF"/>
                    </a:solidFill>
                  </a:rPr>
                  <a:t> &gt; 2000000)</a:t>
                </a:r>
              </a:p>
              <a:p>
                <a:pPr marL="0" indent="0">
                  <a:buNone/>
                </a:pPr>
                <a:r>
                  <a:rPr lang="en-US" sz="1400" b="1" dirty="0">
                    <a:solidFill>
                      <a:srgbClr val="0000FF"/>
                    </a:solidFill>
                  </a:rPr>
                  <a:t>SELECT</a:t>
                </a:r>
                <a:r>
                  <a:rPr lang="en-US" sz="1400" dirty="0">
                    <a:solidFill>
                      <a:srgbClr val="0000FF"/>
                    </a:solidFill>
                  </a:rPr>
                  <a:t> </a:t>
                </a:r>
                <a:r>
                  <a:rPr lang="en-US" sz="1400" dirty="0" err="1">
                    <a:solidFill>
                      <a:srgbClr val="0000FF"/>
                    </a:solidFill>
                  </a:rPr>
                  <a:t>v.cid</a:t>
                </a:r>
                <a:r>
                  <a:rPr lang="en-US" sz="1400" dirty="0">
                    <a:solidFill>
                      <a:srgbClr val="0000FF"/>
                    </a:solidFill>
                  </a:rPr>
                  <a:t>, v.name, </a:t>
                </a:r>
                <a:r>
                  <a:rPr lang="en-US" sz="1400" dirty="0" err="1">
                    <a:solidFill>
                      <a:srgbClr val="0000FF"/>
                    </a:solidFill>
                  </a:rPr>
                  <a:t>o.oid</a:t>
                </a:r>
                <a:r>
                  <a:rPr lang="en-US" sz="1400" dirty="0">
                    <a:solidFill>
                      <a:srgbClr val="0000FF"/>
                    </a:solidFill>
                  </a:rPr>
                  <a:t>, </a:t>
                </a:r>
                <a:r>
                  <a:rPr lang="en-US" sz="1400" dirty="0" err="1">
                    <a:solidFill>
                      <a:srgbClr val="0000FF"/>
                    </a:solidFill>
                  </a:rPr>
                  <a:t>p.product_name</a:t>
                </a:r>
                <a:endParaRPr lang="en-US" sz="1400" dirty="0">
                  <a:solidFill>
                    <a:srgbClr val="0000FF"/>
                  </a:solidFill>
                </a:endParaRPr>
              </a:p>
              <a:p>
                <a:pPr marL="0" indent="0">
                  <a:buNone/>
                </a:pPr>
                <a:r>
                  <a:rPr lang="en-US" sz="1400" b="1" dirty="0">
                    <a:solidFill>
                      <a:srgbClr val="0000FF"/>
                    </a:solidFill>
                  </a:rPr>
                  <a:t>FROM</a:t>
                </a:r>
                <a:r>
                  <a:rPr lang="en-US" sz="1400" dirty="0">
                    <a:solidFill>
                      <a:srgbClr val="0000FF"/>
                    </a:solidFill>
                  </a:rPr>
                  <a:t> </a:t>
                </a:r>
                <a:r>
                  <a:rPr lang="en-US" sz="1400" dirty="0" err="1">
                    <a:solidFill>
                      <a:srgbClr val="0000FF"/>
                    </a:solidFill>
                  </a:rPr>
                  <a:t>vip_customers</a:t>
                </a:r>
                <a:r>
                  <a:rPr lang="en-US" sz="1400" dirty="0">
                    <a:solidFill>
                      <a:srgbClr val="0000FF"/>
                    </a:solidFill>
                  </a:rPr>
                  <a:t> v, orders o, products p</a:t>
                </a:r>
              </a:p>
              <a:p>
                <a:pPr marL="0" indent="0">
                  <a:buNone/>
                </a:pPr>
                <a:r>
                  <a:rPr lang="en-US" sz="1400" b="1" dirty="0">
                    <a:solidFill>
                      <a:srgbClr val="0000FF"/>
                    </a:solidFill>
                  </a:rPr>
                  <a:t>WHERE</a:t>
                </a:r>
                <a:r>
                  <a:rPr lang="en-US" sz="1400" dirty="0">
                    <a:solidFill>
                      <a:srgbClr val="0000FF"/>
                    </a:solidFill>
                  </a:rPr>
                  <a:t> </a:t>
                </a:r>
                <a:r>
                  <a:rPr lang="en-US" sz="1400" dirty="0" err="1">
                    <a:solidFill>
                      <a:srgbClr val="0000FF"/>
                    </a:solidFill>
                  </a:rPr>
                  <a:t>v.cid</a:t>
                </a:r>
                <a:r>
                  <a:rPr lang="en-US" sz="1400" dirty="0">
                    <a:solidFill>
                      <a:srgbClr val="0000FF"/>
                    </a:solidFill>
                  </a:rPr>
                  <a:t> = </a:t>
                </a:r>
                <a:r>
                  <a:rPr lang="en-US" sz="1400" dirty="0" err="1">
                    <a:solidFill>
                      <a:srgbClr val="0000FF"/>
                    </a:solidFill>
                  </a:rPr>
                  <a:t>o.cid</a:t>
                </a:r>
                <a:r>
                  <a:rPr lang="en-US" sz="1400" dirty="0">
                    <a:solidFill>
                      <a:srgbClr val="0000FF"/>
                    </a:solidFill>
                  </a:rPr>
                  <a:t>  and  </a:t>
                </a:r>
                <a:r>
                  <a:rPr lang="en-US" sz="1400" dirty="0" err="1">
                    <a:solidFill>
                      <a:srgbClr val="0000FF"/>
                    </a:solidFill>
                  </a:rPr>
                  <a:t>o.pid</a:t>
                </a:r>
                <a:r>
                  <a:rPr lang="en-US" sz="1400" dirty="0">
                    <a:solidFill>
                      <a:srgbClr val="0000FF"/>
                    </a:solidFill>
                  </a:rPr>
                  <a:t> = </a:t>
                </a:r>
                <a:r>
                  <a:rPr lang="en-US" sz="1400" dirty="0" err="1">
                    <a:solidFill>
                      <a:srgbClr val="0000FF"/>
                    </a:solidFill>
                  </a:rPr>
                  <a:t>p.pid</a:t>
                </a:r>
                <a:endParaRPr lang="en-US" sz="1400" dirty="0">
                  <a:solidFill>
                    <a:srgbClr val="0000FF"/>
                  </a:solidFill>
                </a:endParaRPr>
              </a:p>
              <a:p>
                <a:pPr marL="0" indent="0">
                  <a:buNone/>
                </a:pPr>
                <a:r>
                  <a:rPr lang="en-US" sz="1400" b="1" dirty="0">
                    <a:solidFill>
                      <a:srgbClr val="0000FF"/>
                    </a:solidFill>
                  </a:rPr>
                  <a:t>AND</a:t>
                </a:r>
                <a:r>
                  <a:rPr lang="en-US" sz="1400" dirty="0">
                    <a:solidFill>
                      <a:srgbClr val="0000FF"/>
                    </a:solidFill>
                  </a:rPr>
                  <a:t> </a:t>
                </a:r>
                <a:r>
                  <a:rPr lang="en-US" sz="1400" dirty="0" err="1">
                    <a:solidFill>
                      <a:srgbClr val="0000FF"/>
                    </a:solidFill>
                  </a:rPr>
                  <a:t>p.in_stock</a:t>
                </a:r>
                <a:r>
                  <a:rPr lang="en-US" sz="1400" dirty="0">
                    <a:solidFill>
                      <a:srgbClr val="0000FF"/>
                    </a:solidFill>
                  </a:rPr>
                  <a:t> &lt;= 0</a:t>
                </a:r>
              </a:p>
            </p:txBody>
          </p:sp>
          <p:sp>
            <p:nvSpPr>
              <p:cNvPr id="23" name="Left Bracket 4"/>
              <p:cNvSpPr/>
              <p:nvPr/>
            </p:nvSpPr>
            <p:spPr>
              <a:xfrm rot="10800000">
                <a:off x="4368744" y="4007367"/>
                <a:ext cx="113161" cy="80775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ket 10"/>
              <p:cNvSpPr/>
              <p:nvPr/>
            </p:nvSpPr>
            <p:spPr>
              <a:xfrm rot="10800000">
                <a:off x="4361894" y="5055134"/>
                <a:ext cx="107818" cy="112077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ket 11"/>
              <p:cNvSpPr/>
              <p:nvPr/>
            </p:nvSpPr>
            <p:spPr>
              <a:xfrm>
                <a:off x="961271" y="3692005"/>
                <a:ext cx="158663" cy="247528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9"/>
              <p:cNvSpPr txBox="1"/>
              <p:nvPr/>
            </p:nvSpPr>
            <p:spPr>
              <a:xfrm>
                <a:off x="375259" y="3658531"/>
                <a:ext cx="398145" cy="838340"/>
              </a:xfrm>
              <a:prstGeom prst="rect">
                <a:avLst/>
              </a:prstGeom>
              <a:noFill/>
            </p:spPr>
            <p:txBody>
              <a:bodyPr vert="eaVert" wrap="square" rtlCol="0">
                <a:spAutoFit/>
              </a:bodyPr>
              <a:lstStyle/>
              <a:p>
                <a:r>
                  <a:rPr lang="en-US" sz="1400" b="1" dirty="0"/>
                  <a:t>Scope 0</a:t>
                </a:r>
              </a:p>
            </p:txBody>
          </p:sp>
          <p:sp>
            <p:nvSpPr>
              <p:cNvPr id="27" name="TextBox 13"/>
              <p:cNvSpPr txBox="1"/>
              <p:nvPr/>
            </p:nvSpPr>
            <p:spPr>
              <a:xfrm>
                <a:off x="651849" y="4516870"/>
                <a:ext cx="398145" cy="838340"/>
              </a:xfrm>
              <a:prstGeom prst="rect">
                <a:avLst/>
              </a:prstGeom>
              <a:noFill/>
            </p:spPr>
            <p:txBody>
              <a:bodyPr vert="eaVert" wrap="square" rtlCol="0">
                <a:spAutoFit/>
              </a:bodyPr>
              <a:lstStyle/>
              <a:p>
                <a:r>
                  <a:rPr lang="en-US" sz="1400" b="1" dirty="0"/>
                  <a:t>Scope 1</a:t>
                </a:r>
              </a:p>
            </p:txBody>
          </p:sp>
          <p:sp>
            <p:nvSpPr>
              <p:cNvPr id="32" name="TextBox 14"/>
              <p:cNvSpPr txBox="1"/>
              <p:nvPr/>
            </p:nvSpPr>
            <p:spPr>
              <a:xfrm>
                <a:off x="4415802" y="5219067"/>
                <a:ext cx="398145" cy="838340"/>
              </a:xfrm>
              <a:prstGeom prst="rect">
                <a:avLst/>
              </a:prstGeom>
              <a:noFill/>
            </p:spPr>
            <p:txBody>
              <a:bodyPr vert="eaVert" wrap="square" rtlCol="0">
                <a:spAutoFit/>
              </a:bodyPr>
              <a:lstStyle/>
              <a:p>
                <a:r>
                  <a:rPr lang="en-US" sz="1400" b="1" dirty="0"/>
                  <a:t>Scope 3</a:t>
                </a:r>
              </a:p>
            </p:txBody>
          </p:sp>
          <p:sp>
            <p:nvSpPr>
              <p:cNvPr id="33" name="TextBox 15"/>
              <p:cNvSpPr txBox="1"/>
              <p:nvPr/>
            </p:nvSpPr>
            <p:spPr>
              <a:xfrm>
                <a:off x="4415801" y="4091309"/>
                <a:ext cx="398145" cy="838340"/>
              </a:xfrm>
              <a:prstGeom prst="rect">
                <a:avLst/>
              </a:prstGeom>
              <a:noFill/>
            </p:spPr>
            <p:txBody>
              <a:bodyPr vert="eaVert" wrap="square" rtlCol="0">
                <a:spAutoFit/>
              </a:bodyPr>
              <a:lstStyle/>
              <a:p>
                <a:r>
                  <a:rPr lang="en-US" sz="1400" b="1" dirty="0"/>
                  <a:t>Scope </a:t>
                </a:r>
                <a:r>
                  <a:rPr lang="en-US" altLang="zh-CN" sz="1400" b="1" dirty="0"/>
                  <a:t>2</a:t>
                </a:r>
                <a:endParaRPr lang="en-US" sz="1400" b="1" dirty="0"/>
              </a:p>
            </p:txBody>
          </p:sp>
        </p:grpSp>
        <p:sp>
          <p:nvSpPr>
            <p:cNvPr id="37" name="Left Bracket 11"/>
            <p:cNvSpPr/>
            <p:nvPr/>
          </p:nvSpPr>
          <p:spPr>
            <a:xfrm>
              <a:off x="693442" y="3199469"/>
              <a:ext cx="158663" cy="2967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Arrow: Curved Up 70"/>
          <p:cNvSpPr/>
          <p:nvPr/>
        </p:nvSpPr>
        <p:spPr>
          <a:xfrm rot="1383760">
            <a:off x="3353492" y="4456434"/>
            <a:ext cx="3521809" cy="1580136"/>
          </a:xfrm>
          <a:prstGeom prst="curvedUpArrow">
            <a:avLst>
              <a:gd name="adj1" fmla="val 9977"/>
              <a:gd name="adj2" fmla="val 34999"/>
              <a:gd name="adj3" fmla="val 25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93" name="Rectangle: Rounded Corners 25"/>
          <p:cNvSpPr/>
          <p:nvPr/>
        </p:nvSpPr>
        <p:spPr>
          <a:xfrm>
            <a:off x="3529569" y="2570751"/>
            <a:ext cx="1041528" cy="44960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Select Statement</a:t>
            </a:r>
          </a:p>
        </p:txBody>
      </p:sp>
      <p:sp>
        <p:nvSpPr>
          <p:cNvPr id="95" name="Rectangle: Rounded Corners 30"/>
          <p:cNvSpPr/>
          <p:nvPr/>
        </p:nvSpPr>
        <p:spPr>
          <a:xfrm>
            <a:off x="3664605" y="3329651"/>
            <a:ext cx="789009" cy="44960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From Clause</a:t>
            </a:r>
          </a:p>
        </p:txBody>
      </p:sp>
      <p:cxnSp>
        <p:nvCxnSpPr>
          <p:cNvPr id="102" name="Straight Connector 27"/>
          <p:cNvCxnSpPr>
            <a:stCxn id="93" idx="2"/>
          </p:cNvCxnSpPr>
          <p:nvPr/>
        </p:nvCxnSpPr>
        <p:spPr>
          <a:xfrm flipH="1">
            <a:off x="3194871" y="3020353"/>
            <a:ext cx="855462" cy="307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38"/>
          <p:cNvCxnSpPr>
            <a:stCxn id="93" idx="2"/>
            <a:endCxn id="95" idx="0"/>
          </p:cNvCxnSpPr>
          <p:nvPr/>
        </p:nvCxnSpPr>
        <p:spPr>
          <a:xfrm>
            <a:off x="4050333" y="3020353"/>
            <a:ext cx="8777" cy="309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40"/>
          <p:cNvCxnSpPr>
            <a:stCxn id="93" idx="2"/>
            <a:endCxn id="96" idx="0"/>
          </p:cNvCxnSpPr>
          <p:nvPr/>
        </p:nvCxnSpPr>
        <p:spPr>
          <a:xfrm>
            <a:off x="4050333" y="3020353"/>
            <a:ext cx="893456" cy="309298"/>
          </a:xfrm>
          <a:prstGeom prst="line">
            <a:avLst/>
          </a:prstGeom>
        </p:spPr>
        <p:style>
          <a:lnRef idx="1">
            <a:schemeClr val="accent1"/>
          </a:lnRef>
          <a:fillRef idx="0">
            <a:schemeClr val="accent1"/>
          </a:fillRef>
          <a:effectRef idx="0">
            <a:schemeClr val="accent1"/>
          </a:effectRef>
          <a:fontRef idx="minor">
            <a:schemeClr val="tx1"/>
          </a:fontRef>
        </p:style>
      </p:cxnSp>
      <p:sp>
        <p:nvSpPr>
          <p:cNvPr id="111" name="TextBox 55"/>
          <p:cNvSpPr txBox="1"/>
          <p:nvPr/>
        </p:nvSpPr>
        <p:spPr>
          <a:xfrm>
            <a:off x="2918489" y="3126986"/>
            <a:ext cx="552764" cy="52197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a:t>
            </a:r>
          </a:p>
        </p:txBody>
      </p:sp>
      <p:sp>
        <p:nvSpPr>
          <p:cNvPr id="113" name="TextBox 57"/>
          <p:cNvSpPr txBox="1"/>
          <p:nvPr/>
        </p:nvSpPr>
        <p:spPr>
          <a:xfrm>
            <a:off x="4729189" y="3126986"/>
            <a:ext cx="633507"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a:t>
            </a:r>
          </a:p>
        </p:txBody>
      </p:sp>
      <p:sp>
        <p:nvSpPr>
          <p:cNvPr id="140" name="Rectangle: Rounded Corners 25"/>
          <p:cNvSpPr/>
          <p:nvPr/>
        </p:nvSpPr>
        <p:spPr>
          <a:xfrm>
            <a:off x="2308312" y="1843341"/>
            <a:ext cx="1017223" cy="50403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SQL Statement</a:t>
            </a:r>
          </a:p>
        </p:txBody>
      </p:sp>
      <p:cxnSp>
        <p:nvCxnSpPr>
          <p:cNvPr id="141" name="Straight Connector 27"/>
          <p:cNvCxnSpPr>
            <a:stCxn id="140" idx="2"/>
            <a:endCxn id="93" idx="0"/>
          </p:cNvCxnSpPr>
          <p:nvPr/>
        </p:nvCxnSpPr>
        <p:spPr>
          <a:xfrm>
            <a:off x="2816924" y="2347374"/>
            <a:ext cx="1233409" cy="223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27"/>
          <p:cNvCxnSpPr>
            <a:stCxn id="140" idx="2"/>
            <a:endCxn id="149" idx="0"/>
          </p:cNvCxnSpPr>
          <p:nvPr/>
        </p:nvCxnSpPr>
        <p:spPr>
          <a:xfrm flipH="1">
            <a:off x="1680003" y="2347374"/>
            <a:ext cx="1136921" cy="22807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Rectangle: Rounded Corners 25"/>
          <p:cNvSpPr/>
          <p:nvPr/>
        </p:nvSpPr>
        <p:spPr>
          <a:xfrm>
            <a:off x="1159239" y="2575444"/>
            <a:ext cx="1041528" cy="44960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W</a:t>
            </a:r>
            <a:r>
              <a:rPr lang="en-US" altLang="zh-CN" sz="1200" b="1" dirty="0">
                <a:latin typeface="Times New Roman" panose="02020603050405020304" pitchFamily="18" charset="0"/>
                <a:cs typeface="Times New Roman" panose="02020603050405020304" pitchFamily="18" charset="0"/>
              </a:rPr>
              <a:t>ith</a:t>
            </a:r>
            <a:r>
              <a:rPr lang="en-US" sz="1200" b="1" dirty="0">
                <a:latin typeface="Times New Roman" panose="02020603050405020304" pitchFamily="18" charset="0"/>
                <a:cs typeface="Times New Roman" panose="02020603050405020304" pitchFamily="18" charset="0"/>
              </a:rPr>
              <a:t> Statement</a:t>
            </a:r>
          </a:p>
        </p:txBody>
      </p:sp>
      <p:sp>
        <p:nvSpPr>
          <p:cNvPr id="166" name="Rectangle: Rounded Corners 29"/>
          <p:cNvSpPr/>
          <p:nvPr/>
        </p:nvSpPr>
        <p:spPr>
          <a:xfrm>
            <a:off x="231162" y="3328368"/>
            <a:ext cx="707993" cy="44960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Times New Roman" panose="02020603050405020304" pitchFamily="18" charset="0"/>
                <a:cs typeface="Times New Roman" panose="02020603050405020304" pitchFamily="18" charset="0"/>
              </a:rPr>
              <a:t>With List</a:t>
            </a:r>
            <a:endParaRPr lang="en-US" sz="1200" b="1" dirty="0">
              <a:latin typeface="Times New Roman" panose="02020603050405020304" pitchFamily="18" charset="0"/>
              <a:cs typeface="Times New Roman" panose="02020603050405020304" pitchFamily="18" charset="0"/>
            </a:endParaRPr>
          </a:p>
        </p:txBody>
      </p:sp>
      <p:sp>
        <p:nvSpPr>
          <p:cNvPr id="170" name="Rectangle: Rounded Corners 29"/>
          <p:cNvSpPr/>
          <p:nvPr/>
        </p:nvSpPr>
        <p:spPr>
          <a:xfrm>
            <a:off x="1957381" y="3353214"/>
            <a:ext cx="707993" cy="44960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Times New Roman" panose="02020603050405020304" pitchFamily="18" charset="0"/>
                <a:cs typeface="Times New Roman" panose="02020603050405020304" pitchFamily="18" charset="0"/>
              </a:rPr>
              <a:t>AS</a:t>
            </a:r>
            <a:endParaRPr lang="en-US" sz="1200" b="1" dirty="0">
              <a:latin typeface="Times New Roman" panose="02020603050405020304" pitchFamily="18" charset="0"/>
              <a:cs typeface="Times New Roman" panose="02020603050405020304" pitchFamily="18" charset="0"/>
            </a:endParaRPr>
          </a:p>
        </p:txBody>
      </p:sp>
      <p:sp>
        <p:nvSpPr>
          <p:cNvPr id="172" name="Rectangle: Rounded Corners 29"/>
          <p:cNvSpPr/>
          <p:nvPr/>
        </p:nvSpPr>
        <p:spPr>
          <a:xfrm>
            <a:off x="1754186" y="4158379"/>
            <a:ext cx="1119982" cy="44960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latin typeface="Times New Roman" panose="02020603050405020304" pitchFamily="18" charset="0"/>
                <a:cs typeface="Times New Roman" panose="02020603050405020304" pitchFamily="18" charset="0"/>
              </a:rPr>
              <a:t>Select Statement</a:t>
            </a:r>
          </a:p>
        </p:txBody>
      </p:sp>
      <p:sp>
        <p:nvSpPr>
          <p:cNvPr id="177" name="Rectangle: Rounded Corners 29"/>
          <p:cNvSpPr/>
          <p:nvPr/>
        </p:nvSpPr>
        <p:spPr>
          <a:xfrm>
            <a:off x="46355" y="5021580"/>
            <a:ext cx="1035685" cy="44958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latin typeface="Times New Roman" panose="02020603050405020304" pitchFamily="18" charset="0"/>
                <a:cs typeface="Times New Roman" panose="02020603050405020304" pitchFamily="18" charset="0"/>
              </a:rPr>
              <a:t>ID:vip_</a:t>
            </a:r>
          </a:p>
          <a:p>
            <a:pPr algn="ctr"/>
            <a:r>
              <a:rPr lang="en-US" sz="1200" b="1" dirty="0" err="1">
                <a:latin typeface="Times New Roman" panose="02020603050405020304" pitchFamily="18" charset="0"/>
                <a:cs typeface="Times New Roman" panose="02020603050405020304" pitchFamily="18" charset="0"/>
              </a:rPr>
              <a:t>customers</a:t>
            </a:r>
            <a:endParaRPr lang="en-US" sz="1200" b="1" dirty="0">
              <a:latin typeface="Times New Roman" panose="02020603050405020304" pitchFamily="18" charset="0"/>
              <a:cs typeface="Times New Roman" panose="02020603050405020304" pitchFamily="18" charset="0"/>
            </a:endParaRPr>
          </a:p>
        </p:txBody>
      </p:sp>
      <p:sp>
        <p:nvSpPr>
          <p:cNvPr id="179" name="Rectangle: Rounded Corners 30"/>
          <p:cNvSpPr/>
          <p:nvPr/>
        </p:nvSpPr>
        <p:spPr>
          <a:xfrm>
            <a:off x="1903097" y="4862102"/>
            <a:ext cx="789009" cy="44960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From Clause</a:t>
            </a:r>
          </a:p>
        </p:txBody>
      </p:sp>
      <p:cxnSp>
        <p:nvCxnSpPr>
          <p:cNvPr id="184" name="Straight Connector 52"/>
          <p:cNvCxnSpPr>
            <a:stCxn id="149" idx="2"/>
            <a:endCxn id="170" idx="0"/>
          </p:cNvCxnSpPr>
          <p:nvPr/>
        </p:nvCxnSpPr>
        <p:spPr>
          <a:xfrm>
            <a:off x="1680003" y="3025046"/>
            <a:ext cx="631375" cy="328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52"/>
          <p:cNvCxnSpPr>
            <a:stCxn id="149" idx="2"/>
            <a:endCxn id="166" idx="0"/>
          </p:cNvCxnSpPr>
          <p:nvPr/>
        </p:nvCxnSpPr>
        <p:spPr>
          <a:xfrm flipH="1">
            <a:off x="585159" y="3025046"/>
            <a:ext cx="1094844" cy="303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52"/>
          <p:cNvCxnSpPr>
            <a:stCxn id="170" idx="2"/>
            <a:endCxn id="172" idx="0"/>
          </p:cNvCxnSpPr>
          <p:nvPr/>
        </p:nvCxnSpPr>
        <p:spPr>
          <a:xfrm>
            <a:off x="2311378" y="3802816"/>
            <a:ext cx="2799" cy="355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52"/>
          <p:cNvCxnSpPr>
            <a:stCxn id="172" idx="2"/>
            <a:endCxn id="178" idx="0"/>
          </p:cNvCxnSpPr>
          <p:nvPr/>
        </p:nvCxnSpPr>
        <p:spPr>
          <a:xfrm flipH="1">
            <a:off x="1514148" y="4607981"/>
            <a:ext cx="800029" cy="259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52"/>
          <p:cNvCxnSpPr>
            <a:stCxn id="172" idx="2"/>
            <a:endCxn id="179" idx="0"/>
          </p:cNvCxnSpPr>
          <p:nvPr/>
        </p:nvCxnSpPr>
        <p:spPr>
          <a:xfrm flipH="1">
            <a:off x="2298302" y="4607981"/>
            <a:ext cx="15875" cy="25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Connector 52"/>
          <p:cNvCxnSpPr>
            <a:stCxn id="172" idx="2"/>
          </p:cNvCxnSpPr>
          <p:nvPr/>
        </p:nvCxnSpPr>
        <p:spPr>
          <a:xfrm>
            <a:off x="2314177" y="4607981"/>
            <a:ext cx="599826" cy="259973"/>
          </a:xfrm>
          <a:prstGeom prst="line">
            <a:avLst/>
          </a:prstGeom>
        </p:spPr>
        <p:style>
          <a:lnRef idx="1">
            <a:schemeClr val="accent1"/>
          </a:lnRef>
          <a:fillRef idx="0">
            <a:schemeClr val="accent1"/>
          </a:fillRef>
          <a:effectRef idx="0">
            <a:schemeClr val="accent1"/>
          </a:effectRef>
          <a:fontRef idx="minor">
            <a:schemeClr val="tx1"/>
          </a:fontRef>
        </p:style>
      </p:cxnSp>
      <p:sp>
        <p:nvSpPr>
          <p:cNvPr id="206" name="TextBox 56"/>
          <p:cNvSpPr txBox="1"/>
          <p:nvPr/>
        </p:nvSpPr>
        <p:spPr>
          <a:xfrm>
            <a:off x="2603825" y="4691016"/>
            <a:ext cx="532343"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a:t>
            </a:r>
          </a:p>
        </p:txBody>
      </p:sp>
      <p:sp>
        <p:nvSpPr>
          <p:cNvPr id="227" name="TextBox 56"/>
          <p:cNvSpPr txBox="1"/>
          <p:nvPr/>
        </p:nvSpPr>
        <p:spPr>
          <a:xfrm>
            <a:off x="1237910" y="4643039"/>
            <a:ext cx="552764" cy="52197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a:t>
            </a:r>
          </a:p>
        </p:txBody>
      </p:sp>
      <p:cxnSp>
        <p:nvCxnSpPr>
          <p:cNvPr id="228" name="Straight Connector 59"/>
          <p:cNvCxnSpPr/>
          <p:nvPr/>
        </p:nvCxnSpPr>
        <p:spPr>
          <a:xfrm>
            <a:off x="2298237" y="5311704"/>
            <a:ext cx="79375" cy="51689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35" name="Rectangle: Rounded Corners 33"/>
          <p:cNvSpPr/>
          <p:nvPr/>
        </p:nvSpPr>
        <p:spPr>
          <a:xfrm>
            <a:off x="231241" y="4294975"/>
            <a:ext cx="666648" cy="31304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Name</a:t>
            </a:r>
          </a:p>
        </p:txBody>
      </p:sp>
      <p:cxnSp>
        <p:nvCxnSpPr>
          <p:cNvPr id="236" name="Straight Connector 52"/>
          <p:cNvCxnSpPr>
            <a:stCxn id="166" idx="2"/>
            <a:endCxn id="235" idx="0"/>
          </p:cNvCxnSpPr>
          <p:nvPr/>
        </p:nvCxnSpPr>
        <p:spPr>
          <a:xfrm flipH="1">
            <a:off x="564204" y="3777970"/>
            <a:ext cx="20955" cy="516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52"/>
          <p:cNvCxnSpPr>
            <a:stCxn id="235" idx="2"/>
            <a:endCxn id="177" idx="0"/>
          </p:cNvCxnSpPr>
          <p:nvPr/>
        </p:nvCxnSpPr>
        <p:spPr>
          <a:xfrm>
            <a:off x="564565" y="4608019"/>
            <a:ext cx="0" cy="413385"/>
          </a:xfrm>
          <a:prstGeom prst="line">
            <a:avLst/>
          </a:prstGeom>
        </p:spPr>
        <p:style>
          <a:lnRef idx="1">
            <a:schemeClr val="accent1"/>
          </a:lnRef>
          <a:fillRef idx="0">
            <a:schemeClr val="accent1"/>
          </a:fillRef>
          <a:effectRef idx="0">
            <a:schemeClr val="accent1"/>
          </a:effectRef>
          <a:fontRef idx="minor">
            <a:schemeClr val="tx1"/>
          </a:fontRef>
        </p:style>
      </p:cxnSp>
      <p:sp>
        <p:nvSpPr>
          <p:cNvPr id="272" name="Rectangle: Rounded Corners 36"/>
          <p:cNvSpPr/>
          <p:nvPr/>
        </p:nvSpPr>
        <p:spPr>
          <a:xfrm>
            <a:off x="2014580" y="5828620"/>
            <a:ext cx="724361" cy="36032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ID: c</a:t>
            </a:r>
          </a:p>
        </p:txBody>
      </p:sp>
      <p:cxnSp>
        <p:nvCxnSpPr>
          <p:cNvPr id="275" name="Straight Connector 52"/>
          <p:cNvCxnSpPr>
            <a:stCxn id="179" idx="2"/>
          </p:cNvCxnSpPr>
          <p:nvPr/>
        </p:nvCxnSpPr>
        <p:spPr>
          <a:xfrm flipH="1">
            <a:off x="2090434" y="5311704"/>
            <a:ext cx="207803" cy="190299"/>
          </a:xfrm>
          <a:prstGeom prst="line">
            <a:avLst/>
          </a:prstGeom>
        </p:spPr>
        <p:style>
          <a:lnRef idx="1">
            <a:schemeClr val="accent1"/>
          </a:lnRef>
          <a:fillRef idx="0">
            <a:schemeClr val="accent1"/>
          </a:fillRef>
          <a:effectRef idx="0">
            <a:schemeClr val="accent1"/>
          </a:effectRef>
          <a:fontRef idx="minor">
            <a:schemeClr val="tx1"/>
          </a:fontRef>
        </p:style>
      </p:cxnSp>
      <p:sp>
        <p:nvSpPr>
          <p:cNvPr id="276" name="TextBox 56"/>
          <p:cNvSpPr txBox="1"/>
          <p:nvPr/>
        </p:nvSpPr>
        <p:spPr>
          <a:xfrm>
            <a:off x="1578610" y="5219700"/>
            <a:ext cx="735330" cy="521970"/>
          </a:xfrm>
          <a:prstGeom prst="rect">
            <a:avLst/>
          </a:prstGeom>
          <a:noFill/>
        </p:spPr>
        <p:txBody>
          <a:bodyPr wrap="square" rtlCol="0">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 </a:t>
            </a:r>
          </a:p>
        </p:txBody>
      </p:sp>
      <p:sp>
        <p:nvSpPr>
          <p:cNvPr id="301" name="Rectangle: Rounded Corners 36"/>
          <p:cNvSpPr/>
          <p:nvPr/>
        </p:nvSpPr>
        <p:spPr>
          <a:xfrm>
            <a:off x="3098638" y="4862261"/>
            <a:ext cx="627147" cy="36032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ID: </a:t>
            </a:r>
            <a:r>
              <a:rPr lang="en-US" altLang="zh-CN" sz="1200" b="1" dirty="0">
                <a:latin typeface="Times New Roman" panose="02020603050405020304" pitchFamily="18" charset="0"/>
                <a:cs typeface="Times New Roman" panose="02020603050405020304" pitchFamily="18" charset="0"/>
              </a:rPr>
              <a:t>v</a:t>
            </a:r>
            <a:endParaRPr lang="en-US" sz="1200" b="1" dirty="0">
              <a:latin typeface="Times New Roman" panose="02020603050405020304" pitchFamily="18" charset="0"/>
              <a:cs typeface="Times New Roman" panose="02020603050405020304" pitchFamily="18" charset="0"/>
            </a:endParaRPr>
          </a:p>
        </p:txBody>
      </p:sp>
      <p:sp>
        <p:nvSpPr>
          <p:cNvPr id="302" name="Rectangle: Rounded Corners 36"/>
          <p:cNvSpPr/>
          <p:nvPr/>
        </p:nvSpPr>
        <p:spPr>
          <a:xfrm>
            <a:off x="3782756" y="4867954"/>
            <a:ext cx="627147" cy="36032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ID: o</a:t>
            </a:r>
          </a:p>
        </p:txBody>
      </p:sp>
      <p:sp>
        <p:nvSpPr>
          <p:cNvPr id="303" name="Rectangle: Rounded Corners 36"/>
          <p:cNvSpPr/>
          <p:nvPr/>
        </p:nvSpPr>
        <p:spPr>
          <a:xfrm>
            <a:off x="4453614" y="4859642"/>
            <a:ext cx="627147" cy="36032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ID: p</a:t>
            </a:r>
          </a:p>
        </p:txBody>
      </p:sp>
      <p:cxnSp>
        <p:nvCxnSpPr>
          <p:cNvPr id="304" name="Straight Connector 59"/>
          <p:cNvCxnSpPr>
            <a:stCxn id="95" idx="2"/>
          </p:cNvCxnSpPr>
          <p:nvPr/>
        </p:nvCxnSpPr>
        <p:spPr>
          <a:xfrm flipH="1">
            <a:off x="3402330" y="3779520"/>
            <a:ext cx="657225" cy="109093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09" name="Straight Connector 59"/>
          <p:cNvCxnSpPr>
            <a:endCxn id="302" idx="0"/>
          </p:cNvCxnSpPr>
          <p:nvPr/>
        </p:nvCxnSpPr>
        <p:spPr>
          <a:xfrm>
            <a:off x="4057650" y="3822700"/>
            <a:ext cx="38735" cy="104521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12" name="Straight Connector 59"/>
          <p:cNvCxnSpPr/>
          <p:nvPr/>
        </p:nvCxnSpPr>
        <p:spPr>
          <a:xfrm>
            <a:off x="4064000" y="3797300"/>
            <a:ext cx="702945" cy="106235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71" name="Left Bracket 26"/>
          <p:cNvSpPr/>
          <p:nvPr/>
        </p:nvSpPr>
        <p:spPr>
          <a:xfrm>
            <a:off x="5445634" y="3464571"/>
            <a:ext cx="114935" cy="152291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72" name="TextBox 28"/>
          <p:cNvSpPr txBox="1"/>
          <p:nvPr/>
        </p:nvSpPr>
        <p:spPr>
          <a:xfrm>
            <a:off x="5042373" y="3711272"/>
            <a:ext cx="400110" cy="1266864"/>
          </a:xfrm>
          <a:prstGeom prst="rect">
            <a:avLst/>
          </a:prstGeom>
          <a:noFill/>
        </p:spPr>
        <p:txBody>
          <a:bodyPr vert="eaVert" wrap="square" rtlCol="0">
            <a:spAutoFit/>
          </a:bodyPr>
          <a:lstStyle/>
          <a:p>
            <a:r>
              <a:rPr lang="zh-CN" altLang="en-US" sz="1400" b="1" dirty="0">
                <a:latin typeface="Times New Roman" panose="02020603050405020304" pitchFamily="18" charset="0"/>
                <a:cs typeface="Times New Roman" panose="02020603050405020304" pitchFamily="18" charset="0"/>
              </a:rPr>
              <a:t>符号表</a:t>
            </a:r>
            <a:r>
              <a:rPr lang="en-US" altLang="zh-CN" sz="1400" b="1" dirty="0">
                <a:latin typeface="Times New Roman" panose="02020603050405020304" pitchFamily="18" charset="0"/>
                <a:cs typeface="Times New Roman" panose="02020603050405020304" pitchFamily="18" charset="0"/>
              </a:rPr>
              <a:t>(</a:t>
            </a:r>
            <a:r>
              <a:rPr lang="zh-CN" altLang="en-US" sz="1400" b="1" dirty="0">
                <a:latin typeface="Times New Roman" panose="02020603050405020304" pitchFamily="18" charset="0"/>
                <a:cs typeface="Times New Roman" panose="02020603050405020304" pitchFamily="18" charset="0"/>
              </a:rPr>
              <a:t>栈</a:t>
            </a:r>
            <a:r>
              <a:rPr lang="en-US" altLang="zh-CN" sz="1400" b="1" dirty="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p:txBody>
      </p:sp>
      <p:sp>
        <p:nvSpPr>
          <p:cNvPr id="404" name="TextBox 71"/>
          <p:cNvSpPr txBox="1"/>
          <p:nvPr/>
        </p:nvSpPr>
        <p:spPr>
          <a:xfrm>
            <a:off x="4921787" y="5729797"/>
            <a:ext cx="902811" cy="307777"/>
          </a:xfrm>
          <a:prstGeom prst="rect">
            <a:avLst/>
          </a:prstGeom>
          <a:noFill/>
        </p:spPr>
        <p:txBody>
          <a:bodyPr wrap="none" rtlCol="0">
            <a:spAutoFit/>
          </a:bodyPr>
          <a:lstStyle/>
          <a:p>
            <a:r>
              <a:rPr lang="zh-CN" altLang="en-US" sz="1400" b="1" dirty="0">
                <a:latin typeface="Times New Roman" panose="02020603050405020304" pitchFamily="18" charset="0"/>
                <a:cs typeface="Times New Roman" panose="02020603050405020304" pitchFamily="18" charset="0"/>
              </a:rPr>
              <a:t>名称定义</a:t>
            </a:r>
            <a:endParaRPr lang="en-US" sz="1400" b="1" dirty="0">
              <a:latin typeface="Times New Roman" panose="02020603050405020304" pitchFamily="18" charset="0"/>
              <a:cs typeface="Times New Roman" panose="02020603050405020304" pitchFamily="18" charset="0"/>
            </a:endParaRPr>
          </a:p>
        </p:txBody>
      </p:sp>
      <p:sp>
        <p:nvSpPr>
          <p:cNvPr id="405" name="Arrow: Curved Up 72"/>
          <p:cNvSpPr/>
          <p:nvPr/>
        </p:nvSpPr>
        <p:spPr>
          <a:xfrm rot="20970778">
            <a:off x="3412367" y="5367994"/>
            <a:ext cx="4911227" cy="777573"/>
          </a:xfrm>
          <a:prstGeom prst="curvedUpArrow">
            <a:avLst>
              <a:gd name="adj1" fmla="val 16521"/>
              <a:gd name="adj2" fmla="val 50000"/>
              <a:gd name="adj3" fmla="val 25548"/>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406" name="TextBox 73"/>
          <p:cNvSpPr txBox="1"/>
          <p:nvPr/>
        </p:nvSpPr>
        <p:spPr>
          <a:xfrm>
            <a:off x="7113984" y="5666700"/>
            <a:ext cx="902811" cy="307777"/>
          </a:xfrm>
          <a:prstGeom prst="rect">
            <a:avLst/>
          </a:prstGeom>
          <a:noFill/>
        </p:spPr>
        <p:txBody>
          <a:bodyPr wrap="none" rtlCol="0">
            <a:spAutoFit/>
          </a:bodyPr>
          <a:lstStyle/>
          <a:p>
            <a:r>
              <a:rPr lang="zh-CN" altLang="en-US" sz="1400" b="1" dirty="0">
                <a:latin typeface="Times New Roman" panose="02020603050405020304" pitchFamily="18" charset="0"/>
                <a:cs typeface="Times New Roman" panose="02020603050405020304" pitchFamily="18" charset="0"/>
              </a:rPr>
              <a:t>名称解析</a:t>
            </a:r>
            <a:endParaRPr lang="en-US" sz="1400" b="1" dirty="0">
              <a:latin typeface="Times New Roman" panose="02020603050405020304" pitchFamily="18" charset="0"/>
              <a:cs typeface="Times New Roman" panose="02020603050405020304" pitchFamily="18" charset="0"/>
            </a:endParaRPr>
          </a:p>
        </p:txBody>
      </p:sp>
      <p:sp>
        <p:nvSpPr>
          <p:cNvPr id="43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cs typeface="Times New Roman" panose="02020603050405020304" pitchFamily="18" charset="0"/>
              </a:rPr>
              <a:t>语义检查</a:t>
            </a:r>
            <a:r>
              <a:rPr lang="en-US" altLang="zh-CN" sz="2800" b="1" dirty="0">
                <a:latin typeface="Times New Roman" panose="02020603050405020304" pitchFamily="18" charset="0"/>
                <a:cs typeface="Times New Roman" panose="02020603050405020304" pitchFamily="18" charset="0"/>
              </a:rPr>
              <a:t>&amp;</a:t>
            </a:r>
            <a:r>
              <a:rPr lang="zh-CN" altLang="en-US" sz="2800" b="1" dirty="0">
                <a:latin typeface="Times New Roman" panose="02020603050405020304" pitchFamily="18" charset="0"/>
                <a:cs typeface="Times New Roman" panose="02020603050405020304" pitchFamily="18" charset="0"/>
              </a:rPr>
              <a:t>授权检查</a:t>
            </a:r>
          </a:p>
        </p:txBody>
      </p:sp>
      <p:sp>
        <p:nvSpPr>
          <p:cNvPr id="433" name="矩形 432"/>
          <p:cNvSpPr/>
          <p:nvPr/>
        </p:nvSpPr>
        <p:spPr>
          <a:xfrm>
            <a:off x="69954" y="766052"/>
            <a:ext cx="8474184" cy="954107"/>
          </a:xfrm>
          <a:prstGeom prst="rect">
            <a:avLst/>
          </a:prstGeom>
        </p:spPr>
        <p:txBody>
          <a:bodyPr wrap="square">
            <a:spAutoFit/>
          </a:bodyPr>
          <a:lstStyle/>
          <a:p>
            <a:r>
              <a:rPr lang="en-US" altLang="zh-CN" sz="1400" b="1" dirty="0">
                <a:latin typeface="Times New Roman" panose="02020603050405020304" pitchFamily="18" charset="0"/>
                <a:cs typeface="Times New Roman" panose="02020603050405020304" pitchFamily="18" charset="0"/>
              </a:rPr>
              <a:t>WITH</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vip_customers</a:t>
            </a:r>
            <a:r>
              <a:rPr lang="en-US" altLang="zh-CN" sz="1400" dirty="0">
                <a:latin typeface="Times New Roman" panose="02020603050405020304" pitchFamily="18" charset="0"/>
                <a:cs typeface="Times New Roman" panose="02020603050405020304" pitchFamily="18" charset="0"/>
              </a:rPr>
              <a:t> AS (SELECT </a:t>
            </a:r>
            <a:r>
              <a:rPr lang="en-US" altLang="zh-CN" sz="1400" dirty="0" err="1">
                <a:latin typeface="Times New Roman" panose="02020603050405020304" pitchFamily="18" charset="0"/>
                <a:cs typeface="Times New Roman" panose="02020603050405020304" pitchFamily="18" charset="0"/>
              </a:rPr>
              <a:t>cid</a:t>
            </a:r>
            <a:r>
              <a:rPr lang="en-US" altLang="zh-CN" sz="1400" dirty="0">
                <a:latin typeface="Times New Roman" panose="02020603050405020304" pitchFamily="18" charset="0"/>
                <a:cs typeface="Times New Roman" panose="02020603050405020304" pitchFamily="18" charset="0"/>
              </a:rPr>
              <a:t>, name FROM </a:t>
            </a:r>
            <a:r>
              <a:rPr lang="en-US" altLang="zh-CN" sz="1400" dirty="0" err="1">
                <a:latin typeface="Times New Roman" panose="02020603050405020304" pitchFamily="18" charset="0"/>
                <a:cs typeface="Times New Roman" panose="02020603050405020304" pitchFamily="18" charset="0"/>
              </a:rPr>
              <a:t>gcg_region.customers</a:t>
            </a:r>
            <a:r>
              <a:rPr lang="en-US" altLang="zh-CN" sz="1400" dirty="0">
                <a:latin typeface="Times New Roman" panose="02020603050405020304" pitchFamily="18" charset="0"/>
                <a:cs typeface="Times New Roman" panose="02020603050405020304" pitchFamily="18" charset="0"/>
              </a:rPr>
              <a:t> c WHERE </a:t>
            </a:r>
            <a:r>
              <a:rPr lang="en-US" altLang="zh-CN" sz="1400" dirty="0" err="1">
                <a:latin typeface="Times New Roman" panose="02020603050405020304" pitchFamily="18" charset="0"/>
                <a:cs typeface="Times New Roman" panose="02020603050405020304" pitchFamily="18" charset="0"/>
              </a:rPr>
              <a:t>c.income</a:t>
            </a:r>
            <a:r>
              <a:rPr lang="en-US" altLang="zh-CN" sz="1400" dirty="0">
                <a:latin typeface="Times New Roman" panose="02020603050405020304" pitchFamily="18" charset="0"/>
                <a:cs typeface="Times New Roman" panose="02020603050405020304" pitchFamily="18" charset="0"/>
              </a:rPr>
              <a:t> &gt; 2000000)</a:t>
            </a:r>
          </a:p>
          <a:p>
            <a:r>
              <a:rPr lang="en-US" altLang="zh-CN" sz="1400" b="1" dirty="0">
                <a:latin typeface="Times New Roman" panose="02020603050405020304" pitchFamily="18" charset="0"/>
                <a:cs typeface="Times New Roman" panose="02020603050405020304" pitchFamily="18" charset="0"/>
              </a:rPr>
              <a:t>SELECT</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v.cid</a:t>
            </a:r>
            <a:r>
              <a:rPr lang="en-US" altLang="zh-CN" sz="1400" dirty="0">
                <a:latin typeface="Times New Roman" panose="02020603050405020304" pitchFamily="18" charset="0"/>
                <a:cs typeface="Times New Roman" panose="02020603050405020304" pitchFamily="18" charset="0"/>
              </a:rPr>
              <a:t>, v.name, </a:t>
            </a:r>
            <a:r>
              <a:rPr lang="en-US" altLang="zh-CN" sz="1400" dirty="0" err="1">
                <a:latin typeface="Times New Roman" panose="02020603050405020304" pitchFamily="18" charset="0"/>
                <a:cs typeface="Times New Roman" panose="02020603050405020304" pitchFamily="18" charset="0"/>
              </a:rPr>
              <a:t>o.oid</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p.product_name</a:t>
            </a:r>
            <a:endParaRPr lang="en-US" altLang="zh-CN" sz="1400"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FROM</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vip_customers</a:t>
            </a:r>
            <a:r>
              <a:rPr lang="en-US" altLang="zh-CN" sz="1400" dirty="0">
                <a:latin typeface="Times New Roman" panose="02020603050405020304" pitchFamily="18" charset="0"/>
                <a:cs typeface="Times New Roman" panose="02020603050405020304" pitchFamily="18" charset="0"/>
              </a:rPr>
              <a:t> v, orders o, products p</a:t>
            </a:r>
          </a:p>
          <a:p>
            <a:r>
              <a:rPr lang="en-US" altLang="zh-CN" sz="1400" b="1" dirty="0">
                <a:latin typeface="Times New Roman" panose="02020603050405020304" pitchFamily="18" charset="0"/>
                <a:cs typeface="Times New Roman" panose="02020603050405020304" pitchFamily="18" charset="0"/>
              </a:rPr>
              <a:t>WHERE</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v.cid</a:t>
            </a:r>
            <a:r>
              <a:rPr lang="en-US" altLang="zh-CN" sz="1400" dirty="0">
                <a:latin typeface="Times New Roman" panose="02020603050405020304" pitchFamily="18" charset="0"/>
                <a:cs typeface="Times New Roman" panose="02020603050405020304" pitchFamily="18" charset="0"/>
              </a:rPr>
              <a:t> = </a:t>
            </a:r>
            <a:r>
              <a:rPr lang="en-US" altLang="zh-CN" sz="1400" dirty="0" err="1">
                <a:latin typeface="Times New Roman" panose="02020603050405020304" pitchFamily="18" charset="0"/>
                <a:cs typeface="Times New Roman" panose="02020603050405020304" pitchFamily="18" charset="0"/>
              </a:rPr>
              <a:t>o.cid</a:t>
            </a:r>
            <a:r>
              <a:rPr lang="en-US" altLang="zh-CN" sz="1400" dirty="0">
                <a:latin typeface="Times New Roman" panose="02020603050405020304" pitchFamily="18" charset="0"/>
                <a:cs typeface="Times New Roman" panose="02020603050405020304" pitchFamily="18" charset="0"/>
              </a:rPr>
              <a:t>  and  </a:t>
            </a:r>
            <a:r>
              <a:rPr lang="en-US" altLang="zh-CN" sz="1400" dirty="0" err="1">
                <a:latin typeface="Times New Roman" panose="02020603050405020304" pitchFamily="18" charset="0"/>
                <a:cs typeface="Times New Roman" panose="02020603050405020304" pitchFamily="18" charset="0"/>
              </a:rPr>
              <a:t>o.pid</a:t>
            </a:r>
            <a:r>
              <a:rPr lang="en-US" altLang="zh-CN" sz="1400" dirty="0">
                <a:latin typeface="Times New Roman" panose="02020603050405020304" pitchFamily="18" charset="0"/>
                <a:cs typeface="Times New Roman" panose="02020603050405020304" pitchFamily="18" charset="0"/>
              </a:rPr>
              <a:t> = </a:t>
            </a:r>
            <a:r>
              <a:rPr lang="en-US" altLang="zh-CN" sz="1400" dirty="0" err="1">
                <a:latin typeface="Times New Roman" panose="02020603050405020304" pitchFamily="18" charset="0"/>
                <a:cs typeface="Times New Roman" panose="02020603050405020304" pitchFamily="18" charset="0"/>
              </a:rPr>
              <a:t>p.pid</a:t>
            </a:r>
            <a:r>
              <a:rPr lang="en-US" altLang="zh-CN" sz="1400" dirty="0">
                <a:latin typeface="Times New Roman" panose="02020603050405020304" pitchFamily="18" charset="0"/>
                <a:cs typeface="Times New Roman" panose="02020603050405020304" pitchFamily="18" charset="0"/>
              </a:rPr>
              <a:t> and </a:t>
            </a:r>
            <a:r>
              <a:rPr lang="en-US" altLang="zh-CN" sz="1400" dirty="0" err="1">
                <a:latin typeface="Times New Roman" panose="02020603050405020304" pitchFamily="18" charset="0"/>
                <a:cs typeface="Times New Roman" panose="02020603050405020304" pitchFamily="18" charset="0"/>
              </a:rPr>
              <a:t>p.in_stock</a:t>
            </a:r>
            <a:r>
              <a:rPr lang="en-US" altLang="zh-CN" sz="1400" dirty="0">
                <a:latin typeface="Times New Roman" panose="02020603050405020304" pitchFamily="18" charset="0"/>
                <a:cs typeface="Times New Roman" panose="02020603050405020304" pitchFamily="18" charset="0"/>
              </a:rPr>
              <a:t> &lt;= 0</a:t>
            </a:r>
          </a:p>
        </p:txBody>
      </p:sp>
      <p:sp>
        <p:nvSpPr>
          <p:cNvPr id="2" name="矩形: 圆角 1"/>
          <p:cNvSpPr/>
          <p:nvPr/>
        </p:nvSpPr>
        <p:spPr>
          <a:xfrm>
            <a:off x="5499012" y="4548863"/>
            <a:ext cx="1952335" cy="40091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scope0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72" name="矩形: 圆角 71"/>
          <p:cNvSpPr/>
          <p:nvPr/>
        </p:nvSpPr>
        <p:spPr>
          <a:xfrm>
            <a:off x="5499013" y="4133714"/>
            <a:ext cx="1952336" cy="40091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scope1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73" name="矩形: 圆角 72"/>
          <p:cNvSpPr/>
          <p:nvPr/>
        </p:nvSpPr>
        <p:spPr>
          <a:xfrm>
            <a:off x="5504887" y="3716233"/>
            <a:ext cx="957474" cy="40091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scope3</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74" name="矩形: 圆角 73"/>
          <p:cNvSpPr/>
          <p:nvPr/>
        </p:nvSpPr>
        <p:spPr>
          <a:xfrm>
            <a:off x="6473372" y="3716233"/>
            <a:ext cx="957474" cy="40091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scope2</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6" name="矩形 5"/>
          <p:cNvSpPr/>
          <p:nvPr/>
        </p:nvSpPr>
        <p:spPr>
          <a:xfrm>
            <a:off x="7641901" y="4548863"/>
            <a:ext cx="1459735" cy="400916"/>
          </a:xfrm>
          <a:prstGeom prst="rect">
            <a:avLst/>
          </a:prstGeom>
          <a:noFill/>
          <a:ln w="19050">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b="1" dirty="0">
                <a:solidFill>
                  <a:schemeClr val="tx1"/>
                </a:solidFill>
                <a:latin typeface="Times New Roman" panose="02020603050405020304" pitchFamily="18" charset="0"/>
                <a:cs typeface="Times New Roman" panose="02020603050405020304" pitchFamily="18" charset="0"/>
              </a:rPr>
              <a:t>system catalog</a:t>
            </a:r>
            <a:endParaRPr lang="zh-CN" altLang="en-US" sz="1600" b="1" dirty="0">
              <a:solidFill>
                <a:schemeClr val="tx1"/>
              </a:solidFill>
              <a:latin typeface="Times New Roman" panose="02020603050405020304" pitchFamily="18" charset="0"/>
              <a:cs typeface="Times New Roman" panose="02020603050405020304" pitchFamily="18" charset="0"/>
            </a:endParaRPr>
          </a:p>
        </p:txBody>
      </p:sp>
      <p:sp>
        <p:nvSpPr>
          <p:cNvPr id="85" name="矩形 84"/>
          <p:cNvSpPr/>
          <p:nvPr/>
        </p:nvSpPr>
        <p:spPr>
          <a:xfrm>
            <a:off x="7641901" y="4135377"/>
            <a:ext cx="1459735" cy="400916"/>
          </a:xfrm>
          <a:prstGeom prst="rect">
            <a:avLst/>
          </a:prstGeom>
          <a:noFill/>
          <a:ln w="19050">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i="1" dirty="0" err="1">
                <a:solidFill>
                  <a:schemeClr val="tx1"/>
                </a:solidFill>
                <a:latin typeface="Times New Roman" panose="02020603050405020304" pitchFamily="18" charset="0"/>
                <a:cs typeface="Times New Roman" panose="02020603050405020304" pitchFamily="18" charset="0"/>
              </a:rPr>
              <a:t>vip_customers</a:t>
            </a:r>
            <a:endParaRPr lang="zh-CN" altLang="en-US" sz="1600" i="1" dirty="0">
              <a:solidFill>
                <a:schemeClr val="tx1"/>
              </a:solidFill>
              <a:latin typeface="Times New Roman" panose="02020603050405020304" pitchFamily="18" charset="0"/>
              <a:cs typeface="Times New Roman" panose="02020603050405020304" pitchFamily="18" charset="0"/>
            </a:endParaRPr>
          </a:p>
        </p:txBody>
      </p:sp>
      <p:sp>
        <p:nvSpPr>
          <p:cNvPr id="89" name="矩形 88"/>
          <p:cNvSpPr/>
          <p:nvPr/>
        </p:nvSpPr>
        <p:spPr>
          <a:xfrm>
            <a:off x="7641901" y="3718564"/>
            <a:ext cx="692019" cy="400916"/>
          </a:xfrm>
          <a:prstGeom prst="rect">
            <a:avLst/>
          </a:prstGeom>
          <a:noFill/>
          <a:ln w="19050">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i="1" dirty="0">
                <a:solidFill>
                  <a:schemeClr val="tx1"/>
                </a:solidFill>
                <a:latin typeface="Times New Roman" panose="02020603050405020304" pitchFamily="18" charset="0"/>
                <a:cs typeface="Times New Roman" panose="02020603050405020304" pitchFamily="18" charset="0"/>
              </a:rPr>
              <a:t>c</a:t>
            </a:r>
            <a:endParaRPr lang="zh-CN" altLang="en-US" sz="1600" i="1" dirty="0">
              <a:solidFill>
                <a:schemeClr val="tx1"/>
              </a:solidFill>
              <a:latin typeface="Times New Roman" panose="02020603050405020304" pitchFamily="18" charset="0"/>
              <a:cs typeface="Times New Roman" panose="02020603050405020304" pitchFamily="18" charset="0"/>
            </a:endParaRPr>
          </a:p>
        </p:txBody>
      </p:sp>
      <p:sp>
        <p:nvSpPr>
          <p:cNvPr id="94" name="矩形 93"/>
          <p:cNvSpPr/>
          <p:nvPr/>
        </p:nvSpPr>
        <p:spPr>
          <a:xfrm>
            <a:off x="8333921" y="3718564"/>
            <a:ext cx="767715" cy="400916"/>
          </a:xfrm>
          <a:prstGeom prst="rect">
            <a:avLst/>
          </a:prstGeom>
          <a:noFill/>
          <a:ln w="19050">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i="1" dirty="0">
                <a:solidFill>
                  <a:schemeClr val="tx1"/>
                </a:solidFill>
                <a:latin typeface="Times New Roman" panose="02020603050405020304" pitchFamily="18" charset="0"/>
                <a:cs typeface="Times New Roman" panose="02020603050405020304" pitchFamily="18" charset="0"/>
              </a:rPr>
              <a:t>v, o, p</a:t>
            </a:r>
            <a:endParaRPr lang="zh-CN" altLang="en-US" sz="1600" i="1" dirty="0">
              <a:solidFill>
                <a:schemeClr val="tx1"/>
              </a:solidFill>
              <a:latin typeface="Times New Roman" panose="02020603050405020304" pitchFamily="18" charset="0"/>
              <a:cs typeface="Times New Roman" panose="02020603050405020304" pitchFamily="18" charset="0"/>
            </a:endParaRPr>
          </a:p>
        </p:txBody>
      </p:sp>
      <p:cxnSp>
        <p:nvCxnSpPr>
          <p:cNvPr id="38" name="直接箭头连接符 37"/>
          <p:cNvCxnSpPr>
            <a:stCxn id="74" idx="3"/>
            <a:endCxn id="89" idx="1"/>
          </p:cNvCxnSpPr>
          <p:nvPr/>
        </p:nvCxnSpPr>
        <p:spPr>
          <a:xfrm>
            <a:off x="7430846" y="3916691"/>
            <a:ext cx="211055" cy="2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72" idx="3"/>
            <a:endCxn id="85" idx="1"/>
          </p:cNvCxnSpPr>
          <p:nvPr/>
        </p:nvCxnSpPr>
        <p:spPr>
          <a:xfrm>
            <a:off x="7451349" y="4334172"/>
            <a:ext cx="190552" cy="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2" idx="3"/>
            <a:endCxn id="6" idx="1"/>
          </p:cNvCxnSpPr>
          <p:nvPr/>
        </p:nvCxnSpPr>
        <p:spPr>
          <a:xfrm>
            <a:off x="7451347" y="4749321"/>
            <a:ext cx="1905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p:cNvCxnSpPr>
            <a:stCxn id="73" idx="0"/>
            <a:endCxn id="94" idx="0"/>
          </p:cNvCxnSpPr>
          <p:nvPr/>
        </p:nvCxnSpPr>
        <p:spPr>
          <a:xfrm rot="16200000" flipH="1">
            <a:off x="7349535" y="2350321"/>
            <a:ext cx="2331" cy="2734155"/>
          </a:xfrm>
          <a:prstGeom prst="bentConnector3">
            <a:avLst>
              <a:gd name="adj1" fmla="val -9806950"/>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a:stCxn id="112" idx="2"/>
            <a:endCxn id="127" idx="0"/>
          </p:cNvCxnSpPr>
          <p:nvPr/>
        </p:nvCxnSpPr>
        <p:spPr>
          <a:xfrm>
            <a:off x="506672" y="5652458"/>
            <a:ext cx="0" cy="234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12" idx="0"/>
            <a:endCxn id="95" idx="2"/>
          </p:cNvCxnSpPr>
          <p:nvPr/>
        </p:nvCxnSpPr>
        <p:spPr>
          <a:xfrm flipV="1">
            <a:off x="506672" y="5071599"/>
            <a:ext cx="656432" cy="280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13" idx="0"/>
            <a:endCxn id="95" idx="2"/>
          </p:cNvCxnSpPr>
          <p:nvPr/>
        </p:nvCxnSpPr>
        <p:spPr>
          <a:xfrm flipH="1" flipV="1">
            <a:off x="1163104" y="5071599"/>
            <a:ext cx="579407" cy="288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0" idx="2"/>
            <a:endCxn id="81" idx="0"/>
          </p:cNvCxnSpPr>
          <p:nvPr/>
        </p:nvCxnSpPr>
        <p:spPr>
          <a:xfrm flipH="1">
            <a:off x="1163104" y="3748080"/>
            <a:ext cx="1520072" cy="358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80" idx="2"/>
            <a:endCxn id="92" idx="0"/>
          </p:cNvCxnSpPr>
          <p:nvPr/>
        </p:nvCxnSpPr>
        <p:spPr>
          <a:xfrm>
            <a:off x="2683176" y="3748080"/>
            <a:ext cx="1381948" cy="342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08" idx="0"/>
            <a:endCxn id="92" idx="2"/>
          </p:cNvCxnSpPr>
          <p:nvPr/>
        </p:nvCxnSpPr>
        <p:spPr>
          <a:xfrm flipV="1">
            <a:off x="4065124" y="4604826"/>
            <a:ext cx="0" cy="210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95" idx="0"/>
            <a:endCxn id="81" idx="2"/>
          </p:cNvCxnSpPr>
          <p:nvPr/>
        </p:nvCxnSpPr>
        <p:spPr>
          <a:xfrm flipV="1">
            <a:off x="1163104" y="4621239"/>
            <a:ext cx="0" cy="150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80" idx="2"/>
            <a:endCxn id="84" idx="0"/>
          </p:cNvCxnSpPr>
          <p:nvPr/>
        </p:nvCxnSpPr>
        <p:spPr>
          <a:xfrm>
            <a:off x="2683176" y="3748080"/>
            <a:ext cx="13776" cy="335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01" idx="0"/>
            <a:endCxn id="84" idx="2"/>
          </p:cNvCxnSpPr>
          <p:nvPr/>
        </p:nvCxnSpPr>
        <p:spPr>
          <a:xfrm flipH="1" flipV="1">
            <a:off x="2696952" y="4598056"/>
            <a:ext cx="4844" cy="147577"/>
          </a:xfrm>
          <a:prstGeom prst="line">
            <a:avLst/>
          </a:prstGeom>
        </p:spPr>
        <p:style>
          <a:lnRef idx="1">
            <a:schemeClr val="accent1"/>
          </a:lnRef>
          <a:fillRef idx="0">
            <a:schemeClr val="accent1"/>
          </a:fillRef>
          <a:effectRef idx="0">
            <a:schemeClr val="accent1"/>
          </a:effectRef>
          <a:fontRef idx="minor">
            <a:schemeClr val="tx1"/>
          </a:fontRef>
        </p:style>
      </p:cxnSp>
      <p:sp>
        <p:nvSpPr>
          <p:cNvPr id="176" name="文本框 175"/>
          <p:cNvSpPr txBox="1"/>
          <p:nvPr/>
        </p:nvSpPr>
        <p:spPr>
          <a:xfrm>
            <a:off x="119540" y="5599815"/>
            <a:ext cx="347846" cy="300082"/>
          </a:xfrm>
          <a:prstGeom prst="rect">
            <a:avLst/>
          </a:prstGeom>
          <a:noFill/>
        </p:spPr>
        <p:txBody>
          <a:bodyPr wrap="square" rtlCol="0">
            <a:spAutoFit/>
          </a:bodyPr>
          <a:lstStyle/>
          <a:p>
            <a:r>
              <a:rPr lang="zh-CN" altLang="en-US" sz="1350" dirty="0">
                <a:latin typeface="Times New Roman" panose="02020603050405020304" pitchFamily="18" charset="0"/>
                <a:cs typeface="Times New Roman" panose="02020603050405020304" pitchFamily="18" charset="0"/>
              </a:rPr>
              <a:t>①</a:t>
            </a:r>
          </a:p>
        </p:txBody>
      </p:sp>
      <p:sp>
        <p:nvSpPr>
          <p:cNvPr id="248" name="文本框 247"/>
          <p:cNvSpPr txBox="1"/>
          <p:nvPr/>
        </p:nvSpPr>
        <p:spPr>
          <a:xfrm>
            <a:off x="982864" y="5614988"/>
            <a:ext cx="376779" cy="300082"/>
          </a:xfrm>
          <a:prstGeom prst="rect">
            <a:avLst/>
          </a:prstGeom>
          <a:noFill/>
        </p:spPr>
        <p:txBody>
          <a:bodyPr wrap="square" rtlCol="0">
            <a:spAutoFit/>
          </a:bodyPr>
          <a:lstStyle/>
          <a:p>
            <a:r>
              <a:rPr lang="zh-CN" altLang="en-US" sz="1350" dirty="0">
                <a:latin typeface="Times New Roman" panose="02020603050405020304" pitchFamily="18" charset="0"/>
                <a:cs typeface="Times New Roman" panose="02020603050405020304" pitchFamily="18" charset="0"/>
              </a:rPr>
              <a:t>②</a:t>
            </a:r>
          </a:p>
        </p:txBody>
      </p:sp>
      <p:sp>
        <p:nvSpPr>
          <p:cNvPr id="249" name="文本框 248"/>
          <p:cNvSpPr txBox="1"/>
          <p:nvPr/>
        </p:nvSpPr>
        <p:spPr>
          <a:xfrm>
            <a:off x="2062510" y="5599815"/>
            <a:ext cx="376779" cy="300082"/>
          </a:xfrm>
          <a:prstGeom prst="rect">
            <a:avLst/>
          </a:prstGeom>
          <a:noFill/>
        </p:spPr>
        <p:txBody>
          <a:bodyPr wrap="square" rtlCol="0">
            <a:spAutoFit/>
          </a:bodyPr>
          <a:lstStyle/>
          <a:p>
            <a:r>
              <a:rPr lang="zh-CN" altLang="en-US" sz="1350" dirty="0">
                <a:latin typeface="Times New Roman" panose="02020603050405020304" pitchFamily="18" charset="0"/>
                <a:cs typeface="Times New Roman" panose="02020603050405020304" pitchFamily="18" charset="0"/>
              </a:rPr>
              <a:t>③</a:t>
            </a:r>
          </a:p>
        </p:txBody>
      </p:sp>
      <p:sp>
        <p:nvSpPr>
          <p:cNvPr id="67"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cs typeface="Times New Roman" panose="02020603050405020304" pitchFamily="18" charset="0"/>
              </a:rPr>
              <a:t>语义检查</a:t>
            </a:r>
            <a:r>
              <a:rPr lang="en-US" altLang="zh-CN" sz="2800" b="1" dirty="0">
                <a:latin typeface="Times New Roman" panose="02020603050405020304" pitchFamily="18" charset="0"/>
                <a:cs typeface="Times New Roman" panose="02020603050405020304" pitchFamily="18" charset="0"/>
              </a:rPr>
              <a:t>&amp;</a:t>
            </a:r>
            <a:r>
              <a:rPr lang="zh-CN" altLang="en-US" sz="2800" b="1" dirty="0">
                <a:latin typeface="Times New Roman" panose="02020603050405020304" pitchFamily="18" charset="0"/>
                <a:cs typeface="Times New Roman" panose="02020603050405020304" pitchFamily="18" charset="0"/>
              </a:rPr>
              <a:t>授权检查</a:t>
            </a:r>
          </a:p>
        </p:txBody>
      </p:sp>
      <p:sp>
        <p:nvSpPr>
          <p:cNvPr id="108" name="文本框 107"/>
          <p:cNvSpPr txBox="1"/>
          <p:nvPr/>
        </p:nvSpPr>
        <p:spPr>
          <a:xfrm>
            <a:off x="3818902" y="4814883"/>
            <a:ext cx="492443"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cxnSp>
        <p:nvCxnSpPr>
          <p:cNvPr id="143" name="直接连接符 142"/>
          <p:cNvCxnSpPr>
            <a:stCxn id="133" idx="0"/>
            <a:endCxn id="101" idx="2"/>
          </p:cNvCxnSpPr>
          <p:nvPr/>
        </p:nvCxnSpPr>
        <p:spPr>
          <a:xfrm flipH="1" flipV="1">
            <a:off x="2701796" y="5045716"/>
            <a:ext cx="2173" cy="308130"/>
          </a:xfrm>
          <a:prstGeom prst="line">
            <a:avLst/>
          </a:prstGeom>
        </p:spPr>
        <p:style>
          <a:lnRef idx="1">
            <a:schemeClr val="accent1"/>
          </a:lnRef>
          <a:fillRef idx="0">
            <a:schemeClr val="accent1"/>
          </a:fillRef>
          <a:effectRef idx="0">
            <a:schemeClr val="accent1"/>
          </a:effectRef>
          <a:fontRef idx="minor">
            <a:schemeClr val="tx1"/>
          </a:fontRef>
        </p:style>
      </p:cxnSp>
      <p:sp>
        <p:nvSpPr>
          <p:cNvPr id="159" name="椭圆 5"/>
          <p:cNvSpPr>
            <a:spLocks noChangeArrowheads="1"/>
          </p:cNvSpPr>
          <p:nvPr/>
        </p:nvSpPr>
        <p:spPr bwMode="auto">
          <a:xfrm>
            <a:off x="3864769" y="104309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cs typeface="Times New Roman" panose="02020603050405020304" pitchFamily="18" charset="0"/>
            </a:endParaRPr>
          </a:p>
        </p:txBody>
      </p:sp>
      <p:sp>
        <p:nvSpPr>
          <p:cNvPr id="160" name="矩形 6"/>
          <p:cNvSpPr>
            <a:spLocks noChangeArrowheads="1"/>
          </p:cNvSpPr>
          <p:nvPr/>
        </p:nvSpPr>
        <p:spPr bwMode="auto">
          <a:xfrm>
            <a:off x="-11112" y="104521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161" name="文本框 10"/>
          <p:cNvSpPr txBox="1">
            <a:spLocks noChangeArrowheads="1"/>
          </p:cNvSpPr>
          <p:nvPr/>
        </p:nvSpPr>
        <p:spPr bwMode="auto">
          <a:xfrm>
            <a:off x="-112712" y="1063587"/>
            <a:ext cx="4391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语义检查示例</a:t>
            </a:r>
            <a:endPar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矩形 2"/>
          <p:cNvSpPr/>
          <p:nvPr/>
        </p:nvSpPr>
        <p:spPr>
          <a:xfrm>
            <a:off x="4435952" y="2875709"/>
            <a:ext cx="4413408" cy="1477328"/>
          </a:xfrm>
          <a:prstGeom prst="rect">
            <a:avLst/>
          </a:prstGeom>
        </p:spPr>
        <p:txBody>
          <a:bodyPr wrap="square">
            <a:spAutoFit/>
          </a:bodyPr>
          <a:lstStyle/>
          <a:p>
            <a:pPr marL="285750" indent="-285750">
              <a:buFont typeface="Wingdings" panose="05000000000000000000" pitchFamily="2" charset="2"/>
              <a:buChar char="Ø"/>
            </a:pPr>
            <a:r>
              <a:rPr lang="zh-CN" altLang="en-US" b="1" dirty="0">
                <a:latin typeface="Times New Roman" panose="02020603050405020304" pitchFamily="18" charset="0"/>
                <a:cs typeface="Times New Roman" panose="02020603050405020304" pitchFamily="18" charset="0"/>
              </a:rPr>
              <a:t>名称解析</a:t>
            </a:r>
            <a:r>
              <a:rPr lang="zh-CN" altLang="en-US" dirty="0">
                <a:latin typeface="Times New Roman" panose="02020603050405020304" pitchFamily="18" charset="0"/>
                <a:cs typeface="Times New Roman" panose="02020603050405020304" pitchFamily="18" charset="0"/>
              </a:rPr>
              <a:t>，例如①函数名</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和</a:t>
            </a:r>
            <a:r>
              <a:rPr lang="zh-CN" altLang="en-US" dirty="0">
                <a:latin typeface="Times New Roman" panose="02020603050405020304" pitchFamily="18" charset="0"/>
                <a:cs typeface="Times New Roman" panose="02020603050405020304" pitchFamily="18" charset="0"/>
                <a:sym typeface="+mn-ea"/>
              </a:rPr>
              <a:t>②列名</a:t>
            </a:r>
            <a:r>
              <a:rPr lang="en-US" altLang="zh-CN" dirty="0">
                <a:latin typeface="Times New Roman" panose="02020603050405020304" pitchFamily="18" charset="0"/>
                <a:cs typeface="Times New Roman" panose="02020603050405020304" pitchFamily="18" charset="0"/>
                <a:sym typeface="+mn-ea"/>
              </a:rPr>
              <a:t>c1</a:t>
            </a:r>
            <a:r>
              <a:rPr lang="zh-CN" altLang="en-US" dirty="0">
                <a:latin typeface="Times New Roman" panose="02020603050405020304" pitchFamily="18" charset="0"/>
                <a:cs typeface="Times New Roman" panose="02020603050405020304" pitchFamily="18" charset="0"/>
                <a:sym typeface="+mn-ea"/>
              </a:rPr>
              <a:t>；</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zh-CN" altLang="en-US" b="1" dirty="0">
                <a:latin typeface="Times New Roman" panose="02020603050405020304" pitchFamily="18" charset="0"/>
                <a:cs typeface="Times New Roman" panose="02020603050405020304" pitchFamily="18" charset="0"/>
              </a:rPr>
              <a:t>类型解析</a:t>
            </a:r>
            <a:r>
              <a:rPr lang="zh-CN" altLang="en-US" dirty="0">
                <a:latin typeface="Times New Roman" panose="02020603050405020304" pitchFamily="18" charset="0"/>
                <a:cs typeface="Times New Roman" panose="02020603050405020304" pitchFamily="18" charset="0"/>
              </a:rPr>
              <a:t>，例如确定②列</a:t>
            </a:r>
            <a:r>
              <a:rPr lang="en-US" altLang="zh-CN" dirty="0">
                <a:latin typeface="Times New Roman" panose="02020603050405020304" pitchFamily="18" charset="0"/>
                <a:cs typeface="Times New Roman" panose="02020603050405020304" pitchFamily="18" charset="0"/>
              </a:rPr>
              <a:t>c1</a:t>
            </a:r>
            <a:r>
              <a:rPr lang="zh-CN" altLang="en-US" dirty="0">
                <a:latin typeface="Times New Roman" panose="02020603050405020304" pitchFamily="18" charset="0"/>
                <a:cs typeface="Times New Roman" panose="02020603050405020304" pitchFamily="18" charset="0"/>
              </a:rPr>
              <a:t>的数据类型；</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zh-CN" altLang="en-US" b="1" dirty="0">
                <a:latin typeface="Times New Roman" panose="02020603050405020304" pitchFamily="18" charset="0"/>
                <a:cs typeface="Times New Roman" panose="02020603050405020304" pitchFamily="18" charset="0"/>
              </a:rPr>
              <a:t>函数解析</a:t>
            </a:r>
            <a:r>
              <a:rPr lang="zh-CN" altLang="en-US" dirty="0">
                <a:latin typeface="Times New Roman" panose="02020603050405020304" pitchFamily="18" charset="0"/>
                <a:cs typeface="Times New Roman" panose="02020603050405020304" pitchFamily="18" charset="0"/>
              </a:rPr>
              <a:t>，例如④函数</a:t>
            </a:r>
            <a:r>
              <a:rPr lang="en-US" altLang="zh-CN" dirty="0">
                <a:latin typeface="Times New Roman" panose="02020603050405020304" pitchFamily="18" charset="0"/>
                <a:cs typeface="Times New Roman" panose="02020603050405020304" pitchFamily="18" charset="0"/>
              </a:rPr>
              <a:t>F(c1,3)</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80" name="Rectangle: Rounded Corners 33"/>
          <p:cNvSpPr/>
          <p:nvPr/>
        </p:nvSpPr>
        <p:spPr>
          <a:xfrm>
            <a:off x="2190002" y="3233373"/>
            <a:ext cx="986348" cy="51470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Select Statement</a:t>
            </a:r>
          </a:p>
        </p:txBody>
      </p:sp>
      <p:sp>
        <p:nvSpPr>
          <p:cNvPr id="81" name="Rectangle: Rounded Corners 33"/>
          <p:cNvSpPr/>
          <p:nvPr/>
        </p:nvSpPr>
        <p:spPr>
          <a:xfrm>
            <a:off x="792275" y="4106532"/>
            <a:ext cx="741657" cy="51470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Select List</a:t>
            </a:r>
          </a:p>
        </p:txBody>
      </p:sp>
      <p:sp>
        <p:nvSpPr>
          <p:cNvPr id="84" name="Rectangle: Rounded Corners 33"/>
          <p:cNvSpPr/>
          <p:nvPr/>
        </p:nvSpPr>
        <p:spPr>
          <a:xfrm>
            <a:off x="2326123" y="4083349"/>
            <a:ext cx="741657" cy="51470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F</a:t>
            </a:r>
            <a:r>
              <a:rPr lang="en-US" altLang="zh-CN" sz="1200" b="1" dirty="0">
                <a:latin typeface="Times New Roman" panose="02020603050405020304" pitchFamily="18" charset="0"/>
                <a:cs typeface="Times New Roman" panose="02020603050405020304" pitchFamily="18" charset="0"/>
              </a:rPr>
              <a:t>rom</a:t>
            </a:r>
            <a:r>
              <a:rPr lang="en-US" sz="1200" b="1" dirty="0">
                <a:latin typeface="Times New Roman" panose="02020603050405020304" pitchFamily="18" charset="0"/>
                <a:cs typeface="Times New Roman" panose="02020603050405020304" pitchFamily="18" charset="0"/>
              </a:rPr>
              <a:t> Clause</a:t>
            </a:r>
          </a:p>
        </p:txBody>
      </p:sp>
      <p:sp>
        <p:nvSpPr>
          <p:cNvPr id="92" name="Rectangle: Rounded Corners 33"/>
          <p:cNvSpPr/>
          <p:nvPr/>
        </p:nvSpPr>
        <p:spPr>
          <a:xfrm>
            <a:off x="3694295" y="4090119"/>
            <a:ext cx="741657" cy="51470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W</a:t>
            </a:r>
            <a:r>
              <a:rPr lang="en-US" altLang="zh-CN" sz="1200" b="1" dirty="0">
                <a:latin typeface="Times New Roman" panose="02020603050405020304" pitchFamily="18" charset="0"/>
                <a:cs typeface="Times New Roman" panose="02020603050405020304" pitchFamily="18" charset="0"/>
              </a:rPr>
              <a:t>here</a:t>
            </a:r>
            <a:endParaRPr lang="en-US" sz="1200" b="1" dirty="0">
              <a:latin typeface="Times New Roman" panose="02020603050405020304" pitchFamily="18" charset="0"/>
              <a:cs typeface="Times New Roman" panose="02020603050405020304" pitchFamily="18" charset="0"/>
            </a:endParaRPr>
          </a:p>
          <a:p>
            <a:pPr algn="ctr"/>
            <a:r>
              <a:rPr lang="en-US" sz="1200" b="1" dirty="0">
                <a:latin typeface="Times New Roman" panose="02020603050405020304" pitchFamily="18" charset="0"/>
                <a:cs typeface="Times New Roman" panose="02020603050405020304" pitchFamily="18" charset="0"/>
              </a:rPr>
              <a:t>Clause</a:t>
            </a:r>
          </a:p>
        </p:txBody>
      </p:sp>
      <p:sp>
        <p:nvSpPr>
          <p:cNvPr id="95" name="Rectangle: Rounded Corners 33"/>
          <p:cNvSpPr/>
          <p:nvPr/>
        </p:nvSpPr>
        <p:spPr>
          <a:xfrm>
            <a:off x="721661" y="4771516"/>
            <a:ext cx="882885" cy="30008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Function</a:t>
            </a:r>
          </a:p>
        </p:txBody>
      </p:sp>
      <p:sp>
        <p:nvSpPr>
          <p:cNvPr id="101" name="Rectangle: Rounded Corners 33"/>
          <p:cNvSpPr/>
          <p:nvPr/>
        </p:nvSpPr>
        <p:spPr>
          <a:xfrm>
            <a:off x="2260353" y="4745633"/>
            <a:ext cx="882885" cy="30008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Name</a:t>
            </a:r>
          </a:p>
        </p:txBody>
      </p:sp>
      <p:sp>
        <p:nvSpPr>
          <p:cNvPr id="112" name="Rectangle: Rounded Corners 33"/>
          <p:cNvSpPr/>
          <p:nvPr/>
        </p:nvSpPr>
        <p:spPr>
          <a:xfrm>
            <a:off x="103329" y="5352375"/>
            <a:ext cx="806685" cy="30008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latin typeface="Times New Roman" panose="02020603050405020304" pitchFamily="18" charset="0"/>
                <a:cs typeface="Times New Roman" panose="02020603050405020304" pitchFamily="18" charset="0"/>
              </a:rPr>
              <a:t>F_name</a:t>
            </a:r>
            <a:endParaRPr lang="en-US" sz="1200" b="1" dirty="0">
              <a:latin typeface="Times New Roman" panose="02020603050405020304" pitchFamily="18" charset="0"/>
              <a:cs typeface="Times New Roman" panose="02020603050405020304" pitchFamily="18" charset="0"/>
            </a:endParaRPr>
          </a:p>
        </p:txBody>
      </p:sp>
      <p:sp>
        <p:nvSpPr>
          <p:cNvPr id="113" name="Rectangle: Rounded Corners 33"/>
          <p:cNvSpPr/>
          <p:nvPr/>
        </p:nvSpPr>
        <p:spPr>
          <a:xfrm>
            <a:off x="1301068" y="5359810"/>
            <a:ext cx="882885" cy="30008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latin typeface="Times New Roman" panose="02020603050405020304" pitchFamily="18" charset="0"/>
                <a:cs typeface="Times New Roman" panose="02020603050405020304" pitchFamily="18" charset="0"/>
              </a:rPr>
              <a:t>Parmeter</a:t>
            </a:r>
            <a:endParaRPr lang="en-US" sz="1200" b="1" dirty="0">
              <a:latin typeface="Times New Roman" panose="02020603050405020304" pitchFamily="18" charset="0"/>
              <a:cs typeface="Times New Roman" panose="02020603050405020304" pitchFamily="18" charset="0"/>
            </a:endParaRPr>
          </a:p>
        </p:txBody>
      </p:sp>
      <p:sp>
        <p:nvSpPr>
          <p:cNvPr id="127" name="Rectangle: Rounded Corners 33"/>
          <p:cNvSpPr/>
          <p:nvPr/>
        </p:nvSpPr>
        <p:spPr>
          <a:xfrm>
            <a:off x="103330" y="5887361"/>
            <a:ext cx="806684" cy="33510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latin typeface="Times New Roman" panose="02020603050405020304" pitchFamily="18" charset="0"/>
                <a:cs typeface="Times New Roman" panose="02020603050405020304" pitchFamily="18" charset="0"/>
              </a:rPr>
              <a:t>String:F</a:t>
            </a:r>
            <a:endParaRPr lang="en-US" sz="1200" b="1" dirty="0">
              <a:latin typeface="Times New Roman" panose="02020603050405020304" pitchFamily="18" charset="0"/>
              <a:cs typeface="Times New Roman" panose="02020603050405020304" pitchFamily="18" charset="0"/>
            </a:endParaRPr>
          </a:p>
        </p:txBody>
      </p:sp>
      <p:sp>
        <p:nvSpPr>
          <p:cNvPr id="131" name="Rectangle: Rounded Corners 33"/>
          <p:cNvSpPr/>
          <p:nvPr/>
        </p:nvSpPr>
        <p:spPr>
          <a:xfrm>
            <a:off x="1002607" y="5895764"/>
            <a:ext cx="622748" cy="30008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ID:C1</a:t>
            </a:r>
          </a:p>
        </p:txBody>
      </p:sp>
      <p:sp>
        <p:nvSpPr>
          <p:cNvPr id="132" name="Rectangle: Rounded Corners 33"/>
          <p:cNvSpPr/>
          <p:nvPr/>
        </p:nvSpPr>
        <p:spPr>
          <a:xfrm>
            <a:off x="1872579" y="5892836"/>
            <a:ext cx="622748" cy="30008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Times New Roman" panose="02020603050405020304" pitchFamily="18" charset="0"/>
                <a:cs typeface="Times New Roman" panose="02020603050405020304" pitchFamily="18" charset="0"/>
              </a:rPr>
              <a:t>INT:3</a:t>
            </a:r>
            <a:endParaRPr lang="en-US" sz="1200" b="1" dirty="0">
              <a:latin typeface="Times New Roman" panose="02020603050405020304" pitchFamily="18" charset="0"/>
              <a:cs typeface="Times New Roman" panose="02020603050405020304" pitchFamily="18" charset="0"/>
            </a:endParaRPr>
          </a:p>
        </p:txBody>
      </p:sp>
      <p:sp>
        <p:nvSpPr>
          <p:cNvPr id="133" name="Rectangle: Rounded Corners 33"/>
          <p:cNvSpPr/>
          <p:nvPr/>
        </p:nvSpPr>
        <p:spPr>
          <a:xfrm>
            <a:off x="2262526" y="5353846"/>
            <a:ext cx="882885" cy="30008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ID:T</a:t>
            </a:r>
          </a:p>
        </p:txBody>
      </p:sp>
      <p:cxnSp>
        <p:nvCxnSpPr>
          <p:cNvPr id="177" name="直接连接符 176"/>
          <p:cNvCxnSpPr>
            <a:stCxn id="132" idx="0"/>
            <a:endCxn id="113" idx="2"/>
          </p:cNvCxnSpPr>
          <p:nvPr/>
        </p:nvCxnSpPr>
        <p:spPr>
          <a:xfrm flipH="1" flipV="1">
            <a:off x="1742511" y="5659893"/>
            <a:ext cx="441442" cy="232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131" idx="0"/>
            <a:endCxn id="113" idx="2"/>
          </p:cNvCxnSpPr>
          <p:nvPr/>
        </p:nvCxnSpPr>
        <p:spPr>
          <a:xfrm flipV="1">
            <a:off x="1313981" y="5659893"/>
            <a:ext cx="428530" cy="235871"/>
          </a:xfrm>
          <a:prstGeom prst="line">
            <a:avLst/>
          </a:prstGeom>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291571" y="1679349"/>
            <a:ext cx="7421562" cy="1200329"/>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语义检查是一个自底向上不断交替进行</a:t>
            </a:r>
            <a:r>
              <a:rPr lang="zh-CN" altLang="en-US" b="1" dirty="0">
                <a:latin typeface="Times New Roman" panose="02020603050405020304" pitchFamily="18" charset="0"/>
                <a:cs typeface="Times New Roman" panose="02020603050405020304" pitchFamily="18" charset="0"/>
              </a:rPr>
              <a:t>名称解析</a:t>
            </a:r>
            <a:r>
              <a:rPr lang="zh-CN" altLang="en-US"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类型解析</a:t>
            </a:r>
            <a:r>
              <a:rPr lang="zh-CN" altLang="en-US"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函数解析、类型匹配</a:t>
            </a:r>
            <a:r>
              <a:rPr lang="zh-CN" altLang="en-US" dirty="0">
                <a:latin typeface="Times New Roman" panose="02020603050405020304" pitchFamily="18" charset="0"/>
                <a:cs typeface="Times New Roman" panose="02020603050405020304" pitchFamily="18" charset="0"/>
              </a:rPr>
              <a:t>并判断正误的过程。</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以“</a:t>
            </a:r>
            <a:r>
              <a:rPr lang="en-US" altLang="zh-CN" dirty="0">
                <a:latin typeface="Times New Roman" panose="02020603050405020304" pitchFamily="18" charset="0"/>
                <a:cs typeface="Times New Roman" panose="02020603050405020304" pitchFamily="18" charset="0"/>
              </a:rPr>
              <a:t>SELECT F(c1,3) FROM T WHERE c2&gt;10;</a:t>
            </a:r>
            <a:r>
              <a:rPr lang="zh-CN" altLang="en-US" dirty="0">
                <a:latin typeface="Times New Roman" panose="02020603050405020304" pitchFamily="18" charset="0"/>
                <a:cs typeface="Times New Roman" panose="02020603050405020304" pitchFamily="18" charset="0"/>
              </a:rPr>
              <a:t>”为例：</a:t>
            </a:r>
            <a:endParaRPr lang="en-US" altLang="zh-CN" dirty="0">
              <a:latin typeface="Times New Roman" panose="02020603050405020304" pitchFamily="18" charset="0"/>
              <a:cs typeface="Times New Roman" panose="02020603050405020304" pitchFamily="18" charset="0"/>
            </a:endParaRPr>
          </a:p>
        </p:txBody>
      </p:sp>
      <p:sp>
        <p:nvSpPr>
          <p:cNvPr id="37" name="文本框 36"/>
          <p:cNvSpPr txBox="1"/>
          <p:nvPr/>
        </p:nvSpPr>
        <p:spPr>
          <a:xfrm>
            <a:off x="318281" y="4745633"/>
            <a:ext cx="376779" cy="300082"/>
          </a:xfrm>
          <a:prstGeom prst="rect">
            <a:avLst/>
          </a:prstGeom>
          <a:noFill/>
        </p:spPr>
        <p:txBody>
          <a:bodyPr wrap="square" rtlCol="0">
            <a:spAutoFit/>
          </a:bodyPr>
          <a:lstStyle/>
          <a:p>
            <a:r>
              <a:rPr lang="zh-CN" altLang="en-US" sz="1350" dirty="0">
                <a:latin typeface="Times New Roman" panose="02020603050405020304" pitchFamily="18" charset="0"/>
                <a:cs typeface="Times New Roman" panose="02020603050405020304" pitchFamily="18" charset="0"/>
              </a:rPr>
              <a:t>④</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SQL</a:t>
            </a:r>
            <a:r>
              <a:rPr lang="zh-CN" altLang="en-US" sz="2800" b="1" dirty="0">
                <a:latin typeface="Times New Roman" panose="02020603050405020304" pitchFamily="18" charset="0"/>
              </a:rPr>
              <a:t>引擎</a:t>
            </a:r>
          </a:p>
        </p:txBody>
      </p:sp>
      <p:sp>
        <p:nvSpPr>
          <p:cNvPr id="23555"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查询处理 </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pipeline</a:t>
            </a:r>
            <a:endPar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endParaRPr>
          </a:p>
        </p:txBody>
      </p:sp>
      <p:cxnSp>
        <p:nvCxnSpPr>
          <p:cNvPr id="12" name="直接箭头连接符 11"/>
          <p:cNvCxnSpPr>
            <a:stCxn id="3" idx="3"/>
            <a:endCxn id="11" idx="1"/>
          </p:cNvCxnSpPr>
          <p:nvPr/>
        </p:nvCxnSpPr>
        <p:spPr>
          <a:xfrm>
            <a:off x="882097" y="1797050"/>
            <a:ext cx="766536" cy="0"/>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grpSp>
        <p:nvGrpSpPr>
          <p:cNvPr id="120" name="组合 119"/>
          <p:cNvGrpSpPr/>
          <p:nvPr/>
        </p:nvGrpSpPr>
        <p:grpSpPr>
          <a:xfrm>
            <a:off x="7061315" y="5120669"/>
            <a:ext cx="1673343" cy="1622369"/>
            <a:chOff x="6101656" y="1270635"/>
            <a:chExt cx="3096954" cy="4400550"/>
          </a:xfrm>
        </p:grpSpPr>
        <p:sp>
          <p:nvSpPr>
            <p:cNvPr id="15" name="圆角矩形 2"/>
            <p:cNvSpPr/>
            <p:nvPr/>
          </p:nvSpPr>
          <p:spPr>
            <a:xfrm>
              <a:off x="6389370" y="1270635"/>
              <a:ext cx="1137285" cy="441960"/>
            </a:xfrm>
            <a:prstGeom prst="round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a:t>SQL</a:t>
              </a:r>
              <a:r>
                <a:rPr lang="zh-CN" altLang="en-US" sz="600"/>
                <a:t>语句</a:t>
              </a:r>
            </a:p>
          </p:txBody>
        </p:sp>
        <p:sp>
          <p:nvSpPr>
            <p:cNvPr id="17" name="圆角矩形 4"/>
            <p:cNvSpPr/>
            <p:nvPr/>
          </p:nvSpPr>
          <p:spPr>
            <a:xfrm>
              <a:off x="6313170" y="3580765"/>
              <a:ext cx="1212850" cy="441960"/>
            </a:xfrm>
            <a:prstGeom prst="round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600"/>
                <a:t>执行计划</a:t>
              </a:r>
            </a:p>
          </p:txBody>
        </p:sp>
        <p:cxnSp>
          <p:nvCxnSpPr>
            <p:cNvPr id="18" name="直接箭头连接符 17"/>
            <p:cNvCxnSpPr>
              <a:endCxn id="19" idx="0"/>
            </p:cNvCxnSpPr>
            <p:nvPr/>
          </p:nvCxnSpPr>
          <p:spPr>
            <a:xfrm flipH="1">
              <a:off x="6925945" y="1712595"/>
              <a:ext cx="3810" cy="32956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9" name="圆角矩形 19"/>
            <p:cNvSpPr/>
            <p:nvPr/>
          </p:nvSpPr>
          <p:spPr>
            <a:xfrm>
              <a:off x="6407150" y="2042160"/>
              <a:ext cx="103695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600" dirty="0"/>
                <a:t>编译器</a:t>
              </a:r>
            </a:p>
          </p:txBody>
        </p:sp>
        <p:sp>
          <p:nvSpPr>
            <p:cNvPr id="20" name="圆角矩形 20"/>
            <p:cNvSpPr/>
            <p:nvPr/>
          </p:nvSpPr>
          <p:spPr>
            <a:xfrm>
              <a:off x="6435725" y="2707005"/>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600"/>
                <a:t>优化器</a:t>
              </a:r>
            </a:p>
          </p:txBody>
        </p:sp>
        <p:sp>
          <p:nvSpPr>
            <p:cNvPr id="21" name="圆角矩形 21"/>
            <p:cNvSpPr/>
            <p:nvPr/>
          </p:nvSpPr>
          <p:spPr>
            <a:xfrm>
              <a:off x="6451917" y="4544060"/>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600" dirty="0"/>
                <a:t>执行器</a:t>
              </a:r>
            </a:p>
          </p:txBody>
        </p:sp>
        <p:cxnSp>
          <p:nvCxnSpPr>
            <p:cNvPr id="22" name="直接箭头连接符 21"/>
            <p:cNvCxnSpPr/>
            <p:nvPr/>
          </p:nvCxnSpPr>
          <p:spPr>
            <a:xfrm flipH="1">
              <a:off x="6931025" y="2380615"/>
              <a:ext cx="3810" cy="32956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p:nvPr/>
          </p:nvCxnSpPr>
          <p:spPr>
            <a:xfrm flipH="1">
              <a:off x="6932930" y="3095625"/>
              <a:ext cx="5080" cy="421640"/>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a:xfrm flipH="1">
              <a:off x="6941185" y="4114800"/>
              <a:ext cx="1" cy="40449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25" name="文本框 24"/>
            <p:cNvSpPr txBox="1"/>
            <p:nvPr/>
          </p:nvSpPr>
          <p:spPr>
            <a:xfrm>
              <a:off x="7790816" y="3270884"/>
              <a:ext cx="1407794" cy="1085267"/>
            </a:xfrm>
            <a:prstGeom prst="rect">
              <a:avLst/>
            </a:prstGeom>
            <a:noFill/>
          </p:spPr>
          <p:txBody>
            <a:bodyPr wrap="square" rtlCol="0">
              <a:spAutoFit/>
            </a:bodyPr>
            <a:lstStyle/>
            <a:p>
              <a:pPr marL="285750" indent="-285750">
                <a:buFont typeface="Wingdings" panose="05000000000000000000" charset="0"/>
                <a:buChar char="p"/>
              </a:pPr>
              <a:r>
                <a:rPr lang="en-US" altLang="zh-CN" sz="500"/>
                <a:t>join</a:t>
              </a:r>
              <a:r>
                <a:rPr lang="zh-CN" altLang="en-US" sz="500"/>
                <a:t>算子</a:t>
              </a:r>
            </a:p>
            <a:p>
              <a:pPr marL="285750" indent="-285750">
                <a:buFont typeface="Wingdings" panose="05000000000000000000" charset="0"/>
                <a:buChar char="p"/>
              </a:pPr>
              <a:r>
                <a:rPr lang="en-US" altLang="zh-CN" sz="500"/>
                <a:t>sort</a:t>
              </a:r>
              <a:r>
                <a:rPr lang="zh-CN" altLang="en-US" sz="500"/>
                <a:t>算子</a:t>
              </a:r>
            </a:p>
            <a:p>
              <a:pPr marL="285750" indent="-285750">
                <a:buFont typeface="Wingdings" panose="05000000000000000000" charset="0"/>
                <a:buChar char="p"/>
              </a:pPr>
              <a:r>
                <a:rPr lang="en-US" altLang="zh-CN" sz="500"/>
                <a:t>scan</a:t>
              </a:r>
              <a:r>
                <a:rPr lang="zh-CN" altLang="en-US" sz="500"/>
                <a:t>算子</a:t>
              </a:r>
            </a:p>
            <a:p>
              <a:pPr marL="285750" indent="-285750">
                <a:buFont typeface="Wingdings" panose="05000000000000000000" charset="0"/>
                <a:buChar char="p"/>
              </a:pPr>
              <a:r>
                <a:rPr lang="zh-CN" altLang="en-US" sz="500"/>
                <a:t>索引</a:t>
              </a:r>
            </a:p>
          </p:txBody>
        </p:sp>
        <p:sp>
          <p:nvSpPr>
            <p:cNvPr id="26" name="左大括号 25"/>
            <p:cNvSpPr/>
            <p:nvPr/>
          </p:nvSpPr>
          <p:spPr>
            <a:xfrm>
              <a:off x="7629525" y="3395980"/>
              <a:ext cx="161290" cy="825500"/>
            </a:xfrm>
            <a:prstGeom prst="leftBrace">
              <a:avLst>
                <a:gd name="adj1" fmla="val 8333"/>
                <a:gd name="adj2" fmla="val 5000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sz="600"/>
            </a:p>
          </p:txBody>
        </p:sp>
        <p:sp>
          <p:nvSpPr>
            <p:cNvPr id="27" name="文本框 26"/>
            <p:cNvSpPr txBox="1"/>
            <p:nvPr/>
          </p:nvSpPr>
          <p:spPr>
            <a:xfrm>
              <a:off x="7736205" y="1671957"/>
              <a:ext cx="1407794" cy="1085267"/>
            </a:xfrm>
            <a:prstGeom prst="rect">
              <a:avLst/>
            </a:prstGeom>
            <a:noFill/>
          </p:spPr>
          <p:txBody>
            <a:bodyPr wrap="square" rtlCol="0">
              <a:spAutoFit/>
            </a:bodyPr>
            <a:lstStyle/>
            <a:p>
              <a:pPr marL="285750" indent="-285750">
                <a:buFont typeface="Wingdings" panose="05000000000000000000" charset="0"/>
                <a:buChar char="p"/>
              </a:pPr>
              <a:r>
                <a:rPr lang="zh-CN" altLang="en-US" sz="500" dirty="0"/>
                <a:t>词法分析</a:t>
              </a:r>
            </a:p>
            <a:p>
              <a:pPr marL="285750" indent="-285750">
                <a:buFont typeface="Wingdings" panose="05000000000000000000" charset="0"/>
                <a:buChar char="p"/>
              </a:pPr>
              <a:r>
                <a:rPr lang="zh-CN" altLang="en-US" sz="500" dirty="0"/>
                <a:t>语法分析</a:t>
              </a:r>
            </a:p>
            <a:p>
              <a:pPr marL="285750" indent="-285750">
                <a:buFont typeface="Wingdings" panose="05000000000000000000" charset="0"/>
                <a:buChar char="p"/>
              </a:pPr>
              <a:r>
                <a:rPr lang="zh-CN" altLang="en-US" sz="500" dirty="0"/>
                <a:t>语义检查</a:t>
              </a:r>
            </a:p>
            <a:p>
              <a:pPr marL="285750" indent="-285750">
                <a:buFont typeface="Wingdings" panose="05000000000000000000" charset="0"/>
                <a:buChar char="p"/>
              </a:pPr>
              <a:r>
                <a:rPr lang="zh-CN" altLang="en-US" sz="500" dirty="0"/>
                <a:t>授权检查</a:t>
              </a:r>
            </a:p>
          </p:txBody>
        </p:sp>
        <p:sp>
          <p:nvSpPr>
            <p:cNvPr id="28" name="左大括号 27"/>
            <p:cNvSpPr/>
            <p:nvPr/>
          </p:nvSpPr>
          <p:spPr>
            <a:xfrm>
              <a:off x="7574915" y="1797050"/>
              <a:ext cx="161290" cy="825500"/>
            </a:xfrm>
            <a:prstGeom prst="leftBrace">
              <a:avLst>
                <a:gd name="adj1" fmla="val 8333"/>
                <a:gd name="adj2" fmla="val 5000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sz="600"/>
            </a:p>
          </p:txBody>
        </p:sp>
        <p:sp>
          <p:nvSpPr>
            <p:cNvPr id="29" name="圆角矩形 30"/>
            <p:cNvSpPr/>
            <p:nvPr/>
          </p:nvSpPr>
          <p:spPr>
            <a:xfrm>
              <a:off x="6457633" y="5335270"/>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a:t>存储层</a:t>
              </a:r>
              <a:endParaRPr lang="zh-CN" sz="600" dirty="0"/>
            </a:p>
          </p:txBody>
        </p:sp>
        <p:cxnSp>
          <p:nvCxnSpPr>
            <p:cNvPr id="30" name="直接箭头连接符 29"/>
            <p:cNvCxnSpPr/>
            <p:nvPr/>
          </p:nvCxnSpPr>
          <p:spPr>
            <a:xfrm flipH="1">
              <a:off x="6946901" y="4906010"/>
              <a:ext cx="1" cy="40449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31" name="椭圆 30"/>
            <p:cNvSpPr/>
            <p:nvPr/>
          </p:nvSpPr>
          <p:spPr>
            <a:xfrm>
              <a:off x="6101656" y="1959257"/>
              <a:ext cx="1613474" cy="242603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p>
          </p:txBody>
        </p:sp>
      </p:grpSp>
      <p:cxnSp>
        <p:nvCxnSpPr>
          <p:cNvPr id="39" name="直接箭头连接符 38"/>
          <p:cNvCxnSpPr>
            <a:stCxn id="11" idx="3"/>
            <a:endCxn id="36" idx="1"/>
          </p:cNvCxnSpPr>
          <p:nvPr/>
        </p:nvCxnSpPr>
        <p:spPr>
          <a:xfrm>
            <a:off x="2258233" y="1797050"/>
            <a:ext cx="822987" cy="0"/>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47" name="直接箭头连接符 46"/>
          <p:cNvCxnSpPr>
            <a:stCxn id="36" idx="3"/>
            <a:endCxn id="44" idx="1"/>
          </p:cNvCxnSpPr>
          <p:nvPr/>
        </p:nvCxnSpPr>
        <p:spPr>
          <a:xfrm>
            <a:off x="3690820" y="1797050"/>
            <a:ext cx="2055818" cy="272731"/>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51" name="直接箭头连接符 50"/>
          <p:cNvCxnSpPr>
            <a:stCxn id="44" idx="2"/>
            <a:endCxn id="108" idx="0"/>
          </p:cNvCxnSpPr>
          <p:nvPr/>
        </p:nvCxnSpPr>
        <p:spPr>
          <a:xfrm>
            <a:off x="6051438" y="2374581"/>
            <a:ext cx="6944" cy="92453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62" name="直接箭头连接符 61"/>
          <p:cNvCxnSpPr>
            <a:stCxn id="54" idx="2"/>
            <a:endCxn id="113" idx="0"/>
          </p:cNvCxnSpPr>
          <p:nvPr/>
        </p:nvCxnSpPr>
        <p:spPr>
          <a:xfrm flipH="1">
            <a:off x="6057228" y="4305921"/>
            <a:ext cx="1154" cy="1269516"/>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grpSp>
        <p:nvGrpSpPr>
          <p:cNvPr id="95" name="组合 94"/>
          <p:cNvGrpSpPr/>
          <p:nvPr/>
        </p:nvGrpSpPr>
        <p:grpSpPr>
          <a:xfrm>
            <a:off x="202183" y="1239300"/>
            <a:ext cx="812974" cy="862550"/>
            <a:chOff x="202183" y="1239300"/>
            <a:chExt cx="812974" cy="862550"/>
          </a:xfrm>
        </p:grpSpPr>
        <p:pic>
          <p:nvPicPr>
            <p:cNvPr id="3" name="图片 2"/>
            <p:cNvPicPr>
              <a:picLocks noChangeAspect="1"/>
            </p:cNvPicPr>
            <p:nvPr/>
          </p:nvPicPr>
          <p:blipFill>
            <a:blip r:embed="rId3"/>
            <a:stretch>
              <a:fillRect/>
            </a:stretch>
          </p:blipFill>
          <p:spPr>
            <a:xfrm>
              <a:off x="272497" y="1492250"/>
              <a:ext cx="609600" cy="609600"/>
            </a:xfrm>
            <a:prstGeom prst="rect">
              <a:avLst/>
            </a:prstGeom>
          </p:spPr>
        </p:pic>
        <p:sp>
          <p:nvSpPr>
            <p:cNvPr id="64" name="文本框 63"/>
            <p:cNvSpPr txBox="1"/>
            <p:nvPr/>
          </p:nvSpPr>
          <p:spPr>
            <a:xfrm>
              <a:off x="202183" y="1239300"/>
              <a:ext cx="812974" cy="276999"/>
            </a:xfrm>
            <a:prstGeom prst="rect">
              <a:avLst/>
            </a:prstGeom>
            <a:noFill/>
          </p:spPr>
          <p:txBody>
            <a:bodyPr wrap="square" rtlCol="0">
              <a:spAutoFit/>
            </a:bodyPr>
            <a:lstStyle/>
            <a:p>
              <a:r>
                <a:rPr lang="zh-CN" altLang="en-US" sz="1200" dirty="0"/>
                <a:t>应用程序</a:t>
              </a:r>
            </a:p>
          </p:txBody>
        </p:sp>
      </p:grpSp>
      <p:grpSp>
        <p:nvGrpSpPr>
          <p:cNvPr id="99" name="组合 98"/>
          <p:cNvGrpSpPr/>
          <p:nvPr/>
        </p:nvGrpSpPr>
        <p:grpSpPr>
          <a:xfrm>
            <a:off x="1624227" y="1241292"/>
            <a:ext cx="697000" cy="860558"/>
            <a:chOff x="1624227" y="1241292"/>
            <a:chExt cx="697000" cy="860558"/>
          </a:xfrm>
        </p:grpSpPr>
        <p:pic>
          <p:nvPicPr>
            <p:cNvPr id="11" name="图片 10"/>
            <p:cNvPicPr>
              <a:picLocks noChangeAspect="1"/>
            </p:cNvPicPr>
            <p:nvPr/>
          </p:nvPicPr>
          <p:blipFill>
            <a:blip r:embed="rId4"/>
            <a:stretch>
              <a:fillRect/>
            </a:stretch>
          </p:blipFill>
          <p:spPr>
            <a:xfrm>
              <a:off x="1648633" y="1492250"/>
              <a:ext cx="609600" cy="609600"/>
            </a:xfrm>
            <a:prstGeom prst="rect">
              <a:avLst/>
            </a:prstGeom>
          </p:spPr>
        </p:pic>
        <p:sp>
          <p:nvSpPr>
            <p:cNvPr id="98" name="文本框 97"/>
            <p:cNvSpPr txBox="1"/>
            <p:nvPr/>
          </p:nvSpPr>
          <p:spPr>
            <a:xfrm>
              <a:off x="1624227" y="1241292"/>
              <a:ext cx="697000" cy="276999"/>
            </a:xfrm>
            <a:prstGeom prst="rect">
              <a:avLst/>
            </a:prstGeom>
            <a:noFill/>
          </p:spPr>
          <p:txBody>
            <a:bodyPr wrap="square" rtlCol="0">
              <a:spAutoFit/>
            </a:bodyPr>
            <a:lstStyle/>
            <a:p>
              <a:r>
                <a:rPr lang="zh-CN" altLang="en-US" sz="1200" dirty="0"/>
                <a:t>解析器</a:t>
              </a:r>
            </a:p>
          </p:txBody>
        </p:sp>
      </p:grpSp>
      <p:grpSp>
        <p:nvGrpSpPr>
          <p:cNvPr id="100" name="组合 99"/>
          <p:cNvGrpSpPr/>
          <p:nvPr/>
        </p:nvGrpSpPr>
        <p:grpSpPr>
          <a:xfrm>
            <a:off x="2933847" y="1215251"/>
            <a:ext cx="915492" cy="886599"/>
            <a:chOff x="2933847" y="1215251"/>
            <a:chExt cx="915492" cy="886599"/>
          </a:xfrm>
        </p:grpSpPr>
        <p:pic>
          <p:nvPicPr>
            <p:cNvPr id="36" name="图片 35"/>
            <p:cNvPicPr>
              <a:picLocks noChangeAspect="1"/>
            </p:cNvPicPr>
            <p:nvPr/>
          </p:nvPicPr>
          <p:blipFill>
            <a:blip r:embed="rId5"/>
            <a:stretch>
              <a:fillRect/>
            </a:stretch>
          </p:blipFill>
          <p:spPr>
            <a:xfrm>
              <a:off x="3081220" y="1492250"/>
              <a:ext cx="609600" cy="609600"/>
            </a:xfrm>
            <a:prstGeom prst="rect">
              <a:avLst/>
            </a:prstGeom>
          </p:spPr>
        </p:pic>
        <p:sp>
          <p:nvSpPr>
            <p:cNvPr id="102" name="文本框 101"/>
            <p:cNvSpPr txBox="1"/>
            <p:nvPr/>
          </p:nvSpPr>
          <p:spPr>
            <a:xfrm>
              <a:off x="2933847" y="1215251"/>
              <a:ext cx="915492" cy="276999"/>
            </a:xfrm>
            <a:prstGeom prst="rect">
              <a:avLst/>
            </a:prstGeom>
            <a:noFill/>
          </p:spPr>
          <p:txBody>
            <a:bodyPr wrap="square" rtlCol="0">
              <a:spAutoFit/>
            </a:bodyPr>
            <a:lstStyle/>
            <a:p>
              <a:r>
                <a:rPr lang="zh-CN" altLang="en-US" sz="1200" dirty="0"/>
                <a:t>检查</a:t>
              </a:r>
              <a:r>
                <a:rPr lang="en-US" altLang="zh-CN" sz="1200" dirty="0"/>
                <a:t>&amp;</a:t>
              </a:r>
              <a:r>
                <a:rPr lang="zh-CN" altLang="en-US" sz="1200" dirty="0"/>
                <a:t>绑定</a:t>
              </a:r>
            </a:p>
          </p:txBody>
        </p:sp>
      </p:grpSp>
      <p:grpSp>
        <p:nvGrpSpPr>
          <p:cNvPr id="101" name="组合 100"/>
          <p:cNvGrpSpPr/>
          <p:nvPr/>
        </p:nvGrpSpPr>
        <p:grpSpPr>
          <a:xfrm>
            <a:off x="5708993" y="1396471"/>
            <a:ext cx="915492" cy="978110"/>
            <a:chOff x="4383075" y="1123740"/>
            <a:chExt cx="915492" cy="978110"/>
          </a:xfrm>
        </p:grpSpPr>
        <p:pic>
          <p:nvPicPr>
            <p:cNvPr id="44" name="图片 43"/>
            <p:cNvPicPr>
              <a:picLocks noChangeAspect="1"/>
            </p:cNvPicPr>
            <p:nvPr/>
          </p:nvPicPr>
          <p:blipFill>
            <a:blip r:embed="rId6"/>
            <a:stretch>
              <a:fillRect/>
            </a:stretch>
          </p:blipFill>
          <p:spPr>
            <a:xfrm>
              <a:off x="4420720" y="1492250"/>
              <a:ext cx="609600" cy="609600"/>
            </a:xfrm>
            <a:prstGeom prst="rect">
              <a:avLst/>
            </a:prstGeom>
          </p:spPr>
        </p:pic>
        <p:sp>
          <p:nvSpPr>
            <p:cNvPr id="103" name="文本框 102"/>
            <p:cNvSpPr txBox="1"/>
            <p:nvPr/>
          </p:nvSpPr>
          <p:spPr>
            <a:xfrm>
              <a:off x="4383075" y="1123740"/>
              <a:ext cx="915492" cy="461665"/>
            </a:xfrm>
            <a:prstGeom prst="rect">
              <a:avLst/>
            </a:prstGeom>
            <a:noFill/>
          </p:spPr>
          <p:txBody>
            <a:bodyPr wrap="square" rtlCol="0">
              <a:spAutoFit/>
            </a:bodyPr>
            <a:lstStyle/>
            <a:p>
              <a:pPr algn="ctr"/>
              <a:r>
                <a:rPr lang="zh-CN" altLang="en-US" sz="1200" dirty="0"/>
                <a:t>基于规则的优化</a:t>
              </a:r>
            </a:p>
          </p:txBody>
        </p:sp>
      </p:grpSp>
      <p:grpSp>
        <p:nvGrpSpPr>
          <p:cNvPr id="106" name="组合 105"/>
          <p:cNvGrpSpPr/>
          <p:nvPr/>
        </p:nvGrpSpPr>
        <p:grpSpPr>
          <a:xfrm>
            <a:off x="5600636" y="3299116"/>
            <a:ext cx="915492" cy="1006805"/>
            <a:chOff x="4265384" y="2510460"/>
            <a:chExt cx="915492" cy="1006805"/>
          </a:xfrm>
        </p:grpSpPr>
        <p:pic>
          <p:nvPicPr>
            <p:cNvPr id="54" name="图片 53"/>
            <p:cNvPicPr>
              <a:picLocks noChangeAspect="1"/>
            </p:cNvPicPr>
            <p:nvPr/>
          </p:nvPicPr>
          <p:blipFill>
            <a:blip r:embed="rId7"/>
            <a:stretch>
              <a:fillRect/>
            </a:stretch>
          </p:blipFill>
          <p:spPr>
            <a:xfrm>
              <a:off x="4418330" y="2907665"/>
              <a:ext cx="609600" cy="609600"/>
            </a:xfrm>
            <a:prstGeom prst="rect">
              <a:avLst/>
            </a:prstGeom>
          </p:spPr>
        </p:pic>
        <p:sp>
          <p:nvSpPr>
            <p:cNvPr id="108" name="文本框 107"/>
            <p:cNvSpPr txBox="1"/>
            <p:nvPr/>
          </p:nvSpPr>
          <p:spPr>
            <a:xfrm>
              <a:off x="4265384" y="2510460"/>
              <a:ext cx="915492" cy="461665"/>
            </a:xfrm>
            <a:prstGeom prst="rect">
              <a:avLst/>
            </a:prstGeom>
            <a:noFill/>
          </p:spPr>
          <p:txBody>
            <a:bodyPr wrap="square" rtlCol="0">
              <a:spAutoFit/>
            </a:bodyPr>
            <a:lstStyle/>
            <a:p>
              <a:pPr algn="ctr"/>
              <a:r>
                <a:rPr lang="zh-CN" altLang="en-US" sz="1200" dirty="0"/>
                <a:t>基于代价的优化</a:t>
              </a:r>
            </a:p>
          </p:txBody>
        </p:sp>
      </p:grpSp>
      <p:grpSp>
        <p:nvGrpSpPr>
          <p:cNvPr id="111" name="组合 110"/>
          <p:cNvGrpSpPr/>
          <p:nvPr/>
        </p:nvGrpSpPr>
        <p:grpSpPr>
          <a:xfrm>
            <a:off x="5720081" y="5575437"/>
            <a:ext cx="666859" cy="837659"/>
            <a:chOff x="4420720" y="4427363"/>
            <a:chExt cx="666859" cy="837659"/>
          </a:xfrm>
        </p:grpSpPr>
        <p:pic>
          <p:nvPicPr>
            <p:cNvPr id="56" name="图片 55"/>
            <p:cNvPicPr>
              <a:picLocks noChangeAspect="1"/>
            </p:cNvPicPr>
            <p:nvPr/>
          </p:nvPicPr>
          <p:blipFill>
            <a:blip r:embed="rId8"/>
            <a:stretch>
              <a:fillRect/>
            </a:stretch>
          </p:blipFill>
          <p:spPr>
            <a:xfrm>
              <a:off x="4420720" y="4655422"/>
              <a:ext cx="609600" cy="609600"/>
            </a:xfrm>
            <a:prstGeom prst="rect">
              <a:avLst/>
            </a:prstGeom>
          </p:spPr>
        </p:pic>
        <p:sp>
          <p:nvSpPr>
            <p:cNvPr id="113" name="文本框 112"/>
            <p:cNvSpPr txBox="1"/>
            <p:nvPr/>
          </p:nvSpPr>
          <p:spPr>
            <a:xfrm>
              <a:off x="4428154" y="4427363"/>
              <a:ext cx="659425" cy="276999"/>
            </a:xfrm>
            <a:prstGeom prst="rect">
              <a:avLst/>
            </a:prstGeom>
            <a:noFill/>
          </p:spPr>
          <p:txBody>
            <a:bodyPr wrap="square" rtlCol="0">
              <a:spAutoFit/>
            </a:bodyPr>
            <a:lstStyle/>
            <a:p>
              <a:r>
                <a:rPr lang="zh-CN" altLang="en-US" sz="1200" dirty="0"/>
                <a:t>执行器</a:t>
              </a:r>
            </a:p>
          </p:txBody>
        </p:sp>
      </p:grpSp>
      <p:grpSp>
        <p:nvGrpSpPr>
          <p:cNvPr id="114" name="组合 113"/>
          <p:cNvGrpSpPr/>
          <p:nvPr/>
        </p:nvGrpSpPr>
        <p:grpSpPr>
          <a:xfrm>
            <a:off x="7171233" y="690637"/>
            <a:ext cx="822645" cy="820835"/>
            <a:chOff x="2732054" y="4082980"/>
            <a:chExt cx="822645" cy="820835"/>
          </a:xfrm>
        </p:grpSpPr>
        <p:pic>
          <p:nvPicPr>
            <p:cNvPr id="34" name="图片 33"/>
            <p:cNvPicPr>
              <a:picLocks noChangeAspect="1"/>
            </p:cNvPicPr>
            <p:nvPr/>
          </p:nvPicPr>
          <p:blipFill>
            <a:blip r:embed="rId9"/>
            <a:stretch>
              <a:fillRect/>
            </a:stretch>
          </p:blipFill>
          <p:spPr>
            <a:xfrm>
              <a:off x="2831895" y="4294215"/>
              <a:ext cx="609600" cy="609600"/>
            </a:xfrm>
            <a:prstGeom prst="rect">
              <a:avLst/>
            </a:prstGeom>
          </p:spPr>
        </p:pic>
        <p:sp>
          <p:nvSpPr>
            <p:cNvPr id="116" name="文本框 115"/>
            <p:cNvSpPr txBox="1"/>
            <p:nvPr/>
          </p:nvSpPr>
          <p:spPr>
            <a:xfrm>
              <a:off x="2732054" y="4082980"/>
              <a:ext cx="822645" cy="276999"/>
            </a:xfrm>
            <a:prstGeom prst="rect">
              <a:avLst/>
            </a:prstGeom>
            <a:noFill/>
          </p:spPr>
          <p:txBody>
            <a:bodyPr wrap="square" rtlCol="0">
              <a:spAutoFit/>
            </a:bodyPr>
            <a:lstStyle/>
            <a:p>
              <a:r>
                <a:rPr lang="zh-CN" altLang="en-US" sz="1200" dirty="0"/>
                <a:t>系统目录</a:t>
              </a:r>
            </a:p>
          </p:txBody>
        </p:sp>
      </p:grpSp>
      <p:grpSp>
        <p:nvGrpSpPr>
          <p:cNvPr id="119" name="组合 118"/>
          <p:cNvGrpSpPr/>
          <p:nvPr/>
        </p:nvGrpSpPr>
        <p:grpSpPr>
          <a:xfrm>
            <a:off x="7213270" y="3263106"/>
            <a:ext cx="822645" cy="783235"/>
            <a:chOff x="2868175" y="2789075"/>
            <a:chExt cx="822645" cy="783235"/>
          </a:xfrm>
        </p:grpSpPr>
        <p:sp>
          <p:nvSpPr>
            <p:cNvPr id="118" name="文本框 117"/>
            <p:cNvSpPr txBox="1"/>
            <p:nvPr/>
          </p:nvSpPr>
          <p:spPr>
            <a:xfrm>
              <a:off x="2868175" y="2789075"/>
              <a:ext cx="822645" cy="276999"/>
            </a:xfrm>
            <a:prstGeom prst="rect">
              <a:avLst/>
            </a:prstGeom>
            <a:noFill/>
          </p:spPr>
          <p:txBody>
            <a:bodyPr wrap="square" rtlCol="0">
              <a:spAutoFit/>
            </a:bodyPr>
            <a:lstStyle/>
            <a:p>
              <a:r>
                <a:rPr lang="zh-CN" altLang="en-US" sz="1200" dirty="0"/>
                <a:t>统计信息</a:t>
              </a:r>
            </a:p>
          </p:txBody>
        </p:sp>
        <p:pic>
          <p:nvPicPr>
            <p:cNvPr id="117" name="图片 116"/>
            <p:cNvPicPr>
              <a:picLocks noChangeAspect="1"/>
            </p:cNvPicPr>
            <p:nvPr/>
          </p:nvPicPr>
          <p:blipFill>
            <a:blip r:embed="rId10"/>
            <a:stretch>
              <a:fillRect/>
            </a:stretch>
          </p:blipFill>
          <p:spPr>
            <a:xfrm>
              <a:off x="2945099" y="2962710"/>
              <a:ext cx="609600" cy="609600"/>
            </a:xfrm>
            <a:prstGeom prst="rect">
              <a:avLst/>
            </a:prstGeom>
          </p:spPr>
        </p:pic>
      </p:grpSp>
      <p:grpSp>
        <p:nvGrpSpPr>
          <p:cNvPr id="200" name="组合 199"/>
          <p:cNvGrpSpPr/>
          <p:nvPr/>
        </p:nvGrpSpPr>
        <p:grpSpPr>
          <a:xfrm>
            <a:off x="3690820" y="1206672"/>
            <a:ext cx="3885055" cy="2794448"/>
            <a:chOff x="3690820" y="1206672"/>
            <a:chExt cx="3885055" cy="2794448"/>
          </a:xfrm>
        </p:grpSpPr>
        <p:cxnSp>
          <p:nvCxnSpPr>
            <p:cNvPr id="136" name="连接符: 曲线 135"/>
            <p:cNvCxnSpPr>
              <a:stCxn id="34" idx="1"/>
              <a:endCxn id="36" idx="3"/>
            </p:cNvCxnSpPr>
            <p:nvPr/>
          </p:nvCxnSpPr>
          <p:spPr>
            <a:xfrm rot="10800000" flipV="1">
              <a:off x="3690820" y="1206672"/>
              <a:ext cx="3580254" cy="590378"/>
            </a:xfrm>
            <a:prstGeom prst="curvedConnector3">
              <a:avLst/>
            </a:prstGeom>
            <a:ln w="19050">
              <a:solidFill>
                <a:srgbClr val="C00000"/>
              </a:solidFill>
              <a:prstDash val="dashDot"/>
              <a:tailEnd type="triangle"/>
            </a:ln>
          </p:spPr>
          <p:style>
            <a:lnRef idx="1">
              <a:schemeClr val="accent6"/>
            </a:lnRef>
            <a:fillRef idx="0">
              <a:schemeClr val="accent6"/>
            </a:fillRef>
            <a:effectRef idx="0">
              <a:schemeClr val="accent6"/>
            </a:effectRef>
            <a:fontRef idx="minor">
              <a:schemeClr val="tx1"/>
            </a:fontRef>
          </p:style>
        </p:cxnSp>
        <p:cxnSp>
          <p:nvCxnSpPr>
            <p:cNvPr id="139" name="连接符: 曲线 138"/>
            <p:cNvCxnSpPr>
              <a:stCxn id="34" idx="2"/>
              <a:endCxn id="44" idx="3"/>
            </p:cNvCxnSpPr>
            <p:nvPr/>
          </p:nvCxnSpPr>
          <p:spPr>
            <a:xfrm rot="5400000">
              <a:off x="6686902" y="1180808"/>
              <a:ext cx="558309" cy="1219636"/>
            </a:xfrm>
            <a:prstGeom prst="curvedConnector2">
              <a:avLst/>
            </a:prstGeom>
            <a:ln w="19050">
              <a:solidFill>
                <a:srgbClr val="C00000"/>
              </a:solidFill>
              <a:prstDash val="dashDot"/>
              <a:tailEnd type="triangle"/>
            </a:ln>
          </p:spPr>
          <p:style>
            <a:lnRef idx="1">
              <a:schemeClr val="accent6"/>
            </a:lnRef>
            <a:fillRef idx="0">
              <a:schemeClr val="accent6"/>
            </a:fillRef>
            <a:effectRef idx="0">
              <a:schemeClr val="accent6"/>
            </a:effectRef>
            <a:fontRef idx="minor">
              <a:schemeClr val="tx1"/>
            </a:fontRef>
          </p:style>
        </p:cxnSp>
        <p:cxnSp>
          <p:nvCxnSpPr>
            <p:cNvPr id="142" name="连接符: 曲线 141"/>
            <p:cNvCxnSpPr>
              <a:stCxn id="34" idx="2"/>
              <a:endCxn id="54" idx="3"/>
            </p:cNvCxnSpPr>
            <p:nvPr/>
          </p:nvCxnSpPr>
          <p:spPr>
            <a:xfrm rot="5400000">
              <a:off x="5724704" y="2149950"/>
              <a:ext cx="2489649" cy="1212692"/>
            </a:xfrm>
            <a:prstGeom prst="curvedConnector2">
              <a:avLst/>
            </a:prstGeom>
            <a:ln w="19050">
              <a:solidFill>
                <a:srgbClr val="C00000"/>
              </a:solidFill>
              <a:prstDash val="dashDot"/>
              <a:tailEnd type="triangle"/>
            </a:ln>
          </p:spPr>
          <p:style>
            <a:lnRef idx="1">
              <a:schemeClr val="accent6"/>
            </a:lnRef>
            <a:fillRef idx="0">
              <a:schemeClr val="accent6"/>
            </a:fillRef>
            <a:effectRef idx="0">
              <a:schemeClr val="accent6"/>
            </a:effectRef>
            <a:fontRef idx="minor">
              <a:schemeClr val="tx1"/>
            </a:fontRef>
          </p:style>
        </p:cxnSp>
      </p:grpSp>
      <p:cxnSp>
        <p:nvCxnSpPr>
          <p:cNvPr id="145" name="连接符: 曲线 144"/>
          <p:cNvCxnSpPr>
            <a:stCxn id="117" idx="1"/>
            <a:endCxn id="54" idx="3"/>
          </p:cNvCxnSpPr>
          <p:nvPr/>
        </p:nvCxnSpPr>
        <p:spPr>
          <a:xfrm rot="10800000" flipV="1">
            <a:off x="6363182" y="3741541"/>
            <a:ext cx="927012" cy="259580"/>
          </a:xfrm>
          <a:prstGeom prst="curvedConnector3">
            <a:avLst>
              <a:gd name="adj1" fmla="val 50000"/>
            </a:avLst>
          </a:prstGeom>
          <a:ln w="19050">
            <a:solidFill>
              <a:srgbClr val="C00000"/>
            </a:solidFill>
            <a:prstDash val="dashDot"/>
            <a:tailEnd type="triangle"/>
          </a:ln>
        </p:spPr>
        <p:style>
          <a:lnRef idx="1">
            <a:schemeClr val="accent6"/>
          </a:lnRef>
          <a:fillRef idx="0">
            <a:schemeClr val="accent6"/>
          </a:fillRef>
          <a:effectRef idx="0">
            <a:schemeClr val="accent6"/>
          </a:effectRef>
          <a:fontRef idx="minor">
            <a:schemeClr val="tx1"/>
          </a:fontRef>
        </p:style>
      </p:cxnSp>
      <p:grpSp>
        <p:nvGrpSpPr>
          <p:cNvPr id="197" name="组合 196"/>
          <p:cNvGrpSpPr/>
          <p:nvPr/>
        </p:nvGrpSpPr>
        <p:grpSpPr>
          <a:xfrm>
            <a:off x="25164" y="1797050"/>
            <a:ext cx="2124885" cy="2128625"/>
            <a:chOff x="25164" y="1797050"/>
            <a:chExt cx="2124885" cy="2128625"/>
          </a:xfrm>
        </p:grpSpPr>
        <p:cxnSp>
          <p:nvCxnSpPr>
            <p:cNvPr id="122" name="直接连接符 121"/>
            <p:cNvCxnSpPr>
              <a:stCxn id="155" idx="0"/>
            </p:cNvCxnSpPr>
            <p:nvPr/>
          </p:nvCxnSpPr>
          <p:spPr>
            <a:xfrm flipV="1">
              <a:off x="1087607" y="1797050"/>
              <a:ext cx="88477" cy="699296"/>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pic>
          <p:nvPicPr>
            <p:cNvPr id="155" name="图片 154"/>
            <p:cNvPicPr>
              <a:picLocks noChangeAspect="1"/>
            </p:cNvPicPr>
            <p:nvPr/>
          </p:nvPicPr>
          <p:blipFill>
            <a:blip r:embed="rId11"/>
            <a:stretch>
              <a:fillRect/>
            </a:stretch>
          </p:blipFill>
          <p:spPr>
            <a:xfrm>
              <a:off x="25164" y="2496346"/>
              <a:ext cx="2124885" cy="1429329"/>
            </a:xfrm>
            <a:prstGeom prst="rect">
              <a:avLst/>
            </a:prstGeom>
            <a:ln>
              <a:noFill/>
            </a:ln>
            <a:effectLst>
              <a:outerShdw blurRad="190500" algn="tl" rotWithShape="0">
                <a:srgbClr val="000000">
                  <a:alpha val="70000"/>
                </a:srgbClr>
              </a:outerShdw>
            </a:effectLst>
          </p:spPr>
        </p:pic>
        <p:sp>
          <p:nvSpPr>
            <p:cNvPr id="167" name="文本框 166"/>
            <p:cNvSpPr txBox="1"/>
            <p:nvPr/>
          </p:nvSpPr>
          <p:spPr>
            <a:xfrm>
              <a:off x="1070843" y="2043513"/>
              <a:ext cx="467146" cy="307777"/>
            </a:xfrm>
            <a:prstGeom prst="rect">
              <a:avLst/>
            </a:prstGeom>
            <a:noFill/>
          </p:spPr>
          <p:txBody>
            <a:bodyPr wrap="square" rtlCol="0">
              <a:spAutoFit/>
            </a:bodyPr>
            <a:lstStyle/>
            <a:p>
              <a:r>
                <a:rPr lang="en-US" altLang="zh-CN" sz="1400" dirty="0">
                  <a:solidFill>
                    <a:srgbClr val="00B050"/>
                  </a:solidFill>
                </a:rPr>
                <a:t>SQL</a:t>
              </a:r>
              <a:endParaRPr lang="zh-CN" altLang="en-US" sz="1400" dirty="0">
                <a:solidFill>
                  <a:srgbClr val="00B050"/>
                </a:solidFill>
              </a:endParaRPr>
            </a:p>
          </p:txBody>
        </p:sp>
      </p:grpSp>
      <p:grpSp>
        <p:nvGrpSpPr>
          <p:cNvPr id="195" name="组合 194"/>
          <p:cNvGrpSpPr/>
          <p:nvPr/>
        </p:nvGrpSpPr>
        <p:grpSpPr>
          <a:xfrm>
            <a:off x="25164" y="1797050"/>
            <a:ext cx="4907120" cy="2697911"/>
            <a:chOff x="25164" y="1797050"/>
            <a:chExt cx="4907120" cy="2697911"/>
          </a:xfrm>
        </p:grpSpPr>
        <p:sp>
          <p:nvSpPr>
            <p:cNvPr id="170" name="文本框 169"/>
            <p:cNvSpPr txBox="1"/>
            <p:nvPr/>
          </p:nvSpPr>
          <p:spPr>
            <a:xfrm>
              <a:off x="2396077" y="2673953"/>
              <a:ext cx="467146" cy="307777"/>
            </a:xfrm>
            <a:prstGeom prst="rect">
              <a:avLst/>
            </a:prstGeom>
            <a:noFill/>
          </p:spPr>
          <p:txBody>
            <a:bodyPr wrap="square" rtlCol="0">
              <a:spAutoFit/>
            </a:bodyPr>
            <a:lstStyle/>
            <a:p>
              <a:r>
                <a:rPr lang="en-US" altLang="zh-CN" sz="1400" dirty="0">
                  <a:solidFill>
                    <a:srgbClr val="00B050"/>
                  </a:solidFill>
                </a:rPr>
                <a:t>AST</a:t>
              </a:r>
              <a:endParaRPr lang="zh-CN" altLang="en-US" sz="1400" dirty="0">
                <a:solidFill>
                  <a:srgbClr val="00B050"/>
                </a:solidFill>
              </a:endParaRPr>
            </a:p>
          </p:txBody>
        </p:sp>
        <p:grpSp>
          <p:nvGrpSpPr>
            <p:cNvPr id="194" name="组合 193"/>
            <p:cNvGrpSpPr/>
            <p:nvPr/>
          </p:nvGrpSpPr>
          <p:grpSpPr>
            <a:xfrm>
              <a:off x="25164" y="1797050"/>
              <a:ext cx="4907120" cy="2697911"/>
              <a:chOff x="25164" y="1797050"/>
              <a:chExt cx="4907120" cy="2697911"/>
            </a:xfrm>
          </p:grpSpPr>
          <p:cxnSp>
            <p:nvCxnSpPr>
              <p:cNvPr id="125" name="直接连接符 124"/>
              <p:cNvCxnSpPr>
                <a:stCxn id="177" idx="0"/>
              </p:cNvCxnSpPr>
              <p:nvPr/>
            </p:nvCxnSpPr>
            <p:spPr>
              <a:xfrm flipV="1">
                <a:off x="2478724" y="1797050"/>
                <a:ext cx="190648" cy="2158682"/>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pic>
            <p:nvPicPr>
              <p:cNvPr id="177" name="图片 176"/>
              <p:cNvPicPr>
                <a:picLocks noChangeAspect="1"/>
              </p:cNvPicPr>
              <p:nvPr/>
            </p:nvPicPr>
            <p:blipFill>
              <a:blip r:embed="rId12"/>
              <a:stretch>
                <a:fillRect/>
              </a:stretch>
            </p:blipFill>
            <p:spPr>
              <a:xfrm>
                <a:off x="25164" y="3955732"/>
                <a:ext cx="4907120" cy="539229"/>
              </a:xfrm>
              <a:prstGeom prst="rect">
                <a:avLst/>
              </a:prstGeom>
              <a:ln>
                <a:noFill/>
              </a:ln>
              <a:effectLst>
                <a:outerShdw blurRad="190500" algn="tl" rotWithShape="0">
                  <a:srgbClr val="000000">
                    <a:alpha val="70000"/>
                  </a:srgbClr>
                </a:outerShdw>
              </a:effectLst>
            </p:spPr>
          </p:pic>
        </p:grpSp>
      </p:grpSp>
      <p:grpSp>
        <p:nvGrpSpPr>
          <p:cNvPr id="198" name="组合 197"/>
          <p:cNvGrpSpPr/>
          <p:nvPr/>
        </p:nvGrpSpPr>
        <p:grpSpPr>
          <a:xfrm>
            <a:off x="46822" y="1918870"/>
            <a:ext cx="6004616" cy="4348264"/>
            <a:chOff x="46822" y="1918870"/>
            <a:chExt cx="6004616" cy="4348264"/>
          </a:xfrm>
        </p:grpSpPr>
        <p:cxnSp>
          <p:nvCxnSpPr>
            <p:cNvPr id="166" name="直接连接符 165"/>
            <p:cNvCxnSpPr>
              <a:stCxn id="180" idx="0"/>
            </p:cNvCxnSpPr>
            <p:nvPr/>
          </p:nvCxnSpPr>
          <p:spPr>
            <a:xfrm flipV="1">
              <a:off x="1566051" y="1918870"/>
              <a:ext cx="3031985" cy="2816309"/>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sp>
          <p:nvSpPr>
            <p:cNvPr id="171" name="文本框 170"/>
            <p:cNvSpPr txBox="1"/>
            <p:nvPr/>
          </p:nvSpPr>
          <p:spPr>
            <a:xfrm>
              <a:off x="3686145" y="3196771"/>
              <a:ext cx="1044688" cy="307777"/>
            </a:xfrm>
            <a:prstGeom prst="rect">
              <a:avLst/>
            </a:prstGeom>
            <a:noFill/>
          </p:spPr>
          <p:txBody>
            <a:bodyPr wrap="square" rtlCol="0">
              <a:spAutoFit/>
            </a:bodyPr>
            <a:lstStyle/>
            <a:p>
              <a:r>
                <a:rPr lang="zh-CN" altLang="en-US" sz="1400" dirty="0">
                  <a:solidFill>
                    <a:srgbClr val="00B050"/>
                  </a:solidFill>
                </a:rPr>
                <a:t>逻辑计划</a:t>
              </a:r>
            </a:p>
          </p:txBody>
        </p:sp>
        <p:cxnSp>
          <p:nvCxnSpPr>
            <p:cNvPr id="172" name="直接连接符 171"/>
            <p:cNvCxnSpPr>
              <a:stCxn id="180" idx="0"/>
            </p:cNvCxnSpPr>
            <p:nvPr/>
          </p:nvCxnSpPr>
          <p:spPr>
            <a:xfrm flipV="1">
              <a:off x="1566051" y="2731923"/>
              <a:ext cx="4485387" cy="2003256"/>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pic>
          <p:nvPicPr>
            <p:cNvPr id="180" name="图片 179"/>
            <p:cNvPicPr>
              <a:picLocks noChangeAspect="1"/>
            </p:cNvPicPr>
            <p:nvPr/>
          </p:nvPicPr>
          <p:blipFill>
            <a:blip r:embed="rId13"/>
            <a:stretch>
              <a:fillRect/>
            </a:stretch>
          </p:blipFill>
          <p:spPr>
            <a:xfrm>
              <a:off x="46822" y="4735179"/>
              <a:ext cx="3038457" cy="1531955"/>
            </a:xfrm>
            <a:prstGeom prst="rect">
              <a:avLst/>
            </a:prstGeom>
            <a:ln>
              <a:noFill/>
            </a:ln>
            <a:effectLst>
              <a:outerShdw blurRad="190500" algn="tl" rotWithShape="0">
                <a:srgbClr val="000000">
                  <a:alpha val="70000"/>
                </a:srgbClr>
              </a:outerShdw>
            </a:effectLst>
          </p:spPr>
        </p:pic>
      </p:grpSp>
      <p:grpSp>
        <p:nvGrpSpPr>
          <p:cNvPr id="199" name="组合 198"/>
          <p:cNvGrpSpPr/>
          <p:nvPr/>
        </p:nvGrpSpPr>
        <p:grpSpPr>
          <a:xfrm>
            <a:off x="3694974" y="4650850"/>
            <a:ext cx="2515359" cy="1639800"/>
            <a:chOff x="3694974" y="4650850"/>
            <a:chExt cx="2515359" cy="1639800"/>
          </a:xfrm>
        </p:grpSpPr>
        <p:pic>
          <p:nvPicPr>
            <p:cNvPr id="187" name="图片 186"/>
            <p:cNvPicPr>
              <a:picLocks noChangeAspect="1"/>
            </p:cNvPicPr>
            <p:nvPr/>
          </p:nvPicPr>
          <p:blipFill>
            <a:blip r:embed="rId14"/>
            <a:stretch>
              <a:fillRect/>
            </a:stretch>
          </p:blipFill>
          <p:spPr>
            <a:xfrm>
              <a:off x="3694974" y="4650850"/>
              <a:ext cx="1358165" cy="1639800"/>
            </a:xfrm>
            <a:prstGeom prst="rect">
              <a:avLst/>
            </a:prstGeom>
            <a:ln>
              <a:noFill/>
            </a:ln>
            <a:effectLst>
              <a:outerShdw blurRad="190500" algn="tl" rotWithShape="0">
                <a:srgbClr val="000000">
                  <a:alpha val="70000"/>
                </a:srgbClr>
              </a:outerShdw>
            </a:effectLst>
          </p:spPr>
        </p:pic>
        <p:cxnSp>
          <p:nvCxnSpPr>
            <p:cNvPr id="190" name="直接连接符 189"/>
            <p:cNvCxnSpPr>
              <a:stCxn id="187" idx="3"/>
            </p:cNvCxnSpPr>
            <p:nvPr/>
          </p:nvCxnSpPr>
          <p:spPr>
            <a:xfrm flipV="1">
              <a:off x="5053139" y="4805776"/>
              <a:ext cx="990304" cy="664974"/>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sp>
          <p:nvSpPr>
            <p:cNvPr id="193" name="文本框 192"/>
            <p:cNvSpPr txBox="1"/>
            <p:nvPr/>
          </p:nvSpPr>
          <p:spPr>
            <a:xfrm>
              <a:off x="5165645" y="4728506"/>
              <a:ext cx="1044688" cy="523220"/>
            </a:xfrm>
            <a:prstGeom prst="rect">
              <a:avLst/>
            </a:prstGeom>
            <a:noFill/>
          </p:spPr>
          <p:txBody>
            <a:bodyPr wrap="square" rtlCol="0">
              <a:spAutoFit/>
            </a:bodyPr>
            <a:lstStyle/>
            <a:p>
              <a:r>
                <a:rPr lang="zh-CN" altLang="en-US" sz="1400" dirty="0">
                  <a:solidFill>
                    <a:srgbClr val="00B050"/>
                  </a:solidFill>
                </a:rPr>
                <a:t>物理计划</a:t>
              </a:r>
              <a:endParaRPr lang="en-US" altLang="zh-CN" sz="1400" dirty="0">
                <a:solidFill>
                  <a:srgbClr val="00B050"/>
                </a:solidFill>
              </a:endParaRPr>
            </a:p>
            <a:p>
              <a:r>
                <a:rPr lang="en-US" altLang="zh-CN" sz="1400" dirty="0">
                  <a:solidFill>
                    <a:srgbClr val="00B050"/>
                  </a:solidFill>
                </a:rPr>
                <a:t>QEP</a:t>
              </a:r>
              <a:endParaRPr lang="zh-CN" altLang="en-US" sz="1400" dirty="0">
                <a:solidFill>
                  <a:srgbClr val="00B050"/>
                </a:solidFill>
              </a:endParaRPr>
            </a:p>
          </p:txBody>
        </p:sp>
      </p:grpSp>
      <p:pic>
        <p:nvPicPr>
          <p:cNvPr id="192" name="图片 191"/>
          <p:cNvPicPr>
            <a:picLocks noChangeAspect="1"/>
          </p:cNvPicPr>
          <p:nvPr/>
        </p:nvPicPr>
        <p:blipFill>
          <a:blip r:embed="rId15"/>
          <a:stretch>
            <a:fillRect/>
          </a:stretch>
        </p:blipFill>
        <p:spPr>
          <a:xfrm>
            <a:off x="8025117" y="3098792"/>
            <a:ext cx="1054506" cy="1269517"/>
          </a:xfrm>
          <a:prstGeom prst="rect">
            <a:avLst/>
          </a:prstGeom>
          <a:ln>
            <a:noFill/>
          </a:ln>
          <a:effectLst>
            <a:outerShdw blurRad="190500" algn="tl" rotWithShape="0">
              <a:srgbClr val="000000">
                <a:alpha val="70000"/>
              </a:srgbClr>
            </a:outerShdw>
          </a:effectLst>
        </p:spPr>
      </p:pic>
      <p:sp>
        <p:nvSpPr>
          <p:cNvPr id="196" name="文本框 10"/>
          <p:cNvSpPr txBox="1">
            <a:spLocks noChangeArrowheads="1"/>
          </p:cNvSpPr>
          <p:nvPr/>
        </p:nvSpPr>
        <p:spPr bwMode="auto">
          <a:xfrm>
            <a:off x="3766789" y="89044"/>
            <a:ext cx="53635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en-US" altLang="zh-CN" sz="1000" b="1" dirty="0">
                <a:solidFill>
                  <a:srgbClr val="7030A0"/>
                </a:solidFill>
                <a:latin typeface="Times New Roman" panose="02020603050405020304" pitchFamily="18" charset="0"/>
                <a:ea typeface="Microsoft YaHei" panose="020B0503020204020204" pitchFamily="34" charset="-122"/>
              </a:rPr>
              <a:t>*All examples are provided by our DBEDU platform (</a:t>
            </a:r>
            <a:r>
              <a:rPr lang="en-US" altLang="zh-CN" sz="1000" b="1" dirty="0" err="1">
                <a:solidFill>
                  <a:srgbClr val="7030A0"/>
                </a:solidFill>
                <a:latin typeface="Times New Roman" panose="02020603050405020304" pitchFamily="18" charset="0"/>
                <a:ea typeface="Microsoft YaHei" panose="020B0503020204020204" pitchFamily="34" charset="-122"/>
              </a:rPr>
              <a:t>Dbinsight</a:t>
            </a:r>
            <a:r>
              <a:rPr lang="en-US" altLang="zh-CN" sz="1000" b="1" dirty="0">
                <a:solidFill>
                  <a:srgbClr val="7030A0"/>
                </a:solidFill>
                <a:latin typeface="Times New Roman" panose="02020603050405020304" pitchFamily="18" charset="0"/>
                <a:ea typeface="Microsoft YaHei" panose="020B0503020204020204" pitchFamily="34" charset="-122"/>
              </a:rPr>
              <a:t> &amp; LANTERN subsystems)</a:t>
            </a:r>
          </a:p>
          <a:p>
            <a:pPr algn="ctr">
              <a:spcBef>
                <a:spcPct val="0"/>
              </a:spcBef>
              <a:buFontTx/>
              <a:buNone/>
            </a:pPr>
            <a:r>
              <a:rPr lang="en-US" altLang="zh-CN" sz="1000" b="1" dirty="0">
                <a:solidFill>
                  <a:srgbClr val="7030A0"/>
                </a:solidFill>
                <a:latin typeface="Times New Roman" panose="02020603050405020304" pitchFamily="18" charset="0"/>
                <a:ea typeface="Microsoft YaHei" panose="020B0503020204020204" pitchFamily="34" charset="-122"/>
              </a:rPr>
              <a:t>Visit </a:t>
            </a:r>
            <a:r>
              <a:rPr lang="en-US" altLang="zh-CN" sz="1000" b="1" dirty="0">
                <a:solidFill>
                  <a:srgbClr val="7030A0"/>
                </a:solidFill>
                <a:latin typeface="Times New Roman" panose="02020603050405020304" pitchFamily="18" charset="0"/>
                <a:ea typeface="Microsoft YaHei" panose="020B0503020204020204" pitchFamily="34" charset="-122"/>
                <a:hlinkClick r:id="rId16"/>
              </a:rPr>
              <a:t>dbedu.xidian.edu.cn </a:t>
            </a:r>
            <a:r>
              <a:rPr lang="en-US" altLang="zh-CN" sz="1000" b="1" dirty="0">
                <a:solidFill>
                  <a:srgbClr val="7030A0"/>
                </a:solidFill>
                <a:latin typeface="Times New Roman" panose="02020603050405020304" pitchFamily="18" charset="0"/>
                <a:ea typeface="Microsoft YaHei" panose="020B0503020204020204" pitchFamily="34" charset="-122"/>
              </a:rPr>
              <a:t>and have a hand-on experience yourself!</a:t>
            </a:r>
            <a:endParaRPr lang="zh-CN" altLang="en-US" sz="1000" b="1" dirty="0">
              <a:solidFill>
                <a:srgbClr val="7030A0"/>
              </a:solidFill>
              <a:latin typeface="Times New Roman" panose="02020603050405020304" pitchFamily="18" charset="0"/>
              <a:ea typeface="Microsoft YaHei" panose="020B0503020204020204" pitchFamily="34" charset="-122"/>
            </a:endParaRPr>
          </a:p>
        </p:txBody>
      </p:sp>
      <p:sp>
        <p:nvSpPr>
          <p:cNvPr id="77" name="矩形: 圆角 76"/>
          <p:cNvSpPr/>
          <p:nvPr/>
        </p:nvSpPr>
        <p:spPr>
          <a:xfrm>
            <a:off x="1502472" y="1176249"/>
            <a:ext cx="2371432" cy="1232383"/>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24"/>
          <p:cNvSpPr/>
          <p:nvPr/>
        </p:nvSpPr>
        <p:spPr>
          <a:xfrm>
            <a:off x="3766788" y="1091830"/>
            <a:ext cx="915492" cy="37832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3.1</a:t>
            </a:r>
            <a:endParaRPr lang="zh-CN" altLang="en-US" dirty="0"/>
          </a:p>
        </p:txBody>
      </p:sp>
      <p:sp>
        <p:nvSpPr>
          <p:cNvPr id="79" name="圆角矩形 24"/>
          <p:cNvSpPr/>
          <p:nvPr/>
        </p:nvSpPr>
        <p:spPr>
          <a:xfrm>
            <a:off x="5000771" y="2196435"/>
            <a:ext cx="914980" cy="37832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3.2</a:t>
            </a:r>
            <a:endParaRPr lang="zh-CN" altLang="en-US" dirty="0"/>
          </a:p>
        </p:txBody>
      </p:sp>
      <p:sp>
        <p:nvSpPr>
          <p:cNvPr id="81" name="圆角矩形 24"/>
          <p:cNvSpPr/>
          <p:nvPr/>
        </p:nvSpPr>
        <p:spPr>
          <a:xfrm>
            <a:off x="6134874" y="4295692"/>
            <a:ext cx="914980" cy="37832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3.3</a:t>
            </a:r>
            <a:endParaRPr lang="zh-CN" altLang="en-US" dirty="0"/>
          </a:p>
        </p:txBody>
      </p:sp>
      <p:sp>
        <p:nvSpPr>
          <p:cNvPr id="82" name="文本框 81"/>
          <p:cNvSpPr txBox="1"/>
          <p:nvPr/>
        </p:nvSpPr>
        <p:spPr>
          <a:xfrm>
            <a:off x="1416132" y="4978313"/>
            <a:ext cx="6629401" cy="1077218"/>
          </a:xfrm>
          <a:prstGeom prst="rect">
            <a:avLst/>
          </a:prstGeom>
          <a:solidFill>
            <a:srgbClr val="5B9BD5"/>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zh-CN" sz="3200" dirty="0">
                <a:solidFill>
                  <a:schemeClr val="tx2"/>
                </a:solidFill>
              </a:rPr>
              <a:t>SQL</a:t>
            </a:r>
            <a:r>
              <a:rPr lang="zh-CN" altLang="en-US" sz="3200" dirty="0">
                <a:solidFill>
                  <a:schemeClr val="tx2"/>
                </a:solidFill>
              </a:rPr>
              <a:t>引擎的</a:t>
            </a:r>
            <a:r>
              <a:rPr lang="zh-CN" altLang="en-US" sz="3200" dirty="0">
                <a:solidFill>
                  <a:schemeClr val="bg1"/>
                </a:solidFill>
              </a:rPr>
              <a:t>作用</a:t>
            </a:r>
            <a:endParaRPr lang="en-US" altLang="zh-CN" sz="3200" dirty="0">
              <a:solidFill>
                <a:schemeClr val="bg1"/>
              </a:solidFill>
            </a:endParaRPr>
          </a:p>
          <a:p>
            <a:r>
              <a:rPr lang="zh-CN" altLang="en-US" sz="3200" dirty="0">
                <a:solidFill>
                  <a:schemeClr val="bg1"/>
                </a:solidFill>
              </a:rPr>
              <a:t>声明式的</a:t>
            </a:r>
            <a:r>
              <a:rPr lang="en-US" altLang="zh-CN" sz="3200" dirty="0">
                <a:solidFill>
                  <a:srgbClr val="FFFF00"/>
                </a:solidFill>
              </a:rPr>
              <a:t>SQL</a:t>
            </a:r>
            <a:r>
              <a:rPr lang="en-US" altLang="zh-CN" sz="3200" dirty="0">
                <a:solidFill>
                  <a:schemeClr val="bg1"/>
                </a:solidFill>
              </a:rPr>
              <a:t>  -&gt;  </a:t>
            </a:r>
            <a:r>
              <a:rPr lang="zh-CN" altLang="en-US" sz="3200" dirty="0">
                <a:solidFill>
                  <a:schemeClr val="bg1"/>
                </a:solidFill>
              </a:rPr>
              <a:t>过程式的</a:t>
            </a:r>
            <a:r>
              <a:rPr lang="zh-CN" altLang="en-US" sz="3200" dirty="0">
                <a:solidFill>
                  <a:srgbClr val="FFFF00"/>
                </a:solidFill>
              </a:rPr>
              <a:t>执行计划</a:t>
            </a:r>
            <a:r>
              <a:rPr lang="en-US" altLang="zh-CN" sz="3200" dirty="0">
                <a:solidFill>
                  <a:srgbClr val="FFFF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par>
                                <p:cTn id="13" presetID="22" presetClass="entr" presetSubtype="1" fill="hold" nodeType="withEffect">
                                  <p:stCondLst>
                                    <p:cond delay="0"/>
                                  </p:stCondLst>
                                  <p:childTnLst>
                                    <p:set>
                                      <p:cBhvr>
                                        <p:cTn id="14" dur="1" fill="hold">
                                          <p:stCondLst>
                                            <p:cond delay="0"/>
                                          </p:stCondLst>
                                        </p:cTn>
                                        <p:tgtEl>
                                          <p:spTgt spid="197"/>
                                        </p:tgtEl>
                                        <p:attrNameLst>
                                          <p:attrName>style.visibility</p:attrName>
                                        </p:attrNameLst>
                                      </p:cBhvr>
                                      <p:to>
                                        <p:strVal val="visible"/>
                                      </p:to>
                                    </p:set>
                                    <p:animEffect transition="in" filter="wipe(up)">
                                      <p:cBhvr>
                                        <p:cTn id="15" dur="500"/>
                                        <p:tgtEl>
                                          <p:spTgt spid="19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9"/>
                                        </p:tgtEl>
                                        <p:attrNameLst>
                                          <p:attrName>style.visibility</p:attrName>
                                        </p:attrNameLst>
                                      </p:cBhvr>
                                      <p:to>
                                        <p:strVal val="visible"/>
                                      </p:to>
                                    </p:set>
                                    <p:animEffect transition="in" filter="wipe(left)">
                                      <p:cBhvr>
                                        <p:cTn id="20" dur="500"/>
                                        <p:tgtEl>
                                          <p:spTgt spid="9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left)">
                                      <p:cBhvr>
                                        <p:cTn id="25" dur="500"/>
                                        <p:tgtEl>
                                          <p:spTgt spid="39"/>
                                        </p:tgtEl>
                                      </p:cBhvr>
                                    </p:animEffect>
                                  </p:childTnLst>
                                </p:cTn>
                              </p:par>
                              <p:par>
                                <p:cTn id="26" presetID="22" presetClass="entr" presetSubtype="1" fill="hold" nodeType="withEffect">
                                  <p:stCondLst>
                                    <p:cond delay="0"/>
                                  </p:stCondLst>
                                  <p:childTnLst>
                                    <p:set>
                                      <p:cBhvr>
                                        <p:cTn id="27" dur="1" fill="hold">
                                          <p:stCondLst>
                                            <p:cond delay="0"/>
                                          </p:stCondLst>
                                        </p:cTn>
                                        <p:tgtEl>
                                          <p:spTgt spid="195"/>
                                        </p:tgtEl>
                                        <p:attrNameLst>
                                          <p:attrName>style.visibility</p:attrName>
                                        </p:attrNameLst>
                                      </p:cBhvr>
                                      <p:to>
                                        <p:strVal val="visible"/>
                                      </p:to>
                                    </p:set>
                                    <p:animEffect transition="in" filter="wipe(up)">
                                      <p:cBhvr>
                                        <p:cTn id="28" dur="500"/>
                                        <p:tgtEl>
                                          <p:spTgt spid="1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00"/>
                                        </p:tgtEl>
                                        <p:attrNameLst>
                                          <p:attrName>style.visibility</p:attrName>
                                        </p:attrNameLst>
                                      </p:cBhvr>
                                      <p:to>
                                        <p:strVal val="visible"/>
                                      </p:to>
                                    </p:set>
                                    <p:animEffect transition="in" filter="wipe(up)">
                                      <p:cBhvr>
                                        <p:cTn id="33" dur="500"/>
                                        <p:tgtEl>
                                          <p:spTgt spid="10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left)">
                                      <p:cBhvr>
                                        <p:cTn id="38" dur="500"/>
                                        <p:tgtEl>
                                          <p:spTgt spid="47"/>
                                        </p:tgtEl>
                                      </p:cBhvr>
                                    </p:animEffect>
                                  </p:childTnLst>
                                </p:cTn>
                              </p:par>
                              <p:par>
                                <p:cTn id="39" presetID="22" presetClass="entr" presetSubtype="1" fill="hold" nodeType="withEffect">
                                  <p:stCondLst>
                                    <p:cond delay="0"/>
                                  </p:stCondLst>
                                  <p:childTnLst>
                                    <p:set>
                                      <p:cBhvr>
                                        <p:cTn id="40" dur="1" fill="hold">
                                          <p:stCondLst>
                                            <p:cond delay="0"/>
                                          </p:stCondLst>
                                        </p:cTn>
                                        <p:tgtEl>
                                          <p:spTgt spid="101"/>
                                        </p:tgtEl>
                                        <p:attrNameLst>
                                          <p:attrName>style.visibility</p:attrName>
                                        </p:attrNameLst>
                                      </p:cBhvr>
                                      <p:to>
                                        <p:strVal val="visible"/>
                                      </p:to>
                                    </p:set>
                                    <p:animEffect transition="in" filter="wipe(up)">
                                      <p:cBhvr>
                                        <p:cTn id="41" dur="500"/>
                                        <p:tgtEl>
                                          <p:spTgt spid="101"/>
                                        </p:tgtEl>
                                      </p:cBhvr>
                                    </p:animEffect>
                                  </p:childTnLst>
                                </p:cTn>
                              </p:par>
                              <p:par>
                                <p:cTn id="42" presetID="22" presetClass="entr" presetSubtype="1"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wipe(up)">
                                      <p:cBhvr>
                                        <p:cTn id="44" dur="500"/>
                                        <p:tgtEl>
                                          <p:spTgt spid="51"/>
                                        </p:tgtEl>
                                      </p:cBhvr>
                                    </p:animEffect>
                                  </p:childTnLst>
                                </p:cTn>
                              </p:par>
                              <p:par>
                                <p:cTn id="45" presetID="22" presetClass="entr" presetSubtype="1" fill="hold" nodeType="withEffect">
                                  <p:stCondLst>
                                    <p:cond delay="0"/>
                                  </p:stCondLst>
                                  <p:childTnLst>
                                    <p:set>
                                      <p:cBhvr>
                                        <p:cTn id="46" dur="1" fill="hold">
                                          <p:stCondLst>
                                            <p:cond delay="0"/>
                                          </p:stCondLst>
                                        </p:cTn>
                                        <p:tgtEl>
                                          <p:spTgt spid="198"/>
                                        </p:tgtEl>
                                        <p:attrNameLst>
                                          <p:attrName>style.visibility</p:attrName>
                                        </p:attrNameLst>
                                      </p:cBhvr>
                                      <p:to>
                                        <p:strVal val="visible"/>
                                      </p:to>
                                    </p:set>
                                    <p:animEffect transition="in" filter="wipe(up)">
                                      <p:cBhvr>
                                        <p:cTn id="47" dur="500"/>
                                        <p:tgtEl>
                                          <p:spTgt spid="19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06"/>
                                        </p:tgtEl>
                                        <p:attrNameLst>
                                          <p:attrName>style.visibility</p:attrName>
                                        </p:attrNameLst>
                                      </p:cBhvr>
                                      <p:to>
                                        <p:strVal val="visible"/>
                                      </p:to>
                                    </p:set>
                                    <p:animEffect transition="in" filter="wipe(up)">
                                      <p:cBhvr>
                                        <p:cTn id="52" dur="500"/>
                                        <p:tgtEl>
                                          <p:spTgt spid="10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9"/>
                                        </p:tgtEl>
                                        <p:attrNameLst>
                                          <p:attrName>style.visibility</p:attrName>
                                        </p:attrNameLst>
                                      </p:cBhvr>
                                      <p:to>
                                        <p:strVal val="visible"/>
                                      </p:to>
                                    </p:set>
                                    <p:animEffect transition="in" filter="wipe(left)">
                                      <p:cBhvr>
                                        <p:cTn id="57" dur="500"/>
                                        <p:tgtEl>
                                          <p:spTgt spid="1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92"/>
                                        </p:tgtEl>
                                        <p:attrNameLst>
                                          <p:attrName>style.visibility</p:attrName>
                                        </p:attrNameLst>
                                      </p:cBhvr>
                                      <p:to>
                                        <p:strVal val="visible"/>
                                      </p:to>
                                    </p:set>
                                    <p:animEffect transition="in" filter="wipe(left)">
                                      <p:cBhvr>
                                        <p:cTn id="62" dur="500"/>
                                        <p:tgtEl>
                                          <p:spTgt spid="19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145"/>
                                        </p:tgtEl>
                                        <p:attrNameLst>
                                          <p:attrName>style.visibility</p:attrName>
                                        </p:attrNameLst>
                                      </p:cBhvr>
                                      <p:to>
                                        <p:strVal val="visible"/>
                                      </p:to>
                                    </p:set>
                                    <p:animEffect transition="in" filter="wipe(right)">
                                      <p:cBhvr>
                                        <p:cTn id="67" dur="500"/>
                                        <p:tgtEl>
                                          <p:spTgt spid="14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wipe(up)">
                                      <p:cBhvr>
                                        <p:cTn id="72" dur="500"/>
                                        <p:tgtEl>
                                          <p:spTgt spid="62"/>
                                        </p:tgtEl>
                                      </p:cBhvr>
                                    </p:animEffect>
                                  </p:childTnLst>
                                </p:cTn>
                              </p:par>
                              <p:par>
                                <p:cTn id="73" presetID="22" presetClass="entr" presetSubtype="2" fill="hold" nodeType="withEffect">
                                  <p:stCondLst>
                                    <p:cond delay="0"/>
                                  </p:stCondLst>
                                  <p:childTnLst>
                                    <p:set>
                                      <p:cBhvr>
                                        <p:cTn id="74" dur="1" fill="hold">
                                          <p:stCondLst>
                                            <p:cond delay="0"/>
                                          </p:stCondLst>
                                        </p:cTn>
                                        <p:tgtEl>
                                          <p:spTgt spid="199"/>
                                        </p:tgtEl>
                                        <p:attrNameLst>
                                          <p:attrName>style.visibility</p:attrName>
                                        </p:attrNameLst>
                                      </p:cBhvr>
                                      <p:to>
                                        <p:strVal val="visible"/>
                                      </p:to>
                                    </p:set>
                                    <p:animEffect transition="in" filter="wipe(right)">
                                      <p:cBhvr>
                                        <p:cTn id="75" dur="500"/>
                                        <p:tgtEl>
                                          <p:spTgt spid="19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111"/>
                                        </p:tgtEl>
                                        <p:attrNameLst>
                                          <p:attrName>style.visibility</p:attrName>
                                        </p:attrNameLst>
                                      </p:cBhvr>
                                      <p:to>
                                        <p:strVal val="visible"/>
                                      </p:to>
                                    </p:set>
                                    <p:animEffect transition="in" filter="wipe(up)">
                                      <p:cBhvr>
                                        <p:cTn id="80" dur="500"/>
                                        <p:tgtEl>
                                          <p:spTgt spid="11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200"/>
                                        </p:tgtEl>
                                        <p:attrNameLst>
                                          <p:attrName>style.visibility</p:attrName>
                                        </p:attrNameLst>
                                      </p:cBhvr>
                                      <p:to>
                                        <p:strVal val="visible"/>
                                      </p:to>
                                    </p:set>
                                    <p:animEffect transition="in" filter="wipe(up)">
                                      <p:cBhvr>
                                        <p:cTn id="85" dur="500"/>
                                        <p:tgtEl>
                                          <p:spTgt spid="20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114"/>
                                        </p:tgtEl>
                                        <p:attrNameLst>
                                          <p:attrName>style.visibility</p:attrName>
                                        </p:attrNameLst>
                                      </p:cBhvr>
                                      <p:to>
                                        <p:strVal val="visible"/>
                                      </p:to>
                                    </p:set>
                                    <p:animEffect transition="in" filter="wipe(up)">
                                      <p:cBhvr>
                                        <p:cTn id="90" dur="500"/>
                                        <p:tgtEl>
                                          <p:spTgt spid="114"/>
                                        </p:tgtEl>
                                      </p:cBhvr>
                                    </p:animEffect>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grpId="0" nodeType="clickEffect">
                                  <p:stCondLst>
                                    <p:cond delay="0"/>
                                  </p:stCondLst>
                                  <p:childTnLst>
                                    <p:set>
                                      <p:cBhvr>
                                        <p:cTn id="94" dur="1" fill="hold">
                                          <p:stCondLst>
                                            <p:cond delay="0"/>
                                          </p:stCondLst>
                                        </p:cTn>
                                        <p:tgtEl>
                                          <p:spTgt spid="196"/>
                                        </p:tgtEl>
                                        <p:attrNameLst>
                                          <p:attrName>style.visibility</p:attrName>
                                        </p:attrNameLst>
                                      </p:cBhvr>
                                      <p:to>
                                        <p:strVal val="visible"/>
                                      </p:to>
                                    </p:set>
                                    <p:animEffect transition="in" filter="barn(inVertical)">
                                      <p:cBhvr>
                                        <p:cTn id="95" dur="500"/>
                                        <p:tgtEl>
                                          <p:spTgt spid="196"/>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77"/>
                                        </p:tgtEl>
                                        <p:attrNameLst>
                                          <p:attrName>style.visibility</p:attrName>
                                        </p:attrNameLst>
                                      </p:cBhvr>
                                      <p:to>
                                        <p:strVal val="visible"/>
                                      </p:to>
                                    </p:set>
                                    <p:animEffect transition="in" filter="wipe(up)">
                                      <p:cBhvr>
                                        <p:cTn id="100" dur="500"/>
                                        <p:tgtEl>
                                          <p:spTgt spid="77"/>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78"/>
                                        </p:tgtEl>
                                        <p:attrNameLst>
                                          <p:attrName>style.visibility</p:attrName>
                                        </p:attrNameLst>
                                      </p:cBhvr>
                                      <p:to>
                                        <p:strVal val="visible"/>
                                      </p:to>
                                    </p:set>
                                    <p:animEffect transition="in" filter="wipe(left)">
                                      <p:cBhvr>
                                        <p:cTn id="103" dur="500"/>
                                        <p:tgtEl>
                                          <p:spTgt spid="78"/>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wipe(left)">
                                      <p:cBhvr>
                                        <p:cTn id="106" dur="500"/>
                                        <p:tgtEl>
                                          <p:spTgt spid="79"/>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81"/>
                                        </p:tgtEl>
                                        <p:attrNameLst>
                                          <p:attrName>style.visibility</p:attrName>
                                        </p:attrNameLst>
                                      </p:cBhvr>
                                      <p:to>
                                        <p:strVal val="visible"/>
                                      </p:to>
                                    </p:set>
                                    <p:animEffect transition="in" filter="wipe(left)">
                                      <p:cBhvr>
                                        <p:cTn id="109" dur="500"/>
                                        <p:tgtEl>
                                          <p:spTgt spid="81"/>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ntr" presetSubtype="21" fill="hold" grpId="0" nodeType="clickEffect">
                                  <p:stCondLst>
                                    <p:cond delay="0"/>
                                  </p:stCondLst>
                                  <p:childTnLst>
                                    <p:set>
                                      <p:cBhvr>
                                        <p:cTn id="113" dur="1" fill="hold">
                                          <p:stCondLst>
                                            <p:cond delay="0"/>
                                          </p:stCondLst>
                                        </p:cTn>
                                        <p:tgtEl>
                                          <p:spTgt spid="82"/>
                                        </p:tgtEl>
                                        <p:attrNameLst>
                                          <p:attrName>style.visibility</p:attrName>
                                        </p:attrNameLst>
                                      </p:cBhvr>
                                      <p:to>
                                        <p:strVal val="visible"/>
                                      </p:to>
                                    </p:set>
                                    <p:animEffect transition="in" filter="barn(inVertical)">
                                      <p:cBhvr>
                                        <p:cTn id="11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p:bldP spid="77" grpId="0" animBg="1"/>
      <p:bldP spid="78" grpId="0" animBg="1"/>
      <p:bldP spid="79" grpId="0" animBg="1"/>
      <p:bldP spid="81" grpId="0" animBg="1"/>
      <p:bldP spid="8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cs typeface="Times New Roman" panose="02020603050405020304" pitchFamily="18" charset="0"/>
              </a:rPr>
              <a:t>语义检查</a:t>
            </a:r>
            <a:r>
              <a:rPr lang="en-US" altLang="zh-CN" sz="2800" b="1" dirty="0">
                <a:latin typeface="Times New Roman" panose="02020603050405020304" pitchFamily="18" charset="0"/>
                <a:cs typeface="Times New Roman" panose="02020603050405020304" pitchFamily="18" charset="0"/>
              </a:rPr>
              <a:t>&amp;</a:t>
            </a:r>
            <a:r>
              <a:rPr lang="zh-CN" altLang="en-US" sz="2800" b="1" dirty="0">
                <a:latin typeface="Times New Roman" panose="02020603050405020304" pitchFamily="18" charset="0"/>
                <a:cs typeface="Times New Roman" panose="02020603050405020304" pitchFamily="18" charset="0"/>
              </a:rPr>
              <a:t>授权检查</a:t>
            </a:r>
          </a:p>
        </p:txBody>
      </p:sp>
      <p:sp>
        <p:nvSpPr>
          <p:cNvPr id="6" name="矩形 5"/>
          <p:cNvSpPr/>
          <p:nvPr/>
        </p:nvSpPr>
        <p:spPr>
          <a:xfrm>
            <a:off x="956794" y="1842472"/>
            <a:ext cx="4709153" cy="3970318"/>
          </a:xfrm>
          <a:prstGeom prst="rect">
            <a:avLst/>
          </a:prstGeom>
        </p:spPr>
        <p:txBody>
          <a:bodyPr wrap="square">
            <a:spAutoFit/>
          </a:bodyPr>
          <a:lstStyle/>
          <a:p>
            <a:pPr marL="285750" indent="-285750">
              <a:buFont typeface="Wingdings" panose="05000000000000000000" pitchFamily="2" charset="2"/>
              <a:buChar char="Ø"/>
            </a:pPr>
            <a:r>
              <a:rPr lang="zh-CN" altLang="en-US" b="1" dirty="0"/>
              <a:t>名称解析</a:t>
            </a:r>
            <a:endParaRPr lang="en-US" altLang="zh-CN" b="1" dirty="0"/>
          </a:p>
          <a:p>
            <a:pPr marL="742950" lvl="1" indent="-285750">
              <a:buFont typeface="Wingdings" panose="05000000000000000000" pitchFamily="2" charset="2"/>
              <a:buChar char="n"/>
            </a:pPr>
            <a:r>
              <a:rPr lang="zh-CN" altLang="en-US" dirty="0"/>
              <a:t>表名，列名，视图名，变量名，等等；</a:t>
            </a:r>
            <a:endParaRPr lang="en-US" altLang="zh-CN" dirty="0"/>
          </a:p>
          <a:p>
            <a:pPr marL="742950" lvl="1" indent="-285750">
              <a:buFont typeface="Wingdings" panose="05000000000000000000" pitchFamily="2" charset="2"/>
              <a:buChar char="n"/>
            </a:pPr>
            <a:r>
              <a:rPr lang="zh-CN" altLang="en-US" dirty="0"/>
              <a:t>函数名；</a:t>
            </a:r>
            <a:endParaRPr lang="en-US" altLang="zh-CN" dirty="0"/>
          </a:p>
          <a:p>
            <a:pPr lvl="1"/>
            <a:endParaRPr lang="en-US" altLang="zh-CN" dirty="0"/>
          </a:p>
          <a:p>
            <a:pPr marL="285750" indent="-285750" algn="l">
              <a:buClrTx/>
              <a:buSzTx/>
              <a:buFont typeface="Wingdings" panose="05000000000000000000" pitchFamily="2" charset="2"/>
              <a:buChar char="Ø"/>
            </a:pPr>
            <a:r>
              <a:rPr lang="zh-CN" altLang="en-US" b="1" dirty="0"/>
              <a:t>类型解析</a:t>
            </a:r>
          </a:p>
          <a:p>
            <a:pPr marL="742950" lvl="1" indent="-285750">
              <a:buFont typeface="Wingdings" panose="05000000000000000000" charset="0"/>
              <a:buChar char="n"/>
            </a:pPr>
            <a:r>
              <a:rPr lang="zh-CN" altLang="en-US" dirty="0"/>
              <a:t>识别特定对象（如列名）的数据类型；</a:t>
            </a:r>
            <a:endParaRPr lang="en-US" altLang="zh-CN" dirty="0"/>
          </a:p>
          <a:p>
            <a:pPr lvl="1"/>
            <a:endParaRPr lang="zh-CN" altLang="en-US" dirty="0"/>
          </a:p>
          <a:p>
            <a:pPr marL="285750" indent="-285750" algn="l">
              <a:buClrTx/>
              <a:buSzTx/>
              <a:buFont typeface="Wingdings" panose="05000000000000000000" pitchFamily="2" charset="2"/>
              <a:buChar char="Ø"/>
            </a:pPr>
            <a:r>
              <a:rPr lang="zh-CN" altLang="en-US" b="1" dirty="0"/>
              <a:t>函数解析</a:t>
            </a:r>
          </a:p>
          <a:p>
            <a:pPr marL="742950" lvl="1" indent="-285750">
              <a:buFont typeface="Wingdings" panose="05000000000000000000" charset="0"/>
              <a:buChar char="n"/>
            </a:pPr>
            <a:r>
              <a:rPr lang="zh-CN" altLang="en-US" dirty="0"/>
              <a:t>函数名解析</a:t>
            </a:r>
          </a:p>
          <a:p>
            <a:pPr marL="742950" lvl="1" indent="-285750">
              <a:buFont typeface="Wingdings" panose="05000000000000000000" charset="0"/>
              <a:buChar char="n"/>
            </a:pPr>
            <a:r>
              <a:rPr lang="zh-CN" altLang="en-US" dirty="0"/>
              <a:t>（参数）类型匹配</a:t>
            </a:r>
            <a:endParaRPr lang="en-US" altLang="zh-CN" dirty="0"/>
          </a:p>
          <a:p>
            <a:pPr lvl="1"/>
            <a:endParaRPr lang="en-US" altLang="zh-CN" dirty="0"/>
          </a:p>
          <a:p>
            <a:pPr marL="285750" indent="-285750" algn="l">
              <a:buClrTx/>
              <a:buSzTx/>
              <a:buFont typeface="Wingdings" panose="05000000000000000000" pitchFamily="2" charset="2"/>
              <a:buChar char="Ø"/>
            </a:pPr>
            <a:r>
              <a:rPr lang="zh-CN" altLang="en-US" b="1" dirty="0"/>
              <a:t>类型匹配</a:t>
            </a:r>
          </a:p>
          <a:p>
            <a:pPr marL="742950" lvl="1" indent="-285750">
              <a:buFont typeface="Wingdings" panose="05000000000000000000" pitchFamily="2" charset="2"/>
              <a:buChar char="n"/>
            </a:pPr>
            <a:r>
              <a:rPr lang="zh-CN" altLang="en-US" dirty="0"/>
              <a:t>类型转换；</a:t>
            </a:r>
            <a:endParaRPr lang="en-US" altLang="zh-CN" dirty="0"/>
          </a:p>
          <a:p>
            <a:pPr marL="742950" lvl="1" indent="-285750">
              <a:buFont typeface="Wingdings" panose="05000000000000000000" pitchFamily="2" charset="2"/>
              <a:buChar char="n"/>
            </a:pPr>
            <a:r>
              <a:rPr lang="zh-CN" altLang="en-US" dirty="0"/>
              <a:t>类型提升。</a:t>
            </a:r>
            <a:endParaRPr lang="en-US" altLang="zh-CN" dirty="0"/>
          </a:p>
        </p:txBody>
      </p:sp>
      <p:sp>
        <p:nvSpPr>
          <p:cNvPr id="8" name="椭圆 5"/>
          <p:cNvSpPr>
            <a:spLocks noChangeArrowheads="1"/>
          </p:cNvSpPr>
          <p:nvPr/>
        </p:nvSpPr>
        <p:spPr bwMode="auto">
          <a:xfrm>
            <a:off x="3864769" y="104309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cs typeface="Times New Roman" panose="02020603050405020304" pitchFamily="18" charset="0"/>
            </a:endParaRPr>
          </a:p>
        </p:txBody>
      </p:sp>
      <p:sp>
        <p:nvSpPr>
          <p:cNvPr id="9" name="矩形 6"/>
          <p:cNvSpPr>
            <a:spLocks noChangeArrowheads="1"/>
          </p:cNvSpPr>
          <p:nvPr/>
        </p:nvSpPr>
        <p:spPr bwMode="auto">
          <a:xfrm>
            <a:off x="-11112" y="104521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10" name="文本框 10"/>
          <p:cNvSpPr txBox="1">
            <a:spLocks noChangeArrowheads="1"/>
          </p:cNvSpPr>
          <p:nvPr/>
        </p:nvSpPr>
        <p:spPr bwMode="auto">
          <a:xfrm>
            <a:off x="-112712" y="1063587"/>
            <a:ext cx="4391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语义检查</a:t>
            </a:r>
            <a:endPar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764764" y="1712011"/>
            <a:ext cx="6411148" cy="1076325"/>
          </a:xfrm>
          <a:prstGeom prst="rect">
            <a:avLst/>
          </a:prstGeom>
          <a:noFill/>
        </p:spPr>
        <p:txBody>
          <a:bodyPr wrap="square">
            <a:spAutoFit/>
          </a:bodyPr>
          <a:lstStyle/>
          <a:p>
            <a:r>
              <a:rPr lang="en-US" altLang="zh-CN" sz="1600" dirty="0" err="1">
                <a:latin typeface="Times New Roman" panose="02020603050405020304" pitchFamily="18" charset="0"/>
                <a:cs typeface="Times New Roman" panose="02020603050405020304" pitchFamily="18" charset="0"/>
              </a:rPr>
              <a:t>ZNBase</a:t>
            </a:r>
            <a:r>
              <a:rPr lang="zh-CN" altLang="en-US" sz="1600" dirty="0">
                <a:latin typeface="Times New Roman" panose="02020603050405020304" pitchFamily="18" charset="0"/>
                <a:cs typeface="Times New Roman" panose="02020603050405020304" pitchFamily="18" charset="0"/>
              </a:rPr>
              <a:t>支持三层的名称结构</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数据库名称；</a:t>
            </a:r>
            <a:endParaRPr lang="zh-CN" altLang="en-US" sz="1600" dirty="0"/>
          </a:p>
          <a:p>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模式名称；</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对象名称（表、视图、序列和用户定义类型等）。</a:t>
            </a:r>
            <a:endParaRPr lang="zh-CN" altLang="en-US" sz="1600" dirty="0"/>
          </a:p>
        </p:txBody>
      </p:sp>
      <p:sp>
        <p:nvSpPr>
          <p:cNvPr id="4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语义检查</a:t>
            </a:r>
            <a:r>
              <a:rPr lang="en-US" altLang="zh-CN" sz="2800" b="1" dirty="0">
                <a:latin typeface="Times New Roman" panose="02020603050405020304" pitchFamily="18" charset="0"/>
              </a:rPr>
              <a:t>&amp;</a:t>
            </a:r>
            <a:r>
              <a:rPr lang="zh-CN" altLang="en-US" sz="2800" b="1" dirty="0">
                <a:latin typeface="Times New Roman" panose="02020603050405020304" pitchFamily="18" charset="0"/>
              </a:rPr>
              <a:t>授权检查</a:t>
            </a:r>
          </a:p>
        </p:txBody>
      </p:sp>
      <p:sp>
        <p:nvSpPr>
          <p:cNvPr id="44" name="椭圆 5"/>
          <p:cNvSpPr>
            <a:spLocks noChangeArrowheads="1"/>
          </p:cNvSpPr>
          <p:nvPr/>
        </p:nvSpPr>
        <p:spPr bwMode="auto">
          <a:xfrm>
            <a:off x="3864769" y="104309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45" name="矩形 6"/>
          <p:cNvSpPr>
            <a:spLocks noChangeArrowheads="1"/>
          </p:cNvSpPr>
          <p:nvPr/>
        </p:nvSpPr>
        <p:spPr bwMode="auto">
          <a:xfrm>
            <a:off x="-11112" y="104521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47" name="文本框 10"/>
          <p:cNvSpPr txBox="1">
            <a:spLocks noChangeArrowheads="1"/>
          </p:cNvSpPr>
          <p:nvPr/>
        </p:nvSpPr>
        <p:spPr bwMode="auto">
          <a:xfrm>
            <a:off x="-112712" y="1063587"/>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名称解析</a:t>
            </a:r>
          </a:p>
        </p:txBody>
      </p:sp>
      <p:sp>
        <p:nvSpPr>
          <p:cNvPr id="70" name="文本框 69"/>
          <p:cNvSpPr txBox="1"/>
          <p:nvPr/>
        </p:nvSpPr>
        <p:spPr>
          <a:xfrm>
            <a:off x="5626846" y="4387079"/>
            <a:ext cx="2295729" cy="307777"/>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无前缀名称</a:t>
            </a:r>
            <a:endParaRPr lang="en-US" altLang="zh-CN" sz="1400" dirty="0">
              <a:latin typeface="Times New Roman" panose="02020603050405020304" pitchFamily="18" charset="0"/>
              <a:cs typeface="Times New Roman" panose="02020603050405020304" pitchFamily="18" charset="0"/>
            </a:endParaRPr>
          </a:p>
        </p:txBody>
      </p:sp>
      <p:sp>
        <p:nvSpPr>
          <p:cNvPr id="71" name="文本框 70"/>
          <p:cNvSpPr txBox="1"/>
          <p:nvPr/>
        </p:nvSpPr>
        <p:spPr>
          <a:xfrm>
            <a:off x="1953309" y="4404831"/>
            <a:ext cx="1792604" cy="307777"/>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完全具体名称</a:t>
            </a:r>
            <a:endParaRPr lang="en-US" altLang="zh-CN" sz="1400" dirty="0">
              <a:latin typeface="Times New Roman" panose="02020603050405020304" pitchFamily="18" charset="0"/>
              <a:cs typeface="Times New Roman" panose="02020603050405020304" pitchFamily="18" charset="0"/>
            </a:endParaRPr>
          </a:p>
        </p:txBody>
      </p:sp>
      <p:sp>
        <p:nvSpPr>
          <p:cNvPr id="72" name="文本框 71"/>
          <p:cNvSpPr txBox="1"/>
          <p:nvPr/>
        </p:nvSpPr>
        <p:spPr>
          <a:xfrm>
            <a:off x="2962229" y="5127309"/>
            <a:ext cx="2061989" cy="307777"/>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单成分前缀名称</a:t>
            </a:r>
            <a:endParaRPr lang="en-US" altLang="zh-CN" sz="1400" dirty="0">
              <a:latin typeface="Times New Roman" panose="02020603050405020304" pitchFamily="18" charset="0"/>
              <a:cs typeface="Times New Roman" panose="02020603050405020304" pitchFamily="18" charset="0"/>
            </a:endParaRPr>
          </a:p>
        </p:txBody>
      </p:sp>
      <p:sp>
        <p:nvSpPr>
          <p:cNvPr id="80" name="菱形 79"/>
          <p:cNvSpPr/>
          <p:nvPr/>
        </p:nvSpPr>
        <p:spPr>
          <a:xfrm>
            <a:off x="3240468" y="4326918"/>
            <a:ext cx="2390730" cy="807178"/>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81" name="矩形 80"/>
          <p:cNvSpPr/>
          <p:nvPr/>
        </p:nvSpPr>
        <p:spPr>
          <a:xfrm>
            <a:off x="937533" y="5502442"/>
            <a:ext cx="2061990" cy="469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242A35"/>
                </a:solidFill>
                <a:latin typeface="Times New Roman" panose="02020603050405020304" pitchFamily="18" charset="0"/>
                <a:cs typeface="Times New Roman" panose="02020603050405020304" pitchFamily="18" charset="0"/>
              </a:rPr>
              <a:t>直接使用名称信息在系统表中查找</a:t>
            </a:r>
            <a:endParaRPr lang="zh-CN" altLang="en-US" sz="1400" dirty="0">
              <a:latin typeface="Times New Roman" panose="02020603050405020304" pitchFamily="18" charset="0"/>
              <a:cs typeface="Times New Roman" panose="02020603050405020304" pitchFamily="18" charset="0"/>
            </a:endParaRPr>
          </a:p>
        </p:txBody>
      </p:sp>
      <p:sp>
        <p:nvSpPr>
          <p:cNvPr id="85" name="矩形 84"/>
          <p:cNvSpPr/>
          <p:nvPr/>
        </p:nvSpPr>
        <p:spPr>
          <a:xfrm>
            <a:off x="5830968" y="5502442"/>
            <a:ext cx="2061990" cy="469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242A35"/>
                </a:solidFill>
                <a:latin typeface="Times New Roman" panose="02020603050405020304" pitchFamily="18" charset="0"/>
                <a:cs typeface="Times New Roman" panose="02020603050405020304" pitchFamily="18" charset="0"/>
              </a:rPr>
              <a:t>在符号表中从里往外查询该表名</a:t>
            </a:r>
            <a:endParaRPr lang="en-US" altLang="zh-CN" sz="1400" dirty="0">
              <a:solidFill>
                <a:srgbClr val="242A35"/>
              </a:solidFill>
              <a:latin typeface="Times New Roman" panose="02020603050405020304" pitchFamily="18" charset="0"/>
              <a:cs typeface="Times New Roman" panose="02020603050405020304" pitchFamily="18" charset="0"/>
            </a:endParaRPr>
          </a:p>
        </p:txBody>
      </p:sp>
      <p:sp>
        <p:nvSpPr>
          <p:cNvPr id="86" name="矩形 85"/>
          <p:cNvSpPr/>
          <p:nvPr/>
        </p:nvSpPr>
        <p:spPr>
          <a:xfrm>
            <a:off x="3404838" y="5502442"/>
            <a:ext cx="2061990" cy="469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242A35"/>
                </a:solidFill>
                <a:latin typeface="Times New Roman" panose="02020603050405020304" pitchFamily="18" charset="0"/>
                <a:cs typeface="Times New Roman" panose="02020603050405020304" pitchFamily="18" charset="0"/>
              </a:rPr>
              <a:t>添加连接指定的数据库名称在系统表中查找</a:t>
            </a:r>
            <a:endParaRPr lang="zh-CN" altLang="en-US" sz="1400" dirty="0"/>
          </a:p>
        </p:txBody>
      </p:sp>
      <p:cxnSp>
        <p:nvCxnSpPr>
          <p:cNvPr id="87" name="直接箭头连接符 86"/>
          <p:cNvCxnSpPr>
            <a:stCxn id="4" idx="4"/>
            <a:endCxn id="80" idx="0"/>
          </p:cNvCxnSpPr>
          <p:nvPr/>
        </p:nvCxnSpPr>
        <p:spPr>
          <a:xfrm>
            <a:off x="4435833" y="4086539"/>
            <a:ext cx="0" cy="240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连接符: 肘形 87"/>
          <p:cNvCxnSpPr>
            <a:stCxn id="80" idx="1"/>
            <a:endCxn id="81" idx="0"/>
          </p:cNvCxnSpPr>
          <p:nvPr/>
        </p:nvCxnSpPr>
        <p:spPr>
          <a:xfrm rot="10800000" flipV="1">
            <a:off x="1968500" y="4725035"/>
            <a:ext cx="1271905" cy="7715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连接符: 肘形 88"/>
          <p:cNvCxnSpPr>
            <a:stCxn id="80" idx="3"/>
            <a:endCxn id="85" idx="0"/>
          </p:cNvCxnSpPr>
          <p:nvPr/>
        </p:nvCxnSpPr>
        <p:spPr>
          <a:xfrm>
            <a:off x="5631180" y="4725035"/>
            <a:ext cx="1231265" cy="7715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80" idx="2"/>
            <a:endCxn id="86" idx="0"/>
          </p:cNvCxnSpPr>
          <p:nvPr/>
        </p:nvCxnSpPr>
        <p:spPr>
          <a:xfrm>
            <a:off x="4435833" y="5128381"/>
            <a:ext cx="0" cy="36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3119078" y="4541272"/>
            <a:ext cx="2635064" cy="307777"/>
          </a:xfrm>
          <a:prstGeom prst="rect">
            <a:avLst/>
          </a:prstGeom>
          <a:noFill/>
        </p:spPr>
        <p:txBody>
          <a:bodyPr wrap="square">
            <a:spAutoFit/>
          </a:bodyPr>
          <a:lstStyle/>
          <a:p>
            <a:pPr algn="ctr"/>
            <a:r>
              <a:rPr lang="zh-CN" altLang="en-US" sz="1400" dirty="0">
                <a:solidFill>
                  <a:schemeClr val="tx1"/>
                </a:solidFill>
                <a:latin typeface="Times New Roman" panose="02020603050405020304" pitchFamily="18" charset="0"/>
                <a:cs typeface="Times New Roman" panose="02020603050405020304" pitchFamily="18" charset="0"/>
              </a:rPr>
              <a:t>对象名称</a:t>
            </a:r>
          </a:p>
        </p:txBody>
      </p:sp>
      <p:sp>
        <p:nvSpPr>
          <p:cNvPr id="4" name="平行四边形 3"/>
          <p:cNvSpPr/>
          <p:nvPr/>
        </p:nvSpPr>
        <p:spPr>
          <a:xfrm>
            <a:off x="3279251" y="3279362"/>
            <a:ext cx="2313163" cy="807177"/>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6" name="矩形 5"/>
          <p:cNvSpPr/>
          <p:nvPr/>
        </p:nvSpPr>
        <p:spPr>
          <a:xfrm>
            <a:off x="3424289" y="3214559"/>
            <a:ext cx="2202557" cy="923330"/>
          </a:xfrm>
          <a:prstGeom prst="rect">
            <a:avLst/>
          </a:prstGeom>
        </p:spPr>
        <p:txBody>
          <a:bodyPr wrap="square">
            <a:spAutoFit/>
          </a:bodyPr>
          <a:lstStyle/>
          <a:p>
            <a:r>
              <a:rPr lang="en-US" altLang="zh-CN" dirty="0" err="1">
                <a:latin typeface="Times New Roman" panose="02020603050405020304" pitchFamily="18" charset="0"/>
                <a:cs typeface="Times New Roman" panose="02020603050405020304" pitchFamily="18" charset="0"/>
              </a:rPr>
              <a:t>movr.public.vehicles</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public.vehicles</a:t>
            </a:r>
            <a:r>
              <a:rPr lang="en-US" altLang="zh-CN" dirty="0">
                <a:latin typeface="Times New Roman" panose="02020603050405020304" pitchFamily="18" charset="0"/>
                <a:cs typeface="Times New Roman" panose="02020603050405020304" pitchFamily="18" charset="0"/>
              </a:rPr>
              <a:t>/ vehicles</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747863" y="1488141"/>
            <a:ext cx="6916231" cy="3046095"/>
          </a:xfrm>
          <a:prstGeom prst="rect">
            <a:avLst/>
          </a:prstGeom>
          <a:noFill/>
        </p:spPr>
        <p:txBody>
          <a:bodyPr wrap="square">
            <a:spAutoFit/>
          </a:bodyPr>
          <a:lstStyle/>
          <a:p>
            <a:r>
              <a:rPr lang="zh-CN" altLang="en-US" sz="1600" dirty="0">
                <a:latin typeface="Times New Roman" panose="02020603050405020304" pitchFamily="18" charset="0"/>
                <a:cs typeface="Times New Roman" panose="02020603050405020304" pitchFamily="18" charset="0"/>
              </a:rPr>
              <a:t>函数名的解析遵循与表名的解析相同的规则。函数解析包含以下两个步骤</a:t>
            </a: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zh-CN" altLang="en-US" sz="1600" dirty="0">
                <a:latin typeface="Times New Roman" panose="02020603050405020304" pitchFamily="18" charset="0"/>
                <a:cs typeface="Times New Roman" panose="02020603050405020304" pitchFamily="18" charset="0"/>
              </a:rPr>
              <a:t>确定候选函数的集合：</a:t>
            </a:r>
          </a:p>
          <a:p>
            <a:pPr marL="742950" lvl="1" indent="-285750">
              <a:buFont typeface="Wingdings" panose="05000000000000000000" pitchFamily="2" charset="2"/>
              <a:buChar char="n"/>
            </a:pPr>
            <a:r>
              <a:rPr lang="zh-CN" altLang="en-US" sz="1600" dirty="0"/>
              <a:t>函数的非限定</a:t>
            </a:r>
            <a:r>
              <a:rPr lang="zh-CN" altLang="en-US" sz="1600" b="1" dirty="0"/>
              <a:t>名称</a:t>
            </a:r>
            <a:r>
              <a:rPr lang="en-US" altLang="zh-CN" sz="1600" dirty="0"/>
              <a:t>;</a:t>
            </a:r>
          </a:p>
          <a:p>
            <a:pPr marL="742950" lvl="1" indent="-285750">
              <a:buFont typeface="Wingdings" panose="05000000000000000000" pitchFamily="2" charset="2"/>
              <a:buChar char="n"/>
            </a:pPr>
            <a:r>
              <a:rPr lang="zh-CN" altLang="en-US" sz="1600" dirty="0"/>
              <a:t>指定的</a:t>
            </a:r>
            <a:r>
              <a:rPr lang="zh-CN" altLang="en-US" sz="1600" b="1" dirty="0"/>
              <a:t>参数数量</a:t>
            </a:r>
            <a:r>
              <a:rPr lang="en-US" altLang="zh-CN" sz="1600" dirty="0"/>
              <a:t>;</a:t>
            </a:r>
          </a:p>
          <a:p>
            <a:pPr marL="742950" lvl="1" indent="-285750">
              <a:buFont typeface="Wingdings" panose="05000000000000000000" pitchFamily="2" charset="2"/>
              <a:buChar char="n"/>
            </a:pPr>
            <a:r>
              <a:rPr lang="zh-CN" altLang="en-US" sz="1600" dirty="0">
                <a:latin typeface="Times New Roman" panose="02020603050405020304" pitchFamily="18" charset="0"/>
                <a:cs typeface="Times New Roman" panose="02020603050405020304" pitchFamily="18" charset="0"/>
              </a:rPr>
              <a:t>对函数实例的</a:t>
            </a:r>
            <a:r>
              <a:rPr lang="zh-CN" altLang="en-US" sz="1600" b="1" dirty="0">
                <a:latin typeface="Times New Roman" panose="02020603050405020304" pitchFamily="18" charset="0"/>
                <a:cs typeface="Times New Roman" panose="02020603050405020304" pitchFamily="18" charset="0"/>
              </a:rPr>
              <a:t>执行权限，</a:t>
            </a:r>
            <a:r>
              <a:rPr lang="zh-CN" altLang="en-US" sz="1600" dirty="0">
                <a:latin typeface="Times New Roman" panose="02020603050405020304" pitchFamily="18" charset="0"/>
                <a:cs typeface="Times New Roman" panose="02020603050405020304" pitchFamily="18" charset="0"/>
              </a:rPr>
              <a:t>即授权</a:t>
            </a:r>
            <a:r>
              <a:rPr lang="en-US" altLang="zh-CN" sz="1600" dirty="0">
                <a:latin typeface="Times New Roman" panose="02020603050405020304" pitchFamily="18" charset="0"/>
                <a:cs typeface="Times New Roman" panose="02020603050405020304" pitchFamily="18" charset="0"/>
              </a:rPr>
              <a:t>ID</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n"/>
            </a:pPr>
            <a:endParaRPr lang="en-US" altLang="zh-C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zh-CN" altLang="en-US" sz="1600" dirty="0">
                <a:latin typeface="Times New Roman" panose="02020603050405020304" pitchFamily="18" charset="0"/>
                <a:cs typeface="Times New Roman" panose="02020603050405020304" pitchFamily="18" charset="0"/>
              </a:rPr>
              <a:t>从候选函数集中选择与该函数具有最佳类型匹配的函数：</a:t>
            </a:r>
            <a:endParaRPr lang="en-US" altLang="zh-CN"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n"/>
            </a:pPr>
            <a:r>
              <a:rPr lang="zh-CN" altLang="en-US" sz="1600" dirty="0">
                <a:latin typeface="Times New Roman" panose="02020603050405020304" pitchFamily="18" charset="0"/>
                <a:cs typeface="Times New Roman" panose="02020603050405020304" pitchFamily="18" charset="0"/>
              </a:rPr>
              <a:t>与函数调用中参数的</a:t>
            </a:r>
            <a:r>
              <a:rPr lang="zh-CN" altLang="en-US" sz="1600" b="1" dirty="0">
                <a:latin typeface="Times New Roman" panose="02020603050405020304" pitchFamily="18" charset="0"/>
                <a:cs typeface="Times New Roman" panose="02020603050405020304" pitchFamily="18" charset="0"/>
              </a:rPr>
              <a:t>数据类型</a:t>
            </a:r>
            <a:r>
              <a:rPr lang="zh-CN" altLang="en-US" sz="1600" dirty="0"/>
              <a:t>比较；</a:t>
            </a:r>
            <a:endParaRPr lang="en-US" altLang="zh-CN" sz="1600" dirty="0"/>
          </a:p>
          <a:p>
            <a:pPr marL="742950" lvl="1" indent="-285750">
              <a:buFont typeface="Wingdings" panose="05000000000000000000" pitchFamily="2" charset="2"/>
              <a:buChar char="n"/>
            </a:pPr>
            <a:r>
              <a:rPr lang="zh-CN" altLang="en-US" sz="1600" dirty="0">
                <a:latin typeface="Times New Roman" panose="02020603050405020304" pitchFamily="18" charset="0"/>
                <a:cs typeface="Times New Roman" panose="02020603050405020304" pitchFamily="18" charset="0"/>
              </a:rPr>
              <a:t>确定是否可以将输入</a:t>
            </a:r>
            <a:r>
              <a:rPr lang="zh-CN" altLang="en-US" sz="1600" b="1" dirty="0">
                <a:latin typeface="Times New Roman" panose="02020603050405020304" pitchFamily="18" charset="0"/>
                <a:cs typeface="Times New Roman" panose="02020603050405020304" pitchFamily="18" charset="0"/>
              </a:rPr>
              <a:t>参数隐式转换</a:t>
            </a:r>
            <a:r>
              <a:rPr lang="zh-CN" altLang="en-US" sz="1600" dirty="0">
                <a:latin typeface="Times New Roman" panose="02020603050405020304" pitchFamily="18" charset="0"/>
                <a:cs typeface="Times New Roman" panose="02020603050405020304" pitchFamily="18" charset="0"/>
              </a:rPr>
              <a:t>为所需类型；</a:t>
            </a:r>
            <a:endParaRPr lang="en-US" altLang="zh-CN"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n"/>
            </a:pPr>
            <a:r>
              <a:rPr lang="zh-CN" altLang="en-US" sz="1600" dirty="0">
                <a:latin typeface="Times New Roman" panose="02020603050405020304" pitchFamily="18" charset="0"/>
                <a:cs typeface="Times New Roman" panose="02020603050405020304" pitchFamily="18" charset="0"/>
              </a:rPr>
              <a:t>返回结果数据类型与调用函数的</a:t>
            </a:r>
            <a:r>
              <a:rPr lang="zh-CN" altLang="en-US" sz="1600" b="1" dirty="0">
                <a:latin typeface="Times New Roman" panose="02020603050405020304" pitchFamily="18" charset="0"/>
                <a:cs typeface="Times New Roman" panose="02020603050405020304" pitchFamily="18" charset="0"/>
              </a:rPr>
              <a:t>上下文是否兼容</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n"/>
            </a:pPr>
            <a:r>
              <a:rPr lang="zh-CN" altLang="en-US" sz="1600" dirty="0">
                <a:latin typeface="Times New Roman" panose="02020603050405020304" pitchFamily="18" charset="0"/>
                <a:cs typeface="Times New Roman" panose="02020603050405020304" pitchFamily="18" charset="0"/>
              </a:rPr>
              <a:t>当前路径中的</a:t>
            </a:r>
            <a:r>
              <a:rPr lang="zh-CN" altLang="en-US" sz="1600" b="1" dirty="0">
                <a:latin typeface="Times New Roman" panose="02020603050405020304" pitchFamily="18" charset="0"/>
                <a:cs typeface="Times New Roman" panose="02020603050405020304" pitchFamily="18" charset="0"/>
              </a:rPr>
              <a:t>模式顺序</a:t>
            </a:r>
            <a:r>
              <a:rPr lang="zh-CN" altLang="en-US" sz="1600" dirty="0"/>
              <a:t>会影响函数的选择顺序。</a:t>
            </a:r>
            <a:endParaRPr lang="en-US" altLang="zh-CN"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n"/>
            </a:pPr>
            <a:endParaRPr lang="en-US" altLang="zh-CN" sz="1600" dirty="0">
              <a:latin typeface="Times New Roman" panose="02020603050405020304" pitchFamily="18" charset="0"/>
              <a:cs typeface="Times New Roman" panose="02020603050405020304" pitchFamily="18" charset="0"/>
            </a:endParaRPr>
          </a:p>
        </p:txBody>
      </p:sp>
      <p:sp>
        <p:nvSpPr>
          <p:cNvPr id="60" name="椭圆 5"/>
          <p:cNvSpPr>
            <a:spLocks noChangeArrowheads="1"/>
          </p:cNvSpPr>
          <p:nvPr/>
        </p:nvSpPr>
        <p:spPr bwMode="auto">
          <a:xfrm>
            <a:off x="3864769" y="90021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61" name="矩形 6"/>
          <p:cNvSpPr>
            <a:spLocks noChangeArrowheads="1"/>
          </p:cNvSpPr>
          <p:nvPr/>
        </p:nvSpPr>
        <p:spPr bwMode="auto">
          <a:xfrm>
            <a:off x="-11112" y="90233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62" name="文本框 10"/>
          <p:cNvSpPr txBox="1">
            <a:spLocks noChangeArrowheads="1"/>
          </p:cNvSpPr>
          <p:nvPr/>
        </p:nvSpPr>
        <p:spPr bwMode="auto">
          <a:xfrm>
            <a:off x="-112712" y="92071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函数解析</a:t>
            </a:r>
          </a:p>
        </p:txBody>
      </p:sp>
      <p:sp>
        <p:nvSpPr>
          <p:cNvPr id="63"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语义检查</a:t>
            </a:r>
            <a:r>
              <a:rPr lang="en-US" altLang="zh-CN" sz="2800" b="1" dirty="0">
                <a:latin typeface="Times New Roman" panose="02020603050405020304" pitchFamily="18" charset="0"/>
              </a:rPr>
              <a:t>&amp;</a:t>
            </a:r>
            <a:r>
              <a:rPr lang="zh-CN" altLang="en-US" sz="2800" b="1" dirty="0">
                <a:latin typeface="Times New Roman" panose="02020603050405020304" pitchFamily="18" charset="0"/>
              </a:rPr>
              <a:t>授权检查</a:t>
            </a:r>
          </a:p>
        </p:txBody>
      </p:sp>
      <p:sp>
        <p:nvSpPr>
          <p:cNvPr id="10" name="矩形 9"/>
          <p:cNvSpPr/>
          <p:nvPr/>
        </p:nvSpPr>
        <p:spPr>
          <a:xfrm>
            <a:off x="3557870" y="4342402"/>
            <a:ext cx="1532792" cy="1107996"/>
          </a:xfrm>
          <a:prstGeom prst="rect">
            <a:avLst/>
          </a:prstGeom>
          <a:ln>
            <a:solidFill>
              <a:srgbClr val="0070C0"/>
            </a:solidFill>
          </a:ln>
        </p:spPr>
        <p:txBody>
          <a:bodyPr wrap="none">
            <a:spAutoFit/>
          </a:bodyPr>
          <a:lstStyle/>
          <a:p>
            <a:r>
              <a:rPr lang="en-US" altLang="zh-CN" sz="1600" dirty="0">
                <a:latin typeface="Times New Roman" panose="02020603050405020304" pitchFamily="18" charset="0"/>
                <a:cs typeface="Times New Roman" panose="02020603050405020304" pitchFamily="18" charset="0"/>
              </a:rPr>
              <a:t>F(ID,DOUBLE)</a:t>
            </a:r>
          </a:p>
          <a:p>
            <a:r>
              <a:rPr lang="en-US" altLang="zh-CN" sz="1600" dirty="0">
                <a:latin typeface="Times New Roman" panose="02020603050405020304" pitchFamily="18" charset="0"/>
                <a:cs typeface="Times New Roman" panose="02020603050405020304" pitchFamily="18" charset="0"/>
              </a:rPr>
              <a:t>F(ID,BIGINT)</a:t>
            </a:r>
          </a:p>
          <a:p>
            <a:r>
              <a:rPr lang="en-US" altLang="zh-CN" sz="1600" dirty="0">
                <a:latin typeface="Times New Roman" panose="02020603050405020304" pitchFamily="18" charset="0"/>
                <a:cs typeface="Times New Roman" panose="02020603050405020304" pitchFamily="18" charset="0"/>
              </a:rPr>
              <a:t>F(ID,FLOAT)</a:t>
            </a:r>
          </a:p>
          <a:p>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cxnSp>
        <p:nvCxnSpPr>
          <p:cNvPr id="11" name="直接连接符 10"/>
          <p:cNvCxnSpPr>
            <a:stCxn id="19" idx="2"/>
            <a:endCxn id="21" idx="0"/>
          </p:cNvCxnSpPr>
          <p:nvPr/>
        </p:nvCxnSpPr>
        <p:spPr>
          <a:xfrm>
            <a:off x="1392183" y="5636840"/>
            <a:ext cx="0" cy="234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19" idx="0"/>
            <a:endCxn id="18" idx="2"/>
          </p:cNvCxnSpPr>
          <p:nvPr/>
        </p:nvCxnSpPr>
        <p:spPr>
          <a:xfrm flipV="1">
            <a:off x="1392183" y="5055981"/>
            <a:ext cx="656432" cy="280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20" idx="0"/>
            <a:endCxn id="18" idx="2"/>
          </p:cNvCxnSpPr>
          <p:nvPr/>
        </p:nvCxnSpPr>
        <p:spPr>
          <a:xfrm flipH="1" flipV="1">
            <a:off x="2048615" y="5055981"/>
            <a:ext cx="579407" cy="288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8" idx="0"/>
          </p:cNvCxnSpPr>
          <p:nvPr/>
        </p:nvCxnSpPr>
        <p:spPr>
          <a:xfrm flipV="1">
            <a:off x="2048615" y="4605621"/>
            <a:ext cx="0" cy="150277"/>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234232" y="4736593"/>
            <a:ext cx="376779" cy="300082"/>
          </a:xfrm>
          <a:prstGeom prst="rect">
            <a:avLst/>
          </a:prstGeom>
          <a:noFill/>
        </p:spPr>
        <p:txBody>
          <a:bodyPr wrap="square" rtlCol="0">
            <a:spAutoFit/>
          </a:bodyPr>
          <a:lstStyle/>
          <a:p>
            <a:r>
              <a:rPr lang="zh-CN" altLang="en-US" sz="1350" dirty="0">
                <a:latin typeface="Times New Roman" panose="02020603050405020304" pitchFamily="18" charset="0"/>
                <a:cs typeface="Times New Roman" panose="02020603050405020304" pitchFamily="18" charset="0"/>
              </a:rPr>
              <a:t>③</a:t>
            </a:r>
          </a:p>
        </p:txBody>
      </p:sp>
      <p:sp>
        <p:nvSpPr>
          <p:cNvPr id="18" name="Rectangle: Rounded Corners 33"/>
          <p:cNvSpPr/>
          <p:nvPr/>
        </p:nvSpPr>
        <p:spPr>
          <a:xfrm>
            <a:off x="1607172" y="4755898"/>
            <a:ext cx="882885" cy="30008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Function</a:t>
            </a:r>
          </a:p>
        </p:txBody>
      </p:sp>
      <p:sp>
        <p:nvSpPr>
          <p:cNvPr id="19" name="Rectangle: Rounded Corners 33"/>
          <p:cNvSpPr/>
          <p:nvPr/>
        </p:nvSpPr>
        <p:spPr>
          <a:xfrm>
            <a:off x="988840" y="5336757"/>
            <a:ext cx="806685" cy="30008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latin typeface="Times New Roman" panose="02020603050405020304" pitchFamily="18" charset="0"/>
                <a:cs typeface="Times New Roman" panose="02020603050405020304" pitchFamily="18" charset="0"/>
              </a:rPr>
              <a:t>F_name</a:t>
            </a:r>
            <a:endParaRPr lang="en-US" sz="1200" b="1" dirty="0">
              <a:latin typeface="Times New Roman" panose="02020603050405020304" pitchFamily="18" charset="0"/>
              <a:cs typeface="Times New Roman" panose="02020603050405020304" pitchFamily="18" charset="0"/>
            </a:endParaRPr>
          </a:p>
        </p:txBody>
      </p:sp>
      <p:sp>
        <p:nvSpPr>
          <p:cNvPr id="20" name="Rectangle: Rounded Corners 33"/>
          <p:cNvSpPr/>
          <p:nvPr/>
        </p:nvSpPr>
        <p:spPr>
          <a:xfrm>
            <a:off x="2186579" y="5344192"/>
            <a:ext cx="882885" cy="30008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latin typeface="Times New Roman" panose="02020603050405020304" pitchFamily="18" charset="0"/>
                <a:cs typeface="Times New Roman" panose="02020603050405020304" pitchFamily="18" charset="0"/>
              </a:rPr>
              <a:t>Parmeter</a:t>
            </a:r>
            <a:endParaRPr lang="en-US" sz="1200" b="1" dirty="0">
              <a:latin typeface="Times New Roman" panose="02020603050405020304" pitchFamily="18" charset="0"/>
              <a:cs typeface="Times New Roman" panose="02020603050405020304" pitchFamily="18" charset="0"/>
            </a:endParaRPr>
          </a:p>
        </p:txBody>
      </p:sp>
      <p:sp>
        <p:nvSpPr>
          <p:cNvPr id="21" name="Rectangle: Rounded Corners 33"/>
          <p:cNvSpPr/>
          <p:nvPr/>
        </p:nvSpPr>
        <p:spPr>
          <a:xfrm>
            <a:off x="988841" y="5871743"/>
            <a:ext cx="806684" cy="33510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latin typeface="Times New Roman" panose="02020603050405020304" pitchFamily="18" charset="0"/>
                <a:cs typeface="Times New Roman" panose="02020603050405020304" pitchFamily="18" charset="0"/>
              </a:rPr>
              <a:t>String:F</a:t>
            </a:r>
            <a:endParaRPr lang="en-US" sz="1200" b="1" dirty="0">
              <a:latin typeface="Times New Roman" panose="02020603050405020304" pitchFamily="18" charset="0"/>
              <a:cs typeface="Times New Roman" panose="02020603050405020304" pitchFamily="18" charset="0"/>
            </a:endParaRPr>
          </a:p>
        </p:txBody>
      </p:sp>
      <p:sp>
        <p:nvSpPr>
          <p:cNvPr id="22" name="Rectangle: Rounded Corners 33"/>
          <p:cNvSpPr/>
          <p:nvPr/>
        </p:nvSpPr>
        <p:spPr>
          <a:xfrm>
            <a:off x="1888118" y="5880146"/>
            <a:ext cx="622748" cy="30008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ID:C1</a:t>
            </a:r>
          </a:p>
        </p:txBody>
      </p:sp>
      <p:sp>
        <p:nvSpPr>
          <p:cNvPr id="23" name="Rectangle: Rounded Corners 33"/>
          <p:cNvSpPr/>
          <p:nvPr/>
        </p:nvSpPr>
        <p:spPr>
          <a:xfrm>
            <a:off x="2758090" y="5877218"/>
            <a:ext cx="622748" cy="30008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Times New Roman" panose="02020603050405020304" pitchFamily="18" charset="0"/>
                <a:cs typeface="Times New Roman" panose="02020603050405020304" pitchFamily="18" charset="0"/>
              </a:rPr>
              <a:t>INT:3</a:t>
            </a:r>
            <a:endParaRPr lang="en-US" sz="1200" b="1" dirty="0">
              <a:latin typeface="Times New Roman" panose="02020603050405020304" pitchFamily="18" charset="0"/>
              <a:cs typeface="Times New Roman" panose="02020603050405020304" pitchFamily="18" charset="0"/>
            </a:endParaRPr>
          </a:p>
        </p:txBody>
      </p:sp>
      <p:cxnSp>
        <p:nvCxnSpPr>
          <p:cNvPr id="24" name="直接连接符 23"/>
          <p:cNvCxnSpPr>
            <a:stCxn id="23" idx="0"/>
            <a:endCxn id="20" idx="2"/>
          </p:cNvCxnSpPr>
          <p:nvPr/>
        </p:nvCxnSpPr>
        <p:spPr>
          <a:xfrm flipH="1" flipV="1">
            <a:off x="2628022" y="5644275"/>
            <a:ext cx="441442" cy="232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2" idx="0"/>
            <a:endCxn id="20" idx="2"/>
          </p:cNvCxnSpPr>
          <p:nvPr/>
        </p:nvCxnSpPr>
        <p:spPr>
          <a:xfrm flipV="1">
            <a:off x="2199492" y="5644275"/>
            <a:ext cx="428530" cy="235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18" idx="3"/>
            <a:endCxn id="10" idx="1"/>
          </p:cNvCxnSpPr>
          <p:nvPr/>
        </p:nvCxnSpPr>
        <p:spPr>
          <a:xfrm flipV="1">
            <a:off x="2490057" y="4896400"/>
            <a:ext cx="1067813" cy="9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0" idx="3"/>
            <a:endCxn id="26" idx="1"/>
          </p:cNvCxnSpPr>
          <p:nvPr/>
        </p:nvCxnSpPr>
        <p:spPr>
          <a:xfrm>
            <a:off x="5090662" y="4896400"/>
            <a:ext cx="1080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171184" y="4727123"/>
            <a:ext cx="1449436" cy="338554"/>
          </a:xfrm>
          <a:prstGeom prst="rect">
            <a:avLst/>
          </a:prstGeom>
          <a:ln>
            <a:solidFill>
              <a:srgbClr val="0070C0"/>
            </a:solidFill>
          </a:ln>
        </p:spPr>
        <p:txBody>
          <a:bodyPr wrap="none">
            <a:spAutoFit/>
          </a:bodyPr>
          <a:lstStyle/>
          <a:p>
            <a:r>
              <a:rPr lang="en-US" altLang="zh-CN" sz="1600" dirty="0">
                <a:latin typeface="Times New Roman" panose="02020603050405020304" pitchFamily="18" charset="0"/>
                <a:cs typeface="Times New Roman" panose="02020603050405020304" pitchFamily="18" charset="0"/>
              </a:rPr>
              <a:t>F(ID, BIGINT)</a:t>
            </a:r>
          </a:p>
        </p:txBody>
      </p:sp>
      <p:sp>
        <p:nvSpPr>
          <p:cNvPr id="30" name="矩形 29"/>
          <p:cNvSpPr/>
          <p:nvPr/>
        </p:nvSpPr>
        <p:spPr>
          <a:xfrm>
            <a:off x="2521262" y="4353078"/>
            <a:ext cx="1005403" cy="861774"/>
          </a:xfrm>
          <a:prstGeom prst="rect">
            <a:avLst/>
          </a:prstGeom>
        </p:spPr>
        <p:txBody>
          <a:bodyPr wrap="none">
            <a:spAutoFit/>
          </a:bodyPr>
          <a:lstStyle/>
          <a:p>
            <a:r>
              <a:rPr lang="zh-CN" altLang="en-US" sz="1600" dirty="0"/>
              <a:t>名称</a:t>
            </a:r>
            <a:endParaRPr lang="en-US" altLang="zh-CN" sz="1600" dirty="0"/>
          </a:p>
          <a:p>
            <a:r>
              <a:rPr lang="zh-CN" altLang="en-US" sz="1600" dirty="0"/>
              <a:t>参数数量</a:t>
            </a:r>
            <a:endParaRPr lang="en-US" altLang="zh-CN" sz="1600" dirty="0"/>
          </a:p>
          <a:p>
            <a:r>
              <a:rPr lang="en-US" altLang="zh-CN" sz="1600" dirty="0"/>
              <a:t>…</a:t>
            </a:r>
            <a:endParaRPr lang="zh-CN" altLang="en-US" sz="1600" dirty="0"/>
          </a:p>
        </p:txBody>
      </p:sp>
      <p:sp>
        <p:nvSpPr>
          <p:cNvPr id="37" name="矩形 36"/>
          <p:cNvSpPr/>
          <p:nvPr/>
        </p:nvSpPr>
        <p:spPr>
          <a:xfrm>
            <a:off x="5109049" y="4561853"/>
            <a:ext cx="1005403" cy="584775"/>
          </a:xfrm>
          <a:prstGeom prst="rect">
            <a:avLst/>
          </a:prstGeom>
        </p:spPr>
        <p:txBody>
          <a:bodyPr wrap="none">
            <a:spAutoFit/>
          </a:bodyPr>
          <a:lstStyle/>
          <a:p>
            <a:r>
              <a:rPr lang="zh-CN" altLang="en-US" sz="1600" dirty="0"/>
              <a:t>参数类型</a:t>
            </a:r>
            <a:endParaRPr lang="en-US" altLang="zh-CN" sz="1600" dirty="0"/>
          </a:p>
          <a:p>
            <a:r>
              <a:rPr lang="en-US" altLang="zh-CN" sz="1600" dirty="0"/>
              <a:t>…</a:t>
            </a:r>
            <a:endParaRPr lang="zh-CN" altLang="en-US" sz="1600" dirty="0"/>
          </a:p>
        </p:txBody>
      </p:sp>
      <p:sp>
        <p:nvSpPr>
          <p:cNvPr id="34" name="矩形 33"/>
          <p:cNvSpPr/>
          <p:nvPr/>
        </p:nvSpPr>
        <p:spPr>
          <a:xfrm>
            <a:off x="3557870" y="5502411"/>
            <a:ext cx="1620957" cy="338554"/>
          </a:xfrm>
          <a:prstGeom prst="rect">
            <a:avLst/>
          </a:prstGeom>
        </p:spPr>
        <p:txBody>
          <a:bodyPr wrap="none">
            <a:spAutoFit/>
          </a:bodyPr>
          <a:lstStyle/>
          <a:p>
            <a:r>
              <a:rPr lang="zh-CN" altLang="en-US" sz="1600" dirty="0">
                <a:latin typeface="Times New Roman" panose="02020603050405020304" pitchFamily="18" charset="0"/>
                <a:cs typeface="Times New Roman" panose="02020603050405020304" pitchFamily="18" charset="0"/>
              </a:rPr>
              <a:t>候选函数的集合</a:t>
            </a:r>
            <a:endParaRPr lang="zh-CN" altLang="en-US" sz="1600" dirty="0"/>
          </a:p>
        </p:txBody>
      </p:sp>
      <p:sp>
        <p:nvSpPr>
          <p:cNvPr id="35" name="矩形 34"/>
          <p:cNvSpPr/>
          <p:nvPr/>
        </p:nvSpPr>
        <p:spPr>
          <a:xfrm>
            <a:off x="6248322" y="5502411"/>
            <a:ext cx="1415772" cy="338554"/>
          </a:xfrm>
          <a:prstGeom prst="rect">
            <a:avLst/>
          </a:prstGeom>
        </p:spPr>
        <p:txBody>
          <a:bodyPr wrap="none">
            <a:spAutoFit/>
          </a:bodyPr>
          <a:lstStyle/>
          <a:p>
            <a:r>
              <a:rPr lang="zh-CN" altLang="en-US" sz="1600" dirty="0">
                <a:latin typeface="Times New Roman" panose="02020603050405020304" pitchFamily="18" charset="0"/>
                <a:cs typeface="Times New Roman" panose="02020603050405020304" pitchFamily="18" charset="0"/>
              </a:rPr>
              <a:t>最适合的函数</a:t>
            </a:r>
            <a:endParaRPr lang="zh-CN" altLang="en-US" sz="1600" dirty="0"/>
          </a:p>
        </p:txBody>
      </p:sp>
      <p:sp>
        <p:nvSpPr>
          <p:cNvPr id="50" name="文本框 49"/>
          <p:cNvSpPr txBox="1"/>
          <p:nvPr/>
        </p:nvSpPr>
        <p:spPr>
          <a:xfrm>
            <a:off x="1829173" y="4365618"/>
            <a:ext cx="492443"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语义检查</a:t>
            </a:r>
            <a:r>
              <a:rPr lang="en-US" altLang="zh-CN" sz="2800" b="1" dirty="0">
                <a:latin typeface="Times New Roman" panose="02020603050405020304" pitchFamily="18" charset="0"/>
              </a:rPr>
              <a:t>&amp;</a:t>
            </a:r>
            <a:r>
              <a:rPr lang="zh-CN" altLang="en-US" sz="2800" b="1" dirty="0">
                <a:latin typeface="Times New Roman" panose="02020603050405020304" pitchFamily="18" charset="0"/>
              </a:rPr>
              <a:t>授权检查</a:t>
            </a:r>
          </a:p>
        </p:txBody>
      </p:sp>
      <p:sp>
        <p:nvSpPr>
          <p:cNvPr id="45" name="椭圆 5"/>
          <p:cNvSpPr>
            <a:spLocks noChangeArrowheads="1"/>
          </p:cNvSpPr>
          <p:nvPr/>
        </p:nvSpPr>
        <p:spPr bwMode="auto">
          <a:xfrm>
            <a:off x="3864769" y="104309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47" name="矩形 6"/>
          <p:cNvSpPr>
            <a:spLocks noChangeArrowheads="1"/>
          </p:cNvSpPr>
          <p:nvPr/>
        </p:nvSpPr>
        <p:spPr bwMode="auto">
          <a:xfrm>
            <a:off x="-11112" y="104521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49" name="文本框 10"/>
          <p:cNvSpPr txBox="1">
            <a:spLocks noChangeArrowheads="1"/>
          </p:cNvSpPr>
          <p:nvPr/>
        </p:nvSpPr>
        <p:spPr bwMode="auto">
          <a:xfrm>
            <a:off x="-112712" y="1063587"/>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类型匹配</a:t>
            </a:r>
          </a:p>
        </p:txBody>
      </p:sp>
      <p:sp>
        <p:nvSpPr>
          <p:cNvPr id="63" name="文本框 62"/>
          <p:cNvSpPr txBox="1"/>
          <p:nvPr/>
        </p:nvSpPr>
        <p:spPr>
          <a:xfrm>
            <a:off x="281317" y="1948696"/>
            <a:ext cx="8367383" cy="4216539"/>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类型匹配是函数解析的一部分，包括以下内容：</a:t>
            </a:r>
          </a:p>
          <a:p>
            <a:pPr marL="285750" indent="-285750">
              <a:buFont typeface="Wingdings" panose="05000000000000000000" pitchFamily="2" charset="2"/>
              <a:buChar char="Ø"/>
            </a:pPr>
            <a:endParaRPr lang="en-US" altLang="zh-C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tLang="zh-C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zh-CN" altLang="en-US" b="1" dirty="0">
                <a:latin typeface="Times New Roman" panose="02020603050405020304" pitchFamily="18" charset="0"/>
                <a:cs typeface="Times New Roman" panose="02020603050405020304" pitchFamily="18" charset="0"/>
              </a:rPr>
              <a:t>类型转换：</a:t>
            </a:r>
            <a:r>
              <a:rPr lang="zh-CN" altLang="en-US" dirty="0">
                <a:latin typeface="Times New Roman" panose="02020603050405020304" pitchFamily="18" charset="0"/>
                <a:cs typeface="Times New Roman" panose="02020603050405020304" pitchFamily="18" charset="0"/>
              </a:rPr>
              <a:t>由一种数据类型转换为另一种数据类型。</a:t>
            </a:r>
            <a:endParaRPr lang="en-US" altLang="zh-C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n"/>
            </a:pPr>
            <a:r>
              <a:rPr lang="zh-CN" altLang="en-US" dirty="0">
                <a:latin typeface="Times New Roman" panose="02020603050405020304" pitchFamily="18" charset="0"/>
                <a:cs typeface="Times New Roman" panose="02020603050405020304" pitchFamily="18" charset="0"/>
              </a:rPr>
              <a:t>例如：从</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字符串</a:t>
            </a:r>
            <a:r>
              <a:rPr lang="en-US" altLang="zh-CN" dirty="0">
                <a:latin typeface="Times New Roman" panose="02020603050405020304" pitchFamily="18" charset="0"/>
                <a:cs typeface="Times New Roman" panose="02020603050405020304" pitchFamily="18" charset="0"/>
              </a:rPr>
              <a:t>(string)</a:t>
            </a:r>
            <a:r>
              <a:rPr lang="zh-CN" altLang="en-US" dirty="0">
                <a:latin typeface="Times New Roman" panose="02020603050405020304" pitchFamily="18" charset="0"/>
                <a:cs typeface="Times New Roman" panose="02020603050405020304" pitchFamily="18" charset="0"/>
              </a:rPr>
              <a:t>转换到</a:t>
            </a:r>
            <a:r>
              <a:rPr lang="en-US" altLang="zh-CN" dirty="0">
                <a:latin typeface="Times New Roman" panose="02020603050405020304" pitchFamily="18" charset="0"/>
                <a:cs typeface="Times New Roman" panose="02020603050405020304" pitchFamily="18" charset="0"/>
              </a:rPr>
              <a:t>SQL</a:t>
            </a:r>
            <a:r>
              <a:rPr lang="zh-CN" altLang="en-US" dirty="0">
                <a:latin typeface="Times New Roman" panose="02020603050405020304" pitchFamily="18" charset="0"/>
                <a:cs typeface="Times New Roman" panose="02020603050405020304" pitchFamily="18" charset="0"/>
              </a:rPr>
              <a:t>整数类型</a:t>
            </a:r>
            <a:r>
              <a:rPr lang="en-US" altLang="zh-CN" dirty="0">
                <a:latin typeface="Times New Roman" panose="02020603050405020304" pitchFamily="18" charset="0"/>
                <a:cs typeface="Times New Roman" panose="02020603050405020304" pitchFamily="18" charset="0"/>
              </a:rPr>
              <a:t>(INTEGER)</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zh-CN" altLang="en-US" b="1" dirty="0">
                <a:latin typeface="Times New Roman" panose="02020603050405020304" pitchFamily="18" charset="0"/>
                <a:cs typeface="Times New Roman" panose="02020603050405020304" pitchFamily="18" charset="0"/>
              </a:rPr>
              <a:t>类型提升：</a:t>
            </a:r>
            <a:r>
              <a:rPr lang="zh-CN" altLang="en-US" dirty="0">
                <a:latin typeface="Times New Roman" panose="02020603050405020304" pitchFamily="18" charset="0"/>
                <a:cs typeface="Times New Roman" panose="02020603050405020304" pitchFamily="18" charset="0"/>
              </a:rPr>
              <a:t>不同的数据类型中存在相容的数据类型组，可以将数据按顺序提升至下一种类型；相同类型的数据属性</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长度</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不同，可以通过类型提升具有相同的属性。</a:t>
            </a:r>
            <a:endParaRPr lang="en-US" altLang="zh-C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n"/>
            </a:pPr>
            <a:r>
              <a:rPr lang="zh-CN" altLang="en-US" dirty="0">
                <a:latin typeface="Times New Roman" panose="02020603050405020304" pitchFamily="18" charset="0"/>
                <a:cs typeface="Times New Roman" panose="02020603050405020304" pitchFamily="18" charset="0"/>
              </a:rPr>
              <a:t>例如：</a:t>
            </a:r>
            <a:r>
              <a:rPr lang="en-US" altLang="zh-CN" dirty="0">
                <a:latin typeface="Times New Roman" panose="02020603050405020304" pitchFamily="18" charset="0"/>
                <a:cs typeface="Times New Roman" panose="02020603050405020304" pitchFamily="18" charset="0"/>
              </a:rPr>
              <a:t>SMALLINT-&gt;INTEGER-&gt;BIGINT-&gt;DECIMAL…</a:t>
            </a:r>
          </a:p>
          <a:p>
            <a:pPr marL="742950" lvl="1" indent="-285750">
              <a:buFont typeface="Wingdings" panose="05000000000000000000" pitchFamily="2" charset="2"/>
              <a:buChar char="n"/>
            </a:pPr>
            <a:r>
              <a:rPr lang="zh-CN" altLang="en-US" dirty="0">
                <a:latin typeface="Times New Roman" panose="02020603050405020304" pitchFamily="18" charset="0"/>
                <a:cs typeface="Times New Roman" panose="02020603050405020304" pitchFamily="18" charset="0"/>
              </a:rPr>
              <a:t>例如：</a:t>
            </a:r>
            <a:r>
              <a:rPr lang="en-US" altLang="zh-CN" dirty="0">
                <a:latin typeface="Times New Roman" panose="02020603050405020304" pitchFamily="18" charset="0"/>
                <a:cs typeface="Times New Roman" panose="02020603050405020304" pitchFamily="18" charset="0"/>
              </a:rPr>
              <a:t>CHAR[8]-&gt;CHAR[10]</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注：</a:t>
            </a:r>
            <a:r>
              <a:rPr lang="en-US" altLang="zh-CN" dirty="0">
                <a:latin typeface="Times New Roman" panose="02020603050405020304" pitchFamily="18" charset="0"/>
                <a:cs typeface="Times New Roman" panose="02020603050405020304" pitchFamily="18" charset="0"/>
              </a:rPr>
              <a:t>SQL</a:t>
            </a:r>
            <a:r>
              <a:rPr lang="zh-CN" altLang="en-US" dirty="0">
                <a:latin typeface="Times New Roman" panose="02020603050405020304" pitchFamily="18" charset="0"/>
                <a:cs typeface="Times New Roman" panose="02020603050405020304" pitchFamily="18" charset="0"/>
              </a:rPr>
              <a:t>中可以通过用户定义的函数进行强制类型转换。</a:t>
            </a:r>
            <a:endParaRPr lang="en-US" altLang="zh-C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n"/>
            </a:pPr>
            <a:r>
              <a:rPr lang="zh-CN" altLang="en-US" dirty="0">
                <a:latin typeface="Times New Roman" panose="02020603050405020304" pitchFamily="18" charset="0"/>
                <a:cs typeface="Times New Roman" panose="02020603050405020304" pitchFamily="18" charset="0"/>
              </a:rPr>
              <a:t>例如：使用</a:t>
            </a:r>
            <a:r>
              <a:rPr lang="en-US" altLang="zh-CN" dirty="0">
                <a:latin typeface="Times New Roman" panose="02020603050405020304" pitchFamily="18" charset="0"/>
                <a:cs typeface="Times New Roman" panose="02020603050405020304" pitchFamily="18" charset="0"/>
              </a:rPr>
              <a:t>CAST</a:t>
            </a:r>
            <a:r>
              <a:rPr lang="zh-CN" altLang="en-US" dirty="0">
                <a:latin typeface="Times New Roman" panose="02020603050405020304" pitchFamily="18" charset="0"/>
                <a:cs typeface="Times New Roman" panose="02020603050405020304" pitchFamily="18" charset="0"/>
              </a:rPr>
              <a:t>函数将整数转换为布尔类型：</a:t>
            </a:r>
            <a:r>
              <a:rPr lang="en-US" altLang="zh-CN" dirty="0">
                <a:latin typeface="Times New Roman" panose="02020603050405020304" pitchFamily="18" charset="0"/>
                <a:cs typeface="Times New Roman" panose="02020603050405020304" pitchFamily="18" charset="0"/>
              </a:rPr>
              <a:t>CAST(0 AS BOOL)</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endParaRPr lang="en-US" altLang="zh-CN" sz="16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D8C09972-AF07-4D98-9654-ECE5C8EC6225}" type="slidenum">
              <a:rPr lang="zh-CN" altLang="en-US" smtClean="0"/>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语义检查</a:t>
            </a:r>
            <a:r>
              <a:rPr lang="en-US" altLang="zh-CN" sz="2800" b="1" dirty="0">
                <a:latin typeface="Times New Roman" panose="02020603050405020304" pitchFamily="18" charset="0"/>
              </a:rPr>
              <a:t>&amp;</a:t>
            </a:r>
            <a:r>
              <a:rPr lang="zh-CN" altLang="en-US" sz="2800" b="1" dirty="0">
                <a:latin typeface="Times New Roman" panose="02020603050405020304" pitchFamily="18" charset="0"/>
              </a:rPr>
              <a:t>授权检查</a:t>
            </a:r>
          </a:p>
        </p:txBody>
      </p:sp>
      <p:sp>
        <p:nvSpPr>
          <p:cNvPr id="6" name="椭圆 5"/>
          <p:cNvSpPr>
            <a:spLocks noChangeArrowheads="1"/>
          </p:cNvSpPr>
          <p:nvPr/>
        </p:nvSpPr>
        <p:spPr bwMode="auto">
          <a:xfrm>
            <a:off x="3864769" y="104309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7" name="矩形 6"/>
          <p:cNvSpPr>
            <a:spLocks noChangeArrowheads="1"/>
          </p:cNvSpPr>
          <p:nvPr/>
        </p:nvSpPr>
        <p:spPr bwMode="auto">
          <a:xfrm>
            <a:off x="-11112" y="104521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8" name="文本框 10"/>
          <p:cNvSpPr txBox="1">
            <a:spLocks noChangeArrowheads="1"/>
          </p:cNvSpPr>
          <p:nvPr/>
        </p:nvSpPr>
        <p:spPr bwMode="auto">
          <a:xfrm>
            <a:off x="-112712" y="1063587"/>
            <a:ext cx="4391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授权检查</a:t>
            </a:r>
            <a:endPar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endParaRPr>
          </a:p>
        </p:txBody>
      </p:sp>
      <p:sp>
        <p:nvSpPr>
          <p:cNvPr id="9" name="文本框 8"/>
          <p:cNvSpPr txBox="1"/>
          <p:nvPr/>
        </p:nvSpPr>
        <p:spPr>
          <a:xfrm>
            <a:off x="1220054" y="1859339"/>
            <a:ext cx="7295296" cy="341632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授权</a:t>
            </a:r>
            <a:r>
              <a:rPr lang="en-US" altLang="zh-CN" dirty="0">
                <a:latin typeface="Times New Roman" panose="02020603050405020304" pitchFamily="18" charset="0"/>
                <a:cs typeface="Times New Roman" panose="02020603050405020304" pitchFamily="18" charset="0"/>
              </a:rPr>
              <a:t>ID</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对象：表，视图，函数等；</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zh-CN" altLang="nb-NO" dirty="0">
                <a:latin typeface="Times New Roman" panose="02020603050405020304" pitchFamily="18" charset="0"/>
                <a:cs typeface="Times New Roman" panose="02020603050405020304" pitchFamily="18" charset="0"/>
              </a:rPr>
              <a:t>操作： </a:t>
            </a:r>
            <a:r>
              <a:rPr lang="nb-NO" altLang="zh-CN" dirty="0">
                <a:latin typeface="Times New Roman" panose="02020603050405020304" pitchFamily="18" charset="0"/>
                <a:cs typeface="Times New Roman" panose="02020603050405020304" pitchFamily="18" charset="0"/>
              </a:rPr>
              <a:t>SELECT, INSERT, DELETE, UPDATE, CREATE, DROP, ALTER, </a:t>
            </a:r>
            <a:r>
              <a:rPr lang="zh-CN" altLang="en-US" dirty="0">
                <a:latin typeface="Times New Roman" panose="02020603050405020304" pitchFamily="18" charset="0"/>
                <a:cs typeface="Times New Roman" panose="02020603050405020304" pitchFamily="18" charset="0"/>
              </a:rPr>
              <a:t>等等；</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nb-NO"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特权：是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否；</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高级功能：</a:t>
            </a:r>
            <a:endParaRPr lang="en-US" altLang="zh-C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n"/>
            </a:pPr>
            <a:r>
              <a:rPr lang="zh-CN" altLang="en-US" dirty="0">
                <a:latin typeface="Times New Roman" panose="02020603050405020304" pitchFamily="18" charset="0"/>
                <a:cs typeface="Times New Roman" panose="02020603050405020304" pitchFamily="18" charset="0"/>
              </a:rPr>
              <a:t>受信任上下文；</a:t>
            </a:r>
            <a:endParaRPr lang="en-US" altLang="zh-C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n"/>
            </a:pPr>
            <a:r>
              <a:rPr lang="zh-CN" altLang="en-US" dirty="0">
                <a:latin typeface="Times New Roman" panose="02020603050405020304" pitchFamily="18" charset="0"/>
                <a:cs typeface="Times New Roman" panose="02020603050405020304" pitchFamily="18" charset="0"/>
              </a:rPr>
              <a:t>细粒度的访问控制</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行级权限、列屏蔽等</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10" name="灯片编号占位符 1"/>
          <p:cNvSpPr>
            <a:spLocks noGrp="1"/>
          </p:cNvSpPr>
          <p:nvPr>
            <p:ph type="sldNum" sz="quarter" idx="12"/>
          </p:nvPr>
        </p:nvSpPr>
        <p:spPr>
          <a:xfrm>
            <a:off x="6457950" y="6356353"/>
            <a:ext cx="2057400" cy="365125"/>
          </a:xfrm>
        </p:spPr>
        <p:txBody>
          <a:bodyPr/>
          <a:lstStyle/>
          <a:p>
            <a:fld id="{D8C09972-AF07-4D98-9654-ECE5C8EC6225}" type="slidenum">
              <a:rPr lang="zh-CN" altLang="en-US" smtClean="0"/>
              <a:t>34</a:t>
            </a:fld>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725231" y="1551825"/>
            <a:ext cx="7790119" cy="584775"/>
          </a:xfrm>
          <a:prstGeom prst="rect">
            <a:avLst/>
          </a:prstGeom>
          <a:noFill/>
        </p:spPr>
        <p:txBody>
          <a:bodyPr wrap="square">
            <a:spAutoFit/>
          </a:bodyPr>
          <a:lstStyle/>
          <a:p>
            <a:r>
              <a:rPr lang="en-US" altLang="zh-CN" sz="1600" dirty="0" err="1">
                <a:latin typeface="Times New Roman" panose="02020603050405020304" pitchFamily="18" charset="0"/>
                <a:cs typeface="Times New Roman" panose="02020603050405020304" pitchFamily="18" charset="0"/>
              </a:rPr>
              <a:t>ZNbase</a:t>
            </a:r>
            <a:r>
              <a:rPr lang="zh-CN" altLang="en-US" sz="1600" dirty="0">
                <a:latin typeface="Times New Roman" panose="02020603050405020304" pitchFamily="18" charset="0"/>
                <a:cs typeface="Times New Roman" panose="02020603050405020304" pitchFamily="18" charset="0"/>
              </a:rPr>
              <a:t>会为执行的每条语句检查用户的权限。如果</a:t>
            </a:r>
            <a:r>
              <a:rPr lang="en-US" altLang="zh-CN" sz="1600" dirty="0">
                <a:latin typeface="Times New Roman" panose="02020603050405020304" pitchFamily="18" charset="0"/>
                <a:cs typeface="Times New Roman" panose="02020603050405020304" pitchFamily="18" charset="0"/>
              </a:rPr>
              <a:t>user</a:t>
            </a:r>
            <a:r>
              <a:rPr lang="zh-CN" altLang="en-US" sz="1600" dirty="0">
                <a:latin typeface="Times New Roman" panose="02020603050405020304" pitchFamily="18" charset="0"/>
                <a:cs typeface="Times New Roman" panose="02020603050405020304" pitchFamily="18" charset="0"/>
              </a:rPr>
              <a:t>对一条语句没有足够的权限，</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ZNbase</a:t>
            </a:r>
            <a:r>
              <a:rPr lang="zh-CN" altLang="en-US" sz="1600" dirty="0">
                <a:latin typeface="Times New Roman" panose="02020603050405020304" pitchFamily="18" charset="0"/>
                <a:cs typeface="Times New Roman" panose="02020603050405020304" pitchFamily="18" charset="0"/>
              </a:rPr>
              <a:t>将返回错误。</a:t>
            </a:r>
          </a:p>
        </p:txBody>
      </p:sp>
      <p:sp>
        <p:nvSpPr>
          <p:cNvPr id="30"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语义检查</a:t>
            </a:r>
            <a:r>
              <a:rPr lang="en-US" altLang="zh-CN" sz="2800" b="1" dirty="0">
                <a:latin typeface="Times New Roman" panose="02020603050405020304" pitchFamily="18" charset="0"/>
              </a:rPr>
              <a:t>&amp;</a:t>
            </a:r>
            <a:r>
              <a:rPr lang="zh-CN" altLang="en-US" sz="2800" b="1" dirty="0">
                <a:latin typeface="Times New Roman" panose="02020603050405020304" pitchFamily="18" charset="0"/>
              </a:rPr>
              <a:t>授权检查</a:t>
            </a:r>
          </a:p>
        </p:txBody>
      </p:sp>
      <p:sp>
        <p:nvSpPr>
          <p:cNvPr id="63" name="椭圆 5"/>
          <p:cNvSpPr>
            <a:spLocks noChangeArrowheads="1"/>
          </p:cNvSpPr>
          <p:nvPr/>
        </p:nvSpPr>
        <p:spPr bwMode="auto">
          <a:xfrm>
            <a:off x="3864769" y="104309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64" name="矩形 6"/>
          <p:cNvSpPr>
            <a:spLocks noChangeArrowheads="1"/>
          </p:cNvSpPr>
          <p:nvPr/>
        </p:nvSpPr>
        <p:spPr bwMode="auto">
          <a:xfrm>
            <a:off x="-11112" y="104521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65" name="文本框 10"/>
          <p:cNvSpPr txBox="1">
            <a:spLocks noChangeArrowheads="1"/>
          </p:cNvSpPr>
          <p:nvPr/>
        </p:nvSpPr>
        <p:spPr bwMode="auto">
          <a:xfrm>
            <a:off x="-112712" y="1063587"/>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授权</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ID</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，对象，操作</a:t>
            </a:r>
          </a:p>
        </p:txBody>
      </p:sp>
      <p:sp>
        <p:nvSpPr>
          <p:cNvPr id="72" name="文本框 71"/>
          <p:cNvSpPr txBox="1"/>
          <p:nvPr/>
        </p:nvSpPr>
        <p:spPr>
          <a:xfrm>
            <a:off x="1027146" y="2444501"/>
            <a:ext cx="2008597" cy="338554"/>
          </a:xfrm>
          <a:prstGeom prst="rect">
            <a:avLst/>
          </a:prstGeom>
          <a:noFill/>
        </p:spPr>
        <p:txBody>
          <a:bodyPr wrap="square">
            <a:spAutoFit/>
          </a:bodyPr>
          <a:lstStyle/>
          <a:p>
            <a:r>
              <a:rPr lang="zh-CN" altLang="en-US" sz="1600" b="1" dirty="0">
                <a:latin typeface="Times New Roman" panose="02020603050405020304" pitchFamily="18" charset="0"/>
                <a:cs typeface="Times New Roman" panose="02020603050405020304" pitchFamily="18" charset="0"/>
              </a:rPr>
              <a:t>授权</a:t>
            </a:r>
            <a:r>
              <a:rPr lang="en-US" altLang="zh-CN" sz="1600" b="1" dirty="0">
                <a:latin typeface="Times New Roman" panose="02020603050405020304" pitchFamily="18" charset="0"/>
                <a:cs typeface="Times New Roman" panose="02020603050405020304" pitchFamily="18" charset="0"/>
              </a:rPr>
              <a:t>ID</a:t>
            </a:r>
          </a:p>
        </p:txBody>
      </p:sp>
      <p:sp>
        <p:nvSpPr>
          <p:cNvPr id="73" name="文本框 72"/>
          <p:cNvSpPr txBox="1"/>
          <p:nvPr/>
        </p:nvSpPr>
        <p:spPr>
          <a:xfrm>
            <a:off x="1027147" y="2922602"/>
            <a:ext cx="5675244" cy="338554"/>
          </a:xfrm>
          <a:prstGeom prst="rect">
            <a:avLst/>
          </a:prstGeom>
          <a:noFill/>
        </p:spPr>
        <p:txBody>
          <a:bodyPr wrap="square">
            <a:spAutoFit/>
          </a:bodyPr>
          <a:lstStyle/>
          <a:p>
            <a:r>
              <a:rPr lang="zh-CN" altLang="en-US" sz="1600" b="1" dirty="0">
                <a:latin typeface="Times New Roman" panose="02020603050405020304" pitchFamily="18" charset="0"/>
                <a:cs typeface="Times New Roman" panose="02020603050405020304" pitchFamily="18" charset="0"/>
              </a:rPr>
              <a:t>对象：</a:t>
            </a:r>
            <a:r>
              <a:rPr lang="zh-CN" altLang="en-US" sz="1600" dirty="0">
                <a:latin typeface="Times New Roman" panose="02020603050405020304" pitchFamily="18" charset="0"/>
                <a:cs typeface="Times New Roman" panose="02020603050405020304" pitchFamily="18" charset="0"/>
              </a:rPr>
              <a:t>表，视图，函数等。</a:t>
            </a:r>
            <a:endParaRPr lang="en-US" altLang="zh-CN" sz="1600" dirty="0">
              <a:latin typeface="Times New Roman" panose="02020603050405020304" pitchFamily="18" charset="0"/>
              <a:cs typeface="Times New Roman" panose="02020603050405020304" pitchFamily="18" charset="0"/>
            </a:endParaRPr>
          </a:p>
        </p:txBody>
      </p:sp>
      <p:sp>
        <p:nvSpPr>
          <p:cNvPr id="74" name="Rectangle 1"/>
          <p:cNvSpPr>
            <a:spLocks noChangeArrowheads="1"/>
          </p:cNvSpPr>
          <p:nvPr/>
        </p:nvSpPr>
        <p:spPr bwMode="auto">
          <a:xfrm>
            <a:off x="1164141" y="4200252"/>
            <a:ext cx="4674555" cy="232741"/>
          </a:xfrm>
          <a:prstGeom prst="rect">
            <a:avLst/>
          </a:prstGeom>
          <a:solidFill>
            <a:srgbClr val="242A3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spAutoFit/>
          </a:bodyPr>
          <a:lstStyle/>
          <a:p>
            <a:pPr marL="0" marR="0" lvl="0" indent="0" algn="l" defTabSz="914400" rtl="0" eaLnBrk="0" fontAlgn="base" latinLnBrk="0" hangingPunct="0">
              <a:lnSpc>
                <a:spcPct val="100000"/>
              </a:lnSpc>
              <a:spcBef>
                <a:spcPct val="30000"/>
              </a:spcBef>
              <a:spcAft>
                <a:spcPct val="0"/>
              </a:spcAft>
              <a:buClrTx/>
              <a:buSzTx/>
              <a:buFontTx/>
              <a:buNone/>
            </a:pPr>
            <a:r>
              <a:rPr kumimoji="0" lang="zh-CN" altLang="zh-CN" sz="1000" b="0" i="0" u="none" strike="noStrike" cap="none" normalizeH="0" baseline="0" dirty="0">
                <a:ln>
                  <a:noFill/>
                </a:ln>
                <a:solidFill>
                  <a:srgbClr val="CEC0F2"/>
                </a:solidFill>
                <a:effectLst/>
                <a:latin typeface="Arial Unicode MS" panose="020B0604020202020204" charset="-122"/>
                <a:ea typeface="SourceCodePro-Regular"/>
              </a:rPr>
              <a:t>GRANT</a:t>
            </a:r>
            <a:r>
              <a:rPr kumimoji="0" lang="zh-CN" altLang="zh-CN" sz="1000" b="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b="0" i="0" u="none" strike="noStrike" cap="none" normalizeH="0" baseline="0" dirty="0">
                <a:ln>
                  <a:noFill/>
                </a:ln>
                <a:solidFill>
                  <a:srgbClr val="CEC0F2"/>
                </a:solidFill>
                <a:effectLst/>
                <a:latin typeface="Arial Unicode MS" panose="020B0604020202020204" charset="-122"/>
                <a:ea typeface="SourceCodePro-Regular"/>
              </a:rPr>
              <a:t>INSERT</a:t>
            </a:r>
            <a:r>
              <a:rPr kumimoji="0" lang="zh-CN" altLang="zh-CN" sz="1000" b="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b="0" i="0" u="none" strike="noStrike" cap="none" normalizeH="0" baseline="0" dirty="0">
                <a:ln>
                  <a:noFill/>
                </a:ln>
                <a:solidFill>
                  <a:srgbClr val="CEC0F2"/>
                </a:solidFill>
                <a:effectLst/>
                <a:latin typeface="Arial Unicode MS" panose="020B0604020202020204" charset="-122"/>
                <a:ea typeface="SourceCodePro-Regular"/>
              </a:rPr>
              <a:t>DELETE</a:t>
            </a:r>
            <a:r>
              <a:rPr kumimoji="0" lang="zh-CN" altLang="zh-CN" sz="1000" b="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b="0" i="0" u="none" strike="noStrike" cap="none" normalizeH="0" baseline="0" dirty="0">
                <a:ln>
                  <a:noFill/>
                </a:ln>
                <a:solidFill>
                  <a:srgbClr val="CEC0F2"/>
                </a:solidFill>
                <a:effectLst/>
                <a:latin typeface="Arial Unicode MS" panose="020B0604020202020204" charset="-122"/>
                <a:ea typeface="SourceCodePro-Regular"/>
              </a:rPr>
              <a:t>UPDATE</a:t>
            </a:r>
            <a:r>
              <a:rPr kumimoji="0" lang="zh-CN" altLang="zh-CN" sz="1000" b="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b="0" i="0" u="none" strike="noStrike" cap="none" normalizeH="0" baseline="0" dirty="0">
                <a:ln>
                  <a:noFill/>
                </a:ln>
                <a:solidFill>
                  <a:srgbClr val="CEC0F2"/>
                </a:solidFill>
                <a:effectLst/>
                <a:latin typeface="Arial Unicode MS" panose="020B0604020202020204" charset="-122"/>
                <a:ea typeface="SourceCodePro-Regular"/>
              </a:rPr>
              <a:t>SELECT</a:t>
            </a:r>
            <a:r>
              <a:rPr kumimoji="0" lang="zh-CN" altLang="zh-CN" sz="1000" b="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b="0" i="0" u="none" strike="noStrike" cap="none" normalizeH="0" baseline="0" dirty="0">
                <a:ln>
                  <a:noFill/>
                </a:ln>
                <a:solidFill>
                  <a:srgbClr val="CEC0F2"/>
                </a:solidFill>
                <a:effectLst/>
                <a:latin typeface="Arial Unicode MS" panose="020B0604020202020204" charset="-122"/>
                <a:ea typeface="SourceCodePro-Regular"/>
              </a:rPr>
              <a:t>ON</a:t>
            </a:r>
            <a:r>
              <a:rPr kumimoji="0" lang="zh-CN" altLang="zh-CN" sz="1000" b="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200" b="0" i="0" u="none" strike="noStrike" cap="none" normalizeH="0" baseline="0" dirty="0">
                <a:ln>
                  <a:noFill/>
                </a:ln>
                <a:solidFill>
                  <a:schemeClr val="bg1"/>
                </a:solidFill>
                <a:effectLst/>
                <a:latin typeface="Arial" panose="02080604020202020204" pitchFamily="34" charset="0"/>
              </a:rPr>
              <a:t>vehicles</a:t>
            </a:r>
            <a:r>
              <a:rPr kumimoji="0" lang="zh-CN" altLang="zh-CN" sz="1000" b="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b="0" i="0" u="none" strike="noStrike" cap="none" normalizeH="0" baseline="0" dirty="0">
                <a:ln>
                  <a:noFill/>
                </a:ln>
                <a:solidFill>
                  <a:srgbClr val="CEC0F2"/>
                </a:solidFill>
                <a:effectLst/>
                <a:latin typeface="Arial Unicode MS" panose="020B0604020202020204" charset="-122"/>
                <a:ea typeface="SourceCodePro-Regular"/>
              </a:rPr>
              <a:t>TO</a:t>
            </a:r>
            <a:r>
              <a:rPr kumimoji="0" lang="zh-CN" altLang="zh-CN" sz="1000" b="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200" b="0" i="0" u="none" strike="noStrike" cap="none" normalizeH="0" baseline="0" dirty="0">
                <a:ln>
                  <a:noFill/>
                </a:ln>
                <a:solidFill>
                  <a:schemeClr val="bg1"/>
                </a:solidFill>
                <a:effectLst/>
                <a:latin typeface="Arial" panose="02080604020202020204" pitchFamily="34" charset="0"/>
              </a:rPr>
              <a:t>app_user</a:t>
            </a:r>
            <a:r>
              <a:rPr kumimoji="0" lang="zh-CN" altLang="zh-CN" sz="1000" b="0" i="0" u="none" strike="noStrike" cap="none" normalizeH="0" baseline="0" dirty="0">
                <a:ln>
                  <a:noFill/>
                </a:ln>
                <a:solidFill>
                  <a:srgbClr val="F5F7FA"/>
                </a:solidFill>
                <a:effectLst/>
                <a:latin typeface="Arial Unicode MS" panose="020B0604020202020204" charset="-122"/>
                <a:ea typeface="SourceCodePro-Regular"/>
              </a:rPr>
              <a:t>;</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80604020202020204" pitchFamily="34" charset="0"/>
            </a:endParaRPr>
          </a:p>
        </p:txBody>
      </p:sp>
      <p:sp>
        <p:nvSpPr>
          <p:cNvPr id="75" name="矩形 74"/>
          <p:cNvSpPr/>
          <p:nvPr/>
        </p:nvSpPr>
        <p:spPr>
          <a:xfrm>
            <a:off x="1615047" y="4223337"/>
            <a:ext cx="2225040" cy="1739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4066610" y="4223336"/>
            <a:ext cx="582168" cy="1739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4871639" y="4211398"/>
            <a:ext cx="666945" cy="1739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连接符: 肘形 77"/>
          <p:cNvCxnSpPr>
            <a:stCxn id="72" idx="1"/>
            <a:endCxn id="77" idx="0"/>
          </p:cNvCxnSpPr>
          <p:nvPr/>
        </p:nvCxnSpPr>
        <p:spPr>
          <a:xfrm rot="10800000" flipH="1" flipV="1">
            <a:off x="1027146" y="2613778"/>
            <a:ext cx="4177966" cy="1597620"/>
          </a:xfrm>
          <a:prstGeom prst="bentConnector4">
            <a:avLst>
              <a:gd name="adj1" fmla="val -9509"/>
              <a:gd name="adj2" fmla="val 664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连接符: 肘形 78"/>
          <p:cNvCxnSpPr>
            <a:stCxn id="73" idx="1"/>
            <a:endCxn id="76" idx="0"/>
          </p:cNvCxnSpPr>
          <p:nvPr/>
        </p:nvCxnSpPr>
        <p:spPr>
          <a:xfrm rot="10800000" flipH="1" flipV="1">
            <a:off x="1027146" y="3091878"/>
            <a:ext cx="3330547" cy="1131457"/>
          </a:xfrm>
          <a:prstGeom prst="bentConnector4">
            <a:avLst>
              <a:gd name="adj1" fmla="val -8463"/>
              <a:gd name="adj2" fmla="val 684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连接符: 肘形 79"/>
          <p:cNvCxnSpPr>
            <a:stCxn id="83" idx="1"/>
            <a:endCxn id="75" idx="0"/>
          </p:cNvCxnSpPr>
          <p:nvPr/>
        </p:nvCxnSpPr>
        <p:spPr>
          <a:xfrm rot="10800000" flipH="1" flipV="1">
            <a:off x="1033515" y="3537243"/>
            <a:ext cx="1694051" cy="686094"/>
          </a:xfrm>
          <a:prstGeom prst="bentConnector4">
            <a:avLst>
              <a:gd name="adj1" fmla="val -13494"/>
              <a:gd name="adj2" fmla="val 62336"/>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1"/>
          <p:cNvSpPr>
            <a:spLocks noChangeArrowheads="1"/>
          </p:cNvSpPr>
          <p:nvPr/>
        </p:nvSpPr>
        <p:spPr bwMode="auto">
          <a:xfrm>
            <a:off x="1155257" y="4812625"/>
            <a:ext cx="2456860" cy="232741"/>
          </a:xfrm>
          <a:prstGeom prst="rect">
            <a:avLst/>
          </a:prstGeom>
          <a:solidFill>
            <a:srgbClr val="242A3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spAutoFit/>
          </a:bodyPr>
          <a:lstStyle/>
          <a:p>
            <a:pPr marL="0" marR="0" lvl="0" indent="0" algn="l" defTabSz="914400" rtl="0" eaLnBrk="0" fontAlgn="base" latinLnBrk="0" hangingPunct="0">
              <a:lnSpc>
                <a:spcPct val="100000"/>
              </a:lnSpc>
              <a:spcBef>
                <a:spcPct val="30000"/>
              </a:spcBef>
              <a:spcAft>
                <a:spcPct val="0"/>
              </a:spcAft>
              <a:buClrTx/>
              <a:buSzTx/>
              <a:buFontTx/>
              <a:buNone/>
            </a:pPr>
            <a:r>
              <a:rPr kumimoji="0" lang="zh-CN" altLang="zh-CN" sz="1000" b="0" i="0" u="none" strike="noStrike" cap="none" normalizeH="0" baseline="0" dirty="0">
                <a:ln>
                  <a:noFill/>
                </a:ln>
                <a:solidFill>
                  <a:srgbClr val="CEC0F2"/>
                </a:solidFill>
                <a:effectLst/>
                <a:latin typeface="Arial Unicode MS" panose="020B0604020202020204" charset="-122"/>
                <a:ea typeface="SourceCodePro-Regular"/>
              </a:rPr>
              <a:t>SHOW</a:t>
            </a:r>
            <a:r>
              <a:rPr kumimoji="0" lang="zh-CN" altLang="zh-CN" sz="1000" b="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200" b="0" i="0" u="none" strike="noStrike" cap="none" normalizeH="0" baseline="0" dirty="0">
                <a:ln>
                  <a:noFill/>
                </a:ln>
                <a:solidFill>
                  <a:schemeClr val="bg1"/>
                </a:solidFill>
                <a:effectLst/>
                <a:latin typeface="Arial" panose="02080604020202020204" pitchFamily="34" charset="0"/>
              </a:rPr>
              <a:t>GRANTS</a:t>
            </a:r>
            <a:r>
              <a:rPr kumimoji="0" lang="zh-CN" altLang="zh-CN" sz="1000" b="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b="0" i="0" u="none" strike="noStrike" cap="none" normalizeH="0" baseline="0" dirty="0">
                <a:ln>
                  <a:noFill/>
                </a:ln>
                <a:solidFill>
                  <a:srgbClr val="CEC0F2"/>
                </a:solidFill>
                <a:effectLst/>
                <a:latin typeface="Arial Unicode MS" panose="020B0604020202020204" charset="-122"/>
                <a:ea typeface="SourceCodePro-Regular"/>
              </a:rPr>
              <a:t>FOR</a:t>
            </a:r>
            <a:r>
              <a:rPr kumimoji="0" lang="zh-CN" altLang="zh-CN" sz="1000" b="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200" b="0" i="0" u="none" strike="noStrike" cap="none" normalizeH="0" baseline="0" dirty="0">
                <a:ln>
                  <a:noFill/>
                </a:ln>
                <a:solidFill>
                  <a:schemeClr val="bg1"/>
                </a:solidFill>
                <a:effectLst/>
                <a:latin typeface="Arial" panose="02080604020202020204" pitchFamily="34" charset="0"/>
              </a:rPr>
              <a:t>app_user</a:t>
            </a:r>
            <a:r>
              <a:rPr kumimoji="0" lang="zh-CN" altLang="zh-CN" sz="1000" b="0" i="0" u="none" strike="noStrike" cap="none" normalizeH="0" baseline="0" dirty="0">
                <a:ln>
                  <a:noFill/>
                </a:ln>
                <a:solidFill>
                  <a:srgbClr val="F5F7FA"/>
                </a:solidFill>
                <a:effectLst/>
                <a:latin typeface="Arial Unicode MS" panose="020B0604020202020204" charset="-122"/>
                <a:ea typeface="SourceCodePro-Regular"/>
              </a:rPr>
              <a:t>;</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80604020202020204" pitchFamily="34" charset="0"/>
            </a:endParaRPr>
          </a:p>
        </p:txBody>
      </p:sp>
      <p:sp>
        <p:nvSpPr>
          <p:cNvPr id="82" name="Rectangle 2"/>
          <p:cNvSpPr>
            <a:spLocks noChangeArrowheads="1"/>
          </p:cNvSpPr>
          <p:nvPr/>
        </p:nvSpPr>
        <p:spPr bwMode="auto">
          <a:xfrm>
            <a:off x="1155257" y="5045367"/>
            <a:ext cx="4931487" cy="1125293"/>
          </a:xfrm>
          <a:prstGeom prst="rect">
            <a:avLst/>
          </a:prstGeom>
          <a:solidFill>
            <a:srgbClr val="242A3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database_name</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 schema_name | table_name </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 grantee </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 privilege_type</a:t>
            </a:r>
            <a:endParaRPr kumimoji="0" lang="en-US" altLang="zh-CN" sz="1000" i="0" u="none" strike="noStrike" cap="none" normalizeH="0" baseline="0" dirty="0">
              <a:ln>
                <a:noFill/>
              </a:ln>
              <a:solidFill>
                <a:srgbClr val="F5F7FA"/>
              </a:solidFill>
              <a:effectLst/>
              <a:latin typeface="Arial Unicode MS" panose="020B0604020202020204" charset="-122"/>
              <a:ea typeface="SourceCodePro-Regular"/>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 </a:t>
            </a:r>
            <a:endParaRPr kumimoji="0" lang="en-US" altLang="zh-CN" sz="1000" i="0" u="none" strike="noStrike" cap="none" normalizeH="0" baseline="0" dirty="0">
              <a:ln>
                <a:noFill/>
              </a:ln>
              <a:solidFill>
                <a:srgbClr val="F5F7FA"/>
              </a:solidFill>
              <a:effectLst/>
              <a:latin typeface="Arial Unicode MS" panose="020B0604020202020204" charset="-122"/>
              <a:ea typeface="SourceCodePro-Regular"/>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movr </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 public </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 vehicles </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 app_user </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 DELETE</a:t>
            </a:r>
            <a:endParaRPr kumimoji="0" lang="en-US" altLang="zh-CN" sz="1000" i="0" u="none" strike="noStrike" cap="none" normalizeH="0" baseline="0" dirty="0">
              <a:ln>
                <a:noFill/>
              </a:ln>
              <a:solidFill>
                <a:srgbClr val="F5F7FA"/>
              </a:solidFill>
              <a:effectLst/>
              <a:latin typeface="Arial Unicode MS" panose="020B0604020202020204" charset="-122"/>
              <a:ea typeface="SourceCodePro-Regular"/>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movr </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 public</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 vehicles </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 app_user </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 INSERT </a:t>
            </a:r>
            <a:endParaRPr kumimoji="0" lang="en-US" altLang="zh-CN" sz="1000" i="0" u="none" strike="noStrike" cap="none" normalizeH="0" baseline="0" dirty="0">
              <a:ln>
                <a:noFill/>
              </a:ln>
              <a:solidFill>
                <a:srgbClr val="F5F7FA"/>
              </a:solidFill>
              <a:effectLst/>
              <a:latin typeface="Arial Unicode MS" panose="020B0604020202020204" charset="-122"/>
              <a:ea typeface="SourceCodePro-Regular"/>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movr </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 public </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vehicles </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 app_user </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 SELECT </a:t>
            </a:r>
            <a:endParaRPr kumimoji="0" lang="en-US" altLang="zh-CN" sz="1000" i="0" u="none" strike="noStrike" cap="none" normalizeH="0" baseline="0" dirty="0">
              <a:ln>
                <a:noFill/>
              </a:ln>
              <a:solidFill>
                <a:srgbClr val="F5F7FA"/>
              </a:solidFill>
              <a:effectLst/>
              <a:latin typeface="Arial Unicode MS" panose="020B0604020202020204" charset="-122"/>
              <a:ea typeface="SourceCodePro-Regular"/>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movr </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 public </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 vehicles </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 app_user </a:t>
            </a:r>
            <a:r>
              <a:rPr kumimoji="0" lang="en-US" altLang="zh-CN" sz="1000" i="0" u="none" strike="noStrike" cap="none" normalizeH="0" baseline="0" dirty="0">
                <a:ln>
                  <a:noFill/>
                </a:ln>
                <a:solidFill>
                  <a:srgbClr val="F5F7FA"/>
                </a:solidFill>
                <a:effectLst/>
                <a:latin typeface="Arial Unicode MS" panose="020B0604020202020204" charset="-122"/>
                <a:ea typeface="SourceCodePro-Regular"/>
              </a:rPr>
              <a:t>	</a:t>
            </a: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 UPDATE </a:t>
            </a:r>
            <a:endParaRPr kumimoji="0" lang="en-US" altLang="zh-CN" sz="1000" i="0" u="none" strike="noStrike" cap="none" normalizeH="0" baseline="0" dirty="0">
              <a:ln>
                <a:noFill/>
              </a:ln>
              <a:solidFill>
                <a:srgbClr val="F5F7FA"/>
              </a:solidFill>
              <a:effectLst/>
              <a:latin typeface="Arial Unicode MS" panose="020B0604020202020204" charset="-122"/>
              <a:ea typeface="SourceCodePro-Regular"/>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i="0" u="none" strike="noStrike" cap="none" normalizeH="0" baseline="0" dirty="0">
                <a:ln>
                  <a:noFill/>
                </a:ln>
                <a:solidFill>
                  <a:srgbClr val="F5F7FA"/>
                </a:solidFill>
                <a:effectLst/>
                <a:latin typeface="Arial Unicode MS" panose="020B0604020202020204" charset="-122"/>
                <a:ea typeface="SourceCodePro-Regular"/>
              </a:rPr>
              <a:t>(4 rows)</a:t>
            </a:r>
            <a:r>
              <a:rPr kumimoji="0" lang="zh-CN" altLang="zh-CN" sz="600" i="0" u="none" strike="noStrike" cap="none" normalizeH="0" baseline="0" dirty="0">
                <a:ln>
                  <a:noFill/>
                </a:ln>
                <a:solidFill>
                  <a:schemeClr val="tx1"/>
                </a:solidFill>
                <a:effectLst/>
              </a:rPr>
              <a:t> </a:t>
            </a:r>
            <a:endParaRPr kumimoji="0" lang="zh-CN" altLang="zh-CN" sz="1800" i="0" u="none" strike="noStrike" cap="none" normalizeH="0" baseline="0" dirty="0">
              <a:ln>
                <a:noFill/>
              </a:ln>
              <a:solidFill>
                <a:schemeClr val="tx1"/>
              </a:solidFill>
              <a:effectLst/>
              <a:latin typeface="Arial" panose="02080604020202020204" pitchFamily="34" charset="0"/>
            </a:endParaRPr>
          </a:p>
        </p:txBody>
      </p:sp>
      <p:sp>
        <p:nvSpPr>
          <p:cNvPr id="83" name="文本框 82"/>
          <p:cNvSpPr txBox="1"/>
          <p:nvPr/>
        </p:nvSpPr>
        <p:spPr>
          <a:xfrm>
            <a:off x="1033516" y="3367966"/>
            <a:ext cx="7083339" cy="338554"/>
          </a:xfrm>
          <a:prstGeom prst="rect">
            <a:avLst/>
          </a:prstGeom>
          <a:noFill/>
        </p:spPr>
        <p:txBody>
          <a:bodyPr wrap="square">
            <a:spAutoFit/>
          </a:bodyPr>
          <a:lstStyle/>
          <a:p>
            <a:r>
              <a:rPr lang="zh-CN" altLang="en-US" sz="1600" b="1" dirty="0">
                <a:latin typeface="Times New Roman" panose="02020603050405020304" pitchFamily="18" charset="0"/>
                <a:cs typeface="Times New Roman" panose="02020603050405020304" pitchFamily="18" charset="0"/>
              </a:rPr>
              <a:t>操作：</a:t>
            </a:r>
            <a:r>
              <a:rPr lang="en-US" altLang="zh-CN" sz="1600" b="1" dirty="0">
                <a:latin typeface="Times New Roman" panose="02020603050405020304" pitchFamily="18" charset="0"/>
                <a:cs typeface="Times New Roman" panose="02020603050405020304" pitchFamily="18" charset="0"/>
              </a:rPr>
              <a:t> </a:t>
            </a:r>
            <a:r>
              <a:rPr lang="nb-NO" altLang="zh-CN" sz="1600" dirty="0">
                <a:latin typeface="Times New Roman" panose="02020603050405020304" pitchFamily="18" charset="0"/>
                <a:cs typeface="Times New Roman" panose="02020603050405020304" pitchFamily="18" charset="0"/>
              </a:rPr>
              <a:t>SELECT, INSERT, DELETE, UPDATE, CREATE, DROP, ALTER, </a:t>
            </a:r>
            <a:r>
              <a:rPr lang="zh-CN" altLang="en-US" sz="1600" dirty="0">
                <a:latin typeface="Times New Roman" panose="02020603050405020304" pitchFamily="18" charset="0"/>
                <a:cs typeface="Times New Roman" panose="02020603050405020304" pitchFamily="18" charset="0"/>
              </a:rPr>
              <a:t>等等。</a:t>
            </a:r>
            <a:endParaRPr lang="en-US" altLang="zh-C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973394" y="1859339"/>
            <a:ext cx="6359012" cy="3139321"/>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IBM DB2</a:t>
            </a:r>
            <a:r>
              <a:rPr lang="zh-CN" altLang="en-US" dirty="0">
                <a:latin typeface="Times New Roman" panose="02020603050405020304" pitchFamily="18" charset="0"/>
                <a:cs typeface="Times New Roman" panose="02020603050405020304" pitchFamily="18" charset="0"/>
              </a:rPr>
              <a:t>中还支持以下高级功能</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CockroachDB</a:t>
            </a:r>
            <a:r>
              <a:rPr lang="zh-CN" altLang="en-US" dirty="0">
                <a:latin typeface="Times New Roman" panose="02020603050405020304" pitchFamily="18" charset="0"/>
                <a:cs typeface="Times New Roman" panose="02020603050405020304" pitchFamily="18" charset="0"/>
              </a:rPr>
              <a:t>暂不支持</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p>
          <a:p>
            <a:endParaRPr lang="en-US" altLang="zh-C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zh-CN" altLang="en-US" b="1" dirty="0">
                <a:latin typeface="Times New Roman" panose="02020603050405020304" pitchFamily="18" charset="0"/>
                <a:cs typeface="Times New Roman" panose="02020603050405020304" pitchFamily="18" charset="0"/>
              </a:rPr>
              <a:t>受信任上下文：</a:t>
            </a:r>
            <a:r>
              <a:rPr lang="zh-CN" altLang="en-US" dirty="0">
                <a:latin typeface="Times New Roman" panose="02020603050405020304" pitchFamily="18" charset="0"/>
                <a:cs typeface="Times New Roman" panose="02020603050405020304" pitchFamily="18" charset="0"/>
              </a:rPr>
              <a:t>为数据库和外部实体</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如应用程序服务器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之间的连接定义信任关系。信任关系基于以下属性</a:t>
            </a:r>
            <a:r>
              <a:rPr lang="en-US" altLang="zh-CN"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n"/>
            </a:pPr>
            <a:r>
              <a:rPr lang="zh-CN" altLang="en-US" dirty="0">
                <a:solidFill>
                  <a:srgbClr val="333333"/>
                </a:solidFill>
                <a:latin typeface="Arial" panose="02080604020202020204" pitchFamily="34" charset="0"/>
              </a:rPr>
              <a:t>系统授权</a:t>
            </a:r>
            <a:r>
              <a:rPr lang="en-US" altLang="zh-CN" dirty="0">
                <a:solidFill>
                  <a:srgbClr val="333333"/>
                </a:solidFill>
                <a:latin typeface="Arial" panose="02080604020202020204" pitchFamily="34" charset="0"/>
              </a:rPr>
              <a:t>ID:</a:t>
            </a:r>
            <a:r>
              <a:rPr lang="zh-CN" altLang="en-US" dirty="0">
                <a:solidFill>
                  <a:srgbClr val="333333"/>
                </a:solidFill>
                <a:latin typeface="Arial" panose="02080604020202020204" pitchFamily="34" charset="0"/>
              </a:rPr>
              <a:t>表示建立数据库连接的用户；</a:t>
            </a:r>
            <a:endParaRPr lang="en-US" altLang="zh-CN" dirty="0">
              <a:solidFill>
                <a:srgbClr val="333333"/>
              </a:solidFill>
              <a:latin typeface="Arial" panose="02080604020202020204" pitchFamily="34" charset="0"/>
            </a:endParaRPr>
          </a:p>
          <a:p>
            <a:pPr marL="742950" lvl="1" indent="-285750">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IP</a:t>
            </a:r>
            <a:r>
              <a:rPr lang="zh-CN" altLang="en-US" dirty="0">
                <a:latin typeface="Times New Roman" panose="02020603050405020304" pitchFamily="18" charset="0"/>
                <a:cs typeface="Times New Roman" panose="02020603050405020304" pitchFamily="18" charset="0"/>
              </a:rPr>
              <a:t>地址</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或域名</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表示建立数据库连接的主机；</a:t>
            </a:r>
            <a:endParaRPr lang="en-US" altLang="zh-C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n"/>
            </a:pPr>
            <a:r>
              <a:rPr lang="zh-CN" altLang="en-US" dirty="0">
                <a:latin typeface="Times New Roman" panose="02020603050405020304" pitchFamily="18" charset="0"/>
                <a:cs typeface="Times New Roman" panose="02020603050405020304" pitchFamily="18" charset="0"/>
              </a:rPr>
              <a:t>数据流加密</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表示数据库服务器和数据库客户机之间的数据通信的加密设置</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如果有的话</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zh-CN" altLang="en-US" b="1" dirty="0">
                <a:latin typeface="Times New Roman" panose="02020603050405020304" pitchFamily="18" charset="0"/>
                <a:cs typeface="Times New Roman" panose="02020603050405020304" pitchFamily="18" charset="0"/>
              </a:rPr>
              <a:t>细粒度访问控制（</a:t>
            </a:r>
            <a:r>
              <a:rPr lang="en-US" altLang="zh-CN" b="1" dirty="0">
                <a:latin typeface="Times New Roman" panose="02020603050405020304" pitchFamily="18" charset="0"/>
                <a:cs typeface="Times New Roman" panose="02020603050405020304" pitchFamily="18" charset="0"/>
              </a:rPr>
              <a:t>FGAC</a:t>
            </a:r>
            <a:r>
              <a:rPr lang="zh-CN" altLang="en-US" b="1"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在行级、列级或同时在行级和列级控制对表的访问。</a:t>
            </a:r>
            <a:r>
              <a:rPr lang="en-US" altLang="zh-CN" dirty="0">
                <a:latin typeface="Times New Roman" panose="02020603050405020304" pitchFamily="18" charset="0"/>
                <a:cs typeface="Times New Roman" panose="02020603050405020304" pitchFamily="18" charset="0"/>
              </a:rPr>
              <a:t>FGAC</a:t>
            </a:r>
            <a:r>
              <a:rPr lang="zh-CN" altLang="en-US" dirty="0">
                <a:latin typeface="Times New Roman" panose="02020603050405020304" pitchFamily="18" charset="0"/>
                <a:cs typeface="Times New Roman" panose="02020603050405020304" pitchFamily="18" charset="0"/>
              </a:rPr>
              <a:t>可以用来补充表特权模型。</a:t>
            </a:r>
            <a:endParaRPr lang="en-US" altLang="zh-CN" dirty="0">
              <a:latin typeface="Times New Roman" panose="02020603050405020304" pitchFamily="18" charset="0"/>
              <a:cs typeface="Times New Roman" panose="02020603050405020304" pitchFamily="18" charset="0"/>
            </a:endParaRPr>
          </a:p>
        </p:txBody>
      </p:sp>
      <p:sp>
        <p:nvSpPr>
          <p:cNvPr id="23"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语义检查</a:t>
            </a:r>
            <a:r>
              <a:rPr lang="en-US" altLang="zh-CN" sz="2800" b="1" dirty="0">
                <a:latin typeface="Times New Roman" panose="02020603050405020304" pitchFamily="18" charset="0"/>
              </a:rPr>
              <a:t>&amp;</a:t>
            </a:r>
            <a:r>
              <a:rPr lang="zh-CN" altLang="en-US" sz="2800" b="1" dirty="0">
                <a:latin typeface="Times New Roman" panose="02020603050405020304" pitchFamily="18" charset="0"/>
              </a:rPr>
              <a:t>授权检查</a:t>
            </a:r>
          </a:p>
        </p:txBody>
      </p:sp>
      <p:sp>
        <p:nvSpPr>
          <p:cNvPr id="72" name="椭圆 5"/>
          <p:cNvSpPr>
            <a:spLocks noChangeArrowheads="1"/>
          </p:cNvSpPr>
          <p:nvPr/>
        </p:nvSpPr>
        <p:spPr bwMode="auto">
          <a:xfrm>
            <a:off x="3864769" y="104309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73" name="矩形 6"/>
          <p:cNvSpPr>
            <a:spLocks noChangeArrowheads="1"/>
          </p:cNvSpPr>
          <p:nvPr/>
        </p:nvSpPr>
        <p:spPr bwMode="auto">
          <a:xfrm>
            <a:off x="-11112" y="104521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4" name="文本框 10"/>
          <p:cNvSpPr txBox="1">
            <a:spLocks noChangeArrowheads="1"/>
          </p:cNvSpPr>
          <p:nvPr/>
        </p:nvSpPr>
        <p:spPr bwMode="auto">
          <a:xfrm>
            <a:off x="-112712" y="1063587"/>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高级功能</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7030720" y="1027430"/>
            <a:ext cx="2113280" cy="12230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0C47E32F-9435-4CCE-92D1-CA499F700A05}" type="slidenum">
              <a:rPr lang="zh-CN" altLang="en-US" smtClean="0"/>
              <a:t>37</a:t>
            </a:fld>
            <a:endParaRPr lang="zh-CN" altLang="en-US"/>
          </a:p>
        </p:txBody>
      </p:sp>
      <p:sp>
        <p:nvSpPr>
          <p:cNvPr id="4" name="Rectangle: Rounded Corners 3"/>
          <p:cNvSpPr/>
          <p:nvPr/>
        </p:nvSpPr>
        <p:spPr>
          <a:xfrm>
            <a:off x="3671585" y="1314480"/>
            <a:ext cx="1800200" cy="72008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t>系统目录表</a:t>
            </a:r>
          </a:p>
        </p:txBody>
      </p:sp>
      <p:sp>
        <p:nvSpPr>
          <p:cNvPr id="5" name="Rectangle: Rounded Corners 4"/>
          <p:cNvSpPr/>
          <p:nvPr/>
        </p:nvSpPr>
        <p:spPr>
          <a:xfrm>
            <a:off x="223332" y="2816449"/>
            <a:ext cx="1368152" cy="58477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词法分析器 </a:t>
            </a:r>
            <a:r>
              <a:rPr lang="en-US" sz="1400" b="1" dirty="0">
                <a:solidFill>
                  <a:schemeClr val="tx1"/>
                </a:solidFill>
              </a:rPr>
              <a:t>&amp; </a:t>
            </a:r>
            <a:r>
              <a:rPr lang="zh-CN" altLang="en-US" sz="1400" b="1" dirty="0">
                <a:solidFill>
                  <a:schemeClr val="tx1"/>
                </a:solidFill>
              </a:rPr>
              <a:t>语法分析器</a:t>
            </a:r>
          </a:p>
        </p:txBody>
      </p:sp>
      <p:sp>
        <p:nvSpPr>
          <p:cNvPr id="9" name="Rectangle: Rounded Corners 8"/>
          <p:cNvSpPr/>
          <p:nvPr/>
        </p:nvSpPr>
        <p:spPr>
          <a:xfrm>
            <a:off x="1807632" y="2815993"/>
            <a:ext cx="1800200" cy="58477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语义检查</a:t>
            </a:r>
            <a:r>
              <a:rPr lang="en-US" sz="1400" b="1" dirty="0">
                <a:solidFill>
                  <a:schemeClr val="tx1"/>
                </a:solidFill>
              </a:rPr>
              <a:t> &amp;  </a:t>
            </a:r>
          </a:p>
          <a:p>
            <a:pPr algn="ctr"/>
            <a:r>
              <a:rPr lang="zh-CN" altLang="en-US" sz="1400" b="1" dirty="0">
                <a:solidFill>
                  <a:schemeClr val="tx1"/>
                </a:solidFill>
              </a:rPr>
              <a:t>授权检查</a:t>
            </a:r>
          </a:p>
        </p:txBody>
      </p:sp>
      <p:sp>
        <p:nvSpPr>
          <p:cNvPr id="10" name="Rectangle: Rounded Corners 9"/>
          <p:cNvSpPr/>
          <p:nvPr/>
        </p:nvSpPr>
        <p:spPr>
          <a:xfrm>
            <a:off x="3832235" y="2815814"/>
            <a:ext cx="1584176" cy="58477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等线" panose="02010600030101010101" charset="-122"/>
                <a:ea typeface="等线" panose="02010600030101010101" charset="-122"/>
              </a:rPr>
              <a:t>查询重写</a:t>
            </a:r>
            <a:r>
              <a:rPr lang="en-US" sz="1400" b="1" dirty="0">
                <a:solidFill>
                  <a:schemeClr val="tx1"/>
                </a:solidFill>
              </a:rPr>
              <a:t> </a:t>
            </a:r>
          </a:p>
          <a:p>
            <a:pPr algn="ctr"/>
            <a:r>
              <a:rPr lang="en-US" sz="1400" b="1" dirty="0">
                <a:solidFill>
                  <a:schemeClr val="tx1"/>
                </a:solidFill>
              </a:rPr>
              <a:t>(RBO)</a:t>
            </a:r>
          </a:p>
        </p:txBody>
      </p:sp>
      <p:sp>
        <p:nvSpPr>
          <p:cNvPr id="11" name="Rectangle: Rounded Corners 10"/>
          <p:cNvSpPr/>
          <p:nvPr/>
        </p:nvSpPr>
        <p:spPr>
          <a:xfrm>
            <a:off x="5599539" y="2817084"/>
            <a:ext cx="1584176" cy="58477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sym typeface="+mn-ea"/>
              </a:rPr>
              <a:t>查询优化</a:t>
            </a:r>
            <a:endParaRPr lang="zh-CN" altLang="en-US" sz="1400" b="1" dirty="0">
              <a:solidFill>
                <a:schemeClr val="tx1"/>
              </a:solidFill>
            </a:endParaRPr>
          </a:p>
          <a:p>
            <a:pPr algn="ctr"/>
            <a:r>
              <a:rPr lang="en-US" sz="1400" b="1" dirty="0">
                <a:solidFill>
                  <a:schemeClr val="tx1"/>
                </a:solidFill>
              </a:rPr>
              <a:t> (CBO)</a:t>
            </a:r>
          </a:p>
        </p:txBody>
      </p:sp>
      <p:sp>
        <p:nvSpPr>
          <p:cNvPr id="12" name="Rectangle: Rounded Corners 11"/>
          <p:cNvSpPr/>
          <p:nvPr/>
        </p:nvSpPr>
        <p:spPr>
          <a:xfrm>
            <a:off x="7375098" y="2818354"/>
            <a:ext cx="1584176" cy="58477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代码生成</a:t>
            </a:r>
          </a:p>
        </p:txBody>
      </p:sp>
      <p:sp>
        <p:nvSpPr>
          <p:cNvPr id="13" name="Arrow: Down 12"/>
          <p:cNvSpPr/>
          <p:nvPr/>
        </p:nvSpPr>
        <p:spPr>
          <a:xfrm>
            <a:off x="799396" y="2250583"/>
            <a:ext cx="144016" cy="493857"/>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15668" y="1769284"/>
            <a:ext cx="910590" cy="337185"/>
          </a:xfrm>
          <a:prstGeom prst="rect">
            <a:avLst/>
          </a:prstGeom>
          <a:noFill/>
        </p:spPr>
        <p:txBody>
          <a:bodyPr wrap="none" rtlCol="0">
            <a:spAutoFit/>
          </a:bodyPr>
          <a:lstStyle/>
          <a:p>
            <a:r>
              <a:rPr lang="en-US" sz="1600" b="1" dirty="0"/>
              <a:t>SQL</a:t>
            </a:r>
            <a:r>
              <a:rPr lang="zh-CN" altLang="en-US" sz="1600" b="1" dirty="0"/>
              <a:t>语句</a:t>
            </a:r>
          </a:p>
        </p:txBody>
      </p:sp>
      <p:sp>
        <p:nvSpPr>
          <p:cNvPr id="15" name="Rectangle: Rounded Corners 14"/>
          <p:cNvSpPr/>
          <p:nvPr/>
        </p:nvSpPr>
        <p:spPr>
          <a:xfrm>
            <a:off x="1195502" y="4050784"/>
            <a:ext cx="1008112" cy="1251939"/>
          </a:xfrm>
          <a:prstGeom prst="roundRect">
            <a:avLst/>
          </a:prstGeom>
          <a:solidFill>
            <a:schemeClr val="bg1">
              <a:lumMod val="85000"/>
            </a:schemeClr>
          </a:solidFill>
          <a:effectLst>
            <a:glow rad="63500">
              <a:schemeClr val="accent1">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抽象语法树</a:t>
            </a:r>
            <a:r>
              <a:rPr lang="en-US" sz="1400" b="1" dirty="0">
                <a:solidFill>
                  <a:schemeClr val="tx1"/>
                </a:solidFill>
              </a:rPr>
              <a:t> (AST)</a:t>
            </a:r>
          </a:p>
        </p:txBody>
      </p:sp>
      <p:sp>
        <p:nvSpPr>
          <p:cNvPr id="17" name="Rectangle: Rounded Corners 16"/>
          <p:cNvSpPr/>
          <p:nvPr/>
        </p:nvSpPr>
        <p:spPr>
          <a:xfrm>
            <a:off x="3607708" y="4050784"/>
            <a:ext cx="1008112" cy="1251939"/>
          </a:xfrm>
          <a:prstGeom prst="roundRect">
            <a:avLst/>
          </a:prstGeom>
          <a:solidFill>
            <a:schemeClr val="bg1">
              <a:lumMod val="85000"/>
            </a:schemeClr>
          </a:solidFill>
          <a:effectLst>
            <a:glow rad="63500">
              <a:schemeClr val="accent1">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抽象语法树</a:t>
            </a:r>
            <a:r>
              <a:rPr lang="en-US" sz="1400" b="1" dirty="0">
                <a:solidFill>
                  <a:schemeClr val="tx1"/>
                </a:solidFill>
              </a:rPr>
              <a:t>* (AST)</a:t>
            </a:r>
          </a:p>
        </p:txBody>
      </p:sp>
      <p:sp>
        <p:nvSpPr>
          <p:cNvPr id="18" name="Rectangle: Rounded Corners 17"/>
          <p:cNvSpPr/>
          <p:nvPr/>
        </p:nvSpPr>
        <p:spPr>
          <a:xfrm>
            <a:off x="5623932" y="4050784"/>
            <a:ext cx="1008112" cy="1251939"/>
          </a:xfrm>
          <a:prstGeom prst="roundRect">
            <a:avLst/>
          </a:prstGeom>
          <a:solidFill>
            <a:schemeClr val="bg1">
              <a:lumMod val="85000"/>
            </a:schemeClr>
          </a:solidFill>
          <a:effectLst>
            <a:glow rad="63500">
              <a:schemeClr val="accent1">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抽象语法树</a:t>
            </a:r>
            <a:r>
              <a:rPr lang="en-US" sz="1400" b="1" dirty="0">
                <a:solidFill>
                  <a:schemeClr val="tx1"/>
                </a:solidFill>
              </a:rPr>
              <a:t>** (AST)</a:t>
            </a:r>
          </a:p>
        </p:txBody>
      </p:sp>
      <p:sp>
        <p:nvSpPr>
          <p:cNvPr id="19" name="Rectangle: Rounded Corners 18"/>
          <p:cNvSpPr/>
          <p:nvPr/>
        </p:nvSpPr>
        <p:spPr>
          <a:xfrm>
            <a:off x="7555448" y="4052689"/>
            <a:ext cx="1152128" cy="1251939"/>
          </a:xfrm>
          <a:prstGeom prst="roundRect">
            <a:avLst/>
          </a:prstGeom>
          <a:solidFill>
            <a:schemeClr val="bg1">
              <a:lumMod val="85000"/>
            </a:schemeClr>
          </a:solidFill>
          <a:effectLst>
            <a:glow rad="63500">
              <a:schemeClr val="accent1">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t>
            </a:r>
            <a:r>
              <a:rPr lang="zh-CN" altLang="en-US" sz="1400" b="1" dirty="0" err="1">
                <a:solidFill>
                  <a:schemeClr val="tx1"/>
                </a:solidFill>
              </a:rPr>
              <a:t>最优</a:t>
            </a:r>
            <a:r>
              <a:rPr lang="en-US" sz="1400" b="1" dirty="0" err="1">
                <a:solidFill>
                  <a:schemeClr val="tx1"/>
                </a:solidFill>
              </a:rPr>
              <a:t>’</a:t>
            </a:r>
            <a:r>
              <a:rPr lang="zh-CN" altLang="en-US" sz="1400" b="1" dirty="0" err="1">
                <a:solidFill>
                  <a:schemeClr val="tx1"/>
                </a:solidFill>
                <a:sym typeface="+mn-ea"/>
              </a:rPr>
              <a:t>访问计划</a:t>
            </a:r>
            <a:r>
              <a:rPr lang="en-US" sz="1400" b="1" dirty="0">
                <a:solidFill>
                  <a:schemeClr val="tx1"/>
                </a:solidFill>
                <a:sym typeface="+mn-ea"/>
              </a:rPr>
              <a:t> </a:t>
            </a:r>
            <a:endParaRPr lang="en-US" sz="1400" b="1" dirty="0">
              <a:solidFill>
                <a:schemeClr val="tx1"/>
              </a:solidFill>
            </a:endParaRPr>
          </a:p>
          <a:p>
            <a:pPr algn="ctr"/>
            <a:endParaRPr lang="en-US" sz="1400" b="1" dirty="0">
              <a:solidFill>
                <a:schemeClr val="tx1"/>
              </a:solidFill>
            </a:endParaRPr>
          </a:p>
        </p:txBody>
      </p:sp>
      <p:sp>
        <p:nvSpPr>
          <p:cNvPr id="20" name="Rectangle: Rounded Corners 19"/>
          <p:cNvSpPr/>
          <p:nvPr/>
        </p:nvSpPr>
        <p:spPr>
          <a:xfrm>
            <a:off x="7303090" y="1314480"/>
            <a:ext cx="1656184" cy="720080"/>
          </a:xfrm>
          <a:prstGeom prst="roundRect">
            <a:avLst/>
          </a:prstGeom>
          <a:solidFill>
            <a:schemeClr val="bg1">
              <a:lumMod val="85000"/>
            </a:schemeClr>
          </a:solidFill>
          <a:effectLst>
            <a:glow rad="63500">
              <a:schemeClr val="accent1">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可执行计划</a:t>
            </a:r>
          </a:p>
        </p:txBody>
      </p:sp>
      <p:sp>
        <p:nvSpPr>
          <p:cNvPr id="21" name="Arrow: Down 20"/>
          <p:cNvSpPr/>
          <p:nvPr/>
        </p:nvSpPr>
        <p:spPr>
          <a:xfrm flipV="1">
            <a:off x="8095178" y="2106186"/>
            <a:ext cx="144016" cy="493857"/>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5" idx="3"/>
            <a:endCxn id="9" idx="1"/>
          </p:cNvCxnSpPr>
          <p:nvPr/>
        </p:nvCxnSpPr>
        <p:spPr>
          <a:xfrm>
            <a:off x="1592119" y="3108837"/>
            <a:ext cx="215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622040" y="3105150"/>
            <a:ext cx="210185" cy="3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416550" y="3105150"/>
            <a:ext cx="182880" cy="88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7183755" y="3105150"/>
            <a:ext cx="191135" cy="88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79416" y="3402712"/>
            <a:ext cx="396044" cy="6495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9" idx="2"/>
          </p:cNvCxnSpPr>
          <p:nvPr/>
        </p:nvCxnSpPr>
        <p:spPr>
          <a:xfrm flipV="1">
            <a:off x="2060295" y="3400768"/>
            <a:ext cx="648072" cy="704776"/>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103652" y="3430683"/>
            <a:ext cx="504056" cy="666606"/>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0" idx="2"/>
          </p:cNvCxnSpPr>
          <p:nvPr/>
        </p:nvCxnSpPr>
        <p:spPr>
          <a:xfrm flipV="1">
            <a:off x="4206049" y="3400589"/>
            <a:ext cx="418909" cy="69500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215567" y="3429292"/>
            <a:ext cx="480373" cy="66694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621500" y="3429292"/>
            <a:ext cx="269141" cy="621492"/>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215518" y="3438258"/>
            <a:ext cx="424638" cy="657974"/>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2" idx="2"/>
          </p:cNvCxnSpPr>
          <p:nvPr/>
        </p:nvCxnSpPr>
        <p:spPr>
          <a:xfrm flipV="1">
            <a:off x="7790033" y="3403129"/>
            <a:ext cx="377153" cy="6495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0" idx="1"/>
            <a:endCxn id="4" idx="3"/>
          </p:cNvCxnSpPr>
          <p:nvPr/>
        </p:nvCxnSpPr>
        <p:spPr>
          <a:xfrm flipH="1">
            <a:off x="5471750" y="1674520"/>
            <a:ext cx="1831340" cy="0"/>
          </a:xfrm>
          <a:prstGeom prst="straightConnector1">
            <a:avLst/>
          </a:prstGeom>
          <a:ln w="28575">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9" idx="0"/>
          </p:cNvCxnSpPr>
          <p:nvPr/>
        </p:nvCxnSpPr>
        <p:spPr>
          <a:xfrm flipH="1">
            <a:off x="2708367" y="2016266"/>
            <a:ext cx="990126" cy="799727"/>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sz="2800" b="1" dirty="0">
                <a:latin typeface="Times New Roman" panose="02020603050405020304" pitchFamily="18" charset="0"/>
              </a:rPr>
              <a:t>编译</a:t>
            </a:r>
            <a:r>
              <a:rPr sz="2800" b="1" dirty="0">
                <a:latin typeface="Times New Roman" panose="02020603050405020304" pitchFamily="18" charset="0"/>
              </a:rPr>
              <a:t> &amp; </a:t>
            </a:r>
            <a:r>
              <a:rPr lang="zh-CN" sz="2800" b="1" dirty="0">
                <a:latin typeface="Times New Roman" panose="02020603050405020304" pitchFamily="18" charset="0"/>
              </a:rPr>
              <a:t>可执行计划</a:t>
            </a:r>
            <a:r>
              <a:rPr lang="en-US" altLang="zh-CN" sz="2800" b="1" dirty="0">
                <a:latin typeface="Times New Roman" panose="02020603050405020304" pitchFamily="18" charset="0"/>
                <a:sym typeface="+mn-ea"/>
              </a:rPr>
              <a:t>-</a:t>
            </a:r>
            <a:r>
              <a:rPr lang="zh-CN" altLang="en-US" sz="2800" b="1" dirty="0">
                <a:latin typeface="Times New Roman" panose="02020603050405020304" pitchFamily="18" charset="0"/>
                <a:sym typeface="+mn-ea"/>
              </a:rPr>
              <a:t>可执行计划</a:t>
            </a:r>
            <a:endParaRPr lang="zh-CN" sz="2800" b="1" dirty="0">
              <a:latin typeface="Times New Roman" panose="02020603050405020304" pitchFamily="18" charset="0"/>
            </a:endParaRPr>
          </a:p>
        </p:txBody>
      </p:sp>
      <p:sp>
        <p:nvSpPr>
          <p:cNvPr id="34" name="TextBox 53"/>
          <p:cNvSpPr txBox="1"/>
          <p:nvPr/>
        </p:nvSpPr>
        <p:spPr>
          <a:xfrm>
            <a:off x="4458392" y="5720815"/>
            <a:ext cx="1916037" cy="461665"/>
          </a:xfrm>
          <a:prstGeom prst="rect">
            <a:avLst/>
          </a:prstGeom>
          <a:noFill/>
        </p:spPr>
        <p:txBody>
          <a:bodyPr wrap="none" rtlCol="0">
            <a:spAutoFit/>
          </a:bodyPr>
          <a:lstStyle/>
          <a:p>
            <a:pPr algn="l"/>
            <a:r>
              <a:rPr lang="en-US" sz="1200" b="1" dirty="0">
                <a:solidFill>
                  <a:srgbClr val="002060"/>
                </a:solidFill>
              </a:rPr>
              <a:t>*    </a:t>
            </a:r>
            <a:r>
              <a:rPr lang="zh-CN" altLang="en-US" sz="1200" b="1" dirty="0">
                <a:solidFill>
                  <a:srgbClr val="002060"/>
                </a:solidFill>
              </a:rPr>
              <a:t>带语义信息的</a:t>
            </a:r>
            <a:r>
              <a:rPr lang="en-US" sz="1200" b="1" dirty="0">
                <a:solidFill>
                  <a:srgbClr val="002060"/>
                </a:solidFill>
              </a:rPr>
              <a:t>AST</a:t>
            </a:r>
          </a:p>
          <a:p>
            <a:pPr algn="l"/>
            <a:r>
              <a:rPr lang="en-US" sz="1200" b="1" dirty="0">
                <a:solidFill>
                  <a:srgbClr val="002060"/>
                </a:solidFill>
              </a:rPr>
              <a:t>**   </a:t>
            </a:r>
            <a:r>
              <a:rPr lang="zh-CN" altLang="en-US" sz="1200" b="1" dirty="0">
                <a:solidFill>
                  <a:srgbClr val="002060"/>
                </a:solidFill>
                <a:sym typeface="+mn-ea"/>
              </a:rPr>
              <a:t>表示查询重写后的</a:t>
            </a:r>
            <a:r>
              <a:rPr lang="en-US" sz="1200" b="1" dirty="0">
                <a:solidFill>
                  <a:srgbClr val="002060"/>
                </a:solidFill>
                <a:sym typeface="+mn-ea"/>
              </a:rPr>
              <a:t>AST</a:t>
            </a:r>
            <a:endParaRPr lang="en-US" sz="1200" b="1" dirty="0">
              <a:solidFill>
                <a:srgbClr val="00206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23377" y="2136338"/>
            <a:ext cx="5697245" cy="2031325"/>
          </a:xfrm>
          <a:prstGeom prst="rect">
            <a:avLst/>
          </a:prstGeom>
          <a:ln w="38100">
            <a:noFill/>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l"/>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一、查询解析</a:t>
            </a:r>
            <a:endParaRPr lang="en-US" altLang="zh-CN" dirty="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r>
              <a:rPr lang="zh-CN" altLang="en-US" dirty="0">
                <a:solidFill>
                  <a:srgbClr val="C00000"/>
                </a:solidFill>
                <a:latin typeface="Microsoft YaHei" panose="020B0503020204020204" pitchFamily="34" charset="-122"/>
                <a:ea typeface="Microsoft YaHei" panose="020B0503020204020204" pitchFamily="34" charset="-122"/>
              </a:rPr>
              <a:t>二、逻辑重写</a:t>
            </a:r>
            <a:endParaRPr lang="en-US" altLang="zh-CN" dirty="0">
              <a:solidFill>
                <a:srgbClr val="C00000"/>
              </a:solidFill>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	</a:t>
            </a:r>
          </a:p>
          <a:p>
            <a:r>
              <a:rPr lang="zh-CN" altLang="en-US" dirty="0">
                <a:solidFill>
                  <a:schemeClr val="tx1"/>
                </a:solidFill>
                <a:latin typeface="Microsoft YaHei" panose="020B0503020204020204" pitchFamily="34" charset="-122"/>
                <a:ea typeface="Microsoft YaHei" panose="020B0503020204020204" pitchFamily="34" charset="-122"/>
              </a:rPr>
              <a:t>三、查询优化</a:t>
            </a:r>
            <a:endParaRPr lang="en-US" altLang="zh-CN" dirty="0">
              <a:solidFill>
                <a:schemeClr val="tx1"/>
              </a:solidFill>
              <a:latin typeface="Microsoft YaHei" panose="020B0503020204020204" pitchFamily="34" charset="-122"/>
              <a:ea typeface="Microsoft YaHei" panose="020B0503020204020204" pitchFamily="34" charset="-122"/>
            </a:endParaRPr>
          </a:p>
          <a:p>
            <a:r>
              <a:rPr lang="en-US" altLang="zh-CN" dirty="0">
                <a:solidFill>
                  <a:srgbClr val="C00000"/>
                </a:solidFill>
                <a:latin typeface="Microsoft YaHei" panose="020B0503020204020204" pitchFamily="34" charset="-122"/>
                <a:ea typeface="Microsoft YaHei" panose="020B0503020204020204" pitchFamily="34" charset="-122"/>
              </a:rPr>
              <a:t>	</a:t>
            </a:r>
          </a:p>
        </p:txBody>
      </p:sp>
      <p:sp>
        <p:nvSpPr>
          <p:cNvPr id="5" name="箭头: 右 4"/>
          <p:cNvSpPr/>
          <p:nvPr/>
        </p:nvSpPr>
        <p:spPr>
          <a:xfrm>
            <a:off x="1121029" y="3042920"/>
            <a:ext cx="417251" cy="248575"/>
          </a:xfrm>
          <a:prstGeom prst="rightArrow">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8" name="Title 1"/>
          <p:cNvSpPr txBox="1"/>
          <p:nvPr/>
        </p:nvSpPr>
        <p:spPr>
          <a:xfrm>
            <a:off x="223330" y="15511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mj-ea"/>
              </a:rPr>
              <a:t>本章内容</a:t>
            </a:r>
          </a:p>
        </p:txBody>
      </p:sp>
      <p:sp>
        <p:nvSpPr>
          <p:cNvPr id="10" name="灯片编号占位符 9"/>
          <p:cNvSpPr>
            <a:spLocks noGrp="1"/>
          </p:cNvSpPr>
          <p:nvPr>
            <p:ph type="sldNum" sz="quarter" idx="12"/>
          </p:nvPr>
        </p:nvSpPr>
        <p:spPr>
          <a:xfrm>
            <a:off x="6984724" y="86826"/>
            <a:ext cx="2057400" cy="365125"/>
          </a:xfrm>
        </p:spPr>
        <p:txBody>
          <a:bodyPr/>
          <a:lstStyle/>
          <a:p>
            <a:fld id="{48F63A3B-78C7-47BE-AE5E-E10140E04643}" type="slidenum">
              <a:rPr lang="en-US" smtClean="0"/>
              <a:t>38</a:t>
            </a:fld>
            <a:endParaRPr lang="en-US" dirty="0"/>
          </a:p>
        </p:txBody>
      </p:sp>
      <p:sp>
        <p:nvSpPr>
          <p:cNvPr id="14" name="圆角矩形 2"/>
          <p:cNvSpPr/>
          <p:nvPr/>
        </p:nvSpPr>
        <p:spPr>
          <a:xfrm>
            <a:off x="6389370" y="1270635"/>
            <a:ext cx="1137285" cy="441960"/>
          </a:xfrm>
          <a:prstGeom prst="round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SQL</a:t>
            </a:r>
            <a:r>
              <a:rPr lang="zh-CN" altLang="en-US"/>
              <a:t>语句</a:t>
            </a:r>
          </a:p>
        </p:txBody>
      </p:sp>
      <p:sp>
        <p:nvSpPr>
          <p:cNvPr id="15" name="圆角矩形 4"/>
          <p:cNvSpPr/>
          <p:nvPr/>
        </p:nvSpPr>
        <p:spPr>
          <a:xfrm>
            <a:off x="6313170" y="3580765"/>
            <a:ext cx="1212850" cy="441960"/>
          </a:xfrm>
          <a:prstGeom prst="round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t>执行计划</a:t>
            </a:r>
          </a:p>
        </p:txBody>
      </p:sp>
      <p:cxnSp>
        <p:nvCxnSpPr>
          <p:cNvPr id="16" name="直接箭头连接符 15"/>
          <p:cNvCxnSpPr>
            <a:endCxn id="17" idx="0"/>
          </p:cNvCxnSpPr>
          <p:nvPr/>
        </p:nvCxnSpPr>
        <p:spPr>
          <a:xfrm flipH="1">
            <a:off x="6925945" y="1712595"/>
            <a:ext cx="3810" cy="32956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7" name="圆角矩形 19"/>
          <p:cNvSpPr/>
          <p:nvPr/>
        </p:nvSpPr>
        <p:spPr>
          <a:xfrm>
            <a:off x="6407150" y="2042160"/>
            <a:ext cx="103695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编译器</a:t>
            </a:r>
          </a:p>
        </p:txBody>
      </p:sp>
      <p:sp>
        <p:nvSpPr>
          <p:cNvPr id="18" name="圆角矩形 20"/>
          <p:cNvSpPr/>
          <p:nvPr/>
        </p:nvSpPr>
        <p:spPr>
          <a:xfrm>
            <a:off x="6435725" y="2707005"/>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t>优化器</a:t>
            </a:r>
          </a:p>
        </p:txBody>
      </p:sp>
      <p:sp>
        <p:nvSpPr>
          <p:cNvPr id="19" name="圆角矩形 21"/>
          <p:cNvSpPr/>
          <p:nvPr/>
        </p:nvSpPr>
        <p:spPr>
          <a:xfrm>
            <a:off x="6451917" y="4544060"/>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执行器</a:t>
            </a:r>
          </a:p>
        </p:txBody>
      </p:sp>
      <p:cxnSp>
        <p:nvCxnSpPr>
          <p:cNvPr id="20" name="直接箭头连接符 19"/>
          <p:cNvCxnSpPr/>
          <p:nvPr/>
        </p:nvCxnSpPr>
        <p:spPr>
          <a:xfrm flipH="1">
            <a:off x="6931025" y="2380615"/>
            <a:ext cx="3810" cy="32956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21" name="直接箭头连接符 20"/>
          <p:cNvCxnSpPr/>
          <p:nvPr/>
        </p:nvCxnSpPr>
        <p:spPr>
          <a:xfrm flipH="1">
            <a:off x="6932930" y="3095625"/>
            <a:ext cx="5080" cy="421640"/>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p:nvPr/>
        </p:nvCxnSpPr>
        <p:spPr>
          <a:xfrm flipH="1">
            <a:off x="6941185" y="4114800"/>
            <a:ext cx="1" cy="40449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23" name="文本框 22"/>
          <p:cNvSpPr txBox="1"/>
          <p:nvPr/>
        </p:nvSpPr>
        <p:spPr>
          <a:xfrm>
            <a:off x="7790815" y="3270885"/>
            <a:ext cx="1407795" cy="1076325"/>
          </a:xfrm>
          <a:prstGeom prst="rect">
            <a:avLst/>
          </a:prstGeom>
          <a:noFill/>
        </p:spPr>
        <p:txBody>
          <a:bodyPr wrap="square" rtlCol="0">
            <a:spAutoFit/>
          </a:bodyPr>
          <a:lstStyle/>
          <a:p>
            <a:pPr marL="285750" indent="-285750">
              <a:buFont typeface="Wingdings" panose="05000000000000000000" charset="0"/>
              <a:buChar char="p"/>
            </a:pPr>
            <a:r>
              <a:rPr lang="en-US" altLang="zh-CN" sz="1600" dirty="0"/>
              <a:t>join</a:t>
            </a:r>
            <a:r>
              <a:rPr lang="zh-CN" altLang="en-US" sz="1600" dirty="0"/>
              <a:t>算子</a:t>
            </a:r>
          </a:p>
          <a:p>
            <a:pPr marL="285750" indent="-285750">
              <a:buFont typeface="Wingdings" panose="05000000000000000000" charset="0"/>
              <a:buChar char="p"/>
            </a:pPr>
            <a:r>
              <a:rPr lang="en-US" altLang="zh-CN" sz="1600" dirty="0"/>
              <a:t>sort</a:t>
            </a:r>
            <a:r>
              <a:rPr lang="zh-CN" altLang="en-US" sz="1600" dirty="0"/>
              <a:t>算子</a:t>
            </a:r>
          </a:p>
          <a:p>
            <a:pPr marL="285750" indent="-285750">
              <a:buFont typeface="Wingdings" panose="05000000000000000000" charset="0"/>
              <a:buChar char="p"/>
            </a:pPr>
            <a:r>
              <a:rPr lang="en-US" altLang="zh-CN" sz="1600" dirty="0"/>
              <a:t>scan</a:t>
            </a:r>
            <a:r>
              <a:rPr lang="zh-CN" altLang="en-US" sz="1600" dirty="0"/>
              <a:t>算子</a:t>
            </a:r>
          </a:p>
          <a:p>
            <a:pPr marL="285750" indent="-285750">
              <a:buFont typeface="Wingdings" panose="05000000000000000000" charset="0"/>
              <a:buChar char="p"/>
            </a:pPr>
            <a:r>
              <a:rPr lang="en-US" altLang="zh-CN" sz="1600" dirty="0"/>
              <a:t>…</a:t>
            </a:r>
            <a:endParaRPr lang="zh-CN" altLang="en-US" sz="1600" dirty="0"/>
          </a:p>
        </p:txBody>
      </p:sp>
      <p:sp>
        <p:nvSpPr>
          <p:cNvPr id="24" name="左大括号 23"/>
          <p:cNvSpPr/>
          <p:nvPr/>
        </p:nvSpPr>
        <p:spPr>
          <a:xfrm>
            <a:off x="7629525" y="3395980"/>
            <a:ext cx="161290" cy="825500"/>
          </a:xfrm>
          <a:prstGeom prst="leftBrace">
            <a:avLst>
              <a:gd name="adj1" fmla="val 8333"/>
              <a:gd name="adj2" fmla="val 5000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5" name="文本框 24"/>
          <p:cNvSpPr txBox="1"/>
          <p:nvPr/>
        </p:nvSpPr>
        <p:spPr>
          <a:xfrm>
            <a:off x="7736205" y="1671955"/>
            <a:ext cx="1407795" cy="1076325"/>
          </a:xfrm>
          <a:prstGeom prst="rect">
            <a:avLst/>
          </a:prstGeom>
          <a:noFill/>
        </p:spPr>
        <p:txBody>
          <a:bodyPr wrap="square" rtlCol="0">
            <a:spAutoFit/>
          </a:bodyPr>
          <a:lstStyle/>
          <a:p>
            <a:pPr marL="285750" indent="-285750">
              <a:buFont typeface="Wingdings" panose="05000000000000000000" charset="0"/>
              <a:buChar char="p"/>
            </a:pPr>
            <a:r>
              <a:rPr lang="zh-CN" altLang="en-US" sz="1600" dirty="0"/>
              <a:t>词法分析</a:t>
            </a:r>
          </a:p>
          <a:p>
            <a:pPr marL="285750" indent="-285750">
              <a:buFont typeface="Wingdings" panose="05000000000000000000" charset="0"/>
              <a:buChar char="p"/>
            </a:pPr>
            <a:r>
              <a:rPr lang="zh-CN" altLang="en-US" sz="1600" dirty="0"/>
              <a:t>语法分析</a:t>
            </a:r>
          </a:p>
          <a:p>
            <a:pPr marL="285750" indent="-285750">
              <a:buFont typeface="Wingdings" panose="05000000000000000000" charset="0"/>
              <a:buChar char="p"/>
            </a:pPr>
            <a:r>
              <a:rPr lang="zh-CN" altLang="en-US" sz="1600" dirty="0"/>
              <a:t>语义检查</a:t>
            </a:r>
          </a:p>
          <a:p>
            <a:pPr marL="285750" indent="-285750">
              <a:buFont typeface="Wingdings" panose="05000000000000000000" charset="0"/>
              <a:buChar char="p"/>
            </a:pPr>
            <a:r>
              <a:rPr lang="zh-CN" altLang="en-US" sz="1600" dirty="0"/>
              <a:t>授权检查</a:t>
            </a:r>
          </a:p>
        </p:txBody>
      </p:sp>
      <p:sp>
        <p:nvSpPr>
          <p:cNvPr id="26" name="左大括号 25"/>
          <p:cNvSpPr/>
          <p:nvPr/>
        </p:nvSpPr>
        <p:spPr>
          <a:xfrm>
            <a:off x="7574915" y="1797050"/>
            <a:ext cx="161290" cy="825500"/>
          </a:xfrm>
          <a:prstGeom prst="leftBrace">
            <a:avLst>
              <a:gd name="adj1" fmla="val 8333"/>
              <a:gd name="adj2" fmla="val 5000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7" name="圆角矩形 30"/>
          <p:cNvSpPr/>
          <p:nvPr/>
        </p:nvSpPr>
        <p:spPr>
          <a:xfrm>
            <a:off x="6457633" y="5335270"/>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存储层</a:t>
            </a:r>
            <a:endParaRPr lang="zh-CN" dirty="0"/>
          </a:p>
        </p:txBody>
      </p:sp>
      <p:cxnSp>
        <p:nvCxnSpPr>
          <p:cNvPr id="28" name="直接箭头连接符 27"/>
          <p:cNvCxnSpPr/>
          <p:nvPr/>
        </p:nvCxnSpPr>
        <p:spPr>
          <a:xfrm flipH="1">
            <a:off x="6946901" y="4906010"/>
            <a:ext cx="1" cy="40449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2" name="椭圆 1"/>
          <p:cNvSpPr/>
          <p:nvPr/>
        </p:nvSpPr>
        <p:spPr>
          <a:xfrm>
            <a:off x="6234731" y="1565274"/>
            <a:ext cx="1613474" cy="121611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2222E-6 1.85185E-6 L -0.00035 0.11319 " pathEditMode="relative" rAng="0" ptsTypes="AA">
                                      <p:cBhvr>
                                        <p:cTn id="6" dur="2000" fill="hold"/>
                                        <p:tgtEl>
                                          <p:spTgt spid="2"/>
                                        </p:tgtEl>
                                        <p:attrNameLst>
                                          <p:attrName>ppt_x</p:attrName>
                                          <p:attrName>ppt_y</p:attrName>
                                        </p:attrNameLst>
                                      </p:cBhvr>
                                      <p:rCtr x="-17" y="56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查询优化</a:t>
            </a:r>
          </a:p>
        </p:txBody>
      </p:sp>
      <p:sp>
        <p:nvSpPr>
          <p:cNvPr id="23"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RBO &amp; CBO</a:t>
            </a:r>
            <a:endPar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endParaRPr>
          </a:p>
        </p:txBody>
      </p:sp>
      <p:sp>
        <p:nvSpPr>
          <p:cNvPr id="48" name="矩形 47"/>
          <p:cNvSpPr/>
          <p:nvPr/>
        </p:nvSpPr>
        <p:spPr>
          <a:xfrm>
            <a:off x="743587" y="1175349"/>
            <a:ext cx="7503096" cy="4993931"/>
          </a:xfrm>
          <a:prstGeom prst="rect">
            <a:avLst/>
          </a:prstGeom>
        </p:spPr>
        <p:txBody>
          <a:bodyPr wrap="square">
            <a:spAutoFit/>
          </a:bodyPr>
          <a:lstStyle/>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基于规则的优化（</a:t>
            </a:r>
            <a:r>
              <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Rule-based Optimization, RBO</a:t>
            </a: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查询的</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逻辑重写</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，以尽可能减少不合理的开销</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基于（关系代数的等价变换）</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规则</a:t>
            </a:r>
            <a:endParaRPr lang="en-US" altLang="zh-CN"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调整操作顺序</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生成：由</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逻辑运算符</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组成的</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逻辑计划</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（树）</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逻辑运算符：关系代数的算子（</a:t>
            </a:r>
            <a:r>
              <a:rPr lang="el-GR" altLang="zh-CN" sz="1400" dirty="0">
                <a:solidFill>
                  <a:srgbClr val="C00000"/>
                </a:solidFill>
              </a:rPr>
              <a:t>π</a:t>
            </a:r>
            <a:r>
              <a:rPr lang="zh-CN" altLang="en-US" sz="1400" dirty="0"/>
              <a:t>，</a:t>
            </a:r>
            <a:r>
              <a:rPr lang="el-GR" altLang="zh-CN" sz="1400" dirty="0">
                <a:solidFill>
                  <a:srgbClr val="C00000"/>
                </a:solidFill>
              </a:rPr>
              <a:t>σ</a:t>
            </a:r>
            <a:r>
              <a:rPr lang="zh-CN" altLang="en-US" sz="1400" dirty="0"/>
              <a:t>，</a:t>
            </a:r>
            <a:r>
              <a:rPr lang="zh-CN" altLang="en-US" sz="1400" dirty="0">
                <a:solidFill>
                  <a:srgbClr val="C00000"/>
                </a:solidFill>
              </a:rPr>
              <a:t>⋈</a:t>
            </a:r>
            <a:r>
              <a:rPr lang="zh-CN" altLang="en-US" sz="1400" dirty="0"/>
              <a:t>，</a:t>
            </a:r>
            <a:r>
              <a:rPr lang="en-US" altLang="zh-CN" sz="1400" dirty="0"/>
              <a:t>…</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与关系</a:t>
            </a:r>
            <a:r>
              <a:rPr lang="zh-CN" altLang="en-US"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实例无关</a:t>
            </a:r>
            <a:endPar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基于代价的优化（</a:t>
            </a:r>
            <a:r>
              <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Cost-based Optimization, CBO</a:t>
            </a: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查询的</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物理优化</a:t>
            </a:r>
            <a:endParaRPr lang="en-US" altLang="zh-CN"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使用</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代价模型</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，对操作进行代价估计</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衡量所有可能的执行方式，选择执行代价最小的</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生成：由</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物理操作符</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组成的</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物理执行计划</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（树）</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物理操作符：关系代数算子的具体物理实现 （</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1 -&gt; n</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映射）</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与关系</a:t>
            </a:r>
            <a:r>
              <a:rPr lang="zh-CN" altLang="en-US"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实例相关</a:t>
            </a:r>
            <a:endPar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需要使用实例的</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统计信息</a:t>
            </a:r>
            <a:endParaRPr lang="en-US" altLang="zh-CN"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圆角矩形 40"/>
          <p:cNvSpPr/>
          <p:nvPr/>
        </p:nvSpPr>
        <p:spPr>
          <a:xfrm>
            <a:off x="6021758" y="2036481"/>
            <a:ext cx="1485574" cy="37832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本节内容</a:t>
            </a:r>
          </a:p>
        </p:txBody>
      </p:sp>
      <p:sp>
        <p:nvSpPr>
          <p:cNvPr id="8" name="圆角矩形 40"/>
          <p:cNvSpPr/>
          <p:nvPr/>
        </p:nvSpPr>
        <p:spPr>
          <a:xfrm>
            <a:off x="6021758" y="4217098"/>
            <a:ext cx="1485574" cy="37832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下节内容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23377" y="2136338"/>
            <a:ext cx="5697245" cy="2031325"/>
          </a:xfrm>
          <a:prstGeom prst="rect">
            <a:avLst/>
          </a:prstGeom>
          <a:ln w="38100">
            <a:noFill/>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l"/>
            <a:endParaRPr lang="en-US" altLang="zh-CN" dirty="0">
              <a:latin typeface="Microsoft YaHei" panose="020B0503020204020204" pitchFamily="34" charset="-122"/>
              <a:ea typeface="Microsoft YaHei" panose="020B0503020204020204" pitchFamily="34" charset="-122"/>
            </a:endParaRPr>
          </a:p>
          <a:p>
            <a:r>
              <a:rPr lang="zh-CN" altLang="en-US" dirty="0">
                <a:solidFill>
                  <a:srgbClr val="C00000"/>
                </a:solidFill>
                <a:latin typeface="Microsoft YaHei" panose="020B0503020204020204" pitchFamily="34" charset="-122"/>
                <a:ea typeface="Microsoft YaHei" panose="020B0503020204020204" pitchFamily="34" charset="-122"/>
              </a:rPr>
              <a:t>一、查询解析</a:t>
            </a:r>
            <a:endParaRPr lang="en-US" altLang="zh-CN" dirty="0">
              <a:solidFill>
                <a:srgbClr val="C00000"/>
              </a:solidFill>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二、逻辑重写</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	</a:t>
            </a:r>
          </a:p>
          <a:p>
            <a:r>
              <a:rPr lang="zh-CN" altLang="en-US">
                <a:solidFill>
                  <a:schemeClr val="tx1"/>
                </a:solidFill>
                <a:latin typeface="Microsoft YaHei" panose="020B0503020204020204" pitchFamily="34" charset="-122"/>
                <a:ea typeface="Microsoft YaHei" panose="020B0503020204020204" pitchFamily="34" charset="-122"/>
              </a:rPr>
              <a:t>三、查询</a:t>
            </a:r>
            <a:r>
              <a:rPr lang="zh-CN" altLang="en-US" dirty="0">
                <a:solidFill>
                  <a:schemeClr val="tx1"/>
                </a:solidFill>
                <a:latin typeface="Microsoft YaHei" panose="020B0503020204020204" pitchFamily="34" charset="-122"/>
                <a:ea typeface="Microsoft YaHei" panose="020B0503020204020204" pitchFamily="34" charset="-122"/>
              </a:rPr>
              <a:t>优化</a:t>
            </a:r>
            <a:endParaRPr lang="en-US" altLang="zh-CN" dirty="0">
              <a:solidFill>
                <a:schemeClr val="tx1"/>
              </a:solidFill>
              <a:latin typeface="Microsoft YaHei" panose="020B0503020204020204" pitchFamily="34" charset="-122"/>
              <a:ea typeface="Microsoft YaHei" panose="020B0503020204020204" pitchFamily="34" charset="-122"/>
            </a:endParaRPr>
          </a:p>
          <a:p>
            <a:r>
              <a:rPr lang="en-US" altLang="zh-CN" dirty="0">
                <a:solidFill>
                  <a:srgbClr val="C00000"/>
                </a:solidFill>
                <a:latin typeface="Microsoft YaHei" panose="020B0503020204020204" pitchFamily="34" charset="-122"/>
                <a:ea typeface="Microsoft YaHei" panose="020B0503020204020204" pitchFamily="34" charset="-122"/>
              </a:rPr>
              <a:t>	</a:t>
            </a:r>
          </a:p>
        </p:txBody>
      </p:sp>
      <p:sp>
        <p:nvSpPr>
          <p:cNvPr id="5" name="箭头: 右 4"/>
          <p:cNvSpPr/>
          <p:nvPr/>
        </p:nvSpPr>
        <p:spPr>
          <a:xfrm>
            <a:off x="1097223" y="2458430"/>
            <a:ext cx="417251" cy="248575"/>
          </a:xfrm>
          <a:prstGeom prst="rightArrow">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8" name="Title 1"/>
          <p:cNvSpPr txBox="1"/>
          <p:nvPr/>
        </p:nvSpPr>
        <p:spPr>
          <a:xfrm>
            <a:off x="223330" y="15511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mj-ea"/>
              </a:rPr>
              <a:t>本章内容</a:t>
            </a:r>
          </a:p>
        </p:txBody>
      </p:sp>
      <p:sp>
        <p:nvSpPr>
          <p:cNvPr id="10" name="灯片编号占位符 9"/>
          <p:cNvSpPr>
            <a:spLocks noGrp="1"/>
          </p:cNvSpPr>
          <p:nvPr>
            <p:ph type="sldNum" sz="quarter" idx="12"/>
          </p:nvPr>
        </p:nvSpPr>
        <p:spPr>
          <a:xfrm>
            <a:off x="6984724" y="86826"/>
            <a:ext cx="2057400" cy="365125"/>
          </a:xfrm>
        </p:spPr>
        <p:txBody>
          <a:bodyPr/>
          <a:lstStyle/>
          <a:p>
            <a:fld id="{48F63A3B-78C7-47BE-AE5E-E10140E04643}" type="slidenum">
              <a:rPr lang="en-US" smtClean="0"/>
              <a:t>4</a:t>
            </a:fld>
            <a:endParaRPr lang="en-US" dirty="0"/>
          </a:p>
        </p:txBody>
      </p:sp>
      <p:sp>
        <p:nvSpPr>
          <p:cNvPr id="14" name="圆角矩形 2"/>
          <p:cNvSpPr/>
          <p:nvPr/>
        </p:nvSpPr>
        <p:spPr>
          <a:xfrm>
            <a:off x="6389370" y="1270635"/>
            <a:ext cx="1137285" cy="441960"/>
          </a:xfrm>
          <a:prstGeom prst="round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SQL</a:t>
            </a:r>
            <a:r>
              <a:rPr lang="zh-CN" altLang="en-US"/>
              <a:t>语句</a:t>
            </a:r>
          </a:p>
        </p:txBody>
      </p:sp>
      <p:sp>
        <p:nvSpPr>
          <p:cNvPr id="15" name="圆角矩形 4"/>
          <p:cNvSpPr/>
          <p:nvPr/>
        </p:nvSpPr>
        <p:spPr>
          <a:xfrm>
            <a:off x="6313170" y="3580765"/>
            <a:ext cx="1212850" cy="441960"/>
          </a:xfrm>
          <a:prstGeom prst="round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t>执行计划</a:t>
            </a:r>
          </a:p>
        </p:txBody>
      </p:sp>
      <p:cxnSp>
        <p:nvCxnSpPr>
          <p:cNvPr id="16" name="直接箭头连接符 15"/>
          <p:cNvCxnSpPr>
            <a:endCxn id="17" idx="0"/>
          </p:cNvCxnSpPr>
          <p:nvPr/>
        </p:nvCxnSpPr>
        <p:spPr>
          <a:xfrm flipH="1">
            <a:off x="6925945" y="1712595"/>
            <a:ext cx="3810" cy="32956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7" name="圆角矩形 19"/>
          <p:cNvSpPr/>
          <p:nvPr/>
        </p:nvSpPr>
        <p:spPr>
          <a:xfrm>
            <a:off x="6407150" y="2042160"/>
            <a:ext cx="103695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编译器</a:t>
            </a:r>
          </a:p>
        </p:txBody>
      </p:sp>
      <p:sp>
        <p:nvSpPr>
          <p:cNvPr id="18" name="圆角矩形 20"/>
          <p:cNvSpPr/>
          <p:nvPr/>
        </p:nvSpPr>
        <p:spPr>
          <a:xfrm>
            <a:off x="6435725" y="2707005"/>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t>优化器</a:t>
            </a:r>
          </a:p>
        </p:txBody>
      </p:sp>
      <p:sp>
        <p:nvSpPr>
          <p:cNvPr id="19" name="圆角矩形 21"/>
          <p:cNvSpPr/>
          <p:nvPr/>
        </p:nvSpPr>
        <p:spPr>
          <a:xfrm>
            <a:off x="6451917" y="4544060"/>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执行器</a:t>
            </a:r>
          </a:p>
        </p:txBody>
      </p:sp>
      <p:cxnSp>
        <p:nvCxnSpPr>
          <p:cNvPr id="20" name="直接箭头连接符 19"/>
          <p:cNvCxnSpPr/>
          <p:nvPr/>
        </p:nvCxnSpPr>
        <p:spPr>
          <a:xfrm flipH="1">
            <a:off x="6931025" y="2380615"/>
            <a:ext cx="3810" cy="32956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21" name="直接箭头连接符 20"/>
          <p:cNvCxnSpPr/>
          <p:nvPr/>
        </p:nvCxnSpPr>
        <p:spPr>
          <a:xfrm flipH="1">
            <a:off x="6932930" y="3095625"/>
            <a:ext cx="5080" cy="421640"/>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p:nvPr/>
        </p:nvCxnSpPr>
        <p:spPr>
          <a:xfrm flipH="1">
            <a:off x="6941185" y="4114800"/>
            <a:ext cx="1" cy="40449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23" name="文本框 22"/>
          <p:cNvSpPr txBox="1"/>
          <p:nvPr/>
        </p:nvSpPr>
        <p:spPr>
          <a:xfrm>
            <a:off x="7790815" y="3270885"/>
            <a:ext cx="1407795" cy="1076325"/>
          </a:xfrm>
          <a:prstGeom prst="rect">
            <a:avLst/>
          </a:prstGeom>
          <a:noFill/>
        </p:spPr>
        <p:txBody>
          <a:bodyPr wrap="square" rtlCol="0">
            <a:spAutoFit/>
          </a:bodyPr>
          <a:lstStyle/>
          <a:p>
            <a:pPr marL="285750" indent="-285750">
              <a:buFont typeface="Wingdings" panose="05000000000000000000" charset="0"/>
              <a:buChar char="p"/>
            </a:pPr>
            <a:r>
              <a:rPr lang="en-US" altLang="zh-CN" sz="1600" dirty="0"/>
              <a:t>join</a:t>
            </a:r>
            <a:r>
              <a:rPr lang="zh-CN" altLang="en-US" sz="1600" dirty="0"/>
              <a:t>算子</a:t>
            </a:r>
          </a:p>
          <a:p>
            <a:pPr marL="285750" indent="-285750">
              <a:buFont typeface="Wingdings" panose="05000000000000000000" charset="0"/>
              <a:buChar char="p"/>
            </a:pPr>
            <a:r>
              <a:rPr lang="en-US" altLang="zh-CN" sz="1600" dirty="0"/>
              <a:t>sort</a:t>
            </a:r>
            <a:r>
              <a:rPr lang="zh-CN" altLang="en-US" sz="1600" dirty="0"/>
              <a:t>算子</a:t>
            </a:r>
          </a:p>
          <a:p>
            <a:pPr marL="285750" indent="-285750">
              <a:buFont typeface="Wingdings" panose="05000000000000000000" charset="0"/>
              <a:buChar char="p"/>
            </a:pPr>
            <a:r>
              <a:rPr lang="en-US" altLang="zh-CN" sz="1600" dirty="0"/>
              <a:t>scan</a:t>
            </a:r>
            <a:r>
              <a:rPr lang="zh-CN" altLang="en-US" sz="1600" dirty="0"/>
              <a:t>算子</a:t>
            </a:r>
          </a:p>
          <a:p>
            <a:pPr marL="285750" indent="-285750">
              <a:buFont typeface="Wingdings" panose="05000000000000000000" charset="0"/>
              <a:buChar char="p"/>
            </a:pPr>
            <a:r>
              <a:rPr lang="en-US" altLang="zh-CN" sz="1600" dirty="0"/>
              <a:t>…</a:t>
            </a:r>
            <a:endParaRPr lang="zh-CN" altLang="en-US" sz="1600" dirty="0"/>
          </a:p>
        </p:txBody>
      </p:sp>
      <p:sp>
        <p:nvSpPr>
          <p:cNvPr id="24" name="左大括号 23"/>
          <p:cNvSpPr/>
          <p:nvPr/>
        </p:nvSpPr>
        <p:spPr>
          <a:xfrm>
            <a:off x="7629525" y="3395980"/>
            <a:ext cx="161290" cy="825500"/>
          </a:xfrm>
          <a:prstGeom prst="leftBrace">
            <a:avLst>
              <a:gd name="adj1" fmla="val 8333"/>
              <a:gd name="adj2" fmla="val 5000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5" name="文本框 24"/>
          <p:cNvSpPr txBox="1"/>
          <p:nvPr/>
        </p:nvSpPr>
        <p:spPr>
          <a:xfrm>
            <a:off x="7736205" y="1671955"/>
            <a:ext cx="1407795" cy="1076325"/>
          </a:xfrm>
          <a:prstGeom prst="rect">
            <a:avLst/>
          </a:prstGeom>
          <a:noFill/>
        </p:spPr>
        <p:txBody>
          <a:bodyPr wrap="square" rtlCol="0">
            <a:spAutoFit/>
          </a:bodyPr>
          <a:lstStyle/>
          <a:p>
            <a:pPr marL="285750" indent="-285750">
              <a:buFont typeface="Wingdings" panose="05000000000000000000" charset="0"/>
              <a:buChar char="p"/>
            </a:pPr>
            <a:r>
              <a:rPr lang="zh-CN" altLang="en-US" sz="1600" dirty="0"/>
              <a:t>词法分析</a:t>
            </a:r>
          </a:p>
          <a:p>
            <a:pPr marL="285750" indent="-285750">
              <a:buFont typeface="Wingdings" panose="05000000000000000000" charset="0"/>
              <a:buChar char="p"/>
            </a:pPr>
            <a:r>
              <a:rPr lang="zh-CN" altLang="en-US" sz="1600" dirty="0"/>
              <a:t>语法分析</a:t>
            </a:r>
          </a:p>
          <a:p>
            <a:pPr marL="285750" indent="-285750">
              <a:buFont typeface="Wingdings" panose="05000000000000000000" charset="0"/>
              <a:buChar char="p"/>
            </a:pPr>
            <a:r>
              <a:rPr lang="zh-CN" altLang="en-US" sz="1600" dirty="0"/>
              <a:t>语义检查</a:t>
            </a:r>
          </a:p>
          <a:p>
            <a:pPr marL="285750" indent="-285750">
              <a:buFont typeface="Wingdings" panose="05000000000000000000" charset="0"/>
              <a:buChar char="p"/>
            </a:pPr>
            <a:r>
              <a:rPr lang="zh-CN" altLang="en-US" sz="1600" dirty="0"/>
              <a:t>授权检查</a:t>
            </a:r>
          </a:p>
        </p:txBody>
      </p:sp>
      <p:sp>
        <p:nvSpPr>
          <p:cNvPr id="26" name="左大括号 25"/>
          <p:cNvSpPr/>
          <p:nvPr/>
        </p:nvSpPr>
        <p:spPr>
          <a:xfrm>
            <a:off x="7574915" y="1797050"/>
            <a:ext cx="161290" cy="825500"/>
          </a:xfrm>
          <a:prstGeom prst="leftBrace">
            <a:avLst>
              <a:gd name="adj1" fmla="val 8333"/>
              <a:gd name="adj2" fmla="val 5000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7" name="圆角矩形 30"/>
          <p:cNvSpPr/>
          <p:nvPr/>
        </p:nvSpPr>
        <p:spPr>
          <a:xfrm>
            <a:off x="6457633" y="5335270"/>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存储层</a:t>
            </a:r>
            <a:endParaRPr lang="zh-CN" dirty="0"/>
          </a:p>
        </p:txBody>
      </p:sp>
      <p:cxnSp>
        <p:nvCxnSpPr>
          <p:cNvPr id="28" name="直接箭头连接符 27"/>
          <p:cNvCxnSpPr/>
          <p:nvPr/>
        </p:nvCxnSpPr>
        <p:spPr>
          <a:xfrm flipH="1">
            <a:off x="6946901" y="4906010"/>
            <a:ext cx="1" cy="40449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2" name="椭圆 1"/>
          <p:cNvSpPr/>
          <p:nvPr/>
        </p:nvSpPr>
        <p:spPr>
          <a:xfrm>
            <a:off x="6177341" y="1724575"/>
            <a:ext cx="2927134" cy="92138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逻辑重写</a:t>
            </a:r>
          </a:p>
        </p:txBody>
      </p:sp>
      <p:sp>
        <p:nvSpPr>
          <p:cNvPr id="23555"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SQL</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引擎</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pipeline</a:t>
            </a:r>
            <a:endPar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endParaRPr>
          </a:p>
        </p:txBody>
      </p:sp>
      <p:cxnSp>
        <p:nvCxnSpPr>
          <p:cNvPr id="12" name="直接箭头连接符 11"/>
          <p:cNvCxnSpPr>
            <a:stCxn id="3" idx="3"/>
            <a:endCxn id="11" idx="1"/>
          </p:cNvCxnSpPr>
          <p:nvPr/>
        </p:nvCxnSpPr>
        <p:spPr>
          <a:xfrm>
            <a:off x="882097" y="1797050"/>
            <a:ext cx="766536" cy="0"/>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grpSp>
        <p:nvGrpSpPr>
          <p:cNvPr id="120" name="组合 119"/>
          <p:cNvGrpSpPr/>
          <p:nvPr/>
        </p:nvGrpSpPr>
        <p:grpSpPr>
          <a:xfrm>
            <a:off x="7061315" y="5120669"/>
            <a:ext cx="1673343" cy="1622369"/>
            <a:chOff x="6101656" y="1270635"/>
            <a:chExt cx="3096954" cy="4400550"/>
          </a:xfrm>
        </p:grpSpPr>
        <p:sp>
          <p:nvSpPr>
            <p:cNvPr id="15" name="圆角矩形 2"/>
            <p:cNvSpPr/>
            <p:nvPr/>
          </p:nvSpPr>
          <p:spPr>
            <a:xfrm>
              <a:off x="6389370" y="1270635"/>
              <a:ext cx="1137285" cy="441960"/>
            </a:xfrm>
            <a:prstGeom prst="round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a:t>SQL</a:t>
              </a:r>
              <a:r>
                <a:rPr lang="zh-CN" altLang="en-US" sz="600"/>
                <a:t>语句</a:t>
              </a:r>
            </a:p>
          </p:txBody>
        </p:sp>
        <p:sp>
          <p:nvSpPr>
            <p:cNvPr id="17" name="圆角矩形 4"/>
            <p:cNvSpPr/>
            <p:nvPr/>
          </p:nvSpPr>
          <p:spPr>
            <a:xfrm>
              <a:off x="6313170" y="3580765"/>
              <a:ext cx="1212850" cy="441960"/>
            </a:xfrm>
            <a:prstGeom prst="round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600"/>
                <a:t>执行计划</a:t>
              </a:r>
            </a:p>
          </p:txBody>
        </p:sp>
        <p:cxnSp>
          <p:nvCxnSpPr>
            <p:cNvPr id="18" name="直接箭头连接符 17"/>
            <p:cNvCxnSpPr>
              <a:endCxn id="19" idx="0"/>
            </p:cNvCxnSpPr>
            <p:nvPr/>
          </p:nvCxnSpPr>
          <p:spPr>
            <a:xfrm flipH="1">
              <a:off x="6925945" y="1712595"/>
              <a:ext cx="3810" cy="32956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9" name="圆角矩形 19"/>
            <p:cNvSpPr/>
            <p:nvPr/>
          </p:nvSpPr>
          <p:spPr>
            <a:xfrm>
              <a:off x="6407150" y="2042160"/>
              <a:ext cx="103695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600" dirty="0"/>
                <a:t>编译器</a:t>
              </a:r>
            </a:p>
          </p:txBody>
        </p:sp>
        <p:sp>
          <p:nvSpPr>
            <p:cNvPr id="20" name="圆角矩形 20"/>
            <p:cNvSpPr/>
            <p:nvPr/>
          </p:nvSpPr>
          <p:spPr>
            <a:xfrm>
              <a:off x="6435725" y="2707005"/>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600"/>
                <a:t>优化器</a:t>
              </a:r>
            </a:p>
          </p:txBody>
        </p:sp>
        <p:sp>
          <p:nvSpPr>
            <p:cNvPr id="21" name="圆角矩形 21"/>
            <p:cNvSpPr/>
            <p:nvPr/>
          </p:nvSpPr>
          <p:spPr>
            <a:xfrm>
              <a:off x="6451917" y="4544060"/>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600" dirty="0"/>
                <a:t>执行器</a:t>
              </a:r>
            </a:p>
          </p:txBody>
        </p:sp>
        <p:cxnSp>
          <p:nvCxnSpPr>
            <p:cNvPr id="22" name="直接箭头连接符 21"/>
            <p:cNvCxnSpPr/>
            <p:nvPr/>
          </p:nvCxnSpPr>
          <p:spPr>
            <a:xfrm flipH="1">
              <a:off x="6931025" y="2380615"/>
              <a:ext cx="3810" cy="32956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p:nvPr/>
          </p:nvCxnSpPr>
          <p:spPr>
            <a:xfrm flipH="1">
              <a:off x="6932930" y="3095625"/>
              <a:ext cx="5080" cy="421640"/>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a:xfrm flipH="1">
              <a:off x="6941185" y="4114800"/>
              <a:ext cx="1" cy="40449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25" name="文本框 24"/>
            <p:cNvSpPr txBox="1"/>
            <p:nvPr/>
          </p:nvSpPr>
          <p:spPr>
            <a:xfrm>
              <a:off x="7790816" y="3270884"/>
              <a:ext cx="1407794" cy="1085267"/>
            </a:xfrm>
            <a:prstGeom prst="rect">
              <a:avLst/>
            </a:prstGeom>
            <a:noFill/>
          </p:spPr>
          <p:txBody>
            <a:bodyPr wrap="square" rtlCol="0">
              <a:spAutoFit/>
            </a:bodyPr>
            <a:lstStyle/>
            <a:p>
              <a:pPr marL="285750" indent="-285750">
                <a:buFont typeface="Wingdings" panose="05000000000000000000" charset="0"/>
                <a:buChar char="p"/>
              </a:pPr>
              <a:r>
                <a:rPr lang="en-US" altLang="zh-CN" sz="500"/>
                <a:t>join</a:t>
              </a:r>
              <a:r>
                <a:rPr lang="zh-CN" altLang="en-US" sz="500"/>
                <a:t>算子</a:t>
              </a:r>
            </a:p>
            <a:p>
              <a:pPr marL="285750" indent="-285750">
                <a:buFont typeface="Wingdings" panose="05000000000000000000" charset="0"/>
                <a:buChar char="p"/>
              </a:pPr>
              <a:r>
                <a:rPr lang="en-US" altLang="zh-CN" sz="500"/>
                <a:t>sort</a:t>
              </a:r>
              <a:r>
                <a:rPr lang="zh-CN" altLang="en-US" sz="500"/>
                <a:t>算子</a:t>
              </a:r>
            </a:p>
            <a:p>
              <a:pPr marL="285750" indent="-285750">
                <a:buFont typeface="Wingdings" panose="05000000000000000000" charset="0"/>
                <a:buChar char="p"/>
              </a:pPr>
              <a:r>
                <a:rPr lang="en-US" altLang="zh-CN" sz="500"/>
                <a:t>scan</a:t>
              </a:r>
              <a:r>
                <a:rPr lang="zh-CN" altLang="en-US" sz="500"/>
                <a:t>算子</a:t>
              </a:r>
            </a:p>
            <a:p>
              <a:pPr marL="285750" indent="-285750">
                <a:buFont typeface="Wingdings" panose="05000000000000000000" charset="0"/>
                <a:buChar char="p"/>
              </a:pPr>
              <a:r>
                <a:rPr lang="zh-CN" altLang="en-US" sz="500"/>
                <a:t>索引</a:t>
              </a:r>
            </a:p>
          </p:txBody>
        </p:sp>
        <p:sp>
          <p:nvSpPr>
            <p:cNvPr id="26" name="左大括号 25"/>
            <p:cNvSpPr/>
            <p:nvPr/>
          </p:nvSpPr>
          <p:spPr>
            <a:xfrm>
              <a:off x="7629525" y="3395980"/>
              <a:ext cx="161290" cy="825500"/>
            </a:xfrm>
            <a:prstGeom prst="leftBrace">
              <a:avLst>
                <a:gd name="adj1" fmla="val 8333"/>
                <a:gd name="adj2" fmla="val 5000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sz="600"/>
            </a:p>
          </p:txBody>
        </p:sp>
        <p:sp>
          <p:nvSpPr>
            <p:cNvPr id="27" name="文本框 26"/>
            <p:cNvSpPr txBox="1"/>
            <p:nvPr/>
          </p:nvSpPr>
          <p:spPr>
            <a:xfrm>
              <a:off x="7736205" y="1671957"/>
              <a:ext cx="1407794" cy="1085267"/>
            </a:xfrm>
            <a:prstGeom prst="rect">
              <a:avLst/>
            </a:prstGeom>
            <a:noFill/>
          </p:spPr>
          <p:txBody>
            <a:bodyPr wrap="square" rtlCol="0">
              <a:spAutoFit/>
            </a:bodyPr>
            <a:lstStyle/>
            <a:p>
              <a:pPr marL="285750" indent="-285750">
                <a:buFont typeface="Wingdings" panose="05000000000000000000" charset="0"/>
                <a:buChar char="p"/>
              </a:pPr>
              <a:r>
                <a:rPr lang="zh-CN" altLang="en-US" sz="500" dirty="0"/>
                <a:t>词法分析</a:t>
              </a:r>
            </a:p>
            <a:p>
              <a:pPr marL="285750" indent="-285750">
                <a:buFont typeface="Wingdings" panose="05000000000000000000" charset="0"/>
                <a:buChar char="p"/>
              </a:pPr>
              <a:r>
                <a:rPr lang="zh-CN" altLang="en-US" sz="500" dirty="0"/>
                <a:t>语法分析</a:t>
              </a:r>
            </a:p>
            <a:p>
              <a:pPr marL="285750" indent="-285750">
                <a:buFont typeface="Wingdings" panose="05000000000000000000" charset="0"/>
                <a:buChar char="p"/>
              </a:pPr>
              <a:r>
                <a:rPr lang="zh-CN" altLang="en-US" sz="500" dirty="0"/>
                <a:t>语义检查</a:t>
              </a:r>
            </a:p>
            <a:p>
              <a:pPr marL="285750" indent="-285750">
                <a:buFont typeface="Wingdings" panose="05000000000000000000" charset="0"/>
                <a:buChar char="p"/>
              </a:pPr>
              <a:r>
                <a:rPr lang="zh-CN" altLang="en-US" sz="500" dirty="0"/>
                <a:t>授权检查</a:t>
              </a:r>
            </a:p>
          </p:txBody>
        </p:sp>
        <p:sp>
          <p:nvSpPr>
            <p:cNvPr id="28" name="左大括号 27"/>
            <p:cNvSpPr/>
            <p:nvPr/>
          </p:nvSpPr>
          <p:spPr>
            <a:xfrm>
              <a:off x="7574915" y="1797050"/>
              <a:ext cx="161290" cy="825500"/>
            </a:xfrm>
            <a:prstGeom prst="leftBrace">
              <a:avLst>
                <a:gd name="adj1" fmla="val 8333"/>
                <a:gd name="adj2" fmla="val 5000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sz="600"/>
            </a:p>
          </p:txBody>
        </p:sp>
        <p:sp>
          <p:nvSpPr>
            <p:cNvPr id="29" name="圆角矩形 30"/>
            <p:cNvSpPr/>
            <p:nvPr/>
          </p:nvSpPr>
          <p:spPr>
            <a:xfrm>
              <a:off x="6457633" y="5335270"/>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a:t>存储层</a:t>
              </a:r>
              <a:endParaRPr lang="zh-CN" sz="600" dirty="0"/>
            </a:p>
          </p:txBody>
        </p:sp>
        <p:cxnSp>
          <p:nvCxnSpPr>
            <p:cNvPr id="30" name="直接箭头连接符 29"/>
            <p:cNvCxnSpPr/>
            <p:nvPr/>
          </p:nvCxnSpPr>
          <p:spPr>
            <a:xfrm flipH="1">
              <a:off x="6946901" y="4906010"/>
              <a:ext cx="1" cy="40449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31" name="椭圆 30"/>
            <p:cNvSpPr/>
            <p:nvPr/>
          </p:nvSpPr>
          <p:spPr>
            <a:xfrm>
              <a:off x="6101656" y="1959257"/>
              <a:ext cx="1613474" cy="242603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p>
          </p:txBody>
        </p:sp>
      </p:grpSp>
      <p:cxnSp>
        <p:nvCxnSpPr>
          <p:cNvPr id="39" name="直接箭头连接符 38"/>
          <p:cNvCxnSpPr>
            <a:stCxn id="11" idx="3"/>
            <a:endCxn id="36" idx="1"/>
          </p:cNvCxnSpPr>
          <p:nvPr/>
        </p:nvCxnSpPr>
        <p:spPr>
          <a:xfrm>
            <a:off x="2258233" y="1797050"/>
            <a:ext cx="822987" cy="0"/>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47" name="直接箭头连接符 46"/>
          <p:cNvCxnSpPr>
            <a:stCxn id="36" idx="3"/>
            <a:endCxn id="44" idx="1"/>
          </p:cNvCxnSpPr>
          <p:nvPr/>
        </p:nvCxnSpPr>
        <p:spPr>
          <a:xfrm>
            <a:off x="3690820" y="1797050"/>
            <a:ext cx="2055818" cy="272731"/>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51" name="直接箭头连接符 50"/>
          <p:cNvCxnSpPr>
            <a:stCxn id="44" idx="2"/>
            <a:endCxn id="108" idx="0"/>
          </p:cNvCxnSpPr>
          <p:nvPr/>
        </p:nvCxnSpPr>
        <p:spPr>
          <a:xfrm>
            <a:off x="6051438" y="2374581"/>
            <a:ext cx="6944" cy="92453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62" name="直接箭头连接符 61"/>
          <p:cNvCxnSpPr>
            <a:stCxn id="54" idx="2"/>
            <a:endCxn id="113" idx="0"/>
          </p:cNvCxnSpPr>
          <p:nvPr/>
        </p:nvCxnSpPr>
        <p:spPr>
          <a:xfrm flipH="1">
            <a:off x="6057228" y="4305921"/>
            <a:ext cx="1154" cy="1269516"/>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grpSp>
        <p:nvGrpSpPr>
          <p:cNvPr id="95" name="组合 94"/>
          <p:cNvGrpSpPr/>
          <p:nvPr/>
        </p:nvGrpSpPr>
        <p:grpSpPr>
          <a:xfrm>
            <a:off x="202183" y="1239300"/>
            <a:ext cx="812974" cy="862550"/>
            <a:chOff x="202183" y="1239300"/>
            <a:chExt cx="812974" cy="862550"/>
          </a:xfrm>
        </p:grpSpPr>
        <p:pic>
          <p:nvPicPr>
            <p:cNvPr id="3" name="图片 2"/>
            <p:cNvPicPr>
              <a:picLocks noChangeAspect="1"/>
            </p:cNvPicPr>
            <p:nvPr/>
          </p:nvPicPr>
          <p:blipFill>
            <a:blip r:embed="rId3"/>
            <a:stretch>
              <a:fillRect/>
            </a:stretch>
          </p:blipFill>
          <p:spPr>
            <a:xfrm>
              <a:off x="272497" y="1492250"/>
              <a:ext cx="609600" cy="609600"/>
            </a:xfrm>
            <a:prstGeom prst="rect">
              <a:avLst/>
            </a:prstGeom>
          </p:spPr>
        </p:pic>
        <p:sp>
          <p:nvSpPr>
            <p:cNvPr id="64" name="文本框 63"/>
            <p:cNvSpPr txBox="1"/>
            <p:nvPr/>
          </p:nvSpPr>
          <p:spPr>
            <a:xfrm>
              <a:off x="202183" y="1239300"/>
              <a:ext cx="812974" cy="276999"/>
            </a:xfrm>
            <a:prstGeom prst="rect">
              <a:avLst/>
            </a:prstGeom>
            <a:noFill/>
          </p:spPr>
          <p:txBody>
            <a:bodyPr wrap="square" rtlCol="0">
              <a:spAutoFit/>
            </a:bodyPr>
            <a:lstStyle/>
            <a:p>
              <a:r>
                <a:rPr lang="zh-CN" altLang="en-US" sz="1200" dirty="0"/>
                <a:t>应用程序</a:t>
              </a:r>
            </a:p>
          </p:txBody>
        </p:sp>
      </p:grpSp>
      <p:grpSp>
        <p:nvGrpSpPr>
          <p:cNvPr id="99" name="组合 98"/>
          <p:cNvGrpSpPr/>
          <p:nvPr/>
        </p:nvGrpSpPr>
        <p:grpSpPr>
          <a:xfrm>
            <a:off x="1624227" y="1241292"/>
            <a:ext cx="697000" cy="860558"/>
            <a:chOff x="1624227" y="1241292"/>
            <a:chExt cx="697000" cy="860558"/>
          </a:xfrm>
        </p:grpSpPr>
        <p:pic>
          <p:nvPicPr>
            <p:cNvPr id="11" name="图片 10"/>
            <p:cNvPicPr>
              <a:picLocks noChangeAspect="1"/>
            </p:cNvPicPr>
            <p:nvPr/>
          </p:nvPicPr>
          <p:blipFill>
            <a:blip r:embed="rId4"/>
            <a:stretch>
              <a:fillRect/>
            </a:stretch>
          </p:blipFill>
          <p:spPr>
            <a:xfrm>
              <a:off x="1648633" y="1492250"/>
              <a:ext cx="609600" cy="609600"/>
            </a:xfrm>
            <a:prstGeom prst="rect">
              <a:avLst/>
            </a:prstGeom>
          </p:spPr>
        </p:pic>
        <p:sp>
          <p:nvSpPr>
            <p:cNvPr id="98" name="文本框 97"/>
            <p:cNvSpPr txBox="1"/>
            <p:nvPr/>
          </p:nvSpPr>
          <p:spPr>
            <a:xfrm>
              <a:off x="1624227" y="1241292"/>
              <a:ext cx="697000" cy="276999"/>
            </a:xfrm>
            <a:prstGeom prst="rect">
              <a:avLst/>
            </a:prstGeom>
            <a:noFill/>
          </p:spPr>
          <p:txBody>
            <a:bodyPr wrap="square" rtlCol="0">
              <a:spAutoFit/>
            </a:bodyPr>
            <a:lstStyle/>
            <a:p>
              <a:r>
                <a:rPr lang="zh-CN" altLang="en-US" sz="1200" dirty="0"/>
                <a:t>解析器</a:t>
              </a:r>
            </a:p>
          </p:txBody>
        </p:sp>
      </p:grpSp>
      <p:grpSp>
        <p:nvGrpSpPr>
          <p:cNvPr id="100" name="组合 99"/>
          <p:cNvGrpSpPr/>
          <p:nvPr/>
        </p:nvGrpSpPr>
        <p:grpSpPr>
          <a:xfrm>
            <a:off x="2933847" y="1215251"/>
            <a:ext cx="915492" cy="886599"/>
            <a:chOff x="2933847" y="1215251"/>
            <a:chExt cx="915492" cy="886599"/>
          </a:xfrm>
        </p:grpSpPr>
        <p:pic>
          <p:nvPicPr>
            <p:cNvPr id="36" name="图片 35"/>
            <p:cNvPicPr>
              <a:picLocks noChangeAspect="1"/>
            </p:cNvPicPr>
            <p:nvPr/>
          </p:nvPicPr>
          <p:blipFill>
            <a:blip r:embed="rId5"/>
            <a:stretch>
              <a:fillRect/>
            </a:stretch>
          </p:blipFill>
          <p:spPr>
            <a:xfrm>
              <a:off x="3081220" y="1492250"/>
              <a:ext cx="609600" cy="609600"/>
            </a:xfrm>
            <a:prstGeom prst="rect">
              <a:avLst/>
            </a:prstGeom>
          </p:spPr>
        </p:pic>
        <p:sp>
          <p:nvSpPr>
            <p:cNvPr id="102" name="文本框 101"/>
            <p:cNvSpPr txBox="1"/>
            <p:nvPr/>
          </p:nvSpPr>
          <p:spPr>
            <a:xfrm>
              <a:off x="2933847" y="1215251"/>
              <a:ext cx="915492" cy="276999"/>
            </a:xfrm>
            <a:prstGeom prst="rect">
              <a:avLst/>
            </a:prstGeom>
            <a:noFill/>
          </p:spPr>
          <p:txBody>
            <a:bodyPr wrap="square" rtlCol="0">
              <a:spAutoFit/>
            </a:bodyPr>
            <a:lstStyle/>
            <a:p>
              <a:r>
                <a:rPr lang="zh-CN" altLang="en-US" sz="1200" dirty="0"/>
                <a:t>检查</a:t>
              </a:r>
              <a:r>
                <a:rPr lang="en-US" altLang="zh-CN" sz="1200" dirty="0"/>
                <a:t>&amp;</a:t>
              </a:r>
              <a:r>
                <a:rPr lang="zh-CN" altLang="en-US" sz="1200" dirty="0"/>
                <a:t>绑定</a:t>
              </a:r>
            </a:p>
          </p:txBody>
        </p:sp>
      </p:grpSp>
      <p:grpSp>
        <p:nvGrpSpPr>
          <p:cNvPr id="101" name="组合 100"/>
          <p:cNvGrpSpPr/>
          <p:nvPr/>
        </p:nvGrpSpPr>
        <p:grpSpPr>
          <a:xfrm>
            <a:off x="5708993" y="1396471"/>
            <a:ext cx="915492" cy="978110"/>
            <a:chOff x="4383075" y="1123740"/>
            <a:chExt cx="915492" cy="978110"/>
          </a:xfrm>
        </p:grpSpPr>
        <p:pic>
          <p:nvPicPr>
            <p:cNvPr id="44" name="图片 43"/>
            <p:cNvPicPr>
              <a:picLocks noChangeAspect="1"/>
            </p:cNvPicPr>
            <p:nvPr/>
          </p:nvPicPr>
          <p:blipFill>
            <a:blip r:embed="rId6"/>
            <a:stretch>
              <a:fillRect/>
            </a:stretch>
          </p:blipFill>
          <p:spPr>
            <a:xfrm>
              <a:off x="4420720" y="1492250"/>
              <a:ext cx="609600" cy="609600"/>
            </a:xfrm>
            <a:prstGeom prst="rect">
              <a:avLst/>
            </a:prstGeom>
          </p:spPr>
        </p:pic>
        <p:sp>
          <p:nvSpPr>
            <p:cNvPr id="103" name="文本框 102"/>
            <p:cNvSpPr txBox="1"/>
            <p:nvPr/>
          </p:nvSpPr>
          <p:spPr>
            <a:xfrm>
              <a:off x="4383075" y="1123740"/>
              <a:ext cx="915492" cy="461665"/>
            </a:xfrm>
            <a:prstGeom prst="rect">
              <a:avLst/>
            </a:prstGeom>
            <a:noFill/>
          </p:spPr>
          <p:txBody>
            <a:bodyPr wrap="square" rtlCol="0">
              <a:spAutoFit/>
            </a:bodyPr>
            <a:lstStyle/>
            <a:p>
              <a:pPr algn="ctr"/>
              <a:r>
                <a:rPr lang="zh-CN" altLang="en-US" sz="1200" dirty="0"/>
                <a:t>基于规则的优化</a:t>
              </a:r>
            </a:p>
          </p:txBody>
        </p:sp>
      </p:grpSp>
      <p:grpSp>
        <p:nvGrpSpPr>
          <p:cNvPr id="106" name="组合 105"/>
          <p:cNvGrpSpPr/>
          <p:nvPr/>
        </p:nvGrpSpPr>
        <p:grpSpPr>
          <a:xfrm>
            <a:off x="5600636" y="3299116"/>
            <a:ext cx="915492" cy="1006805"/>
            <a:chOff x="4265384" y="2510460"/>
            <a:chExt cx="915492" cy="1006805"/>
          </a:xfrm>
        </p:grpSpPr>
        <p:pic>
          <p:nvPicPr>
            <p:cNvPr id="54" name="图片 53"/>
            <p:cNvPicPr>
              <a:picLocks noChangeAspect="1"/>
            </p:cNvPicPr>
            <p:nvPr/>
          </p:nvPicPr>
          <p:blipFill>
            <a:blip r:embed="rId7"/>
            <a:stretch>
              <a:fillRect/>
            </a:stretch>
          </p:blipFill>
          <p:spPr>
            <a:xfrm>
              <a:off x="4418330" y="2907665"/>
              <a:ext cx="609600" cy="609600"/>
            </a:xfrm>
            <a:prstGeom prst="rect">
              <a:avLst/>
            </a:prstGeom>
          </p:spPr>
        </p:pic>
        <p:sp>
          <p:nvSpPr>
            <p:cNvPr id="108" name="文本框 107"/>
            <p:cNvSpPr txBox="1"/>
            <p:nvPr/>
          </p:nvSpPr>
          <p:spPr>
            <a:xfrm>
              <a:off x="4265384" y="2510460"/>
              <a:ext cx="915492" cy="461665"/>
            </a:xfrm>
            <a:prstGeom prst="rect">
              <a:avLst/>
            </a:prstGeom>
            <a:noFill/>
          </p:spPr>
          <p:txBody>
            <a:bodyPr wrap="square" rtlCol="0">
              <a:spAutoFit/>
            </a:bodyPr>
            <a:lstStyle/>
            <a:p>
              <a:pPr algn="ctr"/>
              <a:r>
                <a:rPr lang="zh-CN" altLang="en-US" sz="1200" dirty="0"/>
                <a:t>基于代价的优化</a:t>
              </a:r>
            </a:p>
          </p:txBody>
        </p:sp>
      </p:grpSp>
      <p:grpSp>
        <p:nvGrpSpPr>
          <p:cNvPr id="111" name="组合 110"/>
          <p:cNvGrpSpPr/>
          <p:nvPr/>
        </p:nvGrpSpPr>
        <p:grpSpPr>
          <a:xfrm>
            <a:off x="5720081" y="5575437"/>
            <a:ext cx="666859" cy="837659"/>
            <a:chOff x="4420720" y="4427363"/>
            <a:chExt cx="666859" cy="837659"/>
          </a:xfrm>
        </p:grpSpPr>
        <p:pic>
          <p:nvPicPr>
            <p:cNvPr id="56" name="图片 55"/>
            <p:cNvPicPr>
              <a:picLocks noChangeAspect="1"/>
            </p:cNvPicPr>
            <p:nvPr/>
          </p:nvPicPr>
          <p:blipFill>
            <a:blip r:embed="rId8"/>
            <a:stretch>
              <a:fillRect/>
            </a:stretch>
          </p:blipFill>
          <p:spPr>
            <a:xfrm>
              <a:off x="4420720" y="4655422"/>
              <a:ext cx="609600" cy="609600"/>
            </a:xfrm>
            <a:prstGeom prst="rect">
              <a:avLst/>
            </a:prstGeom>
          </p:spPr>
        </p:pic>
        <p:sp>
          <p:nvSpPr>
            <p:cNvPr id="113" name="文本框 112"/>
            <p:cNvSpPr txBox="1"/>
            <p:nvPr/>
          </p:nvSpPr>
          <p:spPr>
            <a:xfrm>
              <a:off x="4428154" y="4427363"/>
              <a:ext cx="659425" cy="276999"/>
            </a:xfrm>
            <a:prstGeom prst="rect">
              <a:avLst/>
            </a:prstGeom>
            <a:noFill/>
          </p:spPr>
          <p:txBody>
            <a:bodyPr wrap="square" rtlCol="0">
              <a:spAutoFit/>
            </a:bodyPr>
            <a:lstStyle/>
            <a:p>
              <a:r>
                <a:rPr lang="zh-CN" altLang="en-US" sz="1200" dirty="0"/>
                <a:t>执行器</a:t>
              </a:r>
            </a:p>
          </p:txBody>
        </p:sp>
      </p:grpSp>
      <p:grpSp>
        <p:nvGrpSpPr>
          <p:cNvPr id="114" name="组合 113"/>
          <p:cNvGrpSpPr/>
          <p:nvPr/>
        </p:nvGrpSpPr>
        <p:grpSpPr>
          <a:xfrm>
            <a:off x="7171233" y="690637"/>
            <a:ext cx="822645" cy="820835"/>
            <a:chOff x="2732054" y="4082980"/>
            <a:chExt cx="822645" cy="820835"/>
          </a:xfrm>
        </p:grpSpPr>
        <p:pic>
          <p:nvPicPr>
            <p:cNvPr id="34" name="图片 33"/>
            <p:cNvPicPr>
              <a:picLocks noChangeAspect="1"/>
            </p:cNvPicPr>
            <p:nvPr/>
          </p:nvPicPr>
          <p:blipFill>
            <a:blip r:embed="rId9"/>
            <a:stretch>
              <a:fillRect/>
            </a:stretch>
          </p:blipFill>
          <p:spPr>
            <a:xfrm>
              <a:off x="2831895" y="4294215"/>
              <a:ext cx="609600" cy="609600"/>
            </a:xfrm>
            <a:prstGeom prst="rect">
              <a:avLst/>
            </a:prstGeom>
          </p:spPr>
        </p:pic>
        <p:sp>
          <p:nvSpPr>
            <p:cNvPr id="116" name="文本框 115"/>
            <p:cNvSpPr txBox="1"/>
            <p:nvPr/>
          </p:nvSpPr>
          <p:spPr>
            <a:xfrm>
              <a:off x="2732054" y="4082980"/>
              <a:ext cx="822645" cy="276999"/>
            </a:xfrm>
            <a:prstGeom prst="rect">
              <a:avLst/>
            </a:prstGeom>
            <a:noFill/>
          </p:spPr>
          <p:txBody>
            <a:bodyPr wrap="square" rtlCol="0">
              <a:spAutoFit/>
            </a:bodyPr>
            <a:lstStyle/>
            <a:p>
              <a:r>
                <a:rPr lang="zh-CN" altLang="en-US" sz="1200" dirty="0"/>
                <a:t>数据字典</a:t>
              </a:r>
            </a:p>
          </p:txBody>
        </p:sp>
      </p:grpSp>
      <p:grpSp>
        <p:nvGrpSpPr>
          <p:cNvPr id="119" name="组合 118"/>
          <p:cNvGrpSpPr/>
          <p:nvPr/>
        </p:nvGrpSpPr>
        <p:grpSpPr>
          <a:xfrm>
            <a:off x="7213270" y="3263106"/>
            <a:ext cx="822645" cy="783235"/>
            <a:chOff x="2868175" y="2789075"/>
            <a:chExt cx="822645" cy="783235"/>
          </a:xfrm>
        </p:grpSpPr>
        <p:sp>
          <p:nvSpPr>
            <p:cNvPr id="118" name="文本框 117"/>
            <p:cNvSpPr txBox="1"/>
            <p:nvPr/>
          </p:nvSpPr>
          <p:spPr>
            <a:xfrm>
              <a:off x="2868175" y="2789075"/>
              <a:ext cx="822645" cy="276999"/>
            </a:xfrm>
            <a:prstGeom prst="rect">
              <a:avLst/>
            </a:prstGeom>
            <a:noFill/>
          </p:spPr>
          <p:txBody>
            <a:bodyPr wrap="square" rtlCol="0">
              <a:spAutoFit/>
            </a:bodyPr>
            <a:lstStyle/>
            <a:p>
              <a:r>
                <a:rPr lang="zh-CN" altLang="en-US" sz="1200" dirty="0"/>
                <a:t>统计信息</a:t>
              </a:r>
            </a:p>
          </p:txBody>
        </p:sp>
        <p:pic>
          <p:nvPicPr>
            <p:cNvPr id="117" name="图片 116"/>
            <p:cNvPicPr>
              <a:picLocks noChangeAspect="1"/>
            </p:cNvPicPr>
            <p:nvPr/>
          </p:nvPicPr>
          <p:blipFill>
            <a:blip r:embed="rId10"/>
            <a:stretch>
              <a:fillRect/>
            </a:stretch>
          </p:blipFill>
          <p:spPr>
            <a:xfrm>
              <a:off x="2945099" y="2962710"/>
              <a:ext cx="609600" cy="609600"/>
            </a:xfrm>
            <a:prstGeom prst="rect">
              <a:avLst/>
            </a:prstGeom>
          </p:spPr>
        </p:pic>
      </p:grpSp>
      <p:grpSp>
        <p:nvGrpSpPr>
          <p:cNvPr id="200" name="组合 199"/>
          <p:cNvGrpSpPr/>
          <p:nvPr/>
        </p:nvGrpSpPr>
        <p:grpSpPr>
          <a:xfrm>
            <a:off x="3690820" y="1206672"/>
            <a:ext cx="3885055" cy="2794448"/>
            <a:chOff x="3690820" y="1206672"/>
            <a:chExt cx="3885055" cy="2794448"/>
          </a:xfrm>
        </p:grpSpPr>
        <p:cxnSp>
          <p:nvCxnSpPr>
            <p:cNvPr id="136" name="连接符: 曲线 135"/>
            <p:cNvCxnSpPr>
              <a:stCxn id="34" idx="1"/>
              <a:endCxn id="36" idx="3"/>
            </p:cNvCxnSpPr>
            <p:nvPr/>
          </p:nvCxnSpPr>
          <p:spPr>
            <a:xfrm rot="10800000" flipV="1">
              <a:off x="3690820" y="1206672"/>
              <a:ext cx="3580254" cy="590378"/>
            </a:xfrm>
            <a:prstGeom prst="curvedConnector3">
              <a:avLst/>
            </a:prstGeom>
            <a:ln w="19050">
              <a:solidFill>
                <a:srgbClr val="C00000"/>
              </a:solidFill>
              <a:prstDash val="dashDot"/>
              <a:tailEnd type="triangle"/>
            </a:ln>
          </p:spPr>
          <p:style>
            <a:lnRef idx="1">
              <a:schemeClr val="accent6"/>
            </a:lnRef>
            <a:fillRef idx="0">
              <a:schemeClr val="accent6"/>
            </a:fillRef>
            <a:effectRef idx="0">
              <a:schemeClr val="accent6"/>
            </a:effectRef>
            <a:fontRef idx="minor">
              <a:schemeClr val="tx1"/>
            </a:fontRef>
          </p:style>
        </p:cxnSp>
        <p:cxnSp>
          <p:nvCxnSpPr>
            <p:cNvPr id="139" name="连接符: 曲线 138"/>
            <p:cNvCxnSpPr>
              <a:stCxn id="34" idx="2"/>
              <a:endCxn id="44" idx="3"/>
            </p:cNvCxnSpPr>
            <p:nvPr/>
          </p:nvCxnSpPr>
          <p:spPr>
            <a:xfrm rot="5400000">
              <a:off x="6686902" y="1180808"/>
              <a:ext cx="558309" cy="1219636"/>
            </a:xfrm>
            <a:prstGeom prst="curvedConnector2">
              <a:avLst/>
            </a:prstGeom>
            <a:ln w="19050">
              <a:solidFill>
                <a:srgbClr val="C00000"/>
              </a:solidFill>
              <a:prstDash val="dashDot"/>
              <a:tailEnd type="triangle"/>
            </a:ln>
          </p:spPr>
          <p:style>
            <a:lnRef idx="1">
              <a:schemeClr val="accent6"/>
            </a:lnRef>
            <a:fillRef idx="0">
              <a:schemeClr val="accent6"/>
            </a:fillRef>
            <a:effectRef idx="0">
              <a:schemeClr val="accent6"/>
            </a:effectRef>
            <a:fontRef idx="minor">
              <a:schemeClr val="tx1"/>
            </a:fontRef>
          </p:style>
        </p:cxnSp>
        <p:cxnSp>
          <p:nvCxnSpPr>
            <p:cNvPr id="142" name="连接符: 曲线 141"/>
            <p:cNvCxnSpPr>
              <a:stCxn id="34" idx="2"/>
              <a:endCxn id="54" idx="3"/>
            </p:cNvCxnSpPr>
            <p:nvPr/>
          </p:nvCxnSpPr>
          <p:spPr>
            <a:xfrm rot="5400000">
              <a:off x="5724704" y="2149950"/>
              <a:ext cx="2489649" cy="1212692"/>
            </a:xfrm>
            <a:prstGeom prst="curvedConnector2">
              <a:avLst/>
            </a:prstGeom>
            <a:ln w="19050">
              <a:solidFill>
                <a:srgbClr val="C00000"/>
              </a:solidFill>
              <a:prstDash val="dashDot"/>
              <a:tailEnd type="triangle"/>
            </a:ln>
          </p:spPr>
          <p:style>
            <a:lnRef idx="1">
              <a:schemeClr val="accent6"/>
            </a:lnRef>
            <a:fillRef idx="0">
              <a:schemeClr val="accent6"/>
            </a:fillRef>
            <a:effectRef idx="0">
              <a:schemeClr val="accent6"/>
            </a:effectRef>
            <a:fontRef idx="minor">
              <a:schemeClr val="tx1"/>
            </a:fontRef>
          </p:style>
        </p:cxnSp>
      </p:grpSp>
      <p:cxnSp>
        <p:nvCxnSpPr>
          <p:cNvPr id="145" name="连接符: 曲线 144"/>
          <p:cNvCxnSpPr>
            <a:stCxn id="117" idx="1"/>
            <a:endCxn id="54" idx="3"/>
          </p:cNvCxnSpPr>
          <p:nvPr/>
        </p:nvCxnSpPr>
        <p:spPr>
          <a:xfrm rot="10800000" flipV="1">
            <a:off x="6363182" y="3741541"/>
            <a:ext cx="927012" cy="259580"/>
          </a:xfrm>
          <a:prstGeom prst="curvedConnector3">
            <a:avLst>
              <a:gd name="adj1" fmla="val 50000"/>
            </a:avLst>
          </a:prstGeom>
          <a:ln w="19050">
            <a:solidFill>
              <a:srgbClr val="C00000"/>
            </a:solidFill>
            <a:prstDash val="dashDot"/>
            <a:tailEnd type="triangle"/>
          </a:ln>
        </p:spPr>
        <p:style>
          <a:lnRef idx="1">
            <a:schemeClr val="accent6"/>
          </a:lnRef>
          <a:fillRef idx="0">
            <a:schemeClr val="accent6"/>
          </a:fillRef>
          <a:effectRef idx="0">
            <a:schemeClr val="accent6"/>
          </a:effectRef>
          <a:fontRef idx="minor">
            <a:schemeClr val="tx1"/>
          </a:fontRef>
        </p:style>
      </p:cxnSp>
      <p:grpSp>
        <p:nvGrpSpPr>
          <p:cNvPr id="197" name="组合 196"/>
          <p:cNvGrpSpPr/>
          <p:nvPr/>
        </p:nvGrpSpPr>
        <p:grpSpPr>
          <a:xfrm>
            <a:off x="25164" y="1797050"/>
            <a:ext cx="2124885" cy="2128625"/>
            <a:chOff x="25164" y="1797050"/>
            <a:chExt cx="2124885" cy="2128625"/>
          </a:xfrm>
        </p:grpSpPr>
        <p:cxnSp>
          <p:nvCxnSpPr>
            <p:cNvPr id="122" name="直接连接符 121"/>
            <p:cNvCxnSpPr>
              <a:stCxn id="155" idx="0"/>
            </p:cNvCxnSpPr>
            <p:nvPr/>
          </p:nvCxnSpPr>
          <p:spPr>
            <a:xfrm flipV="1">
              <a:off x="1087607" y="1797050"/>
              <a:ext cx="88477" cy="699296"/>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pic>
          <p:nvPicPr>
            <p:cNvPr id="155" name="图片 154"/>
            <p:cNvPicPr>
              <a:picLocks noChangeAspect="1"/>
            </p:cNvPicPr>
            <p:nvPr/>
          </p:nvPicPr>
          <p:blipFill>
            <a:blip r:embed="rId11"/>
            <a:stretch>
              <a:fillRect/>
            </a:stretch>
          </p:blipFill>
          <p:spPr>
            <a:xfrm>
              <a:off x="25164" y="2496346"/>
              <a:ext cx="2124885" cy="1429329"/>
            </a:xfrm>
            <a:prstGeom prst="rect">
              <a:avLst/>
            </a:prstGeom>
            <a:ln>
              <a:noFill/>
            </a:ln>
            <a:effectLst>
              <a:outerShdw blurRad="190500" algn="tl" rotWithShape="0">
                <a:srgbClr val="000000">
                  <a:alpha val="70000"/>
                </a:srgbClr>
              </a:outerShdw>
            </a:effectLst>
          </p:spPr>
        </p:pic>
        <p:sp>
          <p:nvSpPr>
            <p:cNvPr id="167" name="文本框 166"/>
            <p:cNvSpPr txBox="1"/>
            <p:nvPr/>
          </p:nvSpPr>
          <p:spPr>
            <a:xfrm>
              <a:off x="1070843" y="2043513"/>
              <a:ext cx="467146" cy="307777"/>
            </a:xfrm>
            <a:prstGeom prst="rect">
              <a:avLst/>
            </a:prstGeom>
            <a:noFill/>
          </p:spPr>
          <p:txBody>
            <a:bodyPr wrap="square" rtlCol="0">
              <a:spAutoFit/>
            </a:bodyPr>
            <a:lstStyle/>
            <a:p>
              <a:r>
                <a:rPr lang="en-US" altLang="zh-CN" sz="1400" dirty="0">
                  <a:solidFill>
                    <a:srgbClr val="00B050"/>
                  </a:solidFill>
                </a:rPr>
                <a:t>SQL</a:t>
              </a:r>
              <a:endParaRPr lang="zh-CN" altLang="en-US" sz="1400" dirty="0">
                <a:solidFill>
                  <a:srgbClr val="00B050"/>
                </a:solidFill>
              </a:endParaRPr>
            </a:p>
          </p:txBody>
        </p:sp>
      </p:grpSp>
      <p:grpSp>
        <p:nvGrpSpPr>
          <p:cNvPr id="195" name="组合 194"/>
          <p:cNvGrpSpPr/>
          <p:nvPr/>
        </p:nvGrpSpPr>
        <p:grpSpPr>
          <a:xfrm>
            <a:off x="25164" y="1797050"/>
            <a:ext cx="4907120" cy="2697911"/>
            <a:chOff x="25164" y="1797050"/>
            <a:chExt cx="4907120" cy="2697911"/>
          </a:xfrm>
        </p:grpSpPr>
        <p:sp>
          <p:nvSpPr>
            <p:cNvPr id="170" name="文本框 169"/>
            <p:cNvSpPr txBox="1"/>
            <p:nvPr/>
          </p:nvSpPr>
          <p:spPr>
            <a:xfrm>
              <a:off x="2396077" y="2673953"/>
              <a:ext cx="467146" cy="307777"/>
            </a:xfrm>
            <a:prstGeom prst="rect">
              <a:avLst/>
            </a:prstGeom>
            <a:noFill/>
          </p:spPr>
          <p:txBody>
            <a:bodyPr wrap="square" rtlCol="0">
              <a:spAutoFit/>
            </a:bodyPr>
            <a:lstStyle/>
            <a:p>
              <a:r>
                <a:rPr lang="en-US" altLang="zh-CN" sz="1400" dirty="0">
                  <a:solidFill>
                    <a:srgbClr val="00B050"/>
                  </a:solidFill>
                </a:rPr>
                <a:t>AST</a:t>
              </a:r>
              <a:endParaRPr lang="zh-CN" altLang="en-US" sz="1400" dirty="0">
                <a:solidFill>
                  <a:srgbClr val="00B050"/>
                </a:solidFill>
              </a:endParaRPr>
            </a:p>
          </p:txBody>
        </p:sp>
        <p:grpSp>
          <p:nvGrpSpPr>
            <p:cNvPr id="194" name="组合 193"/>
            <p:cNvGrpSpPr/>
            <p:nvPr/>
          </p:nvGrpSpPr>
          <p:grpSpPr>
            <a:xfrm>
              <a:off x="25164" y="1797050"/>
              <a:ext cx="4907120" cy="2697911"/>
              <a:chOff x="25164" y="1797050"/>
              <a:chExt cx="4907120" cy="2697911"/>
            </a:xfrm>
          </p:grpSpPr>
          <p:cxnSp>
            <p:nvCxnSpPr>
              <p:cNvPr id="125" name="直接连接符 124"/>
              <p:cNvCxnSpPr>
                <a:stCxn id="177" idx="0"/>
              </p:cNvCxnSpPr>
              <p:nvPr/>
            </p:nvCxnSpPr>
            <p:spPr>
              <a:xfrm flipV="1">
                <a:off x="2478724" y="1797050"/>
                <a:ext cx="190648" cy="2158682"/>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pic>
            <p:nvPicPr>
              <p:cNvPr id="177" name="图片 176"/>
              <p:cNvPicPr>
                <a:picLocks noChangeAspect="1"/>
              </p:cNvPicPr>
              <p:nvPr/>
            </p:nvPicPr>
            <p:blipFill>
              <a:blip r:embed="rId12"/>
              <a:stretch>
                <a:fillRect/>
              </a:stretch>
            </p:blipFill>
            <p:spPr>
              <a:xfrm>
                <a:off x="25164" y="3955732"/>
                <a:ext cx="4907120" cy="539229"/>
              </a:xfrm>
              <a:prstGeom prst="rect">
                <a:avLst/>
              </a:prstGeom>
              <a:ln>
                <a:noFill/>
              </a:ln>
              <a:effectLst>
                <a:outerShdw blurRad="190500" algn="tl" rotWithShape="0">
                  <a:srgbClr val="000000">
                    <a:alpha val="70000"/>
                  </a:srgbClr>
                </a:outerShdw>
              </a:effectLst>
            </p:spPr>
          </p:pic>
        </p:grpSp>
      </p:grpSp>
      <p:cxnSp>
        <p:nvCxnSpPr>
          <p:cNvPr id="166" name="直接连接符 165"/>
          <p:cNvCxnSpPr>
            <a:stCxn id="180" idx="0"/>
          </p:cNvCxnSpPr>
          <p:nvPr/>
        </p:nvCxnSpPr>
        <p:spPr>
          <a:xfrm flipV="1">
            <a:off x="1566051" y="1918870"/>
            <a:ext cx="3031985" cy="2816309"/>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sp>
        <p:nvSpPr>
          <p:cNvPr id="171" name="文本框 170"/>
          <p:cNvSpPr txBox="1"/>
          <p:nvPr/>
        </p:nvSpPr>
        <p:spPr>
          <a:xfrm>
            <a:off x="3686145" y="3196771"/>
            <a:ext cx="1044688" cy="307777"/>
          </a:xfrm>
          <a:prstGeom prst="rect">
            <a:avLst/>
          </a:prstGeom>
          <a:noFill/>
        </p:spPr>
        <p:txBody>
          <a:bodyPr wrap="square" rtlCol="0">
            <a:spAutoFit/>
          </a:bodyPr>
          <a:lstStyle/>
          <a:p>
            <a:r>
              <a:rPr lang="zh-CN" altLang="en-US" sz="1400" dirty="0">
                <a:solidFill>
                  <a:srgbClr val="00B050"/>
                </a:solidFill>
              </a:rPr>
              <a:t>逻辑计划</a:t>
            </a:r>
          </a:p>
        </p:txBody>
      </p:sp>
      <p:cxnSp>
        <p:nvCxnSpPr>
          <p:cNvPr id="172" name="直接连接符 171"/>
          <p:cNvCxnSpPr>
            <a:stCxn id="180" idx="0"/>
          </p:cNvCxnSpPr>
          <p:nvPr/>
        </p:nvCxnSpPr>
        <p:spPr>
          <a:xfrm flipV="1">
            <a:off x="1566051" y="2731923"/>
            <a:ext cx="4485387" cy="2003256"/>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pic>
        <p:nvPicPr>
          <p:cNvPr id="180" name="图片 179"/>
          <p:cNvPicPr>
            <a:picLocks noChangeAspect="1"/>
          </p:cNvPicPr>
          <p:nvPr/>
        </p:nvPicPr>
        <p:blipFill>
          <a:blip r:embed="rId13"/>
          <a:stretch>
            <a:fillRect/>
          </a:stretch>
        </p:blipFill>
        <p:spPr>
          <a:xfrm>
            <a:off x="46822" y="4735179"/>
            <a:ext cx="3038457" cy="1531955"/>
          </a:xfrm>
          <a:prstGeom prst="rect">
            <a:avLst/>
          </a:prstGeom>
          <a:ln>
            <a:noFill/>
          </a:ln>
          <a:effectLst>
            <a:outerShdw blurRad="190500" algn="tl" rotWithShape="0">
              <a:srgbClr val="000000">
                <a:alpha val="70000"/>
              </a:srgbClr>
            </a:outerShdw>
          </a:effectLst>
        </p:spPr>
      </p:pic>
      <p:grpSp>
        <p:nvGrpSpPr>
          <p:cNvPr id="199" name="组合 198"/>
          <p:cNvGrpSpPr/>
          <p:nvPr/>
        </p:nvGrpSpPr>
        <p:grpSpPr>
          <a:xfrm>
            <a:off x="3694974" y="4650850"/>
            <a:ext cx="2515359" cy="1639800"/>
            <a:chOff x="3694974" y="4650850"/>
            <a:chExt cx="2515359" cy="1639800"/>
          </a:xfrm>
        </p:grpSpPr>
        <p:pic>
          <p:nvPicPr>
            <p:cNvPr id="187" name="图片 186"/>
            <p:cNvPicPr>
              <a:picLocks noChangeAspect="1"/>
            </p:cNvPicPr>
            <p:nvPr/>
          </p:nvPicPr>
          <p:blipFill>
            <a:blip r:embed="rId14"/>
            <a:stretch>
              <a:fillRect/>
            </a:stretch>
          </p:blipFill>
          <p:spPr>
            <a:xfrm>
              <a:off x="3694974" y="4650850"/>
              <a:ext cx="1358165" cy="1639800"/>
            </a:xfrm>
            <a:prstGeom prst="rect">
              <a:avLst/>
            </a:prstGeom>
            <a:ln>
              <a:noFill/>
            </a:ln>
            <a:effectLst>
              <a:outerShdw blurRad="190500" algn="tl" rotWithShape="0">
                <a:srgbClr val="000000">
                  <a:alpha val="70000"/>
                </a:srgbClr>
              </a:outerShdw>
            </a:effectLst>
          </p:spPr>
        </p:pic>
        <p:cxnSp>
          <p:nvCxnSpPr>
            <p:cNvPr id="190" name="直接连接符 189"/>
            <p:cNvCxnSpPr>
              <a:stCxn id="187" idx="3"/>
            </p:cNvCxnSpPr>
            <p:nvPr/>
          </p:nvCxnSpPr>
          <p:spPr>
            <a:xfrm flipV="1">
              <a:off x="5053139" y="4805776"/>
              <a:ext cx="990304" cy="664974"/>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sp>
          <p:nvSpPr>
            <p:cNvPr id="193" name="文本框 192"/>
            <p:cNvSpPr txBox="1"/>
            <p:nvPr/>
          </p:nvSpPr>
          <p:spPr>
            <a:xfrm>
              <a:off x="5165645" y="4728506"/>
              <a:ext cx="1044688" cy="523220"/>
            </a:xfrm>
            <a:prstGeom prst="rect">
              <a:avLst/>
            </a:prstGeom>
            <a:noFill/>
          </p:spPr>
          <p:txBody>
            <a:bodyPr wrap="square" rtlCol="0">
              <a:spAutoFit/>
            </a:bodyPr>
            <a:lstStyle/>
            <a:p>
              <a:r>
                <a:rPr lang="zh-CN" altLang="en-US" sz="1400" dirty="0">
                  <a:solidFill>
                    <a:srgbClr val="00B050"/>
                  </a:solidFill>
                </a:rPr>
                <a:t>物理计划</a:t>
              </a:r>
              <a:endParaRPr lang="en-US" altLang="zh-CN" sz="1400" dirty="0">
                <a:solidFill>
                  <a:srgbClr val="00B050"/>
                </a:solidFill>
              </a:endParaRPr>
            </a:p>
            <a:p>
              <a:r>
                <a:rPr lang="en-US" altLang="zh-CN" sz="1400" dirty="0">
                  <a:solidFill>
                    <a:srgbClr val="00B050"/>
                  </a:solidFill>
                </a:rPr>
                <a:t>QEP</a:t>
              </a:r>
              <a:endParaRPr lang="zh-CN" altLang="en-US" sz="1400" dirty="0">
                <a:solidFill>
                  <a:srgbClr val="00B050"/>
                </a:solidFill>
              </a:endParaRPr>
            </a:p>
          </p:txBody>
        </p:sp>
      </p:grpSp>
      <p:pic>
        <p:nvPicPr>
          <p:cNvPr id="192" name="图片 191"/>
          <p:cNvPicPr>
            <a:picLocks noChangeAspect="1"/>
          </p:cNvPicPr>
          <p:nvPr/>
        </p:nvPicPr>
        <p:blipFill>
          <a:blip r:embed="rId15"/>
          <a:stretch>
            <a:fillRect/>
          </a:stretch>
        </p:blipFill>
        <p:spPr>
          <a:xfrm>
            <a:off x="8025117" y="3098792"/>
            <a:ext cx="1054506" cy="1269517"/>
          </a:xfrm>
          <a:prstGeom prst="rect">
            <a:avLst/>
          </a:prstGeom>
          <a:ln>
            <a:noFill/>
          </a:ln>
          <a:effectLst>
            <a:outerShdw blurRad="190500" algn="tl" rotWithShape="0">
              <a:srgbClr val="000000">
                <a:alpha val="70000"/>
              </a:srgbClr>
            </a:outerShdw>
          </a:effectLst>
        </p:spPr>
      </p:pic>
      <p:sp>
        <p:nvSpPr>
          <p:cNvPr id="196" name="文本框 10"/>
          <p:cNvSpPr txBox="1">
            <a:spLocks noChangeArrowheads="1"/>
          </p:cNvSpPr>
          <p:nvPr/>
        </p:nvSpPr>
        <p:spPr bwMode="auto">
          <a:xfrm>
            <a:off x="4208489" y="89044"/>
            <a:ext cx="49218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en-US" altLang="zh-CN" sz="900" b="1" dirty="0">
                <a:solidFill>
                  <a:srgbClr val="7030A0"/>
                </a:solidFill>
                <a:latin typeface="Times New Roman" panose="02020603050405020304" pitchFamily="18" charset="0"/>
                <a:ea typeface="Microsoft YaHei" panose="020B0503020204020204" pitchFamily="34" charset="-122"/>
              </a:rPr>
              <a:t>*All examples are provided by our DBEDU platform (</a:t>
            </a:r>
            <a:r>
              <a:rPr lang="en-US" altLang="zh-CN" sz="900" b="1" dirty="0" err="1">
                <a:solidFill>
                  <a:srgbClr val="7030A0"/>
                </a:solidFill>
                <a:latin typeface="Times New Roman" panose="02020603050405020304" pitchFamily="18" charset="0"/>
                <a:ea typeface="Microsoft YaHei" panose="020B0503020204020204" pitchFamily="34" charset="-122"/>
              </a:rPr>
              <a:t>Dbinsight</a:t>
            </a:r>
            <a:r>
              <a:rPr lang="en-US" altLang="zh-CN" sz="900" b="1" dirty="0">
                <a:solidFill>
                  <a:srgbClr val="7030A0"/>
                </a:solidFill>
                <a:latin typeface="Times New Roman" panose="02020603050405020304" pitchFamily="18" charset="0"/>
                <a:ea typeface="Microsoft YaHei" panose="020B0503020204020204" pitchFamily="34" charset="-122"/>
              </a:rPr>
              <a:t> &amp; LANTERN subsystems)</a:t>
            </a:r>
          </a:p>
          <a:p>
            <a:pPr algn="ctr">
              <a:spcBef>
                <a:spcPct val="0"/>
              </a:spcBef>
              <a:buFontTx/>
              <a:buNone/>
            </a:pPr>
            <a:r>
              <a:rPr lang="en-US" altLang="zh-CN" sz="900" b="1" dirty="0">
                <a:solidFill>
                  <a:srgbClr val="7030A0"/>
                </a:solidFill>
                <a:latin typeface="Times New Roman" panose="02020603050405020304" pitchFamily="18" charset="0"/>
                <a:ea typeface="Microsoft YaHei" panose="020B0503020204020204" pitchFamily="34" charset="-122"/>
              </a:rPr>
              <a:t>Visit </a:t>
            </a:r>
            <a:r>
              <a:rPr lang="en-US" altLang="zh-CN" sz="900" b="1" dirty="0">
                <a:solidFill>
                  <a:srgbClr val="7030A0"/>
                </a:solidFill>
                <a:latin typeface="Times New Roman" panose="02020603050405020304" pitchFamily="18" charset="0"/>
                <a:ea typeface="Microsoft YaHei" panose="020B0503020204020204" pitchFamily="34" charset="-122"/>
                <a:hlinkClick r:id="rId16"/>
              </a:rPr>
              <a:t>dbedu.xidian.edu.cn </a:t>
            </a:r>
            <a:r>
              <a:rPr lang="en-US" altLang="zh-CN" sz="900" b="1" dirty="0">
                <a:solidFill>
                  <a:srgbClr val="7030A0"/>
                </a:solidFill>
                <a:latin typeface="Times New Roman" panose="02020603050405020304" pitchFamily="18" charset="0"/>
                <a:ea typeface="Microsoft YaHei" panose="020B0503020204020204" pitchFamily="34" charset="-122"/>
              </a:rPr>
              <a:t>and have a hand-on experience yourself!</a:t>
            </a:r>
            <a:endParaRPr lang="zh-CN" altLang="en-US" sz="900" b="1" dirty="0">
              <a:solidFill>
                <a:srgbClr val="7030A0"/>
              </a:solidFill>
              <a:latin typeface="Times New Roman" panose="02020603050405020304" pitchFamily="18" charset="0"/>
              <a:ea typeface="Microsoft YaHei" panose="020B0503020204020204" pitchFamily="34" charset="-122"/>
            </a:endParaRPr>
          </a:p>
        </p:txBody>
      </p:sp>
      <p:sp>
        <p:nvSpPr>
          <p:cNvPr id="201" name="矩形: 圆角 200"/>
          <p:cNvSpPr/>
          <p:nvPr/>
        </p:nvSpPr>
        <p:spPr>
          <a:xfrm>
            <a:off x="1686279" y="1162368"/>
            <a:ext cx="1955554" cy="1232383"/>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7.40741E-7 L 0.3776 0.02685 " pathEditMode="relative" rAng="0" ptsTypes="AA">
                                      <p:cBhvr>
                                        <p:cTn id="6" dur="2000" fill="hold"/>
                                        <p:tgtEl>
                                          <p:spTgt spid="201"/>
                                        </p:tgtEl>
                                        <p:attrNameLst>
                                          <p:attrName>ppt_x</p:attrName>
                                          <p:attrName>ppt_y</p:attrName>
                                        </p:attrNameLst>
                                      </p:cBhvr>
                                      <p:rCtr x="18872" y="1343"/>
                                    </p:animMotion>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18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逻辑重写</a:t>
            </a:r>
          </a:p>
        </p:txBody>
      </p:sp>
      <p:sp>
        <p:nvSpPr>
          <p:cNvPr id="23555"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SQL -&gt; </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关系代数</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RA</a:t>
            </a:r>
            <a:endPar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endParaRPr>
          </a:p>
        </p:txBody>
      </p:sp>
      <p:sp>
        <p:nvSpPr>
          <p:cNvPr id="18" name="矩形 17"/>
          <p:cNvSpPr/>
          <p:nvPr/>
        </p:nvSpPr>
        <p:spPr>
          <a:xfrm>
            <a:off x="743587" y="1257042"/>
            <a:ext cx="7503096" cy="1069780"/>
          </a:xfrm>
          <a:prstGeom prst="rect">
            <a:avLst/>
          </a:prstGeom>
        </p:spPr>
        <p:txBody>
          <a:bodyPr wrap="square">
            <a:spAutoFit/>
          </a:bodyPr>
          <a:lstStyle/>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SQL是一种声明式语言而不是过程式语言！</a:t>
            </a:r>
          </a:p>
          <a:p>
            <a:pPr marL="571500" indent="-285750" fontAlgn="auto">
              <a:lnSpc>
                <a:spcPct val="150000"/>
              </a:lnSpc>
              <a:buFont typeface="Wingdings" panose="05000000000000000000" pitchFamily="2" charset="2"/>
              <a:buChar char="n"/>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用户指定数据访问和计算的意图 </a:t>
            </a:r>
            <a:r>
              <a:rPr lang="zh-CN" altLang="en-US"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是什么</a:t>
            </a:r>
            <a:r>
              <a:rPr lang="en-US" altLang="zh-CN"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what</a:t>
            </a:r>
            <a:r>
              <a:rPr lang="en-US" altLang="zh-CN"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n"/>
              <a:defRPr/>
            </a:pPr>
            <a:r>
              <a:rPr lang="zh-CN" sz="1400"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不用指定</a:t>
            </a:r>
            <a:r>
              <a:rPr sz="1400" kern="100" dirty="0">
                <a:latin typeface="Times New Roman" panose="02020603050405020304" pitchFamily="18" charset="0"/>
                <a:ea typeface="Microsoft YaHei" panose="020B0503020204020204" pitchFamily="34" charset="-122"/>
                <a:cs typeface="Times New Roman" panose="02020603050405020304" pitchFamily="18" charset="0"/>
              </a:rPr>
              <a:t>访问数据的算法 </a:t>
            </a:r>
            <a:r>
              <a:rPr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不是怎么做</a:t>
            </a:r>
            <a:r>
              <a:rPr lang="en-US"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r>
              <a:rPr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not how</a:t>
            </a:r>
            <a:r>
              <a:rPr lang="en-US"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sz="1400" kern="100" dirty="0">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17" name="图片 16"/>
          <p:cNvPicPr>
            <a:picLocks noChangeAspect="1"/>
          </p:cNvPicPr>
          <p:nvPr/>
        </p:nvPicPr>
        <p:blipFill>
          <a:blip r:embed="rId3"/>
          <a:stretch>
            <a:fillRect/>
          </a:stretch>
        </p:blipFill>
        <p:spPr>
          <a:xfrm>
            <a:off x="1923346" y="3912047"/>
            <a:ext cx="350650" cy="350650"/>
          </a:xfrm>
          <a:prstGeom prst="rect">
            <a:avLst/>
          </a:prstGeom>
        </p:spPr>
      </p:pic>
      <p:pic>
        <p:nvPicPr>
          <p:cNvPr id="35" name="图片 34"/>
          <p:cNvPicPr>
            <a:picLocks noChangeAspect="1"/>
          </p:cNvPicPr>
          <p:nvPr/>
        </p:nvPicPr>
        <p:blipFill>
          <a:blip r:embed="rId4"/>
          <a:stretch>
            <a:fillRect/>
          </a:stretch>
        </p:blipFill>
        <p:spPr>
          <a:xfrm>
            <a:off x="1799194" y="2777998"/>
            <a:ext cx="920271" cy="920271"/>
          </a:xfrm>
          <a:prstGeom prst="rect">
            <a:avLst/>
          </a:prstGeom>
        </p:spPr>
      </p:pic>
      <p:grpSp>
        <p:nvGrpSpPr>
          <p:cNvPr id="61" name="组合 60"/>
          <p:cNvGrpSpPr/>
          <p:nvPr/>
        </p:nvGrpSpPr>
        <p:grpSpPr>
          <a:xfrm>
            <a:off x="346710" y="3698269"/>
            <a:ext cx="3825240" cy="2056054"/>
            <a:chOff x="346710" y="3698269"/>
            <a:chExt cx="3825240" cy="2056054"/>
          </a:xfrm>
        </p:grpSpPr>
        <p:sp>
          <p:nvSpPr>
            <p:cNvPr id="20" name="文本框 19"/>
            <p:cNvSpPr txBox="1"/>
            <p:nvPr/>
          </p:nvSpPr>
          <p:spPr>
            <a:xfrm>
              <a:off x="346710" y="4430884"/>
              <a:ext cx="3825240" cy="1323439"/>
            </a:xfrm>
            <a:prstGeom prst="rect">
              <a:avLst/>
            </a:prstGeom>
            <a:noFill/>
            <a:ln w="12700">
              <a:solidFill>
                <a:schemeClr val="tx1"/>
              </a:solidFill>
            </a:ln>
          </p:spPr>
          <p:txBody>
            <a:bodyPr wrap="square" rtlCol="0">
              <a:spAutoFit/>
            </a:bodyPr>
            <a:lstStyle/>
            <a:p>
              <a:r>
                <a:rPr lang="en-US" altLang="zh-CN" sz="1600" dirty="0"/>
                <a:t>SELECT</a:t>
              </a:r>
              <a:r>
                <a:rPr lang="zh-CN" altLang="en-US" sz="1600" dirty="0"/>
                <a:t> </a:t>
              </a:r>
              <a:r>
                <a:rPr lang="en-US" altLang="zh-CN" sz="1600" dirty="0">
                  <a:solidFill>
                    <a:srgbClr val="FF0000"/>
                  </a:solidFill>
                </a:rPr>
                <a:t>s.ID</a:t>
              </a:r>
              <a:r>
                <a:rPr lang="zh-CN" altLang="en-US" sz="1600" dirty="0">
                  <a:solidFill>
                    <a:srgbClr val="FF0000"/>
                  </a:solidFill>
                </a:rPr>
                <a:t>,</a:t>
              </a:r>
              <a:r>
                <a:rPr lang="en-US" altLang="zh-CN" sz="1600" dirty="0">
                  <a:solidFill>
                    <a:srgbClr val="FF0000"/>
                  </a:solidFill>
                </a:rPr>
                <a:t>s</a:t>
              </a:r>
              <a:r>
                <a:rPr lang="zh-CN" altLang="en-US" sz="1600" dirty="0">
                  <a:solidFill>
                    <a:srgbClr val="FF0000"/>
                  </a:solidFill>
                </a:rPr>
                <a:t>.</a:t>
              </a:r>
              <a:r>
                <a:rPr lang="en-US" altLang="zh-CN" sz="1600" dirty="0">
                  <a:solidFill>
                    <a:srgbClr val="FF0000"/>
                  </a:solidFill>
                </a:rPr>
                <a:t>name</a:t>
              </a:r>
              <a:r>
                <a:rPr lang="zh-CN" altLang="en-US" sz="1600" dirty="0">
                  <a:solidFill>
                    <a:srgbClr val="FF0000"/>
                  </a:solidFill>
                </a:rPr>
                <a:t>,</a:t>
              </a:r>
              <a:r>
                <a:rPr lang="en-US" altLang="zh-CN" sz="1600" dirty="0" err="1">
                  <a:solidFill>
                    <a:srgbClr val="FF0000"/>
                  </a:solidFill>
                </a:rPr>
                <a:t>sc</a:t>
              </a:r>
              <a:r>
                <a:rPr lang="zh-CN" altLang="en-US" sz="1600" dirty="0">
                  <a:solidFill>
                    <a:srgbClr val="FF0000"/>
                  </a:solidFill>
                </a:rPr>
                <a:t>.</a:t>
              </a:r>
              <a:r>
                <a:rPr lang="en-US" altLang="zh-CN" sz="1600" dirty="0">
                  <a:solidFill>
                    <a:srgbClr val="FF0000"/>
                  </a:solidFill>
                </a:rPr>
                <a:t>grade</a:t>
              </a:r>
              <a:endParaRPr lang="zh-CN" altLang="en-US" sz="1600" dirty="0"/>
            </a:p>
            <a:p>
              <a:r>
                <a:rPr lang="zh-CN" altLang="en-US" sz="1600" dirty="0"/>
                <a:t>from </a:t>
              </a:r>
              <a:r>
                <a:rPr lang="en-US" altLang="zh-CN" sz="1600" dirty="0">
                  <a:solidFill>
                    <a:schemeClr val="accent1"/>
                  </a:solidFill>
                </a:rPr>
                <a:t>student</a:t>
              </a:r>
              <a:r>
                <a:rPr lang="zh-CN" altLang="en-US" sz="1600" dirty="0">
                  <a:solidFill>
                    <a:schemeClr val="accent1"/>
                  </a:solidFill>
                </a:rPr>
                <a:t> </a:t>
              </a:r>
              <a:r>
                <a:rPr lang="en-US" altLang="zh-CN" sz="1600" dirty="0">
                  <a:solidFill>
                    <a:schemeClr val="accent1"/>
                  </a:solidFill>
                </a:rPr>
                <a:t>s</a:t>
              </a:r>
              <a:r>
                <a:rPr lang="zh-CN" altLang="en-US" sz="1600" dirty="0">
                  <a:solidFill>
                    <a:schemeClr val="accent1"/>
                  </a:solidFill>
                </a:rPr>
                <a:t>, </a:t>
              </a:r>
              <a:r>
                <a:rPr lang="en-US" altLang="zh-CN" sz="1600" dirty="0" err="1">
                  <a:solidFill>
                    <a:schemeClr val="accent1"/>
                  </a:solidFill>
                </a:rPr>
                <a:t>studentcourse</a:t>
              </a:r>
              <a:r>
                <a:rPr lang="zh-CN" altLang="en-US" sz="1600" dirty="0">
                  <a:solidFill>
                    <a:schemeClr val="accent1"/>
                  </a:solidFill>
                </a:rPr>
                <a:t> </a:t>
              </a:r>
              <a:r>
                <a:rPr lang="en-US" altLang="zh-CN" sz="1600" dirty="0" err="1">
                  <a:solidFill>
                    <a:schemeClr val="accent1"/>
                  </a:solidFill>
                </a:rPr>
                <a:t>sc</a:t>
              </a:r>
              <a:endParaRPr lang="zh-CN" altLang="en-US" sz="1600" dirty="0"/>
            </a:p>
            <a:p>
              <a:r>
                <a:rPr lang="zh-CN" altLang="en-US" sz="1600" dirty="0"/>
                <a:t>where </a:t>
              </a:r>
              <a:r>
                <a:rPr lang="en-US" altLang="zh-CN" sz="1600" dirty="0" err="1">
                  <a:solidFill>
                    <a:srgbClr val="FF0000"/>
                  </a:solidFill>
                </a:rPr>
                <a:t>sc.cid</a:t>
              </a:r>
              <a:r>
                <a:rPr lang="zh-CN" altLang="en-US" sz="1600" dirty="0">
                  <a:solidFill>
                    <a:srgbClr val="FF0000"/>
                  </a:solidFill>
                </a:rPr>
                <a:t>= </a:t>
              </a:r>
              <a:r>
                <a:rPr lang="en-US" altLang="zh-CN" sz="1600" dirty="0">
                  <a:solidFill>
                    <a:srgbClr val="FF0000"/>
                  </a:solidFill>
                </a:rPr>
                <a:t>‘CS2008’</a:t>
              </a:r>
              <a:endParaRPr lang="zh-CN" altLang="en-US" sz="1600" dirty="0"/>
            </a:p>
            <a:p>
              <a:r>
                <a:rPr lang="en-US" altLang="zh-CN" sz="1600" dirty="0"/>
                <a:t>	</a:t>
              </a:r>
              <a:r>
                <a:rPr lang="zh-CN" altLang="en-US" sz="1600" dirty="0"/>
                <a:t>and </a:t>
              </a:r>
              <a:r>
                <a:rPr lang="en-US" altLang="zh-CN" sz="1600" dirty="0">
                  <a:solidFill>
                    <a:srgbClr val="FF0000"/>
                  </a:solidFill>
                </a:rPr>
                <a:t>s</a:t>
              </a:r>
              <a:r>
                <a:rPr lang="zh-CN" altLang="en-US" sz="1600" dirty="0">
                  <a:solidFill>
                    <a:srgbClr val="FF0000"/>
                  </a:solidFill>
                </a:rPr>
                <a:t>.id = </a:t>
              </a:r>
              <a:r>
                <a:rPr lang="en-US" altLang="zh-CN" sz="1600" dirty="0" err="1">
                  <a:solidFill>
                    <a:srgbClr val="FF0000"/>
                  </a:solidFill>
                </a:rPr>
                <a:t>sc</a:t>
              </a:r>
              <a:r>
                <a:rPr lang="zh-CN" altLang="en-US" sz="1600" dirty="0">
                  <a:solidFill>
                    <a:srgbClr val="FF0000"/>
                  </a:solidFill>
                </a:rPr>
                <a:t>.</a:t>
              </a:r>
              <a:r>
                <a:rPr lang="en-US" altLang="zh-CN" sz="1600" dirty="0" err="1">
                  <a:solidFill>
                    <a:srgbClr val="FF0000"/>
                  </a:solidFill>
                </a:rPr>
                <a:t>stu</a:t>
              </a:r>
              <a:r>
                <a:rPr lang="zh-CN" altLang="en-US" sz="1600" dirty="0">
                  <a:solidFill>
                    <a:srgbClr val="FF0000"/>
                  </a:solidFill>
                </a:rPr>
                <a:t>id</a:t>
              </a:r>
              <a:endParaRPr lang="zh-CN" altLang="en-US" sz="1600" dirty="0"/>
            </a:p>
            <a:p>
              <a:r>
                <a:rPr lang="en-US" altLang="zh-CN" sz="1600" dirty="0"/>
                <a:t>	</a:t>
              </a:r>
              <a:r>
                <a:rPr lang="zh-CN" altLang="en-US" sz="1600" dirty="0"/>
                <a:t>and </a:t>
              </a:r>
              <a:r>
                <a:rPr lang="en-US" altLang="zh-CN" sz="1600" dirty="0" err="1">
                  <a:solidFill>
                    <a:srgbClr val="FF0000"/>
                  </a:solidFill>
                </a:rPr>
                <a:t>s.department</a:t>
              </a:r>
              <a:r>
                <a:rPr lang="en-US" altLang="zh-CN" sz="1600" dirty="0">
                  <a:solidFill>
                    <a:srgbClr val="FF0000"/>
                  </a:solidFill>
                </a:rPr>
                <a:t>=‘CS’;</a:t>
              </a:r>
              <a:endParaRPr lang="zh-CN" altLang="en-US" sz="1600" dirty="0"/>
            </a:p>
          </p:txBody>
        </p:sp>
        <p:cxnSp>
          <p:nvCxnSpPr>
            <p:cNvPr id="42" name="直接箭头连接符 41"/>
            <p:cNvCxnSpPr>
              <a:stCxn id="20" idx="0"/>
              <a:endCxn id="35" idx="2"/>
            </p:cNvCxnSpPr>
            <p:nvPr/>
          </p:nvCxnSpPr>
          <p:spPr>
            <a:xfrm flipV="1">
              <a:off x="2259330" y="3698269"/>
              <a:ext cx="0" cy="73261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grpSp>
      <p:sp>
        <p:nvSpPr>
          <p:cNvPr id="44" name="思想气泡: 云 43"/>
          <p:cNvSpPr/>
          <p:nvPr/>
        </p:nvSpPr>
        <p:spPr>
          <a:xfrm>
            <a:off x="3372395" y="2376169"/>
            <a:ext cx="1599110" cy="981238"/>
          </a:xfrm>
          <a:prstGeom prst="cloudCallout">
            <a:avLst>
              <a:gd name="adj1" fmla="val -90691"/>
              <a:gd name="adj2" fmla="val 4823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a:blip r:embed="rId5"/>
          <a:stretch>
            <a:fillRect/>
          </a:stretch>
        </p:blipFill>
        <p:spPr>
          <a:xfrm>
            <a:off x="3698509" y="2400482"/>
            <a:ext cx="946881" cy="946881"/>
          </a:xfrm>
          <a:prstGeom prst="rect">
            <a:avLst/>
          </a:prstGeom>
        </p:spPr>
      </p:pic>
      <p:pic>
        <p:nvPicPr>
          <p:cNvPr id="53" name="图片 52"/>
          <p:cNvPicPr>
            <a:picLocks noChangeAspect="1"/>
          </p:cNvPicPr>
          <p:nvPr/>
        </p:nvPicPr>
        <p:blipFill>
          <a:blip r:embed="rId6"/>
          <a:stretch>
            <a:fillRect/>
          </a:stretch>
        </p:blipFill>
        <p:spPr>
          <a:xfrm>
            <a:off x="6348138" y="402134"/>
            <a:ext cx="2542801" cy="1907975"/>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nvGrpSpPr>
          <p:cNvPr id="62" name="组合 61"/>
          <p:cNvGrpSpPr/>
          <p:nvPr/>
        </p:nvGrpSpPr>
        <p:grpSpPr>
          <a:xfrm>
            <a:off x="4970172" y="2020096"/>
            <a:ext cx="1480793" cy="846692"/>
            <a:chOff x="4970172" y="2020096"/>
            <a:chExt cx="1480793" cy="846692"/>
          </a:xfrm>
        </p:grpSpPr>
        <p:pic>
          <p:nvPicPr>
            <p:cNvPr id="51" name="图片 50"/>
            <p:cNvPicPr>
              <a:picLocks noChangeAspect="1"/>
            </p:cNvPicPr>
            <p:nvPr/>
          </p:nvPicPr>
          <p:blipFill>
            <a:blip r:embed="rId7"/>
            <a:stretch>
              <a:fillRect/>
            </a:stretch>
          </p:blipFill>
          <p:spPr>
            <a:xfrm>
              <a:off x="5716000" y="2020096"/>
              <a:ext cx="734965" cy="734965"/>
            </a:xfrm>
            <a:prstGeom prst="rect">
              <a:avLst/>
            </a:prstGeom>
          </p:spPr>
        </p:pic>
        <p:cxnSp>
          <p:nvCxnSpPr>
            <p:cNvPr id="56" name="直接连接符 55"/>
            <p:cNvCxnSpPr>
              <a:stCxn id="44" idx="2"/>
              <a:endCxn id="51" idx="1"/>
            </p:cNvCxnSpPr>
            <p:nvPr/>
          </p:nvCxnSpPr>
          <p:spPr>
            <a:xfrm flipV="1">
              <a:off x="4970172" y="2387579"/>
              <a:ext cx="745828" cy="479209"/>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grpSp>
      <p:grpSp>
        <p:nvGrpSpPr>
          <p:cNvPr id="67" name="组合 66"/>
          <p:cNvGrpSpPr/>
          <p:nvPr/>
        </p:nvGrpSpPr>
        <p:grpSpPr>
          <a:xfrm>
            <a:off x="4893350" y="2310109"/>
            <a:ext cx="4164471" cy="1428040"/>
            <a:chOff x="4893350" y="2310109"/>
            <a:chExt cx="4164471" cy="1428040"/>
          </a:xfrm>
        </p:grpSpPr>
        <p:sp>
          <p:nvSpPr>
            <p:cNvPr id="63" name="文本框 62"/>
            <p:cNvSpPr txBox="1"/>
            <p:nvPr/>
          </p:nvSpPr>
          <p:spPr>
            <a:xfrm>
              <a:off x="4893350" y="3368817"/>
              <a:ext cx="4164471"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l-GR" altLang="zh-CN" sz="1600" dirty="0">
                  <a:solidFill>
                    <a:srgbClr val="C00000"/>
                  </a:solidFill>
                </a:rPr>
                <a:t>π</a:t>
              </a:r>
              <a:r>
                <a:rPr lang="en-US" altLang="zh-CN" sz="1600" baseline="-25000" dirty="0" err="1"/>
                <a:t>s.ID,s.name,sc.grade</a:t>
              </a:r>
              <a:r>
                <a:rPr lang="en-US" altLang="zh-CN" sz="1600" dirty="0"/>
                <a:t>(</a:t>
              </a:r>
              <a:r>
                <a:rPr lang="el-GR" altLang="zh-CN" sz="1600" dirty="0">
                  <a:solidFill>
                    <a:srgbClr val="C00000"/>
                  </a:solidFill>
                </a:rPr>
                <a:t>σ</a:t>
              </a:r>
              <a:r>
                <a:rPr lang="en-US" altLang="zh-CN" sz="1600" baseline="-25000" dirty="0" err="1"/>
                <a:t>cid</a:t>
              </a:r>
              <a:r>
                <a:rPr lang="en-US" altLang="zh-CN" sz="1600" baseline="-25000" dirty="0"/>
                <a:t>=‘CS2008’</a:t>
              </a:r>
              <a:r>
                <a:rPr lang="zh-CN" altLang="en-US" sz="1800" b="0" i="0" baseline="-25000" dirty="0">
                  <a:solidFill>
                    <a:srgbClr val="C00000"/>
                  </a:solidFill>
                  <a:effectLst/>
                  <a:latin typeface="CambriaMath"/>
                </a:rPr>
                <a:t>∧</a:t>
              </a:r>
              <a:r>
                <a:rPr lang="en-US" altLang="zh-CN" sz="1600" baseline="-25000" dirty="0"/>
                <a:t>department=‘CS’</a:t>
              </a:r>
              <a:r>
                <a:rPr lang="en-US" altLang="zh-CN" sz="1600" dirty="0"/>
                <a:t>(</a:t>
              </a:r>
              <a:r>
                <a:rPr lang="en-US" altLang="zh-CN" sz="1600" dirty="0" err="1"/>
                <a:t>sc</a:t>
              </a:r>
              <a:r>
                <a:rPr lang="zh-CN" altLang="en-US" sz="1800" b="0" i="0" dirty="0">
                  <a:solidFill>
                    <a:srgbClr val="C00000"/>
                  </a:solidFill>
                  <a:effectLst/>
                </a:rPr>
                <a:t>⋈</a:t>
              </a:r>
              <a:r>
                <a:rPr lang="en-US" altLang="zh-CN" sz="1800" b="0" i="0" dirty="0">
                  <a:effectLst/>
                </a:rPr>
                <a:t>s))</a:t>
              </a:r>
              <a:endParaRPr lang="zh-CN" altLang="en-US" sz="1600" dirty="0"/>
            </a:p>
          </p:txBody>
        </p:sp>
        <p:cxnSp>
          <p:nvCxnSpPr>
            <p:cNvPr id="66" name="直接连接符 65"/>
            <p:cNvCxnSpPr>
              <a:stCxn id="63" idx="0"/>
              <a:endCxn id="53" idx="2"/>
            </p:cNvCxnSpPr>
            <p:nvPr/>
          </p:nvCxnSpPr>
          <p:spPr>
            <a:xfrm flipV="1">
              <a:off x="6975586" y="2310109"/>
              <a:ext cx="643953" cy="1058708"/>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grpSp>
      <p:cxnSp>
        <p:nvCxnSpPr>
          <p:cNvPr id="70" name="连接符: 曲线 69"/>
          <p:cNvCxnSpPr>
            <a:stCxn id="20" idx="3"/>
            <a:endCxn id="63" idx="1"/>
          </p:cNvCxnSpPr>
          <p:nvPr/>
        </p:nvCxnSpPr>
        <p:spPr>
          <a:xfrm flipV="1">
            <a:off x="4171950" y="3553483"/>
            <a:ext cx="721400" cy="1539121"/>
          </a:xfrm>
          <a:prstGeom prst="curvedConnector3">
            <a:avLst>
              <a:gd name="adj1" fmla="val 50000"/>
            </a:avLst>
          </a:prstGeom>
          <a:ln w="19050">
            <a:solidFill>
              <a:srgbClr val="C00000"/>
            </a:solidFill>
            <a:prstDash val="dashDot"/>
            <a:tailEnd type="triangle"/>
          </a:ln>
        </p:spPr>
        <p:style>
          <a:lnRef idx="1">
            <a:schemeClr val="accent6"/>
          </a:lnRef>
          <a:fillRef idx="0">
            <a:schemeClr val="accent6"/>
          </a:fillRef>
          <a:effectRef idx="0">
            <a:schemeClr val="accent6"/>
          </a:effectRef>
          <a:fontRef idx="minor">
            <a:schemeClr val="tx1"/>
          </a:fontRef>
        </p:style>
      </p:cxnSp>
      <p:grpSp>
        <p:nvGrpSpPr>
          <p:cNvPr id="92" name="组合 91"/>
          <p:cNvGrpSpPr/>
          <p:nvPr/>
        </p:nvGrpSpPr>
        <p:grpSpPr>
          <a:xfrm>
            <a:off x="6034685" y="3738149"/>
            <a:ext cx="1881799" cy="2598145"/>
            <a:chOff x="5423964" y="3711336"/>
            <a:chExt cx="3461879" cy="2598145"/>
          </a:xfrm>
        </p:grpSpPr>
        <p:cxnSp>
          <p:nvCxnSpPr>
            <p:cNvPr id="73" name="直接连接符 72"/>
            <p:cNvCxnSpPr>
              <a:stCxn id="63" idx="2"/>
              <a:endCxn id="79" idx="0"/>
            </p:cNvCxnSpPr>
            <p:nvPr/>
          </p:nvCxnSpPr>
          <p:spPr>
            <a:xfrm flipH="1">
              <a:off x="7154904" y="3711336"/>
              <a:ext cx="2" cy="620825"/>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sp>
          <p:nvSpPr>
            <p:cNvPr id="79" name="矩形 78"/>
            <p:cNvSpPr/>
            <p:nvPr/>
          </p:nvSpPr>
          <p:spPr>
            <a:xfrm>
              <a:off x="5423964" y="4332161"/>
              <a:ext cx="3461879" cy="1977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
        <p:nvSpPr>
          <p:cNvPr id="85" name="文本框 84"/>
          <p:cNvSpPr txBox="1"/>
          <p:nvPr/>
        </p:nvSpPr>
        <p:spPr>
          <a:xfrm>
            <a:off x="6611039" y="4271422"/>
            <a:ext cx="290091" cy="461665"/>
          </a:xfrm>
          <a:prstGeom prst="rect">
            <a:avLst/>
          </a:prstGeom>
          <a:noFill/>
        </p:spPr>
        <p:txBody>
          <a:bodyPr wrap="square">
            <a:spAutoFit/>
          </a:bodyPr>
          <a:lstStyle/>
          <a:p>
            <a:r>
              <a:rPr lang="el-GR" altLang="zh-CN" sz="2400" dirty="0">
                <a:solidFill>
                  <a:srgbClr val="C00000"/>
                </a:solidFill>
              </a:rPr>
              <a:t>π</a:t>
            </a:r>
            <a:endParaRPr lang="zh-CN" altLang="en-US" sz="2400" dirty="0"/>
          </a:p>
        </p:txBody>
      </p:sp>
      <p:sp>
        <p:nvSpPr>
          <p:cNvPr id="87" name="文本框 86"/>
          <p:cNvSpPr txBox="1"/>
          <p:nvPr/>
        </p:nvSpPr>
        <p:spPr>
          <a:xfrm>
            <a:off x="6202632" y="5906462"/>
            <a:ext cx="469473" cy="461665"/>
          </a:xfrm>
          <a:prstGeom prst="rect">
            <a:avLst/>
          </a:prstGeom>
          <a:noFill/>
        </p:spPr>
        <p:txBody>
          <a:bodyPr wrap="square">
            <a:spAutoFit/>
          </a:bodyPr>
          <a:lstStyle/>
          <a:p>
            <a:r>
              <a:rPr lang="en-US" altLang="zh-CN" sz="2400" dirty="0" err="1"/>
              <a:t>sc</a:t>
            </a:r>
            <a:endParaRPr lang="zh-CN" altLang="en-US" sz="2400" dirty="0"/>
          </a:p>
        </p:txBody>
      </p:sp>
      <p:sp>
        <p:nvSpPr>
          <p:cNvPr id="89" name="文本框 88"/>
          <p:cNvSpPr txBox="1"/>
          <p:nvPr/>
        </p:nvSpPr>
        <p:spPr>
          <a:xfrm>
            <a:off x="6571994" y="5418638"/>
            <a:ext cx="329136" cy="461665"/>
          </a:xfrm>
          <a:prstGeom prst="rect">
            <a:avLst/>
          </a:prstGeom>
          <a:noFill/>
        </p:spPr>
        <p:txBody>
          <a:bodyPr wrap="square">
            <a:spAutoFit/>
          </a:bodyPr>
          <a:lstStyle/>
          <a:p>
            <a:r>
              <a:rPr lang="zh-CN" altLang="en-US" sz="2400" b="0" i="0" dirty="0">
                <a:solidFill>
                  <a:srgbClr val="C00000"/>
                </a:solidFill>
                <a:effectLst/>
              </a:rPr>
              <a:t>⋈</a:t>
            </a:r>
            <a:endParaRPr lang="zh-CN" altLang="en-US" sz="2400" dirty="0"/>
          </a:p>
        </p:txBody>
      </p:sp>
      <p:sp>
        <p:nvSpPr>
          <p:cNvPr id="91" name="文本框 90"/>
          <p:cNvSpPr txBox="1"/>
          <p:nvPr/>
        </p:nvSpPr>
        <p:spPr>
          <a:xfrm>
            <a:off x="7022633" y="5906461"/>
            <a:ext cx="400948" cy="461665"/>
          </a:xfrm>
          <a:prstGeom prst="rect">
            <a:avLst/>
          </a:prstGeom>
          <a:noFill/>
        </p:spPr>
        <p:txBody>
          <a:bodyPr wrap="square">
            <a:spAutoFit/>
          </a:bodyPr>
          <a:lstStyle/>
          <a:p>
            <a:r>
              <a:rPr lang="en-US" altLang="zh-CN" sz="2400" dirty="0"/>
              <a:t>s</a:t>
            </a:r>
            <a:endParaRPr lang="zh-CN" altLang="en-US" sz="2400" dirty="0"/>
          </a:p>
        </p:txBody>
      </p:sp>
      <p:sp>
        <p:nvSpPr>
          <p:cNvPr id="93" name="文本框 92"/>
          <p:cNvSpPr txBox="1"/>
          <p:nvPr/>
        </p:nvSpPr>
        <p:spPr>
          <a:xfrm>
            <a:off x="6603581" y="4843993"/>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grpSp>
        <p:nvGrpSpPr>
          <p:cNvPr id="102" name="组合 101"/>
          <p:cNvGrpSpPr/>
          <p:nvPr/>
        </p:nvGrpSpPr>
        <p:grpSpPr>
          <a:xfrm>
            <a:off x="6450965" y="5754323"/>
            <a:ext cx="687546" cy="287419"/>
            <a:chOff x="6450965" y="5754323"/>
            <a:chExt cx="687546" cy="287419"/>
          </a:xfrm>
        </p:grpSpPr>
        <p:cxnSp>
          <p:nvCxnSpPr>
            <p:cNvPr id="98" name="直接箭头连接符 97"/>
            <p:cNvCxnSpPr/>
            <p:nvPr/>
          </p:nvCxnSpPr>
          <p:spPr>
            <a:xfrm flipV="1">
              <a:off x="6450965" y="5754323"/>
              <a:ext cx="221140"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01" name="直接箭头连接符 100"/>
            <p:cNvCxnSpPr/>
            <p:nvPr/>
          </p:nvCxnSpPr>
          <p:spPr>
            <a:xfrm flipH="1" flipV="1">
              <a:off x="6901130" y="5754323"/>
              <a:ext cx="237381"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sp>
        <p:nvSpPr>
          <p:cNvPr id="106" name="文本框 105"/>
          <p:cNvSpPr txBox="1"/>
          <p:nvPr/>
        </p:nvSpPr>
        <p:spPr>
          <a:xfrm>
            <a:off x="6848480" y="5522615"/>
            <a:ext cx="1150202" cy="307777"/>
          </a:xfrm>
          <a:prstGeom prst="rect">
            <a:avLst/>
          </a:prstGeom>
          <a:noFill/>
        </p:spPr>
        <p:txBody>
          <a:bodyPr wrap="square">
            <a:spAutoFit/>
          </a:bodyPr>
          <a:lstStyle/>
          <a:p>
            <a:r>
              <a:rPr lang="en-US" altLang="zh-CN" sz="1400" dirty="0">
                <a:solidFill>
                  <a:srgbClr val="7030A0"/>
                </a:solidFill>
              </a:rPr>
              <a:t>s</a:t>
            </a:r>
            <a:r>
              <a:rPr lang="zh-CN" altLang="en-US" sz="1400" dirty="0">
                <a:solidFill>
                  <a:srgbClr val="7030A0"/>
                </a:solidFill>
              </a:rPr>
              <a:t>.id = </a:t>
            </a:r>
            <a:r>
              <a:rPr lang="en-US" altLang="zh-CN" sz="1400" dirty="0" err="1">
                <a:solidFill>
                  <a:srgbClr val="7030A0"/>
                </a:solidFill>
              </a:rPr>
              <a:t>sc</a:t>
            </a:r>
            <a:r>
              <a:rPr lang="zh-CN" altLang="en-US" sz="1400" dirty="0">
                <a:solidFill>
                  <a:srgbClr val="7030A0"/>
                </a:solidFill>
              </a:rPr>
              <a:t>.</a:t>
            </a:r>
            <a:r>
              <a:rPr lang="en-US" altLang="zh-CN" sz="1400" dirty="0" err="1">
                <a:solidFill>
                  <a:srgbClr val="7030A0"/>
                </a:solidFill>
              </a:rPr>
              <a:t>stu</a:t>
            </a:r>
            <a:r>
              <a:rPr lang="zh-CN" altLang="en-US" sz="1400" dirty="0">
                <a:solidFill>
                  <a:srgbClr val="7030A0"/>
                </a:solidFill>
              </a:rPr>
              <a:t>id</a:t>
            </a:r>
          </a:p>
        </p:txBody>
      </p:sp>
      <p:cxnSp>
        <p:nvCxnSpPr>
          <p:cNvPr id="107" name="直接箭头连接符 106"/>
          <p:cNvCxnSpPr/>
          <p:nvPr/>
        </p:nvCxnSpPr>
        <p:spPr>
          <a:xfrm flipH="1">
            <a:off x="6779706" y="5186043"/>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12" name="文本框 111"/>
          <p:cNvSpPr txBox="1"/>
          <p:nvPr/>
        </p:nvSpPr>
        <p:spPr>
          <a:xfrm>
            <a:off x="6805969" y="4848774"/>
            <a:ext cx="1335493" cy="523220"/>
          </a:xfrm>
          <a:prstGeom prst="rect">
            <a:avLst/>
          </a:prstGeom>
          <a:noFill/>
        </p:spPr>
        <p:txBody>
          <a:bodyPr wrap="square">
            <a:spAutoFit/>
          </a:bodyPr>
          <a:lstStyle/>
          <a:p>
            <a:r>
              <a:rPr lang="en-US" altLang="zh-CN" sz="1600" baseline="-25000" dirty="0" err="1">
                <a:solidFill>
                  <a:srgbClr val="7030A0"/>
                </a:solidFill>
              </a:rPr>
              <a:t>cid</a:t>
            </a:r>
            <a:r>
              <a:rPr lang="en-US" altLang="zh-CN" sz="1600" baseline="-25000" dirty="0">
                <a:solidFill>
                  <a:srgbClr val="7030A0"/>
                </a:solidFill>
              </a:rPr>
              <a:t>=‘CS2008’</a:t>
            </a:r>
            <a:r>
              <a:rPr lang="zh-CN" altLang="en-US" b="0" i="0" baseline="-25000" dirty="0">
                <a:solidFill>
                  <a:srgbClr val="7030A0"/>
                </a:solidFill>
                <a:effectLst/>
                <a:latin typeface="CambriaMath"/>
              </a:rPr>
              <a:t> </a:t>
            </a:r>
            <a:r>
              <a:rPr lang="en-US" altLang="zh-CN" baseline="-25000" dirty="0">
                <a:solidFill>
                  <a:srgbClr val="7030A0"/>
                </a:solidFill>
                <a:latin typeface="CambriaMath"/>
              </a:rPr>
              <a:t>AND</a:t>
            </a:r>
          </a:p>
          <a:p>
            <a:r>
              <a:rPr lang="en-US" altLang="zh-CN" sz="1600" baseline="-25000" dirty="0">
                <a:solidFill>
                  <a:srgbClr val="7030A0"/>
                </a:solidFill>
              </a:rPr>
              <a:t>department=‘CS’</a:t>
            </a:r>
            <a:endParaRPr lang="zh-CN" altLang="en-US" sz="1600" dirty="0">
              <a:solidFill>
                <a:srgbClr val="7030A0"/>
              </a:solidFill>
            </a:endParaRPr>
          </a:p>
        </p:txBody>
      </p:sp>
      <p:cxnSp>
        <p:nvCxnSpPr>
          <p:cNvPr id="113" name="直接箭头连接符 112"/>
          <p:cNvCxnSpPr/>
          <p:nvPr/>
        </p:nvCxnSpPr>
        <p:spPr>
          <a:xfrm flipH="1">
            <a:off x="6783731" y="4592760"/>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15" name="文本框 114"/>
          <p:cNvSpPr txBox="1"/>
          <p:nvPr/>
        </p:nvSpPr>
        <p:spPr>
          <a:xfrm>
            <a:off x="6805969" y="4323043"/>
            <a:ext cx="1222927" cy="307777"/>
          </a:xfrm>
          <a:prstGeom prst="rect">
            <a:avLst/>
          </a:prstGeom>
          <a:noFill/>
        </p:spPr>
        <p:txBody>
          <a:bodyPr wrap="square">
            <a:spAutoFit/>
          </a:bodyPr>
          <a:lstStyle/>
          <a:p>
            <a:r>
              <a:rPr lang="en-US" altLang="zh-CN" sz="1400" baseline="-25000" dirty="0" err="1">
                <a:solidFill>
                  <a:srgbClr val="7030A0"/>
                </a:solidFill>
              </a:rPr>
              <a:t>s.ID,s.name,sc.grade</a:t>
            </a:r>
            <a:endParaRPr lang="zh-CN" altLang="en-US" sz="1400" dirty="0">
              <a:solidFill>
                <a:srgbClr val="7030A0"/>
              </a:solidFill>
            </a:endParaRPr>
          </a:p>
        </p:txBody>
      </p:sp>
      <p:sp>
        <p:nvSpPr>
          <p:cNvPr id="111" name="矩形 110"/>
          <p:cNvSpPr/>
          <p:nvPr/>
        </p:nvSpPr>
        <p:spPr>
          <a:xfrm>
            <a:off x="8090764" y="3394775"/>
            <a:ext cx="627826" cy="317415"/>
          </a:xfrm>
          <a:prstGeom prst="rect">
            <a:avLst/>
          </a:prstGeom>
          <a:solidFill>
            <a:srgbClr val="C00000">
              <a:alpha val="30196"/>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7" name="矩形 116"/>
          <p:cNvSpPr/>
          <p:nvPr/>
        </p:nvSpPr>
        <p:spPr>
          <a:xfrm>
            <a:off x="6304891" y="3394775"/>
            <a:ext cx="1724005" cy="317415"/>
          </a:xfrm>
          <a:prstGeom prst="rect">
            <a:avLst/>
          </a:prstGeom>
          <a:solidFill>
            <a:srgbClr val="C00000">
              <a:alpha val="30196"/>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8" name="矩形 117"/>
          <p:cNvSpPr/>
          <p:nvPr/>
        </p:nvSpPr>
        <p:spPr>
          <a:xfrm>
            <a:off x="4955218" y="3394774"/>
            <a:ext cx="1247414" cy="317415"/>
          </a:xfrm>
          <a:prstGeom prst="rect">
            <a:avLst/>
          </a:prstGeom>
          <a:solidFill>
            <a:srgbClr val="C00000">
              <a:alpha val="30196"/>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down)">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left)">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barn(inVertical)">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left)">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53"/>
                                        </p:tgtEl>
                                        <p:attrNameLst>
                                          <p:attrName>style.visibility</p:attrName>
                                        </p:attrNameLst>
                                      </p:cBhvr>
                                      <p:to>
                                        <p:strVal val="visible"/>
                                      </p:to>
                                    </p:set>
                                    <p:anim calcmode="lin" valueType="num">
                                      <p:cBhvr>
                                        <p:cTn id="32" dur="1000" fill="hold"/>
                                        <p:tgtEl>
                                          <p:spTgt spid="53"/>
                                        </p:tgtEl>
                                        <p:attrNameLst>
                                          <p:attrName>ppt_w</p:attrName>
                                        </p:attrNameLst>
                                      </p:cBhvr>
                                      <p:tavLst>
                                        <p:tav tm="0">
                                          <p:val>
                                            <p:fltVal val="0"/>
                                          </p:val>
                                        </p:tav>
                                        <p:tav tm="100000">
                                          <p:val>
                                            <p:strVal val="#ppt_w"/>
                                          </p:val>
                                        </p:tav>
                                      </p:tavLst>
                                    </p:anim>
                                    <p:anim calcmode="lin" valueType="num">
                                      <p:cBhvr>
                                        <p:cTn id="33" dur="1000" fill="hold"/>
                                        <p:tgtEl>
                                          <p:spTgt spid="53"/>
                                        </p:tgtEl>
                                        <p:attrNameLst>
                                          <p:attrName>ppt_h</p:attrName>
                                        </p:attrNameLst>
                                      </p:cBhvr>
                                      <p:tavLst>
                                        <p:tav tm="0">
                                          <p:val>
                                            <p:fltVal val="0"/>
                                          </p:val>
                                        </p:tav>
                                        <p:tav tm="100000">
                                          <p:val>
                                            <p:strVal val="#ppt_h"/>
                                          </p:val>
                                        </p:tav>
                                      </p:tavLst>
                                    </p:anim>
                                    <p:anim calcmode="lin" valueType="num">
                                      <p:cBhvr>
                                        <p:cTn id="34" dur="1000" fill="hold"/>
                                        <p:tgtEl>
                                          <p:spTgt spid="53"/>
                                        </p:tgtEl>
                                        <p:attrNameLst>
                                          <p:attrName>style.rotation</p:attrName>
                                        </p:attrNameLst>
                                      </p:cBhvr>
                                      <p:tavLst>
                                        <p:tav tm="0">
                                          <p:val>
                                            <p:fltVal val="90"/>
                                          </p:val>
                                        </p:tav>
                                        <p:tav tm="100000">
                                          <p:val>
                                            <p:fltVal val="0"/>
                                          </p:val>
                                        </p:tav>
                                      </p:tavLst>
                                    </p:anim>
                                    <p:animEffect transition="in" filter="fade">
                                      <p:cBhvr>
                                        <p:cTn id="35" dur="1000"/>
                                        <p:tgtEl>
                                          <p:spTgt spid="5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wipe(up)">
                                      <p:cBhvr>
                                        <p:cTn id="40" dur="500"/>
                                        <p:tgtEl>
                                          <p:spTgt spid="67"/>
                                        </p:tgtEl>
                                      </p:cBhvr>
                                    </p:animEffect>
                                  </p:childTnLst>
                                </p:cTn>
                              </p:par>
                              <p:par>
                                <p:cTn id="41" presetID="22" presetClass="entr" presetSubtype="4"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wipe(down)">
                                      <p:cBhvr>
                                        <p:cTn id="43" dur="500"/>
                                        <p:tgtEl>
                                          <p:spTgt spid="7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92"/>
                                        </p:tgtEl>
                                        <p:attrNameLst>
                                          <p:attrName>style.visibility</p:attrName>
                                        </p:attrNameLst>
                                      </p:cBhvr>
                                      <p:to>
                                        <p:strVal val="visible"/>
                                      </p:to>
                                    </p:set>
                                    <p:animEffect transition="in" filter="wipe(up)">
                                      <p:cBhvr>
                                        <p:cTn id="48" dur="500"/>
                                        <p:tgtEl>
                                          <p:spTgt spid="92"/>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111"/>
                                        </p:tgtEl>
                                        <p:attrNameLst>
                                          <p:attrName>style.visibility</p:attrName>
                                        </p:attrNameLst>
                                      </p:cBhvr>
                                      <p:to>
                                        <p:strVal val="visible"/>
                                      </p:to>
                                    </p:set>
                                    <p:animEffect transition="in" filter="barn(inVertical)">
                                      <p:cBhvr>
                                        <p:cTn id="53" dur="500"/>
                                        <p:tgtEl>
                                          <p:spTgt spid="111"/>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wipe(down)">
                                      <p:cBhvr>
                                        <p:cTn id="56" dur="500"/>
                                        <p:tgtEl>
                                          <p:spTgt spid="87"/>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wipe(down)">
                                      <p:cBhvr>
                                        <p:cTn id="59" dur="500"/>
                                        <p:tgtEl>
                                          <p:spTgt spid="9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wipe(down)">
                                      <p:cBhvr>
                                        <p:cTn id="64" dur="500"/>
                                        <p:tgtEl>
                                          <p:spTgt spid="102"/>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89"/>
                                        </p:tgtEl>
                                        <p:attrNameLst>
                                          <p:attrName>style.visibility</p:attrName>
                                        </p:attrNameLst>
                                      </p:cBhvr>
                                      <p:to>
                                        <p:strVal val="visible"/>
                                      </p:to>
                                    </p:set>
                                    <p:animEffect transition="in" filter="wipe(down)">
                                      <p:cBhvr>
                                        <p:cTn id="67" dur="500"/>
                                        <p:tgtEl>
                                          <p:spTgt spid="89"/>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106"/>
                                        </p:tgtEl>
                                        <p:attrNameLst>
                                          <p:attrName>style.visibility</p:attrName>
                                        </p:attrNameLst>
                                      </p:cBhvr>
                                      <p:to>
                                        <p:strVal val="visible"/>
                                      </p:to>
                                    </p:set>
                                    <p:animEffect transition="in" filter="barn(inVertical)">
                                      <p:cBhvr>
                                        <p:cTn id="72" dur="500"/>
                                        <p:tgtEl>
                                          <p:spTgt spid="10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07"/>
                                        </p:tgtEl>
                                        <p:attrNameLst>
                                          <p:attrName>style.visibility</p:attrName>
                                        </p:attrNameLst>
                                      </p:cBhvr>
                                      <p:to>
                                        <p:strVal val="visible"/>
                                      </p:to>
                                    </p:set>
                                    <p:animEffect transition="in" filter="wipe(down)">
                                      <p:cBhvr>
                                        <p:cTn id="77" dur="500"/>
                                        <p:tgtEl>
                                          <p:spTgt spid="107"/>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93"/>
                                        </p:tgtEl>
                                        <p:attrNameLst>
                                          <p:attrName>style.visibility</p:attrName>
                                        </p:attrNameLst>
                                      </p:cBhvr>
                                      <p:to>
                                        <p:strVal val="visible"/>
                                      </p:to>
                                    </p:set>
                                    <p:animEffect transition="in" filter="wipe(down)">
                                      <p:cBhvr>
                                        <p:cTn id="80" dur="500"/>
                                        <p:tgtEl>
                                          <p:spTgt spid="93"/>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117"/>
                                        </p:tgtEl>
                                        <p:attrNameLst>
                                          <p:attrName>style.visibility</p:attrName>
                                        </p:attrNameLst>
                                      </p:cBhvr>
                                      <p:to>
                                        <p:strVal val="visible"/>
                                      </p:to>
                                    </p:set>
                                    <p:animEffect transition="in" filter="barn(inVertical)">
                                      <p:cBhvr>
                                        <p:cTn id="83" dur="500"/>
                                        <p:tgtEl>
                                          <p:spTgt spid="117"/>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112"/>
                                        </p:tgtEl>
                                        <p:attrNameLst>
                                          <p:attrName>style.visibility</p:attrName>
                                        </p:attrNameLst>
                                      </p:cBhvr>
                                      <p:to>
                                        <p:strVal val="visible"/>
                                      </p:to>
                                    </p:set>
                                    <p:animEffect transition="in" filter="barn(inVertical)">
                                      <p:cBhvr>
                                        <p:cTn id="88" dur="500"/>
                                        <p:tgtEl>
                                          <p:spTgt spid="11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113"/>
                                        </p:tgtEl>
                                        <p:attrNameLst>
                                          <p:attrName>style.visibility</p:attrName>
                                        </p:attrNameLst>
                                      </p:cBhvr>
                                      <p:to>
                                        <p:strVal val="visible"/>
                                      </p:to>
                                    </p:set>
                                    <p:animEffect transition="in" filter="wipe(down)">
                                      <p:cBhvr>
                                        <p:cTn id="93" dur="500"/>
                                        <p:tgtEl>
                                          <p:spTgt spid="113"/>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wipe(down)">
                                      <p:cBhvr>
                                        <p:cTn id="96" dur="500"/>
                                        <p:tgtEl>
                                          <p:spTgt spid="85"/>
                                        </p:tgtEl>
                                      </p:cBhvr>
                                    </p:animEffect>
                                  </p:childTnLst>
                                </p:cTn>
                              </p:par>
                              <p:par>
                                <p:cTn id="97" presetID="16" presetClass="entr" presetSubtype="21" fill="hold" grpId="0" nodeType="withEffect">
                                  <p:stCondLst>
                                    <p:cond delay="0"/>
                                  </p:stCondLst>
                                  <p:childTnLst>
                                    <p:set>
                                      <p:cBhvr>
                                        <p:cTn id="98" dur="1" fill="hold">
                                          <p:stCondLst>
                                            <p:cond delay="0"/>
                                          </p:stCondLst>
                                        </p:cTn>
                                        <p:tgtEl>
                                          <p:spTgt spid="118"/>
                                        </p:tgtEl>
                                        <p:attrNameLst>
                                          <p:attrName>style.visibility</p:attrName>
                                        </p:attrNameLst>
                                      </p:cBhvr>
                                      <p:to>
                                        <p:strVal val="visible"/>
                                      </p:to>
                                    </p:set>
                                    <p:animEffect transition="in" filter="barn(inVertical)">
                                      <p:cBhvr>
                                        <p:cTn id="99" dur="500"/>
                                        <p:tgtEl>
                                          <p:spTgt spid="118"/>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115"/>
                                        </p:tgtEl>
                                        <p:attrNameLst>
                                          <p:attrName>style.visibility</p:attrName>
                                        </p:attrNameLst>
                                      </p:cBhvr>
                                      <p:to>
                                        <p:strVal val="visible"/>
                                      </p:to>
                                    </p:set>
                                    <p:animEffect transition="in" filter="barn(inVertical)">
                                      <p:cBhvr>
                                        <p:cTn id="104"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85" grpId="0"/>
      <p:bldP spid="87" grpId="0"/>
      <p:bldP spid="89" grpId="0"/>
      <p:bldP spid="91" grpId="0"/>
      <p:bldP spid="93" grpId="0"/>
      <p:bldP spid="106" grpId="0"/>
      <p:bldP spid="112" grpId="0"/>
      <p:bldP spid="115" grpId="0"/>
      <p:bldP spid="111" grpId="0" animBg="1"/>
      <p:bldP spid="117" grpId="0" animBg="1"/>
      <p:bldP spid="1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逻辑重写</a:t>
            </a:r>
          </a:p>
        </p:txBody>
      </p:sp>
      <p:sp>
        <p:nvSpPr>
          <p:cNvPr id="23555"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关系代数的等价变换</a:t>
            </a:r>
          </a:p>
        </p:txBody>
      </p:sp>
      <p:sp>
        <p:nvSpPr>
          <p:cNvPr id="120" name="Text Box 2"/>
          <p:cNvSpPr txBox="1">
            <a:spLocks noChangeArrowheads="1"/>
          </p:cNvSpPr>
          <p:nvPr/>
        </p:nvSpPr>
        <p:spPr bwMode="auto">
          <a:xfrm>
            <a:off x="1671213" y="1060416"/>
            <a:ext cx="739140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50000"/>
              </a:spcBef>
              <a:buFontTx/>
              <a:buNone/>
            </a:pPr>
            <a:r>
              <a:rPr lang="en-US" altLang="zh-CN" dirty="0">
                <a:latin typeface="Times New Roman" panose="02020603050405020304" pitchFamily="18" charset="0"/>
                <a:ea typeface="SimSun" panose="02010600030101010101" pitchFamily="2" charset="-122"/>
              </a:rPr>
              <a:t>   R	A	B	C	    S 	C	D	E</a:t>
            </a:r>
          </a:p>
          <a:p>
            <a:pPr eaLnBrk="1" hangingPunct="1">
              <a:spcBef>
                <a:spcPct val="50000"/>
              </a:spcBef>
              <a:buFontTx/>
              <a:buNone/>
            </a:pPr>
            <a:r>
              <a:rPr lang="en-US" altLang="zh-CN" dirty="0">
                <a:latin typeface="Times New Roman" panose="02020603050405020304" pitchFamily="18" charset="0"/>
                <a:ea typeface="SimSun" panose="02010600030101010101" pitchFamily="2" charset="-122"/>
              </a:rPr>
              <a:t>	a	1	10		10	x	2</a:t>
            </a:r>
          </a:p>
          <a:p>
            <a:pPr eaLnBrk="1" hangingPunct="1">
              <a:spcBef>
                <a:spcPct val="50000"/>
              </a:spcBef>
              <a:buFontTx/>
              <a:buNone/>
            </a:pPr>
            <a:r>
              <a:rPr lang="en-US" altLang="zh-CN" dirty="0">
                <a:latin typeface="Times New Roman" panose="02020603050405020304" pitchFamily="18" charset="0"/>
                <a:ea typeface="SimSun" panose="02010600030101010101" pitchFamily="2" charset="-122"/>
              </a:rPr>
              <a:t>	b	1	20		20	y	2</a:t>
            </a:r>
          </a:p>
          <a:p>
            <a:pPr eaLnBrk="1" hangingPunct="1">
              <a:spcBef>
                <a:spcPct val="50000"/>
              </a:spcBef>
              <a:buFontTx/>
              <a:buNone/>
            </a:pPr>
            <a:r>
              <a:rPr lang="en-US" altLang="zh-CN" dirty="0">
                <a:latin typeface="Times New Roman" panose="02020603050405020304" pitchFamily="18" charset="0"/>
                <a:ea typeface="SimSun" panose="02010600030101010101" pitchFamily="2" charset="-122"/>
              </a:rPr>
              <a:t>	c	2	10		30	z	2</a:t>
            </a:r>
          </a:p>
          <a:p>
            <a:pPr eaLnBrk="1" hangingPunct="1">
              <a:spcBef>
                <a:spcPct val="50000"/>
              </a:spcBef>
              <a:buFontTx/>
              <a:buNone/>
            </a:pPr>
            <a:r>
              <a:rPr lang="en-US" altLang="zh-CN" dirty="0">
                <a:latin typeface="Times New Roman" panose="02020603050405020304" pitchFamily="18" charset="0"/>
                <a:ea typeface="SimSun" panose="02010600030101010101" pitchFamily="2" charset="-122"/>
              </a:rPr>
              <a:t>	d	2	35		40	x	1</a:t>
            </a:r>
          </a:p>
          <a:p>
            <a:pPr eaLnBrk="1" hangingPunct="1">
              <a:spcBef>
                <a:spcPct val="50000"/>
              </a:spcBef>
              <a:buFontTx/>
              <a:buNone/>
            </a:pPr>
            <a:r>
              <a:rPr lang="en-US" altLang="zh-CN" dirty="0">
                <a:latin typeface="Times New Roman" panose="02020603050405020304" pitchFamily="18" charset="0"/>
                <a:ea typeface="SimSun" panose="02010600030101010101" pitchFamily="2" charset="-122"/>
              </a:rPr>
              <a:t>	e	3	45		50	y	3</a:t>
            </a:r>
          </a:p>
        </p:txBody>
      </p:sp>
      <p:sp>
        <p:nvSpPr>
          <p:cNvPr id="121" name="Line 3"/>
          <p:cNvSpPr>
            <a:spLocks noChangeShapeType="1"/>
          </p:cNvSpPr>
          <p:nvPr/>
        </p:nvSpPr>
        <p:spPr bwMode="auto">
          <a:xfrm>
            <a:off x="2509413" y="1212816"/>
            <a:ext cx="0" cy="403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 name="Line 4"/>
          <p:cNvSpPr>
            <a:spLocks noChangeShapeType="1"/>
          </p:cNvSpPr>
          <p:nvPr/>
        </p:nvSpPr>
        <p:spPr bwMode="auto">
          <a:xfrm>
            <a:off x="3271413" y="1212816"/>
            <a:ext cx="0" cy="403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Line 5"/>
          <p:cNvSpPr>
            <a:spLocks noChangeShapeType="1"/>
          </p:cNvSpPr>
          <p:nvPr/>
        </p:nvSpPr>
        <p:spPr bwMode="auto">
          <a:xfrm>
            <a:off x="5176413" y="1212816"/>
            <a:ext cx="0" cy="403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Line 6"/>
          <p:cNvSpPr>
            <a:spLocks noChangeShapeType="1"/>
          </p:cNvSpPr>
          <p:nvPr/>
        </p:nvSpPr>
        <p:spPr bwMode="auto">
          <a:xfrm>
            <a:off x="4185813" y="1212816"/>
            <a:ext cx="0" cy="403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Line 7"/>
          <p:cNvSpPr>
            <a:spLocks noChangeShapeType="1"/>
          </p:cNvSpPr>
          <p:nvPr/>
        </p:nvSpPr>
        <p:spPr bwMode="auto">
          <a:xfrm>
            <a:off x="6167013" y="1212816"/>
            <a:ext cx="0" cy="403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Line 8"/>
          <p:cNvSpPr>
            <a:spLocks noChangeShapeType="1"/>
          </p:cNvSpPr>
          <p:nvPr/>
        </p:nvSpPr>
        <p:spPr bwMode="auto">
          <a:xfrm>
            <a:off x="7005213" y="1212816"/>
            <a:ext cx="0" cy="403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Line 9"/>
          <p:cNvSpPr>
            <a:spLocks noChangeShapeType="1"/>
          </p:cNvSpPr>
          <p:nvPr/>
        </p:nvSpPr>
        <p:spPr bwMode="auto">
          <a:xfrm>
            <a:off x="7919613" y="1212816"/>
            <a:ext cx="0" cy="403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Line 10"/>
          <p:cNvSpPr>
            <a:spLocks noChangeShapeType="1"/>
          </p:cNvSpPr>
          <p:nvPr/>
        </p:nvSpPr>
        <p:spPr bwMode="auto">
          <a:xfrm>
            <a:off x="8681613" y="1212816"/>
            <a:ext cx="0" cy="403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Line 11"/>
          <p:cNvSpPr>
            <a:spLocks noChangeShapeType="1"/>
          </p:cNvSpPr>
          <p:nvPr/>
        </p:nvSpPr>
        <p:spPr bwMode="auto">
          <a:xfrm>
            <a:off x="2509413" y="1670016"/>
            <a:ext cx="2667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 name="Line 12"/>
          <p:cNvSpPr>
            <a:spLocks noChangeShapeType="1"/>
          </p:cNvSpPr>
          <p:nvPr/>
        </p:nvSpPr>
        <p:spPr bwMode="auto">
          <a:xfrm>
            <a:off x="6167013" y="1670016"/>
            <a:ext cx="2514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Rectangle 18"/>
          <p:cNvSpPr>
            <a:spLocks noChangeArrowheads="1"/>
          </p:cNvSpPr>
          <p:nvPr/>
        </p:nvSpPr>
        <p:spPr bwMode="auto">
          <a:xfrm>
            <a:off x="304800" y="4648200"/>
            <a:ext cx="3124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buFontTx/>
              <a:buNone/>
            </a:pPr>
            <a:endParaRPr lang="en-US" altLang="zh-CN" sz="2000" dirty="0">
              <a:ea typeface="SimSun" panose="02010600030101010101" pitchFamily="2" charset="-122"/>
            </a:endParaRPr>
          </a:p>
        </p:txBody>
      </p:sp>
      <p:sp>
        <p:nvSpPr>
          <p:cNvPr id="132" name="文本框 131"/>
          <p:cNvSpPr txBox="1"/>
          <p:nvPr/>
        </p:nvSpPr>
        <p:spPr>
          <a:xfrm>
            <a:off x="119398" y="5462365"/>
            <a:ext cx="3385004" cy="1138773"/>
          </a:xfrm>
          <a:prstGeom prst="rect">
            <a:avLst/>
          </a:prstGeom>
          <a:noFill/>
          <a:ln w="12700">
            <a:solidFill>
              <a:schemeClr val="tx1"/>
            </a:solidFill>
          </a:ln>
        </p:spPr>
        <p:txBody>
          <a:bodyPr wrap="square" rtlCol="0">
            <a:spAutoFit/>
          </a:bodyPr>
          <a:lstStyle/>
          <a:p>
            <a:pPr eaLnBrk="1" hangingPunct="1">
              <a:buFontTx/>
              <a:buNone/>
            </a:pPr>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B,D</a:t>
            </a:r>
          </a:p>
          <a:p>
            <a:pPr eaLnBrk="1" hangingPunct="1">
              <a:buFontTx/>
              <a:buNone/>
            </a:pPr>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R,S</a:t>
            </a:r>
          </a:p>
          <a:p>
            <a:pPr eaLnBrk="1" hangingPunct="1">
              <a:buFontTx/>
              <a:buNone/>
            </a:pPr>
            <a:r>
              <a:rPr lang="en-US" altLang="zh-CN" sz="1600" dirty="0">
                <a:ea typeface="SimSun" panose="02010600030101010101" pitchFamily="2" charset="-122"/>
              </a:rPr>
              <a:t>WHERE </a:t>
            </a:r>
            <a:r>
              <a:rPr lang="en-US" altLang="zh-CN" sz="1600" dirty="0">
                <a:solidFill>
                  <a:srgbClr val="C00000"/>
                </a:solidFill>
                <a:ea typeface="SimSun" panose="02010600030101010101" pitchFamily="2" charset="-122"/>
              </a:rPr>
              <a:t>R.A = “c” </a:t>
            </a:r>
            <a:r>
              <a:rPr lang="en-US" altLang="zh-CN" sz="2000" dirty="0">
                <a:solidFill>
                  <a:srgbClr val="C00000"/>
                </a:solidFill>
                <a:ea typeface="SimSun" panose="02010600030101010101" pitchFamily="2" charset="-122"/>
              </a:rPr>
              <a:t> </a:t>
            </a:r>
            <a:r>
              <a:rPr lang="en-US" altLang="zh-CN" sz="1600" dirty="0">
                <a:ea typeface="SimSun" panose="02010600030101010101" pitchFamily="2" charset="-122"/>
                <a:sym typeface="Symbol" panose="05050102010706020507" pitchFamily="18" charset="2"/>
              </a:rPr>
              <a:t>AND</a:t>
            </a:r>
            <a:r>
              <a:rPr lang="en-US" altLang="zh-CN" sz="2000" dirty="0">
                <a:solidFill>
                  <a:srgbClr val="C00000"/>
                </a:solidFill>
                <a:ea typeface="SimSun" panose="02010600030101010101" pitchFamily="2" charset="-122"/>
              </a:rPr>
              <a:t> </a:t>
            </a:r>
            <a:r>
              <a:rPr lang="en-US" altLang="zh-CN" sz="1600" dirty="0">
                <a:solidFill>
                  <a:srgbClr val="C00000"/>
                </a:solidFill>
                <a:ea typeface="SimSun" panose="02010600030101010101" pitchFamily="2" charset="-122"/>
              </a:rPr>
              <a:t> S.E = 2 </a:t>
            </a:r>
            <a:r>
              <a:rPr lang="en-US" altLang="zh-CN" sz="1600" dirty="0">
                <a:ea typeface="SimSun" panose="02010600030101010101" pitchFamily="2" charset="-122"/>
                <a:sym typeface="Symbol" panose="05050102010706020507" pitchFamily="18" charset="2"/>
              </a:rPr>
              <a:t>AND</a:t>
            </a:r>
            <a:r>
              <a:rPr lang="en-US" altLang="zh-CN" sz="1600" dirty="0">
                <a:solidFill>
                  <a:srgbClr val="C00000"/>
                </a:solidFill>
                <a:ea typeface="SimSun" panose="02010600030101010101" pitchFamily="2" charset="-122"/>
              </a:rPr>
              <a:t> R.C=S.C</a:t>
            </a:r>
          </a:p>
        </p:txBody>
      </p:sp>
      <p:grpSp>
        <p:nvGrpSpPr>
          <p:cNvPr id="133" name="Group 13"/>
          <p:cNvGrpSpPr/>
          <p:nvPr/>
        </p:nvGrpSpPr>
        <p:grpSpPr bwMode="auto">
          <a:xfrm>
            <a:off x="2182388" y="1767207"/>
            <a:ext cx="6880225" cy="4743451"/>
            <a:chOff x="924" y="710"/>
            <a:chExt cx="4334" cy="2988"/>
          </a:xfrm>
        </p:grpSpPr>
        <p:sp>
          <p:nvSpPr>
            <p:cNvPr id="134" name="Freeform 14"/>
            <p:cNvSpPr/>
            <p:nvPr/>
          </p:nvSpPr>
          <p:spPr bwMode="auto">
            <a:xfrm>
              <a:off x="924" y="710"/>
              <a:ext cx="4334" cy="1388"/>
            </a:xfrm>
            <a:custGeom>
              <a:avLst/>
              <a:gdLst>
                <a:gd name="T0" fmla="*/ 7 w 4334"/>
                <a:gd name="T1" fmla="*/ 1137 h 1388"/>
                <a:gd name="T2" fmla="*/ 36 w 4334"/>
                <a:gd name="T3" fmla="*/ 1225 h 1388"/>
                <a:gd name="T4" fmla="*/ 167 w 4334"/>
                <a:gd name="T5" fmla="*/ 1283 h 1388"/>
                <a:gd name="T6" fmla="*/ 1018 w 4334"/>
                <a:gd name="T7" fmla="*/ 1327 h 1388"/>
                <a:gd name="T8" fmla="*/ 1788 w 4334"/>
                <a:gd name="T9" fmla="*/ 1319 h 1388"/>
                <a:gd name="T10" fmla="*/ 1847 w 4334"/>
                <a:gd name="T11" fmla="*/ 1305 h 1388"/>
                <a:gd name="T12" fmla="*/ 1919 w 4334"/>
                <a:gd name="T13" fmla="*/ 1268 h 1388"/>
                <a:gd name="T14" fmla="*/ 2014 w 4334"/>
                <a:gd name="T15" fmla="*/ 1145 h 1388"/>
                <a:gd name="T16" fmla="*/ 2036 w 4334"/>
                <a:gd name="T17" fmla="*/ 1101 h 1388"/>
                <a:gd name="T18" fmla="*/ 2065 w 4334"/>
                <a:gd name="T19" fmla="*/ 1028 h 1388"/>
                <a:gd name="T20" fmla="*/ 2094 w 4334"/>
                <a:gd name="T21" fmla="*/ 956 h 1388"/>
                <a:gd name="T22" fmla="*/ 2123 w 4334"/>
                <a:gd name="T23" fmla="*/ 890 h 1388"/>
                <a:gd name="T24" fmla="*/ 2239 w 4334"/>
                <a:gd name="T25" fmla="*/ 701 h 1388"/>
                <a:gd name="T26" fmla="*/ 2363 w 4334"/>
                <a:gd name="T27" fmla="*/ 526 h 1388"/>
                <a:gd name="T28" fmla="*/ 2414 w 4334"/>
                <a:gd name="T29" fmla="*/ 476 h 1388"/>
                <a:gd name="T30" fmla="*/ 2712 w 4334"/>
                <a:gd name="T31" fmla="*/ 396 h 1388"/>
                <a:gd name="T32" fmla="*/ 3934 w 4334"/>
                <a:gd name="T33" fmla="*/ 403 h 1388"/>
                <a:gd name="T34" fmla="*/ 4079 w 4334"/>
                <a:gd name="T35" fmla="*/ 374 h 1388"/>
                <a:gd name="T36" fmla="*/ 4319 w 4334"/>
                <a:gd name="T37" fmla="*/ 243 h 1388"/>
                <a:gd name="T38" fmla="*/ 4334 w 4334"/>
                <a:gd name="T39" fmla="*/ 192 h 1388"/>
                <a:gd name="T40" fmla="*/ 4130 w 4334"/>
                <a:gd name="T41" fmla="*/ 39 h 1388"/>
                <a:gd name="T42" fmla="*/ 3730 w 4334"/>
                <a:gd name="T43" fmla="*/ 3 h 1388"/>
                <a:gd name="T44" fmla="*/ 2537 w 4334"/>
                <a:gd name="T45" fmla="*/ 25 h 1388"/>
                <a:gd name="T46" fmla="*/ 2407 w 4334"/>
                <a:gd name="T47" fmla="*/ 54 h 1388"/>
                <a:gd name="T48" fmla="*/ 2312 w 4334"/>
                <a:gd name="T49" fmla="*/ 90 h 1388"/>
                <a:gd name="T50" fmla="*/ 2254 w 4334"/>
                <a:gd name="T51" fmla="*/ 148 h 1388"/>
                <a:gd name="T52" fmla="*/ 2210 w 4334"/>
                <a:gd name="T53" fmla="*/ 206 h 1388"/>
                <a:gd name="T54" fmla="*/ 2159 w 4334"/>
                <a:gd name="T55" fmla="*/ 323 h 1388"/>
                <a:gd name="T56" fmla="*/ 2043 w 4334"/>
                <a:gd name="T57" fmla="*/ 614 h 1388"/>
                <a:gd name="T58" fmla="*/ 1847 w 4334"/>
                <a:gd name="T59" fmla="*/ 905 h 1388"/>
                <a:gd name="T60" fmla="*/ 1759 w 4334"/>
                <a:gd name="T61" fmla="*/ 956 h 1388"/>
                <a:gd name="T62" fmla="*/ 1694 w 4334"/>
                <a:gd name="T63" fmla="*/ 977 h 1388"/>
                <a:gd name="T64" fmla="*/ 1403 w 4334"/>
                <a:gd name="T65" fmla="*/ 970 h 1388"/>
                <a:gd name="T66" fmla="*/ 1112 w 4334"/>
                <a:gd name="T67" fmla="*/ 934 h 1388"/>
                <a:gd name="T68" fmla="*/ 334 w 4334"/>
                <a:gd name="T69" fmla="*/ 926 h 1388"/>
                <a:gd name="T70" fmla="*/ 254 w 4334"/>
                <a:gd name="T71" fmla="*/ 941 h 1388"/>
                <a:gd name="T72" fmla="*/ 174 w 4334"/>
                <a:gd name="T73" fmla="*/ 977 h 1388"/>
                <a:gd name="T74" fmla="*/ 101 w 4334"/>
                <a:gd name="T75" fmla="*/ 1014 h 1388"/>
                <a:gd name="T76" fmla="*/ 72 w 4334"/>
                <a:gd name="T77" fmla="*/ 1036 h 1388"/>
                <a:gd name="T78" fmla="*/ 50 w 4334"/>
                <a:gd name="T79" fmla="*/ 1043 h 1388"/>
                <a:gd name="T80" fmla="*/ 0 w 4334"/>
                <a:gd name="T81" fmla="*/ 1116 h 1388"/>
                <a:gd name="T82" fmla="*/ 7 w 4334"/>
                <a:gd name="T83" fmla="*/ 1159 h 1388"/>
                <a:gd name="T84" fmla="*/ 29 w 4334"/>
                <a:gd name="T85" fmla="*/ 1166 h 1388"/>
                <a:gd name="T86" fmla="*/ 7 w 4334"/>
                <a:gd name="T87" fmla="*/ 1137 h 138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334" h="1388">
                  <a:moveTo>
                    <a:pt x="7" y="1137"/>
                  </a:moveTo>
                  <a:cubicBezTo>
                    <a:pt x="16" y="1164"/>
                    <a:pt x="14" y="1204"/>
                    <a:pt x="36" y="1225"/>
                  </a:cubicBezTo>
                  <a:cubicBezTo>
                    <a:pt x="70" y="1258"/>
                    <a:pt x="122" y="1274"/>
                    <a:pt x="167" y="1283"/>
                  </a:cubicBezTo>
                  <a:cubicBezTo>
                    <a:pt x="436" y="1388"/>
                    <a:pt x="728" y="1324"/>
                    <a:pt x="1018" y="1327"/>
                  </a:cubicBezTo>
                  <a:cubicBezTo>
                    <a:pt x="1275" y="1324"/>
                    <a:pt x="1531" y="1326"/>
                    <a:pt x="1788" y="1319"/>
                  </a:cubicBezTo>
                  <a:cubicBezTo>
                    <a:pt x="1808" y="1318"/>
                    <a:pt x="1847" y="1305"/>
                    <a:pt x="1847" y="1305"/>
                  </a:cubicBezTo>
                  <a:cubicBezTo>
                    <a:pt x="1871" y="1292"/>
                    <a:pt x="1893" y="1278"/>
                    <a:pt x="1919" y="1268"/>
                  </a:cubicBezTo>
                  <a:cubicBezTo>
                    <a:pt x="1957" y="1232"/>
                    <a:pt x="1984" y="1188"/>
                    <a:pt x="2014" y="1145"/>
                  </a:cubicBezTo>
                  <a:cubicBezTo>
                    <a:pt x="2032" y="1090"/>
                    <a:pt x="2008" y="1158"/>
                    <a:pt x="2036" y="1101"/>
                  </a:cubicBezTo>
                  <a:cubicBezTo>
                    <a:pt x="2049" y="1076"/>
                    <a:pt x="2048" y="1052"/>
                    <a:pt x="2065" y="1028"/>
                  </a:cubicBezTo>
                  <a:cubicBezTo>
                    <a:pt x="2072" y="999"/>
                    <a:pt x="2077" y="980"/>
                    <a:pt x="2094" y="956"/>
                  </a:cubicBezTo>
                  <a:cubicBezTo>
                    <a:pt x="2111" y="904"/>
                    <a:pt x="2099" y="925"/>
                    <a:pt x="2123" y="890"/>
                  </a:cubicBezTo>
                  <a:cubicBezTo>
                    <a:pt x="2138" y="844"/>
                    <a:pt x="2201" y="739"/>
                    <a:pt x="2239" y="701"/>
                  </a:cubicBezTo>
                  <a:cubicBezTo>
                    <a:pt x="2262" y="637"/>
                    <a:pt x="2316" y="573"/>
                    <a:pt x="2363" y="526"/>
                  </a:cubicBezTo>
                  <a:cubicBezTo>
                    <a:pt x="2393" y="496"/>
                    <a:pt x="2374" y="496"/>
                    <a:pt x="2414" y="476"/>
                  </a:cubicBezTo>
                  <a:cubicBezTo>
                    <a:pt x="2503" y="431"/>
                    <a:pt x="2613" y="407"/>
                    <a:pt x="2712" y="396"/>
                  </a:cubicBezTo>
                  <a:cubicBezTo>
                    <a:pt x="3121" y="404"/>
                    <a:pt x="3525" y="408"/>
                    <a:pt x="3934" y="403"/>
                  </a:cubicBezTo>
                  <a:cubicBezTo>
                    <a:pt x="3982" y="391"/>
                    <a:pt x="4031" y="383"/>
                    <a:pt x="4079" y="374"/>
                  </a:cubicBezTo>
                  <a:cubicBezTo>
                    <a:pt x="4166" y="338"/>
                    <a:pt x="4250" y="312"/>
                    <a:pt x="4319" y="243"/>
                  </a:cubicBezTo>
                  <a:cubicBezTo>
                    <a:pt x="4321" y="236"/>
                    <a:pt x="4334" y="197"/>
                    <a:pt x="4334" y="192"/>
                  </a:cubicBezTo>
                  <a:cubicBezTo>
                    <a:pt x="4334" y="68"/>
                    <a:pt x="4229" y="53"/>
                    <a:pt x="4130" y="39"/>
                  </a:cubicBezTo>
                  <a:cubicBezTo>
                    <a:pt x="4009" y="0"/>
                    <a:pt x="3857" y="12"/>
                    <a:pt x="3730" y="3"/>
                  </a:cubicBezTo>
                  <a:cubicBezTo>
                    <a:pt x="3331" y="7"/>
                    <a:pt x="2935" y="14"/>
                    <a:pt x="2537" y="25"/>
                  </a:cubicBezTo>
                  <a:cubicBezTo>
                    <a:pt x="2493" y="36"/>
                    <a:pt x="2450" y="40"/>
                    <a:pt x="2407" y="54"/>
                  </a:cubicBezTo>
                  <a:cubicBezTo>
                    <a:pt x="2374" y="65"/>
                    <a:pt x="2346" y="82"/>
                    <a:pt x="2312" y="90"/>
                  </a:cubicBezTo>
                  <a:cubicBezTo>
                    <a:pt x="2286" y="107"/>
                    <a:pt x="2272" y="123"/>
                    <a:pt x="2254" y="148"/>
                  </a:cubicBezTo>
                  <a:cubicBezTo>
                    <a:pt x="2240" y="168"/>
                    <a:pt x="2210" y="206"/>
                    <a:pt x="2210" y="206"/>
                  </a:cubicBezTo>
                  <a:cubicBezTo>
                    <a:pt x="2195" y="247"/>
                    <a:pt x="2172" y="281"/>
                    <a:pt x="2159" y="323"/>
                  </a:cubicBezTo>
                  <a:cubicBezTo>
                    <a:pt x="2129" y="422"/>
                    <a:pt x="2102" y="528"/>
                    <a:pt x="2043" y="614"/>
                  </a:cubicBezTo>
                  <a:cubicBezTo>
                    <a:pt x="2008" y="723"/>
                    <a:pt x="1932" y="831"/>
                    <a:pt x="1847" y="905"/>
                  </a:cubicBezTo>
                  <a:cubicBezTo>
                    <a:pt x="1813" y="935"/>
                    <a:pt x="1802" y="941"/>
                    <a:pt x="1759" y="956"/>
                  </a:cubicBezTo>
                  <a:cubicBezTo>
                    <a:pt x="1738" y="964"/>
                    <a:pt x="1694" y="977"/>
                    <a:pt x="1694" y="977"/>
                  </a:cubicBezTo>
                  <a:cubicBezTo>
                    <a:pt x="1597" y="975"/>
                    <a:pt x="1500" y="974"/>
                    <a:pt x="1403" y="970"/>
                  </a:cubicBezTo>
                  <a:cubicBezTo>
                    <a:pt x="1307" y="966"/>
                    <a:pt x="1208" y="941"/>
                    <a:pt x="1112" y="934"/>
                  </a:cubicBezTo>
                  <a:cubicBezTo>
                    <a:pt x="949" y="889"/>
                    <a:pt x="398" y="925"/>
                    <a:pt x="334" y="926"/>
                  </a:cubicBezTo>
                  <a:cubicBezTo>
                    <a:pt x="307" y="931"/>
                    <a:pt x="279" y="931"/>
                    <a:pt x="254" y="941"/>
                  </a:cubicBezTo>
                  <a:cubicBezTo>
                    <a:pt x="226" y="953"/>
                    <a:pt x="202" y="968"/>
                    <a:pt x="174" y="977"/>
                  </a:cubicBezTo>
                  <a:cubicBezTo>
                    <a:pt x="122" y="1012"/>
                    <a:pt x="147" y="1001"/>
                    <a:pt x="101" y="1014"/>
                  </a:cubicBezTo>
                  <a:cubicBezTo>
                    <a:pt x="91" y="1021"/>
                    <a:pt x="83" y="1030"/>
                    <a:pt x="72" y="1036"/>
                  </a:cubicBezTo>
                  <a:cubicBezTo>
                    <a:pt x="65" y="1040"/>
                    <a:pt x="56" y="1038"/>
                    <a:pt x="50" y="1043"/>
                  </a:cubicBezTo>
                  <a:cubicBezTo>
                    <a:pt x="31" y="1059"/>
                    <a:pt x="14" y="1095"/>
                    <a:pt x="0" y="1116"/>
                  </a:cubicBezTo>
                  <a:cubicBezTo>
                    <a:pt x="2" y="1130"/>
                    <a:pt x="0" y="1146"/>
                    <a:pt x="7" y="1159"/>
                  </a:cubicBezTo>
                  <a:cubicBezTo>
                    <a:pt x="11" y="1166"/>
                    <a:pt x="29" y="1174"/>
                    <a:pt x="29" y="1166"/>
                  </a:cubicBezTo>
                  <a:cubicBezTo>
                    <a:pt x="29" y="1154"/>
                    <a:pt x="14" y="1147"/>
                    <a:pt x="7" y="1137"/>
                  </a:cubicBezTo>
                  <a:close/>
                </a:path>
              </a:pathLst>
            </a:custGeom>
            <a:noFill/>
            <a:ln w="38100" cap="flat" cmpd="sng">
              <a:solidFill>
                <a:srgbClr val="FF0000"/>
              </a:solidFill>
              <a:prstDash val="solid"/>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Rectangle 15"/>
            <p:cNvSpPr>
              <a:spLocks noChangeArrowheads="1"/>
            </p:cNvSpPr>
            <p:nvPr/>
          </p:nvSpPr>
          <p:spPr bwMode="auto">
            <a:xfrm>
              <a:off x="2568" y="2998"/>
              <a:ext cx="1926" cy="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eaLnBrk="1" hangingPunct="1">
                <a:spcBef>
                  <a:spcPct val="50000"/>
                </a:spcBef>
                <a:buFontTx/>
                <a:buNone/>
              </a:pPr>
              <a:r>
                <a:rPr lang="zh-CN" altLang="en-US" dirty="0">
                  <a:solidFill>
                    <a:srgbClr val="FF0000"/>
                  </a:solidFill>
                  <a:latin typeface="Times New Roman" panose="02020603050405020304" pitchFamily="18" charset="0"/>
                  <a:ea typeface="SimSun" panose="02010600030101010101" pitchFamily="2" charset="-122"/>
                </a:rPr>
                <a:t>结果</a:t>
              </a:r>
              <a:r>
                <a:rPr lang="en-US" altLang="zh-CN" dirty="0">
                  <a:solidFill>
                    <a:srgbClr val="FF0000"/>
                  </a:solidFill>
                  <a:latin typeface="Times New Roman" panose="02020603050405020304" pitchFamily="18" charset="0"/>
                  <a:ea typeface="SimSun" panose="02010600030101010101" pitchFamily="2" charset="-122"/>
                </a:rPr>
                <a:t>		B     D</a:t>
              </a:r>
            </a:p>
            <a:p>
              <a:pPr algn="ctr" eaLnBrk="1" hangingPunct="1">
                <a:lnSpc>
                  <a:spcPct val="50000"/>
                </a:lnSpc>
                <a:spcBef>
                  <a:spcPct val="50000"/>
                </a:spcBef>
                <a:buFontTx/>
                <a:buNone/>
              </a:pPr>
              <a:r>
                <a:rPr lang="en-US" altLang="zh-CN" dirty="0">
                  <a:solidFill>
                    <a:srgbClr val="FF0000"/>
                  </a:solidFill>
                  <a:latin typeface="Times New Roman" panose="02020603050405020304" pitchFamily="18" charset="0"/>
                  <a:ea typeface="SimSun" panose="02010600030101010101" pitchFamily="2" charset="-122"/>
                </a:rPr>
                <a:t>		2      x</a:t>
              </a:r>
              <a:endParaRPr lang="en-US" altLang="zh-CN" dirty="0">
                <a:latin typeface="Times New Roman" panose="02020603050405020304" pitchFamily="18" charset="0"/>
                <a:ea typeface="SimSun" panose="02010600030101010101" pitchFamily="2" charset="-122"/>
              </a:endParaRPr>
            </a:p>
          </p:txBody>
        </p:sp>
        <p:sp>
          <p:nvSpPr>
            <p:cNvPr id="136" name="Line 16"/>
            <p:cNvSpPr>
              <a:spLocks noChangeShapeType="1"/>
            </p:cNvSpPr>
            <p:nvPr/>
          </p:nvSpPr>
          <p:spPr bwMode="auto">
            <a:xfrm>
              <a:off x="3663" y="3348"/>
              <a:ext cx="864" cy="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Line 17"/>
            <p:cNvSpPr>
              <a:spLocks noChangeShapeType="1"/>
            </p:cNvSpPr>
            <p:nvPr/>
          </p:nvSpPr>
          <p:spPr bwMode="auto">
            <a:xfrm>
              <a:off x="4095" y="3108"/>
              <a:ext cx="0" cy="528"/>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blinds(vertical)">
                                      <p:cBhvr>
                                        <p:cTn id="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逻辑重写</a:t>
            </a:r>
          </a:p>
        </p:txBody>
      </p:sp>
      <p:sp>
        <p:nvSpPr>
          <p:cNvPr id="23555"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执行策略</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1</a:t>
            </a:r>
            <a:endPar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endParaRPr>
          </a:p>
        </p:txBody>
      </p:sp>
      <p:pic>
        <p:nvPicPr>
          <p:cNvPr id="35" name="图片 34"/>
          <p:cNvPicPr>
            <a:picLocks noChangeAspect="1"/>
          </p:cNvPicPr>
          <p:nvPr/>
        </p:nvPicPr>
        <p:blipFill>
          <a:blip r:embed="rId3"/>
          <a:stretch>
            <a:fillRect/>
          </a:stretch>
        </p:blipFill>
        <p:spPr>
          <a:xfrm>
            <a:off x="1364884" y="2897271"/>
            <a:ext cx="920271" cy="920271"/>
          </a:xfrm>
          <a:prstGeom prst="rect">
            <a:avLst/>
          </a:prstGeom>
        </p:spPr>
      </p:pic>
      <p:grpSp>
        <p:nvGrpSpPr>
          <p:cNvPr id="61" name="组合 60"/>
          <p:cNvGrpSpPr/>
          <p:nvPr/>
        </p:nvGrpSpPr>
        <p:grpSpPr>
          <a:xfrm>
            <a:off x="112125" y="3817542"/>
            <a:ext cx="3425789" cy="1690560"/>
            <a:chOff x="346710" y="3817542"/>
            <a:chExt cx="3425789" cy="1690560"/>
          </a:xfrm>
        </p:grpSpPr>
        <p:sp>
          <p:nvSpPr>
            <p:cNvPr id="20" name="文本框 19"/>
            <p:cNvSpPr txBox="1"/>
            <p:nvPr/>
          </p:nvSpPr>
          <p:spPr>
            <a:xfrm>
              <a:off x="346710" y="4430884"/>
              <a:ext cx="3425789" cy="1077218"/>
            </a:xfrm>
            <a:prstGeom prst="rect">
              <a:avLst/>
            </a:prstGeom>
            <a:noFill/>
            <a:ln w="12700">
              <a:solidFill>
                <a:schemeClr val="tx1"/>
              </a:solidFill>
            </a:ln>
          </p:spPr>
          <p:txBody>
            <a:bodyPr wrap="square" rtlCol="0">
              <a:spAutoFit/>
            </a:bodyPr>
            <a:lstStyle/>
            <a:p>
              <a:pPr eaLnBrk="1" hangingPunct="1">
                <a:buFontTx/>
                <a:buNone/>
              </a:pPr>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B,D</a:t>
              </a:r>
            </a:p>
            <a:p>
              <a:pPr eaLnBrk="1" hangingPunct="1">
                <a:buFontTx/>
                <a:buNone/>
              </a:pPr>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R,S</a:t>
              </a:r>
            </a:p>
            <a:p>
              <a:r>
                <a:rPr lang="en-US" altLang="zh-CN" sz="1600" dirty="0">
                  <a:ea typeface="SimSun" panose="02010600030101010101" pitchFamily="2" charset="-122"/>
                </a:rPr>
                <a:t>WHERE </a:t>
              </a:r>
              <a:r>
                <a:rPr lang="en-US" altLang="zh-CN" sz="1600" dirty="0">
                  <a:solidFill>
                    <a:srgbClr val="C00000"/>
                  </a:solidFill>
                  <a:ea typeface="SimSun" panose="02010600030101010101" pitchFamily="2" charset="-122"/>
                </a:rPr>
                <a:t>R.A = “c” </a:t>
              </a:r>
              <a:r>
                <a:rPr lang="en-US" altLang="zh-CN" sz="1600" dirty="0">
                  <a:ea typeface="SimSun" panose="02010600030101010101" pitchFamily="2" charset="-122"/>
                  <a:sym typeface="Symbol" panose="05050102010706020507" pitchFamily="18" charset="2"/>
                </a:rPr>
                <a:t>AND</a:t>
              </a:r>
              <a:r>
                <a:rPr lang="en-US" altLang="zh-CN" sz="1600" dirty="0">
                  <a:solidFill>
                    <a:srgbClr val="C00000"/>
                  </a:solidFill>
                  <a:ea typeface="SimSun" panose="02010600030101010101" pitchFamily="2" charset="-122"/>
                </a:rPr>
                <a:t>  S.E = 2 </a:t>
              </a:r>
              <a:r>
                <a:rPr lang="en-US" altLang="zh-CN" sz="1600" dirty="0">
                  <a:ea typeface="SimSun" panose="02010600030101010101" pitchFamily="2" charset="-122"/>
                  <a:sym typeface="Symbol" panose="05050102010706020507" pitchFamily="18" charset="2"/>
                </a:rPr>
                <a:t>AND</a:t>
              </a:r>
              <a:r>
                <a:rPr lang="en-US" altLang="zh-CN" sz="1600" dirty="0">
                  <a:solidFill>
                    <a:srgbClr val="C00000"/>
                  </a:solidFill>
                  <a:ea typeface="SimSun" panose="02010600030101010101" pitchFamily="2" charset="-122"/>
                </a:rPr>
                <a:t>  R.C=S.C;</a:t>
              </a:r>
            </a:p>
          </p:txBody>
        </p:sp>
        <p:cxnSp>
          <p:nvCxnSpPr>
            <p:cNvPr id="42" name="直接箭头连接符 41"/>
            <p:cNvCxnSpPr>
              <a:stCxn id="20" idx="0"/>
              <a:endCxn id="35" idx="2"/>
            </p:cNvCxnSpPr>
            <p:nvPr/>
          </p:nvCxnSpPr>
          <p:spPr>
            <a:xfrm flipV="1">
              <a:off x="2059605" y="3817542"/>
              <a:ext cx="0" cy="613342"/>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grpSp>
      <p:sp>
        <p:nvSpPr>
          <p:cNvPr id="44" name="思想气泡: 云 43"/>
          <p:cNvSpPr/>
          <p:nvPr/>
        </p:nvSpPr>
        <p:spPr>
          <a:xfrm>
            <a:off x="2481718" y="2004823"/>
            <a:ext cx="1599110" cy="981238"/>
          </a:xfrm>
          <a:prstGeom prst="cloudCallout">
            <a:avLst>
              <a:gd name="adj1" fmla="val -90691"/>
              <a:gd name="adj2" fmla="val 4823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a:blip r:embed="rId4"/>
          <a:stretch>
            <a:fillRect/>
          </a:stretch>
        </p:blipFill>
        <p:spPr>
          <a:xfrm>
            <a:off x="2807832" y="2029136"/>
            <a:ext cx="946881" cy="946881"/>
          </a:xfrm>
          <a:prstGeom prst="rect">
            <a:avLst/>
          </a:prstGeom>
        </p:spPr>
      </p:pic>
      <p:grpSp>
        <p:nvGrpSpPr>
          <p:cNvPr id="45" name="组合 44"/>
          <p:cNvGrpSpPr/>
          <p:nvPr/>
        </p:nvGrpSpPr>
        <p:grpSpPr>
          <a:xfrm>
            <a:off x="3537914" y="2004823"/>
            <a:ext cx="4241202" cy="2964670"/>
            <a:chOff x="830743" y="1978010"/>
            <a:chExt cx="7802389" cy="2964670"/>
          </a:xfrm>
        </p:grpSpPr>
        <p:cxnSp>
          <p:nvCxnSpPr>
            <p:cNvPr id="46" name="直接连接符 45"/>
            <p:cNvCxnSpPr>
              <a:stCxn id="20" idx="3"/>
              <a:endCxn id="47" idx="1"/>
            </p:cNvCxnSpPr>
            <p:nvPr/>
          </p:nvCxnSpPr>
          <p:spPr>
            <a:xfrm flipV="1">
              <a:off x="830743" y="2966670"/>
              <a:ext cx="4340510" cy="1976010"/>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sp>
          <p:nvSpPr>
            <p:cNvPr id="47" name="矩形 46"/>
            <p:cNvSpPr/>
            <p:nvPr/>
          </p:nvSpPr>
          <p:spPr>
            <a:xfrm>
              <a:off x="5171253" y="1978010"/>
              <a:ext cx="3461879" cy="1977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grpSp>
        <p:nvGrpSpPr>
          <p:cNvPr id="10" name="组合 9"/>
          <p:cNvGrpSpPr/>
          <p:nvPr/>
        </p:nvGrpSpPr>
        <p:grpSpPr>
          <a:xfrm>
            <a:off x="6059852" y="1885428"/>
            <a:ext cx="1826264" cy="2096705"/>
            <a:chOff x="6059852" y="1885428"/>
            <a:chExt cx="1826264" cy="2096705"/>
          </a:xfrm>
        </p:grpSpPr>
        <p:sp>
          <p:nvSpPr>
            <p:cNvPr id="52" name="文本框 51"/>
            <p:cNvSpPr txBox="1"/>
            <p:nvPr/>
          </p:nvSpPr>
          <p:spPr>
            <a:xfrm>
              <a:off x="6468259" y="1885428"/>
              <a:ext cx="290091" cy="461665"/>
            </a:xfrm>
            <a:prstGeom prst="rect">
              <a:avLst/>
            </a:prstGeom>
            <a:noFill/>
          </p:spPr>
          <p:txBody>
            <a:bodyPr wrap="square">
              <a:spAutoFit/>
            </a:bodyPr>
            <a:lstStyle/>
            <a:p>
              <a:r>
                <a:rPr lang="el-GR" altLang="zh-CN" sz="2400" dirty="0">
                  <a:solidFill>
                    <a:srgbClr val="C00000"/>
                  </a:solidFill>
                </a:rPr>
                <a:t>π</a:t>
              </a:r>
              <a:endParaRPr lang="zh-CN" altLang="en-US" sz="2400" dirty="0"/>
            </a:p>
          </p:txBody>
        </p:sp>
        <p:sp>
          <p:nvSpPr>
            <p:cNvPr id="54" name="文本框 53"/>
            <p:cNvSpPr txBox="1"/>
            <p:nvPr/>
          </p:nvSpPr>
          <p:spPr>
            <a:xfrm>
              <a:off x="6059852" y="3520468"/>
              <a:ext cx="469473" cy="461665"/>
            </a:xfrm>
            <a:prstGeom prst="rect">
              <a:avLst/>
            </a:prstGeom>
            <a:noFill/>
          </p:spPr>
          <p:txBody>
            <a:bodyPr wrap="square">
              <a:spAutoFit/>
            </a:bodyPr>
            <a:lstStyle/>
            <a:p>
              <a:r>
                <a:rPr lang="en-US" altLang="zh-CN" sz="2400" dirty="0"/>
                <a:t>R</a:t>
              </a:r>
              <a:endParaRPr lang="zh-CN" altLang="en-US" sz="2400" dirty="0"/>
            </a:p>
          </p:txBody>
        </p:sp>
        <p:sp>
          <p:nvSpPr>
            <p:cNvPr id="55" name="文本框 54"/>
            <p:cNvSpPr txBox="1"/>
            <p:nvPr/>
          </p:nvSpPr>
          <p:spPr>
            <a:xfrm>
              <a:off x="6429214" y="3032644"/>
              <a:ext cx="329136" cy="461665"/>
            </a:xfrm>
            <a:prstGeom prst="rect">
              <a:avLst/>
            </a:prstGeom>
            <a:noFill/>
          </p:spPr>
          <p:txBody>
            <a:bodyPr wrap="square">
              <a:spAutoFit/>
            </a:bodyPr>
            <a:lstStyle/>
            <a:p>
              <a:r>
                <a:rPr lang="en-US" altLang="zh-CN" sz="2400" dirty="0">
                  <a:solidFill>
                    <a:srgbClr val="C00000"/>
                  </a:solidFill>
                </a:rPr>
                <a:t>×</a:t>
              </a:r>
              <a:endParaRPr lang="zh-CN" altLang="en-US" sz="2400" dirty="0"/>
            </a:p>
          </p:txBody>
        </p:sp>
        <p:sp>
          <p:nvSpPr>
            <p:cNvPr id="57" name="文本框 56"/>
            <p:cNvSpPr txBox="1"/>
            <p:nvPr/>
          </p:nvSpPr>
          <p:spPr>
            <a:xfrm>
              <a:off x="6879853" y="3520467"/>
              <a:ext cx="400948" cy="461665"/>
            </a:xfrm>
            <a:prstGeom prst="rect">
              <a:avLst/>
            </a:prstGeom>
            <a:noFill/>
          </p:spPr>
          <p:txBody>
            <a:bodyPr wrap="square">
              <a:spAutoFit/>
            </a:bodyPr>
            <a:lstStyle/>
            <a:p>
              <a:r>
                <a:rPr lang="en-US" altLang="zh-CN" sz="2400" dirty="0"/>
                <a:t>S</a:t>
              </a:r>
              <a:endParaRPr lang="zh-CN" altLang="en-US" sz="2400" dirty="0"/>
            </a:p>
          </p:txBody>
        </p:sp>
        <p:sp>
          <p:nvSpPr>
            <p:cNvPr id="58" name="文本框 57"/>
            <p:cNvSpPr txBox="1"/>
            <p:nvPr/>
          </p:nvSpPr>
          <p:spPr>
            <a:xfrm>
              <a:off x="6460801" y="2457999"/>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grpSp>
          <p:nvGrpSpPr>
            <p:cNvPr id="59" name="组合 58"/>
            <p:cNvGrpSpPr/>
            <p:nvPr/>
          </p:nvGrpSpPr>
          <p:grpSpPr>
            <a:xfrm>
              <a:off x="6308185" y="3368329"/>
              <a:ext cx="687546" cy="287419"/>
              <a:chOff x="6450965" y="5754323"/>
              <a:chExt cx="687546" cy="287419"/>
            </a:xfrm>
          </p:grpSpPr>
          <p:cxnSp>
            <p:nvCxnSpPr>
              <p:cNvPr id="60" name="直接箭头连接符 59"/>
              <p:cNvCxnSpPr/>
              <p:nvPr/>
            </p:nvCxnSpPr>
            <p:spPr>
              <a:xfrm flipV="1">
                <a:off x="6450965" y="5754323"/>
                <a:ext cx="221140"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64" name="直接箭头连接符 63"/>
              <p:cNvCxnSpPr/>
              <p:nvPr/>
            </p:nvCxnSpPr>
            <p:spPr>
              <a:xfrm flipH="1" flipV="1">
                <a:off x="6901130" y="5754323"/>
                <a:ext cx="237381"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cxnSp>
          <p:nvCxnSpPr>
            <p:cNvPr id="68" name="直接箭头连接符 67"/>
            <p:cNvCxnSpPr/>
            <p:nvPr/>
          </p:nvCxnSpPr>
          <p:spPr>
            <a:xfrm flipH="1">
              <a:off x="6636926" y="2800049"/>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69" name="文本框 68"/>
            <p:cNvSpPr txBox="1"/>
            <p:nvPr/>
          </p:nvSpPr>
          <p:spPr>
            <a:xfrm>
              <a:off x="6663189" y="2462780"/>
              <a:ext cx="1110207" cy="502702"/>
            </a:xfrm>
            <a:prstGeom prst="rect">
              <a:avLst/>
            </a:prstGeom>
            <a:noFill/>
          </p:spPr>
          <p:txBody>
            <a:bodyPr wrap="square">
              <a:spAutoFit/>
            </a:bodyPr>
            <a:lstStyle/>
            <a:p>
              <a:r>
                <a:rPr lang="en-US" altLang="zh-CN" sz="1600" baseline="-25000" dirty="0">
                  <a:solidFill>
                    <a:srgbClr val="7030A0"/>
                  </a:solidFill>
                </a:rPr>
                <a:t>R.A = “c” </a:t>
              </a:r>
              <a:r>
                <a:rPr lang="en-US" altLang="zh-CN" sz="1600" baseline="-25000" dirty="0">
                  <a:ea typeface="SimSun" panose="02010600030101010101" pitchFamily="2" charset="-122"/>
                  <a:sym typeface="Symbol" panose="05050102010706020507" pitchFamily="18" charset="2"/>
                </a:rPr>
                <a:t> </a:t>
              </a:r>
              <a:r>
                <a:rPr lang="en-US" altLang="zh-CN" sz="1600" baseline="-25000" dirty="0">
                  <a:solidFill>
                    <a:srgbClr val="7030A0"/>
                  </a:solidFill>
                </a:rPr>
                <a:t>S.E = 2 </a:t>
              </a:r>
              <a:r>
                <a:rPr lang="en-US" altLang="zh-CN" sz="1600" baseline="-25000" dirty="0">
                  <a:ea typeface="SimSun" panose="02010600030101010101" pitchFamily="2" charset="-122"/>
                  <a:sym typeface="Symbol" panose="05050102010706020507" pitchFamily="18" charset="2"/>
                </a:rPr>
                <a:t> </a:t>
              </a:r>
              <a:r>
                <a:rPr lang="en-US" altLang="zh-CN" sz="1600" baseline="-25000" dirty="0">
                  <a:solidFill>
                    <a:srgbClr val="7030A0"/>
                  </a:solidFill>
                </a:rPr>
                <a:t>R.C=S.C</a:t>
              </a:r>
              <a:endParaRPr lang="zh-CN" altLang="en-US" sz="1600" dirty="0">
                <a:solidFill>
                  <a:srgbClr val="7030A0"/>
                </a:solidFill>
              </a:endParaRPr>
            </a:p>
          </p:txBody>
        </p:sp>
        <p:cxnSp>
          <p:nvCxnSpPr>
            <p:cNvPr id="71" name="直接箭头连接符 70"/>
            <p:cNvCxnSpPr/>
            <p:nvPr/>
          </p:nvCxnSpPr>
          <p:spPr>
            <a:xfrm flipH="1">
              <a:off x="6640951" y="2206766"/>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72" name="文本框 71"/>
            <p:cNvSpPr txBox="1"/>
            <p:nvPr/>
          </p:nvSpPr>
          <p:spPr>
            <a:xfrm>
              <a:off x="6663189" y="1937049"/>
              <a:ext cx="1222927" cy="307777"/>
            </a:xfrm>
            <a:prstGeom prst="rect">
              <a:avLst/>
            </a:prstGeom>
            <a:noFill/>
          </p:spPr>
          <p:txBody>
            <a:bodyPr wrap="square">
              <a:spAutoFit/>
            </a:bodyPr>
            <a:lstStyle/>
            <a:p>
              <a:r>
                <a:rPr lang="en-US" altLang="zh-CN" sz="1400" baseline="-25000" dirty="0">
                  <a:solidFill>
                    <a:srgbClr val="7030A0"/>
                  </a:solidFill>
                </a:rPr>
                <a:t>B,D</a:t>
              </a:r>
              <a:endParaRPr lang="zh-CN" altLang="en-US" sz="1400" dirty="0">
                <a:solidFill>
                  <a:srgbClr val="7030A0"/>
                </a:solidFill>
              </a:endParaRPr>
            </a:p>
          </p:txBody>
        </p:sp>
      </p:grpSp>
      <p:sp>
        <p:nvSpPr>
          <p:cNvPr id="74" name="文本框 73"/>
          <p:cNvSpPr txBox="1"/>
          <p:nvPr/>
        </p:nvSpPr>
        <p:spPr>
          <a:xfrm>
            <a:off x="3008578" y="2974710"/>
            <a:ext cx="1712704" cy="369332"/>
          </a:xfrm>
          <a:prstGeom prst="rect">
            <a:avLst/>
          </a:prstGeom>
          <a:noFill/>
        </p:spPr>
        <p:txBody>
          <a:bodyPr wrap="square">
            <a:spAutoFit/>
          </a:bodyPr>
          <a:lstStyle/>
          <a:p>
            <a:r>
              <a:rPr lang="zh-CN" altLang="en-US" sz="1800"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如何执行？？？</a:t>
            </a:r>
            <a:endParaRPr lang="zh-CN" altLang="en-US" dirty="0"/>
          </a:p>
        </p:txBody>
      </p:sp>
      <p:sp>
        <p:nvSpPr>
          <p:cNvPr id="75" name="文本框 74"/>
          <p:cNvSpPr txBox="1"/>
          <p:nvPr/>
        </p:nvSpPr>
        <p:spPr>
          <a:xfrm>
            <a:off x="5360918" y="4061552"/>
            <a:ext cx="3112841"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solidFill>
                  <a:srgbClr val="C00000"/>
                </a:solidFill>
                <a:ea typeface="SimSun" panose="02010600030101010101" pitchFamily="2" charset="-122"/>
                <a:sym typeface="Symbol" panose="05050102010706020507" pitchFamily="18" charset="2"/>
              </a:rPr>
              <a:t></a:t>
            </a:r>
            <a:r>
              <a:rPr lang="en-US" altLang="zh-CN" baseline="-25000" dirty="0">
                <a:ea typeface="SimSun" panose="02010600030101010101" pitchFamily="2" charset="-122"/>
                <a:sym typeface="Symbol" panose="05050102010706020507" pitchFamily="18" charset="2"/>
              </a:rPr>
              <a:t>B,D </a:t>
            </a:r>
            <a:r>
              <a:rPr lang="en-US" altLang="zh-CN" dirty="0">
                <a:ea typeface="SimSun" panose="02010600030101010101" pitchFamily="2" charset="-122"/>
                <a:sym typeface="Symbol" panose="05050102010706020507" pitchFamily="18" charset="2"/>
              </a:rPr>
              <a:t>[</a:t>
            </a:r>
            <a:r>
              <a:rPr lang="en-US" altLang="zh-CN" baseline="-25000" dirty="0">
                <a:ea typeface="SimSun" panose="02010600030101010101" pitchFamily="2" charset="-122"/>
                <a:sym typeface="Symbol" panose="05050102010706020507" pitchFamily="18" charset="2"/>
              </a:rPr>
              <a:t> </a:t>
            </a:r>
            <a:r>
              <a:rPr lang="en-US" altLang="zh-CN" dirty="0" err="1">
                <a:solidFill>
                  <a:srgbClr val="C00000"/>
                </a:solidFill>
                <a:latin typeface="Symbol" panose="05050102010706020507" pitchFamily="18" charset="2"/>
                <a:ea typeface="SimSun" panose="02010600030101010101" pitchFamily="2" charset="-122"/>
                <a:sym typeface="Symbol" panose="05050102010706020507" pitchFamily="18" charset="2"/>
              </a:rPr>
              <a:t>s</a:t>
            </a:r>
            <a:r>
              <a:rPr lang="en-US" altLang="zh-CN" baseline="-25000" dirty="0" err="1">
                <a:ea typeface="SimSun" panose="02010600030101010101" pitchFamily="2" charset="-122"/>
                <a:sym typeface="Symbol" panose="05050102010706020507" pitchFamily="18" charset="2"/>
              </a:rPr>
              <a:t>R.A</a:t>
            </a:r>
            <a:r>
              <a:rPr lang="en-US" altLang="zh-CN" baseline="-25000" dirty="0">
                <a:ea typeface="SimSun" panose="02010600030101010101" pitchFamily="2" charset="-122"/>
                <a:sym typeface="Symbol" panose="05050102010706020507" pitchFamily="18" charset="2"/>
              </a:rPr>
              <a:t>=“c” S.E=2  R.C = S.C</a:t>
            </a:r>
            <a:r>
              <a:rPr lang="en-US" altLang="zh-CN" dirty="0">
                <a:ea typeface="SimSun" panose="02010600030101010101" pitchFamily="2" charset="-122"/>
                <a:sym typeface="Symbol" panose="05050102010706020507" pitchFamily="18" charset="2"/>
              </a:rPr>
              <a:t> (R</a:t>
            </a:r>
            <a:r>
              <a:rPr lang="en-US" altLang="zh-CN" sz="1800" dirty="0">
                <a:solidFill>
                  <a:srgbClr val="C00000"/>
                </a:solidFill>
              </a:rPr>
              <a:t>×</a:t>
            </a:r>
            <a:r>
              <a:rPr lang="en-US" altLang="zh-CN" dirty="0">
                <a:ea typeface="SimSun" panose="02010600030101010101" pitchFamily="2" charset="-122"/>
                <a:sym typeface="Symbol" panose="05050102010706020507" pitchFamily="18" charset="2"/>
              </a:rPr>
              <a:t>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par>
                                <p:cTn id="8" presetID="1"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wipe(up)">
                                      <p:cBhvr>
                                        <p:cTn id="14" dur="500"/>
                                        <p:tgtEl>
                                          <p:spTgt spid="45"/>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barn(inVertical)">
                                      <p:cBhvr>
                                        <p:cTn id="17" dur="500"/>
                                        <p:tgtEl>
                                          <p:spTgt spid="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wipe(left)">
                                      <p:cBhvr>
                                        <p:cTn id="2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74" grpId="0"/>
      <p:bldP spid="7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34801" y="3414783"/>
            <a:ext cx="1881799" cy="1977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48F63A3B-78C7-47BE-AE5E-E10140E04643}" type="slidenum">
              <a:rPr lang="en-US" smtClean="0"/>
              <a:t>44</a:t>
            </a:fld>
            <a:endParaRPr lang="en-US" dirty="0"/>
          </a:p>
        </p:txBody>
      </p:sp>
      <p:sp>
        <p:nvSpPr>
          <p:cNvPr id="3" name="Text Box 2"/>
          <p:cNvSpPr txBox="1">
            <a:spLocks noChangeArrowheads="1"/>
          </p:cNvSpPr>
          <p:nvPr/>
        </p:nvSpPr>
        <p:spPr bwMode="auto">
          <a:xfrm>
            <a:off x="1828800" y="1264195"/>
            <a:ext cx="8458200" cy="45958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spcBef>
                <a:spcPct val="50000"/>
              </a:spcBef>
              <a:buNone/>
            </a:pPr>
            <a:r>
              <a:rPr lang="en-US" altLang="zh-CN" dirty="0">
                <a:latin typeface="Times New Roman" panose="02020603050405020304" pitchFamily="18" charset="0"/>
                <a:ea typeface="SimSun" panose="02010600030101010101" pitchFamily="2" charset="-122"/>
              </a:rPr>
              <a:t>R </a:t>
            </a:r>
            <a:r>
              <a:rPr lang="en-US" altLang="zh-CN" dirty="0">
                <a:solidFill>
                  <a:srgbClr val="C00000"/>
                </a:solidFill>
              </a:rPr>
              <a:t>×</a:t>
            </a:r>
            <a:r>
              <a:rPr lang="en-US" altLang="zh-CN" dirty="0">
                <a:latin typeface="Times New Roman" panose="02020603050405020304" pitchFamily="18" charset="0"/>
                <a:ea typeface="SimSun" panose="02010600030101010101" pitchFamily="2" charset="-122"/>
              </a:rPr>
              <a:t> S	R.A	R.B	R.C	S.C	S.D	S.E</a:t>
            </a:r>
          </a:p>
          <a:p>
            <a:pPr eaLnBrk="1" hangingPunct="1">
              <a:spcBef>
                <a:spcPct val="50000"/>
              </a:spcBef>
              <a:buFontTx/>
              <a:buNone/>
            </a:pPr>
            <a:r>
              <a:rPr lang="en-US" altLang="zh-CN" dirty="0">
                <a:latin typeface="Times New Roman" panose="02020603050405020304" pitchFamily="18" charset="0"/>
                <a:ea typeface="SimSun" panose="02010600030101010101" pitchFamily="2" charset="-122"/>
              </a:rPr>
              <a:t>		  a	  1	 10	 10	  x	  2</a:t>
            </a:r>
          </a:p>
          <a:p>
            <a:pPr eaLnBrk="1" hangingPunct="1">
              <a:spcBef>
                <a:spcPct val="50000"/>
              </a:spcBef>
              <a:buFontTx/>
              <a:buNone/>
            </a:pPr>
            <a:r>
              <a:rPr lang="en-US" altLang="zh-CN" dirty="0">
                <a:latin typeface="Times New Roman" panose="02020603050405020304" pitchFamily="18" charset="0"/>
                <a:ea typeface="SimSun" panose="02010600030101010101" pitchFamily="2" charset="-122"/>
              </a:rPr>
              <a:t>		  a	  1	 10	 20	  y	  2</a:t>
            </a:r>
          </a:p>
          <a:p>
            <a:pPr eaLnBrk="1" hangingPunct="1">
              <a:lnSpc>
                <a:spcPct val="60000"/>
              </a:lnSpc>
              <a:spcBef>
                <a:spcPct val="50000"/>
              </a:spcBef>
              <a:buFontTx/>
              <a:buNone/>
            </a:pPr>
            <a:r>
              <a:rPr lang="en-US" altLang="zh-CN" dirty="0">
                <a:latin typeface="Times New Roman" panose="02020603050405020304" pitchFamily="18" charset="0"/>
                <a:ea typeface="SimSun" panose="02010600030101010101" pitchFamily="2" charset="-122"/>
              </a:rPr>
              <a:t>		  .</a:t>
            </a:r>
          </a:p>
          <a:p>
            <a:pPr eaLnBrk="1" hangingPunct="1">
              <a:lnSpc>
                <a:spcPct val="40000"/>
              </a:lnSpc>
              <a:spcBef>
                <a:spcPct val="50000"/>
              </a:spcBef>
              <a:buFontTx/>
              <a:buNone/>
            </a:pPr>
            <a:r>
              <a:rPr lang="en-US" altLang="zh-CN" dirty="0">
                <a:latin typeface="Times New Roman" panose="02020603050405020304" pitchFamily="18" charset="0"/>
                <a:ea typeface="SimSun" panose="02010600030101010101" pitchFamily="2" charset="-122"/>
              </a:rPr>
              <a:t>		  .</a:t>
            </a:r>
          </a:p>
          <a:p>
            <a:pPr eaLnBrk="1" hangingPunct="1">
              <a:spcBef>
                <a:spcPct val="50000"/>
              </a:spcBef>
              <a:buFontTx/>
              <a:buNone/>
            </a:pPr>
            <a:r>
              <a:rPr lang="en-US" altLang="zh-CN" dirty="0">
                <a:latin typeface="Times New Roman" panose="02020603050405020304" pitchFamily="18" charset="0"/>
                <a:ea typeface="SimSun" panose="02010600030101010101" pitchFamily="2" charset="-122"/>
              </a:rPr>
              <a:t>		  c	  2	 10	 10	  x	  2</a:t>
            </a:r>
          </a:p>
          <a:p>
            <a:pPr eaLnBrk="1" hangingPunct="1">
              <a:lnSpc>
                <a:spcPct val="30000"/>
              </a:lnSpc>
              <a:spcBef>
                <a:spcPct val="50000"/>
              </a:spcBef>
              <a:buFontTx/>
              <a:buNone/>
            </a:pPr>
            <a:r>
              <a:rPr lang="en-US" altLang="zh-CN" dirty="0">
                <a:latin typeface="Times New Roman" panose="02020603050405020304" pitchFamily="18" charset="0"/>
                <a:ea typeface="SimSun" panose="02010600030101010101" pitchFamily="2" charset="-122"/>
              </a:rPr>
              <a:t>		  .</a:t>
            </a:r>
          </a:p>
          <a:p>
            <a:pPr eaLnBrk="1" hangingPunct="1">
              <a:lnSpc>
                <a:spcPct val="20000"/>
              </a:lnSpc>
              <a:spcBef>
                <a:spcPct val="50000"/>
              </a:spcBef>
              <a:buFontTx/>
              <a:buNone/>
            </a:pPr>
            <a:r>
              <a:rPr lang="en-US" altLang="zh-CN" dirty="0">
                <a:latin typeface="Times New Roman" panose="02020603050405020304" pitchFamily="18" charset="0"/>
                <a:ea typeface="SimSun" panose="02010600030101010101" pitchFamily="2" charset="-122"/>
              </a:rPr>
              <a:t>		  .</a:t>
            </a:r>
          </a:p>
        </p:txBody>
      </p:sp>
      <p:sp>
        <p:nvSpPr>
          <p:cNvPr id="4" name="Line 3"/>
          <p:cNvSpPr>
            <a:spLocks noChangeShapeType="1"/>
          </p:cNvSpPr>
          <p:nvPr/>
        </p:nvSpPr>
        <p:spPr bwMode="auto">
          <a:xfrm>
            <a:off x="3505200" y="1923832"/>
            <a:ext cx="5486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Line 4"/>
          <p:cNvSpPr>
            <a:spLocks noChangeShapeType="1"/>
          </p:cNvSpPr>
          <p:nvPr/>
        </p:nvSpPr>
        <p:spPr bwMode="auto">
          <a:xfrm>
            <a:off x="3505200" y="1390432"/>
            <a:ext cx="0" cy="449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5"/>
          <p:cNvSpPr>
            <a:spLocks noChangeShapeType="1"/>
          </p:cNvSpPr>
          <p:nvPr/>
        </p:nvSpPr>
        <p:spPr bwMode="auto">
          <a:xfrm>
            <a:off x="4495800" y="1466632"/>
            <a:ext cx="0" cy="449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6"/>
          <p:cNvSpPr>
            <a:spLocks noChangeShapeType="1"/>
          </p:cNvSpPr>
          <p:nvPr/>
        </p:nvSpPr>
        <p:spPr bwMode="auto">
          <a:xfrm>
            <a:off x="5410200" y="1466632"/>
            <a:ext cx="0" cy="449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7"/>
          <p:cNvSpPr>
            <a:spLocks noChangeShapeType="1"/>
          </p:cNvSpPr>
          <p:nvPr/>
        </p:nvSpPr>
        <p:spPr bwMode="auto">
          <a:xfrm>
            <a:off x="6400800" y="1466632"/>
            <a:ext cx="0" cy="449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8"/>
          <p:cNvSpPr>
            <a:spLocks noChangeShapeType="1"/>
          </p:cNvSpPr>
          <p:nvPr/>
        </p:nvSpPr>
        <p:spPr bwMode="auto">
          <a:xfrm>
            <a:off x="7239000" y="1466632"/>
            <a:ext cx="0" cy="449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a:off x="8153400" y="1466632"/>
            <a:ext cx="0" cy="449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0"/>
          <p:cNvSpPr>
            <a:spLocks noChangeShapeType="1"/>
          </p:cNvSpPr>
          <p:nvPr/>
        </p:nvSpPr>
        <p:spPr bwMode="auto">
          <a:xfrm>
            <a:off x="8991600" y="1466632"/>
            <a:ext cx="0" cy="449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12"/>
          <p:cNvSpPr>
            <a:spLocks noChangeArrowheads="1"/>
          </p:cNvSpPr>
          <p:nvPr/>
        </p:nvSpPr>
        <p:spPr bwMode="auto">
          <a:xfrm>
            <a:off x="8305800" y="4520982"/>
            <a:ext cx="533400" cy="533400"/>
          </a:xfrm>
          <a:prstGeom prst="ellipse">
            <a:avLst/>
          </a:prstGeom>
          <a:noFill/>
          <a:ln w="9525">
            <a:solidFill>
              <a:srgbClr val="FF0000"/>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spcBef>
                <a:spcPct val="0"/>
              </a:spcBef>
              <a:buFontTx/>
              <a:buNone/>
            </a:pPr>
            <a:endParaRPr lang="zh-CN" altLang="zh-CN" sz="1800">
              <a:ea typeface="SimSun" panose="02010600030101010101" pitchFamily="2" charset="-122"/>
            </a:endParaRPr>
          </a:p>
        </p:txBody>
      </p:sp>
      <p:sp>
        <p:nvSpPr>
          <p:cNvPr id="14" name="Oval 13"/>
          <p:cNvSpPr>
            <a:spLocks noChangeArrowheads="1"/>
          </p:cNvSpPr>
          <p:nvPr/>
        </p:nvSpPr>
        <p:spPr bwMode="auto">
          <a:xfrm>
            <a:off x="5334000" y="4444782"/>
            <a:ext cx="1905000" cy="685800"/>
          </a:xfrm>
          <a:prstGeom prst="ellipse">
            <a:avLst/>
          </a:prstGeom>
          <a:noFill/>
          <a:ln w="9525">
            <a:solidFill>
              <a:srgbClr val="FF0000"/>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spcBef>
                <a:spcPct val="0"/>
              </a:spcBef>
              <a:buFontTx/>
              <a:buNone/>
            </a:pPr>
            <a:endParaRPr lang="zh-CN" altLang="zh-CN" sz="1800">
              <a:ea typeface="SimSun" panose="02010600030101010101" pitchFamily="2" charset="-122"/>
            </a:endParaRPr>
          </a:p>
        </p:txBody>
      </p:sp>
      <p:sp>
        <p:nvSpPr>
          <p:cNvPr id="15" name="Oval 14"/>
          <p:cNvSpPr>
            <a:spLocks noChangeArrowheads="1"/>
          </p:cNvSpPr>
          <p:nvPr/>
        </p:nvSpPr>
        <p:spPr bwMode="auto">
          <a:xfrm>
            <a:off x="3581400" y="4520982"/>
            <a:ext cx="838200" cy="457200"/>
          </a:xfrm>
          <a:prstGeom prst="ellipse">
            <a:avLst/>
          </a:prstGeom>
          <a:noFill/>
          <a:ln w="9525">
            <a:solidFill>
              <a:srgbClr val="FF0000"/>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spcBef>
                <a:spcPct val="0"/>
              </a:spcBef>
              <a:buFontTx/>
              <a:buNone/>
            </a:pPr>
            <a:endParaRPr lang="zh-CN" altLang="zh-CN" sz="1800">
              <a:ea typeface="SimSun" panose="02010600030101010101" pitchFamily="2" charset="-122"/>
            </a:endParaRPr>
          </a:p>
        </p:txBody>
      </p:sp>
      <p:sp>
        <p:nvSpPr>
          <p:cNvPr id="16" name="Line 15"/>
          <p:cNvSpPr>
            <a:spLocks noChangeShapeType="1"/>
          </p:cNvSpPr>
          <p:nvPr/>
        </p:nvSpPr>
        <p:spPr bwMode="auto">
          <a:xfrm flipH="1">
            <a:off x="4038600" y="4978182"/>
            <a:ext cx="914400" cy="121920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6"/>
          <p:cNvSpPr>
            <a:spLocks noChangeShapeType="1"/>
          </p:cNvSpPr>
          <p:nvPr/>
        </p:nvSpPr>
        <p:spPr bwMode="auto">
          <a:xfrm flipH="1">
            <a:off x="6324600" y="5054382"/>
            <a:ext cx="1371600" cy="1295400"/>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文本框 20"/>
          <p:cNvSpPr txBox="1"/>
          <p:nvPr/>
        </p:nvSpPr>
        <p:spPr>
          <a:xfrm>
            <a:off x="42917" y="1807620"/>
            <a:ext cx="1785883" cy="1384995"/>
          </a:xfrm>
          <a:prstGeom prst="rect">
            <a:avLst/>
          </a:prstGeom>
          <a:noFill/>
          <a:ln w="12700">
            <a:solidFill>
              <a:schemeClr val="tx1"/>
            </a:solidFill>
          </a:ln>
        </p:spPr>
        <p:txBody>
          <a:bodyPr wrap="square" rtlCol="0">
            <a:spAutoFit/>
          </a:bodyPr>
          <a:lstStyle/>
          <a:p>
            <a:pPr eaLnBrk="1" hangingPunct="1">
              <a:buFontTx/>
              <a:buNone/>
            </a:pPr>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B,D</a:t>
            </a:r>
          </a:p>
          <a:p>
            <a:pPr eaLnBrk="1" hangingPunct="1">
              <a:buFontTx/>
              <a:buNone/>
            </a:pPr>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R,S</a:t>
            </a:r>
          </a:p>
          <a:p>
            <a:r>
              <a:rPr lang="en-US" altLang="zh-CN" sz="1600" dirty="0">
                <a:ea typeface="SimSun" panose="02010600030101010101" pitchFamily="2" charset="-122"/>
              </a:rPr>
              <a:t>WHERE </a:t>
            </a:r>
            <a:r>
              <a:rPr lang="en-US" altLang="zh-CN" sz="1600" dirty="0">
                <a:solidFill>
                  <a:srgbClr val="C00000"/>
                </a:solidFill>
                <a:ea typeface="SimSun" panose="02010600030101010101" pitchFamily="2" charset="-122"/>
              </a:rPr>
              <a:t>R.A = “c” </a:t>
            </a:r>
            <a:r>
              <a:rPr lang="en-US" altLang="zh-CN" sz="1600" dirty="0">
                <a:ea typeface="SimSun" panose="02010600030101010101" pitchFamily="2" charset="-122"/>
                <a:sym typeface="Symbol" panose="05050102010706020507" pitchFamily="18" charset="2"/>
              </a:rPr>
              <a:t>AND</a:t>
            </a:r>
            <a:r>
              <a:rPr lang="en-US" altLang="zh-CN" sz="2000" dirty="0">
                <a:solidFill>
                  <a:srgbClr val="C00000"/>
                </a:solidFill>
                <a:ea typeface="SimSun" panose="02010600030101010101" pitchFamily="2" charset="-122"/>
              </a:rPr>
              <a:t> </a:t>
            </a:r>
            <a:r>
              <a:rPr lang="en-US" altLang="zh-CN" sz="1600" dirty="0">
                <a:solidFill>
                  <a:srgbClr val="C00000"/>
                </a:solidFill>
                <a:ea typeface="SimSun" panose="02010600030101010101" pitchFamily="2" charset="-122"/>
              </a:rPr>
              <a:t> S.E = 2 </a:t>
            </a:r>
            <a:r>
              <a:rPr lang="en-US" altLang="zh-CN" sz="1600" dirty="0">
                <a:ea typeface="SimSun" panose="02010600030101010101" pitchFamily="2" charset="-122"/>
                <a:sym typeface="Symbol" panose="05050102010706020507" pitchFamily="18" charset="2"/>
              </a:rPr>
              <a:t>AND</a:t>
            </a:r>
            <a:r>
              <a:rPr lang="en-US" altLang="zh-CN" sz="1600" dirty="0">
                <a:solidFill>
                  <a:srgbClr val="C00000"/>
                </a:solidFill>
                <a:ea typeface="SimSun" panose="02010600030101010101" pitchFamily="2" charset="-122"/>
              </a:rPr>
              <a:t>  R.C=S.C;</a:t>
            </a:r>
          </a:p>
        </p:txBody>
      </p:sp>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逻辑重写</a:t>
            </a:r>
          </a:p>
        </p:txBody>
      </p:sp>
      <p:sp>
        <p:nvSpPr>
          <p:cNvPr id="23"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执行策略</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1</a:t>
            </a:r>
            <a:endPar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endParaRPr>
          </a:p>
        </p:txBody>
      </p:sp>
      <p:grpSp>
        <p:nvGrpSpPr>
          <p:cNvPr id="26" name="组合 25"/>
          <p:cNvGrpSpPr/>
          <p:nvPr/>
        </p:nvGrpSpPr>
        <p:grpSpPr>
          <a:xfrm>
            <a:off x="146051" y="3256227"/>
            <a:ext cx="1826264" cy="2096705"/>
            <a:chOff x="6059852" y="1885428"/>
            <a:chExt cx="1826264" cy="2096705"/>
          </a:xfrm>
        </p:grpSpPr>
        <p:sp>
          <p:nvSpPr>
            <p:cNvPr id="27" name="文本框 26"/>
            <p:cNvSpPr txBox="1"/>
            <p:nvPr/>
          </p:nvSpPr>
          <p:spPr>
            <a:xfrm>
              <a:off x="6468259" y="1885428"/>
              <a:ext cx="290091" cy="461665"/>
            </a:xfrm>
            <a:prstGeom prst="rect">
              <a:avLst/>
            </a:prstGeom>
            <a:noFill/>
          </p:spPr>
          <p:txBody>
            <a:bodyPr wrap="square">
              <a:spAutoFit/>
            </a:bodyPr>
            <a:lstStyle/>
            <a:p>
              <a:r>
                <a:rPr lang="el-GR" altLang="zh-CN" sz="2400" dirty="0">
                  <a:solidFill>
                    <a:srgbClr val="C00000"/>
                  </a:solidFill>
                </a:rPr>
                <a:t>π</a:t>
              </a:r>
              <a:endParaRPr lang="zh-CN" altLang="en-US" sz="2400" dirty="0"/>
            </a:p>
          </p:txBody>
        </p:sp>
        <p:sp>
          <p:nvSpPr>
            <p:cNvPr id="28" name="文本框 27"/>
            <p:cNvSpPr txBox="1"/>
            <p:nvPr/>
          </p:nvSpPr>
          <p:spPr>
            <a:xfrm>
              <a:off x="6059852" y="3520468"/>
              <a:ext cx="469473" cy="461665"/>
            </a:xfrm>
            <a:prstGeom prst="rect">
              <a:avLst/>
            </a:prstGeom>
            <a:noFill/>
          </p:spPr>
          <p:txBody>
            <a:bodyPr wrap="square">
              <a:spAutoFit/>
            </a:bodyPr>
            <a:lstStyle/>
            <a:p>
              <a:r>
                <a:rPr lang="en-US" altLang="zh-CN" sz="2400" dirty="0"/>
                <a:t>R</a:t>
              </a:r>
              <a:endParaRPr lang="zh-CN" altLang="en-US" sz="2400" dirty="0"/>
            </a:p>
          </p:txBody>
        </p:sp>
        <p:sp>
          <p:nvSpPr>
            <p:cNvPr id="29" name="文本框 28"/>
            <p:cNvSpPr txBox="1"/>
            <p:nvPr/>
          </p:nvSpPr>
          <p:spPr>
            <a:xfrm>
              <a:off x="6429214" y="3032644"/>
              <a:ext cx="329136" cy="461665"/>
            </a:xfrm>
            <a:prstGeom prst="rect">
              <a:avLst/>
            </a:prstGeom>
            <a:noFill/>
          </p:spPr>
          <p:txBody>
            <a:bodyPr wrap="square">
              <a:spAutoFit/>
            </a:bodyPr>
            <a:lstStyle/>
            <a:p>
              <a:r>
                <a:rPr lang="en-US" altLang="zh-CN" sz="2400" dirty="0">
                  <a:solidFill>
                    <a:srgbClr val="C00000"/>
                  </a:solidFill>
                </a:rPr>
                <a:t>×</a:t>
              </a:r>
              <a:endParaRPr lang="zh-CN" altLang="en-US" sz="2400" dirty="0"/>
            </a:p>
          </p:txBody>
        </p:sp>
        <p:sp>
          <p:nvSpPr>
            <p:cNvPr id="30" name="文本框 29"/>
            <p:cNvSpPr txBox="1"/>
            <p:nvPr/>
          </p:nvSpPr>
          <p:spPr>
            <a:xfrm>
              <a:off x="6879853" y="3520467"/>
              <a:ext cx="400948" cy="461665"/>
            </a:xfrm>
            <a:prstGeom prst="rect">
              <a:avLst/>
            </a:prstGeom>
            <a:noFill/>
          </p:spPr>
          <p:txBody>
            <a:bodyPr wrap="square">
              <a:spAutoFit/>
            </a:bodyPr>
            <a:lstStyle/>
            <a:p>
              <a:r>
                <a:rPr lang="en-US" altLang="zh-CN" sz="2400" dirty="0"/>
                <a:t>S</a:t>
              </a:r>
              <a:endParaRPr lang="zh-CN" altLang="en-US" sz="2400" dirty="0"/>
            </a:p>
          </p:txBody>
        </p:sp>
        <p:sp>
          <p:nvSpPr>
            <p:cNvPr id="31" name="文本框 30"/>
            <p:cNvSpPr txBox="1"/>
            <p:nvPr/>
          </p:nvSpPr>
          <p:spPr>
            <a:xfrm>
              <a:off x="6460801" y="2457999"/>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grpSp>
          <p:nvGrpSpPr>
            <p:cNvPr id="32" name="组合 31"/>
            <p:cNvGrpSpPr/>
            <p:nvPr/>
          </p:nvGrpSpPr>
          <p:grpSpPr>
            <a:xfrm>
              <a:off x="6308185" y="3368329"/>
              <a:ext cx="687546" cy="287419"/>
              <a:chOff x="6450965" y="5754323"/>
              <a:chExt cx="687546" cy="287419"/>
            </a:xfrm>
          </p:grpSpPr>
          <p:cxnSp>
            <p:nvCxnSpPr>
              <p:cNvPr id="37" name="直接箭头连接符 36"/>
              <p:cNvCxnSpPr/>
              <p:nvPr/>
            </p:nvCxnSpPr>
            <p:spPr>
              <a:xfrm flipV="1">
                <a:off x="6450965" y="5754323"/>
                <a:ext cx="221140"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8" name="直接箭头连接符 37"/>
              <p:cNvCxnSpPr/>
              <p:nvPr/>
            </p:nvCxnSpPr>
            <p:spPr>
              <a:xfrm flipH="1" flipV="1">
                <a:off x="6901130" y="5754323"/>
                <a:ext cx="237381"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cxnSp>
          <p:nvCxnSpPr>
            <p:cNvPr id="33" name="直接箭头连接符 32"/>
            <p:cNvCxnSpPr/>
            <p:nvPr/>
          </p:nvCxnSpPr>
          <p:spPr>
            <a:xfrm flipH="1">
              <a:off x="6636926" y="2800049"/>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34" name="文本框 33"/>
            <p:cNvSpPr txBox="1"/>
            <p:nvPr/>
          </p:nvSpPr>
          <p:spPr>
            <a:xfrm>
              <a:off x="6663189" y="2462780"/>
              <a:ext cx="1110207" cy="502702"/>
            </a:xfrm>
            <a:prstGeom prst="rect">
              <a:avLst/>
            </a:prstGeom>
            <a:noFill/>
          </p:spPr>
          <p:txBody>
            <a:bodyPr wrap="square">
              <a:spAutoFit/>
            </a:bodyPr>
            <a:lstStyle/>
            <a:p>
              <a:r>
                <a:rPr lang="en-US" altLang="zh-CN" sz="1600" baseline="-25000" dirty="0">
                  <a:solidFill>
                    <a:srgbClr val="7030A0"/>
                  </a:solidFill>
                </a:rPr>
                <a:t>R.A = “c” </a:t>
              </a:r>
              <a:r>
                <a:rPr lang="en-US" altLang="zh-CN" sz="1600" baseline="-25000" dirty="0">
                  <a:ea typeface="SimSun" panose="02010600030101010101" pitchFamily="2" charset="-122"/>
                  <a:sym typeface="Symbol" panose="05050102010706020507" pitchFamily="18" charset="2"/>
                </a:rPr>
                <a:t> </a:t>
              </a:r>
              <a:r>
                <a:rPr lang="en-US" altLang="zh-CN" sz="1600" baseline="-25000" dirty="0">
                  <a:solidFill>
                    <a:srgbClr val="7030A0"/>
                  </a:solidFill>
                </a:rPr>
                <a:t>S.E = 2 </a:t>
              </a:r>
              <a:r>
                <a:rPr lang="en-US" altLang="zh-CN" sz="1600" baseline="-25000" dirty="0">
                  <a:ea typeface="SimSun" panose="02010600030101010101" pitchFamily="2" charset="-122"/>
                  <a:sym typeface="Symbol" panose="05050102010706020507" pitchFamily="18" charset="2"/>
                </a:rPr>
                <a:t> </a:t>
              </a:r>
              <a:r>
                <a:rPr lang="en-US" altLang="zh-CN" sz="1600" baseline="-25000" dirty="0">
                  <a:solidFill>
                    <a:srgbClr val="7030A0"/>
                  </a:solidFill>
                </a:rPr>
                <a:t>R.C=S.C</a:t>
              </a:r>
              <a:endParaRPr lang="zh-CN" altLang="en-US" sz="1600" dirty="0">
                <a:solidFill>
                  <a:srgbClr val="7030A0"/>
                </a:solidFill>
              </a:endParaRPr>
            </a:p>
          </p:txBody>
        </p:sp>
        <p:cxnSp>
          <p:nvCxnSpPr>
            <p:cNvPr id="35" name="直接箭头连接符 34"/>
            <p:cNvCxnSpPr/>
            <p:nvPr/>
          </p:nvCxnSpPr>
          <p:spPr>
            <a:xfrm flipH="1">
              <a:off x="6640951" y="2206766"/>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36" name="文本框 35"/>
            <p:cNvSpPr txBox="1"/>
            <p:nvPr/>
          </p:nvSpPr>
          <p:spPr>
            <a:xfrm>
              <a:off x="6663189" y="1937049"/>
              <a:ext cx="1222927" cy="307777"/>
            </a:xfrm>
            <a:prstGeom prst="rect">
              <a:avLst/>
            </a:prstGeom>
            <a:noFill/>
          </p:spPr>
          <p:txBody>
            <a:bodyPr wrap="square">
              <a:spAutoFit/>
            </a:bodyPr>
            <a:lstStyle/>
            <a:p>
              <a:r>
                <a:rPr lang="en-US" altLang="zh-CN" sz="1400" baseline="-25000" dirty="0">
                  <a:solidFill>
                    <a:srgbClr val="7030A0"/>
                  </a:solidFill>
                </a:rPr>
                <a:t>B,D</a:t>
              </a:r>
              <a:endParaRPr lang="zh-CN" altLang="en-US" sz="1400" dirty="0">
                <a:solidFill>
                  <a:srgbClr val="7030A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inVertical)">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970839" y="3414783"/>
            <a:ext cx="1881799" cy="1977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1" name="文本框 20"/>
          <p:cNvSpPr txBox="1"/>
          <p:nvPr/>
        </p:nvSpPr>
        <p:spPr>
          <a:xfrm>
            <a:off x="978955" y="1807620"/>
            <a:ext cx="1785883" cy="1446550"/>
          </a:xfrm>
          <a:prstGeom prst="rect">
            <a:avLst/>
          </a:prstGeom>
          <a:noFill/>
          <a:ln w="12700">
            <a:solidFill>
              <a:schemeClr val="tx1"/>
            </a:solidFill>
          </a:ln>
        </p:spPr>
        <p:txBody>
          <a:bodyPr wrap="square" rtlCol="0">
            <a:spAutoFit/>
          </a:bodyPr>
          <a:lstStyle/>
          <a:p>
            <a:pPr eaLnBrk="1" hangingPunct="1">
              <a:buFontTx/>
              <a:buNone/>
            </a:pPr>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B,D</a:t>
            </a:r>
          </a:p>
          <a:p>
            <a:pPr eaLnBrk="1" hangingPunct="1">
              <a:buFontTx/>
              <a:buNone/>
            </a:pPr>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R,S</a:t>
            </a:r>
          </a:p>
          <a:p>
            <a:pPr eaLnBrk="1" hangingPunct="1">
              <a:buFontTx/>
              <a:buNone/>
            </a:pPr>
            <a:r>
              <a:rPr lang="en-US" altLang="zh-CN" sz="1600" dirty="0">
                <a:ea typeface="SimSun" panose="02010600030101010101" pitchFamily="2" charset="-122"/>
              </a:rPr>
              <a:t>WHERE </a:t>
            </a:r>
            <a:r>
              <a:rPr lang="en-US" altLang="zh-CN" sz="1600" dirty="0">
                <a:solidFill>
                  <a:srgbClr val="C00000"/>
                </a:solidFill>
                <a:ea typeface="SimSun" panose="02010600030101010101" pitchFamily="2" charset="-122"/>
              </a:rPr>
              <a:t>R.A = “c” </a:t>
            </a:r>
            <a:r>
              <a:rPr lang="en-US" altLang="zh-CN" sz="2000" dirty="0">
                <a:solidFill>
                  <a:srgbClr val="C00000"/>
                </a:solidFill>
                <a:ea typeface="SimSun" panose="02010600030101010101" pitchFamily="2" charset="-122"/>
              </a:rPr>
              <a:t> </a:t>
            </a:r>
            <a:r>
              <a:rPr lang="en-US" altLang="zh-CN" sz="2000" b="1" dirty="0">
                <a:solidFill>
                  <a:srgbClr val="C00000"/>
                </a:solidFill>
                <a:ea typeface="SimSun" panose="02010600030101010101" pitchFamily="2" charset="-122"/>
                <a:sym typeface="Symbol" panose="05050102010706020507" pitchFamily="18" charset="2"/>
              </a:rPr>
              <a:t></a:t>
            </a:r>
            <a:r>
              <a:rPr lang="en-US" altLang="zh-CN" sz="2000" dirty="0">
                <a:solidFill>
                  <a:srgbClr val="C00000"/>
                </a:solidFill>
                <a:ea typeface="SimSun" panose="02010600030101010101" pitchFamily="2" charset="-122"/>
              </a:rPr>
              <a:t> </a:t>
            </a:r>
            <a:r>
              <a:rPr lang="en-US" altLang="zh-CN" sz="1600" dirty="0">
                <a:solidFill>
                  <a:srgbClr val="C00000"/>
                </a:solidFill>
                <a:ea typeface="SimSun" panose="02010600030101010101" pitchFamily="2" charset="-122"/>
              </a:rPr>
              <a:t> S.E = 2 </a:t>
            </a:r>
            <a:r>
              <a:rPr lang="en-US" altLang="zh-CN" sz="2000" b="1" dirty="0">
                <a:solidFill>
                  <a:srgbClr val="C00000"/>
                </a:solidFill>
                <a:ea typeface="SimSun" panose="02010600030101010101" pitchFamily="2" charset="-122"/>
                <a:sym typeface="Symbol" panose="05050102010706020507" pitchFamily="18" charset="2"/>
              </a:rPr>
              <a:t></a:t>
            </a:r>
            <a:r>
              <a:rPr lang="en-US" altLang="zh-CN" sz="1600" dirty="0">
                <a:solidFill>
                  <a:srgbClr val="C00000"/>
                </a:solidFill>
                <a:ea typeface="SimSun" panose="02010600030101010101" pitchFamily="2" charset="-122"/>
              </a:rPr>
              <a:t>  R.C=S.C;</a:t>
            </a:r>
          </a:p>
        </p:txBody>
      </p:sp>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逻辑重写</a:t>
            </a:r>
          </a:p>
        </p:txBody>
      </p:sp>
      <p:sp>
        <p:nvSpPr>
          <p:cNvPr id="23"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执行策略</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2</a:t>
            </a:r>
            <a:endPar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endParaRPr>
          </a:p>
        </p:txBody>
      </p:sp>
      <p:grpSp>
        <p:nvGrpSpPr>
          <p:cNvPr id="26" name="组合 25"/>
          <p:cNvGrpSpPr/>
          <p:nvPr/>
        </p:nvGrpSpPr>
        <p:grpSpPr>
          <a:xfrm>
            <a:off x="1082089" y="3256227"/>
            <a:ext cx="1826264" cy="2096705"/>
            <a:chOff x="6059852" y="1885428"/>
            <a:chExt cx="1826264" cy="2096705"/>
          </a:xfrm>
        </p:grpSpPr>
        <p:sp>
          <p:nvSpPr>
            <p:cNvPr id="27" name="文本框 26"/>
            <p:cNvSpPr txBox="1"/>
            <p:nvPr/>
          </p:nvSpPr>
          <p:spPr>
            <a:xfrm>
              <a:off x="6468259" y="1885428"/>
              <a:ext cx="290091" cy="461665"/>
            </a:xfrm>
            <a:prstGeom prst="rect">
              <a:avLst/>
            </a:prstGeom>
            <a:noFill/>
          </p:spPr>
          <p:txBody>
            <a:bodyPr wrap="square">
              <a:spAutoFit/>
            </a:bodyPr>
            <a:lstStyle/>
            <a:p>
              <a:r>
                <a:rPr lang="el-GR" altLang="zh-CN" sz="2400" dirty="0">
                  <a:solidFill>
                    <a:srgbClr val="C00000"/>
                  </a:solidFill>
                </a:rPr>
                <a:t>π</a:t>
              </a:r>
              <a:endParaRPr lang="zh-CN" altLang="en-US" sz="2400" dirty="0"/>
            </a:p>
          </p:txBody>
        </p:sp>
        <p:sp>
          <p:nvSpPr>
            <p:cNvPr id="28" name="文本框 27"/>
            <p:cNvSpPr txBox="1"/>
            <p:nvPr/>
          </p:nvSpPr>
          <p:spPr>
            <a:xfrm>
              <a:off x="6059852" y="3520468"/>
              <a:ext cx="469473" cy="461665"/>
            </a:xfrm>
            <a:prstGeom prst="rect">
              <a:avLst/>
            </a:prstGeom>
            <a:noFill/>
          </p:spPr>
          <p:txBody>
            <a:bodyPr wrap="square">
              <a:spAutoFit/>
            </a:bodyPr>
            <a:lstStyle/>
            <a:p>
              <a:r>
                <a:rPr lang="en-US" altLang="zh-CN" sz="2400" dirty="0"/>
                <a:t>R</a:t>
              </a:r>
              <a:endParaRPr lang="zh-CN" altLang="en-US" sz="2400" dirty="0"/>
            </a:p>
          </p:txBody>
        </p:sp>
        <p:sp>
          <p:nvSpPr>
            <p:cNvPr id="29" name="文本框 28"/>
            <p:cNvSpPr txBox="1"/>
            <p:nvPr/>
          </p:nvSpPr>
          <p:spPr>
            <a:xfrm>
              <a:off x="6429214" y="3032644"/>
              <a:ext cx="329136" cy="461665"/>
            </a:xfrm>
            <a:prstGeom prst="rect">
              <a:avLst/>
            </a:prstGeom>
            <a:noFill/>
          </p:spPr>
          <p:txBody>
            <a:bodyPr wrap="square">
              <a:spAutoFit/>
            </a:bodyPr>
            <a:lstStyle/>
            <a:p>
              <a:r>
                <a:rPr lang="en-US" altLang="zh-CN" sz="2400" dirty="0">
                  <a:solidFill>
                    <a:srgbClr val="C00000"/>
                  </a:solidFill>
                </a:rPr>
                <a:t>×</a:t>
              </a:r>
              <a:endParaRPr lang="zh-CN" altLang="en-US" sz="2400" dirty="0"/>
            </a:p>
          </p:txBody>
        </p:sp>
        <p:sp>
          <p:nvSpPr>
            <p:cNvPr id="30" name="文本框 29"/>
            <p:cNvSpPr txBox="1"/>
            <p:nvPr/>
          </p:nvSpPr>
          <p:spPr>
            <a:xfrm>
              <a:off x="6879853" y="3520467"/>
              <a:ext cx="400948" cy="461665"/>
            </a:xfrm>
            <a:prstGeom prst="rect">
              <a:avLst/>
            </a:prstGeom>
            <a:noFill/>
          </p:spPr>
          <p:txBody>
            <a:bodyPr wrap="square">
              <a:spAutoFit/>
            </a:bodyPr>
            <a:lstStyle/>
            <a:p>
              <a:r>
                <a:rPr lang="en-US" altLang="zh-CN" sz="2400" dirty="0"/>
                <a:t>S</a:t>
              </a:r>
              <a:endParaRPr lang="zh-CN" altLang="en-US" sz="2400" dirty="0"/>
            </a:p>
          </p:txBody>
        </p:sp>
        <p:sp>
          <p:nvSpPr>
            <p:cNvPr id="31" name="文本框 30"/>
            <p:cNvSpPr txBox="1"/>
            <p:nvPr/>
          </p:nvSpPr>
          <p:spPr>
            <a:xfrm>
              <a:off x="6460801" y="2457999"/>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grpSp>
          <p:nvGrpSpPr>
            <p:cNvPr id="32" name="组合 31"/>
            <p:cNvGrpSpPr/>
            <p:nvPr/>
          </p:nvGrpSpPr>
          <p:grpSpPr>
            <a:xfrm>
              <a:off x="6308185" y="3368329"/>
              <a:ext cx="687546" cy="287419"/>
              <a:chOff x="6450965" y="5754323"/>
              <a:chExt cx="687546" cy="287419"/>
            </a:xfrm>
          </p:grpSpPr>
          <p:cxnSp>
            <p:nvCxnSpPr>
              <p:cNvPr id="37" name="直接箭头连接符 36"/>
              <p:cNvCxnSpPr/>
              <p:nvPr/>
            </p:nvCxnSpPr>
            <p:spPr>
              <a:xfrm flipV="1">
                <a:off x="6450965" y="5754323"/>
                <a:ext cx="221140"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8" name="直接箭头连接符 37"/>
              <p:cNvCxnSpPr/>
              <p:nvPr/>
            </p:nvCxnSpPr>
            <p:spPr>
              <a:xfrm flipH="1" flipV="1">
                <a:off x="6901130" y="5754323"/>
                <a:ext cx="237381"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cxnSp>
          <p:nvCxnSpPr>
            <p:cNvPr id="33" name="直接箭头连接符 32"/>
            <p:cNvCxnSpPr/>
            <p:nvPr/>
          </p:nvCxnSpPr>
          <p:spPr>
            <a:xfrm flipH="1">
              <a:off x="6636926" y="2800049"/>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34" name="文本框 33"/>
            <p:cNvSpPr txBox="1"/>
            <p:nvPr/>
          </p:nvSpPr>
          <p:spPr>
            <a:xfrm>
              <a:off x="6663189" y="2462780"/>
              <a:ext cx="1110207" cy="502702"/>
            </a:xfrm>
            <a:prstGeom prst="rect">
              <a:avLst/>
            </a:prstGeom>
            <a:noFill/>
          </p:spPr>
          <p:txBody>
            <a:bodyPr wrap="square">
              <a:spAutoFit/>
            </a:bodyPr>
            <a:lstStyle/>
            <a:p>
              <a:r>
                <a:rPr lang="en-US" altLang="zh-CN" sz="1600" baseline="-25000" dirty="0">
                  <a:solidFill>
                    <a:srgbClr val="7030A0"/>
                  </a:solidFill>
                </a:rPr>
                <a:t>R.A = “c” </a:t>
              </a:r>
              <a:r>
                <a:rPr lang="en-US" altLang="zh-CN" sz="1600" baseline="-25000" dirty="0">
                  <a:ea typeface="SimSun" panose="02010600030101010101" pitchFamily="2" charset="-122"/>
                  <a:sym typeface="Symbol" panose="05050102010706020507" pitchFamily="18" charset="2"/>
                </a:rPr>
                <a:t> </a:t>
              </a:r>
              <a:r>
                <a:rPr lang="en-US" altLang="zh-CN" sz="1600" baseline="-25000" dirty="0">
                  <a:solidFill>
                    <a:srgbClr val="7030A0"/>
                  </a:solidFill>
                </a:rPr>
                <a:t>S.E = 2 </a:t>
              </a:r>
              <a:r>
                <a:rPr lang="en-US" altLang="zh-CN" sz="1600" baseline="-25000" dirty="0">
                  <a:ea typeface="SimSun" panose="02010600030101010101" pitchFamily="2" charset="-122"/>
                  <a:sym typeface="Symbol" panose="05050102010706020507" pitchFamily="18" charset="2"/>
                </a:rPr>
                <a:t> </a:t>
              </a:r>
              <a:r>
                <a:rPr lang="en-US" altLang="zh-CN" sz="1600" baseline="-25000" dirty="0">
                  <a:solidFill>
                    <a:srgbClr val="7030A0"/>
                  </a:solidFill>
                </a:rPr>
                <a:t>R.C=S.C</a:t>
              </a:r>
              <a:endParaRPr lang="zh-CN" altLang="en-US" sz="1600" dirty="0">
                <a:solidFill>
                  <a:srgbClr val="7030A0"/>
                </a:solidFill>
              </a:endParaRPr>
            </a:p>
          </p:txBody>
        </p:sp>
        <p:cxnSp>
          <p:nvCxnSpPr>
            <p:cNvPr id="35" name="直接箭头连接符 34"/>
            <p:cNvCxnSpPr/>
            <p:nvPr/>
          </p:nvCxnSpPr>
          <p:spPr>
            <a:xfrm flipH="1">
              <a:off x="6640951" y="2206766"/>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36" name="文本框 35"/>
            <p:cNvSpPr txBox="1"/>
            <p:nvPr/>
          </p:nvSpPr>
          <p:spPr>
            <a:xfrm>
              <a:off x="6663189" y="1937049"/>
              <a:ext cx="1222927" cy="307777"/>
            </a:xfrm>
            <a:prstGeom prst="rect">
              <a:avLst/>
            </a:prstGeom>
            <a:noFill/>
          </p:spPr>
          <p:txBody>
            <a:bodyPr wrap="square">
              <a:spAutoFit/>
            </a:bodyPr>
            <a:lstStyle/>
            <a:p>
              <a:r>
                <a:rPr lang="en-US" altLang="zh-CN" sz="1400" baseline="-25000" dirty="0">
                  <a:solidFill>
                    <a:srgbClr val="7030A0"/>
                  </a:solidFill>
                </a:rPr>
                <a:t>B,D</a:t>
              </a:r>
              <a:endParaRPr lang="zh-CN" altLang="en-US" sz="1400" dirty="0">
                <a:solidFill>
                  <a:srgbClr val="7030A0"/>
                </a:solidFill>
              </a:endParaRPr>
            </a:p>
          </p:txBody>
        </p:sp>
      </p:grpSp>
      <p:grpSp>
        <p:nvGrpSpPr>
          <p:cNvPr id="20" name="组合 19"/>
          <p:cNvGrpSpPr/>
          <p:nvPr/>
        </p:nvGrpSpPr>
        <p:grpSpPr>
          <a:xfrm>
            <a:off x="3081663" y="4787829"/>
            <a:ext cx="1644649" cy="914400"/>
            <a:chOff x="1916600" y="3602430"/>
            <a:chExt cx="1644649" cy="914400"/>
          </a:xfrm>
        </p:grpSpPr>
        <p:sp>
          <p:nvSpPr>
            <p:cNvPr id="40" name="Line 15"/>
            <p:cNvSpPr>
              <a:spLocks noChangeShapeType="1"/>
            </p:cNvSpPr>
            <p:nvPr/>
          </p:nvSpPr>
          <p:spPr bwMode="auto">
            <a:xfrm>
              <a:off x="1916600" y="4403441"/>
              <a:ext cx="1644649" cy="2"/>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 name="图片 18"/>
            <p:cNvPicPr>
              <a:picLocks noChangeAspect="1"/>
            </p:cNvPicPr>
            <p:nvPr/>
          </p:nvPicPr>
          <p:blipFill>
            <a:blip r:embed="rId3"/>
            <a:stretch>
              <a:fillRect/>
            </a:stretch>
          </p:blipFill>
          <p:spPr>
            <a:xfrm>
              <a:off x="2281310" y="3602430"/>
              <a:ext cx="914400" cy="914400"/>
            </a:xfrm>
            <a:prstGeom prst="rect">
              <a:avLst/>
            </a:prstGeom>
          </p:spPr>
        </p:pic>
      </p:grpSp>
      <p:grpSp>
        <p:nvGrpSpPr>
          <p:cNvPr id="42" name="组合 41"/>
          <p:cNvGrpSpPr/>
          <p:nvPr/>
        </p:nvGrpSpPr>
        <p:grpSpPr>
          <a:xfrm>
            <a:off x="3903573" y="1756414"/>
            <a:ext cx="1432815" cy="3031415"/>
            <a:chOff x="5214240" y="1402012"/>
            <a:chExt cx="1432815" cy="3031415"/>
          </a:xfrm>
        </p:grpSpPr>
        <p:pic>
          <p:nvPicPr>
            <p:cNvPr id="43" name="图片 42"/>
            <p:cNvPicPr>
              <a:picLocks noChangeAspect="1"/>
            </p:cNvPicPr>
            <p:nvPr/>
          </p:nvPicPr>
          <p:blipFill>
            <a:blip r:embed="rId4"/>
            <a:stretch>
              <a:fillRect/>
            </a:stretch>
          </p:blipFill>
          <p:spPr>
            <a:xfrm>
              <a:off x="5912090" y="1402012"/>
              <a:ext cx="734965" cy="734965"/>
            </a:xfrm>
            <a:prstGeom prst="rect">
              <a:avLst/>
            </a:prstGeom>
          </p:spPr>
        </p:pic>
        <p:cxnSp>
          <p:nvCxnSpPr>
            <p:cNvPr id="44" name="直接连接符 43"/>
            <p:cNvCxnSpPr>
              <a:stCxn id="19" idx="0"/>
              <a:endCxn id="43" idx="1"/>
            </p:cNvCxnSpPr>
            <p:nvPr/>
          </p:nvCxnSpPr>
          <p:spPr>
            <a:xfrm flipV="1">
              <a:off x="5214240" y="1769495"/>
              <a:ext cx="697850" cy="2663932"/>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grpSp>
      <p:sp>
        <p:nvSpPr>
          <p:cNvPr id="50" name="文本框 49"/>
          <p:cNvSpPr txBox="1"/>
          <p:nvPr/>
        </p:nvSpPr>
        <p:spPr>
          <a:xfrm>
            <a:off x="978955" y="5443712"/>
            <a:ext cx="2427399" cy="3077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400" dirty="0">
                <a:solidFill>
                  <a:srgbClr val="C00000"/>
                </a:solidFill>
                <a:ea typeface="SimSun" panose="02010600030101010101" pitchFamily="2" charset="-122"/>
                <a:sym typeface="Symbol" panose="05050102010706020507" pitchFamily="18" charset="2"/>
              </a:rPr>
              <a:t></a:t>
            </a:r>
            <a:r>
              <a:rPr lang="en-US" altLang="zh-CN" sz="1400" baseline="-25000" dirty="0">
                <a:ea typeface="SimSun" panose="02010600030101010101" pitchFamily="2" charset="-122"/>
                <a:sym typeface="Symbol" panose="05050102010706020507" pitchFamily="18" charset="2"/>
              </a:rPr>
              <a:t>B,D </a:t>
            </a:r>
            <a:r>
              <a:rPr lang="en-US" altLang="zh-CN" sz="1400" dirty="0">
                <a:ea typeface="SimSun" panose="02010600030101010101" pitchFamily="2" charset="-122"/>
                <a:sym typeface="Symbol" panose="05050102010706020507" pitchFamily="18" charset="2"/>
              </a:rPr>
              <a:t>[</a:t>
            </a:r>
            <a:r>
              <a:rPr lang="en-US" altLang="zh-CN" sz="1400" baseline="-25000" dirty="0">
                <a:ea typeface="SimSun" panose="02010600030101010101" pitchFamily="2" charset="-122"/>
                <a:sym typeface="Symbol" panose="05050102010706020507" pitchFamily="18" charset="2"/>
              </a:rPr>
              <a:t> </a:t>
            </a:r>
            <a:r>
              <a:rPr lang="en-US" altLang="zh-CN" sz="1400" dirty="0" err="1">
                <a:solidFill>
                  <a:srgbClr val="C00000"/>
                </a:solidFill>
                <a:latin typeface="Symbol" panose="05050102010706020507" pitchFamily="18" charset="2"/>
                <a:ea typeface="SimSun" panose="02010600030101010101" pitchFamily="2" charset="-122"/>
                <a:sym typeface="Symbol" panose="05050102010706020507" pitchFamily="18" charset="2"/>
              </a:rPr>
              <a:t>s</a:t>
            </a:r>
            <a:r>
              <a:rPr lang="en-US" altLang="zh-CN" sz="1400" baseline="-25000" dirty="0" err="1">
                <a:ea typeface="SimSun" panose="02010600030101010101" pitchFamily="2" charset="-122"/>
                <a:sym typeface="Symbol" panose="05050102010706020507" pitchFamily="18" charset="2"/>
              </a:rPr>
              <a:t>R.A</a:t>
            </a:r>
            <a:r>
              <a:rPr lang="en-US" altLang="zh-CN" sz="1400" baseline="-25000" dirty="0">
                <a:ea typeface="SimSun" panose="02010600030101010101" pitchFamily="2" charset="-122"/>
                <a:sym typeface="Symbol" panose="05050102010706020507" pitchFamily="18" charset="2"/>
              </a:rPr>
              <a:t>=“c” S.E=2  R.C = S.C</a:t>
            </a:r>
            <a:r>
              <a:rPr lang="en-US" altLang="zh-CN" sz="1400" dirty="0">
                <a:ea typeface="SimSun" panose="02010600030101010101" pitchFamily="2" charset="-122"/>
                <a:sym typeface="Symbol" panose="05050102010706020507" pitchFamily="18" charset="2"/>
              </a:rPr>
              <a:t> (R</a:t>
            </a:r>
            <a:r>
              <a:rPr lang="en-US" altLang="zh-CN" sz="1400" dirty="0">
                <a:solidFill>
                  <a:srgbClr val="C00000"/>
                </a:solidFill>
              </a:rPr>
              <a:t>×</a:t>
            </a:r>
            <a:r>
              <a:rPr lang="en-US" altLang="zh-CN" sz="1400" dirty="0">
                <a:ea typeface="SimSun" panose="02010600030101010101" pitchFamily="2" charset="-122"/>
                <a:sym typeface="Symbol" panose="05050102010706020507" pitchFamily="18" charset="2"/>
              </a:rPr>
              <a:t>S)]</a:t>
            </a:r>
            <a:endParaRPr lang="zh-CN" altLang="en-US" sz="1400" dirty="0"/>
          </a:p>
        </p:txBody>
      </p:sp>
      <p:sp>
        <p:nvSpPr>
          <p:cNvPr id="41" name="矩形 40"/>
          <p:cNvSpPr/>
          <p:nvPr/>
        </p:nvSpPr>
        <p:spPr>
          <a:xfrm>
            <a:off x="5067921" y="3413459"/>
            <a:ext cx="1881799" cy="1977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1" name="文本框 50"/>
          <p:cNvSpPr txBox="1"/>
          <p:nvPr/>
        </p:nvSpPr>
        <p:spPr>
          <a:xfrm>
            <a:off x="4751844" y="5435317"/>
            <a:ext cx="2427399" cy="3077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pt-BR" altLang="zh-CN" sz="1400" dirty="0">
                <a:solidFill>
                  <a:srgbClr val="C00000"/>
                </a:solidFill>
                <a:ea typeface="SimSun" panose="02010600030101010101" pitchFamily="2" charset="-122"/>
                <a:sym typeface="Symbol" panose="05050102010706020507" pitchFamily="18" charset="2"/>
              </a:rPr>
              <a:t></a:t>
            </a:r>
            <a:r>
              <a:rPr lang="pt-BR" altLang="zh-CN" sz="1400" baseline="-25000" dirty="0">
                <a:solidFill>
                  <a:schemeClr val="tx1"/>
                </a:solidFill>
                <a:ea typeface="SimSun" panose="02010600030101010101" pitchFamily="2" charset="-122"/>
                <a:sym typeface="Symbol" panose="05050102010706020507" pitchFamily="18" charset="2"/>
              </a:rPr>
              <a:t>B,D</a:t>
            </a:r>
            <a:r>
              <a:rPr lang="pt-BR" altLang="zh-CN" sz="1400" dirty="0">
                <a:solidFill>
                  <a:schemeClr val="tx1"/>
                </a:solidFill>
                <a:ea typeface="SimSun" panose="02010600030101010101" pitchFamily="2" charset="-122"/>
                <a:sym typeface="Symbol" panose="05050102010706020507" pitchFamily="18" charset="2"/>
              </a:rPr>
              <a:t> [[</a:t>
            </a:r>
            <a:r>
              <a:rPr lang="pt-BR" altLang="zh-CN" sz="1400" dirty="0">
                <a:solidFill>
                  <a:srgbClr val="C00000"/>
                </a:solidFill>
                <a:ea typeface="SimSun" panose="02010600030101010101" pitchFamily="2" charset="-122"/>
                <a:sym typeface="Symbol" panose="05050102010706020507" pitchFamily="18" charset="2"/>
              </a:rPr>
              <a:t></a:t>
            </a:r>
            <a:r>
              <a:rPr lang="pt-BR" altLang="zh-CN" sz="1400" baseline="-25000" dirty="0">
                <a:solidFill>
                  <a:schemeClr val="tx1"/>
                </a:solidFill>
                <a:ea typeface="SimSun" panose="02010600030101010101" pitchFamily="2" charset="-122"/>
                <a:sym typeface="Symbol" panose="05050102010706020507" pitchFamily="18" charset="2"/>
              </a:rPr>
              <a:t>R.A=“c”</a:t>
            </a:r>
            <a:r>
              <a:rPr lang="pt-BR" altLang="zh-CN" sz="1400" dirty="0">
                <a:solidFill>
                  <a:schemeClr val="tx1"/>
                </a:solidFill>
                <a:ea typeface="SimSun" panose="02010600030101010101" pitchFamily="2" charset="-122"/>
                <a:sym typeface="Symbol" panose="05050102010706020507" pitchFamily="18" charset="2"/>
              </a:rPr>
              <a:t>(R)] </a:t>
            </a:r>
            <a:r>
              <a:rPr lang="zh-CN" altLang="en-US" sz="1400" b="0" i="0" dirty="0">
                <a:solidFill>
                  <a:srgbClr val="C00000"/>
                </a:solidFill>
                <a:effectLst/>
              </a:rPr>
              <a:t>⋈</a:t>
            </a:r>
            <a:r>
              <a:rPr lang="pt-BR" altLang="zh-CN" sz="1400" dirty="0">
                <a:solidFill>
                  <a:schemeClr val="tx1"/>
                </a:solidFill>
                <a:ea typeface="SimSun" panose="02010600030101010101" pitchFamily="2" charset="-122"/>
                <a:sym typeface="Symbol" panose="05050102010706020507" pitchFamily="18" charset="2"/>
              </a:rPr>
              <a:t> [</a:t>
            </a:r>
            <a:r>
              <a:rPr lang="pt-BR" altLang="zh-CN" sz="1400" dirty="0">
                <a:solidFill>
                  <a:srgbClr val="C00000"/>
                </a:solidFill>
                <a:ea typeface="SimSun" panose="02010600030101010101" pitchFamily="2" charset="-122"/>
                <a:sym typeface="Symbol" panose="05050102010706020507" pitchFamily="18" charset="2"/>
              </a:rPr>
              <a:t></a:t>
            </a:r>
            <a:r>
              <a:rPr lang="pt-BR" altLang="zh-CN" sz="1400" baseline="-25000" dirty="0">
                <a:solidFill>
                  <a:schemeClr val="tx1"/>
                </a:solidFill>
                <a:ea typeface="SimSun" panose="02010600030101010101" pitchFamily="2" charset="-122"/>
                <a:sym typeface="Symbol" panose="05050102010706020507" pitchFamily="18" charset="2"/>
              </a:rPr>
              <a:t>R.A=“c”</a:t>
            </a:r>
            <a:r>
              <a:rPr lang="pt-BR" altLang="zh-CN" sz="1400" dirty="0">
                <a:solidFill>
                  <a:schemeClr val="tx1"/>
                </a:solidFill>
                <a:ea typeface="SimSun" panose="02010600030101010101" pitchFamily="2" charset="-122"/>
                <a:sym typeface="Symbol" panose="05050102010706020507" pitchFamily="18" charset="2"/>
              </a:rPr>
              <a:t>(S)]]</a:t>
            </a:r>
          </a:p>
        </p:txBody>
      </p:sp>
      <p:grpSp>
        <p:nvGrpSpPr>
          <p:cNvPr id="52" name="组合 51"/>
          <p:cNvGrpSpPr/>
          <p:nvPr/>
        </p:nvGrpSpPr>
        <p:grpSpPr>
          <a:xfrm>
            <a:off x="5212348" y="3250793"/>
            <a:ext cx="1844064" cy="2096705"/>
            <a:chOff x="6042052" y="1885428"/>
            <a:chExt cx="1844064" cy="2096705"/>
          </a:xfrm>
        </p:grpSpPr>
        <p:sp>
          <p:nvSpPr>
            <p:cNvPr id="53" name="文本框 52"/>
            <p:cNvSpPr txBox="1"/>
            <p:nvPr/>
          </p:nvSpPr>
          <p:spPr>
            <a:xfrm>
              <a:off x="6468259" y="1885428"/>
              <a:ext cx="290091" cy="461665"/>
            </a:xfrm>
            <a:prstGeom prst="rect">
              <a:avLst/>
            </a:prstGeom>
            <a:noFill/>
          </p:spPr>
          <p:txBody>
            <a:bodyPr wrap="square">
              <a:spAutoFit/>
            </a:bodyPr>
            <a:lstStyle/>
            <a:p>
              <a:r>
                <a:rPr lang="el-GR" altLang="zh-CN" sz="2400" dirty="0">
                  <a:solidFill>
                    <a:srgbClr val="C00000"/>
                  </a:solidFill>
                </a:rPr>
                <a:t>π</a:t>
              </a:r>
              <a:endParaRPr lang="zh-CN" altLang="en-US" sz="2400" dirty="0"/>
            </a:p>
          </p:txBody>
        </p:sp>
        <p:sp>
          <p:nvSpPr>
            <p:cNvPr id="54" name="文本框 53"/>
            <p:cNvSpPr txBox="1"/>
            <p:nvPr/>
          </p:nvSpPr>
          <p:spPr>
            <a:xfrm>
              <a:off x="6059852" y="3520468"/>
              <a:ext cx="469473" cy="461665"/>
            </a:xfrm>
            <a:prstGeom prst="rect">
              <a:avLst/>
            </a:prstGeom>
            <a:noFill/>
          </p:spPr>
          <p:txBody>
            <a:bodyPr wrap="square">
              <a:spAutoFit/>
            </a:bodyPr>
            <a:lstStyle/>
            <a:p>
              <a:r>
                <a:rPr lang="en-US" altLang="zh-CN" sz="2400" dirty="0"/>
                <a:t>R</a:t>
              </a:r>
              <a:endParaRPr lang="zh-CN" altLang="en-US" sz="2400" dirty="0"/>
            </a:p>
          </p:txBody>
        </p:sp>
        <p:sp>
          <p:nvSpPr>
            <p:cNvPr id="56" name="文本框 55"/>
            <p:cNvSpPr txBox="1"/>
            <p:nvPr/>
          </p:nvSpPr>
          <p:spPr>
            <a:xfrm>
              <a:off x="6879853" y="3520467"/>
              <a:ext cx="400948" cy="461665"/>
            </a:xfrm>
            <a:prstGeom prst="rect">
              <a:avLst/>
            </a:prstGeom>
            <a:noFill/>
          </p:spPr>
          <p:txBody>
            <a:bodyPr wrap="square">
              <a:spAutoFit/>
            </a:bodyPr>
            <a:lstStyle/>
            <a:p>
              <a:r>
                <a:rPr lang="en-US" altLang="zh-CN" sz="2400" dirty="0"/>
                <a:t>S</a:t>
              </a:r>
              <a:endParaRPr lang="zh-CN" altLang="en-US" sz="2400" dirty="0"/>
            </a:p>
          </p:txBody>
        </p:sp>
        <p:sp>
          <p:nvSpPr>
            <p:cNvPr id="57" name="文本框 56"/>
            <p:cNvSpPr txBox="1"/>
            <p:nvPr/>
          </p:nvSpPr>
          <p:spPr>
            <a:xfrm>
              <a:off x="6042052" y="3015522"/>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grpSp>
          <p:nvGrpSpPr>
            <p:cNvPr id="58" name="组合 57"/>
            <p:cNvGrpSpPr/>
            <p:nvPr/>
          </p:nvGrpSpPr>
          <p:grpSpPr>
            <a:xfrm>
              <a:off x="6213907" y="3342337"/>
              <a:ext cx="828710" cy="309799"/>
              <a:chOff x="6356687" y="5728331"/>
              <a:chExt cx="828710" cy="309799"/>
            </a:xfrm>
          </p:grpSpPr>
          <p:cxnSp>
            <p:nvCxnSpPr>
              <p:cNvPr id="63" name="直接箭头连接符 62"/>
              <p:cNvCxnSpPr/>
              <p:nvPr/>
            </p:nvCxnSpPr>
            <p:spPr>
              <a:xfrm flipV="1">
                <a:off x="6356687" y="5750710"/>
                <a:ext cx="0" cy="287420"/>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64" name="直接箭头连接符 63"/>
              <p:cNvCxnSpPr/>
              <p:nvPr/>
            </p:nvCxnSpPr>
            <p:spPr>
              <a:xfrm flipH="1" flipV="1">
                <a:off x="7185396" y="5728331"/>
                <a:ext cx="1" cy="30979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cxnSp>
          <p:nvCxnSpPr>
            <p:cNvPr id="59" name="直接箭头连接符 58"/>
            <p:cNvCxnSpPr/>
            <p:nvPr/>
          </p:nvCxnSpPr>
          <p:spPr>
            <a:xfrm flipH="1">
              <a:off x="6262336" y="2863467"/>
              <a:ext cx="276682" cy="29643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60" name="文本框 59"/>
            <p:cNvSpPr txBox="1"/>
            <p:nvPr/>
          </p:nvSpPr>
          <p:spPr>
            <a:xfrm>
              <a:off x="6181623" y="3098918"/>
              <a:ext cx="1110207" cy="338554"/>
            </a:xfrm>
            <a:prstGeom prst="rect">
              <a:avLst/>
            </a:prstGeom>
            <a:noFill/>
          </p:spPr>
          <p:txBody>
            <a:bodyPr wrap="square">
              <a:spAutoFit/>
            </a:bodyPr>
            <a:lstStyle/>
            <a:p>
              <a:r>
                <a:rPr lang="en-US" altLang="zh-CN" sz="1600" baseline="-25000" dirty="0">
                  <a:solidFill>
                    <a:srgbClr val="7030A0"/>
                  </a:solidFill>
                </a:rPr>
                <a:t>R.A = “c”</a:t>
              </a:r>
              <a:endParaRPr lang="zh-CN" altLang="en-US" sz="1600" dirty="0">
                <a:solidFill>
                  <a:srgbClr val="7030A0"/>
                </a:solidFill>
              </a:endParaRPr>
            </a:p>
          </p:txBody>
        </p:sp>
        <p:cxnSp>
          <p:nvCxnSpPr>
            <p:cNvPr id="61" name="直接箭头连接符 60"/>
            <p:cNvCxnSpPr/>
            <p:nvPr/>
          </p:nvCxnSpPr>
          <p:spPr>
            <a:xfrm flipH="1">
              <a:off x="6640951" y="2206766"/>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62" name="文本框 61"/>
            <p:cNvSpPr txBox="1"/>
            <p:nvPr/>
          </p:nvSpPr>
          <p:spPr>
            <a:xfrm>
              <a:off x="6663189" y="1937049"/>
              <a:ext cx="1222927" cy="307777"/>
            </a:xfrm>
            <a:prstGeom prst="rect">
              <a:avLst/>
            </a:prstGeom>
            <a:noFill/>
          </p:spPr>
          <p:txBody>
            <a:bodyPr wrap="square">
              <a:spAutoFit/>
            </a:bodyPr>
            <a:lstStyle/>
            <a:p>
              <a:r>
                <a:rPr lang="en-US" altLang="zh-CN" sz="1400" baseline="-25000" dirty="0">
                  <a:solidFill>
                    <a:srgbClr val="7030A0"/>
                  </a:solidFill>
                </a:rPr>
                <a:t>B,D</a:t>
              </a:r>
              <a:endParaRPr lang="zh-CN" altLang="en-US" sz="1400" dirty="0">
                <a:solidFill>
                  <a:srgbClr val="7030A0"/>
                </a:solidFill>
              </a:endParaRPr>
            </a:p>
          </p:txBody>
        </p:sp>
      </p:grpSp>
      <p:sp>
        <p:nvSpPr>
          <p:cNvPr id="67" name="文本框 66"/>
          <p:cNvSpPr txBox="1"/>
          <p:nvPr/>
        </p:nvSpPr>
        <p:spPr>
          <a:xfrm>
            <a:off x="6050050" y="4381946"/>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sp>
        <p:nvSpPr>
          <p:cNvPr id="69" name="文本框 68"/>
          <p:cNvSpPr txBox="1"/>
          <p:nvPr/>
        </p:nvSpPr>
        <p:spPr>
          <a:xfrm>
            <a:off x="6219973" y="4435167"/>
            <a:ext cx="591637" cy="369332"/>
          </a:xfrm>
          <a:prstGeom prst="rect">
            <a:avLst/>
          </a:prstGeom>
          <a:noFill/>
        </p:spPr>
        <p:txBody>
          <a:bodyPr wrap="square">
            <a:spAutoFit/>
          </a:bodyPr>
          <a:lstStyle/>
          <a:p>
            <a:r>
              <a:rPr lang="en-US" altLang="zh-CN" sz="1800" baseline="-25000" dirty="0">
                <a:solidFill>
                  <a:srgbClr val="7030A0"/>
                </a:solidFill>
              </a:rPr>
              <a:t>S.E = 2</a:t>
            </a:r>
            <a:endParaRPr lang="zh-CN" altLang="en-US" dirty="0"/>
          </a:p>
        </p:txBody>
      </p:sp>
      <p:cxnSp>
        <p:nvCxnSpPr>
          <p:cNvPr id="70" name="直接箭头连接符 69"/>
          <p:cNvCxnSpPr/>
          <p:nvPr/>
        </p:nvCxnSpPr>
        <p:spPr>
          <a:xfrm>
            <a:off x="5967110" y="4248509"/>
            <a:ext cx="206252" cy="254846"/>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76" name="文本框 75"/>
          <p:cNvSpPr txBox="1"/>
          <p:nvPr/>
        </p:nvSpPr>
        <p:spPr>
          <a:xfrm>
            <a:off x="5636175" y="3940280"/>
            <a:ext cx="368709" cy="369332"/>
          </a:xfrm>
          <a:prstGeom prst="rect">
            <a:avLst/>
          </a:prstGeom>
          <a:noFill/>
        </p:spPr>
        <p:txBody>
          <a:bodyPr wrap="square">
            <a:spAutoFit/>
          </a:bodyPr>
          <a:lstStyle/>
          <a:p>
            <a:r>
              <a:rPr lang="zh-CN" altLang="en-US" sz="1800" b="0" i="0" dirty="0">
                <a:solidFill>
                  <a:srgbClr val="C00000"/>
                </a:solidFill>
                <a:effectLst/>
              </a:rPr>
              <a:t>⋈</a:t>
            </a:r>
            <a:endParaRPr lang="zh-CN" altLang="en-US" sz="1800" dirty="0"/>
          </a:p>
        </p:txBody>
      </p:sp>
      <p:sp>
        <p:nvSpPr>
          <p:cNvPr id="79" name="文本框 78"/>
          <p:cNvSpPr txBox="1"/>
          <p:nvPr/>
        </p:nvSpPr>
        <p:spPr>
          <a:xfrm>
            <a:off x="4197592" y="1900690"/>
            <a:ext cx="4627054" cy="369332"/>
          </a:xfrm>
          <a:prstGeom prst="rect">
            <a:avLst/>
          </a:prstGeom>
          <a:noFill/>
        </p:spPr>
        <p:txBody>
          <a:bodyPr wrap="square">
            <a:spAutoFit/>
          </a:bodyPr>
          <a:lstStyle/>
          <a:p>
            <a:pPr algn="ctr">
              <a:spcBef>
                <a:spcPct val="0"/>
              </a:spcBef>
              <a:buFontTx/>
              <a:buNone/>
            </a:pPr>
            <a:r>
              <a:rPr lang="zh-CN" altLang="en-US" sz="1800" b="1" dirty="0">
                <a:solidFill>
                  <a:srgbClr val="C00000"/>
                </a:solidFill>
                <a:latin typeface="Times New Roman" panose="02020603050405020304" pitchFamily="18" charset="0"/>
                <a:ea typeface="Microsoft YaHei" panose="020B0503020204020204" pitchFamily="34" charset="-122"/>
              </a:rPr>
              <a:t>关系代数的等价变换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par>
                                <p:cTn id="18" presetID="22" presetClass="entr" presetSubtype="4" fill="hold"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down)">
                                      <p:cBhvr>
                                        <p:cTn id="20" dur="500"/>
                                        <p:tgtEl>
                                          <p:spTgt spid="5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down)">
                                      <p:cBhvr>
                                        <p:cTn id="23" dur="500"/>
                                        <p:tgtEl>
                                          <p:spTgt spid="6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wipe(down)">
                                      <p:cBhvr>
                                        <p:cTn id="26" dur="500"/>
                                        <p:tgtEl>
                                          <p:spTgt spid="69"/>
                                        </p:tgtEl>
                                      </p:cBhvr>
                                    </p:animEffect>
                                  </p:childTnLst>
                                </p:cTn>
                              </p:par>
                              <p:par>
                                <p:cTn id="27" presetID="22" presetClass="entr" presetSubtype="4"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down)">
                                      <p:cBhvr>
                                        <p:cTn id="29" dur="500"/>
                                        <p:tgtEl>
                                          <p:spTgt spid="7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wipe(down)">
                                      <p:cBhvr>
                                        <p:cTn id="32" dur="500"/>
                                        <p:tgtEl>
                                          <p:spTgt spid="7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left)">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9">
                                            <p:txEl>
                                              <p:pRg st="0" end="0"/>
                                            </p:txEl>
                                          </p:spTgt>
                                        </p:tgtEl>
                                        <p:attrNameLst>
                                          <p:attrName>style.visibility</p:attrName>
                                        </p:attrNameLst>
                                      </p:cBhvr>
                                      <p:to>
                                        <p:strVal val="visible"/>
                                      </p:to>
                                    </p:set>
                                    <p:animEffect transition="in" filter="wipe(left)">
                                      <p:cBhvr>
                                        <p:cTn id="42"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1" grpId="0" animBg="1"/>
      <p:bldP spid="67" grpId="0"/>
      <p:bldP spid="69" grpId="0"/>
      <p:bldP spid="7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8F63A3B-78C7-47BE-AE5E-E10140E04643}" type="slidenum">
              <a:rPr lang="en-US" smtClean="0"/>
              <a:t>46</a:t>
            </a:fld>
            <a:endParaRPr lang="en-US" dirty="0"/>
          </a:p>
        </p:txBody>
      </p:sp>
      <p:sp>
        <p:nvSpPr>
          <p:cNvPr id="21" name="文本框 20"/>
          <p:cNvSpPr txBox="1"/>
          <p:nvPr/>
        </p:nvSpPr>
        <p:spPr>
          <a:xfrm>
            <a:off x="42917" y="1807620"/>
            <a:ext cx="1785883" cy="1446550"/>
          </a:xfrm>
          <a:prstGeom prst="rect">
            <a:avLst/>
          </a:prstGeom>
          <a:noFill/>
          <a:ln w="12700">
            <a:solidFill>
              <a:schemeClr val="tx1"/>
            </a:solidFill>
          </a:ln>
        </p:spPr>
        <p:txBody>
          <a:bodyPr wrap="square" rtlCol="0">
            <a:spAutoFit/>
          </a:bodyPr>
          <a:lstStyle/>
          <a:p>
            <a:pPr eaLnBrk="1" hangingPunct="1">
              <a:buFontTx/>
              <a:buNone/>
            </a:pPr>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B,D</a:t>
            </a:r>
          </a:p>
          <a:p>
            <a:pPr eaLnBrk="1" hangingPunct="1">
              <a:buFontTx/>
              <a:buNone/>
            </a:pPr>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R,S</a:t>
            </a:r>
          </a:p>
          <a:p>
            <a:pPr eaLnBrk="1" hangingPunct="1">
              <a:buFontTx/>
              <a:buNone/>
            </a:pPr>
            <a:r>
              <a:rPr lang="en-US" altLang="zh-CN" sz="1600" dirty="0">
                <a:ea typeface="SimSun" panose="02010600030101010101" pitchFamily="2" charset="-122"/>
              </a:rPr>
              <a:t>WHERE </a:t>
            </a:r>
            <a:r>
              <a:rPr lang="en-US" altLang="zh-CN" sz="1600" dirty="0">
                <a:solidFill>
                  <a:srgbClr val="C00000"/>
                </a:solidFill>
                <a:ea typeface="SimSun" panose="02010600030101010101" pitchFamily="2" charset="-122"/>
              </a:rPr>
              <a:t>R.A = “c” </a:t>
            </a:r>
            <a:r>
              <a:rPr lang="en-US" altLang="zh-CN" sz="2000" dirty="0">
                <a:solidFill>
                  <a:srgbClr val="C00000"/>
                </a:solidFill>
                <a:ea typeface="SimSun" panose="02010600030101010101" pitchFamily="2" charset="-122"/>
              </a:rPr>
              <a:t> </a:t>
            </a:r>
            <a:r>
              <a:rPr lang="en-US" altLang="zh-CN" sz="2000" b="1" dirty="0">
                <a:solidFill>
                  <a:srgbClr val="C00000"/>
                </a:solidFill>
                <a:ea typeface="SimSun" panose="02010600030101010101" pitchFamily="2" charset="-122"/>
                <a:sym typeface="Symbol" panose="05050102010706020507" pitchFamily="18" charset="2"/>
              </a:rPr>
              <a:t></a:t>
            </a:r>
            <a:r>
              <a:rPr lang="en-US" altLang="zh-CN" sz="2000" dirty="0">
                <a:solidFill>
                  <a:srgbClr val="C00000"/>
                </a:solidFill>
                <a:ea typeface="SimSun" panose="02010600030101010101" pitchFamily="2" charset="-122"/>
              </a:rPr>
              <a:t> </a:t>
            </a:r>
            <a:r>
              <a:rPr lang="en-US" altLang="zh-CN" sz="1600" dirty="0">
                <a:solidFill>
                  <a:srgbClr val="C00000"/>
                </a:solidFill>
                <a:ea typeface="SimSun" panose="02010600030101010101" pitchFamily="2" charset="-122"/>
              </a:rPr>
              <a:t> S.E = 2 </a:t>
            </a:r>
            <a:r>
              <a:rPr lang="en-US" altLang="zh-CN" sz="2000" b="1" dirty="0">
                <a:solidFill>
                  <a:srgbClr val="C00000"/>
                </a:solidFill>
                <a:ea typeface="SimSun" panose="02010600030101010101" pitchFamily="2" charset="-122"/>
                <a:sym typeface="Symbol" panose="05050102010706020507" pitchFamily="18" charset="2"/>
              </a:rPr>
              <a:t></a:t>
            </a:r>
            <a:r>
              <a:rPr lang="en-US" altLang="zh-CN" sz="1600" dirty="0">
                <a:solidFill>
                  <a:srgbClr val="C00000"/>
                </a:solidFill>
                <a:ea typeface="SimSun" panose="02010600030101010101" pitchFamily="2" charset="-122"/>
              </a:rPr>
              <a:t>  R.C=S.C;</a:t>
            </a:r>
          </a:p>
        </p:txBody>
      </p:sp>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逻辑重写</a:t>
            </a:r>
          </a:p>
        </p:txBody>
      </p:sp>
      <p:sp>
        <p:nvSpPr>
          <p:cNvPr id="23"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执行策略</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2</a:t>
            </a:r>
            <a:endPar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endParaRPr>
          </a:p>
        </p:txBody>
      </p:sp>
      <p:grpSp>
        <p:nvGrpSpPr>
          <p:cNvPr id="40" name="组合 39"/>
          <p:cNvGrpSpPr/>
          <p:nvPr/>
        </p:nvGrpSpPr>
        <p:grpSpPr>
          <a:xfrm>
            <a:off x="42917" y="3505418"/>
            <a:ext cx="2427399" cy="2509379"/>
            <a:chOff x="3412473" y="3242110"/>
            <a:chExt cx="2427399" cy="2509379"/>
          </a:xfrm>
        </p:grpSpPr>
        <p:sp>
          <p:nvSpPr>
            <p:cNvPr id="41" name="矩形 40"/>
            <p:cNvSpPr/>
            <p:nvPr/>
          </p:nvSpPr>
          <p:spPr>
            <a:xfrm>
              <a:off x="3561249" y="3404776"/>
              <a:ext cx="1881799" cy="1977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文本框 41"/>
            <p:cNvSpPr txBox="1"/>
            <p:nvPr/>
          </p:nvSpPr>
          <p:spPr>
            <a:xfrm>
              <a:off x="3412473" y="5443712"/>
              <a:ext cx="2427399" cy="3077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pt-BR" altLang="zh-CN" sz="1400" dirty="0">
                  <a:solidFill>
                    <a:srgbClr val="C00000"/>
                  </a:solidFill>
                  <a:ea typeface="SimSun" panose="02010600030101010101" pitchFamily="2" charset="-122"/>
                  <a:sym typeface="Symbol" panose="05050102010706020507" pitchFamily="18" charset="2"/>
                </a:rPr>
                <a:t></a:t>
              </a:r>
              <a:r>
                <a:rPr lang="pt-BR" altLang="zh-CN" sz="1400" baseline="-25000" dirty="0">
                  <a:solidFill>
                    <a:schemeClr val="tx1"/>
                  </a:solidFill>
                  <a:ea typeface="SimSun" panose="02010600030101010101" pitchFamily="2" charset="-122"/>
                  <a:sym typeface="Symbol" panose="05050102010706020507" pitchFamily="18" charset="2"/>
                </a:rPr>
                <a:t>B,D</a:t>
              </a:r>
              <a:r>
                <a:rPr lang="pt-BR" altLang="zh-CN" sz="1400" dirty="0">
                  <a:solidFill>
                    <a:schemeClr val="tx1"/>
                  </a:solidFill>
                  <a:ea typeface="SimSun" panose="02010600030101010101" pitchFamily="2" charset="-122"/>
                  <a:sym typeface="Symbol" panose="05050102010706020507" pitchFamily="18" charset="2"/>
                </a:rPr>
                <a:t> [[</a:t>
              </a:r>
              <a:r>
                <a:rPr lang="pt-BR" altLang="zh-CN" sz="1400" dirty="0">
                  <a:solidFill>
                    <a:srgbClr val="C00000"/>
                  </a:solidFill>
                  <a:ea typeface="SimSun" panose="02010600030101010101" pitchFamily="2" charset="-122"/>
                  <a:sym typeface="Symbol" panose="05050102010706020507" pitchFamily="18" charset="2"/>
                </a:rPr>
                <a:t></a:t>
              </a:r>
              <a:r>
                <a:rPr lang="pt-BR" altLang="zh-CN" sz="1400" baseline="-25000" dirty="0">
                  <a:solidFill>
                    <a:schemeClr val="tx1"/>
                  </a:solidFill>
                  <a:ea typeface="SimSun" panose="02010600030101010101" pitchFamily="2" charset="-122"/>
                  <a:sym typeface="Symbol" panose="05050102010706020507" pitchFamily="18" charset="2"/>
                </a:rPr>
                <a:t>R.A=“c”</a:t>
              </a:r>
              <a:r>
                <a:rPr lang="pt-BR" altLang="zh-CN" sz="1400" dirty="0">
                  <a:solidFill>
                    <a:schemeClr val="tx1"/>
                  </a:solidFill>
                  <a:ea typeface="SimSun" panose="02010600030101010101" pitchFamily="2" charset="-122"/>
                  <a:sym typeface="Symbol" panose="05050102010706020507" pitchFamily="18" charset="2"/>
                </a:rPr>
                <a:t>(R)] </a:t>
              </a:r>
              <a:r>
                <a:rPr lang="zh-CN" altLang="en-US" sz="1400" b="0" i="0" dirty="0">
                  <a:solidFill>
                    <a:srgbClr val="C00000"/>
                  </a:solidFill>
                  <a:effectLst/>
                </a:rPr>
                <a:t>⋈</a:t>
              </a:r>
              <a:r>
                <a:rPr lang="pt-BR" altLang="zh-CN" sz="1400" dirty="0">
                  <a:solidFill>
                    <a:schemeClr val="tx1"/>
                  </a:solidFill>
                  <a:ea typeface="SimSun" panose="02010600030101010101" pitchFamily="2" charset="-122"/>
                  <a:sym typeface="Symbol" panose="05050102010706020507" pitchFamily="18" charset="2"/>
                </a:rPr>
                <a:t> [</a:t>
              </a:r>
              <a:r>
                <a:rPr lang="pt-BR" altLang="zh-CN" sz="1400" dirty="0">
                  <a:solidFill>
                    <a:srgbClr val="C00000"/>
                  </a:solidFill>
                  <a:ea typeface="SimSun" panose="02010600030101010101" pitchFamily="2" charset="-122"/>
                  <a:sym typeface="Symbol" panose="05050102010706020507" pitchFamily="18" charset="2"/>
                </a:rPr>
                <a:t></a:t>
              </a:r>
              <a:r>
                <a:rPr lang="pt-BR" altLang="zh-CN" sz="1400" baseline="-25000" dirty="0">
                  <a:solidFill>
                    <a:schemeClr val="tx1"/>
                  </a:solidFill>
                  <a:ea typeface="SimSun" panose="02010600030101010101" pitchFamily="2" charset="-122"/>
                  <a:sym typeface="Symbol" panose="05050102010706020507" pitchFamily="18" charset="2"/>
                </a:rPr>
                <a:t>R.A=“c”</a:t>
              </a:r>
              <a:r>
                <a:rPr lang="pt-BR" altLang="zh-CN" sz="1400" dirty="0">
                  <a:solidFill>
                    <a:schemeClr val="tx1"/>
                  </a:solidFill>
                  <a:ea typeface="SimSun" panose="02010600030101010101" pitchFamily="2" charset="-122"/>
                  <a:sym typeface="Symbol" panose="05050102010706020507" pitchFamily="18" charset="2"/>
                </a:rPr>
                <a:t>(S)]]</a:t>
              </a:r>
            </a:p>
          </p:txBody>
        </p:sp>
        <p:grpSp>
          <p:nvGrpSpPr>
            <p:cNvPr id="43" name="组合 42"/>
            <p:cNvGrpSpPr/>
            <p:nvPr/>
          </p:nvGrpSpPr>
          <p:grpSpPr>
            <a:xfrm>
              <a:off x="3705676" y="3242110"/>
              <a:ext cx="1844064" cy="2096705"/>
              <a:chOff x="6042052" y="1885428"/>
              <a:chExt cx="1844064" cy="2096705"/>
            </a:xfrm>
          </p:grpSpPr>
          <p:sp>
            <p:nvSpPr>
              <p:cNvPr id="48" name="文本框 47"/>
              <p:cNvSpPr txBox="1"/>
              <p:nvPr/>
            </p:nvSpPr>
            <p:spPr>
              <a:xfrm>
                <a:off x="6468259" y="1885428"/>
                <a:ext cx="290091" cy="461665"/>
              </a:xfrm>
              <a:prstGeom prst="rect">
                <a:avLst/>
              </a:prstGeom>
              <a:noFill/>
            </p:spPr>
            <p:txBody>
              <a:bodyPr wrap="square">
                <a:spAutoFit/>
              </a:bodyPr>
              <a:lstStyle/>
              <a:p>
                <a:r>
                  <a:rPr lang="el-GR" altLang="zh-CN" sz="2400" dirty="0">
                    <a:solidFill>
                      <a:srgbClr val="C00000"/>
                    </a:solidFill>
                  </a:rPr>
                  <a:t>π</a:t>
                </a:r>
                <a:endParaRPr lang="zh-CN" altLang="en-US" sz="2400" dirty="0"/>
              </a:p>
            </p:txBody>
          </p:sp>
          <p:sp>
            <p:nvSpPr>
              <p:cNvPr id="49" name="文本框 48"/>
              <p:cNvSpPr txBox="1"/>
              <p:nvPr/>
            </p:nvSpPr>
            <p:spPr>
              <a:xfrm>
                <a:off x="6059852" y="3520468"/>
                <a:ext cx="469473" cy="461665"/>
              </a:xfrm>
              <a:prstGeom prst="rect">
                <a:avLst/>
              </a:prstGeom>
              <a:noFill/>
            </p:spPr>
            <p:txBody>
              <a:bodyPr wrap="square">
                <a:spAutoFit/>
              </a:bodyPr>
              <a:lstStyle/>
              <a:p>
                <a:r>
                  <a:rPr lang="en-US" altLang="zh-CN" sz="2400" dirty="0"/>
                  <a:t>R</a:t>
                </a:r>
                <a:endParaRPr lang="zh-CN" altLang="en-US" sz="2400" dirty="0"/>
              </a:p>
            </p:txBody>
          </p:sp>
          <p:sp>
            <p:nvSpPr>
              <p:cNvPr id="50" name="文本框 49"/>
              <p:cNvSpPr txBox="1"/>
              <p:nvPr/>
            </p:nvSpPr>
            <p:spPr>
              <a:xfrm>
                <a:off x="6879853" y="3520467"/>
                <a:ext cx="400948" cy="461665"/>
              </a:xfrm>
              <a:prstGeom prst="rect">
                <a:avLst/>
              </a:prstGeom>
              <a:noFill/>
            </p:spPr>
            <p:txBody>
              <a:bodyPr wrap="square">
                <a:spAutoFit/>
              </a:bodyPr>
              <a:lstStyle/>
              <a:p>
                <a:r>
                  <a:rPr lang="en-US" altLang="zh-CN" sz="2400" dirty="0"/>
                  <a:t>S</a:t>
                </a:r>
                <a:endParaRPr lang="zh-CN" altLang="en-US" sz="2400" dirty="0"/>
              </a:p>
            </p:txBody>
          </p:sp>
          <p:sp>
            <p:nvSpPr>
              <p:cNvPr id="51" name="文本框 50"/>
              <p:cNvSpPr txBox="1"/>
              <p:nvPr/>
            </p:nvSpPr>
            <p:spPr>
              <a:xfrm>
                <a:off x="6042052" y="3015522"/>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grpSp>
            <p:nvGrpSpPr>
              <p:cNvPr id="52" name="组合 51"/>
              <p:cNvGrpSpPr/>
              <p:nvPr/>
            </p:nvGrpSpPr>
            <p:grpSpPr>
              <a:xfrm>
                <a:off x="6213907" y="3342337"/>
                <a:ext cx="828710" cy="309799"/>
                <a:chOff x="6356687" y="5728331"/>
                <a:chExt cx="828710" cy="309799"/>
              </a:xfrm>
            </p:grpSpPr>
            <p:cxnSp>
              <p:nvCxnSpPr>
                <p:cNvPr id="57" name="直接箭头连接符 56"/>
                <p:cNvCxnSpPr/>
                <p:nvPr/>
              </p:nvCxnSpPr>
              <p:spPr>
                <a:xfrm flipV="1">
                  <a:off x="6356687" y="5750710"/>
                  <a:ext cx="0" cy="287420"/>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58" name="直接箭头连接符 57"/>
                <p:cNvCxnSpPr/>
                <p:nvPr/>
              </p:nvCxnSpPr>
              <p:spPr>
                <a:xfrm flipH="1" flipV="1">
                  <a:off x="7185396" y="5728331"/>
                  <a:ext cx="1" cy="30979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cxnSp>
            <p:nvCxnSpPr>
              <p:cNvPr id="53" name="直接箭头连接符 52"/>
              <p:cNvCxnSpPr/>
              <p:nvPr/>
            </p:nvCxnSpPr>
            <p:spPr>
              <a:xfrm flipH="1">
                <a:off x="6262336" y="2863467"/>
                <a:ext cx="276682" cy="29643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54" name="文本框 53"/>
              <p:cNvSpPr txBox="1"/>
              <p:nvPr/>
            </p:nvSpPr>
            <p:spPr>
              <a:xfrm>
                <a:off x="6181623" y="3098918"/>
                <a:ext cx="1110207" cy="338554"/>
              </a:xfrm>
              <a:prstGeom prst="rect">
                <a:avLst/>
              </a:prstGeom>
              <a:noFill/>
            </p:spPr>
            <p:txBody>
              <a:bodyPr wrap="square">
                <a:spAutoFit/>
              </a:bodyPr>
              <a:lstStyle/>
              <a:p>
                <a:r>
                  <a:rPr lang="en-US" altLang="zh-CN" sz="1600" baseline="-25000" dirty="0">
                    <a:solidFill>
                      <a:srgbClr val="7030A0"/>
                    </a:solidFill>
                  </a:rPr>
                  <a:t>R.A = “c”</a:t>
                </a:r>
                <a:endParaRPr lang="zh-CN" altLang="en-US" sz="1600" dirty="0">
                  <a:solidFill>
                    <a:srgbClr val="7030A0"/>
                  </a:solidFill>
                </a:endParaRPr>
              </a:p>
            </p:txBody>
          </p:sp>
          <p:cxnSp>
            <p:nvCxnSpPr>
              <p:cNvPr id="55" name="直接箭头连接符 54"/>
              <p:cNvCxnSpPr/>
              <p:nvPr/>
            </p:nvCxnSpPr>
            <p:spPr>
              <a:xfrm flipH="1">
                <a:off x="6640951" y="2206766"/>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56" name="文本框 55"/>
              <p:cNvSpPr txBox="1"/>
              <p:nvPr/>
            </p:nvSpPr>
            <p:spPr>
              <a:xfrm>
                <a:off x="6663189" y="1937049"/>
                <a:ext cx="1222927" cy="307777"/>
              </a:xfrm>
              <a:prstGeom prst="rect">
                <a:avLst/>
              </a:prstGeom>
              <a:noFill/>
            </p:spPr>
            <p:txBody>
              <a:bodyPr wrap="square">
                <a:spAutoFit/>
              </a:bodyPr>
              <a:lstStyle/>
              <a:p>
                <a:r>
                  <a:rPr lang="en-US" altLang="zh-CN" sz="1400" baseline="-25000" dirty="0">
                    <a:solidFill>
                      <a:srgbClr val="7030A0"/>
                    </a:solidFill>
                  </a:rPr>
                  <a:t>B,D</a:t>
                </a:r>
                <a:endParaRPr lang="zh-CN" altLang="en-US" sz="1400" dirty="0">
                  <a:solidFill>
                    <a:srgbClr val="7030A0"/>
                  </a:solidFill>
                </a:endParaRPr>
              </a:p>
            </p:txBody>
          </p:sp>
        </p:grpSp>
        <p:sp>
          <p:nvSpPr>
            <p:cNvPr id="44" name="文本框 43"/>
            <p:cNvSpPr txBox="1"/>
            <p:nvPr/>
          </p:nvSpPr>
          <p:spPr>
            <a:xfrm>
              <a:off x="4543378" y="4373263"/>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sp>
          <p:nvSpPr>
            <p:cNvPr id="45" name="文本框 44"/>
            <p:cNvSpPr txBox="1"/>
            <p:nvPr/>
          </p:nvSpPr>
          <p:spPr>
            <a:xfrm>
              <a:off x="4713301" y="4426484"/>
              <a:ext cx="591637" cy="369332"/>
            </a:xfrm>
            <a:prstGeom prst="rect">
              <a:avLst/>
            </a:prstGeom>
            <a:noFill/>
          </p:spPr>
          <p:txBody>
            <a:bodyPr wrap="square">
              <a:spAutoFit/>
            </a:bodyPr>
            <a:lstStyle/>
            <a:p>
              <a:r>
                <a:rPr lang="en-US" altLang="zh-CN" sz="1800" baseline="-25000" dirty="0">
                  <a:solidFill>
                    <a:srgbClr val="7030A0"/>
                  </a:solidFill>
                </a:rPr>
                <a:t>S.E = 2</a:t>
              </a:r>
              <a:endParaRPr lang="zh-CN" altLang="en-US" dirty="0"/>
            </a:p>
          </p:txBody>
        </p:sp>
        <p:cxnSp>
          <p:nvCxnSpPr>
            <p:cNvPr id="46" name="直接箭头连接符 45"/>
            <p:cNvCxnSpPr/>
            <p:nvPr/>
          </p:nvCxnSpPr>
          <p:spPr>
            <a:xfrm>
              <a:off x="4460438" y="4239826"/>
              <a:ext cx="206252" cy="254846"/>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47" name="文本框 46"/>
            <p:cNvSpPr txBox="1"/>
            <p:nvPr/>
          </p:nvSpPr>
          <p:spPr>
            <a:xfrm>
              <a:off x="4129503" y="3931597"/>
              <a:ext cx="368709" cy="369332"/>
            </a:xfrm>
            <a:prstGeom prst="rect">
              <a:avLst/>
            </a:prstGeom>
            <a:noFill/>
          </p:spPr>
          <p:txBody>
            <a:bodyPr wrap="square">
              <a:spAutoFit/>
            </a:bodyPr>
            <a:lstStyle/>
            <a:p>
              <a:r>
                <a:rPr lang="zh-CN" altLang="en-US" sz="1800" b="0" i="0" dirty="0">
                  <a:solidFill>
                    <a:srgbClr val="C00000"/>
                  </a:solidFill>
                  <a:effectLst/>
                </a:rPr>
                <a:t>⋈</a:t>
              </a:r>
              <a:endParaRPr lang="zh-CN" altLang="en-US" sz="1800" dirty="0"/>
            </a:p>
          </p:txBody>
        </p:sp>
      </p:grpSp>
      <p:sp>
        <p:nvSpPr>
          <p:cNvPr id="59" name="Text Box 2"/>
          <p:cNvSpPr txBox="1">
            <a:spLocks noChangeArrowheads="1"/>
          </p:cNvSpPr>
          <p:nvPr/>
        </p:nvSpPr>
        <p:spPr bwMode="auto">
          <a:xfrm>
            <a:off x="2632543" y="1151814"/>
            <a:ext cx="6169025" cy="4384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50000"/>
              </a:spcBef>
              <a:buFontTx/>
              <a:buNone/>
            </a:pPr>
            <a:r>
              <a:rPr lang="en-US" altLang="zh-CN" sz="2400" dirty="0">
                <a:latin typeface="Tahoma" panose="020B0604030504040204" pitchFamily="34" charset="0"/>
                <a:ea typeface="SimSun" panose="02010600030101010101" pitchFamily="2" charset="-122"/>
              </a:rPr>
              <a:t>   R					        S</a:t>
            </a:r>
          </a:p>
          <a:p>
            <a:pPr eaLnBrk="1" hangingPunct="1">
              <a:spcBef>
                <a:spcPct val="50000"/>
              </a:spcBef>
              <a:buFontTx/>
              <a:buNone/>
            </a:pPr>
            <a:r>
              <a:rPr lang="en-US" altLang="zh-CN" sz="2400" dirty="0">
                <a:latin typeface="Tahoma" panose="020B0604030504040204" pitchFamily="34" charset="0"/>
                <a:ea typeface="SimSun" panose="02010600030101010101" pitchFamily="2" charset="-122"/>
              </a:rPr>
              <a:t>A  B  C	</a:t>
            </a:r>
            <a:r>
              <a:rPr lang="en-US" altLang="zh-CN" sz="2800" dirty="0">
                <a:latin typeface="Symbol" panose="05050102010706020507" pitchFamily="18" charset="2"/>
                <a:ea typeface="SimSun" panose="02010600030101010101" pitchFamily="2" charset="-122"/>
                <a:sym typeface="Symbol" panose="05050102010706020507" pitchFamily="18" charset="2"/>
              </a:rPr>
              <a:t>s </a:t>
            </a:r>
            <a:r>
              <a:rPr lang="en-US" altLang="zh-CN" sz="2800" dirty="0">
                <a:latin typeface="Tahoma" panose="020B0604030504040204" pitchFamily="34" charset="0"/>
                <a:ea typeface="SimSun" panose="02010600030101010101" pitchFamily="2" charset="-122"/>
                <a:sym typeface="Symbol" panose="05050102010706020507" pitchFamily="18" charset="2"/>
              </a:rPr>
              <a:t>(</a:t>
            </a:r>
            <a:r>
              <a:rPr lang="en-US" altLang="zh-CN" sz="2400" dirty="0">
                <a:latin typeface="Tahoma" panose="020B0604030504040204" pitchFamily="34" charset="0"/>
                <a:ea typeface="SimSun" panose="02010600030101010101" pitchFamily="2" charset="-122"/>
                <a:sym typeface="Symbol" panose="05050102010706020507" pitchFamily="18" charset="2"/>
              </a:rPr>
              <a:t>R</a:t>
            </a:r>
            <a:r>
              <a:rPr lang="en-US" altLang="zh-CN" sz="2800" dirty="0">
                <a:latin typeface="Tahoma" panose="020B0604030504040204" pitchFamily="34" charset="0"/>
                <a:ea typeface="SimSun" panose="02010600030101010101" pitchFamily="2" charset="-122"/>
                <a:sym typeface="Symbol" panose="05050102010706020507" pitchFamily="18" charset="2"/>
              </a:rPr>
              <a:t>)		</a:t>
            </a:r>
            <a:r>
              <a:rPr lang="en-US" altLang="zh-CN" sz="2800" dirty="0">
                <a:latin typeface="Symbol" panose="05050102010706020507" pitchFamily="18" charset="2"/>
                <a:ea typeface="SimSun" panose="02010600030101010101" pitchFamily="2" charset="-122"/>
                <a:sym typeface="Symbol" panose="05050102010706020507" pitchFamily="18" charset="2"/>
              </a:rPr>
              <a:t>s</a:t>
            </a:r>
            <a:r>
              <a:rPr lang="en-US" altLang="zh-CN" sz="2800" dirty="0">
                <a:latin typeface="Tahoma" panose="020B0604030504040204" pitchFamily="34" charset="0"/>
                <a:ea typeface="SimSun" panose="02010600030101010101" pitchFamily="2" charset="-122"/>
                <a:sym typeface="Symbol" panose="05050102010706020507" pitchFamily="18" charset="2"/>
              </a:rPr>
              <a:t>(</a:t>
            </a:r>
            <a:r>
              <a:rPr lang="en-US" altLang="zh-CN" sz="2400" dirty="0">
                <a:latin typeface="Tahoma" panose="020B0604030504040204" pitchFamily="34" charset="0"/>
                <a:ea typeface="SimSun" panose="02010600030101010101" pitchFamily="2" charset="-122"/>
                <a:sym typeface="Symbol" panose="05050102010706020507" pitchFamily="18" charset="2"/>
              </a:rPr>
              <a:t>S</a:t>
            </a:r>
            <a:r>
              <a:rPr lang="en-US" altLang="zh-CN" sz="2800" dirty="0">
                <a:latin typeface="Tahoma" panose="020B0604030504040204" pitchFamily="34" charset="0"/>
                <a:ea typeface="SimSun" panose="02010600030101010101" pitchFamily="2" charset="-122"/>
                <a:sym typeface="Symbol" panose="05050102010706020507" pitchFamily="18" charset="2"/>
              </a:rPr>
              <a:t>)	    </a:t>
            </a:r>
            <a:r>
              <a:rPr lang="en-US" altLang="zh-CN" sz="2400" dirty="0">
                <a:latin typeface="Tahoma" panose="020B0604030504040204" pitchFamily="34" charset="0"/>
                <a:ea typeface="SimSun" panose="02010600030101010101" pitchFamily="2" charset="-122"/>
                <a:sym typeface="Symbol" panose="05050102010706020507" pitchFamily="18" charset="2"/>
              </a:rPr>
              <a:t>C  D  E</a:t>
            </a:r>
          </a:p>
          <a:p>
            <a:pPr eaLnBrk="1" hangingPunct="1">
              <a:spcBef>
                <a:spcPct val="50000"/>
              </a:spcBef>
              <a:buFontTx/>
              <a:buNone/>
            </a:pPr>
            <a:r>
              <a:rPr lang="en-US" altLang="zh-CN" sz="2400" dirty="0">
                <a:latin typeface="Tahoma" panose="020B0604030504040204" pitchFamily="34" charset="0"/>
                <a:ea typeface="SimSun" panose="02010600030101010101" pitchFamily="2" charset="-122"/>
                <a:sym typeface="Symbol" panose="05050102010706020507" pitchFamily="18" charset="2"/>
              </a:rPr>
              <a:t>a  1  10        A   B  C       </a:t>
            </a:r>
            <a:r>
              <a:rPr lang="en-US" altLang="zh-CN" sz="2400" dirty="0" err="1">
                <a:latin typeface="Tahoma" panose="020B0604030504040204" pitchFamily="34" charset="0"/>
                <a:ea typeface="SimSun" panose="02010600030101010101" pitchFamily="2" charset="-122"/>
                <a:sym typeface="Symbol" panose="05050102010706020507" pitchFamily="18" charset="2"/>
              </a:rPr>
              <a:t>C</a:t>
            </a:r>
            <a:r>
              <a:rPr lang="en-US" altLang="zh-CN" sz="2400" dirty="0">
                <a:latin typeface="Tahoma" panose="020B0604030504040204" pitchFamily="34" charset="0"/>
                <a:ea typeface="SimSun" panose="02010600030101010101" pitchFamily="2" charset="-122"/>
                <a:sym typeface="Symbol" panose="05050102010706020507" pitchFamily="18" charset="2"/>
              </a:rPr>
              <a:t>  D  E	    10  x  2</a:t>
            </a:r>
          </a:p>
          <a:p>
            <a:pPr eaLnBrk="1" hangingPunct="1">
              <a:spcBef>
                <a:spcPct val="50000"/>
              </a:spcBef>
              <a:buFontTx/>
              <a:buNone/>
            </a:pPr>
            <a:r>
              <a:rPr lang="en-US" altLang="zh-CN" sz="2400" dirty="0">
                <a:latin typeface="Tahoma" panose="020B0604030504040204" pitchFamily="34" charset="0"/>
                <a:ea typeface="SimSun" panose="02010600030101010101" pitchFamily="2" charset="-122"/>
                <a:sym typeface="Symbol" panose="05050102010706020507" pitchFamily="18" charset="2"/>
              </a:rPr>
              <a:t>b  1  20	c   2  10     10  x  2     20  y  2</a:t>
            </a:r>
          </a:p>
          <a:p>
            <a:pPr eaLnBrk="1" hangingPunct="1">
              <a:spcBef>
                <a:spcPct val="50000"/>
              </a:spcBef>
              <a:buFontTx/>
              <a:buNone/>
            </a:pPr>
            <a:r>
              <a:rPr lang="en-US" altLang="zh-CN" sz="2400" dirty="0">
                <a:latin typeface="Tahoma" panose="020B0604030504040204" pitchFamily="34" charset="0"/>
                <a:ea typeface="SimSun" panose="02010600030101010101" pitchFamily="2" charset="-122"/>
                <a:sym typeface="Symbol" panose="05050102010706020507" pitchFamily="18" charset="2"/>
              </a:rPr>
              <a:t>c  2  10		       20  y  2     30  z  2</a:t>
            </a:r>
          </a:p>
          <a:p>
            <a:pPr eaLnBrk="1" hangingPunct="1">
              <a:spcBef>
                <a:spcPct val="50000"/>
              </a:spcBef>
              <a:buFontTx/>
              <a:buNone/>
            </a:pPr>
            <a:r>
              <a:rPr lang="en-US" altLang="zh-CN" sz="2400" dirty="0">
                <a:latin typeface="Tahoma" panose="020B0604030504040204" pitchFamily="34" charset="0"/>
                <a:ea typeface="SimSun" panose="02010600030101010101" pitchFamily="2" charset="-122"/>
                <a:sym typeface="Symbol" panose="05050102010706020507" pitchFamily="18" charset="2"/>
              </a:rPr>
              <a:t>d  2  35		       30  z  2     40  x  1</a:t>
            </a:r>
          </a:p>
          <a:p>
            <a:pPr eaLnBrk="1" hangingPunct="1">
              <a:spcBef>
                <a:spcPct val="50000"/>
              </a:spcBef>
              <a:buFontTx/>
              <a:buNone/>
            </a:pPr>
            <a:r>
              <a:rPr lang="en-US" altLang="zh-CN" sz="2400" dirty="0">
                <a:latin typeface="Tahoma" panose="020B0604030504040204" pitchFamily="34" charset="0"/>
                <a:ea typeface="SimSun" panose="02010600030101010101" pitchFamily="2" charset="-122"/>
                <a:sym typeface="Symbol" panose="05050102010706020507" pitchFamily="18" charset="2"/>
              </a:rPr>
              <a:t>e  3  45                                         50  y  3</a:t>
            </a:r>
          </a:p>
          <a:p>
            <a:pPr eaLnBrk="1" hangingPunct="1">
              <a:spcBef>
                <a:spcPct val="50000"/>
              </a:spcBef>
              <a:buFontTx/>
              <a:buNone/>
            </a:pPr>
            <a:r>
              <a:rPr lang="en-US" altLang="zh-CN" sz="2400" dirty="0">
                <a:latin typeface="Tahoma" panose="020B0604030504040204" pitchFamily="34" charset="0"/>
                <a:ea typeface="SimSun" panose="02010600030101010101" pitchFamily="2" charset="-122"/>
                <a:sym typeface="Symbol" panose="05050102010706020507" pitchFamily="18" charset="2"/>
              </a:rPr>
              <a:t>	</a:t>
            </a:r>
            <a:endParaRPr lang="en-US" altLang="zh-CN" sz="2800" dirty="0">
              <a:latin typeface="Symbol" panose="05050102010706020507" pitchFamily="18" charset="2"/>
              <a:ea typeface="SimSun" panose="02010600030101010101" pitchFamily="2" charset="-122"/>
              <a:sym typeface="Symbol" panose="05050102010706020507" pitchFamily="18" charset="2"/>
            </a:endParaRPr>
          </a:p>
        </p:txBody>
      </p:sp>
      <p:sp>
        <p:nvSpPr>
          <p:cNvPr id="60" name="AutoShape 3"/>
          <p:cNvSpPr>
            <a:spLocks noChangeArrowheads="1"/>
          </p:cNvSpPr>
          <p:nvPr/>
        </p:nvSpPr>
        <p:spPr bwMode="auto">
          <a:xfrm rot="16200000">
            <a:off x="5718643" y="5101514"/>
            <a:ext cx="304800" cy="533400"/>
          </a:xfrm>
          <a:prstGeom prst="flowChartCollate">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spcBef>
                <a:spcPct val="0"/>
              </a:spcBef>
              <a:buFontTx/>
              <a:buNone/>
            </a:pPr>
            <a:endParaRPr lang="zh-CN" altLang="zh-CN" sz="1800">
              <a:ea typeface="SimSun" panose="02010600030101010101" pitchFamily="2" charset="-122"/>
            </a:endParaRPr>
          </a:p>
        </p:txBody>
      </p:sp>
      <p:sp>
        <p:nvSpPr>
          <p:cNvPr id="61" name="AutoShape 4"/>
          <p:cNvSpPr>
            <a:spLocks noChangeArrowheads="1"/>
          </p:cNvSpPr>
          <p:nvPr/>
        </p:nvSpPr>
        <p:spPr bwMode="auto">
          <a:xfrm rot="18630595">
            <a:off x="6366343" y="4606214"/>
            <a:ext cx="457200" cy="457200"/>
          </a:xfrm>
          <a:prstGeom prst="leftArrow">
            <a:avLst>
              <a:gd name="adj1" fmla="val 50000"/>
              <a:gd name="adj2" fmla="val 25000"/>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spcBef>
                <a:spcPct val="0"/>
              </a:spcBef>
              <a:buFontTx/>
              <a:buNone/>
            </a:pPr>
            <a:endParaRPr lang="zh-CN" altLang="zh-CN" sz="1800">
              <a:ea typeface="SimSun" panose="02010600030101010101" pitchFamily="2" charset="-122"/>
            </a:endParaRPr>
          </a:p>
        </p:txBody>
      </p:sp>
      <p:sp>
        <p:nvSpPr>
          <p:cNvPr id="62" name="AutoShape 5"/>
          <p:cNvSpPr>
            <a:spLocks noChangeArrowheads="1"/>
          </p:cNvSpPr>
          <p:nvPr/>
        </p:nvSpPr>
        <p:spPr bwMode="auto">
          <a:xfrm rot="16200000">
            <a:off x="5604343" y="5825414"/>
            <a:ext cx="457200" cy="457200"/>
          </a:xfrm>
          <a:prstGeom prst="leftArrow">
            <a:avLst>
              <a:gd name="adj1" fmla="val 50000"/>
              <a:gd name="adj2" fmla="val 25000"/>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spcBef>
                <a:spcPct val="0"/>
              </a:spcBef>
              <a:buFontTx/>
              <a:buNone/>
            </a:pPr>
            <a:endParaRPr lang="zh-CN" altLang="zh-CN" sz="1800">
              <a:ea typeface="SimSun" panose="02010600030101010101" pitchFamily="2" charset="-122"/>
            </a:endParaRPr>
          </a:p>
        </p:txBody>
      </p:sp>
      <p:sp>
        <p:nvSpPr>
          <p:cNvPr id="63" name="AutoShape 6"/>
          <p:cNvSpPr>
            <a:spLocks noChangeArrowheads="1"/>
          </p:cNvSpPr>
          <p:nvPr/>
        </p:nvSpPr>
        <p:spPr bwMode="auto">
          <a:xfrm rot="10800000">
            <a:off x="4004143" y="3158414"/>
            <a:ext cx="457200" cy="381000"/>
          </a:xfrm>
          <a:prstGeom prst="leftArrow">
            <a:avLst>
              <a:gd name="adj1" fmla="val 50000"/>
              <a:gd name="adj2" fmla="val 30000"/>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spcBef>
                <a:spcPct val="0"/>
              </a:spcBef>
              <a:buFontTx/>
              <a:buNone/>
            </a:pPr>
            <a:endParaRPr lang="zh-CN" altLang="zh-CN" sz="1800">
              <a:ea typeface="SimSun" panose="02010600030101010101" pitchFamily="2" charset="-122"/>
            </a:endParaRPr>
          </a:p>
        </p:txBody>
      </p:sp>
      <p:sp>
        <p:nvSpPr>
          <p:cNvPr id="64" name="AutoShape 7"/>
          <p:cNvSpPr>
            <a:spLocks noChangeArrowheads="1"/>
          </p:cNvSpPr>
          <p:nvPr/>
        </p:nvSpPr>
        <p:spPr bwMode="auto">
          <a:xfrm>
            <a:off x="7280743" y="3158414"/>
            <a:ext cx="304800" cy="381000"/>
          </a:xfrm>
          <a:prstGeom prst="leftArrow">
            <a:avLst>
              <a:gd name="adj1" fmla="val 50000"/>
              <a:gd name="adj2" fmla="val 25000"/>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spcBef>
                <a:spcPct val="0"/>
              </a:spcBef>
              <a:buFontTx/>
              <a:buNone/>
            </a:pPr>
            <a:endParaRPr lang="zh-CN" altLang="zh-CN" sz="1800">
              <a:ea typeface="SimSun" panose="02010600030101010101" pitchFamily="2" charset="-122"/>
            </a:endParaRPr>
          </a:p>
        </p:txBody>
      </p:sp>
      <p:sp>
        <p:nvSpPr>
          <p:cNvPr id="65" name="AutoShape 8"/>
          <p:cNvSpPr>
            <a:spLocks noChangeArrowheads="1"/>
          </p:cNvSpPr>
          <p:nvPr/>
        </p:nvSpPr>
        <p:spPr bwMode="auto">
          <a:xfrm rot="14537691">
            <a:off x="4994743" y="4606214"/>
            <a:ext cx="457200" cy="457200"/>
          </a:xfrm>
          <a:prstGeom prst="leftArrow">
            <a:avLst>
              <a:gd name="adj1" fmla="val 50000"/>
              <a:gd name="adj2" fmla="val 25000"/>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spcBef>
                <a:spcPct val="0"/>
              </a:spcBef>
              <a:buFontTx/>
              <a:buNone/>
            </a:pPr>
            <a:endParaRPr lang="zh-CN" altLang="zh-CN" sz="1800">
              <a:ea typeface="SimSun" panose="02010600030101010101" pitchFamily="2" charset="-122"/>
            </a:endParaRPr>
          </a:p>
        </p:txBody>
      </p:sp>
      <p:sp>
        <p:nvSpPr>
          <p:cNvPr id="66" name="Line 9"/>
          <p:cNvSpPr>
            <a:spLocks noChangeShapeType="1"/>
          </p:cNvSpPr>
          <p:nvPr/>
        </p:nvSpPr>
        <p:spPr bwMode="auto">
          <a:xfrm>
            <a:off x="4461343" y="2320214"/>
            <a:ext cx="1295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10"/>
          <p:cNvSpPr>
            <a:spLocks noChangeShapeType="1"/>
          </p:cNvSpPr>
          <p:nvPr/>
        </p:nvSpPr>
        <p:spPr bwMode="auto">
          <a:xfrm>
            <a:off x="4461343" y="2853614"/>
            <a:ext cx="1295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11"/>
          <p:cNvSpPr>
            <a:spLocks noChangeShapeType="1"/>
          </p:cNvSpPr>
          <p:nvPr/>
        </p:nvSpPr>
        <p:spPr bwMode="auto">
          <a:xfrm>
            <a:off x="5985343" y="2320214"/>
            <a:ext cx="1295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12"/>
          <p:cNvSpPr>
            <a:spLocks noChangeShapeType="1"/>
          </p:cNvSpPr>
          <p:nvPr/>
        </p:nvSpPr>
        <p:spPr bwMode="auto">
          <a:xfrm>
            <a:off x="5985343" y="2853614"/>
            <a:ext cx="1295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13"/>
          <p:cNvSpPr>
            <a:spLocks noChangeShapeType="1"/>
          </p:cNvSpPr>
          <p:nvPr/>
        </p:nvSpPr>
        <p:spPr bwMode="auto">
          <a:xfrm>
            <a:off x="4461343" y="2244014"/>
            <a:ext cx="0" cy="1981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14"/>
          <p:cNvSpPr>
            <a:spLocks noChangeShapeType="1"/>
          </p:cNvSpPr>
          <p:nvPr/>
        </p:nvSpPr>
        <p:spPr bwMode="auto">
          <a:xfrm>
            <a:off x="4842343" y="2320214"/>
            <a:ext cx="0" cy="1981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15"/>
          <p:cNvSpPr>
            <a:spLocks noChangeShapeType="1"/>
          </p:cNvSpPr>
          <p:nvPr/>
        </p:nvSpPr>
        <p:spPr bwMode="auto">
          <a:xfrm>
            <a:off x="5223343" y="2320214"/>
            <a:ext cx="0" cy="1981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16"/>
          <p:cNvSpPr>
            <a:spLocks noChangeShapeType="1"/>
          </p:cNvSpPr>
          <p:nvPr/>
        </p:nvSpPr>
        <p:spPr bwMode="auto">
          <a:xfrm>
            <a:off x="5756743" y="2320214"/>
            <a:ext cx="0" cy="1981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4" name="Group 17"/>
          <p:cNvGrpSpPr/>
          <p:nvPr/>
        </p:nvGrpSpPr>
        <p:grpSpPr bwMode="auto">
          <a:xfrm>
            <a:off x="2556343" y="1710614"/>
            <a:ext cx="1295400" cy="3581400"/>
            <a:chOff x="432" y="384"/>
            <a:chExt cx="816" cy="2256"/>
          </a:xfrm>
        </p:grpSpPr>
        <p:sp>
          <p:nvSpPr>
            <p:cNvPr id="75" name="Line 18"/>
            <p:cNvSpPr>
              <a:spLocks noChangeShapeType="1"/>
            </p:cNvSpPr>
            <p:nvPr/>
          </p:nvSpPr>
          <p:spPr bwMode="auto">
            <a:xfrm>
              <a:off x="432" y="384"/>
              <a:ext cx="81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19"/>
            <p:cNvSpPr>
              <a:spLocks noChangeShapeType="1"/>
            </p:cNvSpPr>
            <p:nvPr/>
          </p:nvSpPr>
          <p:spPr bwMode="auto">
            <a:xfrm>
              <a:off x="432" y="720"/>
              <a:ext cx="81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20"/>
            <p:cNvSpPr>
              <a:spLocks noChangeShapeType="1"/>
            </p:cNvSpPr>
            <p:nvPr/>
          </p:nvSpPr>
          <p:spPr bwMode="auto">
            <a:xfrm>
              <a:off x="432" y="384"/>
              <a:ext cx="0" cy="2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21"/>
            <p:cNvSpPr>
              <a:spLocks noChangeShapeType="1"/>
            </p:cNvSpPr>
            <p:nvPr/>
          </p:nvSpPr>
          <p:spPr bwMode="auto">
            <a:xfrm>
              <a:off x="1248" y="384"/>
              <a:ext cx="0" cy="2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22"/>
            <p:cNvSpPr>
              <a:spLocks noChangeShapeType="1"/>
            </p:cNvSpPr>
            <p:nvPr/>
          </p:nvSpPr>
          <p:spPr bwMode="auto">
            <a:xfrm>
              <a:off x="720" y="384"/>
              <a:ext cx="0" cy="2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23"/>
            <p:cNvSpPr>
              <a:spLocks noChangeShapeType="1"/>
            </p:cNvSpPr>
            <p:nvPr/>
          </p:nvSpPr>
          <p:spPr bwMode="auto">
            <a:xfrm>
              <a:off x="960" y="384"/>
              <a:ext cx="0" cy="2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1" name="Group 24"/>
          <p:cNvGrpSpPr/>
          <p:nvPr/>
        </p:nvGrpSpPr>
        <p:grpSpPr bwMode="auto">
          <a:xfrm>
            <a:off x="7585543" y="1634414"/>
            <a:ext cx="1295400" cy="3581400"/>
            <a:chOff x="3600" y="336"/>
            <a:chExt cx="816" cy="2256"/>
          </a:xfrm>
        </p:grpSpPr>
        <p:sp>
          <p:nvSpPr>
            <p:cNvPr id="82" name="Line 25"/>
            <p:cNvSpPr>
              <a:spLocks noChangeShapeType="1"/>
            </p:cNvSpPr>
            <p:nvPr/>
          </p:nvSpPr>
          <p:spPr bwMode="auto">
            <a:xfrm>
              <a:off x="3600" y="336"/>
              <a:ext cx="81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26"/>
            <p:cNvSpPr>
              <a:spLocks noChangeShapeType="1"/>
            </p:cNvSpPr>
            <p:nvPr/>
          </p:nvSpPr>
          <p:spPr bwMode="auto">
            <a:xfrm>
              <a:off x="3600" y="720"/>
              <a:ext cx="81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27"/>
            <p:cNvSpPr>
              <a:spLocks noChangeShapeType="1"/>
            </p:cNvSpPr>
            <p:nvPr/>
          </p:nvSpPr>
          <p:spPr bwMode="auto">
            <a:xfrm>
              <a:off x="3600" y="336"/>
              <a:ext cx="0" cy="2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28"/>
            <p:cNvSpPr>
              <a:spLocks noChangeShapeType="1"/>
            </p:cNvSpPr>
            <p:nvPr/>
          </p:nvSpPr>
          <p:spPr bwMode="auto">
            <a:xfrm>
              <a:off x="4416" y="336"/>
              <a:ext cx="0" cy="2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29"/>
            <p:cNvSpPr>
              <a:spLocks noChangeShapeType="1"/>
            </p:cNvSpPr>
            <p:nvPr/>
          </p:nvSpPr>
          <p:spPr bwMode="auto">
            <a:xfrm>
              <a:off x="3888" y="336"/>
              <a:ext cx="0" cy="2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30"/>
            <p:cNvSpPr>
              <a:spLocks noChangeShapeType="1"/>
            </p:cNvSpPr>
            <p:nvPr/>
          </p:nvSpPr>
          <p:spPr bwMode="auto">
            <a:xfrm>
              <a:off x="4128" y="336"/>
              <a:ext cx="0" cy="2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8" name="Line 31"/>
          <p:cNvSpPr>
            <a:spLocks noChangeShapeType="1"/>
          </p:cNvSpPr>
          <p:nvPr/>
        </p:nvSpPr>
        <p:spPr bwMode="auto">
          <a:xfrm>
            <a:off x="5985343" y="2320214"/>
            <a:ext cx="0" cy="1981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32"/>
          <p:cNvSpPr>
            <a:spLocks noChangeShapeType="1"/>
          </p:cNvSpPr>
          <p:nvPr/>
        </p:nvSpPr>
        <p:spPr bwMode="auto">
          <a:xfrm>
            <a:off x="6518743" y="2320214"/>
            <a:ext cx="0" cy="1981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33"/>
          <p:cNvSpPr>
            <a:spLocks noChangeShapeType="1"/>
          </p:cNvSpPr>
          <p:nvPr/>
        </p:nvSpPr>
        <p:spPr bwMode="auto">
          <a:xfrm>
            <a:off x="6899743" y="2320214"/>
            <a:ext cx="0" cy="1981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34"/>
          <p:cNvSpPr>
            <a:spLocks noChangeShapeType="1"/>
          </p:cNvSpPr>
          <p:nvPr/>
        </p:nvSpPr>
        <p:spPr bwMode="auto">
          <a:xfrm>
            <a:off x="7280743" y="2320214"/>
            <a:ext cx="0" cy="1981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逻辑重写</a:t>
            </a:r>
          </a:p>
        </p:txBody>
      </p:sp>
      <p:sp>
        <p:nvSpPr>
          <p:cNvPr id="23"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关系代数的等价变换规则</a:t>
            </a:r>
          </a:p>
        </p:txBody>
      </p:sp>
      <p:sp>
        <p:nvSpPr>
          <p:cNvPr id="48" name="矩形 47"/>
          <p:cNvSpPr/>
          <p:nvPr/>
        </p:nvSpPr>
        <p:spPr>
          <a:xfrm>
            <a:off x="743587" y="1175349"/>
            <a:ext cx="7503096" cy="5962979"/>
          </a:xfrm>
          <a:prstGeom prst="rect">
            <a:avLst/>
          </a:prstGeom>
        </p:spPr>
        <p:txBody>
          <a:bodyPr wrap="square">
            <a:spAutoFit/>
          </a:bodyPr>
          <a:lstStyle/>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策略</a:t>
            </a:r>
            <a:r>
              <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1 -&gt; </a:t>
            </a: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策略</a:t>
            </a:r>
            <a:r>
              <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a:t>
            </a:r>
            <a:endPar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等价变换</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操作数（涉及的行数）大幅下降</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等价变换规则</a:t>
            </a: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选择</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级联 </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交换律</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投影</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级联</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连接</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结合律</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交换律</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其他规则</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投影选择可交换（谓词条件仅涉及投影列）</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笛卡尔积</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-&gt;</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连接</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选择条件分配律</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a:t>
            </a:r>
          </a:p>
          <a:p>
            <a:pPr marL="285750" fontAlgn="auto">
              <a:lnSpc>
                <a:spcPct val="150000"/>
              </a:lnSpc>
              <a:defRPr/>
            </a:pP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p:txBody>
      </p:sp>
      <p:graphicFrame>
        <p:nvGraphicFramePr>
          <p:cNvPr id="49" name="Object 6">
            <a:hlinkClick r:id="" action="ppaction://ole?verb=0"/>
          </p:cNvPr>
          <p:cNvGraphicFramePr/>
          <p:nvPr/>
        </p:nvGraphicFramePr>
        <p:xfrm>
          <a:off x="2970579" y="2709182"/>
          <a:ext cx="5562600" cy="925512"/>
        </p:xfrm>
        <a:graphic>
          <a:graphicData uri="http://schemas.openxmlformats.org/presentationml/2006/ole">
            <mc:AlternateContent xmlns:mc="http://schemas.openxmlformats.org/markup-compatibility/2006">
              <mc:Choice xmlns:v="urn:schemas-microsoft-com:vml" Requires="v">
                <p:oleObj spid="_x0000_s1096" name="Equation" r:id="rId4" imgW="5564505" imgH="927100" progId="Equation.3">
                  <p:embed/>
                </p:oleObj>
              </mc:Choice>
              <mc:Fallback>
                <p:oleObj name="Equation" r:id="rId4" imgW="5564505" imgH="927100" progId="Equation.3">
                  <p:embed/>
                  <p:pic>
                    <p:nvPicPr>
                      <p:cNvPr id="0" name="Object 6">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0579" y="2709182"/>
                        <a:ext cx="5562600" cy="925512"/>
                      </a:xfrm>
                      <a:prstGeom prst="rect">
                        <a:avLst/>
                      </a:prstGeom>
                      <a:noFill/>
                      <a:ln>
                        <a:noFill/>
                      </a:ln>
                      <a:effectLst/>
                    </p:spPr>
                  </p:pic>
                </p:oleObj>
              </mc:Fallback>
            </mc:AlternateContent>
          </a:graphicData>
        </a:graphic>
      </p:graphicFrame>
      <p:graphicFrame>
        <p:nvGraphicFramePr>
          <p:cNvPr id="55" name="Object 7">
            <a:hlinkClick r:id="" action="ppaction://ole?verb=0"/>
          </p:cNvPr>
          <p:cNvGraphicFramePr/>
          <p:nvPr/>
        </p:nvGraphicFramePr>
        <p:xfrm>
          <a:off x="2938083" y="3192638"/>
          <a:ext cx="5308600" cy="1223962"/>
        </p:xfrm>
        <a:graphic>
          <a:graphicData uri="http://schemas.openxmlformats.org/presentationml/2006/ole">
            <mc:AlternateContent xmlns:mc="http://schemas.openxmlformats.org/markup-compatibility/2006">
              <mc:Choice xmlns:v="urn:schemas-microsoft-com:vml" Requires="v">
                <p:oleObj spid="_x0000_s1097" name="Equation" r:id="rId6" imgW="5310505" imgH="1225550" progId="Equation.3">
                  <p:embed/>
                </p:oleObj>
              </mc:Choice>
              <mc:Fallback>
                <p:oleObj name="Equation" r:id="rId6" imgW="5310505" imgH="1225550" progId="Equation.3">
                  <p:embed/>
                  <p:pic>
                    <p:nvPicPr>
                      <p:cNvPr id="0" name="Object 7">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8083" y="3192638"/>
                        <a:ext cx="5308600"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5" name="Object 10">
            <a:hlinkClick r:id="" action="ppaction://ole?verb=0"/>
          </p:cNvPr>
          <p:cNvGraphicFramePr/>
          <p:nvPr/>
        </p:nvGraphicFramePr>
        <p:xfrm>
          <a:off x="2938083" y="3674793"/>
          <a:ext cx="4864100" cy="1052513"/>
        </p:xfrm>
        <a:graphic>
          <a:graphicData uri="http://schemas.openxmlformats.org/presentationml/2006/ole">
            <mc:AlternateContent xmlns:mc="http://schemas.openxmlformats.org/markup-compatibility/2006">
              <mc:Choice xmlns:v="urn:schemas-microsoft-com:vml" Requires="v">
                <p:oleObj spid="_x0000_s1098" name="Equation" r:id="rId8" imgW="4866005" imgH="1054100" progId="Equation.3">
                  <p:embed/>
                </p:oleObj>
              </mc:Choice>
              <mc:Fallback>
                <p:oleObj name="Equation" r:id="rId8" imgW="4866005" imgH="1054100" progId="Equation.3">
                  <p:embed/>
                  <p:pic>
                    <p:nvPicPr>
                      <p:cNvPr id="0" name="Object 10">
                        <a:hlinkClick r:id="" action="ppaction://ole?verb=0"/>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38083" y="3674793"/>
                        <a:ext cx="4864100"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6" name="Rectangle 14"/>
          <p:cNvSpPr>
            <a:spLocks noChangeArrowheads="1"/>
          </p:cNvSpPr>
          <p:nvPr/>
        </p:nvSpPr>
        <p:spPr bwMode="auto">
          <a:xfrm>
            <a:off x="2894071" y="4381293"/>
            <a:ext cx="4417877"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ea typeface="MS PGothic" panose="020B0600070205080204" pitchFamily="34" charset="-128"/>
              </a:defRPr>
            </a:lvl2pPr>
            <a:lvl3pPr marL="1143000" indent="-228600">
              <a:spcBef>
                <a:spcPct val="20000"/>
              </a:spcBef>
              <a:buClr>
                <a:schemeClr val="tx1"/>
              </a:buClr>
              <a:buChar char="•"/>
              <a:defRPr sz="2000">
                <a:solidFill>
                  <a:schemeClr val="tx1"/>
                </a:solidFill>
                <a:latin typeface="Book Antiqua" panose="02040602050305030304" pitchFamily="18" charset="0"/>
                <a:ea typeface="MS PGothic" panose="020B0600070205080204" pitchFamily="34" charset="-128"/>
              </a:defRPr>
            </a:lvl3pPr>
            <a:lvl4pPr marL="1600200" indent="-228600">
              <a:spcBef>
                <a:spcPct val="20000"/>
              </a:spcBef>
              <a:buClr>
                <a:schemeClr val="tx1"/>
              </a:buClr>
              <a:buChar char="•"/>
              <a:defRPr>
                <a:solidFill>
                  <a:schemeClr val="tx1"/>
                </a:solidFill>
                <a:latin typeface="Book Antiqua" panose="02040602050305030304" pitchFamily="18" charset="0"/>
                <a:ea typeface="MS PGothic" panose="020B0600070205080204" pitchFamily="34" charset="-128"/>
              </a:defRPr>
            </a:lvl4pPr>
            <a:lvl5pPr marL="2057400" indent="-228600">
              <a:spcBef>
                <a:spcPct val="20000"/>
              </a:spcBef>
              <a:buClr>
                <a:schemeClr val="tx1"/>
              </a:buClr>
              <a:buChar char="•"/>
              <a:defRPr>
                <a:solidFill>
                  <a:schemeClr val="tx1"/>
                </a:solidFill>
                <a:latin typeface="Book Antiqua" panose="0204060205030503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ea typeface="MS PGothic" panose="020B0600070205080204" pitchFamily="34" charset="-128"/>
              </a:defRPr>
            </a:lvl9pPr>
          </a:lstStyle>
          <a:p>
            <a:pPr>
              <a:spcBef>
                <a:spcPct val="0"/>
              </a:spcBef>
              <a:buClrTx/>
              <a:buSzTx/>
              <a:buNone/>
            </a:pPr>
            <a:r>
              <a:rPr lang="en-US" altLang="en-US" i="1" dirty="0"/>
              <a:t>R </a:t>
            </a:r>
            <a:r>
              <a:rPr lang="zh-CN" altLang="en-US" sz="2800" b="0" i="0" dirty="0">
                <a:solidFill>
                  <a:srgbClr val="C00000"/>
                </a:solidFill>
                <a:effectLst/>
              </a:rPr>
              <a:t>⋈</a:t>
            </a:r>
            <a:r>
              <a:rPr lang="en-US" altLang="en-US" i="1" dirty="0"/>
              <a:t> (S </a:t>
            </a:r>
            <a:r>
              <a:rPr lang="zh-CN" altLang="en-US" sz="2800" b="0" i="0" dirty="0">
                <a:solidFill>
                  <a:srgbClr val="C00000"/>
                </a:solidFill>
                <a:effectLst/>
              </a:rPr>
              <a:t>⋈ </a:t>
            </a:r>
            <a:r>
              <a:rPr lang="en-US" altLang="en-US" i="1" dirty="0"/>
              <a:t>T)     (R </a:t>
            </a:r>
            <a:r>
              <a:rPr lang="zh-CN" altLang="en-US" sz="2800" b="0" i="0" dirty="0">
                <a:solidFill>
                  <a:srgbClr val="C00000"/>
                </a:solidFill>
                <a:effectLst/>
              </a:rPr>
              <a:t>⋈ </a:t>
            </a:r>
            <a:r>
              <a:rPr lang="en-US" altLang="en-US" i="1" dirty="0"/>
              <a:t>S)</a:t>
            </a:r>
            <a:r>
              <a:rPr lang="zh-CN" altLang="en-US" sz="2800" b="0" i="0" dirty="0">
                <a:solidFill>
                  <a:srgbClr val="C00000"/>
                </a:solidFill>
                <a:effectLst/>
              </a:rPr>
              <a:t> ⋈</a:t>
            </a:r>
            <a:r>
              <a:rPr lang="en-US" altLang="en-US" i="1" dirty="0"/>
              <a:t> T</a:t>
            </a:r>
            <a:r>
              <a:rPr lang="en-US" altLang="en-US" sz="2400" dirty="0"/>
              <a:t> </a:t>
            </a:r>
          </a:p>
        </p:txBody>
      </p:sp>
      <p:graphicFrame>
        <p:nvGraphicFramePr>
          <p:cNvPr id="68" name="Object 18">
            <a:hlinkClick r:id="" action="ppaction://ole?verb=0"/>
          </p:cNvPr>
          <p:cNvGraphicFramePr/>
          <p:nvPr/>
        </p:nvGraphicFramePr>
        <p:xfrm>
          <a:off x="4873615" y="4433657"/>
          <a:ext cx="458788" cy="415925"/>
        </p:xfrm>
        <a:graphic>
          <a:graphicData uri="http://schemas.openxmlformats.org/presentationml/2006/ole">
            <mc:AlternateContent xmlns:mc="http://schemas.openxmlformats.org/markup-compatibility/2006">
              <mc:Choice xmlns:v="urn:schemas-microsoft-com:vml" Requires="v">
                <p:oleObj spid="_x0000_s1099" name="Equation" r:id="rId10" imgW="458470" imgH="415925" progId="Equation.3">
                  <p:embed/>
                </p:oleObj>
              </mc:Choice>
              <mc:Fallback>
                <p:oleObj name="Equation" r:id="rId10" imgW="458470" imgH="415925" progId="Equation.3">
                  <p:embed/>
                  <p:pic>
                    <p:nvPicPr>
                      <p:cNvPr id="0" name="Object 18">
                        <a:hlinkClick r:id="" action="ppaction://ole?verb=0"/>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3615" y="4433657"/>
                        <a:ext cx="458788"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2" name="Rectangle 22"/>
          <p:cNvSpPr>
            <a:spLocks noChangeArrowheads="1"/>
          </p:cNvSpPr>
          <p:nvPr/>
        </p:nvSpPr>
        <p:spPr bwMode="auto">
          <a:xfrm>
            <a:off x="2817472" y="4855624"/>
            <a:ext cx="3097003"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ea typeface="MS PGothic" panose="020B0600070205080204" pitchFamily="34" charset="-128"/>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ea typeface="MS PGothic" panose="020B0600070205080204" pitchFamily="34" charset="-128"/>
              </a:defRPr>
            </a:lvl2pPr>
            <a:lvl3pPr marL="1143000" indent="-228600">
              <a:spcBef>
                <a:spcPct val="20000"/>
              </a:spcBef>
              <a:buClr>
                <a:schemeClr val="tx1"/>
              </a:buClr>
              <a:buChar char="•"/>
              <a:defRPr sz="2000">
                <a:solidFill>
                  <a:schemeClr val="tx1"/>
                </a:solidFill>
                <a:latin typeface="Book Antiqua" panose="02040602050305030304" pitchFamily="18" charset="0"/>
                <a:ea typeface="MS PGothic" panose="020B0600070205080204" pitchFamily="34" charset="-128"/>
              </a:defRPr>
            </a:lvl3pPr>
            <a:lvl4pPr marL="1600200" indent="-228600">
              <a:spcBef>
                <a:spcPct val="20000"/>
              </a:spcBef>
              <a:buClr>
                <a:schemeClr val="tx1"/>
              </a:buClr>
              <a:buChar char="•"/>
              <a:defRPr>
                <a:solidFill>
                  <a:schemeClr val="tx1"/>
                </a:solidFill>
                <a:latin typeface="Book Antiqua" panose="02040602050305030304" pitchFamily="18" charset="0"/>
                <a:ea typeface="MS PGothic" panose="020B0600070205080204" pitchFamily="34" charset="-128"/>
              </a:defRPr>
            </a:lvl4pPr>
            <a:lvl5pPr marL="2057400" indent="-228600">
              <a:spcBef>
                <a:spcPct val="20000"/>
              </a:spcBef>
              <a:buClr>
                <a:schemeClr val="tx1"/>
              </a:buClr>
              <a:buChar char="•"/>
              <a:defRPr>
                <a:solidFill>
                  <a:schemeClr val="tx1"/>
                </a:solidFill>
                <a:latin typeface="Book Antiqua" panose="0204060205030503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Char char="•"/>
              <a:defRPr>
                <a:solidFill>
                  <a:schemeClr val="tx1"/>
                </a:solidFill>
                <a:latin typeface="Book Antiqua" panose="02040602050305030304" pitchFamily="18" charset="0"/>
                <a:ea typeface="MS PGothic" panose="020B0600070205080204" pitchFamily="34" charset="-128"/>
              </a:defRPr>
            </a:lvl9pPr>
          </a:lstStyle>
          <a:p>
            <a:pPr>
              <a:spcBef>
                <a:spcPct val="0"/>
              </a:spcBef>
              <a:buClrTx/>
              <a:buSzTx/>
              <a:buFontTx/>
              <a:buNone/>
            </a:pPr>
            <a:r>
              <a:rPr lang="en-US" altLang="en-US" i="1" dirty="0"/>
              <a:t>(R </a:t>
            </a:r>
            <a:r>
              <a:rPr lang="zh-CN" altLang="en-US" sz="2800" b="0" i="0" dirty="0">
                <a:solidFill>
                  <a:srgbClr val="C00000"/>
                </a:solidFill>
                <a:effectLst/>
              </a:rPr>
              <a:t>⋈ </a:t>
            </a:r>
            <a:r>
              <a:rPr lang="en-US" altLang="en-US" i="1" dirty="0"/>
              <a:t>S)      (S</a:t>
            </a:r>
            <a:r>
              <a:rPr lang="zh-CN" altLang="en-US" sz="2800" b="0" i="0" dirty="0">
                <a:solidFill>
                  <a:srgbClr val="C00000"/>
                </a:solidFill>
                <a:effectLst/>
              </a:rPr>
              <a:t> ⋈ </a:t>
            </a:r>
            <a:r>
              <a:rPr lang="en-US" altLang="en-US" i="1" dirty="0"/>
              <a:t>R) </a:t>
            </a:r>
          </a:p>
        </p:txBody>
      </p:sp>
      <p:graphicFrame>
        <p:nvGraphicFramePr>
          <p:cNvPr id="73" name="Object 18">
            <a:hlinkClick r:id="" action="ppaction://ole?verb=0"/>
          </p:cNvPr>
          <p:cNvGraphicFramePr/>
          <p:nvPr/>
        </p:nvGraphicFramePr>
        <p:xfrm>
          <a:off x="4136579" y="4970531"/>
          <a:ext cx="458788" cy="415925"/>
        </p:xfrm>
        <a:graphic>
          <a:graphicData uri="http://schemas.openxmlformats.org/presentationml/2006/ole">
            <mc:AlternateContent xmlns:mc="http://schemas.openxmlformats.org/markup-compatibility/2006">
              <mc:Choice xmlns:v="urn:schemas-microsoft-com:vml" Requires="v">
                <p:oleObj spid="_x0000_s1100" name="Equation" r:id="rId12" imgW="458470" imgH="415925" progId="Equation.3">
                  <p:embed/>
                </p:oleObj>
              </mc:Choice>
              <mc:Fallback>
                <p:oleObj name="Equation" r:id="rId12" imgW="458470" imgH="415925" progId="Equation.3">
                  <p:embed/>
                  <p:pic>
                    <p:nvPicPr>
                      <p:cNvPr id="0" name="Object 18">
                        <a:hlinkClick r:id="" action="ppaction://ole?verb=0"/>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36579" y="4970531"/>
                        <a:ext cx="458788"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逻辑重写</a:t>
            </a:r>
          </a:p>
        </p:txBody>
      </p:sp>
      <p:sp>
        <p:nvSpPr>
          <p:cNvPr id="23"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基于规则的优化</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RBO</a:t>
            </a:r>
            <a:endPar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endParaRPr>
          </a:p>
        </p:txBody>
      </p:sp>
      <p:sp>
        <p:nvSpPr>
          <p:cNvPr id="48" name="矩形 47"/>
          <p:cNvSpPr/>
          <p:nvPr/>
        </p:nvSpPr>
        <p:spPr>
          <a:xfrm>
            <a:off x="743587" y="1175349"/>
            <a:ext cx="7503096" cy="3377656"/>
          </a:xfrm>
          <a:prstGeom prst="rect">
            <a:avLst/>
          </a:prstGeom>
        </p:spPr>
        <p:txBody>
          <a:bodyPr wrap="square">
            <a:spAutoFit/>
          </a:bodyPr>
          <a:lstStyle/>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基于关系代数的等价变换规则</a:t>
            </a:r>
            <a:endPar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初始逻辑计划 </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-&gt; </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（最优）逻辑计划</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提高最优（执行）计划被选择到的概率</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实例无关</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r>
              <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RBO</a:t>
            </a: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通用规则</a:t>
            </a: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复合谓词拆分</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谓词下推</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笛卡尔积</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-&gt;</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连接</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投影下推</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285750" fontAlgn="auto">
              <a:lnSpc>
                <a:spcPct val="150000"/>
              </a:lnSpc>
              <a:defRPr/>
            </a:pP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3863547" y="1937049"/>
            <a:ext cx="2463958" cy="28190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RBO</a:t>
            </a:r>
            <a:endParaRPr lang="zh-CN" altLang="en-US" sz="2800" b="1" dirty="0">
              <a:latin typeface="Times New Roman" panose="02020603050405020304" pitchFamily="18" charset="0"/>
            </a:endParaRPr>
          </a:p>
        </p:txBody>
      </p:sp>
      <p:sp>
        <p:nvSpPr>
          <p:cNvPr id="23"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复合谓词拆分</a:t>
            </a:r>
          </a:p>
        </p:txBody>
      </p:sp>
      <p:sp>
        <p:nvSpPr>
          <p:cNvPr id="7" name="文本框 6"/>
          <p:cNvSpPr txBox="1"/>
          <p:nvPr/>
        </p:nvSpPr>
        <p:spPr>
          <a:xfrm>
            <a:off x="443742" y="1534736"/>
            <a:ext cx="1785883" cy="1323439"/>
          </a:xfrm>
          <a:prstGeom prst="rect">
            <a:avLst/>
          </a:prstGeom>
          <a:noFill/>
          <a:ln w="12700">
            <a:solidFill>
              <a:schemeClr val="tx1"/>
            </a:solidFill>
          </a:ln>
        </p:spPr>
        <p:txBody>
          <a:bodyPr wrap="square" rtlCol="0">
            <a:spAutoFit/>
          </a:bodyPr>
          <a:lstStyle/>
          <a:p>
            <a:pPr eaLnBrk="1" hangingPunct="1">
              <a:buFontTx/>
              <a:buNone/>
            </a:pPr>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R.B, S.D</a:t>
            </a:r>
          </a:p>
          <a:p>
            <a:pPr eaLnBrk="1" hangingPunct="1">
              <a:buFontTx/>
              <a:buNone/>
            </a:pPr>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R,S</a:t>
            </a:r>
          </a:p>
          <a:p>
            <a:r>
              <a:rPr lang="en-US" altLang="zh-CN" sz="1600" dirty="0">
                <a:ea typeface="SimSun" panose="02010600030101010101" pitchFamily="2" charset="-122"/>
              </a:rPr>
              <a:t>WHERE </a:t>
            </a:r>
            <a:r>
              <a:rPr lang="en-US" altLang="zh-CN" sz="1600" dirty="0">
                <a:solidFill>
                  <a:srgbClr val="C00000"/>
                </a:solidFill>
                <a:ea typeface="SimSun" panose="02010600030101010101" pitchFamily="2" charset="-122"/>
              </a:rPr>
              <a:t>R.A = “c” </a:t>
            </a:r>
            <a:r>
              <a:rPr lang="en-US" altLang="zh-CN" sz="1600" dirty="0">
                <a:ea typeface="SimSun" panose="02010600030101010101" pitchFamily="2" charset="-122"/>
                <a:sym typeface="Symbol" panose="05050102010706020507" pitchFamily="18" charset="2"/>
              </a:rPr>
              <a:t>AND</a:t>
            </a:r>
            <a:r>
              <a:rPr lang="en-US" altLang="zh-CN" sz="1600" dirty="0">
                <a:solidFill>
                  <a:srgbClr val="C00000"/>
                </a:solidFill>
                <a:ea typeface="SimSun" panose="02010600030101010101" pitchFamily="2" charset="-122"/>
              </a:rPr>
              <a:t>  S.E = 2 </a:t>
            </a:r>
            <a:r>
              <a:rPr lang="en-US" altLang="zh-CN" sz="1600" dirty="0">
                <a:ea typeface="SimSun" panose="02010600030101010101" pitchFamily="2" charset="-122"/>
                <a:sym typeface="Symbol" panose="05050102010706020507" pitchFamily="18" charset="2"/>
              </a:rPr>
              <a:t>AND</a:t>
            </a:r>
            <a:r>
              <a:rPr lang="en-US" altLang="zh-CN" sz="1600" dirty="0">
                <a:solidFill>
                  <a:srgbClr val="C00000"/>
                </a:solidFill>
                <a:ea typeface="SimSun" panose="02010600030101010101" pitchFamily="2" charset="-122"/>
              </a:rPr>
              <a:t>  R.C=S.C;</a:t>
            </a:r>
          </a:p>
        </p:txBody>
      </p:sp>
      <p:grpSp>
        <p:nvGrpSpPr>
          <p:cNvPr id="31" name="组合 30"/>
          <p:cNvGrpSpPr/>
          <p:nvPr/>
        </p:nvGrpSpPr>
        <p:grpSpPr>
          <a:xfrm>
            <a:off x="4467286" y="2258011"/>
            <a:ext cx="1826264" cy="2096705"/>
            <a:chOff x="6059852" y="1885428"/>
            <a:chExt cx="1826264" cy="2096705"/>
          </a:xfrm>
        </p:grpSpPr>
        <p:sp>
          <p:nvSpPr>
            <p:cNvPr id="32" name="文本框 31"/>
            <p:cNvSpPr txBox="1"/>
            <p:nvPr/>
          </p:nvSpPr>
          <p:spPr>
            <a:xfrm>
              <a:off x="6468259" y="1885428"/>
              <a:ext cx="290091" cy="461665"/>
            </a:xfrm>
            <a:prstGeom prst="rect">
              <a:avLst/>
            </a:prstGeom>
            <a:noFill/>
          </p:spPr>
          <p:txBody>
            <a:bodyPr wrap="square">
              <a:spAutoFit/>
            </a:bodyPr>
            <a:lstStyle/>
            <a:p>
              <a:r>
                <a:rPr lang="el-GR" altLang="zh-CN" sz="2400" dirty="0">
                  <a:solidFill>
                    <a:srgbClr val="C00000"/>
                  </a:solidFill>
                </a:rPr>
                <a:t>π</a:t>
              </a:r>
              <a:endParaRPr lang="zh-CN" altLang="en-US" sz="2400" dirty="0"/>
            </a:p>
          </p:txBody>
        </p:sp>
        <p:sp>
          <p:nvSpPr>
            <p:cNvPr id="33" name="文本框 32"/>
            <p:cNvSpPr txBox="1"/>
            <p:nvPr/>
          </p:nvSpPr>
          <p:spPr>
            <a:xfrm>
              <a:off x="6059852" y="3520468"/>
              <a:ext cx="469473" cy="461665"/>
            </a:xfrm>
            <a:prstGeom prst="rect">
              <a:avLst/>
            </a:prstGeom>
            <a:noFill/>
          </p:spPr>
          <p:txBody>
            <a:bodyPr wrap="square">
              <a:spAutoFit/>
            </a:bodyPr>
            <a:lstStyle/>
            <a:p>
              <a:r>
                <a:rPr lang="en-US" altLang="zh-CN" sz="2400" dirty="0"/>
                <a:t>R</a:t>
              </a:r>
              <a:endParaRPr lang="zh-CN" altLang="en-US" sz="2400" dirty="0"/>
            </a:p>
          </p:txBody>
        </p:sp>
        <p:sp>
          <p:nvSpPr>
            <p:cNvPr id="34" name="文本框 33"/>
            <p:cNvSpPr txBox="1"/>
            <p:nvPr/>
          </p:nvSpPr>
          <p:spPr>
            <a:xfrm>
              <a:off x="6429214" y="3032644"/>
              <a:ext cx="329136" cy="461665"/>
            </a:xfrm>
            <a:prstGeom prst="rect">
              <a:avLst/>
            </a:prstGeom>
            <a:noFill/>
          </p:spPr>
          <p:txBody>
            <a:bodyPr wrap="square">
              <a:spAutoFit/>
            </a:bodyPr>
            <a:lstStyle/>
            <a:p>
              <a:r>
                <a:rPr lang="en-US" altLang="zh-CN" sz="2400" dirty="0">
                  <a:solidFill>
                    <a:srgbClr val="C00000"/>
                  </a:solidFill>
                </a:rPr>
                <a:t>×</a:t>
              </a:r>
              <a:endParaRPr lang="zh-CN" altLang="en-US" sz="2400" dirty="0"/>
            </a:p>
          </p:txBody>
        </p:sp>
        <p:sp>
          <p:nvSpPr>
            <p:cNvPr id="35" name="文本框 34"/>
            <p:cNvSpPr txBox="1"/>
            <p:nvPr/>
          </p:nvSpPr>
          <p:spPr>
            <a:xfrm>
              <a:off x="6879853" y="3520467"/>
              <a:ext cx="400948" cy="461665"/>
            </a:xfrm>
            <a:prstGeom prst="rect">
              <a:avLst/>
            </a:prstGeom>
            <a:noFill/>
          </p:spPr>
          <p:txBody>
            <a:bodyPr wrap="square">
              <a:spAutoFit/>
            </a:bodyPr>
            <a:lstStyle/>
            <a:p>
              <a:r>
                <a:rPr lang="en-US" altLang="zh-CN" sz="2400" dirty="0"/>
                <a:t>S</a:t>
              </a:r>
              <a:endParaRPr lang="zh-CN" altLang="en-US" sz="2400" dirty="0"/>
            </a:p>
          </p:txBody>
        </p:sp>
        <p:sp>
          <p:nvSpPr>
            <p:cNvPr id="36" name="文本框 35"/>
            <p:cNvSpPr txBox="1"/>
            <p:nvPr/>
          </p:nvSpPr>
          <p:spPr>
            <a:xfrm>
              <a:off x="6460801" y="2457999"/>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grpSp>
          <p:nvGrpSpPr>
            <p:cNvPr id="37" name="组合 36"/>
            <p:cNvGrpSpPr/>
            <p:nvPr/>
          </p:nvGrpSpPr>
          <p:grpSpPr>
            <a:xfrm>
              <a:off x="6308185" y="3368329"/>
              <a:ext cx="687546" cy="287419"/>
              <a:chOff x="6450965" y="5754323"/>
              <a:chExt cx="687546" cy="287419"/>
            </a:xfrm>
          </p:grpSpPr>
          <p:cxnSp>
            <p:nvCxnSpPr>
              <p:cNvPr id="42" name="直接箭头连接符 41"/>
              <p:cNvCxnSpPr/>
              <p:nvPr/>
            </p:nvCxnSpPr>
            <p:spPr>
              <a:xfrm flipV="1">
                <a:off x="6450965" y="5754323"/>
                <a:ext cx="221140"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43" name="直接箭头连接符 42"/>
              <p:cNvCxnSpPr/>
              <p:nvPr/>
            </p:nvCxnSpPr>
            <p:spPr>
              <a:xfrm flipH="1" flipV="1">
                <a:off x="6901130" y="5754323"/>
                <a:ext cx="237381"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cxnSp>
          <p:nvCxnSpPr>
            <p:cNvPr id="38" name="直接箭头连接符 37"/>
            <p:cNvCxnSpPr/>
            <p:nvPr/>
          </p:nvCxnSpPr>
          <p:spPr>
            <a:xfrm flipH="1">
              <a:off x="6636926" y="2800049"/>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39" name="文本框 38"/>
            <p:cNvSpPr txBox="1"/>
            <p:nvPr/>
          </p:nvSpPr>
          <p:spPr>
            <a:xfrm>
              <a:off x="6663189" y="2462780"/>
              <a:ext cx="1110207" cy="502702"/>
            </a:xfrm>
            <a:prstGeom prst="rect">
              <a:avLst/>
            </a:prstGeom>
            <a:noFill/>
          </p:spPr>
          <p:txBody>
            <a:bodyPr wrap="square">
              <a:spAutoFit/>
            </a:bodyPr>
            <a:lstStyle/>
            <a:p>
              <a:r>
                <a:rPr lang="en-US" altLang="zh-CN" sz="1600" baseline="-25000" dirty="0">
                  <a:solidFill>
                    <a:srgbClr val="7030A0"/>
                  </a:solidFill>
                </a:rPr>
                <a:t>R.A = “c” </a:t>
              </a:r>
              <a:r>
                <a:rPr lang="en-US" altLang="zh-CN" sz="1600" baseline="-25000" dirty="0">
                  <a:ea typeface="SimSun" panose="02010600030101010101" pitchFamily="2" charset="-122"/>
                  <a:sym typeface="Symbol" panose="05050102010706020507" pitchFamily="18" charset="2"/>
                </a:rPr>
                <a:t> </a:t>
              </a:r>
              <a:r>
                <a:rPr lang="en-US" altLang="zh-CN" sz="1600" baseline="-25000" dirty="0">
                  <a:solidFill>
                    <a:srgbClr val="7030A0"/>
                  </a:solidFill>
                </a:rPr>
                <a:t>S.E = 2 </a:t>
              </a:r>
              <a:r>
                <a:rPr lang="en-US" altLang="zh-CN" sz="1600" baseline="-25000" dirty="0">
                  <a:ea typeface="SimSun" panose="02010600030101010101" pitchFamily="2" charset="-122"/>
                  <a:sym typeface="Symbol" panose="05050102010706020507" pitchFamily="18" charset="2"/>
                </a:rPr>
                <a:t> </a:t>
              </a:r>
              <a:r>
                <a:rPr lang="en-US" altLang="zh-CN" sz="1600" baseline="-25000" dirty="0">
                  <a:solidFill>
                    <a:srgbClr val="7030A0"/>
                  </a:solidFill>
                </a:rPr>
                <a:t>R.C=S.C</a:t>
              </a:r>
              <a:endParaRPr lang="zh-CN" altLang="en-US" sz="1600" dirty="0">
                <a:solidFill>
                  <a:srgbClr val="7030A0"/>
                </a:solidFill>
              </a:endParaRPr>
            </a:p>
          </p:txBody>
        </p:sp>
        <p:cxnSp>
          <p:nvCxnSpPr>
            <p:cNvPr id="40" name="直接箭头连接符 39"/>
            <p:cNvCxnSpPr/>
            <p:nvPr/>
          </p:nvCxnSpPr>
          <p:spPr>
            <a:xfrm flipH="1">
              <a:off x="6640951" y="2206766"/>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41" name="文本框 40"/>
            <p:cNvSpPr txBox="1"/>
            <p:nvPr/>
          </p:nvSpPr>
          <p:spPr>
            <a:xfrm>
              <a:off x="6663189" y="1937049"/>
              <a:ext cx="1222927" cy="307777"/>
            </a:xfrm>
            <a:prstGeom prst="rect">
              <a:avLst/>
            </a:prstGeom>
            <a:noFill/>
          </p:spPr>
          <p:txBody>
            <a:bodyPr wrap="square">
              <a:spAutoFit/>
            </a:bodyPr>
            <a:lstStyle/>
            <a:p>
              <a:r>
                <a:rPr lang="en-US" altLang="zh-CN" sz="1400" baseline="-25000" dirty="0">
                  <a:solidFill>
                    <a:srgbClr val="7030A0"/>
                  </a:solidFill>
                </a:rPr>
                <a:t>B,D</a:t>
              </a:r>
              <a:endParaRPr lang="zh-CN" altLang="en-US" sz="1400" dirty="0">
                <a:solidFill>
                  <a:srgbClr val="7030A0"/>
                </a:solidFill>
              </a:endParaRPr>
            </a:p>
          </p:txBody>
        </p:sp>
      </p:grpSp>
      <p:sp>
        <p:nvSpPr>
          <p:cNvPr id="44" name="文本框 43"/>
          <p:cNvSpPr txBox="1"/>
          <p:nvPr/>
        </p:nvSpPr>
        <p:spPr>
          <a:xfrm>
            <a:off x="3589004" y="5192311"/>
            <a:ext cx="3112841"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solidFill>
                  <a:srgbClr val="C00000"/>
                </a:solidFill>
                <a:ea typeface="SimSun" panose="02010600030101010101" pitchFamily="2" charset="-122"/>
                <a:sym typeface="Symbol" panose="05050102010706020507" pitchFamily="18" charset="2"/>
              </a:rPr>
              <a:t></a:t>
            </a:r>
            <a:r>
              <a:rPr lang="en-US" altLang="zh-CN" baseline="-25000" dirty="0">
                <a:ea typeface="SimSun" panose="02010600030101010101" pitchFamily="2" charset="-122"/>
                <a:sym typeface="Symbol" panose="05050102010706020507" pitchFamily="18" charset="2"/>
              </a:rPr>
              <a:t>B,D </a:t>
            </a:r>
            <a:r>
              <a:rPr lang="en-US" altLang="zh-CN" dirty="0">
                <a:ea typeface="SimSun" panose="02010600030101010101" pitchFamily="2" charset="-122"/>
                <a:sym typeface="Symbol" panose="05050102010706020507" pitchFamily="18" charset="2"/>
              </a:rPr>
              <a:t>[</a:t>
            </a:r>
            <a:r>
              <a:rPr lang="en-US" altLang="zh-CN" baseline="-25000" dirty="0">
                <a:ea typeface="SimSun" panose="02010600030101010101" pitchFamily="2" charset="-122"/>
                <a:sym typeface="Symbol" panose="05050102010706020507" pitchFamily="18" charset="2"/>
              </a:rPr>
              <a:t> </a:t>
            </a:r>
            <a:r>
              <a:rPr lang="en-US" altLang="zh-CN" dirty="0" err="1">
                <a:solidFill>
                  <a:srgbClr val="C00000"/>
                </a:solidFill>
                <a:latin typeface="Symbol" panose="05050102010706020507" pitchFamily="18" charset="2"/>
                <a:ea typeface="SimSun" panose="02010600030101010101" pitchFamily="2" charset="-122"/>
                <a:sym typeface="Symbol" panose="05050102010706020507" pitchFamily="18" charset="2"/>
              </a:rPr>
              <a:t>s</a:t>
            </a:r>
            <a:r>
              <a:rPr lang="en-US" altLang="zh-CN" baseline="-25000" dirty="0" err="1">
                <a:ea typeface="SimSun" panose="02010600030101010101" pitchFamily="2" charset="-122"/>
                <a:sym typeface="Symbol" panose="05050102010706020507" pitchFamily="18" charset="2"/>
              </a:rPr>
              <a:t>R.A</a:t>
            </a:r>
            <a:r>
              <a:rPr lang="en-US" altLang="zh-CN" baseline="-25000" dirty="0">
                <a:ea typeface="SimSun" panose="02010600030101010101" pitchFamily="2" charset="-122"/>
                <a:sym typeface="Symbol" panose="05050102010706020507" pitchFamily="18" charset="2"/>
              </a:rPr>
              <a:t>=“c” S.E=2  R.C = S.C</a:t>
            </a:r>
            <a:r>
              <a:rPr lang="en-US" altLang="zh-CN" dirty="0">
                <a:ea typeface="SimSun" panose="02010600030101010101" pitchFamily="2" charset="-122"/>
                <a:sym typeface="Symbol" panose="05050102010706020507" pitchFamily="18" charset="2"/>
              </a:rPr>
              <a:t> (R</a:t>
            </a:r>
            <a:r>
              <a:rPr lang="en-US" altLang="zh-CN" sz="1800" dirty="0">
                <a:solidFill>
                  <a:srgbClr val="C00000"/>
                </a:solidFill>
              </a:rPr>
              <a:t>×</a:t>
            </a:r>
            <a:r>
              <a:rPr lang="en-US" altLang="zh-CN" dirty="0">
                <a:ea typeface="SimSun" panose="02010600030101010101" pitchFamily="2" charset="-122"/>
                <a:sym typeface="Symbol" panose="05050102010706020507" pitchFamily="18" charset="2"/>
              </a:rPr>
              <a:t>S)]</a:t>
            </a:r>
            <a:endParaRPr lang="zh-CN" altLang="en-US" dirty="0"/>
          </a:p>
        </p:txBody>
      </p:sp>
      <p:sp>
        <p:nvSpPr>
          <p:cNvPr id="26" name="矩形: 圆角 37"/>
          <p:cNvSpPr/>
          <p:nvPr/>
        </p:nvSpPr>
        <p:spPr>
          <a:xfrm>
            <a:off x="5145424" y="2883983"/>
            <a:ext cx="1035406" cy="420725"/>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37"/>
          <p:cNvSpPr/>
          <p:nvPr/>
        </p:nvSpPr>
        <p:spPr>
          <a:xfrm>
            <a:off x="4308485" y="5304741"/>
            <a:ext cx="1666429" cy="226047"/>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1"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26" grpId="1"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47E32F-9435-4CCE-92D1-CA499F700A05}" type="slidenum">
              <a:rPr lang="zh-CN" altLang="en-US" smtClean="0"/>
              <a:t>5</a:t>
            </a:fld>
            <a:endParaRPr lang="zh-CN" altLang="en-US"/>
          </a:p>
        </p:txBody>
      </p:sp>
      <p:sp>
        <p:nvSpPr>
          <p:cNvPr id="4" name="Rectangle: Rounded Corners 3"/>
          <p:cNvSpPr/>
          <p:nvPr/>
        </p:nvSpPr>
        <p:spPr>
          <a:xfrm>
            <a:off x="3671585" y="1314480"/>
            <a:ext cx="1800200" cy="72008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t>系统目录</a:t>
            </a:r>
          </a:p>
        </p:txBody>
      </p:sp>
      <p:sp>
        <p:nvSpPr>
          <p:cNvPr id="5" name="Rectangle: Rounded Corners 4"/>
          <p:cNvSpPr/>
          <p:nvPr/>
        </p:nvSpPr>
        <p:spPr>
          <a:xfrm>
            <a:off x="223332" y="2816449"/>
            <a:ext cx="1368152" cy="58477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词法分析器 </a:t>
            </a:r>
            <a:r>
              <a:rPr lang="en-US" sz="1400" b="1" dirty="0">
                <a:solidFill>
                  <a:schemeClr val="tx1"/>
                </a:solidFill>
              </a:rPr>
              <a:t>&amp; </a:t>
            </a:r>
            <a:r>
              <a:rPr lang="zh-CN" altLang="en-US" sz="1400" b="1" dirty="0">
                <a:solidFill>
                  <a:schemeClr val="tx1"/>
                </a:solidFill>
              </a:rPr>
              <a:t>语法分析器</a:t>
            </a:r>
          </a:p>
        </p:txBody>
      </p:sp>
      <p:sp>
        <p:nvSpPr>
          <p:cNvPr id="9" name="Rectangle: Rounded Corners 8"/>
          <p:cNvSpPr/>
          <p:nvPr/>
        </p:nvSpPr>
        <p:spPr>
          <a:xfrm>
            <a:off x="1807632" y="2815993"/>
            <a:ext cx="1800200" cy="58477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语义检查</a:t>
            </a:r>
            <a:r>
              <a:rPr lang="en-US" sz="1400" b="1" dirty="0">
                <a:solidFill>
                  <a:schemeClr val="tx1"/>
                </a:solidFill>
              </a:rPr>
              <a:t> &amp;  </a:t>
            </a:r>
          </a:p>
          <a:p>
            <a:pPr algn="ctr"/>
            <a:r>
              <a:rPr lang="zh-CN" altLang="en-US" sz="1400" b="1" dirty="0">
                <a:solidFill>
                  <a:schemeClr val="tx1"/>
                </a:solidFill>
              </a:rPr>
              <a:t>授权检查</a:t>
            </a:r>
          </a:p>
        </p:txBody>
      </p:sp>
      <p:sp>
        <p:nvSpPr>
          <p:cNvPr id="10" name="Rectangle: Rounded Corners 9"/>
          <p:cNvSpPr/>
          <p:nvPr/>
        </p:nvSpPr>
        <p:spPr>
          <a:xfrm>
            <a:off x="3832235" y="2815814"/>
            <a:ext cx="1584176" cy="58477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等线" panose="02010600030101010101" charset="-122"/>
                <a:ea typeface="等线" panose="02010600030101010101" charset="-122"/>
              </a:rPr>
              <a:t>查询重写</a:t>
            </a:r>
            <a:r>
              <a:rPr lang="en-US" sz="1400" b="1" dirty="0">
                <a:solidFill>
                  <a:schemeClr val="tx1"/>
                </a:solidFill>
              </a:rPr>
              <a:t> </a:t>
            </a:r>
          </a:p>
          <a:p>
            <a:pPr algn="ctr"/>
            <a:r>
              <a:rPr lang="en-US" sz="1400" b="1" dirty="0">
                <a:solidFill>
                  <a:schemeClr val="tx1"/>
                </a:solidFill>
              </a:rPr>
              <a:t>(RBO)</a:t>
            </a:r>
          </a:p>
        </p:txBody>
      </p:sp>
      <p:sp>
        <p:nvSpPr>
          <p:cNvPr id="11" name="Rectangle: Rounded Corners 10"/>
          <p:cNvSpPr/>
          <p:nvPr/>
        </p:nvSpPr>
        <p:spPr>
          <a:xfrm>
            <a:off x="5599539" y="2817084"/>
            <a:ext cx="1584176" cy="58477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查询优化</a:t>
            </a:r>
          </a:p>
          <a:p>
            <a:pPr algn="ctr"/>
            <a:r>
              <a:rPr lang="en-US" sz="1400" b="1" dirty="0">
                <a:solidFill>
                  <a:schemeClr val="tx1"/>
                </a:solidFill>
              </a:rPr>
              <a:t> (CBO)</a:t>
            </a:r>
          </a:p>
        </p:txBody>
      </p:sp>
      <p:sp>
        <p:nvSpPr>
          <p:cNvPr id="12" name="Rectangle: Rounded Corners 11"/>
          <p:cNvSpPr/>
          <p:nvPr/>
        </p:nvSpPr>
        <p:spPr>
          <a:xfrm>
            <a:off x="7375098" y="2818354"/>
            <a:ext cx="1584176" cy="58477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代码生成</a:t>
            </a:r>
          </a:p>
        </p:txBody>
      </p:sp>
      <p:sp>
        <p:nvSpPr>
          <p:cNvPr id="13" name="Arrow: Down 12"/>
          <p:cNvSpPr/>
          <p:nvPr/>
        </p:nvSpPr>
        <p:spPr>
          <a:xfrm>
            <a:off x="799396" y="2250583"/>
            <a:ext cx="144016" cy="493857"/>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15668" y="1769284"/>
            <a:ext cx="910590" cy="337185"/>
          </a:xfrm>
          <a:prstGeom prst="rect">
            <a:avLst/>
          </a:prstGeom>
          <a:noFill/>
        </p:spPr>
        <p:txBody>
          <a:bodyPr wrap="none" rtlCol="0">
            <a:spAutoFit/>
          </a:bodyPr>
          <a:lstStyle/>
          <a:p>
            <a:r>
              <a:rPr lang="en-US" sz="1600" b="1" dirty="0"/>
              <a:t>SQL</a:t>
            </a:r>
            <a:r>
              <a:rPr lang="zh-CN" altLang="en-US" sz="1600" b="1" dirty="0"/>
              <a:t>语句</a:t>
            </a:r>
          </a:p>
        </p:txBody>
      </p:sp>
      <p:sp>
        <p:nvSpPr>
          <p:cNvPr id="15" name="Rectangle: Rounded Corners 14"/>
          <p:cNvSpPr/>
          <p:nvPr/>
        </p:nvSpPr>
        <p:spPr>
          <a:xfrm>
            <a:off x="1195502" y="4050784"/>
            <a:ext cx="1008112" cy="1251939"/>
          </a:xfrm>
          <a:prstGeom prst="roundRect">
            <a:avLst/>
          </a:prstGeom>
          <a:solidFill>
            <a:schemeClr val="bg1">
              <a:lumMod val="85000"/>
            </a:schemeClr>
          </a:solidFill>
          <a:effectLst>
            <a:glow rad="63500">
              <a:schemeClr val="accent1">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抽象语法树</a:t>
            </a:r>
            <a:r>
              <a:rPr lang="en-US" sz="1400" b="1" dirty="0">
                <a:solidFill>
                  <a:schemeClr val="tx1"/>
                </a:solidFill>
              </a:rPr>
              <a:t> (AST)</a:t>
            </a:r>
          </a:p>
        </p:txBody>
      </p:sp>
      <p:sp>
        <p:nvSpPr>
          <p:cNvPr id="17" name="Rectangle: Rounded Corners 16"/>
          <p:cNvSpPr/>
          <p:nvPr/>
        </p:nvSpPr>
        <p:spPr>
          <a:xfrm>
            <a:off x="3607708" y="4050784"/>
            <a:ext cx="1008112" cy="1251939"/>
          </a:xfrm>
          <a:prstGeom prst="roundRect">
            <a:avLst/>
          </a:prstGeom>
          <a:solidFill>
            <a:schemeClr val="bg1">
              <a:lumMod val="85000"/>
            </a:schemeClr>
          </a:solidFill>
          <a:effectLst>
            <a:glow rad="63500">
              <a:schemeClr val="accent1">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抽象语法树</a:t>
            </a:r>
            <a:r>
              <a:rPr lang="en-US" sz="1400" b="1" dirty="0">
                <a:solidFill>
                  <a:schemeClr val="tx1"/>
                </a:solidFill>
              </a:rPr>
              <a:t>* (AST)</a:t>
            </a:r>
          </a:p>
        </p:txBody>
      </p:sp>
      <p:sp>
        <p:nvSpPr>
          <p:cNvPr id="18" name="Rectangle: Rounded Corners 17"/>
          <p:cNvSpPr/>
          <p:nvPr/>
        </p:nvSpPr>
        <p:spPr>
          <a:xfrm>
            <a:off x="5623932" y="4050784"/>
            <a:ext cx="1008112" cy="1251939"/>
          </a:xfrm>
          <a:prstGeom prst="roundRect">
            <a:avLst/>
          </a:prstGeom>
          <a:solidFill>
            <a:schemeClr val="bg1">
              <a:lumMod val="85000"/>
            </a:schemeClr>
          </a:solidFill>
          <a:effectLst>
            <a:glow rad="63500">
              <a:schemeClr val="accent1">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抽象语法树</a:t>
            </a:r>
            <a:r>
              <a:rPr lang="en-US" sz="1400" b="1" dirty="0">
                <a:solidFill>
                  <a:schemeClr val="tx1"/>
                </a:solidFill>
              </a:rPr>
              <a:t>** (AST)</a:t>
            </a:r>
          </a:p>
        </p:txBody>
      </p:sp>
      <p:sp>
        <p:nvSpPr>
          <p:cNvPr id="19" name="Rectangle: Rounded Corners 18"/>
          <p:cNvSpPr/>
          <p:nvPr/>
        </p:nvSpPr>
        <p:spPr>
          <a:xfrm>
            <a:off x="7555448" y="4052689"/>
            <a:ext cx="1152128" cy="1251939"/>
          </a:xfrm>
          <a:prstGeom prst="roundRect">
            <a:avLst/>
          </a:prstGeom>
          <a:solidFill>
            <a:schemeClr val="bg1">
              <a:lumMod val="85000"/>
            </a:schemeClr>
          </a:solidFill>
          <a:effectLst>
            <a:glow rad="63500">
              <a:schemeClr val="accent1">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t>
            </a:r>
            <a:r>
              <a:rPr lang="zh-CN" altLang="en-US" sz="1400" b="1" dirty="0" err="1">
                <a:solidFill>
                  <a:schemeClr val="tx1"/>
                </a:solidFill>
              </a:rPr>
              <a:t>最优</a:t>
            </a:r>
            <a:r>
              <a:rPr lang="en-US" sz="1400" b="1" dirty="0" err="1">
                <a:solidFill>
                  <a:schemeClr val="tx1"/>
                </a:solidFill>
              </a:rPr>
              <a:t>’</a:t>
            </a:r>
            <a:r>
              <a:rPr lang="zh-CN" altLang="en-US" sz="1400" b="1" dirty="0" err="1">
                <a:solidFill>
                  <a:schemeClr val="tx1"/>
                </a:solidFill>
                <a:sym typeface="+mn-ea"/>
              </a:rPr>
              <a:t>访问计划</a:t>
            </a:r>
            <a:r>
              <a:rPr lang="en-US" sz="1400" b="1" dirty="0">
                <a:solidFill>
                  <a:schemeClr val="tx1"/>
                </a:solidFill>
                <a:sym typeface="+mn-ea"/>
              </a:rPr>
              <a:t> </a:t>
            </a:r>
            <a:endParaRPr lang="en-US" sz="1400" b="1" dirty="0">
              <a:solidFill>
                <a:schemeClr val="tx1"/>
              </a:solidFill>
            </a:endParaRPr>
          </a:p>
          <a:p>
            <a:pPr algn="ctr"/>
            <a:endParaRPr lang="en-US" sz="1400" b="1" dirty="0">
              <a:solidFill>
                <a:schemeClr val="tx1"/>
              </a:solidFill>
            </a:endParaRPr>
          </a:p>
        </p:txBody>
      </p:sp>
      <p:sp>
        <p:nvSpPr>
          <p:cNvPr id="20" name="Rectangle: Rounded Corners 19"/>
          <p:cNvSpPr/>
          <p:nvPr/>
        </p:nvSpPr>
        <p:spPr>
          <a:xfrm>
            <a:off x="7303090" y="1314480"/>
            <a:ext cx="1656184" cy="720080"/>
          </a:xfrm>
          <a:prstGeom prst="roundRect">
            <a:avLst/>
          </a:prstGeom>
          <a:solidFill>
            <a:schemeClr val="bg1">
              <a:lumMod val="85000"/>
            </a:schemeClr>
          </a:solidFill>
          <a:effectLst>
            <a:glow rad="63500">
              <a:schemeClr val="accent1">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可执行计划</a:t>
            </a:r>
          </a:p>
        </p:txBody>
      </p:sp>
      <p:sp>
        <p:nvSpPr>
          <p:cNvPr id="21" name="Arrow: Down 20"/>
          <p:cNvSpPr/>
          <p:nvPr/>
        </p:nvSpPr>
        <p:spPr>
          <a:xfrm flipV="1">
            <a:off x="8095178" y="2106186"/>
            <a:ext cx="144016" cy="493857"/>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5" idx="3"/>
            <a:endCxn id="9" idx="1"/>
          </p:cNvCxnSpPr>
          <p:nvPr/>
        </p:nvCxnSpPr>
        <p:spPr>
          <a:xfrm>
            <a:off x="1592119" y="3108837"/>
            <a:ext cx="215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622040" y="3105150"/>
            <a:ext cx="210185" cy="3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416550" y="3105150"/>
            <a:ext cx="182880" cy="88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7183755" y="3105150"/>
            <a:ext cx="191135" cy="88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79416" y="3402712"/>
            <a:ext cx="396044" cy="6495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9" idx="2"/>
          </p:cNvCxnSpPr>
          <p:nvPr/>
        </p:nvCxnSpPr>
        <p:spPr>
          <a:xfrm flipV="1">
            <a:off x="2060295" y="3400768"/>
            <a:ext cx="648072" cy="704776"/>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103652" y="3430683"/>
            <a:ext cx="504056" cy="666606"/>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0" idx="2"/>
          </p:cNvCxnSpPr>
          <p:nvPr/>
        </p:nvCxnSpPr>
        <p:spPr>
          <a:xfrm flipV="1">
            <a:off x="4206049" y="3400589"/>
            <a:ext cx="418909" cy="69500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215567" y="3429292"/>
            <a:ext cx="480373" cy="66694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621500" y="3429292"/>
            <a:ext cx="269141" cy="621492"/>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215518" y="3438258"/>
            <a:ext cx="424638" cy="657974"/>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2" idx="2"/>
          </p:cNvCxnSpPr>
          <p:nvPr/>
        </p:nvCxnSpPr>
        <p:spPr>
          <a:xfrm flipV="1">
            <a:off x="7790033" y="3403129"/>
            <a:ext cx="377153" cy="6495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0" idx="1"/>
            <a:endCxn id="4" idx="3"/>
          </p:cNvCxnSpPr>
          <p:nvPr/>
        </p:nvCxnSpPr>
        <p:spPr>
          <a:xfrm flipH="1">
            <a:off x="5471750" y="1674520"/>
            <a:ext cx="1831340" cy="0"/>
          </a:xfrm>
          <a:prstGeom prst="straightConnector1">
            <a:avLst/>
          </a:prstGeom>
          <a:ln w="28575">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9" idx="0"/>
          </p:cNvCxnSpPr>
          <p:nvPr/>
        </p:nvCxnSpPr>
        <p:spPr>
          <a:xfrm flipH="1">
            <a:off x="2708367" y="2016266"/>
            <a:ext cx="990126" cy="799727"/>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440759" y="5782882"/>
            <a:ext cx="1951303" cy="461665"/>
          </a:xfrm>
          <a:prstGeom prst="rect">
            <a:avLst/>
          </a:prstGeom>
          <a:noFill/>
        </p:spPr>
        <p:txBody>
          <a:bodyPr wrap="none" rtlCol="0">
            <a:spAutoFit/>
          </a:bodyPr>
          <a:lstStyle/>
          <a:p>
            <a:r>
              <a:rPr lang="en-US" sz="1200" b="1" dirty="0">
                <a:solidFill>
                  <a:srgbClr val="002060"/>
                </a:solidFill>
              </a:rPr>
              <a:t>*    </a:t>
            </a:r>
            <a:r>
              <a:rPr lang="zh-CN" altLang="en-US" sz="1200" b="1" dirty="0">
                <a:solidFill>
                  <a:srgbClr val="002060"/>
                </a:solidFill>
              </a:rPr>
              <a:t>带语义信息的</a:t>
            </a:r>
            <a:r>
              <a:rPr lang="en-US" sz="1200" b="1" dirty="0">
                <a:solidFill>
                  <a:srgbClr val="002060"/>
                </a:solidFill>
              </a:rPr>
              <a:t>AST</a:t>
            </a:r>
          </a:p>
          <a:p>
            <a:r>
              <a:rPr lang="en-US" sz="1200" b="1" dirty="0">
                <a:solidFill>
                  <a:srgbClr val="002060"/>
                </a:solidFill>
              </a:rPr>
              <a:t>**   </a:t>
            </a:r>
            <a:r>
              <a:rPr lang="zh-CN" altLang="en-US" sz="1200" b="1" dirty="0">
                <a:solidFill>
                  <a:srgbClr val="002060"/>
                </a:solidFill>
              </a:rPr>
              <a:t>表示查询重写后的</a:t>
            </a:r>
            <a:r>
              <a:rPr lang="en-US" sz="1200" b="1" dirty="0">
                <a:solidFill>
                  <a:srgbClr val="002060"/>
                </a:solidFill>
              </a:rPr>
              <a:t>AST </a:t>
            </a:r>
          </a:p>
        </p:txBody>
      </p:sp>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编译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可执行计划</a:t>
            </a:r>
          </a:p>
        </p:txBody>
      </p:sp>
      <p:sp>
        <p:nvSpPr>
          <p:cNvPr id="34"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36" name="椭圆 5"/>
          <p:cNvSpPr>
            <a:spLocks noChangeArrowheads="1"/>
          </p:cNvSpPr>
          <p:nvPr/>
        </p:nvSpPr>
        <p:spPr bwMode="auto">
          <a:xfrm>
            <a:off x="3864769" y="934938"/>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38" name="矩形 6"/>
          <p:cNvSpPr>
            <a:spLocks noChangeArrowheads="1"/>
          </p:cNvSpPr>
          <p:nvPr/>
        </p:nvSpPr>
        <p:spPr bwMode="auto">
          <a:xfrm>
            <a:off x="-11112" y="937058"/>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39" name="文本框 10"/>
          <p:cNvSpPr txBox="1">
            <a:spLocks noChangeArrowheads="1"/>
          </p:cNvSpPr>
          <p:nvPr/>
        </p:nvSpPr>
        <p:spPr bwMode="auto">
          <a:xfrm>
            <a:off x="-79152" y="955435"/>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整体流程</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3863547" y="1937049"/>
            <a:ext cx="2463958" cy="28190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RBO</a:t>
            </a:r>
            <a:endParaRPr lang="zh-CN" altLang="en-US" sz="2800" b="1" dirty="0">
              <a:latin typeface="Times New Roman" panose="02020603050405020304" pitchFamily="18" charset="0"/>
            </a:endParaRPr>
          </a:p>
        </p:txBody>
      </p:sp>
      <p:sp>
        <p:nvSpPr>
          <p:cNvPr id="23"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复合谓词拆分</a:t>
            </a:r>
          </a:p>
        </p:txBody>
      </p:sp>
      <p:sp>
        <p:nvSpPr>
          <p:cNvPr id="7" name="文本框 6"/>
          <p:cNvSpPr txBox="1"/>
          <p:nvPr/>
        </p:nvSpPr>
        <p:spPr>
          <a:xfrm>
            <a:off x="443742" y="1534736"/>
            <a:ext cx="1785883" cy="1323439"/>
          </a:xfrm>
          <a:prstGeom prst="rect">
            <a:avLst/>
          </a:prstGeom>
          <a:noFill/>
          <a:ln w="12700">
            <a:solidFill>
              <a:schemeClr val="tx1"/>
            </a:solidFill>
          </a:ln>
        </p:spPr>
        <p:txBody>
          <a:bodyPr wrap="square" rtlCol="0">
            <a:spAutoFit/>
          </a:bodyPr>
          <a:lstStyle/>
          <a:p>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R.B, S.D</a:t>
            </a:r>
          </a:p>
          <a:p>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R,S</a:t>
            </a:r>
          </a:p>
          <a:p>
            <a:r>
              <a:rPr lang="en-US" altLang="zh-CN" sz="1600" dirty="0">
                <a:ea typeface="SimSun" panose="02010600030101010101" pitchFamily="2" charset="-122"/>
              </a:rPr>
              <a:t>WHERE </a:t>
            </a:r>
            <a:r>
              <a:rPr lang="en-US" altLang="zh-CN" sz="1600" dirty="0">
                <a:solidFill>
                  <a:srgbClr val="C00000"/>
                </a:solidFill>
                <a:ea typeface="SimSun" panose="02010600030101010101" pitchFamily="2" charset="-122"/>
              </a:rPr>
              <a:t>R.A = “c” </a:t>
            </a:r>
            <a:r>
              <a:rPr lang="en-US" altLang="zh-CN" sz="1600" dirty="0">
                <a:ea typeface="SimSun" panose="02010600030101010101" pitchFamily="2" charset="-122"/>
                <a:sym typeface="Symbol" panose="05050102010706020507" pitchFamily="18" charset="2"/>
              </a:rPr>
              <a:t>AND</a:t>
            </a:r>
            <a:r>
              <a:rPr lang="en-US" altLang="zh-CN" sz="1600" dirty="0">
                <a:solidFill>
                  <a:srgbClr val="C00000"/>
                </a:solidFill>
                <a:ea typeface="SimSun" panose="02010600030101010101" pitchFamily="2" charset="-122"/>
              </a:rPr>
              <a:t>  S.E = 2 </a:t>
            </a:r>
            <a:r>
              <a:rPr lang="en-US" altLang="zh-CN" sz="1600" dirty="0">
                <a:ea typeface="SimSun" panose="02010600030101010101" pitchFamily="2" charset="-122"/>
                <a:sym typeface="Symbol" panose="05050102010706020507" pitchFamily="18" charset="2"/>
              </a:rPr>
              <a:t>AND</a:t>
            </a:r>
            <a:r>
              <a:rPr lang="en-US" altLang="zh-CN" sz="1600" dirty="0">
                <a:solidFill>
                  <a:srgbClr val="C00000"/>
                </a:solidFill>
                <a:ea typeface="SimSun" panose="02010600030101010101" pitchFamily="2" charset="-122"/>
              </a:rPr>
              <a:t>  R.C=S.C;</a:t>
            </a:r>
          </a:p>
        </p:txBody>
      </p:sp>
      <p:grpSp>
        <p:nvGrpSpPr>
          <p:cNvPr id="31" name="组合 30"/>
          <p:cNvGrpSpPr/>
          <p:nvPr/>
        </p:nvGrpSpPr>
        <p:grpSpPr>
          <a:xfrm>
            <a:off x="4467286" y="1786063"/>
            <a:ext cx="1826264" cy="3070100"/>
            <a:chOff x="6059852" y="1413480"/>
            <a:chExt cx="1826264" cy="3070100"/>
          </a:xfrm>
        </p:grpSpPr>
        <p:sp>
          <p:nvSpPr>
            <p:cNvPr id="32" name="文本框 31"/>
            <p:cNvSpPr txBox="1"/>
            <p:nvPr/>
          </p:nvSpPr>
          <p:spPr>
            <a:xfrm>
              <a:off x="6468259" y="1413480"/>
              <a:ext cx="290091" cy="461665"/>
            </a:xfrm>
            <a:prstGeom prst="rect">
              <a:avLst/>
            </a:prstGeom>
            <a:noFill/>
          </p:spPr>
          <p:txBody>
            <a:bodyPr wrap="square">
              <a:spAutoFit/>
            </a:bodyPr>
            <a:lstStyle/>
            <a:p>
              <a:r>
                <a:rPr lang="el-GR" altLang="zh-CN" sz="2400" dirty="0">
                  <a:solidFill>
                    <a:srgbClr val="C00000"/>
                  </a:solidFill>
                </a:rPr>
                <a:t>π</a:t>
              </a:r>
              <a:endParaRPr lang="zh-CN" altLang="en-US" sz="2400" dirty="0"/>
            </a:p>
          </p:txBody>
        </p:sp>
        <p:sp>
          <p:nvSpPr>
            <p:cNvPr id="33" name="文本框 32"/>
            <p:cNvSpPr txBox="1"/>
            <p:nvPr/>
          </p:nvSpPr>
          <p:spPr>
            <a:xfrm>
              <a:off x="6059852" y="4021915"/>
              <a:ext cx="469473" cy="461665"/>
            </a:xfrm>
            <a:prstGeom prst="rect">
              <a:avLst/>
            </a:prstGeom>
            <a:noFill/>
          </p:spPr>
          <p:txBody>
            <a:bodyPr wrap="square">
              <a:spAutoFit/>
            </a:bodyPr>
            <a:lstStyle/>
            <a:p>
              <a:r>
                <a:rPr lang="en-US" altLang="zh-CN" sz="2400" dirty="0"/>
                <a:t>R</a:t>
              </a:r>
              <a:endParaRPr lang="zh-CN" altLang="en-US" sz="2400" dirty="0"/>
            </a:p>
          </p:txBody>
        </p:sp>
        <p:sp>
          <p:nvSpPr>
            <p:cNvPr id="34" name="文本框 33"/>
            <p:cNvSpPr txBox="1"/>
            <p:nvPr/>
          </p:nvSpPr>
          <p:spPr>
            <a:xfrm>
              <a:off x="6429214" y="3534091"/>
              <a:ext cx="329136" cy="461665"/>
            </a:xfrm>
            <a:prstGeom prst="rect">
              <a:avLst/>
            </a:prstGeom>
            <a:noFill/>
          </p:spPr>
          <p:txBody>
            <a:bodyPr wrap="square">
              <a:spAutoFit/>
            </a:bodyPr>
            <a:lstStyle/>
            <a:p>
              <a:r>
                <a:rPr lang="en-US" altLang="zh-CN" sz="2400" dirty="0">
                  <a:solidFill>
                    <a:srgbClr val="C00000"/>
                  </a:solidFill>
                </a:rPr>
                <a:t>×</a:t>
              </a:r>
              <a:endParaRPr lang="zh-CN" altLang="en-US" sz="2400" dirty="0"/>
            </a:p>
          </p:txBody>
        </p:sp>
        <p:sp>
          <p:nvSpPr>
            <p:cNvPr id="35" name="文本框 34"/>
            <p:cNvSpPr txBox="1"/>
            <p:nvPr/>
          </p:nvSpPr>
          <p:spPr>
            <a:xfrm>
              <a:off x="6879853" y="4021914"/>
              <a:ext cx="400948" cy="461665"/>
            </a:xfrm>
            <a:prstGeom prst="rect">
              <a:avLst/>
            </a:prstGeom>
            <a:noFill/>
          </p:spPr>
          <p:txBody>
            <a:bodyPr wrap="square">
              <a:spAutoFit/>
            </a:bodyPr>
            <a:lstStyle/>
            <a:p>
              <a:r>
                <a:rPr lang="en-US" altLang="zh-CN" sz="2400" dirty="0"/>
                <a:t>S</a:t>
              </a:r>
              <a:endParaRPr lang="zh-CN" altLang="en-US" sz="2400" dirty="0"/>
            </a:p>
          </p:txBody>
        </p:sp>
        <p:sp>
          <p:nvSpPr>
            <p:cNvPr id="36" name="文本框 35"/>
            <p:cNvSpPr txBox="1"/>
            <p:nvPr/>
          </p:nvSpPr>
          <p:spPr>
            <a:xfrm>
              <a:off x="6468259" y="1963439"/>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grpSp>
          <p:nvGrpSpPr>
            <p:cNvPr id="37" name="组合 36"/>
            <p:cNvGrpSpPr/>
            <p:nvPr/>
          </p:nvGrpSpPr>
          <p:grpSpPr>
            <a:xfrm>
              <a:off x="6308185" y="3869776"/>
              <a:ext cx="687546" cy="287419"/>
              <a:chOff x="6450965" y="6255770"/>
              <a:chExt cx="687546" cy="287419"/>
            </a:xfrm>
          </p:grpSpPr>
          <p:cxnSp>
            <p:nvCxnSpPr>
              <p:cNvPr id="42" name="直接箭头连接符 41"/>
              <p:cNvCxnSpPr/>
              <p:nvPr/>
            </p:nvCxnSpPr>
            <p:spPr>
              <a:xfrm flipV="1">
                <a:off x="6450965" y="6255770"/>
                <a:ext cx="221140"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43" name="直接箭头连接符 42"/>
              <p:cNvCxnSpPr/>
              <p:nvPr/>
            </p:nvCxnSpPr>
            <p:spPr>
              <a:xfrm flipH="1" flipV="1">
                <a:off x="6901130" y="6255770"/>
                <a:ext cx="237381"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cxnSp>
          <p:nvCxnSpPr>
            <p:cNvPr id="38" name="直接箭头连接符 37"/>
            <p:cNvCxnSpPr/>
            <p:nvPr/>
          </p:nvCxnSpPr>
          <p:spPr>
            <a:xfrm flipH="1">
              <a:off x="6636926" y="2800049"/>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39" name="文本框 38"/>
            <p:cNvSpPr txBox="1"/>
            <p:nvPr/>
          </p:nvSpPr>
          <p:spPr>
            <a:xfrm>
              <a:off x="6663189" y="2462780"/>
              <a:ext cx="1110207" cy="338554"/>
            </a:xfrm>
            <a:prstGeom prst="rect">
              <a:avLst/>
            </a:prstGeom>
            <a:noFill/>
          </p:spPr>
          <p:txBody>
            <a:bodyPr wrap="square">
              <a:spAutoFit/>
            </a:bodyPr>
            <a:lstStyle/>
            <a:p>
              <a:r>
                <a:rPr lang="en-US" altLang="zh-CN" sz="1600" baseline="-25000" dirty="0">
                  <a:solidFill>
                    <a:srgbClr val="7030A0"/>
                  </a:solidFill>
                </a:rPr>
                <a:t>S.E = 2 </a:t>
              </a:r>
              <a:endParaRPr lang="zh-CN" altLang="en-US" sz="1600" dirty="0">
                <a:solidFill>
                  <a:srgbClr val="7030A0"/>
                </a:solidFill>
              </a:endParaRPr>
            </a:p>
          </p:txBody>
        </p:sp>
        <p:cxnSp>
          <p:nvCxnSpPr>
            <p:cNvPr id="40" name="直接箭头连接符 39"/>
            <p:cNvCxnSpPr/>
            <p:nvPr/>
          </p:nvCxnSpPr>
          <p:spPr>
            <a:xfrm flipH="1">
              <a:off x="6640951" y="1734818"/>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41" name="文本框 40"/>
            <p:cNvSpPr txBox="1"/>
            <p:nvPr/>
          </p:nvSpPr>
          <p:spPr>
            <a:xfrm>
              <a:off x="6663189" y="1465101"/>
              <a:ext cx="1222927" cy="307777"/>
            </a:xfrm>
            <a:prstGeom prst="rect">
              <a:avLst/>
            </a:prstGeom>
            <a:noFill/>
          </p:spPr>
          <p:txBody>
            <a:bodyPr wrap="square">
              <a:spAutoFit/>
            </a:bodyPr>
            <a:lstStyle/>
            <a:p>
              <a:r>
                <a:rPr lang="en-US" altLang="zh-CN" sz="1400" baseline="-25000" dirty="0">
                  <a:solidFill>
                    <a:srgbClr val="7030A0"/>
                  </a:solidFill>
                </a:rPr>
                <a:t>B,D</a:t>
              </a:r>
              <a:endParaRPr lang="zh-CN" altLang="en-US" sz="1400" dirty="0">
                <a:solidFill>
                  <a:srgbClr val="7030A0"/>
                </a:solidFill>
              </a:endParaRPr>
            </a:p>
          </p:txBody>
        </p:sp>
      </p:grpSp>
      <p:sp>
        <p:nvSpPr>
          <p:cNvPr id="44" name="文本框 43"/>
          <p:cNvSpPr txBox="1"/>
          <p:nvPr/>
        </p:nvSpPr>
        <p:spPr>
          <a:xfrm>
            <a:off x="3191870" y="5192311"/>
            <a:ext cx="3807312"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solidFill>
                  <a:srgbClr val="C00000"/>
                </a:solidFill>
                <a:ea typeface="SimSun" panose="02010600030101010101" pitchFamily="2" charset="-122"/>
                <a:sym typeface="Symbol" panose="05050102010706020507" pitchFamily="18" charset="2"/>
              </a:rPr>
              <a:t></a:t>
            </a:r>
            <a:r>
              <a:rPr lang="en-US" altLang="zh-CN" baseline="-25000" dirty="0">
                <a:ea typeface="SimSun" panose="02010600030101010101" pitchFamily="2" charset="-122"/>
                <a:sym typeface="Symbol" panose="05050102010706020507" pitchFamily="18" charset="2"/>
              </a:rPr>
              <a:t>B,D </a:t>
            </a:r>
            <a:r>
              <a:rPr lang="en-US" altLang="zh-CN" dirty="0">
                <a:ea typeface="SimSun" panose="02010600030101010101" pitchFamily="2" charset="-122"/>
                <a:sym typeface="Symbol" panose="05050102010706020507" pitchFamily="18" charset="2"/>
              </a:rPr>
              <a:t>[</a:t>
            </a:r>
            <a:r>
              <a:rPr lang="en-US" altLang="zh-CN" baseline="-25000" dirty="0">
                <a:ea typeface="SimSun" panose="02010600030101010101" pitchFamily="2" charset="-122"/>
                <a:sym typeface="Symbol" panose="05050102010706020507" pitchFamily="18" charset="2"/>
              </a:rPr>
              <a:t> </a:t>
            </a:r>
            <a:r>
              <a:rPr lang="en-US" altLang="zh-CN" dirty="0" err="1">
                <a:solidFill>
                  <a:srgbClr val="C00000"/>
                </a:solidFill>
                <a:latin typeface="Symbol" panose="05050102010706020507" pitchFamily="18" charset="2"/>
                <a:ea typeface="SimSun" panose="02010600030101010101" pitchFamily="2" charset="-122"/>
                <a:sym typeface="Symbol" panose="05050102010706020507" pitchFamily="18" charset="2"/>
              </a:rPr>
              <a:t>s</a:t>
            </a:r>
            <a:r>
              <a:rPr lang="en-US" altLang="zh-CN" baseline="-25000" dirty="0" err="1">
                <a:ea typeface="SimSun" panose="02010600030101010101" pitchFamily="2" charset="-122"/>
                <a:sym typeface="Symbol" panose="05050102010706020507" pitchFamily="18" charset="2"/>
              </a:rPr>
              <a:t>R.A</a:t>
            </a:r>
            <a:r>
              <a:rPr lang="en-US" altLang="zh-CN" baseline="-25000" dirty="0">
                <a:ea typeface="SimSun" panose="02010600030101010101" pitchFamily="2" charset="-122"/>
                <a:sym typeface="Symbol" panose="05050102010706020507" pitchFamily="18" charset="2"/>
              </a:rPr>
              <a:t>=“c”</a:t>
            </a:r>
            <a:r>
              <a:rPr lang="en-US" altLang="zh-CN" dirty="0">
                <a:solidFill>
                  <a:srgbClr val="C00000"/>
                </a:solidFill>
                <a:latin typeface="Symbol" panose="05050102010706020507" pitchFamily="18" charset="2"/>
                <a:ea typeface="SimSun" panose="02010600030101010101" pitchFamily="2" charset="-122"/>
                <a:sym typeface="Symbol" panose="05050102010706020507" pitchFamily="18" charset="2"/>
              </a:rPr>
              <a:t> </a:t>
            </a:r>
            <a:r>
              <a:rPr lang="en-US" altLang="zh-CN" dirty="0">
                <a:solidFill>
                  <a:schemeClr val="tx1"/>
                </a:solidFill>
                <a:latin typeface="Symbol" panose="05050102010706020507" pitchFamily="18" charset="2"/>
                <a:ea typeface="SimSun" panose="02010600030101010101" pitchFamily="2" charset="-122"/>
                <a:sym typeface="Symbol" panose="05050102010706020507" pitchFamily="18" charset="2"/>
              </a:rPr>
              <a:t>(</a:t>
            </a:r>
            <a:r>
              <a:rPr lang="en-US" altLang="zh-CN" dirty="0">
                <a:solidFill>
                  <a:srgbClr val="C00000"/>
                </a:solidFill>
                <a:latin typeface="Symbol" panose="05050102010706020507" pitchFamily="18" charset="2"/>
                <a:ea typeface="SimSun" panose="02010600030101010101" pitchFamily="2" charset="-122"/>
                <a:sym typeface="Symbol" panose="05050102010706020507" pitchFamily="18" charset="2"/>
              </a:rPr>
              <a:t>s</a:t>
            </a:r>
            <a:r>
              <a:rPr lang="en-US" altLang="zh-CN" baseline="-25000" dirty="0">
                <a:ea typeface="SimSun" panose="02010600030101010101" pitchFamily="2" charset="-122"/>
                <a:sym typeface="Symbol" panose="05050102010706020507" pitchFamily="18" charset="2"/>
              </a:rPr>
              <a:t> S.E=2 </a:t>
            </a:r>
            <a:r>
              <a:rPr lang="en-US" altLang="zh-CN" dirty="0">
                <a:ea typeface="SimSun" panose="02010600030101010101" pitchFamily="2" charset="-122"/>
                <a:sym typeface="Symbol" panose="05050102010706020507" pitchFamily="18" charset="2"/>
              </a:rPr>
              <a:t>(</a:t>
            </a:r>
            <a:r>
              <a:rPr lang="en-US" altLang="zh-CN" dirty="0" err="1">
                <a:solidFill>
                  <a:srgbClr val="C00000"/>
                </a:solidFill>
                <a:latin typeface="Symbol" panose="05050102010706020507" pitchFamily="18" charset="2"/>
                <a:ea typeface="SimSun" panose="02010600030101010101" pitchFamily="2" charset="-122"/>
                <a:sym typeface="Symbol" panose="05050102010706020507" pitchFamily="18" charset="2"/>
              </a:rPr>
              <a:t>s</a:t>
            </a:r>
            <a:r>
              <a:rPr lang="en-US" altLang="zh-CN" baseline="-25000" dirty="0" err="1">
                <a:ea typeface="SimSun" panose="02010600030101010101" pitchFamily="2" charset="-122"/>
                <a:sym typeface="Symbol" panose="05050102010706020507" pitchFamily="18" charset="2"/>
              </a:rPr>
              <a:t>R.C</a:t>
            </a:r>
            <a:r>
              <a:rPr lang="en-US" altLang="zh-CN" baseline="-25000" dirty="0">
                <a:ea typeface="SimSun" panose="02010600030101010101" pitchFamily="2" charset="-122"/>
                <a:sym typeface="Symbol" panose="05050102010706020507" pitchFamily="18" charset="2"/>
              </a:rPr>
              <a:t> = S.C</a:t>
            </a:r>
            <a:r>
              <a:rPr lang="en-US" altLang="zh-CN" dirty="0">
                <a:ea typeface="SimSun" panose="02010600030101010101" pitchFamily="2" charset="-122"/>
                <a:sym typeface="Symbol" panose="05050102010706020507" pitchFamily="18" charset="2"/>
              </a:rPr>
              <a:t> (R</a:t>
            </a:r>
            <a:r>
              <a:rPr lang="en-US" altLang="zh-CN" sz="1800" dirty="0">
                <a:solidFill>
                  <a:srgbClr val="C00000"/>
                </a:solidFill>
              </a:rPr>
              <a:t>×</a:t>
            </a:r>
            <a:r>
              <a:rPr lang="en-US" altLang="zh-CN" dirty="0">
                <a:ea typeface="SimSun" panose="02010600030101010101" pitchFamily="2" charset="-122"/>
                <a:sym typeface="Symbol" panose="05050102010706020507" pitchFamily="18" charset="2"/>
              </a:rPr>
              <a:t>S)))]</a:t>
            </a:r>
            <a:endParaRPr lang="zh-CN" altLang="en-US" dirty="0"/>
          </a:p>
        </p:txBody>
      </p:sp>
      <p:sp>
        <p:nvSpPr>
          <p:cNvPr id="2" name="矩形 1"/>
          <p:cNvSpPr/>
          <p:nvPr/>
        </p:nvSpPr>
        <p:spPr>
          <a:xfrm>
            <a:off x="5044360" y="2371086"/>
            <a:ext cx="699102" cy="338554"/>
          </a:xfrm>
          <a:prstGeom prst="rect">
            <a:avLst/>
          </a:prstGeom>
        </p:spPr>
        <p:txBody>
          <a:bodyPr wrap="none">
            <a:spAutoFit/>
          </a:bodyPr>
          <a:lstStyle/>
          <a:p>
            <a:r>
              <a:rPr lang="en-US" altLang="zh-CN" sz="1600" baseline="-25000" dirty="0">
                <a:solidFill>
                  <a:srgbClr val="7030A0"/>
                </a:solidFill>
              </a:rPr>
              <a:t>R.A = “c” </a:t>
            </a:r>
            <a:endParaRPr lang="zh-CN" altLang="en-US" sz="1600" dirty="0"/>
          </a:p>
        </p:txBody>
      </p:sp>
      <p:sp>
        <p:nvSpPr>
          <p:cNvPr id="26" name="文本框 25"/>
          <p:cNvSpPr txBox="1"/>
          <p:nvPr/>
        </p:nvSpPr>
        <p:spPr>
          <a:xfrm>
            <a:off x="4856170" y="2813642"/>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sp>
        <p:nvSpPr>
          <p:cNvPr id="3" name="矩形 2"/>
          <p:cNvSpPr/>
          <p:nvPr/>
        </p:nvSpPr>
        <p:spPr>
          <a:xfrm>
            <a:off x="5070623" y="3449289"/>
            <a:ext cx="598562" cy="338554"/>
          </a:xfrm>
          <a:prstGeom prst="rect">
            <a:avLst/>
          </a:prstGeom>
        </p:spPr>
        <p:txBody>
          <a:bodyPr wrap="none">
            <a:spAutoFit/>
          </a:bodyPr>
          <a:lstStyle/>
          <a:p>
            <a:r>
              <a:rPr lang="en-US" altLang="zh-CN" sz="1600" baseline="-25000" dirty="0">
                <a:solidFill>
                  <a:srgbClr val="7030A0"/>
                </a:solidFill>
              </a:rPr>
              <a:t>R.C=S.C</a:t>
            </a:r>
            <a:endParaRPr lang="zh-CN" altLang="en-US" sz="1600" dirty="0"/>
          </a:p>
        </p:txBody>
      </p:sp>
      <p:sp>
        <p:nvSpPr>
          <p:cNvPr id="27" name="文本框 26"/>
          <p:cNvSpPr txBox="1"/>
          <p:nvPr/>
        </p:nvSpPr>
        <p:spPr>
          <a:xfrm>
            <a:off x="4863322" y="3401030"/>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cxnSp>
        <p:nvCxnSpPr>
          <p:cNvPr id="28" name="直接箭头连接符 27"/>
          <p:cNvCxnSpPr/>
          <p:nvPr/>
        </p:nvCxnSpPr>
        <p:spPr>
          <a:xfrm>
            <a:off x="5044360" y="2683932"/>
            <a:ext cx="0" cy="27326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9" name="直接箭头连接符 28"/>
          <p:cNvCxnSpPr/>
          <p:nvPr/>
        </p:nvCxnSpPr>
        <p:spPr>
          <a:xfrm>
            <a:off x="5040592" y="3770041"/>
            <a:ext cx="0" cy="27326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30" name="矩形: 圆角 37"/>
          <p:cNvSpPr/>
          <p:nvPr/>
        </p:nvSpPr>
        <p:spPr>
          <a:xfrm>
            <a:off x="4885462" y="2436223"/>
            <a:ext cx="1035406" cy="1351620"/>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圆角 37"/>
          <p:cNvSpPr/>
          <p:nvPr/>
        </p:nvSpPr>
        <p:spPr>
          <a:xfrm>
            <a:off x="3959297" y="5366203"/>
            <a:ext cx="1961571" cy="222539"/>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RBO</a:t>
            </a:r>
            <a:endParaRPr lang="zh-CN" altLang="en-US" sz="2800" b="1" dirty="0">
              <a:latin typeface="Times New Roman" panose="02020603050405020304" pitchFamily="18" charset="0"/>
            </a:endParaRPr>
          </a:p>
        </p:txBody>
      </p:sp>
      <p:sp>
        <p:nvSpPr>
          <p:cNvPr id="23"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谓词下推</a:t>
            </a:r>
          </a:p>
        </p:txBody>
      </p:sp>
      <p:sp>
        <p:nvSpPr>
          <p:cNvPr id="7" name="文本框 6"/>
          <p:cNvSpPr txBox="1"/>
          <p:nvPr/>
        </p:nvSpPr>
        <p:spPr>
          <a:xfrm>
            <a:off x="443742" y="1534736"/>
            <a:ext cx="1785883" cy="1323439"/>
          </a:xfrm>
          <a:prstGeom prst="rect">
            <a:avLst/>
          </a:prstGeom>
          <a:noFill/>
          <a:ln w="12700">
            <a:solidFill>
              <a:schemeClr val="tx1"/>
            </a:solidFill>
          </a:ln>
        </p:spPr>
        <p:txBody>
          <a:bodyPr wrap="square" rtlCol="0">
            <a:spAutoFit/>
          </a:bodyPr>
          <a:lstStyle/>
          <a:p>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R.B, S.D</a:t>
            </a:r>
          </a:p>
          <a:p>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R,S</a:t>
            </a:r>
          </a:p>
          <a:p>
            <a:r>
              <a:rPr lang="en-US" altLang="zh-CN" sz="1600" dirty="0">
                <a:ea typeface="SimSun" panose="02010600030101010101" pitchFamily="2" charset="-122"/>
              </a:rPr>
              <a:t>WHERE </a:t>
            </a:r>
            <a:r>
              <a:rPr lang="en-US" altLang="zh-CN" sz="1600" dirty="0">
                <a:solidFill>
                  <a:srgbClr val="C00000"/>
                </a:solidFill>
                <a:ea typeface="SimSun" panose="02010600030101010101" pitchFamily="2" charset="-122"/>
              </a:rPr>
              <a:t>R.A = “c” </a:t>
            </a:r>
            <a:r>
              <a:rPr lang="en-US" altLang="zh-CN" sz="1600" dirty="0">
                <a:ea typeface="SimSun" panose="02010600030101010101" pitchFamily="2" charset="-122"/>
                <a:sym typeface="Symbol" panose="05050102010706020507" pitchFamily="18" charset="2"/>
              </a:rPr>
              <a:t>AND</a:t>
            </a:r>
            <a:r>
              <a:rPr lang="en-US" altLang="zh-CN" sz="1600" dirty="0">
                <a:solidFill>
                  <a:srgbClr val="C00000"/>
                </a:solidFill>
                <a:ea typeface="SimSun" panose="02010600030101010101" pitchFamily="2" charset="-122"/>
              </a:rPr>
              <a:t>  S.E = 2 </a:t>
            </a:r>
            <a:r>
              <a:rPr lang="en-US" altLang="zh-CN" sz="1600" dirty="0">
                <a:ea typeface="SimSun" panose="02010600030101010101" pitchFamily="2" charset="-122"/>
                <a:sym typeface="Symbol" panose="05050102010706020507" pitchFamily="18" charset="2"/>
              </a:rPr>
              <a:t>AND</a:t>
            </a:r>
            <a:r>
              <a:rPr lang="en-US" altLang="zh-CN" sz="1600" dirty="0">
                <a:solidFill>
                  <a:srgbClr val="C00000"/>
                </a:solidFill>
                <a:ea typeface="SimSun" panose="02010600030101010101" pitchFamily="2" charset="-122"/>
              </a:rPr>
              <a:t>  R.C=S.C;</a:t>
            </a:r>
          </a:p>
        </p:txBody>
      </p:sp>
      <p:sp>
        <p:nvSpPr>
          <p:cNvPr id="28" name="矩形 27"/>
          <p:cNvSpPr/>
          <p:nvPr/>
        </p:nvSpPr>
        <p:spPr>
          <a:xfrm>
            <a:off x="3863547" y="1937049"/>
            <a:ext cx="2463958" cy="28190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29" name="组合 28"/>
          <p:cNvGrpSpPr/>
          <p:nvPr/>
        </p:nvGrpSpPr>
        <p:grpSpPr>
          <a:xfrm>
            <a:off x="4467286" y="1786063"/>
            <a:ext cx="1826264" cy="3070100"/>
            <a:chOff x="6059852" y="1413480"/>
            <a:chExt cx="1826264" cy="3070100"/>
          </a:xfrm>
        </p:grpSpPr>
        <p:sp>
          <p:nvSpPr>
            <p:cNvPr id="50" name="文本框 49"/>
            <p:cNvSpPr txBox="1"/>
            <p:nvPr/>
          </p:nvSpPr>
          <p:spPr>
            <a:xfrm>
              <a:off x="6468259" y="1413480"/>
              <a:ext cx="290091" cy="461665"/>
            </a:xfrm>
            <a:prstGeom prst="rect">
              <a:avLst/>
            </a:prstGeom>
            <a:noFill/>
          </p:spPr>
          <p:txBody>
            <a:bodyPr wrap="square">
              <a:spAutoFit/>
            </a:bodyPr>
            <a:lstStyle/>
            <a:p>
              <a:r>
                <a:rPr lang="el-GR" altLang="zh-CN" sz="2400" dirty="0">
                  <a:solidFill>
                    <a:srgbClr val="C00000"/>
                  </a:solidFill>
                </a:rPr>
                <a:t>π</a:t>
              </a:r>
              <a:endParaRPr lang="zh-CN" altLang="en-US" sz="2400" dirty="0"/>
            </a:p>
          </p:txBody>
        </p:sp>
        <p:sp>
          <p:nvSpPr>
            <p:cNvPr id="51" name="文本框 50"/>
            <p:cNvSpPr txBox="1"/>
            <p:nvPr/>
          </p:nvSpPr>
          <p:spPr>
            <a:xfrm>
              <a:off x="6059852" y="4021915"/>
              <a:ext cx="469473" cy="461665"/>
            </a:xfrm>
            <a:prstGeom prst="rect">
              <a:avLst/>
            </a:prstGeom>
            <a:noFill/>
          </p:spPr>
          <p:txBody>
            <a:bodyPr wrap="square">
              <a:spAutoFit/>
            </a:bodyPr>
            <a:lstStyle/>
            <a:p>
              <a:r>
                <a:rPr lang="en-US" altLang="zh-CN" sz="2400" dirty="0"/>
                <a:t>R</a:t>
              </a:r>
              <a:endParaRPr lang="zh-CN" altLang="en-US" sz="2400" dirty="0"/>
            </a:p>
          </p:txBody>
        </p:sp>
        <p:sp>
          <p:nvSpPr>
            <p:cNvPr id="52" name="文本框 51"/>
            <p:cNvSpPr txBox="1"/>
            <p:nvPr/>
          </p:nvSpPr>
          <p:spPr>
            <a:xfrm>
              <a:off x="6429214" y="3534091"/>
              <a:ext cx="329136" cy="461665"/>
            </a:xfrm>
            <a:prstGeom prst="rect">
              <a:avLst/>
            </a:prstGeom>
            <a:noFill/>
          </p:spPr>
          <p:txBody>
            <a:bodyPr wrap="square">
              <a:spAutoFit/>
            </a:bodyPr>
            <a:lstStyle/>
            <a:p>
              <a:r>
                <a:rPr lang="en-US" altLang="zh-CN" sz="2400" dirty="0">
                  <a:solidFill>
                    <a:srgbClr val="C00000"/>
                  </a:solidFill>
                </a:rPr>
                <a:t>×</a:t>
              </a:r>
              <a:endParaRPr lang="zh-CN" altLang="en-US" sz="2400" dirty="0"/>
            </a:p>
          </p:txBody>
        </p:sp>
        <p:sp>
          <p:nvSpPr>
            <p:cNvPr id="53" name="文本框 52"/>
            <p:cNvSpPr txBox="1"/>
            <p:nvPr/>
          </p:nvSpPr>
          <p:spPr>
            <a:xfrm>
              <a:off x="6879853" y="4021914"/>
              <a:ext cx="400948" cy="461665"/>
            </a:xfrm>
            <a:prstGeom prst="rect">
              <a:avLst/>
            </a:prstGeom>
            <a:noFill/>
          </p:spPr>
          <p:txBody>
            <a:bodyPr wrap="square">
              <a:spAutoFit/>
            </a:bodyPr>
            <a:lstStyle/>
            <a:p>
              <a:r>
                <a:rPr lang="en-US" altLang="zh-CN" sz="2400" dirty="0"/>
                <a:t>S</a:t>
              </a:r>
              <a:endParaRPr lang="zh-CN" altLang="en-US" sz="2400" dirty="0"/>
            </a:p>
          </p:txBody>
        </p:sp>
        <p:sp>
          <p:nvSpPr>
            <p:cNvPr id="54" name="文本框 53"/>
            <p:cNvSpPr txBox="1"/>
            <p:nvPr/>
          </p:nvSpPr>
          <p:spPr>
            <a:xfrm>
              <a:off x="6468259" y="1963439"/>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grpSp>
          <p:nvGrpSpPr>
            <p:cNvPr id="55" name="组合 54"/>
            <p:cNvGrpSpPr/>
            <p:nvPr/>
          </p:nvGrpSpPr>
          <p:grpSpPr>
            <a:xfrm>
              <a:off x="6308185" y="3869776"/>
              <a:ext cx="687546" cy="287419"/>
              <a:chOff x="6450965" y="6255770"/>
              <a:chExt cx="687546" cy="287419"/>
            </a:xfrm>
          </p:grpSpPr>
          <p:cxnSp>
            <p:nvCxnSpPr>
              <p:cNvPr id="60" name="直接箭头连接符 59"/>
              <p:cNvCxnSpPr/>
              <p:nvPr/>
            </p:nvCxnSpPr>
            <p:spPr>
              <a:xfrm flipV="1">
                <a:off x="6450965" y="6255770"/>
                <a:ext cx="221140"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61" name="直接箭头连接符 60"/>
              <p:cNvCxnSpPr/>
              <p:nvPr/>
            </p:nvCxnSpPr>
            <p:spPr>
              <a:xfrm flipH="1" flipV="1">
                <a:off x="6901130" y="6255770"/>
                <a:ext cx="237381"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cxnSp>
          <p:nvCxnSpPr>
            <p:cNvPr id="56" name="直接箭头连接符 55"/>
            <p:cNvCxnSpPr/>
            <p:nvPr/>
          </p:nvCxnSpPr>
          <p:spPr>
            <a:xfrm flipH="1">
              <a:off x="6636926" y="2800049"/>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57" name="文本框 56"/>
            <p:cNvSpPr txBox="1"/>
            <p:nvPr/>
          </p:nvSpPr>
          <p:spPr>
            <a:xfrm>
              <a:off x="6663189" y="2462780"/>
              <a:ext cx="1110207" cy="338554"/>
            </a:xfrm>
            <a:prstGeom prst="rect">
              <a:avLst/>
            </a:prstGeom>
            <a:noFill/>
          </p:spPr>
          <p:txBody>
            <a:bodyPr wrap="square">
              <a:spAutoFit/>
            </a:bodyPr>
            <a:lstStyle/>
            <a:p>
              <a:r>
                <a:rPr lang="en-US" altLang="zh-CN" sz="1600" baseline="-25000" dirty="0">
                  <a:solidFill>
                    <a:srgbClr val="7030A0"/>
                  </a:solidFill>
                </a:rPr>
                <a:t>S.E = 2 </a:t>
              </a:r>
              <a:endParaRPr lang="zh-CN" altLang="en-US" sz="1600" dirty="0">
                <a:solidFill>
                  <a:srgbClr val="7030A0"/>
                </a:solidFill>
              </a:endParaRPr>
            </a:p>
          </p:txBody>
        </p:sp>
        <p:cxnSp>
          <p:nvCxnSpPr>
            <p:cNvPr id="58" name="直接箭头连接符 57"/>
            <p:cNvCxnSpPr/>
            <p:nvPr/>
          </p:nvCxnSpPr>
          <p:spPr>
            <a:xfrm flipH="1">
              <a:off x="6640951" y="1734818"/>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59" name="文本框 58"/>
            <p:cNvSpPr txBox="1"/>
            <p:nvPr/>
          </p:nvSpPr>
          <p:spPr>
            <a:xfrm>
              <a:off x="6663189" y="1465101"/>
              <a:ext cx="1222927" cy="307777"/>
            </a:xfrm>
            <a:prstGeom prst="rect">
              <a:avLst/>
            </a:prstGeom>
            <a:noFill/>
          </p:spPr>
          <p:txBody>
            <a:bodyPr wrap="square">
              <a:spAutoFit/>
            </a:bodyPr>
            <a:lstStyle/>
            <a:p>
              <a:r>
                <a:rPr lang="en-US" altLang="zh-CN" sz="1400" baseline="-25000" dirty="0">
                  <a:solidFill>
                    <a:srgbClr val="7030A0"/>
                  </a:solidFill>
                </a:rPr>
                <a:t>B,D</a:t>
              </a:r>
              <a:endParaRPr lang="zh-CN" altLang="en-US" sz="1400" dirty="0">
                <a:solidFill>
                  <a:srgbClr val="7030A0"/>
                </a:solidFill>
              </a:endParaRPr>
            </a:p>
          </p:txBody>
        </p:sp>
      </p:grpSp>
      <p:sp>
        <p:nvSpPr>
          <p:cNvPr id="62" name="文本框 61"/>
          <p:cNvSpPr txBox="1"/>
          <p:nvPr/>
        </p:nvSpPr>
        <p:spPr>
          <a:xfrm>
            <a:off x="3191870" y="5192311"/>
            <a:ext cx="3807312"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solidFill>
                  <a:srgbClr val="C00000"/>
                </a:solidFill>
                <a:ea typeface="SimSun" panose="02010600030101010101" pitchFamily="2" charset="-122"/>
                <a:sym typeface="Symbol" panose="05050102010706020507" pitchFamily="18" charset="2"/>
              </a:rPr>
              <a:t></a:t>
            </a:r>
            <a:r>
              <a:rPr lang="en-US" altLang="zh-CN" baseline="-25000" dirty="0">
                <a:ea typeface="SimSun" panose="02010600030101010101" pitchFamily="2" charset="-122"/>
                <a:sym typeface="Symbol" panose="05050102010706020507" pitchFamily="18" charset="2"/>
              </a:rPr>
              <a:t>B,D </a:t>
            </a:r>
            <a:r>
              <a:rPr lang="en-US" altLang="zh-CN" dirty="0">
                <a:ea typeface="SimSun" panose="02010600030101010101" pitchFamily="2" charset="-122"/>
                <a:sym typeface="Symbol" panose="05050102010706020507" pitchFamily="18" charset="2"/>
              </a:rPr>
              <a:t>[</a:t>
            </a:r>
            <a:r>
              <a:rPr lang="en-US" altLang="zh-CN" baseline="-25000" dirty="0">
                <a:ea typeface="SimSun" panose="02010600030101010101" pitchFamily="2" charset="-122"/>
                <a:sym typeface="Symbol" panose="05050102010706020507" pitchFamily="18" charset="2"/>
              </a:rPr>
              <a:t> </a:t>
            </a:r>
            <a:r>
              <a:rPr lang="en-US" altLang="zh-CN" dirty="0" err="1">
                <a:solidFill>
                  <a:srgbClr val="C00000"/>
                </a:solidFill>
                <a:latin typeface="Symbol" panose="05050102010706020507" pitchFamily="18" charset="2"/>
                <a:ea typeface="SimSun" panose="02010600030101010101" pitchFamily="2" charset="-122"/>
                <a:sym typeface="Symbol" panose="05050102010706020507" pitchFamily="18" charset="2"/>
              </a:rPr>
              <a:t>s</a:t>
            </a:r>
            <a:r>
              <a:rPr lang="en-US" altLang="zh-CN" baseline="-25000" dirty="0" err="1">
                <a:ea typeface="SimSun" panose="02010600030101010101" pitchFamily="2" charset="-122"/>
                <a:sym typeface="Symbol" panose="05050102010706020507" pitchFamily="18" charset="2"/>
              </a:rPr>
              <a:t>R.A</a:t>
            </a:r>
            <a:r>
              <a:rPr lang="en-US" altLang="zh-CN" baseline="-25000" dirty="0">
                <a:ea typeface="SimSun" panose="02010600030101010101" pitchFamily="2" charset="-122"/>
                <a:sym typeface="Symbol" panose="05050102010706020507" pitchFamily="18" charset="2"/>
              </a:rPr>
              <a:t>=“c”</a:t>
            </a:r>
            <a:r>
              <a:rPr lang="en-US" altLang="zh-CN" dirty="0">
                <a:solidFill>
                  <a:srgbClr val="C00000"/>
                </a:solidFill>
                <a:latin typeface="Symbol" panose="05050102010706020507" pitchFamily="18" charset="2"/>
                <a:ea typeface="SimSun" panose="02010600030101010101" pitchFamily="2" charset="-122"/>
                <a:sym typeface="Symbol" panose="05050102010706020507" pitchFamily="18" charset="2"/>
              </a:rPr>
              <a:t> </a:t>
            </a:r>
            <a:r>
              <a:rPr lang="en-US" altLang="zh-CN" dirty="0">
                <a:solidFill>
                  <a:schemeClr val="tx1"/>
                </a:solidFill>
                <a:latin typeface="Symbol" panose="05050102010706020507" pitchFamily="18" charset="2"/>
                <a:ea typeface="SimSun" panose="02010600030101010101" pitchFamily="2" charset="-122"/>
                <a:sym typeface="Symbol" panose="05050102010706020507" pitchFamily="18" charset="2"/>
              </a:rPr>
              <a:t>(</a:t>
            </a:r>
            <a:r>
              <a:rPr lang="en-US" altLang="zh-CN" dirty="0">
                <a:solidFill>
                  <a:srgbClr val="C00000"/>
                </a:solidFill>
                <a:latin typeface="Symbol" panose="05050102010706020507" pitchFamily="18" charset="2"/>
                <a:ea typeface="SimSun" panose="02010600030101010101" pitchFamily="2" charset="-122"/>
                <a:sym typeface="Symbol" panose="05050102010706020507" pitchFamily="18" charset="2"/>
              </a:rPr>
              <a:t>s</a:t>
            </a:r>
            <a:r>
              <a:rPr lang="en-US" altLang="zh-CN" baseline="-25000" dirty="0">
                <a:ea typeface="SimSun" panose="02010600030101010101" pitchFamily="2" charset="-122"/>
                <a:sym typeface="Symbol" panose="05050102010706020507" pitchFamily="18" charset="2"/>
              </a:rPr>
              <a:t> S.E=2 </a:t>
            </a:r>
            <a:r>
              <a:rPr lang="en-US" altLang="zh-CN" dirty="0">
                <a:ea typeface="SimSun" panose="02010600030101010101" pitchFamily="2" charset="-122"/>
                <a:sym typeface="Symbol" panose="05050102010706020507" pitchFamily="18" charset="2"/>
              </a:rPr>
              <a:t>(</a:t>
            </a:r>
            <a:r>
              <a:rPr lang="en-US" altLang="zh-CN" dirty="0" err="1">
                <a:solidFill>
                  <a:srgbClr val="C00000"/>
                </a:solidFill>
                <a:latin typeface="Symbol" panose="05050102010706020507" pitchFamily="18" charset="2"/>
                <a:ea typeface="SimSun" panose="02010600030101010101" pitchFamily="2" charset="-122"/>
                <a:sym typeface="Symbol" panose="05050102010706020507" pitchFamily="18" charset="2"/>
              </a:rPr>
              <a:t>s</a:t>
            </a:r>
            <a:r>
              <a:rPr lang="en-US" altLang="zh-CN" baseline="-25000" dirty="0" err="1">
                <a:ea typeface="SimSun" panose="02010600030101010101" pitchFamily="2" charset="-122"/>
                <a:sym typeface="Symbol" panose="05050102010706020507" pitchFamily="18" charset="2"/>
              </a:rPr>
              <a:t>R.C</a:t>
            </a:r>
            <a:r>
              <a:rPr lang="en-US" altLang="zh-CN" baseline="-25000" dirty="0">
                <a:ea typeface="SimSun" panose="02010600030101010101" pitchFamily="2" charset="-122"/>
                <a:sym typeface="Symbol" panose="05050102010706020507" pitchFamily="18" charset="2"/>
              </a:rPr>
              <a:t> = S.C</a:t>
            </a:r>
            <a:r>
              <a:rPr lang="en-US" altLang="zh-CN" dirty="0">
                <a:ea typeface="SimSun" panose="02010600030101010101" pitchFamily="2" charset="-122"/>
                <a:sym typeface="Symbol" panose="05050102010706020507" pitchFamily="18" charset="2"/>
              </a:rPr>
              <a:t> (R</a:t>
            </a:r>
            <a:r>
              <a:rPr lang="en-US" altLang="zh-CN" sz="1800" dirty="0">
                <a:solidFill>
                  <a:srgbClr val="C00000"/>
                </a:solidFill>
              </a:rPr>
              <a:t>×</a:t>
            </a:r>
            <a:r>
              <a:rPr lang="en-US" altLang="zh-CN" dirty="0">
                <a:ea typeface="SimSun" panose="02010600030101010101" pitchFamily="2" charset="-122"/>
                <a:sym typeface="Symbol" panose="05050102010706020507" pitchFamily="18" charset="2"/>
              </a:rPr>
              <a:t>S)))]</a:t>
            </a:r>
            <a:endParaRPr lang="zh-CN" altLang="en-US" dirty="0"/>
          </a:p>
        </p:txBody>
      </p:sp>
      <p:sp>
        <p:nvSpPr>
          <p:cNvPr id="63" name="矩形 62"/>
          <p:cNvSpPr/>
          <p:nvPr/>
        </p:nvSpPr>
        <p:spPr>
          <a:xfrm>
            <a:off x="5044360" y="2371086"/>
            <a:ext cx="699102" cy="338554"/>
          </a:xfrm>
          <a:prstGeom prst="rect">
            <a:avLst/>
          </a:prstGeom>
        </p:spPr>
        <p:txBody>
          <a:bodyPr wrap="none">
            <a:spAutoFit/>
          </a:bodyPr>
          <a:lstStyle/>
          <a:p>
            <a:r>
              <a:rPr lang="en-US" altLang="zh-CN" sz="1600" baseline="-25000" dirty="0">
                <a:solidFill>
                  <a:srgbClr val="7030A0"/>
                </a:solidFill>
              </a:rPr>
              <a:t>R.A = “c” </a:t>
            </a:r>
            <a:endParaRPr lang="zh-CN" altLang="en-US" sz="1600" dirty="0"/>
          </a:p>
        </p:txBody>
      </p:sp>
      <p:sp>
        <p:nvSpPr>
          <p:cNvPr id="64" name="文本框 63"/>
          <p:cNvSpPr txBox="1"/>
          <p:nvPr/>
        </p:nvSpPr>
        <p:spPr>
          <a:xfrm>
            <a:off x="4856170" y="2813642"/>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sp>
        <p:nvSpPr>
          <p:cNvPr id="65" name="矩形 64"/>
          <p:cNvSpPr/>
          <p:nvPr/>
        </p:nvSpPr>
        <p:spPr>
          <a:xfrm>
            <a:off x="5070623" y="3449289"/>
            <a:ext cx="598562" cy="338554"/>
          </a:xfrm>
          <a:prstGeom prst="rect">
            <a:avLst/>
          </a:prstGeom>
        </p:spPr>
        <p:txBody>
          <a:bodyPr wrap="none">
            <a:spAutoFit/>
          </a:bodyPr>
          <a:lstStyle/>
          <a:p>
            <a:r>
              <a:rPr lang="en-US" altLang="zh-CN" sz="1600" baseline="-25000" dirty="0">
                <a:solidFill>
                  <a:srgbClr val="7030A0"/>
                </a:solidFill>
              </a:rPr>
              <a:t>R.C=S.C</a:t>
            </a:r>
            <a:endParaRPr lang="zh-CN" altLang="en-US" sz="1600" dirty="0"/>
          </a:p>
        </p:txBody>
      </p:sp>
      <p:sp>
        <p:nvSpPr>
          <p:cNvPr id="66" name="文本框 65"/>
          <p:cNvSpPr txBox="1"/>
          <p:nvPr/>
        </p:nvSpPr>
        <p:spPr>
          <a:xfrm>
            <a:off x="4863322" y="3401030"/>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cxnSp>
        <p:nvCxnSpPr>
          <p:cNvPr id="67" name="直接箭头连接符 66"/>
          <p:cNvCxnSpPr/>
          <p:nvPr/>
        </p:nvCxnSpPr>
        <p:spPr>
          <a:xfrm>
            <a:off x="5044360" y="2683932"/>
            <a:ext cx="0" cy="27326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68" name="直接箭头连接符 67"/>
          <p:cNvCxnSpPr/>
          <p:nvPr/>
        </p:nvCxnSpPr>
        <p:spPr>
          <a:xfrm>
            <a:off x="5040592" y="3770041"/>
            <a:ext cx="0" cy="27326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30" name="矩形: 圆角 37"/>
          <p:cNvSpPr/>
          <p:nvPr/>
        </p:nvSpPr>
        <p:spPr>
          <a:xfrm>
            <a:off x="5145424" y="2897051"/>
            <a:ext cx="518041" cy="292821"/>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7"/>
          <p:cNvSpPr/>
          <p:nvPr/>
        </p:nvSpPr>
        <p:spPr>
          <a:xfrm>
            <a:off x="5133998" y="2398714"/>
            <a:ext cx="518041" cy="292821"/>
          </a:xfrm>
          <a:prstGeom prst="round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3863547" y="1937049"/>
            <a:ext cx="2463958" cy="28190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RBO</a:t>
            </a:r>
            <a:endParaRPr lang="zh-CN" altLang="en-US" sz="2800" b="1" dirty="0">
              <a:latin typeface="Times New Roman" panose="02020603050405020304" pitchFamily="18" charset="0"/>
            </a:endParaRPr>
          </a:p>
        </p:txBody>
      </p:sp>
      <p:sp>
        <p:nvSpPr>
          <p:cNvPr id="23"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谓词下推</a:t>
            </a:r>
          </a:p>
        </p:txBody>
      </p:sp>
      <p:sp>
        <p:nvSpPr>
          <p:cNvPr id="7" name="文本框 6"/>
          <p:cNvSpPr txBox="1"/>
          <p:nvPr/>
        </p:nvSpPr>
        <p:spPr>
          <a:xfrm>
            <a:off x="443742" y="1534736"/>
            <a:ext cx="1785883" cy="1323439"/>
          </a:xfrm>
          <a:prstGeom prst="rect">
            <a:avLst/>
          </a:prstGeom>
          <a:noFill/>
          <a:ln w="12700">
            <a:solidFill>
              <a:schemeClr val="tx1"/>
            </a:solidFill>
          </a:ln>
        </p:spPr>
        <p:txBody>
          <a:bodyPr wrap="square" rtlCol="0">
            <a:spAutoFit/>
          </a:bodyPr>
          <a:lstStyle/>
          <a:p>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R.B, S.D</a:t>
            </a:r>
          </a:p>
          <a:p>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R,S</a:t>
            </a:r>
          </a:p>
          <a:p>
            <a:r>
              <a:rPr lang="en-US" altLang="zh-CN" sz="1600" dirty="0">
                <a:ea typeface="SimSun" panose="02010600030101010101" pitchFamily="2" charset="-122"/>
              </a:rPr>
              <a:t>WHERE </a:t>
            </a:r>
            <a:r>
              <a:rPr lang="en-US" altLang="zh-CN" sz="1600" dirty="0">
                <a:solidFill>
                  <a:srgbClr val="C00000"/>
                </a:solidFill>
                <a:ea typeface="SimSun" panose="02010600030101010101" pitchFamily="2" charset="-122"/>
              </a:rPr>
              <a:t>R.A = “c” </a:t>
            </a:r>
            <a:r>
              <a:rPr lang="en-US" altLang="zh-CN" sz="1600" dirty="0">
                <a:ea typeface="SimSun" panose="02010600030101010101" pitchFamily="2" charset="-122"/>
                <a:sym typeface="Symbol" panose="05050102010706020507" pitchFamily="18" charset="2"/>
              </a:rPr>
              <a:t>AND</a:t>
            </a:r>
            <a:r>
              <a:rPr lang="en-US" altLang="zh-CN" sz="1600" dirty="0">
                <a:solidFill>
                  <a:srgbClr val="C00000"/>
                </a:solidFill>
                <a:ea typeface="SimSun" panose="02010600030101010101" pitchFamily="2" charset="-122"/>
              </a:rPr>
              <a:t>  S.E = 2 </a:t>
            </a:r>
            <a:r>
              <a:rPr lang="en-US" altLang="zh-CN" sz="1600" dirty="0">
                <a:ea typeface="SimSun" panose="02010600030101010101" pitchFamily="2" charset="-122"/>
                <a:sym typeface="Symbol" panose="05050102010706020507" pitchFamily="18" charset="2"/>
              </a:rPr>
              <a:t>AND</a:t>
            </a:r>
            <a:r>
              <a:rPr lang="en-US" altLang="zh-CN" sz="1600" dirty="0">
                <a:solidFill>
                  <a:srgbClr val="C00000"/>
                </a:solidFill>
                <a:ea typeface="SimSun" panose="02010600030101010101" pitchFamily="2" charset="-122"/>
              </a:rPr>
              <a:t>  R.C=S.C;</a:t>
            </a:r>
          </a:p>
        </p:txBody>
      </p:sp>
      <p:sp>
        <p:nvSpPr>
          <p:cNvPr id="32" name="文本框 31"/>
          <p:cNvSpPr txBox="1"/>
          <p:nvPr/>
        </p:nvSpPr>
        <p:spPr>
          <a:xfrm>
            <a:off x="4875693" y="2043718"/>
            <a:ext cx="290091" cy="461665"/>
          </a:xfrm>
          <a:prstGeom prst="rect">
            <a:avLst/>
          </a:prstGeom>
          <a:noFill/>
        </p:spPr>
        <p:txBody>
          <a:bodyPr wrap="square">
            <a:spAutoFit/>
          </a:bodyPr>
          <a:lstStyle/>
          <a:p>
            <a:r>
              <a:rPr lang="el-GR" altLang="zh-CN" sz="2400" dirty="0">
                <a:solidFill>
                  <a:srgbClr val="C00000"/>
                </a:solidFill>
              </a:rPr>
              <a:t>π</a:t>
            </a:r>
            <a:endParaRPr lang="zh-CN" altLang="en-US" sz="2400" dirty="0"/>
          </a:p>
        </p:txBody>
      </p:sp>
      <p:sp>
        <p:nvSpPr>
          <p:cNvPr id="33" name="文本框 32"/>
          <p:cNvSpPr txBox="1"/>
          <p:nvPr/>
        </p:nvSpPr>
        <p:spPr>
          <a:xfrm>
            <a:off x="4467286" y="4394498"/>
            <a:ext cx="469473" cy="461665"/>
          </a:xfrm>
          <a:prstGeom prst="rect">
            <a:avLst/>
          </a:prstGeom>
          <a:noFill/>
        </p:spPr>
        <p:txBody>
          <a:bodyPr wrap="square">
            <a:spAutoFit/>
          </a:bodyPr>
          <a:lstStyle/>
          <a:p>
            <a:r>
              <a:rPr lang="en-US" altLang="zh-CN" sz="2400" dirty="0"/>
              <a:t>R</a:t>
            </a:r>
            <a:endParaRPr lang="zh-CN" altLang="en-US" sz="2400" dirty="0"/>
          </a:p>
        </p:txBody>
      </p:sp>
      <p:sp>
        <p:nvSpPr>
          <p:cNvPr id="34" name="文本框 33"/>
          <p:cNvSpPr txBox="1"/>
          <p:nvPr/>
        </p:nvSpPr>
        <p:spPr>
          <a:xfrm>
            <a:off x="4851583" y="3321771"/>
            <a:ext cx="329136" cy="461665"/>
          </a:xfrm>
          <a:prstGeom prst="rect">
            <a:avLst/>
          </a:prstGeom>
          <a:noFill/>
        </p:spPr>
        <p:txBody>
          <a:bodyPr wrap="square">
            <a:spAutoFit/>
          </a:bodyPr>
          <a:lstStyle/>
          <a:p>
            <a:r>
              <a:rPr lang="en-US" altLang="zh-CN" sz="2400" dirty="0">
                <a:solidFill>
                  <a:srgbClr val="C00000"/>
                </a:solidFill>
              </a:rPr>
              <a:t>×</a:t>
            </a:r>
            <a:endParaRPr lang="zh-CN" altLang="en-US" sz="2400" dirty="0"/>
          </a:p>
        </p:txBody>
      </p:sp>
      <p:sp>
        <p:nvSpPr>
          <p:cNvPr id="35" name="文本框 34"/>
          <p:cNvSpPr txBox="1"/>
          <p:nvPr/>
        </p:nvSpPr>
        <p:spPr>
          <a:xfrm>
            <a:off x="5287287" y="4394497"/>
            <a:ext cx="400948" cy="461665"/>
          </a:xfrm>
          <a:prstGeom prst="rect">
            <a:avLst/>
          </a:prstGeom>
          <a:noFill/>
        </p:spPr>
        <p:txBody>
          <a:bodyPr wrap="square">
            <a:spAutoFit/>
          </a:bodyPr>
          <a:lstStyle/>
          <a:p>
            <a:r>
              <a:rPr lang="en-US" altLang="zh-CN" sz="2400" dirty="0"/>
              <a:t>S</a:t>
            </a:r>
            <a:endParaRPr lang="zh-CN" altLang="en-US" sz="2400" dirty="0"/>
          </a:p>
        </p:txBody>
      </p:sp>
      <p:sp>
        <p:nvSpPr>
          <p:cNvPr id="36" name="文本框 35"/>
          <p:cNvSpPr txBox="1"/>
          <p:nvPr/>
        </p:nvSpPr>
        <p:spPr>
          <a:xfrm>
            <a:off x="4863321" y="2711724"/>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grpSp>
        <p:nvGrpSpPr>
          <p:cNvPr id="37" name="组合 36"/>
          <p:cNvGrpSpPr/>
          <p:nvPr/>
        </p:nvGrpSpPr>
        <p:grpSpPr>
          <a:xfrm>
            <a:off x="4730554" y="3657456"/>
            <a:ext cx="687546" cy="287419"/>
            <a:chOff x="6465900" y="5670867"/>
            <a:chExt cx="687546" cy="287419"/>
          </a:xfrm>
        </p:grpSpPr>
        <p:cxnSp>
          <p:nvCxnSpPr>
            <p:cNvPr id="42" name="直接箭头连接符 41"/>
            <p:cNvCxnSpPr/>
            <p:nvPr/>
          </p:nvCxnSpPr>
          <p:spPr>
            <a:xfrm flipV="1">
              <a:off x="6465900" y="5670867"/>
              <a:ext cx="221140"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43" name="直接箭头连接符 42"/>
            <p:cNvCxnSpPr/>
            <p:nvPr/>
          </p:nvCxnSpPr>
          <p:spPr>
            <a:xfrm flipH="1" flipV="1">
              <a:off x="6916065" y="5670867"/>
              <a:ext cx="237381"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cxnSp>
        <p:nvCxnSpPr>
          <p:cNvPr id="38" name="直接箭头连接符 37"/>
          <p:cNvCxnSpPr/>
          <p:nvPr/>
        </p:nvCxnSpPr>
        <p:spPr>
          <a:xfrm flipH="1">
            <a:off x="5038831" y="3061249"/>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39" name="文本框 38"/>
          <p:cNvSpPr txBox="1"/>
          <p:nvPr/>
        </p:nvSpPr>
        <p:spPr>
          <a:xfrm>
            <a:off x="5504363" y="3907465"/>
            <a:ext cx="663374" cy="338555"/>
          </a:xfrm>
          <a:prstGeom prst="rect">
            <a:avLst/>
          </a:prstGeom>
          <a:noFill/>
        </p:spPr>
        <p:txBody>
          <a:bodyPr wrap="square">
            <a:spAutoFit/>
          </a:bodyPr>
          <a:lstStyle/>
          <a:p>
            <a:r>
              <a:rPr lang="en-US" altLang="zh-CN" sz="1600" baseline="-25000" dirty="0">
                <a:solidFill>
                  <a:srgbClr val="7030A0"/>
                </a:solidFill>
              </a:rPr>
              <a:t>S.E = 2 </a:t>
            </a:r>
            <a:endParaRPr lang="zh-CN" altLang="en-US" sz="1600" dirty="0">
              <a:solidFill>
                <a:srgbClr val="7030A0"/>
              </a:solidFill>
            </a:endParaRPr>
          </a:p>
        </p:txBody>
      </p:sp>
      <p:cxnSp>
        <p:nvCxnSpPr>
          <p:cNvPr id="40" name="直接箭头连接符 39"/>
          <p:cNvCxnSpPr/>
          <p:nvPr/>
        </p:nvCxnSpPr>
        <p:spPr>
          <a:xfrm flipH="1">
            <a:off x="5040261" y="2418699"/>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41" name="文本框 40"/>
          <p:cNvSpPr txBox="1"/>
          <p:nvPr/>
        </p:nvSpPr>
        <p:spPr>
          <a:xfrm>
            <a:off x="5108613" y="2162594"/>
            <a:ext cx="1222927" cy="307777"/>
          </a:xfrm>
          <a:prstGeom prst="rect">
            <a:avLst/>
          </a:prstGeom>
          <a:noFill/>
        </p:spPr>
        <p:txBody>
          <a:bodyPr wrap="square">
            <a:spAutoFit/>
          </a:bodyPr>
          <a:lstStyle/>
          <a:p>
            <a:r>
              <a:rPr lang="en-US" altLang="zh-CN" sz="1400" baseline="-25000" dirty="0">
                <a:solidFill>
                  <a:srgbClr val="7030A0"/>
                </a:solidFill>
              </a:rPr>
              <a:t>B,D</a:t>
            </a:r>
            <a:endParaRPr lang="zh-CN" altLang="en-US" sz="1400" dirty="0">
              <a:solidFill>
                <a:srgbClr val="7030A0"/>
              </a:solidFill>
            </a:endParaRPr>
          </a:p>
        </p:txBody>
      </p:sp>
      <p:sp>
        <p:nvSpPr>
          <p:cNvPr id="44" name="文本框 43"/>
          <p:cNvSpPr txBox="1"/>
          <p:nvPr/>
        </p:nvSpPr>
        <p:spPr>
          <a:xfrm>
            <a:off x="3191870" y="5192311"/>
            <a:ext cx="3807312"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solidFill>
                  <a:srgbClr val="C00000"/>
                </a:solidFill>
                <a:ea typeface="SimSun" panose="02010600030101010101" pitchFamily="2" charset="-122"/>
                <a:sym typeface="Symbol" panose="05050102010706020507" pitchFamily="18" charset="2"/>
              </a:rPr>
              <a:t></a:t>
            </a:r>
            <a:r>
              <a:rPr lang="en-US" altLang="zh-CN" baseline="-25000" dirty="0">
                <a:ea typeface="SimSun" panose="02010600030101010101" pitchFamily="2" charset="-122"/>
                <a:sym typeface="Symbol" panose="05050102010706020507" pitchFamily="18" charset="2"/>
              </a:rPr>
              <a:t>B,D </a:t>
            </a:r>
            <a:r>
              <a:rPr lang="en-US" altLang="zh-CN" dirty="0">
                <a:ea typeface="SimSun" panose="02010600030101010101" pitchFamily="2" charset="-122"/>
                <a:sym typeface="Symbol" panose="05050102010706020507" pitchFamily="18" charset="2"/>
              </a:rPr>
              <a:t>[</a:t>
            </a:r>
            <a:r>
              <a:rPr lang="en-US" altLang="zh-CN" dirty="0" err="1">
                <a:solidFill>
                  <a:srgbClr val="C00000"/>
                </a:solidFill>
                <a:latin typeface="Symbol" panose="05050102010706020507" pitchFamily="18" charset="2"/>
                <a:ea typeface="SimSun" panose="02010600030101010101" pitchFamily="2" charset="-122"/>
                <a:sym typeface="Symbol" panose="05050102010706020507" pitchFamily="18" charset="2"/>
              </a:rPr>
              <a:t>s</a:t>
            </a:r>
            <a:r>
              <a:rPr lang="en-US" altLang="zh-CN" baseline="-25000" dirty="0" err="1">
                <a:ea typeface="SimSun" panose="02010600030101010101" pitchFamily="2" charset="-122"/>
                <a:sym typeface="Symbol" panose="05050102010706020507" pitchFamily="18" charset="2"/>
              </a:rPr>
              <a:t>R.C</a:t>
            </a:r>
            <a:r>
              <a:rPr lang="en-US" altLang="zh-CN" baseline="-25000" dirty="0">
                <a:ea typeface="SimSun" panose="02010600030101010101" pitchFamily="2" charset="-122"/>
                <a:sym typeface="Symbol" panose="05050102010706020507" pitchFamily="18" charset="2"/>
              </a:rPr>
              <a:t> = S.C</a:t>
            </a:r>
            <a:r>
              <a:rPr lang="en-US" altLang="zh-CN" dirty="0">
                <a:solidFill>
                  <a:schemeClr val="tx1"/>
                </a:solidFill>
                <a:latin typeface="Symbol" panose="05050102010706020507" pitchFamily="18" charset="2"/>
                <a:ea typeface="SimSun" panose="02010600030101010101" pitchFamily="2" charset="-122"/>
                <a:sym typeface="Symbol" panose="05050102010706020507" pitchFamily="18" charset="2"/>
              </a:rPr>
              <a:t> (</a:t>
            </a:r>
            <a:r>
              <a:rPr lang="en-US" altLang="zh-CN" dirty="0" err="1">
                <a:solidFill>
                  <a:srgbClr val="C00000"/>
                </a:solidFill>
                <a:latin typeface="Symbol" panose="05050102010706020507" pitchFamily="18" charset="2"/>
                <a:ea typeface="SimSun" panose="02010600030101010101" pitchFamily="2" charset="-122"/>
                <a:sym typeface="Symbol" panose="05050102010706020507" pitchFamily="18" charset="2"/>
              </a:rPr>
              <a:t>s</a:t>
            </a:r>
            <a:r>
              <a:rPr lang="en-US" altLang="zh-CN" baseline="-25000" dirty="0" err="1">
                <a:ea typeface="SimSun" panose="02010600030101010101" pitchFamily="2" charset="-122"/>
                <a:sym typeface="Symbol" panose="05050102010706020507" pitchFamily="18" charset="2"/>
              </a:rPr>
              <a:t>R.A</a:t>
            </a:r>
            <a:r>
              <a:rPr lang="en-US" altLang="zh-CN" baseline="-25000" dirty="0">
                <a:ea typeface="SimSun" panose="02010600030101010101" pitchFamily="2" charset="-122"/>
                <a:sym typeface="Symbol" panose="05050102010706020507" pitchFamily="18" charset="2"/>
              </a:rPr>
              <a:t>=“c”</a:t>
            </a:r>
            <a:r>
              <a:rPr lang="en-US" altLang="zh-CN" dirty="0">
                <a:ea typeface="SimSun" panose="02010600030101010101" pitchFamily="2" charset="-122"/>
                <a:sym typeface="Symbol" panose="05050102010706020507" pitchFamily="18" charset="2"/>
              </a:rPr>
              <a:t>(R)</a:t>
            </a:r>
            <a:r>
              <a:rPr lang="en-US" altLang="zh-CN" sz="1800" dirty="0">
                <a:solidFill>
                  <a:srgbClr val="C00000"/>
                </a:solidFill>
              </a:rPr>
              <a:t>×</a:t>
            </a:r>
            <a:r>
              <a:rPr lang="en-US" altLang="zh-CN" dirty="0">
                <a:solidFill>
                  <a:srgbClr val="C00000"/>
                </a:solidFill>
                <a:latin typeface="Symbol" panose="05050102010706020507" pitchFamily="18" charset="2"/>
                <a:ea typeface="SimSun" panose="02010600030101010101" pitchFamily="2" charset="-122"/>
                <a:sym typeface="Symbol" panose="05050102010706020507" pitchFamily="18" charset="2"/>
              </a:rPr>
              <a:t> s</a:t>
            </a:r>
            <a:r>
              <a:rPr lang="en-US" altLang="zh-CN" baseline="-25000" dirty="0">
                <a:ea typeface="SimSun" panose="02010600030101010101" pitchFamily="2" charset="-122"/>
                <a:sym typeface="Symbol" panose="05050102010706020507" pitchFamily="18" charset="2"/>
              </a:rPr>
              <a:t> S.E=2 </a:t>
            </a:r>
            <a:r>
              <a:rPr lang="en-US" altLang="zh-CN" dirty="0">
                <a:ea typeface="SimSun" panose="02010600030101010101" pitchFamily="2" charset="-122"/>
                <a:sym typeface="Symbol" panose="05050102010706020507" pitchFamily="18" charset="2"/>
              </a:rPr>
              <a:t>(S))]</a:t>
            </a:r>
            <a:endParaRPr lang="zh-CN" altLang="en-US" dirty="0"/>
          </a:p>
        </p:txBody>
      </p:sp>
      <p:sp>
        <p:nvSpPr>
          <p:cNvPr id="3" name="矩形 2"/>
          <p:cNvSpPr/>
          <p:nvPr/>
        </p:nvSpPr>
        <p:spPr>
          <a:xfrm>
            <a:off x="5023580" y="2794231"/>
            <a:ext cx="598562" cy="338554"/>
          </a:xfrm>
          <a:prstGeom prst="rect">
            <a:avLst/>
          </a:prstGeom>
        </p:spPr>
        <p:txBody>
          <a:bodyPr wrap="none">
            <a:spAutoFit/>
          </a:bodyPr>
          <a:lstStyle/>
          <a:p>
            <a:r>
              <a:rPr lang="en-US" altLang="zh-CN" sz="1600" baseline="-25000" dirty="0">
                <a:solidFill>
                  <a:srgbClr val="7030A0"/>
                </a:solidFill>
              </a:rPr>
              <a:t>R.C=S.C</a:t>
            </a:r>
            <a:endParaRPr lang="zh-CN" altLang="en-US" sz="1600" dirty="0"/>
          </a:p>
        </p:txBody>
      </p:sp>
      <p:sp>
        <p:nvSpPr>
          <p:cNvPr id="30" name="文本框 29"/>
          <p:cNvSpPr txBox="1"/>
          <p:nvPr/>
        </p:nvSpPr>
        <p:spPr>
          <a:xfrm>
            <a:off x="4473269" y="3787870"/>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cxnSp>
        <p:nvCxnSpPr>
          <p:cNvPr id="46" name="直接箭头连接符 45"/>
          <p:cNvCxnSpPr/>
          <p:nvPr/>
        </p:nvCxnSpPr>
        <p:spPr>
          <a:xfrm>
            <a:off x="4637354" y="4153041"/>
            <a:ext cx="0" cy="27326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47" name="矩形 46"/>
          <p:cNvSpPr/>
          <p:nvPr/>
        </p:nvSpPr>
        <p:spPr>
          <a:xfrm>
            <a:off x="4642011" y="3913122"/>
            <a:ext cx="699102" cy="338554"/>
          </a:xfrm>
          <a:prstGeom prst="rect">
            <a:avLst/>
          </a:prstGeom>
        </p:spPr>
        <p:txBody>
          <a:bodyPr wrap="none">
            <a:spAutoFit/>
          </a:bodyPr>
          <a:lstStyle/>
          <a:p>
            <a:r>
              <a:rPr lang="en-US" altLang="zh-CN" sz="1600" baseline="-25000" dirty="0">
                <a:solidFill>
                  <a:srgbClr val="7030A0"/>
                </a:solidFill>
              </a:rPr>
              <a:t>R.A = “c” </a:t>
            </a:r>
            <a:endParaRPr lang="zh-CN" altLang="en-US" sz="1600" dirty="0"/>
          </a:p>
        </p:txBody>
      </p:sp>
      <p:sp>
        <p:nvSpPr>
          <p:cNvPr id="48" name="文本框 47"/>
          <p:cNvSpPr txBox="1"/>
          <p:nvPr/>
        </p:nvSpPr>
        <p:spPr>
          <a:xfrm>
            <a:off x="5299410" y="3812473"/>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cxnSp>
        <p:nvCxnSpPr>
          <p:cNvPr id="49" name="直接箭头连接符 48"/>
          <p:cNvCxnSpPr/>
          <p:nvPr/>
        </p:nvCxnSpPr>
        <p:spPr>
          <a:xfrm>
            <a:off x="5463978" y="4186366"/>
            <a:ext cx="0" cy="27326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8" name="矩形: 圆角 37"/>
          <p:cNvSpPr/>
          <p:nvPr/>
        </p:nvSpPr>
        <p:spPr>
          <a:xfrm>
            <a:off x="5550242" y="3948212"/>
            <a:ext cx="518041" cy="292821"/>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圆角 37"/>
          <p:cNvSpPr/>
          <p:nvPr/>
        </p:nvSpPr>
        <p:spPr>
          <a:xfrm>
            <a:off x="4699085" y="3941286"/>
            <a:ext cx="518041" cy="292821"/>
          </a:xfrm>
          <a:prstGeom prst="round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3863547" y="1937049"/>
            <a:ext cx="2463958" cy="28190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RBO</a:t>
            </a:r>
            <a:endParaRPr lang="zh-CN" altLang="en-US" sz="2800" b="1" dirty="0">
              <a:latin typeface="Times New Roman" panose="02020603050405020304" pitchFamily="18" charset="0"/>
            </a:endParaRPr>
          </a:p>
        </p:txBody>
      </p:sp>
      <p:sp>
        <p:nvSpPr>
          <p:cNvPr id="23"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笛卡尔积</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-&gt;</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连接</a:t>
            </a:r>
          </a:p>
        </p:txBody>
      </p:sp>
      <p:sp>
        <p:nvSpPr>
          <p:cNvPr id="7" name="文本框 6"/>
          <p:cNvSpPr txBox="1"/>
          <p:nvPr/>
        </p:nvSpPr>
        <p:spPr>
          <a:xfrm>
            <a:off x="443742" y="1534736"/>
            <a:ext cx="1785883" cy="1323439"/>
          </a:xfrm>
          <a:prstGeom prst="rect">
            <a:avLst/>
          </a:prstGeom>
          <a:noFill/>
          <a:ln w="12700">
            <a:solidFill>
              <a:schemeClr val="tx1"/>
            </a:solidFill>
          </a:ln>
        </p:spPr>
        <p:txBody>
          <a:bodyPr wrap="square" rtlCol="0">
            <a:spAutoFit/>
          </a:bodyPr>
          <a:lstStyle/>
          <a:p>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R.B, S.D</a:t>
            </a:r>
          </a:p>
          <a:p>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R,S</a:t>
            </a:r>
          </a:p>
          <a:p>
            <a:r>
              <a:rPr lang="en-US" altLang="zh-CN" sz="1600" dirty="0">
                <a:ea typeface="SimSun" panose="02010600030101010101" pitchFamily="2" charset="-122"/>
              </a:rPr>
              <a:t>WHERE </a:t>
            </a:r>
            <a:r>
              <a:rPr lang="en-US" altLang="zh-CN" sz="1600" dirty="0">
                <a:solidFill>
                  <a:srgbClr val="C00000"/>
                </a:solidFill>
                <a:ea typeface="SimSun" panose="02010600030101010101" pitchFamily="2" charset="-122"/>
              </a:rPr>
              <a:t>R.A = “c” </a:t>
            </a:r>
            <a:r>
              <a:rPr lang="en-US" altLang="zh-CN" sz="1600" dirty="0">
                <a:ea typeface="SimSun" panose="02010600030101010101" pitchFamily="2" charset="-122"/>
                <a:sym typeface="Symbol" panose="05050102010706020507" pitchFamily="18" charset="2"/>
              </a:rPr>
              <a:t>AND</a:t>
            </a:r>
            <a:r>
              <a:rPr lang="en-US" altLang="zh-CN" sz="1600" dirty="0">
                <a:solidFill>
                  <a:srgbClr val="C00000"/>
                </a:solidFill>
                <a:ea typeface="SimSun" panose="02010600030101010101" pitchFamily="2" charset="-122"/>
              </a:rPr>
              <a:t>  S.E = 2 </a:t>
            </a:r>
            <a:r>
              <a:rPr lang="en-US" altLang="zh-CN" sz="1600" dirty="0">
                <a:ea typeface="SimSun" panose="02010600030101010101" pitchFamily="2" charset="-122"/>
                <a:sym typeface="Symbol" panose="05050102010706020507" pitchFamily="18" charset="2"/>
              </a:rPr>
              <a:t>AND</a:t>
            </a:r>
            <a:r>
              <a:rPr lang="en-US" altLang="zh-CN" sz="1600" dirty="0">
                <a:solidFill>
                  <a:srgbClr val="C00000"/>
                </a:solidFill>
                <a:ea typeface="SimSun" panose="02010600030101010101" pitchFamily="2" charset="-122"/>
              </a:rPr>
              <a:t>  R.C=S.C;</a:t>
            </a:r>
          </a:p>
        </p:txBody>
      </p:sp>
      <p:grpSp>
        <p:nvGrpSpPr>
          <p:cNvPr id="31" name="组合 30"/>
          <p:cNvGrpSpPr/>
          <p:nvPr/>
        </p:nvGrpSpPr>
        <p:grpSpPr>
          <a:xfrm>
            <a:off x="4467286" y="2043718"/>
            <a:ext cx="1864254" cy="2812445"/>
            <a:chOff x="6059852" y="1671135"/>
            <a:chExt cx="1864254" cy="2812445"/>
          </a:xfrm>
        </p:grpSpPr>
        <p:sp>
          <p:nvSpPr>
            <p:cNvPr id="32" name="文本框 31"/>
            <p:cNvSpPr txBox="1"/>
            <p:nvPr/>
          </p:nvSpPr>
          <p:spPr>
            <a:xfrm>
              <a:off x="6468259" y="1671135"/>
              <a:ext cx="290091" cy="461665"/>
            </a:xfrm>
            <a:prstGeom prst="rect">
              <a:avLst/>
            </a:prstGeom>
            <a:noFill/>
          </p:spPr>
          <p:txBody>
            <a:bodyPr wrap="square">
              <a:spAutoFit/>
            </a:bodyPr>
            <a:lstStyle/>
            <a:p>
              <a:r>
                <a:rPr lang="el-GR" altLang="zh-CN" sz="2400" dirty="0">
                  <a:solidFill>
                    <a:srgbClr val="C00000"/>
                  </a:solidFill>
                </a:rPr>
                <a:t>π</a:t>
              </a:r>
              <a:endParaRPr lang="zh-CN" altLang="en-US" sz="2400" dirty="0"/>
            </a:p>
          </p:txBody>
        </p:sp>
        <p:sp>
          <p:nvSpPr>
            <p:cNvPr id="33" name="文本框 32"/>
            <p:cNvSpPr txBox="1"/>
            <p:nvPr/>
          </p:nvSpPr>
          <p:spPr>
            <a:xfrm>
              <a:off x="6059852" y="4021915"/>
              <a:ext cx="469473" cy="461665"/>
            </a:xfrm>
            <a:prstGeom prst="rect">
              <a:avLst/>
            </a:prstGeom>
            <a:noFill/>
          </p:spPr>
          <p:txBody>
            <a:bodyPr wrap="square">
              <a:spAutoFit/>
            </a:bodyPr>
            <a:lstStyle/>
            <a:p>
              <a:r>
                <a:rPr lang="en-US" altLang="zh-CN" sz="2400" dirty="0"/>
                <a:t>R</a:t>
              </a:r>
              <a:endParaRPr lang="zh-CN" altLang="en-US" sz="2400" dirty="0"/>
            </a:p>
          </p:txBody>
        </p:sp>
        <p:sp>
          <p:nvSpPr>
            <p:cNvPr id="34" name="文本框 33"/>
            <p:cNvSpPr txBox="1"/>
            <p:nvPr/>
          </p:nvSpPr>
          <p:spPr>
            <a:xfrm>
              <a:off x="6444149" y="2949188"/>
              <a:ext cx="329136" cy="461665"/>
            </a:xfrm>
            <a:prstGeom prst="rect">
              <a:avLst/>
            </a:prstGeom>
            <a:noFill/>
          </p:spPr>
          <p:txBody>
            <a:bodyPr wrap="square">
              <a:spAutoFit/>
            </a:bodyPr>
            <a:lstStyle/>
            <a:p>
              <a:r>
                <a:rPr lang="en-US" altLang="zh-CN" sz="2400" dirty="0">
                  <a:solidFill>
                    <a:srgbClr val="C00000"/>
                  </a:solidFill>
                </a:rPr>
                <a:t>×</a:t>
              </a:r>
              <a:endParaRPr lang="zh-CN" altLang="en-US" sz="2400" dirty="0"/>
            </a:p>
          </p:txBody>
        </p:sp>
        <p:sp>
          <p:nvSpPr>
            <p:cNvPr id="35" name="文本框 34"/>
            <p:cNvSpPr txBox="1"/>
            <p:nvPr/>
          </p:nvSpPr>
          <p:spPr>
            <a:xfrm>
              <a:off x="6879853" y="4021914"/>
              <a:ext cx="400948" cy="461665"/>
            </a:xfrm>
            <a:prstGeom prst="rect">
              <a:avLst/>
            </a:prstGeom>
            <a:noFill/>
          </p:spPr>
          <p:txBody>
            <a:bodyPr wrap="square">
              <a:spAutoFit/>
            </a:bodyPr>
            <a:lstStyle/>
            <a:p>
              <a:r>
                <a:rPr lang="en-US" altLang="zh-CN" sz="2400" dirty="0"/>
                <a:t>S</a:t>
              </a:r>
              <a:endParaRPr lang="zh-CN" altLang="en-US" sz="2400" dirty="0"/>
            </a:p>
          </p:txBody>
        </p:sp>
        <p:sp>
          <p:nvSpPr>
            <p:cNvPr id="36" name="文本框 35"/>
            <p:cNvSpPr txBox="1"/>
            <p:nvPr/>
          </p:nvSpPr>
          <p:spPr>
            <a:xfrm>
              <a:off x="6455887" y="2339141"/>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grpSp>
          <p:nvGrpSpPr>
            <p:cNvPr id="37" name="组合 36"/>
            <p:cNvGrpSpPr/>
            <p:nvPr/>
          </p:nvGrpSpPr>
          <p:grpSpPr>
            <a:xfrm>
              <a:off x="6323120" y="3284873"/>
              <a:ext cx="687546" cy="287419"/>
              <a:chOff x="6465900" y="5670867"/>
              <a:chExt cx="687546" cy="287419"/>
            </a:xfrm>
          </p:grpSpPr>
          <p:cxnSp>
            <p:nvCxnSpPr>
              <p:cNvPr id="42" name="直接箭头连接符 41"/>
              <p:cNvCxnSpPr/>
              <p:nvPr/>
            </p:nvCxnSpPr>
            <p:spPr>
              <a:xfrm flipV="1">
                <a:off x="6465900" y="5670867"/>
                <a:ext cx="221140"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43" name="直接箭头连接符 42"/>
              <p:cNvCxnSpPr/>
              <p:nvPr/>
            </p:nvCxnSpPr>
            <p:spPr>
              <a:xfrm flipH="1" flipV="1">
                <a:off x="6916065" y="5670867"/>
                <a:ext cx="237381"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cxnSp>
          <p:nvCxnSpPr>
            <p:cNvPr id="38" name="直接箭头连接符 37"/>
            <p:cNvCxnSpPr/>
            <p:nvPr/>
          </p:nvCxnSpPr>
          <p:spPr>
            <a:xfrm flipH="1">
              <a:off x="6631397" y="2688666"/>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40" name="直接箭头连接符 39"/>
            <p:cNvCxnSpPr/>
            <p:nvPr/>
          </p:nvCxnSpPr>
          <p:spPr>
            <a:xfrm flipH="1">
              <a:off x="6632827" y="2046116"/>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41" name="文本框 40"/>
            <p:cNvSpPr txBox="1"/>
            <p:nvPr/>
          </p:nvSpPr>
          <p:spPr>
            <a:xfrm>
              <a:off x="6701179" y="1790011"/>
              <a:ext cx="1222927" cy="307777"/>
            </a:xfrm>
            <a:prstGeom prst="rect">
              <a:avLst/>
            </a:prstGeom>
            <a:noFill/>
          </p:spPr>
          <p:txBody>
            <a:bodyPr wrap="square">
              <a:spAutoFit/>
            </a:bodyPr>
            <a:lstStyle/>
            <a:p>
              <a:r>
                <a:rPr lang="en-US" altLang="zh-CN" sz="1400" baseline="-25000" dirty="0">
                  <a:solidFill>
                    <a:srgbClr val="7030A0"/>
                  </a:solidFill>
                </a:rPr>
                <a:t>B,D</a:t>
              </a:r>
              <a:endParaRPr lang="zh-CN" altLang="en-US" sz="1400" dirty="0">
                <a:solidFill>
                  <a:srgbClr val="7030A0"/>
                </a:solidFill>
              </a:endParaRPr>
            </a:p>
          </p:txBody>
        </p:sp>
      </p:grpSp>
      <p:sp>
        <p:nvSpPr>
          <p:cNvPr id="44" name="文本框 43"/>
          <p:cNvSpPr txBox="1"/>
          <p:nvPr/>
        </p:nvSpPr>
        <p:spPr>
          <a:xfrm>
            <a:off x="3191870" y="5192311"/>
            <a:ext cx="3807312"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solidFill>
                  <a:srgbClr val="C00000"/>
                </a:solidFill>
                <a:ea typeface="SimSun" panose="02010600030101010101" pitchFamily="2" charset="-122"/>
                <a:sym typeface="Symbol" panose="05050102010706020507" pitchFamily="18" charset="2"/>
              </a:rPr>
              <a:t></a:t>
            </a:r>
            <a:r>
              <a:rPr lang="en-US" altLang="zh-CN" baseline="-25000" dirty="0">
                <a:ea typeface="SimSun" panose="02010600030101010101" pitchFamily="2" charset="-122"/>
                <a:sym typeface="Symbol" panose="05050102010706020507" pitchFamily="18" charset="2"/>
              </a:rPr>
              <a:t>B,D </a:t>
            </a:r>
            <a:r>
              <a:rPr lang="en-US" altLang="zh-CN" dirty="0">
                <a:ea typeface="SimSun" panose="02010600030101010101" pitchFamily="2" charset="-122"/>
                <a:sym typeface="Symbol" panose="05050102010706020507" pitchFamily="18" charset="2"/>
              </a:rPr>
              <a:t>[</a:t>
            </a:r>
            <a:r>
              <a:rPr lang="en-US" altLang="zh-CN" dirty="0" err="1">
                <a:solidFill>
                  <a:srgbClr val="C00000"/>
                </a:solidFill>
                <a:latin typeface="Symbol" panose="05050102010706020507" pitchFamily="18" charset="2"/>
                <a:ea typeface="SimSun" panose="02010600030101010101" pitchFamily="2" charset="-122"/>
                <a:sym typeface="Symbol" panose="05050102010706020507" pitchFamily="18" charset="2"/>
              </a:rPr>
              <a:t>s</a:t>
            </a:r>
            <a:r>
              <a:rPr lang="en-US" altLang="zh-CN" baseline="-25000" dirty="0" err="1">
                <a:ea typeface="SimSun" panose="02010600030101010101" pitchFamily="2" charset="-122"/>
                <a:sym typeface="Symbol" panose="05050102010706020507" pitchFamily="18" charset="2"/>
              </a:rPr>
              <a:t>R.C</a:t>
            </a:r>
            <a:r>
              <a:rPr lang="en-US" altLang="zh-CN" baseline="-25000" dirty="0">
                <a:ea typeface="SimSun" panose="02010600030101010101" pitchFamily="2" charset="-122"/>
                <a:sym typeface="Symbol" panose="05050102010706020507" pitchFamily="18" charset="2"/>
              </a:rPr>
              <a:t> = S.C</a:t>
            </a:r>
            <a:r>
              <a:rPr lang="en-US" altLang="zh-CN" dirty="0">
                <a:solidFill>
                  <a:schemeClr val="tx1"/>
                </a:solidFill>
                <a:latin typeface="Symbol" panose="05050102010706020507" pitchFamily="18" charset="2"/>
                <a:ea typeface="SimSun" panose="02010600030101010101" pitchFamily="2" charset="-122"/>
                <a:sym typeface="Symbol" panose="05050102010706020507" pitchFamily="18" charset="2"/>
              </a:rPr>
              <a:t> (</a:t>
            </a:r>
            <a:r>
              <a:rPr lang="en-US" altLang="zh-CN" dirty="0" err="1">
                <a:solidFill>
                  <a:srgbClr val="C00000"/>
                </a:solidFill>
                <a:latin typeface="Symbol" panose="05050102010706020507" pitchFamily="18" charset="2"/>
                <a:ea typeface="SimSun" panose="02010600030101010101" pitchFamily="2" charset="-122"/>
                <a:sym typeface="Symbol" panose="05050102010706020507" pitchFamily="18" charset="2"/>
              </a:rPr>
              <a:t>s</a:t>
            </a:r>
            <a:r>
              <a:rPr lang="en-US" altLang="zh-CN" baseline="-25000" dirty="0" err="1">
                <a:ea typeface="SimSun" panose="02010600030101010101" pitchFamily="2" charset="-122"/>
                <a:sym typeface="Symbol" panose="05050102010706020507" pitchFamily="18" charset="2"/>
              </a:rPr>
              <a:t>R.A</a:t>
            </a:r>
            <a:r>
              <a:rPr lang="en-US" altLang="zh-CN" baseline="-25000" dirty="0">
                <a:ea typeface="SimSun" panose="02010600030101010101" pitchFamily="2" charset="-122"/>
                <a:sym typeface="Symbol" panose="05050102010706020507" pitchFamily="18" charset="2"/>
              </a:rPr>
              <a:t>=“c”</a:t>
            </a:r>
            <a:r>
              <a:rPr lang="en-US" altLang="zh-CN" dirty="0">
                <a:ea typeface="SimSun" panose="02010600030101010101" pitchFamily="2" charset="-122"/>
                <a:sym typeface="Symbol" panose="05050102010706020507" pitchFamily="18" charset="2"/>
              </a:rPr>
              <a:t>(R)</a:t>
            </a:r>
            <a:r>
              <a:rPr lang="en-US" altLang="zh-CN" sz="1800" dirty="0">
                <a:solidFill>
                  <a:srgbClr val="C00000"/>
                </a:solidFill>
              </a:rPr>
              <a:t>×</a:t>
            </a:r>
            <a:r>
              <a:rPr lang="en-US" altLang="zh-CN" dirty="0">
                <a:solidFill>
                  <a:srgbClr val="C00000"/>
                </a:solidFill>
                <a:latin typeface="Symbol" panose="05050102010706020507" pitchFamily="18" charset="2"/>
                <a:ea typeface="SimSun" panose="02010600030101010101" pitchFamily="2" charset="-122"/>
                <a:sym typeface="Symbol" panose="05050102010706020507" pitchFamily="18" charset="2"/>
              </a:rPr>
              <a:t> s</a:t>
            </a:r>
            <a:r>
              <a:rPr lang="en-US" altLang="zh-CN" baseline="-25000" dirty="0">
                <a:ea typeface="SimSun" panose="02010600030101010101" pitchFamily="2" charset="-122"/>
                <a:sym typeface="Symbol" panose="05050102010706020507" pitchFamily="18" charset="2"/>
              </a:rPr>
              <a:t> S.E=2 </a:t>
            </a:r>
            <a:r>
              <a:rPr lang="en-US" altLang="zh-CN" dirty="0">
                <a:ea typeface="SimSun" panose="02010600030101010101" pitchFamily="2" charset="-122"/>
                <a:sym typeface="Symbol" panose="05050102010706020507" pitchFamily="18" charset="2"/>
              </a:rPr>
              <a:t>(S))]</a:t>
            </a:r>
            <a:endParaRPr lang="zh-CN" altLang="en-US" dirty="0"/>
          </a:p>
        </p:txBody>
      </p:sp>
      <p:sp>
        <p:nvSpPr>
          <p:cNvPr id="3" name="矩形 2"/>
          <p:cNvSpPr/>
          <p:nvPr/>
        </p:nvSpPr>
        <p:spPr>
          <a:xfrm>
            <a:off x="5023580" y="2794231"/>
            <a:ext cx="598562" cy="338554"/>
          </a:xfrm>
          <a:prstGeom prst="rect">
            <a:avLst/>
          </a:prstGeom>
        </p:spPr>
        <p:txBody>
          <a:bodyPr wrap="none">
            <a:spAutoFit/>
          </a:bodyPr>
          <a:lstStyle/>
          <a:p>
            <a:r>
              <a:rPr lang="en-US" altLang="zh-CN" sz="1600" baseline="-25000" dirty="0">
                <a:solidFill>
                  <a:srgbClr val="7030A0"/>
                </a:solidFill>
              </a:rPr>
              <a:t>R.C=S.C</a:t>
            </a:r>
            <a:endParaRPr lang="zh-CN" altLang="en-US" sz="1600" dirty="0"/>
          </a:p>
        </p:txBody>
      </p:sp>
      <p:cxnSp>
        <p:nvCxnSpPr>
          <p:cNvPr id="46" name="直接箭头连接符 45"/>
          <p:cNvCxnSpPr/>
          <p:nvPr/>
        </p:nvCxnSpPr>
        <p:spPr>
          <a:xfrm>
            <a:off x="4637354" y="4153041"/>
            <a:ext cx="0" cy="27326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49" name="直接箭头连接符 48"/>
          <p:cNvCxnSpPr/>
          <p:nvPr/>
        </p:nvCxnSpPr>
        <p:spPr>
          <a:xfrm>
            <a:off x="5463978" y="4186366"/>
            <a:ext cx="0" cy="27326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8" name="矩形: 圆角 37"/>
          <p:cNvSpPr/>
          <p:nvPr/>
        </p:nvSpPr>
        <p:spPr>
          <a:xfrm>
            <a:off x="4831228" y="3383919"/>
            <a:ext cx="518041" cy="292821"/>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37"/>
          <p:cNvSpPr/>
          <p:nvPr/>
        </p:nvSpPr>
        <p:spPr>
          <a:xfrm>
            <a:off x="5094446" y="2885567"/>
            <a:ext cx="518041" cy="292821"/>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5504363" y="3907465"/>
            <a:ext cx="663374" cy="338555"/>
          </a:xfrm>
          <a:prstGeom prst="rect">
            <a:avLst/>
          </a:prstGeom>
          <a:noFill/>
        </p:spPr>
        <p:txBody>
          <a:bodyPr wrap="square">
            <a:spAutoFit/>
          </a:bodyPr>
          <a:lstStyle/>
          <a:p>
            <a:r>
              <a:rPr lang="en-US" altLang="zh-CN" sz="1600" baseline="-25000" dirty="0">
                <a:solidFill>
                  <a:srgbClr val="7030A0"/>
                </a:solidFill>
              </a:rPr>
              <a:t>S.E = 2 </a:t>
            </a:r>
            <a:endParaRPr lang="zh-CN" altLang="en-US" sz="1600" dirty="0">
              <a:solidFill>
                <a:srgbClr val="7030A0"/>
              </a:solidFill>
            </a:endParaRPr>
          </a:p>
        </p:txBody>
      </p:sp>
      <p:sp>
        <p:nvSpPr>
          <p:cNvPr id="51" name="文本框 50"/>
          <p:cNvSpPr txBox="1"/>
          <p:nvPr/>
        </p:nvSpPr>
        <p:spPr>
          <a:xfrm>
            <a:off x="4473269" y="3787870"/>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sp>
        <p:nvSpPr>
          <p:cNvPr id="52" name="矩形 51"/>
          <p:cNvSpPr/>
          <p:nvPr/>
        </p:nvSpPr>
        <p:spPr>
          <a:xfrm>
            <a:off x="4642011" y="3913122"/>
            <a:ext cx="699102" cy="338554"/>
          </a:xfrm>
          <a:prstGeom prst="rect">
            <a:avLst/>
          </a:prstGeom>
        </p:spPr>
        <p:txBody>
          <a:bodyPr wrap="none">
            <a:spAutoFit/>
          </a:bodyPr>
          <a:lstStyle/>
          <a:p>
            <a:r>
              <a:rPr lang="en-US" altLang="zh-CN" sz="1600" baseline="-25000" dirty="0">
                <a:solidFill>
                  <a:srgbClr val="7030A0"/>
                </a:solidFill>
              </a:rPr>
              <a:t>R.A = “c” </a:t>
            </a:r>
            <a:endParaRPr lang="zh-CN" altLang="en-US" sz="1600" dirty="0"/>
          </a:p>
        </p:txBody>
      </p:sp>
      <p:sp>
        <p:nvSpPr>
          <p:cNvPr id="53" name="文本框 52"/>
          <p:cNvSpPr txBox="1"/>
          <p:nvPr/>
        </p:nvSpPr>
        <p:spPr>
          <a:xfrm>
            <a:off x="5299410" y="3812473"/>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22" presetClass="entr" presetSubtype="8" fill="hold" grpId="1"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3863547" y="1937049"/>
            <a:ext cx="2463958" cy="28190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RBO</a:t>
            </a:r>
            <a:endParaRPr lang="zh-CN" altLang="en-US" sz="2800" b="1" dirty="0">
              <a:latin typeface="Times New Roman" panose="02020603050405020304" pitchFamily="18" charset="0"/>
            </a:endParaRPr>
          </a:p>
        </p:txBody>
      </p:sp>
      <p:sp>
        <p:nvSpPr>
          <p:cNvPr id="23"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笛卡尔积</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-&gt;</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连接</a:t>
            </a:r>
          </a:p>
        </p:txBody>
      </p:sp>
      <p:sp>
        <p:nvSpPr>
          <p:cNvPr id="7" name="文本框 6"/>
          <p:cNvSpPr txBox="1"/>
          <p:nvPr/>
        </p:nvSpPr>
        <p:spPr>
          <a:xfrm>
            <a:off x="443742" y="1534736"/>
            <a:ext cx="1785883" cy="1323439"/>
          </a:xfrm>
          <a:prstGeom prst="rect">
            <a:avLst/>
          </a:prstGeom>
          <a:noFill/>
          <a:ln w="12700">
            <a:solidFill>
              <a:schemeClr val="tx1"/>
            </a:solidFill>
          </a:ln>
        </p:spPr>
        <p:txBody>
          <a:bodyPr wrap="square" rtlCol="0">
            <a:spAutoFit/>
          </a:bodyPr>
          <a:lstStyle/>
          <a:p>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R.B, S.D</a:t>
            </a:r>
          </a:p>
          <a:p>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R,S</a:t>
            </a:r>
          </a:p>
          <a:p>
            <a:r>
              <a:rPr lang="en-US" altLang="zh-CN" sz="1600" dirty="0">
                <a:ea typeface="SimSun" panose="02010600030101010101" pitchFamily="2" charset="-122"/>
              </a:rPr>
              <a:t>WHERE </a:t>
            </a:r>
            <a:r>
              <a:rPr lang="en-US" altLang="zh-CN" sz="1600" dirty="0">
                <a:solidFill>
                  <a:srgbClr val="C00000"/>
                </a:solidFill>
                <a:ea typeface="SimSun" panose="02010600030101010101" pitchFamily="2" charset="-122"/>
              </a:rPr>
              <a:t>R.A = “c” </a:t>
            </a:r>
            <a:r>
              <a:rPr lang="en-US" altLang="zh-CN" sz="1600" dirty="0">
                <a:ea typeface="SimSun" panose="02010600030101010101" pitchFamily="2" charset="-122"/>
                <a:sym typeface="Symbol" panose="05050102010706020507" pitchFamily="18" charset="2"/>
              </a:rPr>
              <a:t>AND</a:t>
            </a:r>
            <a:r>
              <a:rPr lang="en-US" altLang="zh-CN" sz="1600" dirty="0">
                <a:solidFill>
                  <a:srgbClr val="C00000"/>
                </a:solidFill>
                <a:ea typeface="SimSun" panose="02010600030101010101" pitchFamily="2" charset="-122"/>
              </a:rPr>
              <a:t>  S.E = 2 </a:t>
            </a:r>
            <a:r>
              <a:rPr lang="en-US" altLang="zh-CN" sz="1600" dirty="0">
                <a:ea typeface="SimSun" panose="02010600030101010101" pitchFamily="2" charset="-122"/>
                <a:sym typeface="Symbol" panose="05050102010706020507" pitchFamily="18" charset="2"/>
              </a:rPr>
              <a:t>AND</a:t>
            </a:r>
            <a:r>
              <a:rPr lang="en-US" altLang="zh-CN" sz="1600" dirty="0">
                <a:solidFill>
                  <a:srgbClr val="C00000"/>
                </a:solidFill>
                <a:ea typeface="SimSun" panose="02010600030101010101" pitchFamily="2" charset="-122"/>
              </a:rPr>
              <a:t>  R.C=S.C;</a:t>
            </a:r>
          </a:p>
        </p:txBody>
      </p:sp>
      <p:grpSp>
        <p:nvGrpSpPr>
          <p:cNvPr id="31" name="组合 30"/>
          <p:cNvGrpSpPr/>
          <p:nvPr/>
        </p:nvGrpSpPr>
        <p:grpSpPr>
          <a:xfrm>
            <a:off x="4470640" y="2366707"/>
            <a:ext cx="2105367" cy="2316740"/>
            <a:chOff x="6063206" y="1994124"/>
            <a:chExt cx="2105367" cy="2316740"/>
          </a:xfrm>
        </p:grpSpPr>
        <p:sp>
          <p:nvSpPr>
            <p:cNvPr id="32" name="文本框 31"/>
            <p:cNvSpPr txBox="1"/>
            <p:nvPr/>
          </p:nvSpPr>
          <p:spPr>
            <a:xfrm>
              <a:off x="6470594" y="1994124"/>
              <a:ext cx="290091" cy="461665"/>
            </a:xfrm>
            <a:prstGeom prst="rect">
              <a:avLst/>
            </a:prstGeom>
            <a:noFill/>
          </p:spPr>
          <p:txBody>
            <a:bodyPr wrap="square">
              <a:spAutoFit/>
            </a:bodyPr>
            <a:lstStyle/>
            <a:p>
              <a:r>
                <a:rPr lang="el-GR" altLang="zh-CN" sz="2400" dirty="0">
                  <a:solidFill>
                    <a:srgbClr val="C00000"/>
                  </a:solidFill>
                </a:rPr>
                <a:t>π</a:t>
              </a:r>
              <a:endParaRPr lang="zh-CN" altLang="en-US" sz="2400" dirty="0"/>
            </a:p>
          </p:txBody>
        </p:sp>
        <p:sp>
          <p:nvSpPr>
            <p:cNvPr id="33" name="文本框 32"/>
            <p:cNvSpPr txBox="1"/>
            <p:nvPr/>
          </p:nvSpPr>
          <p:spPr>
            <a:xfrm>
              <a:off x="6063206" y="3849199"/>
              <a:ext cx="469473" cy="461665"/>
            </a:xfrm>
            <a:prstGeom prst="rect">
              <a:avLst/>
            </a:prstGeom>
            <a:noFill/>
          </p:spPr>
          <p:txBody>
            <a:bodyPr wrap="square">
              <a:spAutoFit/>
            </a:bodyPr>
            <a:lstStyle/>
            <a:p>
              <a:r>
                <a:rPr lang="en-US" altLang="zh-CN" sz="2400" dirty="0"/>
                <a:t>R</a:t>
              </a:r>
              <a:endParaRPr lang="zh-CN" altLang="en-US" sz="2400" dirty="0"/>
            </a:p>
          </p:txBody>
        </p:sp>
        <p:sp>
          <p:nvSpPr>
            <p:cNvPr id="35" name="文本框 34"/>
            <p:cNvSpPr txBox="1"/>
            <p:nvPr/>
          </p:nvSpPr>
          <p:spPr>
            <a:xfrm>
              <a:off x="6884561" y="3845338"/>
              <a:ext cx="400948" cy="461665"/>
            </a:xfrm>
            <a:prstGeom prst="rect">
              <a:avLst/>
            </a:prstGeom>
            <a:noFill/>
          </p:spPr>
          <p:txBody>
            <a:bodyPr wrap="square">
              <a:spAutoFit/>
            </a:bodyPr>
            <a:lstStyle/>
            <a:p>
              <a:r>
                <a:rPr lang="en-US" altLang="zh-CN" sz="2400" dirty="0"/>
                <a:t>S</a:t>
              </a:r>
              <a:endParaRPr lang="zh-CN" altLang="en-US" sz="2400" dirty="0"/>
            </a:p>
          </p:txBody>
        </p:sp>
        <p:grpSp>
          <p:nvGrpSpPr>
            <p:cNvPr id="37" name="组合 36"/>
            <p:cNvGrpSpPr/>
            <p:nvPr/>
          </p:nvGrpSpPr>
          <p:grpSpPr>
            <a:xfrm>
              <a:off x="6271202" y="3080304"/>
              <a:ext cx="761063" cy="305516"/>
              <a:chOff x="6413982" y="5466298"/>
              <a:chExt cx="761063" cy="305516"/>
            </a:xfrm>
          </p:grpSpPr>
          <p:cxnSp>
            <p:nvCxnSpPr>
              <p:cNvPr id="42" name="直接箭头连接符 41"/>
              <p:cNvCxnSpPr/>
              <p:nvPr/>
            </p:nvCxnSpPr>
            <p:spPr>
              <a:xfrm flipV="1">
                <a:off x="6413982" y="5466298"/>
                <a:ext cx="221140"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43" name="直接箭头连接符 42"/>
              <p:cNvCxnSpPr/>
              <p:nvPr/>
            </p:nvCxnSpPr>
            <p:spPr>
              <a:xfrm flipH="1" flipV="1">
                <a:off x="6937664" y="5484395"/>
                <a:ext cx="237381"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cxnSp>
          <p:nvCxnSpPr>
            <p:cNvPr id="38" name="直接箭头连接符 37"/>
            <p:cNvCxnSpPr/>
            <p:nvPr/>
          </p:nvCxnSpPr>
          <p:spPr>
            <a:xfrm flipH="1">
              <a:off x="6629967" y="2454410"/>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39" name="文本框 38"/>
            <p:cNvSpPr txBox="1"/>
            <p:nvPr/>
          </p:nvSpPr>
          <p:spPr>
            <a:xfrm>
              <a:off x="7058366" y="3336662"/>
              <a:ext cx="1110207" cy="338554"/>
            </a:xfrm>
            <a:prstGeom prst="rect">
              <a:avLst/>
            </a:prstGeom>
            <a:noFill/>
          </p:spPr>
          <p:txBody>
            <a:bodyPr wrap="square">
              <a:spAutoFit/>
            </a:bodyPr>
            <a:lstStyle/>
            <a:p>
              <a:r>
                <a:rPr lang="en-US" altLang="zh-CN" sz="1600" baseline="-25000" dirty="0">
                  <a:solidFill>
                    <a:srgbClr val="7030A0"/>
                  </a:solidFill>
                </a:rPr>
                <a:t>S.E = 2 </a:t>
              </a:r>
              <a:endParaRPr lang="zh-CN" altLang="en-US" sz="1600" dirty="0">
                <a:solidFill>
                  <a:srgbClr val="7030A0"/>
                </a:solidFill>
              </a:endParaRPr>
            </a:p>
          </p:txBody>
        </p:sp>
        <p:sp>
          <p:nvSpPr>
            <p:cNvPr id="41" name="文本框 40"/>
            <p:cNvSpPr txBox="1"/>
            <p:nvPr/>
          </p:nvSpPr>
          <p:spPr>
            <a:xfrm>
              <a:off x="6640241" y="2128526"/>
              <a:ext cx="1222927" cy="307777"/>
            </a:xfrm>
            <a:prstGeom prst="rect">
              <a:avLst/>
            </a:prstGeom>
            <a:noFill/>
          </p:spPr>
          <p:txBody>
            <a:bodyPr wrap="square">
              <a:spAutoFit/>
            </a:bodyPr>
            <a:lstStyle/>
            <a:p>
              <a:r>
                <a:rPr lang="en-US" altLang="zh-CN" sz="1400" baseline="-25000" dirty="0">
                  <a:solidFill>
                    <a:srgbClr val="7030A0"/>
                  </a:solidFill>
                </a:rPr>
                <a:t>B,D</a:t>
              </a:r>
              <a:endParaRPr lang="zh-CN" altLang="en-US" sz="1400" dirty="0">
                <a:solidFill>
                  <a:srgbClr val="7030A0"/>
                </a:solidFill>
              </a:endParaRPr>
            </a:p>
          </p:txBody>
        </p:sp>
      </p:grpSp>
      <p:sp>
        <p:nvSpPr>
          <p:cNvPr id="44" name="文本框 43"/>
          <p:cNvSpPr txBox="1"/>
          <p:nvPr/>
        </p:nvSpPr>
        <p:spPr>
          <a:xfrm>
            <a:off x="3738096" y="5247391"/>
            <a:ext cx="2714859"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solidFill>
                  <a:srgbClr val="C00000"/>
                </a:solidFill>
                <a:ea typeface="SimSun" panose="02010600030101010101" pitchFamily="2" charset="-122"/>
                <a:sym typeface="Symbol" panose="05050102010706020507" pitchFamily="18" charset="2"/>
              </a:rPr>
              <a:t></a:t>
            </a:r>
            <a:r>
              <a:rPr lang="en-US" altLang="zh-CN" baseline="-25000" dirty="0">
                <a:ea typeface="SimSun" panose="02010600030101010101" pitchFamily="2" charset="-122"/>
                <a:sym typeface="Symbol" panose="05050102010706020507" pitchFamily="18" charset="2"/>
              </a:rPr>
              <a:t>B,D </a:t>
            </a:r>
            <a:r>
              <a:rPr lang="en-US" altLang="zh-CN" dirty="0">
                <a:ea typeface="SimSun" panose="02010600030101010101" pitchFamily="2" charset="-122"/>
                <a:sym typeface="Symbol" panose="05050102010706020507" pitchFamily="18" charset="2"/>
              </a:rPr>
              <a:t>[</a:t>
            </a:r>
            <a:r>
              <a:rPr lang="en-US" altLang="zh-CN" dirty="0" err="1">
                <a:solidFill>
                  <a:srgbClr val="C00000"/>
                </a:solidFill>
                <a:latin typeface="Symbol" panose="05050102010706020507" pitchFamily="18" charset="2"/>
                <a:ea typeface="SimSun" panose="02010600030101010101" pitchFamily="2" charset="-122"/>
                <a:sym typeface="Symbol" panose="05050102010706020507" pitchFamily="18" charset="2"/>
              </a:rPr>
              <a:t>s</a:t>
            </a:r>
            <a:r>
              <a:rPr lang="en-US" altLang="zh-CN" baseline="-25000" dirty="0" err="1">
                <a:ea typeface="SimSun" panose="02010600030101010101" pitchFamily="2" charset="-122"/>
                <a:sym typeface="Symbol" panose="05050102010706020507" pitchFamily="18" charset="2"/>
              </a:rPr>
              <a:t>R.A</a:t>
            </a:r>
            <a:r>
              <a:rPr lang="en-US" altLang="zh-CN" baseline="-25000" dirty="0">
                <a:ea typeface="SimSun" panose="02010600030101010101" pitchFamily="2" charset="-122"/>
                <a:sym typeface="Symbol" panose="05050102010706020507" pitchFamily="18" charset="2"/>
              </a:rPr>
              <a:t>=“c”</a:t>
            </a:r>
            <a:r>
              <a:rPr lang="en-US" altLang="zh-CN" dirty="0">
                <a:ea typeface="SimSun" panose="02010600030101010101" pitchFamily="2" charset="-122"/>
                <a:sym typeface="Symbol" panose="05050102010706020507" pitchFamily="18" charset="2"/>
              </a:rPr>
              <a:t>(R)</a:t>
            </a:r>
            <a:r>
              <a:rPr lang="zh-CN" altLang="en-US" dirty="0">
                <a:solidFill>
                  <a:srgbClr val="C00000"/>
                </a:solidFill>
              </a:rPr>
              <a:t> ⋈</a:t>
            </a:r>
            <a:r>
              <a:rPr lang="en-US" altLang="zh-CN" dirty="0">
                <a:solidFill>
                  <a:srgbClr val="C00000"/>
                </a:solidFill>
                <a:latin typeface="Symbol" panose="05050102010706020507" pitchFamily="18" charset="2"/>
                <a:ea typeface="SimSun" panose="02010600030101010101" pitchFamily="2" charset="-122"/>
                <a:sym typeface="Symbol" panose="05050102010706020507" pitchFamily="18" charset="2"/>
              </a:rPr>
              <a:t> s</a:t>
            </a:r>
            <a:r>
              <a:rPr lang="en-US" altLang="zh-CN" baseline="-25000" dirty="0">
                <a:ea typeface="SimSun" panose="02010600030101010101" pitchFamily="2" charset="-122"/>
                <a:sym typeface="Symbol" panose="05050102010706020507" pitchFamily="18" charset="2"/>
              </a:rPr>
              <a:t> S.E=2 </a:t>
            </a:r>
            <a:r>
              <a:rPr lang="en-US" altLang="zh-CN" dirty="0">
                <a:ea typeface="SimSun" panose="02010600030101010101" pitchFamily="2" charset="-122"/>
                <a:sym typeface="Symbol" panose="05050102010706020507" pitchFamily="18" charset="2"/>
              </a:rPr>
              <a:t>(S)]</a:t>
            </a:r>
            <a:endParaRPr lang="zh-CN" altLang="en-US" dirty="0"/>
          </a:p>
        </p:txBody>
      </p:sp>
      <p:sp>
        <p:nvSpPr>
          <p:cNvPr id="30" name="文本框 29"/>
          <p:cNvSpPr txBox="1"/>
          <p:nvPr/>
        </p:nvSpPr>
        <p:spPr>
          <a:xfrm>
            <a:off x="4465854" y="3596597"/>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cxnSp>
        <p:nvCxnSpPr>
          <p:cNvPr id="46" name="直接箭头连接符 45"/>
          <p:cNvCxnSpPr/>
          <p:nvPr/>
        </p:nvCxnSpPr>
        <p:spPr>
          <a:xfrm>
            <a:off x="4629939" y="3961768"/>
            <a:ext cx="0" cy="27326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47" name="矩形 46"/>
          <p:cNvSpPr/>
          <p:nvPr/>
        </p:nvSpPr>
        <p:spPr>
          <a:xfrm>
            <a:off x="4652384" y="3712475"/>
            <a:ext cx="699102" cy="338554"/>
          </a:xfrm>
          <a:prstGeom prst="rect">
            <a:avLst/>
          </a:prstGeom>
        </p:spPr>
        <p:txBody>
          <a:bodyPr wrap="none">
            <a:spAutoFit/>
          </a:bodyPr>
          <a:lstStyle/>
          <a:p>
            <a:r>
              <a:rPr lang="en-US" altLang="zh-CN" sz="1600" baseline="-25000" dirty="0">
                <a:solidFill>
                  <a:srgbClr val="7030A0"/>
                </a:solidFill>
              </a:rPr>
              <a:t>R.A = “c” </a:t>
            </a:r>
            <a:endParaRPr lang="zh-CN" altLang="en-US" sz="1600" dirty="0"/>
          </a:p>
        </p:txBody>
      </p:sp>
      <p:sp>
        <p:nvSpPr>
          <p:cNvPr id="48" name="文本框 47"/>
          <p:cNvSpPr txBox="1"/>
          <p:nvPr/>
        </p:nvSpPr>
        <p:spPr>
          <a:xfrm>
            <a:off x="5291995" y="3621200"/>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cxnSp>
        <p:nvCxnSpPr>
          <p:cNvPr id="49" name="直接箭头连接符 48"/>
          <p:cNvCxnSpPr/>
          <p:nvPr/>
        </p:nvCxnSpPr>
        <p:spPr>
          <a:xfrm>
            <a:off x="5456563" y="3995093"/>
            <a:ext cx="0" cy="27326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8" name="文本框 27"/>
          <p:cNvSpPr txBox="1"/>
          <p:nvPr/>
        </p:nvSpPr>
        <p:spPr>
          <a:xfrm>
            <a:off x="4855906" y="3180111"/>
            <a:ext cx="368709" cy="369332"/>
          </a:xfrm>
          <a:prstGeom prst="rect">
            <a:avLst/>
          </a:prstGeom>
          <a:noFill/>
        </p:spPr>
        <p:txBody>
          <a:bodyPr wrap="square">
            <a:spAutoFit/>
          </a:bodyPr>
          <a:lstStyle/>
          <a:p>
            <a:r>
              <a:rPr lang="zh-CN" altLang="en-US" sz="1800" b="0" i="0" dirty="0">
                <a:solidFill>
                  <a:srgbClr val="C00000"/>
                </a:solidFill>
                <a:effectLst/>
              </a:rPr>
              <a:t>⋈</a:t>
            </a:r>
            <a:endParaRPr lang="zh-CN" altLang="en-US" sz="1800" dirty="0"/>
          </a:p>
        </p:txBody>
      </p:sp>
      <p:sp>
        <p:nvSpPr>
          <p:cNvPr id="26" name="矩形: 圆角 37"/>
          <p:cNvSpPr/>
          <p:nvPr/>
        </p:nvSpPr>
        <p:spPr>
          <a:xfrm>
            <a:off x="4808985" y="3233548"/>
            <a:ext cx="518041" cy="292821"/>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RBO</a:t>
            </a:r>
            <a:endParaRPr lang="zh-CN" altLang="en-US" sz="2800" b="1" dirty="0">
              <a:latin typeface="Times New Roman" panose="02020603050405020304" pitchFamily="18" charset="0"/>
            </a:endParaRPr>
          </a:p>
        </p:txBody>
      </p:sp>
      <p:sp>
        <p:nvSpPr>
          <p:cNvPr id="23"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其他的重写规则：嵌套查询</a:t>
            </a:r>
          </a:p>
        </p:txBody>
      </p:sp>
      <p:sp>
        <p:nvSpPr>
          <p:cNvPr id="48" name="矩形 47"/>
          <p:cNvSpPr/>
          <p:nvPr/>
        </p:nvSpPr>
        <p:spPr>
          <a:xfrm>
            <a:off x="743587" y="1175349"/>
            <a:ext cx="7503096" cy="3562322"/>
          </a:xfrm>
          <a:prstGeom prst="rect">
            <a:avLst/>
          </a:prstGeom>
        </p:spPr>
        <p:txBody>
          <a:bodyPr wrap="square">
            <a:spAutoFit/>
          </a:bodyPr>
          <a:lstStyle/>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嵌套查询</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lvl="1" indent="-285750">
              <a:lnSpc>
                <a:spcPct val="150000"/>
              </a:lnSpc>
              <a:buFont typeface="Wingdings" panose="05000000000000000000" pitchFamily="2" charset="2"/>
              <a:buChar char="Ø"/>
              <a:defRPr/>
            </a:pP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类似视图的处理方式</a:t>
            </a: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重写</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为连接查询</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 ref., </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视图消解</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a:t>
            </a:r>
          </a:p>
          <a:p>
            <a:pPr marL="74295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实体化临时表</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 ref., </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实体化视图</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a:t>
            </a:r>
          </a:p>
          <a:p>
            <a:pPr marL="285750" fontAlgn="auto">
              <a:lnSpc>
                <a:spcPct val="150000"/>
              </a:lnSpc>
              <a:defRPr/>
            </a:pP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文本框 6"/>
          <p:cNvSpPr txBox="1"/>
          <p:nvPr/>
        </p:nvSpPr>
        <p:spPr>
          <a:xfrm>
            <a:off x="1336683" y="1674846"/>
            <a:ext cx="4820769" cy="1323439"/>
          </a:xfrm>
          <a:prstGeom prst="rect">
            <a:avLst/>
          </a:prstGeom>
          <a:noFill/>
          <a:ln w="12700">
            <a:solidFill>
              <a:schemeClr val="tx1"/>
            </a:solidFill>
          </a:ln>
        </p:spPr>
        <p:txBody>
          <a:bodyPr wrap="square" rtlCol="0">
            <a:spAutoFit/>
          </a:bodyPr>
          <a:lstStyle/>
          <a:p>
            <a:pPr eaLnBrk="1" hangingPunct="1">
              <a:buFontTx/>
              <a:buNone/>
            </a:pPr>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R.B</a:t>
            </a:r>
          </a:p>
          <a:p>
            <a:pPr eaLnBrk="1" hangingPunct="1">
              <a:buFontTx/>
              <a:buNone/>
            </a:pPr>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R</a:t>
            </a:r>
          </a:p>
          <a:p>
            <a:pPr eaLnBrk="1" hangingPunct="1">
              <a:buFontTx/>
              <a:buNone/>
            </a:pPr>
            <a:r>
              <a:rPr lang="en-US" altLang="zh-CN" sz="1600" dirty="0">
                <a:ea typeface="SimSun" panose="02010600030101010101" pitchFamily="2" charset="-122"/>
              </a:rPr>
              <a:t>WHERE </a:t>
            </a:r>
            <a:r>
              <a:rPr lang="en-US" altLang="zh-CN" sz="1600" dirty="0">
                <a:solidFill>
                  <a:srgbClr val="C00000"/>
                </a:solidFill>
                <a:ea typeface="SimSun" panose="02010600030101010101" pitchFamily="2" charset="-122"/>
              </a:rPr>
              <a:t>R.A = “c” </a:t>
            </a:r>
            <a:r>
              <a:rPr lang="en-US" altLang="zh-CN" sz="1600" dirty="0">
                <a:ea typeface="SimSun" panose="02010600030101010101" pitchFamily="2" charset="-122"/>
              </a:rPr>
              <a:t>AND EXISTS (</a:t>
            </a:r>
          </a:p>
          <a:p>
            <a:pPr eaLnBrk="1" hangingPunct="1">
              <a:buFontTx/>
              <a:buNone/>
            </a:pPr>
            <a:r>
              <a:rPr lang="en-US" altLang="zh-CN" sz="1600" dirty="0">
                <a:solidFill>
                  <a:srgbClr val="C00000"/>
                </a:solidFill>
                <a:ea typeface="SimSun" panose="02010600030101010101" pitchFamily="2" charset="-122"/>
              </a:rPr>
              <a:t>      </a:t>
            </a:r>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 </a:t>
            </a:r>
            <a:r>
              <a:rPr lang="en-US" altLang="zh-CN" sz="1600" dirty="0">
                <a:ea typeface="SimSun" panose="02010600030101010101" pitchFamily="2" charset="-122"/>
              </a:rPr>
              <a:t>FROM</a:t>
            </a:r>
            <a:r>
              <a:rPr lang="en-US" altLang="zh-CN" sz="1600" dirty="0">
                <a:solidFill>
                  <a:srgbClr val="C00000"/>
                </a:solidFill>
                <a:ea typeface="SimSun" panose="02010600030101010101" pitchFamily="2" charset="-122"/>
              </a:rPr>
              <a:t> </a:t>
            </a:r>
            <a:r>
              <a:rPr lang="en-US" altLang="zh-CN" sz="1600" dirty="0">
                <a:solidFill>
                  <a:srgbClr val="00B0F0"/>
                </a:solidFill>
                <a:ea typeface="SimSun" panose="02010600030101010101" pitchFamily="2" charset="-122"/>
              </a:rPr>
              <a:t>S</a:t>
            </a:r>
            <a:r>
              <a:rPr lang="en-US" altLang="zh-CN" sz="1600" dirty="0">
                <a:solidFill>
                  <a:srgbClr val="C00000"/>
                </a:solidFill>
                <a:ea typeface="SimSun" panose="02010600030101010101" pitchFamily="2" charset="-122"/>
              </a:rPr>
              <a:t> </a:t>
            </a:r>
            <a:r>
              <a:rPr lang="en-US" altLang="zh-CN" sz="1600" dirty="0">
                <a:ea typeface="SimSun" panose="02010600030101010101" pitchFamily="2" charset="-122"/>
              </a:rPr>
              <a:t>WHERE</a:t>
            </a:r>
            <a:r>
              <a:rPr lang="en-US" altLang="zh-CN" sz="1600" dirty="0">
                <a:solidFill>
                  <a:srgbClr val="C00000"/>
                </a:solidFill>
                <a:ea typeface="SimSun" panose="02010600030101010101" pitchFamily="2" charset="-122"/>
              </a:rPr>
              <a:t> S.E = 2 </a:t>
            </a:r>
            <a:r>
              <a:rPr lang="en-US" altLang="zh-CN" sz="1600" dirty="0">
                <a:ea typeface="SimSun" panose="02010600030101010101" pitchFamily="2" charset="-122"/>
                <a:sym typeface="Symbol" panose="05050102010706020507" pitchFamily="18" charset="2"/>
              </a:rPr>
              <a:t>AND</a:t>
            </a:r>
            <a:r>
              <a:rPr lang="en-US" altLang="zh-CN" sz="1600" dirty="0">
                <a:solidFill>
                  <a:srgbClr val="C00000"/>
                </a:solidFill>
                <a:ea typeface="SimSun" panose="02010600030101010101" pitchFamily="2" charset="-122"/>
              </a:rPr>
              <a:t>  R.C=S.C</a:t>
            </a:r>
          </a:p>
          <a:p>
            <a:pPr eaLnBrk="1" hangingPunct="1">
              <a:buFontTx/>
              <a:buNone/>
            </a:pPr>
            <a:r>
              <a:rPr lang="en-US" altLang="zh-CN" sz="1600" dirty="0">
                <a:ea typeface="SimSun" panose="02010600030101010101" pitchFamily="2" charset="-122"/>
              </a:rPr>
              <a:t>);</a:t>
            </a:r>
          </a:p>
        </p:txBody>
      </p:sp>
      <p:sp>
        <p:nvSpPr>
          <p:cNvPr id="8" name="文本框 7"/>
          <p:cNvSpPr txBox="1"/>
          <p:nvPr/>
        </p:nvSpPr>
        <p:spPr>
          <a:xfrm>
            <a:off x="1623613" y="4766460"/>
            <a:ext cx="3848039" cy="830997"/>
          </a:xfrm>
          <a:prstGeom prst="rect">
            <a:avLst/>
          </a:prstGeom>
          <a:noFill/>
          <a:ln w="12700">
            <a:solidFill>
              <a:schemeClr val="tx1"/>
            </a:solidFill>
          </a:ln>
        </p:spPr>
        <p:txBody>
          <a:bodyPr wrap="square" rtlCol="0">
            <a:spAutoFit/>
          </a:bodyPr>
          <a:lstStyle/>
          <a:p>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R.B</a:t>
            </a:r>
          </a:p>
          <a:p>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R,S</a:t>
            </a:r>
          </a:p>
          <a:p>
            <a:r>
              <a:rPr lang="en-US" altLang="zh-CN" sz="1600" dirty="0">
                <a:ea typeface="SimSun" panose="02010600030101010101" pitchFamily="2" charset="-122"/>
              </a:rPr>
              <a:t>WHERE </a:t>
            </a:r>
            <a:r>
              <a:rPr lang="en-US" altLang="zh-CN" sz="1600" dirty="0">
                <a:solidFill>
                  <a:srgbClr val="C00000"/>
                </a:solidFill>
                <a:ea typeface="SimSun" panose="02010600030101010101" pitchFamily="2" charset="-122"/>
              </a:rPr>
              <a:t>R.A = “c” </a:t>
            </a:r>
            <a:r>
              <a:rPr lang="en-US" altLang="zh-CN" sz="1600" dirty="0">
                <a:ea typeface="SimSun" panose="02010600030101010101" pitchFamily="2" charset="-122"/>
                <a:sym typeface="Symbol" panose="05050102010706020507" pitchFamily="18" charset="2"/>
              </a:rPr>
              <a:t>AND</a:t>
            </a:r>
            <a:r>
              <a:rPr lang="en-US" altLang="zh-CN" sz="1600" dirty="0">
                <a:solidFill>
                  <a:srgbClr val="C00000"/>
                </a:solidFill>
                <a:ea typeface="SimSun" panose="02010600030101010101" pitchFamily="2" charset="-122"/>
              </a:rPr>
              <a:t>  S.E = 2 </a:t>
            </a:r>
            <a:r>
              <a:rPr lang="en-US" altLang="zh-CN" sz="1600" dirty="0">
                <a:ea typeface="SimSun" panose="02010600030101010101" pitchFamily="2" charset="-122"/>
                <a:sym typeface="Symbol" panose="05050102010706020507" pitchFamily="18" charset="2"/>
              </a:rPr>
              <a:t>AND</a:t>
            </a:r>
            <a:r>
              <a:rPr lang="en-US" altLang="zh-CN" sz="1600" dirty="0">
                <a:solidFill>
                  <a:srgbClr val="C00000"/>
                </a:solidFill>
                <a:ea typeface="SimSun" panose="02010600030101010101" pitchFamily="2" charset="-122"/>
              </a:rPr>
              <a:t>  R.C=S.C;</a:t>
            </a:r>
          </a:p>
        </p:txBody>
      </p:sp>
      <p:sp>
        <p:nvSpPr>
          <p:cNvPr id="9" name="箭头: 右 8"/>
          <p:cNvSpPr/>
          <p:nvPr/>
        </p:nvSpPr>
        <p:spPr>
          <a:xfrm rot="5400000">
            <a:off x="4769506" y="3766455"/>
            <a:ext cx="831946" cy="224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48">
                                            <p:txEl>
                                              <p:pRg st="7" end="7"/>
                                            </p:txEl>
                                          </p:spTgt>
                                        </p:tgtEl>
                                        <p:attrNameLst>
                                          <p:attrName>style.color</p:attrName>
                                        </p:attrNameLst>
                                      </p:cBhvr>
                                      <p:to>
                                        <a:srgbClr val="C00000"/>
                                      </p:to>
                                    </p:animClr>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RBO</a:t>
            </a:r>
            <a:endParaRPr lang="zh-CN" altLang="en-US" sz="2800" b="1" dirty="0">
              <a:latin typeface="Times New Roman" panose="02020603050405020304" pitchFamily="18" charset="0"/>
            </a:endParaRPr>
          </a:p>
        </p:txBody>
      </p:sp>
      <p:sp>
        <p:nvSpPr>
          <p:cNvPr id="23"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其他的重写规则：嵌套查询</a:t>
            </a:r>
          </a:p>
        </p:txBody>
      </p:sp>
      <p:sp>
        <p:nvSpPr>
          <p:cNvPr id="48" name="矩形 47"/>
          <p:cNvSpPr/>
          <p:nvPr/>
        </p:nvSpPr>
        <p:spPr>
          <a:xfrm>
            <a:off x="743587" y="1175349"/>
            <a:ext cx="7503096" cy="3562322"/>
          </a:xfrm>
          <a:prstGeom prst="rect">
            <a:avLst/>
          </a:prstGeom>
        </p:spPr>
        <p:txBody>
          <a:bodyPr wrap="square">
            <a:spAutoFit/>
          </a:bodyPr>
          <a:lstStyle/>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嵌套查询</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lvl="1" indent="-285750">
              <a:lnSpc>
                <a:spcPct val="150000"/>
              </a:lnSpc>
              <a:buFont typeface="Wingdings" panose="05000000000000000000" pitchFamily="2" charset="2"/>
              <a:buChar char="Ø"/>
              <a:defRPr/>
            </a:pP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类似视图的处理方式</a:t>
            </a: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重写</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为连接查询</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 ref., </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视图消解</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a:t>
            </a:r>
          </a:p>
          <a:p>
            <a:pPr marL="74295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实体化临时表</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 ref., </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实体化视图</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a:t>
            </a:r>
          </a:p>
          <a:p>
            <a:pPr marL="285750" fontAlgn="auto">
              <a:lnSpc>
                <a:spcPct val="150000"/>
              </a:lnSpc>
              <a:defRPr/>
            </a:pP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文本框 6"/>
          <p:cNvSpPr txBox="1"/>
          <p:nvPr/>
        </p:nvSpPr>
        <p:spPr>
          <a:xfrm>
            <a:off x="1336683" y="1674846"/>
            <a:ext cx="4820769" cy="1323439"/>
          </a:xfrm>
          <a:prstGeom prst="rect">
            <a:avLst/>
          </a:prstGeom>
          <a:noFill/>
          <a:ln w="12700">
            <a:solidFill>
              <a:schemeClr val="tx1"/>
            </a:solidFill>
          </a:ln>
        </p:spPr>
        <p:txBody>
          <a:bodyPr wrap="square" rtlCol="0">
            <a:spAutoFit/>
          </a:bodyPr>
          <a:lstStyle/>
          <a:p>
            <a:pPr eaLnBrk="1" hangingPunct="1">
              <a:buFontTx/>
              <a:buNone/>
            </a:pPr>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R.B</a:t>
            </a:r>
          </a:p>
          <a:p>
            <a:pPr eaLnBrk="1" hangingPunct="1">
              <a:buFontTx/>
              <a:buNone/>
            </a:pPr>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R</a:t>
            </a:r>
          </a:p>
          <a:p>
            <a:pPr eaLnBrk="1" hangingPunct="1">
              <a:buFontTx/>
              <a:buNone/>
            </a:pPr>
            <a:r>
              <a:rPr lang="en-US" altLang="zh-CN" sz="1600" dirty="0">
                <a:ea typeface="SimSun" panose="02010600030101010101" pitchFamily="2" charset="-122"/>
              </a:rPr>
              <a:t>WHERE </a:t>
            </a:r>
            <a:r>
              <a:rPr lang="en-US" altLang="zh-CN" sz="1600" dirty="0">
                <a:solidFill>
                  <a:srgbClr val="C00000"/>
                </a:solidFill>
                <a:ea typeface="SimSun" panose="02010600030101010101" pitchFamily="2" charset="-122"/>
              </a:rPr>
              <a:t>R.A = “c” </a:t>
            </a:r>
            <a:r>
              <a:rPr lang="en-US" altLang="zh-CN" sz="1600" dirty="0">
                <a:ea typeface="SimSun" panose="02010600030101010101" pitchFamily="2" charset="-122"/>
              </a:rPr>
              <a:t>AND </a:t>
            </a:r>
            <a:r>
              <a:rPr lang="en-US" altLang="zh-CN" sz="1600" dirty="0">
                <a:solidFill>
                  <a:srgbClr val="C00000"/>
                </a:solidFill>
                <a:ea typeface="SimSun" panose="02010600030101010101" pitchFamily="2" charset="-122"/>
              </a:rPr>
              <a:t>R.C </a:t>
            </a:r>
            <a:r>
              <a:rPr lang="en-US" altLang="zh-CN" sz="1600" dirty="0">
                <a:ea typeface="SimSun" panose="02010600030101010101" pitchFamily="2" charset="-122"/>
              </a:rPr>
              <a:t>IN (</a:t>
            </a:r>
          </a:p>
          <a:p>
            <a:pPr eaLnBrk="1" hangingPunct="1">
              <a:buFontTx/>
              <a:buNone/>
            </a:pPr>
            <a:r>
              <a:rPr lang="en-US" altLang="zh-CN" sz="1600" dirty="0">
                <a:solidFill>
                  <a:srgbClr val="C00000"/>
                </a:solidFill>
                <a:ea typeface="SimSun" panose="02010600030101010101" pitchFamily="2" charset="-122"/>
              </a:rPr>
              <a:t>      </a:t>
            </a:r>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S.C </a:t>
            </a:r>
            <a:r>
              <a:rPr lang="en-US" altLang="zh-CN" sz="1600" dirty="0">
                <a:ea typeface="SimSun" panose="02010600030101010101" pitchFamily="2" charset="-122"/>
              </a:rPr>
              <a:t>FROM</a:t>
            </a:r>
            <a:r>
              <a:rPr lang="en-US" altLang="zh-CN" sz="1600" dirty="0">
                <a:solidFill>
                  <a:srgbClr val="C00000"/>
                </a:solidFill>
                <a:ea typeface="SimSun" panose="02010600030101010101" pitchFamily="2" charset="-122"/>
              </a:rPr>
              <a:t> </a:t>
            </a:r>
            <a:r>
              <a:rPr lang="en-US" altLang="zh-CN" sz="1600" dirty="0">
                <a:solidFill>
                  <a:srgbClr val="00B0F0"/>
                </a:solidFill>
                <a:ea typeface="SimSun" panose="02010600030101010101" pitchFamily="2" charset="-122"/>
              </a:rPr>
              <a:t>S</a:t>
            </a:r>
            <a:r>
              <a:rPr lang="en-US" altLang="zh-CN" sz="1600" dirty="0">
                <a:solidFill>
                  <a:srgbClr val="C00000"/>
                </a:solidFill>
                <a:ea typeface="SimSun" panose="02010600030101010101" pitchFamily="2" charset="-122"/>
              </a:rPr>
              <a:t> </a:t>
            </a:r>
            <a:r>
              <a:rPr lang="en-US" altLang="zh-CN" sz="1600" dirty="0">
                <a:ea typeface="SimSun" panose="02010600030101010101" pitchFamily="2" charset="-122"/>
              </a:rPr>
              <a:t>WHERE</a:t>
            </a:r>
            <a:r>
              <a:rPr lang="en-US" altLang="zh-CN" sz="1600" dirty="0">
                <a:solidFill>
                  <a:srgbClr val="C00000"/>
                </a:solidFill>
                <a:ea typeface="SimSun" panose="02010600030101010101" pitchFamily="2" charset="-122"/>
              </a:rPr>
              <a:t> S.E = 2</a:t>
            </a:r>
          </a:p>
          <a:p>
            <a:pPr eaLnBrk="1" hangingPunct="1">
              <a:buFontTx/>
              <a:buNone/>
            </a:pPr>
            <a:r>
              <a:rPr lang="en-US" altLang="zh-CN" sz="1600" dirty="0">
                <a:ea typeface="SimSun" panose="02010600030101010101" pitchFamily="2" charset="-122"/>
              </a:rPr>
              <a:t>);</a:t>
            </a:r>
          </a:p>
        </p:txBody>
      </p:sp>
      <p:sp>
        <p:nvSpPr>
          <p:cNvPr id="9" name="箭头: 右 8"/>
          <p:cNvSpPr/>
          <p:nvPr/>
        </p:nvSpPr>
        <p:spPr>
          <a:xfrm rot="5400000">
            <a:off x="4769506" y="3766455"/>
            <a:ext cx="831946" cy="224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a:off x="1637438" y="2413560"/>
            <a:ext cx="3030427" cy="354861"/>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057399" y="4506409"/>
            <a:ext cx="353961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a:ea typeface="SimSun" panose="02010600030101010101" pitchFamily="2" charset="-122"/>
              </a:rPr>
              <a:t>SELECT </a:t>
            </a:r>
            <a:r>
              <a:rPr lang="en-US" altLang="zh-CN" dirty="0">
                <a:solidFill>
                  <a:srgbClr val="C00000"/>
                </a:solidFill>
                <a:ea typeface="SimSun" panose="02010600030101010101" pitchFamily="2" charset="-122"/>
              </a:rPr>
              <a:t>S.C </a:t>
            </a:r>
            <a:r>
              <a:rPr lang="en-US" altLang="zh-CN" dirty="0">
                <a:ea typeface="SimSun" panose="02010600030101010101" pitchFamily="2" charset="-122"/>
              </a:rPr>
              <a:t>FROM</a:t>
            </a:r>
            <a:r>
              <a:rPr lang="en-US" altLang="zh-CN" dirty="0">
                <a:solidFill>
                  <a:srgbClr val="C00000"/>
                </a:solidFill>
                <a:ea typeface="SimSun" panose="02010600030101010101" pitchFamily="2" charset="-122"/>
              </a:rPr>
              <a:t> </a:t>
            </a:r>
            <a:r>
              <a:rPr lang="en-US" altLang="zh-CN" dirty="0">
                <a:solidFill>
                  <a:srgbClr val="00B0F0"/>
                </a:solidFill>
                <a:ea typeface="SimSun" panose="02010600030101010101" pitchFamily="2" charset="-122"/>
              </a:rPr>
              <a:t>S</a:t>
            </a:r>
            <a:r>
              <a:rPr lang="en-US" altLang="zh-CN" dirty="0">
                <a:solidFill>
                  <a:srgbClr val="C00000"/>
                </a:solidFill>
                <a:ea typeface="SimSun" panose="02010600030101010101" pitchFamily="2" charset="-122"/>
              </a:rPr>
              <a:t> </a:t>
            </a:r>
            <a:r>
              <a:rPr lang="en-US" altLang="zh-CN" dirty="0">
                <a:ea typeface="SimSun" panose="02010600030101010101" pitchFamily="2" charset="-122"/>
              </a:rPr>
              <a:t>WHERE</a:t>
            </a:r>
            <a:r>
              <a:rPr lang="en-US" altLang="zh-CN" dirty="0">
                <a:solidFill>
                  <a:srgbClr val="C00000"/>
                </a:solidFill>
                <a:ea typeface="SimSun" panose="02010600030101010101" pitchFamily="2" charset="-122"/>
              </a:rPr>
              <a:t> S.E = 2;</a:t>
            </a:r>
          </a:p>
        </p:txBody>
      </p:sp>
      <p:sp>
        <p:nvSpPr>
          <p:cNvPr id="12" name="文本框 11"/>
          <p:cNvSpPr txBox="1"/>
          <p:nvPr/>
        </p:nvSpPr>
        <p:spPr>
          <a:xfrm>
            <a:off x="1562493" y="5020931"/>
            <a:ext cx="4820769" cy="1077218"/>
          </a:xfrm>
          <a:prstGeom prst="rect">
            <a:avLst/>
          </a:prstGeom>
          <a:noFill/>
          <a:ln w="12700">
            <a:solidFill>
              <a:schemeClr val="tx1"/>
            </a:solidFill>
          </a:ln>
        </p:spPr>
        <p:txBody>
          <a:bodyPr wrap="square" rtlCol="0">
            <a:spAutoFit/>
          </a:bodyPr>
          <a:lstStyle/>
          <a:p>
            <a:pPr eaLnBrk="1" hangingPunct="1">
              <a:buFontTx/>
              <a:buNone/>
            </a:pPr>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R.B</a:t>
            </a:r>
          </a:p>
          <a:p>
            <a:pPr eaLnBrk="1" hangingPunct="1">
              <a:buFontTx/>
              <a:buNone/>
            </a:pPr>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R</a:t>
            </a:r>
          </a:p>
          <a:p>
            <a:pPr eaLnBrk="1" hangingPunct="1">
              <a:buFontTx/>
              <a:buNone/>
            </a:pPr>
            <a:r>
              <a:rPr lang="en-US" altLang="zh-CN" sz="1600" dirty="0">
                <a:ea typeface="SimSun" panose="02010600030101010101" pitchFamily="2" charset="-122"/>
              </a:rPr>
              <a:t>WHERE </a:t>
            </a:r>
            <a:r>
              <a:rPr lang="en-US" altLang="zh-CN" sz="1600" dirty="0">
                <a:solidFill>
                  <a:srgbClr val="C00000"/>
                </a:solidFill>
                <a:ea typeface="SimSun" panose="02010600030101010101" pitchFamily="2" charset="-122"/>
              </a:rPr>
              <a:t>R.A = “c” </a:t>
            </a:r>
            <a:r>
              <a:rPr lang="en-US" altLang="zh-CN" sz="1600" dirty="0">
                <a:ea typeface="SimSun" panose="02010600030101010101" pitchFamily="2" charset="-122"/>
              </a:rPr>
              <a:t>AND </a:t>
            </a:r>
            <a:r>
              <a:rPr lang="en-US" altLang="zh-CN" sz="1600" dirty="0">
                <a:solidFill>
                  <a:srgbClr val="C00000"/>
                </a:solidFill>
                <a:ea typeface="SimSun" panose="02010600030101010101" pitchFamily="2" charset="-122"/>
              </a:rPr>
              <a:t>R.C </a:t>
            </a:r>
            <a:r>
              <a:rPr lang="en-US" altLang="zh-CN" sz="1600" dirty="0">
                <a:ea typeface="SimSun" panose="02010600030101010101" pitchFamily="2" charset="-122"/>
              </a:rPr>
              <a:t>IN (</a:t>
            </a:r>
          </a:p>
          <a:p>
            <a:pPr eaLnBrk="1" hangingPunct="1">
              <a:buFontTx/>
              <a:buNone/>
            </a:pPr>
            <a:r>
              <a:rPr lang="en-US" altLang="zh-CN" sz="1600" dirty="0">
                <a:solidFill>
                  <a:srgbClr val="C00000"/>
                </a:solidFill>
                <a:ea typeface="SimSun" panose="02010600030101010101" pitchFamily="2" charset="-122"/>
              </a:rPr>
              <a:t>      …</a:t>
            </a:r>
            <a:r>
              <a:rPr lang="en-US" altLang="zh-CN" sz="1600" dirty="0">
                <a:ea typeface="SimSun" panose="02010600030101010101" pitchFamily="2" charset="-122"/>
              </a:rPr>
              <a:t>);</a:t>
            </a:r>
          </a:p>
        </p:txBody>
      </p:sp>
      <p:cxnSp>
        <p:nvCxnSpPr>
          <p:cNvPr id="4" name="连接符: 曲线 3"/>
          <p:cNvCxnSpPr>
            <a:stCxn id="6" idx="2"/>
          </p:cNvCxnSpPr>
          <p:nvPr/>
        </p:nvCxnSpPr>
        <p:spPr>
          <a:xfrm rot="5400000">
            <a:off x="3930985" y="2721325"/>
            <a:ext cx="1315849" cy="5099203"/>
          </a:xfrm>
          <a:prstGeom prst="curved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5597013" y="3648543"/>
            <a:ext cx="2023726" cy="1042532"/>
            <a:chOff x="5597013" y="3648543"/>
            <a:chExt cx="2023726" cy="1042532"/>
          </a:xfrm>
        </p:grpSpPr>
        <p:pic>
          <p:nvPicPr>
            <p:cNvPr id="6" name="图片 5"/>
            <p:cNvPicPr>
              <a:picLocks noChangeAspect="1"/>
            </p:cNvPicPr>
            <p:nvPr/>
          </p:nvPicPr>
          <p:blipFill>
            <a:blip r:embed="rId2"/>
            <a:stretch>
              <a:fillRect/>
            </a:stretch>
          </p:blipFill>
          <p:spPr>
            <a:xfrm>
              <a:off x="6656280" y="3648543"/>
              <a:ext cx="964459" cy="964459"/>
            </a:xfrm>
            <a:prstGeom prst="rect">
              <a:avLst/>
            </a:prstGeom>
          </p:spPr>
        </p:pic>
        <p:cxnSp>
          <p:nvCxnSpPr>
            <p:cNvPr id="17" name="直接连接符 16"/>
            <p:cNvCxnSpPr>
              <a:stCxn id="2" idx="3"/>
              <a:endCxn id="6" idx="1"/>
            </p:cNvCxnSpPr>
            <p:nvPr/>
          </p:nvCxnSpPr>
          <p:spPr>
            <a:xfrm flipV="1">
              <a:off x="5597013" y="4130773"/>
              <a:ext cx="1059267" cy="560302"/>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grpSp>
      <p:pic>
        <p:nvPicPr>
          <p:cNvPr id="16" name="图片 15"/>
          <p:cNvPicPr>
            <a:picLocks noChangeAspect="1"/>
          </p:cNvPicPr>
          <p:nvPr/>
        </p:nvPicPr>
        <p:blipFill>
          <a:blip r:embed="rId3"/>
          <a:stretch>
            <a:fillRect/>
          </a:stretch>
        </p:blipFill>
        <p:spPr>
          <a:xfrm>
            <a:off x="6656280" y="3644182"/>
            <a:ext cx="952500" cy="952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48">
                                            <p:txEl>
                                              <p:pRg st="8" end="8"/>
                                            </p:txEl>
                                          </p:spTgt>
                                        </p:tgtEl>
                                        <p:attrNameLst>
                                          <p:attrName>style.color</p:attrName>
                                        </p:attrNameLst>
                                      </p:cBhvr>
                                      <p:to>
                                        <a:srgbClr val="C00000"/>
                                      </p:to>
                                    </p:animClr>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inVertical)">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arn(inVertic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arn(inVertical)">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animBg="1"/>
      <p:bldP spid="1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RBO</a:t>
            </a:r>
            <a:endParaRPr lang="zh-CN" altLang="en-US" sz="2800" b="1" dirty="0">
              <a:latin typeface="Times New Roman" panose="02020603050405020304" pitchFamily="18" charset="0"/>
            </a:endParaRPr>
          </a:p>
        </p:txBody>
      </p:sp>
      <p:sp>
        <p:nvSpPr>
          <p:cNvPr id="23"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其他的重写规则：表达式重写</a:t>
            </a:r>
          </a:p>
        </p:txBody>
      </p:sp>
      <p:sp>
        <p:nvSpPr>
          <p:cNvPr id="48" name="矩形 47"/>
          <p:cNvSpPr/>
          <p:nvPr/>
        </p:nvSpPr>
        <p:spPr>
          <a:xfrm>
            <a:off x="743587" y="1175349"/>
            <a:ext cx="7503096" cy="3192990"/>
          </a:xfrm>
          <a:prstGeom prst="rect">
            <a:avLst/>
          </a:prstGeom>
        </p:spPr>
        <p:txBody>
          <a:bodyPr wrap="square">
            <a:spAutoFit/>
          </a:bodyPr>
          <a:lstStyle/>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查询语句中的表达式</a:t>
            </a: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永真（假）式预计算、连接移除、投影忽略</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a:t>
            </a:r>
          </a:p>
          <a:p>
            <a:pPr marL="74295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实例无关</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通过规则库匹配实现</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endParaRPr lang="en-US" altLang="zh-CN" sz="16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fontAlgn="auto">
              <a:lnSpc>
                <a:spcPct val="150000"/>
              </a:lnSpc>
              <a:defRPr/>
            </a:pP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文本框 7"/>
          <p:cNvSpPr txBox="1"/>
          <p:nvPr/>
        </p:nvSpPr>
        <p:spPr>
          <a:xfrm>
            <a:off x="1477697" y="2602567"/>
            <a:ext cx="3848039" cy="338554"/>
          </a:xfrm>
          <a:prstGeom prst="rect">
            <a:avLst/>
          </a:prstGeom>
          <a:noFill/>
          <a:ln w="12700">
            <a:solidFill>
              <a:schemeClr val="tx1"/>
            </a:solidFill>
          </a:ln>
        </p:spPr>
        <p:txBody>
          <a:bodyPr wrap="square" rtlCol="0">
            <a:spAutoFit/>
          </a:bodyPr>
          <a:lstStyle/>
          <a:p>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R.B </a:t>
            </a:r>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R </a:t>
            </a:r>
            <a:r>
              <a:rPr lang="en-US" altLang="zh-CN" sz="1600" dirty="0">
                <a:ea typeface="SimSun" panose="02010600030101010101" pitchFamily="2" charset="-122"/>
              </a:rPr>
              <a:t>WHERE </a:t>
            </a:r>
            <a:r>
              <a:rPr lang="en-US" altLang="zh-CN" sz="1600" dirty="0">
                <a:solidFill>
                  <a:srgbClr val="C00000"/>
                </a:solidFill>
                <a:ea typeface="SimSun" panose="02010600030101010101" pitchFamily="2" charset="-122"/>
              </a:rPr>
              <a:t>1=1;</a:t>
            </a:r>
          </a:p>
        </p:txBody>
      </p:sp>
      <p:sp>
        <p:nvSpPr>
          <p:cNvPr id="10" name="矩形: 圆角 9"/>
          <p:cNvSpPr/>
          <p:nvPr/>
        </p:nvSpPr>
        <p:spPr>
          <a:xfrm>
            <a:off x="3208455" y="2602567"/>
            <a:ext cx="1070811" cy="354861"/>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p:cNvSpPr/>
          <p:nvPr/>
        </p:nvSpPr>
        <p:spPr>
          <a:xfrm rot="5400000">
            <a:off x="3044726" y="2993436"/>
            <a:ext cx="238782" cy="160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477696" y="3192884"/>
            <a:ext cx="3848039" cy="338554"/>
          </a:xfrm>
          <a:prstGeom prst="rect">
            <a:avLst/>
          </a:prstGeom>
          <a:noFill/>
          <a:ln w="12700">
            <a:solidFill>
              <a:schemeClr val="tx1"/>
            </a:solidFill>
          </a:ln>
        </p:spPr>
        <p:txBody>
          <a:bodyPr wrap="square" rtlCol="0">
            <a:spAutoFit/>
          </a:bodyPr>
          <a:lstStyle/>
          <a:p>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R.B </a:t>
            </a:r>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R</a:t>
            </a:r>
            <a:r>
              <a:rPr lang="en-US" altLang="zh-CN" sz="1600" dirty="0">
                <a:solidFill>
                  <a:srgbClr val="C00000"/>
                </a:solidFill>
                <a:ea typeface="SimSun" panose="02010600030101010101" pitchFamily="2" charset="-122"/>
              </a:rPr>
              <a:t>;</a:t>
            </a:r>
          </a:p>
        </p:txBody>
      </p:sp>
      <p:sp>
        <p:nvSpPr>
          <p:cNvPr id="13" name="文本框 12"/>
          <p:cNvSpPr txBox="1"/>
          <p:nvPr/>
        </p:nvSpPr>
        <p:spPr>
          <a:xfrm>
            <a:off x="1477697" y="3683958"/>
            <a:ext cx="4835554" cy="338554"/>
          </a:xfrm>
          <a:prstGeom prst="rect">
            <a:avLst/>
          </a:prstGeom>
          <a:noFill/>
          <a:ln w="12700">
            <a:solidFill>
              <a:schemeClr val="tx1"/>
            </a:solidFill>
          </a:ln>
        </p:spPr>
        <p:txBody>
          <a:bodyPr wrap="square" rtlCol="0">
            <a:spAutoFit/>
          </a:bodyPr>
          <a:lstStyle/>
          <a:p>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R1.B </a:t>
            </a:r>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R </a:t>
            </a:r>
            <a:r>
              <a:rPr lang="en-US" altLang="zh-CN" sz="1600" dirty="0">
                <a:ea typeface="SimSun" panose="02010600030101010101" pitchFamily="2" charset="-122"/>
              </a:rPr>
              <a:t>AS</a:t>
            </a:r>
            <a:r>
              <a:rPr lang="en-US" altLang="zh-CN" sz="1600" dirty="0">
                <a:solidFill>
                  <a:srgbClr val="00B0F0"/>
                </a:solidFill>
                <a:ea typeface="SimSun" panose="02010600030101010101" pitchFamily="2" charset="-122"/>
              </a:rPr>
              <a:t> R1 </a:t>
            </a:r>
            <a:r>
              <a:rPr lang="en-US" altLang="zh-CN" sz="1600" dirty="0">
                <a:ea typeface="SimSun" panose="02010600030101010101" pitchFamily="2" charset="-122"/>
              </a:rPr>
              <a:t>JOIN</a:t>
            </a:r>
            <a:r>
              <a:rPr lang="en-US" altLang="zh-CN" sz="1600" dirty="0">
                <a:solidFill>
                  <a:srgbClr val="00B0F0"/>
                </a:solidFill>
                <a:ea typeface="SimSun" panose="02010600030101010101" pitchFamily="2" charset="-122"/>
              </a:rPr>
              <a:t> R </a:t>
            </a:r>
            <a:r>
              <a:rPr lang="en-US" altLang="zh-CN" sz="1600" dirty="0">
                <a:ea typeface="SimSun" panose="02010600030101010101" pitchFamily="2" charset="-122"/>
              </a:rPr>
              <a:t>AS</a:t>
            </a:r>
            <a:r>
              <a:rPr lang="en-US" altLang="zh-CN" sz="1600" dirty="0">
                <a:solidFill>
                  <a:srgbClr val="00B0F0"/>
                </a:solidFill>
                <a:ea typeface="SimSun" panose="02010600030101010101" pitchFamily="2" charset="-122"/>
              </a:rPr>
              <a:t> R2 </a:t>
            </a:r>
            <a:r>
              <a:rPr lang="en-US" altLang="zh-CN" sz="1600" dirty="0">
                <a:ea typeface="SimSun" panose="02010600030101010101" pitchFamily="2" charset="-122"/>
              </a:rPr>
              <a:t>ON</a:t>
            </a:r>
            <a:r>
              <a:rPr lang="en-US" altLang="zh-CN" sz="1600" dirty="0">
                <a:solidFill>
                  <a:srgbClr val="00B0F0"/>
                </a:solidFill>
                <a:ea typeface="SimSun" panose="02010600030101010101" pitchFamily="2" charset="-122"/>
              </a:rPr>
              <a:t> </a:t>
            </a:r>
            <a:r>
              <a:rPr lang="en-US" altLang="zh-CN" sz="1600" dirty="0">
                <a:solidFill>
                  <a:srgbClr val="C00000"/>
                </a:solidFill>
                <a:ea typeface="SimSun" panose="02010600030101010101" pitchFamily="2" charset="-122"/>
              </a:rPr>
              <a:t>R1.A=R2.A;</a:t>
            </a:r>
          </a:p>
        </p:txBody>
      </p:sp>
      <p:sp>
        <p:nvSpPr>
          <p:cNvPr id="14" name="矩形: 圆角 13"/>
          <p:cNvSpPr/>
          <p:nvPr/>
        </p:nvSpPr>
        <p:spPr>
          <a:xfrm>
            <a:off x="3356043" y="3683958"/>
            <a:ext cx="2904423" cy="354861"/>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p:cNvSpPr/>
          <p:nvPr/>
        </p:nvSpPr>
        <p:spPr>
          <a:xfrm rot="5400000">
            <a:off x="3044726" y="4061846"/>
            <a:ext cx="238782" cy="160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477696" y="4263040"/>
            <a:ext cx="4835554" cy="338554"/>
          </a:xfrm>
          <a:prstGeom prst="rect">
            <a:avLst/>
          </a:prstGeom>
          <a:noFill/>
          <a:ln w="12700">
            <a:solidFill>
              <a:schemeClr val="tx1"/>
            </a:solidFill>
          </a:ln>
        </p:spPr>
        <p:txBody>
          <a:bodyPr wrap="square" rtlCol="0">
            <a:spAutoFit/>
          </a:bodyPr>
          <a:lstStyle/>
          <a:p>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R1.B </a:t>
            </a:r>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R</a:t>
            </a:r>
            <a:r>
              <a:rPr lang="en-US" altLang="zh-CN" sz="1600" dirty="0">
                <a:solidFill>
                  <a:srgbClr val="C00000"/>
                </a:solidFill>
                <a:ea typeface="SimSun" panose="02010600030101010101" pitchFamily="2" charset="-122"/>
              </a:rPr>
              <a:t>;</a:t>
            </a:r>
          </a:p>
        </p:txBody>
      </p:sp>
      <p:sp>
        <p:nvSpPr>
          <p:cNvPr id="17" name="文本框 16"/>
          <p:cNvSpPr txBox="1"/>
          <p:nvPr/>
        </p:nvSpPr>
        <p:spPr>
          <a:xfrm>
            <a:off x="1477696" y="4805686"/>
            <a:ext cx="6567077" cy="338554"/>
          </a:xfrm>
          <a:prstGeom prst="rect">
            <a:avLst/>
          </a:prstGeom>
          <a:noFill/>
          <a:ln w="12700">
            <a:solidFill>
              <a:schemeClr val="tx1"/>
            </a:solidFill>
          </a:ln>
        </p:spPr>
        <p:txBody>
          <a:bodyPr wrap="square" rtlCol="0">
            <a:spAutoFit/>
          </a:bodyPr>
          <a:lstStyle/>
          <a:p>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B </a:t>
            </a:r>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R </a:t>
            </a:r>
            <a:r>
              <a:rPr lang="en-US" altLang="zh-CN" sz="1600" dirty="0">
                <a:ea typeface="SimSun" panose="02010600030101010101" pitchFamily="2" charset="-122"/>
              </a:rPr>
              <a:t>WHERE </a:t>
            </a:r>
            <a:r>
              <a:rPr lang="en-US" altLang="zh-CN" sz="1600" dirty="0">
                <a:solidFill>
                  <a:srgbClr val="C00000"/>
                </a:solidFill>
                <a:ea typeface="SimSun" panose="02010600030101010101" pitchFamily="2" charset="-122"/>
              </a:rPr>
              <a:t>A </a:t>
            </a:r>
            <a:r>
              <a:rPr lang="en-US" altLang="zh-CN" sz="1600" dirty="0">
                <a:ea typeface="SimSun" panose="02010600030101010101" pitchFamily="2" charset="-122"/>
              </a:rPr>
              <a:t>BETWEEN</a:t>
            </a:r>
            <a:r>
              <a:rPr lang="en-US" altLang="zh-CN" sz="1600" dirty="0">
                <a:solidFill>
                  <a:srgbClr val="C00000"/>
                </a:solidFill>
                <a:ea typeface="SimSun" panose="02010600030101010101" pitchFamily="2" charset="-122"/>
              </a:rPr>
              <a:t> 3 </a:t>
            </a:r>
            <a:r>
              <a:rPr lang="en-US" altLang="zh-CN" sz="1600" dirty="0">
                <a:ea typeface="SimSun" panose="02010600030101010101" pitchFamily="2" charset="-122"/>
              </a:rPr>
              <a:t>AND</a:t>
            </a:r>
            <a:r>
              <a:rPr lang="en-US" altLang="zh-CN" sz="1600" dirty="0">
                <a:solidFill>
                  <a:srgbClr val="C00000"/>
                </a:solidFill>
                <a:ea typeface="SimSun" panose="02010600030101010101" pitchFamily="2" charset="-122"/>
              </a:rPr>
              <a:t> 20 </a:t>
            </a:r>
            <a:r>
              <a:rPr lang="en-US" altLang="zh-CN" sz="1600" dirty="0">
                <a:ea typeface="SimSun" panose="02010600030101010101" pitchFamily="2" charset="-122"/>
              </a:rPr>
              <a:t>OR</a:t>
            </a:r>
            <a:r>
              <a:rPr lang="en-US" altLang="zh-CN" sz="1600" dirty="0">
                <a:solidFill>
                  <a:srgbClr val="C00000"/>
                </a:solidFill>
                <a:ea typeface="SimSun" panose="02010600030101010101" pitchFamily="2" charset="-122"/>
              </a:rPr>
              <a:t> A </a:t>
            </a:r>
            <a:r>
              <a:rPr lang="en-US" altLang="zh-CN" sz="1600" dirty="0">
                <a:ea typeface="SimSun" panose="02010600030101010101" pitchFamily="2" charset="-122"/>
              </a:rPr>
              <a:t>BETWEEN</a:t>
            </a:r>
            <a:r>
              <a:rPr lang="en-US" altLang="zh-CN" sz="1600" dirty="0">
                <a:solidFill>
                  <a:srgbClr val="C00000"/>
                </a:solidFill>
                <a:ea typeface="SimSun" panose="02010600030101010101" pitchFamily="2" charset="-122"/>
              </a:rPr>
              <a:t> 10 </a:t>
            </a:r>
            <a:r>
              <a:rPr lang="en-US" altLang="zh-CN" sz="1600" dirty="0">
                <a:ea typeface="SimSun" panose="02010600030101010101" pitchFamily="2" charset="-122"/>
              </a:rPr>
              <a:t>AND</a:t>
            </a:r>
            <a:r>
              <a:rPr lang="en-US" altLang="zh-CN" sz="1600" dirty="0">
                <a:solidFill>
                  <a:srgbClr val="C00000"/>
                </a:solidFill>
                <a:ea typeface="SimSun" panose="02010600030101010101" pitchFamily="2" charset="-122"/>
              </a:rPr>
              <a:t> 40;</a:t>
            </a:r>
          </a:p>
        </p:txBody>
      </p:sp>
      <p:sp>
        <p:nvSpPr>
          <p:cNvPr id="18" name="矩形: 圆角 17"/>
          <p:cNvSpPr/>
          <p:nvPr/>
        </p:nvSpPr>
        <p:spPr>
          <a:xfrm>
            <a:off x="3895473" y="4789379"/>
            <a:ext cx="3891518" cy="354861"/>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p:cNvSpPr/>
          <p:nvPr/>
        </p:nvSpPr>
        <p:spPr>
          <a:xfrm rot="5400000">
            <a:off x="3044726" y="5199881"/>
            <a:ext cx="238782" cy="160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477695" y="5439932"/>
            <a:ext cx="6567077" cy="338554"/>
          </a:xfrm>
          <a:prstGeom prst="rect">
            <a:avLst/>
          </a:prstGeom>
          <a:noFill/>
          <a:ln w="12700">
            <a:solidFill>
              <a:schemeClr val="tx1"/>
            </a:solidFill>
          </a:ln>
        </p:spPr>
        <p:txBody>
          <a:bodyPr wrap="square" rtlCol="0">
            <a:spAutoFit/>
          </a:bodyPr>
          <a:lstStyle/>
          <a:p>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B </a:t>
            </a:r>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R </a:t>
            </a:r>
            <a:r>
              <a:rPr lang="en-US" altLang="zh-CN" sz="1600" dirty="0">
                <a:ea typeface="SimSun" panose="02010600030101010101" pitchFamily="2" charset="-122"/>
              </a:rPr>
              <a:t>WHERE </a:t>
            </a:r>
            <a:r>
              <a:rPr lang="en-US" altLang="zh-CN" sz="1600" dirty="0">
                <a:solidFill>
                  <a:srgbClr val="C00000"/>
                </a:solidFill>
                <a:ea typeface="SimSun" panose="02010600030101010101" pitchFamily="2" charset="-122"/>
              </a:rPr>
              <a:t>A </a:t>
            </a:r>
            <a:r>
              <a:rPr lang="en-US" altLang="zh-CN" sz="1600" dirty="0">
                <a:ea typeface="SimSun" panose="02010600030101010101" pitchFamily="2" charset="-122"/>
              </a:rPr>
              <a:t>BETWEEN</a:t>
            </a:r>
            <a:r>
              <a:rPr lang="en-US" altLang="zh-CN" sz="1600" dirty="0">
                <a:solidFill>
                  <a:srgbClr val="C00000"/>
                </a:solidFill>
                <a:ea typeface="SimSun" panose="02010600030101010101" pitchFamily="2" charset="-122"/>
              </a:rPr>
              <a:t> 3 </a:t>
            </a:r>
            <a:r>
              <a:rPr lang="en-US" altLang="zh-CN" sz="1600" dirty="0">
                <a:ea typeface="SimSun" panose="02010600030101010101" pitchFamily="2" charset="-122"/>
              </a:rPr>
              <a:t>AND</a:t>
            </a:r>
            <a:r>
              <a:rPr lang="en-US" altLang="zh-CN" sz="1600" dirty="0">
                <a:solidFill>
                  <a:srgbClr val="C00000"/>
                </a:solidFill>
                <a:ea typeface="SimSun" panose="02010600030101010101" pitchFamily="2" charset="-122"/>
              </a:rPr>
              <a:t> 40;</a:t>
            </a:r>
          </a:p>
        </p:txBody>
      </p:sp>
      <p:grpSp>
        <p:nvGrpSpPr>
          <p:cNvPr id="2" name="组合 1"/>
          <p:cNvGrpSpPr/>
          <p:nvPr/>
        </p:nvGrpSpPr>
        <p:grpSpPr>
          <a:xfrm>
            <a:off x="3707906" y="158824"/>
            <a:ext cx="5411068" cy="1069691"/>
            <a:chOff x="4038647" y="158824"/>
            <a:chExt cx="5411068" cy="1069691"/>
          </a:xfrm>
        </p:grpSpPr>
        <p:sp>
          <p:nvSpPr>
            <p:cNvPr id="27" name="椭圆 5"/>
            <p:cNvSpPr>
              <a:spLocks noChangeArrowheads="1"/>
            </p:cNvSpPr>
            <p:nvPr/>
          </p:nvSpPr>
          <p:spPr bwMode="auto">
            <a:xfrm>
              <a:off x="9010746" y="158824"/>
              <a:ext cx="438969"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8" name="矩形 6"/>
            <p:cNvSpPr>
              <a:spLocks noChangeArrowheads="1"/>
            </p:cNvSpPr>
            <p:nvPr/>
          </p:nvSpPr>
          <p:spPr bwMode="auto">
            <a:xfrm>
              <a:off x="4038647" y="158824"/>
              <a:ext cx="520263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spcBef>
                  <a:spcPct val="0"/>
                </a:spcBef>
                <a:buNone/>
              </a:pPr>
              <a:r>
                <a:rPr lang="en-US" altLang="zh-CN" sz="1200" dirty="0">
                  <a:solidFill>
                    <a:srgbClr val="FFC000"/>
                  </a:solidFill>
                  <a:latin typeface="Times New Roman" panose="02020603050405020304" pitchFamily="18" charset="0"/>
                </a:rPr>
                <a:t>SIA: Optimizing Queries using Learned Predicates. SIGMOD Conference 2021 </a:t>
              </a:r>
              <a:r>
                <a:rPr lang="en-US" altLang="zh-CN" sz="1200" baseline="30000" dirty="0">
                  <a:solidFill>
                    <a:srgbClr val="FFC000"/>
                  </a:solidFill>
                  <a:latin typeface="Times New Roman" panose="02020603050405020304" pitchFamily="18" charset="0"/>
                </a:rPr>
                <a:t>[1] </a:t>
              </a:r>
              <a:endParaRPr lang="zh-CN" altLang="en-US" sz="1200" baseline="30000" dirty="0">
                <a:solidFill>
                  <a:srgbClr val="FFC000"/>
                </a:solidFill>
                <a:latin typeface="Times New Roman" panose="02020603050405020304" pitchFamily="18" charset="0"/>
              </a:endParaRPr>
            </a:p>
          </p:txBody>
        </p:sp>
        <p:sp>
          <p:nvSpPr>
            <p:cNvPr id="29" name="矩形 28"/>
            <p:cNvSpPr/>
            <p:nvPr/>
          </p:nvSpPr>
          <p:spPr>
            <a:xfrm>
              <a:off x="4038647" y="567821"/>
              <a:ext cx="5411068" cy="66069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571500" indent="-285750">
                <a:lnSpc>
                  <a:spcPts val="2400"/>
                </a:lnSpc>
                <a:buFont typeface="Wingdings" panose="05000000000000000000" pitchFamily="2" charset="2"/>
                <a:buChar char="n"/>
                <a:defRPr/>
              </a:pPr>
              <a:r>
                <a:rPr lang="zh-CN" altLang="en-US" sz="1100" kern="100" dirty="0">
                  <a:latin typeface="Times New Roman" panose="02020603050405020304" pitchFamily="18" charset="0"/>
                  <a:ea typeface="Microsoft YaHei" panose="020B0503020204020204" pitchFamily="34" charset="-122"/>
                  <a:cs typeface="Times New Roman" panose="02020603050405020304" pitchFamily="18" charset="0"/>
                </a:rPr>
                <a:t>尽可能将过滤下推</a:t>
              </a:r>
              <a:r>
                <a:rPr lang="en-US" altLang="zh-CN" sz="1100" kern="100" dirty="0">
                  <a:latin typeface="Times New Roman" panose="02020603050405020304" pitchFamily="18" charset="0"/>
                  <a:ea typeface="Microsoft YaHei" panose="020B0503020204020204" pitchFamily="34" charset="-122"/>
                  <a:cs typeface="Times New Roman" panose="02020603050405020304" pitchFamily="18" charset="0"/>
                </a:rPr>
                <a:t>-&gt;predicate</a:t>
              </a:r>
              <a:r>
                <a:rPr lang="zh-CN" altLang="en-US" sz="1100" kern="100" dirty="0">
                  <a:latin typeface="Times New Roman" panose="02020603050405020304" pitchFamily="18" charset="0"/>
                  <a:ea typeface="Microsoft YaHei" panose="020B0503020204020204" pitchFamily="34" charset="-122"/>
                  <a:cs typeface="Times New Roman" panose="02020603050405020304" pitchFamily="18" charset="0"/>
                </a:rPr>
                <a:t>的“无中生有”技术</a:t>
              </a:r>
              <a:endParaRPr lang="en-US" altLang="zh-CN" sz="11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ts val="2400"/>
                </a:lnSpc>
                <a:buFont typeface="Wingdings" panose="05000000000000000000" pitchFamily="2" charset="2"/>
                <a:buChar char="n"/>
                <a:defRPr/>
              </a:pPr>
              <a:r>
                <a:rPr lang="en-US" altLang="zh-CN" sz="900" b="1" dirty="0">
                  <a:solidFill>
                    <a:srgbClr val="C00000"/>
                  </a:solidFill>
                </a:rPr>
                <a:t>SELECT</a:t>
              </a:r>
              <a:r>
                <a:rPr lang="en-US" altLang="zh-CN" sz="900" dirty="0">
                  <a:solidFill>
                    <a:srgbClr val="0070C0"/>
                  </a:solidFill>
                </a:rPr>
                <a:t> * </a:t>
              </a:r>
              <a:r>
                <a:rPr lang="en-US" altLang="zh-CN" sz="900" b="1" dirty="0">
                  <a:solidFill>
                    <a:srgbClr val="C00000"/>
                  </a:solidFill>
                </a:rPr>
                <a:t>FROM</a:t>
              </a:r>
              <a:r>
                <a:rPr lang="en-US" altLang="zh-CN" sz="900" dirty="0">
                  <a:solidFill>
                    <a:srgbClr val="0070C0"/>
                  </a:solidFill>
                </a:rPr>
                <a:t> A, B </a:t>
              </a:r>
              <a:r>
                <a:rPr lang="en-US" altLang="zh-CN" sz="900" b="1" dirty="0">
                  <a:solidFill>
                    <a:srgbClr val="C00000"/>
                  </a:solidFill>
                </a:rPr>
                <a:t>WHERE</a:t>
              </a:r>
              <a:r>
                <a:rPr lang="en-US" altLang="zh-CN" sz="900" dirty="0">
                  <a:solidFill>
                    <a:srgbClr val="0070C0"/>
                  </a:solidFill>
                </a:rPr>
                <a:t> A.id = B.id </a:t>
              </a:r>
              <a:r>
                <a:rPr lang="en-US" altLang="zh-CN" sz="900" b="1" dirty="0">
                  <a:solidFill>
                    <a:srgbClr val="C00000"/>
                  </a:solidFill>
                </a:rPr>
                <a:t>AND</a:t>
              </a:r>
              <a:r>
                <a:rPr lang="en-US" altLang="zh-CN" sz="900" dirty="0">
                  <a:solidFill>
                    <a:srgbClr val="0070C0"/>
                  </a:solidFill>
                </a:rPr>
                <a:t> </a:t>
              </a:r>
              <a:r>
                <a:rPr lang="en-US" altLang="zh-CN" sz="900" dirty="0" err="1">
                  <a:solidFill>
                    <a:srgbClr val="0070C0"/>
                  </a:solidFill>
                </a:rPr>
                <a:t>A.val</a:t>
              </a:r>
              <a:r>
                <a:rPr lang="en-US" altLang="zh-CN" sz="900" dirty="0">
                  <a:solidFill>
                    <a:srgbClr val="0070C0"/>
                  </a:solidFill>
                </a:rPr>
                <a:t> + 10 &gt; </a:t>
              </a:r>
              <a:r>
                <a:rPr lang="en-US" altLang="zh-CN" sz="900" dirty="0" err="1">
                  <a:solidFill>
                    <a:srgbClr val="0070C0"/>
                  </a:solidFill>
                </a:rPr>
                <a:t>B.val</a:t>
              </a:r>
              <a:r>
                <a:rPr lang="en-US" altLang="zh-CN" sz="900" dirty="0">
                  <a:solidFill>
                    <a:srgbClr val="0070C0"/>
                  </a:solidFill>
                </a:rPr>
                <a:t> + 20 </a:t>
              </a:r>
              <a:r>
                <a:rPr lang="en-US" altLang="zh-CN" sz="900" b="1" dirty="0">
                  <a:solidFill>
                    <a:srgbClr val="C00000"/>
                  </a:solidFill>
                </a:rPr>
                <a:t>AND</a:t>
              </a:r>
              <a:r>
                <a:rPr lang="en-US" altLang="zh-CN" sz="900" dirty="0">
                  <a:solidFill>
                    <a:srgbClr val="0070C0"/>
                  </a:solidFill>
                </a:rPr>
                <a:t> </a:t>
              </a:r>
              <a:r>
                <a:rPr lang="en-US" altLang="zh-CN" sz="900" dirty="0" err="1">
                  <a:solidFill>
                    <a:srgbClr val="0070C0"/>
                  </a:solidFill>
                </a:rPr>
                <a:t>B.val</a:t>
              </a:r>
              <a:r>
                <a:rPr lang="en-US" altLang="zh-CN" sz="900" dirty="0">
                  <a:solidFill>
                    <a:srgbClr val="0070C0"/>
                  </a:solidFill>
                </a:rPr>
                <a:t> + 10 &gt; 20</a:t>
              </a:r>
              <a:endParaRPr lang="en-US" altLang="zh-CN" kern="100"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30" name="箭头: 右 29"/>
          <p:cNvSpPr/>
          <p:nvPr/>
        </p:nvSpPr>
        <p:spPr>
          <a:xfrm rot="5400000">
            <a:off x="6514258" y="1288067"/>
            <a:ext cx="238782" cy="160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5452353" y="1527595"/>
            <a:ext cx="3458183" cy="738664"/>
          </a:xfrm>
          <a:prstGeom prst="rect">
            <a:avLst/>
          </a:prstGeom>
          <a:noFill/>
          <a:ln w="12700">
            <a:solidFill>
              <a:schemeClr val="tx1"/>
            </a:solidFill>
          </a:ln>
        </p:spPr>
        <p:txBody>
          <a:bodyPr wrap="square" rtlCol="0">
            <a:spAutoFit/>
          </a:bodyPr>
          <a:lstStyle/>
          <a:p>
            <a:r>
              <a:rPr lang="en-US" altLang="zh-CN" sz="1400" b="1" dirty="0">
                <a:solidFill>
                  <a:srgbClr val="C00000"/>
                </a:solidFill>
              </a:rPr>
              <a:t>SELECT</a:t>
            </a:r>
            <a:r>
              <a:rPr lang="en-US" altLang="zh-CN" sz="1400" dirty="0">
                <a:solidFill>
                  <a:srgbClr val="0070C0"/>
                </a:solidFill>
              </a:rPr>
              <a:t> * </a:t>
            </a:r>
            <a:r>
              <a:rPr lang="en-US" altLang="zh-CN" sz="1400" b="1" dirty="0">
                <a:solidFill>
                  <a:srgbClr val="C00000"/>
                </a:solidFill>
              </a:rPr>
              <a:t>FROM</a:t>
            </a:r>
            <a:r>
              <a:rPr lang="en-US" altLang="zh-CN" sz="1400" dirty="0">
                <a:solidFill>
                  <a:srgbClr val="0070C0"/>
                </a:solidFill>
              </a:rPr>
              <a:t> A, B </a:t>
            </a:r>
            <a:r>
              <a:rPr lang="en-US" altLang="zh-CN" sz="1400" b="1" dirty="0">
                <a:solidFill>
                  <a:srgbClr val="C00000"/>
                </a:solidFill>
              </a:rPr>
              <a:t>WHERE</a:t>
            </a:r>
            <a:r>
              <a:rPr lang="en-US" altLang="zh-CN" sz="1400" dirty="0">
                <a:solidFill>
                  <a:srgbClr val="0070C0"/>
                </a:solidFill>
              </a:rPr>
              <a:t> A.id = B.id </a:t>
            </a:r>
            <a:r>
              <a:rPr lang="en-US" altLang="zh-CN" sz="1400" b="1" dirty="0">
                <a:solidFill>
                  <a:srgbClr val="C00000"/>
                </a:solidFill>
              </a:rPr>
              <a:t>AND</a:t>
            </a:r>
            <a:r>
              <a:rPr lang="en-US" altLang="zh-CN" sz="1400" dirty="0">
                <a:solidFill>
                  <a:srgbClr val="0070C0"/>
                </a:solidFill>
              </a:rPr>
              <a:t> </a:t>
            </a:r>
            <a:r>
              <a:rPr lang="en-US" altLang="zh-CN" sz="1400" dirty="0" err="1">
                <a:solidFill>
                  <a:srgbClr val="0070C0"/>
                </a:solidFill>
              </a:rPr>
              <a:t>A.val</a:t>
            </a:r>
            <a:r>
              <a:rPr lang="en-US" altLang="zh-CN" sz="1400" dirty="0">
                <a:solidFill>
                  <a:srgbClr val="0070C0"/>
                </a:solidFill>
              </a:rPr>
              <a:t> + 10 &gt; </a:t>
            </a:r>
            <a:r>
              <a:rPr lang="en-US" altLang="zh-CN" sz="1400" dirty="0" err="1">
                <a:solidFill>
                  <a:srgbClr val="0070C0"/>
                </a:solidFill>
              </a:rPr>
              <a:t>B.val</a:t>
            </a:r>
            <a:r>
              <a:rPr lang="en-US" altLang="zh-CN" sz="1400" dirty="0">
                <a:solidFill>
                  <a:srgbClr val="0070C0"/>
                </a:solidFill>
              </a:rPr>
              <a:t> + 20 </a:t>
            </a:r>
            <a:r>
              <a:rPr lang="en-US" altLang="zh-CN" sz="1400" b="1" dirty="0">
                <a:solidFill>
                  <a:srgbClr val="C00000"/>
                </a:solidFill>
              </a:rPr>
              <a:t>AND</a:t>
            </a:r>
            <a:r>
              <a:rPr lang="en-US" altLang="zh-CN" sz="1400" dirty="0">
                <a:solidFill>
                  <a:srgbClr val="0070C0"/>
                </a:solidFill>
              </a:rPr>
              <a:t> </a:t>
            </a:r>
            <a:r>
              <a:rPr lang="en-US" altLang="zh-CN" sz="1400" dirty="0" err="1">
                <a:solidFill>
                  <a:srgbClr val="0070C0"/>
                </a:solidFill>
              </a:rPr>
              <a:t>B.val</a:t>
            </a:r>
            <a:r>
              <a:rPr lang="en-US" altLang="zh-CN" sz="1400" dirty="0">
                <a:solidFill>
                  <a:srgbClr val="0070C0"/>
                </a:solidFill>
              </a:rPr>
              <a:t> + 10 &gt; 20</a:t>
            </a:r>
            <a:endParaRPr lang="en-US" altLang="zh-CN" sz="1400" kern="100"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b="1" dirty="0">
                <a:solidFill>
                  <a:srgbClr val="C00000"/>
                </a:solidFill>
                <a:highlight>
                  <a:srgbClr val="FFFF00"/>
                </a:highlight>
              </a:rPr>
              <a:t>AND</a:t>
            </a:r>
            <a:r>
              <a:rPr lang="en-US" altLang="zh-CN" sz="1400" kern="100" dirty="0">
                <a:solidFill>
                  <a:srgbClr val="0070C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kern="100" dirty="0" err="1">
                <a:solidFill>
                  <a:srgbClr val="0070C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A.val</a:t>
            </a:r>
            <a:r>
              <a:rPr lang="en-US" altLang="zh-CN" sz="1400" kern="100" dirty="0">
                <a:solidFill>
                  <a:srgbClr val="0070C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&gt;20</a:t>
            </a:r>
            <a:r>
              <a:rPr lang="en-US" altLang="zh-CN" sz="1400" dirty="0">
                <a:solidFill>
                  <a:srgbClr val="C00000"/>
                </a:solidFill>
                <a:ea typeface="SimSun" panose="02010600030101010101" pitchFamily="2" charset="-122"/>
              </a:rPr>
              <a:t>;</a:t>
            </a:r>
          </a:p>
        </p:txBody>
      </p:sp>
      <p:sp>
        <p:nvSpPr>
          <p:cNvPr id="32" name="文本框 31"/>
          <p:cNvSpPr txBox="1"/>
          <p:nvPr/>
        </p:nvSpPr>
        <p:spPr>
          <a:xfrm>
            <a:off x="1433611" y="6191500"/>
            <a:ext cx="6611161" cy="276999"/>
          </a:xfrm>
          <a:prstGeom prst="rect">
            <a:avLst/>
          </a:prstGeom>
          <a:noFill/>
        </p:spPr>
        <p:txBody>
          <a:bodyPr wrap="square">
            <a:spAutoFit/>
          </a:bodyPr>
          <a:lstStyle/>
          <a:p>
            <a:pPr>
              <a:spcBef>
                <a:spcPct val="0"/>
              </a:spcBef>
              <a:buNone/>
            </a:pPr>
            <a:r>
              <a:rPr lang="en-US" altLang="zh-CN" sz="600" dirty="0">
                <a:latin typeface="Times New Roman" panose="02020603050405020304" pitchFamily="18" charset="0"/>
              </a:rPr>
              <a:t>[1] </a:t>
            </a:r>
            <a:r>
              <a:rPr lang="en-US" altLang="zh-CN" sz="600" b="0" i="0" u="none" strike="noStrike" dirty="0">
                <a:solidFill>
                  <a:srgbClr val="7D848A"/>
                </a:solidFill>
                <a:effectLst/>
                <a:latin typeface="Open Sans" panose="020B0606030504020204" pitchFamily="34" charset="0"/>
                <a:hlinkClick r:id="rId3"/>
              </a:rPr>
              <a:t>Qi Zhou</a:t>
            </a:r>
            <a:r>
              <a:rPr lang="en-US" altLang="zh-CN" sz="600" b="0" i="0" dirty="0">
                <a:solidFill>
                  <a:srgbClr val="505B62"/>
                </a:solidFill>
                <a:effectLst/>
                <a:latin typeface="Open Sans" panose="020B0606030504020204" pitchFamily="34" charset="0"/>
              </a:rPr>
              <a:t>, </a:t>
            </a:r>
            <a:r>
              <a:rPr lang="en-US" altLang="zh-CN" sz="600" b="0" i="0" u="none" strike="noStrike" dirty="0">
                <a:solidFill>
                  <a:srgbClr val="7D848A"/>
                </a:solidFill>
                <a:effectLst/>
                <a:latin typeface="Open Sans" panose="020B0606030504020204" pitchFamily="34" charset="0"/>
                <a:hlinkClick r:id="rId4"/>
              </a:rPr>
              <a:t>Joy </a:t>
            </a:r>
            <a:r>
              <a:rPr lang="en-US" altLang="zh-CN" sz="600" b="0" i="0" u="none" strike="noStrike" dirty="0" err="1">
                <a:solidFill>
                  <a:srgbClr val="7D848A"/>
                </a:solidFill>
                <a:effectLst/>
                <a:latin typeface="Open Sans" panose="020B0606030504020204" pitchFamily="34" charset="0"/>
                <a:hlinkClick r:id="rId4"/>
              </a:rPr>
              <a:t>Arulraj</a:t>
            </a:r>
            <a:r>
              <a:rPr lang="en-US" altLang="zh-CN" sz="600" b="0" i="0" dirty="0">
                <a:solidFill>
                  <a:srgbClr val="505B62"/>
                </a:solidFill>
                <a:effectLst/>
                <a:latin typeface="Open Sans" panose="020B0606030504020204" pitchFamily="34" charset="0"/>
              </a:rPr>
              <a:t>, </a:t>
            </a:r>
            <a:r>
              <a:rPr lang="en-US" altLang="zh-CN" sz="600" b="0" i="0" u="none" strike="noStrike" dirty="0" err="1">
                <a:solidFill>
                  <a:srgbClr val="7D848A"/>
                </a:solidFill>
                <a:effectLst/>
                <a:latin typeface="Open Sans" panose="020B0606030504020204" pitchFamily="34" charset="0"/>
                <a:hlinkClick r:id="rId5"/>
              </a:rPr>
              <a:t>Shamkant</a:t>
            </a:r>
            <a:r>
              <a:rPr lang="en-US" altLang="zh-CN" sz="600" b="0" i="0" u="none" strike="noStrike" dirty="0">
                <a:solidFill>
                  <a:srgbClr val="7D848A"/>
                </a:solidFill>
                <a:effectLst/>
                <a:latin typeface="Open Sans" panose="020B0606030504020204" pitchFamily="34" charset="0"/>
                <a:hlinkClick r:id="rId5"/>
              </a:rPr>
              <a:t> B. </a:t>
            </a:r>
            <a:r>
              <a:rPr lang="en-US" altLang="zh-CN" sz="600" b="0" i="0" u="none" strike="noStrike" dirty="0" err="1">
                <a:solidFill>
                  <a:srgbClr val="7D848A"/>
                </a:solidFill>
                <a:effectLst/>
                <a:latin typeface="Open Sans" panose="020B0606030504020204" pitchFamily="34" charset="0"/>
                <a:hlinkClick r:id="rId5"/>
              </a:rPr>
              <a:t>Navathe</a:t>
            </a:r>
            <a:r>
              <a:rPr lang="en-US" altLang="zh-CN" sz="600" b="0" i="0" dirty="0">
                <a:solidFill>
                  <a:srgbClr val="505B62"/>
                </a:solidFill>
                <a:effectLst/>
                <a:latin typeface="Open Sans" panose="020B0606030504020204" pitchFamily="34" charset="0"/>
              </a:rPr>
              <a:t>, </a:t>
            </a:r>
            <a:r>
              <a:rPr lang="en-US" altLang="zh-CN" sz="600" b="0" i="0" u="none" strike="noStrike" dirty="0">
                <a:solidFill>
                  <a:srgbClr val="7D848A"/>
                </a:solidFill>
                <a:effectLst/>
                <a:latin typeface="Open Sans" panose="020B0606030504020204" pitchFamily="34" charset="0"/>
                <a:hlinkClick r:id="rId6"/>
              </a:rPr>
              <a:t>William Harris</a:t>
            </a:r>
            <a:r>
              <a:rPr lang="en-US" altLang="zh-CN" sz="600" b="0" i="0" dirty="0">
                <a:solidFill>
                  <a:srgbClr val="505B62"/>
                </a:solidFill>
                <a:effectLst/>
                <a:latin typeface="Open Sans" panose="020B0606030504020204" pitchFamily="34" charset="0"/>
              </a:rPr>
              <a:t>, </a:t>
            </a:r>
            <a:r>
              <a:rPr lang="en-US" altLang="zh-CN" sz="600" b="0" i="0" u="none" strike="noStrike" dirty="0" err="1">
                <a:solidFill>
                  <a:srgbClr val="7D848A"/>
                </a:solidFill>
                <a:effectLst/>
                <a:latin typeface="Open Sans" panose="020B0606030504020204" pitchFamily="34" charset="0"/>
                <a:hlinkClick r:id="rId7"/>
              </a:rPr>
              <a:t>Jinpeng</a:t>
            </a:r>
            <a:r>
              <a:rPr lang="en-US" altLang="zh-CN" sz="600" b="0" i="0" u="none" strike="noStrike" dirty="0">
                <a:solidFill>
                  <a:srgbClr val="7D848A"/>
                </a:solidFill>
                <a:effectLst/>
                <a:latin typeface="Open Sans" panose="020B0606030504020204" pitchFamily="34" charset="0"/>
                <a:hlinkClick r:id="rId7"/>
              </a:rPr>
              <a:t> Wu</a:t>
            </a:r>
            <a:r>
              <a:rPr lang="en-US" altLang="zh-CN" sz="600" b="0" i="0" dirty="0">
                <a:solidFill>
                  <a:srgbClr val="505B62"/>
                </a:solidFill>
                <a:effectLst/>
                <a:latin typeface="Open Sans" panose="020B0606030504020204" pitchFamily="34" charset="0"/>
              </a:rPr>
              <a:t>:</a:t>
            </a:r>
            <a:br>
              <a:rPr lang="en-US" altLang="zh-CN" sz="600" dirty="0"/>
            </a:br>
            <a:r>
              <a:rPr lang="en-US" altLang="zh-CN" sz="600" b="1" i="0" dirty="0">
                <a:solidFill>
                  <a:srgbClr val="666666"/>
                </a:solidFill>
                <a:effectLst/>
                <a:latin typeface="Open Sans" panose="020B0606030504020204" pitchFamily="34" charset="0"/>
              </a:rPr>
              <a:t>SIA: Optimizing Queries using Learned Predicates.</a:t>
            </a:r>
            <a:r>
              <a:rPr lang="en-US" altLang="zh-CN" sz="600" b="0" i="0" dirty="0">
                <a:solidFill>
                  <a:srgbClr val="505B62"/>
                </a:solidFill>
                <a:effectLst/>
                <a:latin typeface="Open Sans" panose="020B0606030504020204" pitchFamily="34" charset="0"/>
              </a:rPr>
              <a:t> </a:t>
            </a:r>
            <a:r>
              <a:rPr lang="en-US" altLang="zh-CN" sz="600" b="0" i="0" u="none" strike="noStrike" dirty="0">
                <a:solidFill>
                  <a:srgbClr val="7D848A"/>
                </a:solidFill>
                <a:effectLst/>
                <a:latin typeface="Open Sans" panose="020B0606030504020204" pitchFamily="34" charset="0"/>
                <a:hlinkClick r:id="rId8"/>
              </a:rPr>
              <a:t>SIGMOD Conference 2021</a:t>
            </a:r>
            <a:r>
              <a:rPr lang="en-US" altLang="zh-CN" sz="600" b="0" i="0" dirty="0">
                <a:solidFill>
                  <a:srgbClr val="505B62"/>
                </a:solidFill>
                <a:effectLst/>
                <a:latin typeface="Open Sans" panose="020B0606030504020204" pitchFamily="34" charset="0"/>
              </a:rPr>
              <a:t>: 2169-2181</a:t>
            </a:r>
            <a:endParaRPr lang="zh-CN" altLang="en-US" sz="900" dirty="0">
              <a:solidFill>
                <a:srgbClr val="FFC000"/>
              </a:solidFill>
              <a:latin typeface="Times New Roman" panose="02020603050405020304" pitchFamily="18" charset="0"/>
            </a:endParaRPr>
          </a:p>
        </p:txBody>
      </p:sp>
      <p:sp>
        <p:nvSpPr>
          <p:cNvPr id="33" name="矩形: 圆角 32"/>
          <p:cNvSpPr/>
          <p:nvPr/>
        </p:nvSpPr>
        <p:spPr>
          <a:xfrm>
            <a:off x="6872592" y="934334"/>
            <a:ext cx="2037944" cy="307139"/>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inVertic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arn(inVertic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arn(inVertic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up)">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arn(inVertical)">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barn(inVertical)">
                                      <p:cBhvr>
                                        <p:cTn id="67" dur="500"/>
                                        <p:tgtEl>
                                          <p:spTgt spid="2"/>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barn(inVertical)">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barn(inVertical)">
                                      <p:cBhvr>
                                        <p:cTn id="75" dur="500"/>
                                        <p:tgtEl>
                                          <p:spTgt spid="3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up)">
                                      <p:cBhvr>
                                        <p:cTn id="80" dur="500"/>
                                        <p:tgtEl>
                                          <p:spTgt spid="30"/>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barn(inVertical)">
                                      <p:cBhvr>
                                        <p:cTn id="8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30" grpId="0" animBg="1"/>
      <p:bldP spid="31" grpId="0" animBg="1"/>
      <p:bldP spid="32" grpId="0"/>
      <p:bldP spid="3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RBO</a:t>
            </a:r>
            <a:endParaRPr lang="zh-CN" altLang="en-US" sz="2800" b="1" dirty="0">
              <a:latin typeface="Times New Roman" panose="02020603050405020304" pitchFamily="18" charset="0"/>
            </a:endParaRPr>
          </a:p>
        </p:txBody>
      </p:sp>
      <p:sp>
        <p:nvSpPr>
          <p:cNvPr id="23"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小结</a:t>
            </a:r>
          </a:p>
        </p:txBody>
      </p:sp>
      <p:sp>
        <p:nvSpPr>
          <p:cNvPr id="48" name="矩形 47"/>
          <p:cNvSpPr/>
          <p:nvPr/>
        </p:nvSpPr>
        <p:spPr>
          <a:xfrm>
            <a:off x="743587" y="1175349"/>
            <a:ext cx="7503096" cy="4993931"/>
          </a:xfrm>
          <a:prstGeom prst="rect">
            <a:avLst/>
          </a:prstGeom>
        </p:spPr>
        <p:txBody>
          <a:bodyPr wrap="square">
            <a:spAutoFit/>
          </a:bodyPr>
          <a:lstStyle/>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基于规则的优化（</a:t>
            </a:r>
            <a:r>
              <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Rule-based Optimization, RBO</a:t>
            </a: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查询的</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逻辑重写</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，以尽可能减少不合理的开销</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基于（关系代数的等价变换）</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规则</a:t>
            </a:r>
            <a:endParaRPr lang="en-US" altLang="zh-CN"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调整操作顺序</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生成：由</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逻辑运算符</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组成的</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逻辑计划</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（树）</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逻辑运算符：关系代数的算子（</a:t>
            </a:r>
            <a:r>
              <a:rPr lang="el-GR" altLang="zh-CN" sz="1400" dirty="0">
                <a:solidFill>
                  <a:srgbClr val="C00000"/>
                </a:solidFill>
              </a:rPr>
              <a:t>π</a:t>
            </a:r>
            <a:r>
              <a:rPr lang="zh-CN" altLang="en-US" sz="1400" dirty="0"/>
              <a:t>，</a:t>
            </a:r>
            <a:r>
              <a:rPr lang="el-GR" altLang="zh-CN" sz="1400" dirty="0">
                <a:solidFill>
                  <a:srgbClr val="C00000"/>
                </a:solidFill>
              </a:rPr>
              <a:t>σ</a:t>
            </a:r>
            <a:r>
              <a:rPr lang="zh-CN" altLang="en-US" sz="1400" dirty="0"/>
              <a:t>，</a:t>
            </a:r>
            <a:r>
              <a:rPr lang="zh-CN" altLang="en-US" sz="1400" dirty="0">
                <a:solidFill>
                  <a:srgbClr val="C00000"/>
                </a:solidFill>
              </a:rPr>
              <a:t>⋈</a:t>
            </a:r>
            <a:r>
              <a:rPr lang="zh-CN" altLang="en-US" sz="1400" dirty="0"/>
              <a:t>，</a:t>
            </a:r>
            <a:r>
              <a:rPr lang="en-US" altLang="zh-CN" sz="1400" dirty="0"/>
              <a:t>…</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与关系</a:t>
            </a:r>
            <a:r>
              <a:rPr lang="zh-CN" altLang="en-US"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实例无关</a:t>
            </a:r>
            <a:endPar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基于代价的优化（</a:t>
            </a:r>
            <a:r>
              <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Cost-based Optimization, CBO</a:t>
            </a: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查询的</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物理优化</a:t>
            </a:r>
            <a:endParaRPr lang="en-US" altLang="zh-CN"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使用</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代价模型</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，对操作进行代价估计</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衡量所有可能的执行方式，选择执行代价最小的</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生成：由</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物理操作符</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组成的</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物理执行计划</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（树）</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物理操作符：关系代数算子的具体物理实现 （</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1 -&gt; n</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映射）</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与关系</a:t>
            </a:r>
            <a:r>
              <a:rPr lang="zh-CN" altLang="en-US"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实例相关</a:t>
            </a:r>
            <a:endPar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需要使用实例的</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统计信息</a:t>
            </a:r>
            <a:endParaRPr lang="en-US" altLang="zh-CN"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圆角矩形 40"/>
          <p:cNvSpPr/>
          <p:nvPr/>
        </p:nvSpPr>
        <p:spPr>
          <a:xfrm>
            <a:off x="6021758" y="2036481"/>
            <a:ext cx="1485574" cy="37832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本节内容</a:t>
            </a:r>
          </a:p>
        </p:txBody>
      </p:sp>
      <p:sp>
        <p:nvSpPr>
          <p:cNvPr id="8" name="圆角矩形 40"/>
          <p:cNvSpPr/>
          <p:nvPr/>
        </p:nvSpPr>
        <p:spPr>
          <a:xfrm>
            <a:off x="6021758" y="4217098"/>
            <a:ext cx="1485574" cy="37832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下节内容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48">
                                            <p:txEl>
                                              <p:pRg st="6" end="6"/>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23377" y="2136338"/>
            <a:ext cx="5697245" cy="2031325"/>
          </a:xfrm>
          <a:prstGeom prst="rect">
            <a:avLst/>
          </a:prstGeom>
          <a:ln w="38100">
            <a:noFill/>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l"/>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一、查询解析</a:t>
            </a:r>
            <a:endParaRPr lang="en-US" altLang="zh-CN" dirty="0">
              <a:latin typeface="Microsoft YaHei" panose="020B0503020204020204" pitchFamily="34" charset="-122"/>
              <a:ea typeface="Microsoft YaHei" panose="020B0503020204020204" pitchFamily="34" charset="-122"/>
            </a:endParaRPr>
          </a:p>
          <a:p>
            <a:endParaRPr lang="en-US" altLang="zh-CN" dirty="0">
              <a:solidFill>
                <a:schemeClr val="tx1"/>
              </a:solidFill>
              <a:latin typeface="Microsoft YaHei" panose="020B0503020204020204" pitchFamily="34" charset="-122"/>
              <a:ea typeface="Microsoft YaHei" panose="020B0503020204020204" pitchFamily="34" charset="-122"/>
            </a:endParaRPr>
          </a:p>
          <a:p>
            <a:r>
              <a:rPr lang="zh-CN" altLang="en-US" dirty="0">
                <a:solidFill>
                  <a:schemeClr val="tx1"/>
                </a:solidFill>
                <a:latin typeface="Microsoft YaHei" panose="020B0503020204020204" pitchFamily="34" charset="-122"/>
                <a:ea typeface="Microsoft YaHei" panose="020B0503020204020204" pitchFamily="34" charset="-122"/>
              </a:rPr>
              <a:t>二、逻辑重写</a:t>
            </a:r>
            <a:endParaRPr lang="en-US" altLang="zh-CN" dirty="0">
              <a:solidFill>
                <a:schemeClr val="tx1"/>
              </a:solidFill>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	</a:t>
            </a:r>
            <a:endParaRPr lang="en-US" altLang="zh-CN" dirty="0">
              <a:solidFill>
                <a:srgbClr val="C00000"/>
              </a:solidFill>
              <a:latin typeface="Microsoft YaHei" panose="020B0503020204020204" pitchFamily="34" charset="-122"/>
              <a:ea typeface="Microsoft YaHei" panose="020B0503020204020204" pitchFamily="34" charset="-122"/>
            </a:endParaRPr>
          </a:p>
          <a:p>
            <a:r>
              <a:rPr lang="zh-CN" altLang="en-US" dirty="0">
                <a:solidFill>
                  <a:srgbClr val="C00000"/>
                </a:solidFill>
                <a:latin typeface="Microsoft YaHei" panose="020B0503020204020204" pitchFamily="34" charset="-122"/>
                <a:ea typeface="Microsoft YaHei" panose="020B0503020204020204" pitchFamily="34" charset="-122"/>
              </a:rPr>
              <a:t>三、查询优化</a:t>
            </a:r>
            <a:r>
              <a:rPr lang="en-US" altLang="zh-CN" dirty="0">
                <a:solidFill>
                  <a:srgbClr val="C00000"/>
                </a:solidFill>
                <a:latin typeface="Microsoft YaHei" panose="020B0503020204020204" pitchFamily="34" charset="-122"/>
                <a:ea typeface="Microsoft YaHei" panose="020B0503020204020204" pitchFamily="34" charset="-122"/>
              </a:rPr>
              <a:t>CBO</a:t>
            </a:r>
          </a:p>
          <a:p>
            <a:r>
              <a:rPr lang="en-US" altLang="zh-CN" dirty="0">
                <a:solidFill>
                  <a:srgbClr val="C00000"/>
                </a:solidFill>
                <a:latin typeface="Microsoft YaHei" panose="020B0503020204020204" pitchFamily="34" charset="-122"/>
                <a:ea typeface="Microsoft YaHei" panose="020B0503020204020204" pitchFamily="34" charset="-122"/>
              </a:rPr>
              <a:t>	</a:t>
            </a:r>
          </a:p>
        </p:txBody>
      </p:sp>
      <p:sp>
        <p:nvSpPr>
          <p:cNvPr id="5" name="箭头: 右 4"/>
          <p:cNvSpPr/>
          <p:nvPr/>
        </p:nvSpPr>
        <p:spPr>
          <a:xfrm>
            <a:off x="1225481" y="3579392"/>
            <a:ext cx="417251" cy="248575"/>
          </a:xfrm>
          <a:prstGeom prst="rightArrow">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8" name="Title 1"/>
          <p:cNvSpPr txBox="1"/>
          <p:nvPr/>
        </p:nvSpPr>
        <p:spPr>
          <a:xfrm>
            <a:off x="223330" y="15511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mj-ea"/>
              </a:rPr>
              <a:t>本章内容</a:t>
            </a:r>
          </a:p>
        </p:txBody>
      </p:sp>
      <p:sp>
        <p:nvSpPr>
          <p:cNvPr id="10" name="灯片编号占位符 9"/>
          <p:cNvSpPr>
            <a:spLocks noGrp="1"/>
          </p:cNvSpPr>
          <p:nvPr>
            <p:ph type="sldNum" sz="quarter" idx="12"/>
          </p:nvPr>
        </p:nvSpPr>
        <p:spPr>
          <a:xfrm>
            <a:off x="6984724" y="86826"/>
            <a:ext cx="2057400" cy="365125"/>
          </a:xfrm>
        </p:spPr>
        <p:txBody>
          <a:bodyPr/>
          <a:lstStyle/>
          <a:p>
            <a:fld id="{48F63A3B-78C7-47BE-AE5E-E10140E04643}" type="slidenum">
              <a:rPr lang="en-US" smtClean="0"/>
              <a:t>59</a:t>
            </a:fld>
            <a:endParaRPr lang="en-US" dirty="0"/>
          </a:p>
        </p:txBody>
      </p:sp>
      <p:sp>
        <p:nvSpPr>
          <p:cNvPr id="14" name="圆角矩形 2"/>
          <p:cNvSpPr/>
          <p:nvPr/>
        </p:nvSpPr>
        <p:spPr>
          <a:xfrm>
            <a:off x="6389370" y="1270635"/>
            <a:ext cx="1137285" cy="441960"/>
          </a:xfrm>
          <a:prstGeom prst="round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SQL</a:t>
            </a:r>
            <a:r>
              <a:rPr lang="zh-CN" altLang="en-US"/>
              <a:t>语句</a:t>
            </a:r>
          </a:p>
        </p:txBody>
      </p:sp>
      <p:sp>
        <p:nvSpPr>
          <p:cNvPr id="15" name="圆角矩形 4"/>
          <p:cNvSpPr/>
          <p:nvPr/>
        </p:nvSpPr>
        <p:spPr>
          <a:xfrm>
            <a:off x="6313170" y="3580765"/>
            <a:ext cx="1212850" cy="441960"/>
          </a:xfrm>
          <a:prstGeom prst="round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执行计划</a:t>
            </a:r>
          </a:p>
        </p:txBody>
      </p:sp>
      <p:cxnSp>
        <p:nvCxnSpPr>
          <p:cNvPr id="16" name="直接箭头连接符 15"/>
          <p:cNvCxnSpPr>
            <a:endCxn id="17" idx="0"/>
          </p:cNvCxnSpPr>
          <p:nvPr/>
        </p:nvCxnSpPr>
        <p:spPr>
          <a:xfrm flipH="1">
            <a:off x="6925945" y="1712595"/>
            <a:ext cx="3810" cy="32956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7" name="圆角矩形 19"/>
          <p:cNvSpPr/>
          <p:nvPr/>
        </p:nvSpPr>
        <p:spPr>
          <a:xfrm>
            <a:off x="6407150" y="2042160"/>
            <a:ext cx="103695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编译器</a:t>
            </a:r>
          </a:p>
        </p:txBody>
      </p:sp>
      <p:sp>
        <p:nvSpPr>
          <p:cNvPr id="18" name="圆角矩形 20"/>
          <p:cNvSpPr/>
          <p:nvPr/>
        </p:nvSpPr>
        <p:spPr>
          <a:xfrm>
            <a:off x="6435725" y="2707005"/>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t>优化器</a:t>
            </a:r>
          </a:p>
        </p:txBody>
      </p:sp>
      <p:sp>
        <p:nvSpPr>
          <p:cNvPr id="19" name="圆角矩形 21"/>
          <p:cNvSpPr/>
          <p:nvPr/>
        </p:nvSpPr>
        <p:spPr>
          <a:xfrm>
            <a:off x="6451917" y="4544060"/>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执行器</a:t>
            </a:r>
          </a:p>
        </p:txBody>
      </p:sp>
      <p:cxnSp>
        <p:nvCxnSpPr>
          <p:cNvPr id="20" name="直接箭头连接符 19"/>
          <p:cNvCxnSpPr/>
          <p:nvPr/>
        </p:nvCxnSpPr>
        <p:spPr>
          <a:xfrm flipH="1">
            <a:off x="6931025" y="2380615"/>
            <a:ext cx="3810" cy="32956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21" name="直接箭头连接符 20"/>
          <p:cNvCxnSpPr/>
          <p:nvPr/>
        </p:nvCxnSpPr>
        <p:spPr>
          <a:xfrm flipH="1">
            <a:off x="6932930" y="3095625"/>
            <a:ext cx="5080" cy="421640"/>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p:nvPr/>
        </p:nvCxnSpPr>
        <p:spPr>
          <a:xfrm flipH="1">
            <a:off x="6941185" y="4114800"/>
            <a:ext cx="1" cy="40449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23" name="文本框 22"/>
          <p:cNvSpPr txBox="1"/>
          <p:nvPr/>
        </p:nvSpPr>
        <p:spPr>
          <a:xfrm>
            <a:off x="7790815" y="3270885"/>
            <a:ext cx="1407795" cy="1076325"/>
          </a:xfrm>
          <a:prstGeom prst="rect">
            <a:avLst/>
          </a:prstGeom>
          <a:noFill/>
        </p:spPr>
        <p:txBody>
          <a:bodyPr wrap="square" rtlCol="0">
            <a:spAutoFit/>
          </a:bodyPr>
          <a:lstStyle/>
          <a:p>
            <a:pPr marL="285750" indent="-285750">
              <a:buFont typeface="Wingdings" panose="05000000000000000000" charset="0"/>
              <a:buChar char="p"/>
            </a:pPr>
            <a:r>
              <a:rPr lang="en-US" altLang="zh-CN" sz="1600" dirty="0"/>
              <a:t>join</a:t>
            </a:r>
            <a:r>
              <a:rPr lang="zh-CN" altLang="en-US" sz="1600" dirty="0"/>
              <a:t>算子</a:t>
            </a:r>
          </a:p>
          <a:p>
            <a:pPr marL="285750" indent="-285750">
              <a:buFont typeface="Wingdings" panose="05000000000000000000" charset="0"/>
              <a:buChar char="p"/>
            </a:pPr>
            <a:r>
              <a:rPr lang="en-US" altLang="zh-CN" sz="1600" dirty="0"/>
              <a:t>sort</a:t>
            </a:r>
            <a:r>
              <a:rPr lang="zh-CN" altLang="en-US" sz="1600" dirty="0"/>
              <a:t>算子</a:t>
            </a:r>
          </a:p>
          <a:p>
            <a:pPr marL="285750" indent="-285750">
              <a:buFont typeface="Wingdings" panose="05000000000000000000" charset="0"/>
              <a:buChar char="p"/>
            </a:pPr>
            <a:r>
              <a:rPr lang="en-US" altLang="zh-CN" sz="1600" dirty="0"/>
              <a:t>scan</a:t>
            </a:r>
            <a:r>
              <a:rPr lang="zh-CN" altLang="en-US" sz="1600" dirty="0"/>
              <a:t>算子</a:t>
            </a:r>
          </a:p>
          <a:p>
            <a:pPr marL="285750" indent="-285750">
              <a:buFont typeface="Wingdings" panose="05000000000000000000" charset="0"/>
              <a:buChar char="p"/>
            </a:pPr>
            <a:r>
              <a:rPr lang="en-US" altLang="zh-CN" sz="1600" dirty="0"/>
              <a:t>…</a:t>
            </a:r>
            <a:endParaRPr lang="zh-CN" altLang="en-US" sz="1600" dirty="0"/>
          </a:p>
        </p:txBody>
      </p:sp>
      <p:sp>
        <p:nvSpPr>
          <p:cNvPr id="24" name="左大括号 23"/>
          <p:cNvSpPr/>
          <p:nvPr/>
        </p:nvSpPr>
        <p:spPr>
          <a:xfrm>
            <a:off x="7629525" y="3395980"/>
            <a:ext cx="161290" cy="825500"/>
          </a:xfrm>
          <a:prstGeom prst="leftBrace">
            <a:avLst>
              <a:gd name="adj1" fmla="val 8333"/>
              <a:gd name="adj2" fmla="val 5000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5" name="文本框 24"/>
          <p:cNvSpPr txBox="1"/>
          <p:nvPr/>
        </p:nvSpPr>
        <p:spPr>
          <a:xfrm>
            <a:off x="7736205" y="1671955"/>
            <a:ext cx="1407795" cy="1076325"/>
          </a:xfrm>
          <a:prstGeom prst="rect">
            <a:avLst/>
          </a:prstGeom>
          <a:noFill/>
        </p:spPr>
        <p:txBody>
          <a:bodyPr wrap="square" rtlCol="0">
            <a:spAutoFit/>
          </a:bodyPr>
          <a:lstStyle/>
          <a:p>
            <a:pPr marL="285750" indent="-285750">
              <a:buFont typeface="Wingdings" panose="05000000000000000000" charset="0"/>
              <a:buChar char="p"/>
            </a:pPr>
            <a:r>
              <a:rPr lang="zh-CN" altLang="en-US" sz="1600" dirty="0"/>
              <a:t>词法分析</a:t>
            </a:r>
          </a:p>
          <a:p>
            <a:pPr marL="285750" indent="-285750">
              <a:buFont typeface="Wingdings" panose="05000000000000000000" charset="0"/>
              <a:buChar char="p"/>
            </a:pPr>
            <a:r>
              <a:rPr lang="zh-CN" altLang="en-US" sz="1600" dirty="0"/>
              <a:t>语法分析</a:t>
            </a:r>
          </a:p>
          <a:p>
            <a:pPr marL="285750" indent="-285750">
              <a:buFont typeface="Wingdings" panose="05000000000000000000" charset="0"/>
              <a:buChar char="p"/>
            </a:pPr>
            <a:r>
              <a:rPr lang="zh-CN" altLang="en-US" sz="1600" dirty="0"/>
              <a:t>语义检查</a:t>
            </a:r>
          </a:p>
          <a:p>
            <a:pPr marL="285750" indent="-285750">
              <a:buFont typeface="Wingdings" panose="05000000000000000000" charset="0"/>
              <a:buChar char="p"/>
            </a:pPr>
            <a:r>
              <a:rPr lang="zh-CN" altLang="en-US" sz="1600" dirty="0"/>
              <a:t>授权检查</a:t>
            </a:r>
          </a:p>
        </p:txBody>
      </p:sp>
      <p:sp>
        <p:nvSpPr>
          <p:cNvPr id="26" name="左大括号 25"/>
          <p:cNvSpPr/>
          <p:nvPr/>
        </p:nvSpPr>
        <p:spPr>
          <a:xfrm>
            <a:off x="7574915" y="1797050"/>
            <a:ext cx="161290" cy="825500"/>
          </a:xfrm>
          <a:prstGeom prst="leftBrace">
            <a:avLst>
              <a:gd name="adj1" fmla="val 8333"/>
              <a:gd name="adj2" fmla="val 5000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7" name="圆角矩形 30"/>
          <p:cNvSpPr/>
          <p:nvPr/>
        </p:nvSpPr>
        <p:spPr>
          <a:xfrm>
            <a:off x="6457633" y="5335270"/>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存储层</a:t>
            </a:r>
            <a:endParaRPr lang="zh-CN" dirty="0"/>
          </a:p>
        </p:txBody>
      </p:sp>
      <p:cxnSp>
        <p:nvCxnSpPr>
          <p:cNvPr id="28" name="直接箭头连接符 27"/>
          <p:cNvCxnSpPr/>
          <p:nvPr/>
        </p:nvCxnSpPr>
        <p:spPr>
          <a:xfrm flipH="1">
            <a:off x="6946901" y="4906010"/>
            <a:ext cx="1" cy="40449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2" name="椭圆 1"/>
          <p:cNvSpPr/>
          <p:nvPr/>
        </p:nvSpPr>
        <p:spPr>
          <a:xfrm>
            <a:off x="7579524" y="3095625"/>
            <a:ext cx="1613474" cy="121611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3.7037E-6 L -0.16285 -0.00186 " pathEditMode="relative" rAng="0" ptsTypes="AA">
                                      <p:cBhvr>
                                        <p:cTn id="6" dur="2000" fill="hold"/>
                                        <p:tgtEl>
                                          <p:spTgt spid="2"/>
                                        </p:tgtEl>
                                        <p:attrNameLst>
                                          <p:attrName>ppt_x</p:attrName>
                                          <p:attrName>ppt_y</p:attrName>
                                        </p:attrNameLst>
                                      </p:cBhvr>
                                      <p:rCtr x="-8142"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852805" y="3884295"/>
            <a:ext cx="1693545" cy="1584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0C47E32F-9435-4CCE-92D1-CA499F700A05}" type="slidenum">
              <a:rPr lang="zh-CN" altLang="en-US" smtClean="0"/>
              <a:t>6</a:t>
            </a:fld>
            <a:endParaRPr lang="zh-CN" altLang="en-US"/>
          </a:p>
        </p:txBody>
      </p:sp>
      <p:sp>
        <p:nvSpPr>
          <p:cNvPr id="5" name="Rectangle: Rounded Corners 4"/>
          <p:cNvSpPr/>
          <p:nvPr/>
        </p:nvSpPr>
        <p:spPr>
          <a:xfrm>
            <a:off x="223332" y="2816449"/>
            <a:ext cx="1368152" cy="58477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词法分析器 </a:t>
            </a:r>
            <a:r>
              <a:rPr lang="en-US" sz="1400" b="1" dirty="0">
                <a:solidFill>
                  <a:schemeClr val="tx1"/>
                </a:solidFill>
              </a:rPr>
              <a:t>&amp; </a:t>
            </a:r>
            <a:r>
              <a:rPr lang="zh-CN" altLang="en-US" sz="1400" b="1" dirty="0">
                <a:solidFill>
                  <a:schemeClr val="tx1"/>
                </a:solidFill>
              </a:rPr>
              <a:t>语法分析器</a:t>
            </a:r>
          </a:p>
        </p:txBody>
      </p:sp>
      <p:sp>
        <p:nvSpPr>
          <p:cNvPr id="13" name="Arrow: Down 12"/>
          <p:cNvSpPr/>
          <p:nvPr/>
        </p:nvSpPr>
        <p:spPr>
          <a:xfrm>
            <a:off x="799396" y="2250583"/>
            <a:ext cx="144016" cy="493857"/>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15668" y="1769284"/>
            <a:ext cx="910590" cy="337185"/>
          </a:xfrm>
          <a:prstGeom prst="rect">
            <a:avLst/>
          </a:prstGeom>
          <a:noFill/>
        </p:spPr>
        <p:txBody>
          <a:bodyPr wrap="none" rtlCol="0">
            <a:spAutoFit/>
          </a:bodyPr>
          <a:lstStyle/>
          <a:p>
            <a:r>
              <a:rPr lang="en-US" sz="1600" b="1" dirty="0"/>
              <a:t>SQL</a:t>
            </a:r>
            <a:r>
              <a:rPr lang="zh-CN" altLang="en-US" sz="1600" b="1" dirty="0"/>
              <a:t>语句</a:t>
            </a:r>
          </a:p>
        </p:txBody>
      </p:sp>
      <p:sp>
        <p:nvSpPr>
          <p:cNvPr id="15" name="Rectangle: Rounded Corners 14"/>
          <p:cNvSpPr/>
          <p:nvPr/>
        </p:nvSpPr>
        <p:spPr>
          <a:xfrm>
            <a:off x="1195502" y="4050784"/>
            <a:ext cx="1008112" cy="1251939"/>
          </a:xfrm>
          <a:prstGeom prst="roundRect">
            <a:avLst/>
          </a:prstGeom>
          <a:solidFill>
            <a:schemeClr val="bg1">
              <a:lumMod val="85000"/>
            </a:schemeClr>
          </a:solidFill>
          <a:effectLst>
            <a:glow rad="63500">
              <a:schemeClr val="accent1">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抽象语法树</a:t>
            </a:r>
            <a:r>
              <a:rPr lang="en-US" sz="1400" b="1" dirty="0">
                <a:solidFill>
                  <a:schemeClr val="tx1"/>
                </a:solidFill>
              </a:rPr>
              <a:t> (AST)</a:t>
            </a:r>
          </a:p>
        </p:txBody>
      </p:sp>
      <p:cxnSp>
        <p:nvCxnSpPr>
          <p:cNvPr id="29" name="Straight Arrow Connector 28"/>
          <p:cNvCxnSpPr/>
          <p:nvPr/>
        </p:nvCxnSpPr>
        <p:spPr>
          <a:xfrm>
            <a:off x="979416" y="3402712"/>
            <a:ext cx="396044" cy="64956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编译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可执行计划</a:t>
            </a:r>
          </a:p>
        </p:txBody>
      </p:sp>
      <p:sp>
        <p:nvSpPr>
          <p:cNvPr id="1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17" name="椭圆 5"/>
          <p:cNvSpPr>
            <a:spLocks noChangeArrowheads="1"/>
          </p:cNvSpPr>
          <p:nvPr/>
        </p:nvSpPr>
        <p:spPr bwMode="auto">
          <a:xfrm>
            <a:off x="3864769" y="934938"/>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18" name="矩形 6"/>
          <p:cNvSpPr>
            <a:spLocks noChangeArrowheads="1"/>
          </p:cNvSpPr>
          <p:nvPr/>
        </p:nvSpPr>
        <p:spPr bwMode="auto">
          <a:xfrm>
            <a:off x="-11112" y="937058"/>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19" name="文本框 10"/>
          <p:cNvSpPr txBox="1">
            <a:spLocks noChangeArrowheads="1"/>
          </p:cNvSpPr>
          <p:nvPr/>
        </p:nvSpPr>
        <p:spPr bwMode="auto">
          <a:xfrm>
            <a:off x="-79152" y="955435"/>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抽象语法树 </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Abstract Syntax Tree</a:t>
            </a:r>
            <a:endPar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查询优化</a:t>
            </a:r>
            <a:r>
              <a:rPr lang="en-US" altLang="zh-CN" sz="2800" b="1" dirty="0">
                <a:latin typeface="Times New Roman" panose="02020603050405020304" pitchFamily="18" charset="0"/>
              </a:rPr>
              <a:t>CBO</a:t>
            </a:r>
            <a:endParaRPr lang="zh-CN" altLang="en-US" sz="2800" b="1" dirty="0">
              <a:latin typeface="Times New Roman" panose="02020603050405020304" pitchFamily="18" charset="0"/>
            </a:endParaRPr>
          </a:p>
        </p:txBody>
      </p:sp>
      <p:sp>
        <p:nvSpPr>
          <p:cNvPr id="23555"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3556"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SQL</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引擎</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pipeline</a:t>
            </a:r>
            <a:endPar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endParaRPr>
          </a:p>
        </p:txBody>
      </p:sp>
      <p:cxnSp>
        <p:nvCxnSpPr>
          <p:cNvPr id="12" name="直接箭头连接符 11"/>
          <p:cNvCxnSpPr>
            <a:stCxn id="3" idx="3"/>
            <a:endCxn id="11" idx="1"/>
          </p:cNvCxnSpPr>
          <p:nvPr/>
        </p:nvCxnSpPr>
        <p:spPr>
          <a:xfrm>
            <a:off x="882097" y="1797050"/>
            <a:ext cx="766536" cy="0"/>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grpSp>
        <p:nvGrpSpPr>
          <p:cNvPr id="120" name="组合 119"/>
          <p:cNvGrpSpPr/>
          <p:nvPr/>
        </p:nvGrpSpPr>
        <p:grpSpPr>
          <a:xfrm>
            <a:off x="7061315" y="5120669"/>
            <a:ext cx="1673343" cy="1622369"/>
            <a:chOff x="6101656" y="1270635"/>
            <a:chExt cx="3096954" cy="4400550"/>
          </a:xfrm>
        </p:grpSpPr>
        <p:sp>
          <p:nvSpPr>
            <p:cNvPr id="15" name="圆角矩形 2"/>
            <p:cNvSpPr/>
            <p:nvPr/>
          </p:nvSpPr>
          <p:spPr>
            <a:xfrm>
              <a:off x="6389370" y="1270635"/>
              <a:ext cx="1137285" cy="441960"/>
            </a:xfrm>
            <a:prstGeom prst="round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a:t>SQL</a:t>
              </a:r>
              <a:r>
                <a:rPr lang="zh-CN" altLang="en-US" sz="600"/>
                <a:t>语句</a:t>
              </a:r>
            </a:p>
          </p:txBody>
        </p:sp>
        <p:sp>
          <p:nvSpPr>
            <p:cNvPr id="17" name="圆角矩形 4"/>
            <p:cNvSpPr/>
            <p:nvPr/>
          </p:nvSpPr>
          <p:spPr>
            <a:xfrm>
              <a:off x="6313170" y="3580765"/>
              <a:ext cx="1212850" cy="441960"/>
            </a:xfrm>
            <a:prstGeom prst="round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600"/>
                <a:t>执行计划</a:t>
              </a:r>
            </a:p>
          </p:txBody>
        </p:sp>
        <p:cxnSp>
          <p:nvCxnSpPr>
            <p:cNvPr id="18" name="直接箭头连接符 17"/>
            <p:cNvCxnSpPr>
              <a:endCxn id="19" idx="0"/>
            </p:cNvCxnSpPr>
            <p:nvPr/>
          </p:nvCxnSpPr>
          <p:spPr>
            <a:xfrm flipH="1">
              <a:off x="6925945" y="1712595"/>
              <a:ext cx="3810" cy="32956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9" name="圆角矩形 19"/>
            <p:cNvSpPr/>
            <p:nvPr/>
          </p:nvSpPr>
          <p:spPr>
            <a:xfrm>
              <a:off x="6407150" y="2042160"/>
              <a:ext cx="103695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600" dirty="0"/>
                <a:t>编译器</a:t>
              </a:r>
            </a:p>
          </p:txBody>
        </p:sp>
        <p:sp>
          <p:nvSpPr>
            <p:cNvPr id="20" name="圆角矩形 20"/>
            <p:cNvSpPr/>
            <p:nvPr/>
          </p:nvSpPr>
          <p:spPr>
            <a:xfrm>
              <a:off x="6435725" y="2707005"/>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600"/>
                <a:t>优化器</a:t>
              </a:r>
            </a:p>
          </p:txBody>
        </p:sp>
        <p:sp>
          <p:nvSpPr>
            <p:cNvPr id="21" name="圆角矩形 21"/>
            <p:cNvSpPr/>
            <p:nvPr/>
          </p:nvSpPr>
          <p:spPr>
            <a:xfrm>
              <a:off x="6451917" y="4544060"/>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600" dirty="0"/>
                <a:t>执行器</a:t>
              </a:r>
            </a:p>
          </p:txBody>
        </p:sp>
        <p:cxnSp>
          <p:nvCxnSpPr>
            <p:cNvPr id="22" name="直接箭头连接符 21"/>
            <p:cNvCxnSpPr/>
            <p:nvPr/>
          </p:nvCxnSpPr>
          <p:spPr>
            <a:xfrm flipH="1">
              <a:off x="6931025" y="2380615"/>
              <a:ext cx="3810" cy="32956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p:nvPr/>
          </p:nvCxnSpPr>
          <p:spPr>
            <a:xfrm flipH="1">
              <a:off x="6932930" y="3095625"/>
              <a:ext cx="5080" cy="421640"/>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a:xfrm flipH="1">
              <a:off x="6941185" y="4114800"/>
              <a:ext cx="1" cy="40449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25" name="文本框 24"/>
            <p:cNvSpPr txBox="1"/>
            <p:nvPr/>
          </p:nvSpPr>
          <p:spPr>
            <a:xfrm>
              <a:off x="7790816" y="3270884"/>
              <a:ext cx="1407794" cy="1085267"/>
            </a:xfrm>
            <a:prstGeom prst="rect">
              <a:avLst/>
            </a:prstGeom>
            <a:noFill/>
          </p:spPr>
          <p:txBody>
            <a:bodyPr wrap="square" rtlCol="0">
              <a:spAutoFit/>
            </a:bodyPr>
            <a:lstStyle/>
            <a:p>
              <a:pPr marL="285750" indent="-285750">
                <a:buFont typeface="Wingdings" panose="05000000000000000000" charset="0"/>
                <a:buChar char="p"/>
              </a:pPr>
              <a:r>
                <a:rPr lang="en-US" altLang="zh-CN" sz="500"/>
                <a:t>join</a:t>
              </a:r>
              <a:r>
                <a:rPr lang="zh-CN" altLang="en-US" sz="500"/>
                <a:t>算子</a:t>
              </a:r>
            </a:p>
            <a:p>
              <a:pPr marL="285750" indent="-285750">
                <a:buFont typeface="Wingdings" panose="05000000000000000000" charset="0"/>
                <a:buChar char="p"/>
              </a:pPr>
              <a:r>
                <a:rPr lang="en-US" altLang="zh-CN" sz="500"/>
                <a:t>sort</a:t>
              </a:r>
              <a:r>
                <a:rPr lang="zh-CN" altLang="en-US" sz="500"/>
                <a:t>算子</a:t>
              </a:r>
            </a:p>
            <a:p>
              <a:pPr marL="285750" indent="-285750">
                <a:buFont typeface="Wingdings" panose="05000000000000000000" charset="0"/>
                <a:buChar char="p"/>
              </a:pPr>
              <a:r>
                <a:rPr lang="en-US" altLang="zh-CN" sz="500"/>
                <a:t>scan</a:t>
              </a:r>
              <a:r>
                <a:rPr lang="zh-CN" altLang="en-US" sz="500"/>
                <a:t>算子</a:t>
              </a:r>
            </a:p>
            <a:p>
              <a:pPr marL="285750" indent="-285750">
                <a:buFont typeface="Wingdings" panose="05000000000000000000" charset="0"/>
                <a:buChar char="p"/>
              </a:pPr>
              <a:r>
                <a:rPr lang="zh-CN" altLang="en-US" sz="500"/>
                <a:t>索引</a:t>
              </a:r>
            </a:p>
          </p:txBody>
        </p:sp>
        <p:sp>
          <p:nvSpPr>
            <p:cNvPr id="26" name="左大括号 25"/>
            <p:cNvSpPr/>
            <p:nvPr/>
          </p:nvSpPr>
          <p:spPr>
            <a:xfrm>
              <a:off x="7629525" y="3395980"/>
              <a:ext cx="161290" cy="825500"/>
            </a:xfrm>
            <a:prstGeom prst="leftBrace">
              <a:avLst>
                <a:gd name="adj1" fmla="val 8333"/>
                <a:gd name="adj2" fmla="val 5000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sz="600"/>
            </a:p>
          </p:txBody>
        </p:sp>
        <p:sp>
          <p:nvSpPr>
            <p:cNvPr id="27" name="文本框 26"/>
            <p:cNvSpPr txBox="1"/>
            <p:nvPr/>
          </p:nvSpPr>
          <p:spPr>
            <a:xfrm>
              <a:off x="7736205" y="1671957"/>
              <a:ext cx="1407794" cy="1085267"/>
            </a:xfrm>
            <a:prstGeom prst="rect">
              <a:avLst/>
            </a:prstGeom>
            <a:noFill/>
          </p:spPr>
          <p:txBody>
            <a:bodyPr wrap="square" rtlCol="0">
              <a:spAutoFit/>
            </a:bodyPr>
            <a:lstStyle/>
            <a:p>
              <a:pPr marL="285750" indent="-285750">
                <a:buFont typeface="Wingdings" panose="05000000000000000000" charset="0"/>
                <a:buChar char="p"/>
              </a:pPr>
              <a:r>
                <a:rPr lang="zh-CN" altLang="en-US" sz="500" dirty="0"/>
                <a:t>词法分析</a:t>
              </a:r>
            </a:p>
            <a:p>
              <a:pPr marL="285750" indent="-285750">
                <a:buFont typeface="Wingdings" panose="05000000000000000000" charset="0"/>
                <a:buChar char="p"/>
              </a:pPr>
              <a:r>
                <a:rPr lang="zh-CN" altLang="en-US" sz="500" dirty="0"/>
                <a:t>语法分析</a:t>
              </a:r>
            </a:p>
            <a:p>
              <a:pPr marL="285750" indent="-285750">
                <a:buFont typeface="Wingdings" panose="05000000000000000000" charset="0"/>
                <a:buChar char="p"/>
              </a:pPr>
              <a:r>
                <a:rPr lang="zh-CN" altLang="en-US" sz="500" dirty="0"/>
                <a:t>语义检查</a:t>
              </a:r>
            </a:p>
            <a:p>
              <a:pPr marL="285750" indent="-285750">
                <a:buFont typeface="Wingdings" panose="05000000000000000000" charset="0"/>
                <a:buChar char="p"/>
              </a:pPr>
              <a:r>
                <a:rPr lang="zh-CN" altLang="en-US" sz="500" dirty="0"/>
                <a:t>授权检查</a:t>
              </a:r>
            </a:p>
          </p:txBody>
        </p:sp>
        <p:sp>
          <p:nvSpPr>
            <p:cNvPr id="28" name="左大括号 27"/>
            <p:cNvSpPr/>
            <p:nvPr/>
          </p:nvSpPr>
          <p:spPr>
            <a:xfrm>
              <a:off x="7574915" y="1797050"/>
              <a:ext cx="161290" cy="825500"/>
            </a:xfrm>
            <a:prstGeom prst="leftBrace">
              <a:avLst>
                <a:gd name="adj1" fmla="val 8333"/>
                <a:gd name="adj2" fmla="val 5000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sz="600"/>
            </a:p>
          </p:txBody>
        </p:sp>
        <p:sp>
          <p:nvSpPr>
            <p:cNvPr id="29" name="圆角矩形 30"/>
            <p:cNvSpPr/>
            <p:nvPr/>
          </p:nvSpPr>
          <p:spPr>
            <a:xfrm>
              <a:off x="6457633" y="5335270"/>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a:t>存储层</a:t>
              </a:r>
              <a:endParaRPr lang="zh-CN" sz="600" dirty="0"/>
            </a:p>
          </p:txBody>
        </p:sp>
        <p:cxnSp>
          <p:nvCxnSpPr>
            <p:cNvPr id="30" name="直接箭头连接符 29"/>
            <p:cNvCxnSpPr/>
            <p:nvPr/>
          </p:nvCxnSpPr>
          <p:spPr>
            <a:xfrm flipH="1">
              <a:off x="6946901" y="4906010"/>
              <a:ext cx="1" cy="40449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31" name="椭圆 30"/>
            <p:cNvSpPr/>
            <p:nvPr/>
          </p:nvSpPr>
          <p:spPr>
            <a:xfrm>
              <a:off x="6101656" y="1959257"/>
              <a:ext cx="1613474" cy="242603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p>
          </p:txBody>
        </p:sp>
      </p:grpSp>
      <p:cxnSp>
        <p:nvCxnSpPr>
          <p:cNvPr id="39" name="直接箭头连接符 38"/>
          <p:cNvCxnSpPr>
            <a:stCxn id="11" idx="3"/>
            <a:endCxn id="36" idx="1"/>
          </p:cNvCxnSpPr>
          <p:nvPr/>
        </p:nvCxnSpPr>
        <p:spPr>
          <a:xfrm>
            <a:off x="2258233" y="1797050"/>
            <a:ext cx="822987" cy="0"/>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47" name="直接箭头连接符 46"/>
          <p:cNvCxnSpPr>
            <a:stCxn id="36" idx="3"/>
            <a:endCxn id="44" idx="1"/>
          </p:cNvCxnSpPr>
          <p:nvPr/>
        </p:nvCxnSpPr>
        <p:spPr>
          <a:xfrm>
            <a:off x="3690820" y="1797050"/>
            <a:ext cx="2055818" cy="272731"/>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51" name="直接箭头连接符 50"/>
          <p:cNvCxnSpPr>
            <a:stCxn id="44" idx="2"/>
            <a:endCxn id="108" idx="0"/>
          </p:cNvCxnSpPr>
          <p:nvPr/>
        </p:nvCxnSpPr>
        <p:spPr>
          <a:xfrm>
            <a:off x="6051438" y="2374581"/>
            <a:ext cx="6944" cy="92453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62" name="直接箭头连接符 61"/>
          <p:cNvCxnSpPr>
            <a:stCxn id="54" idx="2"/>
            <a:endCxn id="113" idx="0"/>
          </p:cNvCxnSpPr>
          <p:nvPr/>
        </p:nvCxnSpPr>
        <p:spPr>
          <a:xfrm flipH="1">
            <a:off x="6057228" y="4305921"/>
            <a:ext cx="1154" cy="1269516"/>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grpSp>
        <p:nvGrpSpPr>
          <p:cNvPr id="95" name="组合 94"/>
          <p:cNvGrpSpPr/>
          <p:nvPr/>
        </p:nvGrpSpPr>
        <p:grpSpPr>
          <a:xfrm>
            <a:off x="202183" y="1239300"/>
            <a:ext cx="812974" cy="862550"/>
            <a:chOff x="202183" y="1239300"/>
            <a:chExt cx="812974" cy="862550"/>
          </a:xfrm>
        </p:grpSpPr>
        <p:pic>
          <p:nvPicPr>
            <p:cNvPr id="3" name="图片 2"/>
            <p:cNvPicPr>
              <a:picLocks noChangeAspect="1"/>
            </p:cNvPicPr>
            <p:nvPr/>
          </p:nvPicPr>
          <p:blipFill>
            <a:blip r:embed="rId2"/>
            <a:stretch>
              <a:fillRect/>
            </a:stretch>
          </p:blipFill>
          <p:spPr>
            <a:xfrm>
              <a:off x="272497" y="1492250"/>
              <a:ext cx="609600" cy="609600"/>
            </a:xfrm>
            <a:prstGeom prst="rect">
              <a:avLst/>
            </a:prstGeom>
          </p:spPr>
        </p:pic>
        <p:sp>
          <p:nvSpPr>
            <p:cNvPr id="64" name="文本框 63"/>
            <p:cNvSpPr txBox="1"/>
            <p:nvPr/>
          </p:nvSpPr>
          <p:spPr>
            <a:xfrm>
              <a:off x="202183" y="1239300"/>
              <a:ext cx="812974" cy="276999"/>
            </a:xfrm>
            <a:prstGeom prst="rect">
              <a:avLst/>
            </a:prstGeom>
            <a:noFill/>
          </p:spPr>
          <p:txBody>
            <a:bodyPr wrap="square" rtlCol="0">
              <a:spAutoFit/>
            </a:bodyPr>
            <a:lstStyle/>
            <a:p>
              <a:r>
                <a:rPr lang="zh-CN" altLang="en-US" sz="1200" dirty="0"/>
                <a:t>应用程序</a:t>
              </a:r>
            </a:p>
          </p:txBody>
        </p:sp>
      </p:grpSp>
      <p:grpSp>
        <p:nvGrpSpPr>
          <p:cNvPr id="99" name="组合 98"/>
          <p:cNvGrpSpPr/>
          <p:nvPr/>
        </p:nvGrpSpPr>
        <p:grpSpPr>
          <a:xfrm>
            <a:off x="1624227" y="1241292"/>
            <a:ext cx="697000" cy="860558"/>
            <a:chOff x="1624227" y="1241292"/>
            <a:chExt cx="697000" cy="860558"/>
          </a:xfrm>
        </p:grpSpPr>
        <p:pic>
          <p:nvPicPr>
            <p:cNvPr id="11" name="图片 10"/>
            <p:cNvPicPr>
              <a:picLocks noChangeAspect="1"/>
            </p:cNvPicPr>
            <p:nvPr/>
          </p:nvPicPr>
          <p:blipFill>
            <a:blip r:embed="rId3"/>
            <a:stretch>
              <a:fillRect/>
            </a:stretch>
          </p:blipFill>
          <p:spPr>
            <a:xfrm>
              <a:off x="1648633" y="1492250"/>
              <a:ext cx="609600" cy="609600"/>
            </a:xfrm>
            <a:prstGeom prst="rect">
              <a:avLst/>
            </a:prstGeom>
          </p:spPr>
        </p:pic>
        <p:sp>
          <p:nvSpPr>
            <p:cNvPr id="98" name="文本框 97"/>
            <p:cNvSpPr txBox="1"/>
            <p:nvPr/>
          </p:nvSpPr>
          <p:spPr>
            <a:xfrm>
              <a:off x="1624227" y="1241292"/>
              <a:ext cx="697000" cy="276999"/>
            </a:xfrm>
            <a:prstGeom prst="rect">
              <a:avLst/>
            </a:prstGeom>
            <a:noFill/>
          </p:spPr>
          <p:txBody>
            <a:bodyPr wrap="square" rtlCol="0">
              <a:spAutoFit/>
            </a:bodyPr>
            <a:lstStyle/>
            <a:p>
              <a:r>
                <a:rPr lang="zh-CN" altLang="en-US" sz="1200" dirty="0"/>
                <a:t>解析器</a:t>
              </a:r>
            </a:p>
          </p:txBody>
        </p:sp>
      </p:grpSp>
      <p:grpSp>
        <p:nvGrpSpPr>
          <p:cNvPr id="100" name="组合 99"/>
          <p:cNvGrpSpPr/>
          <p:nvPr/>
        </p:nvGrpSpPr>
        <p:grpSpPr>
          <a:xfrm>
            <a:off x="2933847" y="1215251"/>
            <a:ext cx="915492" cy="886599"/>
            <a:chOff x="2933847" y="1215251"/>
            <a:chExt cx="915492" cy="886599"/>
          </a:xfrm>
        </p:grpSpPr>
        <p:pic>
          <p:nvPicPr>
            <p:cNvPr id="36" name="图片 35"/>
            <p:cNvPicPr>
              <a:picLocks noChangeAspect="1"/>
            </p:cNvPicPr>
            <p:nvPr/>
          </p:nvPicPr>
          <p:blipFill>
            <a:blip r:embed="rId4"/>
            <a:stretch>
              <a:fillRect/>
            </a:stretch>
          </p:blipFill>
          <p:spPr>
            <a:xfrm>
              <a:off x="3081220" y="1492250"/>
              <a:ext cx="609600" cy="609600"/>
            </a:xfrm>
            <a:prstGeom prst="rect">
              <a:avLst/>
            </a:prstGeom>
          </p:spPr>
        </p:pic>
        <p:sp>
          <p:nvSpPr>
            <p:cNvPr id="102" name="文本框 101"/>
            <p:cNvSpPr txBox="1"/>
            <p:nvPr/>
          </p:nvSpPr>
          <p:spPr>
            <a:xfrm>
              <a:off x="2933847" y="1215251"/>
              <a:ext cx="915492" cy="276999"/>
            </a:xfrm>
            <a:prstGeom prst="rect">
              <a:avLst/>
            </a:prstGeom>
            <a:noFill/>
          </p:spPr>
          <p:txBody>
            <a:bodyPr wrap="square" rtlCol="0">
              <a:spAutoFit/>
            </a:bodyPr>
            <a:lstStyle/>
            <a:p>
              <a:r>
                <a:rPr lang="zh-CN" altLang="en-US" sz="1200" dirty="0"/>
                <a:t>检查</a:t>
              </a:r>
              <a:r>
                <a:rPr lang="en-US" altLang="zh-CN" sz="1200" dirty="0"/>
                <a:t>&amp;</a:t>
              </a:r>
              <a:r>
                <a:rPr lang="zh-CN" altLang="en-US" sz="1200" dirty="0"/>
                <a:t>绑定</a:t>
              </a:r>
            </a:p>
          </p:txBody>
        </p:sp>
      </p:grpSp>
      <p:grpSp>
        <p:nvGrpSpPr>
          <p:cNvPr id="101" name="组合 100"/>
          <p:cNvGrpSpPr/>
          <p:nvPr/>
        </p:nvGrpSpPr>
        <p:grpSpPr>
          <a:xfrm>
            <a:off x="5708993" y="1396471"/>
            <a:ext cx="915492" cy="978110"/>
            <a:chOff x="4383075" y="1123740"/>
            <a:chExt cx="915492" cy="978110"/>
          </a:xfrm>
        </p:grpSpPr>
        <p:pic>
          <p:nvPicPr>
            <p:cNvPr id="44" name="图片 43"/>
            <p:cNvPicPr>
              <a:picLocks noChangeAspect="1"/>
            </p:cNvPicPr>
            <p:nvPr/>
          </p:nvPicPr>
          <p:blipFill>
            <a:blip r:embed="rId5"/>
            <a:stretch>
              <a:fillRect/>
            </a:stretch>
          </p:blipFill>
          <p:spPr>
            <a:xfrm>
              <a:off x="4420720" y="1492250"/>
              <a:ext cx="609600" cy="609600"/>
            </a:xfrm>
            <a:prstGeom prst="rect">
              <a:avLst/>
            </a:prstGeom>
          </p:spPr>
        </p:pic>
        <p:sp>
          <p:nvSpPr>
            <p:cNvPr id="103" name="文本框 102"/>
            <p:cNvSpPr txBox="1"/>
            <p:nvPr/>
          </p:nvSpPr>
          <p:spPr>
            <a:xfrm>
              <a:off x="4383075" y="1123740"/>
              <a:ext cx="915492" cy="461665"/>
            </a:xfrm>
            <a:prstGeom prst="rect">
              <a:avLst/>
            </a:prstGeom>
            <a:noFill/>
          </p:spPr>
          <p:txBody>
            <a:bodyPr wrap="square" rtlCol="0">
              <a:spAutoFit/>
            </a:bodyPr>
            <a:lstStyle/>
            <a:p>
              <a:pPr algn="ctr"/>
              <a:r>
                <a:rPr lang="zh-CN" altLang="en-US" sz="1200" dirty="0"/>
                <a:t>基于规则的优化</a:t>
              </a:r>
            </a:p>
          </p:txBody>
        </p:sp>
      </p:grpSp>
      <p:grpSp>
        <p:nvGrpSpPr>
          <p:cNvPr id="106" name="组合 105"/>
          <p:cNvGrpSpPr/>
          <p:nvPr/>
        </p:nvGrpSpPr>
        <p:grpSpPr>
          <a:xfrm>
            <a:off x="5600636" y="3299116"/>
            <a:ext cx="915492" cy="1006805"/>
            <a:chOff x="4265384" y="2510460"/>
            <a:chExt cx="915492" cy="1006805"/>
          </a:xfrm>
        </p:grpSpPr>
        <p:pic>
          <p:nvPicPr>
            <p:cNvPr id="54" name="图片 53"/>
            <p:cNvPicPr>
              <a:picLocks noChangeAspect="1"/>
            </p:cNvPicPr>
            <p:nvPr/>
          </p:nvPicPr>
          <p:blipFill>
            <a:blip r:embed="rId6"/>
            <a:stretch>
              <a:fillRect/>
            </a:stretch>
          </p:blipFill>
          <p:spPr>
            <a:xfrm>
              <a:off x="4418330" y="2907665"/>
              <a:ext cx="609600" cy="609600"/>
            </a:xfrm>
            <a:prstGeom prst="rect">
              <a:avLst/>
            </a:prstGeom>
          </p:spPr>
        </p:pic>
        <p:sp>
          <p:nvSpPr>
            <p:cNvPr id="108" name="文本框 107"/>
            <p:cNvSpPr txBox="1"/>
            <p:nvPr/>
          </p:nvSpPr>
          <p:spPr>
            <a:xfrm>
              <a:off x="4265384" y="2510460"/>
              <a:ext cx="915492" cy="461665"/>
            </a:xfrm>
            <a:prstGeom prst="rect">
              <a:avLst/>
            </a:prstGeom>
            <a:noFill/>
          </p:spPr>
          <p:txBody>
            <a:bodyPr wrap="square" rtlCol="0">
              <a:spAutoFit/>
            </a:bodyPr>
            <a:lstStyle/>
            <a:p>
              <a:pPr algn="ctr"/>
              <a:r>
                <a:rPr lang="zh-CN" altLang="en-US" sz="1200" dirty="0"/>
                <a:t>基于代价的优化</a:t>
              </a:r>
            </a:p>
          </p:txBody>
        </p:sp>
      </p:grpSp>
      <p:grpSp>
        <p:nvGrpSpPr>
          <p:cNvPr id="111" name="组合 110"/>
          <p:cNvGrpSpPr/>
          <p:nvPr/>
        </p:nvGrpSpPr>
        <p:grpSpPr>
          <a:xfrm>
            <a:off x="5720081" y="5575437"/>
            <a:ext cx="666859" cy="837659"/>
            <a:chOff x="4420720" y="4427363"/>
            <a:chExt cx="666859" cy="837659"/>
          </a:xfrm>
        </p:grpSpPr>
        <p:pic>
          <p:nvPicPr>
            <p:cNvPr id="56" name="图片 55"/>
            <p:cNvPicPr>
              <a:picLocks noChangeAspect="1"/>
            </p:cNvPicPr>
            <p:nvPr/>
          </p:nvPicPr>
          <p:blipFill>
            <a:blip r:embed="rId7"/>
            <a:stretch>
              <a:fillRect/>
            </a:stretch>
          </p:blipFill>
          <p:spPr>
            <a:xfrm>
              <a:off x="4420720" y="4655422"/>
              <a:ext cx="609600" cy="609600"/>
            </a:xfrm>
            <a:prstGeom prst="rect">
              <a:avLst/>
            </a:prstGeom>
          </p:spPr>
        </p:pic>
        <p:sp>
          <p:nvSpPr>
            <p:cNvPr id="113" name="文本框 112"/>
            <p:cNvSpPr txBox="1"/>
            <p:nvPr/>
          </p:nvSpPr>
          <p:spPr>
            <a:xfrm>
              <a:off x="4428154" y="4427363"/>
              <a:ext cx="659425" cy="276999"/>
            </a:xfrm>
            <a:prstGeom prst="rect">
              <a:avLst/>
            </a:prstGeom>
            <a:noFill/>
          </p:spPr>
          <p:txBody>
            <a:bodyPr wrap="square" rtlCol="0">
              <a:spAutoFit/>
            </a:bodyPr>
            <a:lstStyle/>
            <a:p>
              <a:r>
                <a:rPr lang="zh-CN" altLang="en-US" sz="1200" dirty="0"/>
                <a:t>执行器</a:t>
              </a:r>
            </a:p>
          </p:txBody>
        </p:sp>
      </p:grpSp>
      <p:grpSp>
        <p:nvGrpSpPr>
          <p:cNvPr id="114" name="组合 113"/>
          <p:cNvGrpSpPr/>
          <p:nvPr/>
        </p:nvGrpSpPr>
        <p:grpSpPr>
          <a:xfrm>
            <a:off x="7171233" y="690637"/>
            <a:ext cx="822645" cy="820835"/>
            <a:chOff x="2732054" y="4082980"/>
            <a:chExt cx="822645" cy="820835"/>
          </a:xfrm>
        </p:grpSpPr>
        <p:pic>
          <p:nvPicPr>
            <p:cNvPr id="34" name="图片 33"/>
            <p:cNvPicPr>
              <a:picLocks noChangeAspect="1"/>
            </p:cNvPicPr>
            <p:nvPr/>
          </p:nvPicPr>
          <p:blipFill>
            <a:blip r:embed="rId8"/>
            <a:stretch>
              <a:fillRect/>
            </a:stretch>
          </p:blipFill>
          <p:spPr>
            <a:xfrm>
              <a:off x="2831895" y="4294215"/>
              <a:ext cx="609600" cy="609600"/>
            </a:xfrm>
            <a:prstGeom prst="rect">
              <a:avLst/>
            </a:prstGeom>
          </p:spPr>
        </p:pic>
        <p:sp>
          <p:nvSpPr>
            <p:cNvPr id="116" name="文本框 115"/>
            <p:cNvSpPr txBox="1"/>
            <p:nvPr/>
          </p:nvSpPr>
          <p:spPr>
            <a:xfrm>
              <a:off x="2732054" y="4082980"/>
              <a:ext cx="822645" cy="276999"/>
            </a:xfrm>
            <a:prstGeom prst="rect">
              <a:avLst/>
            </a:prstGeom>
            <a:noFill/>
          </p:spPr>
          <p:txBody>
            <a:bodyPr wrap="square" rtlCol="0">
              <a:spAutoFit/>
            </a:bodyPr>
            <a:lstStyle/>
            <a:p>
              <a:r>
                <a:rPr lang="zh-CN" altLang="en-US" sz="1200" dirty="0"/>
                <a:t>数据字典</a:t>
              </a:r>
            </a:p>
          </p:txBody>
        </p:sp>
      </p:grpSp>
      <p:grpSp>
        <p:nvGrpSpPr>
          <p:cNvPr id="119" name="组合 118"/>
          <p:cNvGrpSpPr/>
          <p:nvPr/>
        </p:nvGrpSpPr>
        <p:grpSpPr>
          <a:xfrm>
            <a:off x="7213270" y="3263106"/>
            <a:ext cx="822645" cy="783235"/>
            <a:chOff x="2868175" y="2789075"/>
            <a:chExt cx="822645" cy="783235"/>
          </a:xfrm>
        </p:grpSpPr>
        <p:sp>
          <p:nvSpPr>
            <p:cNvPr id="118" name="文本框 117"/>
            <p:cNvSpPr txBox="1"/>
            <p:nvPr/>
          </p:nvSpPr>
          <p:spPr>
            <a:xfrm>
              <a:off x="2868175" y="2789075"/>
              <a:ext cx="822645" cy="276999"/>
            </a:xfrm>
            <a:prstGeom prst="rect">
              <a:avLst/>
            </a:prstGeom>
            <a:noFill/>
          </p:spPr>
          <p:txBody>
            <a:bodyPr wrap="square" rtlCol="0">
              <a:spAutoFit/>
            </a:bodyPr>
            <a:lstStyle/>
            <a:p>
              <a:r>
                <a:rPr lang="zh-CN" altLang="en-US" sz="1200" dirty="0"/>
                <a:t>统计信息</a:t>
              </a:r>
            </a:p>
          </p:txBody>
        </p:sp>
        <p:pic>
          <p:nvPicPr>
            <p:cNvPr id="117" name="图片 116"/>
            <p:cNvPicPr>
              <a:picLocks noChangeAspect="1"/>
            </p:cNvPicPr>
            <p:nvPr/>
          </p:nvPicPr>
          <p:blipFill>
            <a:blip r:embed="rId9"/>
            <a:stretch>
              <a:fillRect/>
            </a:stretch>
          </p:blipFill>
          <p:spPr>
            <a:xfrm>
              <a:off x="2945099" y="2962710"/>
              <a:ext cx="609600" cy="609600"/>
            </a:xfrm>
            <a:prstGeom prst="rect">
              <a:avLst/>
            </a:prstGeom>
          </p:spPr>
        </p:pic>
      </p:grpSp>
      <p:grpSp>
        <p:nvGrpSpPr>
          <p:cNvPr id="200" name="组合 199"/>
          <p:cNvGrpSpPr/>
          <p:nvPr/>
        </p:nvGrpSpPr>
        <p:grpSpPr>
          <a:xfrm>
            <a:off x="3690820" y="1206672"/>
            <a:ext cx="3885055" cy="2794448"/>
            <a:chOff x="3690820" y="1206672"/>
            <a:chExt cx="3885055" cy="2794448"/>
          </a:xfrm>
        </p:grpSpPr>
        <p:cxnSp>
          <p:nvCxnSpPr>
            <p:cNvPr id="136" name="连接符: 曲线 135"/>
            <p:cNvCxnSpPr>
              <a:stCxn id="34" idx="1"/>
              <a:endCxn id="36" idx="3"/>
            </p:cNvCxnSpPr>
            <p:nvPr/>
          </p:nvCxnSpPr>
          <p:spPr>
            <a:xfrm rot="10800000" flipV="1">
              <a:off x="3690820" y="1206672"/>
              <a:ext cx="3580254" cy="590378"/>
            </a:xfrm>
            <a:prstGeom prst="curvedConnector3">
              <a:avLst/>
            </a:prstGeom>
            <a:ln w="19050">
              <a:solidFill>
                <a:srgbClr val="C00000"/>
              </a:solidFill>
              <a:prstDash val="dashDot"/>
              <a:tailEnd type="triangle"/>
            </a:ln>
          </p:spPr>
          <p:style>
            <a:lnRef idx="1">
              <a:schemeClr val="accent6"/>
            </a:lnRef>
            <a:fillRef idx="0">
              <a:schemeClr val="accent6"/>
            </a:fillRef>
            <a:effectRef idx="0">
              <a:schemeClr val="accent6"/>
            </a:effectRef>
            <a:fontRef idx="minor">
              <a:schemeClr val="tx1"/>
            </a:fontRef>
          </p:style>
        </p:cxnSp>
        <p:cxnSp>
          <p:nvCxnSpPr>
            <p:cNvPr id="139" name="连接符: 曲线 138"/>
            <p:cNvCxnSpPr>
              <a:stCxn id="34" idx="2"/>
              <a:endCxn id="44" idx="3"/>
            </p:cNvCxnSpPr>
            <p:nvPr/>
          </p:nvCxnSpPr>
          <p:spPr>
            <a:xfrm rot="5400000">
              <a:off x="6686902" y="1180808"/>
              <a:ext cx="558309" cy="1219636"/>
            </a:xfrm>
            <a:prstGeom prst="curvedConnector2">
              <a:avLst/>
            </a:prstGeom>
            <a:ln w="19050">
              <a:solidFill>
                <a:srgbClr val="C00000"/>
              </a:solidFill>
              <a:prstDash val="dashDot"/>
              <a:tailEnd type="triangle"/>
            </a:ln>
          </p:spPr>
          <p:style>
            <a:lnRef idx="1">
              <a:schemeClr val="accent6"/>
            </a:lnRef>
            <a:fillRef idx="0">
              <a:schemeClr val="accent6"/>
            </a:fillRef>
            <a:effectRef idx="0">
              <a:schemeClr val="accent6"/>
            </a:effectRef>
            <a:fontRef idx="minor">
              <a:schemeClr val="tx1"/>
            </a:fontRef>
          </p:style>
        </p:cxnSp>
        <p:cxnSp>
          <p:nvCxnSpPr>
            <p:cNvPr id="142" name="连接符: 曲线 141"/>
            <p:cNvCxnSpPr>
              <a:stCxn id="34" idx="2"/>
              <a:endCxn id="54" idx="3"/>
            </p:cNvCxnSpPr>
            <p:nvPr/>
          </p:nvCxnSpPr>
          <p:spPr>
            <a:xfrm rot="5400000">
              <a:off x="5724704" y="2149950"/>
              <a:ext cx="2489649" cy="1212692"/>
            </a:xfrm>
            <a:prstGeom prst="curvedConnector2">
              <a:avLst/>
            </a:prstGeom>
            <a:ln w="19050">
              <a:solidFill>
                <a:srgbClr val="C00000"/>
              </a:solidFill>
              <a:prstDash val="dashDot"/>
              <a:tailEnd type="triangle"/>
            </a:ln>
          </p:spPr>
          <p:style>
            <a:lnRef idx="1">
              <a:schemeClr val="accent6"/>
            </a:lnRef>
            <a:fillRef idx="0">
              <a:schemeClr val="accent6"/>
            </a:fillRef>
            <a:effectRef idx="0">
              <a:schemeClr val="accent6"/>
            </a:effectRef>
            <a:fontRef idx="minor">
              <a:schemeClr val="tx1"/>
            </a:fontRef>
          </p:style>
        </p:cxnSp>
      </p:grpSp>
      <p:cxnSp>
        <p:nvCxnSpPr>
          <p:cNvPr id="145" name="连接符: 曲线 144"/>
          <p:cNvCxnSpPr>
            <a:stCxn id="117" idx="1"/>
            <a:endCxn id="54" idx="3"/>
          </p:cNvCxnSpPr>
          <p:nvPr/>
        </p:nvCxnSpPr>
        <p:spPr>
          <a:xfrm rot="10800000" flipV="1">
            <a:off x="6363182" y="3741541"/>
            <a:ext cx="927012" cy="259580"/>
          </a:xfrm>
          <a:prstGeom prst="curvedConnector3">
            <a:avLst>
              <a:gd name="adj1" fmla="val 50000"/>
            </a:avLst>
          </a:prstGeom>
          <a:ln w="19050">
            <a:solidFill>
              <a:srgbClr val="C00000"/>
            </a:solidFill>
            <a:prstDash val="dashDot"/>
            <a:tailEnd type="triangle"/>
          </a:ln>
        </p:spPr>
        <p:style>
          <a:lnRef idx="1">
            <a:schemeClr val="accent6"/>
          </a:lnRef>
          <a:fillRef idx="0">
            <a:schemeClr val="accent6"/>
          </a:fillRef>
          <a:effectRef idx="0">
            <a:schemeClr val="accent6"/>
          </a:effectRef>
          <a:fontRef idx="minor">
            <a:schemeClr val="tx1"/>
          </a:fontRef>
        </p:style>
      </p:cxnSp>
      <p:grpSp>
        <p:nvGrpSpPr>
          <p:cNvPr id="197" name="组合 196"/>
          <p:cNvGrpSpPr/>
          <p:nvPr/>
        </p:nvGrpSpPr>
        <p:grpSpPr>
          <a:xfrm>
            <a:off x="25164" y="1797050"/>
            <a:ext cx="2124885" cy="2128625"/>
            <a:chOff x="25164" y="1797050"/>
            <a:chExt cx="2124885" cy="2128625"/>
          </a:xfrm>
        </p:grpSpPr>
        <p:cxnSp>
          <p:nvCxnSpPr>
            <p:cNvPr id="122" name="直接连接符 121"/>
            <p:cNvCxnSpPr>
              <a:stCxn id="155" idx="0"/>
            </p:cNvCxnSpPr>
            <p:nvPr/>
          </p:nvCxnSpPr>
          <p:spPr>
            <a:xfrm flipV="1">
              <a:off x="1087607" y="1797050"/>
              <a:ext cx="88477" cy="699296"/>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pic>
          <p:nvPicPr>
            <p:cNvPr id="155" name="图片 154"/>
            <p:cNvPicPr>
              <a:picLocks noChangeAspect="1"/>
            </p:cNvPicPr>
            <p:nvPr/>
          </p:nvPicPr>
          <p:blipFill>
            <a:blip r:embed="rId10"/>
            <a:stretch>
              <a:fillRect/>
            </a:stretch>
          </p:blipFill>
          <p:spPr>
            <a:xfrm>
              <a:off x="25164" y="2496346"/>
              <a:ext cx="2124885" cy="1429329"/>
            </a:xfrm>
            <a:prstGeom prst="rect">
              <a:avLst/>
            </a:prstGeom>
            <a:ln>
              <a:noFill/>
            </a:ln>
            <a:effectLst>
              <a:outerShdw blurRad="190500" algn="tl" rotWithShape="0">
                <a:srgbClr val="000000">
                  <a:alpha val="70000"/>
                </a:srgbClr>
              </a:outerShdw>
            </a:effectLst>
          </p:spPr>
        </p:pic>
        <p:sp>
          <p:nvSpPr>
            <p:cNvPr id="167" name="文本框 166"/>
            <p:cNvSpPr txBox="1"/>
            <p:nvPr/>
          </p:nvSpPr>
          <p:spPr>
            <a:xfrm>
              <a:off x="1070843" y="2043513"/>
              <a:ext cx="467146" cy="307777"/>
            </a:xfrm>
            <a:prstGeom prst="rect">
              <a:avLst/>
            </a:prstGeom>
            <a:noFill/>
          </p:spPr>
          <p:txBody>
            <a:bodyPr wrap="square" rtlCol="0">
              <a:spAutoFit/>
            </a:bodyPr>
            <a:lstStyle/>
            <a:p>
              <a:r>
                <a:rPr lang="en-US" altLang="zh-CN" sz="1400" dirty="0">
                  <a:solidFill>
                    <a:srgbClr val="00B050"/>
                  </a:solidFill>
                </a:rPr>
                <a:t>SQL</a:t>
              </a:r>
              <a:endParaRPr lang="zh-CN" altLang="en-US" sz="1400" dirty="0">
                <a:solidFill>
                  <a:srgbClr val="00B050"/>
                </a:solidFill>
              </a:endParaRPr>
            </a:p>
          </p:txBody>
        </p:sp>
      </p:grpSp>
      <p:grpSp>
        <p:nvGrpSpPr>
          <p:cNvPr id="195" name="组合 194"/>
          <p:cNvGrpSpPr/>
          <p:nvPr/>
        </p:nvGrpSpPr>
        <p:grpSpPr>
          <a:xfrm>
            <a:off x="25164" y="1797050"/>
            <a:ext cx="4907120" cy="2697911"/>
            <a:chOff x="25164" y="1797050"/>
            <a:chExt cx="4907120" cy="2697911"/>
          </a:xfrm>
        </p:grpSpPr>
        <p:sp>
          <p:nvSpPr>
            <p:cNvPr id="170" name="文本框 169"/>
            <p:cNvSpPr txBox="1"/>
            <p:nvPr/>
          </p:nvSpPr>
          <p:spPr>
            <a:xfrm>
              <a:off x="2396077" y="2673953"/>
              <a:ext cx="467146" cy="307777"/>
            </a:xfrm>
            <a:prstGeom prst="rect">
              <a:avLst/>
            </a:prstGeom>
            <a:noFill/>
          </p:spPr>
          <p:txBody>
            <a:bodyPr wrap="square" rtlCol="0">
              <a:spAutoFit/>
            </a:bodyPr>
            <a:lstStyle/>
            <a:p>
              <a:r>
                <a:rPr lang="en-US" altLang="zh-CN" sz="1400" dirty="0">
                  <a:solidFill>
                    <a:srgbClr val="00B050"/>
                  </a:solidFill>
                </a:rPr>
                <a:t>AST</a:t>
              </a:r>
              <a:endParaRPr lang="zh-CN" altLang="en-US" sz="1400" dirty="0">
                <a:solidFill>
                  <a:srgbClr val="00B050"/>
                </a:solidFill>
              </a:endParaRPr>
            </a:p>
          </p:txBody>
        </p:sp>
        <p:grpSp>
          <p:nvGrpSpPr>
            <p:cNvPr id="194" name="组合 193"/>
            <p:cNvGrpSpPr/>
            <p:nvPr/>
          </p:nvGrpSpPr>
          <p:grpSpPr>
            <a:xfrm>
              <a:off x="25164" y="1797050"/>
              <a:ext cx="4907120" cy="2697911"/>
              <a:chOff x="25164" y="1797050"/>
              <a:chExt cx="4907120" cy="2697911"/>
            </a:xfrm>
          </p:grpSpPr>
          <p:cxnSp>
            <p:nvCxnSpPr>
              <p:cNvPr id="125" name="直接连接符 124"/>
              <p:cNvCxnSpPr>
                <a:stCxn id="177" idx="0"/>
              </p:cNvCxnSpPr>
              <p:nvPr/>
            </p:nvCxnSpPr>
            <p:spPr>
              <a:xfrm flipV="1">
                <a:off x="2478724" y="1797050"/>
                <a:ext cx="190648" cy="2158682"/>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pic>
            <p:nvPicPr>
              <p:cNvPr id="177" name="图片 176"/>
              <p:cNvPicPr>
                <a:picLocks noChangeAspect="1"/>
              </p:cNvPicPr>
              <p:nvPr/>
            </p:nvPicPr>
            <p:blipFill>
              <a:blip r:embed="rId11"/>
              <a:stretch>
                <a:fillRect/>
              </a:stretch>
            </p:blipFill>
            <p:spPr>
              <a:xfrm>
                <a:off x="25164" y="3955732"/>
                <a:ext cx="4907120" cy="539229"/>
              </a:xfrm>
              <a:prstGeom prst="rect">
                <a:avLst/>
              </a:prstGeom>
              <a:ln>
                <a:noFill/>
              </a:ln>
              <a:effectLst>
                <a:outerShdw blurRad="190500" algn="tl" rotWithShape="0">
                  <a:srgbClr val="000000">
                    <a:alpha val="70000"/>
                  </a:srgbClr>
                </a:outerShdw>
              </a:effectLst>
            </p:spPr>
          </p:pic>
        </p:grpSp>
      </p:grpSp>
      <p:cxnSp>
        <p:nvCxnSpPr>
          <p:cNvPr id="166" name="直接连接符 165"/>
          <p:cNvCxnSpPr>
            <a:stCxn id="180" idx="0"/>
          </p:cNvCxnSpPr>
          <p:nvPr/>
        </p:nvCxnSpPr>
        <p:spPr>
          <a:xfrm flipV="1">
            <a:off x="1566051" y="1918870"/>
            <a:ext cx="3031985" cy="2816309"/>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sp>
        <p:nvSpPr>
          <p:cNvPr id="171" name="文本框 170"/>
          <p:cNvSpPr txBox="1"/>
          <p:nvPr/>
        </p:nvSpPr>
        <p:spPr>
          <a:xfrm>
            <a:off x="3686145" y="3196771"/>
            <a:ext cx="1044688" cy="307777"/>
          </a:xfrm>
          <a:prstGeom prst="rect">
            <a:avLst/>
          </a:prstGeom>
          <a:noFill/>
        </p:spPr>
        <p:txBody>
          <a:bodyPr wrap="square" rtlCol="0">
            <a:spAutoFit/>
          </a:bodyPr>
          <a:lstStyle/>
          <a:p>
            <a:r>
              <a:rPr lang="zh-CN" altLang="en-US" sz="1400" dirty="0">
                <a:solidFill>
                  <a:srgbClr val="00B050"/>
                </a:solidFill>
              </a:rPr>
              <a:t>逻辑计划</a:t>
            </a:r>
          </a:p>
        </p:txBody>
      </p:sp>
      <p:cxnSp>
        <p:nvCxnSpPr>
          <p:cNvPr id="172" name="直接连接符 171"/>
          <p:cNvCxnSpPr>
            <a:stCxn id="180" idx="0"/>
          </p:cNvCxnSpPr>
          <p:nvPr/>
        </p:nvCxnSpPr>
        <p:spPr>
          <a:xfrm flipV="1">
            <a:off x="1566051" y="2731923"/>
            <a:ext cx="4485387" cy="2003256"/>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pic>
        <p:nvPicPr>
          <p:cNvPr id="180" name="图片 179"/>
          <p:cNvPicPr>
            <a:picLocks noChangeAspect="1"/>
          </p:cNvPicPr>
          <p:nvPr/>
        </p:nvPicPr>
        <p:blipFill>
          <a:blip r:embed="rId12"/>
          <a:stretch>
            <a:fillRect/>
          </a:stretch>
        </p:blipFill>
        <p:spPr>
          <a:xfrm>
            <a:off x="46822" y="4735179"/>
            <a:ext cx="3038457" cy="1531955"/>
          </a:xfrm>
          <a:prstGeom prst="rect">
            <a:avLst/>
          </a:prstGeom>
          <a:ln>
            <a:noFill/>
          </a:ln>
          <a:effectLst>
            <a:outerShdw blurRad="190500" algn="tl" rotWithShape="0">
              <a:srgbClr val="000000">
                <a:alpha val="70000"/>
              </a:srgbClr>
            </a:outerShdw>
          </a:effectLst>
        </p:spPr>
      </p:pic>
      <p:pic>
        <p:nvPicPr>
          <p:cNvPr id="187" name="图片 186"/>
          <p:cNvPicPr>
            <a:picLocks noChangeAspect="1"/>
          </p:cNvPicPr>
          <p:nvPr/>
        </p:nvPicPr>
        <p:blipFill>
          <a:blip r:embed="rId13"/>
          <a:stretch>
            <a:fillRect/>
          </a:stretch>
        </p:blipFill>
        <p:spPr>
          <a:xfrm>
            <a:off x="3694974" y="4650850"/>
            <a:ext cx="1358165" cy="1639800"/>
          </a:xfrm>
          <a:prstGeom prst="rect">
            <a:avLst/>
          </a:prstGeom>
          <a:ln>
            <a:noFill/>
          </a:ln>
          <a:effectLst>
            <a:outerShdw blurRad="190500" algn="tl" rotWithShape="0">
              <a:srgbClr val="000000">
                <a:alpha val="70000"/>
              </a:srgbClr>
            </a:outerShdw>
          </a:effectLst>
        </p:spPr>
      </p:pic>
      <p:cxnSp>
        <p:nvCxnSpPr>
          <p:cNvPr id="190" name="直接连接符 189"/>
          <p:cNvCxnSpPr>
            <a:stCxn id="187" idx="3"/>
          </p:cNvCxnSpPr>
          <p:nvPr/>
        </p:nvCxnSpPr>
        <p:spPr>
          <a:xfrm flipV="1">
            <a:off x="5053139" y="4805776"/>
            <a:ext cx="990304" cy="664974"/>
          </a:xfrm>
          <a:prstGeom prst="line">
            <a:avLst/>
          </a:prstGeom>
          <a:ln w="12700">
            <a:prstDash val="dash"/>
          </a:ln>
        </p:spPr>
        <p:style>
          <a:lnRef idx="1">
            <a:schemeClr val="accent6"/>
          </a:lnRef>
          <a:fillRef idx="0">
            <a:schemeClr val="accent6"/>
          </a:fillRef>
          <a:effectRef idx="0">
            <a:schemeClr val="accent6"/>
          </a:effectRef>
          <a:fontRef idx="minor">
            <a:schemeClr val="tx1"/>
          </a:fontRef>
        </p:style>
      </p:cxnSp>
      <p:sp>
        <p:nvSpPr>
          <p:cNvPr id="193" name="文本框 192"/>
          <p:cNvSpPr txBox="1"/>
          <p:nvPr/>
        </p:nvSpPr>
        <p:spPr>
          <a:xfrm>
            <a:off x="5165645" y="4728506"/>
            <a:ext cx="1044688" cy="523220"/>
          </a:xfrm>
          <a:prstGeom prst="rect">
            <a:avLst/>
          </a:prstGeom>
          <a:noFill/>
        </p:spPr>
        <p:txBody>
          <a:bodyPr wrap="square" rtlCol="0">
            <a:spAutoFit/>
          </a:bodyPr>
          <a:lstStyle/>
          <a:p>
            <a:r>
              <a:rPr lang="zh-CN" altLang="en-US" sz="1400" dirty="0">
                <a:solidFill>
                  <a:srgbClr val="00B050"/>
                </a:solidFill>
              </a:rPr>
              <a:t>物理计划</a:t>
            </a:r>
            <a:endParaRPr lang="en-US" altLang="zh-CN" sz="1400" dirty="0">
              <a:solidFill>
                <a:srgbClr val="00B050"/>
              </a:solidFill>
            </a:endParaRPr>
          </a:p>
          <a:p>
            <a:r>
              <a:rPr lang="en-US" altLang="zh-CN" sz="1400" dirty="0">
                <a:solidFill>
                  <a:srgbClr val="00B050"/>
                </a:solidFill>
              </a:rPr>
              <a:t>QEP</a:t>
            </a:r>
            <a:endParaRPr lang="zh-CN" altLang="en-US" sz="1400" dirty="0">
              <a:solidFill>
                <a:srgbClr val="00B050"/>
              </a:solidFill>
            </a:endParaRPr>
          </a:p>
        </p:txBody>
      </p:sp>
      <p:pic>
        <p:nvPicPr>
          <p:cNvPr id="192" name="图片 191"/>
          <p:cNvPicPr>
            <a:picLocks noChangeAspect="1"/>
          </p:cNvPicPr>
          <p:nvPr/>
        </p:nvPicPr>
        <p:blipFill>
          <a:blip r:embed="rId14"/>
          <a:stretch>
            <a:fillRect/>
          </a:stretch>
        </p:blipFill>
        <p:spPr>
          <a:xfrm>
            <a:off x="8025117" y="3098792"/>
            <a:ext cx="1054506" cy="1269517"/>
          </a:xfrm>
          <a:prstGeom prst="rect">
            <a:avLst/>
          </a:prstGeom>
          <a:ln>
            <a:noFill/>
          </a:ln>
          <a:effectLst>
            <a:outerShdw blurRad="190500" algn="tl" rotWithShape="0">
              <a:srgbClr val="000000">
                <a:alpha val="70000"/>
              </a:srgbClr>
            </a:outerShdw>
          </a:effectLst>
        </p:spPr>
      </p:pic>
      <p:sp>
        <p:nvSpPr>
          <p:cNvPr id="196" name="文本框 10"/>
          <p:cNvSpPr txBox="1">
            <a:spLocks noChangeArrowheads="1"/>
          </p:cNvSpPr>
          <p:nvPr/>
        </p:nvSpPr>
        <p:spPr bwMode="auto">
          <a:xfrm>
            <a:off x="4208489" y="89044"/>
            <a:ext cx="49218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en-US" altLang="zh-CN" sz="900" b="1" dirty="0">
                <a:solidFill>
                  <a:srgbClr val="7030A0"/>
                </a:solidFill>
                <a:latin typeface="Times New Roman" panose="02020603050405020304" pitchFamily="18" charset="0"/>
                <a:ea typeface="Microsoft YaHei" panose="020B0503020204020204" pitchFamily="34" charset="-122"/>
              </a:rPr>
              <a:t>*All examples are provided by our DBEDU platform (</a:t>
            </a:r>
            <a:r>
              <a:rPr lang="en-US" altLang="zh-CN" sz="900" b="1" dirty="0" err="1">
                <a:solidFill>
                  <a:srgbClr val="7030A0"/>
                </a:solidFill>
                <a:latin typeface="Times New Roman" panose="02020603050405020304" pitchFamily="18" charset="0"/>
                <a:ea typeface="Microsoft YaHei" panose="020B0503020204020204" pitchFamily="34" charset="-122"/>
              </a:rPr>
              <a:t>Dbinsight</a:t>
            </a:r>
            <a:r>
              <a:rPr lang="en-US" altLang="zh-CN" sz="900" b="1" dirty="0">
                <a:solidFill>
                  <a:srgbClr val="7030A0"/>
                </a:solidFill>
                <a:latin typeface="Times New Roman" panose="02020603050405020304" pitchFamily="18" charset="0"/>
                <a:ea typeface="Microsoft YaHei" panose="020B0503020204020204" pitchFamily="34" charset="-122"/>
              </a:rPr>
              <a:t> &amp; LANTERN subsystems)</a:t>
            </a:r>
          </a:p>
          <a:p>
            <a:pPr algn="ctr">
              <a:spcBef>
                <a:spcPct val="0"/>
              </a:spcBef>
              <a:buFontTx/>
              <a:buNone/>
            </a:pPr>
            <a:r>
              <a:rPr lang="en-US" altLang="zh-CN" sz="900" b="1" dirty="0">
                <a:solidFill>
                  <a:srgbClr val="7030A0"/>
                </a:solidFill>
                <a:latin typeface="Times New Roman" panose="02020603050405020304" pitchFamily="18" charset="0"/>
                <a:ea typeface="Microsoft YaHei" panose="020B0503020204020204" pitchFamily="34" charset="-122"/>
              </a:rPr>
              <a:t>Visit </a:t>
            </a:r>
            <a:r>
              <a:rPr lang="en-US" altLang="zh-CN" sz="900" b="1" dirty="0">
                <a:solidFill>
                  <a:srgbClr val="7030A0"/>
                </a:solidFill>
                <a:latin typeface="Times New Roman" panose="02020603050405020304" pitchFamily="18" charset="0"/>
                <a:ea typeface="Microsoft YaHei" panose="020B0503020204020204" pitchFamily="34" charset="-122"/>
                <a:hlinkClick r:id="rId15"/>
              </a:rPr>
              <a:t>dbedu.xidian.edu.cn </a:t>
            </a:r>
            <a:r>
              <a:rPr lang="en-US" altLang="zh-CN" sz="900" b="1" dirty="0">
                <a:solidFill>
                  <a:srgbClr val="7030A0"/>
                </a:solidFill>
                <a:latin typeface="Times New Roman" panose="02020603050405020304" pitchFamily="18" charset="0"/>
                <a:ea typeface="Microsoft YaHei" panose="020B0503020204020204" pitchFamily="34" charset="-122"/>
              </a:rPr>
              <a:t>and have a hand-on experience yourself!</a:t>
            </a:r>
            <a:endParaRPr lang="zh-CN" altLang="en-US" sz="900" b="1" dirty="0">
              <a:solidFill>
                <a:srgbClr val="7030A0"/>
              </a:solidFill>
              <a:latin typeface="Times New Roman" panose="02020603050405020304" pitchFamily="18" charset="0"/>
              <a:ea typeface="Microsoft YaHei" panose="020B0503020204020204" pitchFamily="34" charset="-122"/>
            </a:endParaRPr>
          </a:p>
        </p:txBody>
      </p:sp>
      <p:sp>
        <p:nvSpPr>
          <p:cNvPr id="201" name="矩形: 圆角 200"/>
          <p:cNvSpPr/>
          <p:nvPr/>
        </p:nvSpPr>
        <p:spPr>
          <a:xfrm>
            <a:off x="7206984" y="3129523"/>
            <a:ext cx="1955554" cy="1232383"/>
          </a:xfrm>
          <a:prstGeom prst="roundRect">
            <a:avLst/>
          </a:prstGeom>
          <a:solidFill>
            <a:srgbClr val="C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1111E-6 -4.81481E-6 L -0.23264 0.01875 " pathEditMode="relative" rAng="0" ptsTypes="AA">
                                      <p:cBhvr>
                                        <p:cTn id="6" dur="2000" fill="hold"/>
                                        <p:tgtEl>
                                          <p:spTgt spid="201"/>
                                        </p:tgtEl>
                                        <p:attrNameLst>
                                          <p:attrName>ppt_x</p:attrName>
                                          <p:attrName>ppt_y</p:attrName>
                                        </p:attrNameLst>
                                      </p:cBhvr>
                                      <p:rCtr x="-11632" y="926"/>
                                    </p:animMotion>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18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查询优化</a:t>
            </a:r>
          </a:p>
        </p:txBody>
      </p:sp>
      <p:sp>
        <p:nvSpPr>
          <p:cNvPr id="23"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RBO &amp; CBO</a:t>
            </a:r>
            <a:endPar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endParaRPr>
          </a:p>
        </p:txBody>
      </p:sp>
      <p:sp>
        <p:nvSpPr>
          <p:cNvPr id="48" name="矩形 47"/>
          <p:cNvSpPr/>
          <p:nvPr/>
        </p:nvSpPr>
        <p:spPr>
          <a:xfrm>
            <a:off x="743587" y="1175349"/>
            <a:ext cx="7503096" cy="4993931"/>
          </a:xfrm>
          <a:prstGeom prst="rect">
            <a:avLst/>
          </a:prstGeom>
        </p:spPr>
        <p:txBody>
          <a:bodyPr wrap="square">
            <a:spAutoFit/>
          </a:bodyPr>
          <a:lstStyle/>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基于规则的优化（</a:t>
            </a:r>
            <a:r>
              <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Rule-based Optimization, RBO</a:t>
            </a: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查询的</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逻辑重写</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，以尽可能减少不合理的开销</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基于（关系代数的等价变换）</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规则</a:t>
            </a:r>
            <a:endParaRPr lang="en-US" altLang="zh-CN"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调整操作顺序</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生成：由</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逻辑运算符</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组成的</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逻辑计划</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（树）</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逻辑运算符：关系代数的算子（</a:t>
            </a:r>
            <a:r>
              <a:rPr lang="el-GR" altLang="zh-CN" sz="1400" dirty="0">
                <a:solidFill>
                  <a:srgbClr val="C00000"/>
                </a:solidFill>
              </a:rPr>
              <a:t>π</a:t>
            </a:r>
            <a:r>
              <a:rPr lang="zh-CN" altLang="en-US" sz="1400" dirty="0"/>
              <a:t>，</a:t>
            </a:r>
            <a:r>
              <a:rPr lang="el-GR" altLang="zh-CN" sz="1400" dirty="0">
                <a:solidFill>
                  <a:srgbClr val="C00000"/>
                </a:solidFill>
              </a:rPr>
              <a:t>σ</a:t>
            </a:r>
            <a:r>
              <a:rPr lang="zh-CN" altLang="en-US" sz="1400" dirty="0"/>
              <a:t>，</a:t>
            </a:r>
            <a:r>
              <a:rPr lang="zh-CN" altLang="en-US" sz="1400" dirty="0">
                <a:solidFill>
                  <a:srgbClr val="C00000"/>
                </a:solidFill>
              </a:rPr>
              <a:t>⋈</a:t>
            </a:r>
            <a:r>
              <a:rPr lang="zh-CN" altLang="en-US" sz="1400" dirty="0"/>
              <a:t>，</a:t>
            </a:r>
            <a:r>
              <a:rPr lang="en-US" altLang="zh-CN" sz="1400" dirty="0"/>
              <a:t>…</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与关系</a:t>
            </a:r>
            <a:r>
              <a:rPr lang="zh-CN" altLang="en-US"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实例无关</a:t>
            </a:r>
            <a:endPar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基于代价的优化（</a:t>
            </a:r>
            <a:r>
              <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Cost-based Optimization, CBO</a:t>
            </a: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查询的</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物理优化</a:t>
            </a:r>
            <a:endParaRPr lang="en-US" altLang="zh-CN"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使用</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代价模型</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，对操作进行代价估计</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衡量所有可能的执行方式，选择执行代价最小的</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生成：由</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物理操作符</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组成的</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物理执行计划</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（树）</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物理操作符：关系代数算子的具体物理实现 （</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1 -&gt; n</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映射）</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与关系</a:t>
            </a:r>
            <a:r>
              <a:rPr lang="zh-CN" altLang="en-US"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实例相关</a:t>
            </a:r>
            <a:endPar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1028700" lvl="1"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需要使用实例的</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统计信息</a:t>
            </a:r>
            <a:endParaRPr lang="en-US" altLang="zh-CN"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圆角矩形 40"/>
          <p:cNvSpPr/>
          <p:nvPr/>
        </p:nvSpPr>
        <p:spPr>
          <a:xfrm>
            <a:off x="6362096" y="1940292"/>
            <a:ext cx="1485574" cy="37832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上节内容</a:t>
            </a:r>
          </a:p>
        </p:txBody>
      </p:sp>
      <p:sp>
        <p:nvSpPr>
          <p:cNvPr id="8" name="圆角矩形 40"/>
          <p:cNvSpPr/>
          <p:nvPr/>
        </p:nvSpPr>
        <p:spPr>
          <a:xfrm>
            <a:off x="6362096" y="4423937"/>
            <a:ext cx="1485574" cy="37832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本节内容</a:t>
            </a:r>
          </a:p>
        </p:txBody>
      </p:sp>
      <p:sp>
        <p:nvSpPr>
          <p:cNvPr id="2" name="右大括号 1"/>
          <p:cNvSpPr/>
          <p:nvPr/>
        </p:nvSpPr>
        <p:spPr>
          <a:xfrm>
            <a:off x="5671951" y="4329627"/>
            <a:ext cx="291132" cy="75083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743587" y="1257042"/>
            <a:ext cx="7503096" cy="1430020"/>
          </a:xfrm>
          <a:prstGeom prst="rect">
            <a:avLst/>
          </a:prstGeom>
        </p:spPr>
        <p:txBody>
          <a:bodyPr wrap="square">
            <a:spAutoFit/>
          </a:bodyPr>
          <a:lstStyle/>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SQL是一种声明式语言而不是过程式语言！</a:t>
            </a:r>
          </a:p>
          <a:p>
            <a:pPr marL="571500" indent="-285750" fontAlgn="auto">
              <a:lnSpc>
                <a:spcPct val="15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用户指定数据访问和计算的意图 </a:t>
            </a:r>
            <a:r>
              <a:rPr lang="zh-CN" altLang="en-US" sz="14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是什么</a:t>
            </a:r>
            <a:r>
              <a:rPr lang="en-US" altLang="zh-CN" sz="14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what</a:t>
            </a:r>
            <a:r>
              <a:rPr lang="en-US" altLang="zh-CN" sz="14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n"/>
              <a:defRPr/>
            </a:pPr>
            <a:r>
              <a:rPr lang="zh-CN"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不用指定</a:t>
            </a:r>
            <a:r>
              <a:rPr sz="1400" kern="100" dirty="0">
                <a:latin typeface="Times New Roman" panose="02020603050405020304" pitchFamily="18" charset="0"/>
                <a:ea typeface="微软雅黑" panose="020B0503020204020204" pitchFamily="34" charset="-122"/>
                <a:cs typeface="Times New Roman" panose="02020603050405020304" pitchFamily="18" charset="0"/>
              </a:rPr>
              <a:t>访问数据的算法 </a:t>
            </a:r>
            <a:r>
              <a:rPr sz="14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14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不是怎么做</a:t>
            </a:r>
            <a:r>
              <a:rPr lang="en-US" sz="14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sz="14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not how</a:t>
            </a:r>
            <a:r>
              <a:rPr lang="en-US" sz="14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n"/>
              <a:defRPr/>
            </a:pPr>
            <a:r>
              <a:rPr sz="1400" kern="100" dirty="0">
                <a:latin typeface="Times New Roman" panose="02020603050405020304" pitchFamily="18" charset="0"/>
                <a:ea typeface="微软雅黑" panose="020B0503020204020204" pitchFamily="34" charset="-122"/>
                <a:cs typeface="Times New Roman" panose="02020603050405020304" pitchFamily="18" charset="0"/>
              </a:rPr>
              <a:t>将（最佳）算法的选择留给查询优化器</a:t>
            </a:r>
            <a:r>
              <a:rPr lang="zh-CN"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处理</a:t>
            </a:r>
            <a:r>
              <a:rPr sz="14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14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访问计划</a:t>
            </a:r>
            <a:endParaRPr lang="zh-CN" altLang="en-US" sz="1400"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676275" y="3056890"/>
            <a:ext cx="3825240" cy="1814830"/>
          </a:xfrm>
          <a:prstGeom prst="rect">
            <a:avLst/>
          </a:prstGeom>
          <a:noFill/>
          <a:ln w="12700">
            <a:solidFill>
              <a:schemeClr val="tx1"/>
            </a:solidFill>
          </a:ln>
        </p:spPr>
        <p:txBody>
          <a:bodyPr wrap="square" rtlCol="0">
            <a:spAutoFit/>
          </a:bodyPr>
          <a:lstStyle/>
          <a:p>
            <a:r>
              <a:rPr lang="zh-CN" altLang="en-US" sz="1600"/>
              <a:t>select </a:t>
            </a:r>
            <a:r>
              <a:rPr lang="zh-CN" altLang="en-US" sz="1600">
                <a:solidFill>
                  <a:srgbClr val="FF0000"/>
                </a:solidFill>
              </a:rPr>
              <a:t>o.date,o.quantity,p.name</a:t>
            </a:r>
            <a:endParaRPr lang="zh-CN" altLang="en-US" sz="1600"/>
          </a:p>
          <a:p>
            <a:r>
              <a:rPr lang="zh-CN" altLang="en-US" sz="1600"/>
              <a:t>from </a:t>
            </a:r>
            <a:r>
              <a:rPr lang="zh-CN" altLang="en-US" sz="1600">
                <a:solidFill>
                  <a:schemeClr val="accent1"/>
                </a:solidFill>
              </a:rPr>
              <a:t>customers c,orders o,products p</a:t>
            </a:r>
            <a:endParaRPr lang="zh-CN" altLang="en-US" sz="1600"/>
          </a:p>
          <a:p>
            <a:r>
              <a:rPr lang="zh-CN" altLang="en-US" sz="1600"/>
              <a:t>where </a:t>
            </a:r>
            <a:r>
              <a:rPr lang="zh-CN" altLang="en-US" sz="1600">
                <a:solidFill>
                  <a:srgbClr val="FF0000"/>
                </a:solidFill>
              </a:rPr>
              <a:t>c.contactNumber = ?</a:t>
            </a:r>
            <a:endParaRPr lang="zh-CN" altLang="en-US" sz="1600"/>
          </a:p>
          <a:p>
            <a:r>
              <a:rPr lang="en-US" altLang="zh-CN" sz="1600"/>
              <a:t>	</a:t>
            </a:r>
            <a:r>
              <a:rPr lang="zh-CN" altLang="en-US" sz="1600"/>
              <a:t>and </a:t>
            </a:r>
            <a:r>
              <a:rPr lang="zh-CN" altLang="en-US" sz="1600">
                <a:solidFill>
                  <a:srgbClr val="FF0000"/>
                </a:solidFill>
              </a:rPr>
              <a:t>c.id = o.id</a:t>
            </a:r>
            <a:endParaRPr lang="zh-CN" altLang="en-US" sz="1600"/>
          </a:p>
          <a:p>
            <a:r>
              <a:rPr lang="en-US" altLang="zh-CN" sz="1600"/>
              <a:t>	</a:t>
            </a:r>
            <a:r>
              <a:rPr lang="zh-CN" altLang="en-US" sz="1600"/>
              <a:t>and </a:t>
            </a:r>
            <a:r>
              <a:rPr lang="zh-CN" altLang="en-US" sz="1600">
                <a:solidFill>
                  <a:srgbClr val="FF0000"/>
                </a:solidFill>
              </a:rPr>
              <a:t>p.id = o.pid</a:t>
            </a:r>
            <a:endParaRPr lang="zh-CN" altLang="en-US" sz="1600"/>
          </a:p>
          <a:p>
            <a:r>
              <a:rPr lang="en-US" altLang="zh-CN" sz="1600"/>
              <a:t>	</a:t>
            </a:r>
            <a:r>
              <a:rPr lang="zh-CN" altLang="en-US" sz="1600"/>
              <a:t>and </a:t>
            </a:r>
            <a:r>
              <a:rPr lang="zh-CN" altLang="en-US" sz="1600">
                <a:solidFill>
                  <a:srgbClr val="FF0000"/>
                </a:solidFill>
              </a:rPr>
              <a:t>o.date</a:t>
            </a:r>
            <a:r>
              <a:rPr lang="zh-CN" altLang="en-US" sz="1600"/>
              <a:t> between </a:t>
            </a:r>
            <a:r>
              <a:rPr lang="zh-CN" altLang="en-US" sz="1600">
                <a:solidFill>
                  <a:srgbClr val="FF0000"/>
                </a:solidFill>
              </a:rPr>
              <a:t>?</a:t>
            </a:r>
            <a:r>
              <a:rPr lang="zh-CN" altLang="en-US" sz="1600"/>
              <a:t> and </a:t>
            </a:r>
            <a:r>
              <a:rPr lang="zh-CN" altLang="en-US" sz="1600">
                <a:solidFill>
                  <a:srgbClr val="FF0000"/>
                </a:solidFill>
              </a:rPr>
              <a:t>?</a:t>
            </a:r>
          </a:p>
          <a:p>
            <a:r>
              <a:rPr lang="zh-CN" altLang="en-US" sz="1600"/>
              <a:t>order </a:t>
            </a:r>
            <a:r>
              <a:rPr lang="zh-CN" altLang="en-US" sz="1600">
                <a:solidFill>
                  <a:schemeClr val="accent1"/>
                </a:solidFill>
              </a:rPr>
              <a:t>by o.date </a:t>
            </a:r>
          </a:p>
        </p:txBody>
      </p:sp>
      <p:sp>
        <p:nvSpPr>
          <p:cNvPr id="4" name="右大括号 3"/>
          <p:cNvSpPr/>
          <p:nvPr/>
        </p:nvSpPr>
        <p:spPr>
          <a:xfrm>
            <a:off x="4119245" y="3775710"/>
            <a:ext cx="154940" cy="774700"/>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6" name="文本框 5"/>
          <p:cNvSpPr txBox="1"/>
          <p:nvPr/>
        </p:nvSpPr>
        <p:spPr>
          <a:xfrm>
            <a:off x="5740400" y="3056890"/>
            <a:ext cx="1229995" cy="337185"/>
          </a:xfrm>
          <a:prstGeom prst="rect">
            <a:avLst/>
          </a:prstGeom>
          <a:noFill/>
        </p:spPr>
        <p:txBody>
          <a:bodyPr wrap="square" rtlCol="0">
            <a:spAutoFit/>
          </a:bodyPr>
          <a:lstStyle/>
          <a:p>
            <a:r>
              <a:rPr lang="zh-CN" altLang="en-US" sz="1600">
                <a:solidFill>
                  <a:srgbClr val="FF0000"/>
                </a:solidFill>
              </a:rPr>
              <a:t>投影</a:t>
            </a:r>
          </a:p>
        </p:txBody>
      </p:sp>
      <p:sp>
        <p:nvSpPr>
          <p:cNvPr id="7" name="文本框 6"/>
          <p:cNvSpPr txBox="1"/>
          <p:nvPr/>
        </p:nvSpPr>
        <p:spPr>
          <a:xfrm>
            <a:off x="5740400" y="3337560"/>
            <a:ext cx="1302385" cy="337185"/>
          </a:xfrm>
          <a:prstGeom prst="rect">
            <a:avLst/>
          </a:prstGeom>
          <a:noFill/>
        </p:spPr>
        <p:txBody>
          <a:bodyPr wrap="square" rtlCol="0">
            <a:spAutoFit/>
          </a:bodyPr>
          <a:lstStyle/>
          <a:p>
            <a:r>
              <a:rPr lang="zh-CN" altLang="en-US" sz="1600">
                <a:solidFill>
                  <a:schemeClr val="accent1"/>
                </a:solidFill>
              </a:rPr>
              <a:t>连接</a:t>
            </a:r>
          </a:p>
        </p:txBody>
      </p:sp>
      <p:sp>
        <p:nvSpPr>
          <p:cNvPr id="8" name="文本框 7"/>
          <p:cNvSpPr txBox="1"/>
          <p:nvPr/>
        </p:nvSpPr>
        <p:spPr>
          <a:xfrm>
            <a:off x="6597015" y="3197225"/>
            <a:ext cx="894080" cy="337185"/>
          </a:xfrm>
          <a:prstGeom prst="rect">
            <a:avLst/>
          </a:prstGeom>
          <a:noFill/>
        </p:spPr>
        <p:txBody>
          <a:bodyPr wrap="square" rtlCol="0">
            <a:spAutoFit/>
          </a:bodyPr>
          <a:lstStyle/>
          <a:p>
            <a:r>
              <a:rPr lang="zh-CN" altLang="en-US" sz="1600">
                <a:solidFill>
                  <a:schemeClr val="accent1"/>
                </a:solidFill>
              </a:rPr>
              <a:t>结合律</a:t>
            </a:r>
          </a:p>
        </p:txBody>
      </p:sp>
      <p:sp>
        <p:nvSpPr>
          <p:cNvPr id="9" name="文本框 8"/>
          <p:cNvSpPr txBox="1"/>
          <p:nvPr/>
        </p:nvSpPr>
        <p:spPr>
          <a:xfrm>
            <a:off x="6597015" y="3538220"/>
            <a:ext cx="901700" cy="337185"/>
          </a:xfrm>
          <a:prstGeom prst="rect">
            <a:avLst/>
          </a:prstGeom>
          <a:noFill/>
        </p:spPr>
        <p:txBody>
          <a:bodyPr wrap="square" rtlCol="0">
            <a:spAutoFit/>
          </a:bodyPr>
          <a:lstStyle/>
          <a:p>
            <a:r>
              <a:rPr lang="zh-CN" altLang="en-US" sz="1600">
                <a:solidFill>
                  <a:schemeClr val="accent1"/>
                </a:solidFill>
              </a:rPr>
              <a:t>交换律</a:t>
            </a:r>
          </a:p>
        </p:txBody>
      </p:sp>
      <p:sp>
        <p:nvSpPr>
          <p:cNvPr id="10" name="文本框 9"/>
          <p:cNvSpPr txBox="1"/>
          <p:nvPr/>
        </p:nvSpPr>
        <p:spPr>
          <a:xfrm>
            <a:off x="5740400" y="4046855"/>
            <a:ext cx="2080260" cy="337185"/>
          </a:xfrm>
          <a:prstGeom prst="rect">
            <a:avLst/>
          </a:prstGeom>
          <a:noFill/>
        </p:spPr>
        <p:txBody>
          <a:bodyPr wrap="square" rtlCol="0">
            <a:spAutoFit/>
          </a:bodyPr>
          <a:lstStyle/>
          <a:p>
            <a:r>
              <a:rPr lang="zh-CN" altLang="en-US" sz="1600">
                <a:solidFill>
                  <a:srgbClr val="FF0000"/>
                </a:solidFill>
              </a:rPr>
              <a:t>过滤（谓词）</a:t>
            </a:r>
          </a:p>
        </p:txBody>
      </p:sp>
      <p:sp>
        <p:nvSpPr>
          <p:cNvPr id="11" name="文本框 10"/>
          <p:cNvSpPr txBox="1"/>
          <p:nvPr/>
        </p:nvSpPr>
        <p:spPr>
          <a:xfrm>
            <a:off x="5740400" y="4555490"/>
            <a:ext cx="800100" cy="337185"/>
          </a:xfrm>
          <a:prstGeom prst="rect">
            <a:avLst/>
          </a:prstGeom>
          <a:noFill/>
        </p:spPr>
        <p:txBody>
          <a:bodyPr wrap="square" rtlCol="0">
            <a:spAutoFit/>
          </a:bodyPr>
          <a:lstStyle/>
          <a:p>
            <a:r>
              <a:rPr lang="zh-CN" altLang="en-US" sz="1600">
                <a:solidFill>
                  <a:schemeClr val="accent1"/>
                </a:solidFill>
              </a:rPr>
              <a:t>排序</a:t>
            </a:r>
          </a:p>
        </p:txBody>
      </p:sp>
      <p:sp>
        <p:nvSpPr>
          <p:cNvPr id="13" name="左大括号 12"/>
          <p:cNvSpPr/>
          <p:nvPr/>
        </p:nvSpPr>
        <p:spPr>
          <a:xfrm>
            <a:off x="6483350" y="3274695"/>
            <a:ext cx="139065" cy="4737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左箭头 13"/>
          <p:cNvSpPr/>
          <p:nvPr/>
        </p:nvSpPr>
        <p:spPr>
          <a:xfrm>
            <a:off x="4652010" y="3203575"/>
            <a:ext cx="937895" cy="75565"/>
          </a:xfrm>
          <a:prstGeom prst="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左箭头 14"/>
          <p:cNvSpPr/>
          <p:nvPr/>
        </p:nvSpPr>
        <p:spPr>
          <a:xfrm>
            <a:off x="4652010" y="3484245"/>
            <a:ext cx="937895" cy="75565"/>
          </a:xfrm>
          <a:prstGeom prst="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左箭头 16"/>
          <p:cNvSpPr/>
          <p:nvPr/>
        </p:nvSpPr>
        <p:spPr>
          <a:xfrm>
            <a:off x="4652010" y="4701540"/>
            <a:ext cx="937895" cy="75565"/>
          </a:xfrm>
          <a:prstGeom prst="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8" name="左箭头 17"/>
          <p:cNvSpPr/>
          <p:nvPr/>
        </p:nvSpPr>
        <p:spPr>
          <a:xfrm>
            <a:off x="4652010" y="4193540"/>
            <a:ext cx="937895" cy="75565"/>
          </a:xfrm>
          <a:prstGeom prst="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椭圆 5"/>
          <p:cNvSpPr>
            <a:spLocks noChangeArrowheads="1"/>
          </p:cNvSpPr>
          <p:nvPr/>
        </p:nvSpPr>
        <p:spPr bwMode="auto">
          <a:xfrm>
            <a:off x="2455865" y="68866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16" name="矩形 6"/>
          <p:cNvSpPr>
            <a:spLocks noChangeArrowheads="1"/>
          </p:cNvSpPr>
          <p:nvPr/>
        </p:nvSpPr>
        <p:spPr bwMode="auto">
          <a:xfrm>
            <a:off x="0" y="688975"/>
            <a:ext cx="2672080" cy="414655"/>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19" name="文本框 10"/>
          <p:cNvSpPr txBox="1">
            <a:spLocks noChangeArrowheads="1"/>
          </p:cNvSpPr>
          <p:nvPr/>
        </p:nvSpPr>
        <p:spPr bwMode="auto">
          <a:xfrm>
            <a:off x="0" y="688975"/>
            <a:ext cx="15087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a:spcBef>
                <a:spcPct val="0"/>
              </a:spcBef>
              <a:buNone/>
            </a:pPr>
            <a:r>
              <a:rPr lang="en-US" altLang="zh-CN" sz="1800" b="1" dirty="0">
                <a:solidFill>
                  <a:schemeClr val="accent2">
                    <a:lumMod val="40000"/>
                    <a:lumOff val="60000"/>
                  </a:schemeClr>
                </a:solidFill>
                <a:latin typeface="Times New Roman" panose="02020603050405020304" pitchFamily="18" charset="0"/>
                <a:ea typeface="微软雅黑" panose="020B0503020204020204" pitchFamily="34" charset="-122"/>
              </a:rPr>
              <a:t>SQL</a:t>
            </a: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语言</a:t>
            </a:r>
          </a:p>
        </p:txBody>
      </p:sp>
      <p:sp>
        <p:nvSpPr>
          <p:cNvPr id="2" name="Title 1">
            <a:extLst>
              <a:ext uri="{FF2B5EF4-FFF2-40B4-BE49-F238E27FC236}">
                <a16:creationId xmlns:a16="http://schemas.microsoft.com/office/drawing/2014/main" id="{E257392D-0E15-C842-A7B6-044F4867E726}"/>
              </a:ext>
            </a:extLst>
          </p:cNvPr>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sp>
        <p:nvSpPr>
          <p:cNvPr id="21" name="标题 20">
            <a:extLst>
              <a:ext uri="{FF2B5EF4-FFF2-40B4-BE49-F238E27FC236}">
                <a16:creationId xmlns:a16="http://schemas.microsoft.com/office/drawing/2014/main" id="{E2704777-0128-DEF8-9F7E-97FAE39CBA22}"/>
              </a:ext>
            </a:extLst>
          </p:cNvPr>
          <p:cNvSpPr>
            <a:spLocks noGrp="1"/>
          </p:cNvSpPr>
          <p:nvPr>
            <p:ph type="title"/>
          </p:nvPr>
        </p:nvSpPr>
        <p:spPr/>
        <p:txBody>
          <a:bodyPr/>
          <a:lstStyle/>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8F63A3B-78C7-47BE-AE5E-E10140E04643}" type="slidenum">
              <a:rPr lang="en-US" smtClean="0"/>
              <a:t>63</a:t>
            </a:fld>
            <a:endParaRPr lang="en-US" dirty="0"/>
          </a:p>
        </p:txBody>
      </p:sp>
      <p:sp>
        <p:nvSpPr>
          <p:cNvPr id="3" name="圆角矩形 7"/>
          <p:cNvSpPr/>
          <p:nvPr/>
        </p:nvSpPr>
        <p:spPr>
          <a:xfrm>
            <a:off x="639445" y="4799330"/>
            <a:ext cx="3649980" cy="8902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600">
                <a:sym typeface="+mn-ea"/>
              </a:rPr>
              <a:t>customers:</a:t>
            </a:r>
            <a:r>
              <a:rPr lang="zh-CN" altLang="en-US" sz="1600">
                <a:solidFill>
                  <a:srgbClr val="FF0000"/>
                </a:solidFill>
                <a:sym typeface="+mn-ea"/>
              </a:rPr>
              <a:t> index on contactNumber</a:t>
            </a:r>
            <a:endParaRPr lang="zh-CN" altLang="en-US" sz="1600"/>
          </a:p>
          <a:p>
            <a:pPr algn="l"/>
            <a:r>
              <a:rPr lang="zh-CN" altLang="en-US" sz="1600">
                <a:sym typeface="+mn-ea"/>
              </a:rPr>
              <a:t>orders: </a:t>
            </a:r>
            <a:r>
              <a:rPr lang="zh-CN" altLang="en-US" sz="1600">
                <a:solidFill>
                  <a:srgbClr val="FF0000"/>
                </a:solidFill>
                <a:sym typeface="+mn-ea"/>
              </a:rPr>
              <a:t>index on cid, data</a:t>
            </a:r>
            <a:endParaRPr lang="zh-CN" altLang="en-US" sz="1600">
              <a:solidFill>
                <a:srgbClr val="FF0000"/>
              </a:solidFill>
            </a:endParaRPr>
          </a:p>
          <a:p>
            <a:pPr algn="l"/>
            <a:r>
              <a:rPr lang="zh-CN" altLang="en-US" sz="1600">
                <a:sym typeface="+mn-ea"/>
              </a:rPr>
              <a:t>products: </a:t>
            </a:r>
            <a:r>
              <a:rPr lang="zh-CN" altLang="en-US" sz="1600">
                <a:solidFill>
                  <a:srgbClr val="FF0000"/>
                </a:solidFill>
                <a:sym typeface="+mn-ea"/>
              </a:rPr>
              <a:t>index on id, name</a:t>
            </a:r>
            <a:endParaRPr lang="zh-CN" altLang="en-US" sz="1600"/>
          </a:p>
        </p:txBody>
      </p:sp>
      <p:sp>
        <p:nvSpPr>
          <p:cNvPr id="4" name="圆角矩形 5"/>
          <p:cNvSpPr/>
          <p:nvPr/>
        </p:nvSpPr>
        <p:spPr>
          <a:xfrm>
            <a:off x="4331970" y="1257300"/>
            <a:ext cx="4347210" cy="23736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矩形 4"/>
          <p:cNvSpPr/>
          <p:nvPr/>
        </p:nvSpPr>
        <p:spPr>
          <a:xfrm>
            <a:off x="273685" y="1103630"/>
            <a:ext cx="2886075" cy="398780"/>
          </a:xfrm>
          <a:prstGeom prst="rect">
            <a:avLst/>
          </a:prstGeom>
        </p:spPr>
        <p:txBody>
          <a:bodyPr wrap="square">
            <a:spAutoFit/>
          </a:bodyPr>
          <a:lstStyle/>
          <a:p>
            <a:pPr marL="571500" indent="-285750" fontAlgn="auto">
              <a:lnSpc>
                <a:spcPts val="2400"/>
              </a:lnSpc>
              <a:buFont typeface="Wingdings" panose="05000000000000000000" pitchFamily="2" charset="2"/>
              <a:buChar char="n"/>
              <a:defRPr/>
            </a:pPr>
            <a:r>
              <a:rPr lang="zh-CN" altLang="en-US" sz="16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一个SQL查询的示例:</a:t>
            </a:r>
          </a:p>
        </p:txBody>
      </p:sp>
      <p:sp>
        <p:nvSpPr>
          <p:cNvPr id="6" name="文本框 5"/>
          <p:cNvSpPr txBox="1"/>
          <p:nvPr/>
        </p:nvSpPr>
        <p:spPr>
          <a:xfrm>
            <a:off x="353695" y="1583690"/>
            <a:ext cx="3768090" cy="1814830"/>
          </a:xfrm>
          <a:prstGeom prst="rect">
            <a:avLst/>
          </a:prstGeom>
          <a:noFill/>
          <a:ln w="12700">
            <a:solidFill>
              <a:schemeClr val="tx1"/>
            </a:solidFill>
          </a:ln>
        </p:spPr>
        <p:txBody>
          <a:bodyPr wrap="square" rtlCol="0">
            <a:spAutoFit/>
          </a:bodyPr>
          <a:lstStyle/>
          <a:p>
            <a:r>
              <a:rPr lang="zh-CN" altLang="en-US" sz="1600"/>
              <a:t>select </a:t>
            </a:r>
            <a:r>
              <a:rPr lang="zh-CN" altLang="en-US" sz="1600">
                <a:solidFill>
                  <a:srgbClr val="FF0000"/>
                </a:solidFill>
              </a:rPr>
              <a:t>o.date,o.quantity,p.name</a:t>
            </a:r>
            <a:endParaRPr lang="zh-CN" altLang="en-US" sz="1600"/>
          </a:p>
          <a:p>
            <a:r>
              <a:rPr lang="zh-CN" altLang="en-US" sz="1600"/>
              <a:t>from </a:t>
            </a:r>
            <a:r>
              <a:rPr lang="zh-CN" altLang="en-US" sz="1600">
                <a:solidFill>
                  <a:srgbClr val="FF0000"/>
                </a:solidFill>
              </a:rPr>
              <a:t>customers c,orders o,products p</a:t>
            </a:r>
            <a:endParaRPr lang="zh-CN" altLang="en-US" sz="1600"/>
          </a:p>
          <a:p>
            <a:r>
              <a:rPr lang="zh-CN" altLang="en-US" sz="1600"/>
              <a:t>where </a:t>
            </a:r>
            <a:r>
              <a:rPr lang="zh-CN" altLang="en-US" sz="1600">
                <a:solidFill>
                  <a:srgbClr val="FF0000"/>
                </a:solidFill>
              </a:rPr>
              <a:t>c.contactNumber = ?</a:t>
            </a:r>
            <a:endParaRPr lang="zh-CN" altLang="en-US" sz="1600"/>
          </a:p>
          <a:p>
            <a:r>
              <a:rPr lang="en-US" altLang="zh-CN" sz="1600"/>
              <a:t>	</a:t>
            </a:r>
            <a:r>
              <a:rPr lang="zh-CN" altLang="en-US" sz="1600"/>
              <a:t>and </a:t>
            </a:r>
            <a:r>
              <a:rPr lang="zh-CN" altLang="en-US" sz="1600">
                <a:solidFill>
                  <a:srgbClr val="FF0000"/>
                </a:solidFill>
              </a:rPr>
              <a:t>c.id = o.id</a:t>
            </a:r>
            <a:endParaRPr lang="zh-CN" altLang="en-US" sz="1600"/>
          </a:p>
          <a:p>
            <a:r>
              <a:rPr lang="en-US" altLang="zh-CN" sz="1600"/>
              <a:t>	</a:t>
            </a:r>
            <a:r>
              <a:rPr lang="zh-CN" altLang="en-US" sz="1600"/>
              <a:t>and </a:t>
            </a:r>
            <a:r>
              <a:rPr lang="zh-CN" altLang="en-US" sz="1600">
                <a:solidFill>
                  <a:srgbClr val="FF0000"/>
                </a:solidFill>
              </a:rPr>
              <a:t>p.id = o.pid</a:t>
            </a:r>
            <a:endParaRPr lang="zh-CN" altLang="en-US" sz="1600"/>
          </a:p>
          <a:p>
            <a:r>
              <a:rPr lang="en-US" altLang="zh-CN" sz="1600"/>
              <a:t>	</a:t>
            </a:r>
            <a:r>
              <a:rPr lang="zh-CN" altLang="en-US" sz="1600"/>
              <a:t>and </a:t>
            </a:r>
            <a:r>
              <a:rPr lang="zh-CN" altLang="en-US" sz="1600">
                <a:solidFill>
                  <a:srgbClr val="FF0000"/>
                </a:solidFill>
              </a:rPr>
              <a:t>o.date</a:t>
            </a:r>
            <a:r>
              <a:rPr lang="zh-CN" altLang="en-US" sz="1600"/>
              <a:t> between </a:t>
            </a:r>
            <a:r>
              <a:rPr lang="zh-CN" altLang="en-US" sz="1600">
                <a:solidFill>
                  <a:srgbClr val="FF0000"/>
                </a:solidFill>
              </a:rPr>
              <a:t>?</a:t>
            </a:r>
            <a:r>
              <a:rPr lang="zh-CN" altLang="en-US" sz="1600"/>
              <a:t> and </a:t>
            </a:r>
            <a:r>
              <a:rPr lang="zh-CN" altLang="en-US" sz="1600">
                <a:solidFill>
                  <a:srgbClr val="FF0000"/>
                </a:solidFill>
              </a:rPr>
              <a:t>?</a:t>
            </a:r>
          </a:p>
          <a:p>
            <a:r>
              <a:rPr lang="zh-CN" altLang="en-US" sz="1600"/>
              <a:t>order </a:t>
            </a:r>
            <a:r>
              <a:rPr lang="zh-CN" altLang="en-US" sz="1600">
                <a:solidFill>
                  <a:srgbClr val="FF0000"/>
                </a:solidFill>
              </a:rPr>
              <a:t>by o.date</a:t>
            </a:r>
            <a:r>
              <a:rPr lang="zh-CN" altLang="en-US" sz="1600"/>
              <a:t> </a:t>
            </a:r>
          </a:p>
        </p:txBody>
      </p:sp>
      <p:sp>
        <p:nvSpPr>
          <p:cNvPr id="7" name="文本框 6"/>
          <p:cNvSpPr txBox="1"/>
          <p:nvPr/>
        </p:nvSpPr>
        <p:spPr>
          <a:xfrm>
            <a:off x="4523740" y="1275080"/>
            <a:ext cx="4156075" cy="2122805"/>
          </a:xfrm>
          <a:prstGeom prst="rect">
            <a:avLst/>
          </a:prstGeom>
          <a:noFill/>
        </p:spPr>
        <p:txBody>
          <a:bodyPr wrap="square" rtlCol="0">
            <a:spAutoFit/>
          </a:bodyPr>
          <a:lstStyle/>
          <a:p>
            <a:pPr marL="285750" indent="-285750">
              <a:buFont typeface="Wingdings" panose="05000000000000000000" charset="0"/>
              <a:buChar char=""/>
            </a:pPr>
            <a:r>
              <a:rPr lang="zh-CN" altLang="en-US" sz="1600" dirty="0"/>
              <a:t>访问方法: </a:t>
            </a:r>
            <a:r>
              <a:rPr lang="zh-CN" altLang="en-US" sz="1400" dirty="0">
                <a:solidFill>
                  <a:srgbClr val="FF0000"/>
                </a:solidFill>
              </a:rPr>
              <a:t>数据访问算法</a:t>
            </a:r>
          </a:p>
          <a:p>
            <a:r>
              <a:rPr lang="en-US" altLang="zh-CN" sz="1400" dirty="0">
                <a:solidFill>
                  <a:srgbClr val="FF0000"/>
                </a:solidFill>
              </a:rPr>
              <a:t>	</a:t>
            </a:r>
            <a:r>
              <a:rPr lang="zh-CN" altLang="en-US" sz="1000" dirty="0">
                <a:solidFill>
                  <a:schemeClr val="tx1"/>
                </a:solidFill>
              </a:rPr>
              <a:t>■</a:t>
            </a:r>
            <a:r>
              <a:rPr lang="zh-CN" altLang="en-US" sz="1400" dirty="0">
                <a:solidFill>
                  <a:srgbClr val="FF0000"/>
                </a:solidFill>
              </a:rPr>
              <a:t>表扫描</a:t>
            </a:r>
          </a:p>
          <a:p>
            <a:r>
              <a:rPr lang="en-US" altLang="zh-CN" sz="1400" dirty="0">
                <a:solidFill>
                  <a:srgbClr val="FF0000"/>
                </a:solidFill>
              </a:rPr>
              <a:t>	</a:t>
            </a:r>
            <a:r>
              <a:rPr lang="zh-CN" altLang="en-US" sz="1000" dirty="0">
                <a:sym typeface="+mn-ea"/>
              </a:rPr>
              <a:t>■</a:t>
            </a:r>
            <a:r>
              <a:rPr lang="zh-CN" altLang="en-US" sz="1400" dirty="0">
                <a:solidFill>
                  <a:srgbClr val="FF0000"/>
                </a:solidFill>
              </a:rPr>
              <a:t>索引扫描、仅索引扫描及其它</a:t>
            </a:r>
          </a:p>
          <a:p>
            <a:pPr marL="285750" indent="-285750">
              <a:buFont typeface="Wingdings" panose="05000000000000000000" charset="0"/>
              <a:buChar char=""/>
            </a:pPr>
            <a:r>
              <a:rPr lang="zh-CN" altLang="en-US" sz="1600" dirty="0"/>
              <a:t>连接方法: </a:t>
            </a:r>
            <a:r>
              <a:rPr lang="zh-CN" altLang="en-US" sz="1400" dirty="0">
                <a:solidFill>
                  <a:srgbClr val="FF0000"/>
                </a:solidFill>
              </a:rPr>
              <a:t>连接两张表的算法</a:t>
            </a:r>
          </a:p>
          <a:p>
            <a:r>
              <a:rPr lang="en-US" altLang="zh-CN" sz="1400" dirty="0">
                <a:solidFill>
                  <a:srgbClr val="FF0000"/>
                </a:solidFill>
              </a:rPr>
              <a:t>	</a:t>
            </a:r>
            <a:r>
              <a:rPr lang="zh-CN" altLang="en-US" sz="1000" dirty="0">
                <a:sym typeface="+mn-ea"/>
              </a:rPr>
              <a:t>■</a:t>
            </a:r>
            <a:r>
              <a:rPr lang="zh-CN" altLang="en-US" sz="1400" dirty="0">
                <a:solidFill>
                  <a:srgbClr val="FF0000"/>
                </a:solidFill>
              </a:rPr>
              <a:t>查找连接</a:t>
            </a:r>
            <a:r>
              <a:rPr lang="en-US" altLang="zh-CN" sz="1400" dirty="0">
                <a:solidFill>
                  <a:srgbClr val="FF0000"/>
                </a:solidFill>
              </a:rPr>
              <a:t>;</a:t>
            </a:r>
            <a:endParaRPr lang="zh-CN" altLang="en-US" sz="1400" dirty="0">
              <a:solidFill>
                <a:srgbClr val="FF0000"/>
              </a:solidFill>
            </a:endParaRPr>
          </a:p>
          <a:p>
            <a:r>
              <a:rPr lang="en-US" altLang="zh-CN" sz="1400" dirty="0">
                <a:solidFill>
                  <a:srgbClr val="FF0000"/>
                </a:solidFill>
              </a:rPr>
              <a:t>	</a:t>
            </a:r>
            <a:r>
              <a:rPr lang="zh-CN" altLang="en-US" sz="1000" dirty="0">
                <a:sym typeface="+mn-ea"/>
              </a:rPr>
              <a:t>■</a:t>
            </a:r>
            <a:r>
              <a:rPr lang="zh-CN" altLang="en-US" sz="1400" dirty="0">
                <a:solidFill>
                  <a:srgbClr val="FF0000"/>
                </a:solidFill>
              </a:rPr>
              <a:t>合并连接</a:t>
            </a:r>
            <a:r>
              <a:rPr lang="en-US" altLang="zh-CN" sz="1400" dirty="0">
                <a:solidFill>
                  <a:srgbClr val="FF0000"/>
                </a:solidFill>
              </a:rPr>
              <a:t>;</a:t>
            </a:r>
            <a:endParaRPr lang="zh-CN" altLang="en-US" sz="1400" dirty="0">
              <a:solidFill>
                <a:srgbClr val="FF0000"/>
              </a:solidFill>
            </a:endParaRPr>
          </a:p>
          <a:p>
            <a:r>
              <a:rPr lang="en-US" altLang="zh-CN" sz="1400" dirty="0">
                <a:solidFill>
                  <a:srgbClr val="FF0000"/>
                </a:solidFill>
              </a:rPr>
              <a:t>	</a:t>
            </a:r>
            <a:r>
              <a:rPr lang="zh-CN" altLang="en-US" sz="1000" dirty="0">
                <a:sym typeface="+mn-ea"/>
              </a:rPr>
              <a:t>■</a:t>
            </a:r>
            <a:r>
              <a:rPr lang="zh-CN" altLang="en-US" sz="1400" dirty="0">
                <a:solidFill>
                  <a:srgbClr val="FF0000"/>
                </a:solidFill>
              </a:rPr>
              <a:t>哈希连接。</a:t>
            </a:r>
          </a:p>
          <a:p>
            <a:pPr marL="285750" indent="-285750">
              <a:buFont typeface="Wingdings" panose="05000000000000000000" charset="0"/>
              <a:buChar char=""/>
            </a:pPr>
            <a:r>
              <a:rPr lang="zh-CN" altLang="en-US" sz="1600" dirty="0"/>
              <a:t>访问计划: </a:t>
            </a:r>
            <a:r>
              <a:rPr sz="1400" dirty="0">
                <a:solidFill>
                  <a:srgbClr val="FF0000"/>
                </a:solidFill>
              </a:rPr>
              <a:t>为</a:t>
            </a:r>
            <a:r>
              <a:rPr lang="zh-CN" sz="1400" dirty="0">
                <a:solidFill>
                  <a:srgbClr val="FF0000"/>
                </a:solidFill>
              </a:rPr>
              <a:t>了</a:t>
            </a:r>
            <a:r>
              <a:rPr sz="1400" dirty="0" err="1">
                <a:solidFill>
                  <a:srgbClr val="FF0000"/>
                </a:solidFill>
              </a:rPr>
              <a:t>执行</a:t>
            </a:r>
            <a:r>
              <a:rPr lang="zh-CN" sz="1400" dirty="0">
                <a:solidFill>
                  <a:srgbClr val="FF0000"/>
                </a:solidFill>
              </a:rPr>
              <a:t>一条</a:t>
            </a:r>
            <a:r>
              <a:rPr sz="1400" dirty="0" err="1">
                <a:solidFill>
                  <a:srgbClr val="FF0000"/>
                </a:solidFill>
              </a:rPr>
              <a:t>SQL查询语句而</a:t>
            </a:r>
            <a:r>
              <a:rPr lang="zh-CN" sz="1400" dirty="0">
                <a:solidFill>
                  <a:srgbClr val="FF0000"/>
                </a:solidFill>
              </a:rPr>
              <a:t>将</a:t>
            </a:r>
            <a:r>
              <a:rPr sz="1400" dirty="0" err="1">
                <a:solidFill>
                  <a:srgbClr val="FF0000"/>
                </a:solidFill>
              </a:rPr>
              <a:t>一系列</a:t>
            </a:r>
            <a:r>
              <a:rPr lang="zh-CN" sz="1400" dirty="0">
                <a:solidFill>
                  <a:srgbClr val="FF0000"/>
                </a:solidFill>
              </a:rPr>
              <a:t>访问</a:t>
            </a:r>
            <a:r>
              <a:rPr sz="1400" dirty="0" err="1">
                <a:solidFill>
                  <a:srgbClr val="FF0000"/>
                </a:solidFill>
              </a:rPr>
              <a:t>方法和</a:t>
            </a:r>
            <a:r>
              <a:rPr lang="zh-CN" sz="1400" dirty="0">
                <a:solidFill>
                  <a:srgbClr val="FF0000"/>
                </a:solidFill>
              </a:rPr>
              <a:t>连</a:t>
            </a:r>
            <a:r>
              <a:rPr sz="1400" dirty="0" err="1">
                <a:solidFill>
                  <a:srgbClr val="FF0000"/>
                </a:solidFill>
              </a:rPr>
              <a:t>接方法</a:t>
            </a:r>
            <a:r>
              <a:rPr lang="zh-CN" sz="1400" dirty="0">
                <a:solidFill>
                  <a:srgbClr val="FF0000"/>
                </a:solidFill>
              </a:rPr>
              <a:t>缝合在一起。</a:t>
            </a:r>
          </a:p>
        </p:txBody>
      </p:sp>
      <p:sp>
        <p:nvSpPr>
          <p:cNvPr id="8" name="文本框 7"/>
          <p:cNvSpPr txBox="1"/>
          <p:nvPr/>
        </p:nvSpPr>
        <p:spPr>
          <a:xfrm>
            <a:off x="6184265" y="3678555"/>
            <a:ext cx="2140585" cy="583565"/>
          </a:xfrm>
          <a:prstGeom prst="rect">
            <a:avLst/>
          </a:prstGeom>
          <a:noFill/>
        </p:spPr>
        <p:txBody>
          <a:bodyPr wrap="square" rtlCol="0">
            <a:spAutoFit/>
          </a:bodyPr>
          <a:lstStyle/>
          <a:p>
            <a:pPr algn="ctr"/>
            <a:r>
              <a:rPr lang="en-US" altLang="zh-CN" sz="1600" dirty="0"/>
              <a:t>NLJ</a:t>
            </a:r>
          </a:p>
          <a:p>
            <a:pPr algn="ctr"/>
            <a:r>
              <a:rPr lang="en-US" altLang="zh-CN" sz="1600" dirty="0">
                <a:sym typeface="+mn-ea"/>
              </a:rPr>
              <a:t>(</a:t>
            </a:r>
            <a:r>
              <a:rPr lang="en-US" altLang="zh-CN" sz="1600" dirty="0">
                <a:solidFill>
                  <a:srgbClr val="C00000"/>
                </a:solidFill>
                <a:latin typeface="Segoe UI Symbol" panose="020B0502040204020203" pitchFamily="34" charset="0"/>
                <a:ea typeface="Segoe UI Symbol" panose="020B0502040204020203" pitchFamily="34" charset="0"/>
                <a:sym typeface="+mn-ea"/>
              </a:rPr>
              <a:t>Nested Loop </a:t>
            </a:r>
            <a:r>
              <a:rPr lang="en-US" altLang="zh-CN" sz="1600" dirty="0">
                <a:sym typeface="+mn-ea"/>
              </a:rPr>
              <a:t>Join)</a:t>
            </a:r>
          </a:p>
        </p:txBody>
      </p:sp>
      <p:sp>
        <p:nvSpPr>
          <p:cNvPr id="9" name="文本框 8"/>
          <p:cNvSpPr txBox="1"/>
          <p:nvPr/>
        </p:nvSpPr>
        <p:spPr>
          <a:xfrm>
            <a:off x="5560060" y="4512945"/>
            <a:ext cx="624205" cy="337185"/>
          </a:xfrm>
          <a:prstGeom prst="rect">
            <a:avLst/>
          </a:prstGeom>
          <a:noFill/>
        </p:spPr>
        <p:txBody>
          <a:bodyPr wrap="square" rtlCol="0">
            <a:spAutoFit/>
          </a:bodyPr>
          <a:lstStyle/>
          <a:p>
            <a:r>
              <a:rPr lang="en-US" altLang="zh-CN" sz="1600"/>
              <a:t>NLJ</a:t>
            </a:r>
          </a:p>
        </p:txBody>
      </p:sp>
      <p:sp>
        <p:nvSpPr>
          <p:cNvPr id="10" name="文本框 9"/>
          <p:cNvSpPr txBox="1"/>
          <p:nvPr/>
        </p:nvSpPr>
        <p:spPr>
          <a:xfrm>
            <a:off x="7396480" y="5419090"/>
            <a:ext cx="1170940" cy="337185"/>
          </a:xfrm>
          <a:prstGeom prst="rect">
            <a:avLst/>
          </a:prstGeom>
          <a:noFill/>
        </p:spPr>
        <p:txBody>
          <a:bodyPr wrap="square" rtlCol="0">
            <a:spAutoFit/>
          </a:bodyPr>
          <a:lstStyle/>
          <a:p>
            <a:r>
              <a:rPr lang="en-US" altLang="zh-CN" sz="1600" i="1"/>
              <a:t>products</a:t>
            </a:r>
          </a:p>
        </p:txBody>
      </p:sp>
      <p:sp>
        <p:nvSpPr>
          <p:cNvPr id="11" name="文本框 10"/>
          <p:cNvSpPr txBox="1"/>
          <p:nvPr/>
        </p:nvSpPr>
        <p:spPr>
          <a:xfrm>
            <a:off x="4880610" y="5145405"/>
            <a:ext cx="922655" cy="337185"/>
          </a:xfrm>
          <a:prstGeom prst="rect">
            <a:avLst/>
          </a:prstGeom>
          <a:noFill/>
        </p:spPr>
        <p:txBody>
          <a:bodyPr wrap="square" rtlCol="0">
            <a:spAutoFit/>
          </a:bodyPr>
          <a:lstStyle/>
          <a:p>
            <a:pPr algn="ctr"/>
            <a:r>
              <a:rPr lang="en-US" altLang="zh-CN" sz="1600">
                <a:sym typeface="+mn-ea"/>
              </a:rPr>
              <a:t>ISCAN</a:t>
            </a:r>
          </a:p>
        </p:txBody>
      </p:sp>
      <p:sp>
        <p:nvSpPr>
          <p:cNvPr id="12" name="文本框 11"/>
          <p:cNvSpPr txBox="1"/>
          <p:nvPr/>
        </p:nvSpPr>
        <p:spPr>
          <a:xfrm>
            <a:off x="5861050" y="5063490"/>
            <a:ext cx="1388745" cy="583565"/>
          </a:xfrm>
          <a:prstGeom prst="rect">
            <a:avLst/>
          </a:prstGeom>
          <a:noFill/>
        </p:spPr>
        <p:txBody>
          <a:bodyPr wrap="square" rtlCol="0">
            <a:spAutoFit/>
          </a:bodyPr>
          <a:lstStyle/>
          <a:p>
            <a:pPr algn="ctr"/>
            <a:r>
              <a:rPr lang="en-US" altLang="zh-CN" sz="1600" dirty="0"/>
              <a:t>ISCAN</a:t>
            </a:r>
          </a:p>
          <a:p>
            <a:pPr algn="ctr"/>
            <a:r>
              <a:rPr lang="en-US" altLang="zh-CN" sz="1600" dirty="0"/>
              <a:t>(</a:t>
            </a:r>
            <a:r>
              <a:rPr lang="en-US" altLang="zh-CN" sz="1600" dirty="0">
                <a:solidFill>
                  <a:srgbClr val="C00000"/>
                </a:solidFill>
                <a:latin typeface="Segoe UI Symbol" panose="020B0502040204020203" pitchFamily="34" charset="0"/>
                <a:ea typeface="Segoe UI Symbol" panose="020B0502040204020203" pitchFamily="34" charset="0"/>
              </a:rPr>
              <a:t>Index SCAN</a:t>
            </a:r>
            <a:r>
              <a:rPr lang="en-US" altLang="zh-CN" sz="1600" dirty="0"/>
              <a:t>)</a:t>
            </a:r>
          </a:p>
        </p:txBody>
      </p:sp>
      <p:sp>
        <p:nvSpPr>
          <p:cNvPr id="13" name="文本框 12"/>
          <p:cNvSpPr txBox="1"/>
          <p:nvPr/>
        </p:nvSpPr>
        <p:spPr>
          <a:xfrm>
            <a:off x="4717415" y="5860415"/>
            <a:ext cx="1249680" cy="337185"/>
          </a:xfrm>
          <a:prstGeom prst="rect">
            <a:avLst/>
          </a:prstGeom>
          <a:noFill/>
        </p:spPr>
        <p:txBody>
          <a:bodyPr wrap="square" rtlCol="0">
            <a:spAutoFit/>
          </a:bodyPr>
          <a:lstStyle/>
          <a:p>
            <a:r>
              <a:rPr lang="en-US" altLang="zh-CN" sz="1600" i="1"/>
              <a:t>customers</a:t>
            </a:r>
          </a:p>
        </p:txBody>
      </p:sp>
      <p:sp>
        <p:nvSpPr>
          <p:cNvPr id="14" name="文本框 13"/>
          <p:cNvSpPr txBox="1"/>
          <p:nvPr/>
        </p:nvSpPr>
        <p:spPr>
          <a:xfrm>
            <a:off x="6142990" y="5860415"/>
            <a:ext cx="824230" cy="337185"/>
          </a:xfrm>
          <a:prstGeom prst="rect">
            <a:avLst/>
          </a:prstGeom>
          <a:noFill/>
        </p:spPr>
        <p:txBody>
          <a:bodyPr wrap="square" rtlCol="0">
            <a:spAutoFit/>
          </a:bodyPr>
          <a:lstStyle/>
          <a:p>
            <a:r>
              <a:rPr lang="en-US" altLang="zh-CN" sz="1600" i="1"/>
              <a:t>orders</a:t>
            </a:r>
          </a:p>
        </p:txBody>
      </p:sp>
      <p:sp>
        <p:nvSpPr>
          <p:cNvPr id="15" name="文本框 14"/>
          <p:cNvSpPr txBox="1"/>
          <p:nvPr/>
        </p:nvSpPr>
        <p:spPr>
          <a:xfrm>
            <a:off x="7026910" y="4512945"/>
            <a:ext cx="1909445" cy="583565"/>
          </a:xfrm>
          <a:prstGeom prst="rect">
            <a:avLst/>
          </a:prstGeom>
          <a:noFill/>
        </p:spPr>
        <p:txBody>
          <a:bodyPr wrap="square" rtlCol="0">
            <a:spAutoFit/>
          </a:bodyPr>
          <a:lstStyle/>
          <a:p>
            <a:pPr algn="ctr"/>
            <a:r>
              <a:rPr lang="en-US" altLang="zh-CN" sz="1600" dirty="0"/>
              <a:t>IOSCAN</a:t>
            </a:r>
          </a:p>
          <a:p>
            <a:pPr algn="ctr"/>
            <a:r>
              <a:rPr lang="en-US" altLang="zh-CN" sz="1600" dirty="0"/>
              <a:t>(Index-Only Scan)</a:t>
            </a:r>
          </a:p>
        </p:txBody>
      </p:sp>
      <p:cxnSp>
        <p:nvCxnSpPr>
          <p:cNvPr id="16" name="直接连接符 15"/>
          <p:cNvCxnSpPr>
            <a:endCxn id="8" idx="2"/>
          </p:cNvCxnSpPr>
          <p:nvPr/>
        </p:nvCxnSpPr>
        <p:spPr>
          <a:xfrm flipV="1">
            <a:off x="5872480" y="4262120"/>
            <a:ext cx="1382395" cy="18923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7" name="直接连接符 16"/>
          <p:cNvCxnSpPr>
            <a:stCxn id="9" idx="2"/>
            <a:endCxn id="11" idx="0"/>
          </p:cNvCxnSpPr>
          <p:nvPr/>
        </p:nvCxnSpPr>
        <p:spPr>
          <a:xfrm flipH="1">
            <a:off x="5342255" y="4850130"/>
            <a:ext cx="530225" cy="29527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8" name="直接连接符 17"/>
          <p:cNvCxnSpPr>
            <a:stCxn id="9" idx="2"/>
            <a:endCxn id="12" idx="0"/>
          </p:cNvCxnSpPr>
          <p:nvPr/>
        </p:nvCxnSpPr>
        <p:spPr>
          <a:xfrm>
            <a:off x="5872480" y="4850130"/>
            <a:ext cx="683260" cy="21336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9" name="直接连接符 18"/>
          <p:cNvCxnSpPr>
            <a:stCxn id="8" idx="2"/>
            <a:endCxn id="15" idx="0"/>
          </p:cNvCxnSpPr>
          <p:nvPr/>
        </p:nvCxnSpPr>
        <p:spPr>
          <a:xfrm>
            <a:off x="7254875" y="4262120"/>
            <a:ext cx="727075" cy="25082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20" name="直接连接符 19"/>
          <p:cNvCxnSpPr>
            <a:stCxn id="15" idx="2"/>
            <a:endCxn id="10" idx="0"/>
          </p:cNvCxnSpPr>
          <p:nvPr/>
        </p:nvCxnSpPr>
        <p:spPr>
          <a:xfrm>
            <a:off x="7981950" y="5096510"/>
            <a:ext cx="0" cy="32258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21" name="直接连接符 20"/>
          <p:cNvCxnSpPr>
            <a:stCxn id="11" idx="2"/>
            <a:endCxn id="13" idx="0"/>
          </p:cNvCxnSpPr>
          <p:nvPr/>
        </p:nvCxnSpPr>
        <p:spPr>
          <a:xfrm>
            <a:off x="5342255" y="5482590"/>
            <a:ext cx="0" cy="37782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22" name="直接连接符 21"/>
          <p:cNvCxnSpPr>
            <a:stCxn id="12" idx="2"/>
            <a:endCxn id="14" idx="0"/>
          </p:cNvCxnSpPr>
          <p:nvPr/>
        </p:nvCxnSpPr>
        <p:spPr>
          <a:xfrm flipH="1">
            <a:off x="6555105" y="5647055"/>
            <a:ext cx="635" cy="21336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23" name="直接箭头连接符 22"/>
          <p:cNvCxnSpPr/>
          <p:nvPr/>
        </p:nvCxnSpPr>
        <p:spPr>
          <a:xfrm>
            <a:off x="3896360" y="5021580"/>
            <a:ext cx="1149985" cy="289560"/>
          </a:xfrm>
          <a:prstGeom prst="straightConnector1">
            <a:avLst/>
          </a:prstGeom>
          <a:ln w="12700">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3035935" y="5269865"/>
            <a:ext cx="2978785" cy="149225"/>
          </a:xfrm>
          <a:prstGeom prst="straightConnector1">
            <a:avLst/>
          </a:prstGeom>
          <a:ln w="12700">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3251200" y="4788535"/>
            <a:ext cx="3775710" cy="704850"/>
          </a:xfrm>
          <a:prstGeom prst="straightConnector1">
            <a:avLst/>
          </a:prstGeom>
          <a:ln w="12700">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6" name="椭圆 5"/>
          <p:cNvSpPr>
            <a:spLocks noChangeArrowheads="1"/>
          </p:cNvSpPr>
          <p:nvPr/>
        </p:nvSpPr>
        <p:spPr bwMode="auto">
          <a:xfrm>
            <a:off x="2455865" y="68866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7" name="矩形 6"/>
          <p:cNvSpPr>
            <a:spLocks noChangeArrowheads="1"/>
          </p:cNvSpPr>
          <p:nvPr/>
        </p:nvSpPr>
        <p:spPr bwMode="auto">
          <a:xfrm>
            <a:off x="0" y="688975"/>
            <a:ext cx="2672080" cy="414655"/>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8" name="文本框 10"/>
          <p:cNvSpPr txBox="1">
            <a:spLocks noChangeArrowheads="1"/>
          </p:cNvSpPr>
          <p:nvPr/>
        </p:nvSpPr>
        <p:spPr bwMode="auto">
          <a:xfrm>
            <a:off x="0" y="688975"/>
            <a:ext cx="15087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l">
              <a:spcBef>
                <a:spcPct val="0"/>
              </a:spcBef>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访问计划</a:t>
            </a:r>
          </a:p>
        </p:txBody>
      </p:sp>
      <p:sp>
        <p:nvSpPr>
          <p:cNvPr id="29"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sym typeface="+mn-ea"/>
              </a:rPr>
              <a:t>基于开销优化CBO</a:t>
            </a:r>
            <a:endParaRPr lang="zh-CN" altLang="en-US"/>
          </a:p>
        </p:txBody>
      </p:sp>
      <p:sp>
        <p:nvSpPr>
          <p:cNvPr id="8" name="矩形 7"/>
          <p:cNvSpPr/>
          <p:nvPr/>
        </p:nvSpPr>
        <p:spPr>
          <a:xfrm>
            <a:off x="534035" y="1163955"/>
            <a:ext cx="8113395" cy="4107815"/>
          </a:xfrm>
          <a:prstGeom prst="rect">
            <a:avLst/>
          </a:prstGeom>
        </p:spPr>
        <p:txBody>
          <a:bodyPr wrap="square">
            <a:spAutoFit/>
          </a:bodyPr>
          <a:lstStyle/>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全表扫描</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(Table scan)：</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n"/>
              <a:defRPr/>
            </a:pP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从头到尾扫描表，</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依</a:t>
            </a: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次扫描一条记录；</a:t>
            </a:r>
          </a:p>
          <a:p>
            <a:pPr marL="571500" indent="-285750" fontAlgn="auto">
              <a:lnSpc>
                <a:spcPct val="150000"/>
              </a:lnSpc>
              <a:buFont typeface="Wingdings" panose="05000000000000000000" pitchFamily="2" charset="2"/>
              <a:buChar char="n"/>
              <a:defRPr/>
            </a:pP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多条记录存储在一个数据块（或页面）中，</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这里的</a:t>
            </a: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数据块（或页面）是I/O操作的最小单</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元</a:t>
            </a: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p>
          <a:p>
            <a:pPr marL="571500" indent="-285750" fontAlgn="auto">
              <a:lnSpc>
                <a:spcPct val="150000"/>
              </a:lnSpc>
              <a:buFont typeface="Wingdings" panose="05000000000000000000" pitchFamily="2" charset="2"/>
              <a:buChar char="n"/>
              <a:defRPr/>
            </a:pP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可以应用</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于</a:t>
            </a: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分区</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修剪，指的是一种查询可以跳过一个或多个分区对应的数据文件不进行读取的技术。</a:t>
            </a:r>
          </a:p>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索引扫描</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ISCAN(Index Scan) 以B树索引为例：</a:t>
            </a:r>
          </a:p>
          <a:p>
            <a:pPr marL="571500" indent="-285750" fontAlgn="auto">
              <a:lnSpc>
                <a:spcPct val="150000"/>
              </a:lnSpc>
              <a:buFont typeface="Wingdings" panose="05000000000000000000" pitchFamily="2" charset="2"/>
              <a:buChar char="n"/>
              <a:defRPr/>
            </a:pP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从根页</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面</a:t>
            </a: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开始，自上而下遍历索引，</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找到</a:t>
            </a: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第一个叶</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子</a:t>
            </a: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页</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面</a:t>
            </a: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p>
          <a:p>
            <a:pPr marL="571500" indent="-285750" fontAlgn="auto">
              <a:lnSpc>
                <a:spcPct val="150000"/>
              </a:lnSpc>
              <a:buFont typeface="Wingdings" panose="05000000000000000000" pitchFamily="2" charset="2"/>
              <a:buChar char="n"/>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标识页面中</a:t>
            </a:r>
            <a:r>
              <a:rPr lang="zh-CN" altLang="en-US"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起始的</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索引键，然后开始从左到右扫描索引：</a:t>
            </a:r>
          </a:p>
          <a:p>
            <a:pPr marL="1028700" lvl="1" indent="-285750" fontAlgn="auto">
              <a:lnSpc>
                <a:spcPct val="150000"/>
              </a:lnSpc>
              <a:buFont typeface="Wingdings" panose="05000000000000000000" charset="0"/>
              <a:buChar char=""/>
              <a:defRPr/>
            </a:pP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对于每个索引键，使用记录</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的</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ID</a:t>
            </a: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访问相应的表记录，一次一个；</a:t>
            </a:r>
          </a:p>
          <a:p>
            <a:pPr marL="1028700" lvl="1" indent="-285750" fontAlgn="auto">
              <a:lnSpc>
                <a:spcPct val="150000"/>
              </a:lnSpc>
              <a:buFont typeface="Wingdings" panose="05000000000000000000" charset="0"/>
              <a:buChar char=""/>
              <a:defRPr/>
            </a:pP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按顺序跳到下一个索引键并重复此过程，直至遇到</a:t>
            </a:r>
            <a:r>
              <a:rPr lang="zh-CN" altLang="en-US"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结束的</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索引键。</a:t>
            </a:r>
          </a:p>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仅索引扫描</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IOSCAN(Index-Only Scan)以B树索引为例：</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n"/>
              <a:defRPr/>
            </a:pP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与索引扫描相同，</a:t>
            </a:r>
            <a:r>
              <a:rPr lang="zh-CN"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除了</a:t>
            </a:r>
            <a:r>
              <a:rPr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没有访问表，只</a:t>
            </a:r>
            <a:r>
              <a:rPr lang="zh-CN"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访问</a:t>
            </a:r>
            <a:r>
              <a:rPr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索引键</a:t>
            </a: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sz="1600"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椭圆 5"/>
          <p:cNvSpPr>
            <a:spLocks noChangeArrowheads="1"/>
          </p:cNvSpPr>
          <p:nvPr/>
        </p:nvSpPr>
        <p:spPr bwMode="auto">
          <a:xfrm>
            <a:off x="2455865" y="68866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9" name="矩形 6"/>
          <p:cNvSpPr>
            <a:spLocks noChangeArrowheads="1"/>
          </p:cNvSpPr>
          <p:nvPr/>
        </p:nvSpPr>
        <p:spPr bwMode="auto">
          <a:xfrm>
            <a:off x="0" y="688975"/>
            <a:ext cx="2672080" cy="414655"/>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10" name="文本框 10"/>
          <p:cNvSpPr txBox="1">
            <a:spLocks noChangeArrowheads="1"/>
          </p:cNvSpPr>
          <p:nvPr/>
        </p:nvSpPr>
        <p:spPr bwMode="auto">
          <a:xfrm>
            <a:off x="0" y="688975"/>
            <a:ext cx="15087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a:spcBef>
                <a:spcPct val="0"/>
              </a:spcBef>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访问方法</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sym typeface="+mn-ea"/>
              </a:rPr>
              <a:t>基于开销优化CBO</a:t>
            </a:r>
            <a:endParaRPr lang="zh-CN" altLang="en-US"/>
          </a:p>
        </p:txBody>
      </p:sp>
      <p:sp>
        <p:nvSpPr>
          <p:cNvPr id="5" name="椭圆 5"/>
          <p:cNvSpPr>
            <a:spLocks noChangeArrowheads="1"/>
          </p:cNvSpPr>
          <p:nvPr/>
        </p:nvSpPr>
        <p:spPr bwMode="auto">
          <a:xfrm>
            <a:off x="2455865" y="68866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6" name="矩形 6"/>
          <p:cNvSpPr>
            <a:spLocks noChangeArrowheads="1"/>
          </p:cNvSpPr>
          <p:nvPr/>
        </p:nvSpPr>
        <p:spPr bwMode="auto">
          <a:xfrm>
            <a:off x="0" y="688975"/>
            <a:ext cx="2672080" cy="414655"/>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7" name="文本框 10"/>
          <p:cNvSpPr txBox="1">
            <a:spLocks noChangeArrowheads="1"/>
          </p:cNvSpPr>
          <p:nvPr/>
        </p:nvSpPr>
        <p:spPr bwMode="auto">
          <a:xfrm>
            <a:off x="-2540" y="689610"/>
            <a:ext cx="15087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a:spcBef>
                <a:spcPct val="0"/>
              </a:spcBef>
              <a:buNone/>
            </a:pPr>
            <a:r>
              <a:rPr lang="zh-CN" altLang="en-US" sz="1800" b="1" dirty="0">
                <a:solidFill>
                  <a:schemeClr val="accent2">
                    <a:lumMod val="40000"/>
                    <a:lumOff val="60000"/>
                  </a:schemeClr>
                </a:solidFill>
                <a:latin typeface="Times New Roman" panose="02020603050405020304" pitchFamily="18" charset="0"/>
                <a:ea typeface="微软雅黑" panose="020B0503020204020204" pitchFamily="34" charset="-122"/>
              </a:rPr>
              <a:t>连接方法</a:t>
            </a:r>
          </a:p>
        </p:txBody>
      </p:sp>
      <p:sp>
        <p:nvSpPr>
          <p:cNvPr id="8" name="矩形 7"/>
          <p:cNvSpPr/>
          <p:nvPr/>
        </p:nvSpPr>
        <p:spPr>
          <a:xfrm>
            <a:off x="400050" y="1182370"/>
            <a:ext cx="8343900" cy="3461385"/>
          </a:xfrm>
          <a:prstGeom prst="rect">
            <a:avLst/>
          </a:prstGeom>
        </p:spPr>
        <p:txBody>
          <a:bodyPr wrap="square">
            <a:spAutoFit/>
          </a:bodyPr>
          <a:lstStyle/>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查找连接 (或嵌套循环连接</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Nested Loop Join)：</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n"/>
              <a:defRPr/>
            </a:pP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扫描外表（左表）</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50000"/>
              </a:lnSpc>
              <a:buFont typeface="Wingdings" panose="05000000000000000000" pitchFamily="2" charset="2"/>
              <a:buChar char="n"/>
              <a:defRPr/>
            </a:pP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对于</a:t>
            </a:r>
            <a:r>
              <a:rPr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外表的每个</a:t>
            </a:r>
            <a:r>
              <a:rPr lang="zh-CN"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符合条件的</a:t>
            </a: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记录，</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根据连接条件，</a:t>
            </a: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扫描</a:t>
            </a:r>
            <a:r>
              <a:rPr sz="140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内表</a:t>
            </a: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（右表）</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来</a:t>
            </a: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执行连接</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合并连接 (或排序合并连接</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 Sort Merge Join</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p>
          <a:p>
            <a:pPr marL="571500" indent="-285750" fontAlgn="auto">
              <a:lnSpc>
                <a:spcPct val="150000"/>
              </a:lnSpc>
              <a:buFont typeface="Wingdings" panose="05000000000000000000" pitchFamily="2" charset="2"/>
              <a:buChar char="n"/>
              <a:defRPr/>
            </a:pP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如果结果集尚未</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排序</a:t>
            </a: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，扫描外表并根据</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连</a:t>
            </a: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接键对结果集进行排序</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50000"/>
              </a:lnSpc>
              <a:buFont typeface="Wingdings" panose="05000000000000000000" pitchFamily="2" charset="2"/>
              <a:buChar char="n"/>
              <a:defRPr/>
            </a:pP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如果结果集尚未</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排序</a:t>
            </a: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，扫描内表并根据</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连</a:t>
            </a: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接键对结果集进行排序</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50000"/>
              </a:lnSpc>
              <a:buFont typeface="Wingdings" panose="05000000000000000000" pitchFamily="2" charset="2"/>
              <a:buChar char="n"/>
              <a:defRPr/>
            </a:pP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根据连接条件合并两个结果集 </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哈希连接</a:t>
            </a:r>
            <a:r>
              <a:rPr lang="en-US" altLang="zh-CN"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 (Hash join)</a:t>
            </a:r>
            <a:r>
              <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sz="1600"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n"/>
              <a:defRPr/>
            </a:pP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扫描内表以创建基于连接键的哈希结构（这是索引的一种形式）</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571500" indent="-285750" fontAlgn="auto">
              <a:lnSpc>
                <a:spcPct val="150000"/>
              </a:lnSpc>
              <a:buFont typeface="Wingdings" panose="05000000000000000000" pitchFamily="2" charset="2"/>
              <a:buChar char="n"/>
              <a:defRPr/>
            </a:pPr>
            <a:r>
              <a:rPr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扫描外表，对于每个符合条件的记录，使用哈希结构连接内表</a:t>
            </a:r>
            <a:r>
              <a:rPr lang="zh-CN" sz="1400" kern="100"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sz="1600"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sp>
        <p:nvSpPr>
          <p:cNvPr id="23"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访问路径</a:t>
            </a:r>
          </a:p>
        </p:txBody>
      </p:sp>
      <p:sp>
        <p:nvSpPr>
          <p:cNvPr id="112" name="矩形 111"/>
          <p:cNvSpPr/>
          <p:nvPr/>
        </p:nvSpPr>
        <p:spPr>
          <a:xfrm>
            <a:off x="676277" y="1103372"/>
            <a:ext cx="7503096" cy="1430020"/>
          </a:xfrm>
          <a:prstGeom prst="rect">
            <a:avLst/>
          </a:prstGeom>
        </p:spPr>
        <p:txBody>
          <a:bodyPr wrap="square">
            <a:spAutoFit/>
          </a:bodyPr>
          <a:lstStyle/>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SQL是一种声明式语言而不是过程式语言！</a:t>
            </a: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连接操作是结合的和交换的</a:t>
            </a:r>
            <a:r>
              <a:rPr lang="zh-CN" altLang="en-US"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 搜索空间大</a:t>
            </a:r>
            <a:endPar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关系可以顺序访问，也可以通过索引访问 </a:t>
            </a:r>
            <a:r>
              <a:rPr lang="zh-CN" altLang="en-US"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访问方法多样</a:t>
            </a:r>
            <a:endPar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关系可以对称连接，也可以定向连接 </a:t>
            </a:r>
            <a:r>
              <a:rPr lang="zh-CN" altLang="en-US"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连接方法多样</a:t>
            </a:r>
          </a:p>
        </p:txBody>
      </p:sp>
      <p:sp>
        <p:nvSpPr>
          <p:cNvPr id="117" name="文本框 116"/>
          <p:cNvSpPr txBox="1"/>
          <p:nvPr/>
        </p:nvSpPr>
        <p:spPr>
          <a:xfrm>
            <a:off x="5655310" y="2713990"/>
            <a:ext cx="2950210" cy="1346907"/>
          </a:xfrm>
          <a:prstGeom prst="rect">
            <a:avLst/>
          </a:prstGeom>
          <a:noFill/>
        </p:spPr>
        <p:txBody>
          <a:bodyPr wrap="square" rtlCol="0">
            <a:spAutoFit/>
          </a:bodyPr>
          <a:lstStyle/>
          <a:p>
            <a:pPr fontAlgn="auto">
              <a:lnSpc>
                <a:spcPct val="150000"/>
              </a:lnSpc>
            </a:pPr>
            <a:r>
              <a:rPr lang="zh-CN" altLang="en-US" sz="1400" dirty="0">
                <a:solidFill>
                  <a:srgbClr val="FF0000"/>
                </a:solidFill>
                <a:latin typeface="Microsoft YaHei" panose="020B0503020204020204" pitchFamily="34" charset="-122"/>
                <a:ea typeface="Microsoft YaHei" panose="020B0503020204020204" pitchFamily="34" charset="-122"/>
                <a:cs typeface="Microsoft YaHei" panose="020B0503020204020204" pitchFamily="34" charset="-122"/>
              </a:rPr>
              <a:t>3! = 6 连接序列</a:t>
            </a:r>
          </a:p>
          <a:p>
            <a:pPr fontAlgn="auto">
              <a:lnSpc>
                <a:spcPct val="150000"/>
              </a:lnSpc>
            </a:pPr>
            <a:r>
              <a:rPr lang="zh-CN" altLang="en-US" sz="1400" dirty="0">
                <a:latin typeface="Microsoft YaHei" panose="020B0503020204020204" pitchFamily="34" charset="-122"/>
                <a:ea typeface="Microsoft YaHei" panose="020B0503020204020204" pitchFamily="34" charset="-122"/>
                <a:cs typeface="Microsoft YaHei" panose="020B0503020204020204" pitchFamily="34" charset="-122"/>
              </a:rPr>
              <a:t>假设每个表（</a:t>
            </a:r>
            <a:r>
              <a:rPr lang="en-US" altLang="zh-CN" sz="1400" dirty="0" err="1">
                <a:latin typeface="Microsoft YaHei" panose="020B0503020204020204" pitchFamily="34" charset="-122"/>
                <a:ea typeface="Microsoft YaHei" panose="020B0503020204020204" pitchFamily="34" charset="-122"/>
                <a:cs typeface="Microsoft YaHei" panose="020B0503020204020204" pitchFamily="34" charset="-122"/>
              </a:rPr>
              <a:t>p,c,o</a:t>
            </a:r>
            <a:r>
              <a:rPr lang="zh-CN" altLang="en-US" sz="1400" dirty="0">
                <a:latin typeface="Microsoft YaHei" panose="020B0503020204020204" pitchFamily="34" charset="-122"/>
                <a:ea typeface="Microsoft YaHei" panose="020B0503020204020204" pitchFamily="34" charset="-122"/>
                <a:cs typeface="Microsoft YaHei" panose="020B0503020204020204" pitchFamily="34" charset="-122"/>
              </a:rPr>
              <a:t>共</a:t>
            </a:r>
            <a:r>
              <a:rPr lang="en-US" altLang="zh-CN" sz="1400" dirty="0">
                <a:latin typeface="Microsoft YaHei" panose="020B0503020204020204" pitchFamily="34" charset="-122"/>
                <a:ea typeface="Microsoft YaHei" panose="020B0503020204020204" pitchFamily="34" charset="-122"/>
                <a:cs typeface="Microsoft YaHei" panose="020B0503020204020204" pitchFamily="34" charset="-122"/>
              </a:rPr>
              <a:t>3</a:t>
            </a:r>
            <a:r>
              <a:rPr lang="zh-CN" altLang="en-US" sz="1400" dirty="0">
                <a:latin typeface="Microsoft YaHei" panose="020B0503020204020204" pitchFamily="34" charset="-122"/>
                <a:ea typeface="Microsoft YaHei" panose="020B0503020204020204" pitchFamily="34" charset="-122"/>
                <a:cs typeface="Microsoft YaHei" panose="020B0503020204020204" pitchFamily="34" charset="-122"/>
              </a:rPr>
              <a:t>个表）有3个索引，底层RDBMS支持3个连接算法</a:t>
            </a:r>
          </a:p>
        </p:txBody>
      </p:sp>
      <p:sp>
        <p:nvSpPr>
          <p:cNvPr id="118" name="文本框 117"/>
          <p:cNvSpPr txBox="1"/>
          <p:nvPr/>
        </p:nvSpPr>
        <p:spPr>
          <a:xfrm>
            <a:off x="5655310" y="4055110"/>
            <a:ext cx="2950210" cy="737235"/>
          </a:xfrm>
          <a:prstGeom prst="rect">
            <a:avLst/>
          </a:prstGeom>
          <a:noFill/>
        </p:spPr>
        <p:txBody>
          <a:bodyPr wrap="square" rtlCol="0">
            <a:spAutoFit/>
          </a:bodyPr>
          <a:lstStyle/>
          <a:p>
            <a:pPr fontAlgn="auto">
              <a:lnSpc>
                <a:spcPct val="150000"/>
              </a:lnSpc>
            </a:pPr>
            <a:r>
              <a:rPr lang="zh-CN" altLang="en-US" sz="1400">
                <a:latin typeface="Microsoft YaHei" panose="020B0503020204020204" pitchFamily="34" charset="-122"/>
                <a:ea typeface="Microsoft YaHei" panose="020B0503020204020204" pitchFamily="34" charset="-122"/>
                <a:cs typeface="Microsoft YaHei" panose="020B0503020204020204" pitchFamily="34" charset="-122"/>
              </a:rPr>
              <a:t>访问路径总数：</a:t>
            </a:r>
          </a:p>
          <a:p>
            <a:pPr fontAlgn="auto">
              <a:lnSpc>
                <a:spcPct val="150000"/>
              </a:lnSpc>
            </a:pPr>
            <a:r>
              <a:rPr lang="zh-CN" altLang="en-US" sz="1400">
                <a:solidFill>
                  <a:srgbClr val="FF0000"/>
                </a:solidFill>
                <a:latin typeface="Microsoft YaHei" panose="020B0503020204020204" pitchFamily="34" charset="-122"/>
                <a:ea typeface="Microsoft YaHei" panose="020B0503020204020204" pitchFamily="34" charset="-122"/>
                <a:cs typeface="Microsoft YaHei" panose="020B0503020204020204" pitchFamily="34" charset="-122"/>
              </a:rPr>
              <a:t>3! X (4 x 4 x 4) x (3 x 3) = 3,456</a:t>
            </a:r>
          </a:p>
        </p:txBody>
      </p:sp>
      <p:pic>
        <p:nvPicPr>
          <p:cNvPr id="119" name="图片 118" descr="未命名文件 (1)"/>
          <p:cNvPicPr>
            <a:picLocks noChangeAspect="1"/>
          </p:cNvPicPr>
          <p:nvPr/>
        </p:nvPicPr>
        <p:blipFill>
          <a:blip r:embed="rId3"/>
          <a:stretch>
            <a:fillRect/>
          </a:stretch>
        </p:blipFill>
        <p:spPr>
          <a:xfrm>
            <a:off x="579755" y="2713990"/>
            <a:ext cx="5394960" cy="295021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sp>
        <p:nvSpPr>
          <p:cNvPr id="23"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访问路径</a:t>
            </a:r>
          </a:p>
        </p:txBody>
      </p:sp>
      <p:sp>
        <p:nvSpPr>
          <p:cNvPr id="11" name="圆角矩形 4"/>
          <p:cNvSpPr/>
          <p:nvPr/>
        </p:nvSpPr>
        <p:spPr>
          <a:xfrm>
            <a:off x="3486150" y="3959849"/>
            <a:ext cx="1085850" cy="279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圆角矩形 3"/>
          <p:cNvSpPr/>
          <p:nvPr/>
        </p:nvSpPr>
        <p:spPr>
          <a:xfrm>
            <a:off x="1540510" y="1920240"/>
            <a:ext cx="2276475" cy="3206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矩形 12"/>
          <p:cNvSpPr/>
          <p:nvPr/>
        </p:nvSpPr>
        <p:spPr>
          <a:xfrm>
            <a:off x="718822" y="1105912"/>
            <a:ext cx="7503096" cy="3161378"/>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SQL是一种声明式语言而不是过程式语言！</a:t>
            </a:r>
          </a:p>
          <a:p>
            <a:pPr marL="571500" indent="-285750" fontAlgn="auto">
              <a:lnSpc>
                <a:spcPts val="24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一般来说，一个有</a:t>
            </a:r>
            <a:r>
              <a:rPr lang="zh-CN" altLang="en-US" sz="1400" b="1" i="1"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n</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表连接的查询块可能有 </a:t>
            </a:r>
          </a:p>
          <a:p>
            <a:pPr marL="571500" indent="-285750" fontAlgn="auto">
              <a:lnSpc>
                <a:spcPts val="2400"/>
              </a:lnSpc>
              <a:buFont typeface="Wingdings" panose="05000000000000000000" pitchFamily="2" charset="2"/>
              <a:buChar char="Ø"/>
              <a:defRPr/>
            </a:pPr>
            <a:endPar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Ø"/>
              <a:defRPr/>
            </a:pPr>
            <a:endPar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285750" fontAlgn="auto">
              <a:lnSpc>
                <a:spcPts val="2400"/>
              </a:lnSpc>
              <a:defRPr/>
            </a:pP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个</a:t>
            </a:r>
            <a:r>
              <a:rPr sz="1400" kern="100" dirty="0">
                <a:latin typeface="Times New Roman" panose="02020603050405020304" pitchFamily="18" charset="0"/>
                <a:ea typeface="Microsoft YaHei" panose="020B0503020204020204" pitchFamily="34" charset="-122"/>
                <a:cs typeface="Times New Roman" panose="02020603050405020304" pitchFamily="18" charset="0"/>
              </a:rPr>
              <a:t>访问路径，假设底层RDBMS支持 </a:t>
            </a:r>
            <a:r>
              <a:rPr sz="1400" b="1" i="1"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j </a:t>
            </a: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rPr>
              <a:t>个连</a:t>
            </a:r>
            <a:r>
              <a:rPr sz="1400" kern="100" dirty="0">
                <a:latin typeface="Times New Roman" panose="02020603050405020304" pitchFamily="18" charset="0"/>
                <a:ea typeface="Microsoft YaHei" panose="020B0503020204020204" pitchFamily="34" charset="-122"/>
                <a:cs typeface="Times New Roman" panose="02020603050405020304" pitchFamily="18" charset="0"/>
              </a:rPr>
              <a:t>接算法，并且每个表平均有 </a:t>
            </a:r>
            <a:r>
              <a:rPr sz="1400" b="1" i="1"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 </a:t>
            </a:r>
            <a:r>
              <a:rPr sz="1400" kern="100" dirty="0">
                <a:latin typeface="Times New Roman" panose="02020603050405020304" pitchFamily="18" charset="0"/>
                <a:ea typeface="Microsoft YaHei" panose="020B0503020204020204" pitchFamily="34" charset="-122"/>
                <a:cs typeface="Times New Roman" panose="02020603050405020304" pitchFamily="18" charset="0"/>
              </a:rPr>
              <a:t>个索</a:t>
            </a:r>
            <a:r>
              <a:rPr lang="en-US" sz="1400" kern="100" dirty="0">
                <a:latin typeface="Times New Roman" panose="02020603050405020304" pitchFamily="18" charset="0"/>
                <a:ea typeface="Microsoft YaHei" panose="020B0503020204020204" pitchFamily="34" charset="-122"/>
                <a:cs typeface="Times New Roman" panose="02020603050405020304" pitchFamily="18" charset="0"/>
              </a:rPr>
              <a:t>	</a:t>
            </a:r>
            <a:r>
              <a:rPr sz="1400" kern="100" dirty="0">
                <a:latin typeface="Times New Roman" panose="02020603050405020304" pitchFamily="18" charset="0"/>
                <a:ea typeface="Microsoft YaHei" panose="020B0503020204020204" pitchFamily="34" charset="-122"/>
                <a:cs typeface="Times New Roman" panose="02020603050405020304" pitchFamily="18" charset="0"/>
              </a:rPr>
              <a:t>引。</a:t>
            </a:r>
          </a:p>
          <a:p>
            <a:pPr marL="571500" indent="-285750" fontAlgn="auto">
              <a:lnSpc>
                <a:spcPts val="2400"/>
              </a:lnSpc>
              <a:buFont typeface="Wingdings" panose="05000000000000000000" pitchFamily="2" charset="2"/>
              <a:buChar char="Ø"/>
              <a:defRPr/>
            </a:pPr>
            <a:endParaRPr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Ø"/>
              <a:defRPr/>
            </a:pPr>
            <a:r>
              <a:rPr sz="1400" kern="100" dirty="0">
                <a:latin typeface="Times New Roman" panose="02020603050405020304" pitchFamily="18" charset="0"/>
                <a:ea typeface="Microsoft YaHei" panose="020B0503020204020204" pitchFamily="34" charset="-122"/>
                <a:cs typeface="Times New Roman" panose="02020603050405020304" pitchFamily="18" charset="0"/>
              </a:rPr>
              <a:t>查询重写、查询并行和其他优化技术可以解锁更多的访问路径</a:t>
            </a: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rPr>
              <a:t>。</a:t>
            </a:r>
            <a:endParaRPr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Ø"/>
              <a:defRPr/>
            </a:pPr>
            <a:endParaRPr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Ø"/>
              <a:defRPr/>
            </a:pPr>
            <a:r>
              <a:rPr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SQL语言的查询优化是一个NP-Hard</a:t>
            </a:r>
            <a:r>
              <a:rPr lang="zh-CN"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问题 </a:t>
            </a:r>
            <a:r>
              <a:rPr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14" name="文本框 13"/>
          <p:cNvSpPr txBox="1"/>
          <p:nvPr/>
        </p:nvSpPr>
        <p:spPr>
          <a:xfrm>
            <a:off x="1912620" y="1921510"/>
            <a:ext cx="1581785" cy="368300"/>
          </a:xfrm>
          <a:prstGeom prst="rect">
            <a:avLst/>
          </a:prstGeom>
          <a:noFill/>
        </p:spPr>
        <p:txBody>
          <a:bodyPr wrap="square" rtlCol="0">
            <a:spAutoFit/>
          </a:bodyPr>
          <a:lstStyle/>
          <a:p>
            <a:r>
              <a:rPr lang="zh-CN" altLang="en-US"/>
              <a:t>n! </a:t>
            </a:r>
            <a:r>
              <a:rPr lang="en-US" altLang="zh-CN"/>
              <a:t>x</a:t>
            </a:r>
            <a:r>
              <a:rPr lang="zh-CN" altLang="en-US"/>
              <a:t> (i+1)</a:t>
            </a:r>
            <a:r>
              <a:rPr lang="zh-CN" altLang="en-US" baseline="30000"/>
              <a:t>n</a:t>
            </a:r>
            <a:r>
              <a:rPr lang="zh-CN" altLang="en-US"/>
              <a:t> x j</a:t>
            </a:r>
            <a:r>
              <a:rPr lang="zh-CN" altLang="en-US" baseline="30000"/>
              <a:t>n-1</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sp>
        <p:nvSpPr>
          <p:cNvPr id="23" name="椭圆 5"/>
          <p:cNvSpPr>
            <a:spLocks noChangeArrowheads="1"/>
          </p:cNvSpPr>
          <p:nvPr/>
        </p:nvSpPr>
        <p:spPr bwMode="auto">
          <a:xfrm>
            <a:off x="3864930" y="743270"/>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4" name="矩形 6"/>
          <p:cNvSpPr>
            <a:spLocks noChangeArrowheads="1"/>
          </p:cNvSpPr>
          <p:nvPr/>
        </p:nvSpPr>
        <p:spPr bwMode="auto">
          <a:xfrm>
            <a:off x="-2222" y="748030"/>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25" name="文本框 10"/>
          <p:cNvSpPr txBox="1">
            <a:spLocks noChangeArrowheads="1"/>
          </p:cNvSpPr>
          <p:nvPr/>
        </p:nvSpPr>
        <p:spPr bwMode="auto">
          <a:xfrm>
            <a:off x="-110172" y="765772"/>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查询优化器组件</a:t>
            </a:r>
          </a:p>
        </p:txBody>
      </p:sp>
      <p:sp>
        <p:nvSpPr>
          <p:cNvPr id="10" name="圆角矩形 3"/>
          <p:cNvSpPr/>
          <p:nvPr/>
        </p:nvSpPr>
        <p:spPr>
          <a:xfrm>
            <a:off x="1342390" y="2461895"/>
            <a:ext cx="1402715" cy="5829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矩形 14"/>
          <p:cNvSpPr/>
          <p:nvPr/>
        </p:nvSpPr>
        <p:spPr>
          <a:xfrm>
            <a:off x="743587" y="1102737"/>
            <a:ext cx="7503096" cy="383603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SQL语言的查询优化是一个NP-Hard问题！</a:t>
            </a: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传统查询优化器将由以下组件组成：</a:t>
            </a:r>
          </a:p>
          <a:p>
            <a:pPr marL="571500" indent="-285750" fontAlgn="auto">
              <a:lnSpc>
                <a:spcPts val="2400"/>
              </a:lnSpc>
              <a:buFont typeface="Wingdings" panose="05000000000000000000" pitchFamily="2" charset="2"/>
              <a:buChar char="Ø"/>
              <a:defRPr/>
            </a:pP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rPr>
              <a:t>词法分析器、语法分析器和语义检查；</a:t>
            </a:r>
          </a:p>
          <a:p>
            <a:pPr marL="571500" indent="-285750" fontAlgn="auto">
              <a:lnSpc>
                <a:spcPts val="2400"/>
              </a:lnSpc>
              <a:buFont typeface="Wingdings" panose="05000000000000000000" pitchFamily="2" charset="2"/>
              <a:buChar char="Ø"/>
              <a:defRPr/>
            </a:pP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rPr>
              <a:t>查询重写；</a:t>
            </a:r>
          </a:p>
          <a:p>
            <a:pPr marL="571500" indent="-285750" fontAlgn="auto">
              <a:lnSpc>
                <a:spcPts val="2400"/>
              </a:lnSpc>
              <a:buFont typeface="Wingdings" panose="05000000000000000000" pitchFamily="2" charset="2"/>
              <a:buChar char="Ø"/>
              <a:defRPr/>
            </a:pPr>
            <a:r>
              <a:rPr sz="1400" kern="100" dirty="0">
                <a:latin typeface="Times New Roman" panose="02020603050405020304" pitchFamily="18" charset="0"/>
                <a:ea typeface="Microsoft YaHei" panose="020B0503020204020204" pitchFamily="34" charset="-122"/>
                <a:cs typeface="Times New Roman" panose="02020603050405020304" pitchFamily="18" charset="0"/>
              </a:rPr>
              <a:t>访问路径枚举</a:t>
            </a: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rPr>
              <a:t>；</a:t>
            </a:r>
            <a:endParaRPr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Ø"/>
              <a:defRPr/>
            </a:pP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rPr>
              <a:t>代价</a:t>
            </a:r>
            <a:r>
              <a:rPr sz="1400" kern="100" dirty="0">
                <a:latin typeface="Times New Roman" panose="02020603050405020304" pitchFamily="18" charset="0"/>
                <a:ea typeface="Microsoft YaHei" panose="020B0503020204020204" pitchFamily="34" charset="-122"/>
                <a:cs typeface="Times New Roman" panose="02020603050405020304" pitchFamily="18" charset="0"/>
              </a:rPr>
              <a:t>估算</a:t>
            </a: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rPr>
              <a:t>；</a:t>
            </a:r>
            <a:endParaRPr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Ø"/>
              <a:defRPr/>
            </a:pPr>
            <a:r>
              <a:rPr sz="1400" kern="100" dirty="0">
                <a:latin typeface="Times New Roman" panose="02020603050405020304" pitchFamily="18" charset="0"/>
                <a:ea typeface="Microsoft YaHei" panose="020B0503020204020204" pitchFamily="34" charset="-122"/>
                <a:cs typeface="Times New Roman" panose="02020603050405020304" pitchFamily="18" charset="0"/>
              </a:rPr>
              <a:t>查询并行性(</a:t>
            </a: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rPr>
              <a:t>共享式计算</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 </a:t>
            </a:r>
            <a:r>
              <a:rPr sz="1400" kern="100" dirty="0">
                <a:latin typeface="Times New Roman" panose="02020603050405020304" pitchFamily="18" charset="0"/>
                <a:ea typeface="Microsoft YaHei" panose="020B0503020204020204" pitchFamily="34" charset="-122"/>
                <a:cs typeface="Times New Roman" panose="02020603050405020304" pitchFamily="18" charset="0"/>
              </a:rPr>
              <a:t>SMP</a:t>
            </a: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rPr>
              <a:t>和分布式计算</a:t>
            </a:r>
            <a:r>
              <a:rPr sz="1400" kern="100" dirty="0">
                <a:latin typeface="Times New Roman" panose="02020603050405020304" pitchFamily="18" charset="0"/>
                <a:ea typeface="Microsoft YaHei" panose="020B0503020204020204" pitchFamily="34" charset="-122"/>
                <a:cs typeface="Times New Roman" panose="02020603050405020304" pitchFamily="18" charset="0"/>
              </a:rPr>
              <a:t> MPP)</a:t>
            </a: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rPr>
              <a:t>；</a:t>
            </a:r>
          </a:p>
          <a:p>
            <a:pPr marL="285750" lvl="0" indent="-285750" fontAlgn="auto">
              <a:lnSpc>
                <a:spcPts val="24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智能查询优化器则包含更多组件：</a:t>
            </a:r>
          </a:p>
          <a:p>
            <a:pPr marL="571500" indent="-285750" fontAlgn="auto">
              <a:lnSpc>
                <a:spcPts val="2400"/>
              </a:lnSpc>
              <a:buFont typeface="Wingdings" panose="05000000000000000000" pitchFamily="2" charset="2"/>
              <a:buChar char="Ø"/>
              <a:defRPr/>
            </a:pPr>
            <a:r>
              <a:rPr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解释设施、计划提示和计划管理</a:t>
            </a:r>
            <a:r>
              <a:rPr lang="zh-CN"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Ø"/>
              <a:defRPr/>
            </a:pPr>
            <a:r>
              <a:rPr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设计顾问（统计、索引、分区、查询等）</a:t>
            </a:r>
            <a:r>
              <a:rPr lang="zh-CN"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Ø"/>
              <a:defRPr/>
            </a:pPr>
            <a:r>
              <a:rPr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运行时优化</a:t>
            </a:r>
            <a:r>
              <a:rPr lang="zh-CN"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571500" indent="-285750" fontAlgn="auto">
              <a:lnSpc>
                <a:spcPts val="2400"/>
              </a:lnSpc>
              <a:buFont typeface="Wingdings" panose="05000000000000000000" pitchFamily="2" charset="2"/>
              <a:buChar char="Ø"/>
              <a:defRPr/>
            </a:pPr>
            <a:r>
              <a:rPr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查询</a:t>
            </a:r>
            <a:r>
              <a:rPr lang="zh-CN"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调优</a:t>
            </a:r>
            <a:r>
              <a:rPr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向导 </a:t>
            </a:r>
            <a:r>
              <a:rPr lang="zh-CN" sz="1400" kern="1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8F63A3B-78C7-47BE-AE5E-E10140E04643}" type="slidenum">
              <a:rPr lang="en-US" smtClean="0"/>
              <a:t>69</a:t>
            </a:fld>
            <a:endParaRPr lang="en-US" dirty="0"/>
          </a:p>
        </p:txBody>
      </p:sp>
      <p:sp>
        <p:nvSpPr>
          <p:cNvPr id="3" name="椭圆 2"/>
          <p:cNvSpPr>
            <a:spLocks noChangeArrowheads="1"/>
          </p:cNvSpPr>
          <p:nvPr/>
        </p:nvSpPr>
        <p:spPr bwMode="auto">
          <a:xfrm>
            <a:off x="4218464" y="69320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kern="0" dirty="0">
              <a:latin typeface="Times New Roman" panose="02020603050405020304" pitchFamily="18" charset="0"/>
              <a:cs typeface="Times New Roman" panose="02020603050405020304" pitchFamily="18" charset="0"/>
            </a:endParaRPr>
          </a:p>
        </p:txBody>
      </p:sp>
      <p:sp>
        <p:nvSpPr>
          <p:cNvPr id="4" name="矩形 3"/>
          <p:cNvSpPr>
            <a:spLocks noChangeArrowheads="1"/>
          </p:cNvSpPr>
          <p:nvPr/>
        </p:nvSpPr>
        <p:spPr bwMode="auto">
          <a:xfrm>
            <a:off x="0" y="692785"/>
            <a:ext cx="4417695" cy="414655"/>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kern="0">
              <a:latin typeface="Times New Roman" panose="02020603050405020304" pitchFamily="18" charset="0"/>
              <a:cs typeface="Times New Roman" panose="02020603050405020304" pitchFamily="18" charset="0"/>
            </a:endParaRPr>
          </a:p>
        </p:txBody>
      </p:sp>
      <p:sp>
        <p:nvSpPr>
          <p:cNvPr id="5" name="文本框 4"/>
          <p:cNvSpPr txBox="1">
            <a:spLocks noChangeArrowheads="1"/>
          </p:cNvSpPr>
          <p:nvPr/>
        </p:nvSpPr>
        <p:spPr bwMode="auto">
          <a:xfrm>
            <a:off x="317" y="715607"/>
            <a:ext cx="44716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kern="0"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访问计划枚举</a:t>
            </a:r>
            <a:r>
              <a:rPr lang="en-US" altLang="zh-CN" sz="1800" b="1" kern="0"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kern="0"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只考虑左深连接树</a:t>
            </a:r>
            <a:r>
              <a:rPr lang="en-US" altLang="zh-CN" sz="1800" b="1" kern="0"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kern="0"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交换律</a:t>
            </a:r>
            <a:r>
              <a:rPr lang="en-US" altLang="zh-CN" sz="1800" b="1" kern="0"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p>
        </p:txBody>
      </p:sp>
      <p:graphicFrame>
        <p:nvGraphicFramePr>
          <p:cNvPr id="6" name="对象 5">
            <a:hlinkClick r:id="" action="ppaction://ole?verb=0"/>
          </p:cNvPr>
          <p:cNvGraphicFramePr>
            <a:graphicFrameLocks noChangeAspect="1"/>
          </p:cNvGraphicFramePr>
          <p:nvPr/>
        </p:nvGraphicFramePr>
        <p:xfrm>
          <a:off x="3281700" y="3593465"/>
          <a:ext cx="352425" cy="245110"/>
        </p:xfrm>
        <a:graphic>
          <a:graphicData uri="http://schemas.openxmlformats.org/presentationml/2006/ole">
            <mc:AlternateContent xmlns:mc="http://schemas.openxmlformats.org/markup-compatibility/2006">
              <mc:Choice xmlns:v="urn:schemas-microsoft-com:vml" Requires="v">
                <p:oleObj spid="_x0000_s2074" r:id="rId4" imgW="292100" imgH="203200" progId="Equation.KSEE3">
                  <p:embed/>
                </p:oleObj>
              </mc:Choice>
              <mc:Fallback>
                <p:oleObj r:id="rId4" imgW="292100" imgH="203200" progId="Equation.KSEE3">
                  <p:embed/>
                  <p:pic>
                    <p:nvPicPr>
                      <p:cNvPr id="6" name="对象 5">
                        <a:hlinkClick r:id="" action="ppaction://ole?verb=0"/>
                      </p:cNvPr>
                      <p:cNvPicPr/>
                      <p:nvPr/>
                    </p:nvPicPr>
                    <p:blipFill>
                      <a:blip r:embed="rId5"/>
                      <a:stretch>
                        <a:fillRect/>
                      </a:stretch>
                    </p:blipFill>
                    <p:spPr>
                      <a:xfrm>
                        <a:off x="3281700" y="3593465"/>
                        <a:ext cx="352425" cy="24511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4114800" y="2968625"/>
          <a:ext cx="914400" cy="215900"/>
        </p:xfrm>
        <a:graphic>
          <a:graphicData uri="http://schemas.openxmlformats.org/presentationml/2006/ole">
            <mc:AlternateContent xmlns:mc="http://schemas.openxmlformats.org/markup-compatibility/2006">
              <mc:Choice xmlns:v="urn:schemas-microsoft-com:vml" Requires="v">
                <p:oleObj spid="_x0000_s2075" r:id="rId6" imgW="914400" imgH="215900" progId="Equation.KSEE3">
                  <p:embed/>
                </p:oleObj>
              </mc:Choice>
              <mc:Fallback>
                <p:oleObj r:id="rId6" imgW="914400" imgH="215900" progId="Equation.KSEE3">
                  <p:embed/>
                  <p:pic>
                    <p:nvPicPr>
                      <p:cNvPr id="7" name="对象 6">
                        <a:hlinkClick r:id="" action="ppaction://ole?verb=0"/>
                      </p:cNvPr>
                      <p:cNvPicPr/>
                      <p:nvPr/>
                    </p:nvPicPr>
                    <p:blipFill>
                      <a:blip r:embed="rId7"/>
                      <a:stretch>
                        <a:fillRect/>
                      </a:stretch>
                    </p:blipFill>
                    <p:spPr>
                      <a:xfrm>
                        <a:off x="4114800" y="2968625"/>
                        <a:ext cx="914400" cy="215900"/>
                      </a:xfrm>
                      <a:prstGeom prst="rect">
                        <a:avLst/>
                      </a:prstGeom>
                    </p:spPr>
                  </p:pic>
                </p:oleObj>
              </mc:Fallback>
            </mc:AlternateContent>
          </a:graphicData>
        </a:graphic>
      </p:graphicFrame>
      <p:grpSp>
        <p:nvGrpSpPr>
          <p:cNvPr id="8" name="组合 7"/>
          <p:cNvGrpSpPr/>
          <p:nvPr/>
        </p:nvGrpSpPr>
        <p:grpSpPr>
          <a:xfrm>
            <a:off x="400050" y="1144270"/>
            <a:ext cx="8343900" cy="4061460"/>
            <a:chOff x="630" y="2342"/>
            <a:chExt cx="13140" cy="6396"/>
          </a:xfrm>
        </p:grpSpPr>
        <p:sp>
          <p:nvSpPr>
            <p:cNvPr id="9" name="矩形 8"/>
            <p:cNvSpPr/>
            <p:nvPr/>
          </p:nvSpPr>
          <p:spPr>
            <a:xfrm>
              <a:off x="630" y="2342"/>
              <a:ext cx="13140" cy="6396"/>
            </a:xfrm>
            <a:prstGeom prst="rect">
              <a:avLst/>
            </a:prstGeom>
          </p:spPr>
          <p:txBody>
            <a:bodyPr wrap="square">
              <a:spAutoFit/>
            </a:bodyPr>
            <a:lstStyle/>
            <a:p>
              <a:pPr marL="285750" indent="-285750" fontAlgn="auto">
                <a:lnSpc>
                  <a:spcPct val="150000"/>
                </a:lnSpc>
                <a:buFont typeface="Wingdings" panose="05000000000000000000" pitchFamily="2" charset="2"/>
                <a:buChar char="Ø"/>
                <a:defRPr/>
              </a:pPr>
              <a:r>
                <a:rPr lang="zh-CN" altLang="en-US"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1-复合</a:t>
              </a:r>
              <a:r>
                <a:rPr lang="en-US" altLang="zh-CN"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(1-composite)</a:t>
              </a:r>
              <a:r>
                <a:rPr lang="zh-CN" altLang="en-US"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：对于一张给定的表，所有可能的访问方法：</a:t>
              </a:r>
              <a:endParaRPr lang="zh-CN" altLang="en-US"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以</a:t>
              </a:r>
              <a:r>
                <a:rPr lang="en-US" altLang="zh-CN" sz="1400" b="1" kern="0" dirty="0">
                  <a:solidFill>
                    <a:srgbClr val="7030A0"/>
                  </a:solidFill>
                  <a:latin typeface="Times New Roman" panose="02020603050405020304" pitchFamily="18" charset="0"/>
                  <a:cs typeface="Times New Roman" panose="02020603050405020304" pitchFamily="18" charset="0"/>
                  <a:sym typeface="+mn-ea"/>
                </a:rPr>
                <a:t>SELECT</a:t>
              </a:r>
              <a:r>
                <a:rPr lang="en-US" altLang="zh-CN" sz="1400" kern="0" dirty="0">
                  <a:solidFill>
                    <a:srgbClr val="7030A0"/>
                  </a:solidFill>
                  <a:latin typeface="Times New Roman" panose="02020603050405020304" pitchFamily="18" charset="0"/>
                  <a:cs typeface="Times New Roman" panose="02020603050405020304" pitchFamily="18" charset="0"/>
                  <a:sym typeface="+mn-ea"/>
                </a:rPr>
                <a:t> … </a:t>
              </a:r>
              <a:r>
                <a:rPr lang="en-US" altLang="zh-CN" sz="1400" b="1" kern="0" dirty="0">
                  <a:solidFill>
                    <a:srgbClr val="7030A0"/>
                  </a:solidFill>
                  <a:latin typeface="Times New Roman" panose="02020603050405020304" pitchFamily="18" charset="0"/>
                  <a:cs typeface="Times New Roman" panose="02020603050405020304" pitchFamily="18" charset="0"/>
                  <a:sym typeface="+mn-ea"/>
                </a:rPr>
                <a:t>FROM</a:t>
              </a:r>
              <a:r>
                <a:rPr lang="en-US" altLang="zh-CN" sz="1400" kern="0" dirty="0">
                  <a:solidFill>
                    <a:srgbClr val="7030A0"/>
                  </a:solidFill>
                  <a:latin typeface="Times New Roman" panose="02020603050405020304" pitchFamily="18" charset="0"/>
                  <a:cs typeface="Times New Roman" panose="02020603050405020304" pitchFamily="18" charset="0"/>
                  <a:sym typeface="+mn-ea"/>
                </a:rPr>
                <a:t> </a:t>
              </a:r>
              <a:r>
                <a:rPr lang="en-US" altLang="zh-CN" sz="1400" i="1" kern="0" dirty="0">
                  <a:solidFill>
                    <a:srgbClr val="C00000"/>
                  </a:solidFill>
                  <a:latin typeface="Times New Roman" panose="02020603050405020304" pitchFamily="18" charset="0"/>
                  <a:cs typeface="Times New Roman" panose="02020603050405020304" pitchFamily="18" charset="0"/>
                  <a:sym typeface="+mn-ea"/>
                </a:rPr>
                <a:t>customers c, orders o, </a:t>
              </a:r>
              <a:r>
                <a:rPr lang="en-US" altLang="zh-CN" sz="1400" i="1" kern="0" dirty="0" err="1">
                  <a:solidFill>
                    <a:srgbClr val="C00000"/>
                  </a:solidFill>
                  <a:latin typeface="Times New Roman" panose="02020603050405020304" pitchFamily="18" charset="0"/>
                  <a:cs typeface="Times New Roman" panose="02020603050405020304" pitchFamily="18" charset="0"/>
                  <a:sym typeface="+mn-ea"/>
                </a:rPr>
                <a:t>orderlines</a:t>
              </a:r>
              <a:r>
                <a:rPr lang="en-US" altLang="zh-CN" sz="1400" i="1" kern="0" dirty="0">
                  <a:solidFill>
                    <a:srgbClr val="C00000"/>
                  </a:solidFill>
                  <a:latin typeface="Times New Roman" panose="02020603050405020304" pitchFamily="18" charset="0"/>
                  <a:cs typeface="Times New Roman" panose="02020603050405020304" pitchFamily="18" charset="0"/>
                  <a:sym typeface="+mn-ea"/>
                </a:rPr>
                <a:t> </a:t>
              </a:r>
              <a:r>
                <a:rPr lang="en-US" altLang="zh-CN" sz="1400" i="1" kern="0" dirty="0" err="1">
                  <a:solidFill>
                    <a:srgbClr val="C00000"/>
                  </a:solidFill>
                  <a:latin typeface="Times New Roman" panose="02020603050405020304" pitchFamily="18" charset="0"/>
                  <a:cs typeface="Times New Roman" panose="02020603050405020304" pitchFamily="18" charset="0"/>
                  <a:sym typeface="+mn-ea"/>
                </a:rPr>
                <a:t>ol</a:t>
              </a:r>
              <a:r>
                <a:rPr lang="en-US" altLang="zh-CN" sz="1400" i="1" kern="0" dirty="0">
                  <a:solidFill>
                    <a:srgbClr val="C00000"/>
                  </a:solidFill>
                  <a:latin typeface="Times New Roman" panose="02020603050405020304" pitchFamily="18" charset="0"/>
                  <a:cs typeface="Times New Roman" panose="02020603050405020304" pitchFamily="18" charset="0"/>
                  <a:sym typeface="+mn-ea"/>
                </a:rPr>
                <a:t> </a:t>
              </a:r>
              <a:r>
                <a:rPr lang="en-US" altLang="zh-CN" sz="1400" b="1" kern="0" dirty="0">
                  <a:solidFill>
                    <a:srgbClr val="7030A0"/>
                  </a:solidFill>
                  <a:latin typeface="Times New Roman" panose="02020603050405020304" pitchFamily="18" charset="0"/>
                  <a:cs typeface="Times New Roman" panose="02020603050405020304" pitchFamily="18" charset="0"/>
                  <a:sym typeface="+mn-ea"/>
                </a:rPr>
                <a:t>WHERE</a:t>
              </a:r>
              <a:r>
                <a:rPr lang="en-US" altLang="zh-CN" sz="1400" kern="0" dirty="0">
                  <a:solidFill>
                    <a:schemeClr val="accent1"/>
                  </a:solidFill>
                  <a:latin typeface="Times New Roman" panose="02020603050405020304" pitchFamily="18" charset="0"/>
                  <a:cs typeface="Times New Roman" panose="02020603050405020304" pitchFamily="18" charset="0"/>
                  <a:sym typeface="+mn-ea"/>
                </a:rPr>
                <a:t> </a:t>
              </a:r>
              <a:r>
                <a:rPr lang="en-US" altLang="zh-CN" sz="1400" kern="0" dirty="0">
                  <a:solidFill>
                    <a:srgbClr val="7030A0"/>
                  </a:solidFill>
                  <a:latin typeface="Times New Roman" panose="02020603050405020304" pitchFamily="18" charset="0"/>
                  <a:cs typeface="Times New Roman" panose="02020603050405020304" pitchFamily="18" charset="0"/>
                  <a:sym typeface="+mn-ea"/>
                </a:rPr>
                <a:t>…</a:t>
              </a:r>
              <a:r>
                <a:rPr 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为例；</a:t>
              </a:r>
              <a:endParaRPr sz="1400" kern="0"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571500" indent="-285750" fontAlgn="auto">
                <a:lnSpc>
                  <a:spcPct val="150000"/>
                </a:lnSpc>
                <a:buFont typeface="Wingdings" panose="05000000000000000000" pitchFamily="2" charset="2"/>
                <a:buChar char="Ø"/>
                <a:defRPr/>
              </a:pPr>
              <a:r>
                <a:rPr 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存在三个1-复合，即1-复合(</a:t>
              </a:r>
              <a:r>
                <a:rPr 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customers</a:t>
              </a:r>
              <a:r>
                <a:rPr 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)、1-复合(</a:t>
              </a:r>
              <a:r>
                <a:rPr 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orders</a:t>
              </a:r>
              <a:r>
                <a:rPr 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)和1-复合(</a:t>
              </a:r>
              <a:r>
                <a:rPr 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orderlines</a:t>
              </a:r>
              <a:r>
                <a:rPr 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p>
            <a:p>
              <a:pPr marL="571500" indent="-285750" fontAlgn="auto">
                <a:lnSpc>
                  <a:spcPct val="150000"/>
                </a:lnSpc>
                <a:buFont typeface="Wingdings" panose="05000000000000000000" pitchFamily="2" charset="2"/>
                <a:buChar char="Ø"/>
                <a:defRPr/>
              </a:pPr>
              <a:r>
                <a:rPr 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以1-复合(</a:t>
              </a:r>
              <a:r>
                <a:rPr 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customers</a:t>
              </a:r>
              <a:r>
                <a:rPr 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)为例，它可能的访问方法包括，</a:t>
              </a:r>
              <a:r>
                <a:rPr lang="zh-CN" sz="1400" kern="0" dirty="0">
                  <a:solidFill>
                    <a:srgbClr val="C00000"/>
                  </a:solidFill>
                  <a:latin typeface="Segoe UI Symbol" panose="020B0502040204020203" pitchFamily="34" charset="0"/>
                  <a:ea typeface="Microsoft YaHei" panose="020B0503020204020204" pitchFamily="34" charset="-122"/>
                  <a:cs typeface="Times New Roman" panose="02020603050405020304" pitchFamily="18" charset="0"/>
                  <a:sym typeface="+mn-ea"/>
                </a:rPr>
                <a:t>T</a:t>
              </a:r>
              <a:r>
                <a:rPr lang="en-US" altLang="zh-CN" sz="1400" kern="0" dirty="0">
                  <a:solidFill>
                    <a:srgbClr val="C00000"/>
                  </a:solidFill>
                  <a:latin typeface="Segoe UI Symbol" panose="020B0502040204020203" pitchFamily="34" charset="0"/>
                  <a:ea typeface="Microsoft YaHei" panose="020B0503020204020204" pitchFamily="34" charset="-122"/>
                  <a:cs typeface="Times New Roman" panose="02020603050405020304" pitchFamily="18" charset="0"/>
                  <a:sym typeface="+mn-ea"/>
                </a:rPr>
                <a:t>able </a:t>
              </a:r>
              <a:r>
                <a:rPr lang="zh-CN" sz="1400" kern="0" dirty="0">
                  <a:solidFill>
                    <a:srgbClr val="C00000"/>
                  </a:solidFill>
                  <a:latin typeface="Segoe UI Symbol" panose="020B0502040204020203" pitchFamily="34" charset="0"/>
                  <a:ea typeface="Microsoft YaHei" panose="020B0503020204020204" pitchFamily="34" charset="-122"/>
                  <a:cs typeface="Times New Roman" panose="02020603050405020304" pitchFamily="18" charset="0"/>
                  <a:sym typeface="+mn-ea"/>
                </a:rPr>
                <a:t>S</a:t>
              </a:r>
              <a:r>
                <a:rPr lang="en-US" altLang="zh-CN" sz="1400" kern="0" dirty="0">
                  <a:solidFill>
                    <a:srgbClr val="C00000"/>
                  </a:solidFill>
                  <a:latin typeface="Segoe UI Symbol" panose="020B0502040204020203" pitchFamily="34" charset="0"/>
                  <a:ea typeface="Microsoft YaHei" panose="020B0503020204020204" pitchFamily="34" charset="-122"/>
                  <a:cs typeface="Times New Roman" panose="02020603050405020304" pitchFamily="18" charset="0"/>
                  <a:sym typeface="+mn-ea"/>
                </a:rPr>
                <a:t>can</a:t>
              </a:r>
              <a:r>
                <a:rPr 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customers</a:t>
              </a:r>
              <a:r>
                <a:rPr 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zh-CN" sz="1400" kern="0" dirty="0">
                  <a:solidFill>
                    <a:srgbClr val="C00000"/>
                  </a:solidFill>
                  <a:latin typeface="Segoe UI Symbol" panose="020B0502040204020203" pitchFamily="34" charset="0"/>
                  <a:ea typeface="Microsoft YaHei" panose="020B0503020204020204" pitchFamily="34" charset="-122"/>
                  <a:cs typeface="Times New Roman" panose="02020603050405020304" pitchFamily="18" charset="0"/>
                  <a:sym typeface="+mn-ea"/>
                </a:rPr>
                <a:t>I</a:t>
              </a:r>
              <a:r>
                <a:rPr lang="en-US" altLang="zh-CN" sz="1400" kern="0" dirty="0" err="1">
                  <a:solidFill>
                    <a:srgbClr val="C00000"/>
                  </a:solidFill>
                  <a:latin typeface="Segoe UI Symbol" panose="020B0502040204020203" pitchFamily="34" charset="0"/>
                  <a:ea typeface="Microsoft YaHei" panose="020B0503020204020204" pitchFamily="34" charset="-122"/>
                  <a:cs typeface="Times New Roman" panose="02020603050405020304" pitchFamily="18" charset="0"/>
                  <a:sym typeface="+mn-ea"/>
                </a:rPr>
                <a:t>ndex</a:t>
              </a:r>
              <a:r>
                <a:rPr lang="en-US" altLang="zh-CN" sz="1400" kern="0" dirty="0">
                  <a:solidFill>
                    <a:srgbClr val="C00000"/>
                  </a:solidFill>
                  <a:latin typeface="Segoe UI Symbol" panose="020B0502040204020203" pitchFamily="34" charset="0"/>
                  <a:ea typeface="Microsoft YaHei" panose="020B0503020204020204" pitchFamily="34" charset="-122"/>
                  <a:cs typeface="Times New Roman" panose="02020603050405020304" pitchFamily="18" charset="0"/>
                  <a:sym typeface="+mn-ea"/>
                </a:rPr>
                <a:t> </a:t>
              </a:r>
              <a:r>
                <a:rPr lang="zh-CN" sz="1400" kern="0" dirty="0">
                  <a:solidFill>
                    <a:srgbClr val="C00000"/>
                  </a:solidFill>
                  <a:latin typeface="Segoe UI Symbol" panose="020B0502040204020203" pitchFamily="34" charset="0"/>
                  <a:ea typeface="Microsoft YaHei" panose="020B0503020204020204" pitchFamily="34" charset="-122"/>
                  <a:cs typeface="Times New Roman" panose="02020603050405020304" pitchFamily="18" charset="0"/>
                  <a:sym typeface="+mn-ea"/>
                </a:rPr>
                <a:t>S</a:t>
              </a:r>
              <a:r>
                <a:rPr lang="en-US" altLang="zh-CN" sz="1400" kern="0" dirty="0">
                  <a:solidFill>
                    <a:srgbClr val="C00000"/>
                  </a:solidFill>
                  <a:latin typeface="Segoe UI Symbol" panose="020B0502040204020203" pitchFamily="34" charset="0"/>
                  <a:ea typeface="Microsoft YaHei" panose="020B0503020204020204" pitchFamily="34" charset="-122"/>
                  <a:cs typeface="Times New Roman" panose="02020603050405020304" pitchFamily="18" charset="0"/>
                  <a:sym typeface="+mn-ea"/>
                </a:rPr>
                <a:t>can</a:t>
              </a:r>
              <a:r>
                <a:rPr 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customers, idx</a:t>
              </a:r>
              <a:r>
                <a:rPr lang="zh-CN" sz="1400" i="1" kern="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1</a:t>
              </a:r>
              <a:r>
                <a:rPr 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 ...,  </a:t>
              </a:r>
              <a:r>
                <a:rPr lang="zh-CN" sz="1400" kern="0" dirty="0">
                  <a:solidFill>
                    <a:srgbClr val="C00000"/>
                  </a:solidFill>
                  <a:latin typeface="Segoe UI Symbol" panose="020B0502040204020203" pitchFamily="34" charset="0"/>
                  <a:ea typeface="Microsoft YaHei" panose="020B0503020204020204" pitchFamily="34" charset="-122"/>
                  <a:cs typeface="Times New Roman" panose="02020603050405020304" pitchFamily="18" charset="0"/>
                  <a:sym typeface="+mn-ea"/>
                </a:rPr>
                <a:t>I</a:t>
              </a:r>
              <a:r>
                <a:rPr lang="en-US" altLang="zh-CN" sz="1400" kern="0" dirty="0" err="1">
                  <a:solidFill>
                    <a:srgbClr val="C00000"/>
                  </a:solidFill>
                  <a:latin typeface="Segoe UI Symbol" panose="020B0502040204020203" pitchFamily="34" charset="0"/>
                  <a:ea typeface="Microsoft YaHei" panose="020B0503020204020204" pitchFamily="34" charset="-122"/>
                  <a:cs typeface="Times New Roman" panose="02020603050405020304" pitchFamily="18" charset="0"/>
                  <a:sym typeface="+mn-ea"/>
                </a:rPr>
                <a:t>ndex</a:t>
              </a:r>
              <a:r>
                <a:rPr lang="en-US" altLang="zh-CN" sz="1400" kern="0" dirty="0">
                  <a:solidFill>
                    <a:srgbClr val="C00000"/>
                  </a:solidFill>
                  <a:latin typeface="Segoe UI Symbol" panose="020B0502040204020203" pitchFamily="34" charset="0"/>
                  <a:ea typeface="Microsoft YaHei" panose="020B0503020204020204" pitchFamily="34" charset="-122"/>
                  <a:cs typeface="Times New Roman" panose="02020603050405020304" pitchFamily="18" charset="0"/>
                  <a:sym typeface="+mn-ea"/>
                </a:rPr>
                <a:t> </a:t>
              </a:r>
              <a:r>
                <a:rPr lang="zh-CN" sz="1400" kern="0" dirty="0">
                  <a:solidFill>
                    <a:srgbClr val="C00000"/>
                  </a:solidFill>
                  <a:latin typeface="Segoe UI Symbol" panose="020B0502040204020203" pitchFamily="34" charset="0"/>
                  <a:ea typeface="Microsoft YaHei" panose="020B0503020204020204" pitchFamily="34" charset="-122"/>
                  <a:cs typeface="Times New Roman" panose="02020603050405020304" pitchFamily="18" charset="0"/>
                  <a:sym typeface="+mn-ea"/>
                </a:rPr>
                <a:t>S</a:t>
              </a:r>
              <a:r>
                <a:rPr lang="en-US" altLang="zh-CN" sz="1400" kern="0" dirty="0">
                  <a:solidFill>
                    <a:srgbClr val="C00000"/>
                  </a:solidFill>
                  <a:latin typeface="Segoe UI Symbol" panose="020B0502040204020203" pitchFamily="34" charset="0"/>
                  <a:ea typeface="Microsoft YaHei" panose="020B0503020204020204" pitchFamily="34" charset="-122"/>
                  <a:cs typeface="Times New Roman" panose="02020603050405020304" pitchFamily="18" charset="0"/>
                  <a:sym typeface="+mn-ea"/>
                </a:rPr>
                <a:t>can</a:t>
              </a:r>
              <a:r>
                <a:rPr 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customers, idx</a:t>
              </a:r>
              <a:r>
                <a:rPr lang="zh-CN" sz="1400" i="1" kern="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m</a:t>
              </a:r>
              <a:r>
                <a:rPr 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)。这里，</a:t>
              </a:r>
              <a:r>
                <a:rPr 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idx</a:t>
              </a:r>
              <a:r>
                <a:rPr lang="zh-CN" sz="1400" i="1" kern="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i</a:t>
              </a:r>
              <a:r>
                <a:rPr 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表示</a:t>
              </a:r>
              <a:r>
                <a:rPr 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customers</a:t>
              </a:r>
              <a:r>
                <a:rPr 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上的一个索引，1 </a:t>
              </a:r>
              <a:r>
                <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 i </a:t>
              </a:r>
              <a:r>
                <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 m</a:t>
              </a:r>
              <a:r>
                <a:rPr 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 </a:t>
              </a:r>
            </a:p>
            <a:p>
              <a:pPr marL="285750" indent="-285750" fontAlgn="auto">
                <a:lnSpc>
                  <a:spcPct val="150000"/>
                </a:lnSpc>
                <a:buFont typeface="Wingdings" panose="05000000000000000000" pitchFamily="2" charset="2"/>
                <a:buChar char="Ø"/>
                <a:defRPr/>
              </a:pPr>
              <a:r>
                <a:rPr lang="zh-CN" altLang="en-US"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符号标记：</a:t>
              </a:r>
            </a:p>
            <a:p>
              <a:pPr marL="571500" indent="-285750" fontAlgn="auto">
                <a:lnSpc>
                  <a:spcPct val="150000"/>
                </a:lnSpc>
                <a:buFont typeface="Wingdings" panose="05000000000000000000" pitchFamily="2" charset="2"/>
                <a:buChar char="Ø"/>
                <a:defRPr/>
              </a:pPr>
              <a:r>
                <a:rPr 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对于表</a:t>
              </a:r>
              <a:r>
                <a:rPr lang="en-US" alt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t</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，使用</a:t>
              </a:r>
              <a:r>
                <a:rPr lang="en-US" alt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SCAN</a:t>
              </a:r>
              <a:r>
                <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t, sc</a:t>
              </a:r>
              <a:r>
                <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表示基于谓词</a:t>
              </a:r>
              <a:r>
                <a:rPr lang="en-US" alt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sc</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来扫描表</a:t>
              </a:r>
              <a:r>
                <a:rPr lang="en-US" alt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t</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的操作；</a:t>
              </a:r>
            </a:p>
            <a:p>
              <a:pPr marL="571500" indent="-285750" fontAlgn="auto">
                <a:lnSpc>
                  <a:spcPct val="150000"/>
                </a:lnSpc>
                <a:buFont typeface="Wingdings" panose="05000000000000000000" pitchFamily="2" charset="2"/>
                <a:buChar char="Ø"/>
                <a:defRPr/>
              </a:pP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为进一步简便，用</a:t>
              </a:r>
              <a:r>
                <a:rPr lang="en-US" alt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SCAN</a:t>
              </a:r>
              <a:r>
                <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t</a:t>
              </a:r>
              <a:r>
                <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或         来代替</a:t>
              </a:r>
              <a:r>
                <a:rPr lang="en-US" alt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SCAN</a:t>
              </a:r>
              <a:r>
                <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t, sc</a:t>
              </a:r>
              <a:r>
                <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p>
            <a:p>
              <a:pPr marL="571500" indent="-285750" fontAlgn="auto">
                <a:lnSpc>
                  <a:spcPct val="150000"/>
                </a:lnSpc>
                <a:buFont typeface="Wingdings" panose="05000000000000000000" pitchFamily="2" charset="2"/>
                <a:buChar char="Ø"/>
                <a:defRPr/>
              </a:pP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因此，有                                                                                           表示实现该扫描操作的算子集合；</a:t>
              </a:r>
            </a:p>
            <a:p>
              <a:pPr marL="571500" indent="-285750" fontAlgn="auto">
                <a:lnSpc>
                  <a:spcPct val="150000"/>
                </a:lnSpc>
                <a:buFont typeface="Wingdings" panose="05000000000000000000" pitchFamily="2" charset="2"/>
                <a:buChar char="Ø"/>
                <a:defRPr/>
              </a:pP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进一步，                                           来表示扫描表</a:t>
              </a:r>
              <a:r>
                <a:rPr lang="en-US" alt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t</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的最优算子 </a:t>
              </a:r>
              <a:r>
                <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即代价最小的算子</a:t>
              </a:r>
              <a:r>
                <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cost</a:t>
              </a:r>
              <a:r>
                <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表示算子</a:t>
              </a:r>
              <a:r>
                <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的代价；</a:t>
              </a:r>
            </a:p>
            <a:p>
              <a:pPr marL="571500" indent="-285750" fontAlgn="auto">
                <a:lnSpc>
                  <a:spcPct val="150000"/>
                </a:lnSpc>
                <a:buFont typeface="Wingdings" panose="05000000000000000000" pitchFamily="2" charset="2"/>
                <a:buChar char="Ø"/>
                <a:defRPr/>
              </a:pP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将</a:t>
              </a:r>
              <a:r>
                <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1-</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复合</a:t>
              </a:r>
              <a:r>
                <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(t)</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标记为</a:t>
              </a:r>
              <a:r>
                <a:rPr lang="en-US" alt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P</a:t>
              </a:r>
              <a:r>
                <a:rPr lang="en-US" altLang="zh-CN" sz="1400" i="1" kern="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1</a:t>
              </a:r>
              <a:r>
                <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t</a:t>
              </a:r>
              <a:r>
                <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可以得出 ：</a:t>
              </a:r>
              <a:endParaRPr lang="zh-CN" altLang="en-US" sz="1400"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pic>
          <p:nvPicPr>
            <p:cNvPr id="10" name="图片 9"/>
            <p:cNvPicPr>
              <a:picLocks noChangeAspect="1"/>
            </p:cNvPicPr>
            <p:nvPr/>
          </p:nvPicPr>
          <p:blipFill>
            <a:blip r:embed="rId8"/>
            <a:stretch>
              <a:fillRect/>
            </a:stretch>
          </p:blipFill>
          <p:spPr>
            <a:xfrm>
              <a:off x="2715" y="6614"/>
              <a:ext cx="7674" cy="639"/>
            </a:xfrm>
            <a:prstGeom prst="rect">
              <a:avLst/>
            </a:prstGeom>
          </p:spPr>
        </p:pic>
        <p:pic>
          <p:nvPicPr>
            <p:cNvPr id="11" name="图片 10"/>
            <p:cNvPicPr>
              <a:picLocks noChangeAspect="1"/>
            </p:cNvPicPr>
            <p:nvPr/>
          </p:nvPicPr>
          <p:blipFill>
            <a:blip r:embed="rId9"/>
            <a:stretch>
              <a:fillRect/>
            </a:stretch>
          </p:blipFill>
          <p:spPr>
            <a:xfrm>
              <a:off x="2664" y="7100"/>
              <a:ext cx="6644" cy="687"/>
            </a:xfrm>
            <a:prstGeom prst="rect">
              <a:avLst/>
            </a:prstGeom>
          </p:spPr>
        </p:pic>
      </p:grpSp>
      <p:pic>
        <p:nvPicPr>
          <p:cNvPr id="12" name="图片 11"/>
          <p:cNvPicPr>
            <a:picLocks noChangeAspect="1"/>
          </p:cNvPicPr>
          <p:nvPr/>
        </p:nvPicPr>
        <p:blipFill>
          <a:blip r:embed="rId10"/>
          <a:stretch>
            <a:fillRect/>
          </a:stretch>
        </p:blipFill>
        <p:spPr>
          <a:xfrm>
            <a:off x="2136775" y="5196840"/>
            <a:ext cx="1266190" cy="340995"/>
          </a:xfrm>
          <a:prstGeom prst="rect">
            <a:avLst/>
          </a:prstGeom>
        </p:spPr>
      </p:pic>
      <p:pic>
        <p:nvPicPr>
          <p:cNvPr id="13" name="图片 12"/>
          <p:cNvPicPr>
            <a:picLocks noChangeAspect="1"/>
          </p:cNvPicPr>
          <p:nvPr/>
        </p:nvPicPr>
        <p:blipFill>
          <a:blip r:embed="rId11"/>
          <a:stretch>
            <a:fillRect/>
          </a:stretch>
        </p:blipFill>
        <p:spPr>
          <a:xfrm>
            <a:off x="4860290" y="5198428"/>
            <a:ext cx="2717165" cy="337820"/>
          </a:xfrm>
          <a:prstGeom prst="rect">
            <a:avLst/>
          </a:prstGeom>
        </p:spPr>
      </p:pic>
      <p:sp>
        <p:nvSpPr>
          <p:cNvPr id="14"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87350" y="927693"/>
            <a:ext cx="2130425" cy="814705"/>
          </a:xfrm>
          <a:prstGeom prst="rect">
            <a:avLst/>
          </a:prstGeom>
          <a:solidFill>
            <a:srgbClr val="C2C2C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defTabSz="914400" fontAlgn="base">
              <a:spcBef>
                <a:spcPts val="300"/>
              </a:spcBef>
              <a:spcAft>
                <a:spcPct val="0"/>
              </a:spcAft>
            </a:pPr>
            <a:r>
              <a:rPr lang="en-US" sz="1400" b="1" dirty="0">
                <a:latin typeface="Calibri" charset="0"/>
                <a:ea typeface="Microsoft YaHei" panose="020B0503020204020204" pitchFamily="34" charset="-122"/>
              </a:rPr>
              <a:t>SELECT</a:t>
            </a:r>
            <a:r>
              <a:rPr lang="en-US" sz="1400" dirty="0">
                <a:latin typeface="Calibri" charset="0"/>
                <a:ea typeface="Microsoft YaHei" panose="020B0503020204020204" pitchFamily="34" charset="-122"/>
              </a:rPr>
              <a:t>    id,   quantity</a:t>
            </a:r>
          </a:p>
          <a:p>
            <a:pPr defTabSz="914400" fontAlgn="base">
              <a:spcBef>
                <a:spcPts val="300"/>
              </a:spcBef>
              <a:spcAft>
                <a:spcPct val="0"/>
              </a:spcAft>
            </a:pPr>
            <a:r>
              <a:rPr lang="en-US" sz="1400" b="1" dirty="0">
                <a:latin typeface="Calibri" charset="0"/>
                <a:ea typeface="Microsoft YaHei" panose="020B0503020204020204" pitchFamily="34" charset="-122"/>
              </a:rPr>
              <a:t>FROM</a:t>
            </a:r>
            <a:r>
              <a:rPr lang="en-US" sz="1400" dirty="0">
                <a:latin typeface="Calibri" charset="0"/>
                <a:ea typeface="Microsoft YaHei" panose="020B0503020204020204" pitchFamily="34" charset="-122"/>
              </a:rPr>
              <a:t>   order</a:t>
            </a:r>
          </a:p>
          <a:p>
            <a:pPr defTabSz="914400" fontAlgn="base">
              <a:spcBef>
                <a:spcPts val="300"/>
              </a:spcBef>
              <a:spcAft>
                <a:spcPct val="0"/>
              </a:spcAft>
            </a:pPr>
            <a:r>
              <a:rPr lang="en-US" sz="1400" b="1" dirty="0">
                <a:latin typeface="Calibri" charset="0"/>
                <a:ea typeface="Microsoft YaHei" panose="020B0503020204020204" pitchFamily="34" charset="-122"/>
              </a:rPr>
              <a:t>WHERE</a:t>
            </a:r>
            <a:r>
              <a:rPr lang="en-US" sz="1400" dirty="0">
                <a:latin typeface="Calibri" charset="0"/>
                <a:ea typeface="Microsoft YaHei" panose="020B0503020204020204" pitchFamily="34" charset="-122"/>
              </a:rPr>
              <a:t>   id = 1024</a:t>
            </a:r>
            <a:r>
              <a:rPr lang="zh-CN" altLang="en-US" sz="1400" dirty="0">
                <a:latin typeface="Calibri" charset="0"/>
                <a:ea typeface="Microsoft YaHei" panose="020B0503020204020204" pitchFamily="34" charset="-122"/>
              </a:rPr>
              <a:t>；</a:t>
            </a:r>
          </a:p>
        </p:txBody>
      </p:sp>
      <p:sp>
        <p:nvSpPr>
          <p:cNvPr id="20" name="Flowchart: Punched Tape 19"/>
          <p:cNvSpPr/>
          <p:nvPr/>
        </p:nvSpPr>
        <p:spPr>
          <a:xfrm>
            <a:off x="387350" y="1871345"/>
            <a:ext cx="8319770" cy="659765"/>
          </a:xfrm>
          <a:prstGeom prst="flowChartPunchedTape">
            <a:avLst/>
          </a:prstGeom>
          <a:solidFill>
            <a:schemeClr val="bg1">
              <a:lumMod val="95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37288" y="2015428"/>
            <a:ext cx="849271" cy="369332"/>
          </a:xfrm>
          <a:prstGeom prst="rect">
            <a:avLst/>
          </a:prstGeom>
        </p:spPr>
        <p:txBody>
          <a:bodyPr wrap="none">
            <a:spAutoFit/>
          </a:bodyPr>
          <a:lstStyle/>
          <a:p>
            <a:r>
              <a:rPr lang="en-US" altLang="zh-CN" sz="1800" b="1" dirty="0">
                <a:latin typeface="Calibri" charset="0"/>
                <a:ea typeface="Microsoft YaHei" panose="020B0503020204020204" pitchFamily="34" charset="-122"/>
              </a:rPr>
              <a:t>SELECT</a:t>
            </a:r>
            <a:endParaRPr lang="en-US" dirty="0"/>
          </a:p>
        </p:txBody>
      </p:sp>
      <p:sp>
        <p:nvSpPr>
          <p:cNvPr id="4" name="Rectangle 3"/>
          <p:cNvSpPr/>
          <p:nvPr/>
        </p:nvSpPr>
        <p:spPr>
          <a:xfrm>
            <a:off x="1543928" y="2016698"/>
            <a:ext cx="355600" cy="368300"/>
          </a:xfrm>
          <a:prstGeom prst="rect">
            <a:avLst/>
          </a:prstGeom>
        </p:spPr>
        <p:txBody>
          <a:bodyPr wrap="none">
            <a:spAutoFit/>
          </a:bodyPr>
          <a:lstStyle/>
          <a:p>
            <a:r>
              <a:rPr lang="en-US" dirty="0"/>
              <a:t>id</a:t>
            </a:r>
          </a:p>
        </p:txBody>
      </p:sp>
      <p:sp>
        <p:nvSpPr>
          <p:cNvPr id="9" name="Rectangle 8"/>
          <p:cNvSpPr/>
          <p:nvPr/>
        </p:nvSpPr>
        <p:spPr>
          <a:xfrm>
            <a:off x="2210076" y="2017290"/>
            <a:ext cx="411480" cy="368300"/>
          </a:xfrm>
          <a:prstGeom prst="rect">
            <a:avLst/>
          </a:prstGeom>
        </p:spPr>
        <p:txBody>
          <a:bodyPr wrap="none">
            <a:spAutoFit/>
          </a:bodyPr>
          <a:lstStyle/>
          <a:p>
            <a:r>
              <a:rPr lang="zh-CN" altLang="en-US" dirty="0"/>
              <a:t>，</a:t>
            </a:r>
          </a:p>
        </p:txBody>
      </p:sp>
      <p:sp>
        <p:nvSpPr>
          <p:cNvPr id="10" name="Rectangle 9"/>
          <p:cNvSpPr/>
          <p:nvPr/>
        </p:nvSpPr>
        <p:spPr>
          <a:xfrm>
            <a:off x="2818266" y="2016698"/>
            <a:ext cx="959485" cy="368300"/>
          </a:xfrm>
          <a:prstGeom prst="rect">
            <a:avLst/>
          </a:prstGeom>
        </p:spPr>
        <p:txBody>
          <a:bodyPr wrap="none">
            <a:spAutoFit/>
          </a:bodyPr>
          <a:lstStyle/>
          <a:p>
            <a:r>
              <a:rPr lang="en-US" dirty="0"/>
              <a:t>quantity</a:t>
            </a:r>
          </a:p>
        </p:txBody>
      </p:sp>
      <p:sp>
        <p:nvSpPr>
          <p:cNvPr id="12" name="TextBox 11"/>
          <p:cNvSpPr txBox="1"/>
          <p:nvPr/>
        </p:nvSpPr>
        <p:spPr>
          <a:xfrm>
            <a:off x="4317258" y="1875510"/>
            <a:ext cx="644728" cy="523220"/>
          </a:xfrm>
          <a:prstGeom prst="rect">
            <a:avLst/>
          </a:prstGeom>
          <a:noFill/>
        </p:spPr>
        <p:txBody>
          <a:bodyPr wrap="none" rtlCol="0">
            <a:spAutoFit/>
          </a:bodyPr>
          <a:lstStyle/>
          <a:p>
            <a:r>
              <a:rPr lang="en-US" sz="2800" b="1" dirty="0">
                <a:solidFill>
                  <a:srgbClr val="FF0000"/>
                </a:solidFill>
              </a:rPr>
              <a:t>… </a:t>
            </a:r>
          </a:p>
        </p:txBody>
      </p:sp>
      <p:sp>
        <p:nvSpPr>
          <p:cNvPr id="18" name="Rectangle 17"/>
          <p:cNvSpPr/>
          <p:nvPr/>
        </p:nvSpPr>
        <p:spPr>
          <a:xfrm>
            <a:off x="5411936" y="1977285"/>
            <a:ext cx="894797" cy="369332"/>
          </a:xfrm>
          <a:prstGeom prst="rect">
            <a:avLst/>
          </a:prstGeom>
        </p:spPr>
        <p:txBody>
          <a:bodyPr wrap="none">
            <a:spAutoFit/>
          </a:bodyPr>
          <a:lstStyle/>
          <a:p>
            <a:r>
              <a:rPr lang="en-US" altLang="zh-CN" sz="1800" b="1" dirty="0">
                <a:latin typeface="Calibri" charset="0"/>
                <a:ea typeface="Microsoft YaHei" panose="020B0503020204020204" pitchFamily="34" charset="-122"/>
              </a:rPr>
              <a:t>WHERE</a:t>
            </a:r>
            <a:endParaRPr lang="en-US" b="1" dirty="0">
              <a:latin typeface="Calibri" charset="0"/>
              <a:ea typeface="Microsoft YaHei" panose="020B0503020204020204" pitchFamily="34" charset="-122"/>
            </a:endParaRPr>
          </a:p>
        </p:txBody>
      </p:sp>
      <p:sp>
        <p:nvSpPr>
          <p:cNvPr id="19" name="Rectangle 18"/>
          <p:cNvSpPr/>
          <p:nvPr/>
        </p:nvSpPr>
        <p:spPr>
          <a:xfrm>
            <a:off x="6525771" y="1977285"/>
            <a:ext cx="355600" cy="368300"/>
          </a:xfrm>
          <a:prstGeom prst="rect">
            <a:avLst/>
          </a:prstGeom>
        </p:spPr>
        <p:txBody>
          <a:bodyPr wrap="none">
            <a:spAutoFit/>
          </a:bodyPr>
          <a:lstStyle/>
          <a:p>
            <a:r>
              <a:rPr lang="en-US" dirty="0">
                <a:latin typeface="Calibri" charset="0"/>
                <a:ea typeface="Microsoft YaHei" panose="020B0503020204020204" pitchFamily="34" charset="-122"/>
              </a:rPr>
              <a:t>id</a:t>
            </a:r>
          </a:p>
        </p:txBody>
      </p:sp>
      <p:sp>
        <p:nvSpPr>
          <p:cNvPr id="22" name="Rectangle 21"/>
          <p:cNvSpPr/>
          <p:nvPr/>
        </p:nvSpPr>
        <p:spPr>
          <a:xfrm>
            <a:off x="7258607" y="1953313"/>
            <a:ext cx="296545" cy="368300"/>
          </a:xfrm>
          <a:prstGeom prst="rect">
            <a:avLst/>
          </a:prstGeom>
        </p:spPr>
        <p:txBody>
          <a:bodyPr wrap="none">
            <a:spAutoFit/>
          </a:bodyPr>
          <a:lstStyle/>
          <a:p>
            <a:r>
              <a:rPr lang="en-US" dirty="0">
                <a:latin typeface="Calibri" charset="0"/>
                <a:ea typeface="Microsoft YaHei" panose="020B0503020204020204" pitchFamily="34" charset="-122"/>
              </a:rPr>
              <a:t>=</a:t>
            </a:r>
            <a:endParaRPr lang="en-US" dirty="0"/>
          </a:p>
        </p:txBody>
      </p:sp>
      <p:sp>
        <p:nvSpPr>
          <p:cNvPr id="23" name="Rectangle 22"/>
          <p:cNvSpPr/>
          <p:nvPr/>
        </p:nvSpPr>
        <p:spPr>
          <a:xfrm>
            <a:off x="7830140" y="1933585"/>
            <a:ext cx="645160" cy="368300"/>
          </a:xfrm>
          <a:prstGeom prst="rect">
            <a:avLst/>
          </a:prstGeom>
        </p:spPr>
        <p:txBody>
          <a:bodyPr wrap="none">
            <a:spAutoFit/>
          </a:bodyPr>
          <a:lstStyle/>
          <a:p>
            <a:r>
              <a:rPr lang="en-US" dirty="0"/>
              <a:t>1024</a:t>
            </a:r>
          </a:p>
        </p:txBody>
      </p:sp>
      <p:sp>
        <p:nvSpPr>
          <p:cNvPr id="5" name="Rectangle: Rounded Corners 33"/>
          <p:cNvSpPr/>
          <p:nvPr/>
        </p:nvSpPr>
        <p:spPr>
          <a:xfrm>
            <a:off x="1199576" y="5484262"/>
            <a:ext cx="699700"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Name</a:t>
            </a:r>
          </a:p>
        </p:txBody>
      </p:sp>
      <p:sp>
        <p:nvSpPr>
          <p:cNvPr id="6" name="Rectangle: Rounded Corners 36"/>
          <p:cNvSpPr/>
          <p:nvPr/>
        </p:nvSpPr>
        <p:spPr>
          <a:xfrm>
            <a:off x="1127171" y="5960884"/>
            <a:ext cx="844874"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 id</a:t>
            </a:r>
          </a:p>
        </p:txBody>
      </p:sp>
      <p:cxnSp>
        <p:nvCxnSpPr>
          <p:cNvPr id="7" name="Straight Connector 44"/>
          <p:cNvCxnSpPr>
            <a:stCxn id="14" idx="2"/>
            <a:endCxn id="34" idx="0"/>
          </p:cNvCxnSpPr>
          <p:nvPr/>
        </p:nvCxnSpPr>
        <p:spPr>
          <a:xfrm flipH="1">
            <a:off x="1549400" y="4559935"/>
            <a:ext cx="661035" cy="297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50"/>
          <p:cNvCxnSpPr>
            <a:stCxn id="5" idx="2"/>
            <a:endCxn id="6" idx="0"/>
          </p:cNvCxnSpPr>
          <p:nvPr/>
        </p:nvCxnSpPr>
        <p:spPr>
          <a:xfrm>
            <a:off x="1549400" y="5849620"/>
            <a:ext cx="635" cy="111125"/>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Rounded Corners 25"/>
          <p:cNvSpPr/>
          <p:nvPr/>
        </p:nvSpPr>
        <p:spPr>
          <a:xfrm>
            <a:off x="3237170" y="3510915"/>
            <a:ext cx="1080120" cy="524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Select Statement</a:t>
            </a:r>
          </a:p>
        </p:txBody>
      </p:sp>
      <p:sp>
        <p:nvSpPr>
          <p:cNvPr id="14" name="Rectangle: Rounded Corners 29"/>
          <p:cNvSpPr/>
          <p:nvPr/>
        </p:nvSpPr>
        <p:spPr>
          <a:xfrm>
            <a:off x="1860403" y="4035304"/>
            <a:ext cx="699700" cy="524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SelectList</a:t>
            </a:r>
          </a:p>
        </p:txBody>
      </p:sp>
      <p:sp>
        <p:nvSpPr>
          <p:cNvPr id="15" name="Rectangle: Rounded Corners 30"/>
          <p:cNvSpPr/>
          <p:nvPr/>
        </p:nvSpPr>
        <p:spPr>
          <a:xfrm>
            <a:off x="3411499" y="4333157"/>
            <a:ext cx="779767" cy="524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From</a:t>
            </a:r>
          </a:p>
          <a:p>
            <a:pPr algn="ctr"/>
            <a:r>
              <a:rPr lang="en-US" sz="1200" b="1" dirty="0">
                <a:latin typeface="Arial" panose="02080604020202020204" pitchFamily="34" charset="0"/>
                <a:cs typeface="Arial" panose="02080604020202020204" pitchFamily="34" charset="0"/>
              </a:rPr>
              <a:t>List</a:t>
            </a:r>
          </a:p>
        </p:txBody>
      </p:sp>
      <p:sp>
        <p:nvSpPr>
          <p:cNvPr id="21" name="Rectangle: Rounded Corners 31"/>
          <p:cNvSpPr/>
          <p:nvPr/>
        </p:nvSpPr>
        <p:spPr>
          <a:xfrm>
            <a:off x="5118230" y="4333157"/>
            <a:ext cx="779767" cy="524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Where Clause</a:t>
            </a:r>
          </a:p>
        </p:txBody>
      </p:sp>
      <p:cxnSp>
        <p:nvCxnSpPr>
          <p:cNvPr id="25" name="Straight Connector 27"/>
          <p:cNvCxnSpPr>
            <a:endCxn id="14" idx="0"/>
          </p:cNvCxnSpPr>
          <p:nvPr/>
        </p:nvCxnSpPr>
        <p:spPr>
          <a:xfrm flipH="1">
            <a:off x="2210435" y="3920490"/>
            <a:ext cx="1012190" cy="114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38"/>
          <p:cNvCxnSpPr>
            <a:stCxn id="13" idx="2"/>
            <a:endCxn id="15" idx="0"/>
          </p:cNvCxnSpPr>
          <p:nvPr/>
        </p:nvCxnSpPr>
        <p:spPr>
          <a:xfrm>
            <a:off x="3777615" y="4035425"/>
            <a:ext cx="23495" cy="297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40"/>
          <p:cNvCxnSpPr>
            <a:endCxn id="21" idx="0"/>
          </p:cNvCxnSpPr>
          <p:nvPr/>
        </p:nvCxnSpPr>
        <p:spPr>
          <a:xfrm>
            <a:off x="4315460" y="4003675"/>
            <a:ext cx="1192530" cy="329565"/>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Rounded Corners 33"/>
          <p:cNvSpPr/>
          <p:nvPr/>
        </p:nvSpPr>
        <p:spPr>
          <a:xfrm>
            <a:off x="2366706" y="4860057"/>
            <a:ext cx="699700"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Name</a:t>
            </a:r>
          </a:p>
        </p:txBody>
      </p:sp>
      <p:sp>
        <p:nvSpPr>
          <p:cNvPr id="29" name="Rectangle: Rounded Corners 36"/>
          <p:cNvSpPr/>
          <p:nvPr/>
        </p:nvSpPr>
        <p:spPr>
          <a:xfrm>
            <a:off x="2195830" y="5382260"/>
            <a:ext cx="1026795" cy="3651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ID:quantity</a:t>
            </a:r>
          </a:p>
        </p:txBody>
      </p:sp>
      <p:cxnSp>
        <p:nvCxnSpPr>
          <p:cNvPr id="30" name="Straight Connector 50"/>
          <p:cNvCxnSpPr>
            <a:stCxn id="28" idx="2"/>
            <a:endCxn id="29" idx="0"/>
          </p:cNvCxnSpPr>
          <p:nvPr/>
        </p:nvCxnSpPr>
        <p:spPr>
          <a:xfrm flipH="1">
            <a:off x="2709545" y="5225415"/>
            <a:ext cx="6985"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44"/>
          <p:cNvCxnSpPr>
            <a:stCxn id="14" idx="2"/>
            <a:endCxn id="28" idx="0"/>
          </p:cNvCxnSpPr>
          <p:nvPr/>
        </p:nvCxnSpPr>
        <p:spPr>
          <a:xfrm>
            <a:off x="2210435" y="4559935"/>
            <a:ext cx="506095" cy="300355"/>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Rounded Corners 25"/>
          <p:cNvSpPr/>
          <p:nvPr/>
        </p:nvSpPr>
        <p:spPr>
          <a:xfrm>
            <a:off x="3232725" y="2781300"/>
            <a:ext cx="1080120" cy="524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SQL Statement</a:t>
            </a:r>
          </a:p>
        </p:txBody>
      </p:sp>
      <p:cxnSp>
        <p:nvCxnSpPr>
          <p:cNvPr id="49" name="Straight Connector 38"/>
          <p:cNvCxnSpPr>
            <a:endCxn id="13" idx="0"/>
          </p:cNvCxnSpPr>
          <p:nvPr/>
        </p:nvCxnSpPr>
        <p:spPr>
          <a:xfrm>
            <a:off x="3769360" y="3315335"/>
            <a:ext cx="8255" cy="195580"/>
          </a:xfrm>
          <a:prstGeom prst="line">
            <a:avLst/>
          </a:prstGeom>
        </p:spPr>
        <p:style>
          <a:lnRef idx="1">
            <a:schemeClr val="accent1"/>
          </a:lnRef>
          <a:fillRef idx="0">
            <a:schemeClr val="accent1"/>
          </a:fillRef>
          <a:effectRef idx="0">
            <a:schemeClr val="accent1"/>
          </a:effectRef>
          <a:fontRef idx="minor">
            <a:schemeClr val="tx1"/>
          </a:fontRef>
        </p:style>
      </p:cxnSp>
      <p:sp>
        <p:nvSpPr>
          <p:cNvPr id="50" name="Arrow: Curved Down 20"/>
          <p:cNvSpPr/>
          <p:nvPr/>
        </p:nvSpPr>
        <p:spPr>
          <a:xfrm rot="2954134">
            <a:off x="2018791" y="1319234"/>
            <a:ext cx="1158645" cy="524514"/>
          </a:xfrm>
          <a:prstGeom prst="curved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24"/>
          <p:cNvSpPr txBox="1"/>
          <p:nvPr/>
        </p:nvSpPr>
        <p:spPr>
          <a:xfrm>
            <a:off x="3382669" y="1316562"/>
            <a:ext cx="1329055" cy="368300"/>
          </a:xfrm>
          <a:prstGeom prst="rect">
            <a:avLst/>
          </a:prstGeom>
          <a:noFill/>
        </p:spPr>
        <p:txBody>
          <a:bodyPr wrap="none" rtlCol="0">
            <a:spAutoFit/>
          </a:bodyPr>
          <a:lstStyle/>
          <a:p>
            <a:r>
              <a:rPr lang="zh-CN" altLang="en-US" b="1" dirty="0">
                <a:latin typeface="Arial" panose="02080604020202020204" pitchFamily="34" charset="0"/>
                <a:cs typeface="Arial" panose="02080604020202020204" pitchFamily="34" charset="0"/>
              </a:rPr>
              <a:t>词法分析器</a:t>
            </a:r>
          </a:p>
        </p:txBody>
      </p:sp>
      <p:sp>
        <p:nvSpPr>
          <p:cNvPr id="65" name="Rectangle 64"/>
          <p:cNvSpPr/>
          <p:nvPr/>
        </p:nvSpPr>
        <p:spPr>
          <a:xfrm>
            <a:off x="2888195" y="1045935"/>
            <a:ext cx="2010410" cy="306705"/>
          </a:xfrm>
          <a:prstGeom prst="rect">
            <a:avLst/>
          </a:prstGeom>
        </p:spPr>
        <p:txBody>
          <a:bodyPr wrap="none">
            <a:spAutoFit/>
          </a:bodyPr>
          <a:lstStyle/>
          <a:p>
            <a:r>
              <a:rPr lang="en-US" altLang="zh-CN" sz="1400" dirty="0">
                <a:solidFill>
                  <a:srgbClr val="FF0000"/>
                </a:solidFill>
                <a:latin typeface="Arial" panose="02080604020202020204" pitchFamily="34" charset="0"/>
                <a:cs typeface="Arial" panose="02080604020202020204" pitchFamily="34" charset="0"/>
              </a:rPr>
              <a:t>(</a:t>
            </a:r>
            <a:r>
              <a:rPr lang="zh-CN" altLang="en-US" sz="1400" dirty="0">
                <a:solidFill>
                  <a:srgbClr val="FF0000"/>
                </a:solidFill>
                <a:latin typeface="Arial" panose="02080604020202020204" pitchFamily="34" charset="0"/>
                <a:cs typeface="Arial" panose="02080604020202020204" pitchFamily="34" charset="0"/>
              </a:rPr>
              <a:t>正则表达式：例如</a:t>
            </a:r>
            <a:r>
              <a:rPr lang="en-US" altLang="zh-CN" sz="1400" dirty="0">
                <a:solidFill>
                  <a:srgbClr val="FF0000"/>
                </a:solidFill>
                <a:latin typeface="Arial" panose="02080604020202020204" pitchFamily="34" charset="0"/>
                <a:cs typeface="Arial" panose="02080604020202020204" pitchFamily="34" charset="0"/>
              </a:rPr>
              <a:t>Lex)</a:t>
            </a:r>
            <a:endParaRPr lang="en-US" sz="1400" dirty="0"/>
          </a:p>
        </p:txBody>
      </p:sp>
      <p:sp>
        <p:nvSpPr>
          <p:cNvPr id="63" name="Arrow: Curved Down 62"/>
          <p:cNvSpPr/>
          <p:nvPr/>
        </p:nvSpPr>
        <p:spPr>
          <a:xfrm rot="8216743">
            <a:off x="4280577" y="2820373"/>
            <a:ext cx="1265230" cy="446540"/>
          </a:xfrm>
          <a:prstGeom prst="curved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TextBox 63"/>
          <p:cNvSpPr txBox="1"/>
          <p:nvPr/>
        </p:nvSpPr>
        <p:spPr>
          <a:xfrm>
            <a:off x="5335240" y="3043173"/>
            <a:ext cx="1329055" cy="368300"/>
          </a:xfrm>
          <a:prstGeom prst="rect">
            <a:avLst/>
          </a:prstGeom>
          <a:noFill/>
        </p:spPr>
        <p:txBody>
          <a:bodyPr wrap="none" rtlCol="0">
            <a:spAutoFit/>
          </a:bodyPr>
          <a:lstStyle/>
          <a:p>
            <a:r>
              <a:rPr lang="zh-CN" altLang="en-US" b="1" dirty="0">
                <a:latin typeface="Arial" panose="02080604020202020204" pitchFamily="34" charset="0"/>
                <a:cs typeface="Arial" panose="02080604020202020204" pitchFamily="34" charset="0"/>
              </a:rPr>
              <a:t>语法分析器</a:t>
            </a:r>
          </a:p>
        </p:txBody>
      </p:sp>
      <p:sp>
        <p:nvSpPr>
          <p:cNvPr id="66" name="Rectangle 65"/>
          <p:cNvSpPr/>
          <p:nvPr/>
        </p:nvSpPr>
        <p:spPr>
          <a:xfrm>
            <a:off x="5242800" y="2787084"/>
            <a:ext cx="2474595" cy="306705"/>
          </a:xfrm>
          <a:prstGeom prst="rect">
            <a:avLst/>
          </a:prstGeom>
        </p:spPr>
        <p:txBody>
          <a:bodyPr wrap="none">
            <a:spAutoFit/>
          </a:bodyPr>
          <a:lstStyle/>
          <a:p>
            <a:r>
              <a:rPr lang="en-US" altLang="zh-CN" sz="1400" dirty="0">
                <a:solidFill>
                  <a:srgbClr val="FF0000"/>
                </a:solidFill>
                <a:latin typeface="Arial" panose="02080604020202020204" pitchFamily="34" charset="0"/>
                <a:cs typeface="Arial" panose="02080604020202020204" pitchFamily="34" charset="0"/>
              </a:rPr>
              <a:t>(</a:t>
            </a:r>
            <a:r>
              <a:rPr lang="zh-CN" altLang="en-US" sz="1400" dirty="0">
                <a:solidFill>
                  <a:srgbClr val="FF0000"/>
                </a:solidFill>
                <a:latin typeface="Arial" panose="02080604020202020204" pitchFamily="34" charset="0"/>
                <a:cs typeface="Arial" panose="02080604020202020204" pitchFamily="34" charset="0"/>
              </a:rPr>
              <a:t>上下文无关语法，例如</a:t>
            </a:r>
            <a:r>
              <a:rPr lang="en-US" altLang="zh-CN" sz="1400" dirty="0" err="1">
                <a:solidFill>
                  <a:srgbClr val="FF0000"/>
                </a:solidFill>
                <a:latin typeface="Arial" panose="02080604020202020204" pitchFamily="34" charset="0"/>
                <a:cs typeface="Arial" panose="02080604020202020204" pitchFamily="34" charset="0"/>
              </a:rPr>
              <a:t>Yacc</a:t>
            </a:r>
            <a:r>
              <a:rPr lang="en-US" altLang="zh-CN" sz="1400" dirty="0">
                <a:solidFill>
                  <a:srgbClr val="FF0000"/>
                </a:solidFill>
                <a:latin typeface="Arial" panose="02080604020202020204" pitchFamily="34" charset="0"/>
                <a:cs typeface="Arial" panose="02080604020202020204" pitchFamily="34" charset="0"/>
              </a:rPr>
              <a:t>)</a:t>
            </a:r>
            <a:endParaRPr lang="en-US" sz="1400" dirty="0"/>
          </a:p>
        </p:txBody>
      </p:sp>
      <p:sp>
        <p:nvSpPr>
          <p:cNvPr id="11" name="文本框 10"/>
          <p:cNvSpPr txBox="1"/>
          <p:nvPr/>
        </p:nvSpPr>
        <p:spPr>
          <a:xfrm>
            <a:off x="3616325" y="5116195"/>
            <a:ext cx="346710" cy="368300"/>
          </a:xfrm>
          <a:prstGeom prst="rect">
            <a:avLst/>
          </a:prstGeom>
          <a:noFill/>
        </p:spPr>
        <p:txBody>
          <a:bodyPr wrap="square" rtlCol="0">
            <a:spAutoFit/>
          </a:bodyPr>
          <a:lstStyle/>
          <a:p>
            <a:r>
              <a:rPr lang="en-US" b="1" dirty="0">
                <a:solidFill>
                  <a:srgbClr val="FF0000"/>
                </a:solidFill>
                <a:sym typeface="+mn-ea"/>
              </a:rPr>
              <a:t>…</a:t>
            </a:r>
            <a:endParaRPr lang="zh-CN" altLang="en-US"/>
          </a:p>
        </p:txBody>
      </p:sp>
      <p:sp>
        <p:nvSpPr>
          <p:cNvPr id="24" name="文本框 23"/>
          <p:cNvSpPr txBox="1"/>
          <p:nvPr/>
        </p:nvSpPr>
        <p:spPr>
          <a:xfrm>
            <a:off x="5335270" y="5120005"/>
            <a:ext cx="346710" cy="368300"/>
          </a:xfrm>
          <a:prstGeom prst="rect">
            <a:avLst/>
          </a:prstGeom>
          <a:noFill/>
        </p:spPr>
        <p:txBody>
          <a:bodyPr wrap="square" rtlCol="0">
            <a:spAutoFit/>
          </a:bodyPr>
          <a:lstStyle/>
          <a:p>
            <a:r>
              <a:rPr lang="en-US" b="1" dirty="0">
                <a:solidFill>
                  <a:srgbClr val="FF0000"/>
                </a:solidFill>
                <a:sym typeface="+mn-ea"/>
              </a:rPr>
              <a:t>…</a:t>
            </a:r>
            <a:endParaRPr lang="zh-CN" altLang="en-US"/>
          </a:p>
        </p:txBody>
      </p:sp>
      <p:cxnSp>
        <p:nvCxnSpPr>
          <p:cNvPr id="32" name="Straight Connector 50"/>
          <p:cNvCxnSpPr>
            <a:stCxn id="15" idx="2"/>
          </p:cNvCxnSpPr>
          <p:nvPr/>
        </p:nvCxnSpPr>
        <p:spPr>
          <a:xfrm>
            <a:off x="3801110" y="4857750"/>
            <a:ext cx="5715" cy="22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50"/>
          <p:cNvCxnSpPr>
            <a:stCxn id="21" idx="2"/>
          </p:cNvCxnSpPr>
          <p:nvPr/>
        </p:nvCxnSpPr>
        <p:spPr>
          <a:xfrm>
            <a:off x="5507990" y="4857750"/>
            <a:ext cx="635" cy="211455"/>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Rounded Corners 29"/>
          <p:cNvSpPr/>
          <p:nvPr/>
        </p:nvSpPr>
        <p:spPr>
          <a:xfrm>
            <a:off x="1199368" y="4857629"/>
            <a:ext cx="699700" cy="52440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80604020202020204" pitchFamily="34" charset="0"/>
                <a:cs typeface="Arial" panose="02080604020202020204" pitchFamily="34" charset="0"/>
              </a:rPr>
              <a:t>SelectList</a:t>
            </a:r>
          </a:p>
        </p:txBody>
      </p:sp>
      <p:cxnSp>
        <p:nvCxnSpPr>
          <p:cNvPr id="35" name="Straight Connector 50"/>
          <p:cNvCxnSpPr>
            <a:stCxn id="34" idx="2"/>
            <a:endCxn id="5" idx="0"/>
          </p:cNvCxnSpPr>
          <p:nvPr/>
        </p:nvCxnSpPr>
        <p:spPr>
          <a:xfrm>
            <a:off x="1549400" y="5382260"/>
            <a:ext cx="0" cy="102235"/>
          </a:xfrm>
          <a:prstGeom prst="line">
            <a:avLst/>
          </a:prstGeom>
        </p:spPr>
        <p:style>
          <a:lnRef idx="1">
            <a:schemeClr val="accent1"/>
          </a:lnRef>
          <a:fillRef idx="0">
            <a:schemeClr val="accent1"/>
          </a:fillRef>
          <a:effectRef idx="0">
            <a:schemeClr val="accent1"/>
          </a:effectRef>
          <a:fontRef idx="minor">
            <a:schemeClr val="tx1"/>
          </a:fontRef>
        </p:style>
      </p:cxnSp>
      <p:sp>
        <p:nvSpPr>
          <p:cNvPr id="52" name="Title 1"/>
          <p:cNvSpPr>
            <a:spLocks noGrp="1"/>
          </p:cNvSpPr>
          <p:nvPr/>
        </p:nvSpPr>
        <p:spPr>
          <a:xfrm>
            <a:off x="109822" y="-42738"/>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词法分析器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语法分析器</a:t>
            </a:r>
          </a:p>
        </p:txBody>
      </p:sp>
      <p:sp>
        <p:nvSpPr>
          <p:cNvPr id="53" name="Title 1"/>
          <p:cNvSpPr>
            <a:spLocks noGrp="1"/>
          </p:cNvSpPr>
          <p:nvPr/>
        </p:nvSpPr>
        <p:spPr>
          <a:xfrm>
            <a:off x="473667" y="-306337"/>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54" name="椭圆 5"/>
          <p:cNvSpPr>
            <a:spLocks noChangeArrowheads="1"/>
          </p:cNvSpPr>
          <p:nvPr/>
        </p:nvSpPr>
        <p:spPr bwMode="auto">
          <a:xfrm>
            <a:off x="3874441" y="456346"/>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55" name="矩形 6"/>
          <p:cNvSpPr>
            <a:spLocks noChangeArrowheads="1"/>
          </p:cNvSpPr>
          <p:nvPr/>
        </p:nvSpPr>
        <p:spPr bwMode="auto">
          <a:xfrm>
            <a:off x="-1440" y="458466"/>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6" name="文本框 10"/>
          <p:cNvSpPr txBox="1">
            <a:spLocks noChangeArrowheads="1"/>
          </p:cNvSpPr>
          <p:nvPr/>
        </p:nvSpPr>
        <p:spPr bwMode="auto">
          <a:xfrm>
            <a:off x="-69480" y="476843"/>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抽象语法树 </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rPr>
              <a:t>Abstract Syntax Tree</a:t>
            </a:r>
            <a:endPar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endParaRPr>
          </a:p>
        </p:txBody>
      </p:sp>
      <p:sp>
        <p:nvSpPr>
          <p:cNvPr id="57" name="Rectangle: Rounded Corners 14"/>
          <p:cNvSpPr/>
          <p:nvPr/>
        </p:nvSpPr>
        <p:spPr>
          <a:xfrm>
            <a:off x="6686630" y="5069205"/>
            <a:ext cx="1008112" cy="1251939"/>
          </a:xfrm>
          <a:prstGeom prst="roundRect">
            <a:avLst/>
          </a:prstGeom>
          <a:solidFill>
            <a:schemeClr val="bg1">
              <a:lumMod val="85000"/>
            </a:schemeClr>
          </a:solidFill>
          <a:effectLst>
            <a:glow rad="63500">
              <a:schemeClr val="accent1">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抽象语法树</a:t>
            </a:r>
            <a:r>
              <a:rPr lang="en-US" sz="1400" b="1" dirty="0">
                <a:solidFill>
                  <a:schemeClr val="tx1"/>
                </a:solidFill>
              </a:rPr>
              <a:t> (AST)</a:t>
            </a:r>
          </a:p>
        </p:txBody>
      </p:sp>
      <p:sp>
        <p:nvSpPr>
          <p:cNvPr id="2" name="矩形: 圆角 1"/>
          <p:cNvSpPr/>
          <p:nvPr/>
        </p:nvSpPr>
        <p:spPr>
          <a:xfrm>
            <a:off x="718115" y="2676176"/>
            <a:ext cx="5524700" cy="3723358"/>
          </a:xfrm>
          <a:prstGeom prst="round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a:stCxn id="2" idx="3"/>
            <a:endCxn id="57" idx="1"/>
          </p:cNvCxnSpPr>
          <p:nvPr/>
        </p:nvCxnSpPr>
        <p:spPr>
          <a:xfrm>
            <a:off x="6242815" y="4537855"/>
            <a:ext cx="443815" cy="115732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8F63A3B-78C7-47BE-AE5E-E10140E04643}" type="slidenum">
              <a:rPr lang="en-US" smtClean="0"/>
              <a:t>70</a:t>
            </a:fld>
            <a:endParaRPr lang="en-US" dirty="0"/>
          </a:p>
        </p:txBody>
      </p:sp>
      <p:sp>
        <p:nvSpPr>
          <p:cNvPr id="3" name="椭圆 2"/>
          <p:cNvSpPr>
            <a:spLocks noChangeArrowheads="1"/>
          </p:cNvSpPr>
          <p:nvPr/>
        </p:nvSpPr>
        <p:spPr bwMode="auto">
          <a:xfrm>
            <a:off x="4218464" y="69320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cs typeface="Times New Roman" panose="02020603050405020304" pitchFamily="18" charset="0"/>
            </a:endParaRPr>
          </a:p>
        </p:txBody>
      </p:sp>
      <p:sp>
        <p:nvSpPr>
          <p:cNvPr id="4" name="矩形 3"/>
          <p:cNvSpPr>
            <a:spLocks noChangeArrowheads="1"/>
          </p:cNvSpPr>
          <p:nvPr/>
        </p:nvSpPr>
        <p:spPr bwMode="auto">
          <a:xfrm>
            <a:off x="0" y="692785"/>
            <a:ext cx="4417695" cy="414655"/>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5" name="文本框 4"/>
          <p:cNvSpPr txBox="1">
            <a:spLocks noChangeArrowheads="1"/>
          </p:cNvSpPr>
          <p:nvPr/>
        </p:nvSpPr>
        <p:spPr bwMode="auto">
          <a:xfrm>
            <a:off x="317" y="715607"/>
            <a:ext cx="44716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访问计划枚举</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只考虑左深连接树</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交换律</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p>
        </p:txBody>
      </p:sp>
      <p:pic>
        <p:nvPicPr>
          <p:cNvPr id="6" name="图片 5"/>
          <p:cNvPicPr>
            <a:picLocks noChangeAspect="1"/>
          </p:cNvPicPr>
          <p:nvPr/>
        </p:nvPicPr>
        <p:blipFill>
          <a:blip r:embed="rId3"/>
          <a:stretch>
            <a:fillRect/>
          </a:stretch>
        </p:blipFill>
        <p:spPr>
          <a:xfrm>
            <a:off x="4979035" y="3529330"/>
            <a:ext cx="826770" cy="323215"/>
          </a:xfrm>
          <a:prstGeom prst="rect">
            <a:avLst/>
          </a:prstGeom>
        </p:spPr>
      </p:pic>
      <p:grpSp>
        <p:nvGrpSpPr>
          <p:cNvPr id="7" name="组合 6"/>
          <p:cNvGrpSpPr/>
          <p:nvPr/>
        </p:nvGrpSpPr>
        <p:grpSpPr>
          <a:xfrm>
            <a:off x="414020" y="1134745"/>
            <a:ext cx="8343900" cy="4124325"/>
            <a:chOff x="630" y="2342"/>
            <a:chExt cx="13140" cy="6495"/>
          </a:xfrm>
        </p:grpSpPr>
        <p:sp>
          <p:nvSpPr>
            <p:cNvPr id="8" name="矩形 7"/>
            <p:cNvSpPr/>
            <p:nvPr/>
          </p:nvSpPr>
          <p:spPr>
            <a:xfrm>
              <a:off x="630" y="2342"/>
              <a:ext cx="13140" cy="5887"/>
            </a:xfrm>
            <a:prstGeom prst="rect">
              <a:avLst/>
            </a:prstGeom>
          </p:spPr>
          <p:txBody>
            <a:bodyPr wrap="square">
              <a:spAutoFit/>
            </a:bodyPr>
            <a:lstStyle/>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2-复合：对于一个给定两表连接，所有可能的访问计划：</a:t>
              </a:r>
              <a:endPar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以</a:t>
              </a:r>
              <a:r>
                <a:rPr lang="en-US" altLang="zh-CN" sz="1400" b="1" kern="0" dirty="0">
                  <a:solidFill>
                    <a:srgbClr val="7030A0"/>
                  </a:solidFill>
                  <a:latin typeface="Times New Roman" panose="02020603050405020304" pitchFamily="18" charset="0"/>
                  <a:cs typeface="Times New Roman" panose="02020603050405020304" pitchFamily="18" charset="0"/>
                  <a:sym typeface="+mn-ea"/>
                </a:rPr>
                <a:t>SELECT</a:t>
              </a:r>
              <a:r>
                <a:rPr lang="en-US" altLang="zh-CN" sz="1400" kern="0" dirty="0">
                  <a:solidFill>
                    <a:srgbClr val="7030A0"/>
                  </a:solidFill>
                  <a:latin typeface="Times New Roman" panose="02020603050405020304" pitchFamily="18" charset="0"/>
                  <a:cs typeface="Times New Roman" panose="02020603050405020304" pitchFamily="18" charset="0"/>
                  <a:sym typeface="+mn-ea"/>
                </a:rPr>
                <a:t> … </a:t>
              </a:r>
              <a:r>
                <a:rPr lang="en-US" altLang="zh-CN" sz="1400" b="1" kern="0" dirty="0">
                  <a:solidFill>
                    <a:srgbClr val="7030A0"/>
                  </a:solidFill>
                  <a:latin typeface="Times New Roman" panose="02020603050405020304" pitchFamily="18" charset="0"/>
                  <a:cs typeface="Times New Roman" panose="02020603050405020304" pitchFamily="18" charset="0"/>
                  <a:sym typeface="+mn-ea"/>
                </a:rPr>
                <a:t>FROM</a:t>
              </a:r>
              <a:r>
                <a:rPr lang="en-US" altLang="zh-CN" sz="1400" kern="0" dirty="0">
                  <a:solidFill>
                    <a:srgbClr val="7030A0"/>
                  </a:solidFill>
                  <a:latin typeface="Times New Roman" panose="02020603050405020304" pitchFamily="18" charset="0"/>
                  <a:cs typeface="Times New Roman" panose="02020603050405020304" pitchFamily="18" charset="0"/>
                  <a:sym typeface="+mn-ea"/>
                </a:rPr>
                <a:t> </a:t>
              </a:r>
              <a:r>
                <a:rPr lang="en-US" altLang="zh-CN" sz="1400" i="1" kern="0" dirty="0">
                  <a:solidFill>
                    <a:srgbClr val="C00000"/>
                  </a:solidFill>
                  <a:latin typeface="Times New Roman" panose="02020603050405020304" pitchFamily="18" charset="0"/>
                  <a:cs typeface="Times New Roman" panose="02020603050405020304" pitchFamily="18" charset="0"/>
                  <a:sym typeface="+mn-ea"/>
                </a:rPr>
                <a:t>customers c, orders o, </a:t>
              </a:r>
              <a:r>
                <a:rPr lang="en-US" altLang="zh-CN" sz="1400" i="1" kern="0" dirty="0" err="1">
                  <a:solidFill>
                    <a:srgbClr val="C00000"/>
                  </a:solidFill>
                  <a:latin typeface="Times New Roman" panose="02020603050405020304" pitchFamily="18" charset="0"/>
                  <a:cs typeface="Times New Roman" panose="02020603050405020304" pitchFamily="18" charset="0"/>
                  <a:sym typeface="+mn-ea"/>
                </a:rPr>
                <a:t>orderlines</a:t>
              </a:r>
              <a:r>
                <a:rPr lang="en-US" altLang="zh-CN" sz="1400" i="1" kern="0" dirty="0">
                  <a:solidFill>
                    <a:srgbClr val="C00000"/>
                  </a:solidFill>
                  <a:latin typeface="Times New Roman" panose="02020603050405020304" pitchFamily="18" charset="0"/>
                  <a:cs typeface="Times New Roman" panose="02020603050405020304" pitchFamily="18" charset="0"/>
                  <a:sym typeface="+mn-ea"/>
                </a:rPr>
                <a:t> </a:t>
              </a:r>
              <a:r>
                <a:rPr lang="en-US" altLang="zh-CN" sz="1400" i="1" kern="0" dirty="0" err="1">
                  <a:solidFill>
                    <a:srgbClr val="C00000"/>
                  </a:solidFill>
                  <a:latin typeface="Times New Roman" panose="02020603050405020304" pitchFamily="18" charset="0"/>
                  <a:cs typeface="Times New Roman" panose="02020603050405020304" pitchFamily="18" charset="0"/>
                  <a:sym typeface="+mn-ea"/>
                </a:rPr>
                <a:t>ol</a:t>
              </a:r>
              <a:r>
                <a:rPr lang="en-US" altLang="zh-CN" sz="1400" i="1" kern="0" dirty="0">
                  <a:solidFill>
                    <a:srgbClr val="C00000"/>
                  </a:solidFill>
                  <a:latin typeface="Times New Roman" panose="02020603050405020304" pitchFamily="18" charset="0"/>
                  <a:cs typeface="Times New Roman" panose="02020603050405020304" pitchFamily="18" charset="0"/>
                  <a:sym typeface="+mn-ea"/>
                </a:rPr>
                <a:t> </a:t>
              </a:r>
              <a:r>
                <a:rPr lang="en-US" altLang="zh-CN" sz="1400" b="1" kern="0" dirty="0">
                  <a:solidFill>
                    <a:srgbClr val="7030A0"/>
                  </a:solidFill>
                  <a:latin typeface="Times New Roman" panose="02020603050405020304" pitchFamily="18" charset="0"/>
                  <a:cs typeface="Times New Roman" panose="02020603050405020304" pitchFamily="18" charset="0"/>
                  <a:sym typeface="+mn-ea"/>
                </a:rPr>
                <a:t>WHERE</a:t>
              </a:r>
              <a:r>
                <a:rPr lang="en-US" altLang="zh-CN" sz="1400" kern="0" dirty="0">
                  <a:solidFill>
                    <a:schemeClr val="accent1"/>
                  </a:solidFill>
                  <a:latin typeface="Times New Roman" panose="02020603050405020304" pitchFamily="18" charset="0"/>
                  <a:cs typeface="Times New Roman" panose="02020603050405020304" pitchFamily="18" charset="0"/>
                  <a:sym typeface="+mn-ea"/>
                </a:rPr>
                <a:t> </a:t>
              </a:r>
              <a:r>
                <a:rPr lang="en-US" altLang="zh-CN" sz="1400" kern="0" dirty="0">
                  <a:solidFill>
                    <a:srgbClr val="7030A0"/>
                  </a:solidFill>
                  <a:latin typeface="Times New Roman" panose="02020603050405020304" pitchFamily="18" charset="0"/>
                  <a:cs typeface="Times New Roman" panose="02020603050405020304" pitchFamily="18" charset="0"/>
                  <a:sym typeface="+mn-ea"/>
                </a:rPr>
                <a:t>…</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为例；</a:t>
              </a:r>
            </a:p>
            <a:p>
              <a:pPr marL="571500" indent="-285750" fontAlgn="auto">
                <a:lnSpc>
                  <a:spcPct val="150000"/>
                </a:lnSpc>
                <a:buFont typeface="Wingdings" panose="05000000000000000000" pitchFamily="2" charset="2"/>
                <a:buChar char="Ø"/>
                <a:defRPr/>
              </a:pP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2-复合(</a:t>
              </a:r>
              <a:r>
                <a:rPr 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c,o</a:t>
              </a: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)：两张表顺序(</a:t>
              </a:r>
              <a:r>
                <a:rPr 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c</a:t>
              </a:r>
              <a:r>
                <a:rPr lang="zh-CN" sz="1400" i="1" kern="100" dirty="0">
                  <a:latin typeface="Arial" panose="02080604020202020204" pitchFamily="34" charset="0"/>
                  <a:ea typeface="Microsoft YaHei" panose="020B0503020204020204" pitchFamily="34" charset="-122"/>
                  <a:cs typeface="Arial" panose="02080604020202020204" pitchFamily="34" charset="0"/>
                  <a:sym typeface="+mn-ea"/>
                </a:rPr>
                <a:t>→</a:t>
              </a:r>
              <a:r>
                <a:rPr 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o, o</a:t>
              </a:r>
              <a:r>
                <a:rPr lang="zh-CN" sz="1400" i="1" kern="100" dirty="0">
                  <a:latin typeface="Arial" panose="02080604020202020204" pitchFamily="34" charset="0"/>
                  <a:ea typeface="Microsoft YaHei" panose="020B0503020204020204" pitchFamily="34" charset="-122"/>
                  <a:cs typeface="Arial" panose="02080604020202020204" pitchFamily="34" charset="0"/>
                  <a:sym typeface="+mn-ea"/>
                </a:rPr>
                <a:t>→</a:t>
              </a:r>
              <a:r>
                <a:rPr 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c</a:t>
              </a: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)，每张表都有它自己的1-复合；</a:t>
              </a:r>
            </a:p>
            <a:p>
              <a:pPr marL="571500" indent="-285750" fontAlgn="auto">
                <a:lnSpc>
                  <a:spcPct val="150000"/>
                </a:lnSpc>
                <a:buFont typeface="Wingdings" panose="05000000000000000000" pitchFamily="2" charset="2"/>
                <a:buChar char="Ø"/>
                <a:defRPr/>
              </a:pP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2-复合(</a:t>
              </a:r>
              <a:r>
                <a:rPr 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c,ol</a:t>
              </a: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)：两张表顺序(</a:t>
              </a:r>
              <a:r>
                <a:rPr 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c</a:t>
              </a:r>
              <a:r>
                <a:rPr lang="zh-CN" sz="1400" i="1" kern="100" dirty="0">
                  <a:latin typeface="Arial" panose="02080604020202020204" pitchFamily="34" charset="0"/>
                  <a:ea typeface="Microsoft YaHei" panose="020B0503020204020204" pitchFamily="34" charset="-122"/>
                  <a:cs typeface="Arial" panose="02080604020202020204" pitchFamily="34" charset="0"/>
                  <a:sym typeface="+mn-ea"/>
                </a:rPr>
                <a:t>→</a:t>
              </a:r>
              <a:r>
                <a:rPr 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ol, ol</a:t>
              </a:r>
              <a:r>
                <a:rPr lang="zh-CN" sz="1400" i="1" kern="100" dirty="0">
                  <a:latin typeface="Arial" panose="02080604020202020204" pitchFamily="34" charset="0"/>
                  <a:ea typeface="Microsoft YaHei" panose="020B0503020204020204" pitchFamily="34" charset="-122"/>
                  <a:cs typeface="Arial" panose="02080604020202020204" pitchFamily="34" charset="0"/>
                  <a:sym typeface="+mn-ea"/>
                </a:rPr>
                <a:t>→</a:t>
              </a:r>
              <a:r>
                <a:rPr 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c</a:t>
              </a: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)，每张表都有它自己的1-复合;</a:t>
              </a:r>
            </a:p>
            <a:p>
              <a:pPr marL="571500" indent="-285750" fontAlgn="auto">
                <a:lnSpc>
                  <a:spcPct val="150000"/>
                </a:lnSpc>
                <a:buFont typeface="Wingdings" panose="05000000000000000000" pitchFamily="2" charset="2"/>
                <a:buChar char="Ø"/>
                <a:defRPr/>
              </a:pP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2-复合(</a:t>
              </a:r>
              <a:r>
                <a:rPr 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o,ol</a:t>
              </a: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)：两张表顺序(</a:t>
              </a:r>
              <a:r>
                <a:rPr 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o</a:t>
              </a:r>
              <a:r>
                <a:rPr lang="zh-CN" sz="1400" i="1" kern="100" dirty="0">
                  <a:latin typeface="Arial" panose="02080604020202020204" pitchFamily="34" charset="0"/>
                  <a:ea typeface="Microsoft YaHei" panose="020B0503020204020204" pitchFamily="34" charset="-122"/>
                  <a:cs typeface="Arial" panose="02080604020202020204" pitchFamily="34" charset="0"/>
                  <a:sym typeface="+mn-ea"/>
                </a:rPr>
                <a:t>→</a:t>
              </a:r>
              <a:r>
                <a:rPr 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ol, ol</a:t>
              </a:r>
              <a:r>
                <a:rPr lang="zh-CN" sz="1400" i="1" kern="100" dirty="0">
                  <a:latin typeface="Arial" panose="02080604020202020204" pitchFamily="34" charset="0"/>
                  <a:ea typeface="Microsoft YaHei" panose="020B0503020204020204" pitchFamily="34" charset="-122"/>
                  <a:cs typeface="Arial" panose="02080604020202020204" pitchFamily="34" charset="0"/>
                  <a:sym typeface="+mn-ea"/>
                </a:rPr>
                <a:t>→</a:t>
              </a:r>
              <a:r>
                <a:rPr 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o</a:t>
              </a: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)，每张表都有它自己的1-复合。 </a:t>
              </a:r>
            </a:p>
            <a:p>
              <a:pPr marL="285750" indent="-28575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符号标记：</a:t>
              </a:r>
            </a:p>
            <a:p>
              <a:pPr marL="571500" indent="-285750" fontAlgn="auto">
                <a:lnSpc>
                  <a:spcPct val="150000"/>
                </a:lnSpc>
                <a:buFont typeface="Wingdings" panose="05000000000000000000" pitchFamily="2" charset="2"/>
                <a:buChar char="Ø"/>
                <a:defRPr/>
              </a:pP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对给定两张表</a:t>
              </a:r>
              <a:r>
                <a:rPr lang="en-US" alt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t</a:t>
              </a:r>
              <a:r>
                <a:rPr lang="en-US" altLang="zh-CN" sz="1400" i="1" kern="10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1</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和</a:t>
              </a:r>
              <a:r>
                <a:rPr lang="en-US" alt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t</a:t>
              </a:r>
              <a:r>
                <a:rPr lang="en-US" altLang="zh-CN" sz="1400" i="1" kern="10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2</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，使用</a:t>
              </a:r>
              <a:r>
                <a:rPr lang="en-US" alt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JOIN</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t</a:t>
              </a:r>
              <a:r>
                <a:rPr lang="en-US" altLang="zh-CN" sz="1400" i="1" kern="10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1</a:t>
              </a:r>
              <a:r>
                <a:rPr lang="en-US" alt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 t</a:t>
              </a:r>
              <a:r>
                <a:rPr lang="en-US" altLang="zh-CN" sz="1400" i="1" kern="10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2</a:t>
              </a:r>
              <a:r>
                <a:rPr lang="en-US" alt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 jc</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来标记基于连接条件</a:t>
              </a:r>
              <a:r>
                <a:rPr lang="en-US" alt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jc</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的</a:t>
              </a:r>
              <a:r>
                <a:rPr lang="en-US" alt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t</a:t>
              </a:r>
              <a:r>
                <a:rPr lang="en-US" altLang="zh-CN" sz="1400" i="1" kern="10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1</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和</a:t>
              </a:r>
              <a:r>
                <a:rPr lang="en-US" alt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t</a:t>
              </a:r>
              <a:r>
                <a:rPr lang="en-US" altLang="zh-CN" sz="1400" i="1" kern="10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2</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之间的连接操作；</a:t>
              </a: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在连接条件</a:t>
              </a:r>
              <a:r>
                <a:rPr lang="en-US" alt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jc</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清晰的情况下，使用</a:t>
              </a:r>
              <a:r>
                <a:rPr lang="en-US" alt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JOIN</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t</a:t>
              </a:r>
              <a:r>
                <a:rPr lang="en-US" altLang="zh-CN" sz="1400" i="1" kern="10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1</a:t>
              </a:r>
              <a:r>
                <a:rPr lang="en-US" alt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 t</a:t>
              </a:r>
              <a:r>
                <a:rPr lang="en-US" altLang="zh-CN" sz="1400" i="1" kern="10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2</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或符号                表示；</a:t>
              </a: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同一个连接操作有多种实现算子，因此</a:t>
              </a:r>
            </a:p>
            <a:p>
              <a:pPr marL="571500" indent="-285750" fontAlgn="auto">
                <a:lnSpc>
                  <a:spcPct val="150000"/>
                </a:lnSpc>
                <a:buFont typeface="Wingdings" panose="05000000000000000000" pitchFamily="2" charset="2"/>
                <a:buChar char="Ø"/>
                <a:defRPr/>
              </a:pPr>
              <a:endParaRPr lang="zh-CN" altLang="en-US"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将代价最小的连接操作标记为：</a:t>
              </a:r>
              <a:endParaRPr lang="zh-CN" altLang="en-US"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pic>
          <p:nvPicPr>
            <p:cNvPr id="9" name="图片 8"/>
            <p:cNvPicPr>
              <a:picLocks noChangeAspect="1"/>
            </p:cNvPicPr>
            <p:nvPr/>
          </p:nvPicPr>
          <p:blipFill>
            <a:blip r:embed="rId4"/>
            <a:stretch>
              <a:fillRect/>
            </a:stretch>
          </p:blipFill>
          <p:spPr>
            <a:xfrm>
              <a:off x="2773" y="7048"/>
              <a:ext cx="7686" cy="711"/>
            </a:xfrm>
            <a:prstGeom prst="rect">
              <a:avLst/>
            </a:prstGeom>
          </p:spPr>
        </p:pic>
        <p:pic>
          <p:nvPicPr>
            <p:cNvPr id="10" name="图片 9"/>
            <p:cNvPicPr>
              <a:picLocks noChangeAspect="1"/>
            </p:cNvPicPr>
            <p:nvPr/>
          </p:nvPicPr>
          <p:blipFill>
            <a:blip r:embed="rId5"/>
            <a:stretch>
              <a:fillRect/>
            </a:stretch>
          </p:blipFill>
          <p:spPr>
            <a:xfrm>
              <a:off x="2773" y="8043"/>
              <a:ext cx="7252" cy="794"/>
            </a:xfrm>
            <a:prstGeom prst="rect">
              <a:avLst/>
            </a:prstGeom>
          </p:spPr>
        </p:pic>
      </p:grpSp>
      <p:sp>
        <p:nvSpPr>
          <p:cNvPr id="11"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8F63A3B-78C7-47BE-AE5E-E10140E04643}" type="slidenum">
              <a:rPr lang="en-US" smtClean="0"/>
              <a:t>71</a:t>
            </a:fld>
            <a:endParaRPr lang="en-US" dirty="0"/>
          </a:p>
        </p:txBody>
      </p:sp>
      <p:sp>
        <p:nvSpPr>
          <p:cNvPr id="3" name="矩形 2"/>
          <p:cNvSpPr/>
          <p:nvPr/>
        </p:nvSpPr>
        <p:spPr>
          <a:xfrm>
            <a:off x="400050" y="1134745"/>
            <a:ext cx="8343900" cy="3046095"/>
          </a:xfrm>
          <a:prstGeom prst="rect">
            <a:avLst/>
          </a:prstGeom>
        </p:spPr>
        <p:txBody>
          <a:bodyPr wrap="square">
            <a:spAutoFit/>
          </a:bodyPr>
          <a:lstStyle/>
          <a:p>
            <a:pPr marL="285750" indent="0" fontAlgn="auto">
              <a:lnSpc>
                <a:spcPct val="1500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给定</a:t>
            </a:r>
            <a:r>
              <a:rPr lang="en-US" altLang="zh-CN" sz="1600" b="1" i="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n</a:t>
            </a: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表</a:t>
            </a:r>
            <a:r>
              <a:rPr lang="en-US" altLang="zh-CN" sz="1600" b="1" i="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JOIN</a:t>
            </a: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操作：</a:t>
            </a:r>
            <a:endPar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0" fontAlgn="auto">
              <a:lnSpc>
                <a:spcPct val="150000"/>
              </a:lnSpc>
              <a:buFont typeface="Wingdings" panose="05000000000000000000" pitchFamily="2" charset="2"/>
              <a:buChar char="n"/>
              <a:defRPr/>
            </a:pPr>
            <a:r>
              <a:rPr lang="en-US" alt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T=</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US" alt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t</a:t>
            </a:r>
            <a:r>
              <a:rPr lang="en-US" altLang="zh-CN" sz="1400" i="1" kern="10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1</a:t>
            </a:r>
            <a:r>
              <a:rPr lang="en-US" alt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 t</a:t>
            </a:r>
            <a:r>
              <a:rPr lang="en-US" altLang="zh-CN" sz="1400" i="1" kern="10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2</a:t>
            </a:r>
            <a:r>
              <a:rPr lang="en-US" alt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 ..., t</a:t>
            </a:r>
            <a:r>
              <a:rPr lang="en-US" altLang="zh-CN" sz="1400" i="1" kern="10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n  </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表示</a:t>
            </a:r>
            <a:r>
              <a:rPr lang="en-US" altLang="zh-CN" sz="1400"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n</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张表的集合；</a:t>
            </a:r>
          </a:p>
          <a:p>
            <a:pPr marL="571500" indent="0" fontAlgn="auto">
              <a:lnSpc>
                <a:spcPct val="150000"/>
              </a:lnSpc>
              <a:buFont typeface="Wingdings" panose="05000000000000000000" pitchFamily="2" charset="2"/>
              <a:buChar char="n"/>
              <a:defRPr/>
            </a:pP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任意一个</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2-</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复合定义如下：</a:t>
            </a:r>
          </a:p>
          <a:p>
            <a:pPr marL="285750" indent="0" algn="ctr" fontAlgn="auto">
              <a:lnSpc>
                <a:spcPct val="150000"/>
              </a:lnSpc>
              <a:buFont typeface="Wingdings" panose="05000000000000000000" pitchFamily="2" charset="2"/>
              <a:buNone/>
              <a:defRPr/>
            </a:pPr>
            <a:endPar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571500" indent="0" fontAlgn="auto">
              <a:lnSpc>
                <a:spcPct val="150000"/>
              </a:lnSpc>
              <a:buFont typeface="Wingdings" panose="05000000000000000000" pitchFamily="2" charset="2"/>
              <a:buChar char="n"/>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其中最优的访问计划定义为：</a:t>
            </a:r>
          </a:p>
          <a:p>
            <a:pPr marL="571500" indent="0" fontAlgn="auto">
              <a:lnSpc>
                <a:spcPct val="150000"/>
              </a:lnSpc>
              <a:buFont typeface="Wingdings" panose="05000000000000000000" pitchFamily="2" charset="2"/>
              <a:buChar char="n"/>
              <a:defRPr/>
            </a:pPr>
            <a:endPar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571500" indent="0" fontAlgn="auto">
              <a:lnSpc>
                <a:spcPct val="150000"/>
              </a:lnSpc>
              <a:buFont typeface="Wingdings" panose="05000000000000000000" pitchFamily="2" charset="2"/>
              <a:buChar char="n"/>
              <a:defRPr/>
            </a:pP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任意一个</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i-</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复合可以定义如下：</a:t>
            </a:r>
          </a:p>
          <a:p>
            <a:pPr marL="571500" indent="0" fontAlgn="auto">
              <a:lnSpc>
                <a:spcPct val="150000"/>
              </a:lnSpc>
              <a:buFont typeface="Wingdings" panose="05000000000000000000" pitchFamily="2" charset="2"/>
              <a:buChar char="n"/>
              <a:defRPr/>
            </a:pPr>
            <a:endPar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571500" indent="0" fontAlgn="auto">
              <a:lnSpc>
                <a:spcPct val="150000"/>
              </a:lnSpc>
              <a:buFont typeface="Wingdings" panose="05000000000000000000" pitchFamily="2" charset="2"/>
              <a:buChar char="n"/>
              <a:defRPr/>
            </a:pP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其中最优的访问计划定义为：</a:t>
            </a:r>
            <a:endParaRPr lang="zh-CN" altLang="en-US"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sp>
        <p:nvSpPr>
          <p:cNvPr id="4" name="椭圆 3"/>
          <p:cNvSpPr>
            <a:spLocks noChangeArrowheads="1"/>
          </p:cNvSpPr>
          <p:nvPr/>
        </p:nvSpPr>
        <p:spPr bwMode="auto">
          <a:xfrm>
            <a:off x="4218464" y="69320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cs typeface="Times New Roman" panose="02020603050405020304" pitchFamily="18" charset="0"/>
            </a:endParaRPr>
          </a:p>
        </p:txBody>
      </p:sp>
      <p:sp>
        <p:nvSpPr>
          <p:cNvPr id="5" name="矩形 4"/>
          <p:cNvSpPr>
            <a:spLocks noChangeArrowheads="1"/>
          </p:cNvSpPr>
          <p:nvPr/>
        </p:nvSpPr>
        <p:spPr bwMode="auto">
          <a:xfrm>
            <a:off x="0" y="692785"/>
            <a:ext cx="4417695" cy="414655"/>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6" name="文本框 5"/>
          <p:cNvSpPr txBox="1">
            <a:spLocks noChangeArrowheads="1"/>
          </p:cNvSpPr>
          <p:nvPr/>
        </p:nvSpPr>
        <p:spPr bwMode="auto">
          <a:xfrm>
            <a:off x="317" y="715607"/>
            <a:ext cx="44716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访问计划枚举</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只考虑左深连接树</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交换律</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p>
        </p:txBody>
      </p:sp>
      <p:pic>
        <p:nvPicPr>
          <p:cNvPr id="7" name="图片 6"/>
          <p:cNvPicPr>
            <a:picLocks noChangeAspect="1"/>
          </p:cNvPicPr>
          <p:nvPr/>
        </p:nvPicPr>
        <p:blipFill>
          <a:blip r:embed="rId3"/>
          <a:stretch>
            <a:fillRect/>
          </a:stretch>
        </p:blipFill>
        <p:spPr>
          <a:xfrm>
            <a:off x="1619250" y="2183765"/>
            <a:ext cx="5904865" cy="409575"/>
          </a:xfrm>
          <a:prstGeom prst="rect">
            <a:avLst/>
          </a:prstGeom>
        </p:spPr>
      </p:pic>
      <p:pic>
        <p:nvPicPr>
          <p:cNvPr id="8" name="图片 7"/>
          <p:cNvPicPr>
            <a:picLocks noChangeAspect="1"/>
          </p:cNvPicPr>
          <p:nvPr/>
        </p:nvPicPr>
        <p:blipFill>
          <a:blip r:embed="rId4"/>
          <a:stretch>
            <a:fillRect/>
          </a:stretch>
        </p:blipFill>
        <p:spPr>
          <a:xfrm>
            <a:off x="2856865" y="2827020"/>
            <a:ext cx="3138170" cy="429895"/>
          </a:xfrm>
          <a:prstGeom prst="rect">
            <a:avLst/>
          </a:prstGeom>
        </p:spPr>
      </p:pic>
      <p:pic>
        <p:nvPicPr>
          <p:cNvPr id="9" name="图片 8"/>
          <p:cNvPicPr>
            <a:picLocks noChangeAspect="1"/>
          </p:cNvPicPr>
          <p:nvPr/>
        </p:nvPicPr>
        <p:blipFill>
          <a:blip r:embed="rId5"/>
          <a:stretch>
            <a:fillRect/>
          </a:stretch>
        </p:blipFill>
        <p:spPr>
          <a:xfrm>
            <a:off x="3289300" y="4112260"/>
            <a:ext cx="2270760" cy="400050"/>
          </a:xfrm>
          <a:prstGeom prst="rect">
            <a:avLst/>
          </a:prstGeom>
        </p:spPr>
      </p:pic>
      <p:pic>
        <p:nvPicPr>
          <p:cNvPr id="10" name="图片 9"/>
          <p:cNvPicPr>
            <a:picLocks noChangeAspect="1"/>
          </p:cNvPicPr>
          <p:nvPr/>
        </p:nvPicPr>
        <p:blipFill>
          <a:blip r:embed="rId6"/>
          <a:stretch>
            <a:fillRect/>
          </a:stretch>
        </p:blipFill>
        <p:spPr>
          <a:xfrm>
            <a:off x="2141220" y="3473450"/>
            <a:ext cx="4567555" cy="372110"/>
          </a:xfrm>
          <a:prstGeom prst="rect">
            <a:avLst/>
          </a:prstGeom>
        </p:spPr>
      </p:pic>
      <p:sp>
        <p:nvSpPr>
          <p:cNvPr id="11"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a:spLocks noChangeArrowheads="1"/>
          </p:cNvSpPr>
          <p:nvPr/>
        </p:nvSpPr>
        <p:spPr bwMode="auto">
          <a:xfrm>
            <a:off x="3864769" y="69066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cs typeface="Times New Roman" panose="02020603050405020304" pitchFamily="18" charset="0"/>
            </a:endParaRPr>
          </a:p>
        </p:txBody>
      </p:sp>
      <p:sp>
        <p:nvSpPr>
          <p:cNvPr id="7" name="矩形 6"/>
          <p:cNvSpPr>
            <a:spLocks noChangeArrowheads="1"/>
          </p:cNvSpPr>
          <p:nvPr/>
        </p:nvSpPr>
        <p:spPr bwMode="auto">
          <a:xfrm>
            <a:off x="-11112" y="69278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8" name="文本框 10"/>
          <p:cNvSpPr txBox="1">
            <a:spLocks noChangeArrowheads="1"/>
          </p:cNvSpPr>
          <p:nvPr/>
        </p:nvSpPr>
        <p:spPr bwMode="auto">
          <a:xfrm>
            <a:off x="-112713" y="711162"/>
            <a:ext cx="44716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访问计划枚举</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只考虑左深连接树</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交换性</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9" name="矩形 8"/>
          <p:cNvSpPr/>
          <p:nvPr/>
        </p:nvSpPr>
        <p:spPr>
          <a:xfrm>
            <a:off x="575636" y="1279948"/>
            <a:ext cx="7992728" cy="461581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sz="1400" i="1" kern="100" dirty="0">
                <a:latin typeface="Times New Roman" panose="02020603050405020304" pitchFamily="18" charset="0"/>
                <a:ea typeface="Microsoft YaHei" panose="020B0503020204020204" pitchFamily="34" charset="-122"/>
                <a:cs typeface="Times New Roman" panose="02020603050405020304" pitchFamily="18" charset="0"/>
              </a:rPr>
              <a:t>n</a:t>
            </a: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rPr>
              <a:t>-复合：对于给定n表连接，所有可能的访问计划</a:t>
            </a:r>
          </a:p>
          <a:p>
            <a:pPr marL="742950" lvl="1" indent="-285750">
              <a:lnSpc>
                <a:spcPct val="150000"/>
              </a:lnSpc>
              <a:buFont typeface="Wingdings" panose="05000000000000000000" pitchFamily="2" charset="2"/>
              <a:buChar char="n"/>
            </a:pP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rPr>
              <a:t>通常来讲，</a:t>
            </a:r>
            <a:r>
              <a:rPr lang="zh-CN" sz="1400" i="1" kern="100" dirty="0">
                <a:latin typeface="Times New Roman" panose="02020603050405020304" pitchFamily="18" charset="0"/>
                <a:ea typeface="Microsoft YaHei" panose="020B0503020204020204" pitchFamily="34" charset="-122"/>
                <a:cs typeface="Times New Roman" panose="02020603050405020304" pitchFamily="18" charset="0"/>
              </a:rPr>
              <a:t>n</a:t>
            </a: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rPr>
              <a:t>-复合可以由(</a:t>
            </a:r>
            <a:r>
              <a:rPr lang="zh-CN" sz="1400" i="1" kern="100" dirty="0">
                <a:latin typeface="Times New Roman" panose="02020603050405020304" pitchFamily="18" charset="0"/>
                <a:ea typeface="Microsoft YaHei" panose="020B0503020204020204" pitchFamily="34" charset="-122"/>
                <a:cs typeface="Times New Roman" panose="02020603050405020304" pitchFamily="18" charset="0"/>
              </a:rPr>
              <a:t>n-1</a:t>
            </a: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rPr>
              <a:t>)-复合和一张新表构建出来</a:t>
            </a:r>
            <a:endParaRPr lang="en-US" altLang="zh-CN"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lvl="1">
              <a:lnSpc>
                <a:spcPct val="150000"/>
              </a:lnSpc>
            </a:pPr>
            <a:endParaRPr lang="en-US" altLang="zh-CN" dirty="0">
              <a:latin typeface="Times New Roman" panose="02020603050405020304" pitchFamily="18" charset="0"/>
              <a:cs typeface="Times New Roman" panose="02020603050405020304" pitchFamily="18" charset="0"/>
            </a:endParaRPr>
          </a:p>
          <a:p>
            <a:pPr lvl="1">
              <a:lnSpc>
                <a:spcPct val="150000"/>
              </a:lnSpc>
            </a:pPr>
            <a:endParaRPr lang="en-US" altLang="zh-CN" dirty="0">
              <a:latin typeface="Times New Roman" panose="02020603050405020304" pitchFamily="18" charset="0"/>
              <a:cs typeface="Times New Roman" panose="02020603050405020304" pitchFamily="18" charset="0"/>
            </a:endParaRPr>
          </a:p>
          <a:p>
            <a:pPr lvl="1">
              <a:lnSpc>
                <a:spcPct val="150000"/>
              </a:lnSpc>
            </a:pPr>
            <a:endParaRPr lang="en-US" altLang="zh-CN" dirty="0">
              <a:latin typeface="Times New Roman" panose="02020603050405020304" pitchFamily="18" charset="0"/>
              <a:cs typeface="Times New Roman" panose="02020603050405020304" pitchFamily="18" charset="0"/>
            </a:endParaRPr>
          </a:p>
          <a:p>
            <a:pPr lvl="1">
              <a:lnSpc>
                <a:spcPct val="150000"/>
              </a:lnSpc>
            </a:pPr>
            <a:endParaRPr lang="en-US" altLang="zh-CN" dirty="0">
              <a:latin typeface="Times New Roman" panose="02020603050405020304" pitchFamily="18" charset="0"/>
              <a:cs typeface="Times New Roman" panose="02020603050405020304" pitchFamily="18" charset="0"/>
            </a:endParaRPr>
          </a:p>
          <a:p>
            <a:pPr lvl="1">
              <a:lnSpc>
                <a:spcPct val="150000"/>
              </a:lnSpc>
            </a:pPr>
            <a:endParaRPr lang="en-US" altLang="zh-CN" dirty="0">
              <a:latin typeface="Times New Roman" panose="02020603050405020304" pitchFamily="18" charset="0"/>
              <a:cs typeface="Times New Roman" panose="02020603050405020304" pitchFamily="18" charset="0"/>
            </a:endParaRPr>
          </a:p>
          <a:p>
            <a:pPr lvl="1">
              <a:lnSpc>
                <a:spcPct val="150000"/>
              </a:lnSpc>
            </a:pPr>
            <a:endParaRPr lang="en-US" altLang="zh-CN"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n"/>
            </a:pPr>
            <a:endParaRPr 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lnSpc>
                <a:spcPct val="150000"/>
              </a:lnSpc>
              <a:buFont typeface="Wingdings" panose="05000000000000000000" pitchFamily="2" charset="2"/>
              <a:buChar char="n"/>
            </a:pP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rPr>
              <a:t>因此，对于一个</a:t>
            </a:r>
            <a:r>
              <a:rPr lang="zh-CN" sz="1400" i="1" kern="100" dirty="0">
                <a:latin typeface="Times New Roman" panose="02020603050405020304" pitchFamily="18" charset="0"/>
                <a:ea typeface="Microsoft YaHei" panose="020B0503020204020204" pitchFamily="34" charset="-122"/>
                <a:cs typeface="Times New Roman" panose="02020603050405020304" pitchFamily="18" charset="0"/>
              </a:rPr>
              <a:t>n</a:t>
            </a: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rPr>
              <a:t>表连接所有可能访问计划的集合，可以自底向上构造，从所有可能的1-复合开始，然后是所有可能的2-复合,……最后是</a:t>
            </a:r>
            <a:r>
              <a:rPr lang="zh-CN" sz="1400" i="1" kern="100" dirty="0">
                <a:latin typeface="Times New Roman" panose="02020603050405020304" pitchFamily="18" charset="0"/>
                <a:ea typeface="Microsoft YaHei" panose="020B0503020204020204" pitchFamily="34" charset="-122"/>
                <a:cs typeface="Times New Roman" panose="02020603050405020304" pitchFamily="18" charset="0"/>
              </a:rPr>
              <a:t>n</a:t>
            </a:r>
            <a:r>
              <a:rPr lang="zh-CN" sz="1400" kern="100" dirty="0">
                <a:latin typeface="Times New Roman" panose="02020603050405020304" pitchFamily="18" charset="0"/>
                <a:ea typeface="Microsoft YaHei" panose="020B0503020204020204" pitchFamily="34" charset="-122"/>
                <a:cs typeface="Times New Roman" panose="02020603050405020304" pitchFamily="18" charset="0"/>
              </a:rPr>
              <a:t>-复合。</a:t>
            </a:r>
            <a:endParaRPr lang="en-US" altLang="zh-CN" dirty="0">
              <a:latin typeface="Times New Roman" panose="02020603050405020304" pitchFamily="18" charset="0"/>
              <a:cs typeface="Times New Roman" panose="02020603050405020304" pitchFamily="18" charset="0"/>
            </a:endParaRPr>
          </a:p>
        </p:txBody>
      </p:sp>
      <p:sp>
        <p:nvSpPr>
          <p:cNvPr id="18"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pic>
        <p:nvPicPr>
          <p:cNvPr id="4" name="图片 3"/>
          <p:cNvPicPr>
            <a:picLocks noChangeAspect="1"/>
          </p:cNvPicPr>
          <p:nvPr/>
        </p:nvPicPr>
        <p:blipFill>
          <a:blip r:embed="rId3"/>
          <a:stretch>
            <a:fillRect/>
          </a:stretch>
        </p:blipFill>
        <p:spPr>
          <a:xfrm>
            <a:off x="1096979" y="2038991"/>
            <a:ext cx="6950042" cy="2780017"/>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5"/>
          <p:cNvSpPr>
            <a:spLocks noChangeArrowheads="1"/>
          </p:cNvSpPr>
          <p:nvPr/>
        </p:nvSpPr>
        <p:spPr bwMode="auto">
          <a:xfrm>
            <a:off x="3864769" y="69066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cs typeface="Times New Roman" panose="02020603050405020304" pitchFamily="18" charset="0"/>
            </a:endParaRPr>
          </a:p>
        </p:txBody>
      </p:sp>
      <p:sp>
        <p:nvSpPr>
          <p:cNvPr id="8" name="矩形 6"/>
          <p:cNvSpPr>
            <a:spLocks noChangeArrowheads="1"/>
          </p:cNvSpPr>
          <p:nvPr/>
        </p:nvSpPr>
        <p:spPr bwMode="auto">
          <a:xfrm>
            <a:off x="-11112" y="69278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1" name="Rectangle: Rounded Corners 2"/>
              <p:cNvSpPr/>
              <p:nvPr/>
            </p:nvSpPr>
            <p:spPr>
              <a:xfrm>
                <a:off x="2052356" y="3424178"/>
                <a:ext cx="791882" cy="359946"/>
              </a:xfrm>
              <a:prstGeom prst="roundRect">
                <a:avLst/>
              </a:prstGeom>
              <a:solidFill>
                <a:schemeClr val="accent5">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14:m>
                  <m:oMathPara xmlns:m="http://schemas.openxmlformats.org/officeDocument/2006/math">
                    <m:oMathParaPr>
                      <m:jc m:val="centerGroup"/>
                    </m:oMathParaPr>
                    <m:oMath xmlns:m="http://schemas.openxmlformats.org/officeDocument/2006/math">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1</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d>
                        <m:d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d>
                            <m:dPr>
                              <m:begChr m:val="{"/>
                              <m:endChr m:val="}"/>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1</m:t>
                                  </m:r>
                                </m:sub>
                              </m:sSub>
                            </m:e>
                          </m:d>
                        </m:e>
                      </m:d>
                    </m:oMath>
                  </m:oMathPara>
                </a14:m>
                <a:endParaRPr lang="en-US" altLang="zh-CN" sz="1400" b="1" kern="0" dirty="0">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51" name="Rectangle: Rounded Corners 2"/>
              <p:cNvSpPr>
                <a:spLocks noRot="1" noChangeAspect="1" noMove="1" noResize="1" noEditPoints="1" noAdjustHandles="1" noChangeArrowheads="1" noChangeShapeType="1" noTextEdit="1"/>
              </p:cNvSpPr>
              <p:nvPr/>
            </p:nvSpPr>
            <p:spPr>
              <a:xfrm>
                <a:off x="2052356" y="3424178"/>
                <a:ext cx="791882" cy="359946"/>
              </a:xfrm>
              <a:prstGeom prst="roundRect">
                <a:avLst/>
              </a:prstGeom>
              <a:blipFill rotWithShape="1">
                <a:blip r:embed="rId3"/>
                <a:stretch>
                  <a:fillRect l="-4896" t="-4306" r="-11458" b="-17068"/>
                </a:stretch>
              </a:blip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lstStyle/>
              <a:p>
                <a:r>
                  <a:rPr lang="en-US" altLang="en-US">
                    <a:noFill/>
                  </a:rPr>
                  <a:t> </a:t>
                </a:r>
              </a:p>
            </p:txBody>
          </p:sp>
        </mc:Fallback>
      </mc:AlternateContent>
      <p:sp>
        <p:nvSpPr>
          <p:cNvPr id="52" name="TextBox 4"/>
          <p:cNvSpPr txBox="1"/>
          <p:nvPr/>
        </p:nvSpPr>
        <p:spPr>
          <a:xfrm>
            <a:off x="395602" y="3415923"/>
            <a:ext cx="1583764" cy="368300"/>
          </a:xfrm>
          <a:prstGeom prst="rect">
            <a:avLst/>
          </a:prstGeom>
          <a:noFill/>
        </p:spPr>
        <p:txBody>
          <a:bodyPr wrap="square" rtlCol="0">
            <a:spAutoFit/>
          </a:bodyPr>
          <a:lstStyle/>
          <a:p>
            <a:pPr defTabSz="913765" fontAlgn="base">
              <a:spcBef>
                <a:spcPct val="0"/>
              </a:spcBef>
              <a:spcAft>
                <a:spcPct val="0"/>
              </a:spcAft>
            </a:pP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复合</a:t>
            </a:r>
            <a:endParaRPr lang="en-US" altLang="zh-CN" b="1" dirty="0">
              <a:latin typeface="Times New Roman" panose="02020603050405020304" pitchFamily="18" charset="0"/>
              <a:ea typeface="Microsoft YaHei"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3" name="Rectangle: Rounded Corners 6"/>
              <p:cNvSpPr/>
              <p:nvPr/>
            </p:nvSpPr>
            <p:spPr>
              <a:xfrm>
                <a:off x="3204184" y="3424178"/>
                <a:ext cx="791882" cy="359946"/>
              </a:xfrm>
              <a:prstGeom prst="roundRect">
                <a:avLst/>
              </a:prstGeom>
              <a:solidFill>
                <a:schemeClr val="accent5">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14:m>
                  <m:oMathPara xmlns:m="http://schemas.openxmlformats.org/officeDocument/2006/math">
                    <m:oMathParaPr>
                      <m:jc m:val="centerGroup"/>
                    </m:oMathParaPr>
                    <m:oMath xmlns:m="http://schemas.openxmlformats.org/officeDocument/2006/math">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1</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d>
                        <m:d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d>
                            <m:dPr>
                              <m:begChr m:val="{"/>
                              <m:endChr m:val="}"/>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2</m:t>
                                  </m:r>
                                </m:sub>
                              </m:sSub>
                            </m:e>
                          </m:d>
                        </m:e>
                      </m:d>
                    </m:oMath>
                  </m:oMathPara>
                </a14:m>
                <a:endParaRPr lang="en-US" altLang="zh-CN" sz="1400" b="1" kern="0" dirty="0">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53" name="Rectangle: Rounded Corners 6"/>
              <p:cNvSpPr>
                <a:spLocks noRot="1" noChangeAspect="1" noMove="1" noResize="1" noEditPoints="1" noAdjustHandles="1" noChangeArrowheads="1" noChangeShapeType="1" noTextEdit="1"/>
              </p:cNvSpPr>
              <p:nvPr/>
            </p:nvSpPr>
            <p:spPr>
              <a:xfrm>
                <a:off x="3204184" y="3424178"/>
                <a:ext cx="791882" cy="359946"/>
              </a:xfrm>
              <a:prstGeom prst="roundRect">
                <a:avLst/>
              </a:prstGeom>
              <a:blipFill rotWithShape="1">
                <a:blip r:embed="rId4"/>
                <a:stretch>
                  <a:fillRect l="-4888" t="-4306" r="-11466" b="-17068"/>
                </a:stretch>
              </a:blip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54" name="Rectangle: Rounded Corners 7"/>
              <p:cNvSpPr/>
              <p:nvPr/>
            </p:nvSpPr>
            <p:spPr>
              <a:xfrm>
                <a:off x="6193803" y="3424178"/>
                <a:ext cx="791882" cy="359946"/>
              </a:xfrm>
              <a:prstGeom prst="roundRect">
                <a:avLst/>
              </a:prstGeom>
              <a:solidFill>
                <a:schemeClr val="accent5">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14:m>
                  <m:oMathPara xmlns:m="http://schemas.openxmlformats.org/officeDocument/2006/math">
                    <m:oMathParaPr>
                      <m:jc m:val="centerGroup"/>
                    </m:oMathParaPr>
                    <m:oMath xmlns:m="http://schemas.openxmlformats.org/officeDocument/2006/math">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1</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d>
                        <m:d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d>
                            <m:dPr>
                              <m:begChr m:val="{"/>
                              <m:endChr m:val="}"/>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𝑛</m:t>
                                  </m:r>
                                </m:sub>
                              </m:sSub>
                            </m:e>
                          </m:d>
                        </m:e>
                      </m:d>
                    </m:oMath>
                  </m:oMathPara>
                </a14:m>
                <a:endParaRPr lang="en-US" altLang="zh-CN" sz="1400" b="1" kern="0"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54" name="Rectangle: Rounded Corners 7"/>
              <p:cNvSpPr>
                <a:spLocks noRot="1" noChangeAspect="1" noMove="1" noResize="1" noEditPoints="1" noAdjustHandles="1" noChangeArrowheads="1" noChangeShapeType="1" noTextEdit="1"/>
              </p:cNvSpPr>
              <p:nvPr/>
            </p:nvSpPr>
            <p:spPr>
              <a:xfrm>
                <a:off x="6193803" y="3424178"/>
                <a:ext cx="791882" cy="359946"/>
              </a:xfrm>
              <a:prstGeom prst="roundRect">
                <a:avLst/>
              </a:prstGeom>
              <a:blipFill rotWithShape="1">
                <a:blip r:embed="rId5"/>
                <a:stretch>
                  <a:fillRect l="-4893" t="-4306" r="-11942" b="-17068"/>
                </a:stretch>
              </a:blip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lstStyle/>
              <a:p>
                <a:r>
                  <a:rPr lang="en-US" altLang="en-US">
                    <a:noFill/>
                  </a:rPr>
                  <a:t> </a:t>
                </a:r>
              </a:p>
            </p:txBody>
          </p:sp>
        </mc:Fallback>
      </mc:AlternateContent>
      <p:sp>
        <p:nvSpPr>
          <p:cNvPr id="55" name="TextBox 8"/>
          <p:cNvSpPr txBox="1"/>
          <p:nvPr/>
        </p:nvSpPr>
        <p:spPr>
          <a:xfrm>
            <a:off x="4710919" y="3076422"/>
            <a:ext cx="575914" cy="706755"/>
          </a:xfrm>
          <a:prstGeom prst="rect">
            <a:avLst/>
          </a:prstGeom>
          <a:noFill/>
        </p:spPr>
        <p:txBody>
          <a:bodyPr wrap="square" rtlCol="0">
            <a:spAutoFit/>
          </a:bodyPr>
          <a:lstStyle/>
          <a:p>
            <a:pPr defTabSz="913765" fontAlgn="base">
              <a:spcBef>
                <a:spcPct val="0"/>
              </a:spcBef>
              <a:spcAft>
                <a:spcPct val="0"/>
              </a:spcAft>
            </a:pPr>
            <a:r>
              <a:rPr lang="en-US" sz="4000" dirty="0">
                <a:latin typeface="Times New Roman" panose="02020603050405020304" pitchFamily="18" charset="0"/>
                <a:ea typeface="Microsoft YaHei" panose="020B0503020204020204" pitchFamily="34"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56" name="Rectangle: Rounded Corners 9"/>
              <p:cNvSpPr/>
              <p:nvPr/>
            </p:nvSpPr>
            <p:spPr>
              <a:xfrm>
                <a:off x="1979295" y="2435860"/>
                <a:ext cx="1010920" cy="360045"/>
              </a:xfrm>
              <a:prstGeom prst="roundRect">
                <a:avLst/>
              </a:prstGeom>
              <a:solidFill>
                <a:schemeClr val="accent5">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14:m>
                  <m:oMathPara xmlns:m="http://schemas.openxmlformats.org/officeDocument/2006/math">
                    <m:oMathParaPr>
                      <m:jc m:val="centerGroup"/>
                    </m:oMathParaPr>
                    <m:oMath xmlns:m="http://schemas.openxmlformats.org/officeDocument/2006/math">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2</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d>
                        <m:d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d>
                            <m:dPr>
                              <m:begChr m:val="{"/>
                              <m:endChr m:val="}"/>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1</m:t>
                                  </m:r>
                                </m:sub>
                              </m:s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m:t>
                              </m:r>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3</m:t>
                                  </m:r>
                                </m:sub>
                              </m:sSub>
                            </m:e>
                          </m:d>
                        </m:e>
                      </m:d>
                    </m:oMath>
                  </m:oMathPara>
                </a14:m>
                <a:endParaRPr lang="en-US" sz="1400" b="1" kern="0" dirty="0">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56" name="Rectangle: Rounded Corners 9"/>
              <p:cNvSpPr>
                <a:spLocks noRot="1" noChangeAspect="1" noMove="1" noResize="1" noEditPoints="1" noAdjustHandles="1" noChangeArrowheads="1" noChangeShapeType="1" noTextEdit="1"/>
              </p:cNvSpPr>
              <p:nvPr/>
            </p:nvSpPr>
            <p:spPr>
              <a:xfrm>
                <a:off x="1979295" y="2435860"/>
                <a:ext cx="1010920" cy="360045"/>
              </a:xfrm>
              <a:prstGeom prst="roundRect">
                <a:avLst/>
              </a:prstGeom>
              <a:blipFill rotWithShape="1">
                <a:blip r:embed="rId6"/>
                <a:stretch>
                  <a:fillRect l="-3832" t="-4409" r="-14573" b="-16931"/>
                </a:stretch>
              </a:blip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lstStyle/>
              <a:p>
                <a:r>
                  <a:rPr lang="en-US" altLang="en-US">
                    <a:noFill/>
                  </a:rPr>
                  <a:t> </a:t>
                </a:r>
              </a:p>
            </p:txBody>
          </p:sp>
        </mc:Fallback>
      </mc:AlternateContent>
      <p:sp>
        <p:nvSpPr>
          <p:cNvPr id="57" name="TextBox 10"/>
          <p:cNvSpPr txBox="1"/>
          <p:nvPr/>
        </p:nvSpPr>
        <p:spPr>
          <a:xfrm>
            <a:off x="395602" y="2438607"/>
            <a:ext cx="1583764" cy="368300"/>
          </a:xfrm>
          <a:prstGeom prst="rect">
            <a:avLst/>
          </a:prstGeom>
          <a:noFill/>
        </p:spPr>
        <p:txBody>
          <a:bodyPr wrap="square" rtlCol="0">
            <a:spAutoFit/>
          </a:bodyPr>
          <a:lstStyle/>
          <a:p>
            <a:pPr defTabSz="913765" fontAlgn="base">
              <a:spcBef>
                <a:spcPct val="0"/>
              </a:spcBef>
              <a:spcAft>
                <a:spcPct val="0"/>
              </a:spcAft>
            </a:pP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复合</a:t>
            </a:r>
            <a:endParaRPr lang="en-US" altLang="zh-CN" b="1" dirty="0">
              <a:latin typeface="Times New Roman" panose="02020603050405020304" pitchFamily="18" charset="0"/>
              <a:ea typeface="Microsoft YaHei"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8" name="Rectangle: Rounded Corners 11"/>
              <p:cNvSpPr/>
              <p:nvPr/>
            </p:nvSpPr>
            <p:spPr>
              <a:xfrm>
                <a:off x="3204210" y="2435860"/>
                <a:ext cx="1006475" cy="360045"/>
              </a:xfrm>
              <a:prstGeom prst="roundRect">
                <a:avLst/>
              </a:prstGeom>
              <a:solidFill>
                <a:schemeClr val="accent5">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14:m>
                  <m:oMathPara xmlns:m="http://schemas.openxmlformats.org/officeDocument/2006/math">
                    <m:oMathParaPr>
                      <m:jc m:val="centerGroup"/>
                    </m:oMathParaPr>
                    <m:oMath xmlns:m="http://schemas.openxmlformats.org/officeDocument/2006/math">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2</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d>
                        <m:d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d>
                            <m:dPr>
                              <m:begChr m:val="{"/>
                              <m:endChr m:val="}"/>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1</m:t>
                                  </m:r>
                                </m:sub>
                              </m:s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m:t>
                              </m:r>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3</m:t>
                                  </m:r>
                                </m:sub>
                              </m:sSub>
                            </m:e>
                          </m:d>
                        </m:e>
                      </m:d>
                    </m:oMath>
                  </m:oMathPara>
                </a14:m>
                <a:endParaRPr lang="en-US" altLang="zh-CN" sz="1400" b="1" kern="0" dirty="0">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58" name="Rectangle: Rounded Corners 11"/>
              <p:cNvSpPr>
                <a:spLocks noRot="1" noChangeAspect="1" noMove="1" noResize="1" noEditPoints="1" noAdjustHandles="1" noChangeArrowheads="1" noChangeShapeType="1" noTextEdit="1"/>
              </p:cNvSpPr>
              <p:nvPr/>
            </p:nvSpPr>
            <p:spPr>
              <a:xfrm>
                <a:off x="3204210" y="2435860"/>
                <a:ext cx="1006475" cy="360045"/>
              </a:xfrm>
              <a:prstGeom prst="roundRect">
                <a:avLst/>
              </a:prstGeom>
              <a:blipFill rotWithShape="1">
                <a:blip r:embed="rId7"/>
                <a:stretch>
                  <a:fillRect l="-3849" t="-4409" r="-15079" b="-16931"/>
                </a:stretch>
              </a:blip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59" name="Rectangle: Rounded Corners 12"/>
              <p:cNvSpPr/>
              <p:nvPr/>
            </p:nvSpPr>
            <p:spPr>
              <a:xfrm>
                <a:off x="5853430" y="2435860"/>
                <a:ext cx="1057275" cy="360045"/>
              </a:xfrm>
              <a:prstGeom prst="roundRect">
                <a:avLst/>
              </a:prstGeom>
              <a:solidFill>
                <a:schemeClr val="accent5">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14:m>
                  <m:oMathPara xmlns:m="http://schemas.openxmlformats.org/officeDocument/2006/math">
                    <m:oMathParaPr>
                      <m:jc m:val="centerGroup"/>
                    </m:oMathParaPr>
                    <m:oMath xmlns:m="http://schemas.openxmlformats.org/officeDocument/2006/math">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2</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d>
                        <m:d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d>
                            <m:dPr>
                              <m:begChr m:val="{"/>
                              <m:endChr m:val="}"/>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1</m:t>
                                  </m:r>
                                </m:sub>
                              </m:s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m:t>
                              </m:r>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3</m:t>
                                  </m:r>
                                </m:sub>
                              </m:sSub>
                            </m:e>
                          </m:d>
                        </m:e>
                      </m:d>
                    </m:oMath>
                  </m:oMathPara>
                </a14:m>
                <a:endParaRPr lang="en-US" altLang="zh-CN" sz="1400" b="1" kern="0"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59" name="Rectangle: Rounded Corners 12"/>
              <p:cNvSpPr>
                <a:spLocks noRot="1" noChangeAspect="1" noMove="1" noResize="1" noEditPoints="1" noAdjustHandles="1" noChangeArrowheads="1" noChangeShapeType="1" noTextEdit="1"/>
              </p:cNvSpPr>
              <p:nvPr/>
            </p:nvSpPr>
            <p:spPr>
              <a:xfrm>
                <a:off x="5853430" y="2435860"/>
                <a:ext cx="1057275" cy="360045"/>
              </a:xfrm>
              <a:prstGeom prst="roundRect">
                <a:avLst/>
              </a:prstGeom>
              <a:blipFill rotWithShape="1">
                <a:blip r:embed="rId8"/>
                <a:stretch>
                  <a:fillRect l="-3664" t="-4409" r="-9550" b="-16931"/>
                </a:stretch>
              </a:blip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lstStyle/>
              <a:p>
                <a:r>
                  <a:rPr lang="en-US" altLang="en-US">
                    <a:noFill/>
                  </a:rPr>
                  <a:t> </a:t>
                </a:r>
              </a:p>
            </p:txBody>
          </p:sp>
        </mc:Fallback>
      </mc:AlternateContent>
      <p:sp>
        <p:nvSpPr>
          <p:cNvPr id="60" name="TextBox 13"/>
          <p:cNvSpPr txBox="1"/>
          <p:nvPr/>
        </p:nvSpPr>
        <p:spPr>
          <a:xfrm>
            <a:off x="4666662" y="2088312"/>
            <a:ext cx="575914" cy="706755"/>
          </a:xfrm>
          <a:prstGeom prst="rect">
            <a:avLst/>
          </a:prstGeom>
          <a:noFill/>
        </p:spPr>
        <p:txBody>
          <a:bodyPr wrap="square" rtlCol="0">
            <a:spAutoFit/>
          </a:bodyPr>
          <a:lstStyle/>
          <a:p>
            <a:pPr defTabSz="913765" fontAlgn="base">
              <a:spcBef>
                <a:spcPct val="0"/>
              </a:spcBef>
              <a:spcAft>
                <a:spcPct val="0"/>
              </a:spcAft>
            </a:pPr>
            <a:r>
              <a:rPr lang="en-US" sz="4000" dirty="0">
                <a:latin typeface="Times New Roman" panose="02020603050405020304" pitchFamily="18" charset="0"/>
                <a:ea typeface="Microsoft YaHei" panose="020B0503020204020204" pitchFamily="34" charset="-122"/>
                <a:cs typeface="Times New Roman" panose="02020603050405020304" pitchFamily="18" charset="0"/>
              </a:rPr>
              <a:t>…</a:t>
            </a:r>
          </a:p>
        </p:txBody>
      </p:sp>
      <p:cxnSp>
        <p:nvCxnSpPr>
          <p:cNvPr id="61" name="Straight Arrow Connector 15"/>
          <p:cNvCxnSpPr>
            <a:stCxn id="51" idx="0"/>
            <a:endCxn id="56" idx="2"/>
          </p:cNvCxnSpPr>
          <p:nvPr/>
        </p:nvCxnSpPr>
        <p:spPr>
          <a:xfrm flipV="1">
            <a:off x="2448297" y="2796163"/>
            <a:ext cx="36195" cy="628015"/>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16"/>
          <p:cNvCxnSpPr/>
          <p:nvPr/>
        </p:nvCxnSpPr>
        <p:spPr>
          <a:xfrm flipV="1">
            <a:off x="2502304" y="2651310"/>
            <a:ext cx="2564980" cy="783752"/>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20"/>
          <p:cNvCxnSpPr>
            <a:stCxn id="53" idx="0"/>
            <a:endCxn id="56" idx="2"/>
          </p:cNvCxnSpPr>
          <p:nvPr/>
        </p:nvCxnSpPr>
        <p:spPr>
          <a:xfrm flipH="1" flipV="1">
            <a:off x="2485065" y="2796163"/>
            <a:ext cx="1115695" cy="628015"/>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22"/>
          <p:cNvCxnSpPr>
            <a:stCxn id="54" idx="0"/>
          </p:cNvCxnSpPr>
          <p:nvPr/>
        </p:nvCxnSpPr>
        <p:spPr>
          <a:xfrm flipH="1" flipV="1">
            <a:off x="5106860" y="2680335"/>
            <a:ext cx="1482884" cy="743843"/>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Rectangle: Rounded Corners 26"/>
              <p:cNvSpPr/>
              <p:nvPr/>
            </p:nvSpPr>
            <p:spPr>
              <a:xfrm>
                <a:off x="3276174" y="1392522"/>
                <a:ext cx="2519624" cy="359946"/>
              </a:xfrm>
              <a:prstGeom prst="roundRect">
                <a:avLst/>
              </a:prstGeom>
              <a:solidFill>
                <a:schemeClr val="accent5">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14:m>
                  <m:oMathPara xmlns:m="http://schemas.openxmlformats.org/officeDocument/2006/math">
                    <m:oMathParaPr>
                      <m:jc m:val="centerGroup"/>
                    </m:oMathParaPr>
                    <m:oMath xmlns:m="http://schemas.openxmlformats.org/officeDocument/2006/math">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𝑛</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d>
                        <m:d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d>
                            <m:dPr>
                              <m:begChr m:val="{"/>
                              <m:endChr m:val="}"/>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1</m:t>
                                  </m:r>
                                </m:sub>
                              </m:s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m:t>
                              </m:r>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1</m:t>
                                  </m:r>
                                </m:sub>
                              </m:s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m:t>
                              </m:r>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3</m:t>
                                  </m:r>
                                </m:sub>
                              </m:s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m:t>
                              </m:r>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𝑛</m:t>
                                  </m:r>
                                </m:sub>
                              </m:sSub>
                            </m:e>
                          </m:d>
                        </m:e>
                      </m:d>
                    </m:oMath>
                  </m:oMathPara>
                </a14:m>
                <a:endParaRPr lang="en-US" altLang="zh-CN" sz="1400" b="1" kern="0" dirty="0">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65" name="Rectangle: Rounded Corners 26"/>
              <p:cNvSpPr>
                <a:spLocks noRot="1" noChangeAspect="1" noMove="1" noResize="1" noEditPoints="1" noAdjustHandles="1" noChangeArrowheads="1" noChangeShapeType="1" noTextEdit="1"/>
              </p:cNvSpPr>
              <p:nvPr/>
            </p:nvSpPr>
            <p:spPr>
              <a:xfrm>
                <a:off x="3276174" y="1392522"/>
                <a:ext cx="2519624" cy="359946"/>
              </a:xfrm>
              <a:prstGeom prst="roundRect">
                <a:avLst/>
              </a:prstGeom>
              <a:blipFill rotWithShape="1">
                <a:blip r:embed="rId9"/>
                <a:stretch>
                  <a:fillRect l="-1546" t="-4401" r="-1506" b="-16973"/>
                </a:stretch>
              </a:blip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lstStyle/>
              <a:p>
                <a:r>
                  <a:rPr lang="en-US" altLang="en-US">
                    <a:noFill/>
                  </a:rPr>
                  <a:t> </a:t>
                </a:r>
              </a:p>
            </p:txBody>
          </p:sp>
        </mc:Fallback>
      </mc:AlternateContent>
      <p:sp>
        <p:nvSpPr>
          <p:cNvPr id="66" name="TextBox 27"/>
          <p:cNvSpPr txBox="1"/>
          <p:nvPr/>
        </p:nvSpPr>
        <p:spPr>
          <a:xfrm>
            <a:off x="346707" y="1392522"/>
            <a:ext cx="1583764" cy="368300"/>
          </a:xfrm>
          <a:prstGeom prst="rect">
            <a:avLst/>
          </a:prstGeom>
          <a:noFill/>
        </p:spPr>
        <p:txBody>
          <a:bodyPr wrap="square" rtlCol="0">
            <a:spAutoFit/>
          </a:bodyPr>
          <a:lstStyle/>
          <a:p>
            <a:pPr defTabSz="913765" fontAlgn="base">
              <a:spcBef>
                <a:spcPct val="0"/>
              </a:spcBef>
              <a:spcAft>
                <a:spcPct val="0"/>
              </a:spcAft>
            </a:pPr>
            <a:r>
              <a:rPr lang="en-US" altLang="zh-CN" b="1" i="1" dirty="0">
                <a:latin typeface="Times New Roman" panose="02020603050405020304" pitchFamily="18" charset="0"/>
                <a:ea typeface="Microsoft YaHei" panose="020B0503020204020204" pitchFamily="34" charset="-122"/>
                <a:cs typeface="Times New Roman" panose="02020603050405020304" pitchFamily="18" charset="0"/>
              </a:rPr>
              <a:t>n</a:t>
            </a: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复合</a:t>
            </a:r>
            <a:endParaRPr lang="en-US" b="1" dirty="0">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67" name="Straight Arrow Connector 33"/>
          <p:cNvCxnSpPr>
            <a:stCxn id="53" idx="0"/>
            <a:endCxn id="60" idx="2"/>
          </p:cNvCxnSpPr>
          <p:nvPr/>
        </p:nvCxnSpPr>
        <p:spPr>
          <a:xfrm flipV="1">
            <a:off x="3600760" y="2795528"/>
            <a:ext cx="1354455" cy="628650"/>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35"/>
          <p:cNvCxnSpPr>
            <a:stCxn id="54" idx="0"/>
            <a:endCxn id="59" idx="2"/>
          </p:cNvCxnSpPr>
          <p:nvPr/>
        </p:nvCxnSpPr>
        <p:spPr>
          <a:xfrm flipH="1" flipV="1">
            <a:off x="6382099" y="2796163"/>
            <a:ext cx="207645" cy="628015"/>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38"/>
          <p:cNvCxnSpPr>
            <a:stCxn id="51" idx="0"/>
            <a:endCxn id="58" idx="2"/>
          </p:cNvCxnSpPr>
          <p:nvPr/>
        </p:nvCxnSpPr>
        <p:spPr>
          <a:xfrm flipV="1">
            <a:off x="2448297" y="2796163"/>
            <a:ext cx="1259205" cy="628015"/>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44"/>
          <p:cNvCxnSpPr/>
          <p:nvPr/>
        </p:nvCxnSpPr>
        <p:spPr>
          <a:xfrm flipV="1">
            <a:off x="2844238" y="1752468"/>
            <a:ext cx="575914" cy="445434"/>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47"/>
          <p:cNvCxnSpPr/>
          <p:nvPr/>
        </p:nvCxnSpPr>
        <p:spPr>
          <a:xfrm flipH="1" flipV="1">
            <a:off x="5291874" y="1764659"/>
            <a:ext cx="629890" cy="445434"/>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49"/>
          <p:cNvCxnSpPr/>
          <p:nvPr/>
        </p:nvCxnSpPr>
        <p:spPr>
          <a:xfrm flipH="1" flipV="1">
            <a:off x="4575954" y="1766690"/>
            <a:ext cx="71989" cy="588107"/>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55"/>
          <p:cNvSpPr txBox="1"/>
          <p:nvPr/>
        </p:nvSpPr>
        <p:spPr>
          <a:xfrm>
            <a:off x="4637885" y="1620681"/>
            <a:ext cx="575914" cy="706755"/>
          </a:xfrm>
          <a:prstGeom prst="rect">
            <a:avLst/>
          </a:prstGeom>
          <a:noFill/>
        </p:spPr>
        <p:txBody>
          <a:bodyPr wrap="square" rtlCol="0">
            <a:spAutoFit/>
          </a:bodyPr>
          <a:lstStyle/>
          <a:p>
            <a:pPr defTabSz="913765" fontAlgn="base">
              <a:spcBef>
                <a:spcPct val="0"/>
              </a:spcBef>
              <a:spcAft>
                <a:spcPct val="0"/>
              </a:spcAft>
            </a:pPr>
            <a:r>
              <a:rPr lang="en-US" sz="4000" dirty="0">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74" name="TextBox 56"/>
          <p:cNvSpPr txBox="1"/>
          <p:nvPr/>
        </p:nvSpPr>
        <p:spPr>
          <a:xfrm>
            <a:off x="3486057" y="1620681"/>
            <a:ext cx="575914" cy="706755"/>
          </a:xfrm>
          <a:prstGeom prst="rect">
            <a:avLst/>
          </a:prstGeom>
          <a:noFill/>
        </p:spPr>
        <p:txBody>
          <a:bodyPr wrap="square" rtlCol="0">
            <a:spAutoFit/>
          </a:bodyPr>
          <a:lstStyle/>
          <a:p>
            <a:pPr defTabSz="913765" fontAlgn="base">
              <a:spcBef>
                <a:spcPct val="0"/>
              </a:spcBef>
              <a:spcAft>
                <a:spcPct val="0"/>
              </a:spcAft>
            </a:pPr>
            <a:r>
              <a:rPr lang="en-US" sz="4000" dirty="0">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75" name="TextBox 57"/>
          <p:cNvSpPr txBox="1"/>
          <p:nvPr/>
        </p:nvSpPr>
        <p:spPr>
          <a:xfrm>
            <a:off x="7055302" y="3435062"/>
            <a:ext cx="843280" cy="368300"/>
          </a:xfrm>
          <a:prstGeom prst="rect">
            <a:avLst/>
          </a:prstGeom>
          <a:noFill/>
        </p:spPr>
        <p:txBody>
          <a:bodyPr wrap="none" rtlCol="0">
            <a:spAutoFit/>
          </a:bodyPr>
          <a:lstStyle/>
          <a:p>
            <a:pPr defTabSz="913765" fontAlgn="base">
              <a:spcBef>
                <a:spcPct val="0"/>
              </a:spcBef>
              <a:spcAft>
                <a:spcPct val="0"/>
              </a:spcAft>
            </a:pPr>
            <a:r>
              <a:rPr lang="en-US" sz="1800" b="1" i="1" dirty="0">
                <a:latin typeface="Times New Roman" panose="02020603050405020304" pitchFamily="18" charset="0"/>
                <a:ea typeface="Microsoft YaHei" panose="020B0503020204020204" pitchFamily="34" charset="-122"/>
                <a:cs typeface="Times New Roman" panose="02020603050405020304" pitchFamily="18" charset="0"/>
              </a:rPr>
              <a:t>C</a:t>
            </a:r>
            <a:r>
              <a:rPr lang="en-US" sz="1800" b="1" dirty="0">
                <a:latin typeface="Times New Roman" panose="02020603050405020304" pitchFamily="18" charset="0"/>
                <a:ea typeface="Microsoft YaHei" panose="020B0503020204020204" pitchFamily="34" charset="-122"/>
                <a:cs typeface="Times New Roman" panose="02020603050405020304" pitchFamily="18" charset="0"/>
              </a:rPr>
              <a:t>(</a:t>
            </a:r>
            <a:r>
              <a:rPr lang="en-US" sz="1800" b="1" i="1" dirty="0">
                <a:latin typeface="Times New Roman" panose="02020603050405020304" pitchFamily="18" charset="0"/>
                <a:ea typeface="Microsoft YaHei" panose="020B0503020204020204" pitchFamily="34" charset="-122"/>
                <a:cs typeface="Times New Roman" panose="02020603050405020304" pitchFamily="18" charset="0"/>
              </a:rPr>
              <a:t>n, 1</a:t>
            </a:r>
            <a:r>
              <a:rPr lang="en-US" sz="1800" dirty="0">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76" name="TextBox 58"/>
          <p:cNvSpPr txBox="1"/>
          <p:nvPr/>
        </p:nvSpPr>
        <p:spPr>
          <a:xfrm>
            <a:off x="7050570" y="2415818"/>
            <a:ext cx="843280" cy="368300"/>
          </a:xfrm>
          <a:prstGeom prst="rect">
            <a:avLst/>
          </a:prstGeom>
          <a:noFill/>
        </p:spPr>
        <p:txBody>
          <a:bodyPr wrap="none" rtlCol="0">
            <a:spAutoFit/>
          </a:bodyPr>
          <a:lstStyle/>
          <a:p>
            <a:pPr defTabSz="913765" fontAlgn="base">
              <a:spcBef>
                <a:spcPct val="0"/>
              </a:spcBef>
              <a:spcAft>
                <a:spcPct val="0"/>
              </a:spcAft>
            </a:pPr>
            <a:r>
              <a:rPr lang="en-US" sz="1800" b="1" i="1" dirty="0">
                <a:latin typeface="Times New Roman" panose="02020603050405020304" pitchFamily="18" charset="0"/>
                <a:ea typeface="Microsoft YaHei" panose="020B0503020204020204" pitchFamily="34" charset="-122"/>
                <a:cs typeface="Times New Roman" panose="02020603050405020304" pitchFamily="18" charset="0"/>
              </a:rPr>
              <a:t>C</a:t>
            </a:r>
            <a:r>
              <a:rPr lang="en-US" sz="1800" b="1" dirty="0">
                <a:latin typeface="Times New Roman" panose="02020603050405020304" pitchFamily="18" charset="0"/>
                <a:ea typeface="Microsoft YaHei" panose="020B0503020204020204" pitchFamily="34" charset="-122"/>
                <a:cs typeface="Times New Roman" panose="02020603050405020304" pitchFamily="18" charset="0"/>
              </a:rPr>
              <a:t>(</a:t>
            </a:r>
            <a:r>
              <a:rPr lang="en-US" sz="1800" b="1" i="1" dirty="0">
                <a:latin typeface="Times New Roman" panose="02020603050405020304" pitchFamily="18" charset="0"/>
                <a:ea typeface="Microsoft YaHei" panose="020B0503020204020204" pitchFamily="34" charset="-122"/>
                <a:cs typeface="Times New Roman" panose="02020603050405020304" pitchFamily="18" charset="0"/>
              </a:rPr>
              <a:t>n, 2</a:t>
            </a:r>
            <a:r>
              <a:rPr lang="en-US" sz="1800" b="1" dirty="0">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77" name="TextBox 59"/>
          <p:cNvSpPr txBox="1"/>
          <p:nvPr/>
        </p:nvSpPr>
        <p:spPr>
          <a:xfrm>
            <a:off x="7050570" y="1372273"/>
            <a:ext cx="855980" cy="368300"/>
          </a:xfrm>
          <a:prstGeom prst="rect">
            <a:avLst/>
          </a:prstGeom>
          <a:noFill/>
        </p:spPr>
        <p:txBody>
          <a:bodyPr wrap="none" rtlCol="0">
            <a:spAutoFit/>
          </a:bodyPr>
          <a:lstStyle/>
          <a:p>
            <a:pPr defTabSz="913765" fontAlgn="base">
              <a:spcBef>
                <a:spcPct val="0"/>
              </a:spcBef>
              <a:spcAft>
                <a:spcPct val="0"/>
              </a:spcAft>
            </a:pPr>
            <a:r>
              <a:rPr lang="en-US" b="1" i="1" dirty="0">
                <a:latin typeface="Times New Roman" panose="02020603050405020304" pitchFamily="18" charset="0"/>
                <a:ea typeface="Microsoft YaHei" panose="020B0503020204020204" pitchFamily="34" charset="-122"/>
                <a:cs typeface="Times New Roman" panose="02020603050405020304" pitchFamily="18" charset="0"/>
              </a:rPr>
              <a:t>C</a:t>
            </a:r>
            <a:r>
              <a:rPr lang="en-US" b="1" dirty="0">
                <a:latin typeface="Times New Roman" panose="02020603050405020304" pitchFamily="18" charset="0"/>
                <a:ea typeface="Microsoft YaHei" panose="020B0503020204020204" pitchFamily="34" charset="-122"/>
                <a:cs typeface="Times New Roman" panose="02020603050405020304" pitchFamily="18" charset="0"/>
              </a:rPr>
              <a:t>(</a:t>
            </a:r>
            <a:r>
              <a:rPr lang="en-US" b="1" i="1" dirty="0">
                <a:latin typeface="Times New Roman" panose="02020603050405020304" pitchFamily="18" charset="0"/>
                <a:ea typeface="Microsoft YaHei" panose="020B0503020204020204" pitchFamily="34" charset="-122"/>
                <a:cs typeface="Times New Roman" panose="02020603050405020304" pitchFamily="18" charset="0"/>
              </a:rPr>
              <a:t>n, n</a:t>
            </a:r>
            <a:r>
              <a:rPr lang="en-US" b="1" dirty="0">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78" name="TextBox 60"/>
          <p:cNvSpPr txBox="1"/>
          <p:nvPr/>
        </p:nvSpPr>
        <p:spPr>
          <a:xfrm rot="5400000">
            <a:off x="8633694" y="2058712"/>
            <a:ext cx="575914" cy="706755"/>
          </a:xfrm>
          <a:prstGeom prst="rect">
            <a:avLst/>
          </a:prstGeom>
          <a:noFill/>
        </p:spPr>
        <p:txBody>
          <a:bodyPr wrap="square" rtlCol="0">
            <a:spAutoFit/>
          </a:bodyPr>
          <a:lstStyle/>
          <a:p>
            <a:pPr defTabSz="913765" fontAlgn="base">
              <a:spcBef>
                <a:spcPct val="0"/>
              </a:spcBef>
              <a:spcAft>
                <a:spcPct val="0"/>
              </a:spcAft>
            </a:pPr>
            <a:r>
              <a:rPr lang="en-US" sz="4000" dirty="0">
                <a:solidFill>
                  <a:prstClr val="white"/>
                </a:solidFill>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79" name="Rectangle: Rounded Corners 61"/>
          <p:cNvSpPr/>
          <p:nvPr/>
        </p:nvSpPr>
        <p:spPr>
          <a:xfrm>
            <a:off x="194945" y="1217295"/>
            <a:ext cx="8165465" cy="2854325"/>
          </a:xfrm>
          <a:prstGeom prst="roundRect">
            <a:avLst/>
          </a:prstGeom>
          <a:noFill/>
          <a:ln w="28575" cap="flat" cmpd="sng" algn="ctr">
            <a:solidFill>
              <a:srgbClr val="FFFF00"/>
            </a:solidFill>
            <a:prstDash val="solid"/>
          </a:ln>
          <a:effectLst>
            <a:glow rad="139700">
              <a:schemeClr val="accent3">
                <a:satMod val="175000"/>
                <a:alpha val="40000"/>
              </a:schemeClr>
            </a:glow>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ln>
                <a:solidFill>
                  <a:prstClr val="white"/>
                </a:solidFill>
              </a:ln>
              <a:solidFill>
                <a:prstClr val="whit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0" name="TextBox 62"/>
          <p:cNvSpPr txBox="1"/>
          <p:nvPr/>
        </p:nvSpPr>
        <p:spPr>
          <a:xfrm>
            <a:off x="8490331" y="1966360"/>
            <a:ext cx="490220" cy="1107440"/>
          </a:xfrm>
          <a:prstGeom prst="rect">
            <a:avLst/>
          </a:prstGeom>
          <a:noFill/>
        </p:spPr>
        <p:txBody>
          <a:bodyPr vert="eaVert" wrap="none" rtlCol="0">
            <a:spAutoFit/>
          </a:bodyPr>
          <a:lstStyle/>
          <a:p>
            <a:pPr defTabSz="913765" fontAlgn="base">
              <a:spcBef>
                <a:spcPct val="0"/>
              </a:spcBef>
              <a:spcAft>
                <a:spcPct val="0"/>
              </a:spcAft>
            </a:pPr>
            <a:r>
              <a:rPr lang="zh-CN" altLang="en-US" sz="2000" b="1" dirty="0">
                <a:latin typeface="Times New Roman" panose="02020603050405020304" pitchFamily="18" charset="0"/>
                <a:ea typeface="Microsoft YaHei" panose="020B0503020204020204" pitchFamily="34" charset="-122"/>
                <a:cs typeface="Times New Roman" panose="02020603050405020304" pitchFamily="18" charset="0"/>
              </a:rPr>
              <a:t>动态规划</a:t>
            </a:r>
          </a:p>
        </p:txBody>
      </p:sp>
      <mc:AlternateContent xmlns:mc="http://schemas.openxmlformats.org/markup-compatibility/2006" xmlns:a14="http://schemas.microsoft.com/office/drawing/2010/main">
        <mc:Choice Requires="a14">
          <p:sp>
            <p:nvSpPr>
              <p:cNvPr id="92" name="矩形 91"/>
              <p:cNvSpPr/>
              <p:nvPr/>
            </p:nvSpPr>
            <p:spPr>
              <a:xfrm>
                <a:off x="323768" y="4309169"/>
                <a:ext cx="8480408" cy="1786255"/>
              </a:xfrm>
              <a:prstGeom prst="rect">
                <a:avLst/>
              </a:prstGeom>
            </p:spPr>
            <p:txBody>
              <a:bodyPr wrap="square">
                <a:spAutoFit/>
              </a:bodyPr>
              <a:lstStyle/>
              <a:p>
                <a:pPr marL="342900" indent="-342900" fontAlgn="auto">
                  <a:lnSpc>
                    <a:spcPct val="150000"/>
                  </a:lnSpc>
                  <a:buFont typeface="+mj-lt"/>
                  <a:buAutoNum type="arabicPeriod"/>
                </a:pPr>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估算所有</a:t>
                </a:r>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1-</a:t>
                </a:r>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复合</a:t>
                </a:r>
                <a14:m>
                  <m:oMath xmlns:m="http://schemas.openxmlformats.org/officeDocument/2006/math">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𝑃</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2</m:t>
                        </m:r>
                      </m:sub>
                    </m:sSub>
                    <m:d>
                      <m:d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d>
                          <m:dPr>
                            <m:begChr m:val="{"/>
                            <m:endChr m:val="}"/>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𝑘</m:t>
                                </m:r>
                              </m:sub>
                            </m:sSub>
                          </m:e>
                        </m:d>
                      </m:e>
                    </m:d>
                  </m:oMath>
                </a14:m>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的每个访问方法的开销，并保留一个胜者</a:t>
                </a:r>
                <a14:m>
                  <m:oMath xmlns:m="http://schemas.openxmlformats.org/officeDocument/2006/math">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1</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d>
                      <m:d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d>
                          <m:dPr>
                            <m:begChr m:val="{"/>
                            <m:endChr m:val="}"/>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𝑘</m:t>
                                </m:r>
                              </m:sub>
                            </m:sSub>
                          </m:e>
                        </m:d>
                      </m:e>
                    </m:d>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,1≤</m:t>
                    </m:r>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𝑘</m:t>
                    </m:r>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m:t>
                    </m:r>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𝑛</m:t>
                    </m:r>
                  </m:oMath>
                </a14:m>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a:t>
                </a:r>
                <a:endPar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indent="-342900" fontAlgn="auto">
                  <a:lnSpc>
                    <a:spcPct val="150000"/>
                  </a:lnSpc>
                  <a:buFont typeface="+mj-lt"/>
                  <a:buAutoNum type="arabicPeriod"/>
                </a:pPr>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对于表集</a:t>
                </a:r>
                <a14:m>
                  <m:oMath xmlns:m="http://schemas.openxmlformats.org/officeDocument/2006/math">
                    <m:r>
                      <a:rPr lang="en-US" altLang="zh-CN"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𝑇</m:t>
                    </m:r>
                    <m:r>
                      <a:rPr lang="en-US" altLang="zh-CN" sz="1400"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oMath>
                </a14:m>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上的</a:t>
                </a:r>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 </a:t>
                </a:r>
                <a:r>
                  <a:rPr lang="en-US" sz="1400"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a:t>
                </a:r>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复合，其最优访问计划为</a:t>
                </a:r>
                <a14:m>
                  <m:oMath xmlns:m="http://schemas.openxmlformats.org/officeDocument/2006/math">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𝑖</m:t>
                        </m:r>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−1</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r>
                      <a:rPr lang="en-US" sz="1400" b="1" kern="0" dirty="0">
                        <a:latin typeface="Cambria Math" panose="02040503050406030204" pitchFamily="18" charset="0"/>
                        <a:ea typeface="Microsoft YaHei" panose="020B0503020204020204" pitchFamily="34" charset="-122"/>
                        <a:cs typeface="Cambria Math" panose="02040503050406030204" pitchFamily="18" charset="0"/>
                        <a:sym typeface="+mn-ea"/>
                      </a:rPr>
                      <m:t>(</m:t>
                    </m:r>
                    <m:r>
                      <a:rPr lang="en-US" altLang="zh-CN"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𝑇</m:t>
                    </m:r>
                    <m:r>
                      <a:rPr lang="en-US" altLang="zh-CN" sz="1400"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r>
                      <a:rPr lang="en-US" sz="1400" b="1" kern="0" dirty="0">
                        <a:latin typeface="Cambria Math" panose="02040503050406030204" pitchFamily="18" charset="0"/>
                        <a:ea typeface="Microsoft YaHei" panose="020B0503020204020204" pitchFamily="34" charset="-122"/>
                        <a:cs typeface="Cambria Math" panose="02040503050406030204" pitchFamily="18" charset="0"/>
                        <a:sym typeface="+mn-ea"/>
                      </a:rPr>
                      <m:t>)</m:t>
                    </m:r>
                  </m:oMath>
                </a14:m>
                <a:r>
                  <a:rPr lang="zh-CN" altLang="en-US" sz="1400" b="1" kern="0" dirty="0">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这里</a:t>
                </a:r>
                <a14:m>
                  <m:oMath xmlns:m="http://schemas.openxmlformats.org/officeDocument/2006/math">
                    <m:d>
                      <m:dPr>
                        <m:begChr m:val="|"/>
                        <m:endChr m:val="|"/>
                        <m:ctrlPr>
                          <a:rPr lang="zh-CN" altLang="en-US" sz="1400" i="1" kern="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sSup>
                          <m:sSupPr>
                            <m:ctrlP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𝑇</m:t>
                            </m:r>
                          </m:e>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p>
                      </m:e>
                    </m:d>
                    <m:r>
                      <a:rPr lang="en-US" altLang="zh-CN" sz="1400" i="1" kern="0" dirty="0">
                        <a:latin typeface="Cambria Math" panose="02040503050406030204" pitchFamily="18" charset="0"/>
                        <a:ea typeface="Microsoft YaHei" panose="020B0503020204020204" pitchFamily="34" charset="-122"/>
                        <a:cs typeface="Cambria Math" panose="02040503050406030204" pitchFamily="18" charset="0"/>
                        <a:sym typeface="+mn-ea"/>
                      </a:rPr>
                      <m:t>=</m:t>
                    </m:r>
                    <m:r>
                      <a:rPr lang="en-US" altLang="zh-CN" sz="1400" i="1" kern="0" dirty="0">
                        <a:latin typeface="Cambria Math" panose="02040503050406030204" pitchFamily="18" charset="0"/>
                        <a:ea typeface="Microsoft YaHei" panose="020B0503020204020204" pitchFamily="34" charset="-122"/>
                        <a:cs typeface="Cambria Math" panose="02040503050406030204" pitchFamily="18" charset="0"/>
                        <a:sym typeface="+mn-ea"/>
                      </a:rPr>
                      <m:t>𝑖</m:t>
                    </m:r>
                    <m:r>
                      <a:rPr lang="en-US" altLang="zh-CN" sz="1400" i="1" kern="0" dirty="0">
                        <a:latin typeface="Cambria Math" panose="02040503050406030204" pitchFamily="18" charset="0"/>
                        <a:ea typeface="Microsoft YaHei" panose="020B0503020204020204" pitchFamily="34" charset="-122"/>
                        <a:cs typeface="Cambria Math" panose="02040503050406030204" pitchFamily="18" charset="0"/>
                        <a:sym typeface="+mn-ea"/>
                      </a:rPr>
                      <m:t>−1</m:t>
                    </m:r>
                  </m:oMath>
                </a14:m>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 ;</a:t>
                </a:r>
                <a:endPar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indent="-342900" fontAlgn="auto">
                  <a:lnSpc>
                    <a:spcPct val="150000"/>
                  </a:lnSpc>
                  <a:buFont typeface="+mj-lt"/>
                  <a:buAutoNum type="arabicPeriod"/>
                </a:pPr>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对于每个新表</a:t>
                </a:r>
                <a14:m>
                  <m:oMath xmlns:m="http://schemas.openxmlformats.org/officeDocument/2006/math">
                    <m:r>
                      <a:rPr lang="en-US"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𝑡</m:t>
                    </m:r>
                    <m:r>
                      <a:rPr lang="en-US"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 </m:t>
                    </m:r>
                    <m:r>
                      <a:rPr lang="en-US" sz="1400"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r>
                      <a:rPr lang="en-US" altLang="zh-CN"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𝑡</m:t>
                    </m:r>
                    <m:r>
                      <a:rPr lang="en-US" altLang="zh-CN"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 </m:t>
                    </m:r>
                    <m:r>
                      <a:rPr lang="en-US" sz="1400" kern="0" dirty="0">
                        <a:latin typeface="Cambria Math" panose="02040503050406030204" pitchFamily="18" charset="0"/>
                        <a:ea typeface="Microsoft YaHei" panose="020B0503020204020204" pitchFamily="34" charset="-122"/>
                        <a:cs typeface="Cambria Math" panose="02040503050406030204" pitchFamily="18" charset="0"/>
                        <a:sym typeface="Symbol" panose="05050102010706020507" charset="0"/>
                      </a:rPr>
                      <m:t> </m:t>
                    </m:r>
                    <m:r>
                      <a:rPr lang="en-US" altLang="zh-CN"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𝑇</m:t>
                    </m:r>
                    <m:r>
                      <a:rPr lang="en-US" altLang="zh-CN" sz="1400"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oMath>
                </a14:m>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，估算底层</a:t>
                </a:r>
                <a:r>
                  <a:rPr lang="en-US" altLang="zh-CN" sz="1400" i="1"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a:t>
                </a:r>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复合的每个访问计划</a:t>
                </a:r>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 </a:t>
                </a:r>
                <a14:m>
                  <m:oMath xmlns:m="http://schemas.openxmlformats.org/officeDocument/2006/math">
                    <m:r>
                      <a:rPr lang="en-US"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𝐽𝑂𝐼𝑁</m:t>
                    </m:r>
                    <m:r>
                      <a:rPr lang="en-US" sz="1400"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𝑖</m:t>
                        </m:r>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−1</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r>
                      <a:rPr lang="en-US" sz="1400" kern="0" dirty="0">
                        <a:latin typeface="Cambria Math" panose="02040503050406030204" pitchFamily="18" charset="0"/>
                        <a:ea typeface="Microsoft YaHei" panose="020B0503020204020204" pitchFamily="34" charset="-122"/>
                        <a:cs typeface="Cambria Math" panose="02040503050406030204" pitchFamily="18" charset="0"/>
                        <a:sym typeface="+mn-ea"/>
                      </a:rPr>
                      <m:t>(</m:t>
                    </m:r>
                    <m:r>
                      <a:rPr lang="en-US" sz="1400" i="1" kern="0" dirty="0">
                        <a:latin typeface="Cambria Math" panose="02040503050406030204" pitchFamily="18" charset="0"/>
                        <a:ea typeface="Microsoft YaHei" panose="020B0503020204020204" pitchFamily="34" charset="-122"/>
                        <a:cs typeface="Cambria Math" panose="02040503050406030204" pitchFamily="18" charset="0"/>
                        <a:sym typeface="+mn-ea"/>
                      </a:rPr>
                      <m:t>𝑇</m:t>
                    </m:r>
                    <m:r>
                      <a:rPr lang="en-US" sz="1400" i="1" kern="0" dirty="0">
                        <a:latin typeface="Cambria Math" panose="02040503050406030204" pitchFamily="18" charset="0"/>
                        <a:ea typeface="Microsoft YaHei" panose="020B0503020204020204" pitchFamily="34" charset="-122"/>
                        <a:cs typeface="Cambria Math" panose="02040503050406030204" pitchFamily="18" charset="0"/>
                        <a:sym typeface="+mn-ea"/>
                      </a:rPr>
                      <m:t>′</m:t>
                    </m:r>
                    <m:r>
                      <a:rPr lang="en-US" sz="1400" kern="0" dirty="0">
                        <a:latin typeface="Cambria Math" panose="02040503050406030204" pitchFamily="18" charset="0"/>
                        <a:ea typeface="Microsoft YaHei" panose="020B0503020204020204" pitchFamily="34" charset="-122"/>
                        <a:cs typeface="Cambria Math" panose="02040503050406030204" pitchFamily="18" charset="0"/>
                        <a:sym typeface="+mn-ea"/>
                      </a:rPr>
                      <m:t>), </m:t>
                    </m:r>
                    <m:r>
                      <a:rPr lang="en-US" sz="1400" i="1" kern="0" dirty="0">
                        <a:latin typeface="Cambria Math" panose="02040503050406030204" pitchFamily="18" charset="0"/>
                        <a:ea typeface="Microsoft YaHei" panose="020B0503020204020204" pitchFamily="34" charset="-122"/>
                        <a:cs typeface="Cambria Math" panose="02040503050406030204" pitchFamily="18" charset="0"/>
                        <a:sym typeface="+mn-ea"/>
                      </a:rPr>
                      <m:t>𝑆</m:t>
                    </m:r>
                    <m:r>
                      <a:rPr lang="en-US" sz="1400"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oMath>
                </a14:m>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 </a:t>
                </a:r>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的开销</a:t>
                </a:r>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 </a:t>
                </a:r>
                <a14:m>
                  <m:oMath xmlns:m="http://schemas.openxmlformats.org/officeDocument/2006/math">
                    <m:r>
                      <a:rPr lang="en-US" altLang="zh-CN" sz="140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r>
                      <a:rPr lang="en-US"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𝑆</m:t>
                    </m:r>
                    <m:r>
                      <a:rPr lang="en-US"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 </m:t>
                    </m:r>
                    <m:r>
                      <a:rPr lang="en-US" sz="1400"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sym typeface="Symbol" panose="05050102010706020507" charset="0"/>
                      </a:rPr>
                      <m:t> </m:t>
                    </m:r>
                    <m:r>
                      <a:rPr lang="en-US"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𝑆𝐶𝐴𝑁</m:t>
                    </m:r>
                    <m:r>
                      <a:rPr lang="en-US" sz="1400"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r>
                      <a:rPr lang="en-US"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𝑡</m:t>
                    </m:r>
                    <m:r>
                      <a:rPr lang="en-US" sz="1400"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oMath>
                </a14:m>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，并保留胜者</a:t>
                </a:r>
                <a14:m>
                  <m:oMath xmlns:m="http://schemas.openxmlformats.org/officeDocument/2006/math">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𝑖</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r>
                      <a:rPr lang="en-US" sz="1400" kern="0" dirty="0">
                        <a:latin typeface="Cambria Math" panose="02040503050406030204" pitchFamily="18" charset="0"/>
                        <a:ea typeface="Microsoft YaHei" panose="020B0503020204020204" pitchFamily="34" charset="-122"/>
                        <a:cs typeface="Cambria Math" panose="02040503050406030204" pitchFamily="18" charset="0"/>
                        <a:sym typeface="+mn-ea"/>
                      </a:rPr>
                      <m:t>(</m:t>
                    </m:r>
                    <m:r>
                      <a:rPr lang="en-US" sz="1400" i="1" kern="0" dirty="0">
                        <a:latin typeface="Cambria Math" panose="02040503050406030204" pitchFamily="18" charset="0"/>
                        <a:ea typeface="Microsoft YaHei" panose="020B0503020204020204" pitchFamily="34" charset="-122"/>
                        <a:cs typeface="Cambria Math" panose="02040503050406030204" pitchFamily="18" charset="0"/>
                        <a:sym typeface="+mn-ea"/>
                      </a:rPr>
                      <m:t>𝑇</m:t>
                    </m:r>
                    <m:r>
                      <a:rPr lang="en-US" sz="1400" i="1" kern="0" dirty="0">
                        <a:latin typeface="Cambria Math" panose="02040503050406030204" pitchFamily="18" charset="0"/>
                        <a:ea typeface="Microsoft YaHei" panose="020B0503020204020204" pitchFamily="34" charset="-122"/>
                        <a:cs typeface="Cambria Math" panose="02040503050406030204" pitchFamily="18" charset="0"/>
                        <a:sym typeface="+mn-ea"/>
                      </a:rPr>
                      <m:t>′</m:t>
                    </m:r>
                    <m:r>
                      <a:rPr lang="en-US" sz="1400" kern="0" dirty="0">
                        <a:latin typeface="Cambria Math" panose="02040503050406030204" pitchFamily="18" charset="0"/>
                        <a:ea typeface="Microsoft YaHei" panose="020B0503020204020204" pitchFamily="34" charset="-122"/>
                        <a:cs typeface="Cambria Math" panose="02040503050406030204" pitchFamily="18" charset="0"/>
                        <a:sym typeface="+mn-ea"/>
                      </a:rPr>
                      <m:t>∪{</m:t>
                    </m:r>
                    <m:r>
                      <a:rPr lang="en-US" sz="1400" i="1" kern="0" dirty="0">
                        <a:latin typeface="Cambria Math" panose="02040503050406030204" pitchFamily="18" charset="0"/>
                        <a:ea typeface="Microsoft YaHei" panose="020B0503020204020204" pitchFamily="34" charset="-122"/>
                        <a:cs typeface="Cambria Math" panose="02040503050406030204" pitchFamily="18" charset="0"/>
                        <a:sym typeface="+mn-ea"/>
                      </a:rPr>
                      <m:t>𝑡</m:t>
                    </m:r>
                    <m:r>
                      <a:rPr lang="en-US" sz="1400" kern="0" dirty="0">
                        <a:latin typeface="Cambria Math" panose="02040503050406030204" pitchFamily="18" charset="0"/>
                        <a:ea typeface="Microsoft YaHei" panose="020B0503020204020204" pitchFamily="34" charset="-122"/>
                        <a:cs typeface="Cambria Math" panose="02040503050406030204" pitchFamily="18" charset="0"/>
                        <a:sym typeface="+mn-ea"/>
                      </a:rPr>
                      <m:t>})</m:t>
                    </m:r>
                  </m:oMath>
                </a14:m>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a:t>
                </a:r>
                <a:endPar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indent="-342900" fontAlgn="auto">
                  <a:lnSpc>
                    <a:spcPct val="150000"/>
                  </a:lnSpc>
                  <a:buFont typeface="+mj-lt"/>
                  <a:buAutoNum type="arabicPeriod"/>
                </a:pPr>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重复这个过程，直到达到</a:t>
                </a:r>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a:t>
                </a:r>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唯一的</a:t>
                </a:r>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a:t>
                </a:r>
                <a:r>
                  <a:rPr lang="en-US" altLang="zh-CN" sz="1400" i="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n</a:t>
                </a:r>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a:t>
                </a:r>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复合。</a:t>
                </a:r>
              </a:p>
            </p:txBody>
          </p:sp>
        </mc:Choice>
        <mc:Fallback xmlns="">
          <p:sp>
            <p:nvSpPr>
              <p:cNvPr id="92" name="矩形 91"/>
              <p:cNvSpPr>
                <a:spLocks noRot="1" noChangeAspect="1" noMove="1" noResize="1" noEditPoints="1" noAdjustHandles="1" noChangeArrowheads="1" noChangeShapeType="1" noTextEdit="1"/>
              </p:cNvSpPr>
              <p:nvPr/>
            </p:nvSpPr>
            <p:spPr>
              <a:xfrm>
                <a:off x="323768" y="4309169"/>
                <a:ext cx="8480408" cy="1786255"/>
              </a:xfrm>
              <a:prstGeom prst="rect">
                <a:avLst/>
              </a:prstGeom>
              <a:blipFill rotWithShape="1">
                <a:blip r:embed="rId10"/>
                <a:stretch>
                  <a:fillRect l="-7" t="-3" r="6" b="-1028"/>
                </a:stretch>
              </a:blipFill>
            </p:spPr>
            <p:txBody>
              <a:bodyPr/>
              <a:lstStyle/>
              <a:p>
                <a:r>
                  <a:rPr lang="en-US" altLang="en-US">
                    <a:noFill/>
                  </a:rPr>
                  <a:t> </a:t>
                </a:r>
              </a:p>
            </p:txBody>
          </p:sp>
        </mc:Fallback>
      </mc:AlternateContent>
      <p:sp>
        <p:nvSpPr>
          <p:cNvPr id="94" name="文本框 10"/>
          <p:cNvSpPr txBox="1">
            <a:spLocks noChangeArrowheads="1"/>
          </p:cNvSpPr>
          <p:nvPr/>
        </p:nvSpPr>
        <p:spPr bwMode="auto">
          <a:xfrm>
            <a:off x="-112713" y="711162"/>
            <a:ext cx="44716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访问计划枚举</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只考虑左深连接树</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交换性</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39"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5"/>
          <p:cNvSpPr>
            <a:spLocks noChangeArrowheads="1"/>
          </p:cNvSpPr>
          <p:nvPr/>
        </p:nvSpPr>
        <p:spPr bwMode="auto">
          <a:xfrm>
            <a:off x="3864769" y="68812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cs typeface="Times New Roman" panose="02020603050405020304" pitchFamily="18" charset="0"/>
            </a:endParaRPr>
          </a:p>
        </p:txBody>
      </p:sp>
      <p:sp>
        <p:nvSpPr>
          <p:cNvPr id="8" name="矩形 6"/>
          <p:cNvSpPr>
            <a:spLocks noChangeArrowheads="1"/>
          </p:cNvSpPr>
          <p:nvPr/>
        </p:nvSpPr>
        <p:spPr bwMode="auto">
          <a:xfrm>
            <a:off x="-11112" y="69024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9" name="文本框 10"/>
          <p:cNvSpPr txBox="1">
            <a:spLocks noChangeArrowheads="1"/>
          </p:cNvSpPr>
          <p:nvPr/>
        </p:nvSpPr>
        <p:spPr bwMode="auto">
          <a:xfrm>
            <a:off x="-112713" y="708622"/>
            <a:ext cx="44716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访问计划枚举</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只考虑左深连接树</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交换性</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92" name="矩形 91"/>
          <p:cNvSpPr/>
          <p:nvPr/>
        </p:nvSpPr>
        <p:spPr>
          <a:xfrm>
            <a:off x="237490" y="1226820"/>
            <a:ext cx="3793490" cy="2061210"/>
          </a:xfrm>
          <a:prstGeom prst="rect">
            <a:avLst/>
          </a:prstGeom>
          <a:ln w="12700">
            <a:solidFill>
              <a:schemeClr val="tx1"/>
            </a:solidFill>
          </a:ln>
        </p:spPr>
        <p:txBody>
          <a:bodyPr wrap="square">
            <a:spAutoFit/>
          </a:bodyPr>
          <a:lstStyle/>
          <a:p>
            <a:pPr marL="285750" indent="-285750">
              <a:buFont typeface="Wingdings" panose="05000000000000000000" pitchFamily="2" charset="2"/>
              <a:buChar char="Ø"/>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一个简单的SQL查询</a:t>
            </a:r>
            <a:r>
              <a:rPr lang="zh-CN" altLang="en-US" sz="16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endParaRPr lang="en-US" altLang="zh-CN" sz="1400"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select</a:t>
            </a:r>
            <a:r>
              <a:rPr lang="en-US" altLang="zh-CN" sz="1400" dirty="0">
                <a:latin typeface="Times New Roman" panose="02020603050405020304" pitchFamily="18" charset="0"/>
                <a:cs typeface="Times New Roman" panose="02020603050405020304" pitchFamily="18" charset="0"/>
              </a:rPr>
              <a:t> </a:t>
            </a:r>
            <a:r>
              <a:rPr lang="en-US" altLang="zh-CN" sz="1400" dirty="0" err="1">
                <a:solidFill>
                  <a:srgbClr val="0070C0"/>
                </a:solidFill>
                <a:latin typeface="Times New Roman" panose="02020603050405020304" pitchFamily="18" charset="0"/>
                <a:cs typeface="Times New Roman" panose="02020603050405020304" pitchFamily="18" charset="0"/>
              </a:rPr>
              <a:t>o.date</a:t>
            </a:r>
            <a:r>
              <a:rPr lang="en-US" altLang="zh-CN" sz="1400" dirty="0">
                <a:solidFill>
                  <a:srgbClr val="0070C0"/>
                </a:solidFill>
                <a:latin typeface="Times New Roman" panose="02020603050405020304" pitchFamily="18" charset="0"/>
                <a:cs typeface="Times New Roman" panose="02020603050405020304" pitchFamily="18" charset="0"/>
              </a:rPr>
              <a:t>, </a:t>
            </a:r>
            <a:r>
              <a:rPr lang="en-US" altLang="zh-CN" sz="1400" dirty="0" err="1">
                <a:solidFill>
                  <a:srgbClr val="0070C0"/>
                </a:solidFill>
                <a:latin typeface="Times New Roman" panose="02020603050405020304" pitchFamily="18" charset="0"/>
                <a:cs typeface="Times New Roman" panose="02020603050405020304" pitchFamily="18" charset="0"/>
              </a:rPr>
              <a:t>o.quantity</a:t>
            </a:r>
            <a:r>
              <a:rPr lang="en-US" altLang="zh-CN" sz="1400" dirty="0">
                <a:solidFill>
                  <a:srgbClr val="0070C0"/>
                </a:solidFill>
                <a:latin typeface="Times New Roman" panose="02020603050405020304" pitchFamily="18" charset="0"/>
                <a:cs typeface="Times New Roman" panose="02020603050405020304" pitchFamily="18" charset="0"/>
              </a:rPr>
              <a:t>, p.name</a:t>
            </a:r>
          </a:p>
          <a:p>
            <a:r>
              <a:rPr lang="en-US" altLang="zh-CN" sz="1400" b="1" dirty="0">
                <a:latin typeface="Times New Roman" panose="02020603050405020304" pitchFamily="18" charset="0"/>
                <a:cs typeface="Times New Roman" panose="02020603050405020304" pitchFamily="18" charset="0"/>
              </a:rPr>
              <a:t>from</a:t>
            </a:r>
            <a:r>
              <a:rPr lang="en-US" altLang="zh-CN" sz="1400" dirty="0">
                <a:latin typeface="Times New Roman" panose="02020603050405020304" pitchFamily="18" charset="0"/>
                <a:cs typeface="Times New Roman" panose="02020603050405020304" pitchFamily="18" charset="0"/>
              </a:rPr>
              <a:t> </a:t>
            </a:r>
            <a:r>
              <a:rPr lang="en-US" altLang="zh-CN" sz="1400" dirty="0">
                <a:solidFill>
                  <a:srgbClr val="0070C0"/>
                </a:solidFill>
                <a:latin typeface="Times New Roman" panose="02020603050405020304" pitchFamily="18" charset="0"/>
                <a:cs typeface="Times New Roman" panose="02020603050405020304" pitchFamily="18" charset="0"/>
              </a:rPr>
              <a:t>customers c, orders o, products p</a:t>
            </a:r>
          </a:p>
          <a:p>
            <a:r>
              <a:rPr lang="en-US" altLang="zh-CN" sz="1400" b="1" dirty="0">
                <a:latin typeface="Times New Roman" panose="02020603050405020304" pitchFamily="18" charset="0"/>
                <a:cs typeface="Times New Roman" panose="02020603050405020304" pitchFamily="18" charset="0"/>
              </a:rPr>
              <a:t>where</a:t>
            </a:r>
            <a:r>
              <a:rPr lang="en-US" altLang="zh-CN" sz="1400" dirty="0">
                <a:latin typeface="Times New Roman" panose="02020603050405020304" pitchFamily="18" charset="0"/>
                <a:cs typeface="Times New Roman" panose="02020603050405020304" pitchFamily="18" charset="0"/>
              </a:rPr>
              <a:t> </a:t>
            </a:r>
            <a:r>
              <a:rPr lang="en-US" altLang="zh-CN" sz="1400" dirty="0" err="1">
                <a:solidFill>
                  <a:srgbClr val="0070C0"/>
                </a:solidFill>
                <a:latin typeface="Times New Roman" panose="02020603050405020304" pitchFamily="18" charset="0"/>
                <a:cs typeface="Times New Roman" panose="02020603050405020304" pitchFamily="18" charset="0"/>
              </a:rPr>
              <a:t>c.contactNumber</a:t>
            </a:r>
            <a:r>
              <a:rPr lang="en-US" altLang="zh-CN" sz="1400" dirty="0">
                <a:solidFill>
                  <a:srgbClr val="0070C0"/>
                </a:solidFill>
                <a:latin typeface="Times New Roman" panose="02020603050405020304" pitchFamily="18" charset="0"/>
                <a:cs typeface="Times New Roman" panose="02020603050405020304" pitchFamily="18" charset="0"/>
              </a:rPr>
              <a:t> = ?</a:t>
            </a:r>
          </a:p>
          <a:p>
            <a:r>
              <a:rPr lang="en-US" altLang="zh-CN" sz="1400" dirty="0">
                <a:latin typeface="Times New Roman" panose="02020603050405020304" pitchFamily="18" charset="0"/>
                <a:cs typeface="Times New Roman" panose="02020603050405020304" pitchFamily="18" charset="0"/>
              </a:rPr>
              <a:t>     and </a:t>
            </a:r>
            <a:r>
              <a:rPr lang="en-US" altLang="zh-CN" sz="1400" dirty="0">
                <a:solidFill>
                  <a:srgbClr val="0070C0"/>
                </a:solidFill>
                <a:latin typeface="Times New Roman" panose="02020603050405020304" pitchFamily="18" charset="0"/>
                <a:cs typeface="Times New Roman" panose="02020603050405020304" pitchFamily="18" charset="0"/>
              </a:rPr>
              <a:t>c.id = </a:t>
            </a:r>
            <a:r>
              <a:rPr lang="en-US" altLang="zh-CN" sz="1400" dirty="0" err="1">
                <a:solidFill>
                  <a:srgbClr val="0070C0"/>
                </a:solidFill>
                <a:latin typeface="Times New Roman" panose="02020603050405020304" pitchFamily="18" charset="0"/>
                <a:cs typeface="Times New Roman" panose="02020603050405020304" pitchFamily="18" charset="0"/>
              </a:rPr>
              <a:t>o.cid</a:t>
            </a:r>
            <a:endParaRPr lang="en-US" altLang="zh-CN" sz="1400" dirty="0">
              <a:solidFill>
                <a:srgbClr val="0070C0"/>
              </a:solidFill>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     and </a:t>
            </a:r>
            <a:r>
              <a:rPr lang="en-US" altLang="zh-CN" sz="1400" dirty="0">
                <a:solidFill>
                  <a:srgbClr val="0070C0"/>
                </a:solidFill>
                <a:latin typeface="Times New Roman" panose="02020603050405020304" pitchFamily="18" charset="0"/>
                <a:cs typeface="Times New Roman" panose="02020603050405020304" pitchFamily="18" charset="0"/>
              </a:rPr>
              <a:t>p.id = </a:t>
            </a:r>
            <a:r>
              <a:rPr lang="en-US" altLang="zh-CN" sz="1400" dirty="0" err="1">
                <a:solidFill>
                  <a:srgbClr val="0070C0"/>
                </a:solidFill>
                <a:latin typeface="Times New Roman" panose="02020603050405020304" pitchFamily="18" charset="0"/>
                <a:cs typeface="Times New Roman" panose="02020603050405020304" pitchFamily="18" charset="0"/>
              </a:rPr>
              <a:t>o.pid</a:t>
            </a:r>
            <a:endParaRPr lang="en-US" altLang="zh-CN" sz="1400" dirty="0">
              <a:solidFill>
                <a:srgbClr val="0070C0"/>
              </a:solidFill>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     and </a:t>
            </a:r>
            <a:r>
              <a:rPr lang="en-US" altLang="zh-CN" sz="1400" dirty="0" err="1">
                <a:solidFill>
                  <a:srgbClr val="0070C0"/>
                </a:solidFill>
                <a:latin typeface="Times New Roman" panose="02020603050405020304" pitchFamily="18" charset="0"/>
                <a:cs typeface="Times New Roman" panose="02020603050405020304" pitchFamily="18" charset="0"/>
              </a:rPr>
              <a:t>o.date</a:t>
            </a:r>
            <a:r>
              <a:rPr lang="en-US" altLang="zh-CN" sz="1400" dirty="0">
                <a:solidFill>
                  <a:srgbClr val="0070C0"/>
                </a:solidFill>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between</a:t>
            </a:r>
            <a:r>
              <a:rPr lang="en-US" altLang="zh-CN" sz="1400" dirty="0">
                <a:solidFill>
                  <a:srgbClr val="0070C0"/>
                </a:solidFill>
                <a:latin typeface="Times New Roman" panose="02020603050405020304" pitchFamily="18" charset="0"/>
                <a:cs typeface="Times New Roman" panose="02020603050405020304" pitchFamily="18" charset="0"/>
              </a:rPr>
              <a:t> ? </a:t>
            </a:r>
            <a:r>
              <a:rPr lang="en-US" altLang="zh-CN" sz="1400" dirty="0">
                <a:latin typeface="Times New Roman" panose="02020603050405020304" pitchFamily="18" charset="0"/>
                <a:cs typeface="Times New Roman" panose="02020603050405020304" pitchFamily="18" charset="0"/>
              </a:rPr>
              <a:t>and</a:t>
            </a:r>
            <a:r>
              <a:rPr lang="en-US" altLang="zh-CN" sz="1400" dirty="0">
                <a:solidFill>
                  <a:srgbClr val="0070C0"/>
                </a:solidFill>
                <a:latin typeface="Times New Roman" panose="02020603050405020304" pitchFamily="18" charset="0"/>
                <a:cs typeface="Times New Roman" panose="02020603050405020304" pitchFamily="18" charset="0"/>
              </a:rPr>
              <a:t> ?</a:t>
            </a:r>
          </a:p>
          <a:p>
            <a:r>
              <a:rPr lang="en-US" altLang="zh-CN" sz="1400" b="1" dirty="0">
                <a:latin typeface="Times New Roman" panose="02020603050405020304" pitchFamily="18" charset="0"/>
                <a:cs typeface="Times New Roman" panose="02020603050405020304" pitchFamily="18" charset="0"/>
              </a:rPr>
              <a:t>order</a:t>
            </a:r>
            <a:r>
              <a:rPr lang="en-US" altLang="zh-CN" sz="1400" dirty="0">
                <a:latin typeface="Times New Roman" panose="02020603050405020304" pitchFamily="18" charset="0"/>
                <a:cs typeface="Times New Roman" panose="02020603050405020304" pitchFamily="18" charset="0"/>
              </a:rPr>
              <a:t> </a:t>
            </a:r>
            <a:r>
              <a:rPr lang="en-US" altLang="zh-CN" sz="1400" b="1" dirty="0">
                <a:latin typeface="Times New Roman" panose="02020603050405020304" pitchFamily="18" charset="0"/>
                <a:cs typeface="Times New Roman" panose="02020603050405020304" pitchFamily="18" charset="0"/>
              </a:rPr>
              <a:t>by</a:t>
            </a:r>
            <a:r>
              <a:rPr lang="en-US" altLang="zh-CN" sz="1400" dirty="0">
                <a:latin typeface="Times New Roman" panose="02020603050405020304" pitchFamily="18" charset="0"/>
                <a:cs typeface="Times New Roman" panose="02020603050405020304" pitchFamily="18" charset="0"/>
              </a:rPr>
              <a:t> </a:t>
            </a:r>
            <a:r>
              <a:rPr lang="en-US" altLang="zh-CN" sz="1400" dirty="0" err="1">
                <a:solidFill>
                  <a:srgbClr val="0070C0"/>
                </a:solidFill>
                <a:latin typeface="Times New Roman" panose="02020603050405020304" pitchFamily="18" charset="0"/>
                <a:cs typeface="Times New Roman" panose="02020603050405020304" pitchFamily="18" charset="0"/>
              </a:rPr>
              <a:t>o.date</a:t>
            </a:r>
          </a:p>
        </p:txBody>
      </p:sp>
      <p:grpSp>
        <p:nvGrpSpPr>
          <p:cNvPr id="6" name="组合 5"/>
          <p:cNvGrpSpPr/>
          <p:nvPr/>
        </p:nvGrpSpPr>
        <p:grpSpPr>
          <a:xfrm>
            <a:off x="477520" y="4220845"/>
            <a:ext cx="3387090" cy="887730"/>
            <a:chOff x="285203" y="4754195"/>
            <a:chExt cx="3675815" cy="1044337"/>
          </a:xfrm>
        </p:grpSpPr>
        <p:sp>
          <p:nvSpPr>
            <p:cNvPr id="5" name="矩形 4"/>
            <p:cNvSpPr/>
            <p:nvPr/>
          </p:nvSpPr>
          <p:spPr>
            <a:xfrm>
              <a:off x="359545" y="4814699"/>
              <a:ext cx="3505224" cy="867293"/>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customers: </a:t>
              </a:r>
              <a:r>
                <a:rPr lang="en-US" altLang="zh-CN" sz="1400" dirty="0">
                  <a:solidFill>
                    <a:srgbClr val="0070C0"/>
                  </a:solidFill>
                  <a:latin typeface="Times New Roman" panose="02020603050405020304" pitchFamily="18" charset="0"/>
                  <a:cs typeface="Times New Roman" panose="02020603050405020304" pitchFamily="18" charset="0"/>
                </a:rPr>
                <a:t>index on </a:t>
              </a:r>
              <a:r>
                <a:rPr lang="en-US" altLang="zh-CN" sz="1400" dirty="0" err="1">
                  <a:solidFill>
                    <a:srgbClr val="0070C0"/>
                  </a:solidFill>
                  <a:latin typeface="Times New Roman" panose="02020603050405020304" pitchFamily="18" charset="0"/>
                  <a:cs typeface="Times New Roman" panose="02020603050405020304" pitchFamily="18" charset="0"/>
                </a:rPr>
                <a:t>contactNumber</a:t>
              </a:r>
              <a:endParaRPr lang="en-US" altLang="zh-CN" sz="1400" dirty="0">
                <a:solidFill>
                  <a:srgbClr val="0070C0"/>
                </a:solidFill>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orders: </a:t>
              </a:r>
              <a:r>
                <a:rPr lang="en-US" altLang="zh-CN" sz="1400" dirty="0">
                  <a:solidFill>
                    <a:srgbClr val="0070C0"/>
                  </a:solidFill>
                  <a:latin typeface="Times New Roman" panose="02020603050405020304" pitchFamily="18" charset="0"/>
                  <a:cs typeface="Times New Roman" panose="02020603050405020304" pitchFamily="18" charset="0"/>
                </a:rPr>
                <a:t>index on </a:t>
              </a:r>
              <a:r>
                <a:rPr lang="en-US" altLang="zh-CN" sz="1400" dirty="0" err="1">
                  <a:solidFill>
                    <a:srgbClr val="0070C0"/>
                  </a:solidFill>
                  <a:latin typeface="Times New Roman" panose="02020603050405020304" pitchFamily="18" charset="0"/>
                  <a:cs typeface="Times New Roman" panose="02020603050405020304" pitchFamily="18" charset="0"/>
                </a:rPr>
                <a:t>cid</a:t>
              </a:r>
              <a:r>
                <a:rPr lang="en-US" altLang="zh-CN" sz="1400" dirty="0">
                  <a:solidFill>
                    <a:srgbClr val="0070C0"/>
                  </a:solidFill>
                  <a:latin typeface="Times New Roman" panose="02020603050405020304" pitchFamily="18" charset="0"/>
                  <a:cs typeface="Times New Roman" panose="02020603050405020304" pitchFamily="18" charset="0"/>
                </a:rPr>
                <a:t>, date</a:t>
              </a:r>
            </a:p>
            <a:p>
              <a:r>
                <a:rPr lang="en-US" altLang="zh-CN" sz="1400" dirty="0">
                  <a:latin typeface="Times New Roman" panose="02020603050405020304" pitchFamily="18" charset="0"/>
                  <a:cs typeface="Times New Roman" panose="02020603050405020304" pitchFamily="18" charset="0"/>
                </a:rPr>
                <a:t>products: </a:t>
              </a:r>
              <a:r>
                <a:rPr lang="en-US" altLang="zh-CN" sz="1400" dirty="0">
                  <a:solidFill>
                    <a:srgbClr val="0070C0"/>
                  </a:solidFill>
                  <a:latin typeface="Times New Roman" panose="02020603050405020304" pitchFamily="18" charset="0"/>
                  <a:cs typeface="Times New Roman" panose="02020603050405020304" pitchFamily="18" charset="0"/>
                </a:rPr>
                <a:t>index on id, name</a:t>
              </a:r>
            </a:p>
          </p:txBody>
        </p:sp>
        <p:sp>
          <p:nvSpPr>
            <p:cNvPr id="42" name="Rectangle: Rounded Corners 61"/>
            <p:cNvSpPr/>
            <p:nvPr/>
          </p:nvSpPr>
          <p:spPr>
            <a:xfrm>
              <a:off x="285203" y="4754195"/>
              <a:ext cx="3675815" cy="1044337"/>
            </a:xfrm>
            <a:prstGeom prst="roundRect">
              <a:avLst/>
            </a:prstGeom>
            <a:noFill/>
            <a:ln w="28575" cap="flat" cmpd="sng" algn="ctr">
              <a:solidFill>
                <a:srgbClr val="FFFF00"/>
              </a:solidFill>
              <a:prstDash val="solid"/>
            </a:ln>
            <a:effectLst>
              <a:glow rad="139700">
                <a:schemeClr val="accent3">
                  <a:satMod val="175000"/>
                  <a:alpha val="40000"/>
                </a:schemeClr>
              </a:glow>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ln>
                  <a:solidFill>
                    <a:prstClr val="white"/>
                  </a:solidFill>
                </a:ln>
                <a:solidFill>
                  <a:prstClr val="whit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10" name="矩形 9"/>
          <p:cNvSpPr/>
          <p:nvPr/>
        </p:nvSpPr>
        <p:spPr>
          <a:xfrm>
            <a:off x="4512945" y="1276350"/>
            <a:ext cx="4170045" cy="3969385"/>
          </a:xfrm>
          <a:prstGeom prst="rect">
            <a:avLst/>
          </a:prstGeom>
        </p:spPr>
        <p:txBody>
          <a:bodyPr wrap="square">
            <a:spAutoFit/>
          </a:bodyPr>
          <a:lstStyle/>
          <a:p>
            <a:pPr indent="0" fontAlgn="auto">
              <a:lnSpc>
                <a:spcPct val="150000"/>
              </a:lnSpc>
              <a:buFont typeface="+mj-lt"/>
              <a:buNone/>
            </a:pPr>
            <a:r>
              <a:rPr lang="en-US" altLang="zh-CN" sz="1400" dirty="0">
                <a:latin typeface="Times New Roman" panose="02020603050405020304" pitchFamily="18" charset="0"/>
                <a:cs typeface="Times New Roman" panose="02020603050405020304" pitchFamily="18" charset="0"/>
              </a:rPr>
              <a:t>1.</a:t>
            </a:r>
            <a:r>
              <a:rPr lang="en-US" altLang="zh-CN" sz="1400" dirty="0">
                <a:solidFill>
                  <a:srgbClr val="FF0000"/>
                </a:solidFill>
                <a:latin typeface="Times New Roman" panose="02020603050405020304" pitchFamily="18" charset="0"/>
                <a:cs typeface="Times New Roman" panose="02020603050405020304" pitchFamily="18" charset="0"/>
              </a:rPr>
              <a:t> </a:t>
            </a:r>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分别假设</a:t>
            </a:r>
            <a:r>
              <a:rPr lang="en-US" altLang="zh-CN" sz="1400" i="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c, o</a:t>
            </a:r>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和</a:t>
            </a:r>
            <a:r>
              <a:rPr lang="en-US" altLang="zh-CN" sz="1400" i="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p</a:t>
            </a:r>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是</a:t>
            </a:r>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连接序列的第一张表，分别估算</a:t>
            </a:r>
            <a:r>
              <a:rPr lang="en-US" sz="1400" b="1" i="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P</a:t>
            </a:r>
            <a:r>
              <a:rPr lang="en-US" sz="1400" b="1" i="1" kern="0" baseline="-250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1</a:t>
            </a:r>
            <a:r>
              <a:rPr lang="en-US" sz="1400" b="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sz="1400" b="1" i="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c</a:t>
            </a:r>
            <a:r>
              <a:rPr lang="en-US" sz="1400" b="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US" sz="1400" b="1" i="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P</a:t>
            </a:r>
            <a:r>
              <a:rPr lang="en-US" sz="1400" b="1" i="1" kern="0" baseline="-250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1</a:t>
            </a:r>
            <a:r>
              <a:rPr lang="en-US" sz="1400" b="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sz="1400" b="1" i="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o</a:t>
            </a:r>
            <a:r>
              <a:rPr lang="en-US" sz="1400" b="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400"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和</a:t>
            </a:r>
            <a:r>
              <a:rPr lang="en-US" sz="1400" b="1" i="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P</a:t>
            </a:r>
            <a:r>
              <a:rPr lang="en-US" sz="1400" b="1" i="1" kern="0" baseline="-250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1</a:t>
            </a:r>
            <a:r>
              <a:rPr lang="en-US" sz="1400" b="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sz="1400" b="1" i="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p</a:t>
            </a:r>
            <a:r>
              <a:rPr lang="en-US" sz="1400" b="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400"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的开销</a:t>
            </a:r>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，并分别保留胜者</a:t>
            </a:r>
            <a:r>
              <a:rPr lang="en-US" sz="1400" b="1" i="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P</a:t>
            </a:r>
            <a:r>
              <a:rPr lang="en-US" sz="1400" b="1" i="1" kern="0" baseline="300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sz="1400" b="1" i="1" kern="0" baseline="-250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1</a:t>
            </a:r>
            <a:r>
              <a:rPr lang="en-US" sz="1400" b="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sz="1400" b="1" i="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c</a:t>
            </a:r>
            <a:r>
              <a:rPr lang="en-US" sz="1400" b="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US" sz="1400" b="1" i="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P</a:t>
            </a:r>
            <a:r>
              <a:rPr lang="en-US" sz="1400" b="1" i="1" kern="0" baseline="300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sz="1400" b="1" i="1" kern="0" baseline="-250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1</a:t>
            </a:r>
            <a:r>
              <a:rPr lang="en-US" sz="1400" b="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sz="1400" b="1" i="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o</a:t>
            </a:r>
            <a:r>
              <a:rPr lang="en-US" sz="1400" b="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400"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和</a:t>
            </a:r>
            <a:r>
              <a:rPr lang="en-US" sz="1400" b="1" i="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P</a:t>
            </a:r>
            <a:r>
              <a:rPr lang="en-US" sz="1400" b="1" i="1" kern="0" baseline="300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sz="1400" b="1" i="1" kern="0" baseline="-250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1</a:t>
            </a:r>
            <a:r>
              <a:rPr lang="en-US" sz="1400" b="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sz="1400" b="1" i="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p</a:t>
            </a:r>
            <a:r>
              <a:rPr lang="en-US" sz="1400" b="1"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400"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endParaRPr lang="en-US" altLang="zh-CN" sz="1400" dirty="0">
              <a:latin typeface="Times New Roman" panose="02020603050405020304" pitchFamily="18" charset="0"/>
              <a:cs typeface="Times New Roman" panose="02020603050405020304" pitchFamily="18" charset="0"/>
            </a:endParaRPr>
          </a:p>
          <a:p>
            <a:pPr fontAlgn="auto">
              <a:lnSpc>
                <a:spcPct val="150000"/>
              </a:lnSpc>
            </a:pPr>
            <a:r>
              <a:rPr lang="zh-CN" altLang="en-US" sz="1400" dirty="0">
                <a:solidFill>
                  <a:schemeClr val="accent1"/>
                </a:solidFill>
                <a:latin typeface="Times New Roman" panose="02020603050405020304" pitchFamily="18" charset="0"/>
                <a:ea typeface="Microsoft YaHei" panose="020B0503020204020204" pitchFamily="34" charset="-122"/>
                <a:cs typeface="Times New Roman" panose="02020603050405020304" pitchFamily="18" charset="0"/>
              </a:rPr>
              <a:t>问1:对于每张表而言，哪个访问方法是胜者?</a:t>
            </a:r>
          </a:p>
          <a:p>
            <a:pPr fontAlgn="auto">
              <a:lnSpc>
                <a:spcPct val="150000"/>
              </a:lnSpc>
            </a:pPr>
            <a:endParaRPr lang="zh-CN" altLang="en-US" sz="1400" dirty="0">
              <a:solidFill>
                <a:schemeClr val="accent1"/>
              </a:solidFill>
              <a:latin typeface="Times New Roman" panose="02020603050405020304" pitchFamily="18" charset="0"/>
              <a:ea typeface="Microsoft YaHei" panose="020B0503020204020204" pitchFamily="34" charset="-122"/>
              <a:cs typeface="Times New Roman" panose="02020603050405020304" pitchFamily="18" charset="0"/>
            </a:endParaRPr>
          </a:p>
          <a:p>
            <a:pPr indent="0" fontAlgn="auto">
              <a:lnSpc>
                <a:spcPct val="150000"/>
              </a:lnSpc>
              <a:buFont typeface="+mj-lt"/>
              <a:buNone/>
            </a:pPr>
            <a:r>
              <a:rPr lang="en-US" altLang="zh-CN" sz="1400" dirty="0">
                <a:latin typeface="Times New Roman" panose="02020603050405020304" pitchFamily="18" charset="0"/>
                <a:cs typeface="Times New Roman" panose="02020603050405020304" pitchFamily="18" charset="0"/>
              </a:rPr>
              <a:t>2. </a:t>
            </a:r>
            <a:r>
              <a:rPr lang="en-US" altLang="zh-CN" sz="1400" dirty="0">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400" dirty="0">
                <a:latin typeface="Times New Roman" panose="02020603050405020304" pitchFamily="18" charset="0"/>
                <a:ea typeface="Microsoft YaHei" panose="020B0503020204020204" pitchFamily="34" charset="-122"/>
                <a:cs typeface="Times New Roman" panose="02020603050405020304" pitchFamily="18" charset="0"/>
                <a:sym typeface="+mn-ea"/>
              </a:rPr>
              <a:t>分别估算</a:t>
            </a:r>
            <a:r>
              <a:rPr lang="en-US" sz="1400" b="1"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P</a:t>
            </a:r>
            <a:r>
              <a:rPr lang="en-US" sz="1400" b="1" i="1" kern="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2</a:t>
            </a:r>
            <a:r>
              <a:rPr lang="en-US" sz="1400" b="1"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sz="1400" b="1"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c,o</a:t>
            </a:r>
            <a:r>
              <a:rPr lang="en-US" sz="1400" b="1" kern="0" dirty="0">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US" sz="1400" b="1"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P</a:t>
            </a:r>
            <a:r>
              <a:rPr lang="en-US" sz="1400" b="1" i="1" kern="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2</a:t>
            </a:r>
            <a:r>
              <a:rPr lang="en-US" sz="1400" b="1"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sz="1400" b="1"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o,p</a:t>
            </a:r>
            <a:r>
              <a:rPr lang="en-US" sz="1400" b="1"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和</a:t>
            </a:r>
            <a:r>
              <a:rPr lang="en-US" sz="1400" b="1"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P</a:t>
            </a:r>
            <a:r>
              <a:rPr lang="en-US" sz="1400" b="1" i="1" kern="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2</a:t>
            </a:r>
            <a:r>
              <a:rPr lang="en-US" sz="1400" b="1"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sz="1400" b="1"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c,p</a:t>
            </a:r>
            <a:r>
              <a:rPr lang="en-US" sz="1400" b="1"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对应的每个访问计划的开销，并分别保留胜者</a:t>
            </a:r>
            <a:r>
              <a:rPr lang="en-US" sz="1400" b="1"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P</a:t>
            </a:r>
            <a:r>
              <a:rPr lang="en-US" sz="1400" b="1" i="1" kern="0" baseline="3000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sz="1400" b="1" i="1" kern="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2</a:t>
            </a:r>
            <a:r>
              <a:rPr lang="en-US" sz="1400" b="1"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sz="1400" b="1"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c,o</a:t>
            </a:r>
            <a:r>
              <a:rPr lang="en-US" sz="1400" b="1" kern="0" dirty="0">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US" sz="1400" b="1"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P</a:t>
            </a:r>
            <a:r>
              <a:rPr lang="en-US" sz="1400" b="1" i="1" kern="0" baseline="3000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sz="1400" b="1" i="1" kern="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2</a:t>
            </a:r>
            <a:r>
              <a:rPr lang="en-US" sz="1400" b="1"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sz="1400" b="1"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o,p</a:t>
            </a:r>
            <a:r>
              <a:rPr lang="en-US" sz="1400" b="1"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和</a:t>
            </a:r>
            <a:r>
              <a:rPr lang="en-US" sz="1400" b="1"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P</a:t>
            </a:r>
            <a:r>
              <a:rPr lang="en-US" sz="1400" b="1" i="1" kern="0" baseline="3000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sz="1400" b="1" i="1" kern="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2</a:t>
            </a:r>
            <a:r>
              <a:rPr lang="en-US" sz="1400" b="1"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sz="1400" b="1"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c,p</a:t>
            </a:r>
            <a:r>
              <a:rPr lang="en-US" sz="1400" b="1"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endParaRPr lang="en-US" altLang="zh-CN" sz="1400" dirty="0">
              <a:latin typeface="Times New Roman" panose="02020603050405020304" pitchFamily="18" charset="0"/>
              <a:ea typeface="Microsoft YaHei" panose="020B0503020204020204" pitchFamily="34" charset="-122"/>
              <a:cs typeface="Times New Roman" panose="02020603050405020304" pitchFamily="18" charset="0"/>
            </a:endParaRPr>
          </a:p>
          <a:p>
            <a:pPr indent="0" fontAlgn="auto">
              <a:lnSpc>
                <a:spcPct val="150000"/>
              </a:lnSpc>
              <a:buFont typeface="+mj-lt"/>
              <a:buNone/>
            </a:pPr>
            <a:endParaRPr lang="en-US" altLang="zh-CN" sz="1400" dirty="0">
              <a:latin typeface="Times New Roman" panose="02020603050405020304" pitchFamily="18" charset="0"/>
              <a:cs typeface="Times New Roman" panose="02020603050405020304" pitchFamily="18" charset="0"/>
            </a:endParaRPr>
          </a:p>
          <a:p>
            <a:pPr indent="0" fontAlgn="auto">
              <a:lnSpc>
                <a:spcPct val="150000"/>
              </a:lnSpc>
              <a:buFont typeface="+mj-lt"/>
              <a:buNone/>
            </a:pPr>
            <a:r>
              <a:rPr lang="en-US" altLang="zh-CN" sz="1400" dirty="0">
                <a:latin typeface="Times New Roman" panose="02020603050405020304" pitchFamily="18" charset="0"/>
                <a:cs typeface="Times New Roman" panose="02020603050405020304" pitchFamily="18" charset="0"/>
              </a:rPr>
              <a:t>3. </a:t>
            </a:r>
            <a:r>
              <a:rPr lang="zh-CN" altLang="en-US" sz="1400" dirty="0">
                <a:latin typeface="Times New Roman" panose="02020603050405020304" pitchFamily="18" charset="0"/>
                <a:ea typeface="Microsoft YaHei" panose="020B0503020204020204" pitchFamily="34" charset="-122"/>
                <a:cs typeface="Times New Roman" panose="02020603050405020304" pitchFamily="18" charset="0"/>
              </a:rPr>
              <a:t>为仅有的</a:t>
            </a:r>
            <a:r>
              <a:rPr lang="en-US" sz="1400" b="1"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P</a:t>
            </a:r>
            <a:r>
              <a:rPr lang="en-US" sz="1400" b="1" i="1" kern="0" baseline="-25000" dirty="0">
                <a:latin typeface="Times New Roman" panose="02020603050405020304" pitchFamily="18" charset="0"/>
                <a:ea typeface="Microsoft YaHei" panose="020B0503020204020204" pitchFamily="34" charset="-122"/>
                <a:cs typeface="Times New Roman" panose="02020603050405020304" pitchFamily="18" charset="0"/>
                <a:sym typeface="+mn-ea"/>
              </a:rPr>
              <a:t>3</a:t>
            </a:r>
            <a:r>
              <a:rPr lang="en-US" sz="1400" b="1"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sz="1400" b="1" i="1" kern="0" dirty="0">
                <a:latin typeface="Times New Roman" panose="02020603050405020304" pitchFamily="18" charset="0"/>
                <a:ea typeface="Microsoft YaHei" panose="020B0503020204020204" pitchFamily="34" charset="-122"/>
                <a:cs typeface="Times New Roman" panose="02020603050405020304" pitchFamily="18" charset="0"/>
                <a:sym typeface="+mn-ea"/>
              </a:rPr>
              <a:t>c,o,p</a:t>
            </a:r>
            <a:r>
              <a:rPr lang="en-US" sz="1400" b="1"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400" dirty="0">
                <a:latin typeface="Times New Roman" panose="02020603050405020304" pitchFamily="18" charset="0"/>
                <a:ea typeface="Microsoft YaHei" panose="020B0503020204020204" pitchFamily="34" charset="-122"/>
                <a:cs typeface="Times New Roman" panose="02020603050405020304" pitchFamily="18" charset="0"/>
              </a:rPr>
              <a:t>制定出最佳访问计划；</a:t>
            </a:r>
          </a:p>
          <a:p>
            <a:pPr fontAlgn="auto">
              <a:lnSpc>
                <a:spcPct val="150000"/>
              </a:lnSpc>
            </a:pPr>
            <a:endParaRPr lang="zh-CN" altLang="en-US" sz="1400" dirty="0">
              <a:solidFill>
                <a:schemeClr val="accent1"/>
              </a:solidFill>
              <a:latin typeface="Times New Roman" panose="02020603050405020304" pitchFamily="18" charset="0"/>
              <a:ea typeface="Microsoft YaHei" panose="020B0503020204020204" pitchFamily="34" charset="-122"/>
              <a:cs typeface="Times New Roman" panose="02020603050405020304" pitchFamily="18" charset="0"/>
            </a:endParaRPr>
          </a:p>
          <a:p>
            <a:pPr fontAlgn="auto">
              <a:lnSpc>
                <a:spcPct val="150000"/>
              </a:lnSpc>
            </a:pPr>
            <a:r>
              <a:rPr lang="zh-CN" altLang="en-US" sz="1400" dirty="0">
                <a:solidFill>
                  <a:schemeClr val="accent1"/>
                </a:solidFill>
                <a:latin typeface="Times New Roman" panose="02020603050405020304" pitchFamily="18" charset="0"/>
                <a:ea typeface="Microsoft YaHei" panose="020B0503020204020204" pitchFamily="34" charset="-122"/>
                <a:cs typeface="Times New Roman" panose="02020603050405020304" pitchFamily="18" charset="0"/>
              </a:rPr>
              <a:t>问2:最佳访问计划是什么?</a:t>
            </a:r>
          </a:p>
        </p:txBody>
      </p:sp>
      <p:sp>
        <p:nvSpPr>
          <p:cNvPr id="47" name="Rectangle: Rounded Corners 61"/>
          <p:cNvSpPr/>
          <p:nvPr/>
        </p:nvSpPr>
        <p:spPr>
          <a:xfrm>
            <a:off x="4279265" y="1104900"/>
            <a:ext cx="4543425" cy="4293870"/>
          </a:xfrm>
          <a:prstGeom prst="roundRect">
            <a:avLst>
              <a:gd name="adj" fmla="val 10424"/>
            </a:avLst>
          </a:prstGeom>
          <a:noFill/>
          <a:ln w="28575" cap="flat" cmpd="sng" algn="ctr">
            <a:solidFill>
              <a:srgbClr val="FFFF00"/>
            </a:solidFill>
            <a:prstDash val="solid"/>
          </a:ln>
          <a:effectLst>
            <a:glow rad="139700">
              <a:schemeClr val="accent3">
                <a:satMod val="175000"/>
                <a:alpha val="40000"/>
              </a:schemeClr>
            </a:glow>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ln>
                <a:solidFill>
                  <a:prstClr val="white"/>
                </a:solidFill>
              </a:ln>
              <a:solidFill>
                <a:prstClr val="whit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矩形 1"/>
          <p:cNvSpPr/>
          <p:nvPr/>
        </p:nvSpPr>
        <p:spPr>
          <a:xfrm>
            <a:off x="277495" y="2376170"/>
            <a:ext cx="2108835" cy="2089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77495" y="2814955"/>
            <a:ext cx="2460625" cy="222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7515" y="4535170"/>
            <a:ext cx="3354070" cy="929005"/>
            <a:chOff x="285203" y="4754195"/>
            <a:chExt cx="3675815" cy="1044337"/>
          </a:xfrm>
        </p:grpSpPr>
        <p:sp>
          <p:nvSpPr>
            <p:cNvPr id="5" name="矩形 4"/>
            <p:cNvSpPr/>
            <p:nvPr/>
          </p:nvSpPr>
          <p:spPr>
            <a:xfrm>
              <a:off x="359545" y="4814699"/>
              <a:ext cx="3505224" cy="828760"/>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customers: </a:t>
              </a:r>
              <a:r>
                <a:rPr lang="en-US" altLang="zh-CN" sz="1400" dirty="0">
                  <a:solidFill>
                    <a:srgbClr val="0070C0"/>
                  </a:solidFill>
                  <a:latin typeface="Times New Roman" panose="02020603050405020304" pitchFamily="18" charset="0"/>
                  <a:cs typeface="Times New Roman" panose="02020603050405020304" pitchFamily="18" charset="0"/>
                </a:rPr>
                <a:t>index on </a:t>
              </a:r>
              <a:r>
                <a:rPr lang="en-US" altLang="zh-CN" sz="1400" dirty="0" err="1">
                  <a:solidFill>
                    <a:srgbClr val="0070C0"/>
                  </a:solidFill>
                  <a:latin typeface="Times New Roman" panose="02020603050405020304" pitchFamily="18" charset="0"/>
                  <a:cs typeface="Times New Roman" panose="02020603050405020304" pitchFamily="18" charset="0"/>
                </a:rPr>
                <a:t>contactNumber</a:t>
              </a:r>
              <a:endParaRPr lang="en-US" altLang="zh-CN" sz="1400" dirty="0">
                <a:solidFill>
                  <a:srgbClr val="0070C0"/>
                </a:solidFill>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orders: </a:t>
              </a:r>
              <a:r>
                <a:rPr lang="en-US" altLang="zh-CN" sz="1400" dirty="0">
                  <a:solidFill>
                    <a:srgbClr val="0070C0"/>
                  </a:solidFill>
                  <a:latin typeface="Times New Roman" panose="02020603050405020304" pitchFamily="18" charset="0"/>
                  <a:cs typeface="Times New Roman" panose="02020603050405020304" pitchFamily="18" charset="0"/>
                </a:rPr>
                <a:t>index on </a:t>
              </a:r>
              <a:r>
                <a:rPr lang="en-US" altLang="zh-CN" sz="1400" dirty="0" err="1">
                  <a:solidFill>
                    <a:srgbClr val="0070C0"/>
                  </a:solidFill>
                  <a:latin typeface="Times New Roman" panose="02020603050405020304" pitchFamily="18" charset="0"/>
                  <a:cs typeface="Times New Roman" panose="02020603050405020304" pitchFamily="18" charset="0"/>
                </a:rPr>
                <a:t>cid</a:t>
              </a:r>
              <a:r>
                <a:rPr lang="en-US" altLang="zh-CN" sz="1400" dirty="0">
                  <a:solidFill>
                    <a:srgbClr val="0070C0"/>
                  </a:solidFill>
                  <a:latin typeface="Times New Roman" panose="02020603050405020304" pitchFamily="18" charset="0"/>
                  <a:cs typeface="Times New Roman" panose="02020603050405020304" pitchFamily="18" charset="0"/>
                </a:rPr>
                <a:t>, date</a:t>
              </a:r>
            </a:p>
            <a:p>
              <a:r>
                <a:rPr lang="en-US" altLang="zh-CN" sz="1400" dirty="0">
                  <a:latin typeface="Times New Roman" panose="02020603050405020304" pitchFamily="18" charset="0"/>
                  <a:cs typeface="Times New Roman" panose="02020603050405020304" pitchFamily="18" charset="0"/>
                </a:rPr>
                <a:t>products: </a:t>
              </a:r>
              <a:r>
                <a:rPr lang="en-US" altLang="zh-CN" sz="1400" dirty="0">
                  <a:solidFill>
                    <a:srgbClr val="0070C0"/>
                  </a:solidFill>
                  <a:latin typeface="Times New Roman" panose="02020603050405020304" pitchFamily="18" charset="0"/>
                  <a:cs typeface="Times New Roman" panose="02020603050405020304" pitchFamily="18" charset="0"/>
                </a:rPr>
                <a:t>index on id, name</a:t>
              </a:r>
            </a:p>
          </p:txBody>
        </p:sp>
        <p:sp>
          <p:nvSpPr>
            <p:cNvPr id="42" name="Rectangle: Rounded Corners 61"/>
            <p:cNvSpPr/>
            <p:nvPr/>
          </p:nvSpPr>
          <p:spPr>
            <a:xfrm>
              <a:off x="285203" y="4754195"/>
              <a:ext cx="3675815" cy="1044337"/>
            </a:xfrm>
            <a:prstGeom prst="roundRect">
              <a:avLst/>
            </a:prstGeom>
            <a:noFill/>
            <a:ln w="28575" cap="flat" cmpd="sng" algn="ctr">
              <a:solidFill>
                <a:srgbClr val="FFFF00"/>
              </a:solidFill>
              <a:prstDash val="solid"/>
            </a:ln>
            <a:effectLst>
              <a:glow rad="139700">
                <a:schemeClr val="accent3">
                  <a:satMod val="175000"/>
                  <a:alpha val="40000"/>
                </a:schemeClr>
              </a:glow>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ln>
                  <a:solidFill>
                    <a:prstClr val="white"/>
                  </a:solidFill>
                </a:ln>
                <a:solidFill>
                  <a:prstClr val="whit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28" name="Arc 34"/>
          <p:cNvSpPr/>
          <p:nvPr/>
        </p:nvSpPr>
        <p:spPr>
          <a:xfrm rot="3581531" flipV="1">
            <a:off x="4084955" y="-593090"/>
            <a:ext cx="2986405" cy="7318375"/>
          </a:xfrm>
          <a:prstGeom prst="arc">
            <a:avLst>
              <a:gd name="adj1" fmla="val 16305457"/>
              <a:gd name="adj2" fmla="val 1442157"/>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13765" fontAlgn="base">
              <a:spcBef>
                <a:spcPct val="0"/>
              </a:spcBef>
              <a:spcAft>
                <a:spcPct val="0"/>
              </a:spcAft>
            </a:pPr>
            <a:endParaRPr lang="en-US" sz="180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椭圆 5"/>
          <p:cNvSpPr>
            <a:spLocks noChangeArrowheads="1"/>
          </p:cNvSpPr>
          <p:nvPr/>
        </p:nvSpPr>
        <p:spPr bwMode="auto">
          <a:xfrm>
            <a:off x="3864769" y="68812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cs typeface="Times New Roman" panose="02020603050405020304" pitchFamily="18" charset="0"/>
            </a:endParaRPr>
          </a:p>
        </p:txBody>
      </p:sp>
      <p:sp>
        <p:nvSpPr>
          <p:cNvPr id="8" name="矩形 6"/>
          <p:cNvSpPr>
            <a:spLocks noChangeArrowheads="1"/>
          </p:cNvSpPr>
          <p:nvPr/>
        </p:nvSpPr>
        <p:spPr bwMode="auto">
          <a:xfrm>
            <a:off x="-11112" y="69024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9" name="文本框 10"/>
          <p:cNvSpPr txBox="1">
            <a:spLocks noChangeArrowheads="1"/>
          </p:cNvSpPr>
          <p:nvPr/>
        </p:nvSpPr>
        <p:spPr bwMode="auto">
          <a:xfrm>
            <a:off x="-112713" y="708622"/>
            <a:ext cx="44716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访问计划枚举</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只考虑左深连接树</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交换性</a:t>
            </a: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92" name="矩形 91"/>
          <p:cNvSpPr/>
          <p:nvPr/>
        </p:nvSpPr>
        <p:spPr>
          <a:xfrm>
            <a:off x="505485" y="1340971"/>
            <a:ext cx="3979378" cy="2122805"/>
          </a:xfrm>
          <a:prstGeom prst="rect">
            <a:avLst/>
          </a:prstGeom>
        </p:spPr>
        <p:txBody>
          <a:bodyPr wrap="square">
            <a:spAutoFit/>
          </a:bodyPr>
          <a:lstStyle/>
          <a:p>
            <a:pPr marL="285750" indent="-285750">
              <a:buFont typeface="Wingdings" panose="05000000000000000000" pitchFamily="2" charset="2"/>
              <a:buChar char="Ø"/>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一个简单的SQL查询：</a:t>
            </a:r>
            <a:endParaRPr lang="en-US" altLang="zh-CN" dirty="0">
              <a:latin typeface="Microsoft YaHei" panose="020B0503020204020204" pitchFamily="34" charset="-122"/>
              <a:ea typeface="Microsoft YaHei" panose="020B0503020204020204" pitchFamily="34" charset="-122"/>
              <a:cs typeface="Microsoft YaHei" panose="020B0503020204020204" pitchFamily="34" charset="-122"/>
            </a:endParaRPr>
          </a:p>
          <a:p>
            <a:endParaRPr lang="en-US" altLang="zh-CN"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select</a:t>
            </a:r>
            <a:r>
              <a:rPr lang="en-US" altLang="zh-CN" sz="1400" dirty="0">
                <a:latin typeface="Times New Roman" panose="02020603050405020304" pitchFamily="18" charset="0"/>
                <a:cs typeface="Times New Roman" panose="02020603050405020304" pitchFamily="18" charset="0"/>
              </a:rPr>
              <a:t> </a:t>
            </a:r>
            <a:r>
              <a:rPr lang="en-US" altLang="zh-CN" sz="1400" dirty="0" err="1">
                <a:solidFill>
                  <a:srgbClr val="0070C0"/>
                </a:solidFill>
                <a:latin typeface="Times New Roman" panose="02020603050405020304" pitchFamily="18" charset="0"/>
                <a:cs typeface="Times New Roman" panose="02020603050405020304" pitchFamily="18" charset="0"/>
              </a:rPr>
              <a:t>o.date</a:t>
            </a:r>
            <a:r>
              <a:rPr lang="en-US" altLang="zh-CN" sz="1400" dirty="0">
                <a:solidFill>
                  <a:srgbClr val="0070C0"/>
                </a:solidFill>
                <a:latin typeface="Times New Roman" panose="02020603050405020304" pitchFamily="18" charset="0"/>
                <a:cs typeface="Times New Roman" panose="02020603050405020304" pitchFamily="18" charset="0"/>
              </a:rPr>
              <a:t>, </a:t>
            </a:r>
            <a:r>
              <a:rPr lang="en-US" altLang="zh-CN" sz="1400" dirty="0" err="1">
                <a:solidFill>
                  <a:srgbClr val="0070C0"/>
                </a:solidFill>
                <a:latin typeface="Times New Roman" panose="02020603050405020304" pitchFamily="18" charset="0"/>
                <a:cs typeface="Times New Roman" panose="02020603050405020304" pitchFamily="18" charset="0"/>
              </a:rPr>
              <a:t>o.quantity</a:t>
            </a:r>
            <a:r>
              <a:rPr lang="en-US" altLang="zh-CN" sz="1400" dirty="0">
                <a:solidFill>
                  <a:srgbClr val="0070C0"/>
                </a:solidFill>
                <a:latin typeface="Times New Roman" panose="02020603050405020304" pitchFamily="18" charset="0"/>
                <a:cs typeface="Times New Roman" panose="02020603050405020304" pitchFamily="18" charset="0"/>
              </a:rPr>
              <a:t>, p.name</a:t>
            </a:r>
          </a:p>
          <a:p>
            <a:r>
              <a:rPr lang="en-US" altLang="zh-CN" sz="1400" b="1" dirty="0">
                <a:latin typeface="Times New Roman" panose="02020603050405020304" pitchFamily="18" charset="0"/>
                <a:cs typeface="Times New Roman" panose="02020603050405020304" pitchFamily="18" charset="0"/>
              </a:rPr>
              <a:t>from</a:t>
            </a:r>
            <a:r>
              <a:rPr lang="en-US" altLang="zh-CN" sz="1400" dirty="0">
                <a:latin typeface="Times New Roman" panose="02020603050405020304" pitchFamily="18" charset="0"/>
                <a:cs typeface="Times New Roman" panose="02020603050405020304" pitchFamily="18" charset="0"/>
              </a:rPr>
              <a:t> </a:t>
            </a:r>
            <a:r>
              <a:rPr lang="en-US" altLang="zh-CN" sz="1400" dirty="0">
                <a:solidFill>
                  <a:srgbClr val="0070C0"/>
                </a:solidFill>
                <a:latin typeface="Times New Roman" panose="02020603050405020304" pitchFamily="18" charset="0"/>
                <a:cs typeface="Times New Roman" panose="02020603050405020304" pitchFamily="18" charset="0"/>
              </a:rPr>
              <a:t>customers c, orders o, products p</a:t>
            </a:r>
          </a:p>
          <a:p>
            <a:r>
              <a:rPr lang="en-US" altLang="zh-CN" sz="1400" b="1" dirty="0">
                <a:latin typeface="Times New Roman" panose="02020603050405020304" pitchFamily="18" charset="0"/>
                <a:cs typeface="Times New Roman" panose="02020603050405020304" pitchFamily="18" charset="0"/>
              </a:rPr>
              <a:t>where</a:t>
            </a:r>
            <a:r>
              <a:rPr lang="en-US" altLang="zh-CN" sz="1400" dirty="0">
                <a:latin typeface="Times New Roman" panose="02020603050405020304" pitchFamily="18" charset="0"/>
                <a:cs typeface="Times New Roman" panose="02020603050405020304" pitchFamily="18" charset="0"/>
              </a:rPr>
              <a:t> </a:t>
            </a:r>
            <a:r>
              <a:rPr lang="en-US" altLang="zh-CN" sz="1400" dirty="0" err="1">
                <a:solidFill>
                  <a:srgbClr val="0070C0"/>
                </a:solidFill>
                <a:latin typeface="Times New Roman" panose="02020603050405020304" pitchFamily="18" charset="0"/>
                <a:cs typeface="Times New Roman" panose="02020603050405020304" pitchFamily="18" charset="0"/>
              </a:rPr>
              <a:t>c.contactNumber</a:t>
            </a:r>
            <a:r>
              <a:rPr lang="en-US" altLang="zh-CN" sz="1400" dirty="0">
                <a:solidFill>
                  <a:srgbClr val="0070C0"/>
                </a:solidFill>
                <a:latin typeface="Times New Roman" panose="02020603050405020304" pitchFamily="18" charset="0"/>
                <a:cs typeface="Times New Roman" panose="02020603050405020304" pitchFamily="18" charset="0"/>
              </a:rPr>
              <a:t> = ?</a:t>
            </a:r>
          </a:p>
          <a:p>
            <a:r>
              <a:rPr lang="en-US" altLang="zh-CN" sz="1400" dirty="0">
                <a:latin typeface="Times New Roman" panose="02020603050405020304" pitchFamily="18" charset="0"/>
                <a:cs typeface="Times New Roman" panose="02020603050405020304" pitchFamily="18" charset="0"/>
              </a:rPr>
              <a:t>     and </a:t>
            </a:r>
            <a:r>
              <a:rPr lang="en-US" altLang="zh-CN" sz="1400" dirty="0">
                <a:solidFill>
                  <a:srgbClr val="0070C0"/>
                </a:solidFill>
                <a:latin typeface="Times New Roman" panose="02020603050405020304" pitchFamily="18" charset="0"/>
                <a:cs typeface="Times New Roman" panose="02020603050405020304" pitchFamily="18" charset="0"/>
              </a:rPr>
              <a:t>c.id = </a:t>
            </a:r>
            <a:r>
              <a:rPr lang="en-US" altLang="zh-CN" sz="1400" dirty="0" err="1">
                <a:solidFill>
                  <a:srgbClr val="0070C0"/>
                </a:solidFill>
                <a:latin typeface="Times New Roman" panose="02020603050405020304" pitchFamily="18" charset="0"/>
                <a:cs typeface="Times New Roman" panose="02020603050405020304" pitchFamily="18" charset="0"/>
              </a:rPr>
              <a:t>o.cid</a:t>
            </a:r>
            <a:endParaRPr lang="en-US" altLang="zh-CN" sz="1400" dirty="0">
              <a:solidFill>
                <a:srgbClr val="0070C0"/>
              </a:solidFill>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     and </a:t>
            </a:r>
            <a:r>
              <a:rPr lang="en-US" altLang="zh-CN" sz="1400" dirty="0">
                <a:solidFill>
                  <a:srgbClr val="0070C0"/>
                </a:solidFill>
                <a:latin typeface="Times New Roman" panose="02020603050405020304" pitchFamily="18" charset="0"/>
                <a:cs typeface="Times New Roman" panose="02020603050405020304" pitchFamily="18" charset="0"/>
              </a:rPr>
              <a:t>p.id = </a:t>
            </a:r>
            <a:r>
              <a:rPr lang="en-US" altLang="zh-CN" sz="1400" dirty="0" err="1">
                <a:solidFill>
                  <a:srgbClr val="0070C0"/>
                </a:solidFill>
                <a:latin typeface="Times New Roman" panose="02020603050405020304" pitchFamily="18" charset="0"/>
                <a:cs typeface="Times New Roman" panose="02020603050405020304" pitchFamily="18" charset="0"/>
              </a:rPr>
              <a:t>o.pid</a:t>
            </a:r>
            <a:endParaRPr lang="en-US" altLang="zh-CN" sz="1400" dirty="0">
              <a:solidFill>
                <a:srgbClr val="0070C0"/>
              </a:solidFill>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     and </a:t>
            </a:r>
            <a:r>
              <a:rPr lang="en-US" altLang="zh-CN" sz="1400" dirty="0" err="1">
                <a:solidFill>
                  <a:srgbClr val="0070C0"/>
                </a:solidFill>
                <a:latin typeface="Times New Roman" panose="02020603050405020304" pitchFamily="18" charset="0"/>
                <a:cs typeface="Times New Roman" panose="02020603050405020304" pitchFamily="18" charset="0"/>
              </a:rPr>
              <a:t>o.date</a:t>
            </a:r>
            <a:r>
              <a:rPr lang="en-US" altLang="zh-CN" sz="1400" dirty="0">
                <a:solidFill>
                  <a:srgbClr val="0070C0"/>
                </a:solidFill>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between</a:t>
            </a:r>
            <a:r>
              <a:rPr lang="en-US" altLang="zh-CN" sz="1400" dirty="0">
                <a:solidFill>
                  <a:srgbClr val="0070C0"/>
                </a:solidFill>
                <a:latin typeface="Times New Roman" panose="02020603050405020304" pitchFamily="18" charset="0"/>
                <a:cs typeface="Times New Roman" panose="02020603050405020304" pitchFamily="18" charset="0"/>
              </a:rPr>
              <a:t> ? </a:t>
            </a:r>
            <a:r>
              <a:rPr lang="en-US" altLang="zh-CN" sz="1400" dirty="0">
                <a:latin typeface="Times New Roman" panose="02020603050405020304" pitchFamily="18" charset="0"/>
                <a:cs typeface="Times New Roman" panose="02020603050405020304" pitchFamily="18" charset="0"/>
              </a:rPr>
              <a:t>and</a:t>
            </a:r>
            <a:r>
              <a:rPr lang="en-US" altLang="zh-CN" sz="1400" dirty="0">
                <a:solidFill>
                  <a:srgbClr val="0070C0"/>
                </a:solidFill>
                <a:latin typeface="Times New Roman" panose="02020603050405020304" pitchFamily="18" charset="0"/>
                <a:cs typeface="Times New Roman" panose="02020603050405020304" pitchFamily="18" charset="0"/>
              </a:rPr>
              <a:t> ?</a:t>
            </a:r>
          </a:p>
          <a:p>
            <a:r>
              <a:rPr lang="en-US" altLang="zh-CN" sz="1400" b="1" dirty="0">
                <a:latin typeface="Times New Roman" panose="02020603050405020304" pitchFamily="18" charset="0"/>
                <a:cs typeface="Times New Roman" panose="02020603050405020304" pitchFamily="18" charset="0"/>
              </a:rPr>
              <a:t>order</a:t>
            </a:r>
            <a:r>
              <a:rPr lang="en-US" altLang="zh-CN" sz="1400" dirty="0">
                <a:latin typeface="Times New Roman" panose="02020603050405020304" pitchFamily="18" charset="0"/>
                <a:cs typeface="Times New Roman" panose="02020603050405020304" pitchFamily="18" charset="0"/>
              </a:rPr>
              <a:t> </a:t>
            </a:r>
            <a:r>
              <a:rPr lang="en-US" altLang="zh-CN" sz="1400" b="1" dirty="0">
                <a:latin typeface="Times New Roman" panose="02020603050405020304" pitchFamily="18" charset="0"/>
                <a:cs typeface="Times New Roman" panose="02020603050405020304" pitchFamily="18" charset="0"/>
              </a:rPr>
              <a:t>by</a:t>
            </a:r>
            <a:r>
              <a:rPr lang="en-US" altLang="zh-CN" sz="1400" dirty="0">
                <a:latin typeface="Times New Roman" panose="02020603050405020304" pitchFamily="18" charset="0"/>
                <a:cs typeface="Times New Roman" panose="02020603050405020304" pitchFamily="18" charset="0"/>
              </a:rPr>
              <a:t> </a:t>
            </a:r>
            <a:r>
              <a:rPr lang="en-US" altLang="zh-CN" sz="1400" dirty="0" err="1">
                <a:solidFill>
                  <a:srgbClr val="0070C0"/>
                </a:solidFill>
                <a:latin typeface="Times New Roman" panose="02020603050405020304" pitchFamily="18" charset="0"/>
                <a:cs typeface="Times New Roman" panose="02020603050405020304" pitchFamily="18" charset="0"/>
              </a:rPr>
              <a:t>o.date</a:t>
            </a:r>
          </a:p>
        </p:txBody>
      </p:sp>
      <p:sp>
        <p:nvSpPr>
          <p:cNvPr id="27" name="Arc 33"/>
          <p:cNvSpPr/>
          <p:nvPr/>
        </p:nvSpPr>
        <p:spPr>
          <a:xfrm rot="17000364">
            <a:off x="3601720" y="3414395"/>
            <a:ext cx="2462530" cy="3242945"/>
          </a:xfrm>
          <a:prstGeom prst="arc">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13765" fontAlgn="base">
              <a:spcBef>
                <a:spcPct val="0"/>
              </a:spcBef>
              <a:spcAft>
                <a:spcPct val="0"/>
              </a:spcAft>
            </a:pPr>
            <a:endParaRPr lang="en-US" sz="180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9" name="Arc 35"/>
          <p:cNvSpPr/>
          <p:nvPr/>
        </p:nvSpPr>
        <p:spPr>
          <a:xfrm rot="3078974" flipV="1">
            <a:off x="3583700" y="-893325"/>
            <a:ext cx="3958598" cy="7777587"/>
          </a:xfrm>
          <a:prstGeom prst="arc">
            <a:avLst>
              <a:gd name="adj1" fmla="val 16131428"/>
              <a:gd name="adj2" fmla="val 2657269"/>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13765" fontAlgn="base">
              <a:spcBef>
                <a:spcPct val="0"/>
              </a:spcBef>
              <a:spcAft>
                <a:spcPct val="0"/>
              </a:spcAft>
            </a:pPr>
            <a:endParaRPr lang="en-US" sz="180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2" name="组合 1"/>
          <p:cNvGrpSpPr/>
          <p:nvPr/>
        </p:nvGrpSpPr>
        <p:grpSpPr>
          <a:xfrm>
            <a:off x="5005686" y="2115088"/>
            <a:ext cx="3659279" cy="2596701"/>
            <a:chOff x="4216893" y="2838084"/>
            <a:chExt cx="3659279" cy="2596701"/>
          </a:xfrm>
        </p:grpSpPr>
        <p:sp>
          <p:nvSpPr>
            <p:cNvPr id="12" name="TextBox 2"/>
            <p:cNvSpPr txBox="1"/>
            <p:nvPr/>
          </p:nvSpPr>
          <p:spPr>
            <a:xfrm>
              <a:off x="4315631" y="4421847"/>
              <a:ext cx="934616" cy="369236"/>
            </a:xfrm>
            <a:prstGeom prst="rect">
              <a:avLst/>
            </a:prstGeom>
            <a:noFill/>
          </p:spPr>
          <p:txBody>
            <a:bodyPr wrap="square" rtlCol="0">
              <a:spAutoFit/>
            </a:bodyPr>
            <a:lstStyle/>
            <a:p>
              <a:pPr defTabSz="913765" fontAlgn="base">
                <a:spcBef>
                  <a:spcPct val="0"/>
                </a:spcBef>
                <a:spcAft>
                  <a:spcPct val="0"/>
                </a:spcAft>
              </a:pPr>
              <a:r>
                <a:rPr lang="en-US" sz="1800" b="1"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ISCAN</a:t>
              </a:r>
            </a:p>
          </p:txBody>
        </p:sp>
        <p:sp>
          <p:nvSpPr>
            <p:cNvPr id="13" name="TextBox 8"/>
            <p:cNvSpPr txBox="1"/>
            <p:nvPr/>
          </p:nvSpPr>
          <p:spPr>
            <a:xfrm>
              <a:off x="4216893" y="5060461"/>
              <a:ext cx="1140785" cy="369236"/>
            </a:xfrm>
            <a:prstGeom prst="rect">
              <a:avLst/>
            </a:prstGeom>
            <a:noFill/>
          </p:spPr>
          <p:txBody>
            <a:bodyPr wrap="none" rtlCol="0">
              <a:spAutoFit/>
            </a:bodyPr>
            <a:lstStyle/>
            <a:p>
              <a:pPr defTabSz="913765" fontAlgn="base">
                <a:spcBef>
                  <a:spcPct val="0"/>
                </a:spcBef>
                <a:spcAft>
                  <a:spcPct val="0"/>
                </a:spcAft>
              </a:pPr>
              <a:r>
                <a:rPr lang="en-US" sz="1800" i="1" dirty="0">
                  <a:latin typeface="Times New Roman" panose="02020603050405020304" pitchFamily="18" charset="0"/>
                  <a:ea typeface="Microsoft YaHei" panose="020B0503020204020204" pitchFamily="34" charset="-122"/>
                  <a:cs typeface="Times New Roman" panose="02020603050405020304" pitchFamily="18" charset="0"/>
                </a:rPr>
                <a:t>customers</a:t>
              </a:r>
            </a:p>
          </p:txBody>
        </p:sp>
        <p:cxnSp>
          <p:nvCxnSpPr>
            <p:cNvPr id="14" name="Straight Connector 11"/>
            <p:cNvCxnSpPr>
              <a:endCxn id="12" idx="0"/>
            </p:cNvCxnSpPr>
            <p:nvPr/>
          </p:nvCxnSpPr>
          <p:spPr>
            <a:xfrm flipH="1">
              <a:off x="4782939" y="3989912"/>
              <a:ext cx="512818" cy="431935"/>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5"/>
            <p:cNvSpPr txBox="1"/>
            <p:nvPr/>
          </p:nvSpPr>
          <p:spPr>
            <a:xfrm>
              <a:off x="5176677" y="3620676"/>
              <a:ext cx="767959" cy="369236"/>
            </a:xfrm>
            <a:prstGeom prst="rect">
              <a:avLst/>
            </a:prstGeom>
            <a:noFill/>
          </p:spPr>
          <p:txBody>
            <a:bodyPr wrap="square" rtlCol="0">
              <a:spAutoFit/>
            </a:bodyPr>
            <a:lstStyle/>
            <a:p>
              <a:pPr defTabSz="913765" fontAlgn="base">
                <a:spcBef>
                  <a:spcPct val="0"/>
                </a:spcBef>
                <a:spcAft>
                  <a:spcPct val="0"/>
                </a:spcAft>
              </a:pPr>
              <a:r>
                <a:rPr lang="en-US" sz="1800" b="1"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NLJ</a:t>
              </a:r>
            </a:p>
          </p:txBody>
        </p:sp>
        <p:cxnSp>
          <p:nvCxnSpPr>
            <p:cNvPr id="16" name="Straight Connector 16"/>
            <p:cNvCxnSpPr>
              <a:endCxn id="17" idx="0"/>
            </p:cNvCxnSpPr>
            <p:nvPr/>
          </p:nvCxnSpPr>
          <p:spPr>
            <a:xfrm>
              <a:off x="5584690" y="3989912"/>
              <a:ext cx="635211" cy="431935"/>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9"/>
            <p:cNvSpPr txBox="1"/>
            <p:nvPr/>
          </p:nvSpPr>
          <p:spPr>
            <a:xfrm>
              <a:off x="5752591" y="4421847"/>
              <a:ext cx="934619" cy="369204"/>
            </a:xfrm>
            <a:prstGeom prst="rect">
              <a:avLst/>
            </a:prstGeom>
            <a:noFill/>
          </p:spPr>
          <p:txBody>
            <a:bodyPr wrap="square" rtlCol="0">
              <a:spAutoFit/>
            </a:bodyPr>
            <a:lstStyle/>
            <a:p>
              <a:pPr defTabSz="913765" fontAlgn="base">
                <a:spcBef>
                  <a:spcPct val="0"/>
                </a:spcBef>
                <a:spcAft>
                  <a:spcPct val="0"/>
                </a:spcAft>
              </a:pPr>
              <a:r>
                <a:rPr lang="en-US" sz="1800" b="1"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ISCAN</a:t>
              </a:r>
            </a:p>
          </p:txBody>
        </p:sp>
        <p:cxnSp>
          <p:nvCxnSpPr>
            <p:cNvPr id="18" name="Straight Connector 21"/>
            <p:cNvCxnSpPr>
              <a:stCxn id="17" idx="2"/>
              <a:endCxn id="19" idx="0"/>
            </p:cNvCxnSpPr>
            <p:nvPr/>
          </p:nvCxnSpPr>
          <p:spPr>
            <a:xfrm flipH="1">
              <a:off x="6219900" y="4791051"/>
              <a:ext cx="1" cy="274498"/>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22"/>
            <p:cNvSpPr txBox="1"/>
            <p:nvPr/>
          </p:nvSpPr>
          <p:spPr>
            <a:xfrm>
              <a:off x="5830311" y="5065549"/>
              <a:ext cx="779178" cy="369236"/>
            </a:xfrm>
            <a:prstGeom prst="rect">
              <a:avLst/>
            </a:prstGeom>
            <a:noFill/>
          </p:spPr>
          <p:txBody>
            <a:bodyPr wrap="none" rtlCol="0">
              <a:spAutoFit/>
            </a:bodyPr>
            <a:lstStyle/>
            <a:p>
              <a:pPr defTabSz="913765" fontAlgn="base">
                <a:spcBef>
                  <a:spcPct val="0"/>
                </a:spcBef>
                <a:spcAft>
                  <a:spcPct val="0"/>
                </a:spcAft>
              </a:pPr>
              <a:r>
                <a:rPr lang="en-US" sz="1800" i="1" dirty="0">
                  <a:latin typeface="Times New Roman" panose="02020603050405020304" pitchFamily="18" charset="0"/>
                  <a:ea typeface="Microsoft YaHei" panose="020B0503020204020204" pitchFamily="34" charset="-122"/>
                  <a:cs typeface="Times New Roman" panose="02020603050405020304" pitchFamily="18" charset="0"/>
                </a:rPr>
                <a:t>orders</a:t>
              </a:r>
            </a:p>
          </p:txBody>
        </p:sp>
        <p:cxnSp>
          <p:nvCxnSpPr>
            <p:cNvPr id="20" name="Straight Connector 25"/>
            <p:cNvCxnSpPr>
              <a:stCxn id="12" idx="2"/>
              <a:endCxn id="13" idx="0"/>
            </p:cNvCxnSpPr>
            <p:nvPr/>
          </p:nvCxnSpPr>
          <p:spPr>
            <a:xfrm>
              <a:off x="4782939" y="4791083"/>
              <a:ext cx="4347" cy="269378"/>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6"/>
            <p:cNvCxnSpPr>
              <a:endCxn id="15" idx="0"/>
            </p:cNvCxnSpPr>
            <p:nvPr/>
          </p:nvCxnSpPr>
          <p:spPr>
            <a:xfrm flipH="1">
              <a:off x="5560657" y="3207320"/>
              <a:ext cx="551014" cy="413356"/>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7"/>
            <p:cNvSpPr txBox="1"/>
            <p:nvPr/>
          </p:nvSpPr>
          <p:spPr>
            <a:xfrm>
              <a:off x="6069670" y="2838084"/>
              <a:ext cx="767959" cy="369236"/>
            </a:xfrm>
            <a:prstGeom prst="rect">
              <a:avLst/>
            </a:prstGeom>
            <a:noFill/>
          </p:spPr>
          <p:txBody>
            <a:bodyPr wrap="square" rtlCol="0">
              <a:spAutoFit/>
            </a:bodyPr>
            <a:lstStyle/>
            <a:p>
              <a:pPr defTabSz="913765" fontAlgn="base">
                <a:spcBef>
                  <a:spcPct val="0"/>
                </a:spcBef>
                <a:spcAft>
                  <a:spcPct val="0"/>
                </a:spcAft>
              </a:pPr>
              <a:r>
                <a:rPr lang="en-US" sz="1800" b="1"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NLJ</a:t>
              </a:r>
            </a:p>
          </p:txBody>
        </p:sp>
        <p:cxnSp>
          <p:nvCxnSpPr>
            <p:cNvPr id="23" name="Straight Connector 28"/>
            <p:cNvCxnSpPr>
              <a:endCxn id="24" idx="0"/>
            </p:cNvCxnSpPr>
            <p:nvPr/>
          </p:nvCxnSpPr>
          <p:spPr>
            <a:xfrm>
              <a:off x="6684999" y="3207320"/>
              <a:ext cx="652797" cy="494635"/>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9"/>
            <p:cNvSpPr txBox="1"/>
            <p:nvPr/>
          </p:nvSpPr>
          <p:spPr>
            <a:xfrm>
              <a:off x="6799420" y="3701955"/>
              <a:ext cx="1076752" cy="369204"/>
            </a:xfrm>
            <a:prstGeom prst="rect">
              <a:avLst/>
            </a:prstGeom>
            <a:noFill/>
          </p:spPr>
          <p:txBody>
            <a:bodyPr wrap="square" rtlCol="0">
              <a:spAutoFit/>
            </a:bodyPr>
            <a:lstStyle/>
            <a:p>
              <a:pPr defTabSz="913765" fontAlgn="base">
                <a:spcBef>
                  <a:spcPct val="0"/>
                </a:spcBef>
                <a:spcAft>
                  <a:spcPct val="0"/>
                </a:spcAft>
              </a:pPr>
              <a:r>
                <a:rPr lang="en-US" sz="1800" b="1"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IOSCAN</a:t>
              </a:r>
            </a:p>
          </p:txBody>
        </p:sp>
        <p:cxnSp>
          <p:nvCxnSpPr>
            <p:cNvPr id="25" name="Straight Connector 30"/>
            <p:cNvCxnSpPr>
              <a:stCxn id="24" idx="2"/>
              <a:endCxn id="26" idx="0"/>
            </p:cNvCxnSpPr>
            <p:nvPr/>
          </p:nvCxnSpPr>
          <p:spPr>
            <a:xfrm>
              <a:off x="7337796" y="4071159"/>
              <a:ext cx="0" cy="344522"/>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31"/>
            <p:cNvSpPr txBox="1"/>
            <p:nvPr/>
          </p:nvSpPr>
          <p:spPr>
            <a:xfrm>
              <a:off x="6837629" y="4415681"/>
              <a:ext cx="1000334" cy="369236"/>
            </a:xfrm>
            <a:prstGeom prst="rect">
              <a:avLst/>
            </a:prstGeom>
            <a:noFill/>
          </p:spPr>
          <p:txBody>
            <a:bodyPr wrap="none" rtlCol="0">
              <a:spAutoFit/>
            </a:bodyPr>
            <a:lstStyle/>
            <a:p>
              <a:pPr defTabSz="913765" fontAlgn="base">
                <a:spcBef>
                  <a:spcPct val="0"/>
                </a:spcBef>
                <a:spcAft>
                  <a:spcPct val="0"/>
                </a:spcAft>
              </a:pPr>
              <a:r>
                <a:rPr lang="en-US" sz="1800" i="1" dirty="0">
                  <a:latin typeface="Times New Roman" panose="02020603050405020304" pitchFamily="18" charset="0"/>
                  <a:ea typeface="Microsoft YaHei" panose="020B0503020204020204" pitchFamily="34" charset="-122"/>
                  <a:cs typeface="Times New Roman" panose="02020603050405020304" pitchFamily="18" charset="0"/>
                </a:rPr>
                <a:t>products</a:t>
              </a:r>
            </a:p>
          </p:txBody>
        </p:sp>
      </p:grpSp>
      <p:sp>
        <p:nvSpPr>
          <p:cNvPr id="32"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sp>
        <p:nvSpPr>
          <p:cNvPr id="7" name="椭圆 5"/>
          <p:cNvSpPr>
            <a:spLocks noChangeArrowheads="1"/>
          </p:cNvSpPr>
          <p:nvPr/>
        </p:nvSpPr>
        <p:spPr bwMode="auto">
          <a:xfrm>
            <a:off x="3864769" y="68812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cs typeface="Times New Roman" panose="02020603050405020304" pitchFamily="18" charset="0"/>
            </a:endParaRPr>
          </a:p>
        </p:txBody>
      </p:sp>
      <p:sp>
        <p:nvSpPr>
          <p:cNvPr id="8" name="矩形 6"/>
          <p:cNvSpPr>
            <a:spLocks noChangeArrowheads="1"/>
          </p:cNvSpPr>
          <p:nvPr/>
        </p:nvSpPr>
        <p:spPr bwMode="auto">
          <a:xfrm>
            <a:off x="-11112" y="69024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9" name="文本框 10"/>
          <p:cNvSpPr txBox="1">
            <a:spLocks noChangeArrowheads="1"/>
          </p:cNvSpPr>
          <p:nvPr/>
        </p:nvSpPr>
        <p:spPr bwMode="auto">
          <a:xfrm>
            <a:off x="-112713" y="708622"/>
            <a:ext cx="44716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l">
              <a:spcBef>
                <a:spcPct val="0"/>
              </a:spcBef>
              <a:buFontTx/>
              <a:buNone/>
            </a:pP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访问计划枚举</a:t>
            </a:r>
            <a:endPar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2" name="矩形 91"/>
          <p:cNvSpPr/>
          <p:nvPr/>
        </p:nvSpPr>
        <p:spPr>
          <a:xfrm>
            <a:off x="903341" y="1411337"/>
            <a:ext cx="7743510" cy="3830955"/>
          </a:xfrm>
          <a:prstGeom prst="rect">
            <a:avLst/>
          </a:prstGeom>
        </p:spPr>
        <p:txBody>
          <a:bodyPr wrap="square">
            <a:spAutoFit/>
          </a:bodyPr>
          <a:lstStyle/>
          <a:p>
            <a:pPr marL="285750" indent="-285750" fontAlgn="auto">
              <a:lnSpc>
                <a:spcPct val="150000"/>
              </a:lnSpc>
              <a:buFont typeface="Wingdings" panose="05000000000000000000" pitchFamily="2" charset="2"/>
              <a:buChar char="Ø"/>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挑战——访问计划的巨大搜索空间(NP-Hard)</a:t>
            </a:r>
          </a:p>
          <a:p>
            <a:pPr marL="742950" lvl="1" indent="-285750" fontAlgn="auto">
              <a:lnSpc>
                <a:spcPct val="150000"/>
              </a:lnSpc>
              <a:buFont typeface="Wingdings" panose="05000000000000000000" pitchFamily="2" charset="2"/>
              <a:buChar char="Ø"/>
            </a:pPr>
            <a:r>
              <a:rPr lang="zh-CN" altLang="en-US" sz="1400" dirty="0">
                <a:latin typeface="Times New Roman" panose="02020603050405020304" pitchFamily="18" charset="0"/>
                <a:ea typeface="Microsoft YaHei" panose="020B0503020204020204" pitchFamily="34" charset="-122"/>
                <a:cs typeface="Times New Roman" panose="02020603050405020304" pitchFamily="18" charset="0"/>
              </a:rPr>
              <a:t>完全正规化数据库模式</a:t>
            </a:r>
            <a:endParaRPr lang="en-US" altLang="zh-CN" sz="1400" dirty="0">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fontAlgn="auto">
              <a:lnSpc>
                <a:spcPct val="150000"/>
              </a:lnSpc>
              <a:buFont typeface="Wingdings" panose="05000000000000000000" pitchFamily="2" charset="2"/>
              <a:buChar char="Ø"/>
            </a:pPr>
            <a:r>
              <a:rPr lang="zh-CN" altLang="en-US" sz="1400" dirty="0">
                <a:latin typeface="Times New Roman" panose="02020603050405020304" pitchFamily="18" charset="0"/>
                <a:ea typeface="Microsoft YaHei" panose="020B0503020204020204" pitchFamily="34" charset="-122"/>
                <a:cs typeface="Times New Roman" panose="02020603050405020304" pitchFamily="18" charset="0"/>
              </a:rPr>
              <a:t>工具生成的</a:t>
            </a:r>
            <a:r>
              <a:rPr lang="en-US" altLang="zh-CN" sz="1400" dirty="0">
                <a:latin typeface="Times New Roman" panose="02020603050405020304" pitchFamily="18" charset="0"/>
                <a:ea typeface="Microsoft YaHei" panose="020B0503020204020204" pitchFamily="34" charset="-122"/>
                <a:cs typeface="Times New Roman" panose="02020603050405020304" pitchFamily="18" charset="0"/>
              </a:rPr>
              <a:t>SQL</a:t>
            </a:r>
            <a:r>
              <a:rPr lang="zh-CN" altLang="en-US" sz="1400" dirty="0">
                <a:latin typeface="Times New Roman" panose="02020603050405020304" pitchFamily="18" charset="0"/>
                <a:ea typeface="Microsoft YaHei" panose="020B0503020204020204" pitchFamily="34" charset="-122"/>
                <a:cs typeface="Times New Roman" panose="02020603050405020304" pitchFamily="18" charset="0"/>
              </a:rPr>
              <a:t>语句</a:t>
            </a:r>
            <a:endParaRPr lang="en-US" altLang="zh-CN" sz="1400" dirty="0">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fontAlgn="auto">
              <a:lnSpc>
                <a:spcPct val="150000"/>
              </a:lnSpc>
              <a:buFont typeface="Wingdings" panose="05000000000000000000" pitchFamily="2" charset="2"/>
              <a:buChar char="Ø"/>
            </a:pPr>
            <a:r>
              <a:rPr lang="zh-CN" altLang="en-US" sz="1400" dirty="0">
                <a:latin typeface="Times New Roman" panose="02020603050405020304" pitchFamily="18" charset="0"/>
                <a:ea typeface="Microsoft YaHei" panose="020B0503020204020204" pitchFamily="34" charset="-122"/>
                <a:cs typeface="Times New Roman" panose="02020603050405020304" pitchFamily="18" charset="0"/>
              </a:rPr>
              <a:t>分析查询</a:t>
            </a:r>
            <a:r>
              <a:rPr lang="en-US" altLang="zh-CN" sz="1400" dirty="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Microsoft YaHei" panose="020B0503020204020204" pitchFamily="34" charset="-122"/>
                <a:cs typeface="Times New Roman" panose="02020603050405020304" pitchFamily="18" charset="0"/>
              </a:rPr>
              <a:t>例如：星型模式</a:t>
            </a:r>
            <a:r>
              <a:rPr lang="en-US" altLang="zh-CN" sz="1400" dirty="0">
                <a:latin typeface="Times New Roman" panose="02020603050405020304" pitchFamily="18" charset="0"/>
                <a:ea typeface="Microsoft YaHei" panose="020B0503020204020204" pitchFamily="34" charset="-122"/>
                <a:cs typeface="Times New Roman" panose="02020603050405020304" pitchFamily="18" charset="0"/>
              </a:rPr>
              <a:t>)</a:t>
            </a:r>
          </a:p>
          <a:p>
            <a:pPr marL="742950" lvl="1" indent="-285750" fontAlgn="auto">
              <a:lnSpc>
                <a:spcPct val="150000"/>
              </a:lnSpc>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285750" indent="-285750" fontAlgn="auto">
              <a:lnSpc>
                <a:spcPct val="150000"/>
              </a:lnSpc>
              <a:buFont typeface="Wingdings" panose="05000000000000000000" pitchFamily="2" charset="2"/>
              <a:buChar char="Ø"/>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解决方法——减少搜索空间</a:t>
            </a:r>
          </a:p>
          <a:p>
            <a:pPr marL="742950" lvl="1" indent="-285750" fontAlgn="auto">
              <a:lnSpc>
                <a:spcPct val="150000"/>
              </a:lnSpc>
              <a:buFont typeface="Wingdings" panose="05000000000000000000" pitchFamily="2" charset="2"/>
              <a:buChar char="Ø"/>
            </a:pPr>
            <a:r>
              <a:rPr lang="zh-CN" altLang="en-US" sz="1400" dirty="0">
                <a:latin typeface="Times New Roman" panose="02020603050405020304" pitchFamily="18" charset="0"/>
                <a:ea typeface="Microsoft YaHei" panose="020B0503020204020204" pitchFamily="34" charset="-122"/>
                <a:cs typeface="Times New Roman" panose="02020603050405020304" pitchFamily="18" charset="0"/>
              </a:rPr>
              <a:t>剪枝算法</a:t>
            </a:r>
            <a:endParaRPr lang="en-US" altLang="zh-CN" sz="1400" dirty="0">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fontAlgn="auto">
              <a:lnSpc>
                <a:spcPct val="150000"/>
              </a:lnSpc>
              <a:buFont typeface="Wingdings" panose="05000000000000000000" pitchFamily="2" charset="2"/>
              <a:buChar char="Ø"/>
            </a:pPr>
            <a:r>
              <a:rPr lang="zh-CN" altLang="en-US" sz="1400" dirty="0">
                <a:latin typeface="Times New Roman" panose="02020603050405020304" pitchFamily="18" charset="0"/>
                <a:ea typeface="Microsoft YaHei" panose="020B0503020204020204" pitchFamily="34" charset="-122"/>
                <a:cs typeface="Times New Roman" panose="02020603050405020304" pitchFamily="18" charset="0"/>
              </a:rPr>
              <a:t>遗传算法</a:t>
            </a:r>
            <a:endParaRPr lang="en-US" altLang="zh-CN" sz="1400" dirty="0">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fontAlgn="auto">
              <a:lnSpc>
                <a:spcPct val="150000"/>
              </a:lnSpc>
              <a:buFont typeface="Wingdings" panose="05000000000000000000" pitchFamily="2" charset="2"/>
              <a:buChar char="Ø"/>
            </a:pPr>
            <a:r>
              <a:rPr lang="zh-CN" altLang="en-US" sz="1400" dirty="0">
                <a:latin typeface="Times New Roman" panose="02020603050405020304" pitchFamily="18" charset="0"/>
                <a:ea typeface="Microsoft YaHei" panose="020B0503020204020204" pitchFamily="34" charset="-122"/>
                <a:cs typeface="Times New Roman" panose="02020603050405020304" pitchFamily="18" charset="0"/>
              </a:rPr>
              <a:t>启发式算法</a:t>
            </a:r>
            <a:r>
              <a:rPr lang="en-US" altLang="zh-CN" sz="1400" dirty="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Microsoft YaHei" panose="020B0503020204020204" pitchFamily="34" charset="-122"/>
                <a:cs typeface="Times New Roman" panose="02020603050405020304" pitchFamily="18" charset="0"/>
              </a:rPr>
              <a:t>例如：</a:t>
            </a:r>
            <a:r>
              <a:rPr lang="en-US" altLang="zh-CN" sz="1400" dirty="0">
                <a:latin typeface="Times New Roman" panose="02020603050405020304" pitchFamily="18" charset="0"/>
                <a:ea typeface="Microsoft YaHei" panose="020B0503020204020204" pitchFamily="34" charset="-122"/>
                <a:cs typeface="Times New Roman" panose="02020603050405020304" pitchFamily="18" charset="0"/>
              </a:rPr>
              <a:t>start join)</a:t>
            </a:r>
          </a:p>
          <a:p>
            <a:pPr marL="742950" lvl="1" indent="-285750" fontAlgn="auto">
              <a:lnSpc>
                <a:spcPct val="150000"/>
              </a:lnSpc>
              <a:buFont typeface="Wingdings" panose="05000000000000000000" pitchFamily="2" charset="2"/>
              <a:buChar char="Ø"/>
            </a:pPr>
            <a:r>
              <a:rPr lang="zh-CN" altLang="en-US" sz="1400" dirty="0">
                <a:latin typeface="Times New Roman" panose="02020603050405020304" pitchFamily="18" charset="0"/>
                <a:ea typeface="Microsoft YaHei" panose="020B0503020204020204" pitchFamily="34" charset="-122"/>
                <a:cs typeface="Times New Roman" panose="02020603050405020304" pitchFamily="18" charset="0"/>
              </a:rPr>
              <a:t>贪心算法</a:t>
            </a:r>
            <a:endParaRPr lang="en-US" altLang="zh-CN" sz="1400" dirty="0">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fontAlgn="auto">
              <a:lnSpc>
                <a:spcPct val="150000"/>
              </a:lnSpc>
              <a:buFont typeface="Wingdings" panose="05000000000000000000" pitchFamily="2" charset="2"/>
              <a:buChar char="Ø"/>
            </a:pPr>
            <a:r>
              <a:rPr lang="en-US" altLang="zh-CN" sz="1400" dirty="0">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400"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5"/>
          <p:cNvSpPr>
            <a:spLocks noChangeArrowheads="1"/>
          </p:cNvSpPr>
          <p:nvPr/>
        </p:nvSpPr>
        <p:spPr bwMode="auto">
          <a:xfrm>
            <a:off x="3864769" y="69066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cs typeface="Times New Roman" panose="02020603050405020304" pitchFamily="18" charset="0"/>
            </a:endParaRPr>
          </a:p>
        </p:txBody>
      </p:sp>
      <p:sp>
        <p:nvSpPr>
          <p:cNvPr id="8" name="矩形 6"/>
          <p:cNvSpPr>
            <a:spLocks noChangeArrowheads="1"/>
          </p:cNvSpPr>
          <p:nvPr/>
        </p:nvSpPr>
        <p:spPr bwMode="auto">
          <a:xfrm>
            <a:off x="-11112" y="69278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1" name="Rectangle: Rounded Corners 2"/>
              <p:cNvSpPr/>
              <p:nvPr/>
            </p:nvSpPr>
            <p:spPr>
              <a:xfrm>
                <a:off x="2052356" y="3424178"/>
                <a:ext cx="791882" cy="359946"/>
              </a:xfrm>
              <a:prstGeom prst="roundRect">
                <a:avLst/>
              </a:prstGeom>
              <a:solidFill>
                <a:schemeClr val="accent5">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14:m>
                  <m:oMathPara xmlns:m="http://schemas.openxmlformats.org/officeDocument/2006/math">
                    <m:oMathParaPr>
                      <m:jc m:val="centerGroup"/>
                    </m:oMathParaPr>
                    <m:oMath xmlns:m="http://schemas.openxmlformats.org/officeDocument/2006/math">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1</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d>
                        <m:d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d>
                            <m:dPr>
                              <m:begChr m:val="{"/>
                              <m:endChr m:val="}"/>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1</m:t>
                                  </m:r>
                                </m:sub>
                              </m:sSub>
                            </m:e>
                          </m:d>
                        </m:e>
                      </m:d>
                    </m:oMath>
                  </m:oMathPara>
                </a14:m>
                <a:endParaRPr lang="en-US" altLang="zh-CN" sz="1400" b="1" kern="0" dirty="0">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51" name="Rectangle: Rounded Corners 2"/>
              <p:cNvSpPr>
                <a:spLocks noRot="1" noChangeAspect="1" noMove="1" noResize="1" noEditPoints="1" noAdjustHandles="1" noChangeArrowheads="1" noChangeShapeType="1" noTextEdit="1"/>
              </p:cNvSpPr>
              <p:nvPr/>
            </p:nvSpPr>
            <p:spPr>
              <a:xfrm>
                <a:off x="2052356" y="3424178"/>
                <a:ext cx="791882" cy="359946"/>
              </a:xfrm>
              <a:prstGeom prst="roundRect">
                <a:avLst/>
              </a:prstGeom>
              <a:blipFill rotWithShape="1">
                <a:blip r:embed="rId3"/>
                <a:stretch>
                  <a:fillRect l="-4896" t="-4306" r="-11458" b="-17068"/>
                </a:stretch>
              </a:blip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lstStyle/>
              <a:p>
                <a:r>
                  <a:rPr lang="en-US" altLang="en-US">
                    <a:noFill/>
                  </a:rPr>
                  <a:t> </a:t>
                </a:r>
              </a:p>
            </p:txBody>
          </p:sp>
        </mc:Fallback>
      </mc:AlternateContent>
      <p:sp>
        <p:nvSpPr>
          <p:cNvPr id="52" name="TextBox 4"/>
          <p:cNvSpPr txBox="1"/>
          <p:nvPr/>
        </p:nvSpPr>
        <p:spPr>
          <a:xfrm>
            <a:off x="395602" y="3415923"/>
            <a:ext cx="1583764" cy="368300"/>
          </a:xfrm>
          <a:prstGeom prst="rect">
            <a:avLst/>
          </a:prstGeom>
          <a:noFill/>
        </p:spPr>
        <p:txBody>
          <a:bodyPr wrap="square" rtlCol="0">
            <a:spAutoFit/>
          </a:bodyPr>
          <a:lstStyle/>
          <a:p>
            <a:pPr defTabSz="913765" fontAlgn="base">
              <a:spcBef>
                <a:spcPct val="0"/>
              </a:spcBef>
              <a:spcAft>
                <a:spcPct val="0"/>
              </a:spcAft>
            </a:pP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1-</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复合</a:t>
            </a:r>
            <a:endParaRPr lang="en-US" altLang="zh-CN" b="1" dirty="0">
              <a:latin typeface="Times New Roman" panose="02020603050405020304" pitchFamily="18" charset="0"/>
              <a:ea typeface="Microsoft YaHei"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3" name="Rectangle: Rounded Corners 6"/>
              <p:cNvSpPr/>
              <p:nvPr/>
            </p:nvSpPr>
            <p:spPr>
              <a:xfrm>
                <a:off x="3204184" y="3424178"/>
                <a:ext cx="791882" cy="359946"/>
              </a:xfrm>
              <a:prstGeom prst="roundRect">
                <a:avLst/>
              </a:prstGeom>
              <a:solidFill>
                <a:schemeClr val="accent5">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14:m>
                  <m:oMathPara xmlns:m="http://schemas.openxmlformats.org/officeDocument/2006/math">
                    <m:oMathParaPr>
                      <m:jc m:val="centerGroup"/>
                    </m:oMathParaPr>
                    <m:oMath xmlns:m="http://schemas.openxmlformats.org/officeDocument/2006/math">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1</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d>
                        <m:d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d>
                            <m:dPr>
                              <m:begChr m:val="{"/>
                              <m:endChr m:val="}"/>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2</m:t>
                                  </m:r>
                                </m:sub>
                              </m:sSub>
                            </m:e>
                          </m:d>
                        </m:e>
                      </m:d>
                    </m:oMath>
                  </m:oMathPara>
                </a14:m>
                <a:endParaRPr lang="en-US" altLang="zh-CN" sz="1400" b="1" kern="0" dirty="0">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53" name="Rectangle: Rounded Corners 6"/>
              <p:cNvSpPr>
                <a:spLocks noRot="1" noChangeAspect="1" noMove="1" noResize="1" noEditPoints="1" noAdjustHandles="1" noChangeArrowheads="1" noChangeShapeType="1" noTextEdit="1"/>
              </p:cNvSpPr>
              <p:nvPr/>
            </p:nvSpPr>
            <p:spPr>
              <a:xfrm>
                <a:off x="3204184" y="3424178"/>
                <a:ext cx="791882" cy="359946"/>
              </a:xfrm>
              <a:prstGeom prst="roundRect">
                <a:avLst/>
              </a:prstGeom>
              <a:blipFill rotWithShape="1">
                <a:blip r:embed="rId4"/>
                <a:stretch>
                  <a:fillRect l="-4888" t="-4306" r="-11466" b="-17068"/>
                </a:stretch>
              </a:blip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54" name="Rectangle: Rounded Corners 7"/>
              <p:cNvSpPr/>
              <p:nvPr/>
            </p:nvSpPr>
            <p:spPr>
              <a:xfrm>
                <a:off x="6193803" y="3424178"/>
                <a:ext cx="791882" cy="359946"/>
              </a:xfrm>
              <a:prstGeom prst="roundRect">
                <a:avLst/>
              </a:prstGeom>
              <a:solidFill>
                <a:schemeClr val="accent5">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14:m>
                  <m:oMathPara xmlns:m="http://schemas.openxmlformats.org/officeDocument/2006/math">
                    <m:oMathParaPr>
                      <m:jc m:val="centerGroup"/>
                    </m:oMathParaPr>
                    <m:oMath xmlns:m="http://schemas.openxmlformats.org/officeDocument/2006/math">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1</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d>
                        <m:d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d>
                            <m:dPr>
                              <m:begChr m:val="{"/>
                              <m:endChr m:val="}"/>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𝑛</m:t>
                                  </m:r>
                                </m:sub>
                              </m:sSub>
                            </m:e>
                          </m:d>
                        </m:e>
                      </m:d>
                    </m:oMath>
                  </m:oMathPara>
                </a14:m>
                <a:endParaRPr lang="en-US" altLang="zh-CN" sz="1400" b="1" kern="0"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54" name="Rectangle: Rounded Corners 7"/>
              <p:cNvSpPr>
                <a:spLocks noRot="1" noChangeAspect="1" noMove="1" noResize="1" noEditPoints="1" noAdjustHandles="1" noChangeArrowheads="1" noChangeShapeType="1" noTextEdit="1"/>
              </p:cNvSpPr>
              <p:nvPr/>
            </p:nvSpPr>
            <p:spPr>
              <a:xfrm>
                <a:off x="6193803" y="3424178"/>
                <a:ext cx="791882" cy="359946"/>
              </a:xfrm>
              <a:prstGeom prst="roundRect">
                <a:avLst/>
              </a:prstGeom>
              <a:blipFill rotWithShape="1">
                <a:blip r:embed="rId5"/>
                <a:stretch>
                  <a:fillRect l="-4893" t="-4306" r="-11942" b="-17068"/>
                </a:stretch>
              </a:blip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lstStyle/>
              <a:p>
                <a:r>
                  <a:rPr lang="en-US" altLang="en-US">
                    <a:noFill/>
                  </a:rPr>
                  <a:t> </a:t>
                </a:r>
              </a:p>
            </p:txBody>
          </p:sp>
        </mc:Fallback>
      </mc:AlternateContent>
      <p:sp>
        <p:nvSpPr>
          <p:cNvPr id="55" name="TextBox 8"/>
          <p:cNvSpPr txBox="1"/>
          <p:nvPr/>
        </p:nvSpPr>
        <p:spPr>
          <a:xfrm>
            <a:off x="4710919" y="3076422"/>
            <a:ext cx="575914" cy="706755"/>
          </a:xfrm>
          <a:prstGeom prst="rect">
            <a:avLst/>
          </a:prstGeom>
          <a:noFill/>
        </p:spPr>
        <p:txBody>
          <a:bodyPr wrap="square" rtlCol="0">
            <a:spAutoFit/>
          </a:bodyPr>
          <a:lstStyle/>
          <a:p>
            <a:pPr defTabSz="913765" fontAlgn="base">
              <a:spcBef>
                <a:spcPct val="0"/>
              </a:spcBef>
              <a:spcAft>
                <a:spcPct val="0"/>
              </a:spcAft>
            </a:pPr>
            <a:r>
              <a:rPr lang="en-US" sz="4000" dirty="0">
                <a:latin typeface="Times New Roman" panose="02020603050405020304" pitchFamily="18" charset="0"/>
                <a:ea typeface="Microsoft YaHei" panose="020B0503020204020204" pitchFamily="34"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56" name="Rectangle: Rounded Corners 9"/>
              <p:cNvSpPr/>
              <p:nvPr/>
            </p:nvSpPr>
            <p:spPr>
              <a:xfrm>
                <a:off x="1979295" y="2435860"/>
                <a:ext cx="1010920" cy="360045"/>
              </a:xfrm>
              <a:prstGeom prst="roundRect">
                <a:avLst/>
              </a:prstGeom>
              <a:solidFill>
                <a:schemeClr val="accent5">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14:m>
                  <m:oMathPara xmlns:m="http://schemas.openxmlformats.org/officeDocument/2006/math">
                    <m:oMathParaPr>
                      <m:jc m:val="centerGroup"/>
                    </m:oMathParaPr>
                    <m:oMath xmlns:m="http://schemas.openxmlformats.org/officeDocument/2006/math">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2</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d>
                        <m:d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d>
                            <m:dPr>
                              <m:begChr m:val="{"/>
                              <m:endChr m:val="}"/>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1</m:t>
                                  </m:r>
                                </m:sub>
                              </m:s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m:t>
                              </m:r>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3</m:t>
                                  </m:r>
                                </m:sub>
                              </m:sSub>
                            </m:e>
                          </m:d>
                        </m:e>
                      </m:d>
                    </m:oMath>
                  </m:oMathPara>
                </a14:m>
                <a:endParaRPr lang="en-US" sz="1400" b="1" kern="0" dirty="0">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56" name="Rectangle: Rounded Corners 9"/>
              <p:cNvSpPr>
                <a:spLocks noRot="1" noChangeAspect="1" noMove="1" noResize="1" noEditPoints="1" noAdjustHandles="1" noChangeArrowheads="1" noChangeShapeType="1" noTextEdit="1"/>
              </p:cNvSpPr>
              <p:nvPr/>
            </p:nvSpPr>
            <p:spPr>
              <a:xfrm>
                <a:off x="1979295" y="2435860"/>
                <a:ext cx="1010920" cy="360045"/>
              </a:xfrm>
              <a:prstGeom prst="roundRect">
                <a:avLst/>
              </a:prstGeom>
              <a:blipFill rotWithShape="1">
                <a:blip r:embed="rId6"/>
                <a:stretch>
                  <a:fillRect l="-3832" t="-4409" r="-14573" b="-16931"/>
                </a:stretch>
              </a:blip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lstStyle/>
              <a:p>
                <a:r>
                  <a:rPr lang="en-US" altLang="en-US">
                    <a:noFill/>
                  </a:rPr>
                  <a:t> </a:t>
                </a:r>
              </a:p>
            </p:txBody>
          </p:sp>
        </mc:Fallback>
      </mc:AlternateContent>
      <p:sp>
        <p:nvSpPr>
          <p:cNvPr id="57" name="TextBox 10"/>
          <p:cNvSpPr txBox="1"/>
          <p:nvPr/>
        </p:nvSpPr>
        <p:spPr>
          <a:xfrm>
            <a:off x="395602" y="2438607"/>
            <a:ext cx="1583764" cy="368300"/>
          </a:xfrm>
          <a:prstGeom prst="rect">
            <a:avLst/>
          </a:prstGeom>
          <a:noFill/>
        </p:spPr>
        <p:txBody>
          <a:bodyPr wrap="square" rtlCol="0">
            <a:spAutoFit/>
          </a:bodyPr>
          <a:lstStyle/>
          <a:p>
            <a:pPr defTabSz="913765" fontAlgn="base">
              <a:spcBef>
                <a:spcPct val="0"/>
              </a:spcBef>
              <a:spcAft>
                <a:spcPct val="0"/>
              </a:spcAft>
            </a:pP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复合</a:t>
            </a:r>
            <a:endParaRPr lang="en-US" altLang="zh-CN" b="1" dirty="0">
              <a:latin typeface="Times New Roman" panose="02020603050405020304" pitchFamily="18" charset="0"/>
              <a:ea typeface="Microsoft YaHei"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8" name="Rectangle: Rounded Corners 11"/>
              <p:cNvSpPr/>
              <p:nvPr/>
            </p:nvSpPr>
            <p:spPr>
              <a:xfrm>
                <a:off x="3204210" y="2435860"/>
                <a:ext cx="1006475" cy="360045"/>
              </a:xfrm>
              <a:prstGeom prst="roundRect">
                <a:avLst/>
              </a:prstGeom>
              <a:solidFill>
                <a:schemeClr val="accent5">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14:m>
                  <m:oMathPara xmlns:m="http://schemas.openxmlformats.org/officeDocument/2006/math">
                    <m:oMathParaPr>
                      <m:jc m:val="centerGroup"/>
                    </m:oMathParaPr>
                    <m:oMath xmlns:m="http://schemas.openxmlformats.org/officeDocument/2006/math">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2</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d>
                        <m:d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d>
                            <m:dPr>
                              <m:begChr m:val="{"/>
                              <m:endChr m:val="}"/>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1</m:t>
                                  </m:r>
                                </m:sub>
                              </m:s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m:t>
                              </m:r>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3</m:t>
                                  </m:r>
                                </m:sub>
                              </m:sSub>
                            </m:e>
                          </m:d>
                        </m:e>
                      </m:d>
                    </m:oMath>
                  </m:oMathPara>
                </a14:m>
                <a:endParaRPr lang="en-US" altLang="zh-CN" sz="1400" b="1" kern="0" dirty="0">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58" name="Rectangle: Rounded Corners 11"/>
              <p:cNvSpPr>
                <a:spLocks noRot="1" noChangeAspect="1" noMove="1" noResize="1" noEditPoints="1" noAdjustHandles="1" noChangeArrowheads="1" noChangeShapeType="1" noTextEdit="1"/>
              </p:cNvSpPr>
              <p:nvPr/>
            </p:nvSpPr>
            <p:spPr>
              <a:xfrm>
                <a:off x="3204210" y="2435860"/>
                <a:ext cx="1006475" cy="360045"/>
              </a:xfrm>
              <a:prstGeom prst="roundRect">
                <a:avLst/>
              </a:prstGeom>
              <a:blipFill rotWithShape="1">
                <a:blip r:embed="rId7"/>
                <a:stretch>
                  <a:fillRect l="-3849" t="-4409" r="-15079" b="-16931"/>
                </a:stretch>
              </a:blip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59" name="Rectangle: Rounded Corners 12"/>
              <p:cNvSpPr/>
              <p:nvPr/>
            </p:nvSpPr>
            <p:spPr>
              <a:xfrm>
                <a:off x="5853430" y="2435860"/>
                <a:ext cx="1057275" cy="360045"/>
              </a:xfrm>
              <a:prstGeom prst="roundRect">
                <a:avLst/>
              </a:prstGeom>
              <a:solidFill>
                <a:schemeClr val="accent5">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14:m>
                  <m:oMathPara xmlns:m="http://schemas.openxmlformats.org/officeDocument/2006/math">
                    <m:oMathParaPr>
                      <m:jc m:val="centerGroup"/>
                    </m:oMathParaPr>
                    <m:oMath xmlns:m="http://schemas.openxmlformats.org/officeDocument/2006/math">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2</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d>
                        <m:d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d>
                            <m:dPr>
                              <m:begChr m:val="{"/>
                              <m:endChr m:val="}"/>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1</m:t>
                                  </m:r>
                                </m:sub>
                              </m:s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m:t>
                              </m:r>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3</m:t>
                                  </m:r>
                                </m:sub>
                              </m:sSub>
                            </m:e>
                          </m:d>
                        </m:e>
                      </m:d>
                    </m:oMath>
                  </m:oMathPara>
                </a14:m>
                <a:endParaRPr lang="en-US" altLang="zh-CN" sz="1400" b="1" kern="0" dirty="0">
                  <a:solidFill>
                    <a:prstClr val="black"/>
                  </a:solidFill>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59" name="Rectangle: Rounded Corners 12"/>
              <p:cNvSpPr>
                <a:spLocks noRot="1" noChangeAspect="1" noMove="1" noResize="1" noEditPoints="1" noAdjustHandles="1" noChangeArrowheads="1" noChangeShapeType="1" noTextEdit="1"/>
              </p:cNvSpPr>
              <p:nvPr/>
            </p:nvSpPr>
            <p:spPr>
              <a:xfrm>
                <a:off x="5853430" y="2435860"/>
                <a:ext cx="1057275" cy="360045"/>
              </a:xfrm>
              <a:prstGeom prst="roundRect">
                <a:avLst/>
              </a:prstGeom>
              <a:blipFill rotWithShape="1">
                <a:blip r:embed="rId8"/>
                <a:stretch>
                  <a:fillRect l="-3664" t="-4409" r="-9550" b="-16931"/>
                </a:stretch>
              </a:blip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lstStyle/>
              <a:p>
                <a:r>
                  <a:rPr lang="en-US" altLang="en-US">
                    <a:noFill/>
                  </a:rPr>
                  <a:t> </a:t>
                </a:r>
              </a:p>
            </p:txBody>
          </p:sp>
        </mc:Fallback>
      </mc:AlternateContent>
      <p:sp>
        <p:nvSpPr>
          <p:cNvPr id="60" name="TextBox 13"/>
          <p:cNvSpPr txBox="1"/>
          <p:nvPr/>
        </p:nvSpPr>
        <p:spPr>
          <a:xfrm>
            <a:off x="4666662" y="2088312"/>
            <a:ext cx="575914" cy="706755"/>
          </a:xfrm>
          <a:prstGeom prst="rect">
            <a:avLst/>
          </a:prstGeom>
          <a:noFill/>
        </p:spPr>
        <p:txBody>
          <a:bodyPr wrap="square" rtlCol="0">
            <a:spAutoFit/>
          </a:bodyPr>
          <a:lstStyle/>
          <a:p>
            <a:pPr defTabSz="913765" fontAlgn="base">
              <a:spcBef>
                <a:spcPct val="0"/>
              </a:spcBef>
              <a:spcAft>
                <a:spcPct val="0"/>
              </a:spcAft>
            </a:pPr>
            <a:r>
              <a:rPr lang="en-US" sz="4000" dirty="0">
                <a:latin typeface="Times New Roman" panose="02020603050405020304" pitchFamily="18" charset="0"/>
                <a:ea typeface="Microsoft YaHei" panose="020B0503020204020204" pitchFamily="34" charset="-122"/>
                <a:cs typeface="Times New Roman" panose="02020603050405020304" pitchFamily="18" charset="0"/>
              </a:rPr>
              <a:t>…</a:t>
            </a:r>
          </a:p>
        </p:txBody>
      </p:sp>
      <p:cxnSp>
        <p:nvCxnSpPr>
          <p:cNvPr id="61" name="Straight Arrow Connector 15"/>
          <p:cNvCxnSpPr>
            <a:stCxn id="51" idx="0"/>
            <a:endCxn id="56" idx="2"/>
          </p:cNvCxnSpPr>
          <p:nvPr/>
        </p:nvCxnSpPr>
        <p:spPr>
          <a:xfrm flipV="1">
            <a:off x="2448297" y="2796163"/>
            <a:ext cx="36195" cy="628015"/>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16"/>
          <p:cNvCxnSpPr/>
          <p:nvPr/>
        </p:nvCxnSpPr>
        <p:spPr>
          <a:xfrm flipV="1">
            <a:off x="2502304" y="2651310"/>
            <a:ext cx="2564980" cy="783752"/>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20"/>
          <p:cNvCxnSpPr>
            <a:stCxn id="53" idx="0"/>
            <a:endCxn id="56" idx="2"/>
          </p:cNvCxnSpPr>
          <p:nvPr/>
        </p:nvCxnSpPr>
        <p:spPr>
          <a:xfrm flipH="1" flipV="1">
            <a:off x="2485065" y="2796163"/>
            <a:ext cx="1115695" cy="628015"/>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22"/>
          <p:cNvCxnSpPr>
            <a:stCxn id="54" idx="0"/>
          </p:cNvCxnSpPr>
          <p:nvPr/>
        </p:nvCxnSpPr>
        <p:spPr>
          <a:xfrm flipH="1" flipV="1">
            <a:off x="5106860" y="2680335"/>
            <a:ext cx="1482884" cy="743843"/>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Rectangle: Rounded Corners 26"/>
              <p:cNvSpPr/>
              <p:nvPr/>
            </p:nvSpPr>
            <p:spPr>
              <a:xfrm>
                <a:off x="3276174" y="1392522"/>
                <a:ext cx="2519624" cy="359946"/>
              </a:xfrm>
              <a:prstGeom prst="roundRect">
                <a:avLst/>
              </a:prstGeom>
              <a:solidFill>
                <a:schemeClr val="accent5">
                  <a:lumMod val="40000"/>
                  <a:lumOff val="60000"/>
                </a:scheme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14:m>
                  <m:oMathPara xmlns:m="http://schemas.openxmlformats.org/officeDocument/2006/math">
                    <m:oMathParaPr>
                      <m:jc m:val="centerGroup"/>
                    </m:oMathParaPr>
                    <m:oMath xmlns:m="http://schemas.openxmlformats.org/officeDocument/2006/math">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𝑛</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d>
                        <m:d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d>
                            <m:dPr>
                              <m:begChr m:val="{"/>
                              <m:endChr m:val="}"/>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1</m:t>
                                  </m:r>
                                </m:sub>
                              </m:s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m:t>
                              </m:r>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1</m:t>
                                  </m:r>
                                </m:sub>
                              </m:s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m:t>
                              </m:r>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3</m:t>
                                  </m:r>
                                </m:sub>
                              </m:s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m:t>
                              </m:r>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𝑛</m:t>
                                  </m:r>
                                </m:sub>
                              </m:sSub>
                            </m:e>
                          </m:d>
                        </m:e>
                      </m:d>
                    </m:oMath>
                  </m:oMathPara>
                </a14:m>
                <a:endParaRPr lang="en-US" altLang="zh-CN" sz="1400" b="1" kern="0" dirty="0">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65" name="Rectangle: Rounded Corners 26"/>
              <p:cNvSpPr>
                <a:spLocks noRot="1" noChangeAspect="1" noMove="1" noResize="1" noEditPoints="1" noAdjustHandles="1" noChangeArrowheads="1" noChangeShapeType="1" noTextEdit="1"/>
              </p:cNvSpPr>
              <p:nvPr/>
            </p:nvSpPr>
            <p:spPr>
              <a:xfrm>
                <a:off x="3276174" y="1392522"/>
                <a:ext cx="2519624" cy="359946"/>
              </a:xfrm>
              <a:prstGeom prst="roundRect">
                <a:avLst/>
              </a:prstGeom>
              <a:blipFill rotWithShape="1">
                <a:blip r:embed="rId9"/>
                <a:stretch>
                  <a:fillRect l="-1546" t="-4401" r="-1506" b="-16973"/>
                </a:stretch>
              </a:blip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lstStyle/>
              <a:p>
                <a:r>
                  <a:rPr lang="en-US" altLang="en-US">
                    <a:noFill/>
                  </a:rPr>
                  <a:t> </a:t>
                </a:r>
              </a:p>
            </p:txBody>
          </p:sp>
        </mc:Fallback>
      </mc:AlternateContent>
      <p:sp>
        <p:nvSpPr>
          <p:cNvPr id="66" name="TextBox 27"/>
          <p:cNvSpPr txBox="1"/>
          <p:nvPr/>
        </p:nvSpPr>
        <p:spPr>
          <a:xfrm>
            <a:off x="346707" y="1392522"/>
            <a:ext cx="1583764" cy="368300"/>
          </a:xfrm>
          <a:prstGeom prst="rect">
            <a:avLst/>
          </a:prstGeom>
          <a:noFill/>
        </p:spPr>
        <p:txBody>
          <a:bodyPr wrap="square" rtlCol="0">
            <a:spAutoFit/>
          </a:bodyPr>
          <a:lstStyle/>
          <a:p>
            <a:pPr defTabSz="913765" fontAlgn="base">
              <a:spcBef>
                <a:spcPct val="0"/>
              </a:spcBef>
              <a:spcAft>
                <a:spcPct val="0"/>
              </a:spcAft>
            </a:pPr>
            <a:r>
              <a:rPr lang="en-US" altLang="zh-CN" b="1" i="1" dirty="0">
                <a:latin typeface="Times New Roman" panose="02020603050405020304" pitchFamily="18" charset="0"/>
                <a:ea typeface="Microsoft YaHei" panose="020B0503020204020204" pitchFamily="34" charset="-122"/>
                <a:cs typeface="Times New Roman" panose="02020603050405020304" pitchFamily="18" charset="0"/>
              </a:rPr>
              <a:t>n</a:t>
            </a:r>
            <a:r>
              <a:rPr lang="en-US" altLang="zh-CN" b="1" dirty="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复合</a:t>
            </a:r>
            <a:endParaRPr lang="en-US" b="1" dirty="0">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67" name="Straight Arrow Connector 33"/>
          <p:cNvCxnSpPr>
            <a:stCxn id="53" idx="0"/>
            <a:endCxn id="60" idx="2"/>
          </p:cNvCxnSpPr>
          <p:nvPr/>
        </p:nvCxnSpPr>
        <p:spPr>
          <a:xfrm flipV="1">
            <a:off x="3600760" y="2795528"/>
            <a:ext cx="1354455" cy="628650"/>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35"/>
          <p:cNvCxnSpPr>
            <a:stCxn id="54" idx="0"/>
            <a:endCxn id="59" idx="2"/>
          </p:cNvCxnSpPr>
          <p:nvPr/>
        </p:nvCxnSpPr>
        <p:spPr>
          <a:xfrm flipH="1" flipV="1">
            <a:off x="6382099" y="2796163"/>
            <a:ext cx="207645" cy="628015"/>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38"/>
          <p:cNvCxnSpPr>
            <a:stCxn id="51" idx="0"/>
            <a:endCxn id="58" idx="2"/>
          </p:cNvCxnSpPr>
          <p:nvPr/>
        </p:nvCxnSpPr>
        <p:spPr>
          <a:xfrm flipV="1">
            <a:off x="2448297" y="2796163"/>
            <a:ext cx="1259205" cy="628015"/>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44"/>
          <p:cNvCxnSpPr/>
          <p:nvPr/>
        </p:nvCxnSpPr>
        <p:spPr>
          <a:xfrm flipV="1">
            <a:off x="2844238" y="1752468"/>
            <a:ext cx="575914" cy="445434"/>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47"/>
          <p:cNvCxnSpPr/>
          <p:nvPr/>
        </p:nvCxnSpPr>
        <p:spPr>
          <a:xfrm flipH="1" flipV="1">
            <a:off x="5291874" y="1764659"/>
            <a:ext cx="629890" cy="445434"/>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49"/>
          <p:cNvCxnSpPr/>
          <p:nvPr/>
        </p:nvCxnSpPr>
        <p:spPr>
          <a:xfrm flipH="1" flipV="1">
            <a:off x="4575954" y="1766690"/>
            <a:ext cx="71989" cy="588107"/>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55"/>
          <p:cNvSpPr txBox="1"/>
          <p:nvPr/>
        </p:nvSpPr>
        <p:spPr>
          <a:xfrm>
            <a:off x="4637885" y="1620681"/>
            <a:ext cx="575914" cy="706755"/>
          </a:xfrm>
          <a:prstGeom prst="rect">
            <a:avLst/>
          </a:prstGeom>
          <a:noFill/>
        </p:spPr>
        <p:txBody>
          <a:bodyPr wrap="square" rtlCol="0">
            <a:spAutoFit/>
          </a:bodyPr>
          <a:lstStyle/>
          <a:p>
            <a:pPr defTabSz="913765" fontAlgn="base">
              <a:spcBef>
                <a:spcPct val="0"/>
              </a:spcBef>
              <a:spcAft>
                <a:spcPct val="0"/>
              </a:spcAft>
            </a:pPr>
            <a:r>
              <a:rPr lang="en-US" sz="4000" dirty="0">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74" name="TextBox 56"/>
          <p:cNvSpPr txBox="1"/>
          <p:nvPr/>
        </p:nvSpPr>
        <p:spPr>
          <a:xfrm>
            <a:off x="3486057" y="1620681"/>
            <a:ext cx="575914" cy="706755"/>
          </a:xfrm>
          <a:prstGeom prst="rect">
            <a:avLst/>
          </a:prstGeom>
          <a:noFill/>
        </p:spPr>
        <p:txBody>
          <a:bodyPr wrap="square" rtlCol="0">
            <a:spAutoFit/>
          </a:bodyPr>
          <a:lstStyle/>
          <a:p>
            <a:pPr defTabSz="913765" fontAlgn="base">
              <a:spcBef>
                <a:spcPct val="0"/>
              </a:spcBef>
              <a:spcAft>
                <a:spcPct val="0"/>
              </a:spcAft>
            </a:pPr>
            <a:r>
              <a:rPr lang="en-US" sz="4000" dirty="0">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75" name="TextBox 57"/>
          <p:cNvSpPr txBox="1"/>
          <p:nvPr/>
        </p:nvSpPr>
        <p:spPr>
          <a:xfrm>
            <a:off x="7055302" y="3435062"/>
            <a:ext cx="843280" cy="368300"/>
          </a:xfrm>
          <a:prstGeom prst="rect">
            <a:avLst/>
          </a:prstGeom>
          <a:noFill/>
        </p:spPr>
        <p:txBody>
          <a:bodyPr wrap="none" rtlCol="0">
            <a:spAutoFit/>
          </a:bodyPr>
          <a:lstStyle/>
          <a:p>
            <a:pPr defTabSz="913765" fontAlgn="base">
              <a:spcBef>
                <a:spcPct val="0"/>
              </a:spcBef>
              <a:spcAft>
                <a:spcPct val="0"/>
              </a:spcAft>
            </a:pPr>
            <a:r>
              <a:rPr lang="en-US" sz="1800" b="1" i="1" dirty="0">
                <a:latin typeface="Times New Roman" panose="02020603050405020304" pitchFamily="18" charset="0"/>
                <a:ea typeface="Microsoft YaHei" panose="020B0503020204020204" pitchFamily="34" charset="-122"/>
                <a:cs typeface="Times New Roman" panose="02020603050405020304" pitchFamily="18" charset="0"/>
              </a:rPr>
              <a:t>C</a:t>
            </a:r>
            <a:r>
              <a:rPr lang="en-US" sz="1800" b="1" dirty="0">
                <a:latin typeface="Times New Roman" panose="02020603050405020304" pitchFamily="18" charset="0"/>
                <a:ea typeface="Microsoft YaHei" panose="020B0503020204020204" pitchFamily="34" charset="-122"/>
                <a:cs typeface="Times New Roman" panose="02020603050405020304" pitchFamily="18" charset="0"/>
              </a:rPr>
              <a:t>(</a:t>
            </a:r>
            <a:r>
              <a:rPr lang="en-US" sz="1800" b="1" i="1" dirty="0">
                <a:latin typeface="Times New Roman" panose="02020603050405020304" pitchFamily="18" charset="0"/>
                <a:ea typeface="Microsoft YaHei" panose="020B0503020204020204" pitchFamily="34" charset="-122"/>
                <a:cs typeface="Times New Roman" panose="02020603050405020304" pitchFamily="18" charset="0"/>
              </a:rPr>
              <a:t>n, 1</a:t>
            </a:r>
            <a:r>
              <a:rPr lang="en-US" sz="1800" dirty="0">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76" name="TextBox 58"/>
          <p:cNvSpPr txBox="1"/>
          <p:nvPr/>
        </p:nvSpPr>
        <p:spPr>
          <a:xfrm>
            <a:off x="7050570" y="2415818"/>
            <a:ext cx="843280" cy="368300"/>
          </a:xfrm>
          <a:prstGeom prst="rect">
            <a:avLst/>
          </a:prstGeom>
          <a:noFill/>
        </p:spPr>
        <p:txBody>
          <a:bodyPr wrap="none" rtlCol="0">
            <a:spAutoFit/>
          </a:bodyPr>
          <a:lstStyle/>
          <a:p>
            <a:pPr defTabSz="913765" fontAlgn="base">
              <a:spcBef>
                <a:spcPct val="0"/>
              </a:spcBef>
              <a:spcAft>
                <a:spcPct val="0"/>
              </a:spcAft>
            </a:pPr>
            <a:r>
              <a:rPr lang="en-US" sz="1800" b="1" i="1" dirty="0">
                <a:latin typeface="Times New Roman" panose="02020603050405020304" pitchFamily="18" charset="0"/>
                <a:ea typeface="Microsoft YaHei" panose="020B0503020204020204" pitchFamily="34" charset="-122"/>
                <a:cs typeface="Times New Roman" panose="02020603050405020304" pitchFamily="18" charset="0"/>
              </a:rPr>
              <a:t>C</a:t>
            </a:r>
            <a:r>
              <a:rPr lang="en-US" sz="1800" b="1" dirty="0">
                <a:latin typeface="Times New Roman" panose="02020603050405020304" pitchFamily="18" charset="0"/>
                <a:ea typeface="Microsoft YaHei" panose="020B0503020204020204" pitchFamily="34" charset="-122"/>
                <a:cs typeface="Times New Roman" panose="02020603050405020304" pitchFamily="18" charset="0"/>
              </a:rPr>
              <a:t>(</a:t>
            </a:r>
            <a:r>
              <a:rPr lang="en-US" sz="1800" b="1" i="1" dirty="0">
                <a:latin typeface="Times New Roman" panose="02020603050405020304" pitchFamily="18" charset="0"/>
                <a:ea typeface="Microsoft YaHei" panose="020B0503020204020204" pitchFamily="34" charset="-122"/>
                <a:cs typeface="Times New Roman" panose="02020603050405020304" pitchFamily="18" charset="0"/>
              </a:rPr>
              <a:t>n, 2</a:t>
            </a:r>
            <a:r>
              <a:rPr lang="en-US" sz="1800" b="1" dirty="0">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77" name="TextBox 59"/>
          <p:cNvSpPr txBox="1"/>
          <p:nvPr/>
        </p:nvSpPr>
        <p:spPr>
          <a:xfrm>
            <a:off x="7050570" y="1372273"/>
            <a:ext cx="855980" cy="368300"/>
          </a:xfrm>
          <a:prstGeom prst="rect">
            <a:avLst/>
          </a:prstGeom>
          <a:noFill/>
        </p:spPr>
        <p:txBody>
          <a:bodyPr wrap="none" rtlCol="0">
            <a:spAutoFit/>
          </a:bodyPr>
          <a:lstStyle/>
          <a:p>
            <a:pPr defTabSz="913765" fontAlgn="base">
              <a:spcBef>
                <a:spcPct val="0"/>
              </a:spcBef>
              <a:spcAft>
                <a:spcPct val="0"/>
              </a:spcAft>
            </a:pPr>
            <a:r>
              <a:rPr lang="en-US" b="1" i="1" dirty="0">
                <a:latin typeface="Times New Roman" panose="02020603050405020304" pitchFamily="18" charset="0"/>
                <a:ea typeface="Microsoft YaHei" panose="020B0503020204020204" pitchFamily="34" charset="-122"/>
                <a:cs typeface="Times New Roman" panose="02020603050405020304" pitchFamily="18" charset="0"/>
              </a:rPr>
              <a:t>C</a:t>
            </a:r>
            <a:r>
              <a:rPr lang="en-US" b="1" dirty="0">
                <a:latin typeface="Times New Roman" panose="02020603050405020304" pitchFamily="18" charset="0"/>
                <a:ea typeface="Microsoft YaHei" panose="020B0503020204020204" pitchFamily="34" charset="-122"/>
                <a:cs typeface="Times New Roman" panose="02020603050405020304" pitchFamily="18" charset="0"/>
              </a:rPr>
              <a:t>(</a:t>
            </a:r>
            <a:r>
              <a:rPr lang="en-US" b="1" i="1" dirty="0">
                <a:latin typeface="Times New Roman" panose="02020603050405020304" pitchFamily="18" charset="0"/>
                <a:ea typeface="Microsoft YaHei" panose="020B0503020204020204" pitchFamily="34" charset="-122"/>
                <a:cs typeface="Times New Roman" panose="02020603050405020304" pitchFamily="18" charset="0"/>
              </a:rPr>
              <a:t>n, n</a:t>
            </a:r>
            <a:r>
              <a:rPr lang="en-US" b="1" dirty="0">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78" name="TextBox 60"/>
          <p:cNvSpPr txBox="1"/>
          <p:nvPr/>
        </p:nvSpPr>
        <p:spPr>
          <a:xfrm rot="5400000">
            <a:off x="8633694" y="2058712"/>
            <a:ext cx="575914" cy="706755"/>
          </a:xfrm>
          <a:prstGeom prst="rect">
            <a:avLst/>
          </a:prstGeom>
          <a:noFill/>
        </p:spPr>
        <p:txBody>
          <a:bodyPr wrap="square" rtlCol="0">
            <a:spAutoFit/>
          </a:bodyPr>
          <a:lstStyle/>
          <a:p>
            <a:pPr defTabSz="913765" fontAlgn="base">
              <a:spcBef>
                <a:spcPct val="0"/>
              </a:spcBef>
              <a:spcAft>
                <a:spcPct val="0"/>
              </a:spcAft>
            </a:pPr>
            <a:r>
              <a:rPr lang="en-US" sz="4000" dirty="0">
                <a:solidFill>
                  <a:prstClr val="white"/>
                </a:solidFill>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79" name="Rectangle: Rounded Corners 61"/>
          <p:cNvSpPr/>
          <p:nvPr/>
        </p:nvSpPr>
        <p:spPr>
          <a:xfrm>
            <a:off x="194945" y="1217295"/>
            <a:ext cx="8165465" cy="2854325"/>
          </a:xfrm>
          <a:prstGeom prst="roundRect">
            <a:avLst/>
          </a:prstGeom>
          <a:noFill/>
          <a:ln w="28575" cap="flat" cmpd="sng" algn="ctr">
            <a:solidFill>
              <a:srgbClr val="FFFF00"/>
            </a:solidFill>
            <a:prstDash val="solid"/>
          </a:ln>
          <a:effectLst>
            <a:glow rad="139700">
              <a:schemeClr val="accent3">
                <a:satMod val="175000"/>
                <a:alpha val="40000"/>
              </a:schemeClr>
            </a:glow>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ln>
                <a:solidFill>
                  <a:prstClr val="white"/>
                </a:solidFill>
              </a:ln>
              <a:solidFill>
                <a:prstClr val="whit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0" name="TextBox 62"/>
          <p:cNvSpPr txBox="1"/>
          <p:nvPr/>
        </p:nvSpPr>
        <p:spPr>
          <a:xfrm>
            <a:off x="8490331" y="1966360"/>
            <a:ext cx="490220" cy="1107440"/>
          </a:xfrm>
          <a:prstGeom prst="rect">
            <a:avLst/>
          </a:prstGeom>
          <a:noFill/>
        </p:spPr>
        <p:txBody>
          <a:bodyPr vert="eaVert" wrap="none" rtlCol="0">
            <a:spAutoFit/>
          </a:bodyPr>
          <a:lstStyle/>
          <a:p>
            <a:pPr defTabSz="913765" fontAlgn="base">
              <a:spcBef>
                <a:spcPct val="0"/>
              </a:spcBef>
              <a:spcAft>
                <a:spcPct val="0"/>
              </a:spcAft>
            </a:pPr>
            <a:r>
              <a:rPr lang="zh-CN" altLang="en-US" sz="2000" b="1" dirty="0">
                <a:latin typeface="Times New Roman" panose="02020603050405020304" pitchFamily="18" charset="0"/>
                <a:ea typeface="Microsoft YaHei" panose="020B0503020204020204" pitchFamily="34" charset="-122"/>
                <a:cs typeface="Times New Roman" panose="02020603050405020304" pitchFamily="18" charset="0"/>
              </a:rPr>
              <a:t>动态规划</a:t>
            </a:r>
          </a:p>
        </p:txBody>
      </p:sp>
      <mc:AlternateContent xmlns:mc="http://schemas.openxmlformats.org/markup-compatibility/2006" xmlns:a14="http://schemas.microsoft.com/office/drawing/2010/main">
        <mc:Choice Requires="a14">
          <p:sp>
            <p:nvSpPr>
              <p:cNvPr id="92" name="矩形 91"/>
              <p:cNvSpPr/>
              <p:nvPr/>
            </p:nvSpPr>
            <p:spPr>
              <a:xfrm>
                <a:off x="323768" y="4309169"/>
                <a:ext cx="8480408" cy="1786255"/>
              </a:xfrm>
              <a:prstGeom prst="rect">
                <a:avLst/>
              </a:prstGeom>
            </p:spPr>
            <p:txBody>
              <a:bodyPr wrap="square">
                <a:spAutoFit/>
              </a:bodyPr>
              <a:lstStyle/>
              <a:p>
                <a:pPr marL="342900" indent="-342900" fontAlgn="auto">
                  <a:lnSpc>
                    <a:spcPct val="150000"/>
                  </a:lnSpc>
                  <a:buFont typeface="+mj-lt"/>
                  <a:buAutoNum type="arabicPeriod"/>
                </a:pPr>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估算所有</a:t>
                </a:r>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1-</a:t>
                </a:r>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复合</a:t>
                </a:r>
                <a14:m>
                  <m:oMath xmlns:m="http://schemas.openxmlformats.org/officeDocument/2006/math">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𝑃</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2</m:t>
                        </m:r>
                      </m:sub>
                    </m:sSub>
                    <m:d>
                      <m:d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d>
                          <m:dPr>
                            <m:begChr m:val="{"/>
                            <m:endChr m:val="}"/>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𝑘</m:t>
                                </m:r>
                              </m:sub>
                            </m:sSub>
                          </m:e>
                        </m:d>
                      </m:e>
                    </m:d>
                  </m:oMath>
                </a14:m>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的每个访问方法的开销，并保留一个胜者</a:t>
                </a:r>
                <a14:m>
                  <m:oMath xmlns:m="http://schemas.openxmlformats.org/officeDocument/2006/math">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1</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d>
                      <m:d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d>
                          <m:dPr>
                            <m:begChr m:val="{"/>
                            <m:endChr m:val="}"/>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sSub>
                              <m:sSubPr>
                                <m:ctrlPr>
                                  <a:rPr lang="zh-CN" altLang="en-US"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ctrlPr>
                              </m:sSubPr>
                              <m:e>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𝑡</m:t>
                                </m:r>
                              </m:e>
                              <m:sub>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𝑘</m:t>
                                </m:r>
                              </m:sub>
                            </m:sSub>
                          </m:e>
                        </m:d>
                      </m:e>
                    </m:d>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,1≤</m:t>
                    </m:r>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𝑘</m:t>
                    </m:r>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m:t>
                    </m:r>
                    <m:r>
                      <a:rPr lang="en-US" altLang="zh-CN" sz="1400" i="1" kern="100" dirty="0">
                        <a:latin typeface="Cambria Math" panose="02040503050406030204" pitchFamily="18" charset="0"/>
                        <a:ea typeface="Microsoft YaHei" panose="020B0503020204020204" pitchFamily="34" charset="-122"/>
                        <a:cs typeface="Cambria Math" panose="02040503050406030204" pitchFamily="18" charset="0"/>
                        <a:sym typeface="+mn-ea"/>
                      </a:rPr>
                      <m:t>𝑛</m:t>
                    </m:r>
                  </m:oMath>
                </a14:m>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a:t>
                </a:r>
                <a:endPar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indent="-342900" fontAlgn="auto">
                  <a:lnSpc>
                    <a:spcPct val="150000"/>
                  </a:lnSpc>
                  <a:buFont typeface="+mj-lt"/>
                  <a:buAutoNum type="arabicPeriod"/>
                </a:pPr>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对于表集</a:t>
                </a:r>
                <a14:m>
                  <m:oMath xmlns:m="http://schemas.openxmlformats.org/officeDocument/2006/math">
                    <m:r>
                      <a:rPr lang="en-US" altLang="zh-CN"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𝑇</m:t>
                    </m:r>
                    <m:r>
                      <a:rPr lang="en-US" altLang="zh-CN" sz="1400"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oMath>
                </a14:m>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上的</a:t>
                </a:r>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 </a:t>
                </a:r>
                <a:r>
                  <a:rPr lang="en-US" sz="1400" kern="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(i-1)</a:t>
                </a:r>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a:t>
                </a:r>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复合，其最优访问计划为</a:t>
                </a:r>
                <a14:m>
                  <m:oMath xmlns:m="http://schemas.openxmlformats.org/officeDocument/2006/math">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𝑖</m:t>
                        </m:r>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−1</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r>
                      <a:rPr lang="en-US" sz="1400" b="1" kern="0" dirty="0">
                        <a:latin typeface="Cambria Math" panose="02040503050406030204" pitchFamily="18" charset="0"/>
                        <a:ea typeface="Microsoft YaHei" panose="020B0503020204020204" pitchFamily="34" charset="-122"/>
                        <a:cs typeface="Cambria Math" panose="02040503050406030204" pitchFamily="18" charset="0"/>
                        <a:sym typeface="+mn-ea"/>
                      </a:rPr>
                      <m:t>(</m:t>
                    </m:r>
                    <m:r>
                      <a:rPr lang="en-US" altLang="zh-CN"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𝑇</m:t>
                    </m:r>
                    <m:r>
                      <a:rPr lang="en-US" altLang="zh-CN" sz="1400"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r>
                      <a:rPr lang="en-US" sz="1400" b="1" kern="0" dirty="0">
                        <a:latin typeface="Cambria Math" panose="02040503050406030204" pitchFamily="18" charset="0"/>
                        <a:ea typeface="Microsoft YaHei" panose="020B0503020204020204" pitchFamily="34" charset="-122"/>
                        <a:cs typeface="Cambria Math" panose="02040503050406030204" pitchFamily="18" charset="0"/>
                        <a:sym typeface="+mn-ea"/>
                      </a:rPr>
                      <m:t>)</m:t>
                    </m:r>
                  </m:oMath>
                </a14:m>
                <a:r>
                  <a:rPr lang="zh-CN" altLang="en-US" sz="1400" b="1" kern="0" dirty="0">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这里</a:t>
                </a:r>
                <a14:m>
                  <m:oMath xmlns:m="http://schemas.openxmlformats.org/officeDocument/2006/math">
                    <m:d>
                      <m:dPr>
                        <m:begChr m:val="|"/>
                        <m:endChr m:val="|"/>
                        <m:ctrlPr>
                          <a:rPr lang="zh-CN" altLang="en-US" sz="1400" i="1" kern="0" dirty="0">
                            <a:latin typeface="Cambria Math" panose="02040503050406030204" pitchFamily="18" charset="0"/>
                            <a:ea typeface="Microsoft YaHei" panose="020B0503020204020204" pitchFamily="34" charset="-122"/>
                            <a:cs typeface="Cambria Math" panose="02040503050406030204" pitchFamily="18" charset="0"/>
                            <a:sym typeface="+mn-ea"/>
                          </a:rPr>
                        </m:ctrlPr>
                      </m:dPr>
                      <m:e>
                        <m:sSup>
                          <m:sSupPr>
                            <m:ctrlP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𝑇</m:t>
                            </m:r>
                          </m:e>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p>
                      </m:e>
                    </m:d>
                    <m:r>
                      <a:rPr lang="en-US" altLang="zh-CN" sz="1400" i="1" kern="0" dirty="0">
                        <a:latin typeface="Cambria Math" panose="02040503050406030204" pitchFamily="18" charset="0"/>
                        <a:ea typeface="Microsoft YaHei" panose="020B0503020204020204" pitchFamily="34" charset="-122"/>
                        <a:cs typeface="Cambria Math" panose="02040503050406030204" pitchFamily="18" charset="0"/>
                        <a:sym typeface="+mn-ea"/>
                      </a:rPr>
                      <m:t>=</m:t>
                    </m:r>
                    <m:r>
                      <a:rPr lang="en-US" altLang="zh-CN" sz="1400" i="1" kern="0" dirty="0">
                        <a:latin typeface="Cambria Math" panose="02040503050406030204" pitchFamily="18" charset="0"/>
                        <a:ea typeface="Microsoft YaHei" panose="020B0503020204020204" pitchFamily="34" charset="-122"/>
                        <a:cs typeface="Cambria Math" panose="02040503050406030204" pitchFamily="18" charset="0"/>
                        <a:sym typeface="+mn-ea"/>
                      </a:rPr>
                      <m:t>𝑖</m:t>
                    </m:r>
                    <m:r>
                      <a:rPr lang="en-US" altLang="zh-CN" sz="1400" i="1" kern="0" dirty="0">
                        <a:latin typeface="Cambria Math" panose="02040503050406030204" pitchFamily="18" charset="0"/>
                        <a:ea typeface="Microsoft YaHei" panose="020B0503020204020204" pitchFamily="34" charset="-122"/>
                        <a:cs typeface="Cambria Math" panose="02040503050406030204" pitchFamily="18" charset="0"/>
                        <a:sym typeface="+mn-ea"/>
                      </a:rPr>
                      <m:t>−1</m:t>
                    </m:r>
                  </m:oMath>
                </a14:m>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 ;</a:t>
                </a:r>
                <a:endPar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indent="-342900" fontAlgn="auto">
                  <a:lnSpc>
                    <a:spcPct val="150000"/>
                  </a:lnSpc>
                  <a:buFont typeface="+mj-lt"/>
                  <a:buAutoNum type="arabicPeriod"/>
                </a:pPr>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对于每个新表</a:t>
                </a:r>
                <a14:m>
                  <m:oMath xmlns:m="http://schemas.openxmlformats.org/officeDocument/2006/math">
                    <m:r>
                      <a:rPr lang="en-US"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𝑡</m:t>
                    </m:r>
                    <m:r>
                      <a:rPr lang="en-US"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 </m:t>
                    </m:r>
                    <m:r>
                      <a:rPr lang="en-US" sz="1400"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r>
                      <a:rPr lang="en-US" altLang="zh-CN"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𝑡</m:t>
                    </m:r>
                    <m:r>
                      <a:rPr lang="en-US" altLang="zh-CN"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 </m:t>
                    </m:r>
                    <m:r>
                      <a:rPr lang="en-US" sz="1400" kern="0" dirty="0">
                        <a:latin typeface="Cambria Math" panose="02040503050406030204" pitchFamily="18" charset="0"/>
                        <a:ea typeface="Microsoft YaHei" panose="020B0503020204020204" pitchFamily="34" charset="-122"/>
                        <a:cs typeface="Cambria Math" panose="02040503050406030204" pitchFamily="18" charset="0"/>
                        <a:sym typeface="Symbol" panose="05050102010706020507" charset="0"/>
                      </a:rPr>
                      <m:t> </m:t>
                    </m:r>
                    <m:r>
                      <a:rPr lang="en-US" altLang="zh-CN"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𝑇</m:t>
                    </m:r>
                    <m:r>
                      <a:rPr lang="en-US" altLang="zh-CN" sz="1400"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oMath>
                </a14:m>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，估算底层</a:t>
                </a:r>
                <a:r>
                  <a:rPr lang="en-US" altLang="zh-CN" sz="1400" i="1"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a:t>
                </a:r>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复合的每个访问计划</a:t>
                </a:r>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 </a:t>
                </a:r>
                <a14:m>
                  <m:oMath xmlns:m="http://schemas.openxmlformats.org/officeDocument/2006/math">
                    <m:r>
                      <a:rPr lang="en-US"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𝐽𝑂𝐼𝑁</m:t>
                    </m:r>
                    <m:r>
                      <a:rPr lang="en-US" sz="1400"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𝑖</m:t>
                        </m:r>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−1</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r>
                      <a:rPr lang="en-US" sz="1400" kern="0" dirty="0">
                        <a:latin typeface="Cambria Math" panose="02040503050406030204" pitchFamily="18" charset="0"/>
                        <a:ea typeface="Microsoft YaHei" panose="020B0503020204020204" pitchFamily="34" charset="-122"/>
                        <a:cs typeface="Cambria Math" panose="02040503050406030204" pitchFamily="18" charset="0"/>
                        <a:sym typeface="+mn-ea"/>
                      </a:rPr>
                      <m:t>(</m:t>
                    </m:r>
                    <m:r>
                      <a:rPr lang="en-US" sz="1400" i="1" kern="0" dirty="0">
                        <a:latin typeface="Cambria Math" panose="02040503050406030204" pitchFamily="18" charset="0"/>
                        <a:ea typeface="Microsoft YaHei" panose="020B0503020204020204" pitchFamily="34" charset="-122"/>
                        <a:cs typeface="Cambria Math" panose="02040503050406030204" pitchFamily="18" charset="0"/>
                        <a:sym typeface="+mn-ea"/>
                      </a:rPr>
                      <m:t>𝑇</m:t>
                    </m:r>
                    <m:r>
                      <a:rPr lang="en-US" sz="1400" i="1" kern="0" dirty="0">
                        <a:latin typeface="Cambria Math" panose="02040503050406030204" pitchFamily="18" charset="0"/>
                        <a:ea typeface="Microsoft YaHei" panose="020B0503020204020204" pitchFamily="34" charset="-122"/>
                        <a:cs typeface="Cambria Math" panose="02040503050406030204" pitchFamily="18" charset="0"/>
                        <a:sym typeface="+mn-ea"/>
                      </a:rPr>
                      <m:t>′</m:t>
                    </m:r>
                    <m:r>
                      <a:rPr lang="en-US" sz="1400" kern="0" dirty="0">
                        <a:latin typeface="Cambria Math" panose="02040503050406030204" pitchFamily="18" charset="0"/>
                        <a:ea typeface="Microsoft YaHei" panose="020B0503020204020204" pitchFamily="34" charset="-122"/>
                        <a:cs typeface="Cambria Math" panose="02040503050406030204" pitchFamily="18" charset="0"/>
                        <a:sym typeface="+mn-ea"/>
                      </a:rPr>
                      <m:t>), </m:t>
                    </m:r>
                    <m:r>
                      <a:rPr lang="en-US" sz="1400" i="1" kern="0" dirty="0">
                        <a:latin typeface="Cambria Math" panose="02040503050406030204" pitchFamily="18" charset="0"/>
                        <a:ea typeface="Microsoft YaHei" panose="020B0503020204020204" pitchFamily="34" charset="-122"/>
                        <a:cs typeface="Cambria Math" panose="02040503050406030204" pitchFamily="18" charset="0"/>
                        <a:sym typeface="+mn-ea"/>
                      </a:rPr>
                      <m:t>𝑆</m:t>
                    </m:r>
                    <m:r>
                      <a:rPr lang="en-US" sz="1400"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oMath>
                </a14:m>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 </a:t>
                </a:r>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的开销</a:t>
                </a:r>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 </a:t>
                </a:r>
                <a14:m>
                  <m:oMath xmlns:m="http://schemas.openxmlformats.org/officeDocument/2006/math">
                    <m:r>
                      <a:rPr lang="en-US" altLang="zh-CN" sz="140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r>
                      <a:rPr lang="en-US"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𝑆</m:t>
                    </m:r>
                    <m:r>
                      <a:rPr lang="en-US"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 </m:t>
                    </m:r>
                    <m:r>
                      <a:rPr lang="en-US" sz="1400"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sym typeface="Symbol" panose="05050102010706020507" charset="0"/>
                      </a:rPr>
                      <m:t> </m:t>
                    </m:r>
                    <m:r>
                      <a:rPr lang="en-US"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𝑆𝐶𝐴𝑁</m:t>
                    </m:r>
                    <m:r>
                      <a:rPr lang="en-US" sz="1400"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r>
                      <a:rPr lang="en-US" sz="1400" i="1"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𝑡</m:t>
                    </m:r>
                    <m:r>
                      <a:rPr lang="en-US" sz="1400" kern="0"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oMath>
                </a14:m>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，并保留胜者</a:t>
                </a:r>
                <a14:m>
                  <m:oMath xmlns:m="http://schemas.openxmlformats.org/officeDocument/2006/math">
                    <m:sSubSup>
                      <m:sSubSupPr>
                        <m:ctrlPr>
                          <a:rPr lang="zh-CN" altLang="en-US"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ctrlPr>
                      </m:sSubSupPr>
                      <m:e>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𝑃</m:t>
                        </m:r>
                      </m:e>
                      <m:sub>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𝑖</m:t>
                        </m:r>
                      </m:sub>
                      <m:sup>
                        <m:r>
                          <a:rPr lang="en-US" altLang="zh-CN" sz="1400" i="1" dirty="0">
                            <a:solidFill>
                              <a:schemeClr val="tx1"/>
                            </a:solidFill>
                            <a:latin typeface="Cambria Math" panose="02040503050406030204" pitchFamily="18" charset="0"/>
                            <a:ea typeface="Microsoft YaHei" panose="020B0503020204020204" pitchFamily="34" charset="-122"/>
                            <a:cs typeface="Cambria Math" panose="02040503050406030204" pitchFamily="18" charset="0"/>
                          </a:rPr>
                          <m:t>∗</m:t>
                        </m:r>
                      </m:sup>
                    </m:sSubSup>
                    <m:r>
                      <a:rPr lang="en-US" sz="1400" kern="0" dirty="0">
                        <a:latin typeface="Cambria Math" panose="02040503050406030204" pitchFamily="18" charset="0"/>
                        <a:ea typeface="Microsoft YaHei" panose="020B0503020204020204" pitchFamily="34" charset="-122"/>
                        <a:cs typeface="Cambria Math" panose="02040503050406030204" pitchFamily="18" charset="0"/>
                        <a:sym typeface="+mn-ea"/>
                      </a:rPr>
                      <m:t>(</m:t>
                    </m:r>
                    <m:r>
                      <a:rPr lang="en-US" sz="1400" i="1" kern="0" dirty="0">
                        <a:latin typeface="Cambria Math" panose="02040503050406030204" pitchFamily="18" charset="0"/>
                        <a:ea typeface="Microsoft YaHei" panose="020B0503020204020204" pitchFamily="34" charset="-122"/>
                        <a:cs typeface="Cambria Math" panose="02040503050406030204" pitchFamily="18" charset="0"/>
                        <a:sym typeface="+mn-ea"/>
                      </a:rPr>
                      <m:t>𝑇</m:t>
                    </m:r>
                    <m:r>
                      <a:rPr lang="en-US" sz="1400" i="1" kern="0" dirty="0">
                        <a:latin typeface="Cambria Math" panose="02040503050406030204" pitchFamily="18" charset="0"/>
                        <a:ea typeface="Microsoft YaHei" panose="020B0503020204020204" pitchFamily="34" charset="-122"/>
                        <a:cs typeface="Cambria Math" panose="02040503050406030204" pitchFamily="18" charset="0"/>
                        <a:sym typeface="+mn-ea"/>
                      </a:rPr>
                      <m:t>′</m:t>
                    </m:r>
                    <m:r>
                      <a:rPr lang="en-US" sz="1400" kern="0" dirty="0">
                        <a:latin typeface="Cambria Math" panose="02040503050406030204" pitchFamily="18" charset="0"/>
                        <a:ea typeface="Microsoft YaHei" panose="020B0503020204020204" pitchFamily="34" charset="-122"/>
                        <a:cs typeface="Cambria Math" panose="02040503050406030204" pitchFamily="18" charset="0"/>
                        <a:sym typeface="+mn-ea"/>
                      </a:rPr>
                      <m:t>∪{</m:t>
                    </m:r>
                    <m:r>
                      <a:rPr lang="en-US" sz="1400" i="1" kern="0" dirty="0">
                        <a:latin typeface="Cambria Math" panose="02040503050406030204" pitchFamily="18" charset="0"/>
                        <a:ea typeface="Microsoft YaHei" panose="020B0503020204020204" pitchFamily="34" charset="-122"/>
                        <a:cs typeface="Cambria Math" panose="02040503050406030204" pitchFamily="18" charset="0"/>
                        <a:sym typeface="+mn-ea"/>
                      </a:rPr>
                      <m:t>𝑡</m:t>
                    </m:r>
                    <m:r>
                      <a:rPr lang="en-US" sz="1400" kern="0" dirty="0">
                        <a:latin typeface="Cambria Math" panose="02040503050406030204" pitchFamily="18" charset="0"/>
                        <a:ea typeface="Microsoft YaHei" panose="020B0503020204020204" pitchFamily="34" charset="-122"/>
                        <a:cs typeface="Cambria Math" panose="02040503050406030204" pitchFamily="18" charset="0"/>
                        <a:sym typeface="+mn-ea"/>
                      </a:rPr>
                      <m:t>})</m:t>
                    </m:r>
                  </m:oMath>
                </a14:m>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a:t>
                </a:r>
                <a:endPar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endParaRPr>
              </a:p>
              <a:p>
                <a:pPr marL="342900" indent="-342900" fontAlgn="auto">
                  <a:lnSpc>
                    <a:spcPct val="150000"/>
                  </a:lnSpc>
                  <a:buFont typeface="+mj-lt"/>
                  <a:buAutoNum type="arabicPeriod"/>
                </a:pPr>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重复这个过程，直到达到</a:t>
                </a:r>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a:t>
                </a:r>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唯一的</a:t>
                </a:r>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a:t>
                </a:r>
                <a:r>
                  <a:rPr lang="en-US" altLang="zh-CN" sz="1400" i="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n</a:t>
                </a:r>
                <a:r>
                  <a:rPr lang="en-US" altLang="zh-CN"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a:t>
                </a:r>
                <a:r>
                  <a:rPr lang="zh-CN" altLang="en-US" sz="1400" dirty="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rPr>
                  <a:t>复合。</a:t>
                </a:r>
              </a:p>
            </p:txBody>
          </p:sp>
        </mc:Choice>
        <mc:Fallback xmlns="">
          <p:sp>
            <p:nvSpPr>
              <p:cNvPr id="92" name="矩形 91"/>
              <p:cNvSpPr>
                <a:spLocks noRot="1" noChangeAspect="1" noMove="1" noResize="1" noEditPoints="1" noAdjustHandles="1" noChangeArrowheads="1" noChangeShapeType="1" noTextEdit="1"/>
              </p:cNvSpPr>
              <p:nvPr/>
            </p:nvSpPr>
            <p:spPr>
              <a:xfrm>
                <a:off x="323768" y="4309169"/>
                <a:ext cx="8480408" cy="1786255"/>
              </a:xfrm>
              <a:prstGeom prst="rect">
                <a:avLst/>
              </a:prstGeom>
              <a:blipFill rotWithShape="1">
                <a:blip r:embed="rId10"/>
                <a:stretch>
                  <a:fillRect l="-7" t="-3" r="6" b="-1028"/>
                </a:stretch>
              </a:blipFill>
            </p:spPr>
            <p:txBody>
              <a:bodyPr/>
              <a:lstStyle/>
              <a:p>
                <a:r>
                  <a:rPr lang="en-US" altLang="en-US">
                    <a:noFill/>
                  </a:rPr>
                  <a:t> </a:t>
                </a:r>
              </a:p>
            </p:txBody>
          </p:sp>
        </mc:Fallback>
      </mc:AlternateContent>
      <p:sp>
        <p:nvSpPr>
          <p:cNvPr id="94" name="文本框 10"/>
          <p:cNvSpPr txBox="1">
            <a:spLocks noChangeArrowheads="1"/>
          </p:cNvSpPr>
          <p:nvPr/>
        </p:nvSpPr>
        <p:spPr bwMode="auto">
          <a:xfrm>
            <a:off x="-112713" y="711162"/>
            <a:ext cx="44716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需要解决的问题</a:t>
            </a:r>
            <a:endPar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9"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sp>
        <p:nvSpPr>
          <p:cNvPr id="2" name="矩形: 圆角 1"/>
          <p:cNvSpPr/>
          <p:nvPr/>
        </p:nvSpPr>
        <p:spPr>
          <a:xfrm>
            <a:off x="4794141" y="4283014"/>
            <a:ext cx="1758376" cy="476054"/>
          </a:xfrm>
          <a:prstGeom prst="roundRect">
            <a:avLst/>
          </a:prstGeom>
          <a:solidFill>
            <a:srgbClr val="C0000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071938" y="4759068"/>
            <a:ext cx="2717165" cy="1291693"/>
            <a:chOff x="4535986" y="4821080"/>
            <a:chExt cx="2717165" cy="1291693"/>
          </a:xfrm>
        </p:grpSpPr>
        <p:pic>
          <p:nvPicPr>
            <p:cNvPr id="38" name="图片 37"/>
            <p:cNvPicPr>
              <a:picLocks noChangeAspect="1"/>
            </p:cNvPicPr>
            <p:nvPr/>
          </p:nvPicPr>
          <p:blipFill>
            <a:blip r:embed="rId11"/>
            <a:stretch>
              <a:fillRect/>
            </a:stretch>
          </p:blipFill>
          <p:spPr>
            <a:xfrm>
              <a:off x="4535986" y="5774953"/>
              <a:ext cx="2717165" cy="337820"/>
            </a:xfrm>
            <a:prstGeom prst="rect">
              <a:avLst/>
            </a:prstGeom>
            <a:ln w="38100" cap="sq">
              <a:solidFill>
                <a:srgbClr val="C00000"/>
              </a:solidFill>
              <a:prstDash val="solid"/>
              <a:miter lim="800000"/>
              <a:headEnd/>
              <a:tailEnd/>
            </a:ln>
            <a:effectLst>
              <a:outerShdw blurRad="50800" dist="38100" dir="2700000" algn="tl" rotWithShape="0">
                <a:srgbClr val="000000">
                  <a:alpha val="43000"/>
                </a:srgbClr>
              </a:outerShdw>
            </a:effectLst>
          </p:spPr>
        </p:pic>
        <p:cxnSp>
          <p:nvCxnSpPr>
            <p:cNvPr id="4" name="直接连接符 3"/>
            <p:cNvCxnSpPr>
              <a:stCxn id="2" idx="2"/>
              <a:endCxn id="38" idx="0"/>
            </p:cNvCxnSpPr>
            <p:nvPr/>
          </p:nvCxnSpPr>
          <p:spPr>
            <a:xfrm flipH="1">
              <a:off x="5894569" y="4821080"/>
              <a:ext cx="242808" cy="95387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7001846" y="5209330"/>
            <a:ext cx="822645" cy="783235"/>
            <a:chOff x="2868175" y="2789075"/>
            <a:chExt cx="822645" cy="783235"/>
          </a:xfrm>
        </p:grpSpPr>
        <p:sp>
          <p:nvSpPr>
            <p:cNvPr id="44" name="文本框 43"/>
            <p:cNvSpPr txBox="1"/>
            <p:nvPr/>
          </p:nvSpPr>
          <p:spPr>
            <a:xfrm>
              <a:off x="2868175" y="2789075"/>
              <a:ext cx="822645" cy="276999"/>
            </a:xfrm>
            <a:prstGeom prst="rect">
              <a:avLst/>
            </a:prstGeom>
            <a:noFill/>
          </p:spPr>
          <p:txBody>
            <a:bodyPr wrap="square" rtlCol="0">
              <a:spAutoFit/>
            </a:bodyPr>
            <a:lstStyle/>
            <a:p>
              <a:r>
                <a:rPr lang="zh-CN" altLang="en-US" sz="1200" dirty="0"/>
                <a:t>统计信息</a:t>
              </a:r>
            </a:p>
          </p:txBody>
        </p:sp>
        <p:pic>
          <p:nvPicPr>
            <p:cNvPr id="45" name="图片 44"/>
            <p:cNvPicPr>
              <a:picLocks noChangeAspect="1"/>
            </p:cNvPicPr>
            <p:nvPr/>
          </p:nvPicPr>
          <p:blipFill>
            <a:blip r:embed="rId12"/>
            <a:stretch>
              <a:fillRect/>
            </a:stretch>
          </p:blipFill>
          <p:spPr>
            <a:xfrm>
              <a:off x="2945099" y="2962710"/>
              <a:ext cx="609600" cy="609600"/>
            </a:xfrm>
            <a:prstGeom prst="rect">
              <a:avLst/>
            </a:prstGeom>
          </p:spPr>
        </p:pic>
      </p:grpSp>
      <p:pic>
        <p:nvPicPr>
          <p:cNvPr id="46" name="图片 45"/>
          <p:cNvPicPr>
            <a:picLocks noChangeAspect="1"/>
          </p:cNvPicPr>
          <p:nvPr/>
        </p:nvPicPr>
        <p:blipFill>
          <a:blip r:embed="rId13"/>
          <a:stretch>
            <a:fillRect/>
          </a:stretch>
        </p:blipFill>
        <p:spPr>
          <a:xfrm>
            <a:off x="7813693" y="5045016"/>
            <a:ext cx="1054506" cy="1269517"/>
          </a:xfrm>
          <a:prstGeom prst="rect">
            <a:avLst/>
          </a:prstGeom>
          <a:ln>
            <a:noFill/>
          </a:ln>
          <a:effectLst>
            <a:outerShdw blurRad="190500" algn="tl" rotWithShape="0">
              <a:srgbClr val="000000">
                <a:alpha val="70000"/>
              </a:srgbClr>
            </a:outerShdw>
          </a:effectLst>
        </p:spPr>
      </p:pic>
      <p:sp>
        <p:nvSpPr>
          <p:cNvPr id="47" name="矩形 46"/>
          <p:cNvSpPr/>
          <p:nvPr/>
        </p:nvSpPr>
        <p:spPr>
          <a:xfrm>
            <a:off x="6910705" y="4980806"/>
            <a:ext cx="2144535" cy="146426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48" name="图片 47"/>
          <p:cNvPicPr>
            <a:picLocks noChangeAspect="1"/>
          </p:cNvPicPr>
          <p:nvPr/>
        </p:nvPicPr>
        <p:blipFill>
          <a:blip r:embed="rId14"/>
          <a:stretch>
            <a:fillRect/>
          </a:stretch>
        </p:blipFill>
        <p:spPr>
          <a:xfrm>
            <a:off x="6422312" y="5236004"/>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barn(inVertical)">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barn(inVertical)">
                                      <p:cBhvr>
                                        <p:cTn id="22" dur="500"/>
                                        <p:tgtEl>
                                          <p:spTgt spid="46"/>
                                        </p:tgtEl>
                                      </p:cBhvr>
                                    </p:animEffect>
                                  </p:childTnLst>
                                </p:cTn>
                              </p:par>
                              <p:par>
                                <p:cTn id="23" presetID="16" presetClass="entr" presetSubtype="21"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barn(inVertical)">
                                      <p:cBhvr>
                                        <p:cTn id="25" dur="500"/>
                                        <p:tgtEl>
                                          <p:spTgt spid="43"/>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barn(inVertical)">
                                      <p:cBhvr>
                                        <p:cTn id="2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47E32F-9435-4CCE-92D1-CA499F700A05}" type="slidenum">
              <a:rPr lang="zh-CN" altLang="en-US" smtClean="0"/>
              <a:t>78</a:t>
            </a:fld>
            <a:endParaRPr lang="zh-CN" altLang="en-US"/>
          </a:p>
        </p:txBody>
      </p:sp>
      <p:sp>
        <p:nvSpPr>
          <p:cNvPr id="4" name="椭圆 5"/>
          <p:cNvSpPr>
            <a:spLocks noChangeArrowheads="1"/>
          </p:cNvSpPr>
          <p:nvPr/>
        </p:nvSpPr>
        <p:spPr bwMode="auto">
          <a:xfrm>
            <a:off x="3864769" y="69066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cs typeface="Times New Roman" panose="02020603050405020304" pitchFamily="18" charset="0"/>
            </a:endParaRPr>
          </a:p>
        </p:txBody>
      </p:sp>
      <p:sp>
        <p:nvSpPr>
          <p:cNvPr id="5" name="矩形 6"/>
          <p:cNvSpPr>
            <a:spLocks noChangeArrowheads="1"/>
          </p:cNvSpPr>
          <p:nvPr/>
        </p:nvSpPr>
        <p:spPr bwMode="auto">
          <a:xfrm>
            <a:off x="-11112" y="69278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6" name="文本框 10"/>
          <p:cNvSpPr txBox="1">
            <a:spLocks noChangeArrowheads="1"/>
          </p:cNvSpPr>
          <p:nvPr/>
        </p:nvSpPr>
        <p:spPr bwMode="auto">
          <a:xfrm>
            <a:off x="-112713" y="711162"/>
            <a:ext cx="44716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统计信息和开销模型</a:t>
            </a:r>
            <a:endPar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sp>
        <p:nvSpPr>
          <p:cNvPr id="9" name="文本框 8"/>
          <p:cNvSpPr txBox="1"/>
          <p:nvPr/>
        </p:nvSpPr>
        <p:spPr>
          <a:xfrm>
            <a:off x="385441" y="1123379"/>
            <a:ext cx="8385417" cy="4895571"/>
          </a:xfrm>
          <a:prstGeom prst="rect">
            <a:avLst/>
          </a:prstGeom>
          <a:noFill/>
        </p:spPr>
        <p:txBody>
          <a:bodyPr wrap="square">
            <a:spAutoFit/>
          </a:bodyPr>
          <a:lstStyle/>
          <a:p>
            <a:pPr marL="285750" indent="-285750" fontAlgn="auto">
              <a:lnSpc>
                <a:spcPct val="150000"/>
              </a:lnSpc>
              <a:buFont typeface="Wingdings" panose="05000000000000000000" pitchFamily="2" charset="2"/>
              <a:buChar char="Ø"/>
              <a:defRPr/>
            </a:pPr>
            <a:r>
              <a:rPr lang="zh-CN" altLang="en-US"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开销模型（</a:t>
            </a:r>
            <a:r>
              <a:rPr lang="en-US" altLang="zh-CN"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Cost model</a:t>
            </a:r>
            <a:r>
              <a:rPr lang="zh-CN" altLang="en-US"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endParaRPr lang="zh-CN" altLang="en-US"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en-US" altLang="zh-CN"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DBMS</a:t>
            </a:r>
            <a:r>
              <a:rPr lang="zh-CN" altLang="en-US"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用于从众多访问路径中选择执行计划的基础</a:t>
            </a:r>
            <a:endParaRPr lang="en-US" altLang="zh-CN" sz="1600" kern="0"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028700" lvl="1" indent="-285750">
              <a:lnSpc>
                <a:spcPct val="150000"/>
              </a:lnSpc>
              <a:buFont typeface="Wingdings" panose="05000000000000000000" pitchFamily="2" charset="2"/>
              <a:buChar char="Ø"/>
              <a:defRPr/>
            </a:pPr>
            <a:r>
              <a:rPr lang="zh-CN" altLang="en-US"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用于计算</a:t>
            </a:r>
          </a:p>
          <a:p>
            <a:pPr marL="571500" indent="-285750" fontAlgn="auto">
              <a:lnSpc>
                <a:spcPct val="150000"/>
              </a:lnSpc>
              <a:buFont typeface="Wingdings" panose="05000000000000000000" pitchFamily="2" charset="2"/>
              <a:buChar char="Ø"/>
              <a:defRPr/>
            </a:pPr>
            <a:r>
              <a:rPr lang="zh-CN" altLang="en-US"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估算代价需要了解计算过程的</a:t>
            </a:r>
            <a:r>
              <a:rPr lang="zh-CN" altLang="en-US" sz="1600" kern="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sym typeface="+mn-ea"/>
              </a:rPr>
              <a:t>各个步骤</a:t>
            </a:r>
            <a:r>
              <a:rPr lang="zh-CN" altLang="en-US"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以及每个步骤处理的</a:t>
            </a:r>
            <a:r>
              <a:rPr lang="zh-CN" altLang="en-US" sz="1600" kern="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sym typeface="+mn-ea"/>
              </a:rPr>
              <a:t>数据量</a:t>
            </a:r>
            <a:r>
              <a:rPr lang="zh-CN" altLang="en-US"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p>
          <a:p>
            <a:pPr marL="571500" indent="-285750" fontAlgn="auto">
              <a:lnSpc>
                <a:spcPct val="150000"/>
              </a:lnSpc>
              <a:buFont typeface="Wingdings" panose="05000000000000000000" pitchFamily="2" charset="2"/>
              <a:buChar char="Ø"/>
              <a:defRPr/>
            </a:pPr>
            <a:r>
              <a:rPr lang="zh-CN" altLang="en-US"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总开销等于各个步骤开销之和；</a:t>
            </a:r>
          </a:p>
          <a:p>
            <a:pPr marL="571500" indent="-285750" fontAlgn="auto">
              <a:lnSpc>
                <a:spcPct val="150000"/>
              </a:lnSpc>
              <a:buFont typeface="Wingdings" panose="05000000000000000000" pitchFamily="2" charset="2"/>
              <a:buChar char="Ø"/>
              <a:defRPr/>
            </a:pPr>
            <a:r>
              <a:rPr lang="zh-CN" altLang="en-US"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总开销等于</a:t>
            </a:r>
            <a:r>
              <a:rPr lang="en-US" altLang="zh-CN"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I/O</a:t>
            </a:r>
            <a:r>
              <a:rPr lang="zh-CN" altLang="en-US"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开销和</a:t>
            </a:r>
            <a:r>
              <a:rPr lang="en-US" altLang="zh-CN"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CPU</a:t>
            </a:r>
            <a:r>
              <a:rPr lang="zh-CN" altLang="en-US"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开销之和；</a:t>
            </a:r>
          </a:p>
          <a:p>
            <a:pPr marL="1028700" lvl="1" indent="-285750">
              <a:lnSpc>
                <a:spcPct val="150000"/>
              </a:lnSpc>
              <a:buFont typeface="Wingdings" panose="05000000000000000000" pitchFamily="2" charset="2"/>
              <a:buChar char="Ø"/>
              <a:defRPr/>
            </a:pPr>
            <a:r>
              <a:rPr lang="en-US" altLang="zh-CN"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I/O</a:t>
            </a:r>
            <a:r>
              <a:rPr lang="zh-CN" altLang="en-US"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开销包括索引 </a:t>
            </a:r>
            <a:r>
              <a:rPr lang="en-US" altLang="zh-CN"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I/O </a:t>
            </a:r>
            <a:r>
              <a:rPr lang="zh-CN" altLang="en-US"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和 数据 </a:t>
            </a:r>
            <a:r>
              <a:rPr lang="en-US" altLang="zh-CN"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I/O</a:t>
            </a:r>
            <a:r>
              <a:rPr lang="zh-CN" altLang="en-US"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p>
          <a:p>
            <a:pPr marL="1028700" lvl="1" indent="-285750">
              <a:lnSpc>
                <a:spcPct val="150000"/>
              </a:lnSpc>
              <a:buFont typeface="Wingdings" panose="05000000000000000000" pitchFamily="2" charset="2"/>
              <a:buChar char="Ø"/>
              <a:defRPr/>
            </a:pPr>
            <a:r>
              <a:rPr lang="en-US" altLang="zh-CN"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CPU</a:t>
            </a:r>
            <a:r>
              <a:rPr lang="zh-CN" altLang="en-US"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开销包括索引 的</a:t>
            </a:r>
            <a:r>
              <a:rPr lang="en-US" altLang="zh-CN"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CPU</a:t>
            </a:r>
            <a:r>
              <a:rPr lang="zh-CN" altLang="en-US"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开销、缓冲池中处理数据的</a:t>
            </a:r>
            <a:r>
              <a:rPr lang="en-US" altLang="zh-CN"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CPU</a:t>
            </a:r>
            <a:r>
              <a:rPr lang="zh-CN" altLang="en-US"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开销；</a:t>
            </a:r>
          </a:p>
          <a:p>
            <a:pPr marL="571500" indent="-285750" fontAlgn="auto">
              <a:lnSpc>
                <a:spcPct val="150000"/>
              </a:lnSpc>
              <a:buFont typeface="Wingdings" panose="05000000000000000000" pitchFamily="2" charset="2"/>
              <a:buChar char="Ø"/>
              <a:defRPr/>
            </a:pPr>
            <a:r>
              <a:rPr lang="en-US" altLang="zh-CN"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I/O</a:t>
            </a:r>
            <a:r>
              <a:rPr lang="zh-CN" altLang="en-US"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开销与</a:t>
            </a:r>
            <a:r>
              <a:rPr lang="en-US" altLang="zh-CN"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CPU</a:t>
            </a:r>
            <a:r>
              <a:rPr lang="zh-CN" altLang="en-US"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开销都与每个步骤处理的数据量密切相关，因此需要用到</a:t>
            </a:r>
            <a:r>
              <a:rPr lang="zh-CN" altLang="en-US" sz="1600"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基数估算</a:t>
            </a:r>
            <a:r>
              <a:rPr lang="zh-CN" altLang="en-US"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和</a:t>
            </a:r>
            <a:r>
              <a:rPr lang="zh-CN" altLang="en-US" sz="1600"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选择率估计</a:t>
            </a:r>
            <a:endParaRPr lang="en-US" altLang="zh-CN" sz="1600"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571500" indent="-285750" fontAlgn="auto">
              <a:lnSpc>
                <a:spcPct val="150000"/>
              </a:lnSpc>
              <a:buFont typeface="Wingdings" panose="05000000000000000000" pitchFamily="2" charset="2"/>
              <a:buChar char="Ø"/>
              <a:defRPr/>
            </a:pPr>
            <a:endParaRPr lang="en-US" altLang="zh-CN" sz="1600"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571500" indent="-285750" fontAlgn="auto">
              <a:lnSpc>
                <a:spcPct val="150000"/>
              </a:lnSpc>
              <a:buFont typeface="Wingdings" panose="05000000000000000000" pitchFamily="2" charset="2"/>
              <a:buChar char="Ø"/>
              <a:defRPr/>
            </a:pPr>
            <a:endParaRPr lang="en-US" altLang="zh-CN" sz="1600"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571500" indent="-285750" fontAlgn="auto">
              <a:lnSpc>
                <a:spcPct val="150000"/>
              </a:lnSpc>
              <a:buFont typeface="Wingdings" panose="05000000000000000000" pitchFamily="2" charset="2"/>
              <a:buChar char="Ø"/>
              <a:defRPr/>
            </a:pPr>
            <a:r>
              <a:rPr lang="en-US" altLang="zh-CN"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I/O</a:t>
            </a:r>
            <a:r>
              <a:rPr lang="zh-CN" altLang="en-US"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开销中需要区分</a:t>
            </a:r>
            <a:r>
              <a:rPr lang="zh-CN" altLang="en-US" sz="1600" kern="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sym typeface="+mn-ea"/>
              </a:rPr>
              <a:t>顺序</a:t>
            </a:r>
            <a:r>
              <a:rPr lang="en-US" altLang="zh-CN" sz="1600" kern="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sym typeface="+mn-ea"/>
              </a:rPr>
              <a:t>I/O</a:t>
            </a:r>
            <a:r>
              <a:rPr lang="zh-CN" altLang="en-US" sz="16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和</a:t>
            </a:r>
            <a:r>
              <a:rPr lang="zh-CN" altLang="en-US" sz="1600" kern="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sym typeface="+mn-ea"/>
              </a:rPr>
              <a:t>随机</a:t>
            </a:r>
            <a:r>
              <a:rPr lang="en-US" altLang="zh-CN" sz="1600" kern="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sym typeface="+mn-ea"/>
              </a:rPr>
              <a:t>I/O</a:t>
            </a:r>
            <a:endParaRPr lang="zh-CN" altLang="en-US" sz="1600" kern="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pic>
        <p:nvPicPr>
          <p:cNvPr id="11" name="图片 10"/>
          <p:cNvPicPr>
            <a:picLocks noChangeAspect="1"/>
          </p:cNvPicPr>
          <p:nvPr/>
        </p:nvPicPr>
        <p:blipFill>
          <a:blip r:embed="rId4"/>
          <a:stretch>
            <a:fillRect/>
          </a:stretch>
        </p:blipFill>
        <p:spPr>
          <a:xfrm>
            <a:off x="2506186" y="2002035"/>
            <a:ext cx="2717165" cy="337820"/>
          </a:xfrm>
          <a:prstGeom prst="rect">
            <a:avLst/>
          </a:prstGeom>
          <a:ln w="38100" cap="sq">
            <a:solidFill>
              <a:srgbClr val="C00000"/>
            </a:solidFill>
            <a:prstDash val="solid"/>
            <a:miter lim="800000"/>
            <a:headEnd/>
            <a:tailEnd/>
          </a:ln>
          <a:effectLst>
            <a:outerShdw blurRad="50800" dist="38100" dir="2700000" algn="tl" rotWithShape="0">
              <a:srgbClr val="000000">
                <a:alpha val="43000"/>
              </a:srgbClr>
            </a:outerShdw>
          </a:effectLst>
        </p:spPr>
      </p:pic>
      <p:graphicFrame>
        <p:nvGraphicFramePr>
          <p:cNvPr id="12" name="对象 11">
            <a:hlinkClick r:id="" action="ppaction://ole?verb=0"/>
          </p:cNvPr>
          <p:cNvGraphicFramePr>
            <a:graphicFrameLocks noChangeAspect="1"/>
          </p:cNvGraphicFramePr>
          <p:nvPr/>
        </p:nvGraphicFramePr>
        <p:xfrm>
          <a:off x="2165146" y="4927852"/>
          <a:ext cx="3665855" cy="607060"/>
        </p:xfrm>
        <a:graphic>
          <a:graphicData uri="http://schemas.openxmlformats.org/presentationml/2006/ole">
            <mc:AlternateContent xmlns:mc="http://schemas.openxmlformats.org/markup-compatibility/2006">
              <mc:Choice xmlns:v="urn:schemas-microsoft-com:vml" Requires="v">
                <p:oleObj spid="_x0000_s3086" r:id="rId5" imgW="2070100" imgH="342900" progId="Equation.DSMT4">
                  <p:embed/>
                </p:oleObj>
              </mc:Choice>
              <mc:Fallback>
                <p:oleObj r:id="rId5" imgW="2070100" imgH="342900" progId="Equation.DSMT4">
                  <p:embed/>
                  <p:pic>
                    <p:nvPicPr>
                      <p:cNvPr id="12" name="对象 11">
                        <a:hlinkClick r:id="" action="ppaction://ole?verb=0"/>
                      </p:cNvPr>
                      <p:cNvPicPr/>
                      <p:nvPr/>
                    </p:nvPicPr>
                    <p:blipFill>
                      <a:blip r:embed="rId6"/>
                      <a:stretch>
                        <a:fillRect/>
                      </a:stretch>
                    </p:blipFill>
                    <p:spPr>
                      <a:xfrm>
                        <a:off x="2165146" y="4927852"/>
                        <a:ext cx="3665855" cy="607060"/>
                      </a:xfrm>
                      <a:prstGeom prst="rect">
                        <a:avLst/>
                      </a:prstGeom>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47E32F-9435-4CCE-92D1-CA499F700A05}" type="slidenum">
              <a:rPr lang="zh-CN" altLang="en-US" smtClean="0"/>
              <a:t>79</a:t>
            </a:fld>
            <a:endParaRPr lang="zh-CN" altLang="en-US"/>
          </a:p>
        </p:txBody>
      </p:sp>
      <p:sp>
        <p:nvSpPr>
          <p:cNvPr id="4" name="椭圆 5"/>
          <p:cNvSpPr>
            <a:spLocks noChangeArrowheads="1"/>
          </p:cNvSpPr>
          <p:nvPr/>
        </p:nvSpPr>
        <p:spPr bwMode="auto">
          <a:xfrm>
            <a:off x="3864769" y="69066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cs typeface="Times New Roman" panose="02020603050405020304" pitchFamily="18" charset="0"/>
            </a:endParaRPr>
          </a:p>
        </p:txBody>
      </p:sp>
      <p:sp>
        <p:nvSpPr>
          <p:cNvPr id="5" name="矩形 6"/>
          <p:cNvSpPr>
            <a:spLocks noChangeArrowheads="1"/>
          </p:cNvSpPr>
          <p:nvPr/>
        </p:nvSpPr>
        <p:spPr bwMode="auto">
          <a:xfrm>
            <a:off x="-11112" y="69278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6" name="文本框 10"/>
          <p:cNvSpPr txBox="1">
            <a:spLocks noChangeArrowheads="1"/>
          </p:cNvSpPr>
          <p:nvPr/>
        </p:nvSpPr>
        <p:spPr bwMode="auto">
          <a:xfrm>
            <a:off x="-112713" y="711162"/>
            <a:ext cx="44716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统计信息和开销模型</a:t>
            </a:r>
            <a:endPar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sp>
        <p:nvSpPr>
          <p:cNvPr id="10" name="文本框 2"/>
          <p:cNvSpPr txBox="1"/>
          <p:nvPr/>
        </p:nvSpPr>
        <p:spPr>
          <a:xfrm>
            <a:off x="185912" y="1348368"/>
            <a:ext cx="6360419" cy="464871"/>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nSpc>
                <a:spcPct val="150000"/>
              </a:lnSpc>
            </a:pPr>
            <a:endParaRPr lang="en-US" altLang="zh-CN" sz="1800" kern="0" dirty="0">
              <a:effectLst/>
              <a:ea typeface="SimSun" pitchFamily="2" charset="-122"/>
              <a:cs typeface="SimSun" pitchFamily="2" charset="-122"/>
            </a:endParaRPr>
          </a:p>
        </p:txBody>
      </p:sp>
      <p:grpSp>
        <p:nvGrpSpPr>
          <p:cNvPr id="13" name="Group 22"/>
          <p:cNvGrpSpPr/>
          <p:nvPr/>
        </p:nvGrpSpPr>
        <p:grpSpPr>
          <a:xfrm>
            <a:off x="6039239" y="1418344"/>
            <a:ext cx="2977754" cy="4352316"/>
            <a:chOff x="988000" y="1196253"/>
            <a:chExt cx="2977754" cy="4352316"/>
          </a:xfrm>
        </p:grpSpPr>
        <p:sp>
          <p:nvSpPr>
            <p:cNvPr id="14" name="Rectangle: Rounded Corners 4"/>
            <p:cNvSpPr/>
            <p:nvPr/>
          </p:nvSpPr>
          <p:spPr>
            <a:xfrm>
              <a:off x="988000" y="2535190"/>
              <a:ext cx="2977754" cy="631169"/>
            </a:xfrm>
            <a:prstGeom prst="roundRect">
              <a:avLst/>
            </a:prstGeom>
            <a:solidFill>
              <a:sysClr val="window" lastClr="FFFFFF">
                <a:lumMod val="95000"/>
              </a:sysClr>
            </a:solidFill>
            <a:ln w="15875" cap="rnd" cmpd="sng" algn="ctr">
              <a:solidFill>
                <a:srgbClr val="A53010">
                  <a:shade val="50000"/>
                </a:srgbClr>
              </a:solidFill>
              <a:prstDash val="solid"/>
            </a:ln>
            <a:effectLst>
              <a:innerShdw blurRad="63500" dist="50800" dir="5400000">
                <a:prstClr val="black">
                  <a:alpha val="50000"/>
                </a:prstClr>
              </a:inn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15" name="TextBox 37"/>
            <p:cNvSpPr txBox="1"/>
            <p:nvPr/>
          </p:nvSpPr>
          <p:spPr>
            <a:xfrm>
              <a:off x="1793057" y="2692219"/>
              <a:ext cx="144142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zh-CN" altLang="en-US" sz="1400" b="1" dirty="0">
                  <a:solidFill>
                    <a:prstClr val="black"/>
                  </a:solidFill>
                  <a:latin typeface="Century Gothic" panose="020B0502020202020204"/>
                </a:rPr>
                <a:t>执行计划总开销</a:t>
              </a:r>
              <a:endParaRPr lang="en-US" sz="1400" b="1" dirty="0">
                <a:solidFill>
                  <a:prstClr val="black"/>
                </a:solidFill>
                <a:latin typeface="Century Gothic" panose="020B0502020202020204"/>
              </a:endParaRPr>
            </a:p>
          </p:txBody>
        </p:sp>
        <p:sp>
          <p:nvSpPr>
            <p:cNvPr id="16" name="Rectangle: Rounded Corners 38"/>
            <p:cNvSpPr/>
            <p:nvPr/>
          </p:nvSpPr>
          <p:spPr>
            <a:xfrm>
              <a:off x="996610" y="3202587"/>
              <a:ext cx="854855" cy="1500966"/>
            </a:xfrm>
            <a:prstGeom prst="roundRect">
              <a:avLst/>
            </a:prstGeom>
            <a:solidFill>
              <a:sysClr val="window" lastClr="FFFFFF">
                <a:lumMod val="95000"/>
              </a:sysClr>
            </a:solidFill>
            <a:ln w="15875" cap="rnd" cmpd="sng" algn="ctr">
              <a:solidFill>
                <a:srgbClr val="A53010">
                  <a:shade val="50000"/>
                </a:srgbClr>
              </a:solidFill>
              <a:prstDash val="solid"/>
            </a:ln>
            <a:effectLst>
              <a:innerShdw blurRad="63500" dist="50800" dir="5400000">
                <a:prstClr val="black">
                  <a:alpha val="50000"/>
                </a:prstClr>
              </a:inn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17" name="TextBox 39"/>
            <p:cNvSpPr txBox="1"/>
            <p:nvPr/>
          </p:nvSpPr>
          <p:spPr>
            <a:xfrm rot="5400000">
              <a:off x="552463" y="3858753"/>
              <a:ext cx="183368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1400" b="1" dirty="0">
                  <a:solidFill>
                    <a:prstClr val="black"/>
                  </a:solidFill>
                  <a:latin typeface="Century Gothic" panose="020B0502020202020204"/>
                </a:rPr>
                <a:t>S</a:t>
              </a:r>
              <a:r>
                <a:rPr lang="en-US" altLang="zh-CN" sz="1400" b="1" dirty="0">
                  <a:solidFill>
                    <a:prstClr val="black"/>
                  </a:solidFill>
                  <a:latin typeface="Century Gothic" panose="020B0502020202020204"/>
                </a:rPr>
                <a:t>electivity</a:t>
              </a:r>
              <a:endParaRPr lang="en-US" sz="1400" b="1" dirty="0">
                <a:solidFill>
                  <a:prstClr val="black"/>
                </a:solidFill>
                <a:latin typeface="Century Gothic" panose="020B0502020202020204"/>
              </a:endParaRPr>
            </a:p>
          </p:txBody>
        </p:sp>
        <p:sp>
          <p:nvSpPr>
            <p:cNvPr id="18" name="Rectangle: Rounded Corners 40"/>
            <p:cNvSpPr/>
            <p:nvPr/>
          </p:nvSpPr>
          <p:spPr>
            <a:xfrm>
              <a:off x="2053753" y="3192825"/>
              <a:ext cx="851690" cy="1500966"/>
            </a:xfrm>
            <a:prstGeom prst="roundRect">
              <a:avLst/>
            </a:prstGeom>
            <a:solidFill>
              <a:sysClr val="window" lastClr="FFFFFF">
                <a:lumMod val="95000"/>
              </a:sysClr>
            </a:solidFill>
            <a:ln w="15875" cap="rnd" cmpd="sng" algn="ctr">
              <a:solidFill>
                <a:srgbClr val="A53010">
                  <a:shade val="50000"/>
                </a:srgbClr>
              </a:solidFill>
              <a:prstDash val="solid"/>
            </a:ln>
            <a:effectLst>
              <a:innerShdw blurRad="63500" dist="50800" dir="5400000">
                <a:prstClr val="black">
                  <a:alpha val="50000"/>
                </a:prstClr>
              </a:inn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19" name="TextBox 41"/>
            <p:cNvSpPr txBox="1"/>
            <p:nvPr/>
          </p:nvSpPr>
          <p:spPr>
            <a:xfrm rot="5400000">
              <a:off x="1619743" y="3799181"/>
              <a:ext cx="183368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1400" b="1" dirty="0">
                  <a:solidFill>
                    <a:prstClr val="black"/>
                  </a:solidFill>
                  <a:latin typeface="Century Gothic" panose="020B0502020202020204"/>
                </a:rPr>
                <a:t>Cardinality</a:t>
              </a:r>
            </a:p>
          </p:txBody>
        </p:sp>
        <p:sp>
          <p:nvSpPr>
            <p:cNvPr id="20" name="Rectangle: Rounded Corners 42"/>
            <p:cNvSpPr/>
            <p:nvPr/>
          </p:nvSpPr>
          <p:spPr>
            <a:xfrm>
              <a:off x="3105452" y="3202588"/>
              <a:ext cx="851690" cy="1500965"/>
            </a:xfrm>
            <a:prstGeom prst="roundRect">
              <a:avLst/>
            </a:prstGeom>
            <a:solidFill>
              <a:sysClr val="window" lastClr="FFFFFF">
                <a:lumMod val="95000"/>
              </a:sysClr>
            </a:solidFill>
            <a:ln w="15875" cap="rnd" cmpd="sng" algn="ctr">
              <a:solidFill>
                <a:srgbClr val="A53010">
                  <a:shade val="50000"/>
                </a:srgbClr>
              </a:solidFill>
              <a:prstDash val="solid"/>
            </a:ln>
            <a:effectLst>
              <a:innerShdw blurRad="63500" dist="50800" dir="5400000">
                <a:prstClr val="black">
                  <a:alpha val="50000"/>
                </a:prstClr>
              </a:inn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21" name="TextBox 43"/>
            <p:cNvSpPr txBox="1"/>
            <p:nvPr/>
          </p:nvSpPr>
          <p:spPr>
            <a:xfrm rot="5400000">
              <a:off x="2735927" y="3643311"/>
              <a:ext cx="1512326"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1400" b="1" dirty="0">
                  <a:solidFill>
                    <a:prstClr val="black"/>
                  </a:solidFill>
                  <a:latin typeface="Century Gothic" panose="020B0502020202020204"/>
                </a:rPr>
                <a:t>CPU Cost</a:t>
              </a:r>
            </a:p>
            <a:p>
              <a:pPr algn="ctr" defTabSz="457200"/>
              <a:r>
                <a:rPr lang="en-US" sz="1400" b="1" dirty="0">
                  <a:solidFill>
                    <a:prstClr val="black"/>
                  </a:solidFill>
                  <a:latin typeface="Century Gothic" panose="020B0502020202020204"/>
                </a:rPr>
                <a:t>I/O Cost</a:t>
              </a:r>
            </a:p>
            <a:p>
              <a:pPr algn="ctr" defTabSz="457200"/>
              <a:r>
                <a:rPr lang="en-US" sz="1400" b="1" dirty="0">
                  <a:solidFill>
                    <a:prstClr val="black"/>
                  </a:solidFill>
                  <a:latin typeface="Century Gothic" panose="020B0502020202020204"/>
                </a:rPr>
                <a:t>...</a:t>
              </a:r>
            </a:p>
          </p:txBody>
        </p:sp>
        <p:sp>
          <p:nvSpPr>
            <p:cNvPr id="22" name="Rectangle: Rounded Corners 46"/>
            <p:cNvSpPr/>
            <p:nvPr/>
          </p:nvSpPr>
          <p:spPr>
            <a:xfrm>
              <a:off x="996610" y="4739781"/>
              <a:ext cx="2969143" cy="808788"/>
            </a:xfrm>
            <a:prstGeom prst="roundRect">
              <a:avLst/>
            </a:prstGeom>
            <a:solidFill>
              <a:sysClr val="window" lastClr="FFFFFF">
                <a:lumMod val="95000"/>
              </a:sysClr>
            </a:solidFill>
            <a:ln w="15875" cap="rnd" cmpd="sng" algn="ctr">
              <a:solidFill>
                <a:srgbClr val="A53010">
                  <a:shade val="50000"/>
                </a:srgbClr>
              </a:solidFill>
              <a:prstDash val="solid"/>
            </a:ln>
            <a:effectLst>
              <a:innerShdw blurRad="63500" dist="50800" dir="5400000">
                <a:prstClr val="black">
                  <a:alpha val="50000"/>
                </a:prstClr>
              </a:inn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23" name="TextBox 47"/>
            <p:cNvSpPr txBox="1"/>
            <p:nvPr/>
          </p:nvSpPr>
          <p:spPr>
            <a:xfrm>
              <a:off x="2039958" y="4861399"/>
              <a:ext cx="902811"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zh-CN" altLang="en-US" sz="1400" b="1" dirty="0">
                  <a:solidFill>
                    <a:prstClr val="black"/>
                  </a:solidFill>
                  <a:latin typeface="Century Gothic" panose="020B0502020202020204"/>
                </a:rPr>
                <a:t>统计信息</a:t>
              </a:r>
              <a:endParaRPr lang="en-US" altLang="zh-CN" sz="1400" b="1" dirty="0">
                <a:solidFill>
                  <a:prstClr val="black"/>
                </a:solidFill>
                <a:latin typeface="Century Gothic" panose="020B0502020202020204"/>
              </a:endParaRPr>
            </a:p>
            <a:p>
              <a:pPr algn="ctr" defTabSz="457200"/>
              <a:r>
                <a:rPr lang="zh-CN" altLang="en-US" sz="1400" b="1" dirty="0">
                  <a:solidFill>
                    <a:prstClr val="black"/>
                  </a:solidFill>
                  <a:latin typeface="Century Gothic" panose="020B0502020202020204"/>
                </a:rPr>
                <a:t>数学公式</a:t>
              </a:r>
              <a:endParaRPr lang="en-US" altLang="zh-CN" sz="1400" b="1" dirty="0">
                <a:solidFill>
                  <a:prstClr val="black"/>
                </a:solidFill>
                <a:latin typeface="Century Gothic" panose="020B0502020202020204"/>
              </a:endParaRPr>
            </a:p>
          </p:txBody>
        </p:sp>
        <p:sp>
          <p:nvSpPr>
            <p:cNvPr id="24" name="箭头: 上 23"/>
            <p:cNvSpPr/>
            <p:nvPr/>
          </p:nvSpPr>
          <p:spPr>
            <a:xfrm>
              <a:off x="2279632" y="1880553"/>
              <a:ext cx="468270" cy="631169"/>
            </a:xfrm>
            <a:prstGeom prst="upArrow">
              <a:avLst/>
            </a:prstGeom>
            <a:solidFill>
              <a:schemeClr val="bg2">
                <a:lumMod val="90000"/>
              </a:schemeClr>
            </a:solidFill>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grpSp>
          <p:nvGrpSpPr>
            <p:cNvPr id="25" name="Group 16"/>
            <p:cNvGrpSpPr/>
            <p:nvPr/>
          </p:nvGrpSpPr>
          <p:grpSpPr>
            <a:xfrm>
              <a:off x="1952609" y="1196253"/>
              <a:ext cx="1080120" cy="648072"/>
              <a:chOff x="9831690" y="2708920"/>
              <a:chExt cx="1080120" cy="648072"/>
            </a:xfrm>
          </p:grpSpPr>
          <p:sp>
            <p:nvSpPr>
              <p:cNvPr id="28" name="Rectangle: Rounded Corners 9"/>
              <p:cNvSpPr/>
              <p:nvPr/>
            </p:nvSpPr>
            <p:spPr>
              <a:xfrm>
                <a:off x="9831690" y="2708920"/>
                <a:ext cx="1080120" cy="648072"/>
              </a:xfrm>
              <a:prstGeom prst="roundRect">
                <a:avLst/>
              </a:prstGeom>
              <a:solidFill>
                <a:schemeClr val="tx1">
                  <a:lumMod val="50000"/>
                  <a:lumOff val="5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TextBox 15"/>
              <p:cNvSpPr txBox="1"/>
              <p:nvPr/>
            </p:nvSpPr>
            <p:spPr>
              <a:xfrm>
                <a:off x="9877774" y="2874422"/>
                <a:ext cx="1005403" cy="3385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bg1"/>
                    </a:solidFill>
                  </a:rPr>
                  <a:t>执行计划</a:t>
                </a:r>
                <a:endParaRPr lang="en-US" sz="1600" b="1" dirty="0">
                  <a:solidFill>
                    <a:schemeClr val="bg1"/>
                  </a:solidFill>
                </a:endParaRPr>
              </a:p>
            </p:txBody>
          </p:sp>
        </p:grpSp>
        <p:sp>
          <p:nvSpPr>
            <p:cNvPr id="26" name="箭头: 右 25"/>
            <p:cNvSpPr/>
            <p:nvPr/>
          </p:nvSpPr>
          <p:spPr>
            <a:xfrm>
              <a:off x="1878848" y="3712475"/>
              <a:ext cx="149037" cy="4616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箭头: 右 26"/>
            <p:cNvSpPr/>
            <p:nvPr/>
          </p:nvSpPr>
          <p:spPr>
            <a:xfrm>
              <a:off x="2934798" y="3712475"/>
              <a:ext cx="149037" cy="4616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0" name="文本框 29"/>
          <p:cNvSpPr txBox="1"/>
          <p:nvPr/>
        </p:nvSpPr>
        <p:spPr>
          <a:xfrm>
            <a:off x="392900" y="1264178"/>
            <a:ext cx="4627356" cy="2362442"/>
          </a:xfrm>
          <a:prstGeom prst="rect">
            <a:avLst/>
          </a:prstGeom>
          <a:noFill/>
        </p:spPr>
        <p:txBody>
          <a:bodyPr wrap="square">
            <a:spAutoFit/>
          </a:bodyPr>
          <a:lstStyle/>
          <a:p>
            <a:pPr marL="285750" indent="-285750" fontAlgn="auto">
              <a:lnSpc>
                <a:spcPct val="150000"/>
              </a:lnSpc>
              <a:buFont typeface="Wingdings" panose="05000000000000000000" pitchFamily="2" charset="2"/>
              <a:buChar char="Ø"/>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基本框架</a:t>
            </a:r>
            <a:endParaRPr lang="en-US" altLang="zh-CN" sz="1400" dirty="0">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fontAlgn="auto">
              <a:lnSpc>
                <a:spcPct val="150000"/>
              </a:lnSpc>
              <a:buFont typeface="Wingdings" panose="05000000000000000000" pitchFamily="2" charset="2"/>
              <a:buChar char="Ø"/>
            </a:pPr>
            <a:r>
              <a:rPr lang="en-US" altLang="zh-CN" sz="1400" dirty="0">
                <a:latin typeface="Times New Roman" panose="02020603050405020304" pitchFamily="18" charset="0"/>
                <a:ea typeface="Microsoft YaHei" panose="020B0503020204020204" pitchFamily="34" charset="-122"/>
                <a:cs typeface="Times New Roman" panose="02020603050405020304" pitchFamily="18" charset="0"/>
              </a:rPr>
              <a:t>SQL</a:t>
            </a:r>
            <a:r>
              <a:rPr lang="zh-CN" altLang="en-US" sz="1400" dirty="0">
                <a:latin typeface="Times New Roman" panose="02020603050405020304" pitchFamily="18" charset="0"/>
                <a:ea typeface="Microsoft YaHei" panose="020B0503020204020204" pitchFamily="34" charset="-122"/>
                <a:cs typeface="Times New Roman" panose="02020603050405020304" pitchFamily="18" charset="0"/>
              </a:rPr>
              <a:t>优化器旨在对查询语句的等价计划进行开销估算，寻找最低查询成本的执行计划</a:t>
            </a:r>
            <a:endParaRPr lang="en-US" altLang="zh-CN" sz="1400" dirty="0">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fontAlgn="auto">
              <a:lnSpc>
                <a:spcPct val="150000"/>
              </a:lnSpc>
              <a:buFont typeface="Wingdings" panose="05000000000000000000" pitchFamily="2" charset="2"/>
              <a:buChar char="Ø"/>
            </a:pPr>
            <a:r>
              <a:rPr lang="zh-CN" altLang="en-US" sz="1400" dirty="0">
                <a:latin typeface="Times New Roman" panose="02020603050405020304" pitchFamily="18" charset="0"/>
                <a:ea typeface="Microsoft YaHei" panose="020B0503020204020204" pitchFamily="34" charset="-122"/>
                <a:cs typeface="Times New Roman" panose="02020603050405020304" pitchFamily="18" charset="0"/>
              </a:rPr>
              <a:t>开销模型使用收集到的</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统计信息</a:t>
            </a:r>
            <a:r>
              <a:rPr lang="zh-CN" altLang="en-US" sz="1400" dirty="0">
                <a:latin typeface="Times New Roman" panose="02020603050405020304" pitchFamily="18" charset="0"/>
                <a:ea typeface="Microsoft YaHei" panose="020B0503020204020204" pitchFamily="34" charset="-122"/>
                <a:cs typeface="Times New Roman" panose="02020603050405020304" pitchFamily="18" charset="0"/>
              </a:rPr>
              <a:t>以及构造的不同</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开销公式</a:t>
            </a:r>
            <a:r>
              <a:rPr lang="zh-CN" altLang="en-US" sz="1400" dirty="0">
                <a:latin typeface="Times New Roman" panose="02020603050405020304" pitchFamily="18" charset="0"/>
                <a:ea typeface="Microsoft YaHei" panose="020B0503020204020204" pitchFamily="34" charset="-122"/>
                <a:cs typeface="Times New Roman" panose="02020603050405020304" pitchFamily="18" charset="0"/>
              </a:rPr>
              <a:t>，估计某个特定查询计划的成本，帮助优化器从众多备选方案中找到开销最低的计划。</a:t>
            </a:r>
          </a:p>
        </p:txBody>
      </p:sp>
      <p:grpSp>
        <p:nvGrpSpPr>
          <p:cNvPr id="34" name="组合 33"/>
          <p:cNvGrpSpPr/>
          <p:nvPr/>
        </p:nvGrpSpPr>
        <p:grpSpPr>
          <a:xfrm>
            <a:off x="2575429" y="2398930"/>
            <a:ext cx="3469208" cy="2051495"/>
            <a:chOff x="3553458" y="2423045"/>
            <a:chExt cx="3469208" cy="2051495"/>
          </a:xfrm>
        </p:grpSpPr>
        <mc:AlternateContent xmlns:mc="http://schemas.openxmlformats.org/markup-compatibility/2006" xmlns:a14="http://schemas.microsoft.com/office/drawing/2010/main">
          <mc:Choice Requires="a14">
            <p:sp>
              <p:nvSpPr>
                <p:cNvPr id="32" name="文本框 31"/>
                <p:cNvSpPr txBox="1"/>
                <p:nvPr/>
              </p:nvSpPr>
              <p:spPr>
                <a:xfrm>
                  <a:off x="3910364" y="3568779"/>
                  <a:ext cx="3112302" cy="9057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altLang="zh-CN" sz="3200" kern="100"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altLang="zh-CN" sz="3200" kern="100" baseline="-25000"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a:t>
                  </a:r>
                  <a:r>
                    <a:rPr lang="en-US" altLang="zh-CN" sz="3200" kern="1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(R)=</a:t>
                  </a:r>
                  <a:r>
                    <a:rPr lang="en-US" altLang="zh-CN" sz="3200" kern="100" dirty="0">
                      <a:solidFill>
                        <a:srgbClr val="C00000"/>
                      </a:solidFill>
                      <a:ea typeface="Microsoft YaHei" panose="020B0503020204020204" pitchFamily="34" charset="-122"/>
                      <a:cs typeface="Times New Roman" panose="02020603050405020304" pitchFamily="18" charset="0"/>
                    </a:rPr>
                    <a:t> </a:t>
                  </a:r>
                  <a14:m>
                    <m:oMath xmlns:m="http://schemas.openxmlformats.org/officeDocument/2006/math">
                      <m:f>
                        <m:fPr>
                          <m:ctrlPr>
                            <a:rPr lang="en-US" altLang="zh-CN" sz="320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altLang="zh-CN" sz="32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𝑇</m:t>
                          </m:r>
                          <m:r>
                            <a:rPr lang="en-US" altLang="zh-CN" sz="32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CN" sz="32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zh-CN" altLang="en-US" sz="32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𝜎</m:t>
                              </m:r>
                            </m:e>
                            <m:sub>
                              <m:r>
                                <m:rPr>
                                  <m:sty m:val="p"/>
                                </m:rPr>
                                <a:rPr lang="en-US" altLang="zh-CN" sz="32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p</m:t>
                              </m:r>
                            </m:sub>
                          </m:sSub>
                          <m:r>
                            <a:rPr lang="en-US" altLang="zh-CN" sz="32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r>
                            <a:rPr lang="en-US" altLang="zh-CN" sz="32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𝑅</m:t>
                          </m:r>
                          <m:r>
                            <a:rPr lang="en-US" altLang="zh-CN" sz="32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num>
                        <m:den>
                          <m:r>
                            <a:rPr lang="en-US" altLang="zh-CN" sz="32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𝑇</m:t>
                          </m:r>
                          <m:r>
                            <a:rPr lang="en-US" altLang="zh-CN" sz="32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r>
                            <a:rPr lang="en-US" altLang="zh-CN" sz="32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𝑅</m:t>
                          </m:r>
                          <m:r>
                            <a:rPr lang="en-US" altLang="zh-CN" sz="32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den>
                      </m:f>
                    </m:oMath>
                  </a14:m>
                  <a:endParaRPr lang="zh-CN" altLang="en-US" sz="3200" dirty="0">
                    <a:solidFill>
                      <a:schemeClr val="bg1"/>
                    </a:solidFill>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3910364" y="3568779"/>
                  <a:ext cx="3112302" cy="905761"/>
                </a:xfrm>
                <a:prstGeom prst="rect">
                  <a:avLst/>
                </a:prstGeom>
                <a:blipFill rotWithShape="1">
                  <a:blip r:embed="rId3"/>
                </a:blipFill>
              </p:spPr>
              <p:style>
                <a:lnRef idx="2">
                  <a:schemeClr val="accent2">
                    <a:shade val="50000"/>
                  </a:schemeClr>
                </a:lnRef>
                <a:fillRef idx="1">
                  <a:schemeClr val="accent2"/>
                </a:fillRef>
                <a:effectRef idx="0">
                  <a:schemeClr val="accent2"/>
                </a:effectRef>
                <a:fontRef idx="minor">
                  <a:schemeClr val="lt1"/>
                </a:fontRef>
              </p:style>
              <p:txBody>
                <a:bodyPr/>
                <a:lstStyle/>
                <a:p>
                  <a:r>
                    <a:rPr lang="en-US" altLang="en-US">
                      <a:noFill/>
                    </a:rPr>
                    <a:t> </a:t>
                  </a:r>
                </a:p>
              </p:txBody>
            </p:sp>
          </mc:Fallback>
        </mc:AlternateContent>
        <p:pic>
          <p:nvPicPr>
            <p:cNvPr id="33" name="图片 32"/>
            <p:cNvPicPr>
              <a:picLocks noChangeAspect="1"/>
            </p:cNvPicPr>
            <p:nvPr/>
          </p:nvPicPr>
          <p:blipFill>
            <a:blip r:embed="rId4"/>
            <a:stretch>
              <a:fillRect/>
            </a:stretch>
          </p:blipFill>
          <p:spPr>
            <a:xfrm>
              <a:off x="3553458" y="2423045"/>
              <a:ext cx="1360630" cy="1360630"/>
            </a:xfrm>
            <a:prstGeom prst="rect">
              <a:avLst/>
            </a:prstGeom>
          </p:spPr>
        </p:pic>
      </p:grpSp>
      <p:cxnSp>
        <p:nvCxnSpPr>
          <p:cNvPr id="36" name="直接箭头连接符 35"/>
          <p:cNvCxnSpPr>
            <a:stCxn id="37" idx="2"/>
          </p:cNvCxnSpPr>
          <p:nvPr/>
        </p:nvCxnSpPr>
        <p:spPr>
          <a:xfrm flipH="1">
            <a:off x="5215960" y="2423816"/>
            <a:ext cx="1150698" cy="124879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5350995" y="2054484"/>
            <a:ext cx="2031325" cy="369332"/>
          </a:xfrm>
          <a:prstGeom prst="rect">
            <a:avLst/>
          </a:prstGeom>
          <a:noFill/>
        </p:spPr>
        <p:txBody>
          <a:bodyPr wrap="none" rtlCol="0">
            <a:spAutoFit/>
          </a:bodyPr>
          <a:lstStyle/>
          <a:p>
            <a:r>
              <a:rPr lang="zh-CN" altLang="en-US" dirty="0">
                <a:solidFill>
                  <a:srgbClr val="00B050"/>
                </a:solidFill>
              </a:rPr>
              <a:t>所有问题的答案！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80">
                                          <p:stCondLst>
                                            <p:cond delay="0"/>
                                          </p:stCondLst>
                                        </p:cTn>
                                        <p:tgtEl>
                                          <p:spTgt spid="34"/>
                                        </p:tgtEl>
                                      </p:cBhvr>
                                    </p:animEffect>
                                    <p:anim calcmode="lin" valueType="num">
                                      <p:cBhvr>
                                        <p:cTn id="8"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3" dur="26">
                                          <p:stCondLst>
                                            <p:cond delay="650"/>
                                          </p:stCondLst>
                                        </p:cTn>
                                        <p:tgtEl>
                                          <p:spTgt spid="34"/>
                                        </p:tgtEl>
                                      </p:cBhvr>
                                      <p:to x="100000" y="60000"/>
                                    </p:animScale>
                                    <p:animScale>
                                      <p:cBhvr>
                                        <p:cTn id="14" dur="166" decel="50000">
                                          <p:stCondLst>
                                            <p:cond delay="676"/>
                                          </p:stCondLst>
                                        </p:cTn>
                                        <p:tgtEl>
                                          <p:spTgt spid="34"/>
                                        </p:tgtEl>
                                      </p:cBhvr>
                                      <p:to x="100000" y="100000"/>
                                    </p:animScale>
                                    <p:animScale>
                                      <p:cBhvr>
                                        <p:cTn id="15" dur="26">
                                          <p:stCondLst>
                                            <p:cond delay="1312"/>
                                          </p:stCondLst>
                                        </p:cTn>
                                        <p:tgtEl>
                                          <p:spTgt spid="34"/>
                                        </p:tgtEl>
                                      </p:cBhvr>
                                      <p:to x="100000" y="80000"/>
                                    </p:animScale>
                                    <p:animScale>
                                      <p:cBhvr>
                                        <p:cTn id="16" dur="166" decel="50000">
                                          <p:stCondLst>
                                            <p:cond delay="1338"/>
                                          </p:stCondLst>
                                        </p:cTn>
                                        <p:tgtEl>
                                          <p:spTgt spid="34"/>
                                        </p:tgtEl>
                                      </p:cBhvr>
                                      <p:to x="100000" y="100000"/>
                                    </p:animScale>
                                    <p:animScale>
                                      <p:cBhvr>
                                        <p:cTn id="17" dur="26">
                                          <p:stCondLst>
                                            <p:cond delay="1642"/>
                                          </p:stCondLst>
                                        </p:cTn>
                                        <p:tgtEl>
                                          <p:spTgt spid="34"/>
                                        </p:tgtEl>
                                      </p:cBhvr>
                                      <p:to x="100000" y="90000"/>
                                    </p:animScale>
                                    <p:animScale>
                                      <p:cBhvr>
                                        <p:cTn id="18" dur="166" decel="50000">
                                          <p:stCondLst>
                                            <p:cond delay="1668"/>
                                          </p:stCondLst>
                                        </p:cTn>
                                        <p:tgtEl>
                                          <p:spTgt spid="34"/>
                                        </p:tgtEl>
                                      </p:cBhvr>
                                      <p:to x="100000" y="100000"/>
                                    </p:animScale>
                                    <p:animScale>
                                      <p:cBhvr>
                                        <p:cTn id="19" dur="26">
                                          <p:stCondLst>
                                            <p:cond delay="1808"/>
                                          </p:stCondLst>
                                        </p:cTn>
                                        <p:tgtEl>
                                          <p:spTgt spid="34"/>
                                        </p:tgtEl>
                                      </p:cBhvr>
                                      <p:to x="100000" y="95000"/>
                                    </p:animScale>
                                    <p:animScale>
                                      <p:cBhvr>
                                        <p:cTn id="20" dur="166" decel="50000">
                                          <p:stCondLst>
                                            <p:cond delay="1834"/>
                                          </p:stCondLst>
                                        </p:cTn>
                                        <p:tgtEl>
                                          <p:spTgt spid="3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down)">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barn(inVertical)">
                                      <p:cBhvr>
                                        <p:cTn id="3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词法分析器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语法分析器</a:t>
            </a:r>
            <a:endParaRPr lang="zh-CN" altLang="en-US" sz="2800" dirty="0">
              <a:latin typeface="Times New Roman" panose="02020603050405020304" pitchFamily="18" charset="0"/>
            </a:endParaRPr>
          </a:p>
        </p:txBody>
      </p:sp>
      <p:sp>
        <p:nvSpPr>
          <p:cNvPr id="54" name="矩形 53"/>
          <p:cNvSpPr/>
          <p:nvPr/>
        </p:nvSpPr>
        <p:spPr>
          <a:xfrm>
            <a:off x="704852" y="1498282"/>
            <a:ext cx="7503096" cy="386143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自动生成的词法分析器(如Lex)：</a:t>
            </a:r>
            <a:endPar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ts val="2400"/>
              </a:lnSpc>
              <a:buFont typeface="Wingdings" panose="05000000000000000000" pitchFamily="2" charset="2"/>
              <a:buChar char="n"/>
              <a:defRPr/>
            </a:pPr>
            <a:r>
              <a:rPr lang="zh-CN" altLang="en-US" sz="16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使用正则表达式来定义元语言；</a:t>
            </a:r>
          </a:p>
          <a:p>
            <a:pPr marL="571500" indent="-285750" fontAlgn="auto">
              <a:lnSpc>
                <a:spcPts val="2400"/>
              </a:lnSpc>
              <a:buFont typeface="Wingdings" panose="05000000000000000000" pitchFamily="2" charset="2"/>
              <a:buChar char="n"/>
              <a:defRPr/>
            </a:pPr>
            <a:r>
              <a:rPr lang="zh-CN" altLang="en-US" sz="16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Lex将正则表达式作为输入，生成对应的词法分析器。</a:t>
            </a:r>
          </a:p>
          <a:p>
            <a:pPr marL="571500" indent="-285750" fontAlgn="auto">
              <a:lnSpc>
                <a:spcPts val="2400"/>
              </a:lnSpc>
              <a:buFont typeface="Wingdings" panose="05000000000000000000" pitchFamily="2" charset="2"/>
              <a:buChar char="n"/>
              <a:defRPr/>
            </a:pPr>
            <a:endParaRPr lang="zh-CN" altLang="en-US" sz="16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自动生成的语法分析器 (如Yacc)：</a:t>
            </a:r>
          </a:p>
          <a:p>
            <a:pPr marL="571500" indent="-285750" fontAlgn="auto">
              <a:lnSpc>
                <a:spcPts val="2400"/>
              </a:lnSpc>
              <a:buFont typeface="Wingdings" panose="05000000000000000000" pitchFamily="2" charset="2"/>
              <a:buChar char="n"/>
              <a:defRPr/>
            </a:pPr>
            <a:r>
              <a:rPr sz="16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使用元语言定义SQL的语法规则</a:t>
            </a:r>
            <a:r>
              <a:rPr lang="zh-CN" sz="16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endParaRPr sz="1600" kern="100"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571500" indent="-285750" fontAlgn="auto">
              <a:lnSpc>
                <a:spcPts val="2400"/>
              </a:lnSpc>
              <a:buFont typeface="Wingdings" panose="05000000000000000000" pitchFamily="2" charset="2"/>
              <a:buChar char="n"/>
              <a:defRPr/>
            </a:pPr>
            <a:r>
              <a:rPr sz="1600" kern="100" dirty="0" err="1">
                <a:latin typeface="Times New Roman" panose="02020603050405020304" pitchFamily="18" charset="0"/>
                <a:ea typeface="Microsoft YaHei" panose="020B0503020204020204" pitchFamily="34" charset="-122"/>
                <a:cs typeface="Times New Roman" panose="02020603050405020304" pitchFamily="18" charset="0"/>
                <a:sym typeface="+mn-ea"/>
              </a:rPr>
              <a:t>Yacc将语法规则作为输入，生成对应的</a:t>
            </a:r>
            <a:r>
              <a:rPr lang="zh-CN" altLang="en-US" sz="16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语</a:t>
            </a:r>
            <a:r>
              <a:rPr sz="1600" kern="100" dirty="0" err="1">
                <a:latin typeface="Times New Roman" panose="02020603050405020304" pitchFamily="18" charset="0"/>
                <a:ea typeface="Microsoft YaHei" panose="020B0503020204020204" pitchFamily="34" charset="-122"/>
                <a:cs typeface="Times New Roman" panose="02020603050405020304" pitchFamily="18" charset="0"/>
                <a:sym typeface="+mn-ea"/>
              </a:rPr>
              <a:t>法分析器。该</a:t>
            </a:r>
            <a:r>
              <a:rPr lang="zh-CN" altLang="en-US" sz="16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语</a:t>
            </a:r>
            <a:r>
              <a:rPr sz="1600" kern="100" dirty="0" err="1">
                <a:latin typeface="Times New Roman" panose="02020603050405020304" pitchFamily="18" charset="0"/>
                <a:ea typeface="Microsoft YaHei" panose="020B0503020204020204" pitchFamily="34" charset="-122"/>
                <a:cs typeface="Times New Roman" panose="02020603050405020304" pitchFamily="18" charset="0"/>
                <a:sym typeface="+mn-ea"/>
              </a:rPr>
              <a:t>法分析器实际上是一个下推自动机</a:t>
            </a:r>
            <a:r>
              <a:rPr lang="en-US" sz="1600" kern="100" dirty="0" err="1">
                <a:latin typeface="Times New Roman" panose="02020603050405020304" pitchFamily="18" charset="0"/>
                <a:ea typeface="Microsoft YaHei" panose="020B0503020204020204" pitchFamily="34" charset="-122"/>
                <a:cs typeface="Times New Roman" panose="02020603050405020304" pitchFamily="18" charset="0"/>
                <a:sym typeface="+mn-ea"/>
              </a:rPr>
              <a:t>(pushdown automata)</a:t>
            </a:r>
            <a:r>
              <a:rPr sz="1600" kern="100" dirty="0" err="1">
                <a:latin typeface="Times New Roman" panose="02020603050405020304" pitchFamily="18" charset="0"/>
                <a:ea typeface="Microsoft YaHei" panose="020B0503020204020204" pitchFamily="34" charset="-122"/>
                <a:cs typeface="Times New Roman" panose="02020603050405020304" pitchFamily="18" charset="0"/>
                <a:sym typeface="+mn-ea"/>
              </a:rPr>
              <a:t>，或带栈自动机</a:t>
            </a:r>
            <a:r>
              <a:rPr lang="en-US" sz="1600" kern="100" dirty="0" err="1">
                <a:latin typeface="Times New Roman" panose="02020603050405020304" pitchFamily="18" charset="0"/>
                <a:ea typeface="Microsoft YaHei" panose="020B0503020204020204" pitchFamily="34" charset="-122"/>
                <a:cs typeface="Times New Roman" panose="02020603050405020304" pitchFamily="18" charset="0"/>
                <a:sym typeface="+mn-ea"/>
              </a:rPr>
              <a:t>(automata with a stack)</a:t>
            </a:r>
            <a:r>
              <a:rPr lang="zh-CN" sz="16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endParaRPr sz="1600" kern="100"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571500" indent="-285750" fontAlgn="auto">
              <a:lnSpc>
                <a:spcPts val="2400"/>
              </a:lnSpc>
              <a:buFont typeface="Wingdings" panose="05000000000000000000" pitchFamily="2" charset="2"/>
              <a:buChar char="n"/>
              <a:defRPr/>
            </a:pPr>
            <a:endPar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a:lnSpc>
                <a:spcPts val="2600"/>
              </a:lnSpc>
              <a:buFont typeface="Wingdings" panose="05000000000000000000" pitchFamily="2" charset="2"/>
              <a:buChar char="Ø"/>
              <a:defRPr/>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语义处理的关键操作：</a:t>
            </a:r>
          </a:p>
          <a:p>
            <a:pPr marL="571500" indent="-285750" fontAlgn="auto">
              <a:lnSpc>
                <a:spcPts val="2400"/>
              </a:lnSpc>
              <a:buFont typeface="Wingdings" panose="05000000000000000000" pitchFamily="2" charset="2"/>
              <a:buChar char="n"/>
              <a:defRPr/>
            </a:pPr>
            <a:r>
              <a:rPr sz="1600" kern="100" dirty="0" err="1">
                <a:latin typeface="Times New Roman" panose="02020603050405020304" pitchFamily="18" charset="0"/>
                <a:ea typeface="Microsoft YaHei" panose="020B0503020204020204" pitchFamily="34" charset="-122"/>
                <a:cs typeface="Times New Roman" panose="02020603050405020304" pitchFamily="18" charset="0"/>
                <a:sym typeface="+mn-ea"/>
              </a:rPr>
              <a:t>移进</a:t>
            </a:r>
            <a:r>
              <a:rPr lang="zh-CN" altLang="en-US" sz="16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操作</a:t>
            </a:r>
            <a:r>
              <a:rPr lang="en-US" altLang="zh-CN" sz="16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6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将字符标记放入栈中</a:t>
            </a:r>
            <a:r>
              <a:rPr lang="en-US" altLang="zh-CN" sz="16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zh-CN" altLang="en-US" sz="16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p>
          <a:p>
            <a:pPr marL="571500" indent="-285750" fontAlgn="auto">
              <a:lnSpc>
                <a:spcPts val="2400"/>
              </a:lnSpc>
              <a:buFont typeface="Wingdings" panose="05000000000000000000" pitchFamily="2" charset="2"/>
              <a:buChar char="n"/>
              <a:defRPr/>
            </a:pPr>
            <a:r>
              <a:rPr lang="zh-CN" altLang="en-US" sz="16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归约操作</a:t>
            </a:r>
            <a:r>
              <a:rPr lang="en-US" altLang="zh-CN" sz="16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6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用非终结符代替栈的顶部元素</a:t>
            </a:r>
            <a:r>
              <a:rPr lang="en-US" altLang="zh-CN" sz="16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zh-CN" altLang="en-US" sz="1600"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a:t>
            </a:r>
          </a:p>
        </p:txBody>
      </p:sp>
      <p:sp>
        <p:nvSpPr>
          <p:cNvPr id="5"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6"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7" name="椭圆 5"/>
          <p:cNvSpPr>
            <a:spLocks noChangeArrowheads="1"/>
          </p:cNvSpPr>
          <p:nvPr/>
        </p:nvSpPr>
        <p:spPr bwMode="auto">
          <a:xfrm>
            <a:off x="3864769" y="934938"/>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8" name="矩形 6"/>
          <p:cNvSpPr>
            <a:spLocks noChangeArrowheads="1"/>
          </p:cNvSpPr>
          <p:nvPr/>
        </p:nvSpPr>
        <p:spPr bwMode="auto">
          <a:xfrm>
            <a:off x="-11112" y="937058"/>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9" name="文本框 10"/>
          <p:cNvSpPr txBox="1">
            <a:spLocks noChangeArrowheads="1"/>
          </p:cNvSpPr>
          <p:nvPr/>
        </p:nvSpPr>
        <p:spPr bwMode="auto">
          <a:xfrm>
            <a:off x="-79152" y="955435"/>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词法分析器</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47E32F-9435-4CCE-92D1-CA499F700A05}" type="slidenum">
              <a:rPr lang="zh-CN" altLang="en-US" smtClean="0"/>
              <a:t>80</a:t>
            </a:fld>
            <a:endParaRPr lang="zh-CN" altLang="en-US"/>
          </a:p>
        </p:txBody>
      </p:sp>
      <p:sp>
        <p:nvSpPr>
          <p:cNvPr id="4" name="椭圆 5"/>
          <p:cNvSpPr>
            <a:spLocks noChangeArrowheads="1"/>
          </p:cNvSpPr>
          <p:nvPr/>
        </p:nvSpPr>
        <p:spPr bwMode="auto">
          <a:xfrm>
            <a:off x="3864769" y="69066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cs typeface="Times New Roman" panose="02020603050405020304" pitchFamily="18" charset="0"/>
            </a:endParaRPr>
          </a:p>
        </p:txBody>
      </p:sp>
      <p:sp>
        <p:nvSpPr>
          <p:cNvPr id="5" name="矩形 6"/>
          <p:cNvSpPr>
            <a:spLocks noChangeArrowheads="1"/>
          </p:cNvSpPr>
          <p:nvPr/>
        </p:nvSpPr>
        <p:spPr bwMode="auto">
          <a:xfrm>
            <a:off x="-11112" y="69278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6" name="文本框 10"/>
          <p:cNvSpPr txBox="1">
            <a:spLocks noChangeArrowheads="1"/>
          </p:cNvSpPr>
          <p:nvPr/>
        </p:nvSpPr>
        <p:spPr bwMode="auto">
          <a:xfrm>
            <a:off x="-112713" y="711162"/>
            <a:ext cx="44716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统计信息和开销模型</a:t>
            </a:r>
            <a:endPar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sp>
        <p:nvSpPr>
          <p:cNvPr id="10" name="文本框 2"/>
          <p:cNvSpPr txBox="1"/>
          <p:nvPr/>
        </p:nvSpPr>
        <p:spPr>
          <a:xfrm>
            <a:off x="209104" y="1331578"/>
            <a:ext cx="6360419" cy="464871"/>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nSpc>
                <a:spcPct val="150000"/>
              </a:lnSpc>
            </a:pPr>
            <a:endParaRPr lang="en-US" altLang="zh-CN" sz="1800" kern="0" dirty="0">
              <a:effectLst/>
              <a:ea typeface="SimSun" pitchFamily="2" charset="-122"/>
              <a:cs typeface="SimSun" pitchFamily="2" charset="-122"/>
            </a:endParaRPr>
          </a:p>
        </p:txBody>
      </p:sp>
      <p:grpSp>
        <p:nvGrpSpPr>
          <p:cNvPr id="13" name="Group 22"/>
          <p:cNvGrpSpPr/>
          <p:nvPr/>
        </p:nvGrpSpPr>
        <p:grpSpPr>
          <a:xfrm>
            <a:off x="5649633" y="136524"/>
            <a:ext cx="2169922" cy="2573872"/>
            <a:chOff x="988000" y="1196253"/>
            <a:chExt cx="2977754" cy="4352316"/>
          </a:xfrm>
        </p:grpSpPr>
        <p:sp>
          <p:nvSpPr>
            <p:cNvPr id="14" name="Rectangle: Rounded Corners 4"/>
            <p:cNvSpPr/>
            <p:nvPr/>
          </p:nvSpPr>
          <p:spPr>
            <a:xfrm>
              <a:off x="988000" y="2535190"/>
              <a:ext cx="2977754" cy="631169"/>
            </a:xfrm>
            <a:prstGeom prst="roundRect">
              <a:avLst/>
            </a:prstGeom>
            <a:solidFill>
              <a:sysClr val="window" lastClr="FFFFFF">
                <a:lumMod val="95000"/>
              </a:sysClr>
            </a:solidFill>
            <a:ln w="15875" cap="rnd" cmpd="sng" algn="ctr">
              <a:solidFill>
                <a:srgbClr val="A53010">
                  <a:shade val="50000"/>
                </a:srgbClr>
              </a:solidFill>
              <a:prstDash val="solid"/>
            </a:ln>
            <a:effectLst>
              <a:innerShdw blurRad="63500" dist="50800" dir="5400000">
                <a:prstClr val="black">
                  <a:alpha val="50000"/>
                </a:prstClr>
              </a:inn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05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15" name="TextBox 37"/>
            <p:cNvSpPr txBox="1"/>
            <p:nvPr/>
          </p:nvSpPr>
          <p:spPr>
            <a:xfrm>
              <a:off x="1793057" y="2692219"/>
              <a:ext cx="1441421" cy="390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zh-CN" altLang="en-US" sz="900" b="1" dirty="0">
                  <a:solidFill>
                    <a:prstClr val="black"/>
                  </a:solidFill>
                  <a:latin typeface="Century Gothic" panose="020B0502020202020204"/>
                </a:rPr>
                <a:t>执行计划总开销</a:t>
              </a:r>
              <a:endParaRPr lang="en-US" sz="900" b="1" dirty="0">
                <a:solidFill>
                  <a:prstClr val="black"/>
                </a:solidFill>
                <a:latin typeface="Century Gothic" panose="020B0502020202020204"/>
              </a:endParaRPr>
            </a:p>
          </p:txBody>
        </p:sp>
        <p:sp>
          <p:nvSpPr>
            <p:cNvPr id="16" name="Rectangle: Rounded Corners 38"/>
            <p:cNvSpPr/>
            <p:nvPr/>
          </p:nvSpPr>
          <p:spPr>
            <a:xfrm>
              <a:off x="996610" y="3202587"/>
              <a:ext cx="854855" cy="1500966"/>
            </a:xfrm>
            <a:prstGeom prst="roundRect">
              <a:avLst/>
            </a:prstGeom>
            <a:solidFill>
              <a:sysClr val="window" lastClr="FFFFFF">
                <a:lumMod val="95000"/>
              </a:sysClr>
            </a:solidFill>
            <a:ln w="15875" cap="rnd" cmpd="sng" algn="ctr">
              <a:solidFill>
                <a:srgbClr val="A53010">
                  <a:shade val="50000"/>
                </a:srgbClr>
              </a:solidFill>
              <a:prstDash val="solid"/>
            </a:ln>
            <a:effectLst>
              <a:innerShdw blurRad="63500" dist="50800" dir="5400000">
                <a:prstClr val="black">
                  <a:alpha val="50000"/>
                </a:prstClr>
              </a:inn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05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17" name="TextBox 39"/>
            <p:cNvSpPr txBox="1"/>
            <p:nvPr/>
          </p:nvSpPr>
          <p:spPr>
            <a:xfrm rot="5400000">
              <a:off x="552463" y="3854255"/>
              <a:ext cx="1833689" cy="31676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900" b="1" dirty="0">
                  <a:solidFill>
                    <a:prstClr val="black"/>
                  </a:solidFill>
                  <a:latin typeface="Century Gothic" panose="020B0502020202020204"/>
                </a:rPr>
                <a:t>S</a:t>
              </a:r>
              <a:r>
                <a:rPr lang="en-US" altLang="zh-CN" sz="900" b="1" dirty="0">
                  <a:solidFill>
                    <a:prstClr val="black"/>
                  </a:solidFill>
                  <a:latin typeface="Century Gothic" panose="020B0502020202020204"/>
                </a:rPr>
                <a:t>electivity</a:t>
              </a:r>
              <a:endParaRPr lang="en-US" sz="900" b="1" dirty="0">
                <a:solidFill>
                  <a:prstClr val="black"/>
                </a:solidFill>
                <a:latin typeface="Century Gothic" panose="020B0502020202020204"/>
              </a:endParaRPr>
            </a:p>
          </p:txBody>
        </p:sp>
        <p:sp>
          <p:nvSpPr>
            <p:cNvPr id="18" name="Rectangle: Rounded Corners 40"/>
            <p:cNvSpPr/>
            <p:nvPr/>
          </p:nvSpPr>
          <p:spPr>
            <a:xfrm>
              <a:off x="2053753" y="3192825"/>
              <a:ext cx="851690" cy="1500966"/>
            </a:xfrm>
            <a:prstGeom prst="roundRect">
              <a:avLst/>
            </a:prstGeom>
            <a:solidFill>
              <a:sysClr val="window" lastClr="FFFFFF">
                <a:lumMod val="95000"/>
              </a:sysClr>
            </a:solidFill>
            <a:ln w="15875" cap="rnd" cmpd="sng" algn="ctr">
              <a:solidFill>
                <a:srgbClr val="A53010">
                  <a:shade val="50000"/>
                </a:srgbClr>
              </a:solidFill>
              <a:prstDash val="solid"/>
            </a:ln>
            <a:effectLst>
              <a:innerShdw blurRad="63500" dist="50800" dir="5400000">
                <a:prstClr val="black">
                  <a:alpha val="50000"/>
                </a:prstClr>
              </a:inn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05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19" name="TextBox 41"/>
            <p:cNvSpPr txBox="1"/>
            <p:nvPr/>
          </p:nvSpPr>
          <p:spPr>
            <a:xfrm rot="5400000">
              <a:off x="1619743" y="3794684"/>
              <a:ext cx="1833689" cy="31676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900" b="1" dirty="0">
                  <a:solidFill>
                    <a:prstClr val="black"/>
                  </a:solidFill>
                  <a:latin typeface="Century Gothic" panose="020B0502020202020204"/>
                </a:rPr>
                <a:t>Cardinality</a:t>
              </a:r>
            </a:p>
          </p:txBody>
        </p:sp>
        <p:sp>
          <p:nvSpPr>
            <p:cNvPr id="20" name="Rectangle: Rounded Corners 42"/>
            <p:cNvSpPr/>
            <p:nvPr/>
          </p:nvSpPr>
          <p:spPr>
            <a:xfrm>
              <a:off x="3105452" y="3202588"/>
              <a:ext cx="851690" cy="1500965"/>
            </a:xfrm>
            <a:prstGeom prst="roundRect">
              <a:avLst/>
            </a:prstGeom>
            <a:solidFill>
              <a:sysClr val="window" lastClr="FFFFFF">
                <a:lumMod val="95000"/>
              </a:sysClr>
            </a:solidFill>
            <a:ln w="15875" cap="rnd" cmpd="sng" algn="ctr">
              <a:solidFill>
                <a:srgbClr val="A53010">
                  <a:shade val="50000"/>
                </a:srgbClr>
              </a:solidFill>
              <a:prstDash val="solid"/>
            </a:ln>
            <a:effectLst>
              <a:innerShdw blurRad="63500" dist="50800" dir="5400000">
                <a:prstClr val="black">
                  <a:alpha val="50000"/>
                </a:prstClr>
              </a:inn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05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21" name="TextBox 43"/>
            <p:cNvSpPr txBox="1"/>
            <p:nvPr/>
          </p:nvSpPr>
          <p:spPr>
            <a:xfrm rot="5400000">
              <a:off x="2735927" y="3664195"/>
              <a:ext cx="1512326" cy="6968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en-US" sz="900" b="1" dirty="0">
                  <a:solidFill>
                    <a:prstClr val="black"/>
                  </a:solidFill>
                  <a:latin typeface="Century Gothic" panose="020B0502020202020204"/>
                </a:rPr>
                <a:t>CPU Cost</a:t>
              </a:r>
            </a:p>
            <a:p>
              <a:pPr algn="ctr" defTabSz="457200"/>
              <a:r>
                <a:rPr lang="en-US" sz="900" b="1" dirty="0">
                  <a:solidFill>
                    <a:prstClr val="black"/>
                  </a:solidFill>
                  <a:latin typeface="Century Gothic" panose="020B0502020202020204"/>
                </a:rPr>
                <a:t>I/O Cost</a:t>
              </a:r>
            </a:p>
            <a:p>
              <a:pPr algn="ctr" defTabSz="457200"/>
              <a:r>
                <a:rPr lang="en-US" sz="900" b="1" dirty="0">
                  <a:solidFill>
                    <a:prstClr val="black"/>
                  </a:solidFill>
                  <a:latin typeface="Century Gothic" panose="020B0502020202020204"/>
                </a:rPr>
                <a:t>...</a:t>
              </a:r>
            </a:p>
          </p:txBody>
        </p:sp>
        <p:sp>
          <p:nvSpPr>
            <p:cNvPr id="22" name="Rectangle: Rounded Corners 46"/>
            <p:cNvSpPr/>
            <p:nvPr/>
          </p:nvSpPr>
          <p:spPr>
            <a:xfrm>
              <a:off x="996610" y="4739781"/>
              <a:ext cx="2969143" cy="808788"/>
            </a:xfrm>
            <a:prstGeom prst="roundRect">
              <a:avLst/>
            </a:prstGeom>
            <a:solidFill>
              <a:sysClr val="window" lastClr="FFFFFF">
                <a:lumMod val="95000"/>
              </a:sysClr>
            </a:solidFill>
            <a:ln w="15875" cap="rnd" cmpd="sng" algn="ctr">
              <a:solidFill>
                <a:srgbClr val="A53010">
                  <a:shade val="50000"/>
                </a:srgbClr>
              </a:solidFill>
              <a:prstDash val="solid"/>
            </a:ln>
            <a:effectLst>
              <a:innerShdw blurRad="63500" dist="50800" dir="5400000">
                <a:prstClr val="black">
                  <a:alpha val="50000"/>
                </a:prstClr>
              </a:inn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05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23" name="TextBox 47"/>
            <p:cNvSpPr txBox="1"/>
            <p:nvPr/>
          </p:nvSpPr>
          <p:spPr>
            <a:xfrm>
              <a:off x="2039958" y="4861400"/>
              <a:ext cx="902811" cy="6245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457200"/>
              <a:r>
                <a:rPr lang="zh-CN" altLang="en-US" sz="900" b="1" dirty="0">
                  <a:solidFill>
                    <a:prstClr val="black"/>
                  </a:solidFill>
                  <a:latin typeface="Century Gothic" panose="020B0502020202020204"/>
                </a:rPr>
                <a:t>统计信息</a:t>
              </a:r>
              <a:endParaRPr lang="en-US" altLang="zh-CN" sz="900" b="1" dirty="0">
                <a:solidFill>
                  <a:prstClr val="black"/>
                </a:solidFill>
                <a:latin typeface="Century Gothic" panose="020B0502020202020204"/>
              </a:endParaRPr>
            </a:p>
            <a:p>
              <a:pPr algn="ctr" defTabSz="457200"/>
              <a:r>
                <a:rPr lang="zh-CN" altLang="en-US" sz="900" b="1" dirty="0">
                  <a:solidFill>
                    <a:prstClr val="black"/>
                  </a:solidFill>
                  <a:latin typeface="Century Gothic" panose="020B0502020202020204"/>
                </a:rPr>
                <a:t>数学公式</a:t>
              </a:r>
              <a:endParaRPr lang="en-US" altLang="zh-CN" sz="900" b="1" dirty="0">
                <a:solidFill>
                  <a:prstClr val="black"/>
                </a:solidFill>
                <a:latin typeface="Century Gothic" panose="020B0502020202020204"/>
              </a:endParaRPr>
            </a:p>
          </p:txBody>
        </p:sp>
        <p:sp>
          <p:nvSpPr>
            <p:cNvPr id="24" name="箭头: 上 23"/>
            <p:cNvSpPr/>
            <p:nvPr/>
          </p:nvSpPr>
          <p:spPr>
            <a:xfrm>
              <a:off x="2279632" y="1880553"/>
              <a:ext cx="468270" cy="631169"/>
            </a:xfrm>
            <a:prstGeom prst="upArrow">
              <a:avLst/>
            </a:prstGeom>
            <a:solidFill>
              <a:schemeClr val="bg2">
                <a:lumMod val="90000"/>
              </a:schemeClr>
            </a:solidFill>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sz="1050"/>
            </a:p>
          </p:txBody>
        </p:sp>
        <p:grpSp>
          <p:nvGrpSpPr>
            <p:cNvPr id="25" name="Group 16"/>
            <p:cNvGrpSpPr/>
            <p:nvPr/>
          </p:nvGrpSpPr>
          <p:grpSpPr>
            <a:xfrm>
              <a:off x="1952609" y="1196253"/>
              <a:ext cx="1080120" cy="648072"/>
              <a:chOff x="9831690" y="2708920"/>
              <a:chExt cx="1080120" cy="648072"/>
            </a:xfrm>
          </p:grpSpPr>
          <p:sp>
            <p:nvSpPr>
              <p:cNvPr id="28" name="Rectangle: Rounded Corners 9"/>
              <p:cNvSpPr/>
              <p:nvPr/>
            </p:nvSpPr>
            <p:spPr>
              <a:xfrm>
                <a:off x="9831690" y="2708920"/>
                <a:ext cx="1080120" cy="648072"/>
              </a:xfrm>
              <a:prstGeom prst="roundRect">
                <a:avLst/>
              </a:prstGeom>
              <a:solidFill>
                <a:schemeClr val="tx1">
                  <a:lumMod val="50000"/>
                  <a:lumOff val="5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50"/>
              </a:p>
            </p:txBody>
          </p:sp>
          <p:sp>
            <p:nvSpPr>
              <p:cNvPr id="29" name="TextBox 15"/>
              <p:cNvSpPr txBox="1"/>
              <p:nvPr/>
            </p:nvSpPr>
            <p:spPr>
              <a:xfrm>
                <a:off x="9877774" y="2874423"/>
                <a:ext cx="957344" cy="41635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dirty="0">
                    <a:solidFill>
                      <a:schemeClr val="bg1"/>
                    </a:solidFill>
                  </a:rPr>
                  <a:t>执行计划</a:t>
                </a:r>
                <a:endParaRPr lang="en-US" sz="1000" b="1" dirty="0">
                  <a:solidFill>
                    <a:schemeClr val="bg1"/>
                  </a:solidFill>
                </a:endParaRPr>
              </a:p>
            </p:txBody>
          </p:sp>
        </p:grpSp>
        <p:sp>
          <p:nvSpPr>
            <p:cNvPr id="26" name="箭头: 右 25"/>
            <p:cNvSpPr/>
            <p:nvPr/>
          </p:nvSpPr>
          <p:spPr>
            <a:xfrm>
              <a:off x="1878848" y="3712475"/>
              <a:ext cx="149037" cy="4616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050"/>
            </a:p>
          </p:txBody>
        </p:sp>
        <p:sp>
          <p:nvSpPr>
            <p:cNvPr id="27" name="箭头: 右 26"/>
            <p:cNvSpPr/>
            <p:nvPr/>
          </p:nvSpPr>
          <p:spPr>
            <a:xfrm>
              <a:off x="2934798" y="3712475"/>
              <a:ext cx="149037" cy="4616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050"/>
            </a:p>
          </p:txBody>
        </p:sp>
      </p:grpSp>
      <p:sp>
        <p:nvSpPr>
          <p:cNvPr id="30" name="文本框 29"/>
          <p:cNvSpPr txBox="1"/>
          <p:nvPr/>
        </p:nvSpPr>
        <p:spPr>
          <a:xfrm>
            <a:off x="392900" y="1264178"/>
            <a:ext cx="4627356" cy="4989764"/>
          </a:xfrm>
          <a:prstGeom prst="rect">
            <a:avLst/>
          </a:prstGeom>
          <a:noFill/>
        </p:spPr>
        <p:txBody>
          <a:bodyPr wrap="square">
            <a:spAutoFit/>
          </a:bodyPr>
          <a:lstStyle/>
          <a:p>
            <a:pPr marL="285750" indent="-285750" fontAlgn="auto">
              <a:lnSpc>
                <a:spcPct val="150000"/>
              </a:lnSpc>
              <a:buFont typeface="Wingdings" panose="05000000000000000000" pitchFamily="2" charset="2"/>
              <a:buChar char="Ø"/>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统计信息</a:t>
            </a:r>
            <a:endParaRPr lang="en-US" altLang="zh-CN" sz="1400" dirty="0">
              <a:latin typeface="Times New Roman" panose="02020603050405020304" pitchFamily="18" charset="0"/>
              <a:ea typeface="Microsoft YaHei" panose="020B0503020204020204" pitchFamily="34" charset="-122"/>
              <a:cs typeface="Times New Roman" panose="02020603050405020304" pitchFamily="18" charset="0"/>
            </a:endParaRPr>
          </a:p>
          <a:p>
            <a:pPr marL="800100" lvl="1" indent="-342900">
              <a:lnSpc>
                <a:spcPct val="150000"/>
              </a:lnSpc>
              <a:buFont typeface="Wingdings" panose="05000000000000000000" pitchFamily="2" charset="2"/>
              <a:buChar char="Ø"/>
            </a:pPr>
            <a:r>
              <a:rPr lang="en-US" altLang="zh-CN" sz="1800" kern="0" dirty="0">
                <a:effectLst/>
                <a:latin typeface="+mn-ea"/>
                <a:cs typeface="SimSun" pitchFamily="2" charset="-122"/>
              </a:rPr>
              <a:t>DBMS </a:t>
            </a:r>
            <a:r>
              <a:rPr lang="zh-CN" altLang="en-US" sz="1800" kern="0" dirty="0">
                <a:effectLst/>
                <a:latin typeface="+mn-ea"/>
                <a:cs typeface="SimSun" pitchFamily="2" charset="-122"/>
              </a:rPr>
              <a:t>会</a:t>
            </a:r>
            <a:r>
              <a:rPr lang="zh-CN" altLang="en-US" sz="1800" b="1" kern="0" dirty="0">
                <a:solidFill>
                  <a:srgbClr val="7030A0"/>
                </a:solidFill>
                <a:effectLst/>
                <a:latin typeface="+mn-ea"/>
                <a:cs typeface="SimSun" pitchFamily="2" charset="-122"/>
              </a:rPr>
              <a:t>自动</a:t>
            </a:r>
            <a:r>
              <a:rPr lang="zh-CN" altLang="en-US" sz="1800" kern="0" dirty="0">
                <a:effectLst/>
                <a:latin typeface="+mn-ea"/>
                <a:cs typeface="SimSun" pitchFamily="2" charset="-122"/>
              </a:rPr>
              <a:t>收集所有</a:t>
            </a:r>
            <a:r>
              <a:rPr lang="zh-CN" altLang="en-US" sz="1800" b="1" kern="0" dirty="0">
                <a:solidFill>
                  <a:srgbClr val="7030A0"/>
                </a:solidFill>
                <a:effectLst/>
                <a:latin typeface="+mn-ea"/>
                <a:cs typeface="SimSun" pitchFamily="2" charset="-122"/>
              </a:rPr>
              <a:t>索引列</a:t>
            </a:r>
            <a:r>
              <a:rPr lang="zh-CN" altLang="en-US" sz="1800" kern="0" dirty="0">
                <a:effectLst/>
                <a:latin typeface="+mn-ea"/>
                <a:cs typeface="SimSun" pitchFamily="2" charset="-122"/>
              </a:rPr>
              <a:t>以及最多</a:t>
            </a:r>
            <a:r>
              <a:rPr lang="en-US" altLang="zh-CN" sz="1800" i="1" kern="0" dirty="0">
                <a:solidFill>
                  <a:srgbClr val="7030A0"/>
                </a:solidFill>
                <a:effectLst/>
                <a:latin typeface="+mn-ea"/>
                <a:cs typeface="SimSun" pitchFamily="2" charset="-122"/>
              </a:rPr>
              <a:t>k</a:t>
            </a:r>
            <a:r>
              <a:rPr lang="zh-CN" altLang="en-US" sz="1800" kern="0" dirty="0">
                <a:effectLst/>
                <a:latin typeface="+mn-ea"/>
                <a:cs typeface="SimSun" pitchFamily="2" charset="-122"/>
              </a:rPr>
              <a:t>（</a:t>
            </a:r>
            <a:r>
              <a:rPr lang="en-US" altLang="zh-CN" sz="1800" kern="0" dirty="0">
                <a:effectLst/>
                <a:latin typeface="+mn-ea"/>
                <a:cs typeface="SimSun" pitchFamily="2" charset="-122"/>
              </a:rPr>
              <a:t>e.g. k=100</a:t>
            </a:r>
            <a:r>
              <a:rPr lang="zh-CN" altLang="en-US" sz="1800" kern="0" dirty="0">
                <a:effectLst/>
                <a:latin typeface="+mn-ea"/>
                <a:cs typeface="SimSun" pitchFamily="2" charset="-122"/>
              </a:rPr>
              <a:t>）个</a:t>
            </a:r>
            <a:r>
              <a:rPr lang="zh-CN" altLang="en-US" sz="1800" b="1" kern="0" dirty="0">
                <a:solidFill>
                  <a:srgbClr val="7030A0"/>
                </a:solidFill>
                <a:effectLst/>
                <a:latin typeface="+mn-ea"/>
                <a:cs typeface="SimSun" pitchFamily="2" charset="-122"/>
              </a:rPr>
              <a:t>非索引列</a:t>
            </a:r>
            <a:r>
              <a:rPr lang="zh-CN" altLang="en-US" sz="1800" kern="0" dirty="0">
                <a:effectLst/>
                <a:latin typeface="+mn-ea"/>
                <a:cs typeface="SimSun" pitchFamily="2" charset="-122"/>
              </a:rPr>
              <a:t>的统计信息</a:t>
            </a:r>
            <a:r>
              <a:rPr lang="zh-CN" altLang="en-US" kern="0" dirty="0">
                <a:latin typeface="+mn-ea"/>
                <a:cs typeface="SimSun" pitchFamily="2" charset="-122"/>
              </a:rPr>
              <a:t>，以及可能的</a:t>
            </a:r>
            <a:r>
              <a:rPr lang="zh-CN" altLang="zh-CN" sz="1800" b="1" kern="0" dirty="0">
                <a:solidFill>
                  <a:srgbClr val="7030A0"/>
                </a:solidFill>
                <a:effectLst/>
                <a:latin typeface="+mn-ea"/>
                <a:cs typeface="SimSun" pitchFamily="2" charset="-122"/>
              </a:rPr>
              <a:t>多列</a:t>
            </a:r>
            <a:r>
              <a:rPr lang="zh-CN" altLang="zh-CN" sz="1800" kern="0" dirty="0">
                <a:effectLst/>
                <a:latin typeface="+mn-ea"/>
                <a:cs typeface="SimSun" pitchFamily="2" charset="-122"/>
              </a:rPr>
              <a:t>统计信息</a:t>
            </a:r>
            <a:r>
              <a:rPr lang="zh-CN" altLang="en-US" sz="1800" kern="0" dirty="0">
                <a:effectLst/>
                <a:latin typeface="+mn-ea"/>
                <a:cs typeface="SimSun" pitchFamily="2" charset="-122"/>
              </a:rPr>
              <a:t>。</a:t>
            </a:r>
            <a:endParaRPr lang="en-US" altLang="zh-CN" sz="1800" kern="0" dirty="0">
              <a:effectLst/>
              <a:latin typeface="+mn-ea"/>
              <a:cs typeface="SimSun" pitchFamily="2" charset="-122"/>
            </a:endParaRPr>
          </a:p>
          <a:p>
            <a:pPr marL="800100" lvl="1" indent="-342900">
              <a:lnSpc>
                <a:spcPct val="150000"/>
              </a:lnSpc>
              <a:buFont typeface="Wingdings" panose="05000000000000000000" pitchFamily="2" charset="2"/>
              <a:buChar char="Ø"/>
            </a:pPr>
            <a:r>
              <a:rPr lang="zh-CN" altLang="zh-CN" sz="1800" kern="0" dirty="0">
                <a:solidFill>
                  <a:srgbClr val="7030A0"/>
                </a:solidFill>
                <a:effectLst/>
                <a:latin typeface="+mn-ea"/>
                <a:cs typeface="SimSun" pitchFamily="2" charset="-122"/>
              </a:rPr>
              <a:t>统计信息</a:t>
            </a:r>
            <a:r>
              <a:rPr lang="zh-CN" altLang="zh-CN" sz="1800" kern="0" dirty="0">
                <a:effectLst/>
                <a:latin typeface="+mn-ea"/>
                <a:cs typeface="SimSun" pitchFamily="2" charset="-122"/>
              </a:rPr>
              <a:t>是数据库表中的实际数据特征的估算。</a:t>
            </a:r>
            <a:r>
              <a:rPr lang="en-US" altLang="zh-CN" sz="1800" kern="0" dirty="0">
                <a:effectLst/>
                <a:cs typeface="SimSun" pitchFamily="2" charset="-122"/>
              </a:rPr>
              <a:t>DBMS</a:t>
            </a:r>
            <a:r>
              <a:rPr lang="zh-CN" altLang="zh-CN" sz="1800" kern="0" dirty="0">
                <a:effectLst/>
                <a:cs typeface="SimSun" pitchFamily="2" charset="-122"/>
              </a:rPr>
              <a:t>维护</a:t>
            </a:r>
            <a:r>
              <a:rPr lang="zh-CN" altLang="en-US" sz="1800" kern="0" dirty="0">
                <a:effectLst/>
                <a:cs typeface="SimSun" pitchFamily="2" charset="-122"/>
              </a:rPr>
              <a:t>（</a:t>
            </a:r>
            <a:r>
              <a:rPr lang="en-US" altLang="zh-CN" sz="1800" kern="0" dirty="0">
                <a:solidFill>
                  <a:srgbClr val="C00000"/>
                </a:solidFill>
                <a:effectLst/>
                <a:latin typeface="Segoe UI Symbol" panose="020B0502040204020203" pitchFamily="34" charset="0"/>
                <a:ea typeface="Segoe UI Symbol" panose="020B0502040204020203" pitchFamily="34" charset="0"/>
                <a:cs typeface="SimSun" pitchFamily="2" charset="-122"/>
              </a:rPr>
              <a:t>ANALYZE</a:t>
            </a:r>
            <a:r>
              <a:rPr lang="zh-CN" altLang="en-US" sz="1800" kern="0" dirty="0">
                <a:effectLst/>
                <a:cs typeface="SimSun" pitchFamily="2" charset="-122"/>
              </a:rPr>
              <a:t>）</a:t>
            </a:r>
            <a:r>
              <a:rPr lang="zh-CN" altLang="zh-CN" sz="1800" kern="0" dirty="0">
                <a:effectLst/>
                <a:cs typeface="SimSun" pitchFamily="2" charset="-122"/>
              </a:rPr>
              <a:t>的统计信息包括</a:t>
            </a:r>
            <a:r>
              <a:rPr lang="zh-CN" altLang="en-US" sz="1800" kern="0" dirty="0">
                <a:effectLst/>
                <a:cs typeface="SimSun" pitchFamily="2" charset="-122"/>
              </a:rPr>
              <a:t>：</a:t>
            </a:r>
            <a:endParaRPr lang="en-US" altLang="zh-CN" sz="1800" kern="0" dirty="0">
              <a:effectLst/>
              <a:cs typeface="SimSun" pitchFamily="2" charset="-122"/>
            </a:endParaRPr>
          </a:p>
          <a:p>
            <a:pPr marL="1257300" lvl="2" indent="-342900">
              <a:lnSpc>
                <a:spcPct val="150000"/>
              </a:lnSpc>
              <a:buFont typeface="Wingdings" panose="05000000000000000000" pitchFamily="2" charset="2"/>
              <a:buChar char="Ø"/>
            </a:pPr>
            <a:r>
              <a:rPr lang="zh-CN" altLang="zh-CN" b="1" kern="0" dirty="0">
                <a:solidFill>
                  <a:srgbClr val="7030A0"/>
                </a:solidFill>
                <a:effectLst/>
                <a:cs typeface="SimSun" pitchFamily="2" charset="-122"/>
              </a:rPr>
              <a:t>表</a:t>
            </a:r>
            <a:r>
              <a:rPr lang="zh-CN" altLang="zh-CN" kern="0" dirty="0">
                <a:effectLst/>
                <a:cs typeface="SimSun" pitchFamily="2" charset="-122"/>
              </a:rPr>
              <a:t>的统计信息</a:t>
            </a:r>
            <a:r>
              <a:rPr lang="zh-CN" altLang="en-US" kern="0" dirty="0">
                <a:effectLst/>
                <a:cs typeface="SimSun" pitchFamily="2" charset="-122"/>
              </a:rPr>
              <a:t>：</a:t>
            </a:r>
            <a:r>
              <a:rPr lang="zh-CN" altLang="zh-CN" kern="0" dirty="0">
                <a:solidFill>
                  <a:srgbClr val="C00000"/>
                </a:solidFill>
                <a:effectLst/>
                <a:cs typeface="SimSun" pitchFamily="2" charset="-122"/>
              </a:rPr>
              <a:t>总行数</a:t>
            </a:r>
            <a:r>
              <a:rPr lang="en-US" altLang="zh-CN" kern="0" dirty="0">
                <a:solidFill>
                  <a:srgbClr val="C00000"/>
                </a:solidFill>
                <a:effectLst/>
                <a:cs typeface="SimSun" pitchFamily="2" charset="-122"/>
              </a:rPr>
              <a:t> </a:t>
            </a:r>
            <a:r>
              <a:rPr lang="en-US" altLang="zh-CN" kern="0" dirty="0">
                <a:solidFill>
                  <a:srgbClr val="00B050"/>
                </a:solidFill>
                <a:effectLst/>
                <a:cs typeface="SimSun" pitchFamily="2" charset="-122"/>
              </a:rPr>
              <a:t>T(R)</a:t>
            </a:r>
            <a:r>
              <a:rPr lang="zh-CN" altLang="en-US" kern="0" dirty="0">
                <a:effectLst/>
                <a:cs typeface="SimSun" pitchFamily="2" charset="-122"/>
              </a:rPr>
              <a:t>；</a:t>
            </a:r>
            <a:endParaRPr lang="en-US" altLang="zh-CN" kern="0" dirty="0">
              <a:effectLst/>
              <a:cs typeface="SimSun" pitchFamily="2" charset="-122"/>
            </a:endParaRPr>
          </a:p>
          <a:p>
            <a:pPr marL="1257300" lvl="2" indent="-342900">
              <a:lnSpc>
                <a:spcPct val="150000"/>
              </a:lnSpc>
              <a:buFont typeface="Wingdings" panose="05000000000000000000" pitchFamily="2" charset="2"/>
              <a:buChar char="Ø"/>
            </a:pPr>
            <a:r>
              <a:rPr lang="zh-CN" altLang="zh-CN" b="1" kern="0" dirty="0">
                <a:solidFill>
                  <a:srgbClr val="7030A0"/>
                </a:solidFill>
                <a:effectLst/>
                <a:cs typeface="SimSun" pitchFamily="2" charset="-122"/>
              </a:rPr>
              <a:t>列</a:t>
            </a:r>
            <a:r>
              <a:rPr lang="zh-CN" altLang="zh-CN" kern="0" dirty="0">
                <a:effectLst/>
                <a:cs typeface="SimSun" pitchFamily="2" charset="-122"/>
              </a:rPr>
              <a:t>的统计信息</a:t>
            </a:r>
            <a:r>
              <a:rPr lang="zh-CN" altLang="en-US" kern="0" dirty="0">
                <a:effectLst/>
                <a:cs typeface="SimSun" pitchFamily="2" charset="-122"/>
              </a:rPr>
              <a:t>：</a:t>
            </a:r>
            <a:endParaRPr lang="en-US" altLang="zh-CN" kern="0" dirty="0">
              <a:effectLst/>
              <a:cs typeface="SimSun" pitchFamily="2" charset="-122"/>
            </a:endParaRPr>
          </a:p>
          <a:p>
            <a:pPr marL="1714500" lvl="3" indent="-342900">
              <a:lnSpc>
                <a:spcPct val="150000"/>
              </a:lnSpc>
              <a:buFont typeface="Wingdings" panose="05000000000000000000" pitchFamily="2" charset="2"/>
              <a:buChar char="Ø"/>
            </a:pPr>
            <a:r>
              <a:rPr lang="zh-CN" altLang="zh-CN" kern="0" dirty="0">
                <a:solidFill>
                  <a:srgbClr val="C00000"/>
                </a:solidFill>
                <a:effectLst/>
                <a:cs typeface="SimSun" pitchFamily="2" charset="-122"/>
              </a:rPr>
              <a:t>不同值</a:t>
            </a:r>
            <a:r>
              <a:rPr lang="zh-CN" altLang="zh-CN" kern="0" dirty="0">
                <a:effectLst/>
                <a:cs typeface="SimSun" pitchFamily="2" charset="-122"/>
              </a:rPr>
              <a:t>的数目</a:t>
            </a:r>
            <a:r>
              <a:rPr lang="en-US" altLang="zh-CN" kern="0" dirty="0">
                <a:solidFill>
                  <a:srgbClr val="00B050"/>
                </a:solidFill>
                <a:effectLst/>
                <a:cs typeface="SimSun" pitchFamily="2" charset="-122"/>
              </a:rPr>
              <a:t>Card(R,A)</a:t>
            </a:r>
          </a:p>
          <a:p>
            <a:pPr marL="1714500" lvl="3" indent="-342900">
              <a:lnSpc>
                <a:spcPct val="150000"/>
              </a:lnSpc>
              <a:buFont typeface="Wingdings" panose="05000000000000000000" pitchFamily="2" charset="2"/>
              <a:buChar char="Ø"/>
            </a:pPr>
            <a:r>
              <a:rPr lang="en-US" altLang="zh-CN" kern="0" dirty="0">
                <a:solidFill>
                  <a:srgbClr val="C00000"/>
                </a:solidFill>
                <a:effectLst/>
                <a:cs typeface="SimSun" pitchFamily="2" charset="-122"/>
              </a:rPr>
              <a:t>NULL</a:t>
            </a:r>
            <a:r>
              <a:rPr lang="zh-CN" altLang="zh-CN" kern="0" dirty="0">
                <a:solidFill>
                  <a:srgbClr val="C00000"/>
                </a:solidFill>
                <a:effectLst/>
                <a:cs typeface="SimSun" pitchFamily="2" charset="-122"/>
              </a:rPr>
              <a:t>值</a:t>
            </a:r>
            <a:r>
              <a:rPr lang="zh-CN" altLang="zh-CN" kern="0" dirty="0">
                <a:effectLst/>
                <a:cs typeface="SimSun" pitchFamily="2" charset="-122"/>
              </a:rPr>
              <a:t>的数目</a:t>
            </a:r>
            <a:r>
              <a:rPr lang="en-US" altLang="zh-CN" kern="0" dirty="0">
                <a:solidFill>
                  <a:srgbClr val="00B050"/>
                </a:solidFill>
                <a:effectLst/>
                <a:cs typeface="SimSun" pitchFamily="2" charset="-122"/>
              </a:rPr>
              <a:t>Null(R,A)</a:t>
            </a:r>
          </a:p>
          <a:p>
            <a:pPr marL="1714500" lvl="3" indent="-342900">
              <a:lnSpc>
                <a:spcPct val="150000"/>
              </a:lnSpc>
              <a:buFont typeface="Wingdings" panose="05000000000000000000" pitchFamily="2" charset="2"/>
              <a:buChar char="Ø"/>
            </a:pPr>
            <a:r>
              <a:rPr lang="zh-CN" altLang="zh-CN" kern="0" dirty="0">
                <a:solidFill>
                  <a:srgbClr val="C00000"/>
                </a:solidFill>
                <a:effectLst/>
                <a:cs typeface="SimSun" pitchFamily="2" charset="-122"/>
              </a:rPr>
              <a:t>直方图</a:t>
            </a:r>
            <a:r>
              <a:rPr lang="en-US" altLang="zh-CN" kern="0" dirty="0">
                <a:solidFill>
                  <a:srgbClr val="C00000"/>
                </a:solidFill>
                <a:effectLst/>
                <a:cs typeface="SimSun" pitchFamily="2" charset="-122"/>
              </a:rPr>
              <a:t>	</a:t>
            </a:r>
            <a:r>
              <a:rPr lang="en-US" altLang="zh-CN" kern="0" dirty="0">
                <a:solidFill>
                  <a:srgbClr val="00B050"/>
                </a:solidFill>
                <a:effectLst/>
                <a:cs typeface="SimSun" pitchFamily="2" charset="-122"/>
              </a:rPr>
              <a:t>Hist(R,A)</a:t>
            </a:r>
          </a:p>
        </p:txBody>
      </p:sp>
      <p:sp>
        <p:nvSpPr>
          <p:cNvPr id="12" name="右大括号 11"/>
          <p:cNvSpPr/>
          <p:nvPr/>
        </p:nvSpPr>
        <p:spPr>
          <a:xfrm>
            <a:off x="4512625" y="5150163"/>
            <a:ext cx="213838" cy="947204"/>
          </a:xfrm>
          <a:prstGeom prst="righ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4" name="组合 43"/>
          <p:cNvGrpSpPr/>
          <p:nvPr/>
        </p:nvGrpSpPr>
        <p:grpSpPr>
          <a:xfrm>
            <a:off x="5647166" y="2673350"/>
            <a:ext cx="3020496" cy="3837711"/>
            <a:chOff x="5647166" y="2673350"/>
            <a:chExt cx="3020496" cy="3837711"/>
          </a:xfrm>
        </p:grpSpPr>
        <p:pic>
          <p:nvPicPr>
            <p:cNvPr id="31" name="图片 30"/>
            <p:cNvPicPr>
              <a:picLocks noChangeAspect="1"/>
            </p:cNvPicPr>
            <p:nvPr/>
          </p:nvPicPr>
          <p:blipFill>
            <a:blip r:embed="rId2"/>
            <a:stretch>
              <a:fillRect/>
            </a:stretch>
          </p:blipFill>
          <p:spPr>
            <a:xfrm>
              <a:off x="5647166" y="2874694"/>
              <a:ext cx="3020496" cy="3636367"/>
            </a:xfrm>
            <a:prstGeom prst="rect">
              <a:avLst/>
            </a:prstGeom>
            <a:ln>
              <a:noFill/>
            </a:ln>
            <a:effectLst>
              <a:outerShdw blurRad="190500" algn="tl" rotWithShape="0">
                <a:srgbClr val="000000">
                  <a:alpha val="70000"/>
                </a:srgbClr>
              </a:outerShdw>
            </a:effectLst>
          </p:spPr>
        </p:pic>
        <p:cxnSp>
          <p:nvCxnSpPr>
            <p:cNvPr id="43" name="直接连接符 42"/>
            <p:cNvCxnSpPr>
              <a:stCxn id="23" idx="2"/>
              <a:endCxn id="31" idx="0"/>
            </p:cNvCxnSpPr>
            <p:nvPr/>
          </p:nvCxnSpPr>
          <p:spPr>
            <a:xfrm>
              <a:off x="6745150" y="2673350"/>
              <a:ext cx="412264" cy="201344"/>
            </a:xfrm>
            <a:prstGeom prst="line">
              <a:avLst/>
            </a:prstGeom>
            <a:ln w="28575">
              <a:solidFill>
                <a:srgbClr val="00B050"/>
              </a:solidFill>
              <a:prstDash val="sysDot"/>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494091" y="2948222"/>
            <a:ext cx="2242946" cy="1335263"/>
            <a:chOff x="4153754" y="2948222"/>
            <a:chExt cx="2583283" cy="1447901"/>
          </a:xfrm>
        </p:grpSpPr>
        <p:sp>
          <p:nvSpPr>
            <p:cNvPr id="3" name="矩形 2"/>
            <p:cNvSpPr/>
            <p:nvPr/>
          </p:nvSpPr>
          <p:spPr>
            <a:xfrm>
              <a:off x="6298804" y="2948222"/>
              <a:ext cx="438233" cy="18716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endCxn id="3" idx="1"/>
            </p:cNvCxnSpPr>
            <p:nvPr/>
          </p:nvCxnSpPr>
          <p:spPr>
            <a:xfrm flipV="1">
              <a:off x="4153754" y="3041805"/>
              <a:ext cx="2145050" cy="1354318"/>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4726463" y="2921862"/>
            <a:ext cx="3887136" cy="2701903"/>
            <a:chOff x="4800811" y="1684630"/>
            <a:chExt cx="3887136" cy="2701903"/>
          </a:xfrm>
        </p:grpSpPr>
        <p:sp>
          <p:nvSpPr>
            <p:cNvPr id="33" name="矩形 32"/>
            <p:cNvSpPr/>
            <p:nvPr/>
          </p:nvSpPr>
          <p:spPr>
            <a:xfrm>
              <a:off x="6932955" y="1684630"/>
              <a:ext cx="1754992" cy="20755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4" name="直接连接符 33"/>
            <p:cNvCxnSpPr>
              <a:stCxn id="12" idx="1"/>
              <a:endCxn id="33" idx="1"/>
            </p:cNvCxnSpPr>
            <p:nvPr/>
          </p:nvCxnSpPr>
          <p:spPr>
            <a:xfrm flipV="1">
              <a:off x="4800811" y="1788405"/>
              <a:ext cx="2132144" cy="2598128"/>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文本框 45"/>
              <p:cNvSpPr txBox="1"/>
              <p:nvPr/>
            </p:nvSpPr>
            <p:spPr>
              <a:xfrm>
                <a:off x="511947" y="2546567"/>
                <a:ext cx="3112302" cy="9057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altLang="zh-CN" sz="3200" kern="100"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altLang="zh-CN" sz="3200" kern="100" baseline="-25000"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a:t>
                </a:r>
                <a:r>
                  <a:rPr lang="en-US" altLang="zh-CN" sz="3200" kern="1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(R)=</a:t>
                </a:r>
                <a:r>
                  <a:rPr lang="en-US" altLang="zh-CN" sz="3200" kern="100" dirty="0">
                    <a:solidFill>
                      <a:srgbClr val="C00000"/>
                    </a:solidFill>
                    <a:ea typeface="Microsoft YaHei" panose="020B0503020204020204" pitchFamily="34" charset="-122"/>
                    <a:cs typeface="Times New Roman" panose="02020603050405020304" pitchFamily="18" charset="0"/>
                  </a:rPr>
                  <a:t> </a:t>
                </a:r>
                <a14:m>
                  <m:oMath xmlns:m="http://schemas.openxmlformats.org/officeDocument/2006/math">
                    <m:f>
                      <m:fPr>
                        <m:ctrlPr>
                          <a:rPr lang="en-US" altLang="zh-CN" sz="320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altLang="zh-CN" sz="32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𝑇</m:t>
                        </m:r>
                        <m:r>
                          <a:rPr lang="en-US" altLang="zh-CN" sz="32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CN" sz="32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zh-CN" altLang="en-US" sz="32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𝜎</m:t>
                            </m:r>
                          </m:e>
                          <m:sub>
                            <m:r>
                              <m:rPr>
                                <m:sty m:val="p"/>
                              </m:rPr>
                              <a:rPr lang="en-US" altLang="zh-CN" sz="32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p</m:t>
                            </m:r>
                          </m:sub>
                        </m:sSub>
                        <m:r>
                          <a:rPr lang="en-US" altLang="zh-CN" sz="32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r>
                          <a:rPr lang="en-US" altLang="zh-CN" sz="32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𝑅</m:t>
                        </m:r>
                        <m:r>
                          <a:rPr lang="en-US" altLang="zh-CN" sz="32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num>
                      <m:den>
                        <m:r>
                          <a:rPr lang="en-US" altLang="zh-CN" sz="32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𝑇</m:t>
                        </m:r>
                        <m:r>
                          <a:rPr lang="en-US" altLang="zh-CN" sz="32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r>
                          <a:rPr lang="en-US" altLang="zh-CN" sz="32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𝑅</m:t>
                        </m:r>
                        <m:r>
                          <a:rPr lang="en-US" altLang="zh-CN" sz="32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den>
                    </m:f>
                  </m:oMath>
                </a14:m>
                <a:endParaRPr lang="zh-CN" altLang="en-US" sz="3200" dirty="0">
                  <a:solidFill>
                    <a:schemeClr val="bg1"/>
                  </a:solidFill>
                </a:endParaRPr>
              </a:p>
            </p:txBody>
          </p:sp>
        </mc:Choice>
        <mc:Fallback xmlns="">
          <p:sp>
            <p:nvSpPr>
              <p:cNvPr id="46" name="文本框 45"/>
              <p:cNvSpPr txBox="1">
                <a:spLocks noRot="1" noChangeAspect="1" noMove="1" noResize="1" noEditPoints="1" noAdjustHandles="1" noChangeArrowheads="1" noChangeShapeType="1" noTextEdit="1"/>
              </p:cNvSpPr>
              <p:nvPr/>
            </p:nvSpPr>
            <p:spPr>
              <a:xfrm>
                <a:off x="511947" y="2546567"/>
                <a:ext cx="3112302" cy="905761"/>
              </a:xfrm>
              <a:prstGeom prst="rect">
                <a:avLst/>
              </a:prstGeom>
              <a:blipFill rotWithShape="1">
                <a:blip r:embed="rId3"/>
                <a:stretch>
                  <a:fillRect l="-208" t="-725" r="-194" b="-790"/>
                </a:stretch>
              </a:blipFill>
            </p:spPr>
            <p:style>
              <a:lnRef idx="2">
                <a:schemeClr val="accent2">
                  <a:shade val="50000"/>
                </a:schemeClr>
              </a:lnRef>
              <a:fillRef idx="1">
                <a:schemeClr val="accent2"/>
              </a:fillRef>
              <a:effectRef idx="0">
                <a:schemeClr val="accent2"/>
              </a:effectRef>
              <a:fontRef idx="minor">
                <a:schemeClr val="lt1"/>
              </a:fontRef>
            </p:style>
            <p:txBody>
              <a:bodyPr/>
              <a:lstStyle/>
              <a:p>
                <a:r>
                  <a:rPr lang="en-US" altLang="en-US">
                    <a:noFill/>
                  </a:rPr>
                  <a:t> </a:t>
                </a:r>
              </a:p>
            </p:txBody>
          </p:sp>
        </mc:Fallback>
      </mc:AlternateContent>
      <p:pic>
        <p:nvPicPr>
          <p:cNvPr id="47" name="图片 46"/>
          <p:cNvPicPr>
            <a:picLocks noChangeAspect="1"/>
          </p:cNvPicPr>
          <p:nvPr/>
        </p:nvPicPr>
        <p:blipFill>
          <a:blip r:embed="rId4"/>
          <a:stretch>
            <a:fillRect/>
          </a:stretch>
        </p:blipFill>
        <p:spPr>
          <a:xfrm>
            <a:off x="155041" y="1400833"/>
            <a:ext cx="1360630" cy="1360630"/>
          </a:xfrm>
          <a:prstGeom prst="rect">
            <a:avLst/>
          </a:prstGeom>
        </p:spPr>
      </p:pic>
      <p:sp>
        <p:nvSpPr>
          <p:cNvPr id="48" name="矩形: 圆角 47"/>
          <p:cNvSpPr/>
          <p:nvPr/>
        </p:nvSpPr>
        <p:spPr>
          <a:xfrm>
            <a:off x="4021667" y="4155736"/>
            <a:ext cx="622300" cy="464871"/>
          </a:xfrm>
          <a:prstGeom prst="roundRect">
            <a:avLst/>
          </a:prstGeom>
          <a:solidFill>
            <a:srgbClr val="C0000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9" name="图片 48"/>
          <p:cNvPicPr>
            <a:picLocks noChangeAspect="1"/>
          </p:cNvPicPr>
          <p:nvPr/>
        </p:nvPicPr>
        <p:blipFill>
          <a:blip r:embed="rId5"/>
          <a:stretch>
            <a:fillRect/>
          </a:stretch>
        </p:blipFill>
        <p:spPr>
          <a:xfrm>
            <a:off x="3063150" y="3105327"/>
            <a:ext cx="347001" cy="347001"/>
          </a:xfrm>
          <a:prstGeom prst="rect">
            <a:avLst/>
          </a:prstGeom>
        </p:spPr>
      </p:pic>
      <p:pic>
        <p:nvPicPr>
          <p:cNvPr id="51" name="图片 50"/>
          <p:cNvPicPr>
            <a:picLocks noChangeAspect="1"/>
          </p:cNvPicPr>
          <p:nvPr/>
        </p:nvPicPr>
        <p:blipFill>
          <a:blip r:embed="rId6"/>
          <a:stretch>
            <a:fillRect/>
          </a:stretch>
        </p:blipFill>
        <p:spPr>
          <a:xfrm>
            <a:off x="3063150" y="2526002"/>
            <a:ext cx="486967" cy="486967"/>
          </a:xfrm>
          <a:prstGeom prst="rect">
            <a:avLst/>
          </a:prstGeom>
        </p:spPr>
      </p:pic>
      <p:grpSp>
        <p:nvGrpSpPr>
          <p:cNvPr id="58" name="组合 57"/>
          <p:cNvGrpSpPr/>
          <p:nvPr/>
        </p:nvGrpSpPr>
        <p:grpSpPr>
          <a:xfrm>
            <a:off x="3132667" y="3012969"/>
            <a:ext cx="1473200" cy="3261538"/>
            <a:chOff x="3132667" y="3012969"/>
            <a:chExt cx="1473200" cy="3261538"/>
          </a:xfrm>
        </p:grpSpPr>
        <p:cxnSp>
          <p:nvCxnSpPr>
            <p:cNvPr id="52" name="直接连接符 51"/>
            <p:cNvCxnSpPr>
              <a:stCxn id="51" idx="2"/>
              <a:endCxn id="56" idx="0"/>
            </p:cNvCxnSpPr>
            <p:nvPr/>
          </p:nvCxnSpPr>
          <p:spPr>
            <a:xfrm>
              <a:off x="3306634" y="3012969"/>
              <a:ext cx="562633" cy="1974010"/>
            </a:xfrm>
            <a:prstGeom prst="line">
              <a:avLst/>
            </a:prstGeom>
            <a:ln w="285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56" name="矩形: 圆角 55"/>
            <p:cNvSpPr/>
            <p:nvPr/>
          </p:nvSpPr>
          <p:spPr>
            <a:xfrm>
              <a:off x="3132667" y="4986979"/>
              <a:ext cx="1473200" cy="1287528"/>
            </a:xfrm>
            <a:prstGeom prst="roundRect">
              <a:avLst/>
            </a:prstGeom>
            <a:solidFill>
              <a:srgbClr val="C0000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barn(inVertical)">
                                      <p:cBhvr>
                                        <p:cTn id="27" dur="500"/>
                                        <p:tgtEl>
                                          <p:spTgt spid="46"/>
                                        </p:tgtEl>
                                      </p:cBhvr>
                                    </p:animEffect>
                                  </p:childTnLst>
                                </p:cTn>
                              </p:par>
                              <p:par>
                                <p:cTn id="28" presetID="16" presetClass="entr" presetSubtype="21"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barn(inVertical)">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barn(inVertical)">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barn(inVertical)">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barn(inVertical)">
                                      <p:cBhvr>
                                        <p:cTn id="45" dur="500"/>
                                        <p:tgtEl>
                                          <p:spTgt spid="5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wipe(up)">
                                      <p:cBhvr>
                                        <p:cTn id="5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6" grpId="0" animBg="1"/>
      <p:bldP spid="4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47E32F-9435-4CCE-92D1-CA499F700A05}" type="slidenum">
              <a:rPr lang="zh-CN" altLang="en-US" smtClean="0"/>
              <a:t>81</a:t>
            </a:fld>
            <a:endParaRPr lang="zh-CN" altLang="en-US"/>
          </a:p>
        </p:txBody>
      </p:sp>
      <p:sp>
        <p:nvSpPr>
          <p:cNvPr id="4" name="椭圆 5"/>
          <p:cNvSpPr>
            <a:spLocks noChangeArrowheads="1"/>
          </p:cNvSpPr>
          <p:nvPr/>
        </p:nvSpPr>
        <p:spPr bwMode="auto">
          <a:xfrm>
            <a:off x="3501886" y="954599"/>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cs typeface="Times New Roman" panose="02020603050405020304" pitchFamily="18" charset="0"/>
            </a:endParaRPr>
          </a:p>
        </p:txBody>
      </p:sp>
      <p:sp>
        <p:nvSpPr>
          <p:cNvPr id="5" name="矩形 6"/>
          <p:cNvSpPr>
            <a:spLocks noChangeArrowheads="1"/>
          </p:cNvSpPr>
          <p:nvPr/>
        </p:nvSpPr>
        <p:spPr bwMode="auto">
          <a:xfrm>
            <a:off x="-11112" y="69278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6" name="文本框 10"/>
          <p:cNvSpPr txBox="1">
            <a:spLocks noChangeArrowheads="1"/>
          </p:cNvSpPr>
          <p:nvPr/>
        </p:nvSpPr>
        <p:spPr bwMode="auto">
          <a:xfrm>
            <a:off x="-112713" y="711162"/>
            <a:ext cx="44716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统计信息和开销模型</a:t>
            </a:r>
            <a:endPar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sp>
        <p:nvSpPr>
          <p:cNvPr id="10" name="文本框 2"/>
          <p:cNvSpPr txBox="1"/>
          <p:nvPr/>
        </p:nvSpPr>
        <p:spPr>
          <a:xfrm>
            <a:off x="209104" y="1331578"/>
            <a:ext cx="6360419" cy="464871"/>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nSpc>
                <a:spcPct val="150000"/>
              </a:lnSpc>
            </a:pPr>
            <a:endParaRPr lang="en-US" altLang="zh-CN" sz="1800" kern="0" dirty="0">
              <a:effectLst/>
              <a:ea typeface="SimSun" pitchFamily="2" charset="-122"/>
              <a:cs typeface="SimSun" pitchFamily="2" charset="-122"/>
            </a:endParaRPr>
          </a:p>
        </p:txBody>
      </p:sp>
      <p:sp>
        <p:nvSpPr>
          <p:cNvPr id="30" name="文本框 29"/>
          <p:cNvSpPr txBox="1"/>
          <p:nvPr/>
        </p:nvSpPr>
        <p:spPr>
          <a:xfrm>
            <a:off x="392899" y="1264178"/>
            <a:ext cx="5411001" cy="3742691"/>
          </a:xfrm>
          <a:prstGeom prst="rect">
            <a:avLst/>
          </a:prstGeom>
          <a:noFill/>
        </p:spPr>
        <p:txBody>
          <a:bodyPr wrap="square">
            <a:spAutoFit/>
          </a:bodyPr>
          <a:lstStyle/>
          <a:p>
            <a:pPr marL="285750" indent="-285750" fontAlgn="auto">
              <a:lnSpc>
                <a:spcPct val="150000"/>
              </a:lnSpc>
              <a:buFont typeface="Wingdings" panose="05000000000000000000" pitchFamily="2" charset="2"/>
              <a:buChar char="Ø"/>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选择率</a:t>
            </a:r>
            <a:endParaRPr lang="en-US" altLang="zh-CN" sz="1400" dirty="0">
              <a:latin typeface="Times New Roman" panose="02020603050405020304" pitchFamily="18" charset="0"/>
              <a:ea typeface="Microsoft YaHei" panose="020B0503020204020204" pitchFamily="34" charset="-122"/>
              <a:cs typeface="Times New Roman" panose="02020603050405020304" pitchFamily="18" charset="0"/>
            </a:endParaRPr>
          </a:p>
          <a:p>
            <a:pPr marL="800100" lvl="1" indent="-342900">
              <a:lnSpc>
                <a:spcPct val="150000"/>
              </a:lnSpc>
              <a:buFont typeface="Wingdings" panose="05000000000000000000" pitchFamily="2" charset="2"/>
              <a:buChar char="Ø"/>
            </a:pPr>
            <a:r>
              <a:rPr lang="zh-CN" altLang="en-US" sz="1800" kern="0" dirty="0">
                <a:effectLst/>
                <a:cs typeface="SimSun" pitchFamily="2" charset="-122"/>
              </a:rPr>
              <a:t>满足谓词条件</a:t>
            </a:r>
            <a:r>
              <a:rPr lang="en-US" altLang="zh-CN" sz="1800" i="1" kern="0" dirty="0">
                <a:solidFill>
                  <a:srgbClr val="7030A0"/>
                </a:solidFill>
                <a:effectLst/>
                <a:cs typeface="SimSun" pitchFamily="2" charset="-122"/>
              </a:rPr>
              <a:t>p</a:t>
            </a:r>
            <a:r>
              <a:rPr lang="zh-CN" altLang="en-US" sz="1800" kern="0" dirty="0">
                <a:effectLst/>
                <a:cs typeface="SimSun" pitchFamily="2" charset="-122"/>
              </a:rPr>
              <a:t>的元组在全部元组中的占比</a:t>
            </a:r>
            <a:endParaRPr lang="en-US" altLang="zh-CN" sz="1800" kern="0" dirty="0">
              <a:effectLst/>
              <a:cs typeface="SimSun" pitchFamily="2" charset="-122"/>
            </a:endParaRPr>
          </a:p>
          <a:p>
            <a:pPr marL="800100" lvl="1" indent="-342900">
              <a:lnSpc>
                <a:spcPct val="150000"/>
              </a:lnSpc>
              <a:buFont typeface="Wingdings" panose="05000000000000000000" pitchFamily="2" charset="2"/>
              <a:buChar char="Ø"/>
            </a:pPr>
            <a:r>
              <a:rPr lang="en-US" altLang="zh-CN" sz="1800" kern="0" dirty="0">
                <a:effectLst/>
                <a:cs typeface="SimSun" pitchFamily="2" charset="-122"/>
              </a:rPr>
              <a:t>DBMS</a:t>
            </a:r>
            <a:r>
              <a:rPr lang="zh-CN" altLang="zh-CN" sz="1800" kern="0" dirty="0">
                <a:effectLst/>
                <a:cs typeface="SimSun" pitchFamily="2" charset="-122"/>
              </a:rPr>
              <a:t>维护</a:t>
            </a:r>
            <a:r>
              <a:rPr lang="zh-CN" altLang="en-US" sz="1800" kern="0" dirty="0">
                <a:effectLst/>
                <a:cs typeface="SimSun" pitchFamily="2" charset="-122"/>
              </a:rPr>
              <a:t>（</a:t>
            </a:r>
            <a:r>
              <a:rPr lang="en-US" altLang="zh-CN" sz="1800" kern="0" dirty="0">
                <a:solidFill>
                  <a:srgbClr val="C00000"/>
                </a:solidFill>
                <a:effectLst/>
                <a:latin typeface="Segoe UI Symbol" panose="020B0502040204020203" pitchFamily="34" charset="0"/>
                <a:ea typeface="Segoe UI Symbol" panose="020B0502040204020203" pitchFamily="34" charset="0"/>
                <a:cs typeface="SimSun" pitchFamily="2" charset="-122"/>
              </a:rPr>
              <a:t>ANALYZE</a:t>
            </a:r>
            <a:r>
              <a:rPr lang="zh-CN" altLang="en-US" sz="1800" kern="0" dirty="0">
                <a:effectLst/>
                <a:cs typeface="SimSun" pitchFamily="2" charset="-122"/>
              </a:rPr>
              <a:t>）</a:t>
            </a:r>
            <a:r>
              <a:rPr lang="zh-CN" altLang="zh-CN" sz="1800" kern="0" dirty="0">
                <a:effectLst/>
                <a:cs typeface="SimSun" pitchFamily="2" charset="-122"/>
              </a:rPr>
              <a:t>的统计信息</a:t>
            </a:r>
            <a:r>
              <a:rPr lang="zh-CN" altLang="en-US" sz="1800" kern="0" dirty="0">
                <a:effectLst/>
                <a:cs typeface="SimSun" pitchFamily="2" charset="-122"/>
              </a:rPr>
              <a:t>：</a:t>
            </a:r>
            <a:endParaRPr lang="en-US" altLang="zh-CN" sz="1800" kern="0" dirty="0">
              <a:effectLst/>
              <a:cs typeface="SimSun" pitchFamily="2" charset="-122"/>
            </a:endParaRPr>
          </a:p>
          <a:p>
            <a:pPr marL="1257300" lvl="2" indent="-342900">
              <a:lnSpc>
                <a:spcPct val="150000"/>
              </a:lnSpc>
              <a:buFont typeface="Wingdings" panose="05000000000000000000" pitchFamily="2" charset="2"/>
              <a:buChar char="Ø"/>
            </a:pPr>
            <a:r>
              <a:rPr lang="zh-CN" altLang="zh-CN" b="1" kern="0" dirty="0">
                <a:solidFill>
                  <a:srgbClr val="7030A0"/>
                </a:solidFill>
                <a:effectLst/>
                <a:cs typeface="SimSun" pitchFamily="2" charset="-122"/>
              </a:rPr>
              <a:t>表</a:t>
            </a:r>
            <a:r>
              <a:rPr lang="zh-CN" altLang="zh-CN" kern="0" dirty="0">
                <a:effectLst/>
                <a:cs typeface="SimSun" pitchFamily="2" charset="-122"/>
              </a:rPr>
              <a:t>的统计信息</a:t>
            </a:r>
            <a:r>
              <a:rPr lang="zh-CN" altLang="en-US" kern="0" dirty="0">
                <a:effectLst/>
                <a:cs typeface="SimSun" pitchFamily="2" charset="-122"/>
              </a:rPr>
              <a:t>：</a:t>
            </a:r>
            <a:r>
              <a:rPr lang="zh-CN" altLang="zh-CN" kern="0" dirty="0">
                <a:solidFill>
                  <a:srgbClr val="C00000"/>
                </a:solidFill>
                <a:effectLst/>
                <a:cs typeface="SimSun" pitchFamily="2" charset="-122"/>
              </a:rPr>
              <a:t>总行数</a:t>
            </a:r>
            <a:r>
              <a:rPr lang="en-US" altLang="zh-CN" kern="0" dirty="0">
                <a:solidFill>
                  <a:srgbClr val="C00000"/>
                </a:solidFill>
                <a:effectLst/>
                <a:cs typeface="SimSun" pitchFamily="2" charset="-122"/>
              </a:rPr>
              <a:t> </a:t>
            </a:r>
            <a:r>
              <a:rPr lang="en-US" altLang="zh-CN" kern="0" dirty="0">
                <a:solidFill>
                  <a:srgbClr val="00B050"/>
                </a:solidFill>
                <a:effectLst/>
                <a:cs typeface="SimSun" pitchFamily="2" charset="-122"/>
              </a:rPr>
              <a:t>T(R)</a:t>
            </a:r>
            <a:r>
              <a:rPr lang="zh-CN" altLang="en-US" kern="0" dirty="0">
                <a:effectLst/>
                <a:cs typeface="SimSun" pitchFamily="2" charset="-122"/>
              </a:rPr>
              <a:t>；</a:t>
            </a:r>
            <a:endParaRPr lang="en-US" altLang="zh-CN" kern="0" dirty="0">
              <a:effectLst/>
              <a:cs typeface="SimSun" pitchFamily="2" charset="-122"/>
            </a:endParaRPr>
          </a:p>
          <a:p>
            <a:pPr marL="1257300" lvl="2" indent="-342900">
              <a:lnSpc>
                <a:spcPct val="150000"/>
              </a:lnSpc>
              <a:buFont typeface="Wingdings" panose="05000000000000000000" pitchFamily="2" charset="2"/>
              <a:buChar char="Ø"/>
            </a:pPr>
            <a:r>
              <a:rPr lang="zh-CN" altLang="zh-CN" b="1" kern="0" dirty="0">
                <a:solidFill>
                  <a:srgbClr val="7030A0"/>
                </a:solidFill>
                <a:effectLst/>
                <a:cs typeface="SimSun" pitchFamily="2" charset="-122"/>
              </a:rPr>
              <a:t>列</a:t>
            </a:r>
            <a:r>
              <a:rPr lang="zh-CN" altLang="zh-CN" kern="0" dirty="0">
                <a:effectLst/>
                <a:cs typeface="SimSun" pitchFamily="2" charset="-122"/>
              </a:rPr>
              <a:t>的统计信息</a:t>
            </a:r>
            <a:r>
              <a:rPr lang="zh-CN" altLang="en-US" kern="0" dirty="0">
                <a:effectLst/>
                <a:cs typeface="SimSun" pitchFamily="2" charset="-122"/>
              </a:rPr>
              <a:t>：</a:t>
            </a:r>
            <a:endParaRPr lang="en-US" altLang="zh-CN" kern="0" dirty="0">
              <a:effectLst/>
              <a:cs typeface="SimSun" pitchFamily="2" charset="-122"/>
            </a:endParaRPr>
          </a:p>
          <a:p>
            <a:pPr marL="1714500" lvl="3" indent="-342900">
              <a:lnSpc>
                <a:spcPct val="150000"/>
              </a:lnSpc>
              <a:buFont typeface="Wingdings" panose="05000000000000000000" pitchFamily="2" charset="2"/>
              <a:buChar char="Ø"/>
            </a:pPr>
            <a:r>
              <a:rPr lang="zh-CN" altLang="zh-CN" kern="0" dirty="0">
                <a:solidFill>
                  <a:srgbClr val="C00000"/>
                </a:solidFill>
                <a:effectLst/>
                <a:cs typeface="SimSun" pitchFamily="2" charset="-122"/>
              </a:rPr>
              <a:t>不同值</a:t>
            </a:r>
            <a:r>
              <a:rPr lang="zh-CN" altLang="zh-CN" kern="0" dirty="0">
                <a:effectLst/>
                <a:cs typeface="SimSun" pitchFamily="2" charset="-122"/>
              </a:rPr>
              <a:t>的数目</a:t>
            </a:r>
            <a:r>
              <a:rPr lang="en-US" altLang="zh-CN" kern="0" dirty="0">
                <a:solidFill>
                  <a:srgbClr val="00B050"/>
                </a:solidFill>
                <a:effectLst/>
                <a:cs typeface="SimSun" pitchFamily="2" charset="-122"/>
              </a:rPr>
              <a:t>Card(R,A)</a:t>
            </a:r>
          </a:p>
          <a:p>
            <a:pPr marL="1714500" lvl="3" indent="-342900">
              <a:lnSpc>
                <a:spcPct val="150000"/>
              </a:lnSpc>
              <a:buFont typeface="Wingdings" panose="05000000000000000000" pitchFamily="2" charset="2"/>
              <a:buChar char="Ø"/>
            </a:pPr>
            <a:r>
              <a:rPr lang="en-US" altLang="zh-CN" kern="0" dirty="0">
                <a:solidFill>
                  <a:srgbClr val="C00000"/>
                </a:solidFill>
                <a:effectLst/>
                <a:cs typeface="SimSun" pitchFamily="2" charset="-122"/>
              </a:rPr>
              <a:t>NULL</a:t>
            </a:r>
            <a:r>
              <a:rPr lang="zh-CN" altLang="zh-CN" kern="0" dirty="0">
                <a:solidFill>
                  <a:srgbClr val="C00000"/>
                </a:solidFill>
                <a:effectLst/>
                <a:cs typeface="SimSun" pitchFamily="2" charset="-122"/>
              </a:rPr>
              <a:t>值</a:t>
            </a:r>
            <a:r>
              <a:rPr lang="zh-CN" altLang="zh-CN" kern="0" dirty="0">
                <a:effectLst/>
                <a:cs typeface="SimSun" pitchFamily="2" charset="-122"/>
              </a:rPr>
              <a:t>的数目</a:t>
            </a:r>
            <a:r>
              <a:rPr lang="en-US" altLang="zh-CN" kern="0" dirty="0">
                <a:solidFill>
                  <a:srgbClr val="00B050"/>
                </a:solidFill>
                <a:effectLst/>
                <a:cs typeface="SimSun" pitchFamily="2" charset="-122"/>
              </a:rPr>
              <a:t>Null(R,A)</a:t>
            </a:r>
          </a:p>
          <a:p>
            <a:pPr marL="1714500" lvl="3" indent="-342900">
              <a:lnSpc>
                <a:spcPct val="150000"/>
              </a:lnSpc>
              <a:buFont typeface="Wingdings" panose="05000000000000000000" pitchFamily="2" charset="2"/>
              <a:buChar char="Ø"/>
            </a:pPr>
            <a:r>
              <a:rPr lang="zh-CN" altLang="zh-CN" kern="0" dirty="0">
                <a:solidFill>
                  <a:srgbClr val="C00000"/>
                </a:solidFill>
                <a:effectLst/>
                <a:cs typeface="SimSun" pitchFamily="2" charset="-122"/>
              </a:rPr>
              <a:t>直方图</a:t>
            </a:r>
            <a:r>
              <a:rPr lang="en-US" altLang="zh-CN" kern="0" dirty="0">
                <a:solidFill>
                  <a:srgbClr val="C00000"/>
                </a:solidFill>
                <a:effectLst/>
                <a:cs typeface="SimSun" pitchFamily="2" charset="-122"/>
              </a:rPr>
              <a:t>	</a:t>
            </a:r>
            <a:r>
              <a:rPr lang="en-US" altLang="zh-CN" kern="0" dirty="0">
                <a:solidFill>
                  <a:srgbClr val="00B050"/>
                </a:solidFill>
                <a:effectLst/>
                <a:cs typeface="SimSun" pitchFamily="2" charset="-122"/>
              </a:rPr>
              <a:t>Hist(R,A)</a:t>
            </a:r>
          </a:p>
          <a:p>
            <a:pPr marL="800100" lvl="1" indent="-342900">
              <a:lnSpc>
                <a:spcPct val="150000"/>
              </a:lnSpc>
              <a:buFont typeface="Wingdings" panose="05000000000000000000" pitchFamily="2" charset="2"/>
              <a:buChar char="Ø"/>
            </a:pPr>
            <a:r>
              <a:rPr lang="zh-CN" altLang="en-US" kern="0" dirty="0">
                <a:solidFill>
                  <a:srgbClr val="00B050"/>
                </a:solidFill>
                <a:cs typeface="SimSun" pitchFamily="2" charset="-122"/>
              </a:rPr>
              <a:t>如何计算</a:t>
            </a:r>
            <a:r>
              <a:rPr lang="en-US" altLang="zh-CN" i="1" kern="0" dirty="0" err="1">
                <a:solidFill>
                  <a:srgbClr val="7030A0"/>
                </a:solidFill>
                <a:cs typeface="SimSun" pitchFamily="2" charset="-122"/>
              </a:rPr>
              <a:t>S</a:t>
            </a:r>
            <a:r>
              <a:rPr lang="en-US" altLang="zh-CN" i="1" kern="0" baseline="-25000" dirty="0" err="1">
                <a:solidFill>
                  <a:srgbClr val="7030A0"/>
                </a:solidFill>
                <a:cs typeface="SimSun" pitchFamily="2" charset="-122"/>
              </a:rPr>
              <a:t>p</a:t>
            </a:r>
            <a:r>
              <a:rPr lang="en-US" altLang="zh-CN" i="1" kern="0" dirty="0">
                <a:solidFill>
                  <a:srgbClr val="7030A0"/>
                </a:solidFill>
                <a:cs typeface="SimSun" pitchFamily="2" charset="-122"/>
              </a:rPr>
              <a:t>(R)?</a:t>
            </a:r>
            <a:endParaRPr lang="en-US" altLang="zh-CN" i="1" kern="0" dirty="0">
              <a:solidFill>
                <a:srgbClr val="7030A0"/>
              </a:solidFill>
              <a:effectLst/>
              <a:cs typeface="SimSun" pitchFamily="2" charset="-122"/>
            </a:endParaRPr>
          </a:p>
        </p:txBody>
      </p:sp>
      <mc:AlternateContent xmlns:mc="http://schemas.openxmlformats.org/markup-compatibility/2006" xmlns:a14="http://schemas.microsoft.com/office/drawing/2010/main">
        <mc:Choice Requires="a14">
          <p:sp>
            <p:nvSpPr>
              <p:cNvPr id="46" name="文本框 45"/>
              <p:cNvSpPr txBox="1"/>
              <p:nvPr/>
            </p:nvSpPr>
            <p:spPr>
              <a:xfrm>
                <a:off x="3374953" y="1105002"/>
                <a:ext cx="2266965" cy="7023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altLang="zh-CN" sz="2400" kern="100"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altLang="zh-CN" sz="2400" kern="100" baseline="-25000"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a:t>
                </a:r>
                <a:r>
                  <a:rPr lang="en-US" altLang="zh-CN" sz="2400" kern="1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(R)=</a:t>
                </a:r>
                <a:r>
                  <a:rPr lang="en-US" altLang="zh-CN" sz="2400" kern="100" dirty="0">
                    <a:solidFill>
                      <a:srgbClr val="C00000"/>
                    </a:solidFill>
                    <a:ea typeface="Microsoft YaHei" panose="020B0503020204020204" pitchFamily="34" charset="-122"/>
                    <a:cs typeface="Times New Roman" panose="02020603050405020304" pitchFamily="18" charset="0"/>
                  </a:rPr>
                  <a:t> </a:t>
                </a:r>
                <a14:m>
                  <m:oMath xmlns:m="http://schemas.openxmlformats.org/officeDocument/2006/math">
                    <m:f>
                      <m:fPr>
                        <m:ctrlPr>
                          <a:rPr lang="en-US" altLang="zh-CN" sz="240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altLang="zh-CN" sz="2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𝑇</m:t>
                        </m:r>
                        <m:r>
                          <a:rPr lang="en-US" altLang="zh-CN" sz="2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CN" sz="2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zh-CN" altLang="en-US" sz="2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𝜎</m:t>
                            </m:r>
                          </m:e>
                          <m:sub>
                            <m:r>
                              <m:rPr>
                                <m:sty m:val="p"/>
                              </m:rPr>
                              <a:rPr lang="en-US" altLang="zh-CN" sz="2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p</m:t>
                            </m:r>
                          </m:sub>
                        </m:sSub>
                        <m:r>
                          <a:rPr lang="en-US" altLang="zh-CN" sz="2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r>
                          <a:rPr lang="en-US" altLang="zh-CN" sz="2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𝑅</m:t>
                        </m:r>
                        <m:r>
                          <a:rPr lang="en-US" altLang="zh-CN" sz="2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num>
                      <m:den>
                        <m:r>
                          <a:rPr lang="en-US" altLang="zh-CN" sz="2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𝑇</m:t>
                        </m:r>
                        <m:r>
                          <a:rPr lang="en-US" altLang="zh-CN" sz="2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r>
                          <a:rPr lang="en-US" altLang="zh-CN" sz="2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𝑅</m:t>
                        </m:r>
                        <m:r>
                          <a:rPr lang="en-US" altLang="zh-CN" sz="2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den>
                    </m:f>
                  </m:oMath>
                </a14:m>
                <a:endParaRPr lang="zh-CN" altLang="en-US" sz="2400" dirty="0">
                  <a:solidFill>
                    <a:schemeClr val="bg1"/>
                  </a:solidFill>
                </a:endParaRPr>
              </a:p>
            </p:txBody>
          </p:sp>
        </mc:Choice>
        <mc:Fallback xmlns="">
          <p:sp>
            <p:nvSpPr>
              <p:cNvPr id="46" name="文本框 45"/>
              <p:cNvSpPr txBox="1">
                <a:spLocks noRot="1" noChangeAspect="1" noMove="1" noResize="1" noEditPoints="1" noAdjustHandles="1" noChangeArrowheads="1" noChangeShapeType="1" noTextEdit="1"/>
              </p:cNvSpPr>
              <p:nvPr/>
            </p:nvSpPr>
            <p:spPr>
              <a:xfrm>
                <a:off x="3374953" y="1105002"/>
                <a:ext cx="2266965" cy="702372"/>
              </a:xfrm>
              <a:prstGeom prst="rect">
                <a:avLst/>
              </a:prstGeom>
              <a:blipFill rotWithShape="1">
                <a:blip r:embed="rId2"/>
                <a:stretch>
                  <a:fillRect l="-305" t="-919" r="-255" b="-42920"/>
                </a:stretch>
              </a:blipFill>
            </p:spPr>
            <p:style>
              <a:lnRef idx="2">
                <a:schemeClr val="accent2">
                  <a:shade val="50000"/>
                </a:schemeClr>
              </a:lnRef>
              <a:fillRef idx="1">
                <a:schemeClr val="accent2"/>
              </a:fillRef>
              <a:effectRef idx="0">
                <a:schemeClr val="accent2"/>
              </a:effectRef>
              <a:fontRef idx="minor">
                <a:schemeClr val="lt1"/>
              </a:fontRef>
            </p:style>
            <p:txBody>
              <a:bodyPr/>
              <a:lstStyle/>
              <a:p>
                <a:r>
                  <a:rPr lang="en-US" altLang="en-US">
                    <a:noFill/>
                  </a:rPr>
                  <a:t> </a:t>
                </a:r>
              </a:p>
            </p:txBody>
          </p:sp>
        </mc:Fallback>
      </mc:AlternateContent>
      <p:pic>
        <p:nvPicPr>
          <p:cNvPr id="49" name="图片 48"/>
          <p:cNvPicPr>
            <a:picLocks noChangeAspect="1"/>
          </p:cNvPicPr>
          <p:nvPr/>
        </p:nvPicPr>
        <p:blipFill>
          <a:blip r:embed="rId3"/>
          <a:stretch>
            <a:fillRect/>
          </a:stretch>
        </p:blipFill>
        <p:spPr>
          <a:xfrm>
            <a:off x="5309554" y="1453452"/>
            <a:ext cx="347001" cy="347001"/>
          </a:xfrm>
          <a:prstGeom prst="rect">
            <a:avLst/>
          </a:prstGeom>
        </p:spPr>
      </p:pic>
      <p:pic>
        <p:nvPicPr>
          <p:cNvPr id="51" name="图片 50"/>
          <p:cNvPicPr>
            <a:picLocks noChangeAspect="1"/>
          </p:cNvPicPr>
          <p:nvPr/>
        </p:nvPicPr>
        <p:blipFill>
          <a:blip r:embed="rId4"/>
          <a:stretch>
            <a:fillRect/>
          </a:stretch>
        </p:blipFill>
        <p:spPr>
          <a:xfrm>
            <a:off x="5274564" y="1081286"/>
            <a:ext cx="416983" cy="416983"/>
          </a:xfrm>
          <a:prstGeom prst="rect">
            <a:avLst/>
          </a:prstGeom>
        </p:spPr>
      </p:pic>
      <p:graphicFrame>
        <p:nvGraphicFramePr>
          <p:cNvPr id="45" name="Group 4"/>
          <p:cNvGraphicFramePr>
            <a:graphicFrameLocks noGrp="1"/>
          </p:cNvGraphicFramePr>
          <p:nvPr/>
        </p:nvGraphicFramePr>
        <p:xfrm>
          <a:off x="6152527" y="91295"/>
          <a:ext cx="2944204" cy="1554480"/>
        </p:xfrm>
        <a:graphic>
          <a:graphicData uri="http://schemas.openxmlformats.org/drawingml/2006/table">
            <a:tbl>
              <a:tblPr/>
              <a:tblGrid>
                <a:gridCol w="585993">
                  <a:extLst>
                    <a:ext uri="{9D8B030D-6E8A-4147-A177-3AD203B41FA5}">
                      <a16:colId xmlns:a16="http://schemas.microsoft.com/office/drawing/2014/main" val="20000"/>
                    </a:ext>
                  </a:extLst>
                </a:gridCol>
                <a:gridCol w="710858">
                  <a:extLst>
                    <a:ext uri="{9D8B030D-6E8A-4147-A177-3AD203B41FA5}">
                      <a16:colId xmlns:a16="http://schemas.microsoft.com/office/drawing/2014/main" val="20001"/>
                    </a:ext>
                  </a:extLst>
                </a:gridCol>
                <a:gridCol w="527942">
                  <a:extLst>
                    <a:ext uri="{9D8B030D-6E8A-4147-A177-3AD203B41FA5}">
                      <a16:colId xmlns:a16="http://schemas.microsoft.com/office/drawing/2014/main" val="20002"/>
                    </a:ext>
                  </a:extLst>
                </a:gridCol>
                <a:gridCol w="533419">
                  <a:extLst>
                    <a:ext uri="{9D8B030D-6E8A-4147-A177-3AD203B41FA5}">
                      <a16:colId xmlns:a16="http://schemas.microsoft.com/office/drawing/2014/main" val="20003"/>
                    </a:ext>
                  </a:extLst>
                </a:gridCol>
                <a:gridCol w="585992">
                  <a:extLst>
                    <a:ext uri="{9D8B030D-6E8A-4147-A177-3AD203B41FA5}">
                      <a16:colId xmlns:a16="http://schemas.microsoft.com/office/drawing/2014/main" val="20004"/>
                    </a:ext>
                  </a:extLst>
                </a:gridCol>
              </a:tblGrid>
              <a:tr h="242529">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95001</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李勇</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男</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20</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CS</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2529">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rPr>
                        <a:t>95002</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刘晨</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女</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19</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IS</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2529">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rPr>
                        <a:t>95003</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王敏</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女</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18</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MA</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529">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95004</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张立</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男</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19</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CS</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49653">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95005</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陈刚</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男</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17</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CS</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49653">
                <a:tc>
                  <a:txBody>
                    <a:body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95006</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赵珊</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女</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19</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IS</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8" name="组合 7"/>
          <p:cNvGrpSpPr/>
          <p:nvPr/>
        </p:nvGrpSpPr>
        <p:grpSpPr>
          <a:xfrm>
            <a:off x="2822701" y="2112806"/>
            <a:ext cx="4286791" cy="3927187"/>
            <a:chOff x="2857442" y="2742730"/>
            <a:chExt cx="4286791" cy="3927187"/>
          </a:xfrm>
        </p:grpSpPr>
        <p:sp>
          <p:nvSpPr>
            <p:cNvPr id="50" name="文本框 49"/>
            <p:cNvSpPr txBox="1"/>
            <p:nvPr/>
          </p:nvSpPr>
          <p:spPr>
            <a:xfrm>
              <a:off x="5018378" y="2742730"/>
              <a:ext cx="2125855" cy="830997"/>
            </a:xfrm>
            <a:prstGeom prst="rect">
              <a:avLst/>
            </a:prstGeom>
            <a:noFill/>
            <a:ln w="12700">
              <a:solidFill>
                <a:schemeClr val="tx1"/>
              </a:solidFill>
            </a:ln>
          </p:spPr>
          <p:txBody>
            <a:bodyPr wrap="square" rtlCol="0">
              <a:spAutoFit/>
            </a:bodyPr>
            <a:lstStyle/>
            <a:p>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a:t>
              </a:r>
            </a:p>
            <a:p>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Student</a:t>
              </a:r>
            </a:p>
            <a:p>
              <a:r>
                <a:rPr lang="en-US" altLang="zh-CN" sz="1600" dirty="0">
                  <a:ea typeface="SimSun" panose="02010600030101010101" pitchFamily="2" charset="-122"/>
                </a:rPr>
                <a:t>WHERE </a:t>
              </a:r>
              <a:r>
                <a:rPr lang="en-US" altLang="zh-CN" sz="1600" dirty="0" err="1">
                  <a:solidFill>
                    <a:srgbClr val="C00000"/>
                  </a:solidFill>
                  <a:ea typeface="SimSun" panose="02010600030101010101" pitchFamily="2" charset="-122"/>
                </a:rPr>
                <a:t>StuID</a:t>
              </a:r>
              <a:r>
                <a:rPr lang="en-US" altLang="zh-CN" sz="1600" dirty="0">
                  <a:solidFill>
                    <a:srgbClr val="C00000"/>
                  </a:solidFill>
                  <a:ea typeface="SimSun" panose="02010600030101010101" pitchFamily="2" charset="-122"/>
                </a:rPr>
                <a:t> = ‘95002’;</a:t>
              </a:r>
            </a:p>
          </p:txBody>
        </p:sp>
        <p:sp>
          <p:nvSpPr>
            <p:cNvPr id="53" name="文本框 52"/>
            <p:cNvSpPr txBox="1"/>
            <p:nvPr/>
          </p:nvSpPr>
          <p:spPr>
            <a:xfrm>
              <a:off x="5086833" y="3693821"/>
              <a:ext cx="2057400" cy="830997"/>
            </a:xfrm>
            <a:prstGeom prst="rect">
              <a:avLst/>
            </a:prstGeom>
            <a:noFill/>
            <a:ln w="12700">
              <a:solidFill>
                <a:schemeClr val="tx1"/>
              </a:solidFill>
            </a:ln>
          </p:spPr>
          <p:txBody>
            <a:bodyPr wrap="square" rtlCol="0">
              <a:spAutoFit/>
            </a:bodyPr>
            <a:lstStyle/>
            <a:p>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a:t>
              </a:r>
            </a:p>
            <a:p>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Student</a:t>
              </a:r>
            </a:p>
            <a:p>
              <a:r>
                <a:rPr lang="en-US" altLang="zh-CN" sz="1600" dirty="0">
                  <a:ea typeface="SimSun" panose="02010600030101010101" pitchFamily="2" charset="-122"/>
                </a:rPr>
                <a:t>WHERE </a:t>
              </a:r>
              <a:r>
                <a:rPr lang="en-US" altLang="zh-CN" sz="1600" dirty="0" err="1">
                  <a:solidFill>
                    <a:srgbClr val="C00000"/>
                  </a:solidFill>
                  <a:ea typeface="SimSun" panose="02010600030101010101" pitchFamily="2" charset="-122"/>
                </a:rPr>
                <a:t>Ssex</a:t>
              </a:r>
              <a:r>
                <a:rPr lang="en-US" altLang="zh-CN" sz="1600" dirty="0">
                  <a:solidFill>
                    <a:srgbClr val="C00000"/>
                  </a:solidFill>
                  <a:ea typeface="SimSun" panose="02010600030101010101" pitchFamily="2" charset="-122"/>
                </a:rPr>
                <a:t> = ‘</a:t>
              </a:r>
              <a:r>
                <a:rPr lang="zh-CN" altLang="en-US" sz="1600" dirty="0">
                  <a:solidFill>
                    <a:srgbClr val="C00000"/>
                  </a:solidFill>
                  <a:ea typeface="SimSun" panose="02010600030101010101" pitchFamily="2" charset="-122"/>
                </a:rPr>
                <a:t>男</a:t>
              </a:r>
              <a:r>
                <a:rPr lang="en-US" altLang="zh-CN" sz="1600" dirty="0">
                  <a:solidFill>
                    <a:srgbClr val="C00000"/>
                  </a:solidFill>
                  <a:ea typeface="SimSun" panose="02010600030101010101" pitchFamily="2" charset="-122"/>
                </a:rPr>
                <a:t>’;</a:t>
              </a:r>
            </a:p>
          </p:txBody>
        </p:sp>
        <p:sp>
          <p:nvSpPr>
            <p:cNvPr id="54" name="文本框 53"/>
            <p:cNvSpPr txBox="1"/>
            <p:nvPr/>
          </p:nvSpPr>
          <p:spPr>
            <a:xfrm>
              <a:off x="5086833" y="4643260"/>
              <a:ext cx="2057400" cy="830997"/>
            </a:xfrm>
            <a:prstGeom prst="rect">
              <a:avLst/>
            </a:prstGeom>
            <a:noFill/>
            <a:ln w="12700">
              <a:solidFill>
                <a:schemeClr val="tx1"/>
              </a:solidFill>
            </a:ln>
          </p:spPr>
          <p:txBody>
            <a:bodyPr wrap="square" rtlCol="0">
              <a:spAutoFit/>
            </a:bodyPr>
            <a:lstStyle/>
            <a:p>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a:t>
              </a:r>
            </a:p>
            <a:p>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Student</a:t>
              </a:r>
            </a:p>
            <a:p>
              <a:r>
                <a:rPr lang="en-US" altLang="zh-CN" sz="1600" dirty="0">
                  <a:ea typeface="SimSun" panose="02010600030101010101" pitchFamily="2" charset="-122"/>
                </a:rPr>
                <a:t>WHERE </a:t>
              </a:r>
              <a:r>
                <a:rPr lang="en-US" altLang="zh-CN" sz="1600" dirty="0">
                  <a:solidFill>
                    <a:srgbClr val="C00000"/>
                  </a:solidFill>
                  <a:ea typeface="SimSun" panose="02010600030101010101" pitchFamily="2" charset="-122"/>
                </a:rPr>
                <a:t>Sage &lt; 18;</a:t>
              </a:r>
            </a:p>
          </p:txBody>
        </p:sp>
        <p:sp>
          <p:nvSpPr>
            <p:cNvPr id="55" name="文本框 54"/>
            <p:cNvSpPr txBox="1"/>
            <p:nvPr/>
          </p:nvSpPr>
          <p:spPr>
            <a:xfrm>
              <a:off x="2857442" y="5592699"/>
              <a:ext cx="4286791" cy="1077218"/>
            </a:xfrm>
            <a:prstGeom prst="rect">
              <a:avLst/>
            </a:prstGeom>
            <a:noFill/>
            <a:ln w="12700">
              <a:solidFill>
                <a:schemeClr val="tx1"/>
              </a:solidFill>
            </a:ln>
          </p:spPr>
          <p:txBody>
            <a:bodyPr wrap="square" rtlCol="0">
              <a:spAutoFit/>
            </a:bodyPr>
            <a:lstStyle/>
            <a:p>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a:t>
              </a:r>
            </a:p>
            <a:p>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Student</a:t>
              </a:r>
            </a:p>
            <a:p>
              <a:r>
                <a:rPr lang="en-US" altLang="zh-CN" sz="1600" dirty="0">
                  <a:ea typeface="SimSun" panose="02010600030101010101" pitchFamily="2" charset="-122"/>
                </a:rPr>
                <a:t>WHERE </a:t>
              </a:r>
              <a:r>
                <a:rPr lang="en-US" altLang="zh-CN" sz="1600" dirty="0">
                  <a:solidFill>
                    <a:srgbClr val="C00000"/>
                  </a:solidFill>
                  <a:ea typeface="SimSun" panose="02010600030101010101" pitchFamily="2" charset="-122"/>
                </a:rPr>
                <a:t>Sage &lt; 17 </a:t>
              </a:r>
              <a:r>
                <a:rPr lang="en-US" altLang="zh-CN" sz="1600" dirty="0">
                  <a:ea typeface="SimSun" panose="02010600030101010101" pitchFamily="2" charset="-122"/>
                </a:rPr>
                <a:t>AND</a:t>
              </a:r>
              <a:r>
                <a:rPr lang="en-US" altLang="zh-CN" sz="1600" dirty="0">
                  <a:solidFill>
                    <a:srgbClr val="C00000"/>
                  </a:solidFill>
                  <a:ea typeface="SimSun" panose="02010600030101010101" pitchFamily="2" charset="-122"/>
                </a:rPr>
                <a:t> </a:t>
              </a:r>
              <a:r>
                <a:rPr lang="en-US" altLang="zh-CN" sz="1600" dirty="0" err="1">
                  <a:solidFill>
                    <a:srgbClr val="C00000"/>
                  </a:solidFill>
                  <a:ea typeface="SimSun" panose="02010600030101010101" pitchFamily="2" charset="-122"/>
                </a:rPr>
                <a:t>Ssex</a:t>
              </a:r>
              <a:r>
                <a:rPr lang="en-US" altLang="zh-CN" sz="1600" dirty="0">
                  <a:solidFill>
                    <a:srgbClr val="C00000"/>
                  </a:solidFill>
                  <a:ea typeface="SimSun" panose="02010600030101010101" pitchFamily="2" charset="-122"/>
                </a:rPr>
                <a:t>=‘</a:t>
              </a:r>
              <a:r>
                <a:rPr lang="zh-CN" altLang="en-US" sz="1600" dirty="0">
                  <a:solidFill>
                    <a:srgbClr val="C00000"/>
                  </a:solidFill>
                  <a:ea typeface="SimSun" panose="02010600030101010101" pitchFamily="2" charset="-122"/>
                </a:rPr>
                <a:t>男</a:t>
              </a:r>
              <a:r>
                <a:rPr lang="en-US" altLang="zh-CN" sz="1600" dirty="0">
                  <a:solidFill>
                    <a:srgbClr val="C00000"/>
                  </a:solidFill>
                  <a:ea typeface="SimSun" panose="02010600030101010101" pitchFamily="2" charset="-122"/>
                </a:rPr>
                <a:t>’ </a:t>
              </a:r>
              <a:r>
                <a:rPr lang="en-US" altLang="zh-CN" sz="1600" dirty="0">
                  <a:ea typeface="SimSun" panose="02010600030101010101" pitchFamily="2" charset="-122"/>
                </a:rPr>
                <a:t>AND</a:t>
              </a:r>
              <a:r>
                <a:rPr lang="en-US" altLang="zh-CN" sz="1600" dirty="0">
                  <a:solidFill>
                    <a:srgbClr val="C00000"/>
                  </a:solidFill>
                  <a:ea typeface="SimSun" panose="02010600030101010101" pitchFamily="2" charset="-122"/>
                </a:rPr>
                <a:t> Department=‘CS’ </a:t>
              </a:r>
              <a:r>
                <a:rPr lang="en-US" altLang="zh-CN" sz="1600" dirty="0">
                  <a:ea typeface="SimSun" panose="02010600030101010101" pitchFamily="2" charset="-122"/>
                </a:rPr>
                <a:t>AND</a:t>
              </a:r>
              <a:r>
                <a:rPr lang="en-US" altLang="zh-CN" sz="1600" dirty="0">
                  <a:solidFill>
                    <a:srgbClr val="C00000"/>
                  </a:solidFill>
                  <a:ea typeface="SimSun" panose="02010600030101010101" pitchFamily="2" charset="-122"/>
                </a:rPr>
                <a:t> </a:t>
              </a:r>
              <a:r>
                <a:rPr lang="en-US" altLang="zh-CN" sz="1600" dirty="0" err="1">
                  <a:solidFill>
                    <a:srgbClr val="C00000"/>
                  </a:solidFill>
                  <a:ea typeface="SimSun" panose="02010600030101010101" pitchFamily="2" charset="-122"/>
                </a:rPr>
                <a:t>Sname</a:t>
              </a:r>
              <a:r>
                <a:rPr lang="en-US" altLang="zh-CN" sz="1600" dirty="0">
                  <a:solidFill>
                    <a:srgbClr val="C00000"/>
                  </a:solidFill>
                  <a:ea typeface="SimSun" panose="02010600030101010101" pitchFamily="2" charset="-122"/>
                </a:rPr>
                <a:t> </a:t>
              </a:r>
              <a:r>
                <a:rPr lang="en-US" altLang="zh-CN" sz="1600" dirty="0">
                  <a:ea typeface="SimSun" panose="02010600030101010101" pitchFamily="2" charset="-122"/>
                </a:rPr>
                <a:t>LIKE</a:t>
              </a:r>
              <a:r>
                <a:rPr lang="en-US" altLang="zh-CN" sz="1600" dirty="0">
                  <a:solidFill>
                    <a:srgbClr val="C00000"/>
                  </a:solidFill>
                  <a:ea typeface="SimSun" panose="02010600030101010101" pitchFamily="2" charset="-122"/>
                </a:rPr>
                <a:t> ‘</a:t>
              </a:r>
              <a:r>
                <a:rPr lang="zh-CN" altLang="en-US" sz="1600" dirty="0">
                  <a:solidFill>
                    <a:srgbClr val="C00000"/>
                  </a:solidFill>
                  <a:ea typeface="SimSun" panose="02010600030101010101" pitchFamily="2" charset="-122"/>
                </a:rPr>
                <a:t>李</a:t>
              </a:r>
              <a:r>
                <a:rPr lang="en-US" altLang="zh-CN" sz="1600" dirty="0">
                  <a:solidFill>
                    <a:srgbClr val="C00000"/>
                  </a:solidFill>
                  <a:ea typeface="SimSun" panose="02010600030101010101" pitchFamily="2" charset="-122"/>
                </a:rPr>
                <a:t>%’;</a:t>
              </a:r>
            </a:p>
          </p:txBody>
        </p:sp>
      </p:grpSp>
      <p:graphicFrame>
        <p:nvGraphicFramePr>
          <p:cNvPr id="36" name="表格 36"/>
          <p:cNvGraphicFramePr>
            <a:graphicFrameLocks noGrp="1"/>
          </p:cNvGraphicFramePr>
          <p:nvPr/>
        </p:nvGraphicFramePr>
        <p:xfrm>
          <a:off x="7179886" y="1737261"/>
          <a:ext cx="1940334" cy="4258494"/>
        </p:xfrm>
        <a:graphic>
          <a:graphicData uri="http://schemas.openxmlformats.org/drawingml/2006/table">
            <a:tbl>
              <a:tblPr firstRow="1" bandRow="1">
                <a:tableStyleId>{5C22544A-7EE6-4342-B048-85BDC9FD1C3A}</a:tableStyleId>
              </a:tblPr>
              <a:tblGrid>
                <a:gridCol w="629963">
                  <a:extLst>
                    <a:ext uri="{9D8B030D-6E8A-4147-A177-3AD203B41FA5}">
                      <a16:colId xmlns:a16="http://schemas.microsoft.com/office/drawing/2014/main" val="20000"/>
                    </a:ext>
                  </a:extLst>
                </a:gridCol>
                <a:gridCol w="1310371">
                  <a:extLst>
                    <a:ext uri="{9D8B030D-6E8A-4147-A177-3AD203B41FA5}">
                      <a16:colId xmlns:a16="http://schemas.microsoft.com/office/drawing/2014/main" val="20001"/>
                    </a:ext>
                  </a:extLst>
                </a:gridCol>
              </a:tblGrid>
              <a:tr h="412434">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00" i="1" dirty="0">
                          <a:solidFill>
                            <a:srgbClr val="FFC000"/>
                          </a:solidFill>
                        </a:rPr>
                        <a:t>Card(R,A)</a:t>
                      </a:r>
                      <a:endParaRPr lang="zh-CN" altLang="en-US" sz="1000" i="1" dirty="0">
                        <a:solidFill>
                          <a:srgbClr val="FFC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i="1" kern="0" dirty="0" err="1">
                          <a:solidFill>
                            <a:srgbClr val="7030A0"/>
                          </a:solidFill>
                          <a:cs typeface="SimSun" pitchFamily="2" charset="-122"/>
                        </a:rPr>
                        <a:t>S</a:t>
                      </a:r>
                      <a:r>
                        <a:rPr lang="en-US" altLang="zh-CN" i="1" kern="0" baseline="-25000" dirty="0" err="1">
                          <a:solidFill>
                            <a:srgbClr val="7030A0"/>
                          </a:solidFill>
                          <a:cs typeface="SimSun" pitchFamily="2" charset="-122"/>
                        </a:rPr>
                        <a:t>p</a:t>
                      </a:r>
                      <a:r>
                        <a:rPr lang="en-US" altLang="zh-CN" i="1" kern="0" dirty="0">
                          <a:solidFill>
                            <a:srgbClr val="7030A0"/>
                          </a:solidFill>
                          <a:cs typeface="SimSun" pitchFamily="2" charset="-122"/>
                        </a:rPr>
                        <a:t>(R)?</a:t>
                      </a:r>
                      <a:endParaRPr lang="zh-CN" altLang="en-US" dirty="0"/>
                    </a:p>
                  </a:txBody>
                  <a:tcPr/>
                </a:tc>
                <a:extLst>
                  <a:ext uri="{0D108BD9-81ED-4DB2-BD59-A6C34878D82A}">
                    <a16:rowId xmlns:a16="http://schemas.microsoft.com/office/drawing/2014/main" val="10000"/>
                  </a:ext>
                </a:extLst>
              </a:tr>
              <a:tr h="876436">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1"/>
                  </a:ext>
                </a:extLst>
              </a:tr>
              <a:tr h="926701">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2"/>
                  </a:ext>
                </a:extLst>
              </a:tr>
              <a:tr h="975907">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3"/>
                  </a:ext>
                </a:extLst>
              </a:tr>
              <a:tr h="1067016">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59" name="文本框 58"/>
              <p:cNvSpPr txBox="1"/>
              <p:nvPr/>
            </p:nvSpPr>
            <p:spPr>
              <a:xfrm>
                <a:off x="7767257" y="2333684"/>
                <a:ext cx="1428464" cy="427105"/>
              </a:xfrm>
              <a:prstGeom prst="rect">
                <a:avLst/>
              </a:prstGeom>
              <a:noFill/>
            </p:spPr>
            <p:txBody>
              <a:bodyPr wrap="square">
                <a:spAutoFit/>
              </a:bodyPr>
              <a:lstStyle/>
              <a:p>
                <a14:m>
                  <m:oMath xmlns:m="http://schemas.openxmlformats.org/officeDocument/2006/math">
                    <m:f>
                      <m:fPr>
                        <m:ctrlPr>
                          <a:rPr lang="en-US" altLang="zh-CN" sz="140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altLang="zh-CN" sz="1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1</m:t>
                        </m:r>
                      </m:num>
                      <m:den>
                        <m:r>
                          <m:rPr>
                            <m:nor/>
                          </m:rPr>
                          <a:rPr lang="en-US" altLang="zh-CN" sz="1400" i="1" dirty="0">
                            <a:solidFill>
                              <a:srgbClr val="C00000"/>
                            </a:solidFill>
                            <a:latin typeface="DejaVu Math TeX Gyre" panose="02000503000000000000" charset="0"/>
                          </a:rPr>
                          <m:t>Card</m:t>
                        </m:r>
                        <m:r>
                          <m:rPr>
                            <m:nor/>
                          </m:rPr>
                          <a:rPr lang="en-US" altLang="zh-CN" sz="1400" i="1" dirty="0">
                            <a:solidFill>
                              <a:srgbClr val="C00000"/>
                            </a:solidFill>
                            <a:latin typeface="DejaVu Math TeX Gyre" panose="02000503000000000000" charset="0"/>
                          </a:rPr>
                          <m:t>(</m:t>
                        </m:r>
                        <m:r>
                          <m:rPr>
                            <m:nor/>
                          </m:rPr>
                          <a:rPr lang="en-US" altLang="zh-CN" sz="1400" i="1" dirty="0">
                            <a:solidFill>
                              <a:srgbClr val="C00000"/>
                            </a:solidFill>
                            <a:latin typeface="DejaVu Math TeX Gyre" panose="02000503000000000000" charset="0"/>
                          </a:rPr>
                          <m:t>R</m:t>
                        </m:r>
                        <m:r>
                          <m:rPr>
                            <m:nor/>
                          </m:rPr>
                          <a:rPr lang="en-US" altLang="zh-CN" sz="1400" i="1" dirty="0">
                            <a:solidFill>
                              <a:srgbClr val="C00000"/>
                            </a:solidFill>
                            <a:latin typeface="DejaVu Math TeX Gyre" panose="02000503000000000000" charset="0"/>
                          </a:rPr>
                          <m:t>,</m:t>
                        </m:r>
                        <m:r>
                          <m:rPr>
                            <m:nor/>
                          </m:rPr>
                          <a:rPr lang="en-US" altLang="zh-CN" sz="1400" i="1" dirty="0">
                            <a:solidFill>
                              <a:srgbClr val="C00000"/>
                            </a:solidFill>
                            <a:latin typeface="DejaVu Math TeX Gyre" panose="02000503000000000000" charset="0"/>
                          </a:rPr>
                          <m:t>A</m:t>
                        </m:r>
                        <m:r>
                          <m:rPr>
                            <m:nor/>
                          </m:rPr>
                          <a:rPr lang="en-US" altLang="zh-CN" sz="1400" i="1" dirty="0">
                            <a:solidFill>
                              <a:srgbClr val="C00000"/>
                            </a:solidFill>
                            <a:latin typeface="DejaVu Math TeX Gyre" panose="02000503000000000000" charset="0"/>
                          </a:rPr>
                          <m:t>)</m:t>
                        </m:r>
                      </m:den>
                    </m:f>
                    <m:r>
                      <a:rPr lang="en-US" altLang="zh-CN" sz="1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oMath>
                </a14:m>
                <a:r>
                  <a:rPr lang="en-US" altLang="zh-CN" sz="1400" kern="100" dirty="0">
                    <a:solidFill>
                      <a:srgbClr val="C00000"/>
                    </a:solidFill>
                    <a:ea typeface="Microsoft YaHei" panose="020B0503020204020204" pitchFamily="34" charset="-122"/>
                    <a:cs typeface="Times New Roman" panose="02020603050405020304" pitchFamily="18" charset="0"/>
                  </a:rPr>
                  <a:t> </a:t>
                </a:r>
                <a14:m>
                  <m:oMath xmlns:m="http://schemas.openxmlformats.org/officeDocument/2006/math">
                    <m:f>
                      <m:fPr>
                        <m:ctrlPr>
                          <a:rPr lang="en-US" altLang="zh-CN" sz="1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altLang="zh-CN" sz="1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1</m:t>
                        </m:r>
                      </m:num>
                      <m:den>
                        <m:r>
                          <a:rPr lang="en-US" altLang="zh-CN" sz="1400" i="1" kern="100" dirty="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𝑇</m:t>
                        </m:r>
                        <m:r>
                          <a:rPr lang="en-US" altLang="zh-CN" sz="1400" i="1" kern="100" dirty="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m:t>
                        </m:r>
                        <m:r>
                          <a:rPr lang="en-US" altLang="zh-CN" sz="1400" i="1" kern="100" dirty="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𝑅</m:t>
                        </m:r>
                        <m:r>
                          <a:rPr lang="en-US" altLang="zh-CN" sz="1400" i="1" kern="100" dirty="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m:t>
                        </m:r>
                        <m:r>
                          <m:rPr>
                            <m:nor/>
                          </m:rPr>
                          <a:rPr lang="zh-CN" altLang="en-US" sz="1400" dirty="0">
                            <a:solidFill>
                              <a:srgbClr val="00B050"/>
                            </a:solidFill>
                            <a:latin typeface="DejaVu Math TeX Gyre" panose="02000503000000000000" charset="0"/>
                          </a:rPr>
                          <m:t> </m:t>
                        </m:r>
                      </m:den>
                    </m:f>
                  </m:oMath>
                </a14:m>
                <a:endParaRPr lang="zh-CN" altLang="en-US" sz="1400" dirty="0"/>
              </a:p>
            </p:txBody>
          </p:sp>
        </mc:Choice>
        <mc:Fallback xmlns="">
          <p:sp>
            <p:nvSpPr>
              <p:cNvPr id="59" name="文本框 58"/>
              <p:cNvSpPr txBox="1">
                <a:spLocks noRot="1" noChangeAspect="1" noMove="1" noResize="1" noEditPoints="1" noAdjustHandles="1" noChangeArrowheads="1" noChangeShapeType="1" noTextEdit="1"/>
              </p:cNvSpPr>
              <p:nvPr/>
            </p:nvSpPr>
            <p:spPr>
              <a:xfrm>
                <a:off x="7767257" y="2333684"/>
                <a:ext cx="1428464" cy="427105"/>
              </a:xfrm>
              <a:prstGeom prst="rect">
                <a:avLst/>
              </a:prstGeom>
              <a:blipFill rotWithShape="1">
                <a:blip r:embed="rId5"/>
                <a:stretch>
                  <a:fillRect l="-40" t="-14" r="20" b="-71558"/>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7842758" y="3220477"/>
                <a:ext cx="1277462" cy="5259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sz="140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altLang="zh-CN" sz="1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1</m:t>
                          </m:r>
                        </m:num>
                        <m:den>
                          <m:r>
                            <m:rPr>
                              <m:nor/>
                            </m:rPr>
                            <a:rPr lang="en-US" altLang="zh-CN" sz="1400" i="1" dirty="0">
                              <a:solidFill>
                                <a:srgbClr val="C00000"/>
                              </a:solidFill>
                              <a:latin typeface="DejaVu Math TeX Gyre" panose="02000503000000000000" charset="0"/>
                            </a:rPr>
                            <m:t>Card</m:t>
                          </m:r>
                          <m:r>
                            <m:rPr>
                              <m:nor/>
                            </m:rPr>
                            <a:rPr lang="en-US" altLang="zh-CN" sz="1400" i="1" dirty="0">
                              <a:solidFill>
                                <a:srgbClr val="C00000"/>
                              </a:solidFill>
                              <a:latin typeface="DejaVu Math TeX Gyre" panose="02000503000000000000" charset="0"/>
                            </a:rPr>
                            <m:t>(</m:t>
                          </m:r>
                          <m:r>
                            <m:rPr>
                              <m:nor/>
                            </m:rPr>
                            <a:rPr lang="en-US" altLang="zh-CN" sz="1400" i="1" dirty="0">
                              <a:solidFill>
                                <a:srgbClr val="C00000"/>
                              </a:solidFill>
                              <a:latin typeface="DejaVu Math TeX Gyre" panose="02000503000000000000" charset="0"/>
                            </a:rPr>
                            <m:t>R</m:t>
                          </m:r>
                          <m:r>
                            <m:rPr>
                              <m:nor/>
                            </m:rPr>
                            <a:rPr lang="en-US" altLang="zh-CN" sz="1400" i="1" dirty="0">
                              <a:solidFill>
                                <a:srgbClr val="C00000"/>
                              </a:solidFill>
                              <a:latin typeface="DejaVu Math TeX Gyre" panose="02000503000000000000" charset="0"/>
                            </a:rPr>
                            <m:t>,</m:t>
                          </m:r>
                          <m:r>
                            <m:rPr>
                              <m:nor/>
                            </m:rPr>
                            <a:rPr lang="en-US" altLang="zh-CN" sz="1400" i="1" dirty="0">
                              <a:solidFill>
                                <a:srgbClr val="C00000"/>
                              </a:solidFill>
                              <a:latin typeface="DejaVu Math TeX Gyre" panose="02000503000000000000" charset="0"/>
                            </a:rPr>
                            <m:t>A</m:t>
                          </m:r>
                          <m:r>
                            <m:rPr>
                              <m:nor/>
                            </m:rPr>
                            <a:rPr lang="en-US" altLang="zh-CN" sz="1400" i="1" dirty="0">
                              <a:solidFill>
                                <a:srgbClr val="C00000"/>
                              </a:solidFill>
                              <a:latin typeface="DejaVu Math TeX Gyre" panose="02000503000000000000" charset="0"/>
                            </a:rPr>
                            <m:t>)</m:t>
                          </m:r>
                          <m:r>
                            <m:rPr>
                              <m:nor/>
                            </m:rPr>
                            <a:rPr lang="zh-CN" altLang="en-US" sz="1400" i="1" dirty="0">
                              <a:solidFill>
                                <a:srgbClr val="C00000"/>
                              </a:solidFill>
                              <a:latin typeface="DejaVu Math TeX Gyre" panose="02000503000000000000" charset="0"/>
                            </a:rPr>
                            <m:t> </m:t>
                          </m:r>
                        </m:den>
                      </m:f>
                      <m:r>
                        <a:rPr lang="en-US" altLang="zh-CN" sz="1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f>
                        <m:fPr>
                          <m:ctrlPr>
                            <a:rPr lang="en-US" altLang="zh-CN" sz="1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altLang="zh-CN" sz="1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1</m:t>
                          </m:r>
                        </m:num>
                        <m:den>
                          <m:r>
                            <a:rPr lang="en-US" altLang="zh-CN" sz="1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2</m:t>
                          </m:r>
                        </m:den>
                      </m:f>
                    </m:oMath>
                  </m:oMathPara>
                </a14:m>
                <a:endParaRPr lang="zh-CN" altLang="en-US" sz="1400" dirty="0"/>
              </a:p>
            </p:txBody>
          </p:sp>
        </mc:Choice>
        <mc:Fallback xmlns="">
          <p:sp>
            <p:nvSpPr>
              <p:cNvPr id="60" name="文本框 59"/>
              <p:cNvSpPr txBox="1">
                <a:spLocks noRot="1" noChangeAspect="1" noMove="1" noResize="1" noEditPoints="1" noAdjustHandles="1" noChangeArrowheads="1" noChangeShapeType="1" noTextEdit="1"/>
              </p:cNvSpPr>
              <p:nvPr/>
            </p:nvSpPr>
            <p:spPr>
              <a:xfrm>
                <a:off x="7842758" y="3220477"/>
                <a:ext cx="1277462" cy="525913"/>
              </a:xfrm>
              <a:prstGeom prst="rect">
                <a:avLst/>
              </a:prstGeom>
              <a:blipFill rotWithShape="1">
                <a:blip r:embed="rId6"/>
                <a:stretch>
                  <a:fillRect l="-40" t="-75" r="27" b="-6956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1" name="文本框 60"/>
              <p:cNvSpPr txBox="1"/>
              <p:nvPr/>
            </p:nvSpPr>
            <p:spPr>
              <a:xfrm>
                <a:off x="7068339" y="2391457"/>
                <a:ext cx="89697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kern="100" dirty="0" smtClean="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𝑇</m:t>
                      </m:r>
                      <m:r>
                        <a:rPr lang="en-US" altLang="zh-CN" i="1" kern="100" dirty="0" smtClean="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m:t>
                      </m:r>
                      <m:r>
                        <a:rPr lang="en-US" altLang="zh-CN" i="1" kern="100" dirty="0" smtClean="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𝑅</m:t>
                      </m:r>
                      <m:r>
                        <a:rPr lang="en-US" altLang="zh-CN" i="1" kern="100" dirty="0" smtClean="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m:t>
                      </m:r>
                    </m:oMath>
                  </m:oMathPara>
                </a14:m>
                <a:endParaRPr lang="zh-CN" altLang="en-US" dirty="0">
                  <a:solidFill>
                    <a:srgbClr val="00B050"/>
                  </a:solidFill>
                </a:endParaRPr>
              </a:p>
            </p:txBody>
          </p:sp>
        </mc:Choice>
        <mc:Fallback xmlns="">
          <p:sp>
            <p:nvSpPr>
              <p:cNvPr id="61" name="文本框 60"/>
              <p:cNvSpPr txBox="1">
                <a:spLocks noRot="1" noChangeAspect="1" noMove="1" noResize="1" noEditPoints="1" noAdjustHandles="1" noChangeArrowheads="1" noChangeShapeType="1" noTextEdit="1"/>
              </p:cNvSpPr>
              <p:nvPr/>
            </p:nvSpPr>
            <p:spPr>
              <a:xfrm>
                <a:off x="7068339" y="2391457"/>
                <a:ext cx="896973" cy="369332"/>
              </a:xfrm>
              <a:prstGeom prst="rect">
                <a:avLst/>
              </a:prstGeom>
              <a:blipFill rotWithShape="1">
                <a:blip r:embed="rId7"/>
                <a:stretch>
                  <a:fillRect l="-17" t="-13" r="57" b="120"/>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7038163" y="3294729"/>
                <a:ext cx="89697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kern="100" dirty="0" smtClean="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2</m:t>
                      </m:r>
                    </m:oMath>
                  </m:oMathPara>
                </a14:m>
                <a:endParaRPr lang="zh-CN" altLang="en-US" dirty="0">
                  <a:solidFill>
                    <a:srgbClr val="00B050"/>
                  </a:solidFill>
                </a:endParaRPr>
              </a:p>
            </p:txBody>
          </p:sp>
        </mc:Choice>
        <mc:Fallback xmlns="">
          <p:sp>
            <p:nvSpPr>
              <p:cNvPr id="62" name="文本框 61"/>
              <p:cNvSpPr txBox="1">
                <a:spLocks noRot="1" noChangeAspect="1" noMove="1" noResize="1" noEditPoints="1" noAdjustHandles="1" noChangeArrowheads="1" noChangeShapeType="1" noTextEdit="1"/>
              </p:cNvSpPr>
              <p:nvPr/>
            </p:nvSpPr>
            <p:spPr>
              <a:xfrm>
                <a:off x="7038163" y="3294729"/>
                <a:ext cx="896973" cy="369332"/>
              </a:xfrm>
              <a:prstGeom prst="rect">
                <a:avLst/>
              </a:prstGeom>
              <a:blipFill rotWithShape="1">
                <a:blip r:embed="rId8"/>
                <a:stretch>
                  <a:fillRect l="-51" t="-94" r="20" b="30"/>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3" name="文本框 62"/>
              <p:cNvSpPr txBox="1"/>
              <p:nvPr/>
            </p:nvSpPr>
            <p:spPr>
              <a:xfrm>
                <a:off x="7013573" y="4211252"/>
                <a:ext cx="89697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kern="100" dirty="0" smtClean="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4</m:t>
                      </m:r>
                    </m:oMath>
                  </m:oMathPara>
                </a14:m>
                <a:endParaRPr lang="zh-CN" altLang="en-US" dirty="0">
                  <a:solidFill>
                    <a:srgbClr val="00B050"/>
                  </a:solidFill>
                </a:endParaRPr>
              </a:p>
            </p:txBody>
          </p:sp>
        </mc:Choice>
        <mc:Fallback xmlns="">
          <p:sp>
            <p:nvSpPr>
              <p:cNvPr id="63" name="文本框 62"/>
              <p:cNvSpPr txBox="1">
                <a:spLocks noRot="1" noChangeAspect="1" noMove="1" noResize="1" noEditPoints="1" noAdjustHandles="1" noChangeArrowheads="1" noChangeShapeType="1" noTextEdit="1"/>
              </p:cNvSpPr>
              <p:nvPr/>
            </p:nvSpPr>
            <p:spPr>
              <a:xfrm>
                <a:off x="7013573" y="4211252"/>
                <a:ext cx="896973" cy="369332"/>
              </a:xfrm>
              <a:prstGeom prst="rect">
                <a:avLst/>
              </a:prstGeom>
              <a:blipFill rotWithShape="1">
                <a:blip r:embed="rId9"/>
                <a:stretch>
                  <a:fillRect l="-71" t="-154" r="39" b="8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a:off x="7809564" y="4148567"/>
                <a:ext cx="1343850" cy="5259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sz="1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altLang="zh-CN" sz="1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1</m:t>
                          </m:r>
                        </m:num>
                        <m:den>
                          <m:r>
                            <m:rPr>
                              <m:nor/>
                            </m:rPr>
                            <a:rPr lang="en-US" altLang="zh-CN" sz="1400" i="1" dirty="0">
                              <a:solidFill>
                                <a:srgbClr val="C00000"/>
                              </a:solidFill>
                              <a:latin typeface="DejaVu Math TeX Gyre" panose="02000503000000000000" charset="0"/>
                            </a:rPr>
                            <m:t>Card</m:t>
                          </m:r>
                          <m:r>
                            <m:rPr>
                              <m:nor/>
                            </m:rPr>
                            <a:rPr lang="en-US" altLang="zh-CN" sz="1400" i="1" dirty="0">
                              <a:solidFill>
                                <a:srgbClr val="C00000"/>
                              </a:solidFill>
                              <a:latin typeface="DejaVu Math TeX Gyre" panose="02000503000000000000" charset="0"/>
                            </a:rPr>
                            <m:t>(</m:t>
                          </m:r>
                          <m:r>
                            <m:rPr>
                              <m:nor/>
                            </m:rPr>
                            <a:rPr lang="en-US" altLang="zh-CN" sz="1400" i="1" dirty="0">
                              <a:solidFill>
                                <a:srgbClr val="C00000"/>
                              </a:solidFill>
                              <a:latin typeface="DejaVu Math TeX Gyre" panose="02000503000000000000" charset="0"/>
                            </a:rPr>
                            <m:t>R</m:t>
                          </m:r>
                          <m:r>
                            <m:rPr>
                              <m:nor/>
                            </m:rPr>
                            <a:rPr lang="en-US" altLang="zh-CN" sz="1400" i="1" dirty="0">
                              <a:solidFill>
                                <a:srgbClr val="C00000"/>
                              </a:solidFill>
                              <a:latin typeface="DejaVu Math TeX Gyre" panose="02000503000000000000" charset="0"/>
                            </a:rPr>
                            <m:t>,</m:t>
                          </m:r>
                          <m:r>
                            <m:rPr>
                              <m:nor/>
                            </m:rPr>
                            <a:rPr lang="en-US" altLang="zh-CN" sz="1400" i="1" dirty="0">
                              <a:solidFill>
                                <a:srgbClr val="C00000"/>
                              </a:solidFill>
                              <a:latin typeface="DejaVu Math TeX Gyre" panose="02000503000000000000" charset="0"/>
                            </a:rPr>
                            <m:t>A</m:t>
                          </m:r>
                          <m:r>
                            <m:rPr>
                              <m:nor/>
                            </m:rPr>
                            <a:rPr lang="en-US" altLang="zh-CN" sz="1400" i="1" dirty="0">
                              <a:solidFill>
                                <a:srgbClr val="C00000"/>
                              </a:solidFill>
                              <a:latin typeface="DejaVu Math TeX Gyre" panose="02000503000000000000" charset="0"/>
                            </a:rPr>
                            <m:t>)</m:t>
                          </m:r>
                          <m:r>
                            <m:rPr>
                              <m:nor/>
                            </m:rPr>
                            <a:rPr lang="zh-CN" altLang="en-US" sz="1400" i="1" dirty="0">
                              <a:solidFill>
                                <a:srgbClr val="C00000"/>
                              </a:solidFill>
                              <a:latin typeface="DejaVu Math TeX Gyre" panose="02000503000000000000" charset="0"/>
                            </a:rPr>
                            <m:t> </m:t>
                          </m:r>
                        </m:den>
                      </m:f>
                      <m:r>
                        <a:rPr lang="en-US" altLang="zh-CN" sz="1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f>
                        <m:fPr>
                          <m:ctrlPr>
                            <a:rPr lang="en-US" altLang="zh-CN" sz="140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altLang="zh-CN" sz="1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1</m:t>
                          </m:r>
                        </m:num>
                        <m:den>
                          <m:r>
                            <a:rPr lang="en-US" altLang="zh-CN" sz="1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4</m:t>
                          </m:r>
                        </m:den>
                      </m:f>
                    </m:oMath>
                  </m:oMathPara>
                </a14:m>
                <a:endParaRPr lang="zh-CN" altLang="en-US" sz="1400" dirty="0"/>
              </a:p>
            </p:txBody>
          </p:sp>
        </mc:Choice>
        <mc:Fallback xmlns="">
          <p:sp>
            <p:nvSpPr>
              <p:cNvPr id="64" name="文本框 63"/>
              <p:cNvSpPr txBox="1">
                <a:spLocks noRot="1" noChangeAspect="1" noMove="1" noResize="1" noEditPoints="1" noAdjustHandles="1" noChangeArrowheads="1" noChangeShapeType="1" noTextEdit="1"/>
              </p:cNvSpPr>
              <p:nvPr/>
            </p:nvSpPr>
            <p:spPr>
              <a:xfrm>
                <a:off x="7809564" y="4148567"/>
                <a:ext cx="1343850" cy="525913"/>
              </a:xfrm>
              <a:prstGeom prst="rect">
                <a:avLst/>
              </a:prstGeom>
              <a:blipFill rotWithShape="1">
                <a:blip r:embed="rId10"/>
                <a:stretch>
                  <a:fillRect l="-25" t="-21" r="39" b="-69622"/>
                </a:stretch>
              </a:blipFill>
            </p:spPr>
            <p:txBody>
              <a:bodyPr/>
              <a:lstStyle/>
              <a:p>
                <a:r>
                  <a:rPr lang="en-US" altLang="en-US">
                    <a:noFill/>
                  </a:rPr>
                  <a:t> </a:t>
                </a:r>
              </a:p>
            </p:txBody>
          </p:sp>
        </mc:Fallback>
      </mc:AlternateContent>
      <p:sp>
        <p:nvSpPr>
          <p:cNvPr id="39" name="椭圆 38"/>
          <p:cNvSpPr/>
          <p:nvPr/>
        </p:nvSpPr>
        <p:spPr>
          <a:xfrm>
            <a:off x="7842758" y="3479395"/>
            <a:ext cx="973206" cy="329680"/>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7842758" y="4428834"/>
            <a:ext cx="940012" cy="329680"/>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7368483" y="65914"/>
            <a:ext cx="566653" cy="164326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8054138" y="62627"/>
            <a:ext cx="512951" cy="164326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8" name="图片 67"/>
          <p:cNvPicPr>
            <a:picLocks noChangeAspect="1"/>
          </p:cNvPicPr>
          <p:nvPr/>
        </p:nvPicPr>
        <p:blipFill>
          <a:blip r:embed="rId3"/>
          <a:stretch>
            <a:fillRect/>
          </a:stretch>
        </p:blipFill>
        <p:spPr>
          <a:xfrm>
            <a:off x="8669149" y="3679656"/>
            <a:ext cx="347001" cy="347001"/>
          </a:xfrm>
          <a:prstGeom prst="rect">
            <a:avLst/>
          </a:prstGeom>
        </p:spPr>
      </p:pic>
      <p:pic>
        <p:nvPicPr>
          <p:cNvPr id="69" name="图片 68"/>
          <p:cNvPicPr>
            <a:picLocks noChangeAspect="1"/>
          </p:cNvPicPr>
          <p:nvPr/>
        </p:nvPicPr>
        <p:blipFill>
          <a:blip r:embed="rId11"/>
          <a:stretch>
            <a:fillRect/>
          </a:stretch>
        </p:blipFill>
        <p:spPr>
          <a:xfrm>
            <a:off x="8677809" y="4609132"/>
            <a:ext cx="329679" cy="329679"/>
          </a:xfrm>
          <a:prstGeom prst="rect">
            <a:avLst/>
          </a:prstGeom>
        </p:spPr>
      </p:pic>
      <p:grpSp>
        <p:nvGrpSpPr>
          <p:cNvPr id="74" name="组合 73"/>
          <p:cNvGrpSpPr/>
          <p:nvPr/>
        </p:nvGrpSpPr>
        <p:grpSpPr>
          <a:xfrm>
            <a:off x="4911801" y="3644235"/>
            <a:ext cx="2930958" cy="936349"/>
            <a:chOff x="4911801" y="3644235"/>
            <a:chExt cx="2930958" cy="936349"/>
          </a:xfrm>
        </p:grpSpPr>
        <p:sp>
          <p:nvSpPr>
            <p:cNvPr id="41" name="文本框 40"/>
            <p:cNvSpPr txBox="1"/>
            <p:nvPr/>
          </p:nvSpPr>
          <p:spPr>
            <a:xfrm>
              <a:off x="4911801" y="3838699"/>
              <a:ext cx="2402388" cy="461665"/>
            </a:xfrm>
            <a:prstGeom prst="rect">
              <a:avLst/>
            </a:prstGeom>
            <a:ln w="38100">
              <a:solidFill>
                <a:srgbClr val="7030A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400" dirty="0">
                  <a:solidFill>
                    <a:srgbClr val="7030A0"/>
                  </a:solidFill>
                </a:rPr>
                <a:t>均匀分布</a:t>
              </a:r>
              <a:r>
                <a:rPr lang="en-US" altLang="zh-CN" sz="2400" dirty="0">
                  <a:solidFill>
                    <a:srgbClr val="7030A0"/>
                  </a:solidFill>
                </a:rPr>
                <a:t> OR not?</a:t>
              </a:r>
              <a:endParaRPr lang="zh-CN" altLang="en-US" sz="2400" dirty="0">
                <a:solidFill>
                  <a:srgbClr val="7030A0"/>
                </a:solidFill>
              </a:endParaRPr>
            </a:p>
          </p:txBody>
        </p:sp>
        <p:cxnSp>
          <p:nvCxnSpPr>
            <p:cNvPr id="70" name="直接连接符 69"/>
            <p:cNvCxnSpPr>
              <a:stCxn id="39" idx="2"/>
              <a:endCxn id="41" idx="3"/>
            </p:cNvCxnSpPr>
            <p:nvPr/>
          </p:nvCxnSpPr>
          <p:spPr>
            <a:xfrm flipH="1">
              <a:off x="7314189" y="3644235"/>
              <a:ext cx="528569" cy="4252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endCxn id="41" idx="3"/>
            </p:cNvCxnSpPr>
            <p:nvPr/>
          </p:nvCxnSpPr>
          <p:spPr>
            <a:xfrm flipH="1" flipV="1">
              <a:off x="7314189" y="4069532"/>
              <a:ext cx="528570" cy="5110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3173571" y="4069532"/>
            <a:ext cx="1738230" cy="631186"/>
            <a:chOff x="3173571" y="4069532"/>
            <a:chExt cx="1738230" cy="631186"/>
          </a:xfrm>
        </p:grpSpPr>
        <p:grpSp>
          <p:nvGrpSpPr>
            <p:cNvPr id="78" name="组合 77"/>
            <p:cNvGrpSpPr/>
            <p:nvPr/>
          </p:nvGrpSpPr>
          <p:grpSpPr>
            <a:xfrm>
              <a:off x="3173571" y="4091118"/>
              <a:ext cx="1529894" cy="609600"/>
              <a:chOff x="3173571" y="4091118"/>
              <a:chExt cx="1529894" cy="609600"/>
            </a:xfrm>
          </p:grpSpPr>
          <p:pic>
            <p:nvPicPr>
              <p:cNvPr id="75" name="图片 74"/>
              <p:cNvPicPr>
                <a:picLocks noChangeAspect="1"/>
              </p:cNvPicPr>
              <p:nvPr/>
            </p:nvPicPr>
            <p:blipFill>
              <a:blip r:embed="rId12"/>
              <a:stretch>
                <a:fillRect/>
              </a:stretch>
            </p:blipFill>
            <p:spPr>
              <a:xfrm>
                <a:off x="4045795" y="4091118"/>
                <a:ext cx="609600" cy="609600"/>
              </a:xfrm>
              <a:prstGeom prst="rect">
                <a:avLst/>
              </a:prstGeom>
            </p:spPr>
          </p:pic>
          <p:sp>
            <p:nvSpPr>
              <p:cNvPr id="77" name="矩形: 圆角 76"/>
              <p:cNvSpPr/>
              <p:nvPr/>
            </p:nvSpPr>
            <p:spPr>
              <a:xfrm>
                <a:off x="3173571" y="4155736"/>
                <a:ext cx="1529894" cy="518744"/>
              </a:xfrm>
              <a:prstGeom prst="roundRect">
                <a:avLst/>
              </a:prstGeom>
              <a:solidFill>
                <a:srgbClr val="C0000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9" name="直接连接符 78"/>
            <p:cNvCxnSpPr>
              <a:stCxn id="41" idx="1"/>
              <a:endCxn id="77" idx="3"/>
            </p:cNvCxnSpPr>
            <p:nvPr/>
          </p:nvCxnSpPr>
          <p:spPr>
            <a:xfrm flipH="1">
              <a:off x="4703465" y="4069532"/>
              <a:ext cx="208336" cy="345576"/>
            </a:xfrm>
            <a:prstGeom prst="line">
              <a:avLst/>
            </a:prstGeom>
            <a:ln w="28575">
              <a:solidFill>
                <a:srgbClr val="00B050"/>
              </a:solidFill>
              <a:prstDash val="sysDot"/>
            </a:ln>
          </p:spPr>
          <p:style>
            <a:lnRef idx="1">
              <a:schemeClr val="accent1"/>
            </a:lnRef>
            <a:fillRef idx="0">
              <a:schemeClr val="accent1"/>
            </a:fillRef>
            <a:effectRef idx="0">
              <a:schemeClr val="accent1"/>
            </a:effectRef>
            <a:fontRef idx="minor">
              <a:schemeClr val="tx1"/>
            </a:fontRef>
          </p:style>
        </p:cxnSp>
      </p:grpSp>
      <p:sp>
        <p:nvSpPr>
          <p:cNvPr id="84" name="文本框 83"/>
          <p:cNvSpPr txBox="1"/>
          <p:nvPr/>
        </p:nvSpPr>
        <p:spPr>
          <a:xfrm>
            <a:off x="7764767" y="5150147"/>
            <a:ext cx="1343850" cy="523220"/>
          </a:xfrm>
          <a:prstGeom prst="rect">
            <a:avLst/>
          </a:prstGeom>
          <a:noFill/>
        </p:spPr>
        <p:txBody>
          <a:bodyPr wrap="square">
            <a:spAutoFit/>
          </a:bodyPr>
          <a:lstStyle/>
          <a:p>
            <a:r>
              <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altLang="zh-CN" sz="1400" kern="100" baseline="-25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p1</a:t>
            </a:r>
            <a:r>
              <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a:t>
            </a:r>
            <a:r>
              <a:rPr lang="zh-CN" altLang="en-US"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S</a:t>
            </a:r>
            <a:r>
              <a:rPr lang="en-US" altLang="zh-CN" sz="1400" kern="100" baseline="-25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p2</a:t>
            </a:r>
            <a:r>
              <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a:t>
            </a:r>
            <a:r>
              <a:rPr lang="zh-CN" altLang="en-US"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S</a:t>
            </a:r>
            <a:r>
              <a:rPr lang="en-US" altLang="zh-CN" sz="1400" kern="100" baseline="-25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p3</a:t>
            </a:r>
            <a:r>
              <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a:t>
            </a:r>
            <a:r>
              <a:rPr lang="zh-CN" altLang="en-US"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S</a:t>
            </a:r>
            <a:r>
              <a:rPr lang="en-US" altLang="zh-CN" sz="1400" kern="100" baseline="-25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p4</a:t>
            </a:r>
            <a:r>
              <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a:t>
            </a:r>
            <a:r>
              <a:rPr lang="en-US" altLang="zh-CN" sz="1400" kern="100" dirty="0">
                <a:solidFill>
                  <a:srgbClr val="C00000"/>
                </a:solidFill>
                <a:ea typeface="Microsoft YaHei" panose="020B0503020204020204" pitchFamily="34" charset="-122"/>
                <a:cs typeface="Times New Roman" panose="02020603050405020304" pitchFamily="18" charset="0"/>
              </a:rPr>
              <a:t> </a:t>
            </a:r>
            <a:endParaRPr lang="zh-CN" altLang="en-US" sz="1400" dirty="0">
              <a:solidFill>
                <a:srgbClr val="C00000"/>
              </a:solidFill>
            </a:endParaRPr>
          </a:p>
        </p:txBody>
      </p:sp>
      <p:sp>
        <p:nvSpPr>
          <p:cNvPr id="85" name="椭圆 84"/>
          <p:cNvSpPr/>
          <p:nvPr/>
        </p:nvSpPr>
        <p:spPr>
          <a:xfrm>
            <a:off x="7767257" y="5110817"/>
            <a:ext cx="1329474" cy="60628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6" name="组合 85"/>
          <p:cNvGrpSpPr/>
          <p:nvPr/>
        </p:nvGrpSpPr>
        <p:grpSpPr>
          <a:xfrm>
            <a:off x="4909607" y="4936642"/>
            <a:ext cx="2857650" cy="477315"/>
            <a:chOff x="4911801" y="3838699"/>
            <a:chExt cx="2857650" cy="477315"/>
          </a:xfrm>
        </p:grpSpPr>
        <p:sp>
          <p:nvSpPr>
            <p:cNvPr id="87" name="文本框 86"/>
            <p:cNvSpPr txBox="1"/>
            <p:nvPr/>
          </p:nvSpPr>
          <p:spPr>
            <a:xfrm>
              <a:off x="4911801" y="3838699"/>
              <a:ext cx="2402388" cy="461665"/>
            </a:xfrm>
            <a:prstGeom prst="rect">
              <a:avLst/>
            </a:prstGeom>
            <a:ln w="38100">
              <a:solidFill>
                <a:srgbClr val="00B0F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400" dirty="0">
                  <a:solidFill>
                    <a:srgbClr val="00B0F0"/>
                  </a:solidFill>
                </a:rPr>
                <a:t>属性独立</a:t>
              </a:r>
              <a:r>
                <a:rPr lang="en-US" altLang="zh-CN" sz="2400" dirty="0">
                  <a:solidFill>
                    <a:srgbClr val="00B0F0"/>
                  </a:solidFill>
                </a:rPr>
                <a:t> OR not?</a:t>
              </a:r>
              <a:endParaRPr lang="zh-CN" altLang="en-US" sz="2400" dirty="0">
                <a:solidFill>
                  <a:srgbClr val="00B0F0"/>
                </a:solidFill>
              </a:endParaRPr>
            </a:p>
          </p:txBody>
        </p:sp>
        <p:cxnSp>
          <p:nvCxnSpPr>
            <p:cNvPr id="88" name="直接连接符 87"/>
            <p:cNvCxnSpPr>
              <a:stCxn id="85" idx="2"/>
              <a:endCxn id="87" idx="3"/>
            </p:cNvCxnSpPr>
            <p:nvPr/>
          </p:nvCxnSpPr>
          <p:spPr>
            <a:xfrm flipH="1" flipV="1">
              <a:off x="7314189" y="4069532"/>
              <a:ext cx="455262" cy="24648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91" name="图片 90"/>
          <p:cNvPicPr>
            <a:picLocks noChangeAspect="1"/>
          </p:cNvPicPr>
          <p:nvPr/>
        </p:nvPicPr>
        <p:blipFill>
          <a:blip r:embed="rId11"/>
          <a:stretch>
            <a:fillRect/>
          </a:stretch>
        </p:blipFill>
        <p:spPr>
          <a:xfrm>
            <a:off x="8671872" y="5594265"/>
            <a:ext cx="329679" cy="3296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up)">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barn(inVertical)">
                                      <p:cBhvr>
                                        <p:cTn id="17" dur="500"/>
                                        <p:tgtEl>
                                          <p:spTgt spid="61"/>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barn(inVertical)">
                                      <p:cBhvr>
                                        <p:cTn id="20" dur="500"/>
                                        <p:tgtEl>
                                          <p:spTgt spid="5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wipe(left)">
                                      <p:cBhvr>
                                        <p:cTn id="25" dur="500"/>
                                        <p:tgtEl>
                                          <p:spTgt spid="6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wipe(left)">
                                      <p:cBhvr>
                                        <p:cTn id="28" dur="500"/>
                                        <p:tgtEl>
                                          <p:spTgt spid="6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wipe(left)">
                                      <p:cBhvr>
                                        <p:cTn id="33" dur="500"/>
                                        <p:tgtEl>
                                          <p:spTgt spid="6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left)">
                                      <p:cBhvr>
                                        <p:cTn id="36" dur="500"/>
                                        <p:tgtEl>
                                          <p:spTgt spid="64"/>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84"/>
                                        </p:tgtEl>
                                        <p:attrNameLst>
                                          <p:attrName>style.visibility</p:attrName>
                                        </p:attrNameLst>
                                      </p:cBhvr>
                                      <p:to>
                                        <p:strVal val="visible"/>
                                      </p:to>
                                    </p:set>
                                    <p:animEffect transition="in" filter="barn(inVertical)">
                                      <p:cBhvr>
                                        <p:cTn id="41" dur="500"/>
                                        <p:tgtEl>
                                          <p:spTgt spid="84"/>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barn(inVertical)">
                                      <p:cBhvr>
                                        <p:cTn id="46" dur="500"/>
                                        <p:tgtEl>
                                          <p:spTgt spid="39"/>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barn(inVertical)">
                                      <p:cBhvr>
                                        <p:cTn id="49" dur="500"/>
                                        <p:tgtEl>
                                          <p:spTgt spid="66"/>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barn(inVertical)">
                                      <p:cBhvr>
                                        <p:cTn id="54" dur="500"/>
                                        <p:tgtEl>
                                          <p:spTgt spid="67"/>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barn(inVertical)">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26" presetClass="entr" presetSubtype="0"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wipe(down)">
                                      <p:cBhvr>
                                        <p:cTn id="62" dur="580">
                                          <p:stCondLst>
                                            <p:cond delay="0"/>
                                          </p:stCondLst>
                                        </p:cTn>
                                        <p:tgtEl>
                                          <p:spTgt spid="68"/>
                                        </p:tgtEl>
                                      </p:cBhvr>
                                    </p:animEffect>
                                    <p:anim calcmode="lin" valueType="num">
                                      <p:cBhvr>
                                        <p:cTn id="63" dur="1822" tmFilter="0,0; 0.14,0.36; 0.43,0.73; 0.71,0.91; 1.0,1.0">
                                          <p:stCondLst>
                                            <p:cond delay="0"/>
                                          </p:stCondLst>
                                        </p:cTn>
                                        <p:tgtEl>
                                          <p:spTgt spid="68"/>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68"/>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68"/>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68"/>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68"/>
                                        </p:tgtEl>
                                        <p:attrNameLst>
                                          <p:attrName>ppt_y</p:attrName>
                                        </p:attrNameLst>
                                      </p:cBhvr>
                                      <p:tavLst>
                                        <p:tav tm="0" fmla="#ppt_y-sin(pi*$)/81">
                                          <p:val>
                                            <p:fltVal val="0"/>
                                          </p:val>
                                        </p:tav>
                                        <p:tav tm="100000">
                                          <p:val>
                                            <p:fltVal val="1"/>
                                          </p:val>
                                        </p:tav>
                                      </p:tavLst>
                                    </p:anim>
                                    <p:animScale>
                                      <p:cBhvr>
                                        <p:cTn id="68" dur="26">
                                          <p:stCondLst>
                                            <p:cond delay="650"/>
                                          </p:stCondLst>
                                        </p:cTn>
                                        <p:tgtEl>
                                          <p:spTgt spid="68"/>
                                        </p:tgtEl>
                                      </p:cBhvr>
                                      <p:to x="100000" y="60000"/>
                                    </p:animScale>
                                    <p:animScale>
                                      <p:cBhvr>
                                        <p:cTn id="69" dur="166" decel="50000">
                                          <p:stCondLst>
                                            <p:cond delay="676"/>
                                          </p:stCondLst>
                                        </p:cTn>
                                        <p:tgtEl>
                                          <p:spTgt spid="68"/>
                                        </p:tgtEl>
                                      </p:cBhvr>
                                      <p:to x="100000" y="100000"/>
                                    </p:animScale>
                                    <p:animScale>
                                      <p:cBhvr>
                                        <p:cTn id="70" dur="26">
                                          <p:stCondLst>
                                            <p:cond delay="1312"/>
                                          </p:stCondLst>
                                        </p:cTn>
                                        <p:tgtEl>
                                          <p:spTgt spid="68"/>
                                        </p:tgtEl>
                                      </p:cBhvr>
                                      <p:to x="100000" y="80000"/>
                                    </p:animScale>
                                    <p:animScale>
                                      <p:cBhvr>
                                        <p:cTn id="71" dur="166" decel="50000">
                                          <p:stCondLst>
                                            <p:cond delay="1338"/>
                                          </p:stCondLst>
                                        </p:cTn>
                                        <p:tgtEl>
                                          <p:spTgt spid="68"/>
                                        </p:tgtEl>
                                      </p:cBhvr>
                                      <p:to x="100000" y="100000"/>
                                    </p:animScale>
                                    <p:animScale>
                                      <p:cBhvr>
                                        <p:cTn id="72" dur="26">
                                          <p:stCondLst>
                                            <p:cond delay="1642"/>
                                          </p:stCondLst>
                                        </p:cTn>
                                        <p:tgtEl>
                                          <p:spTgt spid="68"/>
                                        </p:tgtEl>
                                      </p:cBhvr>
                                      <p:to x="100000" y="90000"/>
                                    </p:animScale>
                                    <p:animScale>
                                      <p:cBhvr>
                                        <p:cTn id="73" dur="166" decel="50000">
                                          <p:stCondLst>
                                            <p:cond delay="1668"/>
                                          </p:stCondLst>
                                        </p:cTn>
                                        <p:tgtEl>
                                          <p:spTgt spid="68"/>
                                        </p:tgtEl>
                                      </p:cBhvr>
                                      <p:to x="100000" y="100000"/>
                                    </p:animScale>
                                    <p:animScale>
                                      <p:cBhvr>
                                        <p:cTn id="74" dur="26">
                                          <p:stCondLst>
                                            <p:cond delay="1808"/>
                                          </p:stCondLst>
                                        </p:cTn>
                                        <p:tgtEl>
                                          <p:spTgt spid="68"/>
                                        </p:tgtEl>
                                      </p:cBhvr>
                                      <p:to x="100000" y="95000"/>
                                    </p:animScale>
                                    <p:animScale>
                                      <p:cBhvr>
                                        <p:cTn id="75" dur="166" decel="50000">
                                          <p:stCondLst>
                                            <p:cond delay="1834"/>
                                          </p:stCondLst>
                                        </p:cTn>
                                        <p:tgtEl>
                                          <p:spTgt spid="68"/>
                                        </p:tgtEl>
                                      </p:cBhvr>
                                      <p:to x="100000" y="100000"/>
                                    </p:animScale>
                                  </p:childTnLst>
                                </p:cTn>
                              </p:par>
                            </p:childTnLst>
                          </p:cTn>
                        </p:par>
                      </p:childTnLst>
                    </p:cTn>
                  </p:par>
                  <p:par>
                    <p:cTn id="76" fill="hold">
                      <p:stCondLst>
                        <p:cond delay="indefinite"/>
                      </p:stCondLst>
                      <p:childTnLst>
                        <p:par>
                          <p:cTn id="77" fill="hold">
                            <p:stCondLst>
                              <p:cond delay="0"/>
                            </p:stCondLst>
                            <p:childTnLst>
                              <p:par>
                                <p:cTn id="78" presetID="26" presetClass="entr" presetSubtype="0" fill="hold" nodeType="clickEffect">
                                  <p:stCondLst>
                                    <p:cond delay="0"/>
                                  </p:stCondLst>
                                  <p:childTnLst>
                                    <p:set>
                                      <p:cBhvr>
                                        <p:cTn id="79" dur="1" fill="hold">
                                          <p:stCondLst>
                                            <p:cond delay="0"/>
                                          </p:stCondLst>
                                        </p:cTn>
                                        <p:tgtEl>
                                          <p:spTgt spid="69"/>
                                        </p:tgtEl>
                                        <p:attrNameLst>
                                          <p:attrName>style.visibility</p:attrName>
                                        </p:attrNameLst>
                                      </p:cBhvr>
                                      <p:to>
                                        <p:strVal val="visible"/>
                                      </p:to>
                                    </p:set>
                                    <p:animEffect transition="in" filter="wipe(down)">
                                      <p:cBhvr>
                                        <p:cTn id="80" dur="580">
                                          <p:stCondLst>
                                            <p:cond delay="0"/>
                                          </p:stCondLst>
                                        </p:cTn>
                                        <p:tgtEl>
                                          <p:spTgt spid="69"/>
                                        </p:tgtEl>
                                      </p:cBhvr>
                                    </p:animEffect>
                                    <p:anim calcmode="lin" valueType="num">
                                      <p:cBhvr>
                                        <p:cTn id="81" dur="1822" tmFilter="0,0; 0.14,0.36; 0.43,0.73; 0.71,0.91; 1.0,1.0">
                                          <p:stCondLst>
                                            <p:cond delay="0"/>
                                          </p:stCondLst>
                                        </p:cTn>
                                        <p:tgtEl>
                                          <p:spTgt spid="69"/>
                                        </p:tgtEl>
                                        <p:attrNameLst>
                                          <p:attrName>ppt_x</p:attrName>
                                        </p:attrNameLst>
                                      </p:cBhvr>
                                      <p:tavLst>
                                        <p:tav tm="0">
                                          <p:val>
                                            <p:strVal val="#ppt_x-0.25"/>
                                          </p:val>
                                        </p:tav>
                                        <p:tav tm="100000">
                                          <p:val>
                                            <p:strVal val="#ppt_x"/>
                                          </p:val>
                                        </p:tav>
                                      </p:tavLst>
                                    </p:anim>
                                    <p:anim calcmode="lin" valueType="num">
                                      <p:cBhvr>
                                        <p:cTn id="82" dur="664" tmFilter="0.0,0.0; 0.25,0.07; 0.50,0.2; 0.75,0.467; 1.0,1.0">
                                          <p:stCondLst>
                                            <p:cond delay="0"/>
                                          </p:stCondLst>
                                        </p:cTn>
                                        <p:tgtEl>
                                          <p:spTgt spid="69"/>
                                        </p:tgtEl>
                                        <p:attrNameLst>
                                          <p:attrName>ppt_y</p:attrName>
                                        </p:attrNameLst>
                                      </p:cBhvr>
                                      <p:tavLst>
                                        <p:tav tm="0" fmla="#ppt_y-sin(pi*$)/3">
                                          <p:val>
                                            <p:fltVal val="0.5"/>
                                          </p:val>
                                        </p:tav>
                                        <p:tav tm="100000">
                                          <p:val>
                                            <p:fltVal val="1"/>
                                          </p:val>
                                        </p:tav>
                                      </p:tavLst>
                                    </p:anim>
                                    <p:anim calcmode="lin" valueType="num">
                                      <p:cBhvr>
                                        <p:cTn id="83" dur="664" tmFilter="0, 0; 0.125,0.2665; 0.25,0.4; 0.375,0.465; 0.5,0.5;  0.625,0.535; 0.75,0.6; 0.875,0.7335; 1,1">
                                          <p:stCondLst>
                                            <p:cond delay="664"/>
                                          </p:stCondLst>
                                        </p:cTn>
                                        <p:tgtEl>
                                          <p:spTgt spid="69"/>
                                        </p:tgtEl>
                                        <p:attrNameLst>
                                          <p:attrName>ppt_y</p:attrName>
                                        </p:attrNameLst>
                                      </p:cBhvr>
                                      <p:tavLst>
                                        <p:tav tm="0" fmla="#ppt_y-sin(pi*$)/9">
                                          <p:val>
                                            <p:fltVal val="0"/>
                                          </p:val>
                                        </p:tav>
                                        <p:tav tm="100000">
                                          <p:val>
                                            <p:fltVal val="1"/>
                                          </p:val>
                                        </p:tav>
                                      </p:tavLst>
                                    </p:anim>
                                    <p:anim calcmode="lin" valueType="num">
                                      <p:cBhvr>
                                        <p:cTn id="84" dur="332" tmFilter="0, 0; 0.125,0.2665; 0.25,0.4; 0.375,0.465; 0.5,0.5;  0.625,0.535; 0.75,0.6; 0.875,0.7335; 1,1">
                                          <p:stCondLst>
                                            <p:cond delay="1324"/>
                                          </p:stCondLst>
                                        </p:cTn>
                                        <p:tgtEl>
                                          <p:spTgt spid="69"/>
                                        </p:tgtEl>
                                        <p:attrNameLst>
                                          <p:attrName>ppt_y</p:attrName>
                                        </p:attrNameLst>
                                      </p:cBhvr>
                                      <p:tavLst>
                                        <p:tav tm="0" fmla="#ppt_y-sin(pi*$)/27">
                                          <p:val>
                                            <p:fltVal val="0"/>
                                          </p:val>
                                        </p:tav>
                                        <p:tav tm="100000">
                                          <p:val>
                                            <p:fltVal val="1"/>
                                          </p:val>
                                        </p:tav>
                                      </p:tavLst>
                                    </p:anim>
                                    <p:anim calcmode="lin" valueType="num">
                                      <p:cBhvr>
                                        <p:cTn id="85" dur="164" tmFilter="0, 0; 0.125,0.2665; 0.25,0.4; 0.375,0.465; 0.5,0.5;  0.625,0.535; 0.75,0.6; 0.875,0.7335; 1,1">
                                          <p:stCondLst>
                                            <p:cond delay="1656"/>
                                          </p:stCondLst>
                                        </p:cTn>
                                        <p:tgtEl>
                                          <p:spTgt spid="69"/>
                                        </p:tgtEl>
                                        <p:attrNameLst>
                                          <p:attrName>ppt_y</p:attrName>
                                        </p:attrNameLst>
                                      </p:cBhvr>
                                      <p:tavLst>
                                        <p:tav tm="0" fmla="#ppt_y-sin(pi*$)/81">
                                          <p:val>
                                            <p:fltVal val="0"/>
                                          </p:val>
                                        </p:tav>
                                        <p:tav tm="100000">
                                          <p:val>
                                            <p:fltVal val="1"/>
                                          </p:val>
                                        </p:tav>
                                      </p:tavLst>
                                    </p:anim>
                                    <p:animScale>
                                      <p:cBhvr>
                                        <p:cTn id="86" dur="26">
                                          <p:stCondLst>
                                            <p:cond delay="650"/>
                                          </p:stCondLst>
                                        </p:cTn>
                                        <p:tgtEl>
                                          <p:spTgt spid="69"/>
                                        </p:tgtEl>
                                      </p:cBhvr>
                                      <p:to x="100000" y="60000"/>
                                    </p:animScale>
                                    <p:animScale>
                                      <p:cBhvr>
                                        <p:cTn id="87" dur="166" decel="50000">
                                          <p:stCondLst>
                                            <p:cond delay="676"/>
                                          </p:stCondLst>
                                        </p:cTn>
                                        <p:tgtEl>
                                          <p:spTgt spid="69"/>
                                        </p:tgtEl>
                                      </p:cBhvr>
                                      <p:to x="100000" y="100000"/>
                                    </p:animScale>
                                    <p:animScale>
                                      <p:cBhvr>
                                        <p:cTn id="88" dur="26">
                                          <p:stCondLst>
                                            <p:cond delay="1312"/>
                                          </p:stCondLst>
                                        </p:cTn>
                                        <p:tgtEl>
                                          <p:spTgt spid="69"/>
                                        </p:tgtEl>
                                      </p:cBhvr>
                                      <p:to x="100000" y="80000"/>
                                    </p:animScale>
                                    <p:animScale>
                                      <p:cBhvr>
                                        <p:cTn id="89" dur="166" decel="50000">
                                          <p:stCondLst>
                                            <p:cond delay="1338"/>
                                          </p:stCondLst>
                                        </p:cTn>
                                        <p:tgtEl>
                                          <p:spTgt spid="69"/>
                                        </p:tgtEl>
                                      </p:cBhvr>
                                      <p:to x="100000" y="100000"/>
                                    </p:animScale>
                                    <p:animScale>
                                      <p:cBhvr>
                                        <p:cTn id="90" dur="26">
                                          <p:stCondLst>
                                            <p:cond delay="1642"/>
                                          </p:stCondLst>
                                        </p:cTn>
                                        <p:tgtEl>
                                          <p:spTgt spid="69"/>
                                        </p:tgtEl>
                                      </p:cBhvr>
                                      <p:to x="100000" y="90000"/>
                                    </p:animScale>
                                    <p:animScale>
                                      <p:cBhvr>
                                        <p:cTn id="91" dur="166" decel="50000">
                                          <p:stCondLst>
                                            <p:cond delay="1668"/>
                                          </p:stCondLst>
                                        </p:cTn>
                                        <p:tgtEl>
                                          <p:spTgt spid="69"/>
                                        </p:tgtEl>
                                      </p:cBhvr>
                                      <p:to x="100000" y="100000"/>
                                    </p:animScale>
                                    <p:animScale>
                                      <p:cBhvr>
                                        <p:cTn id="92" dur="26">
                                          <p:stCondLst>
                                            <p:cond delay="1808"/>
                                          </p:stCondLst>
                                        </p:cTn>
                                        <p:tgtEl>
                                          <p:spTgt spid="69"/>
                                        </p:tgtEl>
                                      </p:cBhvr>
                                      <p:to x="100000" y="95000"/>
                                    </p:animScale>
                                    <p:animScale>
                                      <p:cBhvr>
                                        <p:cTn id="93" dur="166" decel="50000">
                                          <p:stCondLst>
                                            <p:cond delay="1834"/>
                                          </p:stCondLst>
                                        </p:cTn>
                                        <p:tgtEl>
                                          <p:spTgt spid="69"/>
                                        </p:tgtEl>
                                      </p:cBhvr>
                                      <p:to x="100000" y="100000"/>
                                    </p:animScale>
                                  </p:childTnLst>
                                </p:cTn>
                              </p:par>
                            </p:childTnLst>
                          </p:cTn>
                        </p:par>
                      </p:childTnLst>
                    </p:cTn>
                  </p:par>
                  <p:par>
                    <p:cTn id="94" fill="hold">
                      <p:stCondLst>
                        <p:cond delay="indefinite"/>
                      </p:stCondLst>
                      <p:childTnLst>
                        <p:par>
                          <p:cTn id="95" fill="hold">
                            <p:stCondLst>
                              <p:cond delay="0"/>
                            </p:stCondLst>
                            <p:childTnLst>
                              <p:par>
                                <p:cTn id="96" presetID="22" presetClass="entr" presetSubtype="2" fill="hold" nodeType="clickEffect">
                                  <p:stCondLst>
                                    <p:cond delay="0"/>
                                  </p:stCondLst>
                                  <p:childTnLst>
                                    <p:set>
                                      <p:cBhvr>
                                        <p:cTn id="97" dur="1" fill="hold">
                                          <p:stCondLst>
                                            <p:cond delay="0"/>
                                          </p:stCondLst>
                                        </p:cTn>
                                        <p:tgtEl>
                                          <p:spTgt spid="74"/>
                                        </p:tgtEl>
                                        <p:attrNameLst>
                                          <p:attrName>style.visibility</p:attrName>
                                        </p:attrNameLst>
                                      </p:cBhvr>
                                      <p:to>
                                        <p:strVal val="visible"/>
                                      </p:to>
                                    </p:set>
                                    <p:animEffect transition="in" filter="wipe(right)">
                                      <p:cBhvr>
                                        <p:cTn id="98" dur="500"/>
                                        <p:tgtEl>
                                          <p:spTgt spid="74"/>
                                        </p:tgtEl>
                                      </p:cBhvr>
                                    </p:animEffect>
                                  </p:childTnLst>
                                </p:cTn>
                              </p:par>
                            </p:childTnLst>
                          </p:cTn>
                        </p:par>
                      </p:childTnLst>
                    </p:cTn>
                  </p:par>
                  <p:par>
                    <p:cTn id="99" fill="hold">
                      <p:stCondLst>
                        <p:cond delay="indefinite"/>
                      </p:stCondLst>
                      <p:childTnLst>
                        <p:par>
                          <p:cTn id="100" fill="hold">
                            <p:stCondLst>
                              <p:cond delay="0"/>
                            </p:stCondLst>
                            <p:childTnLst>
                              <p:par>
                                <p:cTn id="101" presetID="26" presetClass="entr" presetSubtype="0" fill="hold" nodeType="clickEffect">
                                  <p:stCondLst>
                                    <p:cond delay="0"/>
                                  </p:stCondLst>
                                  <p:childTnLst>
                                    <p:set>
                                      <p:cBhvr>
                                        <p:cTn id="102" dur="1" fill="hold">
                                          <p:stCondLst>
                                            <p:cond delay="0"/>
                                          </p:stCondLst>
                                        </p:cTn>
                                        <p:tgtEl>
                                          <p:spTgt spid="91"/>
                                        </p:tgtEl>
                                        <p:attrNameLst>
                                          <p:attrName>style.visibility</p:attrName>
                                        </p:attrNameLst>
                                      </p:cBhvr>
                                      <p:to>
                                        <p:strVal val="visible"/>
                                      </p:to>
                                    </p:set>
                                    <p:animEffect transition="in" filter="wipe(down)">
                                      <p:cBhvr>
                                        <p:cTn id="103" dur="580">
                                          <p:stCondLst>
                                            <p:cond delay="0"/>
                                          </p:stCondLst>
                                        </p:cTn>
                                        <p:tgtEl>
                                          <p:spTgt spid="91"/>
                                        </p:tgtEl>
                                      </p:cBhvr>
                                    </p:animEffect>
                                    <p:anim calcmode="lin" valueType="num">
                                      <p:cBhvr>
                                        <p:cTn id="104" dur="1822" tmFilter="0,0; 0.14,0.36; 0.43,0.73; 0.71,0.91; 1.0,1.0">
                                          <p:stCondLst>
                                            <p:cond delay="0"/>
                                          </p:stCondLst>
                                        </p:cTn>
                                        <p:tgtEl>
                                          <p:spTgt spid="91"/>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91"/>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91"/>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91"/>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91"/>
                                        </p:tgtEl>
                                        <p:attrNameLst>
                                          <p:attrName>ppt_y</p:attrName>
                                        </p:attrNameLst>
                                      </p:cBhvr>
                                      <p:tavLst>
                                        <p:tav tm="0" fmla="#ppt_y-sin(pi*$)/81">
                                          <p:val>
                                            <p:fltVal val="0"/>
                                          </p:val>
                                        </p:tav>
                                        <p:tav tm="100000">
                                          <p:val>
                                            <p:fltVal val="1"/>
                                          </p:val>
                                        </p:tav>
                                      </p:tavLst>
                                    </p:anim>
                                    <p:animScale>
                                      <p:cBhvr>
                                        <p:cTn id="109" dur="26">
                                          <p:stCondLst>
                                            <p:cond delay="650"/>
                                          </p:stCondLst>
                                        </p:cTn>
                                        <p:tgtEl>
                                          <p:spTgt spid="91"/>
                                        </p:tgtEl>
                                      </p:cBhvr>
                                      <p:to x="100000" y="60000"/>
                                    </p:animScale>
                                    <p:animScale>
                                      <p:cBhvr>
                                        <p:cTn id="110" dur="166" decel="50000">
                                          <p:stCondLst>
                                            <p:cond delay="676"/>
                                          </p:stCondLst>
                                        </p:cTn>
                                        <p:tgtEl>
                                          <p:spTgt spid="91"/>
                                        </p:tgtEl>
                                      </p:cBhvr>
                                      <p:to x="100000" y="100000"/>
                                    </p:animScale>
                                    <p:animScale>
                                      <p:cBhvr>
                                        <p:cTn id="111" dur="26">
                                          <p:stCondLst>
                                            <p:cond delay="1312"/>
                                          </p:stCondLst>
                                        </p:cTn>
                                        <p:tgtEl>
                                          <p:spTgt spid="91"/>
                                        </p:tgtEl>
                                      </p:cBhvr>
                                      <p:to x="100000" y="80000"/>
                                    </p:animScale>
                                    <p:animScale>
                                      <p:cBhvr>
                                        <p:cTn id="112" dur="166" decel="50000">
                                          <p:stCondLst>
                                            <p:cond delay="1338"/>
                                          </p:stCondLst>
                                        </p:cTn>
                                        <p:tgtEl>
                                          <p:spTgt spid="91"/>
                                        </p:tgtEl>
                                      </p:cBhvr>
                                      <p:to x="100000" y="100000"/>
                                    </p:animScale>
                                    <p:animScale>
                                      <p:cBhvr>
                                        <p:cTn id="113" dur="26">
                                          <p:stCondLst>
                                            <p:cond delay="1642"/>
                                          </p:stCondLst>
                                        </p:cTn>
                                        <p:tgtEl>
                                          <p:spTgt spid="91"/>
                                        </p:tgtEl>
                                      </p:cBhvr>
                                      <p:to x="100000" y="90000"/>
                                    </p:animScale>
                                    <p:animScale>
                                      <p:cBhvr>
                                        <p:cTn id="114" dur="166" decel="50000">
                                          <p:stCondLst>
                                            <p:cond delay="1668"/>
                                          </p:stCondLst>
                                        </p:cTn>
                                        <p:tgtEl>
                                          <p:spTgt spid="91"/>
                                        </p:tgtEl>
                                      </p:cBhvr>
                                      <p:to x="100000" y="100000"/>
                                    </p:animScale>
                                    <p:animScale>
                                      <p:cBhvr>
                                        <p:cTn id="115" dur="26">
                                          <p:stCondLst>
                                            <p:cond delay="1808"/>
                                          </p:stCondLst>
                                        </p:cTn>
                                        <p:tgtEl>
                                          <p:spTgt spid="91"/>
                                        </p:tgtEl>
                                      </p:cBhvr>
                                      <p:to x="100000" y="95000"/>
                                    </p:animScale>
                                    <p:animScale>
                                      <p:cBhvr>
                                        <p:cTn id="116" dur="166" decel="50000">
                                          <p:stCondLst>
                                            <p:cond delay="1834"/>
                                          </p:stCondLst>
                                        </p:cTn>
                                        <p:tgtEl>
                                          <p:spTgt spid="91"/>
                                        </p:tgtEl>
                                      </p:cBhvr>
                                      <p:to x="100000" y="100000"/>
                                    </p:animScale>
                                  </p:childTnLst>
                                </p:cTn>
                              </p:par>
                            </p:childTnLst>
                          </p:cTn>
                        </p:par>
                      </p:childTnLst>
                    </p:cTn>
                  </p:par>
                  <p:par>
                    <p:cTn id="117" fill="hold">
                      <p:stCondLst>
                        <p:cond delay="indefinite"/>
                      </p:stCondLst>
                      <p:childTnLst>
                        <p:par>
                          <p:cTn id="118" fill="hold">
                            <p:stCondLst>
                              <p:cond delay="0"/>
                            </p:stCondLst>
                            <p:childTnLst>
                              <p:par>
                                <p:cTn id="119" presetID="22" presetClass="entr" presetSubtype="2" fill="hold" nodeType="clickEffect">
                                  <p:stCondLst>
                                    <p:cond delay="0"/>
                                  </p:stCondLst>
                                  <p:childTnLst>
                                    <p:set>
                                      <p:cBhvr>
                                        <p:cTn id="120" dur="1" fill="hold">
                                          <p:stCondLst>
                                            <p:cond delay="0"/>
                                          </p:stCondLst>
                                        </p:cTn>
                                        <p:tgtEl>
                                          <p:spTgt spid="82"/>
                                        </p:tgtEl>
                                        <p:attrNameLst>
                                          <p:attrName>style.visibility</p:attrName>
                                        </p:attrNameLst>
                                      </p:cBhvr>
                                      <p:to>
                                        <p:strVal val="visible"/>
                                      </p:to>
                                    </p:set>
                                    <p:animEffect transition="in" filter="wipe(right)">
                                      <p:cBhvr>
                                        <p:cTn id="121" dur="500"/>
                                        <p:tgtEl>
                                          <p:spTgt spid="82"/>
                                        </p:tgtEl>
                                      </p:cBhvr>
                                    </p:animEffect>
                                  </p:childTnLst>
                                </p:cTn>
                              </p:par>
                            </p:childTnLst>
                          </p:cTn>
                        </p:par>
                      </p:childTnLst>
                    </p:cTn>
                  </p:par>
                  <p:par>
                    <p:cTn id="122" fill="hold">
                      <p:stCondLst>
                        <p:cond delay="indefinite"/>
                      </p:stCondLst>
                      <p:childTnLst>
                        <p:par>
                          <p:cTn id="123" fill="hold">
                            <p:stCondLst>
                              <p:cond delay="0"/>
                            </p:stCondLst>
                            <p:childTnLst>
                              <p:par>
                                <p:cTn id="124" presetID="16" presetClass="entr" presetSubtype="21" fill="hold" grpId="0" nodeType="clickEffect">
                                  <p:stCondLst>
                                    <p:cond delay="0"/>
                                  </p:stCondLst>
                                  <p:childTnLst>
                                    <p:set>
                                      <p:cBhvr>
                                        <p:cTn id="125" dur="1" fill="hold">
                                          <p:stCondLst>
                                            <p:cond delay="0"/>
                                          </p:stCondLst>
                                        </p:cTn>
                                        <p:tgtEl>
                                          <p:spTgt spid="85"/>
                                        </p:tgtEl>
                                        <p:attrNameLst>
                                          <p:attrName>style.visibility</p:attrName>
                                        </p:attrNameLst>
                                      </p:cBhvr>
                                      <p:to>
                                        <p:strVal val="visible"/>
                                      </p:to>
                                    </p:set>
                                    <p:animEffect transition="in" filter="barn(inVertical)">
                                      <p:cBhvr>
                                        <p:cTn id="126" dur="500"/>
                                        <p:tgtEl>
                                          <p:spTgt spid="85"/>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2" fill="hold" nodeType="clickEffect">
                                  <p:stCondLst>
                                    <p:cond delay="0"/>
                                  </p:stCondLst>
                                  <p:childTnLst>
                                    <p:set>
                                      <p:cBhvr>
                                        <p:cTn id="130" dur="1" fill="hold">
                                          <p:stCondLst>
                                            <p:cond delay="0"/>
                                          </p:stCondLst>
                                        </p:cTn>
                                        <p:tgtEl>
                                          <p:spTgt spid="86"/>
                                        </p:tgtEl>
                                        <p:attrNameLst>
                                          <p:attrName>style.visibility</p:attrName>
                                        </p:attrNameLst>
                                      </p:cBhvr>
                                      <p:to>
                                        <p:strVal val="visible"/>
                                      </p:to>
                                    </p:set>
                                    <p:animEffect transition="in" filter="wipe(right)">
                                      <p:cBhvr>
                                        <p:cTn id="131"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63" grpId="0"/>
      <p:bldP spid="64" grpId="0"/>
      <p:bldP spid="39" grpId="0" animBg="1"/>
      <p:bldP spid="66" grpId="0" animBg="1"/>
      <p:bldP spid="40" grpId="0" animBg="1"/>
      <p:bldP spid="67" grpId="0" animBg="1"/>
      <p:bldP spid="84" grpId="0"/>
      <p:bldP spid="8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47E32F-9435-4CCE-92D1-CA499F700A05}" type="slidenum">
              <a:rPr lang="zh-CN" altLang="en-US" smtClean="0"/>
              <a:t>82</a:t>
            </a:fld>
            <a:endParaRPr lang="zh-CN" altLang="en-US"/>
          </a:p>
        </p:txBody>
      </p:sp>
      <p:sp>
        <p:nvSpPr>
          <p:cNvPr id="4" name="椭圆 5"/>
          <p:cNvSpPr>
            <a:spLocks noChangeArrowheads="1"/>
          </p:cNvSpPr>
          <p:nvPr/>
        </p:nvSpPr>
        <p:spPr bwMode="auto">
          <a:xfrm>
            <a:off x="3501886" y="954599"/>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cs typeface="Times New Roman" panose="02020603050405020304" pitchFamily="18" charset="0"/>
            </a:endParaRPr>
          </a:p>
        </p:txBody>
      </p:sp>
      <p:sp>
        <p:nvSpPr>
          <p:cNvPr id="5" name="矩形 6"/>
          <p:cNvSpPr>
            <a:spLocks noChangeArrowheads="1"/>
          </p:cNvSpPr>
          <p:nvPr/>
        </p:nvSpPr>
        <p:spPr bwMode="auto">
          <a:xfrm>
            <a:off x="-11112" y="69278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6" name="文本框 10"/>
          <p:cNvSpPr txBox="1">
            <a:spLocks noChangeArrowheads="1"/>
          </p:cNvSpPr>
          <p:nvPr/>
        </p:nvSpPr>
        <p:spPr bwMode="auto">
          <a:xfrm>
            <a:off x="-112713" y="711162"/>
            <a:ext cx="44716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统计信息和开销模型</a:t>
            </a:r>
            <a:endPar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sp>
        <p:nvSpPr>
          <p:cNvPr id="10" name="文本框 2"/>
          <p:cNvSpPr txBox="1"/>
          <p:nvPr/>
        </p:nvSpPr>
        <p:spPr>
          <a:xfrm>
            <a:off x="209104" y="1331578"/>
            <a:ext cx="6360419" cy="464871"/>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nSpc>
                <a:spcPct val="150000"/>
              </a:lnSpc>
            </a:pPr>
            <a:endParaRPr lang="en-US" altLang="zh-CN" sz="1800" kern="0" dirty="0">
              <a:effectLst/>
              <a:ea typeface="SimSun" pitchFamily="2" charset="-122"/>
              <a:cs typeface="SimSun" pitchFamily="2" charset="-122"/>
            </a:endParaRPr>
          </a:p>
        </p:txBody>
      </p:sp>
      <p:sp>
        <p:nvSpPr>
          <p:cNvPr id="30" name="文本框 29"/>
          <p:cNvSpPr txBox="1"/>
          <p:nvPr/>
        </p:nvSpPr>
        <p:spPr>
          <a:xfrm>
            <a:off x="392899" y="1264178"/>
            <a:ext cx="5411001" cy="1250279"/>
          </a:xfrm>
          <a:prstGeom prst="rect">
            <a:avLst/>
          </a:prstGeom>
          <a:noFill/>
        </p:spPr>
        <p:txBody>
          <a:bodyPr wrap="square">
            <a:spAutoFit/>
          </a:bodyPr>
          <a:lstStyle/>
          <a:p>
            <a:pPr marL="285750" indent="-285750" fontAlgn="auto">
              <a:lnSpc>
                <a:spcPct val="150000"/>
              </a:lnSpc>
              <a:buFont typeface="Wingdings" panose="05000000000000000000" pitchFamily="2" charset="2"/>
              <a:buChar char="Ø"/>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统计直方图</a:t>
            </a: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lnSpc>
                <a:spcPct val="150000"/>
              </a:lnSpc>
              <a:buFont typeface="Wingdings" panose="05000000000000000000" pitchFamily="2" charset="2"/>
              <a:buChar char="Ø"/>
            </a:pPr>
            <a:r>
              <a:rPr lang="zh-CN" altLang="zh-CN" kern="0" dirty="0">
                <a:solidFill>
                  <a:srgbClr val="C00000"/>
                </a:solidFill>
                <a:effectLst/>
                <a:cs typeface="SimSun" pitchFamily="2" charset="-122"/>
              </a:rPr>
              <a:t>直方图</a:t>
            </a:r>
            <a:r>
              <a:rPr lang="en-US" altLang="zh-CN" kern="0" dirty="0">
                <a:solidFill>
                  <a:srgbClr val="00B050"/>
                </a:solidFill>
                <a:effectLst/>
                <a:cs typeface="SimSun" pitchFamily="2" charset="-122"/>
              </a:rPr>
              <a:t>Hist(R,A)</a:t>
            </a:r>
            <a:endParaRPr lang="en-US" altLang="zh-CN" kern="0" dirty="0">
              <a:effectLst/>
              <a:cs typeface="SimSun" pitchFamily="2" charset="-122"/>
            </a:endParaRPr>
          </a:p>
          <a:p>
            <a:pPr marL="800100" lvl="1" indent="-342900">
              <a:lnSpc>
                <a:spcPct val="150000"/>
              </a:lnSpc>
              <a:buFont typeface="Wingdings" panose="05000000000000000000" pitchFamily="2" charset="2"/>
              <a:buChar char="Ø"/>
            </a:pPr>
            <a:r>
              <a:rPr lang="zh-CN" altLang="en-US" kern="0" dirty="0">
                <a:solidFill>
                  <a:srgbClr val="00B050"/>
                </a:solidFill>
                <a:cs typeface="SimSun" pitchFamily="2" charset="-122"/>
              </a:rPr>
              <a:t>如何计算</a:t>
            </a:r>
            <a:r>
              <a:rPr lang="en-US" altLang="zh-CN" i="1" kern="0" dirty="0" err="1">
                <a:solidFill>
                  <a:srgbClr val="7030A0"/>
                </a:solidFill>
                <a:cs typeface="SimSun" pitchFamily="2" charset="-122"/>
              </a:rPr>
              <a:t>S</a:t>
            </a:r>
            <a:r>
              <a:rPr lang="en-US" altLang="zh-CN" i="1" kern="0" baseline="-25000" dirty="0" err="1">
                <a:solidFill>
                  <a:srgbClr val="7030A0"/>
                </a:solidFill>
                <a:cs typeface="SimSun" pitchFamily="2" charset="-122"/>
              </a:rPr>
              <a:t>p</a:t>
            </a:r>
            <a:r>
              <a:rPr lang="en-US" altLang="zh-CN" i="1" kern="0" dirty="0">
                <a:solidFill>
                  <a:srgbClr val="7030A0"/>
                </a:solidFill>
                <a:cs typeface="SimSun" pitchFamily="2" charset="-122"/>
              </a:rPr>
              <a:t>(R)?</a:t>
            </a:r>
            <a:endParaRPr lang="en-US" altLang="zh-CN" i="1" kern="0" dirty="0">
              <a:solidFill>
                <a:srgbClr val="7030A0"/>
              </a:solidFill>
              <a:effectLst/>
              <a:cs typeface="SimSun" pitchFamily="2" charset="-122"/>
            </a:endParaRPr>
          </a:p>
        </p:txBody>
      </p:sp>
      <mc:AlternateContent xmlns:mc="http://schemas.openxmlformats.org/markup-compatibility/2006" xmlns:a14="http://schemas.microsoft.com/office/drawing/2010/main">
        <mc:Choice Requires="a14">
          <p:sp>
            <p:nvSpPr>
              <p:cNvPr id="46" name="文本框 45"/>
              <p:cNvSpPr txBox="1"/>
              <p:nvPr/>
            </p:nvSpPr>
            <p:spPr>
              <a:xfrm>
                <a:off x="3374953" y="1105002"/>
                <a:ext cx="2266965" cy="7023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altLang="zh-CN" sz="2400" kern="100"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altLang="zh-CN" sz="2400" kern="100" baseline="-25000"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a:t>
                </a:r>
                <a:r>
                  <a:rPr lang="en-US" altLang="zh-CN" sz="2400" kern="1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(R)=</a:t>
                </a:r>
                <a:r>
                  <a:rPr lang="en-US" altLang="zh-CN" sz="2400" kern="100" dirty="0">
                    <a:solidFill>
                      <a:srgbClr val="C00000"/>
                    </a:solidFill>
                    <a:ea typeface="Microsoft YaHei" panose="020B0503020204020204" pitchFamily="34" charset="-122"/>
                    <a:cs typeface="Times New Roman" panose="02020603050405020304" pitchFamily="18" charset="0"/>
                  </a:rPr>
                  <a:t> </a:t>
                </a:r>
                <a14:m>
                  <m:oMath xmlns:m="http://schemas.openxmlformats.org/officeDocument/2006/math">
                    <m:f>
                      <m:fPr>
                        <m:ctrlPr>
                          <a:rPr lang="en-US" altLang="zh-CN" sz="240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altLang="zh-CN" sz="2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𝑇</m:t>
                        </m:r>
                        <m:r>
                          <a:rPr lang="en-US" altLang="zh-CN" sz="2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CN" sz="2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zh-CN" altLang="en-US" sz="2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𝜎</m:t>
                            </m:r>
                          </m:e>
                          <m:sub>
                            <m:r>
                              <m:rPr>
                                <m:sty m:val="p"/>
                              </m:rPr>
                              <a:rPr lang="en-US" altLang="zh-CN" sz="2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p</m:t>
                            </m:r>
                          </m:sub>
                        </m:sSub>
                        <m:r>
                          <a:rPr lang="en-US" altLang="zh-CN" sz="2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r>
                          <a:rPr lang="en-US" altLang="zh-CN" sz="2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𝑅</m:t>
                        </m:r>
                        <m:r>
                          <a:rPr lang="en-US" altLang="zh-CN" sz="2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num>
                      <m:den>
                        <m:r>
                          <a:rPr lang="en-US" altLang="zh-CN" sz="2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𝑇</m:t>
                        </m:r>
                        <m:r>
                          <a:rPr lang="en-US" altLang="zh-CN" sz="2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r>
                          <a:rPr lang="en-US" altLang="zh-CN" sz="2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𝑅</m:t>
                        </m:r>
                        <m:r>
                          <a:rPr lang="en-US" altLang="zh-CN" sz="2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den>
                    </m:f>
                  </m:oMath>
                </a14:m>
                <a:endParaRPr lang="zh-CN" altLang="en-US" sz="2400" dirty="0">
                  <a:solidFill>
                    <a:schemeClr val="bg1"/>
                  </a:solidFill>
                </a:endParaRPr>
              </a:p>
            </p:txBody>
          </p:sp>
        </mc:Choice>
        <mc:Fallback xmlns="">
          <p:sp>
            <p:nvSpPr>
              <p:cNvPr id="46" name="文本框 45"/>
              <p:cNvSpPr txBox="1">
                <a:spLocks noRot="1" noChangeAspect="1" noMove="1" noResize="1" noEditPoints="1" noAdjustHandles="1" noChangeArrowheads="1" noChangeShapeType="1" noTextEdit="1"/>
              </p:cNvSpPr>
              <p:nvPr/>
            </p:nvSpPr>
            <p:spPr>
              <a:xfrm>
                <a:off x="3374953" y="1105002"/>
                <a:ext cx="2266965" cy="702372"/>
              </a:xfrm>
              <a:prstGeom prst="rect">
                <a:avLst/>
              </a:prstGeom>
              <a:blipFill rotWithShape="1">
                <a:blip r:embed="rId3"/>
                <a:stretch>
                  <a:fillRect l="-305" t="-919" r="-255" b="-42920"/>
                </a:stretch>
              </a:blipFill>
            </p:spPr>
            <p:style>
              <a:lnRef idx="2">
                <a:schemeClr val="accent2">
                  <a:shade val="50000"/>
                </a:schemeClr>
              </a:lnRef>
              <a:fillRef idx="1">
                <a:schemeClr val="accent2"/>
              </a:fillRef>
              <a:effectRef idx="0">
                <a:schemeClr val="accent2"/>
              </a:effectRef>
              <a:fontRef idx="minor">
                <a:schemeClr val="lt1"/>
              </a:fontRef>
            </p:style>
            <p:txBody>
              <a:bodyPr/>
              <a:lstStyle/>
              <a:p>
                <a:r>
                  <a:rPr lang="en-US" altLang="en-US">
                    <a:noFill/>
                  </a:rPr>
                  <a:t> </a:t>
                </a:r>
              </a:p>
            </p:txBody>
          </p:sp>
        </mc:Fallback>
      </mc:AlternateContent>
      <p:pic>
        <p:nvPicPr>
          <p:cNvPr id="49" name="图片 48"/>
          <p:cNvPicPr>
            <a:picLocks noChangeAspect="1"/>
          </p:cNvPicPr>
          <p:nvPr/>
        </p:nvPicPr>
        <p:blipFill>
          <a:blip r:embed="rId4"/>
          <a:stretch>
            <a:fillRect/>
          </a:stretch>
        </p:blipFill>
        <p:spPr>
          <a:xfrm>
            <a:off x="5309554" y="1453452"/>
            <a:ext cx="347001" cy="347001"/>
          </a:xfrm>
          <a:prstGeom prst="rect">
            <a:avLst/>
          </a:prstGeom>
        </p:spPr>
      </p:pic>
      <p:pic>
        <p:nvPicPr>
          <p:cNvPr id="51" name="图片 50"/>
          <p:cNvPicPr>
            <a:picLocks noChangeAspect="1"/>
          </p:cNvPicPr>
          <p:nvPr/>
        </p:nvPicPr>
        <p:blipFill>
          <a:blip r:embed="rId5"/>
          <a:stretch>
            <a:fillRect/>
          </a:stretch>
        </p:blipFill>
        <p:spPr>
          <a:xfrm>
            <a:off x="5274564" y="1081286"/>
            <a:ext cx="416983" cy="416983"/>
          </a:xfrm>
          <a:prstGeom prst="rect">
            <a:avLst/>
          </a:prstGeom>
        </p:spPr>
      </p:pic>
      <p:graphicFrame>
        <p:nvGraphicFramePr>
          <p:cNvPr id="45" name="Group 4"/>
          <p:cNvGraphicFramePr>
            <a:graphicFrameLocks noGrp="1"/>
          </p:cNvGraphicFramePr>
          <p:nvPr/>
        </p:nvGraphicFramePr>
        <p:xfrm>
          <a:off x="6152527" y="91295"/>
          <a:ext cx="2944204" cy="1554480"/>
        </p:xfrm>
        <a:graphic>
          <a:graphicData uri="http://schemas.openxmlformats.org/drawingml/2006/table">
            <a:tbl>
              <a:tblPr/>
              <a:tblGrid>
                <a:gridCol w="585993">
                  <a:extLst>
                    <a:ext uri="{9D8B030D-6E8A-4147-A177-3AD203B41FA5}">
                      <a16:colId xmlns:a16="http://schemas.microsoft.com/office/drawing/2014/main" val="20000"/>
                    </a:ext>
                  </a:extLst>
                </a:gridCol>
                <a:gridCol w="710858">
                  <a:extLst>
                    <a:ext uri="{9D8B030D-6E8A-4147-A177-3AD203B41FA5}">
                      <a16:colId xmlns:a16="http://schemas.microsoft.com/office/drawing/2014/main" val="20001"/>
                    </a:ext>
                  </a:extLst>
                </a:gridCol>
                <a:gridCol w="527942">
                  <a:extLst>
                    <a:ext uri="{9D8B030D-6E8A-4147-A177-3AD203B41FA5}">
                      <a16:colId xmlns:a16="http://schemas.microsoft.com/office/drawing/2014/main" val="20002"/>
                    </a:ext>
                  </a:extLst>
                </a:gridCol>
                <a:gridCol w="533419">
                  <a:extLst>
                    <a:ext uri="{9D8B030D-6E8A-4147-A177-3AD203B41FA5}">
                      <a16:colId xmlns:a16="http://schemas.microsoft.com/office/drawing/2014/main" val="20003"/>
                    </a:ext>
                  </a:extLst>
                </a:gridCol>
                <a:gridCol w="585992">
                  <a:extLst>
                    <a:ext uri="{9D8B030D-6E8A-4147-A177-3AD203B41FA5}">
                      <a16:colId xmlns:a16="http://schemas.microsoft.com/office/drawing/2014/main" val="20004"/>
                    </a:ext>
                  </a:extLst>
                </a:gridCol>
              </a:tblGrid>
              <a:tr h="242529">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95001</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李勇</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男</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20</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CS</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2529">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rPr>
                        <a:t>95002</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刘晨</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女</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19</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IS</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2529">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rPr>
                        <a:t>95003</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王敏</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女</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18</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MA</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529">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95004</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张立</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男</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19</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CS</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49653">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95005</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陈刚</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男</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17</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CS</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49653">
                <a:tc>
                  <a:txBody>
                    <a:body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95006</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赵珊</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女</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19</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IS</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8" name="组合 7"/>
          <p:cNvGrpSpPr/>
          <p:nvPr/>
        </p:nvGrpSpPr>
        <p:grpSpPr>
          <a:xfrm>
            <a:off x="4983637" y="2112806"/>
            <a:ext cx="2125855" cy="2731527"/>
            <a:chOff x="5018378" y="2742730"/>
            <a:chExt cx="2125855" cy="2731527"/>
          </a:xfrm>
        </p:grpSpPr>
        <p:sp>
          <p:nvSpPr>
            <p:cNvPr id="50" name="文本框 49"/>
            <p:cNvSpPr txBox="1"/>
            <p:nvPr/>
          </p:nvSpPr>
          <p:spPr>
            <a:xfrm>
              <a:off x="5018378" y="2742730"/>
              <a:ext cx="2125855" cy="830997"/>
            </a:xfrm>
            <a:prstGeom prst="rect">
              <a:avLst/>
            </a:prstGeom>
            <a:noFill/>
            <a:ln w="12700">
              <a:solidFill>
                <a:schemeClr val="tx1"/>
              </a:solidFill>
            </a:ln>
          </p:spPr>
          <p:txBody>
            <a:bodyPr wrap="square" rtlCol="0">
              <a:spAutoFit/>
            </a:bodyPr>
            <a:lstStyle/>
            <a:p>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a:t>
              </a:r>
            </a:p>
            <a:p>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Student</a:t>
              </a:r>
            </a:p>
            <a:p>
              <a:r>
                <a:rPr lang="en-US" altLang="zh-CN" sz="1600" dirty="0">
                  <a:ea typeface="SimSun" panose="02010600030101010101" pitchFamily="2" charset="-122"/>
                </a:rPr>
                <a:t>WHERE </a:t>
              </a:r>
              <a:r>
                <a:rPr lang="en-US" altLang="zh-CN" sz="1600" dirty="0" err="1">
                  <a:solidFill>
                    <a:srgbClr val="C00000"/>
                  </a:solidFill>
                  <a:ea typeface="SimSun" panose="02010600030101010101" pitchFamily="2" charset="-122"/>
                </a:rPr>
                <a:t>StuID</a:t>
              </a:r>
              <a:r>
                <a:rPr lang="en-US" altLang="zh-CN" sz="1600" dirty="0">
                  <a:solidFill>
                    <a:srgbClr val="C00000"/>
                  </a:solidFill>
                  <a:ea typeface="SimSun" panose="02010600030101010101" pitchFamily="2" charset="-122"/>
                </a:rPr>
                <a:t> = ‘95002’;</a:t>
              </a:r>
            </a:p>
          </p:txBody>
        </p:sp>
        <p:sp>
          <p:nvSpPr>
            <p:cNvPr id="53" name="文本框 52"/>
            <p:cNvSpPr txBox="1"/>
            <p:nvPr/>
          </p:nvSpPr>
          <p:spPr>
            <a:xfrm>
              <a:off x="5086833" y="3693821"/>
              <a:ext cx="2057400" cy="830997"/>
            </a:xfrm>
            <a:prstGeom prst="rect">
              <a:avLst/>
            </a:prstGeom>
            <a:noFill/>
            <a:ln w="12700">
              <a:solidFill>
                <a:schemeClr val="tx1"/>
              </a:solidFill>
            </a:ln>
          </p:spPr>
          <p:txBody>
            <a:bodyPr wrap="square" rtlCol="0">
              <a:spAutoFit/>
            </a:bodyPr>
            <a:lstStyle/>
            <a:p>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a:t>
              </a:r>
            </a:p>
            <a:p>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Student</a:t>
              </a:r>
            </a:p>
            <a:p>
              <a:r>
                <a:rPr lang="en-US" altLang="zh-CN" sz="1600" dirty="0">
                  <a:ea typeface="SimSun" panose="02010600030101010101" pitchFamily="2" charset="-122"/>
                </a:rPr>
                <a:t>WHERE </a:t>
              </a:r>
              <a:r>
                <a:rPr lang="en-US" altLang="zh-CN" sz="1600" dirty="0" err="1">
                  <a:solidFill>
                    <a:srgbClr val="C00000"/>
                  </a:solidFill>
                  <a:ea typeface="SimSun" panose="02010600030101010101" pitchFamily="2" charset="-122"/>
                </a:rPr>
                <a:t>Ssex</a:t>
              </a:r>
              <a:r>
                <a:rPr lang="en-US" altLang="zh-CN" sz="1600" dirty="0">
                  <a:solidFill>
                    <a:srgbClr val="C00000"/>
                  </a:solidFill>
                  <a:ea typeface="SimSun" panose="02010600030101010101" pitchFamily="2" charset="-122"/>
                </a:rPr>
                <a:t> = ‘</a:t>
              </a:r>
              <a:r>
                <a:rPr lang="zh-CN" altLang="en-US" sz="1600" dirty="0">
                  <a:solidFill>
                    <a:srgbClr val="C00000"/>
                  </a:solidFill>
                  <a:ea typeface="SimSun" panose="02010600030101010101" pitchFamily="2" charset="-122"/>
                </a:rPr>
                <a:t>男</a:t>
              </a:r>
              <a:r>
                <a:rPr lang="en-US" altLang="zh-CN" sz="1600" dirty="0">
                  <a:solidFill>
                    <a:srgbClr val="C00000"/>
                  </a:solidFill>
                  <a:ea typeface="SimSun" panose="02010600030101010101" pitchFamily="2" charset="-122"/>
                </a:rPr>
                <a:t>’;</a:t>
              </a:r>
            </a:p>
          </p:txBody>
        </p:sp>
        <p:sp>
          <p:nvSpPr>
            <p:cNvPr id="54" name="文本框 53"/>
            <p:cNvSpPr txBox="1"/>
            <p:nvPr/>
          </p:nvSpPr>
          <p:spPr>
            <a:xfrm>
              <a:off x="5086833" y="4643260"/>
              <a:ext cx="2057400" cy="830997"/>
            </a:xfrm>
            <a:prstGeom prst="rect">
              <a:avLst/>
            </a:prstGeom>
            <a:noFill/>
            <a:ln w="12700">
              <a:solidFill>
                <a:schemeClr val="tx1"/>
              </a:solidFill>
            </a:ln>
          </p:spPr>
          <p:txBody>
            <a:bodyPr wrap="square" rtlCol="0">
              <a:spAutoFit/>
            </a:bodyPr>
            <a:lstStyle/>
            <a:p>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a:t>
              </a:r>
            </a:p>
            <a:p>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Student</a:t>
              </a:r>
            </a:p>
            <a:p>
              <a:r>
                <a:rPr lang="en-US" altLang="zh-CN" sz="1600" dirty="0">
                  <a:ea typeface="SimSun" panose="02010600030101010101" pitchFamily="2" charset="-122"/>
                </a:rPr>
                <a:t>WHERE </a:t>
              </a:r>
              <a:r>
                <a:rPr lang="en-US" altLang="zh-CN" sz="1600" dirty="0">
                  <a:solidFill>
                    <a:srgbClr val="C00000"/>
                  </a:solidFill>
                  <a:ea typeface="SimSun" panose="02010600030101010101" pitchFamily="2" charset="-122"/>
                </a:rPr>
                <a:t>Sage &lt; 18;</a:t>
              </a:r>
            </a:p>
          </p:txBody>
        </p:sp>
      </p:grpSp>
      <p:graphicFrame>
        <p:nvGraphicFramePr>
          <p:cNvPr id="36" name="表格 36"/>
          <p:cNvGraphicFramePr>
            <a:graphicFrameLocks noGrp="1"/>
          </p:cNvGraphicFramePr>
          <p:nvPr/>
        </p:nvGraphicFramePr>
        <p:xfrm>
          <a:off x="7179886" y="1737261"/>
          <a:ext cx="1940334" cy="3191478"/>
        </p:xfrm>
        <a:graphic>
          <a:graphicData uri="http://schemas.openxmlformats.org/drawingml/2006/table">
            <a:tbl>
              <a:tblPr firstRow="1" bandRow="1">
                <a:tableStyleId>{5C22544A-7EE6-4342-B048-85BDC9FD1C3A}</a:tableStyleId>
              </a:tblPr>
              <a:tblGrid>
                <a:gridCol w="629963">
                  <a:extLst>
                    <a:ext uri="{9D8B030D-6E8A-4147-A177-3AD203B41FA5}">
                      <a16:colId xmlns:a16="http://schemas.microsoft.com/office/drawing/2014/main" val="20000"/>
                    </a:ext>
                  </a:extLst>
                </a:gridCol>
                <a:gridCol w="1310371">
                  <a:extLst>
                    <a:ext uri="{9D8B030D-6E8A-4147-A177-3AD203B41FA5}">
                      <a16:colId xmlns:a16="http://schemas.microsoft.com/office/drawing/2014/main" val="20001"/>
                    </a:ext>
                  </a:extLst>
                </a:gridCol>
              </a:tblGrid>
              <a:tr h="412434">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00" i="1" dirty="0">
                          <a:solidFill>
                            <a:srgbClr val="FFC000"/>
                          </a:solidFill>
                        </a:rPr>
                        <a:t>Card(R,A)</a:t>
                      </a:r>
                      <a:endParaRPr lang="zh-CN" altLang="en-US" sz="1000" i="1" dirty="0">
                        <a:solidFill>
                          <a:srgbClr val="FFC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i="1" kern="0" dirty="0" err="1">
                          <a:solidFill>
                            <a:srgbClr val="7030A0"/>
                          </a:solidFill>
                          <a:cs typeface="SimSun" pitchFamily="2" charset="-122"/>
                        </a:rPr>
                        <a:t>S</a:t>
                      </a:r>
                      <a:r>
                        <a:rPr lang="en-US" altLang="zh-CN" i="1" kern="0" baseline="-25000" dirty="0" err="1">
                          <a:solidFill>
                            <a:srgbClr val="7030A0"/>
                          </a:solidFill>
                          <a:cs typeface="SimSun" pitchFamily="2" charset="-122"/>
                        </a:rPr>
                        <a:t>p</a:t>
                      </a:r>
                      <a:r>
                        <a:rPr lang="en-US" altLang="zh-CN" i="1" kern="0" dirty="0">
                          <a:solidFill>
                            <a:srgbClr val="7030A0"/>
                          </a:solidFill>
                          <a:cs typeface="SimSun" pitchFamily="2" charset="-122"/>
                        </a:rPr>
                        <a:t>(R)?</a:t>
                      </a:r>
                      <a:endParaRPr lang="zh-CN" altLang="en-US" dirty="0"/>
                    </a:p>
                  </a:txBody>
                  <a:tcPr/>
                </a:tc>
                <a:extLst>
                  <a:ext uri="{0D108BD9-81ED-4DB2-BD59-A6C34878D82A}">
                    <a16:rowId xmlns:a16="http://schemas.microsoft.com/office/drawing/2014/main" val="10000"/>
                  </a:ext>
                </a:extLst>
              </a:tr>
              <a:tr h="876436">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1"/>
                  </a:ext>
                </a:extLst>
              </a:tr>
              <a:tr h="926701">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2"/>
                  </a:ext>
                </a:extLst>
              </a:tr>
              <a:tr h="975907">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59" name="文本框 58"/>
              <p:cNvSpPr txBox="1"/>
              <p:nvPr/>
            </p:nvSpPr>
            <p:spPr>
              <a:xfrm>
                <a:off x="7767257" y="2333684"/>
                <a:ext cx="1428464" cy="427105"/>
              </a:xfrm>
              <a:prstGeom prst="rect">
                <a:avLst/>
              </a:prstGeom>
              <a:noFill/>
            </p:spPr>
            <p:txBody>
              <a:bodyPr wrap="square">
                <a:spAutoFit/>
              </a:bodyPr>
              <a:lstStyle/>
              <a:p>
                <a14:m>
                  <m:oMath xmlns:m="http://schemas.openxmlformats.org/officeDocument/2006/math">
                    <m:f>
                      <m:fPr>
                        <m:ctrlPr>
                          <a:rPr lang="en-US" altLang="zh-CN" sz="140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altLang="zh-CN" sz="1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1</m:t>
                        </m:r>
                      </m:num>
                      <m:den>
                        <m:r>
                          <m:rPr>
                            <m:nor/>
                          </m:rPr>
                          <a:rPr lang="en-US" altLang="zh-CN" sz="1400" i="1" dirty="0">
                            <a:solidFill>
                              <a:srgbClr val="C00000"/>
                            </a:solidFill>
                            <a:latin typeface="DejaVu Math TeX Gyre" panose="02000503000000000000" charset="0"/>
                          </a:rPr>
                          <m:t>Card</m:t>
                        </m:r>
                        <m:r>
                          <m:rPr>
                            <m:nor/>
                          </m:rPr>
                          <a:rPr lang="en-US" altLang="zh-CN" sz="1400" i="1" dirty="0">
                            <a:solidFill>
                              <a:srgbClr val="C00000"/>
                            </a:solidFill>
                            <a:latin typeface="DejaVu Math TeX Gyre" panose="02000503000000000000" charset="0"/>
                          </a:rPr>
                          <m:t>(</m:t>
                        </m:r>
                        <m:r>
                          <m:rPr>
                            <m:nor/>
                          </m:rPr>
                          <a:rPr lang="en-US" altLang="zh-CN" sz="1400" i="1" dirty="0">
                            <a:solidFill>
                              <a:srgbClr val="C00000"/>
                            </a:solidFill>
                            <a:latin typeface="DejaVu Math TeX Gyre" panose="02000503000000000000" charset="0"/>
                          </a:rPr>
                          <m:t>R</m:t>
                        </m:r>
                        <m:r>
                          <m:rPr>
                            <m:nor/>
                          </m:rPr>
                          <a:rPr lang="en-US" altLang="zh-CN" sz="1400" i="1" dirty="0">
                            <a:solidFill>
                              <a:srgbClr val="C00000"/>
                            </a:solidFill>
                            <a:latin typeface="DejaVu Math TeX Gyre" panose="02000503000000000000" charset="0"/>
                          </a:rPr>
                          <m:t>,</m:t>
                        </m:r>
                        <m:r>
                          <m:rPr>
                            <m:nor/>
                          </m:rPr>
                          <a:rPr lang="en-US" altLang="zh-CN" sz="1400" i="1" dirty="0">
                            <a:solidFill>
                              <a:srgbClr val="C00000"/>
                            </a:solidFill>
                            <a:latin typeface="DejaVu Math TeX Gyre" panose="02000503000000000000" charset="0"/>
                          </a:rPr>
                          <m:t>A</m:t>
                        </m:r>
                        <m:r>
                          <m:rPr>
                            <m:nor/>
                          </m:rPr>
                          <a:rPr lang="en-US" altLang="zh-CN" sz="1400" i="1" dirty="0">
                            <a:solidFill>
                              <a:srgbClr val="C00000"/>
                            </a:solidFill>
                            <a:latin typeface="DejaVu Math TeX Gyre" panose="02000503000000000000" charset="0"/>
                          </a:rPr>
                          <m:t>)</m:t>
                        </m:r>
                      </m:den>
                    </m:f>
                    <m:r>
                      <a:rPr lang="en-US" altLang="zh-CN" sz="1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oMath>
                </a14:m>
                <a:r>
                  <a:rPr lang="en-US" altLang="zh-CN" sz="1400" kern="100" dirty="0">
                    <a:solidFill>
                      <a:srgbClr val="C00000"/>
                    </a:solidFill>
                    <a:ea typeface="Microsoft YaHei" panose="020B0503020204020204" pitchFamily="34" charset="-122"/>
                    <a:cs typeface="Times New Roman" panose="02020603050405020304" pitchFamily="18" charset="0"/>
                  </a:rPr>
                  <a:t> </a:t>
                </a:r>
                <a14:m>
                  <m:oMath xmlns:m="http://schemas.openxmlformats.org/officeDocument/2006/math">
                    <m:f>
                      <m:fPr>
                        <m:ctrlPr>
                          <a:rPr lang="en-US" altLang="zh-CN" sz="1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altLang="zh-CN" sz="1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1</m:t>
                        </m:r>
                      </m:num>
                      <m:den>
                        <m:r>
                          <a:rPr lang="en-US" altLang="zh-CN" sz="1400" i="1" kern="100" dirty="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𝑇</m:t>
                        </m:r>
                        <m:r>
                          <a:rPr lang="en-US" altLang="zh-CN" sz="1400" i="1" kern="100" dirty="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m:t>
                        </m:r>
                        <m:r>
                          <a:rPr lang="en-US" altLang="zh-CN" sz="1400" i="1" kern="100" dirty="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𝑅</m:t>
                        </m:r>
                        <m:r>
                          <a:rPr lang="en-US" altLang="zh-CN" sz="1400" i="1" kern="100" dirty="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m:t>
                        </m:r>
                        <m:r>
                          <m:rPr>
                            <m:nor/>
                          </m:rPr>
                          <a:rPr lang="zh-CN" altLang="en-US" sz="1400" dirty="0">
                            <a:solidFill>
                              <a:srgbClr val="00B050"/>
                            </a:solidFill>
                            <a:latin typeface="DejaVu Math TeX Gyre" panose="02000503000000000000" charset="0"/>
                          </a:rPr>
                          <m:t> </m:t>
                        </m:r>
                      </m:den>
                    </m:f>
                  </m:oMath>
                </a14:m>
                <a:endParaRPr lang="zh-CN" altLang="en-US" sz="1400" dirty="0"/>
              </a:p>
            </p:txBody>
          </p:sp>
        </mc:Choice>
        <mc:Fallback xmlns="">
          <p:sp>
            <p:nvSpPr>
              <p:cNvPr id="59" name="文本框 58"/>
              <p:cNvSpPr txBox="1">
                <a:spLocks noRot="1" noChangeAspect="1" noMove="1" noResize="1" noEditPoints="1" noAdjustHandles="1" noChangeArrowheads="1" noChangeShapeType="1" noTextEdit="1"/>
              </p:cNvSpPr>
              <p:nvPr/>
            </p:nvSpPr>
            <p:spPr>
              <a:xfrm>
                <a:off x="7767257" y="2333684"/>
                <a:ext cx="1428464" cy="427105"/>
              </a:xfrm>
              <a:prstGeom prst="rect">
                <a:avLst/>
              </a:prstGeom>
              <a:blipFill rotWithShape="1">
                <a:blip r:embed="rId6"/>
                <a:stretch>
                  <a:fillRect l="-40" t="-14" r="20" b="-71558"/>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7842758" y="3220477"/>
                <a:ext cx="1277462" cy="5259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sz="140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altLang="zh-CN" sz="1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1</m:t>
                          </m:r>
                        </m:num>
                        <m:den>
                          <m:r>
                            <m:rPr>
                              <m:nor/>
                            </m:rPr>
                            <a:rPr lang="en-US" altLang="zh-CN" sz="1400" i="1" dirty="0">
                              <a:solidFill>
                                <a:srgbClr val="C00000"/>
                              </a:solidFill>
                              <a:latin typeface="DejaVu Math TeX Gyre" panose="02000503000000000000" charset="0"/>
                            </a:rPr>
                            <m:t>Card</m:t>
                          </m:r>
                          <m:r>
                            <m:rPr>
                              <m:nor/>
                            </m:rPr>
                            <a:rPr lang="en-US" altLang="zh-CN" sz="1400" i="1" dirty="0">
                              <a:solidFill>
                                <a:srgbClr val="C00000"/>
                              </a:solidFill>
                              <a:latin typeface="DejaVu Math TeX Gyre" panose="02000503000000000000" charset="0"/>
                            </a:rPr>
                            <m:t>(</m:t>
                          </m:r>
                          <m:r>
                            <m:rPr>
                              <m:nor/>
                            </m:rPr>
                            <a:rPr lang="en-US" altLang="zh-CN" sz="1400" i="1" dirty="0">
                              <a:solidFill>
                                <a:srgbClr val="C00000"/>
                              </a:solidFill>
                              <a:latin typeface="DejaVu Math TeX Gyre" panose="02000503000000000000" charset="0"/>
                            </a:rPr>
                            <m:t>R</m:t>
                          </m:r>
                          <m:r>
                            <m:rPr>
                              <m:nor/>
                            </m:rPr>
                            <a:rPr lang="en-US" altLang="zh-CN" sz="1400" i="1" dirty="0">
                              <a:solidFill>
                                <a:srgbClr val="C00000"/>
                              </a:solidFill>
                              <a:latin typeface="DejaVu Math TeX Gyre" panose="02000503000000000000" charset="0"/>
                            </a:rPr>
                            <m:t>,</m:t>
                          </m:r>
                          <m:r>
                            <m:rPr>
                              <m:nor/>
                            </m:rPr>
                            <a:rPr lang="en-US" altLang="zh-CN" sz="1400" i="1" dirty="0">
                              <a:solidFill>
                                <a:srgbClr val="C00000"/>
                              </a:solidFill>
                              <a:latin typeface="DejaVu Math TeX Gyre" panose="02000503000000000000" charset="0"/>
                            </a:rPr>
                            <m:t>A</m:t>
                          </m:r>
                          <m:r>
                            <m:rPr>
                              <m:nor/>
                            </m:rPr>
                            <a:rPr lang="en-US" altLang="zh-CN" sz="1400" i="1" dirty="0">
                              <a:solidFill>
                                <a:srgbClr val="C00000"/>
                              </a:solidFill>
                              <a:latin typeface="DejaVu Math TeX Gyre" panose="02000503000000000000" charset="0"/>
                            </a:rPr>
                            <m:t>)</m:t>
                          </m:r>
                          <m:r>
                            <m:rPr>
                              <m:nor/>
                            </m:rPr>
                            <a:rPr lang="zh-CN" altLang="en-US" sz="1400" i="1" dirty="0">
                              <a:solidFill>
                                <a:srgbClr val="C00000"/>
                              </a:solidFill>
                              <a:latin typeface="DejaVu Math TeX Gyre" panose="02000503000000000000" charset="0"/>
                            </a:rPr>
                            <m:t> </m:t>
                          </m:r>
                        </m:den>
                      </m:f>
                      <m:r>
                        <a:rPr lang="en-US" altLang="zh-CN" sz="1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f>
                        <m:fPr>
                          <m:ctrlPr>
                            <a:rPr lang="en-US" altLang="zh-CN" sz="1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altLang="zh-CN" sz="1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1</m:t>
                          </m:r>
                        </m:num>
                        <m:den>
                          <m:r>
                            <a:rPr lang="en-US" altLang="zh-CN" sz="1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2</m:t>
                          </m:r>
                        </m:den>
                      </m:f>
                    </m:oMath>
                  </m:oMathPara>
                </a14:m>
                <a:endParaRPr lang="zh-CN" altLang="en-US" sz="1400" dirty="0"/>
              </a:p>
            </p:txBody>
          </p:sp>
        </mc:Choice>
        <mc:Fallback xmlns="">
          <p:sp>
            <p:nvSpPr>
              <p:cNvPr id="60" name="文本框 59"/>
              <p:cNvSpPr txBox="1">
                <a:spLocks noRot="1" noChangeAspect="1" noMove="1" noResize="1" noEditPoints="1" noAdjustHandles="1" noChangeArrowheads="1" noChangeShapeType="1" noTextEdit="1"/>
              </p:cNvSpPr>
              <p:nvPr/>
            </p:nvSpPr>
            <p:spPr>
              <a:xfrm>
                <a:off x="7842758" y="3220477"/>
                <a:ext cx="1277462" cy="525913"/>
              </a:xfrm>
              <a:prstGeom prst="rect">
                <a:avLst/>
              </a:prstGeom>
              <a:blipFill rotWithShape="1">
                <a:blip r:embed="rId7"/>
                <a:stretch>
                  <a:fillRect l="-40" t="-75" r="27" b="-6956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1" name="文本框 60"/>
              <p:cNvSpPr txBox="1"/>
              <p:nvPr/>
            </p:nvSpPr>
            <p:spPr>
              <a:xfrm>
                <a:off x="7068339" y="2391457"/>
                <a:ext cx="89697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kern="100" dirty="0" smtClean="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𝑇</m:t>
                      </m:r>
                      <m:r>
                        <a:rPr lang="en-US" altLang="zh-CN" i="1" kern="100" dirty="0" smtClean="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m:t>
                      </m:r>
                      <m:r>
                        <a:rPr lang="en-US" altLang="zh-CN" i="1" kern="100" dirty="0" smtClean="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𝑅</m:t>
                      </m:r>
                      <m:r>
                        <a:rPr lang="en-US" altLang="zh-CN" i="1" kern="100" dirty="0" smtClean="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m:t>
                      </m:r>
                    </m:oMath>
                  </m:oMathPara>
                </a14:m>
                <a:endParaRPr lang="zh-CN" altLang="en-US" dirty="0">
                  <a:solidFill>
                    <a:srgbClr val="00B050"/>
                  </a:solidFill>
                </a:endParaRPr>
              </a:p>
            </p:txBody>
          </p:sp>
        </mc:Choice>
        <mc:Fallback xmlns="">
          <p:sp>
            <p:nvSpPr>
              <p:cNvPr id="61" name="文本框 60"/>
              <p:cNvSpPr txBox="1">
                <a:spLocks noRot="1" noChangeAspect="1" noMove="1" noResize="1" noEditPoints="1" noAdjustHandles="1" noChangeArrowheads="1" noChangeShapeType="1" noTextEdit="1"/>
              </p:cNvSpPr>
              <p:nvPr/>
            </p:nvSpPr>
            <p:spPr>
              <a:xfrm>
                <a:off x="7068339" y="2391457"/>
                <a:ext cx="896973" cy="369332"/>
              </a:xfrm>
              <a:prstGeom prst="rect">
                <a:avLst/>
              </a:prstGeom>
              <a:blipFill rotWithShape="1">
                <a:blip r:embed="rId8"/>
                <a:stretch>
                  <a:fillRect l="-17" t="-13" r="57" b="120"/>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7038163" y="3274903"/>
                <a:ext cx="89697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kern="100" dirty="0" smtClean="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2</m:t>
                      </m:r>
                    </m:oMath>
                  </m:oMathPara>
                </a14:m>
                <a:endParaRPr lang="zh-CN" altLang="en-US" dirty="0">
                  <a:solidFill>
                    <a:srgbClr val="00B050"/>
                  </a:solidFill>
                </a:endParaRPr>
              </a:p>
            </p:txBody>
          </p:sp>
        </mc:Choice>
        <mc:Fallback xmlns="">
          <p:sp>
            <p:nvSpPr>
              <p:cNvPr id="62" name="文本框 61"/>
              <p:cNvSpPr txBox="1">
                <a:spLocks noRot="1" noChangeAspect="1" noMove="1" noResize="1" noEditPoints="1" noAdjustHandles="1" noChangeArrowheads="1" noChangeShapeType="1" noTextEdit="1"/>
              </p:cNvSpPr>
              <p:nvPr/>
            </p:nvSpPr>
            <p:spPr>
              <a:xfrm>
                <a:off x="7038163" y="3274903"/>
                <a:ext cx="896973" cy="369332"/>
              </a:xfrm>
              <a:prstGeom prst="rect">
                <a:avLst/>
              </a:prstGeom>
              <a:blipFill rotWithShape="1">
                <a:blip r:embed="rId9"/>
                <a:stretch>
                  <a:fillRect l="-51" t="-56" r="20" b="164"/>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3" name="文本框 62"/>
              <p:cNvSpPr txBox="1"/>
              <p:nvPr/>
            </p:nvSpPr>
            <p:spPr>
              <a:xfrm>
                <a:off x="7013573" y="4211252"/>
                <a:ext cx="89697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kern="100" dirty="0" smtClean="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4</m:t>
                      </m:r>
                    </m:oMath>
                  </m:oMathPara>
                </a14:m>
                <a:endParaRPr lang="zh-CN" altLang="en-US" dirty="0">
                  <a:solidFill>
                    <a:srgbClr val="00B050"/>
                  </a:solidFill>
                </a:endParaRPr>
              </a:p>
            </p:txBody>
          </p:sp>
        </mc:Choice>
        <mc:Fallback xmlns="">
          <p:sp>
            <p:nvSpPr>
              <p:cNvPr id="63" name="文本框 62"/>
              <p:cNvSpPr txBox="1">
                <a:spLocks noRot="1" noChangeAspect="1" noMove="1" noResize="1" noEditPoints="1" noAdjustHandles="1" noChangeArrowheads="1" noChangeShapeType="1" noTextEdit="1"/>
              </p:cNvSpPr>
              <p:nvPr/>
            </p:nvSpPr>
            <p:spPr>
              <a:xfrm>
                <a:off x="7013573" y="4211252"/>
                <a:ext cx="896973" cy="369332"/>
              </a:xfrm>
              <a:prstGeom prst="rect">
                <a:avLst/>
              </a:prstGeom>
              <a:blipFill rotWithShape="1">
                <a:blip r:embed="rId10"/>
                <a:stretch>
                  <a:fillRect l="-71" t="-154" r="39" b="8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a:off x="7809564" y="4148567"/>
                <a:ext cx="1343850" cy="5259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sz="1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altLang="zh-CN" sz="1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1</m:t>
                          </m:r>
                        </m:num>
                        <m:den>
                          <m:r>
                            <m:rPr>
                              <m:nor/>
                            </m:rPr>
                            <a:rPr lang="en-US" altLang="zh-CN" sz="1400" i="1" dirty="0">
                              <a:solidFill>
                                <a:srgbClr val="C00000"/>
                              </a:solidFill>
                              <a:latin typeface="DejaVu Math TeX Gyre" panose="02000503000000000000" charset="0"/>
                            </a:rPr>
                            <m:t>Card</m:t>
                          </m:r>
                          <m:r>
                            <m:rPr>
                              <m:nor/>
                            </m:rPr>
                            <a:rPr lang="en-US" altLang="zh-CN" sz="1400" i="1" dirty="0">
                              <a:solidFill>
                                <a:srgbClr val="C00000"/>
                              </a:solidFill>
                              <a:latin typeface="DejaVu Math TeX Gyre" panose="02000503000000000000" charset="0"/>
                            </a:rPr>
                            <m:t>(</m:t>
                          </m:r>
                          <m:r>
                            <m:rPr>
                              <m:nor/>
                            </m:rPr>
                            <a:rPr lang="en-US" altLang="zh-CN" sz="1400" i="1" dirty="0">
                              <a:solidFill>
                                <a:srgbClr val="C00000"/>
                              </a:solidFill>
                              <a:latin typeface="DejaVu Math TeX Gyre" panose="02000503000000000000" charset="0"/>
                            </a:rPr>
                            <m:t>R</m:t>
                          </m:r>
                          <m:r>
                            <m:rPr>
                              <m:nor/>
                            </m:rPr>
                            <a:rPr lang="en-US" altLang="zh-CN" sz="1400" i="1" dirty="0">
                              <a:solidFill>
                                <a:srgbClr val="C00000"/>
                              </a:solidFill>
                              <a:latin typeface="DejaVu Math TeX Gyre" panose="02000503000000000000" charset="0"/>
                            </a:rPr>
                            <m:t>,</m:t>
                          </m:r>
                          <m:r>
                            <m:rPr>
                              <m:nor/>
                            </m:rPr>
                            <a:rPr lang="en-US" altLang="zh-CN" sz="1400" i="1" dirty="0">
                              <a:solidFill>
                                <a:srgbClr val="C00000"/>
                              </a:solidFill>
                              <a:latin typeface="DejaVu Math TeX Gyre" panose="02000503000000000000" charset="0"/>
                            </a:rPr>
                            <m:t>A</m:t>
                          </m:r>
                          <m:r>
                            <m:rPr>
                              <m:nor/>
                            </m:rPr>
                            <a:rPr lang="en-US" altLang="zh-CN" sz="1400" i="1" dirty="0">
                              <a:solidFill>
                                <a:srgbClr val="C00000"/>
                              </a:solidFill>
                              <a:latin typeface="DejaVu Math TeX Gyre" panose="02000503000000000000" charset="0"/>
                            </a:rPr>
                            <m:t>)</m:t>
                          </m:r>
                          <m:r>
                            <m:rPr>
                              <m:nor/>
                            </m:rPr>
                            <a:rPr lang="zh-CN" altLang="en-US" sz="1400" i="1" dirty="0">
                              <a:solidFill>
                                <a:srgbClr val="C00000"/>
                              </a:solidFill>
                              <a:latin typeface="DejaVu Math TeX Gyre" panose="02000503000000000000" charset="0"/>
                            </a:rPr>
                            <m:t> </m:t>
                          </m:r>
                        </m:den>
                      </m:f>
                      <m:r>
                        <a:rPr lang="en-US" altLang="zh-CN" sz="1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f>
                        <m:fPr>
                          <m:ctrlPr>
                            <a:rPr lang="en-US" altLang="zh-CN" sz="140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altLang="zh-CN" sz="1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1</m:t>
                          </m:r>
                        </m:num>
                        <m:den>
                          <m:r>
                            <a:rPr lang="en-US" altLang="zh-CN" sz="1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4</m:t>
                          </m:r>
                        </m:den>
                      </m:f>
                    </m:oMath>
                  </m:oMathPara>
                </a14:m>
                <a:endParaRPr lang="zh-CN" altLang="en-US" sz="1400" dirty="0"/>
              </a:p>
            </p:txBody>
          </p:sp>
        </mc:Choice>
        <mc:Fallback xmlns="">
          <p:sp>
            <p:nvSpPr>
              <p:cNvPr id="64" name="文本框 63"/>
              <p:cNvSpPr txBox="1">
                <a:spLocks noRot="1" noChangeAspect="1" noMove="1" noResize="1" noEditPoints="1" noAdjustHandles="1" noChangeArrowheads="1" noChangeShapeType="1" noTextEdit="1"/>
              </p:cNvSpPr>
              <p:nvPr/>
            </p:nvSpPr>
            <p:spPr>
              <a:xfrm>
                <a:off x="7809564" y="4148567"/>
                <a:ext cx="1343850" cy="525913"/>
              </a:xfrm>
              <a:prstGeom prst="rect">
                <a:avLst/>
              </a:prstGeom>
              <a:blipFill rotWithShape="1">
                <a:blip r:embed="rId11"/>
                <a:stretch>
                  <a:fillRect l="-25" t="-21" r="39" b="-69622"/>
                </a:stretch>
              </a:blipFill>
            </p:spPr>
            <p:txBody>
              <a:bodyPr/>
              <a:lstStyle/>
              <a:p>
                <a:r>
                  <a:rPr lang="en-US" altLang="en-US">
                    <a:noFill/>
                  </a:rPr>
                  <a:t> </a:t>
                </a:r>
              </a:p>
            </p:txBody>
          </p:sp>
        </mc:Fallback>
      </mc:AlternateContent>
      <p:sp>
        <p:nvSpPr>
          <p:cNvPr id="39" name="椭圆 38"/>
          <p:cNvSpPr/>
          <p:nvPr/>
        </p:nvSpPr>
        <p:spPr>
          <a:xfrm>
            <a:off x="7842758" y="3479395"/>
            <a:ext cx="973206" cy="329680"/>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7842758" y="4428834"/>
            <a:ext cx="940012" cy="329680"/>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7368483" y="65914"/>
            <a:ext cx="566653" cy="164326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8054138" y="62627"/>
            <a:ext cx="512951" cy="164326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8" name="图片 67"/>
          <p:cNvPicPr>
            <a:picLocks noChangeAspect="1"/>
          </p:cNvPicPr>
          <p:nvPr/>
        </p:nvPicPr>
        <p:blipFill>
          <a:blip r:embed="rId4"/>
          <a:stretch>
            <a:fillRect/>
          </a:stretch>
        </p:blipFill>
        <p:spPr>
          <a:xfrm>
            <a:off x="8669149" y="3679656"/>
            <a:ext cx="347001" cy="347001"/>
          </a:xfrm>
          <a:prstGeom prst="rect">
            <a:avLst/>
          </a:prstGeom>
        </p:spPr>
      </p:pic>
      <p:pic>
        <p:nvPicPr>
          <p:cNvPr id="69" name="图片 68"/>
          <p:cNvPicPr>
            <a:picLocks noChangeAspect="1"/>
          </p:cNvPicPr>
          <p:nvPr/>
        </p:nvPicPr>
        <p:blipFill>
          <a:blip r:embed="rId12"/>
          <a:stretch>
            <a:fillRect/>
          </a:stretch>
        </p:blipFill>
        <p:spPr>
          <a:xfrm>
            <a:off x="8677809" y="4609132"/>
            <a:ext cx="329679" cy="329679"/>
          </a:xfrm>
          <a:prstGeom prst="rect">
            <a:avLst/>
          </a:prstGeom>
        </p:spPr>
      </p:pic>
      <p:grpSp>
        <p:nvGrpSpPr>
          <p:cNvPr id="74" name="组合 73"/>
          <p:cNvGrpSpPr/>
          <p:nvPr/>
        </p:nvGrpSpPr>
        <p:grpSpPr>
          <a:xfrm>
            <a:off x="4911801" y="3644235"/>
            <a:ext cx="2930958" cy="936349"/>
            <a:chOff x="4911801" y="3644235"/>
            <a:chExt cx="2930958" cy="936349"/>
          </a:xfrm>
        </p:grpSpPr>
        <p:sp>
          <p:nvSpPr>
            <p:cNvPr id="41" name="文本框 40"/>
            <p:cNvSpPr txBox="1"/>
            <p:nvPr/>
          </p:nvSpPr>
          <p:spPr>
            <a:xfrm>
              <a:off x="4911801" y="3838699"/>
              <a:ext cx="2402388" cy="461665"/>
            </a:xfrm>
            <a:prstGeom prst="rect">
              <a:avLst/>
            </a:prstGeom>
            <a:ln w="38100">
              <a:solidFill>
                <a:srgbClr val="7030A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400" dirty="0">
                  <a:solidFill>
                    <a:srgbClr val="7030A0"/>
                  </a:solidFill>
                </a:rPr>
                <a:t>均匀分布</a:t>
              </a:r>
              <a:r>
                <a:rPr lang="en-US" altLang="zh-CN" sz="2400" dirty="0">
                  <a:solidFill>
                    <a:srgbClr val="7030A0"/>
                  </a:solidFill>
                </a:rPr>
                <a:t> OR not?</a:t>
              </a:r>
              <a:endParaRPr lang="zh-CN" altLang="en-US" sz="2400" dirty="0">
                <a:solidFill>
                  <a:srgbClr val="7030A0"/>
                </a:solidFill>
              </a:endParaRPr>
            </a:p>
          </p:txBody>
        </p:sp>
        <p:cxnSp>
          <p:nvCxnSpPr>
            <p:cNvPr id="70" name="直接连接符 69"/>
            <p:cNvCxnSpPr>
              <a:stCxn id="39" idx="2"/>
              <a:endCxn id="41" idx="3"/>
            </p:cNvCxnSpPr>
            <p:nvPr/>
          </p:nvCxnSpPr>
          <p:spPr>
            <a:xfrm flipH="1">
              <a:off x="7314189" y="3644235"/>
              <a:ext cx="528569" cy="4252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endCxn id="41" idx="3"/>
            </p:cNvCxnSpPr>
            <p:nvPr/>
          </p:nvCxnSpPr>
          <p:spPr>
            <a:xfrm flipH="1" flipV="1">
              <a:off x="7314189" y="4069532"/>
              <a:ext cx="528570" cy="5110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1890338" y="1515077"/>
            <a:ext cx="3021463" cy="2554455"/>
            <a:chOff x="3062224" y="4091118"/>
            <a:chExt cx="3021463" cy="2554455"/>
          </a:xfrm>
        </p:grpSpPr>
        <p:grpSp>
          <p:nvGrpSpPr>
            <p:cNvPr id="78" name="组合 77"/>
            <p:cNvGrpSpPr/>
            <p:nvPr/>
          </p:nvGrpSpPr>
          <p:grpSpPr>
            <a:xfrm>
              <a:off x="3062224" y="4091118"/>
              <a:ext cx="1641241" cy="609600"/>
              <a:chOff x="3062224" y="4091118"/>
              <a:chExt cx="1641241" cy="609600"/>
            </a:xfrm>
          </p:grpSpPr>
          <p:pic>
            <p:nvPicPr>
              <p:cNvPr id="75" name="图片 74"/>
              <p:cNvPicPr>
                <a:picLocks noChangeAspect="1"/>
              </p:cNvPicPr>
              <p:nvPr/>
            </p:nvPicPr>
            <p:blipFill>
              <a:blip r:embed="rId13"/>
              <a:stretch>
                <a:fillRect/>
              </a:stretch>
            </p:blipFill>
            <p:spPr>
              <a:xfrm>
                <a:off x="4045795" y="4091118"/>
                <a:ext cx="609600" cy="609600"/>
              </a:xfrm>
              <a:prstGeom prst="rect">
                <a:avLst/>
              </a:prstGeom>
            </p:spPr>
          </p:pic>
          <p:sp>
            <p:nvSpPr>
              <p:cNvPr id="77" name="矩形: 圆角 76"/>
              <p:cNvSpPr/>
              <p:nvPr/>
            </p:nvSpPr>
            <p:spPr>
              <a:xfrm>
                <a:off x="3062224" y="4155736"/>
                <a:ext cx="1641241" cy="518744"/>
              </a:xfrm>
              <a:prstGeom prst="roundRect">
                <a:avLst/>
              </a:prstGeom>
              <a:solidFill>
                <a:srgbClr val="C0000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9" name="直接连接符 78"/>
            <p:cNvCxnSpPr>
              <a:stCxn id="41" idx="1"/>
              <a:endCxn id="77" idx="3"/>
            </p:cNvCxnSpPr>
            <p:nvPr/>
          </p:nvCxnSpPr>
          <p:spPr>
            <a:xfrm flipH="1" flipV="1">
              <a:off x="4703465" y="4415108"/>
              <a:ext cx="1380222" cy="2230465"/>
            </a:xfrm>
            <a:prstGeom prst="line">
              <a:avLst/>
            </a:prstGeom>
            <a:ln w="28575">
              <a:solidFill>
                <a:srgbClr val="00B050"/>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58" name="图表 57"/>
          <p:cNvGraphicFramePr/>
          <p:nvPr/>
        </p:nvGraphicFramePr>
        <p:xfrm>
          <a:off x="1030928" y="4166509"/>
          <a:ext cx="1946200" cy="1450534"/>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65" name="图表 64"/>
          <p:cNvGraphicFramePr/>
          <p:nvPr/>
        </p:nvGraphicFramePr>
        <p:xfrm>
          <a:off x="1028585" y="2600157"/>
          <a:ext cx="1946200" cy="1349491"/>
        </p:xfrm>
        <a:graphic>
          <a:graphicData uri="http://schemas.openxmlformats.org/drawingml/2006/chart">
            <c:chart xmlns:c="http://schemas.openxmlformats.org/drawingml/2006/chart" xmlns:r="http://schemas.openxmlformats.org/officeDocument/2006/relationships" r:id="rId15"/>
          </a:graphicData>
        </a:graphic>
      </p:graphicFrame>
      <p:cxnSp>
        <p:nvCxnSpPr>
          <p:cNvPr id="20" name="直接箭头连接符 19"/>
          <p:cNvCxnSpPr>
            <a:stCxn id="65" idx="3"/>
          </p:cNvCxnSpPr>
          <p:nvPr/>
        </p:nvCxnSpPr>
        <p:spPr>
          <a:xfrm>
            <a:off x="2974785" y="3274902"/>
            <a:ext cx="4834779" cy="3693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72" name="图片 71"/>
          <p:cNvPicPr>
            <a:picLocks noChangeAspect="1"/>
          </p:cNvPicPr>
          <p:nvPr/>
        </p:nvPicPr>
        <p:blipFill>
          <a:blip r:embed="rId4"/>
          <a:stretch>
            <a:fillRect/>
          </a:stretch>
        </p:blipFill>
        <p:spPr>
          <a:xfrm>
            <a:off x="4017098" y="3220966"/>
            <a:ext cx="347001" cy="347001"/>
          </a:xfrm>
          <a:prstGeom prst="rect">
            <a:avLst/>
          </a:prstGeom>
        </p:spPr>
      </p:pic>
      <p:cxnSp>
        <p:nvCxnSpPr>
          <p:cNvPr id="73" name="直接箭头连接符 72"/>
          <p:cNvCxnSpPr>
            <a:stCxn id="58" idx="3"/>
            <a:endCxn id="66" idx="2"/>
          </p:cNvCxnSpPr>
          <p:nvPr/>
        </p:nvCxnSpPr>
        <p:spPr>
          <a:xfrm flipV="1">
            <a:off x="2977128" y="4593674"/>
            <a:ext cx="4865630" cy="2981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76" name="图片 75"/>
          <p:cNvPicPr>
            <a:picLocks noChangeAspect="1"/>
          </p:cNvPicPr>
          <p:nvPr/>
        </p:nvPicPr>
        <p:blipFill>
          <a:blip r:embed="rId12"/>
          <a:stretch>
            <a:fillRect/>
          </a:stretch>
        </p:blipFill>
        <p:spPr>
          <a:xfrm>
            <a:off x="4151669" y="4650526"/>
            <a:ext cx="329679" cy="329679"/>
          </a:xfrm>
          <a:prstGeom prst="rect">
            <a:avLst/>
          </a:prstGeom>
        </p:spPr>
      </p:pic>
      <p:sp>
        <p:nvSpPr>
          <p:cNvPr id="80" name="矩形: 圆角 79"/>
          <p:cNvSpPr/>
          <p:nvPr/>
        </p:nvSpPr>
        <p:spPr>
          <a:xfrm>
            <a:off x="1349047" y="5113259"/>
            <a:ext cx="229625" cy="254228"/>
          </a:xfrm>
          <a:prstGeom prst="roundRect">
            <a:avLst/>
          </a:prstGeom>
          <a:solidFill>
            <a:srgbClr val="C0000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圆角 80"/>
          <p:cNvSpPr/>
          <p:nvPr/>
        </p:nvSpPr>
        <p:spPr>
          <a:xfrm>
            <a:off x="1354941" y="4758515"/>
            <a:ext cx="1447459" cy="608972"/>
          </a:xfrm>
          <a:prstGeom prst="roundRect">
            <a:avLst/>
          </a:prstGeom>
          <a:solidFill>
            <a:srgbClr val="00B05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2" name="图片 91"/>
          <p:cNvPicPr>
            <a:picLocks noChangeAspect="1"/>
          </p:cNvPicPr>
          <p:nvPr/>
        </p:nvPicPr>
        <p:blipFill>
          <a:blip r:embed="rId4"/>
          <a:stretch>
            <a:fillRect/>
          </a:stretch>
        </p:blipFill>
        <p:spPr>
          <a:xfrm>
            <a:off x="6725525" y="5450563"/>
            <a:ext cx="347001" cy="347001"/>
          </a:xfrm>
          <a:prstGeom prst="rect">
            <a:avLst/>
          </a:prstGeom>
        </p:spPr>
      </p:pic>
      <p:cxnSp>
        <p:nvCxnSpPr>
          <p:cNvPr id="93" name="直接箭头连接符 92"/>
          <p:cNvCxnSpPr>
            <a:stCxn id="92" idx="3"/>
          </p:cNvCxnSpPr>
          <p:nvPr/>
        </p:nvCxnSpPr>
        <p:spPr>
          <a:xfrm flipV="1">
            <a:off x="7072526" y="4804906"/>
            <a:ext cx="1238087" cy="8191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文本框 94"/>
              <p:cNvSpPr txBox="1"/>
              <p:nvPr/>
            </p:nvSpPr>
            <p:spPr>
              <a:xfrm>
                <a:off x="7842759" y="4143178"/>
                <a:ext cx="1198356" cy="685316"/>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sz="180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zh-CN" altLang="en-US" sz="1800" b="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红</m:t>
                          </m:r>
                        </m:num>
                        <m:den>
                          <m:r>
                            <a:rPr lang="zh-CN" altLang="en-US" sz="1800" i="1" kern="100" dirty="0" smtClean="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绿</m:t>
                          </m:r>
                        </m:den>
                      </m:f>
                      <m:r>
                        <m:rPr>
                          <m:nor/>
                        </m:rPr>
                        <a:rPr lang="en-US" altLang="zh-CN" sz="1800" kern="100" dirty="0">
                          <a:solidFill>
                            <a:srgbClr val="00B0F0"/>
                          </a:solidFill>
                          <a:latin typeface="Times New Roman" panose="02020603050405020304" pitchFamily="18" charset="0"/>
                          <a:ea typeface="Microsoft YaHei" panose="020B0503020204020204" pitchFamily="34" charset="-122"/>
                          <a:cs typeface="Times New Roman" panose="02020603050405020304" pitchFamily="18" charset="0"/>
                        </a:rPr>
                        <m:t>=</m:t>
                      </m:r>
                      <m:f>
                        <m:fPr>
                          <m:ctrlPr>
                            <a:rPr lang="en-US" altLang="zh-CN"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altLang="zh-CN"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1</m:t>
                          </m:r>
                        </m:num>
                        <m:den>
                          <m:r>
                            <a:rPr lang="en-US" altLang="zh-CN" b="0" i="1" kern="100" dirty="0" smtClean="0">
                              <a:solidFill>
                                <a:srgbClr val="00B050"/>
                              </a:solidFill>
                              <a:latin typeface="Cambria Math" panose="02040503050406030204" pitchFamily="18" charset="0"/>
                              <a:ea typeface="Microsoft YaHei" panose="020B0503020204020204" pitchFamily="34" charset="-122"/>
                              <a:cs typeface="Times New Roman" panose="02020603050405020304" pitchFamily="18" charset="0"/>
                            </a:rPr>
                            <m:t>6</m:t>
                          </m:r>
                        </m:den>
                      </m:f>
                    </m:oMath>
                  </m:oMathPara>
                </a14:m>
                <a:endParaRPr lang="zh-CN" altLang="en-US" dirty="0"/>
              </a:p>
            </p:txBody>
          </p:sp>
        </mc:Choice>
        <mc:Fallback xmlns="">
          <p:sp>
            <p:nvSpPr>
              <p:cNvPr id="95" name="文本框 94"/>
              <p:cNvSpPr txBox="1">
                <a:spLocks noRot="1" noChangeAspect="1" noMove="1" noResize="1" noEditPoints="1" noAdjustHandles="1" noChangeArrowheads="1" noChangeShapeType="1" noTextEdit="1"/>
              </p:cNvSpPr>
              <p:nvPr/>
            </p:nvSpPr>
            <p:spPr>
              <a:xfrm>
                <a:off x="7842759" y="4143178"/>
                <a:ext cx="1198356" cy="685316"/>
              </a:xfrm>
              <a:prstGeom prst="rect">
                <a:avLst/>
              </a:prstGeom>
              <a:blipFill rotWithShape="1">
                <a:blip r:embed="rId16"/>
                <a:stretch>
                  <a:fillRect l="-42" t="-64" r="52" b="86"/>
                </a:stretch>
              </a:blipFill>
              <a:ln>
                <a:noFill/>
              </a:ln>
            </p:spPr>
            <p:style>
              <a:lnRef idx="2">
                <a:schemeClr val="accent5"/>
              </a:lnRef>
              <a:fillRef idx="1">
                <a:schemeClr val="lt1"/>
              </a:fillRef>
              <a:effectRef idx="0">
                <a:schemeClr val="accent5"/>
              </a:effectRef>
              <a:fontRef idx="minor">
                <a:schemeClr val="dk1"/>
              </a:fontRef>
            </p:style>
            <p:txBody>
              <a:bodyPr/>
              <a:lstStyle/>
              <a:p>
                <a:r>
                  <a:rPr lang="en-US" altLang="en-US">
                    <a:noFill/>
                  </a:rPr>
                  <a:t> </a:t>
                </a:r>
              </a:p>
            </p:txBody>
          </p:sp>
        </mc:Fallback>
      </mc:AlternateContent>
      <p:grpSp>
        <p:nvGrpSpPr>
          <p:cNvPr id="48" name="组合 47"/>
          <p:cNvGrpSpPr/>
          <p:nvPr/>
        </p:nvGrpSpPr>
        <p:grpSpPr>
          <a:xfrm>
            <a:off x="2977128" y="4891776"/>
            <a:ext cx="3760818" cy="997843"/>
            <a:chOff x="2977128" y="4891776"/>
            <a:chExt cx="3760818" cy="997843"/>
          </a:xfrm>
        </p:grpSpPr>
        <p:grpSp>
          <p:nvGrpSpPr>
            <p:cNvPr id="31" name="组合 30"/>
            <p:cNvGrpSpPr/>
            <p:nvPr/>
          </p:nvGrpSpPr>
          <p:grpSpPr>
            <a:xfrm>
              <a:off x="2977128" y="4891776"/>
              <a:ext cx="3760818" cy="997843"/>
              <a:chOff x="2724928" y="4882837"/>
              <a:chExt cx="3760818" cy="997843"/>
            </a:xfrm>
          </p:grpSpPr>
          <mc:AlternateContent xmlns:mc="http://schemas.openxmlformats.org/markup-compatibility/2006" xmlns:a14="http://schemas.microsoft.com/office/drawing/2010/main">
            <mc:Choice Requires="a14">
              <p:sp>
                <p:nvSpPr>
                  <p:cNvPr id="89" name="文本框 88"/>
                  <p:cNvSpPr txBox="1"/>
                  <p:nvPr/>
                </p:nvSpPr>
                <p:spPr>
                  <a:xfrm>
                    <a:off x="4428346" y="5233323"/>
                    <a:ext cx="2057400" cy="64735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2400" kern="100" dirty="0" err="1">
                        <a:solidFill>
                          <a:srgbClr val="00B0F0"/>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altLang="zh-CN" sz="2400" kern="100" baseline="-25000" dirty="0" err="1">
                        <a:solidFill>
                          <a:srgbClr val="00B0F0"/>
                        </a:solidFill>
                        <a:latin typeface="Times New Roman" panose="02020603050405020304" pitchFamily="18" charset="0"/>
                        <a:ea typeface="Microsoft YaHei" panose="020B0503020204020204" pitchFamily="34" charset="-122"/>
                        <a:cs typeface="Times New Roman" panose="02020603050405020304" pitchFamily="18" charset="0"/>
                      </a:rPr>
                      <a:t>p</a:t>
                    </a:r>
                    <a:r>
                      <a:rPr lang="en-US" altLang="zh-CN" sz="2400" kern="100" dirty="0">
                        <a:solidFill>
                          <a:srgbClr val="00B0F0"/>
                        </a:solidFill>
                        <a:latin typeface="Times New Roman" panose="02020603050405020304" pitchFamily="18" charset="0"/>
                        <a:ea typeface="Microsoft YaHei" panose="020B0503020204020204" pitchFamily="34" charset="-122"/>
                        <a:cs typeface="Times New Roman" panose="02020603050405020304" pitchFamily="18" charset="0"/>
                      </a:rPr>
                      <a:t>(R)=</a:t>
                    </a:r>
                    <a:r>
                      <a:rPr lang="en-US" altLang="zh-CN" sz="2400" kern="100" dirty="0">
                        <a:solidFill>
                          <a:srgbClr val="00B0F0"/>
                        </a:solidFill>
                        <a:ea typeface="Microsoft YaHei" panose="020B0503020204020204" pitchFamily="34" charset="-122"/>
                        <a:cs typeface="Times New Roman" panose="02020603050405020304" pitchFamily="18" charset="0"/>
                      </a:rPr>
                      <a:t> </a:t>
                    </a:r>
                    <a14:m>
                      <m:oMath xmlns:m="http://schemas.openxmlformats.org/officeDocument/2006/math">
                        <m:f>
                          <m:fPr>
                            <m:ctrlPr>
                              <a:rPr lang="en-US" altLang="zh-CN" sz="240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fPr>
                          <m:num/>
                          <m:den/>
                        </m:f>
                        <m:r>
                          <m:rPr>
                            <m:nor/>
                          </m:rPr>
                          <a:rPr lang="en-US" altLang="zh-CN" sz="2400" kern="100" dirty="0">
                            <a:solidFill>
                              <a:srgbClr val="00B0F0"/>
                            </a:solidFill>
                            <a:latin typeface="Times New Roman" panose="02020603050405020304" pitchFamily="18" charset="0"/>
                            <a:ea typeface="Microsoft YaHei" panose="020B0503020204020204" pitchFamily="34" charset="-122"/>
                            <a:cs typeface="Times New Roman" panose="02020603050405020304" pitchFamily="18" charset="0"/>
                          </a:rPr>
                          <m:t>=</m:t>
                        </m:r>
                        <m:r>
                          <m:rPr>
                            <m:nor/>
                          </m:rPr>
                          <a:rPr lang="en-US" altLang="zh-CN" sz="2400" b="0" i="0" kern="100" dirty="0" smtClean="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m:t>1</m:t>
                        </m:r>
                        <m:r>
                          <m:rPr>
                            <m:nor/>
                          </m:rPr>
                          <a:rPr lang="en-US" altLang="zh-CN" sz="2400" b="0" i="0" kern="100" dirty="0" smtClean="0">
                            <a:solidFill>
                              <a:srgbClr val="00B0F0"/>
                            </a:solidFill>
                            <a:latin typeface="Times New Roman" panose="02020603050405020304" pitchFamily="18" charset="0"/>
                            <a:ea typeface="Microsoft YaHei" panose="020B0503020204020204" pitchFamily="34" charset="-122"/>
                            <a:cs typeface="Times New Roman" panose="02020603050405020304" pitchFamily="18" charset="0"/>
                          </a:rPr>
                          <m:t>/</m:t>
                        </m:r>
                        <m:r>
                          <m:rPr>
                            <m:nor/>
                          </m:rPr>
                          <a:rPr lang="en-US" altLang="zh-CN" sz="2400" b="0" i="0" kern="100"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m:t>6</m:t>
                        </m:r>
                      </m:oMath>
                    </a14:m>
                    <a:endParaRPr lang="zh-CN" altLang="en-US" sz="2400" dirty="0">
                      <a:solidFill>
                        <a:schemeClr val="bg1"/>
                      </a:solidFill>
                    </a:endParaRPr>
                  </a:p>
                </p:txBody>
              </p:sp>
            </mc:Choice>
            <mc:Fallback xmlns="">
              <p:sp>
                <p:nvSpPr>
                  <p:cNvPr id="89" name="文本框 88"/>
                  <p:cNvSpPr txBox="1">
                    <a:spLocks noRot="1" noChangeAspect="1" noMove="1" noResize="1" noEditPoints="1" noAdjustHandles="1" noChangeArrowheads="1" noChangeShapeType="1" noTextEdit="1"/>
                  </p:cNvSpPr>
                  <p:nvPr/>
                </p:nvSpPr>
                <p:spPr>
                  <a:xfrm>
                    <a:off x="4428346" y="5233323"/>
                    <a:ext cx="2057400" cy="647357"/>
                  </a:xfrm>
                  <a:prstGeom prst="rect">
                    <a:avLst/>
                  </a:prstGeom>
                  <a:blipFill rotWithShape="1">
                    <a:blip r:embed="rId17"/>
                  </a:blipFill>
                </p:spPr>
                <p:style>
                  <a:lnRef idx="2">
                    <a:schemeClr val="accent5"/>
                  </a:lnRef>
                  <a:fillRef idx="1">
                    <a:schemeClr val="lt1"/>
                  </a:fillRef>
                  <a:effectRef idx="0">
                    <a:schemeClr val="accent5"/>
                  </a:effectRef>
                  <a:fontRef idx="minor">
                    <a:schemeClr val="dk1"/>
                  </a:fontRef>
                </p:style>
                <p:txBody>
                  <a:bodyPr/>
                  <a:lstStyle/>
                  <a:p>
                    <a:r>
                      <a:rPr lang="en-US" altLang="en-US">
                        <a:noFill/>
                      </a:rPr>
                      <a:t> </a:t>
                    </a:r>
                  </a:p>
                </p:txBody>
              </p:sp>
            </mc:Fallback>
          </mc:AlternateContent>
          <p:cxnSp>
            <p:nvCxnSpPr>
              <p:cNvPr id="90" name="直接箭头连接符 89"/>
              <p:cNvCxnSpPr>
                <a:stCxn id="58" idx="3"/>
                <a:endCxn id="89" idx="1"/>
              </p:cNvCxnSpPr>
              <p:nvPr/>
            </p:nvCxnSpPr>
            <p:spPr>
              <a:xfrm>
                <a:off x="2724928" y="4882837"/>
                <a:ext cx="1703418" cy="6741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96" name="矩形: 圆角 95"/>
            <p:cNvSpPr/>
            <p:nvPr/>
          </p:nvSpPr>
          <p:spPr>
            <a:xfrm>
              <a:off x="5685303" y="5307496"/>
              <a:ext cx="229625" cy="254228"/>
            </a:xfrm>
            <a:prstGeom prst="roundRect">
              <a:avLst/>
            </a:prstGeom>
            <a:solidFill>
              <a:srgbClr val="C0000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圆角 96"/>
            <p:cNvSpPr/>
            <p:nvPr/>
          </p:nvSpPr>
          <p:spPr>
            <a:xfrm>
              <a:off x="5677085" y="5611994"/>
              <a:ext cx="246059" cy="277625"/>
            </a:xfrm>
            <a:prstGeom prst="roundRect">
              <a:avLst/>
            </a:prstGeom>
            <a:solidFill>
              <a:srgbClr val="00B05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inVertical)">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barn(inVertical)">
                                      <p:cBhvr>
                                        <p:cTn id="17" dur="500"/>
                                        <p:tgtEl>
                                          <p:spTgt spid="7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barn(inVertical)">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wipe(left)">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barn(inVertical)">
                                      <p:cBhvr>
                                        <p:cTn id="32" dur="500"/>
                                        <p:tgtEl>
                                          <p:spTgt spid="7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barn(inVertical)">
                                      <p:cBhvr>
                                        <p:cTn id="37" dur="500"/>
                                        <p:tgtEl>
                                          <p:spTgt spid="8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81"/>
                                        </p:tgtEl>
                                        <p:attrNameLst>
                                          <p:attrName>style.visibility</p:attrName>
                                        </p:attrNameLst>
                                      </p:cBhvr>
                                      <p:to>
                                        <p:strVal val="visible"/>
                                      </p:to>
                                    </p:set>
                                    <p:animEffect transition="in" filter="barn(inVertical)">
                                      <p:cBhvr>
                                        <p:cTn id="42" dur="500"/>
                                        <p:tgtEl>
                                          <p:spTgt spid="8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barn(inVertical)">
                                      <p:cBhvr>
                                        <p:cTn id="52" dur="500"/>
                                        <p:tgtEl>
                                          <p:spTgt spid="9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3"/>
                                        </p:tgtEl>
                                        <p:attrNameLst>
                                          <p:attrName>style.visibility</p:attrName>
                                        </p:attrNameLst>
                                      </p:cBhvr>
                                      <p:to>
                                        <p:strVal val="visible"/>
                                      </p:to>
                                    </p:set>
                                    <p:animEffect transition="in" filter="wipe(down)">
                                      <p:cBhvr>
                                        <p:cTn id="57" dur="500"/>
                                        <p:tgtEl>
                                          <p:spTgt spid="9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95"/>
                                        </p:tgtEl>
                                        <p:attrNameLst>
                                          <p:attrName>style.visibility</p:attrName>
                                        </p:attrNameLst>
                                      </p:cBhvr>
                                      <p:to>
                                        <p:strVal val="visible"/>
                                      </p:to>
                                    </p:set>
                                    <p:animEffect transition="in" filter="barn(inVertical)">
                                      <p:cBhvr>
                                        <p:cTn id="6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8" grpId="0">
        <p:bldAsOne/>
      </p:bldGraphic>
      <p:bldGraphic spid="65" grpId="0">
        <p:bldAsOne/>
      </p:bldGraphic>
      <p:bldP spid="80" grpId="0" animBg="1"/>
      <p:bldP spid="81" grpId="0" animBg="1"/>
      <p:bldP spid="9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47E32F-9435-4CCE-92D1-CA499F700A05}" type="slidenum">
              <a:rPr lang="zh-CN" altLang="en-US" smtClean="0"/>
              <a:t>83</a:t>
            </a:fld>
            <a:endParaRPr lang="zh-CN" altLang="en-US"/>
          </a:p>
        </p:txBody>
      </p:sp>
      <p:sp>
        <p:nvSpPr>
          <p:cNvPr id="4" name="椭圆 5"/>
          <p:cNvSpPr>
            <a:spLocks noChangeArrowheads="1"/>
          </p:cNvSpPr>
          <p:nvPr/>
        </p:nvSpPr>
        <p:spPr bwMode="auto">
          <a:xfrm>
            <a:off x="3501886" y="954599"/>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cs typeface="Times New Roman" panose="02020603050405020304" pitchFamily="18" charset="0"/>
            </a:endParaRPr>
          </a:p>
        </p:txBody>
      </p:sp>
      <p:sp>
        <p:nvSpPr>
          <p:cNvPr id="5" name="矩形 6"/>
          <p:cNvSpPr>
            <a:spLocks noChangeArrowheads="1"/>
          </p:cNvSpPr>
          <p:nvPr/>
        </p:nvSpPr>
        <p:spPr bwMode="auto">
          <a:xfrm>
            <a:off x="-11112" y="69278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6" name="文本框 10"/>
          <p:cNvSpPr txBox="1">
            <a:spLocks noChangeArrowheads="1"/>
          </p:cNvSpPr>
          <p:nvPr/>
        </p:nvSpPr>
        <p:spPr bwMode="auto">
          <a:xfrm>
            <a:off x="-112713" y="711162"/>
            <a:ext cx="44716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统计信息和开销模型</a:t>
            </a:r>
            <a:endPar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sp>
        <p:nvSpPr>
          <p:cNvPr id="10" name="文本框 2"/>
          <p:cNvSpPr txBox="1"/>
          <p:nvPr/>
        </p:nvSpPr>
        <p:spPr>
          <a:xfrm>
            <a:off x="209104" y="1331578"/>
            <a:ext cx="6360419" cy="464871"/>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nSpc>
                <a:spcPct val="150000"/>
              </a:lnSpc>
            </a:pPr>
            <a:endParaRPr lang="en-US" altLang="zh-CN" sz="1800" kern="0" dirty="0">
              <a:effectLst/>
              <a:ea typeface="SimSun" pitchFamily="2" charset="-122"/>
              <a:cs typeface="SimSun" pitchFamily="2" charset="-122"/>
            </a:endParaRPr>
          </a:p>
        </p:txBody>
      </p:sp>
      <p:sp>
        <p:nvSpPr>
          <p:cNvPr id="30" name="文本框 29"/>
          <p:cNvSpPr txBox="1"/>
          <p:nvPr/>
        </p:nvSpPr>
        <p:spPr>
          <a:xfrm>
            <a:off x="369119" y="1264178"/>
            <a:ext cx="8751101" cy="5404685"/>
          </a:xfrm>
          <a:prstGeom prst="rect">
            <a:avLst/>
          </a:prstGeom>
          <a:noFill/>
        </p:spPr>
        <p:txBody>
          <a:bodyPr wrap="square">
            <a:spAutoFit/>
          </a:bodyPr>
          <a:lstStyle/>
          <a:p>
            <a:pPr marL="285750" indent="-285750" fontAlgn="auto">
              <a:lnSpc>
                <a:spcPct val="150000"/>
              </a:lnSpc>
              <a:buFont typeface="Wingdings" panose="05000000000000000000" pitchFamily="2" charset="2"/>
              <a:buChar char="Ø"/>
            </a:pPr>
            <a:r>
              <a:rPr lang="zh-CN" altLang="en-US"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组合谓词</a:t>
            </a: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lnSpc>
                <a:spcPct val="150000"/>
              </a:lnSpc>
              <a:buFont typeface="Wingdings" panose="05000000000000000000" pitchFamily="2" charset="2"/>
              <a:buChar char="Ø"/>
            </a:pPr>
            <a:r>
              <a:rPr lang="zh-CN" altLang="en-US" kern="0" dirty="0">
                <a:effectLst/>
                <a:cs typeface="SimSun" pitchFamily="2" charset="-122"/>
              </a:rPr>
              <a:t>谓词条件</a:t>
            </a:r>
            <a:r>
              <a:rPr lang="en-US" altLang="zh-CN" i="1" kern="0" dirty="0">
                <a:solidFill>
                  <a:srgbClr val="7030A0"/>
                </a:solidFill>
                <a:effectLst/>
                <a:cs typeface="SimSun" pitchFamily="2" charset="-122"/>
              </a:rPr>
              <a:t>p</a:t>
            </a:r>
            <a:r>
              <a:rPr lang="en-US" altLang="zh-CN" kern="0" dirty="0">
                <a:solidFill>
                  <a:srgbClr val="7030A0"/>
                </a:solidFill>
                <a:effectLst/>
                <a:cs typeface="SimSun" pitchFamily="2" charset="-122"/>
              </a:rPr>
              <a:t>=p1</a:t>
            </a:r>
            <a:r>
              <a:rPr lang="zh-CN" altLang="en-US" sz="1800" b="0" i="0" dirty="0">
                <a:solidFill>
                  <a:srgbClr val="7030A0"/>
                </a:solidFill>
                <a:effectLst/>
                <a:latin typeface="CambriaMath"/>
              </a:rPr>
              <a:t> ⋀</a:t>
            </a:r>
            <a:r>
              <a:rPr lang="zh-CN" altLang="en-US" dirty="0">
                <a:solidFill>
                  <a:srgbClr val="7030A0"/>
                </a:solidFill>
              </a:rPr>
              <a:t> </a:t>
            </a:r>
            <a:r>
              <a:rPr lang="en-US" altLang="zh-CN" dirty="0">
                <a:solidFill>
                  <a:srgbClr val="7030A0"/>
                </a:solidFill>
              </a:rPr>
              <a:t>p2</a:t>
            </a:r>
            <a:r>
              <a:rPr lang="zh-CN" altLang="en-US" sz="1800" b="0" i="0" dirty="0">
                <a:solidFill>
                  <a:srgbClr val="7030A0"/>
                </a:solidFill>
                <a:effectLst/>
                <a:latin typeface="CambriaMath"/>
              </a:rPr>
              <a:t> ⋀</a:t>
            </a:r>
            <a:r>
              <a:rPr lang="zh-CN" altLang="en-US" dirty="0">
                <a:solidFill>
                  <a:srgbClr val="7030A0"/>
                </a:solidFill>
              </a:rPr>
              <a:t> </a:t>
            </a:r>
            <a:r>
              <a:rPr lang="en-US" altLang="zh-CN" dirty="0">
                <a:solidFill>
                  <a:srgbClr val="7030A0"/>
                </a:solidFill>
              </a:rPr>
              <a:t>…</a:t>
            </a:r>
            <a:endParaRPr lang="en-US" altLang="zh-CN" kern="0" dirty="0">
              <a:solidFill>
                <a:srgbClr val="7030A0"/>
              </a:solidFill>
              <a:effectLst/>
              <a:cs typeface="SimSun" pitchFamily="2" charset="-122"/>
            </a:endParaRPr>
          </a:p>
          <a:p>
            <a:pPr marL="800100" lvl="1" indent="-342900">
              <a:lnSpc>
                <a:spcPct val="150000"/>
              </a:lnSpc>
              <a:buFont typeface="Wingdings" panose="05000000000000000000" pitchFamily="2" charset="2"/>
              <a:buChar char="Ø"/>
            </a:pPr>
            <a:r>
              <a:rPr lang="zh-CN" altLang="en-US" kern="0" dirty="0">
                <a:solidFill>
                  <a:srgbClr val="00B050"/>
                </a:solidFill>
                <a:cs typeface="SimSun" pitchFamily="2" charset="-122"/>
              </a:rPr>
              <a:t>如何计算</a:t>
            </a:r>
            <a:r>
              <a:rPr lang="en-US" altLang="zh-CN" i="1" kern="0" dirty="0" err="1">
                <a:solidFill>
                  <a:srgbClr val="7030A0"/>
                </a:solidFill>
                <a:cs typeface="SimSun" pitchFamily="2" charset="-122"/>
              </a:rPr>
              <a:t>S</a:t>
            </a:r>
            <a:r>
              <a:rPr lang="en-US" altLang="zh-CN" i="1" kern="0" baseline="-25000" dirty="0" err="1">
                <a:solidFill>
                  <a:srgbClr val="7030A0"/>
                </a:solidFill>
                <a:cs typeface="SimSun" pitchFamily="2" charset="-122"/>
              </a:rPr>
              <a:t>p</a:t>
            </a:r>
            <a:r>
              <a:rPr lang="en-US" altLang="zh-CN" i="1" kern="0" dirty="0">
                <a:solidFill>
                  <a:srgbClr val="7030A0"/>
                </a:solidFill>
                <a:cs typeface="SimSun" pitchFamily="2" charset="-122"/>
              </a:rPr>
              <a:t>(R)?</a:t>
            </a:r>
          </a:p>
          <a:p>
            <a:pPr marL="1257300" lvl="2" indent="-342900">
              <a:lnSpc>
                <a:spcPct val="150000"/>
              </a:lnSpc>
              <a:buFont typeface="Wingdings" panose="05000000000000000000" pitchFamily="2" charset="2"/>
              <a:buChar char="Ø"/>
            </a:pPr>
            <a:r>
              <a:rPr lang="zh-CN" altLang="en-US" kern="0" dirty="0">
                <a:cs typeface="SimSun" pitchFamily="2" charset="-122"/>
              </a:rPr>
              <a:t>在进行</a:t>
            </a:r>
            <a:r>
              <a:rPr lang="en-US" altLang="zh-CN" kern="0" dirty="0">
                <a:cs typeface="SimSun" pitchFamily="2" charset="-122"/>
              </a:rPr>
              <a:t>CBO</a:t>
            </a:r>
            <a:r>
              <a:rPr lang="zh-CN" altLang="en-US" kern="0" dirty="0">
                <a:cs typeface="SimSun" pitchFamily="2" charset="-122"/>
              </a:rPr>
              <a:t>时，</a:t>
            </a:r>
            <a:r>
              <a:rPr lang="en-US" altLang="zh-CN" i="1" kern="0" dirty="0" err="1">
                <a:solidFill>
                  <a:srgbClr val="7030A0"/>
                </a:solidFill>
                <a:cs typeface="SimSun" pitchFamily="2" charset="-122"/>
              </a:rPr>
              <a:t>S</a:t>
            </a:r>
            <a:r>
              <a:rPr lang="en-US" altLang="zh-CN" i="1" kern="0" baseline="-25000" dirty="0" err="1">
                <a:solidFill>
                  <a:srgbClr val="7030A0"/>
                </a:solidFill>
                <a:cs typeface="SimSun" pitchFamily="2" charset="-122"/>
              </a:rPr>
              <a:t>p</a:t>
            </a:r>
            <a:r>
              <a:rPr lang="en-US" altLang="zh-CN" i="1" kern="0" dirty="0">
                <a:solidFill>
                  <a:srgbClr val="7030A0"/>
                </a:solidFill>
                <a:cs typeface="SimSun" pitchFamily="2" charset="-122"/>
              </a:rPr>
              <a:t>(R)</a:t>
            </a:r>
            <a:r>
              <a:rPr lang="zh-CN" altLang="en-US" kern="0" dirty="0">
                <a:cs typeface="SimSun" pitchFamily="2" charset="-122"/>
              </a:rPr>
              <a:t>本质上是</a:t>
            </a:r>
            <a:r>
              <a:rPr lang="zh-CN" altLang="en-US" kern="0" dirty="0">
                <a:solidFill>
                  <a:srgbClr val="7030A0"/>
                </a:solidFill>
                <a:cs typeface="SimSun" pitchFamily="2" charset="-122"/>
              </a:rPr>
              <a:t>概率</a:t>
            </a:r>
            <a:endParaRPr lang="en-US" altLang="zh-CN" kern="0" dirty="0">
              <a:cs typeface="SimSun" pitchFamily="2" charset="-122"/>
            </a:endParaRPr>
          </a:p>
          <a:p>
            <a:pPr marL="1257300" lvl="2" indent="-342900">
              <a:lnSpc>
                <a:spcPct val="150000"/>
              </a:lnSpc>
              <a:buFont typeface="Wingdings" panose="05000000000000000000" pitchFamily="2" charset="2"/>
              <a:buChar char="Ø"/>
            </a:pPr>
            <a:r>
              <a:rPr lang="zh-CN" altLang="en-US" kern="0" dirty="0">
                <a:cs typeface="SimSun" pitchFamily="2" charset="-122"/>
              </a:rPr>
              <a:t>当</a:t>
            </a:r>
            <a:r>
              <a:rPr lang="en-US" altLang="zh-CN" kern="0" dirty="0">
                <a:cs typeface="SimSun" pitchFamily="2" charset="-122"/>
              </a:rPr>
              <a:t>Sage, </a:t>
            </a:r>
            <a:r>
              <a:rPr lang="en-US" altLang="zh-CN" kern="0" dirty="0" err="1">
                <a:cs typeface="SimSun" pitchFamily="2" charset="-122"/>
              </a:rPr>
              <a:t>Ssex</a:t>
            </a:r>
            <a:r>
              <a:rPr lang="en-US" altLang="zh-CN" kern="0" dirty="0">
                <a:cs typeface="SimSun" pitchFamily="2" charset="-122"/>
              </a:rPr>
              <a:t>, Department,</a:t>
            </a:r>
            <a:r>
              <a:rPr lang="zh-CN" altLang="en-US" kern="0" dirty="0">
                <a:cs typeface="SimSun" pitchFamily="2" charset="-122"/>
              </a:rPr>
              <a:t> </a:t>
            </a:r>
            <a:r>
              <a:rPr lang="en-US" altLang="zh-CN" kern="0" dirty="0" err="1">
                <a:cs typeface="SimSun" pitchFamily="2" charset="-122"/>
              </a:rPr>
              <a:t>Sname</a:t>
            </a:r>
            <a:r>
              <a:rPr lang="zh-CN" altLang="en-US" kern="0" dirty="0">
                <a:cs typeface="SimSun" pitchFamily="2" charset="-122"/>
              </a:rPr>
              <a:t>相互独立时</a:t>
            </a:r>
            <a:endParaRPr lang="en-US" altLang="zh-CN" kern="0" dirty="0">
              <a:cs typeface="SimSun" pitchFamily="2" charset="-122"/>
            </a:endParaRPr>
          </a:p>
          <a:p>
            <a:pPr marL="1714500" lvl="3" indent="-342900">
              <a:lnSpc>
                <a:spcPct val="150000"/>
              </a:lnSpc>
              <a:buFont typeface="Wingdings" panose="05000000000000000000" pitchFamily="2" charset="2"/>
              <a:buChar char="Ø"/>
            </a:pPr>
            <a:r>
              <a:rPr lang="en-US" altLang="zh-CN" i="1" kern="0" dirty="0" err="1">
                <a:solidFill>
                  <a:srgbClr val="7030A0"/>
                </a:solidFill>
                <a:cs typeface="SimSun" pitchFamily="2" charset="-122"/>
              </a:rPr>
              <a:t>S</a:t>
            </a:r>
            <a:r>
              <a:rPr lang="en-US" altLang="zh-CN" i="1" kern="0" baseline="-25000" dirty="0" err="1">
                <a:solidFill>
                  <a:srgbClr val="7030A0"/>
                </a:solidFill>
                <a:cs typeface="SimSun" pitchFamily="2" charset="-122"/>
              </a:rPr>
              <a:t>p</a:t>
            </a:r>
            <a:r>
              <a:rPr lang="en-US" altLang="zh-CN" i="1" kern="0" dirty="0">
                <a:solidFill>
                  <a:srgbClr val="7030A0"/>
                </a:solidFill>
                <a:cs typeface="SimSun" pitchFamily="2" charset="-122"/>
              </a:rPr>
              <a:t>(R)= S</a:t>
            </a:r>
            <a:r>
              <a:rPr lang="en-US" altLang="zh-CN" i="1" kern="0" baseline="-25000" dirty="0">
                <a:solidFill>
                  <a:srgbClr val="7030A0"/>
                </a:solidFill>
                <a:cs typeface="SimSun" pitchFamily="2" charset="-122"/>
              </a:rPr>
              <a:t>p1</a:t>
            </a:r>
            <a:r>
              <a:rPr lang="en-US" altLang="zh-CN" i="1" kern="0" dirty="0">
                <a:solidFill>
                  <a:srgbClr val="7030A0"/>
                </a:solidFill>
                <a:cs typeface="SimSun" pitchFamily="2" charset="-122"/>
              </a:rPr>
              <a:t>(R)</a:t>
            </a:r>
            <a:r>
              <a:rPr lang="zh-CN" altLang="en-US" i="1" kern="0" dirty="0">
                <a:solidFill>
                  <a:srgbClr val="7030A0"/>
                </a:solidFill>
                <a:cs typeface="SimSun" pitchFamily="2" charset="-122"/>
              </a:rPr>
              <a:t>*</a:t>
            </a:r>
            <a:r>
              <a:rPr lang="en-US" altLang="zh-CN" i="1" kern="0" dirty="0">
                <a:solidFill>
                  <a:srgbClr val="7030A0"/>
                </a:solidFill>
                <a:cs typeface="SimSun" pitchFamily="2" charset="-122"/>
              </a:rPr>
              <a:t> S</a:t>
            </a:r>
            <a:r>
              <a:rPr lang="en-US" altLang="zh-CN" i="1" kern="0" baseline="-25000" dirty="0">
                <a:solidFill>
                  <a:srgbClr val="7030A0"/>
                </a:solidFill>
                <a:cs typeface="SimSun" pitchFamily="2" charset="-122"/>
              </a:rPr>
              <a:t>p2</a:t>
            </a:r>
            <a:r>
              <a:rPr lang="en-US" altLang="zh-CN" i="1" kern="0" dirty="0">
                <a:solidFill>
                  <a:srgbClr val="7030A0"/>
                </a:solidFill>
                <a:cs typeface="SimSun" pitchFamily="2" charset="-122"/>
              </a:rPr>
              <a:t>(R)*…</a:t>
            </a:r>
            <a:endParaRPr lang="en-US" altLang="zh-CN" i="1" kern="0" dirty="0">
              <a:solidFill>
                <a:srgbClr val="7030A0"/>
              </a:solidFill>
              <a:effectLst/>
              <a:cs typeface="SimSun" pitchFamily="2" charset="-122"/>
            </a:endParaRPr>
          </a:p>
          <a:p>
            <a:pPr marL="1257300" lvl="2" indent="-342900">
              <a:lnSpc>
                <a:spcPct val="150000"/>
              </a:lnSpc>
              <a:buFont typeface="Wingdings" panose="05000000000000000000" pitchFamily="2" charset="2"/>
              <a:buChar char="Ø"/>
            </a:pPr>
            <a:r>
              <a:rPr lang="en-US" altLang="zh-CN" kern="0" dirty="0">
                <a:cs typeface="SimSun" pitchFamily="2" charset="-122"/>
              </a:rPr>
              <a:t>E.g.</a:t>
            </a:r>
          </a:p>
          <a:p>
            <a:pPr marL="1714500" lvl="3" indent="-342900">
              <a:lnSpc>
                <a:spcPct val="150000"/>
              </a:lnSpc>
              <a:buFont typeface="Wingdings" panose="05000000000000000000" pitchFamily="2" charset="2"/>
              <a:buChar char="Ø"/>
            </a:pPr>
            <a:r>
              <a:rPr lang="en-US" altLang="zh-CN" kern="0" dirty="0">
                <a:cs typeface="SimSun" pitchFamily="2" charset="-122"/>
              </a:rPr>
              <a:t>T(Student)=6; </a:t>
            </a:r>
          </a:p>
          <a:p>
            <a:pPr marL="1714500" lvl="3" indent="-342900">
              <a:lnSpc>
                <a:spcPct val="150000"/>
              </a:lnSpc>
              <a:buFont typeface="Wingdings" panose="05000000000000000000" pitchFamily="2" charset="2"/>
              <a:buChar char="Ø"/>
            </a:pPr>
            <a:r>
              <a:rPr lang="en-US" altLang="zh-CN" kern="0" dirty="0" err="1">
                <a:cs typeface="SimSun" pitchFamily="2" charset="-122"/>
              </a:rPr>
              <a:t>S</a:t>
            </a:r>
            <a:r>
              <a:rPr lang="en-US" altLang="zh-CN" kern="0" baseline="-25000" dirty="0" err="1">
                <a:cs typeface="SimSun" pitchFamily="2" charset="-122"/>
              </a:rPr>
              <a:t>Ssex</a:t>
            </a:r>
            <a:r>
              <a:rPr lang="en-US" altLang="zh-CN" kern="0" baseline="-25000" dirty="0">
                <a:cs typeface="SimSun" pitchFamily="2" charset="-122"/>
              </a:rPr>
              <a:t>=</a:t>
            </a:r>
            <a:r>
              <a:rPr lang="zh-CN" altLang="en-US" kern="0" baseline="-25000" dirty="0">
                <a:cs typeface="SimSun" pitchFamily="2" charset="-122"/>
              </a:rPr>
              <a:t>男</a:t>
            </a:r>
            <a:r>
              <a:rPr lang="en-US" altLang="zh-CN" kern="0" dirty="0">
                <a:cs typeface="SimSun" pitchFamily="2" charset="-122"/>
              </a:rPr>
              <a:t>(Student)=1/2</a:t>
            </a:r>
            <a:r>
              <a:rPr lang="zh-CN" altLang="en-US" kern="0" dirty="0">
                <a:cs typeface="SimSun" pitchFamily="2" charset="-122"/>
              </a:rPr>
              <a:t>；</a:t>
            </a:r>
            <a:r>
              <a:rPr lang="en-US" altLang="zh-CN" kern="0" dirty="0" err="1">
                <a:cs typeface="SimSun" pitchFamily="2" charset="-122"/>
              </a:rPr>
              <a:t>S</a:t>
            </a:r>
            <a:r>
              <a:rPr lang="en-US" altLang="zh-CN" kern="0" baseline="-25000" dirty="0" err="1">
                <a:cs typeface="SimSun" pitchFamily="2" charset="-122"/>
              </a:rPr>
              <a:t>dept</a:t>
            </a:r>
            <a:r>
              <a:rPr lang="en-US" altLang="zh-CN" kern="0" baseline="-25000" dirty="0">
                <a:cs typeface="SimSun" pitchFamily="2" charset="-122"/>
              </a:rPr>
              <a:t>.=CS</a:t>
            </a:r>
            <a:r>
              <a:rPr lang="en-US" altLang="zh-CN" kern="0" dirty="0">
                <a:cs typeface="SimSun" pitchFamily="2" charset="-122"/>
              </a:rPr>
              <a:t>(Student)=1/2</a:t>
            </a:r>
          </a:p>
          <a:p>
            <a:pPr marL="1714500" lvl="3" indent="-342900">
              <a:lnSpc>
                <a:spcPct val="150000"/>
              </a:lnSpc>
              <a:buFont typeface="Wingdings" panose="05000000000000000000" pitchFamily="2" charset="2"/>
              <a:buChar char="Ø"/>
            </a:pPr>
            <a:r>
              <a:rPr lang="en-US" altLang="zh-CN" kern="0" dirty="0">
                <a:cs typeface="SimSun" pitchFamily="2" charset="-122"/>
              </a:rPr>
              <a:t>       </a:t>
            </a:r>
            <a:r>
              <a:rPr lang="en-US" altLang="zh-CN" kern="0" dirty="0" err="1">
                <a:cs typeface="SimSun" pitchFamily="2" charset="-122"/>
              </a:rPr>
              <a:t>Ssex</a:t>
            </a:r>
            <a:r>
              <a:rPr lang="en-US" altLang="zh-CN" kern="0" dirty="0">
                <a:cs typeface="SimSun" pitchFamily="2" charset="-122"/>
              </a:rPr>
              <a:t> </a:t>
            </a:r>
            <a:r>
              <a:rPr lang="zh-CN" altLang="en-US" kern="0" dirty="0">
                <a:cs typeface="SimSun" pitchFamily="2" charset="-122"/>
              </a:rPr>
              <a:t>与</a:t>
            </a:r>
            <a:r>
              <a:rPr lang="en-US" altLang="zh-CN" kern="0" dirty="0">
                <a:cs typeface="SimSun" pitchFamily="2" charset="-122"/>
              </a:rPr>
              <a:t>Department</a:t>
            </a:r>
            <a:r>
              <a:rPr lang="zh-CN" altLang="en-US" kern="0" dirty="0">
                <a:cs typeface="SimSun" pitchFamily="2" charset="-122"/>
              </a:rPr>
              <a:t>相互独立，选择率</a:t>
            </a:r>
            <a:r>
              <a:rPr lang="en-US" altLang="zh-CN" kern="0" dirty="0" err="1">
                <a:cs typeface="SimSun" pitchFamily="2" charset="-122"/>
              </a:rPr>
              <a:t>S</a:t>
            </a:r>
            <a:r>
              <a:rPr lang="en-US" altLang="zh-CN" kern="0" baseline="-25000" dirty="0" err="1">
                <a:cs typeface="SimSun" pitchFamily="2" charset="-122"/>
              </a:rPr>
              <a:t>p</a:t>
            </a:r>
            <a:r>
              <a:rPr lang="en-US" altLang="zh-CN" kern="0" dirty="0">
                <a:cs typeface="SimSun" pitchFamily="2" charset="-122"/>
              </a:rPr>
              <a:t>(Student)=1/2*1/2=0.25</a:t>
            </a:r>
          </a:p>
          <a:p>
            <a:pPr marL="1714500" lvl="3" indent="-342900">
              <a:lnSpc>
                <a:spcPct val="150000"/>
              </a:lnSpc>
              <a:buFont typeface="Wingdings" panose="05000000000000000000" pitchFamily="2" charset="2"/>
              <a:buChar char="Ø"/>
            </a:pPr>
            <a:r>
              <a:rPr lang="en-US" altLang="zh-CN" kern="0" dirty="0">
                <a:solidFill>
                  <a:srgbClr val="C00000"/>
                </a:solidFill>
                <a:cs typeface="SimSun" pitchFamily="2" charset="-122"/>
              </a:rPr>
              <a:t>BUT</a:t>
            </a:r>
            <a:r>
              <a:rPr lang="zh-CN" altLang="en-US" kern="0" dirty="0">
                <a:cs typeface="SimSun" pitchFamily="2" charset="-122"/>
              </a:rPr>
              <a:t>众所周知，</a:t>
            </a:r>
            <a:r>
              <a:rPr lang="en-US" altLang="zh-CN" kern="0" dirty="0">
                <a:cs typeface="SimSun" pitchFamily="2" charset="-122"/>
              </a:rPr>
              <a:t>’CS’ </a:t>
            </a:r>
          </a:p>
          <a:p>
            <a:pPr marL="1714500" lvl="3" indent="-342900">
              <a:lnSpc>
                <a:spcPct val="150000"/>
              </a:lnSpc>
              <a:buFont typeface="Wingdings" panose="05000000000000000000" pitchFamily="2" charset="2"/>
              <a:buChar char="Ø"/>
            </a:pPr>
            <a:endParaRPr lang="en-US" altLang="zh-CN" kern="0" dirty="0">
              <a:cs typeface="SimSun" pitchFamily="2" charset="-122"/>
            </a:endParaRPr>
          </a:p>
          <a:p>
            <a:pPr marL="1714500" lvl="3" indent="-342900">
              <a:lnSpc>
                <a:spcPct val="150000"/>
              </a:lnSpc>
              <a:buFont typeface="Wingdings" panose="05000000000000000000" pitchFamily="2" charset="2"/>
              <a:buChar char="Ø"/>
            </a:pPr>
            <a:endParaRPr lang="en-US" altLang="zh-CN" kern="0" dirty="0">
              <a:effectLst/>
              <a:cs typeface="SimSun" pitchFamily="2" charset="-122"/>
            </a:endParaRPr>
          </a:p>
        </p:txBody>
      </p:sp>
      <mc:AlternateContent xmlns:mc="http://schemas.openxmlformats.org/markup-compatibility/2006" xmlns:a14="http://schemas.microsoft.com/office/drawing/2010/main">
        <mc:Choice Requires="a14">
          <p:sp>
            <p:nvSpPr>
              <p:cNvPr id="46" name="文本框 45"/>
              <p:cNvSpPr txBox="1"/>
              <p:nvPr/>
            </p:nvSpPr>
            <p:spPr>
              <a:xfrm>
                <a:off x="3374953" y="1105002"/>
                <a:ext cx="2266965" cy="7023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altLang="zh-CN" sz="2400" kern="100"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altLang="zh-CN" sz="2400" kern="100" baseline="-25000"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a:t>
                </a:r>
                <a:r>
                  <a:rPr lang="en-US" altLang="zh-CN" sz="2400" kern="1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(R)=</a:t>
                </a:r>
                <a:r>
                  <a:rPr lang="en-US" altLang="zh-CN" sz="2400" kern="100" dirty="0">
                    <a:solidFill>
                      <a:srgbClr val="C00000"/>
                    </a:solidFill>
                    <a:ea typeface="Microsoft YaHei" panose="020B0503020204020204" pitchFamily="34" charset="-122"/>
                    <a:cs typeface="Times New Roman" panose="02020603050405020304" pitchFamily="18" charset="0"/>
                  </a:rPr>
                  <a:t> </a:t>
                </a:r>
                <a14:m>
                  <m:oMath xmlns:m="http://schemas.openxmlformats.org/officeDocument/2006/math">
                    <m:f>
                      <m:fPr>
                        <m:ctrlPr>
                          <a:rPr lang="en-US" altLang="zh-CN" sz="240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altLang="zh-CN" sz="2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𝑇</m:t>
                        </m:r>
                        <m:r>
                          <a:rPr lang="en-US" altLang="zh-CN" sz="2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altLang="zh-CN" sz="2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ctrlPr>
                          </m:sSubPr>
                          <m:e>
                            <m:r>
                              <a:rPr lang="zh-CN" altLang="en-US" sz="2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𝜎</m:t>
                            </m:r>
                          </m:e>
                          <m:sub>
                            <m:r>
                              <m:rPr>
                                <m:sty m:val="p"/>
                              </m:rPr>
                              <a:rPr lang="en-US" altLang="zh-CN" sz="2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p</m:t>
                            </m:r>
                          </m:sub>
                        </m:sSub>
                        <m:r>
                          <a:rPr lang="en-US" altLang="zh-CN" sz="2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r>
                          <a:rPr lang="en-US" altLang="zh-CN" sz="2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𝑅</m:t>
                        </m:r>
                        <m:r>
                          <a:rPr lang="en-US" altLang="zh-CN" sz="2400" b="0" i="1" kern="100"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num>
                      <m:den>
                        <m:r>
                          <a:rPr lang="en-US" altLang="zh-CN" sz="2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𝑇</m:t>
                        </m:r>
                        <m:r>
                          <a:rPr lang="en-US" altLang="zh-CN" sz="2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r>
                          <a:rPr lang="en-US" altLang="zh-CN" sz="2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𝑅</m:t>
                        </m:r>
                        <m:r>
                          <a:rPr lang="en-US" altLang="zh-CN" sz="2400" i="1" kern="100" dirty="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den>
                    </m:f>
                  </m:oMath>
                </a14:m>
                <a:endParaRPr lang="zh-CN" altLang="en-US" sz="2400" dirty="0">
                  <a:solidFill>
                    <a:schemeClr val="bg1"/>
                  </a:solidFill>
                </a:endParaRPr>
              </a:p>
            </p:txBody>
          </p:sp>
        </mc:Choice>
        <mc:Fallback xmlns="">
          <p:sp>
            <p:nvSpPr>
              <p:cNvPr id="46" name="文本框 45"/>
              <p:cNvSpPr txBox="1">
                <a:spLocks noRot="1" noChangeAspect="1" noMove="1" noResize="1" noEditPoints="1" noAdjustHandles="1" noChangeArrowheads="1" noChangeShapeType="1" noTextEdit="1"/>
              </p:cNvSpPr>
              <p:nvPr/>
            </p:nvSpPr>
            <p:spPr>
              <a:xfrm>
                <a:off x="3374953" y="1105002"/>
                <a:ext cx="2266965" cy="702372"/>
              </a:xfrm>
              <a:prstGeom prst="rect">
                <a:avLst/>
              </a:prstGeom>
              <a:blipFill rotWithShape="1">
                <a:blip r:embed="rId3"/>
                <a:stretch>
                  <a:fillRect l="-305" t="-919" r="-255" b="-42920"/>
                </a:stretch>
              </a:blipFill>
            </p:spPr>
            <p:style>
              <a:lnRef idx="2">
                <a:schemeClr val="accent2">
                  <a:shade val="50000"/>
                </a:schemeClr>
              </a:lnRef>
              <a:fillRef idx="1">
                <a:schemeClr val="accent2"/>
              </a:fillRef>
              <a:effectRef idx="0">
                <a:schemeClr val="accent2"/>
              </a:effectRef>
              <a:fontRef idx="minor">
                <a:schemeClr val="lt1"/>
              </a:fontRef>
            </p:style>
            <p:txBody>
              <a:bodyPr/>
              <a:lstStyle/>
              <a:p>
                <a:r>
                  <a:rPr lang="en-US" altLang="en-US">
                    <a:noFill/>
                  </a:rPr>
                  <a:t> </a:t>
                </a:r>
              </a:p>
            </p:txBody>
          </p:sp>
        </mc:Fallback>
      </mc:AlternateContent>
      <p:pic>
        <p:nvPicPr>
          <p:cNvPr id="49" name="图片 48"/>
          <p:cNvPicPr>
            <a:picLocks noChangeAspect="1"/>
          </p:cNvPicPr>
          <p:nvPr/>
        </p:nvPicPr>
        <p:blipFill>
          <a:blip r:embed="rId4"/>
          <a:stretch>
            <a:fillRect/>
          </a:stretch>
        </p:blipFill>
        <p:spPr>
          <a:xfrm>
            <a:off x="5309554" y="1453452"/>
            <a:ext cx="347001" cy="347001"/>
          </a:xfrm>
          <a:prstGeom prst="rect">
            <a:avLst/>
          </a:prstGeom>
        </p:spPr>
      </p:pic>
      <p:pic>
        <p:nvPicPr>
          <p:cNvPr id="51" name="图片 50"/>
          <p:cNvPicPr>
            <a:picLocks noChangeAspect="1"/>
          </p:cNvPicPr>
          <p:nvPr/>
        </p:nvPicPr>
        <p:blipFill>
          <a:blip r:embed="rId5"/>
          <a:stretch>
            <a:fillRect/>
          </a:stretch>
        </p:blipFill>
        <p:spPr>
          <a:xfrm>
            <a:off x="5274564" y="1081286"/>
            <a:ext cx="416983" cy="416983"/>
          </a:xfrm>
          <a:prstGeom prst="rect">
            <a:avLst/>
          </a:prstGeom>
        </p:spPr>
      </p:pic>
      <p:graphicFrame>
        <p:nvGraphicFramePr>
          <p:cNvPr id="45" name="Group 4"/>
          <p:cNvGraphicFramePr>
            <a:graphicFrameLocks noGrp="1"/>
          </p:cNvGraphicFramePr>
          <p:nvPr/>
        </p:nvGraphicFramePr>
        <p:xfrm>
          <a:off x="6152527" y="91295"/>
          <a:ext cx="2944204" cy="1554480"/>
        </p:xfrm>
        <a:graphic>
          <a:graphicData uri="http://schemas.openxmlformats.org/drawingml/2006/table">
            <a:tbl>
              <a:tblPr/>
              <a:tblGrid>
                <a:gridCol w="585993">
                  <a:extLst>
                    <a:ext uri="{9D8B030D-6E8A-4147-A177-3AD203B41FA5}">
                      <a16:colId xmlns:a16="http://schemas.microsoft.com/office/drawing/2014/main" val="20000"/>
                    </a:ext>
                  </a:extLst>
                </a:gridCol>
                <a:gridCol w="710858">
                  <a:extLst>
                    <a:ext uri="{9D8B030D-6E8A-4147-A177-3AD203B41FA5}">
                      <a16:colId xmlns:a16="http://schemas.microsoft.com/office/drawing/2014/main" val="20001"/>
                    </a:ext>
                  </a:extLst>
                </a:gridCol>
                <a:gridCol w="527942">
                  <a:extLst>
                    <a:ext uri="{9D8B030D-6E8A-4147-A177-3AD203B41FA5}">
                      <a16:colId xmlns:a16="http://schemas.microsoft.com/office/drawing/2014/main" val="20002"/>
                    </a:ext>
                  </a:extLst>
                </a:gridCol>
                <a:gridCol w="533419">
                  <a:extLst>
                    <a:ext uri="{9D8B030D-6E8A-4147-A177-3AD203B41FA5}">
                      <a16:colId xmlns:a16="http://schemas.microsoft.com/office/drawing/2014/main" val="20003"/>
                    </a:ext>
                  </a:extLst>
                </a:gridCol>
                <a:gridCol w="585992">
                  <a:extLst>
                    <a:ext uri="{9D8B030D-6E8A-4147-A177-3AD203B41FA5}">
                      <a16:colId xmlns:a16="http://schemas.microsoft.com/office/drawing/2014/main" val="20004"/>
                    </a:ext>
                  </a:extLst>
                </a:gridCol>
              </a:tblGrid>
              <a:tr h="242529">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95001</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李勇</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男</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20</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CS</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2529">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rPr>
                        <a:t>95002</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刘晨</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女</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19</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IS</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2529">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rPr>
                        <a:t>95003</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王敏</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女</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18</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MA</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529">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95004</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张立</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男</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19</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CS</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49653">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95005</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陈刚</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男</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17</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5000"/>
                        </a:spcBef>
                        <a:buClr>
                          <a:schemeClr val="bg1"/>
                        </a:buClr>
                        <a:buSzPct val="95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15000"/>
                        </a:spcBef>
                        <a:buClr>
                          <a:srgbClr val="0066FF"/>
                        </a:buClr>
                        <a:buSzPct val="80000"/>
                        <a:buFont typeface="Wingdings" panose="05000000000000000000" pitchFamily="2" charset="2"/>
                        <a:defRPr sz="2000">
                          <a:solidFill>
                            <a:schemeClr val="tx1"/>
                          </a:solidFill>
                          <a:latin typeface="Times New Roman" panose="02020603050405020304" pitchFamily="18" charset="0"/>
                          <a:ea typeface="华文中宋" panose="02010600040101010101" pitchFamily="2" charset="-122"/>
                        </a:defRPr>
                      </a:lvl2pPr>
                      <a:lvl3pPr marL="11430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3pPr>
                      <a:lvl4pPr marL="1600200" indent="-228600">
                        <a:spcBef>
                          <a:spcPct val="15000"/>
                        </a:spcBef>
                        <a:buClr>
                          <a:schemeClr val="bg1"/>
                        </a:buClr>
                        <a:buSzPct val="65000"/>
                        <a:buFont typeface="Wingdings" panose="05000000000000000000" pitchFamily="2" charset="2"/>
                        <a:defRPr sz="2000" b="1">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8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CS</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49653">
                <a:tc>
                  <a:txBody>
                    <a:bodyPr/>
                    <a:lstStyle/>
                    <a:p>
                      <a:pPr marL="0" marR="0" lvl="0" indent="0" algn="l"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95006</a:t>
                      </a:r>
                    </a:p>
                  </a:txBody>
                  <a:tcPr marL="38100" marR="38100"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赵珊</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女</a:t>
                      </a:r>
                      <a:endPar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endParaRP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19</a:t>
                      </a:r>
                    </a:p>
                  </a:txBody>
                  <a:tcPr marL="38100" marR="38100"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0"/>
                        </a:spcAft>
                        <a:buClr>
                          <a:schemeClr val="bg1"/>
                        </a:buClr>
                        <a:buSzPct val="95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rPr>
                        <a:t>IS</a:t>
                      </a:r>
                    </a:p>
                  </a:txBody>
                  <a:tcPr marL="38100" marR="38100"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5" name="文本框 54"/>
          <p:cNvSpPr txBox="1"/>
          <p:nvPr/>
        </p:nvSpPr>
        <p:spPr>
          <a:xfrm>
            <a:off x="4809940" y="3367389"/>
            <a:ext cx="4286791" cy="830997"/>
          </a:xfrm>
          <a:prstGeom prst="rect">
            <a:avLst/>
          </a:prstGeom>
          <a:noFill/>
          <a:ln w="12700">
            <a:solidFill>
              <a:schemeClr val="tx1"/>
            </a:solidFill>
          </a:ln>
        </p:spPr>
        <p:txBody>
          <a:bodyPr wrap="square" rtlCol="0">
            <a:spAutoFit/>
          </a:bodyPr>
          <a:lstStyle/>
          <a:p>
            <a:r>
              <a:rPr lang="en-US" altLang="zh-CN" sz="1600" dirty="0">
                <a:ea typeface="SimSun" panose="02010600030101010101" pitchFamily="2" charset="-122"/>
              </a:rPr>
              <a:t>SELECT </a:t>
            </a:r>
            <a:r>
              <a:rPr lang="en-US" altLang="zh-CN" sz="1600" dirty="0">
                <a:solidFill>
                  <a:srgbClr val="C00000"/>
                </a:solidFill>
                <a:ea typeface="SimSun" panose="02010600030101010101" pitchFamily="2" charset="-122"/>
              </a:rPr>
              <a:t>*</a:t>
            </a:r>
          </a:p>
          <a:p>
            <a:r>
              <a:rPr lang="en-US" altLang="zh-CN" sz="1600" dirty="0">
                <a:ea typeface="SimSun" panose="02010600030101010101" pitchFamily="2" charset="-122"/>
              </a:rPr>
              <a:t>FROM</a:t>
            </a:r>
            <a:r>
              <a:rPr lang="en-US" altLang="zh-CN" sz="1600" dirty="0">
                <a:solidFill>
                  <a:srgbClr val="00B0F0"/>
                </a:solidFill>
                <a:ea typeface="SimSun" panose="02010600030101010101" pitchFamily="2" charset="-122"/>
              </a:rPr>
              <a:t> Student</a:t>
            </a:r>
          </a:p>
          <a:p>
            <a:r>
              <a:rPr lang="en-US" altLang="zh-CN" sz="1600" dirty="0">
                <a:ea typeface="SimSun" panose="02010600030101010101" pitchFamily="2" charset="-122"/>
              </a:rPr>
              <a:t>WHERE </a:t>
            </a:r>
            <a:r>
              <a:rPr lang="en-US" altLang="zh-CN" sz="1600" dirty="0" err="1">
                <a:solidFill>
                  <a:srgbClr val="C00000"/>
                </a:solidFill>
                <a:ea typeface="SimSun" panose="02010600030101010101" pitchFamily="2" charset="-122"/>
              </a:rPr>
              <a:t>Ssex</a:t>
            </a:r>
            <a:r>
              <a:rPr lang="en-US" altLang="zh-CN" sz="1600" dirty="0">
                <a:solidFill>
                  <a:srgbClr val="C00000"/>
                </a:solidFill>
                <a:ea typeface="SimSun" panose="02010600030101010101" pitchFamily="2" charset="-122"/>
              </a:rPr>
              <a:t>=‘</a:t>
            </a:r>
            <a:r>
              <a:rPr lang="zh-CN" altLang="en-US" sz="1600" dirty="0">
                <a:solidFill>
                  <a:srgbClr val="C00000"/>
                </a:solidFill>
                <a:ea typeface="SimSun" panose="02010600030101010101" pitchFamily="2" charset="-122"/>
              </a:rPr>
              <a:t>男</a:t>
            </a:r>
            <a:r>
              <a:rPr lang="en-US" altLang="zh-CN" sz="1600" dirty="0">
                <a:solidFill>
                  <a:srgbClr val="C00000"/>
                </a:solidFill>
                <a:ea typeface="SimSun" panose="02010600030101010101" pitchFamily="2" charset="-122"/>
              </a:rPr>
              <a:t>’ </a:t>
            </a:r>
            <a:r>
              <a:rPr lang="en-US" altLang="zh-CN" sz="1600" dirty="0">
                <a:ea typeface="SimSun" panose="02010600030101010101" pitchFamily="2" charset="-122"/>
              </a:rPr>
              <a:t>AND</a:t>
            </a:r>
            <a:r>
              <a:rPr lang="en-US" altLang="zh-CN" sz="1600" dirty="0">
                <a:solidFill>
                  <a:srgbClr val="C00000"/>
                </a:solidFill>
                <a:ea typeface="SimSun" panose="02010600030101010101" pitchFamily="2" charset="-122"/>
              </a:rPr>
              <a:t> Department=‘CS’;</a:t>
            </a:r>
          </a:p>
        </p:txBody>
      </p:sp>
      <p:graphicFrame>
        <p:nvGraphicFramePr>
          <p:cNvPr id="36" name="表格 36"/>
          <p:cNvGraphicFramePr>
            <a:graphicFrameLocks noGrp="1"/>
          </p:cNvGraphicFramePr>
          <p:nvPr/>
        </p:nvGraphicFramePr>
        <p:xfrm>
          <a:off x="7737850" y="1719662"/>
          <a:ext cx="1382370" cy="1479450"/>
        </p:xfrm>
        <a:graphic>
          <a:graphicData uri="http://schemas.openxmlformats.org/drawingml/2006/table">
            <a:tbl>
              <a:tblPr firstRow="1" bandRow="1">
                <a:tableStyleId>{5C22544A-7EE6-4342-B048-85BDC9FD1C3A}</a:tableStyleId>
              </a:tblPr>
              <a:tblGrid>
                <a:gridCol w="1382370">
                  <a:extLst>
                    <a:ext uri="{9D8B030D-6E8A-4147-A177-3AD203B41FA5}">
                      <a16:colId xmlns:a16="http://schemas.microsoft.com/office/drawing/2014/main" val="20000"/>
                    </a:ext>
                  </a:extLst>
                </a:gridCol>
              </a:tblGrid>
              <a:tr h="412434">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i="1" kern="0" dirty="0" err="1">
                          <a:solidFill>
                            <a:srgbClr val="7030A0"/>
                          </a:solidFill>
                          <a:cs typeface="SimSun" pitchFamily="2" charset="-122"/>
                        </a:rPr>
                        <a:t>S</a:t>
                      </a:r>
                      <a:r>
                        <a:rPr lang="en-US" altLang="zh-CN" i="1" kern="0" baseline="-25000" dirty="0" err="1">
                          <a:solidFill>
                            <a:srgbClr val="7030A0"/>
                          </a:solidFill>
                          <a:cs typeface="SimSun" pitchFamily="2" charset="-122"/>
                        </a:rPr>
                        <a:t>p</a:t>
                      </a:r>
                      <a:r>
                        <a:rPr lang="en-US" altLang="zh-CN" i="1" kern="0" dirty="0">
                          <a:solidFill>
                            <a:srgbClr val="7030A0"/>
                          </a:solidFill>
                          <a:cs typeface="SimSun" pitchFamily="2" charset="-122"/>
                        </a:rPr>
                        <a:t>(R)?</a:t>
                      </a:r>
                      <a:endParaRPr lang="zh-CN" altLang="en-US" dirty="0"/>
                    </a:p>
                  </a:txBody>
                  <a:tcPr/>
                </a:tc>
                <a:extLst>
                  <a:ext uri="{0D108BD9-81ED-4DB2-BD59-A6C34878D82A}">
                    <a16:rowId xmlns:a16="http://schemas.microsoft.com/office/drawing/2014/main" val="10000"/>
                  </a:ext>
                </a:extLst>
              </a:tr>
              <a:tr h="1067016">
                <a:tc>
                  <a:txBody>
                    <a:bodyPr/>
                    <a:lstStyle/>
                    <a:p>
                      <a:endParaRPr lang="zh-CN" altLang="en-US" dirty="0"/>
                    </a:p>
                  </a:txBody>
                  <a:tcPr/>
                </a:tc>
                <a:extLst>
                  <a:ext uri="{0D108BD9-81ED-4DB2-BD59-A6C34878D82A}">
                    <a16:rowId xmlns:a16="http://schemas.microsoft.com/office/drawing/2014/main" val="10001"/>
                  </a:ext>
                </a:extLst>
              </a:tr>
            </a:tbl>
          </a:graphicData>
        </a:graphic>
      </p:graphicFrame>
      <p:sp>
        <p:nvSpPr>
          <p:cNvPr id="40" name="矩形 39"/>
          <p:cNvSpPr/>
          <p:nvPr/>
        </p:nvSpPr>
        <p:spPr>
          <a:xfrm>
            <a:off x="7368483" y="65914"/>
            <a:ext cx="566653" cy="164326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8054138" y="62627"/>
            <a:ext cx="512951" cy="164326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7788256" y="2302198"/>
            <a:ext cx="1343850" cy="523220"/>
          </a:xfrm>
          <a:prstGeom prst="rect">
            <a:avLst/>
          </a:prstGeom>
          <a:noFill/>
        </p:spPr>
        <p:txBody>
          <a:bodyPr wrap="square">
            <a:spAutoFit/>
          </a:bodyPr>
          <a:lstStyle/>
          <a:p>
            <a:r>
              <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S</a:t>
            </a:r>
            <a:r>
              <a:rPr lang="en-US" altLang="zh-CN" sz="1400" kern="100" baseline="-25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p1</a:t>
            </a:r>
            <a:r>
              <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a:t>
            </a:r>
            <a:r>
              <a:rPr lang="zh-CN" altLang="en-US"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S</a:t>
            </a:r>
            <a:r>
              <a:rPr lang="en-US" altLang="zh-CN" sz="1400" kern="100" baseline="-25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p2</a:t>
            </a:r>
            <a:r>
              <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a:t>
            </a:r>
            <a:r>
              <a:rPr lang="zh-CN" altLang="en-US"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S</a:t>
            </a:r>
            <a:r>
              <a:rPr lang="en-US" altLang="zh-CN" sz="1400" kern="100" baseline="-25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p3</a:t>
            </a:r>
            <a:r>
              <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a:t>
            </a:r>
            <a:r>
              <a:rPr lang="zh-CN" altLang="en-US"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S</a:t>
            </a:r>
            <a:r>
              <a:rPr lang="en-US" altLang="zh-CN" sz="1400" kern="100" baseline="-25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p4</a:t>
            </a:r>
            <a:r>
              <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a:t>
            </a:r>
            <a:r>
              <a:rPr lang="en-US" altLang="zh-CN" sz="1400" kern="100" dirty="0">
                <a:solidFill>
                  <a:srgbClr val="C00000"/>
                </a:solidFill>
                <a:ea typeface="Microsoft YaHei" panose="020B0503020204020204" pitchFamily="34" charset="-122"/>
                <a:cs typeface="Times New Roman" panose="02020603050405020304" pitchFamily="18" charset="0"/>
              </a:rPr>
              <a:t> </a:t>
            </a:r>
            <a:endParaRPr lang="zh-CN" altLang="en-US" sz="1400" dirty="0">
              <a:solidFill>
                <a:srgbClr val="C00000"/>
              </a:solidFill>
            </a:endParaRPr>
          </a:p>
        </p:txBody>
      </p:sp>
      <p:sp>
        <p:nvSpPr>
          <p:cNvPr id="85" name="椭圆 84"/>
          <p:cNvSpPr/>
          <p:nvPr/>
        </p:nvSpPr>
        <p:spPr>
          <a:xfrm>
            <a:off x="7790746" y="2262868"/>
            <a:ext cx="1329474" cy="60628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6" name="组合 85"/>
          <p:cNvGrpSpPr/>
          <p:nvPr/>
        </p:nvGrpSpPr>
        <p:grpSpPr>
          <a:xfrm>
            <a:off x="4809940" y="2027635"/>
            <a:ext cx="2978316" cy="536173"/>
            <a:chOff x="4738316" y="1148210"/>
            <a:chExt cx="2978316" cy="536173"/>
          </a:xfrm>
        </p:grpSpPr>
        <p:sp>
          <p:nvSpPr>
            <p:cNvPr id="87" name="文本框 86"/>
            <p:cNvSpPr txBox="1"/>
            <p:nvPr/>
          </p:nvSpPr>
          <p:spPr>
            <a:xfrm>
              <a:off x="4738316" y="1148210"/>
              <a:ext cx="2402388" cy="461665"/>
            </a:xfrm>
            <a:prstGeom prst="rect">
              <a:avLst/>
            </a:prstGeom>
            <a:ln w="38100">
              <a:solidFill>
                <a:srgbClr val="00B0F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400" dirty="0">
                  <a:solidFill>
                    <a:srgbClr val="00B0F0"/>
                  </a:solidFill>
                </a:rPr>
                <a:t>属性独立</a:t>
              </a:r>
              <a:r>
                <a:rPr lang="en-US" altLang="zh-CN" sz="2400" dirty="0">
                  <a:solidFill>
                    <a:srgbClr val="00B0F0"/>
                  </a:solidFill>
                </a:rPr>
                <a:t> OR not?</a:t>
              </a:r>
              <a:endParaRPr lang="zh-CN" altLang="en-US" sz="2400" dirty="0">
                <a:solidFill>
                  <a:srgbClr val="00B0F0"/>
                </a:solidFill>
              </a:endParaRPr>
            </a:p>
          </p:txBody>
        </p:sp>
        <p:cxnSp>
          <p:nvCxnSpPr>
            <p:cNvPr id="88" name="直接连接符 87"/>
            <p:cNvCxnSpPr>
              <a:stCxn id="84" idx="1"/>
              <a:endCxn id="87" idx="3"/>
            </p:cNvCxnSpPr>
            <p:nvPr/>
          </p:nvCxnSpPr>
          <p:spPr>
            <a:xfrm flipH="1" flipV="1">
              <a:off x="7140704" y="1379043"/>
              <a:ext cx="575928" cy="30534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91" name="图片 90"/>
          <p:cNvPicPr>
            <a:picLocks noChangeAspect="1"/>
          </p:cNvPicPr>
          <p:nvPr/>
        </p:nvPicPr>
        <p:blipFill>
          <a:blip r:embed="rId6"/>
          <a:stretch>
            <a:fillRect/>
          </a:stretch>
        </p:blipFill>
        <p:spPr>
          <a:xfrm>
            <a:off x="8695361" y="2746316"/>
            <a:ext cx="329679" cy="329679"/>
          </a:xfrm>
          <a:prstGeom prst="rect">
            <a:avLst/>
          </a:prstGeom>
        </p:spPr>
      </p:pic>
      <p:sp>
        <p:nvSpPr>
          <p:cNvPr id="48" name="矩形 47"/>
          <p:cNvSpPr/>
          <p:nvPr/>
        </p:nvSpPr>
        <p:spPr>
          <a:xfrm>
            <a:off x="6770665" y="62626"/>
            <a:ext cx="566653" cy="164326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623973" y="63937"/>
            <a:ext cx="401068" cy="164326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6" name="图片 55"/>
          <p:cNvPicPr>
            <a:picLocks noChangeAspect="1"/>
          </p:cNvPicPr>
          <p:nvPr/>
        </p:nvPicPr>
        <p:blipFill>
          <a:blip r:embed="rId7"/>
          <a:stretch>
            <a:fillRect/>
          </a:stretch>
        </p:blipFill>
        <p:spPr>
          <a:xfrm>
            <a:off x="2055568" y="4965373"/>
            <a:ext cx="457200" cy="457200"/>
          </a:xfrm>
          <a:prstGeom prst="rect">
            <a:avLst/>
          </a:prstGeom>
        </p:spPr>
      </p:pic>
      <p:grpSp>
        <p:nvGrpSpPr>
          <p:cNvPr id="16" name="组合 15"/>
          <p:cNvGrpSpPr/>
          <p:nvPr/>
        </p:nvGrpSpPr>
        <p:grpSpPr>
          <a:xfrm>
            <a:off x="4116165" y="5395391"/>
            <a:ext cx="1149851" cy="609600"/>
            <a:chOff x="4101134" y="5752998"/>
            <a:chExt cx="1149851" cy="609600"/>
          </a:xfrm>
        </p:grpSpPr>
        <p:pic>
          <p:nvPicPr>
            <p:cNvPr id="13" name="图片 12"/>
            <p:cNvPicPr>
              <a:picLocks noChangeAspect="1"/>
            </p:cNvPicPr>
            <p:nvPr/>
          </p:nvPicPr>
          <p:blipFill>
            <a:blip r:embed="rId8"/>
            <a:stretch>
              <a:fillRect/>
            </a:stretch>
          </p:blipFill>
          <p:spPr>
            <a:xfrm>
              <a:off x="4101134" y="5788938"/>
              <a:ext cx="515604" cy="515604"/>
            </a:xfrm>
            <a:prstGeom prst="rect">
              <a:avLst/>
            </a:prstGeom>
          </p:spPr>
        </p:pic>
        <p:pic>
          <p:nvPicPr>
            <p:cNvPr id="15" name="图片 14"/>
            <p:cNvPicPr>
              <a:picLocks noChangeAspect="1"/>
            </p:cNvPicPr>
            <p:nvPr/>
          </p:nvPicPr>
          <p:blipFill>
            <a:blip r:embed="rId9"/>
            <a:stretch>
              <a:fillRect/>
            </a:stretch>
          </p:blipFill>
          <p:spPr>
            <a:xfrm>
              <a:off x="4641385" y="5752998"/>
              <a:ext cx="609600" cy="609600"/>
            </a:xfrm>
            <a:prstGeom prst="rect">
              <a:avLst/>
            </a:prstGeom>
          </p:spPr>
        </p:pic>
      </p:grpSp>
      <p:sp>
        <p:nvSpPr>
          <p:cNvPr id="58" name="文本框 57"/>
          <p:cNvSpPr txBox="1"/>
          <p:nvPr/>
        </p:nvSpPr>
        <p:spPr>
          <a:xfrm>
            <a:off x="5998385" y="5357077"/>
            <a:ext cx="3003814" cy="92333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lvl="0">
              <a:defRPr/>
            </a:pPr>
            <a:r>
              <a:rPr lang="en-US" altLang="zh-CN" i="1" kern="0" dirty="0" err="1">
                <a:solidFill>
                  <a:srgbClr val="7030A0"/>
                </a:solidFill>
                <a:cs typeface="SimSun" pitchFamily="2" charset="-122"/>
              </a:rPr>
              <a:t>S</a:t>
            </a:r>
            <a:r>
              <a:rPr lang="en-US" altLang="zh-CN" kern="0" baseline="-25000" dirty="0" err="1">
                <a:cs typeface="SimSun" pitchFamily="2" charset="-122"/>
              </a:rPr>
              <a:t>Ssex</a:t>
            </a:r>
            <a:r>
              <a:rPr lang="en-US" altLang="zh-CN" kern="0" baseline="-25000" dirty="0">
                <a:cs typeface="SimSun" pitchFamily="2" charset="-122"/>
              </a:rPr>
              <a:t>=</a:t>
            </a:r>
            <a:r>
              <a:rPr lang="zh-CN" altLang="en-US" kern="0" baseline="-25000" dirty="0">
                <a:cs typeface="SimSun" pitchFamily="2" charset="-122"/>
              </a:rPr>
              <a:t>男</a:t>
            </a:r>
            <a:r>
              <a:rPr lang="zh-CN" altLang="en-US" sz="1800" b="0" i="0" baseline="-25000" dirty="0">
                <a:solidFill>
                  <a:srgbClr val="7030A0"/>
                </a:solidFill>
                <a:effectLst/>
                <a:latin typeface="CambriaMath"/>
              </a:rPr>
              <a:t>⋀</a:t>
            </a:r>
            <a:r>
              <a:rPr lang="en-US" altLang="zh-CN" kern="0" baseline="-25000" dirty="0">
                <a:cs typeface="SimSun" pitchFamily="2" charset="-122"/>
              </a:rPr>
              <a:t>dept.=CS </a:t>
            </a:r>
            <a:r>
              <a:rPr lang="en-US" altLang="zh-CN" i="1" kern="0" dirty="0">
                <a:solidFill>
                  <a:srgbClr val="7030A0"/>
                </a:solidFill>
                <a:cs typeface="SimSun" pitchFamily="2" charset="-122"/>
              </a:rPr>
              <a:t>(Student)</a:t>
            </a:r>
          </a:p>
          <a:p>
            <a:pPr lvl="0">
              <a:defRPr/>
            </a:pPr>
            <a:r>
              <a:rPr lang="en-US" altLang="zh-CN" i="1" kern="0" dirty="0">
                <a:solidFill>
                  <a:srgbClr val="7030A0"/>
                </a:solidFill>
                <a:cs typeface="SimSun" pitchFamily="2" charset="-122"/>
              </a:rPr>
              <a:t>=</a:t>
            </a:r>
            <a:r>
              <a:rPr lang="en-US" altLang="zh-CN" i="1" kern="0" dirty="0" err="1">
                <a:solidFill>
                  <a:srgbClr val="7030A0"/>
                </a:solidFill>
                <a:cs typeface="SimSun" pitchFamily="2" charset="-122"/>
              </a:rPr>
              <a:t>S</a:t>
            </a:r>
            <a:r>
              <a:rPr lang="en-US" altLang="zh-CN" kern="0" baseline="-25000" dirty="0" err="1">
                <a:cs typeface="SimSun" pitchFamily="2" charset="-122"/>
              </a:rPr>
              <a:t>Ssex</a:t>
            </a:r>
            <a:r>
              <a:rPr lang="en-US" altLang="zh-CN" kern="0" baseline="-25000" dirty="0">
                <a:cs typeface="SimSun" pitchFamily="2" charset="-122"/>
              </a:rPr>
              <a:t>=</a:t>
            </a:r>
            <a:r>
              <a:rPr lang="zh-CN" altLang="en-US" kern="0" baseline="-25000" dirty="0">
                <a:cs typeface="SimSun" pitchFamily="2" charset="-122"/>
              </a:rPr>
              <a:t>男</a:t>
            </a:r>
            <a:r>
              <a:rPr lang="zh-CN" altLang="en-US" baseline="-25000" dirty="0">
                <a:solidFill>
                  <a:srgbClr val="7030A0"/>
                </a:solidFill>
                <a:latin typeface="CambriaMath"/>
              </a:rPr>
              <a:t> </a:t>
            </a:r>
            <a:r>
              <a:rPr lang="en-US" altLang="zh-CN" i="1" kern="0" dirty="0">
                <a:solidFill>
                  <a:srgbClr val="7030A0"/>
                </a:solidFill>
                <a:cs typeface="SimSun" pitchFamily="2" charset="-122"/>
              </a:rPr>
              <a:t>(Student)</a:t>
            </a:r>
          </a:p>
          <a:p>
            <a:pPr lvl="0">
              <a:defRPr/>
            </a:pPr>
            <a:r>
              <a:rPr lang="en-US" altLang="zh-CN" i="1" kern="0" dirty="0">
                <a:solidFill>
                  <a:srgbClr val="7030A0"/>
                </a:solidFill>
                <a:cs typeface="SimSun" pitchFamily="2" charset="-122"/>
              </a:rPr>
              <a:t>=</a:t>
            </a:r>
            <a:r>
              <a:rPr lang="en-US" altLang="zh-CN" i="1" kern="0" dirty="0" err="1">
                <a:solidFill>
                  <a:srgbClr val="7030A0"/>
                </a:solidFill>
                <a:cs typeface="SimSun" pitchFamily="2" charset="-122"/>
              </a:rPr>
              <a:t>S</a:t>
            </a:r>
            <a:r>
              <a:rPr lang="en-US" altLang="zh-CN" kern="0" baseline="-25000" dirty="0" err="1">
                <a:cs typeface="SimSun" pitchFamily="2" charset="-122"/>
              </a:rPr>
              <a:t>Ssex</a:t>
            </a:r>
            <a:r>
              <a:rPr lang="en-US" altLang="zh-CN" kern="0" baseline="-25000" dirty="0">
                <a:cs typeface="SimSun" pitchFamily="2" charset="-122"/>
              </a:rPr>
              <a:t>=</a:t>
            </a:r>
            <a:r>
              <a:rPr lang="zh-CN" altLang="en-US" kern="0" baseline="-25000" dirty="0">
                <a:cs typeface="SimSun" pitchFamily="2" charset="-122"/>
              </a:rPr>
              <a:t>男</a:t>
            </a:r>
            <a:r>
              <a:rPr lang="zh-CN" altLang="en-US" baseline="-25000" dirty="0">
                <a:solidFill>
                  <a:srgbClr val="7030A0"/>
                </a:solidFill>
                <a:latin typeface="CambriaMath"/>
              </a:rPr>
              <a:t> </a:t>
            </a:r>
            <a:r>
              <a:rPr lang="en-US" altLang="zh-CN" i="1" kern="0" dirty="0">
                <a:solidFill>
                  <a:srgbClr val="7030A0"/>
                </a:solidFill>
                <a:cs typeface="SimSun" pitchFamily="2" charset="-122"/>
              </a:rPr>
              <a:t>(Student)=0.5</a:t>
            </a:r>
            <a:endParaRPr lang="zh-CN" altLang="en-US" dirty="0"/>
          </a:p>
        </p:txBody>
      </p:sp>
      <p:grpSp>
        <p:nvGrpSpPr>
          <p:cNvPr id="18" name="组合 17"/>
          <p:cNvGrpSpPr/>
          <p:nvPr/>
        </p:nvGrpSpPr>
        <p:grpSpPr>
          <a:xfrm>
            <a:off x="8558809" y="5029134"/>
            <a:ext cx="361234" cy="1251273"/>
            <a:chOff x="8578486" y="5445975"/>
            <a:chExt cx="361234" cy="1251273"/>
          </a:xfrm>
        </p:grpSpPr>
        <p:pic>
          <p:nvPicPr>
            <p:cNvPr id="65" name="图片 64"/>
            <p:cNvPicPr>
              <a:picLocks noChangeAspect="1"/>
            </p:cNvPicPr>
            <p:nvPr/>
          </p:nvPicPr>
          <p:blipFill>
            <a:blip r:embed="rId4"/>
            <a:stretch>
              <a:fillRect/>
            </a:stretch>
          </p:blipFill>
          <p:spPr>
            <a:xfrm>
              <a:off x="8578486" y="6350247"/>
              <a:ext cx="347001" cy="347001"/>
            </a:xfrm>
            <a:prstGeom prst="rect">
              <a:avLst/>
            </a:prstGeom>
          </p:spPr>
        </p:pic>
        <p:pic>
          <p:nvPicPr>
            <p:cNvPr id="72" name="图片 71"/>
            <p:cNvPicPr>
              <a:picLocks noChangeAspect="1"/>
            </p:cNvPicPr>
            <p:nvPr/>
          </p:nvPicPr>
          <p:blipFill>
            <a:blip r:embed="rId6"/>
            <a:stretch>
              <a:fillRect/>
            </a:stretch>
          </p:blipFill>
          <p:spPr>
            <a:xfrm>
              <a:off x="8610041" y="5445975"/>
              <a:ext cx="329679" cy="329679"/>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Vertical)">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47E32F-9435-4CCE-92D1-CA499F700A05}" type="slidenum">
              <a:rPr lang="zh-CN" altLang="en-US" smtClean="0"/>
              <a:t>84</a:t>
            </a:fld>
            <a:endParaRPr lang="zh-CN" altLang="en-US"/>
          </a:p>
        </p:txBody>
      </p:sp>
      <p:sp>
        <p:nvSpPr>
          <p:cNvPr id="4" name="椭圆 5"/>
          <p:cNvSpPr>
            <a:spLocks noChangeArrowheads="1"/>
          </p:cNvSpPr>
          <p:nvPr/>
        </p:nvSpPr>
        <p:spPr bwMode="auto">
          <a:xfrm>
            <a:off x="3864769" y="69066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cs typeface="Times New Roman" panose="02020603050405020304" pitchFamily="18" charset="0"/>
            </a:endParaRPr>
          </a:p>
        </p:txBody>
      </p:sp>
      <p:sp>
        <p:nvSpPr>
          <p:cNvPr id="5" name="矩形 6"/>
          <p:cNvSpPr>
            <a:spLocks noChangeArrowheads="1"/>
          </p:cNvSpPr>
          <p:nvPr/>
        </p:nvSpPr>
        <p:spPr bwMode="auto">
          <a:xfrm>
            <a:off x="-11112" y="69278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6" name="文本框 10"/>
          <p:cNvSpPr txBox="1">
            <a:spLocks noChangeArrowheads="1"/>
          </p:cNvSpPr>
          <p:nvPr/>
        </p:nvSpPr>
        <p:spPr bwMode="auto">
          <a:xfrm>
            <a:off x="-112713" y="711162"/>
            <a:ext cx="44716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统计信息和开销模型</a:t>
            </a:r>
            <a:endPar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sp>
        <p:nvSpPr>
          <p:cNvPr id="9" name="文本框 8"/>
          <p:cNvSpPr txBox="1"/>
          <p:nvPr/>
        </p:nvSpPr>
        <p:spPr>
          <a:xfrm>
            <a:off x="379291" y="1097839"/>
            <a:ext cx="8385417" cy="5680401"/>
          </a:xfrm>
          <a:prstGeom prst="rect">
            <a:avLst/>
          </a:prstGeom>
          <a:noFill/>
        </p:spPr>
        <p:txBody>
          <a:bodyPr wrap="square">
            <a:spAutoFit/>
          </a:bodyPr>
          <a:lstStyle/>
          <a:p>
            <a:pPr marL="285750" indent="-285750" fontAlgn="auto">
              <a:lnSpc>
                <a:spcPct val="150000"/>
              </a:lnSpc>
              <a:buFont typeface="Wingdings" panose="05000000000000000000" pitchFamily="2" charset="2"/>
              <a:buChar char="Ø"/>
              <a:defRPr/>
            </a:pPr>
            <a:r>
              <a:rPr lang="en-US" altLang="zh-CN"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So far</a:t>
            </a:r>
            <a:r>
              <a:rPr lang="zh-CN" altLang="en-US"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，我们目前回答了以下问题</a:t>
            </a:r>
            <a:endParaRPr lang="zh-CN" altLang="en-US"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什么是</a:t>
            </a:r>
            <a:r>
              <a:rPr lang="zh-CN" altLang="en-US" sz="1400" kern="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开销模型</a:t>
            </a:r>
            <a:endParaRPr lang="en-US" altLang="zh-CN" sz="1400" kern="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028700" lvl="1" indent="-285750">
              <a:lnSpc>
                <a:spcPct val="150000"/>
              </a:lnSpc>
              <a:buFont typeface="Wingdings" panose="05000000000000000000" pitchFamily="2" charset="2"/>
              <a:buChar char="Ø"/>
              <a:defRPr/>
            </a:pP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用于寻找最优</a:t>
            </a:r>
            <a:r>
              <a:rPr lang="zh-CN" altLang="en-US" sz="1400" kern="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sym typeface="+mn-ea"/>
              </a:rPr>
              <a:t>执行计划</a:t>
            </a:r>
            <a:endParaRPr lang="en-US" altLang="zh-CN" sz="1400" kern="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571500" indent="-285750" fontAlgn="auto">
              <a:lnSpc>
                <a:spcPct val="150000"/>
              </a:lnSpc>
              <a:buFont typeface="Wingdings" panose="05000000000000000000" pitchFamily="2" charset="2"/>
              <a:buChar char="Ø"/>
              <a:defRPr/>
            </a:pP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为什么要定义和计算</a:t>
            </a:r>
            <a:r>
              <a:rPr lang="zh-CN" altLang="en-US" sz="1400" kern="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sym typeface="+mn-ea"/>
              </a:rPr>
              <a:t>选择率</a:t>
            </a:r>
            <a:endParaRPr lang="en-US" altLang="zh-CN" sz="1400" kern="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028700" lvl="1" indent="-285750">
              <a:lnSpc>
                <a:spcPct val="150000"/>
              </a:lnSpc>
              <a:buFont typeface="Wingdings" panose="05000000000000000000" pitchFamily="2" charset="2"/>
              <a:buChar char="Ø"/>
              <a:defRPr/>
            </a:pP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用于计算</a:t>
            </a:r>
            <a:endPar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028700" lvl="1" indent="-285750">
              <a:lnSpc>
                <a:spcPct val="150000"/>
              </a:lnSpc>
              <a:buFont typeface="Wingdings" panose="05000000000000000000" pitchFamily="2" charset="2"/>
              <a:buChar char="Ø"/>
              <a:defRPr/>
            </a:pP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选择合适的物理操作符，以及连接顺序</a:t>
            </a:r>
          </a:p>
          <a:p>
            <a:pPr marL="571500" indent="-285750" fontAlgn="auto">
              <a:lnSpc>
                <a:spcPct val="150000"/>
              </a:lnSpc>
              <a:buFont typeface="Wingdings" panose="05000000000000000000" pitchFamily="2" charset="2"/>
              <a:buChar char="Ø"/>
              <a:defRPr/>
            </a:pP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选择率的计算需要哪些</a:t>
            </a:r>
            <a:r>
              <a:rPr lang="zh-CN" altLang="en-US" sz="1400" kern="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sym typeface="+mn-ea"/>
              </a:rPr>
              <a:t>统计信息</a:t>
            </a:r>
            <a:endParaRPr lang="en-US" altLang="zh-CN" sz="1400" kern="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028700" lvl="1" indent="-285750">
              <a:lnSpc>
                <a:spcPct val="150000"/>
              </a:lnSpc>
              <a:buFont typeface="Wingdings" panose="05000000000000000000" pitchFamily="2" charset="2"/>
              <a:buChar char="Ø"/>
              <a:defRPr/>
            </a:pP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总行数、基数、直方图</a:t>
            </a:r>
          </a:p>
          <a:p>
            <a:pPr marL="285750" indent="-285750" fontAlgn="auto">
              <a:lnSpc>
                <a:spcPct val="150000"/>
              </a:lnSpc>
              <a:buFont typeface="Wingdings" panose="05000000000000000000" pitchFamily="2" charset="2"/>
              <a:buChar char="Ø"/>
              <a:defRPr/>
            </a:pPr>
            <a:r>
              <a:rPr lang="en-US" altLang="zh-CN"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BUT</a:t>
            </a:r>
            <a:r>
              <a:rPr lang="zh-CN" altLang="en-US"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，还有一些问题</a:t>
            </a:r>
            <a:endParaRPr lang="zh-CN" altLang="en-US"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如何维护统计信息？</a:t>
            </a:r>
            <a:endPar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028700" lvl="1" indent="-285750">
              <a:lnSpc>
                <a:spcPct val="150000"/>
              </a:lnSpc>
              <a:buFont typeface="Wingdings" panose="05000000000000000000" pitchFamily="2" charset="2"/>
              <a:buChar char="Ø"/>
              <a:defRPr/>
            </a:pPr>
            <a:r>
              <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DBMS</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定期后台更新（当关系实例中元组更新超过一定比例）</a:t>
            </a:r>
            <a:endPar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028700" lvl="1" indent="-285750">
              <a:lnSpc>
                <a:spcPct val="150000"/>
              </a:lnSpc>
              <a:buFont typeface="Wingdings" panose="05000000000000000000" pitchFamily="2" charset="2"/>
              <a:buChar char="Ø"/>
              <a:defRPr/>
            </a:pP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主动收集</a:t>
            </a:r>
            <a:r>
              <a:rPr lang="en-US" altLang="zh-CN" sz="1400" kern="0" dirty="0">
                <a:solidFill>
                  <a:srgbClr val="C00000"/>
                </a:solidFill>
                <a:latin typeface="Segoe UI Symbol" panose="020B0502040204020203" pitchFamily="34" charset="0"/>
                <a:ea typeface="Segoe UI Symbol" panose="020B0502040204020203" pitchFamily="34" charset="0"/>
                <a:cs typeface="Times New Roman" panose="02020603050405020304" pitchFamily="18" charset="0"/>
                <a:sym typeface="+mn-ea"/>
              </a:rPr>
              <a:t>ANALYZE</a:t>
            </a:r>
          </a:p>
          <a:p>
            <a:pPr marL="1028700" lvl="1" indent="-285750">
              <a:lnSpc>
                <a:spcPct val="150000"/>
              </a:lnSpc>
              <a:buFont typeface="Wingdings" panose="05000000000000000000" pitchFamily="2" charset="2"/>
              <a:buChar char="Ø"/>
              <a:defRPr/>
            </a:pPr>
            <a:r>
              <a:rPr lang="zh-CN" altLang="en-US" sz="1400" kern="0" dirty="0">
                <a:solidFill>
                  <a:srgbClr val="7030A0"/>
                </a:solidFill>
                <a:latin typeface="Segoe UI Symbol" panose="020B0502040204020203" pitchFamily="34" charset="0"/>
                <a:ea typeface="Segoe UI Symbol" panose="020B0502040204020203" pitchFamily="34" charset="0"/>
                <a:cs typeface="Times New Roman" panose="02020603050405020304" pitchFamily="18" charset="0"/>
                <a:sym typeface="+mn-ea"/>
              </a:rPr>
              <a:t>基数、直方图</a:t>
            </a:r>
            <a:r>
              <a:rPr lang="zh-CN" altLang="en-US" sz="1400" kern="0" dirty="0">
                <a:solidFill>
                  <a:srgbClr val="C00000"/>
                </a:solidFill>
                <a:latin typeface="Segoe UI Symbol" panose="020B0502040204020203" pitchFamily="34" charset="0"/>
                <a:ea typeface="Segoe UI Symbol" panose="020B0502040204020203" pitchFamily="34" charset="0"/>
                <a:cs typeface="Times New Roman" panose="02020603050405020304" pitchFamily="18" charset="0"/>
                <a:sym typeface="+mn-ea"/>
              </a:rPr>
              <a:t>估计</a:t>
            </a:r>
            <a:endParaRPr lang="en-US" altLang="zh-CN" sz="1400" kern="0" dirty="0">
              <a:solidFill>
                <a:srgbClr val="C00000"/>
              </a:solidFill>
              <a:latin typeface="Segoe UI Symbol" panose="020B0502040204020203" pitchFamily="34" charset="0"/>
              <a:ea typeface="Segoe UI Symbol" panose="020B0502040204020203" pitchFamily="34" charset="0"/>
              <a:cs typeface="Times New Roman" panose="02020603050405020304" pitchFamily="18" charset="0"/>
              <a:sym typeface="+mn-ea"/>
            </a:endParaRPr>
          </a:p>
          <a:p>
            <a:pPr marL="1485900" lvl="2" indent="-285750">
              <a:lnSpc>
                <a:spcPct val="150000"/>
              </a:lnSpc>
              <a:buFont typeface="Wingdings" panose="05000000000000000000" pitchFamily="2" charset="2"/>
              <a:buChar char="Ø"/>
              <a:defRPr/>
            </a:pPr>
            <a:r>
              <a:rPr lang="zh-CN" altLang="en-US" sz="1400" kern="0" dirty="0">
                <a:latin typeface="Segoe UI Symbol" panose="020B0502040204020203" pitchFamily="34" charset="0"/>
                <a:ea typeface="Segoe UI Symbol" panose="020B0502040204020203" pitchFamily="34" charset="0"/>
                <a:cs typeface="Times New Roman" panose="02020603050405020304" pitchFamily="18" charset="0"/>
                <a:sym typeface="+mn-ea"/>
              </a:rPr>
              <a:t>基数：蓄水池采样</a:t>
            </a:r>
            <a:r>
              <a:rPr lang="en-US" altLang="zh-CN" sz="1400" kern="0" dirty="0">
                <a:latin typeface="Segoe UI Symbol" panose="020B0502040204020203" pitchFamily="34" charset="0"/>
                <a:ea typeface="Segoe UI Symbol" panose="020B0502040204020203" pitchFamily="34" charset="0"/>
                <a:cs typeface="Times New Roman" panose="02020603050405020304" pitchFamily="18" charset="0"/>
                <a:sym typeface="+mn-ea"/>
              </a:rPr>
              <a:t>-&gt;</a:t>
            </a:r>
            <a:r>
              <a:rPr lang="en-US" altLang="zh-CN" sz="1400" kern="0" dirty="0" err="1">
                <a:latin typeface="Segoe UI Symbol" panose="020B0502040204020203" pitchFamily="34" charset="0"/>
                <a:ea typeface="Segoe UI Symbol" panose="020B0502040204020203" pitchFamily="34" charset="0"/>
                <a:cs typeface="Times New Roman" panose="02020603050405020304" pitchFamily="18" charset="0"/>
                <a:sym typeface="+mn-ea"/>
              </a:rPr>
              <a:t>hyperloglog</a:t>
            </a:r>
            <a:endParaRPr lang="en-US" altLang="zh-CN" sz="1400" kern="0" dirty="0">
              <a:latin typeface="Segoe UI Symbol" panose="020B0502040204020203" pitchFamily="34" charset="0"/>
              <a:ea typeface="Segoe UI Symbol" panose="020B0502040204020203" pitchFamily="34" charset="0"/>
              <a:cs typeface="Times New Roman" panose="02020603050405020304" pitchFamily="18" charset="0"/>
              <a:sym typeface="+mn-ea"/>
            </a:endParaRPr>
          </a:p>
          <a:p>
            <a:pPr marL="1485900" lvl="2" indent="-285750">
              <a:lnSpc>
                <a:spcPct val="150000"/>
              </a:lnSpc>
              <a:buFont typeface="Wingdings" panose="05000000000000000000" pitchFamily="2" charset="2"/>
              <a:buChar char="Ø"/>
              <a:defRPr/>
            </a:pPr>
            <a:r>
              <a:rPr lang="zh-CN" altLang="en-US" sz="1400" kern="0" dirty="0">
                <a:latin typeface="Segoe UI Symbol" panose="020B0502040204020203" pitchFamily="34" charset="0"/>
                <a:ea typeface="Segoe UI Symbol" panose="020B0502040204020203" pitchFamily="34" charset="0"/>
                <a:cs typeface="Times New Roman" panose="02020603050405020304" pitchFamily="18" charset="0"/>
                <a:sym typeface="+mn-ea"/>
              </a:rPr>
              <a:t>直方图：蓄水池采样</a:t>
            </a:r>
            <a:r>
              <a:rPr lang="en-US" altLang="zh-CN" sz="1400" kern="0" dirty="0">
                <a:latin typeface="Segoe UI Symbol" panose="020B0502040204020203" pitchFamily="34" charset="0"/>
                <a:ea typeface="Segoe UI Symbol" panose="020B0502040204020203" pitchFamily="34" charset="0"/>
                <a:cs typeface="Times New Roman" panose="02020603050405020304" pitchFamily="18" charset="0"/>
                <a:sym typeface="+mn-ea"/>
              </a:rPr>
              <a:t>-&gt;</a:t>
            </a:r>
            <a:r>
              <a:rPr lang="zh-CN" altLang="en-US" sz="1400" kern="0" dirty="0">
                <a:latin typeface="Segoe UI Symbol" panose="020B0502040204020203" pitchFamily="34" charset="0"/>
                <a:ea typeface="Segoe UI Symbol" panose="020B0502040204020203" pitchFamily="34" charset="0"/>
                <a:cs typeface="Times New Roman" panose="02020603050405020304" pitchFamily="18" charset="0"/>
                <a:sym typeface="+mn-ea"/>
              </a:rPr>
              <a:t>等宽</a:t>
            </a:r>
            <a:r>
              <a:rPr lang="en-US" altLang="zh-CN" sz="1400" kern="0" dirty="0">
                <a:latin typeface="Segoe UI Symbol" panose="020B0502040204020203" pitchFamily="34" charset="0"/>
                <a:ea typeface="Segoe UI Symbol" panose="020B0502040204020203" pitchFamily="34" charset="0"/>
                <a:cs typeface="Times New Roman" panose="02020603050405020304" pitchFamily="18" charset="0"/>
                <a:sym typeface="+mn-ea"/>
              </a:rPr>
              <a:t>/</a:t>
            </a:r>
            <a:r>
              <a:rPr lang="zh-CN" altLang="en-US" sz="1400" kern="0" dirty="0">
                <a:latin typeface="Segoe UI Symbol" panose="020B0502040204020203" pitchFamily="34" charset="0"/>
                <a:ea typeface="Segoe UI Symbol" panose="020B0502040204020203" pitchFamily="34" charset="0"/>
                <a:cs typeface="Times New Roman" panose="02020603050405020304" pitchFamily="18" charset="0"/>
                <a:sym typeface="+mn-ea"/>
              </a:rPr>
              <a:t>等深直方图</a:t>
            </a:r>
            <a:endParaRPr lang="en-US" altLang="zh-CN" sz="1400" kern="0" dirty="0">
              <a:latin typeface="Segoe UI Symbol" panose="020B0502040204020203" pitchFamily="34" charset="0"/>
              <a:ea typeface="Segoe UI Symbol" panose="020B0502040204020203" pitchFamily="34" charset="0"/>
              <a:cs typeface="Times New Roman" panose="02020603050405020304" pitchFamily="18" charset="0"/>
              <a:sym typeface="+mn-ea"/>
            </a:endParaRPr>
          </a:p>
          <a:p>
            <a:pPr marL="571500" indent="-285750" fontAlgn="auto">
              <a:lnSpc>
                <a:spcPct val="150000"/>
              </a:lnSpc>
              <a:buFont typeface="Wingdings" panose="05000000000000000000" pitchFamily="2" charset="2"/>
              <a:buChar char="Ø"/>
              <a:defRPr/>
            </a:pP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多列的选择率（不独立时）？</a:t>
            </a:r>
            <a:endParaRPr lang="en-US" altLang="zh-CN" sz="1400"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571500" indent="-285750" fontAlgn="auto">
              <a:lnSpc>
                <a:spcPct val="150000"/>
              </a:lnSpc>
              <a:buFont typeface="Wingdings" panose="05000000000000000000" pitchFamily="2" charset="2"/>
              <a:buChar char="Ø"/>
              <a:defRPr/>
            </a:pPr>
            <a:endParaRPr lang="en-US" altLang="zh-CN" sz="1600"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pic>
        <p:nvPicPr>
          <p:cNvPr id="11" name="图片 10"/>
          <p:cNvPicPr>
            <a:picLocks noChangeAspect="1"/>
          </p:cNvPicPr>
          <p:nvPr/>
        </p:nvPicPr>
        <p:blipFill>
          <a:blip r:embed="rId3"/>
          <a:stretch>
            <a:fillRect/>
          </a:stretch>
        </p:blipFill>
        <p:spPr>
          <a:xfrm>
            <a:off x="2784372" y="2474573"/>
            <a:ext cx="2717165" cy="337820"/>
          </a:xfrm>
          <a:prstGeom prst="rect">
            <a:avLst/>
          </a:prstGeom>
          <a:ln w="38100" cap="sq">
            <a:solidFill>
              <a:srgbClr val="C00000"/>
            </a:solidFill>
            <a:prstDash val="solid"/>
            <a:miter lim="800000"/>
            <a:headEnd/>
            <a:tailEnd/>
          </a:ln>
          <a:effectLst>
            <a:outerShdw blurRad="50800" dist="38100" dir="2700000" algn="tl" rotWithShape="0">
              <a:srgbClr val="000000">
                <a:alpha val="43000"/>
              </a:srgbClr>
            </a:outerShdw>
          </a:effectLst>
        </p:spPr>
      </p:pic>
      <p:graphicFrame>
        <p:nvGraphicFramePr>
          <p:cNvPr id="10" name="对象 9">
            <a:hlinkClick r:id="" action="ppaction://ole?verb=0"/>
          </p:cNvPr>
          <p:cNvGraphicFramePr>
            <a:graphicFrameLocks noChangeAspect="1"/>
          </p:cNvGraphicFramePr>
          <p:nvPr/>
        </p:nvGraphicFramePr>
        <p:xfrm>
          <a:off x="2784372" y="1499542"/>
          <a:ext cx="2717166" cy="395796"/>
        </p:xfrm>
        <a:graphic>
          <a:graphicData uri="http://schemas.openxmlformats.org/presentationml/2006/ole">
            <mc:AlternateContent xmlns:mc="http://schemas.openxmlformats.org/markup-compatibility/2006">
              <mc:Choice xmlns:v="urn:schemas-microsoft-com:vml" Requires="v">
                <p:oleObj spid="_x0000_s5134" r:id="rId4" imgW="2070100" imgH="342900" progId="Equation.DSMT4">
                  <p:embed/>
                </p:oleObj>
              </mc:Choice>
              <mc:Fallback>
                <p:oleObj r:id="rId4" imgW="2070100" imgH="342900" progId="Equation.DSMT4">
                  <p:embed/>
                  <p:pic>
                    <p:nvPicPr>
                      <p:cNvPr id="10" name="对象 9">
                        <a:hlinkClick r:id="" action="ppaction://ole?verb=0"/>
                      </p:cNvPr>
                      <p:cNvPicPr/>
                      <p:nvPr/>
                    </p:nvPicPr>
                    <p:blipFill>
                      <a:blip r:embed="rId5"/>
                      <a:stretch>
                        <a:fillRect/>
                      </a:stretch>
                    </p:blipFill>
                    <p:spPr>
                      <a:xfrm>
                        <a:off x="2784372" y="1499542"/>
                        <a:ext cx="2717166" cy="395796"/>
                      </a:xfrm>
                      <a:prstGeom prst="rect">
                        <a:avLst/>
                      </a:prstGeom>
                      <a:ln w="38100">
                        <a:solidFill>
                          <a:srgbClr val="C00000"/>
                        </a:solidFill>
                      </a:ln>
                    </p:spPr>
                  </p:pic>
                </p:oleObj>
              </mc:Fallback>
            </mc:AlternateContent>
          </a:graphicData>
        </a:graphic>
      </p:graphicFrame>
      <p:sp>
        <p:nvSpPr>
          <p:cNvPr id="13" name="右大括号 12"/>
          <p:cNvSpPr/>
          <p:nvPr/>
        </p:nvSpPr>
        <p:spPr>
          <a:xfrm>
            <a:off x="5113258" y="5539705"/>
            <a:ext cx="183255" cy="779741"/>
          </a:xfrm>
          <a:prstGeom prst="righ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 name="组合 18"/>
          <p:cNvGrpSpPr/>
          <p:nvPr/>
        </p:nvGrpSpPr>
        <p:grpSpPr>
          <a:xfrm>
            <a:off x="6457950" y="2898694"/>
            <a:ext cx="1701315" cy="1336746"/>
            <a:chOff x="6457950" y="2898694"/>
            <a:chExt cx="1701315" cy="1336746"/>
          </a:xfrm>
        </p:grpSpPr>
        <p:sp>
          <p:nvSpPr>
            <p:cNvPr id="15" name="矩形 14"/>
            <p:cNvSpPr/>
            <p:nvPr/>
          </p:nvSpPr>
          <p:spPr>
            <a:xfrm>
              <a:off x="6503357" y="2898694"/>
              <a:ext cx="1541723" cy="13367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8" name="图片 7"/>
            <p:cNvPicPr>
              <a:picLocks noChangeAspect="1"/>
            </p:cNvPicPr>
            <p:nvPr/>
          </p:nvPicPr>
          <p:blipFill>
            <a:blip r:embed="rId6"/>
            <a:stretch>
              <a:fillRect/>
            </a:stretch>
          </p:blipFill>
          <p:spPr>
            <a:xfrm>
              <a:off x="6457950" y="3218217"/>
              <a:ext cx="1701315" cy="95883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7" name="矩形 16"/>
            <p:cNvSpPr/>
            <p:nvPr/>
          </p:nvSpPr>
          <p:spPr>
            <a:xfrm>
              <a:off x="6503032" y="2898694"/>
              <a:ext cx="1541722" cy="26113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t>本章阅读材料（开销模型）</a:t>
              </a:r>
            </a:p>
          </p:txBody>
        </p:sp>
      </p:grpSp>
      <p:grpSp>
        <p:nvGrpSpPr>
          <p:cNvPr id="20" name="组合 19"/>
          <p:cNvGrpSpPr/>
          <p:nvPr/>
        </p:nvGrpSpPr>
        <p:grpSpPr>
          <a:xfrm>
            <a:off x="6503032" y="4637607"/>
            <a:ext cx="1542048" cy="1718744"/>
            <a:chOff x="6503032" y="4637607"/>
            <a:chExt cx="1542048" cy="1718744"/>
          </a:xfrm>
        </p:grpSpPr>
        <p:sp>
          <p:nvSpPr>
            <p:cNvPr id="16" name="矩形 15"/>
            <p:cNvSpPr/>
            <p:nvPr/>
          </p:nvSpPr>
          <p:spPr>
            <a:xfrm>
              <a:off x="6503032" y="4637607"/>
              <a:ext cx="1541723" cy="1718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4" name="图片 13"/>
            <p:cNvPicPr>
              <a:picLocks noChangeAspect="1"/>
            </p:cNvPicPr>
            <p:nvPr/>
          </p:nvPicPr>
          <p:blipFill>
            <a:blip r:embed="rId7"/>
            <a:stretch>
              <a:fillRect/>
            </a:stretch>
          </p:blipFill>
          <p:spPr>
            <a:xfrm>
              <a:off x="6746640" y="5049929"/>
              <a:ext cx="1054506" cy="1269517"/>
            </a:xfrm>
            <a:prstGeom prst="rect">
              <a:avLst/>
            </a:prstGeom>
            <a:ln>
              <a:noFill/>
            </a:ln>
            <a:effectLst>
              <a:outerShdw blurRad="190500" algn="tl" rotWithShape="0">
                <a:srgbClr val="000000">
                  <a:alpha val="70000"/>
                </a:srgbClr>
              </a:outerShdw>
            </a:effectLst>
          </p:spPr>
        </p:pic>
        <p:sp>
          <p:nvSpPr>
            <p:cNvPr id="18" name="矩形 17"/>
            <p:cNvSpPr/>
            <p:nvPr/>
          </p:nvSpPr>
          <p:spPr>
            <a:xfrm>
              <a:off x="6503358" y="4639771"/>
              <a:ext cx="1541722" cy="26113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t>课程实训平台</a:t>
              </a:r>
              <a:r>
                <a:rPr lang="en-US" altLang="zh-CN" sz="800" dirty="0"/>
                <a:t>DBEDU</a:t>
              </a:r>
              <a:r>
                <a:rPr lang="zh-CN" altLang="en-US" sz="800" dirty="0"/>
                <a:t>（</a:t>
              </a:r>
              <a:r>
                <a:rPr lang="en-US" altLang="zh-CN" sz="800" dirty="0" err="1"/>
                <a:t>DBinsight</a:t>
              </a:r>
              <a:r>
                <a:rPr lang="zh-CN" altLang="en-US" sz="800" dirty="0"/>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par>
                                <p:cTn id="13" presetID="22" presetClass="entr" presetSubtype="8"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5"/>
          <p:cNvSpPr>
            <a:spLocks noChangeArrowheads="1"/>
          </p:cNvSpPr>
          <p:nvPr/>
        </p:nvSpPr>
        <p:spPr bwMode="auto">
          <a:xfrm>
            <a:off x="3864769" y="69066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cs typeface="Times New Roman" panose="02020603050405020304" pitchFamily="18" charset="0"/>
            </a:endParaRPr>
          </a:p>
        </p:txBody>
      </p:sp>
      <p:sp>
        <p:nvSpPr>
          <p:cNvPr id="5" name="矩形 6"/>
          <p:cNvSpPr>
            <a:spLocks noChangeArrowheads="1"/>
          </p:cNvSpPr>
          <p:nvPr/>
        </p:nvSpPr>
        <p:spPr bwMode="auto">
          <a:xfrm>
            <a:off x="-11112" y="69278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6" name="文本框 10"/>
          <p:cNvSpPr txBox="1">
            <a:spLocks noChangeArrowheads="1"/>
          </p:cNvSpPr>
          <p:nvPr/>
        </p:nvSpPr>
        <p:spPr bwMode="auto">
          <a:xfrm>
            <a:off x="-112713" y="711162"/>
            <a:ext cx="44716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统计信息和开销模型</a:t>
            </a:r>
            <a:endPar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rPr>
              <a:t>CBO</a:t>
            </a:r>
            <a:r>
              <a:rPr lang="zh-CN" altLang="en-US" sz="2800" b="1" dirty="0">
                <a:latin typeface="Times New Roman" panose="02020603050405020304" pitchFamily="18" charset="0"/>
              </a:rPr>
              <a:t>（基于代价的优化）</a:t>
            </a:r>
          </a:p>
        </p:txBody>
      </p:sp>
      <p:sp>
        <p:nvSpPr>
          <p:cNvPr id="9" name="文本框 8"/>
          <p:cNvSpPr txBox="1"/>
          <p:nvPr/>
        </p:nvSpPr>
        <p:spPr>
          <a:xfrm>
            <a:off x="379291" y="1097839"/>
            <a:ext cx="8385417" cy="3695242"/>
          </a:xfrm>
          <a:prstGeom prst="rect">
            <a:avLst/>
          </a:prstGeom>
          <a:noFill/>
        </p:spPr>
        <p:txBody>
          <a:bodyPr wrap="square">
            <a:spAutoFit/>
          </a:bodyPr>
          <a:lstStyle/>
          <a:p>
            <a:pPr marL="285750" indent="-285750" fontAlgn="auto">
              <a:lnSpc>
                <a:spcPct val="150000"/>
              </a:lnSpc>
              <a:buFont typeface="Wingdings" panose="05000000000000000000" pitchFamily="2" charset="2"/>
              <a:buChar char="Ø"/>
              <a:defRPr/>
            </a:pPr>
            <a:r>
              <a:rPr lang="zh-CN" altLang="en-US"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统计信息和开销模型的局限性</a:t>
            </a:r>
            <a:endParaRPr lang="en-US" altLang="zh-CN" sz="1600" b="1"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571500" indent="-285750" fontAlgn="auto">
              <a:lnSpc>
                <a:spcPct val="150000"/>
              </a:lnSpc>
              <a:buFont typeface="Wingdings" panose="05000000000000000000" pitchFamily="2" charset="2"/>
              <a:buChar char="Ø"/>
              <a:defRPr/>
            </a:pPr>
            <a:r>
              <a:rPr lang="zh-CN" altLang="en-US" sz="1400" kern="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sym typeface="+mn-ea"/>
              </a:rPr>
              <a:t>统计信息</a:t>
            </a: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选择只能支持原始表</a:t>
            </a:r>
            <a:endPar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028700" lvl="1" indent="-285750">
              <a:lnSpc>
                <a:spcPct val="150000"/>
              </a:lnSpc>
              <a:buFont typeface="Wingdings" panose="05000000000000000000" pitchFamily="2" charset="2"/>
              <a:buChar char="Ø"/>
              <a:defRPr/>
            </a:pPr>
            <a:r>
              <a:rPr lang="zh-CN" altLang="en-US" sz="1400" kern="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sym typeface="+mn-ea"/>
              </a:rPr>
              <a:t>无法支持查询过程中的中间结果</a:t>
            </a:r>
            <a:endParaRPr lang="en-US" altLang="zh-CN" sz="1400" kern="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028700" lvl="1" indent="-285750">
              <a:lnSpc>
                <a:spcPct val="150000"/>
              </a:lnSpc>
              <a:buFont typeface="Wingdings" panose="05000000000000000000" pitchFamily="2" charset="2"/>
              <a:buChar char="Ø"/>
              <a:defRPr/>
            </a:pP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需要从原始表的统计信息出发</a:t>
            </a:r>
            <a:endPar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485900" lvl="2" indent="-285750">
              <a:lnSpc>
                <a:spcPct val="150000"/>
              </a:lnSpc>
              <a:buFont typeface="Wingdings" panose="05000000000000000000" pitchFamily="2" charset="2"/>
              <a:buChar char="Ø"/>
              <a:defRPr/>
            </a:pP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级联估计</a:t>
            </a:r>
            <a:endPar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485900" lvl="2" indent="-285750">
              <a:lnSpc>
                <a:spcPct val="150000"/>
              </a:lnSpc>
              <a:buFont typeface="Wingdings" panose="05000000000000000000" pitchFamily="2" charset="2"/>
              <a:buChar char="Ø"/>
              <a:defRPr/>
            </a:pP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可靠性级联递减</a:t>
            </a:r>
            <a:endPar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571500" indent="-285750" fontAlgn="auto">
              <a:lnSpc>
                <a:spcPct val="150000"/>
              </a:lnSpc>
              <a:buFont typeface="Wingdings" panose="05000000000000000000" pitchFamily="2" charset="2"/>
              <a:buChar char="Ø"/>
              <a:defRPr/>
            </a:pP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多列</a:t>
            </a:r>
            <a:r>
              <a:rPr lang="zh-CN" altLang="en-US" sz="1400" kern="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sym typeface="+mn-ea"/>
              </a:rPr>
              <a:t>选择率</a:t>
            </a:r>
            <a:endParaRPr lang="en-US" altLang="zh-CN" sz="1400" kern="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028700" lvl="1" indent="-285750">
              <a:lnSpc>
                <a:spcPct val="150000"/>
              </a:lnSpc>
              <a:buFont typeface="Wingdings" panose="05000000000000000000" pitchFamily="2" charset="2"/>
              <a:buChar char="Ø"/>
              <a:defRPr/>
            </a:pPr>
            <a:r>
              <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rPr>
              <a:t>多列组合空间爆炸！！！</a:t>
            </a:r>
            <a:endPar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571500" indent="-285750">
              <a:lnSpc>
                <a:spcPct val="150000"/>
              </a:lnSpc>
              <a:buFont typeface="Wingdings" panose="05000000000000000000" pitchFamily="2" charset="2"/>
              <a:buChar char="Ø"/>
              <a:defRPr/>
            </a:pPr>
            <a:endPar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028700" lvl="1" indent="-285750">
              <a:lnSpc>
                <a:spcPct val="150000"/>
              </a:lnSpc>
              <a:buFont typeface="Wingdings" panose="05000000000000000000" pitchFamily="2" charset="2"/>
              <a:buChar char="Ø"/>
              <a:defRPr/>
            </a:pPr>
            <a:endPar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571500" indent="-285750" fontAlgn="auto">
              <a:lnSpc>
                <a:spcPct val="150000"/>
              </a:lnSpc>
              <a:buFont typeface="Wingdings" panose="05000000000000000000" pitchFamily="2" charset="2"/>
              <a:buChar char="Ø"/>
              <a:defRPr/>
            </a:pPr>
            <a:endParaRPr lang="en-US" altLang="zh-CN" sz="1600"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grpSp>
        <p:nvGrpSpPr>
          <p:cNvPr id="21" name="组合 20"/>
          <p:cNvGrpSpPr/>
          <p:nvPr/>
        </p:nvGrpSpPr>
        <p:grpSpPr>
          <a:xfrm>
            <a:off x="5664559" y="511193"/>
            <a:ext cx="2712460" cy="2819058"/>
            <a:chOff x="4849470" y="2680330"/>
            <a:chExt cx="2712460" cy="2819058"/>
          </a:xfrm>
        </p:grpSpPr>
        <p:sp>
          <p:nvSpPr>
            <p:cNvPr id="22" name="矩形 21"/>
            <p:cNvSpPr/>
            <p:nvPr/>
          </p:nvSpPr>
          <p:spPr>
            <a:xfrm>
              <a:off x="4849470" y="2680330"/>
              <a:ext cx="2463958" cy="28190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23" name="组合 22"/>
            <p:cNvGrpSpPr/>
            <p:nvPr/>
          </p:nvGrpSpPr>
          <p:grpSpPr>
            <a:xfrm>
              <a:off x="5456563" y="3109988"/>
              <a:ext cx="2105367" cy="2316740"/>
              <a:chOff x="6063206" y="1994124"/>
              <a:chExt cx="2105367" cy="2316740"/>
            </a:xfrm>
          </p:grpSpPr>
          <p:sp>
            <p:nvSpPr>
              <p:cNvPr id="30" name="文本框 29"/>
              <p:cNvSpPr txBox="1"/>
              <p:nvPr/>
            </p:nvSpPr>
            <p:spPr>
              <a:xfrm>
                <a:off x="6470594" y="1994124"/>
                <a:ext cx="290091" cy="461665"/>
              </a:xfrm>
              <a:prstGeom prst="rect">
                <a:avLst/>
              </a:prstGeom>
              <a:noFill/>
            </p:spPr>
            <p:txBody>
              <a:bodyPr wrap="square">
                <a:spAutoFit/>
              </a:bodyPr>
              <a:lstStyle/>
              <a:p>
                <a:r>
                  <a:rPr lang="el-GR" altLang="zh-CN" sz="2400" dirty="0">
                    <a:solidFill>
                      <a:srgbClr val="C00000"/>
                    </a:solidFill>
                  </a:rPr>
                  <a:t>π</a:t>
                </a:r>
                <a:endParaRPr lang="zh-CN" altLang="en-US" sz="2400" dirty="0"/>
              </a:p>
            </p:txBody>
          </p:sp>
          <p:sp>
            <p:nvSpPr>
              <p:cNvPr id="31" name="文本框 30"/>
              <p:cNvSpPr txBox="1"/>
              <p:nvPr/>
            </p:nvSpPr>
            <p:spPr>
              <a:xfrm>
                <a:off x="6063206" y="3849199"/>
                <a:ext cx="469473" cy="461665"/>
              </a:xfrm>
              <a:prstGeom prst="rect">
                <a:avLst/>
              </a:prstGeom>
              <a:noFill/>
            </p:spPr>
            <p:txBody>
              <a:bodyPr wrap="square">
                <a:spAutoFit/>
              </a:bodyPr>
              <a:lstStyle/>
              <a:p>
                <a:r>
                  <a:rPr lang="en-US" altLang="zh-CN" sz="2400" dirty="0"/>
                  <a:t>R</a:t>
                </a:r>
                <a:endParaRPr lang="zh-CN" altLang="en-US" sz="2400" dirty="0"/>
              </a:p>
            </p:txBody>
          </p:sp>
          <p:sp>
            <p:nvSpPr>
              <p:cNvPr id="32" name="文本框 31"/>
              <p:cNvSpPr txBox="1"/>
              <p:nvPr/>
            </p:nvSpPr>
            <p:spPr>
              <a:xfrm>
                <a:off x="6884561" y="3845338"/>
                <a:ext cx="400948" cy="461665"/>
              </a:xfrm>
              <a:prstGeom prst="rect">
                <a:avLst/>
              </a:prstGeom>
              <a:noFill/>
            </p:spPr>
            <p:txBody>
              <a:bodyPr wrap="square">
                <a:spAutoFit/>
              </a:bodyPr>
              <a:lstStyle/>
              <a:p>
                <a:r>
                  <a:rPr lang="en-US" altLang="zh-CN" sz="2400" dirty="0"/>
                  <a:t>S</a:t>
                </a:r>
                <a:endParaRPr lang="zh-CN" altLang="en-US" sz="2400" dirty="0"/>
              </a:p>
            </p:txBody>
          </p:sp>
          <p:grpSp>
            <p:nvGrpSpPr>
              <p:cNvPr id="33" name="组合 32"/>
              <p:cNvGrpSpPr/>
              <p:nvPr/>
            </p:nvGrpSpPr>
            <p:grpSpPr>
              <a:xfrm>
                <a:off x="6271202" y="3080304"/>
                <a:ext cx="761063" cy="305516"/>
                <a:chOff x="6413982" y="5466298"/>
                <a:chExt cx="761063" cy="305516"/>
              </a:xfrm>
            </p:grpSpPr>
            <p:cxnSp>
              <p:nvCxnSpPr>
                <p:cNvPr id="37" name="直接箭头连接符 36"/>
                <p:cNvCxnSpPr/>
                <p:nvPr/>
              </p:nvCxnSpPr>
              <p:spPr>
                <a:xfrm flipV="1">
                  <a:off x="6413982" y="5466298"/>
                  <a:ext cx="221140"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8" name="直接箭头连接符 37"/>
                <p:cNvCxnSpPr/>
                <p:nvPr/>
              </p:nvCxnSpPr>
              <p:spPr>
                <a:xfrm flipH="1" flipV="1">
                  <a:off x="6937664" y="5484395"/>
                  <a:ext cx="237381" cy="287419"/>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cxnSp>
            <p:nvCxnSpPr>
              <p:cNvPr id="34" name="直接箭头连接符 33"/>
              <p:cNvCxnSpPr/>
              <p:nvPr/>
            </p:nvCxnSpPr>
            <p:spPr>
              <a:xfrm flipH="1">
                <a:off x="6629967" y="2454410"/>
                <a:ext cx="1430" cy="41491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35" name="文本框 34"/>
              <p:cNvSpPr txBox="1"/>
              <p:nvPr/>
            </p:nvSpPr>
            <p:spPr>
              <a:xfrm>
                <a:off x="7058366" y="3326214"/>
                <a:ext cx="1110207" cy="338554"/>
              </a:xfrm>
              <a:prstGeom prst="rect">
                <a:avLst/>
              </a:prstGeom>
              <a:noFill/>
            </p:spPr>
            <p:txBody>
              <a:bodyPr wrap="square">
                <a:spAutoFit/>
              </a:bodyPr>
              <a:lstStyle/>
              <a:p>
                <a:r>
                  <a:rPr lang="en-US" altLang="zh-CN" sz="1600" baseline="-25000" dirty="0">
                    <a:solidFill>
                      <a:srgbClr val="7030A0"/>
                    </a:solidFill>
                  </a:rPr>
                  <a:t>S.E = 2 </a:t>
                </a:r>
                <a:endParaRPr lang="zh-CN" altLang="en-US" sz="1600" dirty="0">
                  <a:solidFill>
                    <a:srgbClr val="7030A0"/>
                  </a:solidFill>
                </a:endParaRPr>
              </a:p>
            </p:txBody>
          </p:sp>
          <p:sp>
            <p:nvSpPr>
              <p:cNvPr id="36" name="文本框 35"/>
              <p:cNvSpPr txBox="1"/>
              <p:nvPr/>
            </p:nvSpPr>
            <p:spPr>
              <a:xfrm>
                <a:off x="6640241" y="2128526"/>
                <a:ext cx="1222927" cy="307777"/>
              </a:xfrm>
              <a:prstGeom prst="rect">
                <a:avLst/>
              </a:prstGeom>
              <a:noFill/>
            </p:spPr>
            <p:txBody>
              <a:bodyPr wrap="square">
                <a:spAutoFit/>
              </a:bodyPr>
              <a:lstStyle/>
              <a:p>
                <a:r>
                  <a:rPr lang="en-US" altLang="zh-CN" sz="1400" baseline="-25000" dirty="0">
                    <a:solidFill>
                      <a:srgbClr val="7030A0"/>
                    </a:solidFill>
                  </a:rPr>
                  <a:t>B,D</a:t>
                </a:r>
                <a:endParaRPr lang="zh-CN" altLang="en-US" sz="1400" dirty="0">
                  <a:solidFill>
                    <a:srgbClr val="7030A0"/>
                  </a:solidFill>
                </a:endParaRPr>
              </a:p>
            </p:txBody>
          </p:sp>
        </p:grpSp>
        <p:sp>
          <p:nvSpPr>
            <p:cNvPr id="24" name="文本框 23"/>
            <p:cNvSpPr txBox="1"/>
            <p:nvPr/>
          </p:nvSpPr>
          <p:spPr>
            <a:xfrm>
              <a:off x="5451777" y="4339878"/>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cxnSp>
          <p:nvCxnSpPr>
            <p:cNvPr id="25" name="直接箭头连接符 24"/>
            <p:cNvCxnSpPr/>
            <p:nvPr/>
          </p:nvCxnSpPr>
          <p:spPr>
            <a:xfrm>
              <a:off x="5615862" y="4705049"/>
              <a:ext cx="0" cy="27326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6" name="矩形 25"/>
            <p:cNvSpPr/>
            <p:nvPr/>
          </p:nvSpPr>
          <p:spPr>
            <a:xfrm>
              <a:off x="5613351" y="4440063"/>
              <a:ext cx="699102" cy="338554"/>
            </a:xfrm>
            <a:prstGeom prst="rect">
              <a:avLst/>
            </a:prstGeom>
          </p:spPr>
          <p:txBody>
            <a:bodyPr wrap="none">
              <a:spAutoFit/>
            </a:bodyPr>
            <a:lstStyle/>
            <a:p>
              <a:r>
                <a:rPr lang="en-US" altLang="zh-CN" sz="1600" baseline="-25000" dirty="0">
                  <a:solidFill>
                    <a:srgbClr val="7030A0"/>
                  </a:solidFill>
                </a:rPr>
                <a:t>R.A = “c” </a:t>
              </a:r>
              <a:endParaRPr lang="zh-CN" altLang="en-US" sz="1600" dirty="0"/>
            </a:p>
          </p:txBody>
        </p:sp>
        <p:sp>
          <p:nvSpPr>
            <p:cNvPr id="27" name="文本框 26"/>
            <p:cNvSpPr txBox="1"/>
            <p:nvPr/>
          </p:nvSpPr>
          <p:spPr>
            <a:xfrm>
              <a:off x="6277918" y="4364481"/>
              <a:ext cx="329136" cy="461665"/>
            </a:xfrm>
            <a:prstGeom prst="rect">
              <a:avLst/>
            </a:prstGeom>
            <a:noFill/>
          </p:spPr>
          <p:txBody>
            <a:bodyPr wrap="square">
              <a:spAutoFit/>
            </a:bodyPr>
            <a:lstStyle/>
            <a:p>
              <a:r>
                <a:rPr lang="el-GR" altLang="zh-CN" sz="2400" dirty="0">
                  <a:solidFill>
                    <a:srgbClr val="C00000"/>
                  </a:solidFill>
                </a:rPr>
                <a:t>σ</a:t>
              </a:r>
              <a:endParaRPr lang="zh-CN" altLang="en-US" sz="2400" dirty="0"/>
            </a:p>
          </p:txBody>
        </p:sp>
        <p:cxnSp>
          <p:nvCxnSpPr>
            <p:cNvPr id="28" name="直接箭头连接符 27"/>
            <p:cNvCxnSpPr/>
            <p:nvPr/>
          </p:nvCxnSpPr>
          <p:spPr>
            <a:xfrm>
              <a:off x="6442486" y="4738374"/>
              <a:ext cx="0" cy="273265"/>
            </a:xfrm>
            <a:prstGeom prst="straightConnector1">
              <a:avLst/>
            </a:prstGeom>
            <a:ln w="28575">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9" name="文本框 28"/>
            <p:cNvSpPr txBox="1"/>
            <p:nvPr/>
          </p:nvSpPr>
          <p:spPr>
            <a:xfrm>
              <a:off x="5841829" y="3923392"/>
              <a:ext cx="368709" cy="369332"/>
            </a:xfrm>
            <a:prstGeom prst="rect">
              <a:avLst/>
            </a:prstGeom>
            <a:noFill/>
          </p:spPr>
          <p:txBody>
            <a:bodyPr wrap="square">
              <a:spAutoFit/>
            </a:bodyPr>
            <a:lstStyle/>
            <a:p>
              <a:r>
                <a:rPr lang="zh-CN" altLang="en-US" sz="1800" b="0" i="0" dirty="0">
                  <a:solidFill>
                    <a:srgbClr val="C00000"/>
                  </a:solidFill>
                  <a:effectLst/>
                </a:rPr>
                <a:t>⋈</a:t>
              </a:r>
              <a:endParaRPr lang="zh-CN" altLang="en-US" sz="1800" dirty="0"/>
            </a:p>
          </p:txBody>
        </p:sp>
      </p:grpSp>
      <p:sp>
        <p:nvSpPr>
          <p:cNvPr id="39" name="矩形: 圆角 38"/>
          <p:cNvSpPr/>
          <p:nvPr/>
        </p:nvSpPr>
        <p:spPr>
          <a:xfrm>
            <a:off x="6545043" y="1774545"/>
            <a:ext cx="614033" cy="342305"/>
          </a:xfrm>
          <a:prstGeom prst="roundRect">
            <a:avLst/>
          </a:prstGeom>
          <a:solidFill>
            <a:srgbClr val="C0000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5202147" y="1238915"/>
            <a:ext cx="1484995" cy="923330"/>
          </a:xfrm>
          <a:prstGeom prst="rect">
            <a:avLst/>
          </a:prstGeom>
          <a:noFill/>
        </p:spPr>
        <p:txBody>
          <a:bodyPr wrap="square">
            <a:spAutoFit/>
          </a:bodyPr>
          <a:lstStyle/>
          <a:p>
            <a:r>
              <a:rPr lang="en-US" altLang="zh-CN" sz="1800" kern="0" dirty="0">
                <a:solidFill>
                  <a:srgbClr val="C00000"/>
                </a:solidFill>
                <a:effectLst/>
                <a:latin typeface="Segoe UI Symbol" panose="020B0502040204020203" pitchFamily="34" charset="0"/>
                <a:ea typeface="Segoe UI Symbol" panose="020B0502040204020203" pitchFamily="34" charset="0"/>
                <a:cs typeface="SimSun" pitchFamily="2" charset="-122"/>
              </a:rPr>
              <a:t>Nested Loop?</a:t>
            </a:r>
          </a:p>
          <a:p>
            <a:r>
              <a:rPr lang="en-US" altLang="zh-CN" kern="0" dirty="0">
                <a:solidFill>
                  <a:srgbClr val="C00000"/>
                </a:solidFill>
                <a:latin typeface="Segoe UI Symbol" panose="020B0502040204020203" pitchFamily="34" charset="0"/>
                <a:ea typeface="Segoe UI Symbol" panose="020B0502040204020203" pitchFamily="34" charset="0"/>
              </a:rPr>
              <a:t>Sort Merge?</a:t>
            </a:r>
          </a:p>
          <a:p>
            <a:r>
              <a:rPr lang="en-US" altLang="zh-CN" kern="0" dirty="0">
                <a:solidFill>
                  <a:srgbClr val="C00000"/>
                </a:solidFill>
                <a:latin typeface="Segoe UI Symbol" panose="020B0502040204020203" pitchFamily="34" charset="0"/>
                <a:ea typeface="Segoe UI Symbol" panose="020B0502040204020203" pitchFamily="34" charset="0"/>
              </a:rPr>
              <a:t>Hash Join?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arn(inVertical)">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5"/>
          <p:cNvSpPr>
            <a:spLocks noChangeArrowheads="1"/>
          </p:cNvSpPr>
          <p:nvPr/>
        </p:nvSpPr>
        <p:spPr bwMode="auto">
          <a:xfrm>
            <a:off x="3867152" y="74343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4" name="矩形 6"/>
          <p:cNvSpPr>
            <a:spLocks noChangeArrowheads="1"/>
          </p:cNvSpPr>
          <p:nvPr/>
        </p:nvSpPr>
        <p:spPr bwMode="auto">
          <a:xfrm>
            <a:off x="0" y="74819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5" name="文本框 10"/>
          <p:cNvSpPr txBox="1">
            <a:spLocks noChangeArrowheads="1"/>
          </p:cNvSpPr>
          <p:nvPr/>
        </p:nvSpPr>
        <p:spPr bwMode="auto">
          <a:xfrm>
            <a:off x="0" y="765937"/>
            <a:ext cx="40830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sz="1800" b="1" dirty="0">
                <a:solidFill>
                  <a:schemeClr val="accent2">
                    <a:lumMod val="40000"/>
                    <a:lumOff val="60000"/>
                  </a:schemeClr>
                </a:solidFill>
                <a:latin typeface="Times New Roman" panose="02020603050405020304" pitchFamily="18" charset="0"/>
                <a:ea typeface="Microsoft YaHei" panose="020B0503020204020204" pitchFamily="34" charset="-122"/>
                <a:sym typeface="+mn-ea"/>
              </a:rPr>
              <a:t>代价</a:t>
            </a:r>
            <a:r>
              <a:rPr sz="1800" b="1" dirty="0">
                <a:solidFill>
                  <a:schemeClr val="accent2">
                    <a:lumMod val="40000"/>
                    <a:lumOff val="60000"/>
                  </a:schemeClr>
                </a:solidFill>
                <a:latin typeface="Times New Roman" panose="02020603050405020304" pitchFamily="18" charset="0"/>
                <a:ea typeface="Microsoft YaHei" panose="020B0503020204020204" pitchFamily="34" charset="-122"/>
                <a:sym typeface="+mn-ea"/>
              </a:rPr>
              <a:t>估算-基于统计</a:t>
            </a:r>
            <a:r>
              <a:rPr lang="zh-CN" sz="1800" b="1" dirty="0">
                <a:solidFill>
                  <a:schemeClr val="accent2">
                    <a:lumMod val="40000"/>
                    <a:lumOff val="60000"/>
                  </a:schemeClr>
                </a:solidFill>
                <a:latin typeface="Times New Roman" panose="02020603050405020304" pitchFamily="18" charset="0"/>
                <a:ea typeface="Microsoft YaHei" panose="020B0503020204020204" pitchFamily="34" charset="-122"/>
                <a:sym typeface="+mn-ea"/>
              </a:rPr>
              <a:t>信息</a:t>
            </a:r>
            <a:r>
              <a:rPr sz="1800" b="1" dirty="0">
                <a:solidFill>
                  <a:schemeClr val="accent2">
                    <a:lumMod val="40000"/>
                    <a:lumOff val="60000"/>
                  </a:schemeClr>
                </a:solidFill>
                <a:latin typeface="Times New Roman" panose="02020603050405020304" pitchFamily="18" charset="0"/>
                <a:ea typeface="Microsoft YaHei" panose="020B0503020204020204" pitchFamily="34" charset="-122"/>
                <a:sym typeface="+mn-ea"/>
              </a:rPr>
              <a:t>和</a:t>
            </a:r>
            <a:r>
              <a:rPr lang="zh-CN" sz="1800" b="1" dirty="0">
                <a:solidFill>
                  <a:schemeClr val="accent2">
                    <a:lumMod val="40000"/>
                    <a:lumOff val="60000"/>
                  </a:schemeClr>
                </a:solidFill>
                <a:latin typeface="Times New Roman" panose="02020603050405020304" pitchFamily="18" charset="0"/>
                <a:ea typeface="Microsoft YaHei" panose="020B0503020204020204" pitchFamily="34" charset="-122"/>
                <a:sym typeface="+mn-ea"/>
              </a:rPr>
              <a:t>代价</a:t>
            </a:r>
            <a:r>
              <a:rPr sz="1800" b="1" dirty="0">
                <a:solidFill>
                  <a:schemeClr val="accent2">
                    <a:lumMod val="40000"/>
                    <a:lumOff val="60000"/>
                  </a:schemeClr>
                </a:solidFill>
                <a:latin typeface="Times New Roman" panose="02020603050405020304" pitchFamily="18" charset="0"/>
                <a:ea typeface="Microsoft YaHei" panose="020B0503020204020204" pitchFamily="34" charset="-122"/>
                <a:sym typeface="+mn-ea"/>
              </a:rPr>
              <a:t>公式</a:t>
            </a:r>
            <a:endParaRPr sz="1800" b="1" dirty="0">
              <a:solidFill>
                <a:schemeClr val="accent2">
                  <a:lumMod val="40000"/>
                  <a:lumOff val="60000"/>
                </a:schemeClr>
              </a:solidFill>
              <a:latin typeface="Times New Roman" panose="02020603050405020304" pitchFamily="18" charset="0"/>
              <a:ea typeface="Microsoft YaHei" panose="020B0503020204020204" pitchFamily="34" charset="-122"/>
            </a:endParaRPr>
          </a:p>
          <a:p>
            <a:pPr algn="ctr">
              <a:spcBef>
                <a:spcPct val="0"/>
              </a:spcBef>
              <a:buFontTx/>
              <a:buNone/>
            </a:pPr>
            <a:endParaRPr lang="zh-CN" sz="1800" b="1" dirty="0">
              <a:solidFill>
                <a:schemeClr val="accent2">
                  <a:lumMod val="40000"/>
                  <a:lumOff val="60000"/>
                </a:schemeClr>
              </a:solidFill>
              <a:latin typeface="Times New Roman" panose="02020603050405020304" pitchFamily="18" charset="0"/>
              <a:ea typeface="Microsoft YaHei" panose="020B0503020204020204" pitchFamily="34" charset="-122"/>
            </a:endParaRPr>
          </a:p>
          <a:p>
            <a:pPr algn="ctr">
              <a:spcBef>
                <a:spcPct val="0"/>
              </a:spcBef>
              <a:buFontTx/>
              <a:buNone/>
            </a:pPr>
            <a:endParaRPr lang="zh-CN" sz="1800" b="1" dirty="0">
              <a:solidFill>
                <a:schemeClr val="accent2">
                  <a:lumMod val="40000"/>
                  <a:lumOff val="60000"/>
                </a:schemeClr>
              </a:solidFill>
              <a:latin typeface="Times New Roman" panose="02020603050405020304" pitchFamily="18" charset="0"/>
              <a:ea typeface="Microsoft YaHei" panose="020B0503020204020204" pitchFamily="34" charset="-122"/>
            </a:endParaRPr>
          </a:p>
          <a:p>
            <a:pPr algn="ctr">
              <a:spcBef>
                <a:spcPct val="0"/>
              </a:spcBef>
              <a:buFontTx/>
              <a:buNone/>
            </a:pPr>
            <a:endPar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endParaRPr>
          </a:p>
        </p:txBody>
      </p:sp>
      <p:sp>
        <p:nvSpPr>
          <p:cNvPr id="16" name="文本框 15"/>
          <p:cNvSpPr txBox="1"/>
          <p:nvPr/>
        </p:nvSpPr>
        <p:spPr>
          <a:xfrm>
            <a:off x="86360" y="1764030"/>
            <a:ext cx="3561080" cy="1814830"/>
          </a:xfrm>
          <a:prstGeom prst="rect">
            <a:avLst/>
          </a:prstGeom>
          <a:noFill/>
          <a:ln w="12700">
            <a:solidFill>
              <a:schemeClr val="tx1"/>
            </a:solidFill>
          </a:ln>
        </p:spPr>
        <p:txBody>
          <a:bodyPr wrap="square" rtlCol="0">
            <a:spAutoFit/>
          </a:bodyPr>
          <a:lstStyle/>
          <a:p>
            <a:r>
              <a:rPr lang="en-US" altLang="zh-CN" sz="1600">
                <a:latin typeface="Times New Roman" panose="02020603050405020304" pitchFamily="18" charset="0"/>
                <a:cs typeface="Times New Roman" panose="02020603050405020304" pitchFamily="18" charset="0"/>
              </a:rPr>
              <a:t>SELECT </a:t>
            </a:r>
            <a:r>
              <a:rPr lang="zh-CN" altLang="en-US" sz="1600" i="1">
                <a:solidFill>
                  <a:srgbClr val="FF0000"/>
                </a:solidFill>
                <a:latin typeface="Times New Roman" panose="02020603050405020304" pitchFamily="18" charset="0"/>
                <a:cs typeface="Times New Roman" panose="02020603050405020304" pitchFamily="18" charset="0"/>
              </a:rPr>
              <a:t>o.date,</a:t>
            </a:r>
            <a:r>
              <a:rPr lang="en-US" altLang="zh-CN" sz="1600" i="1">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o.quantity,</a:t>
            </a:r>
            <a:r>
              <a:rPr lang="en-US" altLang="zh-CN" sz="1600" i="1">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p.name</a:t>
            </a:r>
            <a:endParaRPr lang="zh-CN" altLang="en-US" sz="1600" i="1">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FROM </a:t>
            </a:r>
            <a:r>
              <a:rPr lang="zh-CN" altLang="en-US" sz="1600" i="1">
                <a:solidFill>
                  <a:srgbClr val="FF0000"/>
                </a:solidFill>
                <a:latin typeface="Times New Roman" panose="02020603050405020304" pitchFamily="18" charset="0"/>
                <a:cs typeface="Times New Roman" panose="02020603050405020304" pitchFamily="18" charset="0"/>
              </a:rPr>
              <a:t>customers c,</a:t>
            </a:r>
            <a:r>
              <a:rPr lang="en-US" altLang="zh-CN" sz="1600" i="1">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orders o,</a:t>
            </a:r>
            <a:r>
              <a:rPr lang="en-US" altLang="zh-CN" sz="1600" i="1">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products p</a:t>
            </a:r>
            <a:r>
              <a:rPr lang="en-US" altLang="zh-CN" sz="1600" i="1">
                <a:solidFill>
                  <a:srgbClr val="FF0000"/>
                </a:solidFill>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rPr>
              <a:t>WHER</a:t>
            </a:r>
            <a:r>
              <a:rPr lang="en-US" altLang="zh-CN" sz="1600">
                <a:latin typeface="Times New Roman" panose="02020603050405020304" pitchFamily="18" charset="0"/>
                <a:cs typeface="Times New Roman" panose="02020603050405020304" pitchFamily="18" charset="0"/>
                <a:sym typeface="+mn-ea"/>
              </a:rPr>
              <a:t>E </a:t>
            </a:r>
            <a:r>
              <a:rPr lang="zh-CN" altLang="en-US" sz="1600" i="1">
                <a:solidFill>
                  <a:srgbClr val="FF0000"/>
                </a:solidFill>
                <a:latin typeface="Times New Roman" panose="02020603050405020304" pitchFamily="18" charset="0"/>
                <a:cs typeface="Times New Roman" panose="02020603050405020304" pitchFamily="18" charset="0"/>
                <a:sym typeface="+mn-ea"/>
              </a:rPr>
              <a:t>c.contactNumber</a:t>
            </a:r>
            <a:r>
              <a:rPr lang="zh-CN" altLang="en-US" sz="1600">
                <a:solidFill>
                  <a:srgbClr val="FF0000"/>
                </a:solidFill>
                <a:latin typeface="Times New Roman" panose="02020603050405020304" pitchFamily="18" charset="0"/>
                <a:cs typeface="Times New Roman" panose="02020603050405020304" pitchFamily="18" charset="0"/>
                <a:sym typeface="+mn-ea"/>
              </a:rPr>
              <a:t> = ?</a:t>
            </a:r>
          </a:p>
          <a:p>
            <a:r>
              <a:rPr lang="en-US" altLang="zh-CN"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sym typeface="+mn-ea"/>
              </a:rPr>
              <a:t>AND </a:t>
            </a:r>
            <a:r>
              <a:rPr lang="zh-CN" altLang="en-US" sz="1600" i="1">
                <a:solidFill>
                  <a:srgbClr val="FF0000"/>
                </a:solidFill>
                <a:latin typeface="Times New Roman" panose="02020603050405020304" pitchFamily="18" charset="0"/>
                <a:cs typeface="Times New Roman" panose="02020603050405020304" pitchFamily="18" charset="0"/>
              </a:rPr>
              <a:t>c.id </a:t>
            </a:r>
            <a:r>
              <a:rPr lang="zh-CN" altLang="en-US" sz="1600">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o.</a:t>
            </a:r>
            <a:r>
              <a:rPr lang="en-US" altLang="zh-CN" sz="1600" i="1">
                <a:solidFill>
                  <a:srgbClr val="FF0000"/>
                </a:solidFill>
                <a:latin typeface="Times New Roman" panose="02020603050405020304" pitchFamily="18" charset="0"/>
                <a:cs typeface="Times New Roman" panose="02020603050405020304" pitchFamily="18" charset="0"/>
              </a:rPr>
              <a:t>c</a:t>
            </a:r>
            <a:r>
              <a:rPr lang="zh-CN" altLang="en-US" sz="1600" i="1">
                <a:solidFill>
                  <a:srgbClr val="FF0000"/>
                </a:solidFill>
                <a:latin typeface="Times New Roman" panose="02020603050405020304" pitchFamily="18" charset="0"/>
                <a:cs typeface="Times New Roman" panose="02020603050405020304" pitchFamily="18" charset="0"/>
              </a:rPr>
              <a:t>id</a:t>
            </a:r>
            <a:endParaRPr lang="zh-CN" altLang="en-US"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sym typeface="+mn-ea"/>
              </a:rPr>
              <a:t>AND </a:t>
            </a:r>
            <a:r>
              <a:rPr lang="zh-CN" altLang="en-US" sz="1600" i="1">
                <a:solidFill>
                  <a:srgbClr val="FF0000"/>
                </a:solidFill>
                <a:latin typeface="Times New Roman" panose="02020603050405020304" pitchFamily="18" charset="0"/>
                <a:cs typeface="Times New Roman" panose="02020603050405020304" pitchFamily="18" charset="0"/>
              </a:rPr>
              <a:t>p.id</a:t>
            </a:r>
            <a:r>
              <a:rPr lang="zh-CN" altLang="en-US" sz="1600">
                <a:solidFill>
                  <a:srgbClr val="FF0000"/>
                </a:solidFill>
                <a:latin typeface="Times New Roman" panose="02020603050405020304" pitchFamily="18" charset="0"/>
                <a:cs typeface="Times New Roman" panose="02020603050405020304" pitchFamily="18" charset="0"/>
              </a:rPr>
              <a:t> = </a:t>
            </a:r>
            <a:r>
              <a:rPr lang="zh-CN" altLang="en-US" sz="1600" i="1">
                <a:solidFill>
                  <a:srgbClr val="FF0000"/>
                </a:solidFill>
                <a:latin typeface="Times New Roman" panose="02020603050405020304" pitchFamily="18" charset="0"/>
                <a:cs typeface="Times New Roman" panose="02020603050405020304" pitchFamily="18" charset="0"/>
              </a:rPr>
              <a:t>o.pid</a:t>
            </a:r>
            <a:endParaRPr lang="zh-CN" altLang="en-US" sz="1600" i="1">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AND </a:t>
            </a:r>
            <a:r>
              <a:rPr lang="zh-CN" altLang="en-US" sz="1600" i="1">
                <a:solidFill>
                  <a:srgbClr val="FF0000"/>
                </a:solidFill>
                <a:latin typeface="Times New Roman" panose="02020603050405020304" pitchFamily="18" charset="0"/>
                <a:cs typeface="Times New Roman" panose="02020603050405020304" pitchFamily="18" charset="0"/>
              </a:rPr>
              <a:t>o.date</a:t>
            </a:r>
            <a:r>
              <a:rPr lang="zh-CN" altLang="en-US" sz="1600" i="1">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rPr>
              <a:t>BETWEEN </a:t>
            </a:r>
            <a:r>
              <a:rPr lang="zh-CN" altLang="en-US" sz="1600">
                <a:solidFill>
                  <a:srgbClr val="FF0000"/>
                </a:solidFill>
                <a:latin typeface="Times New Roman" panose="02020603050405020304" pitchFamily="18" charset="0"/>
                <a:cs typeface="Times New Roman" panose="02020603050405020304" pitchFamily="18" charset="0"/>
              </a:rPr>
              <a:t>?</a:t>
            </a:r>
            <a:r>
              <a:rPr lang="zh-CN" altLang="en-US"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sym typeface="+mn-ea"/>
              </a:rPr>
              <a:t>AND </a:t>
            </a:r>
            <a:r>
              <a:rPr lang="zh-CN" altLang="en-US" sz="1600">
                <a:solidFill>
                  <a:srgbClr val="FF0000"/>
                </a:solidFill>
                <a:latin typeface="Times New Roman" panose="02020603050405020304" pitchFamily="18" charset="0"/>
                <a:cs typeface="Times New Roman" panose="02020603050405020304" pitchFamily="18" charset="0"/>
              </a:rPr>
              <a:t>?</a:t>
            </a:r>
          </a:p>
          <a:p>
            <a:r>
              <a:rPr lang="en-US" altLang="zh-CN" sz="1600">
                <a:latin typeface="Times New Roman" panose="02020603050405020304" pitchFamily="18" charset="0"/>
                <a:cs typeface="Times New Roman" panose="02020603050405020304" pitchFamily="18" charset="0"/>
              </a:rPr>
              <a:t>ORDER </a:t>
            </a:r>
            <a:r>
              <a:rPr lang="en-US" altLang="zh-CN" sz="1600">
                <a:solidFill>
                  <a:schemeClr val="tx1"/>
                </a:solidFill>
                <a:latin typeface="Times New Roman" panose="02020603050405020304" pitchFamily="18" charset="0"/>
                <a:cs typeface="Times New Roman" panose="02020603050405020304" pitchFamily="18" charset="0"/>
              </a:rPr>
              <a:t>BY </a:t>
            </a:r>
            <a:r>
              <a:rPr lang="zh-CN" altLang="en-US" sz="1600" i="1">
                <a:solidFill>
                  <a:srgbClr val="FF0000"/>
                </a:solidFill>
                <a:latin typeface="Times New Roman" panose="02020603050405020304" pitchFamily="18" charset="0"/>
                <a:cs typeface="Times New Roman" panose="02020603050405020304" pitchFamily="18" charset="0"/>
              </a:rPr>
              <a:t>o.date</a:t>
            </a:r>
            <a:r>
              <a:rPr lang="zh-CN" altLang="en-US" sz="1600" i="1">
                <a:latin typeface="Times New Roman" panose="02020603050405020304" pitchFamily="18" charset="0"/>
                <a:cs typeface="Times New Roman" panose="02020603050405020304" pitchFamily="18" charset="0"/>
              </a:rPr>
              <a:t> </a:t>
            </a:r>
          </a:p>
        </p:txBody>
      </p:sp>
      <p:grpSp>
        <p:nvGrpSpPr>
          <p:cNvPr id="6" name="组合 5"/>
          <p:cNvGrpSpPr/>
          <p:nvPr/>
        </p:nvGrpSpPr>
        <p:grpSpPr>
          <a:xfrm>
            <a:off x="3649980" y="1565275"/>
            <a:ext cx="5501640" cy="2013585"/>
            <a:chOff x="5748" y="2465"/>
            <a:chExt cx="8664" cy="3171"/>
          </a:xfrm>
        </p:grpSpPr>
        <p:sp>
          <p:nvSpPr>
            <p:cNvPr id="8" name="圆角矩形 7"/>
            <p:cNvSpPr/>
            <p:nvPr/>
          </p:nvSpPr>
          <p:spPr>
            <a:xfrm>
              <a:off x="5796" y="2465"/>
              <a:ext cx="8535" cy="31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9" name="直接连接符 8"/>
            <p:cNvCxnSpPr/>
            <p:nvPr/>
          </p:nvCxnSpPr>
          <p:spPr>
            <a:xfrm flipV="1">
              <a:off x="5748" y="3441"/>
              <a:ext cx="8505" cy="29"/>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sp>
          <p:nvSpPr>
            <p:cNvPr id="10" name="TextBox 14"/>
            <p:cNvSpPr txBox="1"/>
            <p:nvPr/>
          </p:nvSpPr>
          <p:spPr>
            <a:xfrm>
              <a:off x="6072" y="2646"/>
              <a:ext cx="848" cy="822"/>
            </a:xfrm>
            <a:prstGeom prst="rect">
              <a:avLst/>
            </a:prstGeom>
            <a:noFill/>
          </p:spPr>
          <p:txBody>
            <a:bodyPr wrap="none" rtlCol="0">
              <a:spAutoFit/>
            </a:bodyPr>
            <a:lstStyle/>
            <a:p>
              <a:pPr algn="ctr" defTabSz="914400" fontAlgn="base">
                <a:spcBef>
                  <a:spcPct val="0"/>
                </a:spcBef>
                <a:spcAft>
                  <a:spcPct val="0"/>
                </a:spcAft>
              </a:pPr>
              <a:r>
                <a:rPr lang="zh-CN" altLang="en-US" sz="1400" b="1" dirty="0">
                  <a:solidFill>
                    <a:schemeClr val="tx1"/>
                  </a:solidFill>
                  <a:latin typeface="Calibri" charset="0"/>
                  <a:ea typeface="Microsoft YaHei" panose="020B0503020204020204" pitchFamily="34" charset="-122"/>
                </a:rPr>
                <a:t>列</a:t>
              </a:r>
            </a:p>
            <a:p>
              <a:pPr algn="ctr" defTabSz="914400" fontAlgn="base">
                <a:spcBef>
                  <a:spcPct val="0"/>
                </a:spcBef>
                <a:spcAft>
                  <a:spcPct val="0"/>
                </a:spcAft>
              </a:pPr>
              <a:r>
                <a:rPr lang="zh-CN" altLang="en-US" sz="1400" b="1" dirty="0">
                  <a:solidFill>
                    <a:schemeClr val="tx1"/>
                  </a:solidFill>
                  <a:latin typeface="Calibri" charset="0"/>
                  <a:ea typeface="Microsoft YaHei" panose="020B0503020204020204" pitchFamily="34" charset="-122"/>
                </a:rPr>
                <a:t>基数</a:t>
              </a:r>
            </a:p>
          </p:txBody>
        </p:sp>
        <p:sp>
          <p:nvSpPr>
            <p:cNvPr id="11" name="TextBox 36"/>
            <p:cNvSpPr txBox="1"/>
            <p:nvPr/>
          </p:nvSpPr>
          <p:spPr>
            <a:xfrm>
              <a:off x="8363" y="2617"/>
              <a:ext cx="1408" cy="822"/>
            </a:xfrm>
            <a:prstGeom prst="rect">
              <a:avLst/>
            </a:prstGeom>
            <a:noFill/>
          </p:spPr>
          <p:txBody>
            <a:bodyPr wrap="none" rtlCol="0">
              <a:spAutoFit/>
            </a:bodyPr>
            <a:lstStyle/>
            <a:p>
              <a:pPr algn="ctr" defTabSz="914400" fontAlgn="base">
                <a:spcBef>
                  <a:spcPct val="0"/>
                </a:spcBef>
                <a:spcAft>
                  <a:spcPct val="0"/>
                </a:spcAft>
              </a:pPr>
              <a:r>
                <a:rPr lang="zh-CN" altLang="en-US" sz="1400" b="1" dirty="0">
                  <a:solidFill>
                    <a:srgbClr val="FF0000"/>
                  </a:solidFill>
                  <a:latin typeface="Calibri" charset="0"/>
                  <a:ea typeface="Microsoft YaHei" panose="020B0503020204020204" pitchFamily="34" charset="-122"/>
                </a:rPr>
                <a:t>过滤因子</a:t>
              </a:r>
              <a:endParaRPr lang="en-US" sz="1400" b="1" dirty="0">
                <a:solidFill>
                  <a:srgbClr val="FF0000"/>
                </a:solidFill>
                <a:latin typeface="Calibri" charset="0"/>
                <a:ea typeface="Microsoft YaHei" panose="020B0503020204020204" pitchFamily="34" charset="-122"/>
              </a:endParaRPr>
            </a:p>
            <a:p>
              <a:pPr algn="ctr" defTabSz="914400" fontAlgn="base">
                <a:spcBef>
                  <a:spcPct val="0"/>
                </a:spcBef>
                <a:spcAft>
                  <a:spcPct val="0"/>
                </a:spcAft>
              </a:pPr>
              <a:r>
                <a:rPr lang="en-US" sz="1400" b="1" dirty="0">
                  <a:solidFill>
                    <a:srgbClr val="FF0000"/>
                  </a:solidFill>
                  <a:latin typeface="Calibri" charset="0"/>
                  <a:ea typeface="Microsoft YaHei" panose="020B0503020204020204" pitchFamily="34" charset="-122"/>
                </a:rPr>
                <a:t>(</a:t>
              </a:r>
              <a:r>
                <a:rPr lang="zh-CN" altLang="en-US" sz="1400" b="1" dirty="0">
                  <a:solidFill>
                    <a:srgbClr val="FF0000"/>
                  </a:solidFill>
                  <a:latin typeface="Calibri" charset="0"/>
                  <a:ea typeface="Microsoft YaHei" panose="020B0503020204020204" pitchFamily="34" charset="-122"/>
                </a:rPr>
                <a:t>选择性</a:t>
              </a:r>
              <a:r>
                <a:rPr lang="en-US" sz="1400" b="1" dirty="0">
                  <a:solidFill>
                    <a:srgbClr val="FF0000"/>
                  </a:solidFill>
                  <a:latin typeface="Calibri" charset="0"/>
                  <a:ea typeface="Microsoft YaHei" panose="020B0503020204020204" pitchFamily="34" charset="-122"/>
                </a:rPr>
                <a:t>)</a:t>
              </a:r>
            </a:p>
          </p:txBody>
        </p:sp>
        <p:sp>
          <p:nvSpPr>
            <p:cNvPr id="12" name="TextBox 37"/>
            <p:cNvSpPr txBox="1"/>
            <p:nvPr/>
          </p:nvSpPr>
          <p:spPr>
            <a:xfrm>
              <a:off x="10600" y="2617"/>
              <a:ext cx="1128" cy="822"/>
            </a:xfrm>
            <a:prstGeom prst="rect">
              <a:avLst/>
            </a:prstGeom>
            <a:noFill/>
          </p:spPr>
          <p:txBody>
            <a:bodyPr wrap="none" rtlCol="0">
              <a:spAutoFit/>
            </a:bodyPr>
            <a:lstStyle/>
            <a:p>
              <a:pPr algn="ctr" defTabSz="914400" fontAlgn="base">
                <a:spcBef>
                  <a:spcPct val="0"/>
                </a:spcBef>
                <a:spcAft>
                  <a:spcPct val="0"/>
                </a:spcAft>
              </a:pPr>
              <a:r>
                <a:rPr lang="zh-CN" altLang="en-US" sz="1400" b="1" dirty="0">
                  <a:solidFill>
                    <a:schemeClr val="tx1"/>
                  </a:solidFill>
                  <a:latin typeface="Calibri" charset="0"/>
                  <a:ea typeface="Microsoft YaHei" panose="020B0503020204020204" pitchFamily="34" charset="-122"/>
                </a:rPr>
                <a:t>索引页</a:t>
              </a:r>
            </a:p>
            <a:p>
              <a:pPr algn="ctr" defTabSz="914400" fontAlgn="base">
                <a:spcBef>
                  <a:spcPct val="0"/>
                </a:spcBef>
                <a:spcAft>
                  <a:spcPct val="0"/>
                </a:spcAft>
              </a:pPr>
              <a:r>
                <a:rPr lang="zh-CN" altLang="en-US" sz="1400" b="1" dirty="0">
                  <a:solidFill>
                    <a:schemeClr val="tx1"/>
                  </a:solidFill>
                  <a:latin typeface="Calibri" charset="0"/>
                  <a:ea typeface="Microsoft YaHei" panose="020B0503020204020204" pitchFamily="34" charset="-122"/>
                </a:rPr>
                <a:t>数据页</a:t>
              </a:r>
            </a:p>
          </p:txBody>
        </p:sp>
        <p:sp>
          <p:nvSpPr>
            <p:cNvPr id="13" name="TextBox 38"/>
            <p:cNvSpPr txBox="1"/>
            <p:nvPr/>
          </p:nvSpPr>
          <p:spPr>
            <a:xfrm>
              <a:off x="12631" y="2617"/>
              <a:ext cx="1408" cy="822"/>
            </a:xfrm>
            <a:prstGeom prst="rect">
              <a:avLst/>
            </a:prstGeom>
            <a:noFill/>
          </p:spPr>
          <p:txBody>
            <a:bodyPr wrap="none" rtlCol="0">
              <a:spAutoFit/>
            </a:bodyPr>
            <a:lstStyle/>
            <a:p>
              <a:pPr algn="ctr" defTabSz="914400" fontAlgn="base">
                <a:spcBef>
                  <a:spcPct val="0"/>
                </a:spcBef>
                <a:spcAft>
                  <a:spcPct val="0"/>
                </a:spcAft>
              </a:pPr>
              <a:r>
                <a:rPr lang="zh-CN" altLang="en-US" sz="1400" b="1" dirty="0">
                  <a:solidFill>
                    <a:srgbClr val="FF0000"/>
                  </a:solidFill>
                  <a:latin typeface="Calibri" charset="0"/>
                  <a:ea typeface="Microsoft YaHei" panose="020B0503020204020204" pitchFamily="34" charset="-122"/>
                </a:rPr>
                <a:t>索引键</a:t>
              </a:r>
            </a:p>
            <a:p>
              <a:pPr algn="ctr" defTabSz="914400" fontAlgn="base">
                <a:spcBef>
                  <a:spcPct val="0"/>
                </a:spcBef>
                <a:spcAft>
                  <a:spcPct val="0"/>
                </a:spcAft>
              </a:pPr>
              <a:r>
                <a:rPr lang="zh-CN" altLang="en-US" sz="1400" b="1" dirty="0">
                  <a:solidFill>
                    <a:srgbClr val="FF0000"/>
                  </a:solidFill>
                  <a:latin typeface="Calibri" charset="0"/>
                  <a:ea typeface="Microsoft YaHei" panose="020B0503020204020204" pitchFamily="34" charset="-122"/>
                </a:rPr>
                <a:t>数据记录</a:t>
              </a:r>
            </a:p>
          </p:txBody>
        </p:sp>
        <p:sp>
          <p:nvSpPr>
            <p:cNvPr id="14" name="文本框 13"/>
            <p:cNvSpPr txBox="1"/>
            <p:nvPr/>
          </p:nvSpPr>
          <p:spPr>
            <a:xfrm>
              <a:off x="5876" y="3470"/>
              <a:ext cx="8536" cy="1888"/>
            </a:xfrm>
            <a:prstGeom prst="rect">
              <a:avLst/>
            </a:prstGeom>
            <a:noFill/>
          </p:spPr>
          <p:txBody>
            <a:bodyPr wrap="square" rtlCol="0">
              <a:spAutoFit/>
            </a:bodyPr>
            <a:lstStyle/>
            <a:p>
              <a:r>
                <a:rPr lang="en-US" altLang="zh-CN" b="1" dirty="0"/>
                <a:t>10^9            	</a:t>
              </a:r>
              <a:r>
                <a:rPr lang="en-US" altLang="zh-CN" b="1" dirty="0">
                  <a:solidFill>
                    <a:srgbClr val="FF0000"/>
                  </a:solidFill>
                </a:rPr>
                <a:t>10^-9</a:t>
              </a:r>
              <a:r>
                <a:rPr lang="en-US" altLang="zh-CN" b="1" dirty="0"/>
                <a:t>     	    2.3/1  	         </a:t>
              </a:r>
              <a:r>
                <a:rPr lang="en-US" altLang="zh-CN" b="1" dirty="0">
                  <a:solidFill>
                    <a:srgbClr val="FF0000"/>
                  </a:solidFill>
                </a:rPr>
                <a:t>1/1</a:t>
              </a:r>
            </a:p>
            <a:p>
              <a:r>
                <a:rPr lang="en-US" b="1" dirty="0">
                  <a:solidFill>
                    <a:schemeClr val="tx1"/>
                  </a:solidFill>
                  <a:latin typeface="Calibri" charset="0"/>
                  <a:ea typeface="Microsoft YaHei" panose="020B0503020204020204" pitchFamily="34" charset="-122"/>
                  <a:sym typeface="+mn-ea"/>
                </a:rPr>
                <a:t>10^9 / 10^8	</a:t>
              </a:r>
              <a:r>
                <a:rPr lang="en-US" b="1" dirty="0">
                  <a:solidFill>
                    <a:srgbClr val="FF0000"/>
                  </a:solidFill>
                  <a:latin typeface="Calibri" charset="0"/>
                  <a:ea typeface="Microsoft YaHei" panose="020B0503020204020204" pitchFamily="34" charset="-122"/>
                  <a:sym typeface="+mn-ea"/>
                </a:rPr>
                <a:t>10^-9</a:t>
              </a:r>
              <a:r>
                <a:rPr lang="en-US" b="1" dirty="0">
                  <a:solidFill>
                    <a:schemeClr val="tx1"/>
                  </a:solidFill>
                  <a:latin typeface="Calibri" charset="0"/>
                  <a:ea typeface="Microsoft YaHei" panose="020B0503020204020204" pitchFamily="34" charset="-122"/>
                  <a:sym typeface="+mn-ea"/>
                </a:rPr>
                <a:t>	    2.5 / 1	         </a:t>
              </a:r>
              <a:r>
                <a:rPr lang="en-US" b="1" dirty="0">
                  <a:solidFill>
                    <a:srgbClr val="FF0000"/>
                  </a:solidFill>
                  <a:latin typeface="Calibri" charset="0"/>
                  <a:ea typeface="Microsoft YaHei" panose="020B0503020204020204" pitchFamily="34" charset="-122"/>
                  <a:sym typeface="+mn-ea"/>
                </a:rPr>
                <a:t>1 / 10</a:t>
              </a:r>
              <a:endParaRPr lang="en-US" b="1" dirty="0">
                <a:solidFill>
                  <a:schemeClr val="tx1"/>
                </a:solidFill>
                <a:latin typeface="Calibri" charset="0"/>
                <a:ea typeface="Microsoft YaHei" panose="020B0503020204020204" pitchFamily="34" charset="-122"/>
                <a:sym typeface="+mn-ea"/>
              </a:endParaRPr>
            </a:p>
            <a:p>
              <a:r>
                <a:rPr lang="en-US" b="1" dirty="0">
                  <a:solidFill>
                    <a:schemeClr val="tx1"/>
                  </a:solidFill>
                  <a:latin typeface="Calibri" charset="0"/>
                  <a:ea typeface="Microsoft YaHei" panose="020B0503020204020204" pitchFamily="34" charset="-122"/>
                  <a:sym typeface="+mn-ea"/>
                </a:rPr>
                <a:t>10^5 / 10^5	</a:t>
              </a:r>
              <a:r>
                <a:rPr lang="en-US" b="1" dirty="0">
                  <a:solidFill>
                    <a:srgbClr val="FF0000"/>
                  </a:solidFill>
                  <a:latin typeface="Calibri" charset="0"/>
                  <a:ea typeface="Microsoft YaHei" panose="020B0503020204020204" pitchFamily="34" charset="-122"/>
                  <a:sym typeface="+mn-ea"/>
                </a:rPr>
                <a:t>10^-5</a:t>
              </a:r>
              <a:r>
                <a:rPr lang="en-US" b="1" dirty="0">
                  <a:solidFill>
                    <a:schemeClr val="tx1"/>
                  </a:solidFill>
                  <a:latin typeface="Calibri" charset="0"/>
                  <a:ea typeface="Microsoft YaHei" panose="020B0503020204020204" pitchFamily="34" charset="-122"/>
                  <a:sym typeface="+mn-ea"/>
                </a:rPr>
                <a:t>	    1 / 1	         </a:t>
              </a:r>
              <a:r>
                <a:rPr lang="en-US" b="1" dirty="0">
                  <a:solidFill>
                    <a:srgbClr val="FF0000"/>
                  </a:solidFill>
                  <a:latin typeface="Calibri" charset="0"/>
                  <a:ea typeface="Microsoft YaHei" panose="020B0503020204020204" pitchFamily="34" charset="-122"/>
                  <a:sym typeface="+mn-ea"/>
                </a:rPr>
                <a:t>1 / 1</a:t>
              </a:r>
            </a:p>
            <a:p>
              <a:r>
                <a:rPr lang="en-US" b="1" dirty="0">
                  <a:solidFill>
                    <a:schemeClr val="tx1"/>
                  </a:solidFill>
                  <a:latin typeface="Calibri" charset="0"/>
                  <a:ea typeface="Microsoft YaHei" panose="020B0503020204020204" pitchFamily="34" charset="-122"/>
                  <a:sym typeface="+mn-ea"/>
                </a:rPr>
                <a:t>2008/1 – 2018/8	</a:t>
              </a:r>
              <a:r>
                <a:rPr lang="en-US" b="1" dirty="0">
                  <a:solidFill>
                    <a:srgbClr val="FF0000"/>
                  </a:solidFill>
                  <a:latin typeface="Calibri" charset="0"/>
                  <a:ea typeface="Microsoft YaHei" panose="020B0503020204020204" pitchFamily="34" charset="-122"/>
                  <a:sym typeface="+mn-ea"/>
                </a:rPr>
                <a:t>???</a:t>
              </a:r>
              <a:endParaRPr lang="en-US" altLang="zh-CN" b="1" dirty="0">
                <a:solidFill>
                  <a:srgbClr val="FF0000"/>
                </a:solidFill>
                <a:latin typeface="Calibri" charset="0"/>
                <a:ea typeface="Microsoft YaHei" panose="020B0503020204020204" pitchFamily="34" charset="-122"/>
                <a:sym typeface="+mn-ea"/>
              </a:endParaRPr>
            </a:p>
          </p:txBody>
        </p:sp>
        <p:sp>
          <p:nvSpPr>
            <p:cNvPr id="15" name="矩形 14"/>
            <p:cNvSpPr/>
            <p:nvPr/>
          </p:nvSpPr>
          <p:spPr>
            <a:xfrm>
              <a:off x="5910" y="3515"/>
              <a:ext cx="8114" cy="407"/>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文本框 59"/>
          <p:cNvSpPr txBox="1"/>
          <p:nvPr/>
        </p:nvSpPr>
        <p:spPr>
          <a:xfrm>
            <a:off x="5560060" y="4561840"/>
            <a:ext cx="624205" cy="368300"/>
          </a:xfrm>
          <a:prstGeom prst="rect">
            <a:avLst/>
          </a:prstGeom>
          <a:noFill/>
        </p:spPr>
        <p:txBody>
          <a:bodyPr wrap="square" rtlCol="0">
            <a:spAutoFit/>
          </a:bodyPr>
          <a:lstStyle/>
          <a:p>
            <a:r>
              <a:rPr lang="en-US" altLang="zh-CN"/>
              <a:t>NLJ</a:t>
            </a:r>
          </a:p>
        </p:txBody>
      </p:sp>
      <p:sp>
        <p:nvSpPr>
          <p:cNvPr id="61" name="文本框 60"/>
          <p:cNvSpPr txBox="1"/>
          <p:nvPr/>
        </p:nvSpPr>
        <p:spPr>
          <a:xfrm>
            <a:off x="7117080" y="5290820"/>
            <a:ext cx="1170940" cy="337185"/>
          </a:xfrm>
          <a:prstGeom prst="rect">
            <a:avLst/>
          </a:prstGeom>
          <a:noFill/>
        </p:spPr>
        <p:txBody>
          <a:bodyPr wrap="square" rtlCol="0">
            <a:spAutoFit/>
          </a:bodyPr>
          <a:lstStyle/>
          <a:p>
            <a:r>
              <a:rPr lang="en-US" altLang="zh-CN" sz="1600" i="1">
                <a:latin typeface="Times New Roman" panose="02020603050405020304" pitchFamily="18" charset="0"/>
                <a:cs typeface="Times New Roman" panose="02020603050405020304" pitchFamily="18" charset="0"/>
              </a:rPr>
              <a:t>products</a:t>
            </a:r>
          </a:p>
        </p:txBody>
      </p:sp>
      <p:sp>
        <p:nvSpPr>
          <p:cNvPr id="62" name="文本框 61"/>
          <p:cNvSpPr txBox="1"/>
          <p:nvPr/>
        </p:nvSpPr>
        <p:spPr>
          <a:xfrm>
            <a:off x="4866640" y="5290185"/>
            <a:ext cx="922655" cy="368300"/>
          </a:xfrm>
          <a:prstGeom prst="rect">
            <a:avLst/>
          </a:prstGeom>
          <a:noFill/>
        </p:spPr>
        <p:txBody>
          <a:bodyPr wrap="square" rtlCol="0">
            <a:spAutoFit/>
          </a:bodyPr>
          <a:lstStyle/>
          <a:p>
            <a:r>
              <a:rPr lang="en-US" altLang="zh-CN"/>
              <a:t>ISCAN</a:t>
            </a:r>
          </a:p>
        </p:txBody>
      </p:sp>
      <p:sp>
        <p:nvSpPr>
          <p:cNvPr id="63" name="文本框 62"/>
          <p:cNvSpPr txBox="1"/>
          <p:nvPr/>
        </p:nvSpPr>
        <p:spPr>
          <a:xfrm>
            <a:off x="6014720" y="5290185"/>
            <a:ext cx="879475" cy="368300"/>
          </a:xfrm>
          <a:prstGeom prst="rect">
            <a:avLst/>
          </a:prstGeom>
          <a:noFill/>
        </p:spPr>
        <p:txBody>
          <a:bodyPr wrap="square" rtlCol="0">
            <a:spAutoFit/>
          </a:bodyPr>
          <a:lstStyle/>
          <a:p>
            <a:r>
              <a:rPr lang="en-US" altLang="zh-CN"/>
              <a:t>ISCAN</a:t>
            </a:r>
          </a:p>
        </p:txBody>
      </p:sp>
      <p:sp>
        <p:nvSpPr>
          <p:cNvPr id="65" name="文本框 64"/>
          <p:cNvSpPr txBox="1"/>
          <p:nvPr/>
        </p:nvSpPr>
        <p:spPr>
          <a:xfrm>
            <a:off x="6069965" y="5909310"/>
            <a:ext cx="824230" cy="337185"/>
          </a:xfrm>
          <a:prstGeom prst="rect">
            <a:avLst/>
          </a:prstGeom>
          <a:noFill/>
        </p:spPr>
        <p:txBody>
          <a:bodyPr wrap="square" rtlCol="0">
            <a:spAutoFit/>
          </a:bodyPr>
          <a:lstStyle/>
          <a:p>
            <a:r>
              <a:rPr lang="en-US" altLang="zh-CN" sz="1600" i="1">
                <a:latin typeface="Times New Roman" panose="02020603050405020304" pitchFamily="18" charset="0"/>
                <a:cs typeface="Times New Roman" panose="02020603050405020304" pitchFamily="18" charset="0"/>
              </a:rPr>
              <a:t>orders</a:t>
            </a:r>
          </a:p>
        </p:txBody>
      </p:sp>
      <p:sp>
        <p:nvSpPr>
          <p:cNvPr id="66" name="文本框 65"/>
          <p:cNvSpPr txBox="1"/>
          <p:nvPr/>
        </p:nvSpPr>
        <p:spPr>
          <a:xfrm>
            <a:off x="6998970" y="4561840"/>
            <a:ext cx="1402715" cy="368300"/>
          </a:xfrm>
          <a:prstGeom prst="rect">
            <a:avLst/>
          </a:prstGeom>
          <a:noFill/>
        </p:spPr>
        <p:txBody>
          <a:bodyPr wrap="square" rtlCol="0">
            <a:spAutoFit/>
          </a:bodyPr>
          <a:lstStyle/>
          <a:p>
            <a:r>
              <a:rPr lang="en-US" altLang="zh-CN"/>
              <a:t>IOSCAN</a:t>
            </a:r>
          </a:p>
        </p:txBody>
      </p:sp>
      <p:cxnSp>
        <p:nvCxnSpPr>
          <p:cNvPr id="67" name="直接连接符 66"/>
          <p:cNvCxnSpPr/>
          <p:nvPr/>
        </p:nvCxnSpPr>
        <p:spPr>
          <a:xfrm flipV="1">
            <a:off x="5872480" y="4311015"/>
            <a:ext cx="814705" cy="25082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68" name="直接连接符 67"/>
          <p:cNvCxnSpPr>
            <a:stCxn id="60" idx="2"/>
            <a:endCxn id="62" idx="0"/>
          </p:cNvCxnSpPr>
          <p:nvPr/>
        </p:nvCxnSpPr>
        <p:spPr>
          <a:xfrm flipH="1">
            <a:off x="5334000" y="4930140"/>
            <a:ext cx="544195" cy="36004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69" name="直接连接符 68"/>
          <p:cNvCxnSpPr>
            <a:stCxn id="60" idx="2"/>
            <a:endCxn id="63" idx="0"/>
          </p:cNvCxnSpPr>
          <p:nvPr/>
        </p:nvCxnSpPr>
        <p:spPr>
          <a:xfrm>
            <a:off x="5878195" y="4930140"/>
            <a:ext cx="582295" cy="36004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70" name="直接连接符 69"/>
          <p:cNvCxnSpPr>
            <a:endCxn id="66" idx="0"/>
          </p:cNvCxnSpPr>
          <p:nvPr/>
        </p:nvCxnSpPr>
        <p:spPr>
          <a:xfrm>
            <a:off x="6687185" y="4311015"/>
            <a:ext cx="1013460" cy="25082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71" name="直接连接符 70"/>
          <p:cNvCxnSpPr>
            <a:endCxn id="61" idx="0"/>
          </p:cNvCxnSpPr>
          <p:nvPr/>
        </p:nvCxnSpPr>
        <p:spPr>
          <a:xfrm>
            <a:off x="7684135" y="4929505"/>
            <a:ext cx="18415" cy="36131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72" name="直接连接符 71"/>
          <p:cNvCxnSpPr>
            <a:stCxn id="62" idx="2"/>
          </p:cNvCxnSpPr>
          <p:nvPr/>
        </p:nvCxnSpPr>
        <p:spPr>
          <a:xfrm>
            <a:off x="5328285" y="5658485"/>
            <a:ext cx="0" cy="25082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73" name="直接连接符 72"/>
          <p:cNvCxnSpPr/>
          <p:nvPr/>
        </p:nvCxnSpPr>
        <p:spPr>
          <a:xfrm flipH="1">
            <a:off x="6482080" y="5658485"/>
            <a:ext cx="635" cy="250825"/>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52" name="圆角矩形 51"/>
          <p:cNvSpPr/>
          <p:nvPr/>
        </p:nvSpPr>
        <p:spPr>
          <a:xfrm>
            <a:off x="639445" y="4775200"/>
            <a:ext cx="3649980" cy="8902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600" i="1">
                <a:latin typeface="Times New Roman" panose="02020603050405020304" pitchFamily="18" charset="0"/>
                <a:cs typeface="Times New Roman" panose="02020603050405020304" pitchFamily="18" charset="0"/>
                <a:sym typeface="+mn-ea"/>
              </a:rPr>
              <a:t>customers</a:t>
            </a:r>
            <a:r>
              <a:rPr lang="zh-CN" altLang="en-US" sz="1600">
                <a:latin typeface="Times New Roman" panose="02020603050405020304" pitchFamily="18" charset="0"/>
                <a:cs typeface="Times New Roman" panose="02020603050405020304" pitchFamily="18" charset="0"/>
                <a:sym typeface="+mn-ea"/>
              </a:rPr>
              <a:t>:</a:t>
            </a:r>
            <a:r>
              <a:rPr lang="zh-CN" altLang="en-US" sz="1600">
                <a:solidFill>
                  <a:srgbClr val="FF0000"/>
                </a:solidFill>
                <a:latin typeface="Times New Roman" panose="02020603050405020304" pitchFamily="18" charset="0"/>
                <a:cs typeface="Times New Roman" panose="02020603050405020304" pitchFamily="18" charset="0"/>
                <a:sym typeface="+mn-ea"/>
              </a:rPr>
              <a:t> index on contactNumber</a:t>
            </a:r>
            <a:endParaRPr lang="zh-CN" altLang="en-US" sz="1600">
              <a:latin typeface="Times New Roman" panose="02020603050405020304" pitchFamily="18" charset="0"/>
              <a:cs typeface="Times New Roman" panose="02020603050405020304" pitchFamily="18" charset="0"/>
            </a:endParaRPr>
          </a:p>
          <a:p>
            <a:pPr algn="l"/>
            <a:r>
              <a:rPr lang="zh-CN" altLang="en-US" sz="1600" i="1">
                <a:latin typeface="Times New Roman" panose="02020603050405020304" pitchFamily="18" charset="0"/>
                <a:cs typeface="Times New Roman" panose="02020603050405020304" pitchFamily="18" charset="0"/>
                <a:sym typeface="+mn-ea"/>
              </a:rPr>
              <a:t>orders</a:t>
            </a:r>
            <a:r>
              <a:rPr lang="zh-CN" altLang="en-US" sz="1600">
                <a:latin typeface="Times New Roman" panose="02020603050405020304" pitchFamily="18" charset="0"/>
                <a:cs typeface="Times New Roman" panose="02020603050405020304" pitchFamily="18" charset="0"/>
                <a:sym typeface="+mn-ea"/>
              </a:rPr>
              <a:t>: </a:t>
            </a:r>
            <a:r>
              <a:rPr lang="zh-CN" altLang="en-US" sz="1600">
                <a:solidFill>
                  <a:srgbClr val="FF0000"/>
                </a:solidFill>
                <a:latin typeface="Times New Roman" panose="02020603050405020304" pitchFamily="18" charset="0"/>
                <a:cs typeface="Times New Roman" panose="02020603050405020304" pitchFamily="18" charset="0"/>
                <a:sym typeface="+mn-ea"/>
              </a:rPr>
              <a:t>index on cid, data</a:t>
            </a:r>
            <a:endParaRPr lang="zh-CN" altLang="en-US" sz="1600">
              <a:solidFill>
                <a:srgbClr val="FF0000"/>
              </a:solidFill>
              <a:latin typeface="Times New Roman" panose="02020603050405020304" pitchFamily="18" charset="0"/>
              <a:cs typeface="Times New Roman" panose="02020603050405020304" pitchFamily="18" charset="0"/>
            </a:endParaRPr>
          </a:p>
          <a:p>
            <a:pPr algn="l"/>
            <a:r>
              <a:rPr lang="zh-CN" altLang="en-US" sz="1600" i="1">
                <a:latin typeface="Times New Roman" panose="02020603050405020304" pitchFamily="18" charset="0"/>
                <a:cs typeface="Times New Roman" panose="02020603050405020304" pitchFamily="18" charset="0"/>
                <a:sym typeface="+mn-ea"/>
              </a:rPr>
              <a:t>products</a:t>
            </a:r>
            <a:r>
              <a:rPr lang="zh-CN" altLang="en-US" sz="1600">
                <a:latin typeface="Times New Roman" panose="02020603050405020304" pitchFamily="18" charset="0"/>
                <a:cs typeface="Times New Roman" panose="02020603050405020304" pitchFamily="18" charset="0"/>
                <a:sym typeface="+mn-ea"/>
              </a:rPr>
              <a:t>: </a:t>
            </a:r>
            <a:r>
              <a:rPr lang="zh-CN" altLang="en-US" sz="1600">
                <a:solidFill>
                  <a:srgbClr val="FF0000"/>
                </a:solidFill>
                <a:latin typeface="Times New Roman" panose="02020603050405020304" pitchFamily="18" charset="0"/>
                <a:cs typeface="Times New Roman" panose="02020603050405020304" pitchFamily="18" charset="0"/>
                <a:sym typeface="+mn-ea"/>
              </a:rPr>
              <a:t>index on id, name</a:t>
            </a:r>
            <a:endParaRPr lang="zh-CN" altLang="en-US" sz="1600">
              <a:latin typeface="Times New Roman" panose="02020603050405020304" pitchFamily="18" charset="0"/>
              <a:cs typeface="Times New Roman" panose="02020603050405020304" pitchFamily="18" charset="0"/>
            </a:endParaRPr>
          </a:p>
        </p:txBody>
      </p:sp>
      <p:cxnSp>
        <p:nvCxnSpPr>
          <p:cNvPr id="75" name="直接箭头连接符 74"/>
          <p:cNvCxnSpPr/>
          <p:nvPr/>
        </p:nvCxnSpPr>
        <p:spPr>
          <a:xfrm>
            <a:off x="3165475" y="5290185"/>
            <a:ext cx="2849245" cy="184150"/>
          </a:xfrm>
          <a:prstGeom prst="straightConnector1">
            <a:avLst/>
          </a:prstGeom>
          <a:ln w="12700">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V="1">
            <a:off x="3421380" y="4754245"/>
            <a:ext cx="3577590" cy="720090"/>
          </a:xfrm>
          <a:prstGeom prst="straightConnector1">
            <a:avLst/>
          </a:prstGeom>
          <a:ln w="12700">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3867150" y="4930140"/>
            <a:ext cx="999490" cy="544195"/>
          </a:xfrm>
          <a:prstGeom prst="straightConnector1">
            <a:avLst/>
          </a:prstGeom>
          <a:ln w="12700">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416040" y="3959860"/>
            <a:ext cx="624205" cy="368300"/>
          </a:xfrm>
          <a:prstGeom prst="rect">
            <a:avLst/>
          </a:prstGeom>
          <a:noFill/>
        </p:spPr>
        <p:txBody>
          <a:bodyPr wrap="square" rtlCol="0">
            <a:spAutoFit/>
          </a:bodyPr>
          <a:lstStyle/>
          <a:p>
            <a:r>
              <a:rPr lang="en-US" altLang="zh-CN"/>
              <a:t>NLJ</a:t>
            </a:r>
          </a:p>
        </p:txBody>
      </p:sp>
      <p:sp>
        <p:nvSpPr>
          <p:cNvPr id="18" name="文本框 17"/>
          <p:cNvSpPr txBox="1"/>
          <p:nvPr/>
        </p:nvSpPr>
        <p:spPr>
          <a:xfrm>
            <a:off x="4723765" y="5911850"/>
            <a:ext cx="1070610" cy="337185"/>
          </a:xfrm>
          <a:prstGeom prst="rect">
            <a:avLst/>
          </a:prstGeom>
          <a:noFill/>
        </p:spPr>
        <p:txBody>
          <a:bodyPr wrap="square" rtlCol="0">
            <a:spAutoFit/>
          </a:bodyPr>
          <a:lstStyle/>
          <a:p>
            <a:r>
              <a:rPr lang="en-US" altLang="zh-CN" sz="1600" i="1">
                <a:latin typeface="Times New Roman" panose="02020603050405020304" pitchFamily="18" charset="0"/>
                <a:cs typeface="Times New Roman" panose="02020603050405020304" pitchFamily="18" charset="0"/>
              </a:rPr>
              <a:t>customers</a:t>
            </a:r>
          </a:p>
        </p:txBody>
      </p:sp>
      <p:sp>
        <p:nvSpPr>
          <p:cNvPr id="2" name="矩形 1"/>
          <p:cNvSpPr/>
          <p:nvPr/>
        </p:nvSpPr>
        <p:spPr>
          <a:xfrm>
            <a:off x="928370" y="2331085"/>
            <a:ext cx="1774825" cy="210185"/>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flipV="1">
            <a:off x="2703195" y="2397125"/>
            <a:ext cx="1049655" cy="393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itle 1"/>
          <p:cNvSpPr txBox="1"/>
          <p:nvPr/>
        </p:nvSpPr>
        <p:spPr>
          <a:xfrm>
            <a:off x="1715" y="172255"/>
            <a:ext cx="6674515" cy="5936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sym typeface="+mn-ea"/>
              </a:rPr>
              <a:t>RBO-CBO</a:t>
            </a:r>
            <a:r>
              <a:rPr lang="zh-CN" altLang="en-US" sz="2800" b="1" dirty="0">
                <a:latin typeface="Times New Roman" panose="02020603050405020304" pitchFamily="18" charset="0"/>
                <a:sym typeface="+mn-ea"/>
              </a:rPr>
              <a:t>案例</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10160" y="172085"/>
            <a:ext cx="7576820" cy="59372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sym typeface="+mn-ea"/>
              </a:rPr>
              <a:t>RBO-CBO</a:t>
            </a:r>
            <a:r>
              <a:rPr lang="zh-CN" altLang="en-US" sz="2800" b="1" dirty="0">
                <a:latin typeface="Times New Roman" panose="02020603050405020304" pitchFamily="18" charset="0"/>
                <a:sym typeface="+mn-ea"/>
              </a:rPr>
              <a:t>案例</a:t>
            </a:r>
          </a:p>
          <a:p>
            <a:endParaRPr lang="zh-CN" altLang="en-US" sz="2250" b="1" dirty="0">
              <a:latin typeface="+mj-ea"/>
              <a:cs typeface="+mj-ea"/>
            </a:endParaRPr>
          </a:p>
        </p:txBody>
      </p:sp>
      <p:sp>
        <p:nvSpPr>
          <p:cNvPr id="10" name="矩形 9"/>
          <p:cNvSpPr/>
          <p:nvPr/>
        </p:nvSpPr>
        <p:spPr>
          <a:xfrm>
            <a:off x="385445" y="994410"/>
            <a:ext cx="3510915" cy="42481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查询范例：</a:t>
            </a:r>
          </a:p>
        </p:txBody>
      </p:sp>
      <p:sp>
        <p:nvSpPr>
          <p:cNvPr id="2" name="文本框 1"/>
          <p:cNvSpPr txBox="1"/>
          <p:nvPr/>
        </p:nvSpPr>
        <p:spPr>
          <a:xfrm>
            <a:off x="385445" y="1520190"/>
            <a:ext cx="3561080" cy="1814830"/>
          </a:xfrm>
          <a:prstGeom prst="rect">
            <a:avLst/>
          </a:prstGeom>
          <a:noFill/>
          <a:ln w="12700">
            <a:solidFill>
              <a:schemeClr val="tx1"/>
            </a:solidFill>
          </a:ln>
        </p:spPr>
        <p:txBody>
          <a:bodyPr wrap="square" rtlCol="0">
            <a:spAutoFit/>
          </a:bodyPr>
          <a:lstStyle/>
          <a:p>
            <a:r>
              <a:rPr lang="en-US" altLang="zh-CN" sz="1600">
                <a:latin typeface="Times New Roman" panose="02020603050405020304" pitchFamily="18" charset="0"/>
                <a:cs typeface="Times New Roman" panose="02020603050405020304" pitchFamily="18" charset="0"/>
              </a:rPr>
              <a:t>SELECT </a:t>
            </a:r>
            <a:r>
              <a:rPr lang="zh-CN" altLang="en-US" sz="1600" i="1">
                <a:solidFill>
                  <a:srgbClr val="FF0000"/>
                </a:solidFill>
                <a:latin typeface="Times New Roman" panose="02020603050405020304" pitchFamily="18" charset="0"/>
                <a:cs typeface="Times New Roman" panose="02020603050405020304" pitchFamily="18" charset="0"/>
              </a:rPr>
              <a:t>o.date,</a:t>
            </a:r>
            <a:r>
              <a:rPr lang="en-US" altLang="zh-CN" sz="1600" i="1">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o.quantity,</a:t>
            </a:r>
            <a:r>
              <a:rPr lang="en-US" altLang="zh-CN" sz="1600" i="1">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p.name</a:t>
            </a:r>
            <a:endParaRPr lang="zh-CN" altLang="en-US" sz="1600" i="1">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FROM </a:t>
            </a:r>
            <a:r>
              <a:rPr lang="zh-CN" altLang="en-US" sz="1600" i="1">
                <a:solidFill>
                  <a:srgbClr val="FF0000"/>
                </a:solidFill>
                <a:latin typeface="Times New Roman" panose="02020603050405020304" pitchFamily="18" charset="0"/>
                <a:cs typeface="Times New Roman" panose="02020603050405020304" pitchFamily="18" charset="0"/>
              </a:rPr>
              <a:t>customers c,</a:t>
            </a:r>
            <a:r>
              <a:rPr lang="en-US" altLang="zh-CN" sz="1600" i="1">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orders o,</a:t>
            </a:r>
            <a:r>
              <a:rPr lang="en-US" altLang="zh-CN" sz="1600" i="1">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products p</a:t>
            </a:r>
            <a:r>
              <a:rPr lang="en-US" altLang="zh-CN" sz="1600" i="1">
                <a:solidFill>
                  <a:srgbClr val="FF0000"/>
                </a:solidFill>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rPr>
              <a:t>WHERE </a:t>
            </a:r>
            <a:r>
              <a:rPr lang="zh-CN" altLang="en-US" sz="1600" i="1">
                <a:solidFill>
                  <a:srgbClr val="FF0000"/>
                </a:solidFill>
                <a:latin typeface="Times New Roman" panose="02020603050405020304" pitchFamily="18" charset="0"/>
                <a:cs typeface="Times New Roman" panose="02020603050405020304" pitchFamily="18" charset="0"/>
              </a:rPr>
              <a:t>c.</a:t>
            </a:r>
            <a:r>
              <a:rPr lang="en-US" altLang="zh-CN" sz="1600" i="1">
                <a:solidFill>
                  <a:srgbClr val="FF0000"/>
                </a:solidFill>
                <a:latin typeface="Times New Roman" panose="02020603050405020304" pitchFamily="18" charset="0"/>
                <a:cs typeface="Times New Roman" panose="02020603050405020304" pitchFamily="18" charset="0"/>
              </a:rPr>
              <a:t>id</a:t>
            </a:r>
            <a:r>
              <a:rPr lang="zh-CN" altLang="en-US" sz="1600" i="1">
                <a:solidFill>
                  <a:srgbClr val="FF0000"/>
                </a:solidFill>
                <a:latin typeface="Times New Roman" panose="02020603050405020304" pitchFamily="18" charset="0"/>
                <a:cs typeface="Times New Roman" panose="02020603050405020304" pitchFamily="18" charset="0"/>
              </a:rPr>
              <a:t> </a:t>
            </a:r>
            <a:r>
              <a:rPr lang="zh-CN" altLang="en-US" sz="1600">
                <a:solidFill>
                  <a:srgbClr val="FF0000"/>
                </a:solidFill>
                <a:latin typeface="Times New Roman" panose="02020603050405020304" pitchFamily="18" charset="0"/>
                <a:cs typeface="Times New Roman" panose="02020603050405020304" pitchFamily="18" charset="0"/>
              </a:rPr>
              <a:t>= ?</a:t>
            </a:r>
            <a:endParaRPr lang="zh-CN" altLang="en-US"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sym typeface="+mn-ea"/>
              </a:rPr>
              <a:t>AND </a:t>
            </a:r>
            <a:r>
              <a:rPr lang="zh-CN" altLang="en-US" sz="1600" i="1">
                <a:solidFill>
                  <a:srgbClr val="FF0000"/>
                </a:solidFill>
                <a:latin typeface="Times New Roman" panose="02020603050405020304" pitchFamily="18" charset="0"/>
                <a:cs typeface="Times New Roman" panose="02020603050405020304" pitchFamily="18" charset="0"/>
              </a:rPr>
              <a:t>c.id </a:t>
            </a:r>
            <a:r>
              <a:rPr lang="zh-CN" altLang="en-US" sz="1600">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o.</a:t>
            </a:r>
            <a:r>
              <a:rPr lang="en-US" altLang="zh-CN" sz="1600" i="1">
                <a:solidFill>
                  <a:srgbClr val="FF0000"/>
                </a:solidFill>
                <a:latin typeface="Times New Roman" panose="02020603050405020304" pitchFamily="18" charset="0"/>
                <a:cs typeface="Times New Roman" panose="02020603050405020304" pitchFamily="18" charset="0"/>
              </a:rPr>
              <a:t>c</a:t>
            </a:r>
            <a:r>
              <a:rPr lang="zh-CN" altLang="en-US" sz="1600" i="1">
                <a:solidFill>
                  <a:srgbClr val="FF0000"/>
                </a:solidFill>
                <a:latin typeface="Times New Roman" panose="02020603050405020304" pitchFamily="18" charset="0"/>
                <a:cs typeface="Times New Roman" panose="02020603050405020304" pitchFamily="18" charset="0"/>
              </a:rPr>
              <a:t>id</a:t>
            </a:r>
            <a:endParaRPr lang="zh-CN" altLang="en-US"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sym typeface="+mn-ea"/>
              </a:rPr>
              <a:t>AND </a:t>
            </a:r>
            <a:r>
              <a:rPr lang="zh-CN" altLang="en-US" sz="1600" i="1">
                <a:solidFill>
                  <a:srgbClr val="FF0000"/>
                </a:solidFill>
                <a:latin typeface="Times New Roman" panose="02020603050405020304" pitchFamily="18" charset="0"/>
                <a:cs typeface="Times New Roman" panose="02020603050405020304" pitchFamily="18" charset="0"/>
              </a:rPr>
              <a:t>p.id</a:t>
            </a:r>
            <a:r>
              <a:rPr lang="zh-CN" altLang="en-US" sz="1600">
                <a:solidFill>
                  <a:srgbClr val="FF0000"/>
                </a:solidFill>
                <a:latin typeface="Times New Roman" panose="02020603050405020304" pitchFamily="18" charset="0"/>
                <a:cs typeface="Times New Roman" panose="02020603050405020304" pitchFamily="18" charset="0"/>
              </a:rPr>
              <a:t> = </a:t>
            </a:r>
            <a:r>
              <a:rPr lang="zh-CN" altLang="en-US" sz="1600" i="1">
                <a:solidFill>
                  <a:srgbClr val="FF0000"/>
                </a:solidFill>
                <a:latin typeface="Times New Roman" panose="02020603050405020304" pitchFamily="18" charset="0"/>
                <a:cs typeface="Times New Roman" panose="02020603050405020304" pitchFamily="18" charset="0"/>
              </a:rPr>
              <a:t>o.pid</a:t>
            </a:r>
            <a:endParaRPr lang="zh-CN" altLang="en-US" sz="1600" i="1">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AND </a:t>
            </a:r>
            <a:r>
              <a:rPr lang="zh-CN" altLang="en-US" sz="1600" i="1">
                <a:solidFill>
                  <a:srgbClr val="FF0000"/>
                </a:solidFill>
                <a:latin typeface="Times New Roman" panose="02020603050405020304" pitchFamily="18" charset="0"/>
                <a:cs typeface="Times New Roman" panose="02020603050405020304" pitchFamily="18" charset="0"/>
              </a:rPr>
              <a:t>o.date</a:t>
            </a:r>
            <a:r>
              <a:rPr lang="zh-CN" altLang="en-US" sz="1600" i="1">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rPr>
              <a:t>BETWEEN </a:t>
            </a:r>
            <a:r>
              <a:rPr lang="zh-CN" altLang="en-US" sz="1600">
                <a:solidFill>
                  <a:srgbClr val="FF0000"/>
                </a:solidFill>
                <a:latin typeface="Times New Roman" panose="02020603050405020304" pitchFamily="18" charset="0"/>
                <a:cs typeface="Times New Roman" panose="02020603050405020304" pitchFamily="18" charset="0"/>
              </a:rPr>
              <a:t>?</a:t>
            </a:r>
            <a:r>
              <a:rPr lang="zh-CN" altLang="en-US"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sym typeface="+mn-ea"/>
              </a:rPr>
              <a:t>AND </a:t>
            </a:r>
            <a:r>
              <a:rPr lang="zh-CN" altLang="en-US" sz="1600">
                <a:solidFill>
                  <a:srgbClr val="FF0000"/>
                </a:solidFill>
                <a:latin typeface="Times New Roman" panose="02020603050405020304" pitchFamily="18" charset="0"/>
                <a:cs typeface="Times New Roman" panose="02020603050405020304" pitchFamily="18" charset="0"/>
              </a:rPr>
              <a:t>?</a:t>
            </a:r>
          </a:p>
          <a:p>
            <a:r>
              <a:rPr lang="en-US" altLang="zh-CN" sz="1600">
                <a:latin typeface="Times New Roman" panose="02020603050405020304" pitchFamily="18" charset="0"/>
                <a:cs typeface="Times New Roman" panose="02020603050405020304" pitchFamily="18" charset="0"/>
              </a:rPr>
              <a:t>ORDER </a:t>
            </a:r>
            <a:r>
              <a:rPr lang="en-US" altLang="zh-CN" sz="1600">
                <a:solidFill>
                  <a:schemeClr val="tx1"/>
                </a:solidFill>
                <a:latin typeface="Times New Roman" panose="02020603050405020304" pitchFamily="18" charset="0"/>
                <a:cs typeface="Times New Roman" panose="02020603050405020304" pitchFamily="18" charset="0"/>
              </a:rPr>
              <a:t>BY </a:t>
            </a:r>
            <a:r>
              <a:rPr lang="zh-CN" altLang="en-US" sz="1600" i="1">
                <a:solidFill>
                  <a:srgbClr val="FF0000"/>
                </a:solidFill>
                <a:latin typeface="Times New Roman" panose="02020603050405020304" pitchFamily="18" charset="0"/>
                <a:cs typeface="Times New Roman" panose="02020603050405020304" pitchFamily="18" charset="0"/>
              </a:rPr>
              <a:t>o.date</a:t>
            </a:r>
            <a:r>
              <a:rPr lang="zh-CN" altLang="en-US" sz="1600" i="1">
                <a:latin typeface="Times New Roman" panose="02020603050405020304" pitchFamily="18" charset="0"/>
                <a:cs typeface="Times New Roman" panose="02020603050405020304" pitchFamily="18" charset="0"/>
              </a:rPr>
              <a:t> </a:t>
            </a:r>
          </a:p>
        </p:txBody>
      </p:sp>
      <p:sp>
        <p:nvSpPr>
          <p:cNvPr id="8" name="矩形 7"/>
          <p:cNvSpPr/>
          <p:nvPr/>
        </p:nvSpPr>
        <p:spPr>
          <a:xfrm>
            <a:off x="234315" y="3909695"/>
            <a:ext cx="4127500" cy="42481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表的索引：</a:t>
            </a:r>
          </a:p>
        </p:txBody>
      </p:sp>
      <p:sp>
        <p:nvSpPr>
          <p:cNvPr id="9" name="文本框 8"/>
          <p:cNvSpPr txBox="1"/>
          <p:nvPr/>
        </p:nvSpPr>
        <p:spPr>
          <a:xfrm>
            <a:off x="385445" y="4415790"/>
            <a:ext cx="3561080" cy="829945"/>
          </a:xfrm>
          <a:prstGeom prst="rect">
            <a:avLst/>
          </a:prstGeom>
          <a:noFill/>
          <a:ln w="12700">
            <a:solidFill>
              <a:schemeClr val="tx1"/>
            </a:solidFill>
          </a:ln>
        </p:spPr>
        <p:txBody>
          <a:bodyPr wrap="square" rtlCol="0">
            <a:spAutoFit/>
          </a:bodyPr>
          <a:lstStyle/>
          <a:p>
            <a:r>
              <a:rPr lang="en-US" altLang="zh-CN" sz="1600" i="1">
                <a:latin typeface="Times New Roman" panose="02020603050405020304" pitchFamily="18" charset="0"/>
                <a:cs typeface="Times New Roman" panose="02020603050405020304" pitchFamily="18" charset="0"/>
              </a:rPr>
              <a:t>customers</a:t>
            </a:r>
            <a:r>
              <a:rPr lang="en-US" altLang="zh-CN" sz="1600">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id</a:t>
            </a:r>
            <a:endParaRPr lang="en-US" altLang="zh-CN" sz="1600">
              <a:latin typeface="Times New Roman" panose="02020603050405020304" pitchFamily="18" charset="0"/>
              <a:cs typeface="Times New Roman" panose="02020603050405020304" pitchFamily="18" charset="0"/>
            </a:endParaRPr>
          </a:p>
          <a:p>
            <a:r>
              <a:rPr lang="en-US" altLang="zh-CN" sz="1600" i="1">
                <a:latin typeface="Times New Roman" panose="02020603050405020304" pitchFamily="18" charset="0"/>
                <a:cs typeface="Times New Roman" panose="02020603050405020304" pitchFamily="18" charset="0"/>
              </a:rPr>
              <a:t>orders</a:t>
            </a:r>
            <a:r>
              <a:rPr lang="en-US" altLang="zh-CN" sz="1600">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cid, date</a:t>
            </a:r>
            <a:endParaRPr lang="en-US" altLang="zh-CN" sz="1600">
              <a:latin typeface="Times New Roman" panose="02020603050405020304" pitchFamily="18" charset="0"/>
              <a:cs typeface="Times New Roman" panose="02020603050405020304" pitchFamily="18" charset="0"/>
            </a:endParaRPr>
          </a:p>
          <a:p>
            <a:r>
              <a:rPr lang="en-US" altLang="zh-CN" sz="1600" i="1">
                <a:latin typeface="Times New Roman" panose="02020603050405020304" pitchFamily="18" charset="0"/>
                <a:cs typeface="Times New Roman" panose="02020603050405020304" pitchFamily="18" charset="0"/>
              </a:rPr>
              <a:t>products</a:t>
            </a:r>
            <a:r>
              <a:rPr lang="en-US" altLang="zh-CN" sz="1600">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id, name</a:t>
            </a:r>
          </a:p>
        </p:txBody>
      </p:sp>
      <p:sp>
        <p:nvSpPr>
          <p:cNvPr id="11" name="矩形 10"/>
          <p:cNvSpPr/>
          <p:nvPr/>
        </p:nvSpPr>
        <p:spPr>
          <a:xfrm>
            <a:off x="4594225" y="1121410"/>
            <a:ext cx="4102735" cy="75819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en-US" altLang="zh-CN"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RBO</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作了什么优化：</a:t>
            </a:r>
          </a:p>
          <a:p>
            <a:pPr marL="742950" lvl="1" indent="-285750">
              <a:lnSpc>
                <a:spcPts val="2600"/>
              </a:lnSpc>
              <a:buFont typeface="Wingdings" panose="05000000000000000000" pitchFamily="2" charset="2"/>
              <a:buChar char="Ø"/>
              <a:defRPr/>
            </a:pPr>
            <a:r>
              <a:rPr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谓词的传递闭包</a:t>
            </a:r>
          </a:p>
        </p:txBody>
      </p:sp>
      <p:sp>
        <p:nvSpPr>
          <p:cNvPr id="27" name="右箭头 26"/>
          <p:cNvSpPr/>
          <p:nvPr/>
        </p:nvSpPr>
        <p:spPr>
          <a:xfrm>
            <a:off x="3255010" y="2235200"/>
            <a:ext cx="2068195" cy="95250"/>
          </a:xfrm>
          <a:prstGeom prst="rightArrow">
            <a:avLst>
              <a:gd name="adj1" fmla="val 49650"/>
              <a:gd name="adj2"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4" name="右大括号 23"/>
          <p:cNvSpPr/>
          <p:nvPr/>
        </p:nvSpPr>
        <p:spPr>
          <a:xfrm>
            <a:off x="2940050" y="2169160"/>
            <a:ext cx="127635" cy="3371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8" name="文本框 27"/>
          <p:cNvSpPr txBox="1"/>
          <p:nvPr/>
        </p:nvSpPr>
        <p:spPr>
          <a:xfrm>
            <a:off x="5323205" y="2131060"/>
            <a:ext cx="1363980" cy="337185"/>
          </a:xfrm>
          <a:prstGeom prst="rect">
            <a:avLst/>
          </a:prstGeom>
          <a:noFill/>
        </p:spPr>
        <p:txBody>
          <a:bodyPr wrap="square" rtlCol="0">
            <a:spAutoFit/>
          </a:bodyPr>
          <a:lstStyle/>
          <a:p>
            <a:r>
              <a:rPr lang="en-US" altLang="zh-CN" sz="1600" i="1">
                <a:latin typeface="Times New Roman" panose="02020603050405020304" pitchFamily="18" charset="0"/>
                <a:cs typeface="Times New Roman" panose="02020603050405020304" pitchFamily="18" charset="0"/>
              </a:rPr>
              <a:t>o.cid </a:t>
            </a:r>
            <a:r>
              <a:rPr lang="en-US" altLang="zh-CN" sz="1600">
                <a:latin typeface="Times New Roman" panose="02020603050405020304" pitchFamily="18" charset="0"/>
                <a:cs typeface="Times New Roman" panose="02020603050405020304" pitchFamily="18" charset="0"/>
              </a:rPr>
              <a:t>= ?</a:t>
            </a:r>
          </a:p>
        </p:txBody>
      </p:sp>
      <p:sp>
        <p:nvSpPr>
          <p:cNvPr id="12" name="矩形 11"/>
          <p:cNvSpPr/>
          <p:nvPr/>
        </p:nvSpPr>
        <p:spPr>
          <a:xfrm>
            <a:off x="4667885" y="2924810"/>
            <a:ext cx="4102735" cy="242506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en-US" altLang="zh-CN"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RBO</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的优化对性能有什么影响：</a:t>
            </a:r>
          </a:p>
          <a:p>
            <a:pPr marL="742950" lvl="1" indent="-285750">
              <a:lnSpc>
                <a:spcPts val="2600"/>
              </a:lnSpc>
              <a:buFont typeface="Wingdings" panose="05000000000000000000" pitchFamily="2" charset="2"/>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对连接顺序的影响？</a:t>
            </a:r>
          </a:p>
          <a:p>
            <a:pPr marL="1200150" lvl="2" indent="-285750">
              <a:lnSpc>
                <a:spcPts val="2600"/>
              </a:lnSpc>
              <a:buFont typeface="Wingdings" panose="05000000000000000000" charset="0"/>
              <a:buChar char="Ø"/>
              <a:defRPr/>
            </a:pPr>
            <a:r>
              <a:rPr lang="zh-CN"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以</a:t>
            </a:r>
            <a:r>
              <a:rPr lang="en-US" altLang="zh-CN"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US" altLang="zh-CN" sz="1400" b="1" i="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customers </a:t>
            </a:r>
            <a:r>
              <a:rPr lang="zh-CN" altLang="en-US"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表为首？</a:t>
            </a:r>
          </a:p>
          <a:p>
            <a:pPr marL="1200150" lvl="2" indent="-285750">
              <a:lnSpc>
                <a:spcPts val="2600"/>
              </a:lnSpc>
              <a:buFont typeface="Wingdings" panose="05000000000000000000" charset="0"/>
              <a:buChar char="Ø"/>
              <a:defRPr/>
            </a:pPr>
            <a:r>
              <a:rPr lang="zh-CN"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以</a:t>
            </a:r>
            <a:r>
              <a:rPr lang="en-US" altLang="zh-CN"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US" altLang="zh-CN" sz="1400" b="1" i="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orders </a:t>
            </a:r>
            <a:r>
              <a:rPr lang="zh-CN" altLang="en-US"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表为首？</a:t>
            </a:r>
            <a:endParaRPr lang="zh-CN"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742950" lvl="1" indent="-285750">
              <a:lnSpc>
                <a:spcPts val="2600"/>
              </a:lnSpc>
              <a:buFont typeface="Wingdings" panose="05000000000000000000" pitchFamily="2" charset="2"/>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对</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US" altLang="zh-CN" sz="1400" b="1" i="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orders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表索引使用的影响？</a:t>
            </a:r>
          </a:p>
          <a:p>
            <a:pPr marL="1200150" lvl="2" indent="-285750">
              <a:lnSpc>
                <a:spcPts val="2600"/>
              </a:lnSpc>
              <a:buFont typeface="Wingdings" panose="05000000000000000000" pitchFamily="2" charset="2"/>
              <a:buChar char="Ø"/>
              <a:defRPr/>
            </a:pPr>
            <a:r>
              <a:rPr lang="zh-CN" altLang="en-US"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匹配谓词？</a:t>
            </a:r>
          </a:p>
          <a:p>
            <a:pPr marL="1200150" lvl="2" indent="-285750">
              <a:lnSpc>
                <a:spcPts val="2600"/>
              </a:lnSpc>
              <a:buFont typeface="Wingdings" panose="05000000000000000000" pitchFamily="2" charset="2"/>
              <a:buChar char="Ø"/>
              <a:defRPr/>
            </a:pPr>
            <a:r>
              <a:rPr lang="zh-CN" altLang="en-US"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筛选谓词？</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85445" y="994410"/>
            <a:ext cx="3510915" cy="42481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查询范例：</a:t>
            </a:r>
          </a:p>
        </p:txBody>
      </p:sp>
      <p:sp>
        <p:nvSpPr>
          <p:cNvPr id="8" name="矩形 7"/>
          <p:cNvSpPr/>
          <p:nvPr/>
        </p:nvSpPr>
        <p:spPr>
          <a:xfrm>
            <a:off x="234315" y="3909695"/>
            <a:ext cx="4127500" cy="42481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表的索引：</a:t>
            </a:r>
          </a:p>
        </p:txBody>
      </p:sp>
      <p:sp>
        <p:nvSpPr>
          <p:cNvPr id="3" name="文本框 2"/>
          <p:cNvSpPr txBox="1"/>
          <p:nvPr/>
        </p:nvSpPr>
        <p:spPr>
          <a:xfrm>
            <a:off x="385445" y="1510665"/>
            <a:ext cx="3561080" cy="2306955"/>
          </a:xfrm>
          <a:prstGeom prst="rect">
            <a:avLst/>
          </a:prstGeom>
          <a:noFill/>
          <a:ln w="12700">
            <a:solidFill>
              <a:schemeClr val="tx1"/>
            </a:solidFill>
          </a:ln>
        </p:spPr>
        <p:txBody>
          <a:bodyPr wrap="square" rtlCol="0">
            <a:spAutoFit/>
          </a:bodyPr>
          <a:lstStyle/>
          <a:p>
            <a:r>
              <a:rPr lang="en-US" altLang="zh-CN" sz="1600">
                <a:latin typeface="Times New Roman" panose="02020603050405020304" pitchFamily="18" charset="0"/>
                <a:cs typeface="Times New Roman" panose="02020603050405020304" pitchFamily="18" charset="0"/>
              </a:rPr>
              <a:t>SELECT </a:t>
            </a:r>
            <a:r>
              <a:rPr lang="zh-CN" altLang="en-US" sz="1600" i="1">
                <a:solidFill>
                  <a:srgbClr val="FF0000"/>
                </a:solidFill>
                <a:latin typeface="Times New Roman" panose="02020603050405020304" pitchFamily="18" charset="0"/>
                <a:cs typeface="Times New Roman" panose="02020603050405020304" pitchFamily="18" charset="0"/>
              </a:rPr>
              <a:t>o.date,</a:t>
            </a:r>
            <a:r>
              <a:rPr lang="en-US" altLang="zh-CN" sz="1600" i="1">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o.quantity,</a:t>
            </a:r>
            <a:r>
              <a:rPr lang="en-US" altLang="zh-CN" sz="1600" i="1">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p.name</a:t>
            </a:r>
            <a:endParaRPr lang="zh-CN" altLang="en-US" sz="1600" i="1">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FROM </a:t>
            </a:r>
            <a:r>
              <a:rPr lang="zh-CN" altLang="en-US" sz="1600" i="1">
                <a:solidFill>
                  <a:srgbClr val="FF0000"/>
                </a:solidFill>
                <a:latin typeface="Times New Roman" panose="02020603050405020304" pitchFamily="18" charset="0"/>
                <a:cs typeface="Times New Roman" panose="02020603050405020304" pitchFamily="18" charset="0"/>
              </a:rPr>
              <a:t>customers c,</a:t>
            </a:r>
            <a:r>
              <a:rPr lang="en-US" altLang="zh-CN" sz="1600">
                <a:solidFill>
                  <a:srgbClr val="FF0000"/>
                </a:solidFill>
                <a:latin typeface="Times New Roman" panose="02020603050405020304" pitchFamily="18" charset="0"/>
                <a:cs typeface="Times New Roman" panose="02020603050405020304" pitchFamily="18" charset="0"/>
              </a:rPr>
              <a:t> 	</a:t>
            </a:r>
            <a:r>
              <a:rPr lang="en-US" altLang="zh-CN" sz="1600">
                <a:solidFill>
                  <a:schemeClr val="tx1"/>
                </a:solidFill>
                <a:latin typeface="Times New Roman" panose="02020603050405020304" pitchFamily="18" charset="0"/>
                <a:cs typeface="Times New Roman" panose="02020603050405020304" pitchFamily="18" charset="0"/>
              </a:rPr>
              <a:t>(10,000,000)</a:t>
            </a:r>
            <a:endParaRPr lang="zh-CN" altLang="en-US" sz="1600">
              <a:solidFill>
                <a:srgbClr val="FF0000"/>
              </a:solidFill>
              <a:latin typeface="Times New Roman" panose="02020603050405020304" pitchFamily="18" charset="0"/>
              <a:cs typeface="Times New Roman" panose="02020603050405020304" pitchFamily="18" charset="0"/>
            </a:endParaRPr>
          </a:p>
          <a:p>
            <a:r>
              <a:rPr lang="en-US" altLang="zh-CN" sz="1600">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orders o,</a:t>
            </a:r>
            <a:r>
              <a:rPr lang="en-US" altLang="zh-CN" sz="1600" i="1">
                <a:solidFill>
                  <a:srgbClr val="FF0000"/>
                </a:solidFill>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	</a:t>
            </a:r>
            <a:r>
              <a:rPr lang="en-US" altLang="zh-CN" sz="1600">
                <a:solidFill>
                  <a:schemeClr val="tx1"/>
                </a:solidFill>
                <a:latin typeface="Times New Roman" panose="02020603050405020304" pitchFamily="18" charset="0"/>
                <a:cs typeface="Times New Roman" panose="02020603050405020304" pitchFamily="18" charset="0"/>
                <a:sym typeface="+mn-ea"/>
              </a:rPr>
              <a:t>(50,000,000)</a:t>
            </a:r>
            <a:endParaRPr lang="zh-CN" altLang="en-US" sz="1600">
              <a:solidFill>
                <a:srgbClr val="FF0000"/>
              </a:solidFill>
              <a:latin typeface="Times New Roman" panose="02020603050405020304" pitchFamily="18" charset="0"/>
              <a:cs typeface="Times New Roman" panose="02020603050405020304" pitchFamily="18" charset="0"/>
            </a:endParaRPr>
          </a:p>
          <a:p>
            <a:r>
              <a:rPr lang="en-US" altLang="zh-CN" sz="1600">
                <a:solidFill>
                  <a:srgbClr val="FF0000"/>
                </a:solidFill>
                <a:latin typeface="Times New Roman" panose="02020603050405020304" pitchFamily="18" charset="0"/>
                <a:cs typeface="Times New Roman" panose="02020603050405020304" pitchFamily="18" charset="0"/>
              </a:rPr>
              <a:t>         </a:t>
            </a:r>
            <a:r>
              <a:rPr lang="en-US" altLang="zh-CN" sz="1600" i="1">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products p</a:t>
            </a:r>
            <a:r>
              <a:rPr lang="en-US" altLang="zh-CN" sz="1600" i="1">
                <a:solidFill>
                  <a:srgbClr val="FF0000"/>
                </a:solidFill>
                <a:latin typeface="Times New Roman" panose="02020603050405020304" pitchFamily="18" charset="0"/>
                <a:cs typeface="Times New Roman" panose="02020603050405020304" pitchFamily="18" charset="0"/>
              </a:rPr>
              <a:t>   	</a:t>
            </a:r>
            <a:r>
              <a:rPr lang="en-US" altLang="zh-CN" sz="1600">
                <a:solidFill>
                  <a:schemeClr val="tx1"/>
                </a:solidFill>
                <a:latin typeface="Times New Roman" panose="02020603050405020304" pitchFamily="18" charset="0"/>
                <a:cs typeface="Times New Roman" panose="02020603050405020304" pitchFamily="18" charset="0"/>
                <a:sym typeface="+mn-ea"/>
              </a:rPr>
              <a:t>(10,000)</a:t>
            </a:r>
            <a:endParaRPr lang="zh-CN" altLang="en-US" sz="1600">
              <a:solidFill>
                <a:schemeClr val="tx1"/>
              </a:solidFill>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WHERE </a:t>
            </a:r>
            <a:r>
              <a:rPr lang="zh-CN" altLang="en-US" sz="1600" i="1">
                <a:solidFill>
                  <a:srgbClr val="FF0000"/>
                </a:solidFill>
                <a:latin typeface="Times New Roman" panose="02020603050405020304" pitchFamily="18" charset="0"/>
                <a:cs typeface="Times New Roman" panose="02020603050405020304" pitchFamily="18" charset="0"/>
              </a:rPr>
              <a:t>c.</a:t>
            </a:r>
            <a:r>
              <a:rPr lang="en-US" altLang="zh-CN" sz="1600" i="1">
                <a:solidFill>
                  <a:srgbClr val="FF0000"/>
                </a:solidFill>
                <a:latin typeface="Times New Roman" panose="02020603050405020304" pitchFamily="18" charset="0"/>
                <a:cs typeface="Times New Roman" panose="02020603050405020304" pitchFamily="18" charset="0"/>
              </a:rPr>
              <a:t>id</a:t>
            </a:r>
            <a:r>
              <a:rPr lang="zh-CN" altLang="en-US" sz="1600" i="1">
                <a:solidFill>
                  <a:srgbClr val="FF0000"/>
                </a:solidFill>
                <a:latin typeface="Times New Roman" panose="02020603050405020304" pitchFamily="18" charset="0"/>
                <a:cs typeface="Times New Roman" panose="02020603050405020304" pitchFamily="18" charset="0"/>
              </a:rPr>
              <a:t> </a:t>
            </a:r>
            <a:r>
              <a:rPr lang="zh-CN" altLang="en-US" sz="1600">
                <a:solidFill>
                  <a:srgbClr val="FF0000"/>
                </a:solidFill>
                <a:latin typeface="Times New Roman" panose="02020603050405020304" pitchFamily="18" charset="0"/>
                <a:cs typeface="Times New Roman" panose="02020603050405020304" pitchFamily="18" charset="0"/>
              </a:rPr>
              <a:t>= ?</a:t>
            </a:r>
            <a:endParaRPr lang="zh-CN" altLang="en-US"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AND </a:t>
            </a:r>
            <a:r>
              <a:rPr lang="zh-CN" altLang="en-US" sz="1600" i="1">
                <a:solidFill>
                  <a:srgbClr val="FF0000"/>
                </a:solidFill>
                <a:latin typeface="Times New Roman" panose="02020603050405020304" pitchFamily="18" charset="0"/>
                <a:cs typeface="Times New Roman" panose="02020603050405020304" pitchFamily="18" charset="0"/>
              </a:rPr>
              <a:t>c.id </a:t>
            </a:r>
            <a:r>
              <a:rPr lang="zh-CN" altLang="en-US" sz="1600">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o.</a:t>
            </a:r>
            <a:r>
              <a:rPr lang="en-US" altLang="zh-CN" sz="1600" i="1">
                <a:solidFill>
                  <a:srgbClr val="FF0000"/>
                </a:solidFill>
                <a:latin typeface="Times New Roman" panose="02020603050405020304" pitchFamily="18" charset="0"/>
                <a:cs typeface="Times New Roman" panose="02020603050405020304" pitchFamily="18" charset="0"/>
              </a:rPr>
              <a:t>c</a:t>
            </a:r>
            <a:r>
              <a:rPr lang="zh-CN" altLang="en-US" sz="1600" i="1">
                <a:solidFill>
                  <a:srgbClr val="FF0000"/>
                </a:solidFill>
                <a:latin typeface="Times New Roman" panose="02020603050405020304" pitchFamily="18" charset="0"/>
                <a:cs typeface="Times New Roman" panose="02020603050405020304" pitchFamily="18" charset="0"/>
              </a:rPr>
              <a:t>id</a:t>
            </a:r>
            <a:endParaRPr lang="zh-CN" altLang="en-US"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sym typeface="+mn-ea"/>
              </a:rPr>
              <a:t>AND </a:t>
            </a:r>
            <a:r>
              <a:rPr lang="zh-CN" altLang="en-US" sz="1600" i="1">
                <a:solidFill>
                  <a:srgbClr val="FF0000"/>
                </a:solidFill>
                <a:latin typeface="Times New Roman" panose="02020603050405020304" pitchFamily="18" charset="0"/>
                <a:cs typeface="Times New Roman" panose="02020603050405020304" pitchFamily="18" charset="0"/>
              </a:rPr>
              <a:t>p.id</a:t>
            </a:r>
            <a:r>
              <a:rPr lang="zh-CN" altLang="en-US" sz="1600">
                <a:solidFill>
                  <a:srgbClr val="FF0000"/>
                </a:solidFill>
                <a:latin typeface="Times New Roman" panose="02020603050405020304" pitchFamily="18" charset="0"/>
                <a:cs typeface="Times New Roman" panose="02020603050405020304" pitchFamily="18" charset="0"/>
              </a:rPr>
              <a:t> = </a:t>
            </a:r>
            <a:r>
              <a:rPr lang="zh-CN" altLang="en-US" sz="1600" i="1">
                <a:solidFill>
                  <a:srgbClr val="FF0000"/>
                </a:solidFill>
                <a:latin typeface="Times New Roman" panose="02020603050405020304" pitchFamily="18" charset="0"/>
                <a:cs typeface="Times New Roman" panose="02020603050405020304" pitchFamily="18" charset="0"/>
              </a:rPr>
              <a:t>o.pid</a:t>
            </a:r>
            <a:endParaRPr lang="zh-CN" altLang="en-US" sz="1600" i="1">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sym typeface="+mn-ea"/>
              </a:rPr>
              <a:t>AND </a:t>
            </a:r>
            <a:r>
              <a:rPr lang="zh-CN" altLang="en-US" sz="1600" i="1">
                <a:solidFill>
                  <a:srgbClr val="FF0000"/>
                </a:solidFill>
                <a:latin typeface="Times New Roman" panose="02020603050405020304" pitchFamily="18" charset="0"/>
                <a:cs typeface="Times New Roman" panose="02020603050405020304" pitchFamily="18" charset="0"/>
              </a:rPr>
              <a:t>o.date</a:t>
            </a:r>
            <a:r>
              <a:rPr lang="zh-CN" altLang="en-US"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rPr>
              <a:t>BETWEEN </a:t>
            </a:r>
            <a:r>
              <a:rPr lang="zh-CN" altLang="en-US" sz="1600">
                <a:solidFill>
                  <a:srgbClr val="FF0000"/>
                </a:solidFill>
                <a:latin typeface="Times New Roman" panose="02020603050405020304" pitchFamily="18" charset="0"/>
                <a:cs typeface="Times New Roman" panose="02020603050405020304" pitchFamily="18" charset="0"/>
              </a:rPr>
              <a:t>?</a:t>
            </a:r>
            <a:r>
              <a:rPr lang="zh-CN" altLang="en-US"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sym typeface="+mn-ea"/>
              </a:rPr>
              <a:t>AND </a:t>
            </a:r>
            <a:r>
              <a:rPr lang="zh-CN" altLang="en-US" sz="1600">
                <a:solidFill>
                  <a:srgbClr val="FF0000"/>
                </a:solidFill>
                <a:latin typeface="Times New Roman" panose="02020603050405020304" pitchFamily="18" charset="0"/>
                <a:cs typeface="Times New Roman" panose="02020603050405020304" pitchFamily="18" charset="0"/>
              </a:rPr>
              <a:t>?</a:t>
            </a:r>
          </a:p>
          <a:p>
            <a:r>
              <a:rPr lang="en-US" altLang="zh-CN" sz="1600">
                <a:latin typeface="Times New Roman" panose="02020603050405020304" pitchFamily="18" charset="0"/>
                <a:cs typeface="Times New Roman" panose="02020603050405020304" pitchFamily="18" charset="0"/>
              </a:rPr>
              <a:t>ORDER </a:t>
            </a:r>
            <a:r>
              <a:rPr lang="en-US" altLang="zh-CN" sz="1600">
                <a:solidFill>
                  <a:schemeClr val="tx1"/>
                </a:solidFill>
                <a:latin typeface="Times New Roman" panose="02020603050405020304" pitchFamily="18" charset="0"/>
                <a:cs typeface="Times New Roman" panose="02020603050405020304" pitchFamily="18" charset="0"/>
              </a:rPr>
              <a:t>BY</a:t>
            </a:r>
            <a:r>
              <a:rPr lang="zh-CN" altLang="en-US" sz="1600">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o.date</a:t>
            </a:r>
            <a:r>
              <a:rPr lang="zh-CN" altLang="en-US" sz="1600" i="1">
                <a:latin typeface="Times New Roman" panose="02020603050405020304" pitchFamily="18" charset="0"/>
                <a:cs typeface="Times New Roman" panose="02020603050405020304" pitchFamily="18" charset="0"/>
              </a:rPr>
              <a:t> </a:t>
            </a:r>
          </a:p>
        </p:txBody>
      </p:sp>
      <p:sp>
        <p:nvSpPr>
          <p:cNvPr id="4" name="文本框 3"/>
          <p:cNvSpPr txBox="1"/>
          <p:nvPr/>
        </p:nvSpPr>
        <p:spPr>
          <a:xfrm>
            <a:off x="385445" y="4415790"/>
            <a:ext cx="3561080" cy="829945"/>
          </a:xfrm>
          <a:prstGeom prst="rect">
            <a:avLst/>
          </a:prstGeom>
          <a:noFill/>
          <a:ln w="12700">
            <a:solidFill>
              <a:schemeClr val="tx1"/>
            </a:solidFill>
          </a:ln>
        </p:spPr>
        <p:txBody>
          <a:bodyPr wrap="square" rtlCol="0">
            <a:spAutoFit/>
          </a:bodyPr>
          <a:lstStyle/>
          <a:p>
            <a:r>
              <a:rPr lang="en-US" altLang="zh-CN" sz="1600" i="1">
                <a:latin typeface="Times New Roman" panose="02020603050405020304" pitchFamily="18" charset="0"/>
                <a:cs typeface="Times New Roman" panose="02020603050405020304" pitchFamily="18" charset="0"/>
              </a:rPr>
              <a:t>customers</a:t>
            </a:r>
            <a:r>
              <a:rPr lang="en-US" altLang="zh-CN" sz="1600">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id</a:t>
            </a:r>
            <a:endParaRPr lang="en-US" altLang="zh-CN" sz="1600">
              <a:latin typeface="Times New Roman" panose="02020603050405020304" pitchFamily="18" charset="0"/>
              <a:cs typeface="Times New Roman" panose="02020603050405020304" pitchFamily="18" charset="0"/>
            </a:endParaRPr>
          </a:p>
          <a:p>
            <a:r>
              <a:rPr lang="en-US" altLang="zh-CN" sz="1600" i="1">
                <a:latin typeface="Times New Roman" panose="02020603050405020304" pitchFamily="18" charset="0"/>
                <a:cs typeface="Times New Roman" panose="02020603050405020304" pitchFamily="18" charset="0"/>
              </a:rPr>
              <a:t>orders</a:t>
            </a:r>
            <a:r>
              <a:rPr lang="en-US" altLang="zh-CN" sz="1600">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cid, date</a:t>
            </a:r>
            <a:endParaRPr lang="en-US" altLang="zh-CN" sz="1600">
              <a:latin typeface="Times New Roman" panose="02020603050405020304" pitchFamily="18" charset="0"/>
              <a:cs typeface="Times New Roman" panose="02020603050405020304" pitchFamily="18" charset="0"/>
            </a:endParaRPr>
          </a:p>
          <a:p>
            <a:r>
              <a:rPr lang="en-US" altLang="zh-CN" sz="1600" i="1">
                <a:latin typeface="Times New Roman" panose="02020603050405020304" pitchFamily="18" charset="0"/>
                <a:cs typeface="Times New Roman" panose="02020603050405020304" pitchFamily="18" charset="0"/>
              </a:rPr>
              <a:t>products</a:t>
            </a:r>
            <a:r>
              <a:rPr lang="en-US" altLang="zh-CN" sz="1600">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id, name</a:t>
            </a:r>
          </a:p>
        </p:txBody>
      </p:sp>
      <p:grpSp>
        <p:nvGrpSpPr>
          <p:cNvPr id="111" name="组合 110"/>
          <p:cNvGrpSpPr/>
          <p:nvPr/>
        </p:nvGrpSpPr>
        <p:grpSpPr>
          <a:xfrm>
            <a:off x="4575810" y="1742341"/>
            <a:ext cx="4099560" cy="4409539"/>
            <a:chOff x="7206" y="2744"/>
            <a:chExt cx="6456" cy="6944"/>
          </a:xfrm>
        </p:grpSpPr>
        <p:sp>
          <p:nvSpPr>
            <p:cNvPr id="85" name="圆角矩形 84"/>
            <p:cNvSpPr/>
            <p:nvPr/>
          </p:nvSpPr>
          <p:spPr>
            <a:xfrm>
              <a:off x="7206" y="2760"/>
              <a:ext cx="6456" cy="69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6" name="Rectangle: Rounded Corners 14"/>
            <p:cNvSpPr/>
            <p:nvPr/>
          </p:nvSpPr>
          <p:spPr>
            <a:xfrm>
              <a:off x="8753" y="3955"/>
              <a:ext cx="3401" cy="3855"/>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Microsoft YaHei" panose="020B0503020204020204" pitchFamily="34" charset="-122"/>
                <a:ea typeface="Microsoft YaHei" panose="020B0503020204020204" pitchFamily="34" charset="-122"/>
              </a:endParaRPr>
            </a:p>
          </p:txBody>
        </p:sp>
        <p:sp>
          <p:nvSpPr>
            <p:cNvPr id="87" name="Flowchart: Magnetic Disk 5"/>
            <p:cNvSpPr/>
            <p:nvPr/>
          </p:nvSpPr>
          <p:spPr>
            <a:xfrm>
              <a:off x="9413" y="8548"/>
              <a:ext cx="2041" cy="907"/>
            </a:xfrm>
            <a:prstGeom prst="flowChartMagneticDisk">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r>
                <a:rPr lang="zh-CN" altLang="en-US" sz="1600" b="1" kern="0" dirty="0">
                  <a:solidFill>
                    <a:prstClr val="black"/>
                  </a:solidFill>
                  <a:latin typeface="Microsoft YaHei" panose="020B0503020204020204" pitchFamily="34" charset="-122"/>
                  <a:ea typeface="Microsoft YaHei" panose="020B0503020204020204" pitchFamily="34" charset="-122"/>
                </a:rPr>
                <a:t>磁盘</a:t>
              </a:r>
            </a:p>
          </p:txBody>
        </p:sp>
        <p:cxnSp>
          <p:nvCxnSpPr>
            <p:cNvPr id="88" name="Straight Connector 46"/>
            <p:cNvCxnSpPr/>
            <p:nvPr/>
          </p:nvCxnSpPr>
          <p:spPr>
            <a:xfrm>
              <a:off x="10434" y="7810"/>
              <a:ext cx="0" cy="680"/>
            </a:xfrm>
            <a:prstGeom prst="line">
              <a:avLst/>
            </a:prstGeom>
            <a:ln w="3810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Connector 46"/>
            <p:cNvCxnSpPr/>
            <p:nvPr/>
          </p:nvCxnSpPr>
          <p:spPr>
            <a:xfrm>
              <a:off x="10434" y="3275"/>
              <a:ext cx="0" cy="68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Connector 46"/>
            <p:cNvCxnSpPr/>
            <p:nvPr/>
          </p:nvCxnSpPr>
          <p:spPr>
            <a:xfrm>
              <a:off x="10437" y="5651"/>
              <a:ext cx="0" cy="1151"/>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TextBox 54"/>
            <p:cNvSpPr txBox="1"/>
            <p:nvPr/>
          </p:nvSpPr>
          <p:spPr>
            <a:xfrm>
              <a:off x="9687" y="3955"/>
              <a:ext cx="1479" cy="531"/>
            </a:xfrm>
            <a:prstGeom prst="rect">
              <a:avLst/>
            </a:prstGeom>
            <a:noFill/>
          </p:spPr>
          <p:txBody>
            <a:bodyPr wrap="none" rtlCol="0">
              <a:spAutoFit/>
            </a:bodyPr>
            <a:lstStyle/>
            <a:p>
              <a:pPr algn="ctr" defTabSz="914400" fontAlgn="base">
                <a:spcBef>
                  <a:spcPct val="0"/>
                </a:spcBef>
                <a:spcAft>
                  <a:spcPct val="0"/>
                </a:spcAft>
              </a:pPr>
              <a:r>
                <a:rPr lang="en-US" sz="1600" b="1" dirty="0">
                  <a:solidFill>
                    <a:prstClr val="black">
                      <a:lumMod val="65000"/>
                      <a:lumOff val="35000"/>
                    </a:prstClr>
                  </a:solidFill>
                  <a:latin typeface="Calibri" charset="0"/>
                  <a:ea typeface="Microsoft YaHei" panose="020B0503020204020204" pitchFamily="34" charset="-122"/>
                </a:rPr>
                <a:t>RDBMS</a:t>
              </a:r>
            </a:p>
          </p:txBody>
        </p:sp>
        <p:sp>
          <p:nvSpPr>
            <p:cNvPr id="92" name="TextBox 50"/>
            <p:cNvSpPr txBox="1"/>
            <p:nvPr/>
          </p:nvSpPr>
          <p:spPr>
            <a:xfrm>
              <a:off x="9329" y="2744"/>
              <a:ext cx="2208" cy="531"/>
            </a:xfrm>
            <a:prstGeom prst="rect">
              <a:avLst/>
            </a:prstGeom>
            <a:noFill/>
          </p:spPr>
          <p:txBody>
            <a:bodyPr wrap="none" rtlCol="0">
              <a:spAutoFit/>
            </a:bodyPr>
            <a:lstStyle/>
            <a:p>
              <a:pPr algn="l" defTabSz="914400" fontAlgn="base">
                <a:spcBef>
                  <a:spcPct val="0"/>
                </a:spcBef>
                <a:spcAft>
                  <a:spcPct val="0"/>
                </a:spcAft>
              </a:pPr>
              <a:r>
                <a:rPr lang="en-US" sz="1600" b="1" dirty="0">
                  <a:solidFill>
                    <a:schemeClr val="tx1"/>
                  </a:solidFill>
                  <a:latin typeface="Calibri" charset="0"/>
                  <a:ea typeface="Microsoft YaHei" panose="020B0503020204020204" pitchFamily="34" charset="-122"/>
                </a:rPr>
                <a:t>应用程序内存</a:t>
              </a:r>
            </a:p>
          </p:txBody>
        </p:sp>
        <p:sp>
          <p:nvSpPr>
            <p:cNvPr id="93" name="TextBox 51"/>
            <p:cNvSpPr txBox="1"/>
            <p:nvPr/>
          </p:nvSpPr>
          <p:spPr>
            <a:xfrm>
              <a:off x="11956" y="7258"/>
              <a:ext cx="1252" cy="725"/>
            </a:xfrm>
            <a:prstGeom prst="rect">
              <a:avLst/>
            </a:prstGeom>
            <a:noFill/>
            <a:ln>
              <a:noFill/>
            </a:ln>
          </p:spPr>
          <p:txBody>
            <a:bodyPr wrap="none" rtlCol="0">
              <a:spAutoFit/>
            </a:bodyPr>
            <a:lstStyle/>
            <a:p>
              <a:pPr algn="ctr" defTabSz="914400" fontAlgn="base"/>
              <a:r>
                <a:rPr lang="zh-CN" altLang="en-US" sz="1200" b="1" dirty="0">
                  <a:solidFill>
                    <a:schemeClr val="tx1"/>
                  </a:solidFill>
                  <a:latin typeface="Calibri" charset="0"/>
                  <a:ea typeface="Microsoft YaHei" panose="020B0503020204020204" pitchFamily="34" charset="-122"/>
                </a:rPr>
                <a:t>索引筛选</a:t>
              </a:r>
            </a:p>
            <a:p>
              <a:pPr algn="ctr" defTabSz="914400" fontAlgn="base"/>
              <a:r>
                <a:rPr lang="zh-CN" altLang="en-US" sz="1200" b="1" dirty="0">
                  <a:solidFill>
                    <a:schemeClr val="tx1"/>
                  </a:solidFill>
                  <a:latin typeface="Calibri" charset="0"/>
                  <a:ea typeface="Microsoft YaHei" panose="020B0503020204020204" pitchFamily="34" charset="-122"/>
                </a:rPr>
                <a:t>谓词</a:t>
              </a:r>
            </a:p>
          </p:txBody>
        </p:sp>
        <p:sp>
          <p:nvSpPr>
            <p:cNvPr id="94" name="圆角矩形 93"/>
            <p:cNvSpPr/>
            <p:nvPr/>
          </p:nvSpPr>
          <p:spPr>
            <a:xfrm>
              <a:off x="8900" y="4538"/>
              <a:ext cx="3017" cy="111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TextBox 53"/>
            <p:cNvSpPr txBox="1"/>
            <p:nvPr/>
          </p:nvSpPr>
          <p:spPr>
            <a:xfrm>
              <a:off x="11962" y="5015"/>
              <a:ext cx="1248" cy="725"/>
            </a:xfrm>
            <a:prstGeom prst="rect">
              <a:avLst/>
            </a:prstGeom>
            <a:noFill/>
          </p:spPr>
          <p:txBody>
            <a:bodyPr wrap="none" rtlCol="0">
              <a:spAutoFit/>
            </a:bodyPr>
            <a:lstStyle/>
            <a:p>
              <a:pPr algn="ctr" defTabSz="914400" fontAlgn="base"/>
              <a:r>
                <a:rPr lang="zh-CN" altLang="en-US" sz="1200" b="1" dirty="0">
                  <a:solidFill>
                    <a:schemeClr val="tx1"/>
                  </a:solidFill>
                  <a:latin typeface="Calibri" charset="0"/>
                  <a:ea typeface="Microsoft YaHei" panose="020B0503020204020204" pitchFamily="34" charset="-122"/>
                </a:rPr>
                <a:t>第二阶段</a:t>
              </a:r>
            </a:p>
            <a:p>
              <a:pPr algn="ctr" defTabSz="914400" fontAlgn="base"/>
              <a:r>
                <a:rPr lang="zh-CN" altLang="en-US" sz="1200" b="1" dirty="0">
                  <a:solidFill>
                    <a:schemeClr val="tx1"/>
                  </a:solidFill>
                  <a:latin typeface="Calibri" charset="0"/>
                  <a:ea typeface="Microsoft YaHei" panose="020B0503020204020204" pitchFamily="34" charset="-122"/>
                </a:rPr>
                <a:t>谓词</a:t>
              </a:r>
            </a:p>
          </p:txBody>
        </p:sp>
        <p:sp>
          <p:nvSpPr>
            <p:cNvPr id="96" name="圆角矩形 95"/>
            <p:cNvSpPr/>
            <p:nvPr/>
          </p:nvSpPr>
          <p:spPr>
            <a:xfrm>
              <a:off x="8900" y="6300"/>
              <a:ext cx="3016" cy="14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Rectangle 24"/>
            <p:cNvSpPr/>
            <p:nvPr/>
          </p:nvSpPr>
          <p:spPr>
            <a:xfrm>
              <a:off x="9240" y="6911"/>
              <a:ext cx="2374" cy="710"/>
            </a:xfrm>
            <a:prstGeom prst="rect">
              <a:avLst/>
            </a:prstGeom>
            <a:solidFill>
              <a:srgbClr val="FFFF00"/>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Microsoft YaHei" panose="020B0503020204020204" pitchFamily="34" charset="-122"/>
                <a:ea typeface="Microsoft YaHei" panose="020B0503020204020204" pitchFamily="34" charset="-122"/>
              </a:endParaRPr>
            </a:p>
          </p:txBody>
        </p:sp>
        <p:sp>
          <p:nvSpPr>
            <p:cNvPr id="98" name="TextBox 25"/>
            <p:cNvSpPr txBox="1"/>
            <p:nvPr/>
          </p:nvSpPr>
          <p:spPr>
            <a:xfrm>
              <a:off x="9449" y="8007"/>
              <a:ext cx="1734" cy="434"/>
            </a:xfrm>
            <a:prstGeom prst="rect">
              <a:avLst/>
            </a:prstGeom>
            <a:noFill/>
          </p:spPr>
          <p:txBody>
            <a:bodyPr wrap="none" rtlCol="0">
              <a:spAutoFit/>
            </a:bodyPr>
            <a:lstStyle/>
            <a:p>
              <a:pPr defTabSz="914400" fontAlgn="base">
                <a:spcBef>
                  <a:spcPct val="0"/>
                </a:spcBef>
                <a:spcAft>
                  <a:spcPct val="0"/>
                </a:spcAft>
              </a:pPr>
              <a:r>
                <a:rPr lang="zh-CN" altLang="en-US" sz="1200" b="1" dirty="0">
                  <a:solidFill>
                    <a:schemeClr val="tx1"/>
                  </a:solidFill>
                  <a:latin typeface="Calibri" charset="0"/>
                  <a:ea typeface="Microsoft YaHei" panose="020B0503020204020204" pitchFamily="34" charset="-122"/>
                </a:rPr>
                <a:t>索引匹配谓词</a:t>
              </a:r>
            </a:p>
          </p:txBody>
        </p:sp>
        <p:sp>
          <p:nvSpPr>
            <p:cNvPr id="99" name="TextBox 54"/>
            <p:cNvSpPr txBox="1"/>
            <p:nvPr/>
          </p:nvSpPr>
          <p:spPr>
            <a:xfrm>
              <a:off x="9665" y="4525"/>
              <a:ext cx="1577" cy="531"/>
            </a:xfrm>
            <a:prstGeom prst="rect">
              <a:avLst/>
            </a:prstGeom>
            <a:noFill/>
          </p:spPr>
          <p:txBody>
            <a:bodyPr wrap="none" rtlCol="0">
              <a:spAutoFit/>
            </a:bodyPr>
            <a:lstStyle/>
            <a:p>
              <a:pPr algn="ctr" defTabSz="914400" fontAlgn="base">
                <a:spcBef>
                  <a:spcPct val="0"/>
                </a:spcBef>
                <a:spcAft>
                  <a:spcPct val="0"/>
                </a:spcAft>
              </a:pPr>
              <a:r>
                <a:rPr lang="en-US" sz="1600" b="1" dirty="0">
                  <a:solidFill>
                    <a:schemeClr val="tx1"/>
                  </a:solidFill>
                  <a:latin typeface="Calibri" charset="0"/>
                  <a:ea typeface="Microsoft YaHei" panose="020B0503020204020204" pitchFamily="34" charset="-122"/>
                </a:rPr>
                <a:t>SQL</a:t>
              </a:r>
              <a:r>
                <a:rPr lang="zh-CN" altLang="en-US" sz="1600" b="1" dirty="0">
                  <a:solidFill>
                    <a:schemeClr val="tx1"/>
                  </a:solidFill>
                  <a:latin typeface="Calibri" charset="0"/>
                  <a:ea typeface="Microsoft YaHei" panose="020B0503020204020204" pitchFamily="34" charset="-122"/>
                </a:rPr>
                <a:t>引擎</a:t>
              </a:r>
            </a:p>
          </p:txBody>
        </p:sp>
        <p:grpSp>
          <p:nvGrpSpPr>
            <p:cNvPr id="100" name="组合 99"/>
            <p:cNvGrpSpPr/>
            <p:nvPr/>
          </p:nvGrpSpPr>
          <p:grpSpPr>
            <a:xfrm>
              <a:off x="9239" y="5037"/>
              <a:ext cx="2375" cy="532"/>
              <a:chOff x="10116" y="4823"/>
              <a:chExt cx="1990" cy="532"/>
            </a:xfrm>
          </p:grpSpPr>
          <p:sp>
            <p:nvSpPr>
              <p:cNvPr id="101" name="Rectangle 24"/>
              <p:cNvSpPr/>
              <p:nvPr/>
            </p:nvSpPr>
            <p:spPr>
              <a:xfrm>
                <a:off x="10116" y="4823"/>
                <a:ext cx="1990" cy="532"/>
              </a:xfrm>
              <a:prstGeom prst="rect">
                <a:avLst/>
              </a:prstGeom>
              <a:solidFill>
                <a:srgbClr val="FFFF00"/>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Microsoft YaHei" panose="020B0503020204020204" pitchFamily="34" charset="-122"/>
                  <a:ea typeface="Microsoft YaHei" panose="020B0503020204020204" pitchFamily="34" charset="-122"/>
                </a:endParaRPr>
              </a:p>
            </p:txBody>
          </p:sp>
          <p:sp>
            <p:nvSpPr>
              <p:cNvPr id="102" name="TextBox 45"/>
              <p:cNvSpPr txBox="1"/>
              <p:nvPr/>
            </p:nvSpPr>
            <p:spPr>
              <a:xfrm>
                <a:off x="10167" y="4824"/>
                <a:ext cx="1888" cy="483"/>
              </a:xfrm>
              <a:prstGeom prst="rect">
                <a:avLst/>
              </a:prstGeom>
              <a:noFill/>
            </p:spPr>
            <p:txBody>
              <a:bodyPr wrap="square" rtlCol="0">
                <a:spAutoFit/>
              </a:bodyPr>
              <a:lstStyle/>
              <a:p>
                <a:pPr algn="ctr" defTabSz="914400" fontAlgn="base">
                  <a:spcBef>
                    <a:spcPct val="0"/>
                  </a:spcBef>
                  <a:spcAft>
                    <a:spcPct val="0"/>
                  </a:spcAft>
                </a:pPr>
                <a:r>
                  <a:rPr lang="zh-CN" altLang="en-US" sz="1400" b="1" dirty="0">
                    <a:solidFill>
                      <a:prstClr val="black"/>
                    </a:solidFill>
                    <a:latin typeface="Calibri" charset="0"/>
                    <a:ea typeface="Microsoft YaHei" panose="020B0503020204020204" pitchFamily="34" charset="-122"/>
                  </a:rPr>
                  <a:t>线程缓冲区</a:t>
                </a:r>
              </a:p>
            </p:txBody>
          </p:sp>
        </p:grpSp>
        <p:sp>
          <p:nvSpPr>
            <p:cNvPr id="103" name="TextBox 54"/>
            <p:cNvSpPr txBox="1"/>
            <p:nvPr/>
          </p:nvSpPr>
          <p:spPr>
            <a:xfrm>
              <a:off x="9668" y="6331"/>
              <a:ext cx="1572" cy="531"/>
            </a:xfrm>
            <a:prstGeom prst="rect">
              <a:avLst/>
            </a:prstGeom>
            <a:noFill/>
          </p:spPr>
          <p:txBody>
            <a:bodyPr wrap="none" rtlCol="0">
              <a:spAutoFit/>
            </a:bodyPr>
            <a:lstStyle/>
            <a:p>
              <a:pPr algn="ctr" defTabSz="914400" fontAlgn="base">
                <a:spcBef>
                  <a:spcPct val="0"/>
                </a:spcBef>
                <a:spcAft>
                  <a:spcPct val="0"/>
                </a:spcAft>
              </a:pPr>
              <a:r>
                <a:rPr lang="zh-CN" altLang="en-US" sz="1600" b="1" dirty="0">
                  <a:solidFill>
                    <a:schemeClr val="tx1"/>
                  </a:solidFill>
                  <a:latin typeface="Calibri" charset="0"/>
                  <a:ea typeface="Microsoft YaHei" panose="020B0503020204020204" pitchFamily="34" charset="-122"/>
                </a:rPr>
                <a:t>存储引擎</a:t>
              </a:r>
            </a:p>
          </p:txBody>
        </p:sp>
        <p:sp>
          <p:nvSpPr>
            <p:cNvPr id="104" name="Rectangle 17"/>
            <p:cNvSpPr/>
            <p:nvPr/>
          </p:nvSpPr>
          <p:spPr>
            <a:xfrm>
              <a:off x="9340"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Microsoft YaHei" panose="020B0503020204020204" pitchFamily="34" charset="-122"/>
                <a:ea typeface="Microsoft YaHei" panose="020B0503020204020204" pitchFamily="34" charset="-122"/>
              </a:endParaRPr>
            </a:p>
          </p:txBody>
        </p:sp>
        <p:sp>
          <p:nvSpPr>
            <p:cNvPr id="105" name="Rectangle 17"/>
            <p:cNvSpPr/>
            <p:nvPr/>
          </p:nvSpPr>
          <p:spPr>
            <a:xfrm>
              <a:off x="10702"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Microsoft YaHei" panose="020B0503020204020204" pitchFamily="34" charset="-122"/>
                <a:ea typeface="Microsoft YaHei" panose="020B0503020204020204" pitchFamily="34" charset="-122"/>
              </a:endParaRPr>
            </a:p>
          </p:txBody>
        </p:sp>
        <p:sp>
          <p:nvSpPr>
            <p:cNvPr id="106" name="Rectangle 17"/>
            <p:cNvSpPr/>
            <p:nvPr/>
          </p:nvSpPr>
          <p:spPr>
            <a:xfrm>
              <a:off x="10239"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Microsoft YaHei" panose="020B0503020204020204" pitchFamily="34" charset="-122"/>
                <a:ea typeface="Microsoft YaHei" panose="020B0503020204020204" pitchFamily="34" charset="-122"/>
              </a:endParaRPr>
            </a:p>
          </p:txBody>
        </p:sp>
        <p:sp>
          <p:nvSpPr>
            <p:cNvPr id="107" name="Rectangle 17"/>
            <p:cNvSpPr/>
            <p:nvPr/>
          </p:nvSpPr>
          <p:spPr>
            <a:xfrm>
              <a:off x="11177"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Microsoft YaHei" panose="020B0503020204020204" pitchFamily="34" charset="-122"/>
                <a:ea typeface="Microsoft YaHei" panose="020B0503020204020204" pitchFamily="34" charset="-122"/>
              </a:endParaRPr>
            </a:p>
          </p:txBody>
        </p:sp>
        <p:sp>
          <p:nvSpPr>
            <p:cNvPr id="108" name="Rectangle 17"/>
            <p:cNvSpPr/>
            <p:nvPr/>
          </p:nvSpPr>
          <p:spPr>
            <a:xfrm>
              <a:off x="9797"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Microsoft YaHei" panose="020B0503020204020204" pitchFamily="34" charset="-122"/>
                <a:ea typeface="Microsoft YaHei" panose="020B0503020204020204" pitchFamily="34" charset="-122"/>
              </a:endParaRPr>
            </a:p>
          </p:txBody>
        </p:sp>
        <p:sp>
          <p:nvSpPr>
            <p:cNvPr id="109" name="TextBox 18"/>
            <p:cNvSpPr txBox="1"/>
            <p:nvPr/>
          </p:nvSpPr>
          <p:spPr>
            <a:xfrm>
              <a:off x="9811" y="6883"/>
              <a:ext cx="1251" cy="483"/>
            </a:xfrm>
            <a:prstGeom prst="rect">
              <a:avLst/>
            </a:prstGeom>
            <a:noFill/>
          </p:spPr>
          <p:txBody>
            <a:bodyPr wrap="square" rtlCol="0">
              <a:spAutoFit/>
            </a:bodyPr>
            <a:lstStyle/>
            <a:p>
              <a:pPr defTabSz="914400" fontAlgn="base">
                <a:spcBef>
                  <a:spcPct val="0"/>
                </a:spcBef>
                <a:spcAft>
                  <a:spcPct val="0"/>
                </a:spcAft>
              </a:pPr>
              <a:r>
                <a:rPr lang="zh-CN" altLang="en-US" sz="1400" b="1" dirty="0">
                  <a:solidFill>
                    <a:prstClr val="black"/>
                  </a:solidFill>
                  <a:latin typeface="Calibri" charset="0"/>
                  <a:ea typeface="Microsoft YaHei" panose="020B0503020204020204" pitchFamily="34" charset="-122"/>
                </a:rPr>
                <a:t>缓冲池</a:t>
              </a:r>
            </a:p>
          </p:txBody>
        </p:sp>
        <p:sp>
          <p:nvSpPr>
            <p:cNvPr id="110" name="TextBox 52"/>
            <p:cNvSpPr txBox="1"/>
            <p:nvPr/>
          </p:nvSpPr>
          <p:spPr>
            <a:xfrm>
              <a:off x="7616" y="7257"/>
              <a:ext cx="1248" cy="725"/>
            </a:xfrm>
            <a:prstGeom prst="rect">
              <a:avLst/>
            </a:prstGeom>
            <a:noFill/>
          </p:spPr>
          <p:txBody>
            <a:bodyPr wrap="none" rtlCol="0">
              <a:spAutoFit/>
            </a:bodyPr>
            <a:lstStyle/>
            <a:p>
              <a:pPr algn="ctr" defTabSz="914400" fontAlgn="base"/>
              <a:r>
                <a:rPr lang="zh-CN" altLang="en-US" sz="1200" b="1" dirty="0">
                  <a:solidFill>
                    <a:schemeClr val="tx1"/>
                  </a:solidFill>
                  <a:latin typeface="Calibri" charset="0"/>
                  <a:ea typeface="Microsoft YaHei" panose="020B0503020204020204" pitchFamily="34" charset="-122"/>
                </a:rPr>
                <a:t>第一阶段</a:t>
              </a:r>
            </a:p>
            <a:p>
              <a:pPr algn="ctr" defTabSz="914400" fontAlgn="base"/>
              <a:r>
                <a:rPr lang="zh-CN" altLang="en-US" sz="1200" b="1" dirty="0">
                  <a:solidFill>
                    <a:schemeClr val="tx1"/>
                  </a:solidFill>
                  <a:latin typeface="Calibri" charset="0"/>
                  <a:ea typeface="Microsoft YaHei" panose="020B0503020204020204" pitchFamily="34" charset="-122"/>
                </a:rPr>
                <a:t>谓词</a:t>
              </a:r>
            </a:p>
          </p:txBody>
        </p:sp>
      </p:grpSp>
      <p:sp>
        <p:nvSpPr>
          <p:cNvPr id="41" name="矩形 40"/>
          <p:cNvSpPr/>
          <p:nvPr/>
        </p:nvSpPr>
        <p:spPr>
          <a:xfrm>
            <a:off x="4467225" y="903605"/>
            <a:ext cx="4102735" cy="75819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en-US" altLang="zh-CN"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c - o - p </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性能分析：</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如果</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US" altLang="zh-CN" sz="1400" b="1" i="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c.id </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是第二阶段谓词？</a:t>
            </a:r>
          </a:p>
        </p:txBody>
      </p:sp>
      <p:sp>
        <p:nvSpPr>
          <p:cNvPr id="42" name="右大括号 41"/>
          <p:cNvSpPr/>
          <p:nvPr/>
        </p:nvSpPr>
        <p:spPr>
          <a:xfrm>
            <a:off x="2145030" y="2640965"/>
            <a:ext cx="127635" cy="3371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3" name="右箭头 42"/>
          <p:cNvSpPr/>
          <p:nvPr/>
        </p:nvSpPr>
        <p:spPr>
          <a:xfrm>
            <a:off x="2364105" y="2764155"/>
            <a:ext cx="354965" cy="9080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5" name="文本框 44"/>
          <p:cNvSpPr txBox="1"/>
          <p:nvPr/>
        </p:nvSpPr>
        <p:spPr>
          <a:xfrm>
            <a:off x="2810510" y="2640965"/>
            <a:ext cx="965835" cy="337185"/>
          </a:xfrm>
          <a:prstGeom prst="rect">
            <a:avLst/>
          </a:prstGeom>
          <a:noFill/>
        </p:spPr>
        <p:txBody>
          <a:bodyPr wrap="square" rtlCol="0">
            <a:spAutoFit/>
          </a:bodyPr>
          <a:lstStyle/>
          <a:p>
            <a:r>
              <a:rPr lang="en-US" altLang="zh-CN" sz="1600">
                <a:latin typeface="Times New Roman" panose="02020603050405020304" pitchFamily="18" charset="0"/>
                <a:cs typeface="Times New Roman" panose="02020603050405020304" pitchFamily="18" charset="0"/>
              </a:rPr>
              <a:t>o.cid = ?</a:t>
            </a:r>
          </a:p>
        </p:txBody>
      </p:sp>
      <p:sp>
        <p:nvSpPr>
          <p:cNvPr id="2" name="Title 1"/>
          <p:cNvSpPr txBox="1"/>
          <p:nvPr/>
        </p:nvSpPr>
        <p:spPr>
          <a:xfrm>
            <a:off x="10160" y="172085"/>
            <a:ext cx="7576820" cy="59372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sym typeface="+mn-ea"/>
              </a:rPr>
              <a:t>RBO-CBO</a:t>
            </a:r>
            <a:r>
              <a:rPr lang="zh-CN" altLang="en-US" sz="2800" b="1" dirty="0">
                <a:latin typeface="Times New Roman" panose="02020603050405020304" pitchFamily="18" charset="0"/>
                <a:sym typeface="+mn-ea"/>
              </a:rPr>
              <a:t>案例</a:t>
            </a:r>
          </a:p>
          <a:p>
            <a:endParaRPr lang="zh-CN" altLang="en-US" sz="2250" b="1" dirty="0">
              <a:latin typeface="+mj-ea"/>
              <a:cs typeface="+mj-e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5228590" y="5782945"/>
            <a:ext cx="1657985" cy="3638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矩形 1"/>
          <p:cNvSpPr/>
          <p:nvPr/>
        </p:nvSpPr>
        <p:spPr>
          <a:xfrm>
            <a:off x="385445" y="994410"/>
            <a:ext cx="3510915" cy="75819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en-US" altLang="zh-CN" sz="1600"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c - o - p </a:t>
            </a:r>
            <a:r>
              <a:rPr lang="zh-CN" altLang="en-US" sz="1600"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性能分析</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如果</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‘c.id = ?’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是第二阶段谓词？</a:t>
            </a:r>
            <a:endParaRPr lang="zh-CN" altLang="en-US"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grpSp>
        <p:nvGrpSpPr>
          <p:cNvPr id="120" name="组合 119"/>
          <p:cNvGrpSpPr/>
          <p:nvPr/>
        </p:nvGrpSpPr>
        <p:grpSpPr>
          <a:xfrm>
            <a:off x="-24313" y="2004060"/>
            <a:ext cx="3455218" cy="4291330"/>
            <a:chOff x="7616" y="2744"/>
            <a:chExt cx="5594" cy="6947"/>
          </a:xfrm>
        </p:grpSpPr>
        <p:sp>
          <p:nvSpPr>
            <p:cNvPr id="121" name="圆角矩形 120"/>
            <p:cNvSpPr/>
            <p:nvPr/>
          </p:nvSpPr>
          <p:spPr>
            <a:xfrm>
              <a:off x="7745" y="2763"/>
              <a:ext cx="5361" cy="69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a:p>
          </p:txBody>
        </p:sp>
        <p:sp>
          <p:nvSpPr>
            <p:cNvPr id="122" name="Rectangle: Rounded Corners 14"/>
            <p:cNvSpPr/>
            <p:nvPr/>
          </p:nvSpPr>
          <p:spPr>
            <a:xfrm>
              <a:off x="8753" y="3955"/>
              <a:ext cx="3401" cy="3855"/>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23" name="Flowchart: Magnetic Disk 5"/>
            <p:cNvSpPr/>
            <p:nvPr/>
          </p:nvSpPr>
          <p:spPr>
            <a:xfrm>
              <a:off x="9413" y="8548"/>
              <a:ext cx="2041" cy="907"/>
            </a:xfrm>
            <a:prstGeom prst="flowChartMagneticDisk">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r>
                <a:rPr lang="zh-CN" altLang="en-US" sz="1400" b="1" kern="0" dirty="0">
                  <a:solidFill>
                    <a:prstClr val="black"/>
                  </a:solidFill>
                  <a:latin typeface="Microsoft YaHei" panose="020B0503020204020204" pitchFamily="34" charset="-122"/>
                  <a:ea typeface="Microsoft YaHei" panose="020B0503020204020204" pitchFamily="34" charset="-122"/>
                </a:rPr>
                <a:t>磁盘</a:t>
              </a:r>
            </a:p>
          </p:txBody>
        </p:sp>
        <p:cxnSp>
          <p:nvCxnSpPr>
            <p:cNvPr id="124" name="Straight Connector 46"/>
            <p:cNvCxnSpPr/>
            <p:nvPr/>
          </p:nvCxnSpPr>
          <p:spPr>
            <a:xfrm>
              <a:off x="10434" y="7810"/>
              <a:ext cx="0" cy="680"/>
            </a:xfrm>
            <a:prstGeom prst="line">
              <a:avLst/>
            </a:prstGeom>
            <a:ln w="3810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Connector 46"/>
            <p:cNvCxnSpPr/>
            <p:nvPr/>
          </p:nvCxnSpPr>
          <p:spPr>
            <a:xfrm>
              <a:off x="10434" y="3275"/>
              <a:ext cx="0" cy="68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Connector 46"/>
            <p:cNvCxnSpPr/>
            <p:nvPr/>
          </p:nvCxnSpPr>
          <p:spPr>
            <a:xfrm>
              <a:off x="10437" y="5651"/>
              <a:ext cx="0" cy="1151"/>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TextBox 54"/>
            <p:cNvSpPr txBox="1"/>
            <p:nvPr/>
          </p:nvSpPr>
          <p:spPr>
            <a:xfrm>
              <a:off x="9687" y="3955"/>
              <a:ext cx="1479" cy="497"/>
            </a:xfrm>
            <a:prstGeom prst="rect">
              <a:avLst/>
            </a:prstGeom>
            <a:noFill/>
          </p:spPr>
          <p:txBody>
            <a:bodyPr wrap="square" rtlCol="0">
              <a:spAutoFit/>
            </a:bodyPr>
            <a:lstStyle/>
            <a:p>
              <a:pPr algn="ctr" defTabSz="914400" fontAlgn="base">
                <a:spcBef>
                  <a:spcPct val="0"/>
                </a:spcBef>
                <a:spcAft>
                  <a:spcPct val="0"/>
                </a:spcAft>
              </a:pPr>
              <a:r>
                <a:rPr lang="en-US" sz="1400" b="1" dirty="0">
                  <a:solidFill>
                    <a:prstClr val="black">
                      <a:lumMod val="65000"/>
                      <a:lumOff val="35000"/>
                    </a:prstClr>
                  </a:solidFill>
                  <a:latin typeface="Calibri" charset="0"/>
                  <a:ea typeface="Microsoft YaHei" panose="020B0503020204020204" pitchFamily="34" charset="-122"/>
                </a:rPr>
                <a:t>RDBMS</a:t>
              </a:r>
            </a:p>
          </p:txBody>
        </p:sp>
        <p:sp>
          <p:nvSpPr>
            <p:cNvPr id="128" name="TextBox 50"/>
            <p:cNvSpPr txBox="1"/>
            <p:nvPr/>
          </p:nvSpPr>
          <p:spPr>
            <a:xfrm>
              <a:off x="9329" y="2744"/>
              <a:ext cx="2208" cy="497"/>
            </a:xfrm>
            <a:prstGeom prst="rect">
              <a:avLst/>
            </a:prstGeom>
            <a:noFill/>
          </p:spPr>
          <p:txBody>
            <a:bodyPr wrap="square" rtlCol="0">
              <a:spAutoFit/>
            </a:bodyPr>
            <a:lstStyle/>
            <a:p>
              <a:pPr algn="l" defTabSz="914400" fontAlgn="base">
                <a:spcBef>
                  <a:spcPct val="0"/>
                </a:spcBef>
                <a:spcAft>
                  <a:spcPct val="0"/>
                </a:spcAft>
              </a:pPr>
              <a:r>
                <a:rPr lang="en-US" sz="1400" b="1" dirty="0">
                  <a:solidFill>
                    <a:schemeClr val="tx1"/>
                  </a:solidFill>
                  <a:latin typeface="Calibri" charset="0"/>
                  <a:ea typeface="Microsoft YaHei" panose="020B0503020204020204" pitchFamily="34" charset="-122"/>
                </a:rPr>
                <a:t>应用程序内存</a:t>
              </a:r>
            </a:p>
          </p:txBody>
        </p:sp>
        <p:sp>
          <p:nvSpPr>
            <p:cNvPr id="129" name="TextBox 51"/>
            <p:cNvSpPr txBox="1"/>
            <p:nvPr/>
          </p:nvSpPr>
          <p:spPr>
            <a:xfrm>
              <a:off x="11956" y="7258"/>
              <a:ext cx="1252" cy="646"/>
            </a:xfrm>
            <a:prstGeom prst="rect">
              <a:avLst/>
            </a:prstGeom>
            <a:noFill/>
            <a:ln>
              <a:noFill/>
            </a:ln>
          </p:spPr>
          <p:txBody>
            <a:bodyPr wrap="square" rtlCol="0">
              <a:spAutoFit/>
            </a:bodyPr>
            <a:lstStyle/>
            <a:p>
              <a:pPr algn="ctr" defTabSz="914400" fontAlgn="base"/>
              <a:r>
                <a:rPr lang="zh-CN" altLang="en-US" sz="1000" b="1" dirty="0">
                  <a:solidFill>
                    <a:schemeClr val="tx1"/>
                  </a:solidFill>
                  <a:latin typeface="Calibri" charset="0"/>
                  <a:ea typeface="Microsoft YaHei" panose="020B0503020204020204" pitchFamily="34" charset="-122"/>
                </a:rPr>
                <a:t>索引筛选</a:t>
              </a:r>
            </a:p>
            <a:p>
              <a:pPr algn="ctr" defTabSz="914400" fontAlgn="base"/>
              <a:r>
                <a:rPr lang="zh-CN" altLang="en-US" sz="1000" b="1" dirty="0">
                  <a:solidFill>
                    <a:schemeClr val="tx1"/>
                  </a:solidFill>
                  <a:latin typeface="Calibri" charset="0"/>
                  <a:ea typeface="Microsoft YaHei" panose="020B0503020204020204" pitchFamily="34" charset="-122"/>
                </a:rPr>
                <a:t>谓词</a:t>
              </a:r>
            </a:p>
          </p:txBody>
        </p:sp>
        <p:sp>
          <p:nvSpPr>
            <p:cNvPr id="130" name="圆角矩形 129"/>
            <p:cNvSpPr/>
            <p:nvPr/>
          </p:nvSpPr>
          <p:spPr>
            <a:xfrm>
              <a:off x="8900" y="4538"/>
              <a:ext cx="3017" cy="111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1" name="TextBox 53"/>
            <p:cNvSpPr txBox="1"/>
            <p:nvPr/>
          </p:nvSpPr>
          <p:spPr>
            <a:xfrm>
              <a:off x="11962" y="5015"/>
              <a:ext cx="1248" cy="646"/>
            </a:xfrm>
            <a:prstGeom prst="rect">
              <a:avLst/>
            </a:prstGeom>
            <a:noFill/>
          </p:spPr>
          <p:txBody>
            <a:bodyPr wrap="square" rtlCol="0">
              <a:spAutoFit/>
            </a:bodyPr>
            <a:lstStyle/>
            <a:p>
              <a:pPr algn="ctr" defTabSz="914400" fontAlgn="base"/>
              <a:r>
                <a:rPr lang="zh-CN" altLang="en-US" sz="1000" b="1" dirty="0">
                  <a:solidFill>
                    <a:schemeClr val="tx1"/>
                  </a:solidFill>
                  <a:latin typeface="Calibri" charset="0"/>
                  <a:ea typeface="Microsoft YaHei" panose="020B0503020204020204" pitchFamily="34" charset="-122"/>
                </a:rPr>
                <a:t>第二阶段</a:t>
              </a:r>
            </a:p>
            <a:p>
              <a:pPr algn="ctr" defTabSz="914400" fontAlgn="base"/>
              <a:r>
                <a:rPr lang="zh-CN" altLang="en-US" sz="1000" b="1" dirty="0">
                  <a:solidFill>
                    <a:schemeClr val="tx1"/>
                  </a:solidFill>
                  <a:latin typeface="Calibri" charset="0"/>
                  <a:ea typeface="Microsoft YaHei" panose="020B0503020204020204" pitchFamily="34" charset="-122"/>
                </a:rPr>
                <a:t>谓词</a:t>
              </a:r>
            </a:p>
          </p:txBody>
        </p:sp>
        <p:sp>
          <p:nvSpPr>
            <p:cNvPr id="132" name="圆角矩形 131"/>
            <p:cNvSpPr/>
            <p:nvPr/>
          </p:nvSpPr>
          <p:spPr>
            <a:xfrm>
              <a:off x="8900" y="6300"/>
              <a:ext cx="3016" cy="14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3" name="Rectangle 24"/>
            <p:cNvSpPr/>
            <p:nvPr/>
          </p:nvSpPr>
          <p:spPr>
            <a:xfrm>
              <a:off x="9240" y="6911"/>
              <a:ext cx="2374" cy="710"/>
            </a:xfrm>
            <a:prstGeom prst="rect">
              <a:avLst/>
            </a:prstGeom>
            <a:solidFill>
              <a:srgbClr val="FFFF00"/>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34" name="TextBox 25"/>
            <p:cNvSpPr txBox="1"/>
            <p:nvPr/>
          </p:nvSpPr>
          <p:spPr>
            <a:xfrm>
              <a:off x="9449" y="8007"/>
              <a:ext cx="1734" cy="397"/>
            </a:xfrm>
            <a:prstGeom prst="rect">
              <a:avLst/>
            </a:prstGeom>
            <a:noFill/>
          </p:spPr>
          <p:txBody>
            <a:bodyPr wrap="square" rtlCol="0">
              <a:spAutoFit/>
            </a:bodyPr>
            <a:lstStyle/>
            <a:p>
              <a:pPr defTabSz="914400" fontAlgn="base">
                <a:spcBef>
                  <a:spcPct val="0"/>
                </a:spcBef>
                <a:spcAft>
                  <a:spcPct val="0"/>
                </a:spcAft>
              </a:pPr>
              <a:r>
                <a:rPr lang="zh-CN" altLang="en-US" sz="1000" b="1" dirty="0">
                  <a:solidFill>
                    <a:schemeClr val="tx1"/>
                  </a:solidFill>
                  <a:latin typeface="Calibri" charset="0"/>
                  <a:ea typeface="Microsoft YaHei" panose="020B0503020204020204" pitchFamily="34" charset="-122"/>
                </a:rPr>
                <a:t>索引匹配谓词</a:t>
              </a:r>
            </a:p>
          </p:txBody>
        </p:sp>
        <p:sp>
          <p:nvSpPr>
            <p:cNvPr id="135" name="TextBox 54"/>
            <p:cNvSpPr txBox="1"/>
            <p:nvPr/>
          </p:nvSpPr>
          <p:spPr>
            <a:xfrm>
              <a:off x="9665" y="4525"/>
              <a:ext cx="1577" cy="497"/>
            </a:xfrm>
            <a:prstGeom prst="rect">
              <a:avLst/>
            </a:prstGeom>
            <a:noFill/>
          </p:spPr>
          <p:txBody>
            <a:bodyPr wrap="square" rtlCol="0">
              <a:spAutoFit/>
            </a:bodyPr>
            <a:lstStyle/>
            <a:p>
              <a:pPr algn="ctr" defTabSz="914400" fontAlgn="base">
                <a:spcBef>
                  <a:spcPct val="0"/>
                </a:spcBef>
                <a:spcAft>
                  <a:spcPct val="0"/>
                </a:spcAft>
              </a:pPr>
              <a:r>
                <a:rPr lang="en-US" sz="1400" b="1" dirty="0">
                  <a:solidFill>
                    <a:schemeClr val="tx1"/>
                  </a:solidFill>
                  <a:latin typeface="Calibri" charset="0"/>
                  <a:ea typeface="Microsoft YaHei" panose="020B0503020204020204" pitchFamily="34" charset="-122"/>
                </a:rPr>
                <a:t>SQL</a:t>
              </a:r>
              <a:r>
                <a:rPr lang="zh-CN" altLang="en-US" sz="1400" b="1" dirty="0">
                  <a:solidFill>
                    <a:schemeClr val="tx1"/>
                  </a:solidFill>
                  <a:latin typeface="Calibri" charset="0"/>
                  <a:ea typeface="Microsoft YaHei" panose="020B0503020204020204" pitchFamily="34" charset="-122"/>
                </a:rPr>
                <a:t>引擎</a:t>
              </a:r>
            </a:p>
          </p:txBody>
        </p:sp>
        <p:grpSp>
          <p:nvGrpSpPr>
            <p:cNvPr id="136" name="组合 135"/>
            <p:cNvGrpSpPr/>
            <p:nvPr/>
          </p:nvGrpSpPr>
          <p:grpSpPr>
            <a:xfrm>
              <a:off x="9239" y="5037"/>
              <a:ext cx="2375" cy="532"/>
              <a:chOff x="10116" y="4823"/>
              <a:chExt cx="1990" cy="532"/>
            </a:xfrm>
          </p:grpSpPr>
          <p:sp>
            <p:nvSpPr>
              <p:cNvPr id="137" name="Rectangle 24"/>
              <p:cNvSpPr/>
              <p:nvPr/>
            </p:nvSpPr>
            <p:spPr>
              <a:xfrm>
                <a:off x="10116" y="4823"/>
                <a:ext cx="1990" cy="532"/>
              </a:xfrm>
              <a:prstGeom prst="rect">
                <a:avLst/>
              </a:prstGeom>
              <a:solidFill>
                <a:srgbClr val="FFFF00"/>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38" name="TextBox 45"/>
              <p:cNvSpPr txBox="1"/>
              <p:nvPr/>
            </p:nvSpPr>
            <p:spPr>
              <a:xfrm>
                <a:off x="10167" y="4824"/>
                <a:ext cx="1888" cy="446"/>
              </a:xfrm>
              <a:prstGeom prst="rect">
                <a:avLst/>
              </a:prstGeom>
              <a:noFill/>
            </p:spPr>
            <p:txBody>
              <a:bodyPr wrap="square" rtlCol="0">
                <a:spAutoFit/>
              </a:bodyPr>
              <a:lstStyle/>
              <a:p>
                <a:pPr algn="ctr" defTabSz="914400" fontAlgn="base">
                  <a:spcBef>
                    <a:spcPct val="0"/>
                  </a:spcBef>
                  <a:spcAft>
                    <a:spcPct val="0"/>
                  </a:spcAft>
                </a:pPr>
                <a:r>
                  <a:rPr lang="zh-CN" altLang="en-US" sz="1200" b="1" dirty="0">
                    <a:solidFill>
                      <a:prstClr val="black"/>
                    </a:solidFill>
                    <a:latin typeface="Calibri" charset="0"/>
                    <a:ea typeface="Microsoft YaHei" panose="020B0503020204020204" pitchFamily="34" charset="-122"/>
                  </a:rPr>
                  <a:t>线程缓冲区</a:t>
                </a:r>
              </a:p>
            </p:txBody>
          </p:sp>
        </p:grpSp>
        <p:sp>
          <p:nvSpPr>
            <p:cNvPr id="139" name="TextBox 54"/>
            <p:cNvSpPr txBox="1"/>
            <p:nvPr/>
          </p:nvSpPr>
          <p:spPr>
            <a:xfrm>
              <a:off x="9668" y="6331"/>
              <a:ext cx="1572" cy="497"/>
            </a:xfrm>
            <a:prstGeom prst="rect">
              <a:avLst/>
            </a:prstGeom>
            <a:noFill/>
          </p:spPr>
          <p:txBody>
            <a:bodyPr wrap="square" rtlCol="0">
              <a:spAutoFit/>
            </a:bodyPr>
            <a:lstStyle/>
            <a:p>
              <a:pPr algn="ctr" defTabSz="914400" fontAlgn="base">
                <a:spcBef>
                  <a:spcPct val="0"/>
                </a:spcBef>
                <a:spcAft>
                  <a:spcPct val="0"/>
                </a:spcAft>
              </a:pPr>
              <a:r>
                <a:rPr lang="zh-CN" altLang="en-US" sz="1400" b="1" dirty="0">
                  <a:solidFill>
                    <a:schemeClr val="tx1"/>
                  </a:solidFill>
                  <a:latin typeface="Calibri" charset="0"/>
                  <a:ea typeface="Microsoft YaHei" panose="020B0503020204020204" pitchFamily="34" charset="-122"/>
                </a:rPr>
                <a:t>存储引擎</a:t>
              </a:r>
            </a:p>
          </p:txBody>
        </p:sp>
        <p:sp>
          <p:nvSpPr>
            <p:cNvPr id="140" name="Rectangle 17"/>
            <p:cNvSpPr/>
            <p:nvPr/>
          </p:nvSpPr>
          <p:spPr>
            <a:xfrm>
              <a:off x="9340"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41" name="Rectangle 17"/>
            <p:cNvSpPr/>
            <p:nvPr/>
          </p:nvSpPr>
          <p:spPr>
            <a:xfrm>
              <a:off x="10702"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42" name="Rectangle 17"/>
            <p:cNvSpPr/>
            <p:nvPr/>
          </p:nvSpPr>
          <p:spPr>
            <a:xfrm>
              <a:off x="10239"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43" name="Rectangle 17"/>
            <p:cNvSpPr/>
            <p:nvPr/>
          </p:nvSpPr>
          <p:spPr>
            <a:xfrm>
              <a:off x="11177"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44" name="Rectangle 17"/>
            <p:cNvSpPr/>
            <p:nvPr/>
          </p:nvSpPr>
          <p:spPr>
            <a:xfrm>
              <a:off x="9797"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45" name="TextBox 18"/>
            <p:cNvSpPr txBox="1"/>
            <p:nvPr/>
          </p:nvSpPr>
          <p:spPr>
            <a:xfrm>
              <a:off x="9811" y="6883"/>
              <a:ext cx="1251" cy="446"/>
            </a:xfrm>
            <a:prstGeom prst="rect">
              <a:avLst/>
            </a:prstGeom>
            <a:noFill/>
          </p:spPr>
          <p:txBody>
            <a:bodyPr wrap="square" rtlCol="0">
              <a:spAutoFit/>
            </a:bodyPr>
            <a:lstStyle/>
            <a:p>
              <a:pPr defTabSz="914400" fontAlgn="base">
                <a:spcBef>
                  <a:spcPct val="0"/>
                </a:spcBef>
                <a:spcAft>
                  <a:spcPct val="0"/>
                </a:spcAft>
              </a:pPr>
              <a:r>
                <a:rPr lang="zh-CN" altLang="en-US" sz="1200" b="1" dirty="0">
                  <a:solidFill>
                    <a:prstClr val="black"/>
                  </a:solidFill>
                  <a:latin typeface="Calibri" charset="0"/>
                  <a:ea typeface="Microsoft YaHei" panose="020B0503020204020204" pitchFamily="34" charset="-122"/>
                </a:rPr>
                <a:t>缓冲池</a:t>
              </a:r>
            </a:p>
          </p:txBody>
        </p:sp>
        <p:sp>
          <p:nvSpPr>
            <p:cNvPr id="146" name="TextBox 52"/>
            <p:cNvSpPr txBox="1"/>
            <p:nvPr/>
          </p:nvSpPr>
          <p:spPr>
            <a:xfrm>
              <a:off x="7616" y="7257"/>
              <a:ext cx="1248" cy="646"/>
            </a:xfrm>
            <a:prstGeom prst="rect">
              <a:avLst/>
            </a:prstGeom>
            <a:noFill/>
          </p:spPr>
          <p:txBody>
            <a:bodyPr wrap="square" rtlCol="0">
              <a:spAutoFit/>
            </a:bodyPr>
            <a:lstStyle/>
            <a:p>
              <a:pPr algn="ctr" defTabSz="914400" fontAlgn="base"/>
              <a:r>
                <a:rPr lang="zh-CN" altLang="en-US" sz="1000" b="1" dirty="0">
                  <a:solidFill>
                    <a:schemeClr val="tx1"/>
                  </a:solidFill>
                  <a:latin typeface="Calibri" charset="0"/>
                  <a:ea typeface="Microsoft YaHei" panose="020B0503020204020204" pitchFamily="34" charset="-122"/>
                </a:rPr>
                <a:t>第一阶段</a:t>
              </a:r>
            </a:p>
            <a:p>
              <a:pPr algn="ctr" defTabSz="914400" fontAlgn="base"/>
              <a:r>
                <a:rPr lang="zh-CN" altLang="en-US" sz="1000" b="1" dirty="0">
                  <a:solidFill>
                    <a:schemeClr val="tx1"/>
                  </a:solidFill>
                  <a:latin typeface="Calibri" charset="0"/>
                  <a:ea typeface="Microsoft YaHei" panose="020B0503020204020204" pitchFamily="34" charset="-122"/>
                </a:rPr>
                <a:t>谓词</a:t>
              </a:r>
            </a:p>
          </p:txBody>
        </p:sp>
      </p:grpSp>
      <p:sp>
        <p:nvSpPr>
          <p:cNvPr id="5" name="矩形 4"/>
          <p:cNvSpPr/>
          <p:nvPr/>
        </p:nvSpPr>
        <p:spPr>
          <a:xfrm>
            <a:off x="4712970" y="3405505"/>
            <a:ext cx="4284345" cy="275844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开销估算：</a:t>
            </a:r>
          </a:p>
          <a:p>
            <a:pPr marL="742950" lvl="1" indent="-285750">
              <a:lnSpc>
                <a:spcPts val="2600"/>
              </a:lnSpc>
              <a:buFont typeface="Wingdings" panose="05000000000000000000" pitchFamily="2" charset="2"/>
              <a:buChar char="Ø"/>
              <a:defRPr/>
            </a:pP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I/O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1ms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100,000 = 100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p>
          <a:p>
            <a:pPr marL="742950" lvl="1" indent="-285750">
              <a:lnSpc>
                <a:spcPts val="2600"/>
              </a:lnSpc>
              <a:buFont typeface="Wingdings" panose="05000000000000000000" pitchFamily="2" charset="2"/>
              <a:buChar char="Ø"/>
              <a:defRPr/>
            </a:pP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CPU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a:t>
            </a:r>
            <a:endPar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200150" lvl="2" indent="-285750">
              <a:lnSpc>
                <a:spcPts val="2600"/>
              </a:lnSpc>
              <a:buFont typeface="Wingdings" panose="05000000000000000000" charset="0"/>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存储引擎：</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5us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10,000,000 = 50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endPar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200150" lvl="2" indent="-285750">
              <a:lnSpc>
                <a:spcPts val="2600"/>
              </a:lnSpc>
              <a:buFont typeface="Wingdings" panose="05000000000000000000" charset="0"/>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复制开销：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5us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10,000,000 = 50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p>
          <a:p>
            <a:pPr marL="1200150" lvl="2" indent="-285750">
              <a:lnSpc>
                <a:spcPts val="2600"/>
              </a:lnSpc>
              <a:buFont typeface="Wingdings" panose="05000000000000000000" charset="0"/>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过滤开销：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5us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10,000,000 = 50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p>
          <a:p>
            <a:pPr marL="1200150" lvl="2" indent="-285750">
              <a:lnSpc>
                <a:spcPts val="2600"/>
              </a:lnSpc>
              <a:buFont typeface="Wingdings" panose="05000000000000000000" charset="0"/>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总</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CPU</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150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endPar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742950" lvl="1" indent="-285750">
              <a:lnSpc>
                <a:spcPts val="2600"/>
              </a:lnSpc>
              <a:buFont typeface="Wingdings" panose="05000000000000000000" pitchFamily="2" charset="2"/>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总开销：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250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endParaRPr lang="zh-CN" altLang="en-US"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sp>
        <p:nvSpPr>
          <p:cNvPr id="6" name="矩形 5"/>
          <p:cNvSpPr/>
          <p:nvPr/>
        </p:nvSpPr>
        <p:spPr>
          <a:xfrm>
            <a:off x="4712970" y="1121410"/>
            <a:ext cx="4102735" cy="209169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en-US" altLang="zh-CN"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c</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表只能用全表扫描</a:t>
            </a:r>
            <a:r>
              <a:rPr lang="en-US" altLang="zh-CN"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(table scan)</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100,000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个</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I/O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块</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10,000,000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复制</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10,000,000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过滤</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10,000,000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最终剩下</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p:txBody>
      </p:sp>
      <p:sp>
        <p:nvSpPr>
          <p:cNvPr id="9" name="文本框 8"/>
          <p:cNvSpPr txBox="1"/>
          <p:nvPr/>
        </p:nvSpPr>
        <p:spPr>
          <a:xfrm>
            <a:off x="3322955" y="3411220"/>
            <a:ext cx="1776095" cy="2091690"/>
          </a:xfrm>
          <a:prstGeom prst="rect">
            <a:avLst/>
          </a:prstGeom>
          <a:noFill/>
        </p:spPr>
        <p:txBody>
          <a:bodyPr wrap="square" rtlCol="0">
            <a:spAutoFit/>
          </a:bodyPr>
          <a:lstStyle/>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过滤</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10,000,000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复制</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10,000,000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10,000,000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100,000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个块</a:t>
            </a:r>
          </a:p>
        </p:txBody>
      </p:sp>
      <p:sp>
        <p:nvSpPr>
          <p:cNvPr id="31" name="下弧形箭头 30"/>
          <p:cNvSpPr/>
          <p:nvPr/>
        </p:nvSpPr>
        <p:spPr>
          <a:xfrm rot="20820000">
            <a:off x="3430270" y="1582420"/>
            <a:ext cx="1569720" cy="382270"/>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tx1"/>
              </a:solidFill>
            </a:endParaRPr>
          </a:p>
        </p:txBody>
      </p:sp>
      <p:sp>
        <p:nvSpPr>
          <p:cNvPr id="3" name="Title 1"/>
          <p:cNvSpPr txBox="1"/>
          <p:nvPr/>
        </p:nvSpPr>
        <p:spPr>
          <a:xfrm>
            <a:off x="10160" y="172085"/>
            <a:ext cx="7576820" cy="59372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sym typeface="+mn-ea"/>
              </a:rPr>
              <a:t>RBO-CBO</a:t>
            </a:r>
            <a:r>
              <a:rPr lang="zh-CN" altLang="en-US" sz="2800" b="1" dirty="0">
                <a:latin typeface="Times New Roman" panose="02020603050405020304" pitchFamily="18" charset="0"/>
                <a:sym typeface="+mn-ea"/>
              </a:rPr>
              <a:t>案例</a:t>
            </a:r>
          </a:p>
          <a:p>
            <a:endParaRPr lang="zh-CN" altLang="en-US" sz="2250" b="1" dirty="0">
              <a:latin typeface="+mj-ea"/>
              <a:cs typeface="+mj-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p:cNvSpPr/>
          <p:nvPr/>
        </p:nvSpPr>
        <p:spPr>
          <a:xfrm>
            <a:off x="4163507" y="3222214"/>
            <a:ext cx="1368152" cy="58477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词法分析器 </a:t>
            </a:r>
          </a:p>
        </p:txBody>
      </p:sp>
      <p:sp>
        <p:nvSpPr>
          <p:cNvPr id="13" name="Arrow: Down 12"/>
          <p:cNvSpPr/>
          <p:nvPr/>
        </p:nvSpPr>
        <p:spPr>
          <a:xfrm rot="16200000">
            <a:off x="3669596" y="3318018"/>
            <a:ext cx="144016" cy="493857"/>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a:off x="5789930" y="3559175"/>
            <a:ext cx="750570" cy="10795"/>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 name="TextBox 16"/>
          <p:cNvSpPr txBox="1"/>
          <p:nvPr/>
        </p:nvSpPr>
        <p:spPr>
          <a:xfrm>
            <a:off x="6711950" y="2246630"/>
            <a:ext cx="1417955" cy="3161030"/>
          </a:xfrm>
          <a:prstGeom prst="rect">
            <a:avLst/>
          </a:prstGeom>
          <a:noFill/>
          <a:ln>
            <a:solidFill>
              <a:schemeClr val="tx1"/>
            </a:solidFill>
          </a:ln>
        </p:spPr>
        <p:txBody>
          <a:bodyPr wrap="square" rtlCol="0">
            <a:spAutoFit/>
          </a:bodyPr>
          <a:lstStyle/>
          <a:p>
            <a:pPr algn="ctr" defTabSz="914400" fontAlgn="base">
              <a:spcBef>
                <a:spcPts val="300"/>
              </a:spcBef>
              <a:spcAft>
                <a:spcPct val="0"/>
              </a:spcAft>
            </a:pPr>
            <a:r>
              <a:rPr lang="zh-CN" altLang="en-US" b="1" dirty="0">
                <a:latin typeface="Times New Roman" panose="02020603050405020304" pitchFamily="18" charset="0"/>
                <a:ea typeface="Microsoft YaHei" panose="020B0503020204020204" pitchFamily="34" charset="-122"/>
                <a:cs typeface="Times New Roman" panose="02020603050405020304" pitchFamily="18" charset="0"/>
              </a:rPr>
              <a:t>字符标记流</a:t>
            </a:r>
            <a:r>
              <a:rPr lang="en-US" b="1" dirty="0">
                <a:latin typeface="Times New Roman" panose="02020603050405020304" pitchFamily="18" charset="0"/>
                <a:ea typeface="Microsoft YaHei" panose="020B0503020204020204" pitchFamily="34" charset="-122"/>
                <a:cs typeface="Times New Roman" panose="02020603050405020304" pitchFamily="18" charset="0"/>
              </a:rPr>
              <a:t> </a:t>
            </a:r>
            <a:endParaRPr lang="en-US" sz="1400" dirty="0">
              <a:latin typeface="Times New Roman" panose="02020603050405020304" pitchFamily="18" charset="0"/>
              <a:ea typeface="Microsoft YaHei" panose="020B0503020204020204" pitchFamily="34" charset="-122"/>
              <a:cs typeface="Times New Roman" panose="02020603050405020304" pitchFamily="18" charset="0"/>
            </a:endParaRP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“SELECT” </a:t>
            </a: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“ID: id” </a:t>
            </a: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“SEP: ,” </a:t>
            </a: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“ID: quantity”</a:t>
            </a: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 “FROM” </a:t>
            </a: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“ID: order” </a:t>
            </a: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“WHERE” </a:t>
            </a: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“ID: id” </a:t>
            </a: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“OP: =” </a:t>
            </a: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“INT: 1024”</a:t>
            </a:r>
          </a:p>
          <a:p>
            <a:pPr algn="ctr" defTabSz="914400" fontAlgn="base">
              <a:spcBef>
                <a:spcPts val="300"/>
              </a:spcBef>
              <a:spcAft>
                <a:spcPct val="0"/>
              </a:spcAft>
            </a:pPr>
            <a:r>
              <a:rPr lang="en-US" sz="1400" dirty="0">
                <a:latin typeface="Times New Roman" panose="02020603050405020304" pitchFamily="18" charset="0"/>
                <a:ea typeface="Microsoft YaHei" panose="020B0503020204020204" pitchFamily="34" charset="-122"/>
                <a:cs typeface="Times New Roman" panose="02020603050405020304" pitchFamily="18" charset="0"/>
              </a:rPr>
              <a:t>“SEP: ;”</a:t>
            </a:r>
          </a:p>
        </p:txBody>
      </p:sp>
      <p:sp>
        <p:nvSpPr>
          <p:cNvPr id="8"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词法分析器 </a:t>
            </a:r>
            <a:r>
              <a:rPr lang="en-US" altLang="zh-CN" sz="2800" b="1" dirty="0">
                <a:latin typeface="Times New Roman" panose="02020603050405020304" pitchFamily="18" charset="0"/>
              </a:rPr>
              <a:t>&amp; </a:t>
            </a:r>
            <a:r>
              <a:rPr lang="zh-CN" altLang="en-US" sz="2800" b="1" dirty="0">
                <a:latin typeface="Times New Roman" panose="02020603050405020304" pitchFamily="18" charset="0"/>
              </a:rPr>
              <a:t>语法分析器</a:t>
            </a:r>
            <a:endParaRPr lang="zh-CN" altLang="en-US" sz="2800" dirty="0">
              <a:latin typeface="Times New Roman" panose="02020603050405020304" pitchFamily="18" charset="0"/>
            </a:endParaRPr>
          </a:p>
        </p:txBody>
      </p:sp>
      <p:sp>
        <p:nvSpPr>
          <p:cNvPr id="9"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10"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latin typeface="Times New Roman" panose="02020603050405020304" pitchFamily="18" charset="0"/>
            </a:endParaRPr>
          </a:p>
        </p:txBody>
      </p:sp>
      <p:sp>
        <p:nvSpPr>
          <p:cNvPr id="11" name="椭圆 5"/>
          <p:cNvSpPr>
            <a:spLocks noChangeArrowheads="1"/>
          </p:cNvSpPr>
          <p:nvPr/>
        </p:nvSpPr>
        <p:spPr bwMode="auto">
          <a:xfrm>
            <a:off x="3864769" y="934938"/>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endParaRPr>
          </a:p>
        </p:txBody>
      </p:sp>
      <p:sp>
        <p:nvSpPr>
          <p:cNvPr id="12" name="矩形 6"/>
          <p:cNvSpPr>
            <a:spLocks noChangeArrowheads="1"/>
          </p:cNvSpPr>
          <p:nvPr/>
        </p:nvSpPr>
        <p:spPr bwMode="auto">
          <a:xfrm>
            <a:off x="-11112" y="937058"/>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15" name="文本框 10"/>
          <p:cNvSpPr txBox="1">
            <a:spLocks noChangeArrowheads="1"/>
          </p:cNvSpPr>
          <p:nvPr/>
        </p:nvSpPr>
        <p:spPr bwMode="auto">
          <a:xfrm>
            <a:off x="-79152" y="955435"/>
            <a:ext cx="4083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rPr>
              <a:t>词法分析器示例</a:t>
            </a:r>
          </a:p>
        </p:txBody>
      </p:sp>
      <p:sp>
        <p:nvSpPr>
          <p:cNvPr id="17" name="TextBox 16"/>
          <p:cNvSpPr txBox="1"/>
          <p:nvPr/>
        </p:nvSpPr>
        <p:spPr>
          <a:xfrm>
            <a:off x="1189276" y="3151822"/>
            <a:ext cx="2130425" cy="814705"/>
          </a:xfrm>
          <a:prstGeom prst="rect">
            <a:avLst/>
          </a:prstGeom>
          <a:solidFill>
            <a:srgbClr val="C2C2C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defTabSz="914400" fontAlgn="base">
              <a:spcBef>
                <a:spcPts val="300"/>
              </a:spcBef>
              <a:spcAft>
                <a:spcPct val="0"/>
              </a:spcAft>
            </a:pPr>
            <a:r>
              <a:rPr lang="en-US" sz="1400" b="1" dirty="0">
                <a:latin typeface="Calibri" charset="0"/>
                <a:ea typeface="Microsoft YaHei" panose="020B0503020204020204" pitchFamily="34" charset="-122"/>
              </a:rPr>
              <a:t>SELECT</a:t>
            </a:r>
            <a:r>
              <a:rPr lang="en-US" sz="1400" dirty="0">
                <a:latin typeface="Calibri" charset="0"/>
                <a:ea typeface="Microsoft YaHei" panose="020B0503020204020204" pitchFamily="34" charset="-122"/>
              </a:rPr>
              <a:t>    id,   quantity</a:t>
            </a:r>
          </a:p>
          <a:p>
            <a:pPr defTabSz="914400" fontAlgn="base">
              <a:spcBef>
                <a:spcPts val="300"/>
              </a:spcBef>
              <a:spcAft>
                <a:spcPct val="0"/>
              </a:spcAft>
            </a:pPr>
            <a:r>
              <a:rPr lang="en-US" sz="1400" b="1" dirty="0">
                <a:latin typeface="Calibri" charset="0"/>
                <a:ea typeface="Microsoft YaHei" panose="020B0503020204020204" pitchFamily="34" charset="-122"/>
              </a:rPr>
              <a:t>FROM</a:t>
            </a:r>
            <a:r>
              <a:rPr lang="en-US" sz="1400" dirty="0">
                <a:latin typeface="Calibri" charset="0"/>
                <a:ea typeface="Microsoft YaHei" panose="020B0503020204020204" pitchFamily="34" charset="-122"/>
              </a:rPr>
              <a:t>   order</a:t>
            </a:r>
          </a:p>
          <a:p>
            <a:pPr defTabSz="914400" fontAlgn="base">
              <a:spcBef>
                <a:spcPts val="300"/>
              </a:spcBef>
              <a:spcAft>
                <a:spcPct val="0"/>
              </a:spcAft>
            </a:pPr>
            <a:r>
              <a:rPr lang="en-US" sz="1400" b="1" dirty="0">
                <a:latin typeface="Calibri" charset="0"/>
                <a:ea typeface="Microsoft YaHei" panose="020B0503020204020204" pitchFamily="34" charset="-122"/>
              </a:rPr>
              <a:t>WHERE</a:t>
            </a:r>
            <a:r>
              <a:rPr lang="en-US" sz="1400" dirty="0">
                <a:latin typeface="Calibri" charset="0"/>
                <a:ea typeface="Microsoft YaHei" panose="020B0503020204020204" pitchFamily="34" charset="-122"/>
              </a:rPr>
              <a:t>   id = 1024</a:t>
            </a:r>
            <a:r>
              <a:rPr lang="zh-CN" altLang="en-US" sz="1400" dirty="0">
                <a:latin typeface="Calibri" charset="0"/>
                <a:ea typeface="Microsoft YaHei" panose="020B0503020204020204" pitchFamily="34" charset="-122"/>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5205730" y="5808980"/>
            <a:ext cx="1593850" cy="3549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120" name="组合 119"/>
          <p:cNvGrpSpPr/>
          <p:nvPr/>
        </p:nvGrpSpPr>
        <p:grpSpPr>
          <a:xfrm>
            <a:off x="-24313" y="2004060"/>
            <a:ext cx="3455218" cy="4291330"/>
            <a:chOff x="7616" y="2744"/>
            <a:chExt cx="5594" cy="6947"/>
          </a:xfrm>
        </p:grpSpPr>
        <p:sp>
          <p:nvSpPr>
            <p:cNvPr id="121" name="圆角矩形 120"/>
            <p:cNvSpPr/>
            <p:nvPr/>
          </p:nvSpPr>
          <p:spPr>
            <a:xfrm>
              <a:off x="7745" y="2763"/>
              <a:ext cx="5361" cy="69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a:p>
          </p:txBody>
        </p:sp>
        <p:sp>
          <p:nvSpPr>
            <p:cNvPr id="122" name="Rectangle: Rounded Corners 14"/>
            <p:cNvSpPr/>
            <p:nvPr/>
          </p:nvSpPr>
          <p:spPr>
            <a:xfrm>
              <a:off x="8753" y="3955"/>
              <a:ext cx="3401" cy="3855"/>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23" name="Flowchart: Magnetic Disk 5"/>
            <p:cNvSpPr/>
            <p:nvPr/>
          </p:nvSpPr>
          <p:spPr>
            <a:xfrm>
              <a:off x="9413" y="8548"/>
              <a:ext cx="2041" cy="907"/>
            </a:xfrm>
            <a:prstGeom prst="flowChartMagneticDisk">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r>
                <a:rPr lang="zh-CN" altLang="en-US" sz="1400" b="1" kern="0" dirty="0">
                  <a:solidFill>
                    <a:prstClr val="black"/>
                  </a:solidFill>
                  <a:latin typeface="Microsoft YaHei" panose="020B0503020204020204" pitchFamily="34" charset="-122"/>
                  <a:ea typeface="Microsoft YaHei" panose="020B0503020204020204" pitchFamily="34" charset="-122"/>
                </a:rPr>
                <a:t>磁盘</a:t>
              </a:r>
            </a:p>
          </p:txBody>
        </p:sp>
        <p:cxnSp>
          <p:nvCxnSpPr>
            <p:cNvPr id="124" name="Straight Connector 46"/>
            <p:cNvCxnSpPr/>
            <p:nvPr/>
          </p:nvCxnSpPr>
          <p:spPr>
            <a:xfrm>
              <a:off x="10434" y="7810"/>
              <a:ext cx="0" cy="680"/>
            </a:xfrm>
            <a:prstGeom prst="line">
              <a:avLst/>
            </a:prstGeom>
            <a:ln w="3810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Connector 46"/>
            <p:cNvCxnSpPr/>
            <p:nvPr/>
          </p:nvCxnSpPr>
          <p:spPr>
            <a:xfrm>
              <a:off x="10434" y="3275"/>
              <a:ext cx="0" cy="68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Connector 46"/>
            <p:cNvCxnSpPr/>
            <p:nvPr/>
          </p:nvCxnSpPr>
          <p:spPr>
            <a:xfrm>
              <a:off x="10437" y="5651"/>
              <a:ext cx="0" cy="1151"/>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TextBox 54"/>
            <p:cNvSpPr txBox="1"/>
            <p:nvPr/>
          </p:nvSpPr>
          <p:spPr>
            <a:xfrm>
              <a:off x="9687" y="3955"/>
              <a:ext cx="1479" cy="497"/>
            </a:xfrm>
            <a:prstGeom prst="rect">
              <a:avLst/>
            </a:prstGeom>
            <a:noFill/>
          </p:spPr>
          <p:txBody>
            <a:bodyPr wrap="square" rtlCol="0">
              <a:spAutoFit/>
            </a:bodyPr>
            <a:lstStyle/>
            <a:p>
              <a:pPr algn="ctr" defTabSz="914400" fontAlgn="base">
                <a:spcBef>
                  <a:spcPct val="0"/>
                </a:spcBef>
                <a:spcAft>
                  <a:spcPct val="0"/>
                </a:spcAft>
              </a:pPr>
              <a:r>
                <a:rPr lang="en-US" sz="1400" b="1" dirty="0">
                  <a:solidFill>
                    <a:prstClr val="black">
                      <a:lumMod val="65000"/>
                      <a:lumOff val="35000"/>
                    </a:prstClr>
                  </a:solidFill>
                  <a:latin typeface="Calibri" charset="0"/>
                  <a:ea typeface="Microsoft YaHei" panose="020B0503020204020204" pitchFamily="34" charset="-122"/>
                </a:rPr>
                <a:t>RDBMS</a:t>
              </a:r>
            </a:p>
          </p:txBody>
        </p:sp>
        <p:sp>
          <p:nvSpPr>
            <p:cNvPr id="128" name="TextBox 50"/>
            <p:cNvSpPr txBox="1"/>
            <p:nvPr/>
          </p:nvSpPr>
          <p:spPr>
            <a:xfrm>
              <a:off x="9329" y="2744"/>
              <a:ext cx="2208" cy="497"/>
            </a:xfrm>
            <a:prstGeom prst="rect">
              <a:avLst/>
            </a:prstGeom>
            <a:noFill/>
          </p:spPr>
          <p:txBody>
            <a:bodyPr wrap="square" rtlCol="0">
              <a:spAutoFit/>
            </a:bodyPr>
            <a:lstStyle/>
            <a:p>
              <a:pPr algn="l" defTabSz="914400" fontAlgn="base">
                <a:spcBef>
                  <a:spcPct val="0"/>
                </a:spcBef>
                <a:spcAft>
                  <a:spcPct val="0"/>
                </a:spcAft>
              </a:pPr>
              <a:r>
                <a:rPr lang="en-US" sz="1400" b="1" dirty="0">
                  <a:solidFill>
                    <a:schemeClr val="tx1"/>
                  </a:solidFill>
                  <a:latin typeface="Calibri" charset="0"/>
                  <a:ea typeface="Microsoft YaHei" panose="020B0503020204020204" pitchFamily="34" charset="-122"/>
                </a:rPr>
                <a:t>应用程序内存</a:t>
              </a:r>
            </a:p>
          </p:txBody>
        </p:sp>
        <p:sp>
          <p:nvSpPr>
            <p:cNvPr id="129" name="TextBox 51"/>
            <p:cNvSpPr txBox="1"/>
            <p:nvPr/>
          </p:nvSpPr>
          <p:spPr>
            <a:xfrm>
              <a:off x="11956" y="7258"/>
              <a:ext cx="1252" cy="646"/>
            </a:xfrm>
            <a:prstGeom prst="rect">
              <a:avLst/>
            </a:prstGeom>
            <a:noFill/>
            <a:ln>
              <a:noFill/>
            </a:ln>
          </p:spPr>
          <p:txBody>
            <a:bodyPr wrap="square" rtlCol="0">
              <a:spAutoFit/>
            </a:bodyPr>
            <a:lstStyle/>
            <a:p>
              <a:pPr algn="ctr" defTabSz="914400" fontAlgn="base"/>
              <a:r>
                <a:rPr lang="zh-CN" altLang="en-US" sz="1000" b="1" dirty="0">
                  <a:solidFill>
                    <a:schemeClr val="tx1"/>
                  </a:solidFill>
                  <a:latin typeface="Calibri" charset="0"/>
                  <a:ea typeface="Microsoft YaHei" panose="020B0503020204020204" pitchFamily="34" charset="-122"/>
                </a:rPr>
                <a:t>索引筛选</a:t>
              </a:r>
            </a:p>
            <a:p>
              <a:pPr algn="ctr" defTabSz="914400" fontAlgn="base"/>
              <a:r>
                <a:rPr lang="zh-CN" altLang="en-US" sz="1000" b="1" dirty="0">
                  <a:solidFill>
                    <a:schemeClr val="tx1"/>
                  </a:solidFill>
                  <a:latin typeface="Calibri" charset="0"/>
                  <a:ea typeface="Microsoft YaHei" panose="020B0503020204020204" pitchFamily="34" charset="-122"/>
                </a:rPr>
                <a:t>谓词</a:t>
              </a:r>
            </a:p>
          </p:txBody>
        </p:sp>
        <p:sp>
          <p:nvSpPr>
            <p:cNvPr id="130" name="圆角矩形 129"/>
            <p:cNvSpPr/>
            <p:nvPr/>
          </p:nvSpPr>
          <p:spPr>
            <a:xfrm>
              <a:off x="8900" y="4538"/>
              <a:ext cx="3017" cy="111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1" name="TextBox 53"/>
            <p:cNvSpPr txBox="1"/>
            <p:nvPr/>
          </p:nvSpPr>
          <p:spPr>
            <a:xfrm>
              <a:off x="11962" y="5015"/>
              <a:ext cx="1248" cy="646"/>
            </a:xfrm>
            <a:prstGeom prst="rect">
              <a:avLst/>
            </a:prstGeom>
            <a:noFill/>
          </p:spPr>
          <p:txBody>
            <a:bodyPr wrap="square" rtlCol="0">
              <a:spAutoFit/>
            </a:bodyPr>
            <a:lstStyle/>
            <a:p>
              <a:pPr algn="ctr" defTabSz="914400" fontAlgn="base"/>
              <a:r>
                <a:rPr lang="zh-CN" altLang="en-US" sz="1000" b="1" dirty="0">
                  <a:solidFill>
                    <a:schemeClr val="tx1"/>
                  </a:solidFill>
                  <a:latin typeface="Calibri" charset="0"/>
                  <a:ea typeface="Microsoft YaHei" panose="020B0503020204020204" pitchFamily="34" charset="-122"/>
                </a:rPr>
                <a:t>第二阶段</a:t>
              </a:r>
            </a:p>
            <a:p>
              <a:pPr algn="ctr" defTabSz="914400" fontAlgn="base"/>
              <a:r>
                <a:rPr lang="zh-CN" altLang="en-US" sz="1000" b="1" dirty="0">
                  <a:solidFill>
                    <a:schemeClr val="tx1"/>
                  </a:solidFill>
                  <a:latin typeface="Calibri" charset="0"/>
                  <a:ea typeface="Microsoft YaHei" panose="020B0503020204020204" pitchFamily="34" charset="-122"/>
                </a:rPr>
                <a:t>谓词</a:t>
              </a:r>
            </a:p>
          </p:txBody>
        </p:sp>
        <p:sp>
          <p:nvSpPr>
            <p:cNvPr id="132" name="圆角矩形 131"/>
            <p:cNvSpPr/>
            <p:nvPr/>
          </p:nvSpPr>
          <p:spPr>
            <a:xfrm>
              <a:off x="8900" y="6300"/>
              <a:ext cx="3016" cy="14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3" name="Rectangle 24"/>
            <p:cNvSpPr/>
            <p:nvPr/>
          </p:nvSpPr>
          <p:spPr>
            <a:xfrm>
              <a:off x="9240" y="6911"/>
              <a:ext cx="2374" cy="710"/>
            </a:xfrm>
            <a:prstGeom prst="rect">
              <a:avLst/>
            </a:prstGeom>
            <a:solidFill>
              <a:srgbClr val="FFFF00"/>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34" name="TextBox 25"/>
            <p:cNvSpPr txBox="1"/>
            <p:nvPr/>
          </p:nvSpPr>
          <p:spPr>
            <a:xfrm>
              <a:off x="9449" y="8007"/>
              <a:ext cx="1734" cy="397"/>
            </a:xfrm>
            <a:prstGeom prst="rect">
              <a:avLst/>
            </a:prstGeom>
            <a:noFill/>
          </p:spPr>
          <p:txBody>
            <a:bodyPr wrap="square" rtlCol="0">
              <a:spAutoFit/>
            </a:bodyPr>
            <a:lstStyle/>
            <a:p>
              <a:pPr defTabSz="914400" fontAlgn="base">
                <a:spcBef>
                  <a:spcPct val="0"/>
                </a:spcBef>
                <a:spcAft>
                  <a:spcPct val="0"/>
                </a:spcAft>
              </a:pPr>
              <a:r>
                <a:rPr lang="zh-CN" altLang="en-US" sz="1000" b="1" dirty="0">
                  <a:solidFill>
                    <a:schemeClr val="tx1"/>
                  </a:solidFill>
                  <a:latin typeface="Calibri" charset="0"/>
                  <a:ea typeface="Microsoft YaHei" panose="020B0503020204020204" pitchFamily="34" charset="-122"/>
                </a:rPr>
                <a:t>索引匹配谓词</a:t>
              </a:r>
            </a:p>
          </p:txBody>
        </p:sp>
        <p:sp>
          <p:nvSpPr>
            <p:cNvPr id="135" name="TextBox 54"/>
            <p:cNvSpPr txBox="1"/>
            <p:nvPr/>
          </p:nvSpPr>
          <p:spPr>
            <a:xfrm>
              <a:off x="9665" y="4525"/>
              <a:ext cx="1577" cy="497"/>
            </a:xfrm>
            <a:prstGeom prst="rect">
              <a:avLst/>
            </a:prstGeom>
            <a:noFill/>
          </p:spPr>
          <p:txBody>
            <a:bodyPr wrap="square" rtlCol="0">
              <a:spAutoFit/>
            </a:bodyPr>
            <a:lstStyle/>
            <a:p>
              <a:pPr algn="ctr" defTabSz="914400" fontAlgn="base">
                <a:spcBef>
                  <a:spcPct val="0"/>
                </a:spcBef>
                <a:spcAft>
                  <a:spcPct val="0"/>
                </a:spcAft>
              </a:pPr>
              <a:r>
                <a:rPr lang="en-US" sz="1400" b="1" dirty="0">
                  <a:solidFill>
                    <a:schemeClr val="tx1"/>
                  </a:solidFill>
                  <a:latin typeface="Calibri" charset="0"/>
                  <a:ea typeface="Microsoft YaHei" panose="020B0503020204020204" pitchFamily="34" charset="-122"/>
                </a:rPr>
                <a:t>SQL</a:t>
              </a:r>
              <a:r>
                <a:rPr lang="zh-CN" altLang="en-US" sz="1400" b="1" dirty="0">
                  <a:solidFill>
                    <a:schemeClr val="tx1"/>
                  </a:solidFill>
                  <a:latin typeface="Calibri" charset="0"/>
                  <a:ea typeface="Microsoft YaHei" panose="020B0503020204020204" pitchFamily="34" charset="-122"/>
                </a:rPr>
                <a:t>引擎</a:t>
              </a:r>
            </a:p>
          </p:txBody>
        </p:sp>
        <p:grpSp>
          <p:nvGrpSpPr>
            <p:cNvPr id="136" name="组合 135"/>
            <p:cNvGrpSpPr/>
            <p:nvPr/>
          </p:nvGrpSpPr>
          <p:grpSpPr>
            <a:xfrm>
              <a:off x="9239" y="5037"/>
              <a:ext cx="2375" cy="532"/>
              <a:chOff x="10116" y="4823"/>
              <a:chExt cx="1990" cy="532"/>
            </a:xfrm>
          </p:grpSpPr>
          <p:sp>
            <p:nvSpPr>
              <p:cNvPr id="137" name="Rectangle 24"/>
              <p:cNvSpPr/>
              <p:nvPr/>
            </p:nvSpPr>
            <p:spPr>
              <a:xfrm>
                <a:off x="10116" y="4823"/>
                <a:ext cx="1990" cy="532"/>
              </a:xfrm>
              <a:prstGeom prst="rect">
                <a:avLst/>
              </a:prstGeom>
              <a:solidFill>
                <a:srgbClr val="FFFF00"/>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38" name="TextBox 45"/>
              <p:cNvSpPr txBox="1"/>
              <p:nvPr/>
            </p:nvSpPr>
            <p:spPr>
              <a:xfrm>
                <a:off x="10167" y="4824"/>
                <a:ext cx="1888" cy="446"/>
              </a:xfrm>
              <a:prstGeom prst="rect">
                <a:avLst/>
              </a:prstGeom>
              <a:noFill/>
            </p:spPr>
            <p:txBody>
              <a:bodyPr wrap="square" rtlCol="0">
                <a:spAutoFit/>
              </a:bodyPr>
              <a:lstStyle/>
              <a:p>
                <a:pPr algn="ctr" defTabSz="914400" fontAlgn="base">
                  <a:spcBef>
                    <a:spcPct val="0"/>
                  </a:spcBef>
                  <a:spcAft>
                    <a:spcPct val="0"/>
                  </a:spcAft>
                </a:pPr>
                <a:r>
                  <a:rPr lang="zh-CN" altLang="en-US" sz="1200" b="1" dirty="0">
                    <a:solidFill>
                      <a:prstClr val="black"/>
                    </a:solidFill>
                    <a:latin typeface="Calibri" charset="0"/>
                    <a:ea typeface="Microsoft YaHei" panose="020B0503020204020204" pitchFamily="34" charset="-122"/>
                  </a:rPr>
                  <a:t>线程缓冲区</a:t>
                </a:r>
              </a:p>
            </p:txBody>
          </p:sp>
        </p:grpSp>
        <p:sp>
          <p:nvSpPr>
            <p:cNvPr id="139" name="TextBox 54"/>
            <p:cNvSpPr txBox="1"/>
            <p:nvPr/>
          </p:nvSpPr>
          <p:spPr>
            <a:xfrm>
              <a:off x="9668" y="6331"/>
              <a:ext cx="1572" cy="497"/>
            </a:xfrm>
            <a:prstGeom prst="rect">
              <a:avLst/>
            </a:prstGeom>
            <a:noFill/>
          </p:spPr>
          <p:txBody>
            <a:bodyPr wrap="square" rtlCol="0">
              <a:spAutoFit/>
            </a:bodyPr>
            <a:lstStyle/>
            <a:p>
              <a:pPr algn="ctr" defTabSz="914400" fontAlgn="base">
                <a:spcBef>
                  <a:spcPct val="0"/>
                </a:spcBef>
                <a:spcAft>
                  <a:spcPct val="0"/>
                </a:spcAft>
              </a:pPr>
              <a:r>
                <a:rPr lang="zh-CN" altLang="en-US" sz="1400" b="1" dirty="0">
                  <a:solidFill>
                    <a:schemeClr val="tx1"/>
                  </a:solidFill>
                  <a:latin typeface="Calibri" charset="0"/>
                  <a:ea typeface="Microsoft YaHei" panose="020B0503020204020204" pitchFamily="34" charset="-122"/>
                </a:rPr>
                <a:t>存储引擎</a:t>
              </a:r>
            </a:p>
          </p:txBody>
        </p:sp>
        <p:sp>
          <p:nvSpPr>
            <p:cNvPr id="140" name="Rectangle 17"/>
            <p:cNvSpPr/>
            <p:nvPr/>
          </p:nvSpPr>
          <p:spPr>
            <a:xfrm>
              <a:off x="9340"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41" name="Rectangle 17"/>
            <p:cNvSpPr/>
            <p:nvPr/>
          </p:nvSpPr>
          <p:spPr>
            <a:xfrm>
              <a:off x="10702"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42" name="Rectangle 17"/>
            <p:cNvSpPr/>
            <p:nvPr/>
          </p:nvSpPr>
          <p:spPr>
            <a:xfrm>
              <a:off x="10239"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43" name="Rectangle 17"/>
            <p:cNvSpPr/>
            <p:nvPr/>
          </p:nvSpPr>
          <p:spPr>
            <a:xfrm>
              <a:off x="11177"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44" name="Rectangle 17"/>
            <p:cNvSpPr/>
            <p:nvPr/>
          </p:nvSpPr>
          <p:spPr>
            <a:xfrm>
              <a:off x="9797"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45" name="TextBox 18"/>
            <p:cNvSpPr txBox="1"/>
            <p:nvPr/>
          </p:nvSpPr>
          <p:spPr>
            <a:xfrm>
              <a:off x="9811" y="6883"/>
              <a:ext cx="1251" cy="446"/>
            </a:xfrm>
            <a:prstGeom prst="rect">
              <a:avLst/>
            </a:prstGeom>
            <a:noFill/>
          </p:spPr>
          <p:txBody>
            <a:bodyPr wrap="square" rtlCol="0">
              <a:spAutoFit/>
            </a:bodyPr>
            <a:lstStyle/>
            <a:p>
              <a:pPr defTabSz="914400" fontAlgn="base">
                <a:spcBef>
                  <a:spcPct val="0"/>
                </a:spcBef>
                <a:spcAft>
                  <a:spcPct val="0"/>
                </a:spcAft>
              </a:pPr>
              <a:r>
                <a:rPr lang="zh-CN" altLang="en-US" sz="1200" b="1" dirty="0">
                  <a:solidFill>
                    <a:prstClr val="black"/>
                  </a:solidFill>
                  <a:latin typeface="Calibri" charset="0"/>
                  <a:ea typeface="Microsoft YaHei" panose="020B0503020204020204" pitchFamily="34" charset="-122"/>
                </a:rPr>
                <a:t>缓冲池</a:t>
              </a:r>
            </a:p>
          </p:txBody>
        </p:sp>
        <p:sp>
          <p:nvSpPr>
            <p:cNvPr id="146" name="TextBox 52"/>
            <p:cNvSpPr txBox="1"/>
            <p:nvPr/>
          </p:nvSpPr>
          <p:spPr>
            <a:xfrm>
              <a:off x="7616" y="7257"/>
              <a:ext cx="1248" cy="646"/>
            </a:xfrm>
            <a:prstGeom prst="rect">
              <a:avLst/>
            </a:prstGeom>
            <a:noFill/>
          </p:spPr>
          <p:txBody>
            <a:bodyPr wrap="square" rtlCol="0">
              <a:spAutoFit/>
            </a:bodyPr>
            <a:lstStyle/>
            <a:p>
              <a:pPr algn="ctr" defTabSz="914400" fontAlgn="base"/>
              <a:r>
                <a:rPr lang="zh-CN" altLang="en-US" sz="1000" b="1" dirty="0">
                  <a:solidFill>
                    <a:schemeClr val="tx1"/>
                  </a:solidFill>
                  <a:latin typeface="Calibri" charset="0"/>
                  <a:ea typeface="Microsoft YaHei" panose="020B0503020204020204" pitchFamily="34" charset="-122"/>
                </a:rPr>
                <a:t>第一阶段</a:t>
              </a:r>
            </a:p>
            <a:p>
              <a:pPr algn="ctr" defTabSz="914400" fontAlgn="base"/>
              <a:r>
                <a:rPr lang="zh-CN" altLang="en-US" sz="1000" b="1" dirty="0">
                  <a:solidFill>
                    <a:schemeClr val="tx1"/>
                  </a:solidFill>
                  <a:latin typeface="Calibri" charset="0"/>
                  <a:ea typeface="Microsoft YaHei" panose="020B0503020204020204" pitchFamily="34" charset="-122"/>
                </a:rPr>
                <a:t>谓词</a:t>
              </a:r>
            </a:p>
          </p:txBody>
        </p:sp>
      </p:grpSp>
      <p:sp>
        <p:nvSpPr>
          <p:cNvPr id="11" name="矩形 10"/>
          <p:cNvSpPr/>
          <p:nvPr/>
        </p:nvSpPr>
        <p:spPr>
          <a:xfrm>
            <a:off x="385445" y="994410"/>
            <a:ext cx="3510915" cy="75819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en-US" altLang="zh-CN" sz="1600"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c - o - p </a:t>
            </a:r>
            <a:r>
              <a:rPr lang="zh-CN" altLang="en-US" sz="1600"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性能分析</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如果</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‘c.id = ?’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是第一阶段谓词？</a:t>
            </a:r>
            <a:endParaRPr lang="zh-CN" altLang="en-US"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sp>
        <p:nvSpPr>
          <p:cNvPr id="17" name="下弧形箭头 16"/>
          <p:cNvSpPr/>
          <p:nvPr/>
        </p:nvSpPr>
        <p:spPr>
          <a:xfrm rot="20820000">
            <a:off x="3371850" y="1588770"/>
            <a:ext cx="1629410" cy="382270"/>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tx1"/>
              </a:solidFill>
            </a:endParaRPr>
          </a:p>
        </p:txBody>
      </p:sp>
      <p:sp>
        <p:nvSpPr>
          <p:cNvPr id="14" name="文本框 13"/>
          <p:cNvSpPr txBox="1"/>
          <p:nvPr/>
        </p:nvSpPr>
        <p:spPr>
          <a:xfrm>
            <a:off x="3435985" y="4123690"/>
            <a:ext cx="1776095" cy="1322070"/>
          </a:xfrm>
          <a:prstGeom prst="rect">
            <a:avLst/>
          </a:prstGeom>
          <a:noFill/>
        </p:spPr>
        <p:txBody>
          <a:bodyPr wrap="square" rtlCol="0">
            <a:spAutoFit/>
          </a:bodyPr>
          <a:lstStyle/>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复制</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1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过滤</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10,000,000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10,000,000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100,000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个块</a:t>
            </a:r>
          </a:p>
        </p:txBody>
      </p:sp>
      <p:sp>
        <p:nvSpPr>
          <p:cNvPr id="13" name="矩形 12"/>
          <p:cNvSpPr/>
          <p:nvPr/>
        </p:nvSpPr>
        <p:spPr>
          <a:xfrm>
            <a:off x="4712970" y="1121410"/>
            <a:ext cx="4102735" cy="209169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en-US" altLang="zh-CN"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c</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表只能用全表扫描</a:t>
            </a:r>
            <a:r>
              <a:rPr lang="en-US" altLang="zh-CN"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(table scan)</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100,000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个</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I/O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块</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10,000,000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过滤</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10,000,000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复制</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最终剩下</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p:txBody>
      </p:sp>
      <p:sp>
        <p:nvSpPr>
          <p:cNvPr id="3" name="矩形 2"/>
          <p:cNvSpPr/>
          <p:nvPr/>
        </p:nvSpPr>
        <p:spPr>
          <a:xfrm>
            <a:off x="4712970" y="3405505"/>
            <a:ext cx="4284345" cy="275844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开销估算：</a:t>
            </a:r>
          </a:p>
          <a:p>
            <a:pPr marL="742950" lvl="1" indent="-285750">
              <a:lnSpc>
                <a:spcPts val="2600"/>
              </a:lnSpc>
              <a:buFont typeface="Wingdings" panose="05000000000000000000" pitchFamily="2" charset="2"/>
              <a:buChar char="Ø"/>
              <a:defRPr/>
            </a:pP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I/O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1ms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100,000 = 100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p>
          <a:p>
            <a:pPr marL="742950" lvl="1" indent="-285750">
              <a:lnSpc>
                <a:spcPts val="2600"/>
              </a:lnSpc>
              <a:buFont typeface="Wingdings" panose="05000000000000000000" pitchFamily="2" charset="2"/>
              <a:buChar char="Ø"/>
              <a:defRPr/>
            </a:pP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CPU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a:t>
            </a:r>
            <a:endPar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200150" lvl="2" indent="-285750">
              <a:lnSpc>
                <a:spcPts val="2600"/>
              </a:lnSpc>
              <a:buFont typeface="Wingdings" panose="05000000000000000000" charset="0"/>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存储引擎：</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5us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10,000,000 = 50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endPar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200150" lvl="2" indent="-285750">
              <a:lnSpc>
                <a:spcPts val="2600"/>
              </a:lnSpc>
              <a:buFont typeface="Wingdings" panose="05000000000000000000" charset="0"/>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过滤开销：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5us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10,000,000 = 50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p>
          <a:p>
            <a:pPr marL="1200150" lvl="2" indent="-285750">
              <a:lnSpc>
                <a:spcPts val="2600"/>
              </a:lnSpc>
              <a:buFont typeface="Wingdings" panose="05000000000000000000" charset="0"/>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复制开销：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5us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 = 5us</a:t>
            </a:r>
            <a:endPar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200150" lvl="2" indent="-285750">
              <a:lnSpc>
                <a:spcPts val="2600"/>
              </a:lnSpc>
              <a:buFont typeface="Wingdings" panose="05000000000000000000" charset="0"/>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总</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CPU</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100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endPar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742950" lvl="1" indent="-285750">
              <a:lnSpc>
                <a:spcPts val="2600"/>
              </a:lnSpc>
              <a:buFont typeface="Wingdings" panose="05000000000000000000" pitchFamily="2" charset="2"/>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总开销：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200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endParaRPr lang="zh-CN" altLang="en-US"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sp>
        <p:nvSpPr>
          <p:cNvPr id="2" name="Title 1"/>
          <p:cNvSpPr txBox="1"/>
          <p:nvPr/>
        </p:nvSpPr>
        <p:spPr>
          <a:xfrm>
            <a:off x="10160" y="172085"/>
            <a:ext cx="7576820" cy="59372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sym typeface="+mn-ea"/>
              </a:rPr>
              <a:t>RBO-CBO</a:t>
            </a:r>
            <a:r>
              <a:rPr lang="zh-CN" altLang="en-US" sz="2800" b="1" dirty="0">
                <a:latin typeface="Times New Roman" panose="02020603050405020304" pitchFamily="18" charset="0"/>
                <a:sym typeface="+mn-ea"/>
              </a:rPr>
              <a:t>案例</a:t>
            </a:r>
          </a:p>
          <a:p>
            <a:endParaRPr lang="zh-CN" altLang="en-US" sz="2250" b="1" dirty="0">
              <a:latin typeface="+mj-ea"/>
              <a:cs typeface="+mj-e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5205730" y="5808980"/>
            <a:ext cx="1593850" cy="3549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120" name="组合 119"/>
          <p:cNvGrpSpPr/>
          <p:nvPr/>
        </p:nvGrpSpPr>
        <p:grpSpPr>
          <a:xfrm>
            <a:off x="-24313" y="2004060"/>
            <a:ext cx="3455218" cy="4291330"/>
            <a:chOff x="7616" y="2744"/>
            <a:chExt cx="5594" cy="6947"/>
          </a:xfrm>
        </p:grpSpPr>
        <p:sp>
          <p:nvSpPr>
            <p:cNvPr id="121" name="圆角矩形 120"/>
            <p:cNvSpPr/>
            <p:nvPr/>
          </p:nvSpPr>
          <p:spPr>
            <a:xfrm>
              <a:off x="7745" y="2763"/>
              <a:ext cx="5361" cy="69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a:p>
          </p:txBody>
        </p:sp>
        <p:sp>
          <p:nvSpPr>
            <p:cNvPr id="122" name="Rectangle: Rounded Corners 14"/>
            <p:cNvSpPr/>
            <p:nvPr/>
          </p:nvSpPr>
          <p:spPr>
            <a:xfrm>
              <a:off x="8753" y="3955"/>
              <a:ext cx="3401" cy="3855"/>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23" name="Flowchart: Magnetic Disk 5"/>
            <p:cNvSpPr/>
            <p:nvPr/>
          </p:nvSpPr>
          <p:spPr>
            <a:xfrm>
              <a:off x="9413" y="8548"/>
              <a:ext cx="2041" cy="907"/>
            </a:xfrm>
            <a:prstGeom prst="flowChartMagneticDisk">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r>
                <a:rPr lang="zh-CN" altLang="en-US" sz="1400" b="1" kern="0" dirty="0">
                  <a:solidFill>
                    <a:prstClr val="black"/>
                  </a:solidFill>
                  <a:latin typeface="Microsoft YaHei" panose="020B0503020204020204" pitchFamily="34" charset="-122"/>
                  <a:ea typeface="Microsoft YaHei" panose="020B0503020204020204" pitchFamily="34" charset="-122"/>
                </a:rPr>
                <a:t>磁盘</a:t>
              </a:r>
            </a:p>
          </p:txBody>
        </p:sp>
        <p:cxnSp>
          <p:nvCxnSpPr>
            <p:cNvPr id="124" name="Straight Connector 46"/>
            <p:cNvCxnSpPr/>
            <p:nvPr/>
          </p:nvCxnSpPr>
          <p:spPr>
            <a:xfrm>
              <a:off x="10434" y="7810"/>
              <a:ext cx="0" cy="680"/>
            </a:xfrm>
            <a:prstGeom prst="line">
              <a:avLst/>
            </a:prstGeom>
            <a:ln w="3810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Connector 46"/>
            <p:cNvCxnSpPr/>
            <p:nvPr/>
          </p:nvCxnSpPr>
          <p:spPr>
            <a:xfrm>
              <a:off x="10434" y="3275"/>
              <a:ext cx="0" cy="68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Connector 46"/>
            <p:cNvCxnSpPr/>
            <p:nvPr/>
          </p:nvCxnSpPr>
          <p:spPr>
            <a:xfrm>
              <a:off x="10437" y="5651"/>
              <a:ext cx="0" cy="1151"/>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TextBox 54"/>
            <p:cNvSpPr txBox="1"/>
            <p:nvPr/>
          </p:nvSpPr>
          <p:spPr>
            <a:xfrm>
              <a:off x="9687" y="3955"/>
              <a:ext cx="1479" cy="497"/>
            </a:xfrm>
            <a:prstGeom prst="rect">
              <a:avLst/>
            </a:prstGeom>
            <a:noFill/>
          </p:spPr>
          <p:txBody>
            <a:bodyPr wrap="square" rtlCol="0">
              <a:spAutoFit/>
            </a:bodyPr>
            <a:lstStyle/>
            <a:p>
              <a:pPr algn="ctr" defTabSz="914400" fontAlgn="base">
                <a:spcBef>
                  <a:spcPct val="0"/>
                </a:spcBef>
                <a:spcAft>
                  <a:spcPct val="0"/>
                </a:spcAft>
              </a:pPr>
              <a:r>
                <a:rPr lang="en-US" sz="1400" b="1" dirty="0">
                  <a:solidFill>
                    <a:prstClr val="black">
                      <a:lumMod val="65000"/>
                      <a:lumOff val="35000"/>
                    </a:prstClr>
                  </a:solidFill>
                  <a:latin typeface="Calibri" charset="0"/>
                  <a:ea typeface="Microsoft YaHei" panose="020B0503020204020204" pitchFamily="34" charset="-122"/>
                </a:rPr>
                <a:t>RDBMS</a:t>
              </a:r>
            </a:p>
          </p:txBody>
        </p:sp>
        <p:sp>
          <p:nvSpPr>
            <p:cNvPr id="128" name="TextBox 50"/>
            <p:cNvSpPr txBox="1"/>
            <p:nvPr/>
          </p:nvSpPr>
          <p:spPr>
            <a:xfrm>
              <a:off x="9329" y="2744"/>
              <a:ext cx="2208" cy="497"/>
            </a:xfrm>
            <a:prstGeom prst="rect">
              <a:avLst/>
            </a:prstGeom>
            <a:noFill/>
          </p:spPr>
          <p:txBody>
            <a:bodyPr wrap="square" rtlCol="0">
              <a:spAutoFit/>
            </a:bodyPr>
            <a:lstStyle/>
            <a:p>
              <a:pPr algn="l" defTabSz="914400" fontAlgn="base">
                <a:spcBef>
                  <a:spcPct val="0"/>
                </a:spcBef>
                <a:spcAft>
                  <a:spcPct val="0"/>
                </a:spcAft>
              </a:pPr>
              <a:r>
                <a:rPr lang="en-US" sz="1400" b="1" dirty="0">
                  <a:solidFill>
                    <a:schemeClr val="tx1"/>
                  </a:solidFill>
                  <a:latin typeface="Calibri" charset="0"/>
                  <a:ea typeface="Microsoft YaHei" panose="020B0503020204020204" pitchFamily="34" charset="-122"/>
                </a:rPr>
                <a:t>应用程序内存</a:t>
              </a:r>
            </a:p>
          </p:txBody>
        </p:sp>
        <p:sp>
          <p:nvSpPr>
            <p:cNvPr id="129" name="TextBox 51"/>
            <p:cNvSpPr txBox="1"/>
            <p:nvPr/>
          </p:nvSpPr>
          <p:spPr>
            <a:xfrm>
              <a:off x="11956" y="7258"/>
              <a:ext cx="1252" cy="646"/>
            </a:xfrm>
            <a:prstGeom prst="rect">
              <a:avLst/>
            </a:prstGeom>
            <a:noFill/>
            <a:ln>
              <a:noFill/>
            </a:ln>
          </p:spPr>
          <p:txBody>
            <a:bodyPr wrap="square" rtlCol="0">
              <a:spAutoFit/>
            </a:bodyPr>
            <a:lstStyle/>
            <a:p>
              <a:pPr algn="ctr" defTabSz="914400" fontAlgn="base"/>
              <a:r>
                <a:rPr lang="zh-CN" altLang="en-US" sz="1000" b="1" dirty="0">
                  <a:solidFill>
                    <a:schemeClr val="tx1"/>
                  </a:solidFill>
                  <a:latin typeface="Calibri" charset="0"/>
                  <a:ea typeface="Microsoft YaHei" panose="020B0503020204020204" pitchFamily="34" charset="-122"/>
                </a:rPr>
                <a:t>索引筛选</a:t>
              </a:r>
            </a:p>
            <a:p>
              <a:pPr algn="ctr" defTabSz="914400" fontAlgn="base"/>
              <a:r>
                <a:rPr lang="zh-CN" altLang="en-US" sz="1000" b="1" dirty="0">
                  <a:solidFill>
                    <a:schemeClr val="tx1"/>
                  </a:solidFill>
                  <a:latin typeface="Calibri" charset="0"/>
                  <a:ea typeface="Microsoft YaHei" panose="020B0503020204020204" pitchFamily="34" charset="-122"/>
                </a:rPr>
                <a:t>谓词</a:t>
              </a:r>
            </a:p>
          </p:txBody>
        </p:sp>
        <p:sp>
          <p:nvSpPr>
            <p:cNvPr id="130" name="圆角矩形 129"/>
            <p:cNvSpPr/>
            <p:nvPr/>
          </p:nvSpPr>
          <p:spPr>
            <a:xfrm>
              <a:off x="8900" y="4538"/>
              <a:ext cx="3017" cy="111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1" name="TextBox 53"/>
            <p:cNvSpPr txBox="1"/>
            <p:nvPr/>
          </p:nvSpPr>
          <p:spPr>
            <a:xfrm>
              <a:off x="11962" y="5015"/>
              <a:ext cx="1248" cy="646"/>
            </a:xfrm>
            <a:prstGeom prst="rect">
              <a:avLst/>
            </a:prstGeom>
            <a:noFill/>
          </p:spPr>
          <p:txBody>
            <a:bodyPr wrap="square" rtlCol="0">
              <a:spAutoFit/>
            </a:bodyPr>
            <a:lstStyle/>
            <a:p>
              <a:pPr algn="ctr" defTabSz="914400" fontAlgn="base"/>
              <a:r>
                <a:rPr lang="zh-CN" altLang="en-US" sz="1000" b="1" dirty="0">
                  <a:solidFill>
                    <a:schemeClr val="tx1"/>
                  </a:solidFill>
                  <a:latin typeface="Calibri" charset="0"/>
                  <a:ea typeface="Microsoft YaHei" panose="020B0503020204020204" pitchFamily="34" charset="-122"/>
                </a:rPr>
                <a:t>第二阶段</a:t>
              </a:r>
            </a:p>
            <a:p>
              <a:pPr algn="ctr" defTabSz="914400" fontAlgn="base"/>
              <a:r>
                <a:rPr lang="zh-CN" altLang="en-US" sz="1000" b="1" dirty="0">
                  <a:solidFill>
                    <a:schemeClr val="tx1"/>
                  </a:solidFill>
                  <a:latin typeface="Calibri" charset="0"/>
                  <a:ea typeface="Microsoft YaHei" panose="020B0503020204020204" pitchFamily="34" charset="-122"/>
                </a:rPr>
                <a:t>谓词</a:t>
              </a:r>
            </a:p>
          </p:txBody>
        </p:sp>
        <p:sp>
          <p:nvSpPr>
            <p:cNvPr id="132" name="圆角矩形 131"/>
            <p:cNvSpPr/>
            <p:nvPr/>
          </p:nvSpPr>
          <p:spPr>
            <a:xfrm>
              <a:off x="8900" y="6300"/>
              <a:ext cx="3016" cy="14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3" name="Rectangle 24"/>
            <p:cNvSpPr/>
            <p:nvPr/>
          </p:nvSpPr>
          <p:spPr>
            <a:xfrm>
              <a:off x="9240" y="6911"/>
              <a:ext cx="2374" cy="710"/>
            </a:xfrm>
            <a:prstGeom prst="rect">
              <a:avLst/>
            </a:prstGeom>
            <a:solidFill>
              <a:srgbClr val="FFFF00"/>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34" name="TextBox 25"/>
            <p:cNvSpPr txBox="1"/>
            <p:nvPr/>
          </p:nvSpPr>
          <p:spPr>
            <a:xfrm>
              <a:off x="9449" y="8007"/>
              <a:ext cx="1734" cy="397"/>
            </a:xfrm>
            <a:prstGeom prst="rect">
              <a:avLst/>
            </a:prstGeom>
            <a:noFill/>
          </p:spPr>
          <p:txBody>
            <a:bodyPr wrap="square" rtlCol="0">
              <a:spAutoFit/>
            </a:bodyPr>
            <a:lstStyle/>
            <a:p>
              <a:pPr defTabSz="914400" fontAlgn="base">
                <a:spcBef>
                  <a:spcPct val="0"/>
                </a:spcBef>
                <a:spcAft>
                  <a:spcPct val="0"/>
                </a:spcAft>
              </a:pPr>
              <a:r>
                <a:rPr lang="zh-CN" altLang="en-US" sz="1000" b="1" dirty="0">
                  <a:solidFill>
                    <a:schemeClr val="tx1"/>
                  </a:solidFill>
                  <a:latin typeface="Calibri" charset="0"/>
                  <a:ea typeface="Microsoft YaHei" panose="020B0503020204020204" pitchFamily="34" charset="-122"/>
                </a:rPr>
                <a:t>索引匹配谓词</a:t>
              </a:r>
            </a:p>
          </p:txBody>
        </p:sp>
        <p:sp>
          <p:nvSpPr>
            <p:cNvPr id="135" name="TextBox 54"/>
            <p:cNvSpPr txBox="1"/>
            <p:nvPr/>
          </p:nvSpPr>
          <p:spPr>
            <a:xfrm>
              <a:off x="9665" y="4525"/>
              <a:ext cx="1577" cy="497"/>
            </a:xfrm>
            <a:prstGeom prst="rect">
              <a:avLst/>
            </a:prstGeom>
            <a:noFill/>
          </p:spPr>
          <p:txBody>
            <a:bodyPr wrap="square" rtlCol="0">
              <a:spAutoFit/>
            </a:bodyPr>
            <a:lstStyle/>
            <a:p>
              <a:pPr algn="ctr" defTabSz="914400" fontAlgn="base">
                <a:spcBef>
                  <a:spcPct val="0"/>
                </a:spcBef>
                <a:spcAft>
                  <a:spcPct val="0"/>
                </a:spcAft>
              </a:pPr>
              <a:r>
                <a:rPr lang="en-US" sz="1400" b="1" dirty="0">
                  <a:solidFill>
                    <a:schemeClr val="tx1"/>
                  </a:solidFill>
                  <a:latin typeface="Calibri" charset="0"/>
                  <a:ea typeface="Microsoft YaHei" panose="020B0503020204020204" pitchFamily="34" charset="-122"/>
                </a:rPr>
                <a:t>SQL</a:t>
              </a:r>
              <a:r>
                <a:rPr lang="zh-CN" altLang="en-US" sz="1400" b="1" dirty="0">
                  <a:solidFill>
                    <a:schemeClr val="tx1"/>
                  </a:solidFill>
                  <a:latin typeface="Calibri" charset="0"/>
                  <a:ea typeface="Microsoft YaHei" panose="020B0503020204020204" pitchFamily="34" charset="-122"/>
                </a:rPr>
                <a:t>引擎</a:t>
              </a:r>
            </a:p>
          </p:txBody>
        </p:sp>
        <p:grpSp>
          <p:nvGrpSpPr>
            <p:cNvPr id="136" name="组合 135"/>
            <p:cNvGrpSpPr/>
            <p:nvPr/>
          </p:nvGrpSpPr>
          <p:grpSpPr>
            <a:xfrm>
              <a:off x="9239" y="5037"/>
              <a:ext cx="2375" cy="532"/>
              <a:chOff x="10116" y="4823"/>
              <a:chExt cx="1990" cy="532"/>
            </a:xfrm>
          </p:grpSpPr>
          <p:sp>
            <p:nvSpPr>
              <p:cNvPr id="137" name="Rectangle 24"/>
              <p:cNvSpPr/>
              <p:nvPr/>
            </p:nvSpPr>
            <p:spPr>
              <a:xfrm>
                <a:off x="10116" y="4823"/>
                <a:ext cx="1990" cy="532"/>
              </a:xfrm>
              <a:prstGeom prst="rect">
                <a:avLst/>
              </a:prstGeom>
              <a:solidFill>
                <a:srgbClr val="FFFF00"/>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38" name="TextBox 45"/>
              <p:cNvSpPr txBox="1"/>
              <p:nvPr/>
            </p:nvSpPr>
            <p:spPr>
              <a:xfrm>
                <a:off x="10167" y="4824"/>
                <a:ext cx="1888" cy="446"/>
              </a:xfrm>
              <a:prstGeom prst="rect">
                <a:avLst/>
              </a:prstGeom>
              <a:noFill/>
            </p:spPr>
            <p:txBody>
              <a:bodyPr wrap="square" rtlCol="0">
                <a:spAutoFit/>
              </a:bodyPr>
              <a:lstStyle/>
              <a:p>
                <a:pPr algn="ctr" defTabSz="914400" fontAlgn="base">
                  <a:spcBef>
                    <a:spcPct val="0"/>
                  </a:spcBef>
                  <a:spcAft>
                    <a:spcPct val="0"/>
                  </a:spcAft>
                </a:pPr>
                <a:r>
                  <a:rPr lang="zh-CN" altLang="en-US" sz="1200" b="1" dirty="0">
                    <a:solidFill>
                      <a:prstClr val="black"/>
                    </a:solidFill>
                    <a:latin typeface="Calibri" charset="0"/>
                    <a:ea typeface="Microsoft YaHei" panose="020B0503020204020204" pitchFamily="34" charset="-122"/>
                  </a:rPr>
                  <a:t>线程缓冲区</a:t>
                </a:r>
              </a:p>
            </p:txBody>
          </p:sp>
        </p:grpSp>
        <p:sp>
          <p:nvSpPr>
            <p:cNvPr id="139" name="TextBox 54"/>
            <p:cNvSpPr txBox="1"/>
            <p:nvPr/>
          </p:nvSpPr>
          <p:spPr>
            <a:xfrm>
              <a:off x="9668" y="6331"/>
              <a:ext cx="1572" cy="497"/>
            </a:xfrm>
            <a:prstGeom prst="rect">
              <a:avLst/>
            </a:prstGeom>
            <a:noFill/>
          </p:spPr>
          <p:txBody>
            <a:bodyPr wrap="square" rtlCol="0">
              <a:spAutoFit/>
            </a:bodyPr>
            <a:lstStyle/>
            <a:p>
              <a:pPr algn="ctr" defTabSz="914400" fontAlgn="base">
                <a:spcBef>
                  <a:spcPct val="0"/>
                </a:spcBef>
                <a:spcAft>
                  <a:spcPct val="0"/>
                </a:spcAft>
              </a:pPr>
              <a:r>
                <a:rPr lang="zh-CN" altLang="en-US" sz="1400" b="1" dirty="0">
                  <a:solidFill>
                    <a:schemeClr val="tx1"/>
                  </a:solidFill>
                  <a:latin typeface="Calibri" charset="0"/>
                  <a:ea typeface="Microsoft YaHei" panose="020B0503020204020204" pitchFamily="34" charset="-122"/>
                </a:rPr>
                <a:t>存储引擎</a:t>
              </a:r>
            </a:p>
          </p:txBody>
        </p:sp>
        <p:sp>
          <p:nvSpPr>
            <p:cNvPr id="140" name="Rectangle 17"/>
            <p:cNvSpPr/>
            <p:nvPr/>
          </p:nvSpPr>
          <p:spPr>
            <a:xfrm>
              <a:off x="9340"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41" name="Rectangle 17"/>
            <p:cNvSpPr/>
            <p:nvPr/>
          </p:nvSpPr>
          <p:spPr>
            <a:xfrm>
              <a:off x="10702"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42" name="Rectangle 17"/>
            <p:cNvSpPr/>
            <p:nvPr/>
          </p:nvSpPr>
          <p:spPr>
            <a:xfrm>
              <a:off x="10239"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43" name="Rectangle 17"/>
            <p:cNvSpPr/>
            <p:nvPr/>
          </p:nvSpPr>
          <p:spPr>
            <a:xfrm>
              <a:off x="11177"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44" name="Rectangle 17"/>
            <p:cNvSpPr/>
            <p:nvPr/>
          </p:nvSpPr>
          <p:spPr>
            <a:xfrm>
              <a:off x="9797"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145" name="TextBox 18"/>
            <p:cNvSpPr txBox="1"/>
            <p:nvPr/>
          </p:nvSpPr>
          <p:spPr>
            <a:xfrm>
              <a:off x="9811" y="6883"/>
              <a:ext cx="1251" cy="446"/>
            </a:xfrm>
            <a:prstGeom prst="rect">
              <a:avLst/>
            </a:prstGeom>
            <a:noFill/>
          </p:spPr>
          <p:txBody>
            <a:bodyPr wrap="square" rtlCol="0">
              <a:spAutoFit/>
            </a:bodyPr>
            <a:lstStyle/>
            <a:p>
              <a:pPr defTabSz="914400" fontAlgn="base">
                <a:spcBef>
                  <a:spcPct val="0"/>
                </a:spcBef>
                <a:spcAft>
                  <a:spcPct val="0"/>
                </a:spcAft>
              </a:pPr>
              <a:r>
                <a:rPr lang="zh-CN" altLang="en-US" sz="1200" b="1" dirty="0">
                  <a:solidFill>
                    <a:prstClr val="black"/>
                  </a:solidFill>
                  <a:latin typeface="Calibri" charset="0"/>
                  <a:ea typeface="Microsoft YaHei" panose="020B0503020204020204" pitchFamily="34" charset="-122"/>
                </a:rPr>
                <a:t>缓冲池</a:t>
              </a:r>
            </a:p>
          </p:txBody>
        </p:sp>
        <p:sp>
          <p:nvSpPr>
            <p:cNvPr id="146" name="TextBox 52"/>
            <p:cNvSpPr txBox="1"/>
            <p:nvPr/>
          </p:nvSpPr>
          <p:spPr>
            <a:xfrm>
              <a:off x="7616" y="7257"/>
              <a:ext cx="1248" cy="646"/>
            </a:xfrm>
            <a:prstGeom prst="rect">
              <a:avLst/>
            </a:prstGeom>
            <a:noFill/>
          </p:spPr>
          <p:txBody>
            <a:bodyPr wrap="square" rtlCol="0">
              <a:spAutoFit/>
            </a:bodyPr>
            <a:lstStyle/>
            <a:p>
              <a:pPr algn="ctr" defTabSz="914400" fontAlgn="base"/>
              <a:r>
                <a:rPr lang="zh-CN" altLang="en-US" sz="1000" b="1" dirty="0">
                  <a:solidFill>
                    <a:schemeClr val="tx1"/>
                  </a:solidFill>
                  <a:latin typeface="Calibri" charset="0"/>
                  <a:ea typeface="Microsoft YaHei" panose="020B0503020204020204" pitchFamily="34" charset="-122"/>
                </a:rPr>
                <a:t>第一阶段</a:t>
              </a:r>
            </a:p>
            <a:p>
              <a:pPr algn="ctr" defTabSz="914400" fontAlgn="base"/>
              <a:r>
                <a:rPr lang="zh-CN" altLang="en-US" sz="1000" b="1" dirty="0">
                  <a:solidFill>
                    <a:schemeClr val="tx1"/>
                  </a:solidFill>
                  <a:latin typeface="Calibri" charset="0"/>
                  <a:ea typeface="Microsoft YaHei" panose="020B0503020204020204" pitchFamily="34" charset="-122"/>
                </a:rPr>
                <a:t>谓词</a:t>
              </a:r>
            </a:p>
          </p:txBody>
        </p:sp>
      </p:grpSp>
      <p:sp>
        <p:nvSpPr>
          <p:cNvPr id="17" name="下弧形箭头 16"/>
          <p:cNvSpPr/>
          <p:nvPr/>
        </p:nvSpPr>
        <p:spPr>
          <a:xfrm rot="20820000">
            <a:off x="3371850" y="1588770"/>
            <a:ext cx="1629410" cy="382270"/>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tx1"/>
              </a:solidFill>
            </a:endParaRPr>
          </a:p>
        </p:txBody>
      </p:sp>
      <p:sp>
        <p:nvSpPr>
          <p:cNvPr id="4" name="矩形 3"/>
          <p:cNvSpPr/>
          <p:nvPr/>
        </p:nvSpPr>
        <p:spPr>
          <a:xfrm>
            <a:off x="385445" y="994410"/>
            <a:ext cx="3510915" cy="75819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en-US" altLang="zh-CN" sz="1600"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c - o - p </a:t>
            </a:r>
            <a:r>
              <a:rPr lang="zh-CN" altLang="en-US" sz="1600"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性能分析</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如果</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‘c.id = ?’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是索引匹配谓词？</a:t>
            </a:r>
            <a:endParaRPr lang="zh-CN" altLang="en-US"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sp>
        <p:nvSpPr>
          <p:cNvPr id="6" name="文本框 5"/>
          <p:cNvSpPr txBox="1"/>
          <p:nvPr/>
        </p:nvSpPr>
        <p:spPr>
          <a:xfrm>
            <a:off x="3451860" y="4432935"/>
            <a:ext cx="1776095" cy="860425"/>
          </a:xfrm>
          <a:prstGeom prst="rect">
            <a:avLst/>
          </a:prstGeom>
          <a:noFill/>
        </p:spPr>
        <p:txBody>
          <a:bodyPr wrap="square" rtlCol="0">
            <a:spAutoFit/>
          </a:bodyPr>
          <a:lstStyle/>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复制</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1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1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个键</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(key)</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和</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1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5+1 = 6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个块</a:t>
            </a:r>
          </a:p>
        </p:txBody>
      </p:sp>
      <p:sp>
        <p:nvSpPr>
          <p:cNvPr id="5" name="矩形 4"/>
          <p:cNvSpPr/>
          <p:nvPr/>
        </p:nvSpPr>
        <p:spPr>
          <a:xfrm>
            <a:off x="4712970" y="1121410"/>
            <a:ext cx="4102735" cy="209169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en-US" altLang="zh-CN"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c</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表只能用索引扫描</a:t>
            </a:r>
            <a:r>
              <a:rPr lang="en-US" altLang="zh-CN"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(index scan)</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4+1 = 5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个索引</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I/O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块</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个索引键</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个表</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(table)</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的</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I/O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块</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复制</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条记录，最终剩下</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p:txBody>
      </p:sp>
      <p:sp>
        <p:nvSpPr>
          <p:cNvPr id="9" name="矩形 8"/>
          <p:cNvSpPr/>
          <p:nvPr/>
        </p:nvSpPr>
        <p:spPr>
          <a:xfrm>
            <a:off x="4712970" y="3760470"/>
            <a:ext cx="4284345" cy="242506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开销估算：</a:t>
            </a:r>
          </a:p>
          <a:p>
            <a:pPr marL="742950" lvl="1" indent="-285750">
              <a:lnSpc>
                <a:spcPts val="2600"/>
              </a:lnSpc>
              <a:buFont typeface="Wingdings" panose="05000000000000000000" pitchFamily="2" charset="2"/>
              <a:buChar char="Ø"/>
              <a:defRPr/>
            </a:pP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I/O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1ms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(5+1) = </a:t>
            </a:r>
            <a:r>
              <a:rPr 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6ms</a:t>
            </a:r>
            <a:endPar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742950" lvl="1" indent="-285750">
              <a:lnSpc>
                <a:spcPts val="2600"/>
              </a:lnSpc>
              <a:buFont typeface="Wingdings" panose="05000000000000000000" pitchFamily="2" charset="2"/>
              <a:buChar char="Ø"/>
              <a:defRPr/>
            </a:pP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CPU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a:t>
            </a:r>
            <a:endPar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200150" lvl="2" indent="-285750">
              <a:lnSpc>
                <a:spcPts val="2600"/>
              </a:lnSpc>
              <a:buFont typeface="Wingdings" panose="05000000000000000000" charset="0"/>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存储引擎：</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5us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(1+1) = 10us</a:t>
            </a:r>
            <a:endPar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200150" lvl="2" indent="-285750">
              <a:lnSpc>
                <a:spcPts val="2600"/>
              </a:lnSpc>
              <a:buFont typeface="Wingdings" panose="05000000000000000000" charset="0"/>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复制开销：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5us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1 = 5us</a:t>
            </a:r>
            <a:endPar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200150" lvl="2" indent="-285750">
              <a:lnSpc>
                <a:spcPts val="2600"/>
              </a:lnSpc>
              <a:buFont typeface="Wingdings" panose="05000000000000000000" charset="0"/>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总</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CPU</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15us</a:t>
            </a:r>
            <a:endPar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742950" lvl="1" indent="-285750">
              <a:lnSpc>
                <a:spcPts val="2600"/>
              </a:lnSpc>
              <a:buFont typeface="Wingdings" panose="05000000000000000000" pitchFamily="2" charset="2"/>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总开销：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6ms</a:t>
            </a:r>
            <a:endParaRPr lang="zh-CN" altLang="en-US"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sp>
        <p:nvSpPr>
          <p:cNvPr id="2" name="Title 1"/>
          <p:cNvSpPr txBox="1"/>
          <p:nvPr/>
        </p:nvSpPr>
        <p:spPr>
          <a:xfrm>
            <a:off x="10160" y="172085"/>
            <a:ext cx="7576820" cy="59372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sym typeface="+mn-ea"/>
              </a:rPr>
              <a:t>RBO-CBO</a:t>
            </a:r>
            <a:r>
              <a:rPr lang="zh-CN" altLang="en-US" sz="2800" b="1" dirty="0">
                <a:latin typeface="Times New Roman" panose="02020603050405020304" pitchFamily="18" charset="0"/>
                <a:sym typeface="+mn-ea"/>
              </a:rPr>
              <a:t>案例</a:t>
            </a:r>
          </a:p>
          <a:p>
            <a:endParaRPr lang="zh-CN" altLang="en-US" sz="2250" b="1" dirty="0">
              <a:latin typeface="+mj-ea"/>
              <a:cs typeface="+mj-e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85445" y="994410"/>
            <a:ext cx="3510915" cy="42481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查询范例：</a:t>
            </a:r>
          </a:p>
        </p:txBody>
      </p:sp>
      <p:sp>
        <p:nvSpPr>
          <p:cNvPr id="3" name="文本框 2"/>
          <p:cNvSpPr txBox="1"/>
          <p:nvPr/>
        </p:nvSpPr>
        <p:spPr>
          <a:xfrm>
            <a:off x="385445" y="1520190"/>
            <a:ext cx="3561080" cy="2306955"/>
          </a:xfrm>
          <a:prstGeom prst="rect">
            <a:avLst/>
          </a:prstGeom>
          <a:noFill/>
          <a:ln w="12700">
            <a:solidFill>
              <a:schemeClr val="tx1"/>
            </a:solidFill>
          </a:ln>
        </p:spPr>
        <p:txBody>
          <a:bodyPr wrap="square" rtlCol="0">
            <a:spAutoFit/>
          </a:bodyPr>
          <a:lstStyle/>
          <a:p>
            <a:r>
              <a:rPr lang="en-US" altLang="zh-CN" sz="1600">
                <a:latin typeface="Times New Roman" panose="02020603050405020304" pitchFamily="18" charset="0"/>
                <a:cs typeface="Times New Roman" panose="02020603050405020304" pitchFamily="18" charset="0"/>
              </a:rPr>
              <a:t>SELECT </a:t>
            </a:r>
            <a:r>
              <a:rPr lang="zh-CN" altLang="en-US" sz="1600" i="1">
                <a:solidFill>
                  <a:srgbClr val="FF0000"/>
                </a:solidFill>
                <a:latin typeface="Times New Roman" panose="02020603050405020304" pitchFamily="18" charset="0"/>
                <a:cs typeface="Times New Roman" panose="02020603050405020304" pitchFamily="18" charset="0"/>
              </a:rPr>
              <a:t>o.date,</a:t>
            </a:r>
            <a:r>
              <a:rPr lang="en-US" altLang="zh-CN" sz="1600" i="1">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o.quantity,</a:t>
            </a:r>
            <a:r>
              <a:rPr lang="en-US" altLang="zh-CN" sz="1600" i="1">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p.name</a:t>
            </a:r>
            <a:endParaRPr lang="zh-CN" altLang="en-US" sz="1600" i="1">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FROM </a:t>
            </a:r>
            <a:r>
              <a:rPr lang="zh-CN" altLang="en-US" sz="1600" i="1">
                <a:solidFill>
                  <a:srgbClr val="FF0000"/>
                </a:solidFill>
                <a:latin typeface="Times New Roman" panose="02020603050405020304" pitchFamily="18" charset="0"/>
                <a:cs typeface="Times New Roman" panose="02020603050405020304" pitchFamily="18" charset="0"/>
              </a:rPr>
              <a:t>customers c,</a:t>
            </a:r>
            <a:r>
              <a:rPr lang="en-US" altLang="zh-CN" sz="1600">
                <a:solidFill>
                  <a:srgbClr val="FF0000"/>
                </a:solidFill>
                <a:latin typeface="Times New Roman" panose="02020603050405020304" pitchFamily="18" charset="0"/>
                <a:cs typeface="Times New Roman" panose="02020603050405020304" pitchFamily="18" charset="0"/>
              </a:rPr>
              <a:t> 	</a:t>
            </a:r>
            <a:r>
              <a:rPr lang="en-US" altLang="zh-CN" sz="1600">
                <a:solidFill>
                  <a:schemeClr val="tx1"/>
                </a:solidFill>
                <a:latin typeface="Times New Roman" panose="02020603050405020304" pitchFamily="18" charset="0"/>
                <a:cs typeface="Times New Roman" panose="02020603050405020304" pitchFamily="18" charset="0"/>
              </a:rPr>
              <a:t>(10,000,000)</a:t>
            </a:r>
            <a:endParaRPr lang="zh-CN" altLang="en-US" sz="1600">
              <a:solidFill>
                <a:srgbClr val="FF0000"/>
              </a:solidFill>
              <a:latin typeface="Times New Roman" panose="02020603050405020304" pitchFamily="18" charset="0"/>
              <a:cs typeface="Times New Roman" panose="02020603050405020304" pitchFamily="18" charset="0"/>
            </a:endParaRPr>
          </a:p>
          <a:p>
            <a:r>
              <a:rPr lang="en-US" altLang="zh-CN" sz="1600">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orders o,</a:t>
            </a:r>
            <a:r>
              <a:rPr lang="en-US" altLang="zh-CN" sz="1600" i="1">
                <a:solidFill>
                  <a:srgbClr val="FF0000"/>
                </a:solidFill>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	</a:t>
            </a:r>
            <a:r>
              <a:rPr lang="en-US" altLang="zh-CN" sz="1600">
                <a:solidFill>
                  <a:schemeClr val="tx1"/>
                </a:solidFill>
                <a:latin typeface="Times New Roman" panose="02020603050405020304" pitchFamily="18" charset="0"/>
                <a:cs typeface="Times New Roman" panose="02020603050405020304" pitchFamily="18" charset="0"/>
                <a:sym typeface="+mn-ea"/>
              </a:rPr>
              <a:t>(50,000,000)</a:t>
            </a:r>
            <a:endParaRPr lang="zh-CN" altLang="en-US" sz="1600">
              <a:solidFill>
                <a:srgbClr val="FF0000"/>
              </a:solidFill>
              <a:latin typeface="Times New Roman" panose="02020603050405020304" pitchFamily="18" charset="0"/>
              <a:cs typeface="Times New Roman" panose="02020603050405020304" pitchFamily="18" charset="0"/>
            </a:endParaRPr>
          </a:p>
          <a:p>
            <a:r>
              <a:rPr lang="en-US" altLang="zh-CN" sz="1600">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products p</a:t>
            </a:r>
            <a:r>
              <a:rPr lang="en-US" altLang="zh-CN" sz="1600" i="1">
                <a:solidFill>
                  <a:srgbClr val="FF0000"/>
                </a:solidFill>
                <a:latin typeface="Times New Roman" panose="02020603050405020304" pitchFamily="18" charset="0"/>
                <a:cs typeface="Times New Roman" panose="02020603050405020304" pitchFamily="18" charset="0"/>
              </a:rPr>
              <a:t> 	</a:t>
            </a:r>
            <a:r>
              <a:rPr lang="en-US" altLang="zh-CN" sz="1600">
                <a:solidFill>
                  <a:schemeClr val="tx1"/>
                </a:solidFill>
                <a:latin typeface="Times New Roman" panose="02020603050405020304" pitchFamily="18" charset="0"/>
                <a:cs typeface="Times New Roman" panose="02020603050405020304" pitchFamily="18" charset="0"/>
                <a:sym typeface="+mn-ea"/>
              </a:rPr>
              <a:t>(10,000)</a:t>
            </a:r>
            <a:endParaRPr lang="zh-CN" altLang="en-US" sz="1600">
              <a:solidFill>
                <a:schemeClr val="tx1"/>
              </a:solidFill>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WHERE </a:t>
            </a:r>
            <a:r>
              <a:rPr lang="zh-CN" altLang="en-US" sz="1600" i="1">
                <a:solidFill>
                  <a:srgbClr val="FF0000"/>
                </a:solidFill>
                <a:latin typeface="Times New Roman" panose="02020603050405020304" pitchFamily="18" charset="0"/>
                <a:cs typeface="Times New Roman" panose="02020603050405020304" pitchFamily="18" charset="0"/>
              </a:rPr>
              <a:t>c.</a:t>
            </a:r>
            <a:r>
              <a:rPr lang="en-US" altLang="zh-CN" sz="1600" i="1">
                <a:solidFill>
                  <a:srgbClr val="FF0000"/>
                </a:solidFill>
                <a:latin typeface="Times New Roman" panose="02020603050405020304" pitchFamily="18" charset="0"/>
                <a:cs typeface="Times New Roman" panose="02020603050405020304" pitchFamily="18" charset="0"/>
              </a:rPr>
              <a:t>id</a:t>
            </a:r>
            <a:r>
              <a:rPr lang="zh-CN" altLang="en-US" sz="1600" i="1">
                <a:solidFill>
                  <a:srgbClr val="FF0000"/>
                </a:solidFill>
                <a:latin typeface="Times New Roman" panose="02020603050405020304" pitchFamily="18" charset="0"/>
                <a:cs typeface="Times New Roman" panose="02020603050405020304" pitchFamily="18" charset="0"/>
              </a:rPr>
              <a:t> </a:t>
            </a:r>
            <a:r>
              <a:rPr lang="zh-CN" altLang="en-US" sz="1600">
                <a:solidFill>
                  <a:srgbClr val="FF0000"/>
                </a:solidFill>
                <a:latin typeface="Times New Roman" panose="02020603050405020304" pitchFamily="18" charset="0"/>
                <a:cs typeface="Times New Roman" panose="02020603050405020304" pitchFamily="18" charset="0"/>
              </a:rPr>
              <a:t>= ?</a:t>
            </a:r>
            <a:endParaRPr lang="zh-CN" altLang="en-US"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AND </a:t>
            </a:r>
            <a:r>
              <a:rPr lang="zh-CN" altLang="en-US" sz="1600" i="1">
                <a:solidFill>
                  <a:srgbClr val="FF0000"/>
                </a:solidFill>
                <a:latin typeface="Times New Roman" panose="02020603050405020304" pitchFamily="18" charset="0"/>
                <a:cs typeface="Times New Roman" panose="02020603050405020304" pitchFamily="18" charset="0"/>
              </a:rPr>
              <a:t>c.id </a:t>
            </a:r>
            <a:r>
              <a:rPr lang="zh-CN" altLang="en-US" sz="1600">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o.</a:t>
            </a:r>
            <a:r>
              <a:rPr lang="en-US" altLang="zh-CN" sz="1600" i="1">
                <a:solidFill>
                  <a:srgbClr val="FF0000"/>
                </a:solidFill>
                <a:latin typeface="Times New Roman" panose="02020603050405020304" pitchFamily="18" charset="0"/>
                <a:cs typeface="Times New Roman" panose="02020603050405020304" pitchFamily="18" charset="0"/>
              </a:rPr>
              <a:t>c</a:t>
            </a:r>
            <a:r>
              <a:rPr lang="zh-CN" altLang="en-US" sz="1600" i="1">
                <a:solidFill>
                  <a:srgbClr val="FF0000"/>
                </a:solidFill>
                <a:latin typeface="Times New Roman" panose="02020603050405020304" pitchFamily="18" charset="0"/>
                <a:cs typeface="Times New Roman" panose="02020603050405020304" pitchFamily="18" charset="0"/>
              </a:rPr>
              <a:t>id</a:t>
            </a:r>
            <a:endParaRPr lang="zh-CN" altLang="en-US"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sym typeface="+mn-ea"/>
              </a:rPr>
              <a:t>AND </a:t>
            </a:r>
            <a:r>
              <a:rPr lang="zh-CN" altLang="en-US" sz="1600" i="1">
                <a:solidFill>
                  <a:srgbClr val="FF0000"/>
                </a:solidFill>
                <a:latin typeface="Times New Roman" panose="02020603050405020304" pitchFamily="18" charset="0"/>
                <a:cs typeface="Times New Roman" panose="02020603050405020304" pitchFamily="18" charset="0"/>
              </a:rPr>
              <a:t>p.id</a:t>
            </a:r>
            <a:r>
              <a:rPr lang="zh-CN" altLang="en-US" sz="1600">
                <a:solidFill>
                  <a:srgbClr val="FF0000"/>
                </a:solidFill>
                <a:latin typeface="Times New Roman" panose="02020603050405020304" pitchFamily="18" charset="0"/>
                <a:cs typeface="Times New Roman" panose="02020603050405020304" pitchFamily="18" charset="0"/>
              </a:rPr>
              <a:t> =</a:t>
            </a:r>
            <a:r>
              <a:rPr lang="zh-CN" altLang="en-US" sz="1600" i="1">
                <a:solidFill>
                  <a:srgbClr val="FF0000"/>
                </a:solidFill>
                <a:latin typeface="Times New Roman" panose="02020603050405020304" pitchFamily="18" charset="0"/>
                <a:cs typeface="Times New Roman" panose="02020603050405020304" pitchFamily="18" charset="0"/>
              </a:rPr>
              <a:t> o.pid</a:t>
            </a:r>
            <a:endParaRPr lang="zh-CN" altLang="en-US"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sym typeface="+mn-ea"/>
              </a:rPr>
              <a:t>AND </a:t>
            </a:r>
            <a:r>
              <a:rPr lang="zh-CN" altLang="en-US" sz="1600" i="1">
                <a:solidFill>
                  <a:srgbClr val="FF0000"/>
                </a:solidFill>
                <a:latin typeface="Times New Roman" panose="02020603050405020304" pitchFamily="18" charset="0"/>
                <a:cs typeface="Times New Roman" panose="02020603050405020304" pitchFamily="18" charset="0"/>
              </a:rPr>
              <a:t>o.date</a:t>
            </a:r>
            <a:r>
              <a:rPr lang="zh-CN" altLang="en-US"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rPr>
              <a:t>BETWEEN </a:t>
            </a:r>
            <a:r>
              <a:rPr lang="zh-CN" altLang="en-US" sz="1600">
                <a:solidFill>
                  <a:srgbClr val="FF0000"/>
                </a:solidFill>
                <a:latin typeface="Times New Roman" panose="02020603050405020304" pitchFamily="18" charset="0"/>
                <a:cs typeface="Times New Roman" panose="02020603050405020304" pitchFamily="18" charset="0"/>
              </a:rPr>
              <a:t>?</a:t>
            </a:r>
            <a:r>
              <a:rPr lang="zh-CN" altLang="en-US"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sym typeface="+mn-ea"/>
              </a:rPr>
              <a:t>AND </a:t>
            </a:r>
            <a:r>
              <a:rPr lang="zh-CN" altLang="en-US" sz="1600">
                <a:solidFill>
                  <a:srgbClr val="FF0000"/>
                </a:solidFill>
                <a:latin typeface="Times New Roman" panose="02020603050405020304" pitchFamily="18" charset="0"/>
                <a:cs typeface="Times New Roman" panose="02020603050405020304" pitchFamily="18" charset="0"/>
              </a:rPr>
              <a:t>?</a:t>
            </a:r>
          </a:p>
          <a:p>
            <a:r>
              <a:rPr lang="en-US" altLang="zh-CN" sz="1600">
                <a:latin typeface="Times New Roman" panose="02020603050405020304" pitchFamily="18" charset="0"/>
                <a:cs typeface="Times New Roman" panose="02020603050405020304" pitchFamily="18" charset="0"/>
              </a:rPr>
              <a:t>ORDER </a:t>
            </a:r>
            <a:r>
              <a:rPr lang="en-US" altLang="zh-CN" sz="1600">
                <a:solidFill>
                  <a:schemeClr val="tx1"/>
                </a:solidFill>
                <a:latin typeface="Times New Roman" panose="02020603050405020304" pitchFamily="18" charset="0"/>
                <a:cs typeface="Times New Roman" panose="02020603050405020304" pitchFamily="18" charset="0"/>
              </a:rPr>
              <a:t>BY </a:t>
            </a:r>
            <a:r>
              <a:rPr lang="zh-CN" altLang="en-US" sz="1600" i="1">
                <a:solidFill>
                  <a:srgbClr val="FF0000"/>
                </a:solidFill>
                <a:latin typeface="Times New Roman" panose="02020603050405020304" pitchFamily="18" charset="0"/>
                <a:cs typeface="Times New Roman" panose="02020603050405020304" pitchFamily="18" charset="0"/>
              </a:rPr>
              <a:t>o.date</a:t>
            </a:r>
            <a:r>
              <a:rPr lang="zh-CN" altLang="en-US" sz="1600" i="1">
                <a:latin typeface="Times New Roman" panose="02020603050405020304" pitchFamily="18" charset="0"/>
                <a:cs typeface="Times New Roman" panose="02020603050405020304" pitchFamily="18" charset="0"/>
              </a:rPr>
              <a:t> </a:t>
            </a:r>
          </a:p>
        </p:txBody>
      </p:sp>
      <p:sp>
        <p:nvSpPr>
          <p:cNvPr id="8" name="矩形 7"/>
          <p:cNvSpPr/>
          <p:nvPr/>
        </p:nvSpPr>
        <p:spPr>
          <a:xfrm>
            <a:off x="234315" y="3909695"/>
            <a:ext cx="4127500" cy="42481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表的索引：</a:t>
            </a:r>
          </a:p>
        </p:txBody>
      </p:sp>
      <p:sp>
        <p:nvSpPr>
          <p:cNvPr id="2" name="文本框 1"/>
          <p:cNvSpPr txBox="1"/>
          <p:nvPr/>
        </p:nvSpPr>
        <p:spPr>
          <a:xfrm>
            <a:off x="385445" y="4415790"/>
            <a:ext cx="3561080" cy="829945"/>
          </a:xfrm>
          <a:prstGeom prst="rect">
            <a:avLst/>
          </a:prstGeom>
          <a:noFill/>
          <a:ln w="12700">
            <a:solidFill>
              <a:schemeClr val="tx1"/>
            </a:solidFill>
          </a:ln>
        </p:spPr>
        <p:txBody>
          <a:bodyPr wrap="square" rtlCol="0">
            <a:spAutoFit/>
          </a:bodyPr>
          <a:lstStyle/>
          <a:p>
            <a:r>
              <a:rPr lang="en-US" altLang="zh-CN" sz="1600" i="1">
                <a:latin typeface="Times New Roman" panose="02020603050405020304" pitchFamily="18" charset="0"/>
                <a:cs typeface="Times New Roman" panose="02020603050405020304" pitchFamily="18" charset="0"/>
              </a:rPr>
              <a:t>customers</a:t>
            </a:r>
            <a:r>
              <a:rPr lang="en-US" altLang="zh-CN" sz="1600">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id</a:t>
            </a:r>
            <a:endParaRPr lang="en-US" altLang="zh-CN" sz="1600">
              <a:latin typeface="Times New Roman" panose="02020603050405020304" pitchFamily="18" charset="0"/>
              <a:cs typeface="Times New Roman" panose="02020603050405020304" pitchFamily="18" charset="0"/>
            </a:endParaRPr>
          </a:p>
          <a:p>
            <a:r>
              <a:rPr lang="en-US" altLang="zh-CN" sz="1600" i="1">
                <a:latin typeface="Times New Roman" panose="02020603050405020304" pitchFamily="18" charset="0"/>
                <a:cs typeface="Times New Roman" panose="02020603050405020304" pitchFamily="18" charset="0"/>
              </a:rPr>
              <a:t>orders</a:t>
            </a:r>
            <a:r>
              <a:rPr lang="en-US" altLang="zh-CN" sz="1600">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cid, date</a:t>
            </a:r>
            <a:endParaRPr lang="en-US" altLang="zh-CN" sz="1600">
              <a:latin typeface="Times New Roman" panose="02020603050405020304" pitchFamily="18" charset="0"/>
              <a:cs typeface="Times New Roman" panose="02020603050405020304" pitchFamily="18" charset="0"/>
            </a:endParaRPr>
          </a:p>
          <a:p>
            <a:r>
              <a:rPr lang="en-US" altLang="zh-CN" sz="1600" i="1">
                <a:latin typeface="Times New Roman" panose="02020603050405020304" pitchFamily="18" charset="0"/>
                <a:cs typeface="Times New Roman" panose="02020603050405020304" pitchFamily="18" charset="0"/>
              </a:rPr>
              <a:t>products</a:t>
            </a:r>
            <a:r>
              <a:rPr lang="en-US" altLang="zh-CN" sz="1600">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id, name</a:t>
            </a:r>
          </a:p>
        </p:txBody>
      </p:sp>
      <p:sp>
        <p:nvSpPr>
          <p:cNvPr id="11" name="矩形 10"/>
          <p:cNvSpPr/>
          <p:nvPr/>
        </p:nvSpPr>
        <p:spPr>
          <a:xfrm>
            <a:off x="4467225" y="824230"/>
            <a:ext cx="4102735" cy="109156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en-US" altLang="zh-CN"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o - c - p </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性能分析：</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如果</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US" altLang="zh-CN" sz="1400" b="1" i="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o.cid</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 ?’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是第二阶段谓词？</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并且</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US" altLang="zh-CN" sz="1400" b="1" i="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o.date</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BETWEEN ? AND ?’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也是？</a:t>
            </a:r>
          </a:p>
        </p:txBody>
      </p:sp>
      <p:sp>
        <p:nvSpPr>
          <p:cNvPr id="85" name="圆角矩形 84"/>
          <p:cNvSpPr/>
          <p:nvPr/>
        </p:nvSpPr>
        <p:spPr>
          <a:xfrm>
            <a:off x="4575810" y="1977926"/>
            <a:ext cx="4099560" cy="43993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111" name="组合 110"/>
          <p:cNvGrpSpPr/>
          <p:nvPr/>
        </p:nvGrpSpPr>
        <p:grpSpPr>
          <a:xfrm>
            <a:off x="4836160" y="2021106"/>
            <a:ext cx="3552190" cy="4261581"/>
            <a:chOff x="7616" y="2744"/>
            <a:chExt cx="5594" cy="6711"/>
          </a:xfrm>
        </p:grpSpPr>
        <p:sp>
          <p:nvSpPr>
            <p:cNvPr id="86" name="Rectangle: Rounded Corners 14"/>
            <p:cNvSpPr/>
            <p:nvPr/>
          </p:nvSpPr>
          <p:spPr>
            <a:xfrm>
              <a:off x="8753" y="3955"/>
              <a:ext cx="3401" cy="3855"/>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7" name="Flowchart: Magnetic Disk 5"/>
            <p:cNvSpPr/>
            <p:nvPr/>
          </p:nvSpPr>
          <p:spPr>
            <a:xfrm>
              <a:off x="9413" y="8548"/>
              <a:ext cx="2041" cy="907"/>
            </a:xfrm>
            <a:prstGeom prst="flowChartMagneticDisk">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r>
                <a:rPr lang="zh-CN" altLang="en-US" sz="1600" b="1" kern="0" dirty="0">
                  <a:solidFill>
                    <a:prstClr val="black"/>
                  </a:solidFill>
                  <a:latin typeface="Times New Roman" panose="02020603050405020304" pitchFamily="18" charset="0"/>
                  <a:ea typeface="Microsoft YaHei" panose="020B0503020204020204" pitchFamily="34" charset="-122"/>
                </a:rPr>
                <a:t>磁盘</a:t>
              </a:r>
            </a:p>
          </p:txBody>
        </p:sp>
        <p:cxnSp>
          <p:nvCxnSpPr>
            <p:cNvPr id="88" name="Straight Connector 46"/>
            <p:cNvCxnSpPr/>
            <p:nvPr/>
          </p:nvCxnSpPr>
          <p:spPr>
            <a:xfrm>
              <a:off x="10434" y="7810"/>
              <a:ext cx="0" cy="680"/>
            </a:xfrm>
            <a:prstGeom prst="line">
              <a:avLst/>
            </a:prstGeom>
            <a:ln w="3810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Connector 46"/>
            <p:cNvCxnSpPr/>
            <p:nvPr/>
          </p:nvCxnSpPr>
          <p:spPr>
            <a:xfrm>
              <a:off x="10434" y="3275"/>
              <a:ext cx="0" cy="68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Connector 46"/>
            <p:cNvCxnSpPr/>
            <p:nvPr/>
          </p:nvCxnSpPr>
          <p:spPr>
            <a:xfrm>
              <a:off x="10437" y="5651"/>
              <a:ext cx="0" cy="1151"/>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TextBox 54"/>
            <p:cNvSpPr txBox="1"/>
            <p:nvPr/>
          </p:nvSpPr>
          <p:spPr>
            <a:xfrm>
              <a:off x="9687" y="3955"/>
              <a:ext cx="1479" cy="531"/>
            </a:xfrm>
            <a:prstGeom prst="rect">
              <a:avLst/>
            </a:prstGeom>
            <a:noFill/>
          </p:spPr>
          <p:txBody>
            <a:bodyPr wrap="none" rtlCol="0">
              <a:spAutoFit/>
            </a:bodyPr>
            <a:lstStyle/>
            <a:p>
              <a:pPr algn="ctr" defTabSz="914400" fontAlgn="base">
                <a:spcBef>
                  <a:spcPct val="0"/>
                </a:spcBef>
                <a:spcAft>
                  <a:spcPct val="0"/>
                </a:spcAft>
              </a:pPr>
              <a:r>
                <a:rPr lang="en-US" sz="1600" b="1" dirty="0">
                  <a:solidFill>
                    <a:prstClr val="black">
                      <a:lumMod val="65000"/>
                      <a:lumOff val="35000"/>
                    </a:prstClr>
                  </a:solidFill>
                  <a:latin typeface="Times New Roman" panose="02020603050405020304" pitchFamily="18" charset="0"/>
                  <a:ea typeface="Microsoft YaHei" panose="020B0503020204020204" pitchFamily="34" charset="-122"/>
                  <a:cs typeface="Times New Roman" panose="02020603050405020304" pitchFamily="18" charset="0"/>
                </a:rPr>
                <a:t>RDBMS</a:t>
              </a:r>
            </a:p>
          </p:txBody>
        </p:sp>
        <p:sp>
          <p:nvSpPr>
            <p:cNvPr id="92" name="TextBox 50"/>
            <p:cNvSpPr txBox="1"/>
            <p:nvPr/>
          </p:nvSpPr>
          <p:spPr>
            <a:xfrm>
              <a:off x="9329" y="2744"/>
              <a:ext cx="2208" cy="531"/>
            </a:xfrm>
            <a:prstGeom prst="rect">
              <a:avLst/>
            </a:prstGeom>
            <a:noFill/>
          </p:spPr>
          <p:txBody>
            <a:bodyPr wrap="none" rtlCol="0">
              <a:spAutoFit/>
            </a:bodyPr>
            <a:lstStyle/>
            <a:p>
              <a:pPr algn="l" defTabSz="914400" fontAlgn="base">
                <a:spcBef>
                  <a:spcPct val="0"/>
                </a:spcBef>
                <a:spcAft>
                  <a:spcPct val="0"/>
                </a:spcAft>
              </a:pPr>
              <a:r>
                <a:rPr lang="en-US" sz="1600" b="1" dirty="0">
                  <a:solidFill>
                    <a:schemeClr val="tx1"/>
                  </a:solidFill>
                  <a:latin typeface="Times New Roman" panose="02020603050405020304" pitchFamily="18" charset="0"/>
                  <a:ea typeface="Microsoft YaHei" panose="020B0503020204020204" pitchFamily="34" charset="-122"/>
                </a:rPr>
                <a:t>应用程序内存</a:t>
              </a:r>
            </a:p>
          </p:txBody>
        </p:sp>
        <p:sp>
          <p:nvSpPr>
            <p:cNvPr id="93" name="TextBox 51"/>
            <p:cNvSpPr txBox="1"/>
            <p:nvPr/>
          </p:nvSpPr>
          <p:spPr>
            <a:xfrm>
              <a:off x="11956" y="7258"/>
              <a:ext cx="1252" cy="725"/>
            </a:xfrm>
            <a:prstGeom prst="rect">
              <a:avLst/>
            </a:prstGeom>
            <a:noFill/>
            <a:ln>
              <a:noFill/>
            </a:ln>
          </p:spPr>
          <p:txBody>
            <a:bodyPr wrap="none" rtlCol="0">
              <a:spAutoFit/>
            </a:bodyPr>
            <a:lstStyle/>
            <a:p>
              <a:pPr algn="ctr" defTabSz="914400" fontAlgn="base"/>
              <a:r>
                <a:rPr lang="zh-CN" altLang="en-US" sz="1200" b="1" dirty="0">
                  <a:solidFill>
                    <a:schemeClr val="tx1"/>
                  </a:solidFill>
                  <a:latin typeface="Times New Roman" panose="02020603050405020304" pitchFamily="18" charset="0"/>
                  <a:ea typeface="Microsoft YaHei" panose="020B0503020204020204" pitchFamily="34" charset="-122"/>
                </a:rPr>
                <a:t>索引筛选</a:t>
              </a:r>
            </a:p>
            <a:p>
              <a:pPr algn="ctr" defTabSz="914400" fontAlgn="base"/>
              <a:r>
                <a:rPr lang="zh-CN" altLang="en-US" sz="1200" b="1" dirty="0">
                  <a:solidFill>
                    <a:schemeClr val="tx1"/>
                  </a:solidFill>
                  <a:latin typeface="Times New Roman" panose="02020603050405020304" pitchFamily="18" charset="0"/>
                  <a:ea typeface="Microsoft YaHei" panose="020B0503020204020204" pitchFamily="34" charset="-122"/>
                </a:rPr>
                <a:t>谓词</a:t>
              </a:r>
            </a:p>
          </p:txBody>
        </p:sp>
        <p:sp>
          <p:nvSpPr>
            <p:cNvPr id="94" name="圆角矩形 93"/>
            <p:cNvSpPr/>
            <p:nvPr/>
          </p:nvSpPr>
          <p:spPr>
            <a:xfrm>
              <a:off x="8900" y="4538"/>
              <a:ext cx="3017" cy="111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5" name="TextBox 53"/>
            <p:cNvSpPr txBox="1"/>
            <p:nvPr/>
          </p:nvSpPr>
          <p:spPr>
            <a:xfrm>
              <a:off x="11962" y="5015"/>
              <a:ext cx="1248" cy="725"/>
            </a:xfrm>
            <a:prstGeom prst="rect">
              <a:avLst/>
            </a:prstGeom>
            <a:noFill/>
          </p:spPr>
          <p:txBody>
            <a:bodyPr wrap="none" rtlCol="0">
              <a:spAutoFit/>
            </a:bodyPr>
            <a:lstStyle/>
            <a:p>
              <a:pPr algn="ctr" defTabSz="914400" fontAlgn="base"/>
              <a:r>
                <a:rPr lang="zh-CN" altLang="en-US" sz="1200" b="1" dirty="0">
                  <a:solidFill>
                    <a:schemeClr val="tx1"/>
                  </a:solidFill>
                  <a:latin typeface="Times New Roman" panose="02020603050405020304" pitchFamily="18" charset="0"/>
                  <a:ea typeface="Microsoft YaHei" panose="020B0503020204020204" pitchFamily="34" charset="-122"/>
                </a:rPr>
                <a:t>第二阶段</a:t>
              </a:r>
            </a:p>
            <a:p>
              <a:pPr algn="ctr" defTabSz="914400" fontAlgn="base"/>
              <a:r>
                <a:rPr lang="zh-CN" altLang="en-US" sz="1200" b="1" dirty="0">
                  <a:solidFill>
                    <a:schemeClr val="tx1"/>
                  </a:solidFill>
                  <a:latin typeface="Times New Roman" panose="02020603050405020304" pitchFamily="18" charset="0"/>
                  <a:ea typeface="Microsoft YaHei" panose="020B0503020204020204" pitchFamily="34" charset="-122"/>
                </a:rPr>
                <a:t>谓词</a:t>
              </a:r>
            </a:p>
          </p:txBody>
        </p:sp>
        <p:sp>
          <p:nvSpPr>
            <p:cNvPr id="96" name="圆角矩形 95"/>
            <p:cNvSpPr/>
            <p:nvPr/>
          </p:nvSpPr>
          <p:spPr>
            <a:xfrm>
              <a:off x="8900" y="6300"/>
              <a:ext cx="3016" cy="14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7" name="Rectangle 24"/>
            <p:cNvSpPr/>
            <p:nvPr/>
          </p:nvSpPr>
          <p:spPr>
            <a:xfrm>
              <a:off x="9240" y="6911"/>
              <a:ext cx="2374" cy="710"/>
            </a:xfrm>
            <a:prstGeom prst="rect">
              <a:avLst/>
            </a:prstGeom>
            <a:solidFill>
              <a:srgbClr val="FFFF00"/>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8" name="TextBox 25"/>
            <p:cNvSpPr txBox="1"/>
            <p:nvPr/>
          </p:nvSpPr>
          <p:spPr>
            <a:xfrm>
              <a:off x="9449" y="8007"/>
              <a:ext cx="1734" cy="434"/>
            </a:xfrm>
            <a:prstGeom prst="rect">
              <a:avLst/>
            </a:prstGeom>
            <a:noFill/>
          </p:spPr>
          <p:txBody>
            <a:bodyPr wrap="none" rtlCol="0">
              <a:spAutoFit/>
            </a:bodyPr>
            <a:lstStyle/>
            <a:p>
              <a:pPr defTabSz="914400" fontAlgn="base">
                <a:spcBef>
                  <a:spcPct val="0"/>
                </a:spcBef>
                <a:spcAft>
                  <a:spcPct val="0"/>
                </a:spcAft>
              </a:pPr>
              <a:r>
                <a:rPr lang="zh-CN" altLang="en-US" sz="1200" b="1" dirty="0">
                  <a:solidFill>
                    <a:schemeClr val="tx1"/>
                  </a:solidFill>
                  <a:latin typeface="Times New Roman" panose="02020603050405020304" pitchFamily="18" charset="0"/>
                  <a:ea typeface="Microsoft YaHei" panose="020B0503020204020204" pitchFamily="34" charset="-122"/>
                </a:rPr>
                <a:t>索引匹配谓词</a:t>
              </a:r>
            </a:p>
          </p:txBody>
        </p:sp>
        <p:sp>
          <p:nvSpPr>
            <p:cNvPr id="99" name="TextBox 54"/>
            <p:cNvSpPr txBox="1"/>
            <p:nvPr/>
          </p:nvSpPr>
          <p:spPr>
            <a:xfrm>
              <a:off x="9665" y="4525"/>
              <a:ext cx="1577" cy="531"/>
            </a:xfrm>
            <a:prstGeom prst="rect">
              <a:avLst/>
            </a:prstGeom>
            <a:noFill/>
          </p:spPr>
          <p:txBody>
            <a:bodyPr wrap="none" rtlCol="0">
              <a:spAutoFit/>
            </a:bodyPr>
            <a:lstStyle/>
            <a:p>
              <a:pPr algn="ctr" defTabSz="914400" fontAlgn="base">
                <a:spcBef>
                  <a:spcPct val="0"/>
                </a:spcBef>
                <a:spcAft>
                  <a:spcPct val="0"/>
                </a:spcAft>
              </a:pPr>
              <a:r>
                <a:rPr lang="en-US" sz="16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SQL</a:t>
              </a:r>
              <a:r>
                <a:rPr lang="zh-CN" altLang="en-US" sz="16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引擎</a:t>
              </a:r>
            </a:p>
          </p:txBody>
        </p:sp>
        <p:grpSp>
          <p:nvGrpSpPr>
            <p:cNvPr id="100" name="组合 99"/>
            <p:cNvGrpSpPr/>
            <p:nvPr/>
          </p:nvGrpSpPr>
          <p:grpSpPr>
            <a:xfrm>
              <a:off x="9239" y="5037"/>
              <a:ext cx="2375" cy="532"/>
              <a:chOff x="10116" y="4823"/>
              <a:chExt cx="1990" cy="532"/>
            </a:xfrm>
          </p:grpSpPr>
          <p:sp>
            <p:nvSpPr>
              <p:cNvPr id="101" name="Rectangle 24"/>
              <p:cNvSpPr/>
              <p:nvPr/>
            </p:nvSpPr>
            <p:spPr>
              <a:xfrm>
                <a:off x="10116" y="4823"/>
                <a:ext cx="1990" cy="532"/>
              </a:xfrm>
              <a:prstGeom prst="rect">
                <a:avLst/>
              </a:prstGeom>
              <a:solidFill>
                <a:srgbClr val="FFFF00"/>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02" name="TextBox 45"/>
              <p:cNvSpPr txBox="1"/>
              <p:nvPr/>
            </p:nvSpPr>
            <p:spPr>
              <a:xfrm>
                <a:off x="10167" y="4824"/>
                <a:ext cx="1888" cy="483"/>
              </a:xfrm>
              <a:prstGeom prst="rect">
                <a:avLst/>
              </a:prstGeom>
              <a:noFill/>
            </p:spPr>
            <p:txBody>
              <a:bodyPr wrap="square" rtlCol="0">
                <a:spAutoFit/>
              </a:bodyPr>
              <a:lstStyle/>
              <a:p>
                <a:pPr algn="ctr" defTabSz="914400" fontAlgn="base">
                  <a:spcBef>
                    <a:spcPct val="0"/>
                  </a:spcBef>
                  <a:spcAft>
                    <a:spcPct val="0"/>
                  </a:spcAft>
                </a:pPr>
                <a:r>
                  <a:rPr lang="zh-CN" altLang="en-US" sz="1400" b="1" dirty="0">
                    <a:solidFill>
                      <a:prstClr val="black"/>
                    </a:solidFill>
                    <a:latin typeface="Times New Roman" panose="02020603050405020304" pitchFamily="18" charset="0"/>
                    <a:ea typeface="Microsoft YaHei" panose="020B0503020204020204" pitchFamily="34" charset="-122"/>
                  </a:rPr>
                  <a:t>线程缓冲区</a:t>
                </a:r>
              </a:p>
            </p:txBody>
          </p:sp>
        </p:grpSp>
        <p:sp>
          <p:nvSpPr>
            <p:cNvPr id="103" name="TextBox 54"/>
            <p:cNvSpPr txBox="1"/>
            <p:nvPr/>
          </p:nvSpPr>
          <p:spPr>
            <a:xfrm>
              <a:off x="9668" y="6331"/>
              <a:ext cx="1572" cy="531"/>
            </a:xfrm>
            <a:prstGeom prst="rect">
              <a:avLst/>
            </a:prstGeom>
            <a:noFill/>
          </p:spPr>
          <p:txBody>
            <a:bodyPr wrap="none" rtlCol="0">
              <a:spAutoFit/>
            </a:bodyPr>
            <a:lstStyle/>
            <a:p>
              <a:pPr algn="ctr" defTabSz="914400" fontAlgn="base">
                <a:spcBef>
                  <a:spcPct val="0"/>
                </a:spcBef>
                <a:spcAft>
                  <a:spcPct val="0"/>
                </a:spcAft>
              </a:pPr>
              <a:r>
                <a:rPr lang="zh-CN" altLang="en-US" sz="1600" b="1" dirty="0">
                  <a:solidFill>
                    <a:schemeClr val="tx1"/>
                  </a:solidFill>
                  <a:latin typeface="Times New Roman" panose="02020603050405020304" pitchFamily="18" charset="0"/>
                  <a:ea typeface="Microsoft YaHei" panose="020B0503020204020204" pitchFamily="34" charset="-122"/>
                </a:rPr>
                <a:t>存储引擎</a:t>
              </a:r>
            </a:p>
          </p:txBody>
        </p:sp>
        <p:sp>
          <p:nvSpPr>
            <p:cNvPr id="104" name="Rectangle 17"/>
            <p:cNvSpPr/>
            <p:nvPr/>
          </p:nvSpPr>
          <p:spPr>
            <a:xfrm>
              <a:off x="9340"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05" name="Rectangle 17"/>
            <p:cNvSpPr/>
            <p:nvPr/>
          </p:nvSpPr>
          <p:spPr>
            <a:xfrm>
              <a:off x="10702"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06" name="Rectangle 17"/>
            <p:cNvSpPr/>
            <p:nvPr/>
          </p:nvSpPr>
          <p:spPr>
            <a:xfrm>
              <a:off x="10239"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07" name="Rectangle 17"/>
            <p:cNvSpPr/>
            <p:nvPr/>
          </p:nvSpPr>
          <p:spPr>
            <a:xfrm>
              <a:off x="11177"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08" name="Rectangle 17"/>
            <p:cNvSpPr/>
            <p:nvPr/>
          </p:nvSpPr>
          <p:spPr>
            <a:xfrm>
              <a:off x="9797"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09" name="TextBox 18"/>
            <p:cNvSpPr txBox="1"/>
            <p:nvPr/>
          </p:nvSpPr>
          <p:spPr>
            <a:xfrm>
              <a:off x="9811" y="6883"/>
              <a:ext cx="1251" cy="483"/>
            </a:xfrm>
            <a:prstGeom prst="rect">
              <a:avLst/>
            </a:prstGeom>
            <a:noFill/>
          </p:spPr>
          <p:txBody>
            <a:bodyPr wrap="square" rtlCol="0">
              <a:spAutoFit/>
            </a:bodyPr>
            <a:lstStyle/>
            <a:p>
              <a:pPr defTabSz="914400" fontAlgn="base">
                <a:spcBef>
                  <a:spcPct val="0"/>
                </a:spcBef>
                <a:spcAft>
                  <a:spcPct val="0"/>
                </a:spcAft>
              </a:pPr>
              <a:r>
                <a:rPr lang="zh-CN" altLang="en-US" sz="1400" b="1" dirty="0">
                  <a:solidFill>
                    <a:prstClr val="black"/>
                  </a:solidFill>
                  <a:latin typeface="Times New Roman" panose="02020603050405020304" pitchFamily="18" charset="0"/>
                  <a:ea typeface="Microsoft YaHei" panose="020B0503020204020204" pitchFamily="34" charset="-122"/>
                </a:rPr>
                <a:t>缓冲池</a:t>
              </a:r>
            </a:p>
          </p:txBody>
        </p:sp>
        <p:sp>
          <p:nvSpPr>
            <p:cNvPr id="110" name="TextBox 52"/>
            <p:cNvSpPr txBox="1"/>
            <p:nvPr/>
          </p:nvSpPr>
          <p:spPr>
            <a:xfrm>
              <a:off x="7616" y="7257"/>
              <a:ext cx="1248" cy="725"/>
            </a:xfrm>
            <a:prstGeom prst="rect">
              <a:avLst/>
            </a:prstGeom>
            <a:noFill/>
          </p:spPr>
          <p:txBody>
            <a:bodyPr wrap="none" rtlCol="0">
              <a:spAutoFit/>
            </a:bodyPr>
            <a:lstStyle/>
            <a:p>
              <a:pPr algn="ctr" defTabSz="914400" fontAlgn="base"/>
              <a:r>
                <a:rPr lang="zh-CN" altLang="en-US" sz="1200" b="1" dirty="0">
                  <a:solidFill>
                    <a:schemeClr val="tx1"/>
                  </a:solidFill>
                  <a:latin typeface="Times New Roman" panose="02020603050405020304" pitchFamily="18" charset="0"/>
                  <a:ea typeface="Microsoft YaHei" panose="020B0503020204020204" pitchFamily="34" charset="-122"/>
                </a:rPr>
                <a:t>第一阶段</a:t>
              </a:r>
            </a:p>
            <a:p>
              <a:pPr algn="ctr" defTabSz="914400" fontAlgn="base"/>
              <a:r>
                <a:rPr lang="zh-CN" altLang="en-US" sz="1200" b="1" dirty="0">
                  <a:solidFill>
                    <a:schemeClr val="tx1"/>
                  </a:solidFill>
                  <a:latin typeface="Times New Roman" panose="02020603050405020304" pitchFamily="18" charset="0"/>
                  <a:ea typeface="Microsoft YaHei" panose="020B0503020204020204" pitchFamily="34" charset="-122"/>
                </a:rPr>
                <a:t>谓词</a:t>
              </a:r>
            </a:p>
          </p:txBody>
        </p:sp>
      </p:grpSp>
      <p:sp>
        <p:nvSpPr>
          <p:cNvPr id="24" name="右大括号 23"/>
          <p:cNvSpPr/>
          <p:nvPr/>
        </p:nvSpPr>
        <p:spPr>
          <a:xfrm>
            <a:off x="2113915" y="2640965"/>
            <a:ext cx="127635" cy="3371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7" name="右箭头 26"/>
          <p:cNvSpPr/>
          <p:nvPr/>
        </p:nvSpPr>
        <p:spPr>
          <a:xfrm>
            <a:off x="2364105" y="2764155"/>
            <a:ext cx="354965" cy="9080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8" name="文本框 27"/>
          <p:cNvSpPr txBox="1"/>
          <p:nvPr/>
        </p:nvSpPr>
        <p:spPr>
          <a:xfrm>
            <a:off x="2810510" y="2640965"/>
            <a:ext cx="1031240" cy="337185"/>
          </a:xfrm>
          <a:prstGeom prst="rect">
            <a:avLst/>
          </a:prstGeom>
          <a:noFill/>
        </p:spPr>
        <p:txBody>
          <a:bodyPr wrap="square" rtlCol="0">
            <a:spAutoFit/>
          </a:bodyPr>
          <a:lstStyle/>
          <a:p>
            <a:r>
              <a:rPr lang="en-US" altLang="zh-CN" sz="1600">
                <a:latin typeface="Times New Roman" panose="02020603050405020304" pitchFamily="18" charset="0"/>
                <a:cs typeface="Times New Roman" panose="02020603050405020304" pitchFamily="18" charset="0"/>
              </a:rPr>
              <a:t>o.cid = ?</a:t>
            </a:r>
          </a:p>
        </p:txBody>
      </p:sp>
      <p:sp>
        <p:nvSpPr>
          <p:cNvPr id="4" name="Title 1"/>
          <p:cNvSpPr txBox="1"/>
          <p:nvPr/>
        </p:nvSpPr>
        <p:spPr>
          <a:xfrm>
            <a:off x="10160" y="172085"/>
            <a:ext cx="7576820" cy="59372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sym typeface="+mn-ea"/>
              </a:rPr>
              <a:t>RBO-CBO</a:t>
            </a:r>
            <a:r>
              <a:rPr lang="zh-CN" altLang="en-US" sz="2800" b="1" dirty="0">
                <a:latin typeface="Times New Roman" panose="02020603050405020304" pitchFamily="18" charset="0"/>
                <a:sym typeface="+mn-ea"/>
              </a:rPr>
              <a:t>案例</a:t>
            </a:r>
          </a:p>
          <a:p>
            <a:endParaRPr lang="zh-CN" altLang="en-US" sz="2250" b="1" dirty="0">
              <a:latin typeface="+mj-ea"/>
              <a:cs typeface="+mj-e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5146040" y="5782945"/>
            <a:ext cx="1740535" cy="3638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矩形 3"/>
          <p:cNvSpPr/>
          <p:nvPr/>
        </p:nvSpPr>
        <p:spPr>
          <a:xfrm>
            <a:off x="-24130" y="951230"/>
            <a:ext cx="4237355" cy="109156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en-US" altLang="zh-CN" sz="1600"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o - c - p </a:t>
            </a:r>
            <a:r>
              <a:rPr lang="zh-CN" altLang="en-US" sz="1600"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性能分析</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如果</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US" altLang="zh-CN" sz="1400" b="1" i="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o.cid</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 ?’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是第二阶段谓词？</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并且</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US" altLang="zh-CN" sz="1400" b="1" i="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o</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i="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date </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BETWEEN ? AND ?’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也是？</a:t>
            </a:r>
            <a:r>
              <a:rPr lang="en-US" altLang="zh-CN"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p>
        </p:txBody>
      </p:sp>
      <p:grpSp>
        <p:nvGrpSpPr>
          <p:cNvPr id="39" name="组合 38"/>
          <p:cNvGrpSpPr/>
          <p:nvPr/>
        </p:nvGrpSpPr>
        <p:grpSpPr>
          <a:xfrm>
            <a:off x="-24313" y="2004060"/>
            <a:ext cx="3455218" cy="4291330"/>
            <a:chOff x="7616" y="2744"/>
            <a:chExt cx="5594" cy="6947"/>
          </a:xfrm>
        </p:grpSpPr>
        <p:sp>
          <p:nvSpPr>
            <p:cNvPr id="40" name="圆角矩形 39"/>
            <p:cNvSpPr/>
            <p:nvPr/>
          </p:nvSpPr>
          <p:spPr>
            <a:xfrm>
              <a:off x="7745" y="2763"/>
              <a:ext cx="5361" cy="69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a:p>
          </p:txBody>
        </p:sp>
        <p:sp>
          <p:nvSpPr>
            <p:cNvPr id="41" name="Rectangle: Rounded Corners 14"/>
            <p:cNvSpPr/>
            <p:nvPr/>
          </p:nvSpPr>
          <p:spPr>
            <a:xfrm>
              <a:off x="8753" y="3955"/>
              <a:ext cx="3401" cy="3855"/>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42" name="Flowchart: Magnetic Disk 5"/>
            <p:cNvSpPr/>
            <p:nvPr/>
          </p:nvSpPr>
          <p:spPr>
            <a:xfrm>
              <a:off x="9413" y="8548"/>
              <a:ext cx="2041" cy="907"/>
            </a:xfrm>
            <a:prstGeom prst="flowChartMagneticDisk">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r>
                <a:rPr lang="zh-CN" altLang="en-US" sz="1400" b="1" kern="0" dirty="0">
                  <a:solidFill>
                    <a:prstClr val="black"/>
                  </a:solidFill>
                  <a:latin typeface="Microsoft YaHei" panose="020B0503020204020204" pitchFamily="34" charset="-122"/>
                  <a:ea typeface="Microsoft YaHei" panose="020B0503020204020204" pitchFamily="34" charset="-122"/>
                </a:rPr>
                <a:t>磁盘</a:t>
              </a:r>
            </a:p>
          </p:txBody>
        </p:sp>
        <p:cxnSp>
          <p:nvCxnSpPr>
            <p:cNvPr id="43" name="Straight Connector 46"/>
            <p:cNvCxnSpPr/>
            <p:nvPr/>
          </p:nvCxnSpPr>
          <p:spPr>
            <a:xfrm>
              <a:off x="10434" y="7810"/>
              <a:ext cx="0" cy="680"/>
            </a:xfrm>
            <a:prstGeom prst="line">
              <a:avLst/>
            </a:prstGeom>
            <a:ln w="3810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6"/>
            <p:cNvCxnSpPr/>
            <p:nvPr/>
          </p:nvCxnSpPr>
          <p:spPr>
            <a:xfrm>
              <a:off x="10434" y="3275"/>
              <a:ext cx="0" cy="68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6"/>
            <p:cNvCxnSpPr/>
            <p:nvPr/>
          </p:nvCxnSpPr>
          <p:spPr>
            <a:xfrm>
              <a:off x="10437" y="5651"/>
              <a:ext cx="0" cy="1151"/>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TextBox 54"/>
            <p:cNvSpPr txBox="1"/>
            <p:nvPr/>
          </p:nvSpPr>
          <p:spPr>
            <a:xfrm>
              <a:off x="9687" y="3955"/>
              <a:ext cx="1479" cy="497"/>
            </a:xfrm>
            <a:prstGeom prst="rect">
              <a:avLst/>
            </a:prstGeom>
            <a:noFill/>
          </p:spPr>
          <p:txBody>
            <a:bodyPr wrap="square" rtlCol="0">
              <a:spAutoFit/>
            </a:bodyPr>
            <a:lstStyle/>
            <a:p>
              <a:pPr algn="ctr" defTabSz="914400" fontAlgn="base">
                <a:spcBef>
                  <a:spcPct val="0"/>
                </a:spcBef>
                <a:spcAft>
                  <a:spcPct val="0"/>
                </a:spcAft>
              </a:pPr>
              <a:r>
                <a:rPr lang="en-US" sz="1400" b="1" dirty="0">
                  <a:solidFill>
                    <a:prstClr val="black">
                      <a:lumMod val="65000"/>
                      <a:lumOff val="35000"/>
                    </a:prstClr>
                  </a:solidFill>
                  <a:latin typeface="Calibri" charset="0"/>
                  <a:ea typeface="Microsoft YaHei" panose="020B0503020204020204" pitchFamily="34" charset="-122"/>
                </a:rPr>
                <a:t>RDBMS</a:t>
              </a:r>
            </a:p>
          </p:txBody>
        </p:sp>
        <p:sp>
          <p:nvSpPr>
            <p:cNvPr id="47" name="TextBox 50"/>
            <p:cNvSpPr txBox="1"/>
            <p:nvPr/>
          </p:nvSpPr>
          <p:spPr>
            <a:xfrm>
              <a:off x="9329" y="2744"/>
              <a:ext cx="2208" cy="497"/>
            </a:xfrm>
            <a:prstGeom prst="rect">
              <a:avLst/>
            </a:prstGeom>
            <a:noFill/>
          </p:spPr>
          <p:txBody>
            <a:bodyPr wrap="square" rtlCol="0">
              <a:spAutoFit/>
            </a:bodyPr>
            <a:lstStyle/>
            <a:p>
              <a:pPr algn="l" defTabSz="914400" fontAlgn="base">
                <a:spcBef>
                  <a:spcPct val="0"/>
                </a:spcBef>
                <a:spcAft>
                  <a:spcPct val="0"/>
                </a:spcAft>
              </a:pPr>
              <a:r>
                <a:rPr lang="en-US" sz="1400" b="1" dirty="0">
                  <a:solidFill>
                    <a:schemeClr val="tx1"/>
                  </a:solidFill>
                  <a:latin typeface="Calibri" charset="0"/>
                  <a:ea typeface="Microsoft YaHei" panose="020B0503020204020204" pitchFamily="34" charset="-122"/>
                </a:rPr>
                <a:t>应用程序内存</a:t>
              </a:r>
            </a:p>
          </p:txBody>
        </p:sp>
        <p:sp>
          <p:nvSpPr>
            <p:cNvPr id="48" name="TextBox 51"/>
            <p:cNvSpPr txBox="1"/>
            <p:nvPr/>
          </p:nvSpPr>
          <p:spPr>
            <a:xfrm>
              <a:off x="11956" y="7258"/>
              <a:ext cx="1252" cy="646"/>
            </a:xfrm>
            <a:prstGeom prst="rect">
              <a:avLst/>
            </a:prstGeom>
            <a:noFill/>
            <a:ln>
              <a:noFill/>
            </a:ln>
          </p:spPr>
          <p:txBody>
            <a:bodyPr wrap="square" rtlCol="0">
              <a:spAutoFit/>
            </a:bodyPr>
            <a:lstStyle/>
            <a:p>
              <a:pPr algn="ctr" defTabSz="914400" fontAlgn="base"/>
              <a:r>
                <a:rPr lang="zh-CN" altLang="en-US" sz="1000" b="1" dirty="0">
                  <a:solidFill>
                    <a:schemeClr val="tx1"/>
                  </a:solidFill>
                  <a:latin typeface="Calibri" charset="0"/>
                  <a:ea typeface="Microsoft YaHei" panose="020B0503020204020204" pitchFamily="34" charset="-122"/>
                </a:rPr>
                <a:t>索引筛选</a:t>
              </a:r>
            </a:p>
            <a:p>
              <a:pPr algn="ctr" defTabSz="914400" fontAlgn="base"/>
              <a:r>
                <a:rPr lang="zh-CN" altLang="en-US" sz="1000" b="1" dirty="0">
                  <a:solidFill>
                    <a:schemeClr val="tx1"/>
                  </a:solidFill>
                  <a:latin typeface="Calibri" charset="0"/>
                  <a:ea typeface="Microsoft YaHei" panose="020B0503020204020204" pitchFamily="34" charset="-122"/>
                </a:rPr>
                <a:t>谓词</a:t>
              </a:r>
            </a:p>
          </p:txBody>
        </p:sp>
        <p:sp>
          <p:nvSpPr>
            <p:cNvPr id="49" name="圆角矩形 48"/>
            <p:cNvSpPr/>
            <p:nvPr/>
          </p:nvSpPr>
          <p:spPr>
            <a:xfrm>
              <a:off x="8900" y="4538"/>
              <a:ext cx="3017" cy="111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TextBox 53"/>
            <p:cNvSpPr txBox="1"/>
            <p:nvPr/>
          </p:nvSpPr>
          <p:spPr>
            <a:xfrm>
              <a:off x="11962" y="5015"/>
              <a:ext cx="1248" cy="646"/>
            </a:xfrm>
            <a:prstGeom prst="rect">
              <a:avLst/>
            </a:prstGeom>
            <a:noFill/>
          </p:spPr>
          <p:txBody>
            <a:bodyPr wrap="square" rtlCol="0">
              <a:spAutoFit/>
            </a:bodyPr>
            <a:lstStyle/>
            <a:p>
              <a:pPr algn="ctr" defTabSz="914400" fontAlgn="base"/>
              <a:r>
                <a:rPr lang="zh-CN" altLang="en-US" sz="1000" b="1" dirty="0">
                  <a:solidFill>
                    <a:schemeClr val="tx1"/>
                  </a:solidFill>
                  <a:latin typeface="Calibri" charset="0"/>
                  <a:ea typeface="Microsoft YaHei" panose="020B0503020204020204" pitchFamily="34" charset="-122"/>
                </a:rPr>
                <a:t>第二阶段</a:t>
              </a:r>
            </a:p>
            <a:p>
              <a:pPr algn="ctr" defTabSz="914400" fontAlgn="base"/>
              <a:r>
                <a:rPr lang="zh-CN" altLang="en-US" sz="1000" b="1" dirty="0">
                  <a:solidFill>
                    <a:schemeClr val="tx1"/>
                  </a:solidFill>
                  <a:latin typeface="Calibri" charset="0"/>
                  <a:ea typeface="Microsoft YaHei" panose="020B0503020204020204" pitchFamily="34" charset="-122"/>
                </a:rPr>
                <a:t>谓词</a:t>
              </a:r>
            </a:p>
          </p:txBody>
        </p:sp>
        <p:sp>
          <p:nvSpPr>
            <p:cNvPr id="51" name="圆角矩形 50"/>
            <p:cNvSpPr/>
            <p:nvPr/>
          </p:nvSpPr>
          <p:spPr>
            <a:xfrm>
              <a:off x="8900" y="6300"/>
              <a:ext cx="3016" cy="14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Rectangle 24"/>
            <p:cNvSpPr/>
            <p:nvPr/>
          </p:nvSpPr>
          <p:spPr>
            <a:xfrm>
              <a:off x="9240" y="6911"/>
              <a:ext cx="2374" cy="710"/>
            </a:xfrm>
            <a:prstGeom prst="rect">
              <a:avLst/>
            </a:prstGeom>
            <a:solidFill>
              <a:srgbClr val="FFFF00"/>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53" name="TextBox 25"/>
            <p:cNvSpPr txBox="1"/>
            <p:nvPr/>
          </p:nvSpPr>
          <p:spPr>
            <a:xfrm>
              <a:off x="9449" y="8007"/>
              <a:ext cx="1734" cy="397"/>
            </a:xfrm>
            <a:prstGeom prst="rect">
              <a:avLst/>
            </a:prstGeom>
            <a:noFill/>
          </p:spPr>
          <p:txBody>
            <a:bodyPr wrap="square" rtlCol="0">
              <a:spAutoFit/>
            </a:bodyPr>
            <a:lstStyle/>
            <a:p>
              <a:pPr defTabSz="914400" fontAlgn="base">
                <a:spcBef>
                  <a:spcPct val="0"/>
                </a:spcBef>
                <a:spcAft>
                  <a:spcPct val="0"/>
                </a:spcAft>
              </a:pPr>
              <a:r>
                <a:rPr lang="zh-CN" altLang="en-US" sz="1000" b="1" dirty="0">
                  <a:solidFill>
                    <a:schemeClr val="tx1"/>
                  </a:solidFill>
                  <a:latin typeface="Calibri" charset="0"/>
                  <a:ea typeface="Microsoft YaHei" panose="020B0503020204020204" pitchFamily="34" charset="-122"/>
                </a:rPr>
                <a:t>索引匹配谓词</a:t>
              </a:r>
            </a:p>
          </p:txBody>
        </p:sp>
        <p:sp>
          <p:nvSpPr>
            <p:cNvPr id="54" name="TextBox 54"/>
            <p:cNvSpPr txBox="1"/>
            <p:nvPr/>
          </p:nvSpPr>
          <p:spPr>
            <a:xfrm>
              <a:off x="9665" y="4525"/>
              <a:ext cx="1577" cy="497"/>
            </a:xfrm>
            <a:prstGeom prst="rect">
              <a:avLst/>
            </a:prstGeom>
            <a:noFill/>
          </p:spPr>
          <p:txBody>
            <a:bodyPr wrap="square" rtlCol="0">
              <a:spAutoFit/>
            </a:bodyPr>
            <a:lstStyle/>
            <a:p>
              <a:pPr algn="ctr" defTabSz="914400" fontAlgn="base">
                <a:spcBef>
                  <a:spcPct val="0"/>
                </a:spcBef>
                <a:spcAft>
                  <a:spcPct val="0"/>
                </a:spcAft>
              </a:pPr>
              <a:r>
                <a:rPr lang="en-US" sz="1400" b="1" dirty="0">
                  <a:solidFill>
                    <a:schemeClr val="tx1"/>
                  </a:solidFill>
                  <a:latin typeface="Calibri" charset="0"/>
                  <a:ea typeface="Microsoft YaHei" panose="020B0503020204020204" pitchFamily="34" charset="-122"/>
                </a:rPr>
                <a:t>SQL</a:t>
              </a:r>
              <a:r>
                <a:rPr lang="zh-CN" altLang="en-US" sz="1400" b="1" dirty="0">
                  <a:solidFill>
                    <a:schemeClr val="tx1"/>
                  </a:solidFill>
                  <a:latin typeface="Calibri" charset="0"/>
                  <a:ea typeface="Microsoft YaHei" panose="020B0503020204020204" pitchFamily="34" charset="-122"/>
                </a:rPr>
                <a:t>引擎</a:t>
              </a:r>
            </a:p>
          </p:txBody>
        </p:sp>
        <p:grpSp>
          <p:nvGrpSpPr>
            <p:cNvPr id="55" name="组合 54"/>
            <p:cNvGrpSpPr/>
            <p:nvPr/>
          </p:nvGrpSpPr>
          <p:grpSpPr>
            <a:xfrm>
              <a:off x="9239" y="5037"/>
              <a:ext cx="2375" cy="532"/>
              <a:chOff x="10116" y="4823"/>
              <a:chExt cx="1990" cy="532"/>
            </a:xfrm>
          </p:grpSpPr>
          <p:sp>
            <p:nvSpPr>
              <p:cNvPr id="56" name="Rectangle 24"/>
              <p:cNvSpPr/>
              <p:nvPr/>
            </p:nvSpPr>
            <p:spPr>
              <a:xfrm>
                <a:off x="10116" y="4823"/>
                <a:ext cx="1990" cy="532"/>
              </a:xfrm>
              <a:prstGeom prst="rect">
                <a:avLst/>
              </a:prstGeom>
              <a:solidFill>
                <a:srgbClr val="FFFF00"/>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57" name="TextBox 45"/>
              <p:cNvSpPr txBox="1"/>
              <p:nvPr/>
            </p:nvSpPr>
            <p:spPr>
              <a:xfrm>
                <a:off x="10167" y="4824"/>
                <a:ext cx="1888" cy="446"/>
              </a:xfrm>
              <a:prstGeom prst="rect">
                <a:avLst/>
              </a:prstGeom>
              <a:noFill/>
            </p:spPr>
            <p:txBody>
              <a:bodyPr wrap="square" rtlCol="0">
                <a:spAutoFit/>
              </a:bodyPr>
              <a:lstStyle/>
              <a:p>
                <a:pPr algn="ctr" defTabSz="914400" fontAlgn="base">
                  <a:spcBef>
                    <a:spcPct val="0"/>
                  </a:spcBef>
                  <a:spcAft>
                    <a:spcPct val="0"/>
                  </a:spcAft>
                </a:pPr>
                <a:r>
                  <a:rPr lang="zh-CN" altLang="en-US" sz="1200" b="1" dirty="0">
                    <a:solidFill>
                      <a:prstClr val="black"/>
                    </a:solidFill>
                    <a:latin typeface="Calibri" charset="0"/>
                    <a:ea typeface="Microsoft YaHei" panose="020B0503020204020204" pitchFamily="34" charset="-122"/>
                  </a:rPr>
                  <a:t>线程缓冲区</a:t>
                </a:r>
              </a:p>
            </p:txBody>
          </p:sp>
        </p:grpSp>
        <p:sp>
          <p:nvSpPr>
            <p:cNvPr id="58" name="TextBox 54"/>
            <p:cNvSpPr txBox="1"/>
            <p:nvPr/>
          </p:nvSpPr>
          <p:spPr>
            <a:xfrm>
              <a:off x="9668" y="6331"/>
              <a:ext cx="1572" cy="497"/>
            </a:xfrm>
            <a:prstGeom prst="rect">
              <a:avLst/>
            </a:prstGeom>
            <a:noFill/>
          </p:spPr>
          <p:txBody>
            <a:bodyPr wrap="square" rtlCol="0">
              <a:spAutoFit/>
            </a:bodyPr>
            <a:lstStyle/>
            <a:p>
              <a:pPr algn="ctr" defTabSz="914400" fontAlgn="base">
                <a:spcBef>
                  <a:spcPct val="0"/>
                </a:spcBef>
                <a:spcAft>
                  <a:spcPct val="0"/>
                </a:spcAft>
              </a:pPr>
              <a:r>
                <a:rPr lang="zh-CN" altLang="en-US" sz="1400" b="1" dirty="0">
                  <a:solidFill>
                    <a:schemeClr val="tx1"/>
                  </a:solidFill>
                  <a:latin typeface="Calibri" charset="0"/>
                  <a:ea typeface="Microsoft YaHei" panose="020B0503020204020204" pitchFamily="34" charset="-122"/>
                </a:rPr>
                <a:t>存储引擎</a:t>
              </a:r>
            </a:p>
          </p:txBody>
        </p:sp>
        <p:sp>
          <p:nvSpPr>
            <p:cNvPr id="59" name="Rectangle 17"/>
            <p:cNvSpPr/>
            <p:nvPr/>
          </p:nvSpPr>
          <p:spPr>
            <a:xfrm>
              <a:off x="9340"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60" name="Rectangle 17"/>
            <p:cNvSpPr/>
            <p:nvPr/>
          </p:nvSpPr>
          <p:spPr>
            <a:xfrm>
              <a:off x="10702"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61" name="Rectangle 17"/>
            <p:cNvSpPr/>
            <p:nvPr/>
          </p:nvSpPr>
          <p:spPr>
            <a:xfrm>
              <a:off x="10239"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62" name="Rectangle 17"/>
            <p:cNvSpPr/>
            <p:nvPr/>
          </p:nvSpPr>
          <p:spPr>
            <a:xfrm>
              <a:off x="11177"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63" name="Rectangle 17"/>
            <p:cNvSpPr/>
            <p:nvPr/>
          </p:nvSpPr>
          <p:spPr>
            <a:xfrm>
              <a:off x="9797"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64" name="TextBox 18"/>
            <p:cNvSpPr txBox="1"/>
            <p:nvPr/>
          </p:nvSpPr>
          <p:spPr>
            <a:xfrm>
              <a:off x="9811" y="6883"/>
              <a:ext cx="1251" cy="446"/>
            </a:xfrm>
            <a:prstGeom prst="rect">
              <a:avLst/>
            </a:prstGeom>
            <a:noFill/>
          </p:spPr>
          <p:txBody>
            <a:bodyPr wrap="square" rtlCol="0">
              <a:spAutoFit/>
            </a:bodyPr>
            <a:lstStyle/>
            <a:p>
              <a:pPr defTabSz="914400" fontAlgn="base">
                <a:spcBef>
                  <a:spcPct val="0"/>
                </a:spcBef>
                <a:spcAft>
                  <a:spcPct val="0"/>
                </a:spcAft>
              </a:pPr>
              <a:r>
                <a:rPr lang="zh-CN" altLang="en-US" sz="1200" b="1" dirty="0">
                  <a:solidFill>
                    <a:prstClr val="black"/>
                  </a:solidFill>
                  <a:latin typeface="Calibri" charset="0"/>
                  <a:ea typeface="Microsoft YaHei" panose="020B0503020204020204" pitchFamily="34" charset="-122"/>
                </a:rPr>
                <a:t>缓冲池</a:t>
              </a:r>
            </a:p>
          </p:txBody>
        </p:sp>
        <p:sp>
          <p:nvSpPr>
            <p:cNvPr id="65" name="TextBox 52"/>
            <p:cNvSpPr txBox="1"/>
            <p:nvPr/>
          </p:nvSpPr>
          <p:spPr>
            <a:xfrm>
              <a:off x="7616" y="7257"/>
              <a:ext cx="1248" cy="646"/>
            </a:xfrm>
            <a:prstGeom prst="rect">
              <a:avLst/>
            </a:prstGeom>
            <a:noFill/>
          </p:spPr>
          <p:txBody>
            <a:bodyPr wrap="square" rtlCol="0">
              <a:spAutoFit/>
            </a:bodyPr>
            <a:lstStyle/>
            <a:p>
              <a:pPr algn="ctr" defTabSz="914400" fontAlgn="base"/>
              <a:r>
                <a:rPr lang="zh-CN" altLang="en-US" sz="1000" b="1" dirty="0">
                  <a:solidFill>
                    <a:schemeClr val="tx1"/>
                  </a:solidFill>
                  <a:latin typeface="Calibri" charset="0"/>
                  <a:ea typeface="Microsoft YaHei" panose="020B0503020204020204" pitchFamily="34" charset="-122"/>
                </a:rPr>
                <a:t>第一阶段</a:t>
              </a:r>
            </a:p>
            <a:p>
              <a:pPr algn="ctr" defTabSz="914400" fontAlgn="base"/>
              <a:r>
                <a:rPr lang="zh-CN" altLang="en-US" sz="1000" b="1" dirty="0">
                  <a:solidFill>
                    <a:schemeClr val="tx1"/>
                  </a:solidFill>
                  <a:latin typeface="Calibri" charset="0"/>
                  <a:ea typeface="Microsoft YaHei" panose="020B0503020204020204" pitchFamily="34" charset="-122"/>
                </a:rPr>
                <a:t>谓词</a:t>
              </a:r>
            </a:p>
          </p:txBody>
        </p:sp>
      </p:grpSp>
      <p:sp>
        <p:nvSpPr>
          <p:cNvPr id="5" name="矩形 4"/>
          <p:cNvSpPr/>
          <p:nvPr/>
        </p:nvSpPr>
        <p:spPr>
          <a:xfrm>
            <a:off x="4622800" y="1089660"/>
            <a:ext cx="4102735" cy="209169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en-US" altLang="zh-CN"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o</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表只能用全表扫描</a:t>
            </a:r>
            <a:r>
              <a:rPr lang="en-US" altLang="zh-CN"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(table scan)</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500,000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个</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I/O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块</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50,000,000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复制</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50,000,000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过滤</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50,000,000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最终剩下</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2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p:txBody>
      </p:sp>
      <p:sp>
        <p:nvSpPr>
          <p:cNvPr id="6" name="矩形 5"/>
          <p:cNvSpPr/>
          <p:nvPr/>
        </p:nvSpPr>
        <p:spPr>
          <a:xfrm>
            <a:off x="4622800" y="3405505"/>
            <a:ext cx="4521835" cy="275844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开销估算：</a:t>
            </a:r>
          </a:p>
          <a:p>
            <a:pPr marL="742950" lvl="1" indent="-285750">
              <a:lnSpc>
                <a:spcPts val="2600"/>
              </a:lnSpc>
              <a:buFont typeface="Wingdings" panose="05000000000000000000" pitchFamily="2" charset="2"/>
              <a:buChar char="Ø"/>
              <a:defRPr/>
            </a:pP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I/O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1ms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500,000 = 500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p>
          <a:p>
            <a:pPr marL="742950" lvl="1" indent="-285750">
              <a:lnSpc>
                <a:spcPts val="2600"/>
              </a:lnSpc>
              <a:buFont typeface="Wingdings" panose="05000000000000000000" pitchFamily="2" charset="2"/>
              <a:buChar char="Ø"/>
              <a:defRPr/>
            </a:pP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CPU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a:t>
            </a:r>
            <a:endPar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200150" lvl="2" indent="-285750">
              <a:lnSpc>
                <a:spcPts val="2600"/>
              </a:lnSpc>
              <a:buFont typeface="Wingdings" panose="05000000000000000000" charset="0"/>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存储引擎：</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5us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50,000,000 = 250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endPar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200150" lvl="2" indent="-285750">
              <a:lnSpc>
                <a:spcPts val="2600"/>
              </a:lnSpc>
              <a:buFont typeface="Wingdings" panose="05000000000000000000" charset="0"/>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复制开销：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5us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50,000,000 = 250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p>
          <a:p>
            <a:pPr marL="1200150" lvl="2" indent="-285750">
              <a:lnSpc>
                <a:spcPts val="2600"/>
              </a:lnSpc>
              <a:buFont typeface="Wingdings" panose="05000000000000000000" charset="0"/>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过滤开销：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5us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2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50,000,000 = 500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p>
          <a:p>
            <a:pPr marL="1200150" lvl="2" indent="-285750">
              <a:lnSpc>
                <a:spcPts val="2600"/>
              </a:lnSpc>
              <a:buFont typeface="Wingdings" panose="05000000000000000000" charset="0"/>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总</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CPU</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1,000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endPar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742950" lvl="1" indent="-285750">
              <a:lnSpc>
                <a:spcPts val="2600"/>
              </a:lnSpc>
              <a:buFont typeface="Wingdings" panose="05000000000000000000" pitchFamily="2" charset="2"/>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总开销：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1,500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endParaRPr lang="zh-CN" altLang="en-US"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sp>
        <p:nvSpPr>
          <p:cNvPr id="9" name="下弧形箭头 8"/>
          <p:cNvSpPr/>
          <p:nvPr/>
        </p:nvSpPr>
        <p:spPr>
          <a:xfrm rot="20820000">
            <a:off x="3841750" y="1535430"/>
            <a:ext cx="1153160" cy="382270"/>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tx1"/>
              </a:solidFill>
            </a:endParaRPr>
          </a:p>
        </p:txBody>
      </p:sp>
      <p:sp>
        <p:nvSpPr>
          <p:cNvPr id="12" name="文本框 11"/>
          <p:cNvSpPr txBox="1"/>
          <p:nvPr/>
        </p:nvSpPr>
        <p:spPr>
          <a:xfrm>
            <a:off x="3310255" y="3477895"/>
            <a:ext cx="1776095" cy="1938020"/>
          </a:xfrm>
          <a:prstGeom prst="rect">
            <a:avLst/>
          </a:prstGeom>
          <a:noFill/>
        </p:spPr>
        <p:txBody>
          <a:bodyPr wrap="square" rtlCol="0">
            <a:spAutoFit/>
          </a:bodyPr>
          <a:lstStyle/>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过滤</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50,000,000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复制</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50,000,000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50,000,000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500,000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个块</a:t>
            </a:r>
          </a:p>
        </p:txBody>
      </p:sp>
      <p:sp>
        <p:nvSpPr>
          <p:cNvPr id="2" name="Title 1"/>
          <p:cNvSpPr txBox="1"/>
          <p:nvPr/>
        </p:nvSpPr>
        <p:spPr>
          <a:xfrm>
            <a:off x="10160" y="172085"/>
            <a:ext cx="7576820" cy="59372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sym typeface="+mn-ea"/>
              </a:rPr>
              <a:t>RBO-CBO</a:t>
            </a:r>
            <a:r>
              <a:rPr lang="zh-CN" altLang="en-US" sz="2800" b="1" dirty="0">
                <a:latin typeface="Times New Roman" panose="02020603050405020304" pitchFamily="18" charset="0"/>
                <a:sym typeface="+mn-ea"/>
              </a:rPr>
              <a:t>案例</a:t>
            </a:r>
          </a:p>
          <a:p>
            <a:endParaRPr lang="zh-CN" altLang="en-US" sz="2250" b="1" dirty="0">
              <a:latin typeface="+mj-ea"/>
              <a:cs typeface="+mj-ea"/>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5146040" y="5782945"/>
            <a:ext cx="1740535" cy="3638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39" name="组合 38"/>
          <p:cNvGrpSpPr/>
          <p:nvPr/>
        </p:nvGrpSpPr>
        <p:grpSpPr>
          <a:xfrm>
            <a:off x="-24313" y="2004060"/>
            <a:ext cx="3455218" cy="4291330"/>
            <a:chOff x="7616" y="2744"/>
            <a:chExt cx="5594" cy="6947"/>
          </a:xfrm>
        </p:grpSpPr>
        <p:sp>
          <p:nvSpPr>
            <p:cNvPr id="40" name="圆角矩形 39"/>
            <p:cNvSpPr/>
            <p:nvPr/>
          </p:nvSpPr>
          <p:spPr>
            <a:xfrm>
              <a:off x="7745" y="2763"/>
              <a:ext cx="5361" cy="69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a:p>
          </p:txBody>
        </p:sp>
        <p:sp>
          <p:nvSpPr>
            <p:cNvPr id="41" name="Rectangle: Rounded Corners 14"/>
            <p:cNvSpPr/>
            <p:nvPr/>
          </p:nvSpPr>
          <p:spPr>
            <a:xfrm>
              <a:off x="8753" y="3955"/>
              <a:ext cx="3401" cy="3855"/>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42" name="Flowchart: Magnetic Disk 5"/>
            <p:cNvSpPr/>
            <p:nvPr/>
          </p:nvSpPr>
          <p:spPr>
            <a:xfrm>
              <a:off x="9413" y="8548"/>
              <a:ext cx="2041" cy="907"/>
            </a:xfrm>
            <a:prstGeom prst="flowChartMagneticDisk">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r>
                <a:rPr lang="zh-CN" altLang="en-US" sz="1400" b="1" kern="0" dirty="0">
                  <a:solidFill>
                    <a:prstClr val="black"/>
                  </a:solidFill>
                  <a:latin typeface="Microsoft YaHei" panose="020B0503020204020204" pitchFamily="34" charset="-122"/>
                  <a:ea typeface="Microsoft YaHei" panose="020B0503020204020204" pitchFamily="34" charset="-122"/>
                </a:rPr>
                <a:t>磁盘</a:t>
              </a:r>
            </a:p>
          </p:txBody>
        </p:sp>
        <p:cxnSp>
          <p:nvCxnSpPr>
            <p:cNvPr id="43" name="Straight Connector 46"/>
            <p:cNvCxnSpPr/>
            <p:nvPr/>
          </p:nvCxnSpPr>
          <p:spPr>
            <a:xfrm>
              <a:off x="10434" y="7810"/>
              <a:ext cx="0" cy="680"/>
            </a:xfrm>
            <a:prstGeom prst="line">
              <a:avLst/>
            </a:prstGeom>
            <a:ln w="3810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6"/>
            <p:cNvCxnSpPr/>
            <p:nvPr/>
          </p:nvCxnSpPr>
          <p:spPr>
            <a:xfrm>
              <a:off x="10434" y="3275"/>
              <a:ext cx="0" cy="68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6"/>
            <p:cNvCxnSpPr/>
            <p:nvPr/>
          </p:nvCxnSpPr>
          <p:spPr>
            <a:xfrm>
              <a:off x="10437" y="5651"/>
              <a:ext cx="0" cy="1151"/>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TextBox 54"/>
            <p:cNvSpPr txBox="1"/>
            <p:nvPr/>
          </p:nvSpPr>
          <p:spPr>
            <a:xfrm>
              <a:off x="9687" y="3955"/>
              <a:ext cx="1479" cy="497"/>
            </a:xfrm>
            <a:prstGeom prst="rect">
              <a:avLst/>
            </a:prstGeom>
            <a:noFill/>
          </p:spPr>
          <p:txBody>
            <a:bodyPr wrap="square" rtlCol="0">
              <a:spAutoFit/>
            </a:bodyPr>
            <a:lstStyle/>
            <a:p>
              <a:pPr algn="ctr" defTabSz="914400" fontAlgn="base">
                <a:spcBef>
                  <a:spcPct val="0"/>
                </a:spcBef>
                <a:spcAft>
                  <a:spcPct val="0"/>
                </a:spcAft>
              </a:pPr>
              <a:r>
                <a:rPr lang="en-US" sz="1400" b="1" dirty="0">
                  <a:solidFill>
                    <a:prstClr val="black">
                      <a:lumMod val="65000"/>
                      <a:lumOff val="35000"/>
                    </a:prstClr>
                  </a:solidFill>
                  <a:latin typeface="Calibri" charset="0"/>
                  <a:ea typeface="Microsoft YaHei" panose="020B0503020204020204" pitchFamily="34" charset="-122"/>
                </a:rPr>
                <a:t>RDBMS</a:t>
              </a:r>
            </a:p>
          </p:txBody>
        </p:sp>
        <p:sp>
          <p:nvSpPr>
            <p:cNvPr id="47" name="TextBox 50"/>
            <p:cNvSpPr txBox="1"/>
            <p:nvPr/>
          </p:nvSpPr>
          <p:spPr>
            <a:xfrm>
              <a:off x="9329" y="2744"/>
              <a:ext cx="2208" cy="497"/>
            </a:xfrm>
            <a:prstGeom prst="rect">
              <a:avLst/>
            </a:prstGeom>
            <a:noFill/>
          </p:spPr>
          <p:txBody>
            <a:bodyPr wrap="square" rtlCol="0">
              <a:spAutoFit/>
            </a:bodyPr>
            <a:lstStyle/>
            <a:p>
              <a:pPr algn="l" defTabSz="914400" fontAlgn="base">
                <a:spcBef>
                  <a:spcPct val="0"/>
                </a:spcBef>
                <a:spcAft>
                  <a:spcPct val="0"/>
                </a:spcAft>
              </a:pPr>
              <a:r>
                <a:rPr lang="en-US" sz="1400" b="1" dirty="0">
                  <a:solidFill>
                    <a:schemeClr val="tx1"/>
                  </a:solidFill>
                  <a:latin typeface="Calibri" charset="0"/>
                  <a:ea typeface="Microsoft YaHei" panose="020B0503020204020204" pitchFamily="34" charset="-122"/>
                </a:rPr>
                <a:t>应用程序内存</a:t>
              </a:r>
            </a:p>
          </p:txBody>
        </p:sp>
        <p:sp>
          <p:nvSpPr>
            <p:cNvPr id="48" name="TextBox 51"/>
            <p:cNvSpPr txBox="1"/>
            <p:nvPr/>
          </p:nvSpPr>
          <p:spPr>
            <a:xfrm>
              <a:off x="11956" y="7258"/>
              <a:ext cx="1252" cy="646"/>
            </a:xfrm>
            <a:prstGeom prst="rect">
              <a:avLst/>
            </a:prstGeom>
            <a:noFill/>
            <a:ln>
              <a:noFill/>
            </a:ln>
          </p:spPr>
          <p:txBody>
            <a:bodyPr wrap="square" rtlCol="0">
              <a:spAutoFit/>
            </a:bodyPr>
            <a:lstStyle/>
            <a:p>
              <a:pPr algn="ctr" defTabSz="914400" fontAlgn="base"/>
              <a:r>
                <a:rPr lang="zh-CN" altLang="en-US" sz="1000" b="1" dirty="0">
                  <a:solidFill>
                    <a:schemeClr val="tx1"/>
                  </a:solidFill>
                  <a:latin typeface="Calibri" charset="0"/>
                  <a:ea typeface="Microsoft YaHei" panose="020B0503020204020204" pitchFamily="34" charset="-122"/>
                </a:rPr>
                <a:t>索引筛选</a:t>
              </a:r>
            </a:p>
            <a:p>
              <a:pPr algn="ctr" defTabSz="914400" fontAlgn="base"/>
              <a:r>
                <a:rPr lang="zh-CN" altLang="en-US" sz="1000" b="1" dirty="0">
                  <a:solidFill>
                    <a:schemeClr val="tx1"/>
                  </a:solidFill>
                  <a:latin typeface="Calibri" charset="0"/>
                  <a:ea typeface="Microsoft YaHei" panose="020B0503020204020204" pitchFamily="34" charset="-122"/>
                </a:rPr>
                <a:t>谓词</a:t>
              </a:r>
            </a:p>
          </p:txBody>
        </p:sp>
        <p:sp>
          <p:nvSpPr>
            <p:cNvPr id="49" name="圆角矩形 48"/>
            <p:cNvSpPr/>
            <p:nvPr/>
          </p:nvSpPr>
          <p:spPr>
            <a:xfrm>
              <a:off x="8900" y="4538"/>
              <a:ext cx="3017" cy="111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TextBox 53"/>
            <p:cNvSpPr txBox="1"/>
            <p:nvPr/>
          </p:nvSpPr>
          <p:spPr>
            <a:xfrm>
              <a:off x="11962" y="5015"/>
              <a:ext cx="1248" cy="646"/>
            </a:xfrm>
            <a:prstGeom prst="rect">
              <a:avLst/>
            </a:prstGeom>
            <a:noFill/>
          </p:spPr>
          <p:txBody>
            <a:bodyPr wrap="square" rtlCol="0">
              <a:spAutoFit/>
            </a:bodyPr>
            <a:lstStyle/>
            <a:p>
              <a:pPr algn="ctr" defTabSz="914400" fontAlgn="base"/>
              <a:r>
                <a:rPr lang="zh-CN" altLang="en-US" sz="1000" b="1" dirty="0">
                  <a:solidFill>
                    <a:schemeClr val="tx1"/>
                  </a:solidFill>
                  <a:latin typeface="Calibri" charset="0"/>
                  <a:ea typeface="Microsoft YaHei" panose="020B0503020204020204" pitchFamily="34" charset="-122"/>
                </a:rPr>
                <a:t>第二阶段</a:t>
              </a:r>
            </a:p>
            <a:p>
              <a:pPr algn="ctr" defTabSz="914400" fontAlgn="base"/>
              <a:r>
                <a:rPr lang="zh-CN" altLang="en-US" sz="1000" b="1" dirty="0">
                  <a:solidFill>
                    <a:schemeClr val="tx1"/>
                  </a:solidFill>
                  <a:latin typeface="Calibri" charset="0"/>
                  <a:ea typeface="Microsoft YaHei" panose="020B0503020204020204" pitchFamily="34" charset="-122"/>
                </a:rPr>
                <a:t>谓词</a:t>
              </a:r>
            </a:p>
          </p:txBody>
        </p:sp>
        <p:sp>
          <p:nvSpPr>
            <p:cNvPr id="51" name="圆角矩形 50"/>
            <p:cNvSpPr/>
            <p:nvPr/>
          </p:nvSpPr>
          <p:spPr>
            <a:xfrm>
              <a:off x="8900" y="6300"/>
              <a:ext cx="3016" cy="14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Rectangle 24"/>
            <p:cNvSpPr/>
            <p:nvPr/>
          </p:nvSpPr>
          <p:spPr>
            <a:xfrm>
              <a:off x="9240" y="6911"/>
              <a:ext cx="2374" cy="710"/>
            </a:xfrm>
            <a:prstGeom prst="rect">
              <a:avLst/>
            </a:prstGeom>
            <a:solidFill>
              <a:srgbClr val="FFFF00"/>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53" name="TextBox 25"/>
            <p:cNvSpPr txBox="1"/>
            <p:nvPr/>
          </p:nvSpPr>
          <p:spPr>
            <a:xfrm>
              <a:off x="9449" y="8007"/>
              <a:ext cx="1734" cy="397"/>
            </a:xfrm>
            <a:prstGeom prst="rect">
              <a:avLst/>
            </a:prstGeom>
            <a:noFill/>
          </p:spPr>
          <p:txBody>
            <a:bodyPr wrap="square" rtlCol="0">
              <a:spAutoFit/>
            </a:bodyPr>
            <a:lstStyle/>
            <a:p>
              <a:pPr defTabSz="914400" fontAlgn="base">
                <a:spcBef>
                  <a:spcPct val="0"/>
                </a:spcBef>
                <a:spcAft>
                  <a:spcPct val="0"/>
                </a:spcAft>
              </a:pPr>
              <a:r>
                <a:rPr lang="zh-CN" altLang="en-US" sz="1000" b="1" dirty="0">
                  <a:solidFill>
                    <a:schemeClr val="tx1"/>
                  </a:solidFill>
                  <a:latin typeface="Calibri" charset="0"/>
                  <a:ea typeface="Microsoft YaHei" panose="020B0503020204020204" pitchFamily="34" charset="-122"/>
                </a:rPr>
                <a:t>索引匹配谓词</a:t>
              </a:r>
            </a:p>
          </p:txBody>
        </p:sp>
        <p:sp>
          <p:nvSpPr>
            <p:cNvPr id="54" name="TextBox 54"/>
            <p:cNvSpPr txBox="1"/>
            <p:nvPr/>
          </p:nvSpPr>
          <p:spPr>
            <a:xfrm>
              <a:off x="9665" y="4525"/>
              <a:ext cx="1577" cy="497"/>
            </a:xfrm>
            <a:prstGeom prst="rect">
              <a:avLst/>
            </a:prstGeom>
            <a:noFill/>
          </p:spPr>
          <p:txBody>
            <a:bodyPr wrap="square" rtlCol="0">
              <a:spAutoFit/>
            </a:bodyPr>
            <a:lstStyle/>
            <a:p>
              <a:pPr algn="ctr" defTabSz="914400" fontAlgn="base">
                <a:spcBef>
                  <a:spcPct val="0"/>
                </a:spcBef>
                <a:spcAft>
                  <a:spcPct val="0"/>
                </a:spcAft>
              </a:pPr>
              <a:r>
                <a:rPr lang="en-US" sz="1400" b="1" dirty="0">
                  <a:solidFill>
                    <a:schemeClr val="tx1"/>
                  </a:solidFill>
                  <a:latin typeface="Calibri" charset="0"/>
                  <a:ea typeface="Microsoft YaHei" panose="020B0503020204020204" pitchFamily="34" charset="-122"/>
                </a:rPr>
                <a:t>SQL</a:t>
              </a:r>
              <a:r>
                <a:rPr lang="zh-CN" altLang="en-US" sz="1400" b="1" dirty="0">
                  <a:solidFill>
                    <a:schemeClr val="tx1"/>
                  </a:solidFill>
                  <a:latin typeface="Calibri" charset="0"/>
                  <a:ea typeface="Microsoft YaHei" panose="020B0503020204020204" pitchFamily="34" charset="-122"/>
                </a:rPr>
                <a:t>引擎</a:t>
              </a:r>
            </a:p>
          </p:txBody>
        </p:sp>
        <p:grpSp>
          <p:nvGrpSpPr>
            <p:cNvPr id="55" name="组合 54"/>
            <p:cNvGrpSpPr/>
            <p:nvPr/>
          </p:nvGrpSpPr>
          <p:grpSpPr>
            <a:xfrm>
              <a:off x="9239" y="5037"/>
              <a:ext cx="2375" cy="532"/>
              <a:chOff x="10116" y="4823"/>
              <a:chExt cx="1990" cy="532"/>
            </a:xfrm>
          </p:grpSpPr>
          <p:sp>
            <p:nvSpPr>
              <p:cNvPr id="56" name="Rectangle 24"/>
              <p:cNvSpPr/>
              <p:nvPr/>
            </p:nvSpPr>
            <p:spPr>
              <a:xfrm>
                <a:off x="10116" y="4823"/>
                <a:ext cx="1990" cy="532"/>
              </a:xfrm>
              <a:prstGeom prst="rect">
                <a:avLst/>
              </a:prstGeom>
              <a:solidFill>
                <a:srgbClr val="FFFF00"/>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57" name="TextBox 45"/>
              <p:cNvSpPr txBox="1"/>
              <p:nvPr/>
            </p:nvSpPr>
            <p:spPr>
              <a:xfrm>
                <a:off x="10167" y="4824"/>
                <a:ext cx="1888" cy="446"/>
              </a:xfrm>
              <a:prstGeom prst="rect">
                <a:avLst/>
              </a:prstGeom>
              <a:noFill/>
            </p:spPr>
            <p:txBody>
              <a:bodyPr wrap="square" rtlCol="0">
                <a:spAutoFit/>
              </a:bodyPr>
              <a:lstStyle/>
              <a:p>
                <a:pPr algn="ctr" defTabSz="914400" fontAlgn="base">
                  <a:spcBef>
                    <a:spcPct val="0"/>
                  </a:spcBef>
                  <a:spcAft>
                    <a:spcPct val="0"/>
                  </a:spcAft>
                </a:pPr>
                <a:r>
                  <a:rPr lang="zh-CN" altLang="en-US" sz="1200" b="1" dirty="0">
                    <a:solidFill>
                      <a:prstClr val="black"/>
                    </a:solidFill>
                    <a:latin typeface="Calibri" charset="0"/>
                    <a:ea typeface="Microsoft YaHei" panose="020B0503020204020204" pitchFamily="34" charset="-122"/>
                  </a:rPr>
                  <a:t>线程缓冲区</a:t>
                </a:r>
              </a:p>
            </p:txBody>
          </p:sp>
        </p:grpSp>
        <p:sp>
          <p:nvSpPr>
            <p:cNvPr id="58" name="TextBox 54"/>
            <p:cNvSpPr txBox="1"/>
            <p:nvPr/>
          </p:nvSpPr>
          <p:spPr>
            <a:xfrm>
              <a:off x="9668" y="6331"/>
              <a:ext cx="1572" cy="497"/>
            </a:xfrm>
            <a:prstGeom prst="rect">
              <a:avLst/>
            </a:prstGeom>
            <a:noFill/>
          </p:spPr>
          <p:txBody>
            <a:bodyPr wrap="square" rtlCol="0">
              <a:spAutoFit/>
            </a:bodyPr>
            <a:lstStyle/>
            <a:p>
              <a:pPr algn="ctr" defTabSz="914400" fontAlgn="base">
                <a:spcBef>
                  <a:spcPct val="0"/>
                </a:spcBef>
                <a:spcAft>
                  <a:spcPct val="0"/>
                </a:spcAft>
              </a:pPr>
              <a:r>
                <a:rPr lang="zh-CN" altLang="en-US" sz="1400" b="1" dirty="0">
                  <a:solidFill>
                    <a:schemeClr val="tx1"/>
                  </a:solidFill>
                  <a:latin typeface="Calibri" charset="0"/>
                  <a:ea typeface="Microsoft YaHei" panose="020B0503020204020204" pitchFamily="34" charset="-122"/>
                </a:rPr>
                <a:t>存储引擎</a:t>
              </a:r>
            </a:p>
          </p:txBody>
        </p:sp>
        <p:sp>
          <p:nvSpPr>
            <p:cNvPr id="59" name="Rectangle 17"/>
            <p:cNvSpPr/>
            <p:nvPr/>
          </p:nvSpPr>
          <p:spPr>
            <a:xfrm>
              <a:off x="9340"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60" name="Rectangle 17"/>
            <p:cNvSpPr/>
            <p:nvPr/>
          </p:nvSpPr>
          <p:spPr>
            <a:xfrm>
              <a:off x="10702"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61" name="Rectangle 17"/>
            <p:cNvSpPr/>
            <p:nvPr/>
          </p:nvSpPr>
          <p:spPr>
            <a:xfrm>
              <a:off x="10239"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62" name="Rectangle 17"/>
            <p:cNvSpPr/>
            <p:nvPr/>
          </p:nvSpPr>
          <p:spPr>
            <a:xfrm>
              <a:off x="11177"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63" name="Rectangle 17"/>
            <p:cNvSpPr/>
            <p:nvPr/>
          </p:nvSpPr>
          <p:spPr>
            <a:xfrm>
              <a:off x="9797"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64" name="TextBox 18"/>
            <p:cNvSpPr txBox="1"/>
            <p:nvPr/>
          </p:nvSpPr>
          <p:spPr>
            <a:xfrm>
              <a:off x="9811" y="6883"/>
              <a:ext cx="1251" cy="446"/>
            </a:xfrm>
            <a:prstGeom prst="rect">
              <a:avLst/>
            </a:prstGeom>
            <a:noFill/>
          </p:spPr>
          <p:txBody>
            <a:bodyPr wrap="square" rtlCol="0">
              <a:spAutoFit/>
            </a:bodyPr>
            <a:lstStyle/>
            <a:p>
              <a:pPr defTabSz="914400" fontAlgn="base">
                <a:spcBef>
                  <a:spcPct val="0"/>
                </a:spcBef>
                <a:spcAft>
                  <a:spcPct val="0"/>
                </a:spcAft>
              </a:pPr>
              <a:r>
                <a:rPr lang="zh-CN" altLang="en-US" sz="1200" b="1" dirty="0">
                  <a:solidFill>
                    <a:prstClr val="black"/>
                  </a:solidFill>
                  <a:latin typeface="Calibri" charset="0"/>
                  <a:ea typeface="Microsoft YaHei" panose="020B0503020204020204" pitchFamily="34" charset="-122"/>
                </a:rPr>
                <a:t>缓冲池</a:t>
              </a:r>
            </a:p>
          </p:txBody>
        </p:sp>
        <p:sp>
          <p:nvSpPr>
            <p:cNvPr id="65" name="TextBox 52"/>
            <p:cNvSpPr txBox="1"/>
            <p:nvPr/>
          </p:nvSpPr>
          <p:spPr>
            <a:xfrm>
              <a:off x="7616" y="7257"/>
              <a:ext cx="1248" cy="646"/>
            </a:xfrm>
            <a:prstGeom prst="rect">
              <a:avLst/>
            </a:prstGeom>
            <a:noFill/>
          </p:spPr>
          <p:txBody>
            <a:bodyPr wrap="square" rtlCol="0">
              <a:spAutoFit/>
            </a:bodyPr>
            <a:lstStyle/>
            <a:p>
              <a:pPr algn="ctr" defTabSz="914400" fontAlgn="base"/>
              <a:r>
                <a:rPr lang="zh-CN" altLang="en-US" sz="1000" b="1" dirty="0">
                  <a:solidFill>
                    <a:schemeClr val="tx1"/>
                  </a:solidFill>
                  <a:latin typeface="Calibri" charset="0"/>
                  <a:ea typeface="Microsoft YaHei" panose="020B0503020204020204" pitchFamily="34" charset="-122"/>
                </a:rPr>
                <a:t>第一阶段</a:t>
              </a:r>
            </a:p>
            <a:p>
              <a:pPr algn="ctr" defTabSz="914400" fontAlgn="base"/>
              <a:r>
                <a:rPr lang="zh-CN" altLang="en-US" sz="1000" b="1" dirty="0">
                  <a:solidFill>
                    <a:schemeClr val="tx1"/>
                  </a:solidFill>
                  <a:latin typeface="Calibri" charset="0"/>
                  <a:ea typeface="Microsoft YaHei" panose="020B0503020204020204" pitchFamily="34" charset="-122"/>
                </a:rPr>
                <a:t>谓词</a:t>
              </a:r>
            </a:p>
          </p:txBody>
        </p:sp>
      </p:grpSp>
      <p:sp>
        <p:nvSpPr>
          <p:cNvPr id="9" name="下弧形箭头 8"/>
          <p:cNvSpPr/>
          <p:nvPr/>
        </p:nvSpPr>
        <p:spPr>
          <a:xfrm rot="20820000">
            <a:off x="3841750" y="1535430"/>
            <a:ext cx="1153160" cy="382270"/>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tx1"/>
              </a:solidFill>
            </a:endParaRPr>
          </a:p>
        </p:txBody>
      </p:sp>
      <p:sp>
        <p:nvSpPr>
          <p:cNvPr id="10" name="矩形 9"/>
          <p:cNvSpPr/>
          <p:nvPr/>
        </p:nvSpPr>
        <p:spPr>
          <a:xfrm>
            <a:off x="0" y="994410"/>
            <a:ext cx="4046220" cy="109156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en-US" altLang="zh-CN" sz="1600"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o - c - p </a:t>
            </a:r>
            <a:r>
              <a:rPr lang="zh-CN" altLang="en-US" sz="1600"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性能分析</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如果</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US" altLang="zh-CN" sz="1400" b="1" i="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o.cid </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是第一阶段谓词？</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并且</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US" altLang="zh-CN" sz="1400" b="1" i="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o</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i="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date </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BETWEEN ? AND ?’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也是？</a:t>
            </a:r>
            <a:r>
              <a:rPr lang="en-US" altLang="zh-CN" sz="1400"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 </a:t>
            </a:r>
            <a:endParaRPr lang="en-US" altLang="zh-CN"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sp>
        <p:nvSpPr>
          <p:cNvPr id="14" name="文本框 13"/>
          <p:cNvSpPr txBox="1"/>
          <p:nvPr/>
        </p:nvSpPr>
        <p:spPr>
          <a:xfrm>
            <a:off x="3435985" y="4136390"/>
            <a:ext cx="1776095" cy="1322070"/>
          </a:xfrm>
          <a:prstGeom prst="rect">
            <a:avLst/>
          </a:prstGeom>
          <a:noFill/>
        </p:spPr>
        <p:txBody>
          <a:bodyPr wrap="square" rtlCol="0">
            <a:spAutoFit/>
          </a:bodyPr>
          <a:lstStyle/>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复制</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2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过滤</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50,000,000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50,000,000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500,000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个块</a:t>
            </a:r>
          </a:p>
        </p:txBody>
      </p:sp>
      <p:sp>
        <p:nvSpPr>
          <p:cNvPr id="2" name="矩形 1"/>
          <p:cNvSpPr/>
          <p:nvPr/>
        </p:nvSpPr>
        <p:spPr>
          <a:xfrm>
            <a:off x="4622800" y="1089660"/>
            <a:ext cx="4102735" cy="209169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en-US" altLang="zh-CN"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o</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表只能用全表扫描</a:t>
            </a:r>
            <a:r>
              <a:rPr lang="en-US" altLang="zh-CN"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(table scan)</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500,000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个</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I/O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块</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50,000,000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过滤</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50,000,000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复制</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2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最终剩下</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2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p:txBody>
      </p:sp>
      <p:sp>
        <p:nvSpPr>
          <p:cNvPr id="3" name="矩形 2"/>
          <p:cNvSpPr/>
          <p:nvPr/>
        </p:nvSpPr>
        <p:spPr>
          <a:xfrm>
            <a:off x="4622800" y="3405505"/>
            <a:ext cx="4521835" cy="275844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开销估算：</a:t>
            </a:r>
          </a:p>
          <a:p>
            <a:pPr marL="742950" lvl="1" indent="-285750">
              <a:lnSpc>
                <a:spcPts val="2600"/>
              </a:lnSpc>
              <a:buFont typeface="Wingdings" panose="05000000000000000000" pitchFamily="2" charset="2"/>
              <a:buChar char="Ø"/>
              <a:defRPr/>
            </a:pP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I/O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1ms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500,000 = 500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p>
          <a:p>
            <a:pPr marL="742950" lvl="1" indent="-285750">
              <a:lnSpc>
                <a:spcPts val="2600"/>
              </a:lnSpc>
              <a:buFont typeface="Wingdings" panose="05000000000000000000" pitchFamily="2" charset="2"/>
              <a:buChar char="Ø"/>
              <a:defRPr/>
            </a:pP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CPU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a:t>
            </a:r>
            <a:endPar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200150" lvl="2" indent="-285750">
              <a:lnSpc>
                <a:spcPts val="2600"/>
              </a:lnSpc>
              <a:buFont typeface="Wingdings" panose="05000000000000000000" charset="0"/>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存储引擎：</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5us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50,000,000 = 250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p>
          <a:p>
            <a:pPr marL="1200150" lvl="2" indent="-285750">
              <a:lnSpc>
                <a:spcPts val="2600"/>
              </a:lnSpc>
              <a:buFont typeface="Wingdings" panose="05000000000000000000" charset="0"/>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过滤开销：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5us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2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50,000,000 = 500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p>
          <a:p>
            <a:pPr marL="1200150" lvl="2" indent="-285750">
              <a:lnSpc>
                <a:spcPts val="2600"/>
              </a:lnSpc>
              <a:buFont typeface="Wingdings" panose="05000000000000000000" charset="0"/>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复制开销：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5us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2 = </a:t>
            </a:r>
            <a:r>
              <a:rPr 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10us</a:t>
            </a:r>
            <a:endPar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200150" lvl="2" indent="-285750">
              <a:lnSpc>
                <a:spcPts val="2600"/>
              </a:lnSpc>
              <a:buFont typeface="Wingdings" panose="05000000000000000000" charset="0"/>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总</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CPU</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750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endPar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742950" lvl="1" indent="-285750">
              <a:lnSpc>
                <a:spcPts val="2600"/>
              </a:lnSpc>
              <a:buFont typeface="Wingdings" panose="05000000000000000000" pitchFamily="2" charset="2"/>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总开销：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1,250</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秒</a:t>
            </a:r>
            <a:endParaRPr lang="zh-CN" altLang="en-US"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sp>
        <p:nvSpPr>
          <p:cNvPr id="4" name="Title 1"/>
          <p:cNvSpPr txBox="1"/>
          <p:nvPr/>
        </p:nvSpPr>
        <p:spPr>
          <a:xfrm>
            <a:off x="10160" y="172085"/>
            <a:ext cx="7576820" cy="59372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sym typeface="+mn-ea"/>
              </a:rPr>
              <a:t>RBO-CBO</a:t>
            </a:r>
            <a:r>
              <a:rPr lang="zh-CN" altLang="en-US" sz="2800" b="1" dirty="0">
                <a:latin typeface="Times New Roman" panose="02020603050405020304" pitchFamily="18" charset="0"/>
                <a:sym typeface="+mn-ea"/>
              </a:rPr>
              <a:t>案例</a:t>
            </a:r>
          </a:p>
          <a:p>
            <a:endParaRPr lang="zh-CN" altLang="en-US" sz="2250" b="1" dirty="0">
              <a:latin typeface="+mj-ea"/>
              <a:cs typeface="+mj-e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5146040" y="5782945"/>
            <a:ext cx="1740535" cy="3638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39" name="组合 38"/>
          <p:cNvGrpSpPr/>
          <p:nvPr/>
        </p:nvGrpSpPr>
        <p:grpSpPr>
          <a:xfrm>
            <a:off x="-24313" y="2004060"/>
            <a:ext cx="3455218" cy="4291330"/>
            <a:chOff x="7616" y="2744"/>
            <a:chExt cx="5594" cy="6947"/>
          </a:xfrm>
        </p:grpSpPr>
        <p:sp>
          <p:nvSpPr>
            <p:cNvPr id="40" name="圆角矩形 39"/>
            <p:cNvSpPr/>
            <p:nvPr/>
          </p:nvSpPr>
          <p:spPr>
            <a:xfrm>
              <a:off x="7745" y="2763"/>
              <a:ext cx="5361" cy="69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a:p>
          </p:txBody>
        </p:sp>
        <p:sp>
          <p:nvSpPr>
            <p:cNvPr id="41" name="Rectangle: Rounded Corners 14"/>
            <p:cNvSpPr/>
            <p:nvPr/>
          </p:nvSpPr>
          <p:spPr>
            <a:xfrm>
              <a:off x="8753" y="3955"/>
              <a:ext cx="3401" cy="3855"/>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42" name="Flowchart: Magnetic Disk 5"/>
            <p:cNvSpPr/>
            <p:nvPr/>
          </p:nvSpPr>
          <p:spPr>
            <a:xfrm>
              <a:off x="9413" y="8548"/>
              <a:ext cx="2041" cy="907"/>
            </a:xfrm>
            <a:prstGeom prst="flowChartMagneticDisk">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r>
                <a:rPr lang="zh-CN" altLang="en-US" sz="1400" b="1" kern="0" dirty="0">
                  <a:solidFill>
                    <a:prstClr val="black"/>
                  </a:solidFill>
                  <a:latin typeface="Microsoft YaHei" panose="020B0503020204020204" pitchFamily="34" charset="-122"/>
                  <a:ea typeface="Microsoft YaHei" panose="020B0503020204020204" pitchFamily="34" charset="-122"/>
                </a:rPr>
                <a:t>磁盘</a:t>
              </a:r>
            </a:p>
          </p:txBody>
        </p:sp>
        <p:cxnSp>
          <p:nvCxnSpPr>
            <p:cNvPr id="43" name="Straight Connector 46"/>
            <p:cNvCxnSpPr/>
            <p:nvPr/>
          </p:nvCxnSpPr>
          <p:spPr>
            <a:xfrm>
              <a:off x="10434" y="7810"/>
              <a:ext cx="0" cy="680"/>
            </a:xfrm>
            <a:prstGeom prst="line">
              <a:avLst/>
            </a:prstGeom>
            <a:ln w="3810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6"/>
            <p:cNvCxnSpPr/>
            <p:nvPr/>
          </p:nvCxnSpPr>
          <p:spPr>
            <a:xfrm>
              <a:off x="10434" y="3275"/>
              <a:ext cx="0" cy="68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6"/>
            <p:cNvCxnSpPr/>
            <p:nvPr/>
          </p:nvCxnSpPr>
          <p:spPr>
            <a:xfrm>
              <a:off x="10437" y="5651"/>
              <a:ext cx="0" cy="1151"/>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TextBox 54"/>
            <p:cNvSpPr txBox="1"/>
            <p:nvPr/>
          </p:nvSpPr>
          <p:spPr>
            <a:xfrm>
              <a:off x="9687" y="3955"/>
              <a:ext cx="1479" cy="497"/>
            </a:xfrm>
            <a:prstGeom prst="rect">
              <a:avLst/>
            </a:prstGeom>
            <a:noFill/>
          </p:spPr>
          <p:txBody>
            <a:bodyPr wrap="square" rtlCol="0">
              <a:spAutoFit/>
            </a:bodyPr>
            <a:lstStyle/>
            <a:p>
              <a:pPr algn="ctr" defTabSz="914400" fontAlgn="base">
                <a:spcBef>
                  <a:spcPct val="0"/>
                </a:spcBef>
                <a:spcAft>
                  <a:spcPct val="0"/>
                </a:spcAft>
              </a:pPr>
              <a:r>
                <a:rPr lang="en-US" sz="1400" b="1" dirty="0">
                  <a:solidFill>
                    <a:prstClr val="black">
                      <a:lumMod val="65000"/>
                      <a:lumOff val="35000"/>
                    </a:prstClr>
                  </a:solidFill>
                  <a:latin typeface="Calibri" charset="0"/>
                  <a:ea typeface="Microsoft YaHei" panose="020B0503020204020204" pitchFamily="34" charset="-122"/>
                </a:rPr>
                <a:t>RDBMS</a:t>
              </a:r>
            </a:p>
          </p:txBody>
        </p:sp>
        <p:sp>
          <p:nvSpPr>
            <p:cNvPr id="47" name="TextBox 50"/>
            <p:cNvSpPr txBox="1"/>
            <p:nvPr/>
          </p:nvSpPr>
          <p:spPr>
            <a:xfrm>
              <a:off x="9329" y="2744"/>
              <a:ext cx="2208" cy="497"/>
            </a:xfrm>
            <a:prstGeom prst="rect">
              <a:avLst/>
            </a:prstGeom>
            <a:noFill/>
          </p:spPr>
          <p:txBody>
            <a:bodyPr wrap="square" rtlCol="0">
              <a:spAutoFit/>
            </a:bodyPr>
            <a:lstStyle/>
            <a:p>
              <a:pPr algn="l" defTabSz="914400" fontAlgn="base">
                <a:spcBef>
                  <a:spcPct val="0"/>
                </a:spcBef>
                <a:spcAft>
                  <a:spcPct val="0"/>
                </a:spcAft>
              </a:pPr>
              <a:r>
                <a:rPr lang="en-US" sz="1400" b="1" dirty="0">
                  <a:solidFill>
                    <a:schemeClr val="tx1"/>
                  </a:solidFill>
                  <a:latin typeface="Calibri" charset="0"/>
                  <a:ea typeface="Microsoft YaHei" panose="020B0503020204020204" pitchFamily="34" charset="-122"/>
                </a:rPr>
                <a:t>应用程序内存</a:t>
              </a:r>
            </a:p>
          </p:txBody>
        </p:sp>
        <p:sp>
          <p:nvSpPr>
            <p:cNvPr id="48" name="TextBox 51"/>
            <p:cNvSpPr txBox="1"/>
            <p:nvPr/>
          </p:nvSpPr>
          <p:spPr>
            <a:xfrm>
              <a:off x="11956" y="7258"/>
              <a:ext cx="1252" cy="646"/>
            </a:xfrm>
            <a:prstGeom prst="rect">
              <a:avLst/>
            </a:prstGeom>
            <a:noFill/>
            <a:ln>
              <a:noFill/>
            </a:ln>
          </p:spPr>
          <p:txBody>
            <a:bodyPr wrap="square" rtlCol="0">
              <a:spAutoFit/>
            </a:bodyPr>
            <a:lstStyle/>
            <a:p>
              <a:pPr algn="ctr" defTabSz="914400" fontAlgn="base"/>
              <a:r>
                <a:rPr lang="zh-CN" altLang="en-US" sz="1000" b="1" dirty="0">
                  <a:solidFill>
                    <a:schemeClr val="tx1"/>
                  </a:solidFill>
                  <a:latin typeface="Calibri" charset="0"/>
                  <a:ea typeface="Microsoft YaHei" panose="020B0503020204020204" pitchFamily="34" charset="-122"/>
                </a:rPr>
                <a:t>索引筛选</a:t>
              </a:r>
            </a:p>
            <a:p>
              <a:pPr algn="ctr" defTabSz="914400" fontAlgn="base"/>
              <a:r>
                <a:rPr lang="zh-CN" altLang="en-US" sz="1000" b="1" dirty="0">
                  <a:solidFill>
                    <a:schemeClr val="tx1"/>
                  </a:solidFill>
                  <a:latin typeface="Calibri" charset="0"/>
                  <a:ea typeface="Microsoft YaHei" panose="020B0503020204020204" pitchFamily="34" charset="-122"/>
                </a:rPr>
                <a:t>谓词</a:t>
              </a:r>
            </a:p>
          </p:txBody>
        </p:sp>
        <p:sp>
          <p:nvSpPr>
            <p:cNvPr id="49" name="圆角矩形 48"/>
            <p:cNvSpPr/>
            <p:nvPr/>
          </p:nvSpPr>
          <p:spPr>
            <a:xfrm>
              <a:off x="8900" y="4538"/>
              <a:ext cx="3017" cy="111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TextBox 53"/>
            <p:cNvSpPr txBox="1"/>
            <p:nvPr/>
          </p:nvSpPr>
          <p:spPr>
            <a:xfrm>
              <a:off x="11962" y="5015"/>
              <a:ext cx="1248" cy="646"/>
            </a:xfrm>
            <a:prstGeom prst="rect">
              <a:avLst/>
            </a:prstGeom>
            <a:noFill/>
          </p:spPr>
          <p:txBody>
            <a:bodyPr wrap="square" rtlCol="0">
              <a:spAutoFit/>
            </a:bodyPr>
            <a:lstStyle/>
            <a:p>
              <a:pPr algn="ctr" defTabSz="914400" fontAlgn="base"/>
              <a:r>
                <a:rPr lang="zh-CN" altLang="en-US" sz="1000" b="1" dirty="0">
                  <a:solidFill>
                    <a:schemeClr val="tx1"/>
                  </a:solidFill>
                  <a:latin typeface="Calibri" charset="0"/>
                  <a:ea typeface="Microsoft YaHei" panose="020B0503020204020204" pitchFamily="34" charset="-122"/>
                </a:rPr>
                <a:t>第二阶段</a:t>
              </a:r>
            </a:p>
            <a:p>
              <a:pPr algn="ctr" defTabSz="914400" fontAlgn="base"/>
              <a:r>
                <a:rPr lang="zh-CN" altLang="en-US" sz="1000" b="1" dirty="0">
                  <a:solidFill>
                    <a:schemeClr val="tx1"/>
                  </a:solidFill>
                  <a:latin typeface="Calibri" charset="0"/>
                  <a:ea typeface="Microsoft YaHei" panose="020B0503020204020204" pitchFamily="34" charset="-122"/>
                </a:rPr>
                <a:t>谓词</a:t>
              </a:r>
            </a:p>
          </p:txBody>
        </p:sp>
        <p:sp>
          <p:nvSpPr>
            <p:cNvPr id="51" name="圆角矩形 50"/>
            <p:cNvSpPr/>
            <p:nvPr/>
          </p:nvSpPr>
          <p:spPr>
            <a:xfrm>
              <a:off x="8900" y="6300"/>
              <a:ext cx="3016" cy="14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Rectangle 24"/>
            <p:cNvSpPr/>
            <p:nvPr/>
          </p:nvSpPr>
          <p:spPr>
            <a:xfrm>
              <a:off x="9240" y="6911"/>
              <a:ext cx="2374" cy="710"/>
            </a:xfrm>
            <a:prstGeom prst="rect">
              <a:avLst/>
            </a:prstGeom>
            <a:solidFill>
              <a:srgbClr val="FFFF00"/>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53" name="TextBox 25"/>
            <p:cNvSpPr txBox="1"/>
            <p:nvPr/>
          </p:nvSpPr>
          <p:spPr>
            <a:xfrm>
              <a:off x="9449" y="8007"/>
              <a:ext cx="1734" cy="397"/>
            </a:xfrm>
            <a:prstGeom prst="rect">
              <a:avLst/>
            </a:prstGeom>
            <a:noFill/>
          </p:spPr>
          <p:txBody>
            <a:bodyPr wrap="square" rtlCol="0">
              <a:spAutoFit/>
            </a:bodyPr>
            <a:lstStyle/>
            <a:p>
              <a:pPr defTabSz="914400" fontAlgn="base">
                <a:spcBef>
                  <a:spcPct val="0"/>
                </a:spcBef>
                <a:spcAft>
                  <a:spcPct val="0"/>
                </a:spcAft>
              </a:pPr>
              <a:r>
                <a:rPr lang="zh-CN" altLang="en-US" sz="1000" b="1" dirty="0">
                  <a:solidFill>
                    <a:schemeClr val="tx1"/>
                  </a:solidFill>
                  <a:latin typeface="Calibri" charset="0"/>
                  <a:ea typeface="Microsoft YaHei" panose="020B0503020204020204" pitchFamily="34" charset="-122"/>
                </a:rPr>
                <a:t>索引匹配谓词</a:t>
              </a:r>
            </a:p>
          </p:txBody>
        </p:sp>
        <p:sp>
          <p:nvSpPr>
            <p:cNvPr id="54" name="TextBox 54"/>
            <p:cNvSpPr txBox="1"/>
            <p:nvPr/>
          </p:nvSpPr>
          <p:spPr>
            <a:xfrm>
              <a:off x="9665" y="4525"/>
              <a:ext cx="1577" cy="497"/>
            </a:xfrm>
            <a:prstGeom prst="rect">
              <a:avLst/>
            </a:prstGeom>
            <a:noFill/>
          </p:spPr>
          <p:txBody>
            <a:bodyPr wrap="square" rtlCol="0">
              <a:spAutoFit/>
            </a:bodyPr>
            <a:lstStyle/>
            <a:p>
              <a:pPr algn="ctr" defTabSz="914400" fontAlgn="base">
                <a:spcBef>
                  <a:spcPct val="0"/>
                </a:spcBef>
                <a:spcAft>
                  <a:spcPct val="0"/>
                </a:spcAft>
              </a:pPr>
              <a:r>
                <a:rPr lang="en-US" sz="1400" b="1" dirty="0">
                  <a:solidFill>
                    <a:schemeClr val="tx1"/>
                  </a:solidFill>
                  <a:latin typeface="Calibri" charset="0"/>
                  <a:ea typeface="Microsoft YaHei" panose="020B0503020204020204" pitchFamily="34" charset="-122"/>
                </a:rPr>
                <a:t>SQL</a:t>
              </a:r>
              <a:r>
                <a:rPr lang="zh-CN" altLang="en-US" sz="1400" b="1" dirty="0">
                  <a:solidFill>
                    <a:schemeClr val="tx1"/>
                  </a:solidFill>
                  <a:latin typeface="Calibri" charset="0"/>
                  <a:ea typeface="Microsoft YaHei" panose="020B0503020204020204" pitchFamily="34" charset="-122"/>
                </a:rPr>
                <a:t>引擎</a:t>
              </a:r>
            </a:p>
          </p:txBody>
        </p:sp>
        <p:grpSp>
          <p:nvGrpSpPr>
            <p:cNvPr id="55" name="组合 54"/>
            <p:cNvGrpSpPr/>
            <p:nvPr/>
          </p:nvGrpSpPr>
          <p:grpSpPr>
            <a:xfrm>
              <a:off x="9239" y="5037"/>
              <a:ext cx="2375" cy="532"/>
              <a:chOff x="10116" y="4823"/>
              <a:chExt cx="1990" cy="532"/>
            </a:xfrm>
          </p:grpSpPr>
          <p:sp>
            <p:nvSpPr>
              <p:cNvPr id="56" name="Rectangle 24"/>
              <p:cNvSpPr/>
              <p:nvPr/>
            </p:nvSpPr>
            <p:spPr>
              <a:xfrm>
                <a:off x="10116" y="4823"/>
                <a:ext cx="1990" cy="532"/>
              </a:xfrm>
              <a:prstGeom prst="rect">
                <a:avLst/>
              </a:prstGeom>
              <a:solidFill>
                <a:srgbClr val="FFFF00"/>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57" name="TextBox 45"/>
              <p:cNvSpPr txBox="1"/>
              <p:nvPr/>
            </p:nvSpPr>
            <p:spPr>
              <a:xfrm>
                <a:off x="10167" y="4824"/>
                <a:ext cx="1888" cy="446"/>
              </a:xfrm>
              <a:prstGeom prst="rect">
                <a:avLst/>
              </a:prstGeom>
              <a:noFill/>
            </p:spPr>
            <p:txBody>
              <a:bodyPr wrap="square" rtlCol="0">
                <a:spAutoFit/>
              </a:bodyPr>
              <a:lstStyle/>
              <a:p>
                <a:pPr algn="ctr" defTabSz="914400" fontAlgn="base">
                  <a:spcBef>
                    <a:spcPct val="0"/>
                  </a:spcBef>
                  <a:spcAft>
                    <a:spcPct val="0"/>
                  </a:spcAft>
                </a:pPr>
                <a:r>
                  <a:rPr lang="zh-CN" altLang="en-US" sz="1200" b="1" dirty="0">
                    <a:solidFill>
                      <a:prstClr val="black"/>
                    </a:solidFill>
                    <a:latin typeface="Calibri" charset="0"/>
                    <a:ea typeface="Microsoft YaHei" panose="020B0503020204020204" pitchFamily="34" charset="-122"/>
                  </a:rPr>
                  <a:t>线程缓冲区</a:t>
                </a:r>
              </a:p>
            </p:txBody>
          </p:sp>
        </p:grpSp>
        <p:sp>
          <p:nvSpPr>
            <p:cNvPr id="58" name="TextBox 54"/>
            <p:cNvSpPr txBox="1"/>
            <p:nvPr/>
          </p:nvSpPr>
          <p:spPr>
            <a:xfrm>
              <a:off x="9668" y="6331"/>
              <a:ext cx="1572" cy="497"/>
            </a:xfrm>
            <a:prstGeom prst="rect">
              <a:avLst/>
            </a:prstGeom>
            <a:noFill/>
          </p:spPr>
          <p:txBody>
            <a:bodyPr wrap="square" rtlCol="0">
              <a:spAutoFit/>
            </a:bodyPr>
            <a:lstStyle/>
            <a:p>
              <a:pPr algn="ctr" defTabSz="914400" fontAlgn="base">
                <a:spcBef>
                  <a:spcPct val="0"/>
                </a:spcBef>
                <a:spcAft>
                  <a:spcPct val="0"/>
                </a:spcAft>
              </a:pPr>
              <a:r>
                <a:rPr lang="zh-CN" altLang="en-US" sz="1400" b="1" dirty="0">
                  <a:solidFill>
                    <a:schemeClr val="tx1"/>
                  </a:solidFill>
                  <a:latin typeface="Calibri" charset="0"/>
                  <a:ea typeface="Microsoft YaHei" panose="020B0503020204020204" pitchFamily="34" charset="-122"/>
                </a:rPr>
                <a:t>存储引擎</a:t>
              </a:r>
            </a:p>
          </p:txBody>
        </p:sp>
        <p:sp>
          <p:nvSpPr>
            <p:cNvPr id="59" name="Rectangle 17"/>
            <p:cNvSpPr/>
            <p:nvPr/>
          </p:nvSpPr>
          <p:spPr>
            <a:xfrm>
              <a:off x="9340"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60" name="Rectangle 17"/>
            <p:cNvSpPr/>
            <p:nvPr/>
          </p:nvSpPr>
          <p:spPr>
            <a:xfrm>
              <a:off x="10702"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61" name="Rectangle 17"/>
            <p:cNvSpPr/>
            <p:nvPr/>
          </p:nvSpPr>
          <p:spPr>
            <a:xfrm>
              <a:off x="10239"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62" name="Rectangle 17"/>
            <p:cNvSpPr/>
            <p:nvPr/>
          </p:nvSpPr>
          <p:spPr>
            <a:xfrm>
              <a:off x="11177"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63" name="Rectangle 17"/>
            <p:cNvSpPr/>
            <p:nvPr/>
          </p:nvSpPr>
          <p:spPr>
            <a:xfrm>
              <a:off x="9797"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000" kern="0" dirty="0">
                <a:solidFill>
                  <a:prstClr val="white"/>
                </a:solidFill>
                <a:latin typeface="Microsoft YaHei" panose="020B0503020204020204" pitchFamily="34" charset="-122"/>
                <a:ea typeface="Microsoft YaHei" panose="020B0503020204020204" pitchFamily="34" charset="-122"/>
              </a:endParaRPr>
            </a:p>
          </p:txBody>
        </p:sp>
        <p:sp>
          <p:nvSpPr>
            <p:cNvPr id="64" name="TextBox 18"/>
            <p:cNvSpPr txBox="1"/>
            <p:nvPr/>
          </p:nvSpPr>
          <p:spPr>
            <a:xfrm>
              <a:off x="9811" y="6883"/>
              <a:ext cx="1251" cy="446"/>
            </a:xfrm>
            <a:prstGeom prst="rect">
              <a:avLst/>
            </a:prstGeom>
            <a:noFill/>
          </p:spPr>
          <p:txBody>
            <a:bodyPr wrap="square" rtlCol="0">
              <a:spAutoFit/>
            </a:bodyPr>
            <a:lstStyle/>
            <a:p>
              <a:pPr defTabSz="914400" fontAlgn="base">
                <a:spcBef>
                  <a:spcPct val="0"/>
                </a:spcBef>
                <a:spcAft>
                  <a:spcPct val="0"/>
                </a:spcAft>
              </a:pPr>
              <a:r>
                <a:rPr lang="zh-CN" altLang="en-US" sz="1200" b="1" dirty="0">
                  <a:solidFill>
                    <a:prstClr val="black"/>
                  </a:solidFill>
                  <a:latin typeface="Calibri" charset="0"/>
                  <a:ea typeface="Microsoft YaHei" panose="020B0503020204020204" pitchFamily="34" charset="-122"/>
                </a:rPr>
                <a:t>缓冲池</a:t>
              </a:r>
            </a:p>
          </p:txBody>
        </p:sp>
        <p:sp>
          <p:nvSpPr>
            <p:cNvPr id="65" name="TextBox 52"/>
            <p:cNvSpPr txBox="1"/>
            <p:nvPr/>
          </p:nvSpPr>
          <p:spPr>
            <a:xfrm>
              <a:off x="7616" y="7257"/>
              <a:ext cx="1248" cy="646"/>
            </a:xfrm>
            <a:prstGeom prst="rect">
              <a:avLst/>
            </a:prstGeom>
            <a:noFill/>
          </p:spPr>
          <p:txBody>
            <a:bodyPr wrap="square" rtlCol="0">
              <a:spAutoFit/>
            </a:bodyPr>
            <a:lstStyle/>
            <a:p>
              <a:pPr algn="ctr" defTabSz="914400" fontAlgn="base"/>
              <a:r>
                <a:rPr lang="zh-CN" altLang="en-US" sz="1000" b="1" dirty="0">
                  <a:solidFill>
                    <a:schemeClr val="tx1"/>
                  </a:solidFill>
                  <a:latin typeface="Calibri" charset="0"/>
                  <a:ea typeface="Microsoft YaHei" panose="020B0503020204020204" pitchFamily="34" charset="-122"/>
                </a:rPr>
                <a:t>第一阶段</a:t>
              </a:r>
            </a:p>
            <a:p>
              <a:pPr algn="ctr" defTabSz="914400" fontAlgn="base"/>
              <a:r>
                <a:rPr lang="zh-CN" altLang="en-US" sz="1000" b="1" dirty="0">
                  <a:solidFill>
                    <a:schemeClr val="tx1"/>
                  </a:solidFill>
                  <a:latin typeface="Calibri" charset="0"/>
                  <a:ea typeface="Microsoft YaHei" panose="020B0503020204020204" pitchFamily="34" charset="-122"/>
                </a:rPr>
                <a:t>谓词</a:t>
              </a:r>
            </a:p>
          </p:txBody>
        </p:sp>
      </p:grpSp>
      <p:sp>
        <p:nvSpPr>
          <p:cNvPr id="9" name="下弧形箭头 8"/>
          <p:cNvSpPr/>
          <p:nvPr/>
        </p:nvSpPr>
        <p:spPr>
          <a:xfrm rot="20820000">
            <a:off x="3841750" y="1535430"/>
            <a:ext cx="1153160" cy="382270"/>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tx1"/>
              </a:solidFill>
            </a:endParaRPr>
          </a:p>
        </p:txBody>
      </p:sp>
      <p:sp>
        <p:nvSpPr>
          <p:cNvPr id="4" name="矩形 3"/>
          <p:cNvSpPr/>
          <p:nvPr/>
        </p:nvSpPr>
        <p:spPr>
          <a:xfrm>
            <a:off x="-84455" y="951230"/>
            <a:ext cx="4020185" cy="109156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en-US" altLang="zh-CN" sz="1600"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o - c - p </a:t>
            </a:r>
            <a:r>
              <a:rPr lang="zh-CN" altLang="en-US" sz="1600"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性能分析</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如果</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US" altLang="zh-CN" sz="1400" b="1" i="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o.cid</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 ?’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是索引匹配谓词？</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并且</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US" altLang="zh-CN" sz="1400" b="1" i="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o</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i="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date </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BETWEEN ? AND ?’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也是？</a:t>
            </a:r>
            <a:r>
              <a:rPr lang="en-US" altLang="zh-CN" sz="1400"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 </a:t>
            </a:r>
            <a:endParaRPr lang="en-US" altLang="zh-CN"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sp>
        <p:nvSpPr>
          <p:cNvPr id="6" name="文本框 5"/>
          <p:cNvSpPr txBox="1"/>
          <p:nvPr/>
        </p:nvSpPr>
        <p:spPr>
          <a:xfrm>
            <a:off x="3435985" y="4492625"/>
            <a:ext cx="1776095" cy="860425"/>
          </a:xfrm>
          <a:prstGeom prst="rect">
            <a:avLst/>
          </a:prstGeom>
          <a:noFill/>
        </p:spPr>
        <p:txBody>
          <a:bodyPr wrap="square" rtlCol="0">
            <a:spAutoFit/>
          </a:bodyPr>
          <a:lstStyle/>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复制</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2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5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个键</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(key)</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和</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2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endPar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5+2 = 7 </a:t>
            </a:r>
            <a:r>
              <a:rPr lang="zh-CN" altLang="en-US" sz="10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个块</a:t>
            </a:r>
          </a:p>
        </p:txBody>
      </p:sp>
      <p:sp>
        <p:nvSpPr>
          <p:cNvPr id="5" name="矩形 4"/>
          <p:cNvSpPr/>
          <p:nvPr/>
        </p:nvSpPr>
        <p:spPr>
          <a:xfrm>
            <a:off x="4622800" y="1089660"/>
            <a:ext cx="4102735" cy="209169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en-US" altLang="zh-CN"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o</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表只能用索引扫描</a:t>
            </a:r>
            <a:r>
              <a:rPr lang="en-US" altLang="zh-CN"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(index scan)</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4+1 = 5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个索引</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I/O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块</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5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个索引键，最终剩下</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2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个</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2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个表</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(table)</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的</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I/O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块</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扫描</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2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复制</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2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条记录，最终剩下</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2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条记录</a:t>
            </a:r>
          </a:p>
        </p:txBody>
      </p:sp>
      <p:sp>
        <p:nvSpPr>
          <p:cNvPr id="8" name="矩形 7"/>
          <p:cNvSpPr/>
          <p:nvPr/>
        </p:nvSpPr>
        <p:spPr>
          <a:xfrm>
            <a:off x="4712970" y="3727450"/>
            <a:ext cx="4284345" cy="242506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开销估算：</a:t>
            </a:r>
          </a:p>
          <a:p>
            <a:pPr marL="742950" lvl="1" indent="-285750">
              <a:lnSpc>
                <a:spcPts val="2600"/>
              </a:lnSpc>
              <a:buFont typeface="Wingdings" panose="05000000000000000000" pitchFamily="2" charset="2"/>
              <a:buChar char="Ø"/>
              <a:defRPr/>
            </a:pP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I/O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1ms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(5+2) = </a:t>
            </a:r>
            <a:r>
              <a:rPr 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7ms</a:t>
            </a:r>
            <a:endPar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742950" lvl="1" indent="-285750">
              <a:lnSpc>
                <a:spcPts val="2600"/>
              </a:lnSpc>
              <a:buFont typeface="Wingdings" panose="05000000000000000000" pitchFamily="2" charset="2"/>
              <a:buChar char="Ø"/>
              <a:defRPr/>
            </a:pP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CPU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a:t>
            </a:r>
            <a:endPar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200150" lvl="2" indent="-285750">
              <a:lnSpc>
                <a:spcPts val="2600"/>
              </a:lnSpc>
              <a:buFont typeface="Wingdings" panose="05000000000000000000" charset="0"/>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存储引擎：</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5us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(5+2) = 35us</a:t>
            </a:r>
            <a:endPar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200150" lvl="2" indent="-285750">
              <a:lnSpc>
                <a:spcPts val="2600"/>
              </a:lnSpc>
              <a:buFont typeface="Wingdings" panose="05000000000000000000" charset="0"/>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复制开销：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5us </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2 = 10us</a:t>
            </a:r>
            <a:endPar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200150" lvl="2" indent="-285750">
              <a:lnSpc>
                <a:spcPts val="2600"/>
              </a:lnSpc>
              <a:buFont typeface="Wingdings" panose="05000000000000000000" charset="0"/>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总</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CPU</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45us</a:t>
            </a:r>
            <a:endPar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742950" lvl="1" indent="-285750">
              <a:lnSpc>
                <a:spcPts val="2600"/>
              </a:lnSpc>
              <a:buFont typeface="Wingdings" panose="05000000000000000000" pitchFamily="2" charset="2"/>
              <a:buChar char="Ø"/>
              <a:defRPr/>
            </a:pPr>
            <a:r>
              <a:rPr 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总开销：</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7ms</a:t>
            </a:r>
            <a:endParaRPr lang="zh-CN" altLang="en-US"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sp>
        <p:nvSpPr>
          <p:cNvPr id="2" name="Title 1"/>
          <p:cNvSpPr txBox="1"/>
          <p:nvPr/>
        </p:nvSpPr>
        <p:spPr>
          <a:xfrm>
            <a:off x="10160" y="172085"/>
            <a:ext cx="7576820" cy="59372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sym typeface="+mn-ea"/>
              </a:rPr>
              <a:t>RBO-CBO</a:t>
            </a:r>
            <a:r>
              <a:rPr lang="zh-CN" altLang="en-US" sz="2800" b="1" dirty="0">
                <a:latin typeface="Times New Roman" panose="02020603050405020304" pitchFamily="18" charset="0"/>
                <a:sym typeface="+mn-ea"/>
              </a:rPr>
              <a:t>案例</a:t>
            </a:r>
          </a:p>
          <a:p>
            <a:endParaRPr lang="zh-CN" altLang="en-US" sz="2250" b="1" dirty="0">
              <a:latin typeface="+mj-ea"/>
              <a:cs typeface="+mj-e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组合 110"/>
          <p:cNvGrpSpPr/>
          <p:nvPr/>
        </p:nvGrpSpPr>
        <p:grpSpPr>
          <a:xfrm>
            <a:off x="191135" y="2397661"/>
            <a:ext cx="4099560" cy="4409539"/>
            <a:chOff x="7206" y="2744"/>
            <a:chExt cx="6456" cy="6944"/>
          </a:xfrm>
        </p:grpSpPr>
        <p:sp>
          <p:nvSpPr>
            <p:cNvPr id="11" name="圆角矩形 10"/>
            <p:cNvSpPr/>
            <p:nvPr/>
          </p:nvSpPr>
          <p:spPr>
            <a:xfrm>
              <a:off x="7206" y="2760"/>
              <a:ext cx="6456" cy="69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6" name="Rectangle: Rounded Corners 14"/>
            <p:cNvSpPr/>
            <p:nvPr/>
          </p:nvSpPr>
          <p:spPr>
            <a:xfrm>
              <a:off x="8753" y="3955"/>
              <a:ext cx="3401" cy="3855"/>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Microsoft YaHei" panose="020B0503020204020204" pitchFamily="34" charset="-122"/>
                <a:ea typeface="Microsoft YaHei" panose="020B0503020204020204" pitchFamily="34" charset="-122"/>
              </a:endParaRPr>
            </a:p>
          </p:txBody>
        </p:sp>
        <p:sp>
          <p:nvSpPr>
            <p:cNvPr id="87" name="Flowchart: Magnetic Disk 5"/>
            <p:cNvSpPr/>
            <p:nvPr/>
          </p:nvSpPr>
          <p:spPr>
            <a:xfrm>
              <a:off x="9413" y="8548"/>
              <a:ext cx="2041" cy="907"/>
            </a:xfrm>
            <a:prstGeom prst="flowChartMagneticDisk">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r>
                <a:rPr lang="zh-CN" altLang="en-US" sz="1600" b="1" kern="0" dirty="0">
                  <a:solidFill>
                    <a:prstClr val="black"/>
                  </a:solidFill>
                  <a:latin typeface="Microsoft YaHei" panose="020B0503020204020204" pitchFamily="34" charset="-122"/>
                  <a:ea typeface="Microsoft YaHei" panose="020B0503020204020204" pitchFamily="34" charset="-122"/>
                </a:rPr>
                <a:t>磁盘</a:t>
              </a:r>
            </a:p>
          </p:txBody>
        </p:sp>
        <p:cxnSp>
          <p:nvCxnSpPr>
            <p:cNvPr id="88" name="Straight Connector 46"/>
            <p:cNvCxnSpPr/>
            <p:nvPr/>
          </p:nvCxnSpPr>
          <p:spPr>
            <a:xfrm>
              <a:off x="10434" y="7810"/>
              <a:ext cx="0" cy="680"/>
            </a:xfrm>
            <a:prstGeom prst="line">
              <a:avLst/>
            </a:prstGeom>
            <a:ln w="3810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Connector 46"/>
            <p:cNvCxnSpPr/>
            <p:nvPr/>
          </p:nvCxnSpPr>
          <p:spPr>
            <a:xfrm>
              <a:off x="10434" y="3275"/>
              <a:ext cx="0" cy="68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Connector 46"/>
            <p:cNvCxnSpPr/>
            <p:nvPr/>
          </p:nvCxnSpPr>
          <p:spPr>
            <a:xfrm>
              <a:off x="10437" y="5651"/>
              <a:ext cx="0" cy="1151"/>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TextBox 54"/>
            <p:cNvSpPr txBox="1"/>
            <p:nvPr/>
          </p:nvSpPr>
          <p:spPr>
            <a:xfrm>
              <a:off x="9687" y="3955"/>
              <a:ext cx="1479" cy="531"/>
            </a:xfrm>
            <a:prstGeom prst="rect">
              <a:avLst/>
            </a:prstGeom>
            <a:noFill/>
          </p:spPr>
          <p:txBody>
            <a:bodyPr wrap="none" rtlCol="0">
              <a:spAutoFit/>
            </a:bodyPr>
            <a:lstStyle/>
            <a:p>
              <a:pPr algn="ctr" defTabSz="914400" fontAlgn="base">
                <a:spcBef>
                  <a:spcPct val="0"/>
                </a:spcBef>
                <a:spcAft>
                  <a:spcPct val="0"/>
                </a:spcAft>
              </a:pPr>
              <a:r>
                <a:rPr lang="en-US" sz="1600" b="1" dirty="0">
                  <a:solidFill>
                    <a:prstClr val="black">
                      <a:lumMod val="65000"/>
                      <a:lumOff val="35000"/>
                    </a:prstClr>
                  </a:solidFill>
                  <a:latin typeface="Calibri" charset="0"/>
                  <a:ea typeface="Microsoft YaHei" panose="020B0503020204020204" pitchFamily="34" charset="-122"/>
                </a:rPr>
                <a:t>RDBMS</a:t>
              </a:r>
            </a:p>
          </p:txBody>
        </p:sp>
        <p:sp>
          <p:nvSpPr>
            <p:cNvPr id="92" name="TextBox 50"/>
            <p:cNvSpPr txBox="1"/>
            <p:nvPr/>
          </p:nvSpPr>
          <p:spPr>
            <a:xfrm>
              <a:off x="9329" y="2744"/>
              <a:ext cx="2208" cy="531"/>
            </a:xfrm>
            <a:prstGeom prst="rect">
              <a:avLst/>
            </a:prstGeom>
            <a:noFill/>
          </p:spPr>
          <p:txBody>
            <a:bodyPr wrap="none" rtlCol="0">
              <a:spAutoFit/>
            </a:bodyPr>
            <a:lstStyle/>
            <a:p>
              <a:pPr algn="l" defTabSz="914400" fontAlgn="base">
                <a:spcBef>
                  <a:spcPct val="0"/>
                </a:spcBef>
                <a:spcAft>
                  <a:spcPct val="0"/>
                </a:spcAft>
              </a:pPr>
              <a:r>
                <a:rPr lang="en-US" sz="1600" b="1" dirty="0">
                  <a:solidFill>
                    <a:schemeClr val="tx1"/>
                  </a:solidFill>
                  <a:latin typeface="Calibri" charset="0"/>
                  <a:ea typeface="Microsoft YaHei" panose="020B0503020204020204" pitchFamily="34" charset="-122"/>
                </a:rPr>
                <a:t>应用程序内存</a:t>
              </a:r>
            </a:p>
          </p:txBody>
        </p:sp>
        <p:sp>
          <p:nvSpPr>
            <p:cNvPr id="93" name="TextBox 51"/>
            <p:cNvSpPr txBox="1"/>
            <p:nvPr/>
          </p:nvSpPr>
          <p:spPr>
            <a:xfrm>
              <a:off x="11956" y="7258"/>
              <a:ext cx="1252" cy="725"/>
            </a:xfrm>
            <a:prstGeom prst="rect">
              <a:avLst/>
            </a:prstGeom>
            <a:noFill/>
            <a:ln>
              <a:noFill/>
            </a:ln>
          </p:spPr>
          <p:txBody>
            <a:bodyPr wrap="none" rtlCol="0">
              <a:spAutoFit/>
            </a:bodyPr>
            <a:lstStyle/>
            <a:p>
              <a:pPr algn="ctr" defTabSz="914400" fontAlgn="base"/>
              <a:r>
                <a:rPr lang="zh-CN" altLang="en-US" sz="1200" b="1" dirty="0">
                  <a:solidFill>
                    <a:schemeClr val="tx1"/>
                  </a:solidFill>
                  <a:latin typeface="Calibri" charset="0"/>
                  <a:ea typeface="Microsoft YaHei" panose="020B0503020204020204" pitchFamily="34" charset="-122"/>
                </a:rPr>
                <a:t>索引筛选</a:t>
              </a:r>
            </a:p>
            <a:p>
              <a:pPr algn="ctr" defTabSz="914400" fontAlgn="base"/>
              <a:r>
                <a:rPr lang="zh-CN" altLang="en-US" sz="1200" b="1" dirty="0">
                  <a:solidFill>
                    <a:schemeClr val="tx1"/>
                  </a:solidFill>
                  <a:latin typeface="Calibri" charset="0"/>
                  <a:ea typeface="Microsoft YaHei" panose="020B0503020204020204" pitchFamily="34" charset="-122"/>
                </a:rPr>
                <a:t>谓词</a:t>
              </a:r>
            </a:p>
          </p:txBody>
        </p:sp>
        <p:sp>
          <p:nvSpPr>
            <p:cNvPr id="94" name="圆角矩形 93"/>
            <p:cNvSpPr/>
            <p:nvPr/>
          </p:nvSpPr>
          <p:spPr>
            <a:xfrm>
              <a:off x="8900" y="4538"/>
              <a:ext cx="3017" cy="111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TextBox 53"/>
            <p:cNvSpPr txBox="1"/>
            <p:nvPr/>
          </p:nvSpPr>
          <p:spPr>
            <a:xfrm>
              <a:off x="11962" y="5015"/>
              <a:ext cx="1248" cy="725"/>
            </a:xfrm>
            <a:prstGeom prst="rect">
              <a:avLst/>
            </a:prstGeom>
            <a:noFill/>
          </p:spPr>
          <p:txBody>
            <a:bodyPr wrap="none" rtlCol="0">
              <a:spAutoFit/>
            </a:bodyPr>
            <a:lstStyle/>
            <a:p>
              <a:pPr algn="ctr" defTabSz="914400" fontAlgn="base"/>
              <a:r>
                <a:rPr lang="zh-CN" altLang="en-US" sz="1200" b="1" dirty="0">
                  <a:solidFill>
                    <a:schemeClr val="tx1"/>
                  </a:solidFill>
                  <a:latin typeface="Calibri" charset="0"/>
                  <a:ea typeface="Microsoft YaHei" panose="020B0503020204020204" pitchFamily="34" charset="-122"/>
                </a:rPr>
                <a:t>第二阶段</a:t>
              </a:r>
            </a:p>
            <a:p>
              <a:pPr algn="ctr" defTabSz="914400" fontAlgn="base"/>
              <a:r>
                <a:rPr lang="zh-CN" altLang="en-US" sz="1200" b="1" dirty="0">
                  <a:solidFill>
                    <a:schemeClr val="tx1"/>
                  </a:solidFill>
                  <a:latin typeface="Calibri" charset="0"/>
                  <a:ea typeface="Microsoft YaHei" panose="020B0503020204020204" pitchFamily="34" charset="-122"/>
                </a:rPr>
                <a:t>谓词</a:t>
              </a:r>
            </a:p>
          </p:txBody>
        </p:sp>
        <p:sp>
          <p:nvSpPr>
            <p:cNvPr id="96" name="圆角矩形 95"/>
            <p:cNvSpPr/>
            <p:nvPr/>
          </p:nvSpPr>
          <p:spPr>
            <a:xfrm>
              <a:off x="8900" y="6300"/>
              <a:ext cx="3016" cy="14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Rectangle 24"/>
            <p:cNvSpPr/>
            <p:nvPr/>
          </p:nvSpPr>
          <p:spPr>
            <a:xfrm>
              <a:off x="9240" y="6911"/>
              <a:ext cx="2374" cy="710"/>
            </a:xfrm>
            <a:prstGeom prst="rect">
              <a:avLst/>
            </a:prstGeom>
            <a:solidFill>
              <a:srgbClr val="FFFF00"/>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Microsoft YaHei" panose="020B0503020204020204" pitchFamily="34" charset="-122"/>
                <a:ea typeface="Microsoft YaHei" panose="020B0503020204020204" pitchFamily="34" charset="-122"/>
              </a:endParaRPr>
            </a:p>
          </p:txBody>
        </p:sp>
        <p:sp>
          <p:nvSpPr>
            <p:cNvPr id="98" name="TextBox 25"/>
            <p:cNvSpPr txBox="1"/>
            <p:nvPr/>
          </p:nvSpPr>
          <p:spPr>
            <a:xfrm>
              <a:off x="9449" y="8007"/>
              <a:ext cx="1734" cy="434"/>
            </a:xfrm>
            <a:prstGeom prst="rect">
              <a:avLst/>
            </a:prstGeom>
            <a:noFill/>
          </p:spPr>
          <p:txBody>
            <a:bodyPr wrap="none" rtlCol="0">
              <a:spAutoFit/>
            </a:bodyPr>
            <a:lstStyle/>
            <a:p>
              <a:pPr defTabSz="914400" fontAlgn="base">
                <a:spcBef>
                  <a:spcPct val="0"/>
                </a:spcBef>
                <a:spcAft>
                  <a:spcPct val="0"/>
                </a:spcAft>
              </a:pPr>
              <a:r>
                <a:rPr lang="zh-CN" altLang="en-US" sz="1200" b="1" dirty="0">
                  <a:solidFill>
                    <a:schemeClr val="tx1"/>
                  </a:solidFill>
                  <a:latin typeface="Calibri" charset="0"/>
                  <a:ea typeface="Microsoft YaHei" panose="020B0503020204020204" pitchFamily="34" charset="-122"/>
                </a:rPr>
                <a:t>索引匹配谓词</a:t>
              </a:r>
            </a:p>
          </p:txBody>
        </p:sp>
        <p:sp>
          <p:nvSpPr>
            <p:cNvPr id="99" name="TextBox 54"/>
            <p:cNvSpPr txBox="1"/>
            <p:nvPr/>
          </p:nvSpPr>
          <p:spPr>
            <a:xfrm>
              <a:off x="9665" y="4525"/>
              <a:ext cx="1577" cy="531"/>
            </a:xfrm>
            <a:prstGeom prst="rect">
              <a:avLst/>
            </a:prstGeom>
            <a:noFill/>
          </p:spPr>
          <p:txBody>
            <a:bodyPr wrap="none" rtlCol="0">
              <a:spAutoFit/>
            </a:bodyPr>
            <a:lstStyle/>
            <a:p>
              <a:pPr algn="ctr" defTabSz="914400" fontAlgn="base">
                <a:spcBef>
                  <a:spcPct val="0"/>
                </a:spcBef>
                <a:spcAft>
                  <a:spcPct val="0"/>
                </a:spcAft>
              </a:pPr>
              <a:r>
                <a:rPr lang="en-US" sz="1600" b="1" dirty="0">
                  <a:solidFill>
                    <a:schemeClr val="tx1"/>
                  </a:solidFill>
                  <a:latin typeface="Calibri" charset="0"/>
                  <a:ea typeface="Microsoft YaHei" panose="020B0503020204020204" pitchFamily="34" charset="-122"/>
                </a:rPr>
                <a:t>SQL</a:t>
              </a:r>
              <a:r>
                <a:rPr lang="zh-CN" altLang="en-US" sz="1600" b="1" dirty="0">
                  <a:solidFill>
                    <a:schemeClr val="tx1"/>
                  </a:solidFill>
                  <a:latin typeface="Calibri" charset="0"/>
                  <a:ea typeface="Microsoft YaHei" panose="020B0503020204020204" pitchFamily="34" charset="-122"/>
                </a:rPr>
                <a:t>引擎</a:t>
              </a:r>
            </a:p>
          </p:txBody>
        </p:sp>
        <p:grpSp>
          <p:nvGrpSpPr>
            <p:cNvPr id="100" name="组合 99"/>
            <p:cNvGrpSpPr/>
            <p:nvPr/>
          </p:nvGrpSpPr>
          <p:grpSpPr>
            <a:xfrm>
              <a:off x="9239" y="5037"/>
              <a:ext cx="2375" cy="532"/>
              <a:chOff x="10116" y="4823"/>
              <a:chExt cx="1990" cy="532"/>
            </a:xfrm>
          </p:grpSpPr>
          <p:sp>
            <p:nvSpPr>
              <p:cNvPr id="101" name="Rectangle 24"/>
              <p:cNvSpPr/>
              <p:nvPr/>
            </p:nvSpPr>
            <p:spPr>
              <a:xfrm>
                <a:off x="10116" y="4823"/>
                <a:ext cx="1990" cy="532"/>
              </a:xfrm>
              <a:prstGeom prst="rect">
                <a:avLst/>
              </a:prstGeom>
              <a:solidFill>
                <a:srgbClr val="FFFF00"/>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Microsoft YaHei" panose="020B0503020204020204" pitchFamily="34" charset="-122"/>
                  <a:ea typeface="Microsoft YaHei" panose="020B0503020204020204" pitchFamily="34" charset="-122"/>
                </a:endParaRPr>
              </a:p>
            </p:txBody>
          </p:sp>
          <p:sp>
            <p:nvSpPr>
              <p:cNvPr id="102" name="TextBox 45"/>
              <p:cNvSpPr txBox="1"/>
              <p:nvPr/>
            </p:nvSpPr>
            <p:spPr>
              <a:xfrm>
                <a:off x="10167" y="4824"/>
                <a:ext cx="1888" cy="483"/>
              </a:xfrm>
              <a:prstGeom prst="rect">
                <a:avLst/>
              </a:prstGeom>
              <a:noFill/>
            </p:spPr>
            <p:txBody>
              <a:bodyPr wrap="square" rtlCol="0">
                <a:spAutoFit/>
              </a:bodyPr>
              <a:lstStyle/>
              <a:p>
                <a:pPr algn="ctr" defTabSz="914400" fontAlgn="base">
                  <a:spcBef>
                    <a:spcPct val="0"/>
                  </a:spcBef>
                  <a:spcAft>
                    <a:spcPct val="0"/>
                  </a:spcAft>
                </a:pPr>
                <a:r>
                  <a:rPr lang="zh-CN" altLang="en-US" sz="1400" b="1" dirty="0">
                    <a:solidFill>
                      <a:prstClr val="black"/>
                    </a:solidFill>
                    <a:latin typeface="Calibri" charset="0"/>
                    <a:ea typeface="Microsoft YaHei" panose="020B0503020204020204" pitchFamily="34" charset="-122"/>
                  </a:rPr>
                  <a:t>线程缓冲区</a:t>
                </a:r>
              </a:p>
            </p:txBody>
          </p:sp>
        </p:grpSp>
        <p:sp>
          <p:nvSpPr>
            <p:cNvPr id="103" name="TextBox 54"/>
            <p:cNvSpPr txBox="1"/>
            <p:nvPr/>
          </p:nvSpPr>
          <p:spPr>
            <a:xfrm>
              <a:off x="9668" y="6331"/>
              <a:ext cx="1572" cy="531"/>
            </a:xfrm>
            <a:prstGeom prst="rect">
              <a:avLst/>
            </a:prstGeom>
            <a:noFill/>
          </p:spPr>
          <p:txBody>
            <a:bodyPr wrap="none" rtlCol="0">
              <a:spAutoFit/>
            </a:bodyPr>
            <a:lstStyle/>
            <a:p>
              <a:pPr algn="ctr" defTabSz="914400" fontAlgn="base">
                <a:spcBef>
                  <a:spcPct val="0"/>
                </a:spcBef>
                <a:spcAft>
                  <a:spcPct val="0"/>
                </a:spcAft>
              </a:pPr>
              <a:r>
                <a:rPr lang="zh-CN" altLang="en-US" sz="1600" b="1" dirty="0">
                  <a:solidFill>
                    <a:schemeClr val="tx1"/>
                  </a:solidFill>
                  <a:latin typeface="Calibri" charset="0"/>
                  <a:ea typeface="Microsoft YaHei" panose="020B0503020204020204" pitchFamily="34" charset="-122"/>
                </a:rPr>
                <a:t>存储引擎</a:t>
              </a:r>
            </a:p>
          </p:txBody>
        </p:sp>
        <p:sp>
          <p:nvSpPr>
            <p:cNvPr id="104" name="Rectangle 17"/>
            <p:cNvSpPr/>
            <p:nvPr/>
          </p:nvSpPr>
          <p:spPr>
            <a:xfrm>
              <a:off x="9340"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Microsoft YaHei" panose="020B0503020204020204" pitchFamily="34" charset="-122"/>
                <a:ea typeface="Microsoft YaHei" panose="020B0503020204020204" pitchFamily="34" charset="-122"/>
              </a:endParaRPr>
            </a:p>
          </p:txBody>
        </p:sp>
        <p:sp>
          <p:nvSpPr>
            <p:cNvPr id="105" name="Rectangle 17"/>
            <p:cNvSpPr/>
            <p:nvPr/>
          </p:nvSpPr>
          <p:spPr>
            <a:xfrm>
              <a:off x="10702"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Microsoft YaHei" panose="020B0503020204020204" pitchFamily="34" charset="-122"/>
                <a:ea typeface="Microsoft YaHei" panose="020B0503020204020204" pitchFamily="34" charset="-122"/>
              </a:endParaRPr>
            </a:p>
          </p:txBody>
        </p:sp>
        <p:sp>
          <p:nvSpPr>
            <p:cNvPr id="106" name="Rectangle 17"/>
            <p:cNvSpPr/>
            <p:nvPr/>
          </p:nvSpPr>
          <p:spPr>
            <a:xfrm>
              <a:off x="10239"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Microsoft YaHei" panose="020B0503020204020204" pitchFamily="34" charset="-122"/>
                <a:ea typeface="Microsoft YaHei" panose="020B0503020204020204" pitchFamily="34" charset="-122"/>
              </a:endParaRPr>
            </a:p>
          </p:txBody>
        </p:sp>
        <p:sp>
          <p:nvSpPr>
            <p:cNvPr id="107" name="Rectangle 17"/>
            <p:cNvSpPr/>
            <p:nvPr/>
          </p:nvSpPr>
          <p:spPr>
            <a:xfrm>
              <a:off x="11177"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Microsoft YaHei" panose="020B0503020204020204" pitchFamily="34" charset="-122"/>
                <a:ea typeface="Microsoft YaHei" panose="020B0503020204020204" pitchFamily="34" charset="-122"/>
              </a:endParaRPr>
            </a:p>
          </p:txBody>
        </p:sp>
        <p:sp>
          <p:nvSpPr>
            <p:cNvPr id="108" name="Rectangle 17"/>
            <p:cNvSpPr/>
            <p:nvPr/>
          </p:nvSpPr>
          <p:spPr>
            <a:xfrm>
              <a:off x="9797" y="7356"/>
              <a:ext cx="340" cy="227"/>
            </a:xfrm>
            <a:prstGeom prst="rect">
              <a:avLst/>
            </a:prstGeom>
            <a:solidFill>
              <a:srgbClr val="FF0000"/>
            </a:solidFill>
            <a:ln w="9525" cap="flat" cmpd="sng" algn="ctr">
              <a:solidFill>
                <a:srgbClr val="12244E"/>
              </a:solidFill>
              <a:prstDash val="solid"/>
            </a:ln>
            <a:effectLst>
              <a:outerShdw blurRad="40000" dist="23000" dir="5400000" rotWithShape="0">
                <a:srgbClr val="000000">
                  <a:alpha val="35000"/>
                </a:srgbClr>
              </a:outerShdw>
            </a:effectLst>
          </p:spPr>
          <p:txBody>
            <a:bodyPr rtlCol="0" anchor="ctr"/>
            <a:lstStyle/>
            <a:p>
              <a:pPr algn="ctr" defTabSz="913765" fontAlgn="base">
                <a:spcBef>
                  <a:spcPct val="0"/>
                </a:spcBef>
                <a:spcAft>
                  <a:spcPct val="0"/>
                </a:spcAft>
              </a:pPr>
              <a:endParaRPr lang="en-US" sz="1100" kern="0" dirty="0">
                <a:solidFill>
                  <a:prstClr val="white"/>
                </a:solidFill>
                <a:latin typeface="Microsoft YaHei" panose="020B0503020204020204" pitchFamily="34" charset="-122"/>
                <a:ea typeface="Microsoft YaHei" panose="020B0503020204020204" pitchFamily="34" charset="-122"/>
              </a:endParaRPr>
            </a:p>
          </p:txBody>
        </p:sp>
        <p:sp>
          <p:nvSpPr>
            <p:cNvPr id="109" name="TextBox 18"/>
            <p:cNvSpPr txBox="1"/>
            <p:nvPr/>
          </p:nvSpPr>
          <p:spPr>
            <a:xfrm>
              <a:off x="9811" y="6883"/>
              <a:ext cx="1251" cy="483"/>
            </a:xfrm>
            <a:prstGeom prst="rect">
              <a:avLst/>
            </a:prstGeom>
            <a:noFill/>
          </p:spPr>
          <p:txBody>
            <a:bodyPr wrap="square" rtlCol="0">
              <a:spAutoFit/>
            </a:bodyPr>
            <a:lstStyle/>
            <a:p>
              <a:pPr defTabSz="914400" fontAlgn="base">
                <a:spcBef>
                  <a:spcPct val="0"/>
                </a:spcBef>
                <a:spcAft>
                  <a:spcPct val="0"/>
                </a:spcAft>
              </a:pPr>
              <a:r>
                <a:rPr lang="zh-CN" altLang="en-US" sz="1400" b="1" dirty="0">
                  <a:solidFill>
                    <a:prstClr val="black"/>
                  </a:solidFill>
                  <a:latin typeface="Calibri" charset="0"/>
                  <a:ea typeface="Microsoft YaHei" panose="020B0503020204020204" pitchFamily="34" charset="-122"/>
                </a:rPr>
                <a:t>缓冲池</a:t>
              </a:r>
            </a:p>
          </p:txBody>
        </p:sp>
        <p:sp>
          <p:nvSpPr>
            <p:cNvPr id="110" name="TextBox 52"/>
            <p:cNvSpPr txBox="1"/>
            <p:nvPr/>
          </p:nvSpPr>
          <p:spPr>
            <a:xfrm>
              <a:off x="7616" y="7257"/>
              <a:ext cx="1248" cy="725"/>
            </a:xfrm>
            <a:prstGeom prst="rect">
              <a:avLst/>
            </a:prstGeom>
            <a:noFill/>
          </p:spPr>
          <p:txBody>
            <a:bodyPr wrap="none" rtlCol="0">
              <a:spAutoFit/>
            </a:bodyPr>
            <a:lstStyle/>
            <a:p>
              <a:pPr algn="ctr" defTabSz="914400" fontAlgn="base"/>
              <a:r>
                <a:rPr lang="zh-CN" altLang="en-US" sz="1200" b="1" dirty="0">
                  <a:solidFill>
                    <a:schemeClr val="tx1"/>
                  </a:solidFill>
                  <a:latin typeface="Calibri" charset="0"/>
                  <a:ea typeface="Microsoft YaHei" panose="020B0503020204020204" pitchFamily="34" charset="-122"/>
                </a:rPr>
                <a:t>第一阶段</a:t>
              </a:r>
            </a:p>
            <a:p>
              <a:pPr algn="ctr" defTabSz="914400" fontAlgn="base"/>
              <a:r>
                <a:rPr lang="zh-CN" altLang="en-US" sz="1200" b="1" dirty="0">
                  <a:solidFill>
                    <a:schemeClr val="tx1"/>
                  </a:solidFill>
                  <a:latin typeface="Calibri" charset="0"/>
                  <a:ea typeface="Microsoft YaHei" panose="020B0503020204020204" pitchFamily="34" charset="-122"/>
                </a:rPr>
                <a:t>谓词</a:t>
              </a:r>
            </a:p>
          </p:txBody>
        </p:sp>
      </p:grpSp>
      <p:sp>
        <p:nvSpPr>
          <p:cNvPr id="9" name="下弧形箭头 8"/>
          <p:cNvSpPr/>
          <p:nvPr/>
        </p:nvSpPr>
        <p:spPr>
          <a:xfrm rot="20820000">
            <a:off x="3841750" y="1535430"/>
            <a:ext cx="1153160" cy="382270"/>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tx1"/>
              </a:solidFill>
            </a:endParaRPr>
          </a:p>
        </p:txBody>
      </p:sp>
      <p:sp>
        <p:nvSpPr>
          <p:cNvPr id="10" name="矩形 9"/>
          <p:cNvSpPr/>
          <p:nvPr/>
        </p:nvSpPr>
        <p:spPr>
          <a:xfrm>
            <a:off x="385445" y="994410"/>
            <a:ext cx="3710940" cy="1424940"/>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en-US" altLang="zh-CN" sz="1600" b="1"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o - c - p</a:t>
            </a:r>
            <a:r>
              <a:rPr lang="en-US" altLang="zh-CN" sz="1600"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zh-CN" altLang="en-US" sz="1600"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和</a:t>
            </a:r>
            <a:r>
              <a:rPr lang="en-US" altLang="zh-CN" sz="1600"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US" altLang="zh-CN" sz="1600" b="1" i="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c - o - p </a:t>
            </a:r>
            <a:r>
              <a:rPr lang="zh-CN" altLang="en-US" sz="1600"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的比较</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首表的开销有何差别？</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头两张表连接的总开销有何差别？</a:t>
            </a:r>
          </a:p>
          <a:p>
            <a:pPr marL="742950" lvl="1" indent="-285750">
              <a:lnSpc>
                <a:spcPts val="26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最终的开销有何差别？</a:t>
            </a:r>
            <a:r>
              <a:rPr lang="en-US" altLang="zh-CN"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p>
        </p:txBody>
      </p:sp>
      <p:sp>
        <p:nvSpPr>
          <p:cNvPr id="67" name="矩形 66"/>
          <p:cNvSpPr/>
          <p:nvPr/>
        </p:nvSpPr>
        <p:spPr>
          <a:xfrm>
            <a:off x="4840605" y="1316355"/>
            <a:ext cx="4102735" cy="109156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首表的开销（</a:t>
            </a:r>
            <a:r>
              <a:rPr lang="en-US" altLang="zh-CN" sz="1600" b="1" kern="100" dirty="0">
                <a:latin typeface="Times New Roman" panose="02020603050405020304" pitchFamily="18" charset="0"/>
                <a:ea typeface="Microsoft YaHei" panose="020B0503020204020204" pitchFamily="34" charset="-122"/>
                <a:cs typeface="Times New Roman" panose="02020603050405020304" pitchFamily="18" charset="0"/>
                <a:sym typeface="+mn-ea"/>
              </a:rPr>
              <a:t>index scan</a:t>
            </a: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p>
          <a:p>
            <a:pPr marL="742950" lvl="1" indent="-285750">
              <a:lnSpc>
                <a:spcPts val="2600"/>
              </a:lnSpc>
              <a:buFont typeface="Wingdings" panose="05000000000000000000" pitchFamily="2" charset="2"/>
              <a:buChar char="Ø"/>
              <a:defRPr/>
            </a:pPr>
            <a:r>
              <a:rPr lang="en-US" sz="1400" b="1" i="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o - c - p</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7ms</a:t>
            </a:r>
            <a:endPar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742950" lvl="1" indent="-285750">
              <a:lnSpc>
                <a:spcPts val="2600"/>
              </a:lnSpc>
              <a:buFont typeface="Wingdings" panose="05000000000000000000" pitchFamily="2" charset="2"/>
              <a:buChar char="Ø"/>
              <a:defRPr/>
            </a:pPr>
            <a:r>
              <a:rPr lang="en-US" sz="1400" b="1" i="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c - o - p</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6ms</a:t>
            </a:r>
            <a:endPar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sp>
        <p:nvSpPr>
          <p:cNvPr id="68" name="矩形 67"/>
          <p:cNvSpPr/>
          <p:nvPr/>
        </p:nvSpPr>
        <p:spPr>
          <a:xfrm>
            <a:off x="4840605" y="2553970"/>
            <a:ext cx="4102735" cy="109156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头两张表的开销：</a:t>
            </a:r>
          </a:p>
          <a:p>
            <a:pPr marL="742950" lvl="1" indent="-285750">
              <a:lnSpc>
                <a:spcPts val="2600"/>
              </a:lnSpc>
              <a:buFont typeface="Wingdings" panose="05000000000000000000" pitchFamily="2" charset="2"/>
              <a:buChar char="Ø"/>
              <a:defRPr/>
            </a:pPr>
            <a:r>
              <a:rPr lang="en-US" sz="1400" b="1" i="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o - c - p</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7ms + 2</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6ms = 19ms</a:t>
            </a:r>
            <a:endPar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742950" lvl="1" indent="-285750">
              <a:lnSpc>
                <a:spcPts val="2600"/>
              </a:lnSpc>
              <a:buFont typeface="Wingdings" panose="05000000000000000000" pitchFamily="2" charset="2"/>
              <a:buChar char="Ø"/>
              <a:defRPr/>
            </a:pPr>
            <a:r>
              <a:rPr lang="en-US" sz="1400" b="1" i="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c - o - p</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6ms + 1</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7ms = 13ms</a:t>
            </a:r>
          </a:p>
        </p:txBody>
      </p:sp>
      <p:sp>
        <p:nvSpPr>
          <p:cNvPr id="69" name="矩形 68"/>
          <p:cNvSpPr/>
          <p:nvPr/>
        </p:nvSpPr>
        <p:spPr>
          <a:xfrm>
            <a:off x="4840605" y="3725545"/>
            <a:ext cx="4102735" cy="109156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6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最终的开销：</a:t>
            </a:r>
          </a:p>
          <a:p>
            <a:pPr marL="742950" lvl="1" indent="-285750">
              <a:lnSpc>
                <a:spcPts val="2600"/>
              </a:lnSpc>
              <a:buFont typeface="Wingdings" panose="05000000000000000000" pitchFamily="2" charset="2"/>
              <a:buChar char="Ø"/>
              <a:defRPr/>
            </a:pPr>
            <a:r>
              <a:rPr lang="en-US" sz="1400" b="1" i="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o - c - p</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：无需再排序</a:t>
            </a:r>
          </a:p>
          <a:p>
            <a:pPr marL="742950" lvl="1" indent="-285750">
              <a:lnSpc>
                <a:spcPts val="2600"/>
              </a:lnSpc>
              <a:buFont typeface="Wingdings" panose="05000000000000000000" pitchFamily="2" charset="2"/>
              <a:buChar char="Ø"/>
              <a:defRPr/>
            </a:pPr>
            <a:r>
              <a:rPr lang="en-US" sz="1400" b="1" i="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c - o - p</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：必须加一个排序的算子</a:t>
            </a:r>
          </a:p>
        </p:txBody>
      </p:sp>
      <p:sp>
        <p:nvSpPr>
          <p:cNvPr id="70" name="矩形 69"/>
          <p:cNvSpPr/>
          <p:nvPr/>
        </p:nvSpPr>
        <p:spPr>
          <a:xfrm>
            <a:off x="4840605" y="4911725"/>
            <a:ext cx="4102735" cy="424815"/>
          </a:xfrm>
          <a:prstGeom prst="rect">
            <a:avLst/>
          </a:prstGeom>
        </p:spPr>
        <p:txBody>
          <a:bodyPr wrap="square">
            <a:spAutoFit/>
          </a:bodyPr>
          <a:lstStyle/>
          <a:p>
            <a:pPr marL="285750" indent="-285750">
              <a:lnSpc>
                <a:spcPts val="2600"/>
              </a:lnSpc>
              <a:buFont typeface="Wingdings" panose="05000000000000000000" pitchFamily="2" charset="2"/>
              <a:buChar char="Ø"/>
              <a:defRPr/>
            </a:pPr>
            <a:r>
              <a:rPr lang="zh-CN" altLang="en-US" sz="1400" b="1" kern="1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sym typeface="+mn-ea"/>
              </a:rPr>
              <a:t>哪一个会胜出呢？</a:t>
            </a:r>
          </a:p>
        </p:txBody>
      </p:sp>
      <p:sp>
        <p:nvSpPr>
          <p:cNvPr id="2" name="Title 1"/>
          <p:cNvSpPr txBox="1"/>
          <p:nvPr/>
        </p:nvSpPr>
        <p:spPr>
          <a:xfrm>
            <a:off x="10160" y="172085"/>
            <a:ext cx="7576820" cy="59372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sym typeface="+mn-ea"/>
              </a:rPr>
              <a:t>RBO-CBO</a:t>
            </a:r>
            <a:r>
              <a:rPr lang="zh-CN" altLang="en-US" sz="2800" b="1" dirty="0">
                <a:latin typeface="Times New Roman" panose="02020603050405020304" pitchFamily="18" charset="0"/>
                <a:sym typeface="+mn-ea"/>
              </a:rPr>
              <a:t>案例</a:t>
            </a:r>
          </a:p>
          <a:p>
            <a:endParaRPr lang="zh-CN" altLang="en-US" sz="2250" b="1" dirty="0">
              <a:latin typeface="+mj-ea"/>
              <a:cs typeface="+mj-e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5"/>
          <p:cNvSpPr>
            <a:spLocks noChangeArrowheads="1"/>
          </p:cNvSpPr>
          <p:nvPr/>
        </p:nvSpPr>
        <p:spPr bwMode="auto">
          <a:xfrm>
            <a:off x="3864769" y="69066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cs typeface="Times New Roman" panose="02020603050405020304" pitchFamily="18" charset="0"/>
            </a:endParaRPr>
          </a:p>
        </p:txBody>
      </p:sp>
      <p:sp>
        <p:nvSpPr>
          <p:cNvPr id="5" name="矩形 6"/>
          <p:cNvSpPr>
            <a:spLocks noChangeArrowheads="1"/>
          </p:cNvSpPr>
          <p:nvPr/>
        </p:nvSpPr>
        <p:spPr bwMode="auto">
          <a:xfrm>
            <a:off x="-11112" y="69278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6" name="文本框 10"/>
          <p:cNvSpPr txBox="1">
            <a:spLocks noChangeArrowheads="1"/>
          </p:cNvSpPr>
          <p:nvPr/>
        </p:nvSpPr>
        <p:spPr bwMode="auto">
          <a:xfrm>
            <a:off x="-112713" y="711162"/>
            <a:ext cx="44716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RBO-CBO</a:t>
            </a:r>
          </a:p>
        </p:txBody>
      </p:sp>
      <p:sp>
        <p:nvSpPr>
          <p:cNvPr id="7"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查询优化总结</a:t>
            </a:r>
          </a:p>
        </p:txBody>
      </p:sp>
      <p:sp>
        <p:nvSpPr>
          <p:cNvPr id="9" name="文本框 8"/>
          <p:cNvSpPr txBox="1"/>
          <p:nvPr/>
        </p:nvSpPr>
        <p:spPr>
          <a:xfrm>
            <a:off x="379291" y="1123379"/>
            <a:ext cx="8385417" cy="6003567"/>
          </a:xfrm>
          <a:prstGeom prst="rect">
            <a:avLst/>
          </a:prstGeom>
          <a:noFill/>
        </p:spPr>
        <p:txBody>
          <a:bodyPr wrap="square">
            <a:spAutoFit/>
          </a:bodyPr>
          <a:lstStyle/>
          <a:p>
            <a:pPr marL="285750" indent="-285750" fontAlgn="auto">
              <a:lnSpc>
                <a:spcPct val="1500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基于规则的优化（</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Rule-based Optimization, RBO</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查询的</a:t>
            </a:r>
            <a:r>
              <a:rPr lang="zh-CN" altLang="en-US" sz="12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逻辑重写</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，以尽可能减少不合理的开销</a:t>
            </a:r>
            <a:endPar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基于（关系代数的等价变换）</a:t>
            </a:r>
            <a:r>
              <a:rPr lang="zh-CN" altLang="en-US" sz="12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规则</a:t>
            </a:r>
            <a:endParaRPr lang="en-US" altLang="zh-CN" sz="12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与关系</a:t>
            </a:r>
            <a:r>
              <a:rPr lang="zh-CN" altLang="en-US" sz="12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实例无关</a:t>
            </a:r>
            <a:endParaRPr lang="en-US" altLang="zh-CN" sz="12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基于代价的优化（</a:t>
            </a: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Cost-based Optimization, CBO</a:t>
            </a:r>
            <a:r>
              <a:rPr lang="zh-CN" altLang="en-US"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查询的</a:t>
            </a:r>
            <a:r>
              <a:rPr lang="zh-CN" altLang="en-US" sz="12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物理优化</a:t>
            </a:r>
            <a:endParaRPr lang="en-US" altLang="zh-CN" sz="12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使用</a:t>
            </a:r>
            <a:r>
              <a:rPr lang="zh-CN" altLang="en-US" sz="12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代价模型</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，对操作进行代价估计</a:t>
            </a:r>
            <a:endPar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a:lnSpc>
                <a:spcPct val="150000"/>
              </a:lnSpc>
              <a:buFont typeface="Wingdings" panose="05000000000000000000" pitchFamily="2" charset="2"/>
              <a:buChar char="Ø"/>
              <a:defRPr/>
            </a:pP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生成：由</a:t>
            </a:r>
            <a:r>
              <a:rPr lang="zh-CN" altLang="en-US" sz="12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物理操作符</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组成的</a:t>
            </a:r>
            <a:r>
              <a:rPr lang="zh-CN" altLang="en-US" sz="12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物理执行计划</a:t>
            </a: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（树）</a:t>
            </a:r>
            <a:endParaRPr lang="en-US" altLang="zh-CN" sz="12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200" kern="100" dirty="0">
                <a:latin typeface="Times New Roman" panose="02020603050405020304" pitchFamily="18" charset="0"/>
                <a:ea typeface="Microsoft YaHei" panose="020B0503020204020204" pitchFamily="34" charset="-122"/>
                <a:cs typeface="Times New Roman" panose="02020603050405020304" pitchFamily="18" charset="0"/>
              </a:rPr>
              <a:t>与关系</a:t>
            </a:r>
            <a:r>
              <a:rPr lang="zh-CN" altLang="en-US" sz="12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实例相关</a:t>
            </a:r>
            <a:endParaRPr lang="en-US" altLang="zh-CN" sz="12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r>
              <a:rPr lang="en-US" altLang="zh-CN" sz="14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RBO+CBO</a:t>
            </a: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甚至会占据整个查询响应时间的</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一半以上</a:t>
            </a:r>
            <a:endParaRPr lang="en-US" altLang="zh-CN"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且</a:t>
            </a:r>
            <a:r>
              <a:rPr lang="zh-CN" altLang="en-US"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无法确保找到</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最优执行计划（</a:t>
            </a:r>
            <a:r>
              <a:rPr lang="en-US" altLang="zh-CN"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NP</a:t>
            </a:r>
            <a:r>
              <a:rPr lang="zh-CN" altLang="en-US"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问题</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a:t>
            </a:r>
          </a:p>
          <a:p>
            <a:pPr marL="571500" indent="-285750" fontAlgn="auto">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仍然不得不做</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fontAlgn="auto">
              <a:lnSpc>
                <a:spcPct val="150000"/>
              </a:lnSpc>
              <a:buFont typeface="Wingdings" panose="05000000000000000000" pitchFamily="2" charset="2"/>
              <a:buChar char="Ø"/>
              <a:defRPr/>
            </a:pPr>
            <a:r>
              <a:rPr lang="en-US" altLang="zh-CN" sz="14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Otherwise, </a:t>
            </a:r>
          </a:p>
          <a:p>
            <a:pPr marL="285750" indent="-285750" fontAlgn="auto">
              <a:lnSpc>
                <a:spcPct val="150000"/>
              </a:lnSpc>
              <a:buFont typeface="Wingdings" panose="05000000000000000000" pitchFamily="2" charset="2"/>
              <a:buChar char="Ø"/>
              <a:defRPr/>
            </a:pP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a:lnSpc>
                <a:spcPct val="150000"/>
              </a:lnSpc>
              <a:buFont typeface="Wingdings" panose="05000000000000000000" pitchFamily="2" charset="2"/>
              <a:buChar char="Ø"/>
              <a:defRPr/>
            </a:pPr>
            <a:endPar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028700" lvl="1" indent="-285750">
              <a:lnSpc>
                <a:spcPct val="150000"/>
              </a:lnSpc>
              <a:buFont typeface="Wingdings" panose="05000000000000000000" pitchFamily="2" charset="2"/>
              <a:buChar char="Ø"/>
              <a:defRPr/>
            </a:pPr>
            <a:endPar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571500" indent="-285750" fontAlgn="auto">
              <a:lnSpc>
                <a:spcPct val="150000"/>
              </a:lnSpc>
              <a:buFont typeface="Wingdings" panose="05000000000000000000" pitchFamily="2" charset="2"/>
              <a:buChar char="Ø"/>
              <a:defRPr/>
            </a:pPr>
            <a:endParaRPr lang="en-US" altLang="zh-CN" sz="1600"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pic>
        <p:nvPicPr>
          <p:cNvPr id="3" name="图片 2"/>
          <p:cNvPicPr>
            <a:picLocks noChangeAspect="1"/>
          </p:cNvPicPr>
          <p:nvPr/>
        </p:nvPicPr>
        <p:blipFill>
          <a:blip r:embed="rId2"/>
          <a:stretch>
            <a:fillRect/>
          </a:stretch>
        </p:blipFill>
        <p:spPr>
          <a:xfrm>
            <a:off x="2324959" y="4742490"/>
            <a:ext cx="1798942" cy="1063707"/>
          </a:xfrm>
          <a:prstGeom prst="rect">
            <a:avLst/>
          </a:prstGeom>
          <a:ln>
            <a:solidFill>
              <a:srgbClr val="00B050"/>
            </a:solidFill>
          </a:ln>
          <a:effectLst>
            <a:outerShdw blurRad="190500" algn="tl" rotWithShape="0">
              <a:srgbClr val="000000">
                <a:alpha val="70000"/>
              </a:srgbClr>
            </a:outerShdw>
          </a:effectLst>
        </p:spPr>
      </p:pic>
      <p:pic>
        <p:nvPicPr>
          <p:cNvPr id="10" name="图片 9"/>
          <p:cNvPicPr>
            <a:picLocks noChangeAspect="1"/>
          </p:cNvPicPr>
          <p:nvPr/>
        </p:nvPicPr>
        <p:blipFill>
          <a:blip r:embed="rId3"/>
          <a:stretch>
            <a:fillRect/>
          </a:stretch>
        </p:blipFill>
        <p:spPr>
          <a:xfrm>
            <a:off x="423721" y="5309904"/>
            <a:ext cx="1763020" cy="1180636"/>
          </a:xfrm>
          <a:prstGeom prst="rect">
            <a:avLst/>
          </a:prstGeom>
          <a:ln>
            <a:solidFill>
              <a:srgbClr val="C00000"/>
            </a:solidFill>
          </a:ln>
          <a:effectLst>
            <a:outerShdw blurRad="190500" algn="tl" rotWithShape="0">
              <a:srgbClr val="000000">
                <a:alpha val="70000"/>
              </a:srgbClr>
            </a:outerShdw>
          </a:effectLst>
        </p:spPr>
      </p:pic>
      <p:grpSp>
        <p:nvGrpSpPr>
          <p:cNvPr id="41" name="组合 40"/>
          <p:cNvGrpSpPr/>
          <p:nvPr/>
        </p:nvGrpSpPr>
        <p:grpSpPr>
          <a:xfrm>
            <a:off x="5975616" y="964766"/>
            <a:ext cx="2645144" cy="2316913"/>
            <a:chOff x="6503032" y="4637607"/>
            <a:chExt cx="1542048" cy="1718744"/>
          </a:xfrm>
        </p:grpSpPr>
        <p:sp>
          <p:nvSpPr>
            <p:cNvPr id="42" name="矩形 41"/>
            <p:cNvSpPr/>
            <p:nvPr/>
          </p:nvSpPr>
          <p:spPr>
            <a:xfrm>
              <a:off x="6503032" y="4637607"/>
              <a:ext cx="1541723" cy="1718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3600"/>
            </a:p>
          </p:txBody>
        </p:sp>
        <p:pic>
          <p:nvPicPr>
            <p:cNvPr id="43" name="图片 42"/>
            <p:cNvPicPr>
              <a:picLocks noChangeAspect="1"/>
            </p:cNvPicPr>
            <p:nvPr/>
          </p:nvPicPr>
          <p:blipFill>
            <a:blip r:embed="rId4"/>
            <a:stretch>
              <a:fillRect/>
            </a:stretch>
          </p:blipFill>
          <p:spPr>
            <a:xfrm>
              <a:off x="6746640" y="5049929"/>
              <a:ext cx="1054506" cy="1269517"/>
            </a:xfrm>
            <a:prstGeom prst="rect">
              <a:avLst/>
            </a:prstGeom>
            <a:ln>
              <a:noFill/>
            </a:ln>
            <a:effectLst>
              <a:outerShdw blurRad="190500" algn="tl" rotWithShape="0">
                <a:srgbClr val="000000">
                  <a:alpha val="70000"/>
                </a:srgbClr>
              </a:outerShdw>
            </a:effectLst>
          </p:spPr>
        </p:pic>
        <p:sp>
          <p:nvSpPr>
            <p:cNvPr id="44" name="矩形 43"/>
            <p:cNvSpPr/>
            <p:nvPr/>
          </p:nvSpPr>
          <p:spPr>
            <a:xfrm>
              <a:off x="6503358" y="4639771"/>
              <a:ext cx="1541722" cy="26113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课程实训平台</a:t>
              </a:r>
              <a:r>
                <a:rPr lang="en-US" altLang="zh-CN" sz="1200" dirty="0"/>
                <a:t>DBEDU.XIDIAN</a:t>
              </a:r>
              <a:r>
                <a:rPr lang="zh-CN" altLang="en-US" sz="1200" dirty="0"/>
                <a:t>（</a:t>
              </a:r>
              <a:r>
                <a:rPr lang="en-US" altLang="zh-CN" sz="1200" dirty="0" err="1"/>
                <a:t>DBinsight</a:t>
              </a:r>
              <a:r>
                <a:rPr lang="zh-CN" altLang="en-US" sz="1200" dirty="0"/>
                <a:t>）</a:t>
              </a:r>
            </a:p>
          </p:txBody>
        </p:sp>
      </p:grpSp>
      <p:grpSp>
        <p:nvGrpSpPr>
          <p:cNvPr id="13" name="组合 12"/>
          <p:cNvGrpSpPr/>
          <p:nvPr/>
        </p:nvGrpSpPr>
        <p:grpSpPr>
          <a:xfrm>
            <a:off x="5486400" y="3439401"/>
            <a:ext cx="3522361" cy="2316913"/>
            <a:chOff x="5486400" y="3439401"/>
            <a:chExt cx="3522361" cy="2316913"/>
          </a:xfrm>
        </p:grpSpPr>
        <p:grpSp>
          <p:nvGrpSpPr>
            <p:cNvPr id="45" name="组合 44"/>
            <p:cNvGrpSpPr/>
            <p:nvPr/>
          </p:nvGrpSpPr>
          <p:grpSpPr>
            <a:xfrm>
              <a:off x="5486400" y="3439401"/>
              <a:ext cx="3522361" cy="2316913"/>
              <a:chOff x="6503032" y="4637607"/>
              <a:chExt cx="1542048" cy="1718744"/>
            </a:xfrm>
          </p:grpSpPr>
          <p:sp>
            <p:nvSpPr>
              <p:cNvPr id="46" name="矩形 45"/>
              <p:cNvSpPr/>
              <p:nvPr/>
            </p:nvSpPr>
            <p:spPr>
              <a:xfrm>
                <a:off x="6503032" y="4637607"/>
                <a:ext cx="1541723" cy="17187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8" name="矩形 47"/>
              <p:cNvSpPr/>
              <p:nvPr/>
            </p:nvSpPr>
            <p:spPr>
              <a:xfrm>
                <a:off x="6503358" y="4639771"/>
                <a:ext cx="1541722" cy="26113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课程实训平台</a:t>
                </a:r>
                <a:r>
                  <a:rPr lang="en-US" altLang="zh-CN" sz="1200" dirty="0"/>
                  <a:t>DBEDU.XIDIAN</a:t>
                </a:r>
                <a:r>
                  <a:rPr lang="zh-CN" altLang="en-US" sz="1200" dirty="0"/>
                  <a:t>（</a:t>
                </a:r>
                <a:r>
                  <a:rPr lang="en-US" altLang="zh-CN" sz="1200" dirty="0"/>
                  <a:t>LANTERN</a:t>
                </a:r>
                <a:r>
                  <a:rPr lang="zh-CN" altLang="en-US" sz="1200" dirty="0"/>
                  <a:t>）</a:t>
                </a:r>
              </a:p>
            </p:txBody>
          </p:sp>
        </p:grpSp>
        <p:pic>
          <p:nvPicPr>
            <p:cNvPr id="12" name="图片 11"/>
            <p:cNvPicPr>
              <a:picLocks noChangeAspect="1"/>
            </p:cNvPicPr>
            <p:nvPr/>
          </p:nvPicPr>
          <p:blipFill>
            <a:blip r:embed="rId5"/>
            <a:stretch>
              <a:fillRect/>
            </a:stretch>
          </p:blipFill>
          <p:spPr>
            <a:xfrm>
              <a:off x="5513793" y="4185006"/>
              <a:ext cx="3466832" cy="1362946"/>
            </a:xfrm>
            <a:prstGeom prst="rect">
              <a:avLst/>
            </a:prstGeom>
            <a:ln>
              <a:noFill/>
            </a:ln>
            <a:effectLst>
              <a:outerShdw blurRad="190500" algn="tl" rotWithShape="0">
                <a:srgbClr val="000000">
                  <a:alpha val="70000"/>
                </a:srgbClr>
              </a:outerShdw>
            </a:effectLst>
          </p:spPr>
        </p:pic>
      </p:grpSp>
      <p:grpSp>
        <p:nvGrpSpPr>
          <p:cNvPr id="20" name="组合 19"/>
          <p:cNvGrpSpPr/>
          <p:nvPr/>
        </p:nvGrpSpPr>
        <p:grpSpPr>
          <a:xfrm>
            <a:off x="4071938" y="1437640"/>
            <a:ext cx="2056078" cy="3398520"/>
            <a:chOff x="4071938" y="1437640"/>
            <a:chExt cx="2056078" cy="3398520"/>
          </a:xfrm>
        </p:grpSpPr>
        <p:cxnSp>
          <p:nvCxnSpPr>
            <p:cNvPr id="49" name="直接连接符 48"/>
            <p:cNvCxnSpPr>
              <a:stCxn id="42" idx="1"/>
            </p:cNvCxnSpPr>
            <p:nvPr/>
          </p:nvCxnSpPr>
          <p:spPr>
            <a:xfrm flipH="1" flipV="1">
              <a:off x="4612640" y="1437640"/>
              <a:ext cx="1362976" cy="685583"/>
            </a:xfrm>
            <a:prstGeom prst="line">
              <a:avLst/>
            </a:prstGeom>
            <a:ln w="28575">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4071938" y="2123223"/>
              <a:ext cx="1903678" cy="604737"/>
            </a:xfrm>
            <a:prstGeom prst="line">
              <a:avLst/>
            </a:prstGeom>
            <a:ln w="28575">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4180840" y="2123223"/>
              <a:ext cx="1794776" cy="2560537"/>
            </a:xfrm>
            <a:prstGeom prst="line">
              <a:avLst/>
            </a:prstGeom>
            <a:ln w="28575">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4333240" y="2275623"/>
              <a:ext cx="1794776" cy="2560537"/>
            </a:xfrm>
            <a:prstGeom prst="line">
              <a:avLst/>
            </a:prstGeom>
            <a:ln w="28575">
              <a:solidFill>
                <a:srgbClr val="00B050"/>
              </a:solidFill>
              <a:prstDash val="sysDot"/>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344862" y="2306319"/>
            <a:ext cx="5168931" cy="2560160"/>
            <a:chOff x="344862" y="2306319"/>
            <a:chExt cx="5168931" cy="2560160"/>
          </a:xfrm>
        </p:grpSpPr>
        <p:sp>
          <p:nvSpPr>
            <p:cNvPr id="52" name="矩形: 圆角 51"/>
            <p:cNvSpPr/>
            <p:nvPr/>
          </p:nvSpPr>
          <p:spPr>
            <a:xfrm>
              <a:off x="344862" y="2306319"/>
              <a:ext cx="4435417" cy="1488019"/>
            </a:xfrm>
            <a:prstGeom prst="roundRect">
              <a:avLst/>
            </a:prstGeom>
            <a:solidFill>
              <a:srgbClr val="C0000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a:stCxn id="12" idx="1"/>
              <a:endCxn id="52" idx="3"/>
            </p:cNvCxnSpPr>
            <p:nvPr/>
          </p:nvCxnSpPr>
          <p:spPr>
            <a:xfrm flipH="1" flipV="1">
              <a:off x="4780279" y="3050329"/>
              <a:ext cx="733514" cy="181615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5368702" y="55482"/>
            <a:ext cx="3709257" cy="6126878"/>
            <a:chOff x="5368702" y="55482"/>
            <a:chExt cx="3709257" cy="6126878"/>
          </a:xfrm>
        </p:grpSpPr>
        <p:grpSp>
          <p:nvGrpSpPr>
            <p:cNvPr id="60" name="组合 59"/>
            <p:cNvGrpSpPr/>
            <p:nvPr/>
          </p:nvGrpSpPr>
          <p:grpSpPr>
            <a:xfrm>
              <a:off x="5368702" y="55482"/>
              <a:ext cx="3709257" cy="6126878"/>
              <a:chOff x="5368702" y="55482"/>
              <a:chExt cx="3709257" cy="6126878"/>
            </a:xfrm>
          </p:grpSpPr>
          <p:pic>
            <p:nvPicPr>
              <p:cNvPr id="58" name="图片 57"/>
              <p:cNvPicPr>
                <a:picLocks noChangeAspect="1"/>
              </p:cNvPicPr>
              <p:nvPr/>
            </p:nvPicPr>
            <p:blipFill>
              <a:blip r:embed="rId6"/>
              <a:stretch>
                <a:fillRect/>
              </a:stretch>
            </p:blipFill>
            <p:spPr>
              <a:xfrm>
                <a:off x="6300604" y="55482"/>
                <a:ext cx="1994608" cy="835757"/>
              </a:xfrm>
              <a:prstGeom prst="rect">
                <a:avLst/>
              </a:prstGeom>
            </p:spPr>
          </p:pic>
          <p:sp>
            <p:nvSpPr>
              <p:cNvPr id="59" name="圆角矩形 39"/>
              <p:cNvSpPr/>
              <p:nvPr/>
            </p:nvSpPr>
            <p:spPr>
              <a:xfrm>
                <a:off x="5368702" y="55482"/>
                <a:ext cx="3709257" cy="6126878"/>
              </a:xfrm>
              <a:prstGeom prst="roundRect">
                <a:avLst/>
              </a:prstGeom>
              <a:no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a:p>
            </p:txBody>
          </p:sp>
        </p:grpSp>
        <p:sp>
          <p:nvSpPr>
            <p:cNvPr id="61" name="文本框 60"/>
            <p:cNvSpPr txBox="1"/>
            <p:nvPr/>
          </p:nvSpPr>
          <p:spPr>
            <a:xfrm>
              <a:off x="5836470" y="5801117"/>
              <a:ext cx="2821478" cy="369332"/>
            </a:xfrm>
            <a:prstGeom prst="rect">
              <a:avLst/>
            </a:prstGeom>
            <a:noFill/>
          </p:spPr>
          <p:txBody>
            <a:bodyPr wrap="none" rtlCol="0">
              <a:spAutoFit/>
            </a:bodyPr>
            <a:lstStyle/>
            <a:p>
              <a:r>
                <a:rPr lang="en-US" altLang="zh-CN" dirty="0">
                  <a:solidFill>
                    <a:srgbClr val="0070C0"/>
                  </a:solidFill>
                </a:rPr>
                <a:t>https://dbedu.xidian.edu.cn</a:t>
              </a:r>
              <a:endParaRPr lang="zh-CN" altLang="en-US" dirty="0">
                <a:solidFill>
                  <a:srgbClr val="0070C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arn(inVertical)">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barn(inVertical)">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left)">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5"/>
          <p:cNvSpPr>
            <a:spLocks noChangeArrowheads="1"/>
          </p:cNvSpPr>
          <p:nvPr/>
        </p:nvSpPr>
        <p:spPr bwMode="auto">
          <a:xfrm>
            <a:off x="3864769" y="690665"/>
            <a:ext cx="414337" cy="414337"/>
          </a:xfrm>
          <a:prstGeom prst="ellipse">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dirty="0">
              <a:latin typeface="Times New Roman" panose="02020603050405020304" pitchFamily="18" charset="0"/>
              <a:cs typeface="Times New Roman" panose="02020603050405020304" pitchFamily="18" charset="0"/>
            </a:endParaRPr>
          </a:p>
        </p:txBody>
      </p:sp>
      <p:sp>
        <p:nvSpPr>
          <p:cNvPr id="5" name="矩形 6"/>
          <p:cNvSpPr>
            <a:spLocks noChangeArrowheads="1"/>
          </p:cNvSpPr>
          <p:nvPr/>
        </p:nvSpPr>
        <p:spPr bwMode="auto">
          <a:xfrm>
            <a:off x="-11112" y="692785"/>
            <a:ext cx="4083050" cy="414338"/>
          </a:xfrm>
          <a:prstGeom prst="rect">
            <a:avLst/>
          </a:prstGeom>
          <a:solidFill>
            <a:srgbClr val="B0252A"/>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eaLnBrk="1" hangingPunct="1">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6" name="文本框 10"/>
          <p:cNvSpPr txBox="1">
            <a:spLocks noChangeArrowheads="1"/>
          </p:cNvSpPr>
          <p:nvPr/>
        </p:nvSpPr>
        <p:spPr bwMode="auto">
          <a:xfrm>
            <a:off x="-112713" y="711162"/>
            <a:ext cx="44716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80604020202020204" pitchFamily="34" charset="0"/>
              </a:defRPr>
            </a:lvl1pPr>
            <a:lvl2pPr marL="742950" indent="-285750">
              <a:spcBef>
                <a:spcPct val="20000"/>
              </a:spcBef>
              <a:buChar char="–"/>
              <a:defRPr sz="2800">
                <a:solidFill>
                  <a:schemeClr val="tx1"/>
                </a:solidFill>
                <a:latin typeface="Arial" panose="02080604020202020204" pitchFamily="34" charset="0"/>
              </a:defRPr>
            </a:lvl2pPr>
            <a:lvl3pPr marL="1143000" indent="-228600">
              <a:spcBef>
                <a:spcPct val="20000"/>
              </a:spcBef>
              <a:buChar char="•"/>
              <a:defRPr sz="2400">
                <a:solidFill>
                  <a:schemeClr val="tx1"/>
                </a:solidFill>
                <a:latin typeface="Arial" panose="02080604020202020204" pitchFamily="34" charset="0"/>
              </a:defRPr>
            </a:lvl3pPr>
            <a:lvl4pPr marL="1600200" indent="-228600">
              <a:spcBef>
                <a:spcPct val="20000"/>
              </a:spcBef>
              <a:buChar char="–"/>
              <a:defRPr sz="2000">
                <a:solidFill>
                  <a:schemeClr val="tx1"/>
                </a:solidFill>
                <a:latin typeface="Arial" panose="02080604020202020204" pitchFamily="34" charset="0"/>
              </a:defRPr>
            </a:lvl4pPr>
            <a:lvl5pPr marL="2057400" indent="-228600">
              <a:spcBef>
                <a:spcPct val="20000"/>
              </a:spcBef>
              <a:buChar char="»"/>
              <a:defRPr sz="2000">
                <a:solidFill>
                  <a:schemeClr val="tx1"/>
                </a:solidFill>
                <a:latin typeface="Arial" panose="0208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defRPr>
            </a:lvl9pPr>
          </a:lstStyle>
          <a:p>
            <a:pPr algn="ctr">
              <a:spcBef>
                <a:spcPct val="0"/>
              </a:spcBef>
              <a:buFontTx/>
              <a:buNone/>
            </a:pPr>
            <a:r>
              <a:rPr lang="zh-CN" altLang="en-US"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rPr>
              <a:t>本章实验</a:t>
            </a:r>
            <a:endParaRPr lang="en-US" altLang="zh-CN" sz="1800" b="1" dirty="0">
              <a:solidFill>
                <a:schemeClr val="accent2">
                  <a:lumMod val="40000"/>
                  <a:lumOff val="6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Title 1"/>
          <p:cNvSpPr>
            <a:spLocks noGrp="1"/>
          </p:cNvSpPr>
          <p:nvPr/>
        </p:nvSpPr>
        <p:spPr>
          <a:xfrm>
            <a:off x="463995" y="172255"/>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Times New Roman" panose="02020603050405020304" pitchFamily="18" charset="0"/>
              </a:rPr>
              <a:t>查询优化总结</a:t>
            </a:r>
          </a:p>
        </p:txBody>
      </p:sp>
      <p:sp>
        <p:nvSpPr>
          <p:cNvPr id="9" name="文本框 8"/>
          <p:cNvSpPr txBox="1"/>
          <p:nvPr/>
        </p:nvSpPr>
        <p:spPr>
          <a:xfrm>
            <a:off x="379291" y="1123379"/>
            <a:ext cx="7688577" cy="4710905"/>
          </a:xfrm>
          <a:prstGeom prst="rect">
            <a:avLst/>
          </a:prstGeom>
          <a:noFill/>
        </p:spPr>
        <p:txBody>
          <a:bodyPr wrap="square">
            <a:spAutoFit/>
          </a:bodyPr>
          <a:lstStyle/>
          <a:p>
            <a:pPr marL="285750" indent="-285750">
              <a:lnSpc>
                <a:spcPct val="150000"/>
              </a:lnSpc>
              <a:buFont typeface="Wingdings" panose="05000000000000000000" pitchFamily="2" charset="2"/>
              <a:buChar char="Ø"/>
              <a:defRPr/>
            </a:pPr>
            <a:r>
              <a:rPr lang="zh-CN" altLang="en-US" sz="1400"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使用</a:t>
            </a:r>
            <a:r>
              <a:rPr lang="en-US" altLang="zh-CN" sz="1400" kern="100" dirty="0" err="1">
                <a:latin typeface="Times New Roman" panose="02020603050405020304" pitchFamily="18" charset="0"/>
                <a:ea typeface="Microsoft YaHei" panose="020B0503020204020204" pitchFamily="34" charset="-122"/>
                <a:cs typeface="Times New Roman" panose="02020603050405020304" pitchFamily="18" charset="0"/>
              </a:rPr>
              <a:t>DBinsight</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和</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LANTERN</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实际体验查询处理和优化</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lnSpc>
                <a:spcPct val="150000"/>
              </a:lnSpc>
              <a:buFont typeface="Wingdings" panose="05000000000000000000" pitchFamily="2" charset="2"/>
              <a:buChar char="Ø"/>
              <a:defRPr/>
            </a:pPr>
            <a:r>
              <a:rPr lang="en-US" altLang="zh-CN" sz="1400" kern="100" dirty="0" err="1">
                <a:latin typeface="Times New Roman" panose="02020603050405020304" pitchFamily="18" charset="0"/>
                <a:ea typeface="Microsoft YaHei" panose="020B0503020204020204" pitchFamily="34" charset="-122"/>
                <a:cs typeface="Times New Roman" panose="02020603050405020304" pitchFamily="18" charset="0"/>
              </a:rPr>
              <a:t>DBinsight</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200150" lvl="2"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使用预设的查询或自拟</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ad-hoc</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查询体验查询处理的全流程</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1200150" lvl="2"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至少覆盖</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AST</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、统计信息、优化步骤、执行计划及对应的代价</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lnSpc>
                <a:spcPct val="150000"/>
              </a:lnSpc>
              <a:buFont typeface="Wingdings" panose="05000000000000000000" pitchFamily="2" charset="2"/>
              <a:buChar char="Ø"/>
              <a:defRPr/>
            </a:pP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LANTERN</a:t>
            </a:r>
          </a:p>
          <a:p>
            <a:pPr marL="1200150" lvl="2"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使用预设的查询或自拟</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ad-hoc</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查询生成对应的执行计划，尝试理解原始执行计划的</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JSON/XML</a:t>
            </a:r>
          </a:p>
          <a:p>
            <a:pPr marL="1200150" lvl="2"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使用</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rPr>
              <a:t>LANTERN</a:t>
            </a: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系统生成该计划的自然语言解释，再次理解对应的计划</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defRPr/>
            </a:pPr>
            <a:r>
              <a:rPr lang="zh-CN" altLang="en-US" sz="1400" kern="100" dirty="0">
                <a:latin typeface="Times New Roman" panose="02020603050405020304" pitchFamily="18" charset="0"/>
                <a:ea typeface="Microsoft YaHei" panose="020B0503020204020204" pitchFamily="34" charset="-122"/>
                <a:cs typeface="Times New Roman" panose="02020603050405020304" pitchFamily="18" charset="0"/>
              </a:rPr>
              <a:t>实训平台网址：</a:t>
            </a:r>
            <a:r>
              <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hlinkClick r:id="rId2"/>
              </a:rPr>
              <a:t>https://dbedu.xidian.edu.cn</a:t>
            </a:r>
            <a:endParaRPr lang="en-US" altLang="zh-CN" sz="14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fontAlgn="auto">
              <a:lnSpc>
                <a:spcPct val="150000"/>
              </a:lnSpc>
              <a:buFont typeface="Wingdings" panose="05000000000000000000" pitchFamily="2" charset="2"/>
              <a:buChar char="Ø"/>
              <a:defRPr/>
            </a:pPr>
            <a:endParaRPr lang="en-US" altLang="zh-CN" sz="1600" b="1" kern="1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571500" indent="-285750">
              <a:lnSpc>
                <a:spcPct val="150000"/>
              </a:lnSpc>
              <a:buFont typeface="Wingdings" panose="05000000000000000000" pitchFamily="2" charset="2"/>
              <a:buChar char="Ø"/>
              <a:defRPr/>
            </a:pPr>
            <a:endParaRPr lang="en-US" altLang="zh-CN" sz="1400" kern="0"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1028700" lvl="1" indent="-285750">
              <a:lnSpc>
                <a:spcPct val="150000"/>
              </a:lnSpc>
              <a:buFont typeface="Wingdings" panose="05000000000000000000" pitchFamily="2" charset="2"/>
              <a:buChar char="Ø"/>
              <a:defRPr/>
            </a:pPr>
            <a:endParaRPr lang="zh-CN" altLang="en-US" sz="1400" kern="0" dirty="0">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571500" indent="-285750" fontAlgn="auto">
              <a:lnSpc>
                <a:spcPct val="150000"/>
              </a:lnSpc>
              <a:buFont typeface="Wingdings" panose="05000000000000000000" pitchFamily="2" charset="2"/>
              <a:buChar char="Ø"/>
              <a:defRPr/>
            </a:pPr>
            <a:endParaRPr lang="en-US" altLang="zh-CN" sz="1600" kern="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pic>
        <p:nvPicPr>
          <p:cNvPr id="31" name="图片 30"/>
          <p:cNvPicPr>
            <a:picLocks noChangeAspect="1"/>
          </p:cNvPicPr>
          <p:nvPr/>
        </p:nvPicPr>
        <p:blipFill>
          <a:blip r:embed="rId3"/>
          <a:stretch>
            <a:fillRect/>
          </a:stretch>
        </p:blipFill>
        <p:spPr>
          <a:xfrm>
            <a:off x="5168730" y="581661"/>
            <a:ext cx="3578775" cy="110482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cxnSp>
        <p:nvCxnSpPr>
          <p:cNvPr id="32" name="直接箭头连接符 31"/>
          <p:cNvCxnSpPr/>
          <p:nvPr/>
        </p:nvCxnSpPr>
        <p:spPr>
          <a:xfrm flipV="1">
            <a:off x="5088900" y="949925"/>
            <a:ext cx="540570" cy="347929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6201747" y="1204055"/>
            <a:ext cx="1262743" cy="329952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圆角 16"/>
          <p:cNvSpPr/>
          <p:nvPr/>
        </p:nvSpPr>
        <p:spPr>
          <a:xfrm>
            <a:off x="534955" y="4429215"/>
            <a:ext cx="8018106" cy="162235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marL="285750" indent="-285750">
              <a:lnSpc>
                <a:spcPct val="150000"/>
              </a:lnSpc>
              <a:buFont typeface="Wingdings" panose="05000000000000000000" pitchFamily="2" charset="2"/>
              <a:buChar char="Ø"/>
              <a:defRPr/>
            </a:pPr>
            <a:r>
              <a:rPr lang="zh-CN" altLang="en-US" sz="1600" kern="100" dirty="0">
                <a:latin typeface="Times New Roman" panose="02020603050405020304" pitchFamily="18" charset="0"/>
                <a:ea typeface="Microsoft YaHei" panose="020B0503020204020204" pitchFamily="34" charset="-122"/>
                <a:cs typeface="Times New Roman" panose="02020603050405020304" pitchFamily="18" charset="0"/>
              </a:rPr>
              <a:t>使用“</a:t>
            </a:r>
            <a:r>
              <a:rPr lang="zh-CN" altLang="en-US" sz="16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学号</a:t>
            </a:r>
            <a:r>
              <a:rPr lang="en-US" altLang="zh-CN" sz="16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600" kern="100" dirty="0" err="1">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DBkernel</a:t>
            </a:r>
            <a:r>
              <a:rPr lang="zh-CN" altLang="en-US" sz="1600" kern="100" dirty="0">
                <a:latin typeface="Times New Roman" panose="02020603050405020304" pitchFamily="18" charset="0"/>
                <a:ea typeface="Microsoft YaHei" panose="020B0503020204020204" pitchFamily="34" charset="-122"/>
                <a:cs typeface="Times New Roman" panose="02020603050405020304" pitchFamily="18" charset="0"/>
              </a:rPr>
              <a:t>”作为邮箱</a:t>
            </a:r>
            <a:r>
              <a:rPr lang="en-US" altLang="zh-CN" sz="1600" kern="100" dirty="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600" kern="100" dirty="0">
                <a:latin typeface="Times New Roman" panose="02020603050405020304" pitchFamily="18" charset="0"/>
                <a:ea typeface="Microsoft YaHei" panose="020B0503020204020204" pitchFamily="34" charset="-122"/>
                <a:cs typeface="Times New Roman" panose="02020603050405020304" pitchFamily="18" charset="0"/>
              </a:rPr>
              <a:t>如 </a:t>
            </a:r>
            <a:r>
              <a:rPr lang="en-US" altLang="zh-CN" sz="1600" kern="100"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1010230412@DBkernel</a:t>
            </a:r>
            <a:r>
              <a:rPr lang="en-US" altLang="zh-CN" sz="1600" kern="100" dirty="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600" kern="100" dirty="0">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600" kern="100" dirty="0" err="1">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Xidian</a:t>
            </a:r>
            <a:r>
              <a:rPr lang="en-US" altLang="zh-CN" sz="1600" kern="10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 University</a:t>
            </a:r>
            <a:r>
              <a:rPr lang="zh-CN" altLang="en-US" sz="1600" kern="100" dirty="0">
                <a:latin typeface="Times New Roman" panose="02020603050405020304" pitchFamily="18" charset="0"/>
                <a:ea typeface="Microsoft YaHei" panose="020B0503020204020204" pitchFamily="34" charset="-122"/>
                <a:cs typeface="Times New Roman" panose="02020603050405020304" pitchFamily="18" charset="0"/>
              </a:rPr>
              <a:t>”作为单位名登录使用</a:t>
            </a:r>
            <a:endParaRPr lang="en-US" altLang="zh-CN" sz="16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defRPr/>
            </a:pPr>
            <a:r>
              <a:rPr lang="zh-CN" altLang="en-US" sz="1600" kern="100" dirty="0">
                <a:latin typeface="Times New Roman" panose="02020603050405020304" pitchFamily="18" charset="0"/>
                <a:ea typeface="Microsoft YaHei" panose="020B0503020204020204" pitchFamily="34" charset="-122"/>
                <a:cs typeface="Times New Roman" panose="02020603050405020304" pitchFamily="18" charset="0"/>
              </a:rPr>
              <a:t>系统会记录所有上述信息登录的用户的完整使用记录</a:t>
            </a:r>
            <a:endParaRPr lang="en-US" altLang="zh-CN" sz="1600" kern="100" dirty="0">
              <a:latin typeface="Times New Roman" panose="02020603050405020304" pitchFamily="18" charset="0"/>
              <a:ea typeface="Microsoft YaHei" panose="020B0503020204020204" pitchFamily="34" charset="-122"/>
              <a:cs typeface="Times New Roman" panose="02020603050405020304" pitchFamily="18" charset="0"/>
            </a:endParaRPr>
          </a:p>
          <a:p>
            <a:pPr algn="ct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par>
                                <p:cTn id="8" presetID="22" presetClass="entr" presetSubtype="4"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down)">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23377" y="2136338"/>
            <a:ext cx="5697245" cy="1754326"/>
          </a:xfrm>
          <a:prstGeom prst="rect">
            <a:avLst/>
          </a:prstGeom>
          <a:ln w="38100">
            <a:noFill/>
          </a:ln>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l"/>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一、查询解析</a:t>
            </a:r>
            <a:endParaRPr lang="en-US" altLang="zh-CN" dirty="0">
              <a:latin typeface="Microsoft YaHei" panose="020B0503020204020204" pitchFamily="34" charset="-122"/>
              <a:ea typeface="Microsoft YaHei" panose="020B0503020204020204" pitchFamily="34" charset="-122"/>
            </a:endParaRPr>
          </a:p>
          <a:p>
            <a:endParaRPr lang="en-US" altLang="zh-CN" dirty="0">
              <a:solidFill>
                <a:schemeClr val="tx1"/>
              </a:solidFill>
              <a:latin typeface="Microsoft YaHei" panose="020B0503020204020204" pitchFamily="34" charset="-122"/>
              <a:ea typeface="Microsoft YaHei" panose="020B0503020204020204" pitchFamily="34" charset="-122"/>
            </a:endParaRPr>
          </a:p>
          <a:p>
            <a:r>
              <a:rPr lang="zh-CN" altLang="en-US" dirty="0">
                <a:solidFill>
                  <a:schemeClr val="tx1"/>
                </a:solidFill>
                <a:latin typeface="Microsoft YaHei" panose="020B0503020204020204" pitchFamily="34" charset="-122"/>
                <a:ea typeface="Microsoft YaHei" panose="020B0503020204020204" pitchFamily="34" charset="-122"/>
              </a:rPr>
              <a:t>二、逻辑重写</a:t>
            </a:r>
            <a:endParaRPr lang="en-US" altLang="zh-CN" dirty="0">
              <a:solidFill>
                <a:schemeClr val="tx1"/>
              </a:solidFill>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	</a:t>
            </a:r>
          </a:p>
          <a:p>
            <a:r>
              <a:rPr lang="zh-CN" altLang="en-US" dirty="0">
                <a:solidFill>
                  <a:srgbClr val="C00000"/>
                </a:solidFill>
                <a:latin typeface="Microsoft YaHei" panose="020B0503020204020204" pitchFamily="34" charset="-122"/>
                <a:ea typeface="Microsoft YaHei" panose="020B0503020204020204" pitchFamily="34" charset="-122"/>
              </a:rPr>
              <a:t>三、执行引擎</a:t>
            </a:r>
            <a:r>
              <a:rPr lang="en-US" altLang="zh-CN" dirty="0">
                <a:solidFill>
                  <a:srgbClr val="C00000"/>
                </a:solidFill>
                <a:latin typeface="Microsoft YaHei" panose="020B0503020204020204" pitchFamily="34" charset="-122"/>
                <a:ea typeface="Microsoft YaHei" panose="020B0503020204020204" pitchFamily="34" charset="-122"/>
              </a:rPr>
              <a:t>	</a:t>
            </a:r>
          </a:p>
        </p:txBody>
      </p:sp>
      <p:sp>
        <p:nvSpPr>
          <p:cNvPr id="8" name="Title 1"/>
          <p:cNvSpPr txBox="1"/>
          <p:nvPr/>
        </p:nvSpPr>
        <p:spPr>
          <a:xfrm>
            <a:off x="223330" y="155110"/>
            <a:ext cx="6674515" cy="593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mj-ea"/>
              </a:rPr>
              <a:t>本章内容</a:t>
            </a:r>
          </a:p>
        </p:txBody>
      </p:sp>
      <p:sp>
        <p:nvSpPr>
          <p:cNvPr id="10" name="灯片编号占位符 9"/>
          <p:cNvSpPr>
            <a:spLocks noGrp="1"/>
          </p:cNvSpPr>
          <p:nvPr>
            <p:ph type="sldNum" sz="quarter" idx="12"/>
          </p:nvPr>
        </p:nvSpPr>
        <p:spPr>
          <a:xfrm>
            <a:off x="6984724" y="86826"/>
            <a:ext cx="2057400" cy="365125"/>
          </a:xfrm>
        </p:spPr>
        <p:txBody>
          <a:bodyPr/>
          <a:lstStyle/>
          <a:p>
            <a:fld id="{48F63A3B-78C7-47BE-AE5E-E10140E04643}" type="slidenum">
              <a:rPr lang="en-US" smtClean="0"/>
              <a:t>99</a:t>
            </a:fld>
            <a:endParaRPr lang="en-US" dirty="0"/>
          </a:p>
        </p:txBody>
      </p:sp>
      <p:sp>
        <p:nvSpPr>
          <p:cNvPr id="14" name="圆角矩形 2"/>
          <p:cNvSpPr/>
          <p:nvPr/>
        </p:nvSpPr>
        <p:spPr>
          <a:xfrm>
            <a:off x="6389370" y="1270635"/>
            <a:ext cx="1137285" cy="441960"/>
          </a:xfrm>
          <a:prstGeom prst="round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SQL</a:t>
            </a:r>
            <a:r>
              <a:rPr lang="zh-CN" altLang="en-US"/>
              <a:t>语句</a:t>
            </a:r>
          </a:p>
        </p:txBody>
      </p:sp>
      <p:sp>
        <p:nvSpPr>
          <p:cNvPr id="15" name="圆角矩形 4"/>
          <p:cNvSpPr/>
          <p:nvPr/>
        </p:nvSpPr>
        <p:spPr>
          <a:xfrm>
            <a:off x="6313170" y="3580765"/>
            <a:ext cx="1212850" cy="441960"/>
          </a:xfrm>
          <a:prstGeom prst="roundRect">
            <a:avLst/>
          </a:prstGeom>
          <a:gradFill>
            <a:gsLst>
              <a:gs pos="0">
                <a:srgbClr val="9EE256"/>
              </a:gs>
              <a:gs pos="100000">
                <a:srgbClr val="52762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执行计划</a:t>
            </a:r>
          </a:p>
        </p:txBody>
      </p:sp>
      <p:cxnSp>
        <p:nvCxnSpPr>
          <p:cNvPr id="16" name="直接箭头连接符 15"/>
          <p:cNvCxnSpPr>
            <a:endCxn id="17" idx="0"/>
          </p:cNvCxnSpPr>
          <p:nvPr/>
        </p:nvCxnSpPr>
        <p:spPr>
          <a:xfrm flipH="1">
            <a:off x="6925945" y="1712595"/>
            <a:ext cx="3810" cy="32956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7" name="圆角矩形 19"/>
          <p:cNvSpPr/>
          <p:nvPr/>
        </p:nvSpPr>
        <p:spPr>
          <a:xfrm>
            <a:off x="6407150" y="2042160"/>
            <a:ext cx="103695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编译器</a:t>
            </a:r>
          </a:p>
        </p:txBody>
      </p:sp>
      <p:sp>
        <p:nvSpPr>
          <p:cNvPr id="18" name="圆角矩形 20"/>
          <p:cNvSpPr/>
          <p:nvPr/>
        </p:nvSpPr>
        <p:spPr>
          <a:xfrm>
            <a:off x="6435725" y="2707005"/>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t>优化器</a:t>
            </a:r>
          </a:p>
        </p:txBody>
      </p:sp>
      <p:sp>
        <p:nvSpPr>
          <p:cNvPr id="19" name="圆角矩形 21"/>
          <p:cNvSpPr/>
          <p:nvPr/>
        </p:nvSpPr>
        <p:spPr>
          <a:xfrm>
            <a:off x="6451917" y="4544060"/>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执行器</a:t>
            </a:r>
          </a:p>
        </p:txBody>
      </p:sp>
      <p:cxnSp>
        <p:nvCxnSpPr>
          <p:cNvPr id="20" name="直接箭头连接符 19"/>
          <p:cNvCxnSpPr/>
          <p:nvPr/>
        </p:nvCxnSpPr>
        <p:spPr>
          <a:xfrm flipH="1">
            <a:off x="6931025" y="2380615"/>
            <a:ext cx="3810" cy="32956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21" name="直接箭头连接符 20"/>
          <p:cNvCxnSpPr/>
          <p:nvPr/>
        </p:nvCxnSpPr>
        <p:spPr>
          <a:xfrm flipH="1">
            <a:off x="6932930" y="3095625"/>
            <a:ext cx="5080" cy="421640"/>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p:nvPr/>
        </p:nvCxnSpPr>
        <p:spPr>
          <a:xfrm flipH="1">
            <a:off x="6941185" y="4114800"/>
            <a:ext cx="1" cy="40449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23" name="文本框 22"/>
          <p:cNvSpPr txBox="1"/>
          <p:nvPr/>
        </p:nvSpPr>
        <p:spPr>
          <a:xfrm>
            <a:off x="7790815" y="3270885"/>
            <a:ext cx="1407795" cy="1076325"/>
          </a:xfrm>
          <a:prstGeom prst="rect">
            <a:avLst/>
          </a:prstGeom>
          <a:noFill/>
        </p:spPr>
        <p:txBody>
          <a:bodyPr wrap="square" rtlCol="0">
            <a:spAutoFit/>
          </a:bodyPr>
          <a:lstStyle/>
          <a:p>
            <a:pPr marL="285750" indent="-285750">
              <a:buFont typeface="Wingdings" panose="05000000000000000000" charset="0"/>
              <a:buChar char="p"/>
            </a:pPr>
            <a:r>
              <a:rPr lang="en-US" altLang="zh-CN" sz="1600" dirty="0"/>
              <a:t>join</a:t>
            </a:r>
            <a:r>
              <a:rPr lang="zh-CN" altLang="en-US" sz="1600" dirty="0"/>
              <a:t>算子</a:t>
            </a:r>
          </a:p>
          <a:p>
            <a:pPr marL="285750" indent="-285750">
              <a:buFont typeface="Wingdings" panose="05000000000000000000" charset="0"/>
              <a:buChar char="p"/>
            </a:pPr>
            <a:r>
              <a:rPr lang="en-US" altLang="zh-CN" sz="1600" dirty="0"/>
              <a:t>sort</a:t>
            </a:r>
            <a:r>
              <a:rPr lang="zh-CN" altLang="en-US" sz="1600" dirty="0"/>
              <a:t>算子</a:t>
            </a:r>
          </a:p>
          <a:p>
            <a:pPr marL="285750" indent="-285750">
              <a:buFont typeface="Wingdings" panose="05000000000000000000" charset="0"/>
              <a:buChar char="p"/>
            </a:pPr>
            <a:r>
              <a:rPr lang="en-US" altLang="zh-CN" sz="1600" dirty="0"/>
              <a:t>scan</a:t>
            </a:r>
            <a:r>
              <a:rPr lang="zh-CN" altLang="en-US" sz="1600" dirty="0"/>
              <a:t>算子</a:t>
            </a:r>
          </a:p>
          <a:p>
            <a:pPr marL="285750" indent="-285750">
              <a:buFont typeface="Wingdings" panose="05000000000000000000" charset="0"/>
              <a:buChar char="p"/>
            </a:pPr>
            <a:r>
              <a:rPr lang="en-US" altLang="zh-CN" sz="1600" dirty="0"/>
              <a:t>…</a:t>
            </a:r>
            <a:endParaRPr lang="zh-CN" altLang="en-US" sz="1600" dirty="0"/>
          </a:p>
        </p:txBody>
      </p:sp>
      <p:sp>
        <p:nvSpPr>
          <p:cNvPr id="24" name="左大括号 23"/>
          <p:cNvSpPr/>
          <p:nvPr/>
        </p:nvSpPr>
        <p:spPr>
          <a:xfrm>
            <a:off x="7629525" y="3395980"/>
            <a:ext cx="161290" cy="825500"/>
          </a:xfrm>
          <a:prstGeom prst="leftBrace">
            <a:avLst>
              <a:gd name="adj1" fmla="val 8333"/>
              <a:gd name="adj2" fmla="val 5000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5" name="文本框 24"/>
          <p:cNvSpPr txBox="1"/>
          <p:nvPr/>
        </p:nvSpPr>
        <p:spPr>
          <a:xfrm>
            <a:off x="7736205" y="1671955"/>
            <a:ext cx="1407795" cy="1076325"/>
          </a:xfrm>
          <a:prstGeom prst="rect">
            <a:avLst/>
          </a:prstGeom>
          <a:noFill/>
        </p:spPr>
        <p:txBody>
          <a:bodyPr wrap="square" rtlCol="0">
            <a:spAutoFit/>
          </a:bodyPr>
          <a:lstStyle/>
          <a:p>
            <a:pPr marL="285750" indent="-285750">
              <a:buFont typeface="Wingdings" panose="05000000000000000000" charset="0"/>
              <a:buChar char="p"/>
            </a:pPr>
            <a:r>
              <a:rPr lang="zh-CN" altLang="en-US" sz="1600" dirty="0"/>
              <a:t>词法分析</a:t>
            </a:r>
          </a:p>
          <a:p>
            <a:pPr marL="285750" indent="-285750">
              <a:buFont typeface="Wingdings" panose="05000000000000000000" charset="0"/>
              <a:buChar char="p"/>
            </a:pPr>
            <a:r>
              <a:rPr lang="zh-CN" altLang="en-US" sz="1600" dirty="0"/>
              <a:t>语法分析</a:t>
            </a:r>
          </a:p>
          <a:p>
            <a:pPr marL="285750" indent="-285750">
              <a:buFont typeface="Wingdings" panose="05000000000000000000" charset="0"/>
              <a:buChar char="p"/>
            </a:pPr>
            <a:r>
              <a:rPr lang="zh-CN" altLang="en-US" sz="1600" dirty="0"/>
              <a:t>语义检查</a:t>
            </a:r>
          </a:p>
          <a:p>
            <a:pPr marL="285750" indent="-285750">
              <a:buFont typeface="Wingdings" panose="05000000000000000000" charset="0"/>
              <a:buChar char="p"/>
            </a:pPr>
            <a:r>
              <a:rPr lang="zh-CN" altLang="en-US" sz="1600" dirty="0"/>
              <a:t>授权检查</a:t>
            </a:r>
          </a:p>
        </p:txBody>
      </p:sp>
      <p:sp>
        <p:nvSpPr>
          <p:cNvPr id="26" name="左大括号 25"/>
          <p:cNvSpPr/>
          <p:nvPr/>
        </p:nvSpPr>
        <p:spPr>
          <a:xfrm>
            <a:off x="7574915" y="1797050"/>
            <a:ext cx="161290" cy="825500"/>
          </a:xfrm>
          <a:prstGeom prst="leftBrace">
            <a:avLst>
              <a:gd name="adj1" fmla="val 8333"/>
              <a:gd name="adj2" fmla="val 50000"/>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7" name="圆角矩形 30"/>
          <p:cNvSpPr/>
          <p:nvPr/>
        </p:nvSpPr>
        <p:spPr>
          <a:xfrm>
            <a:off x="6457633" y="5335270"/>
            <a:ext cx="967105" cy="335915"/>
          </a:xfrm>
          <a:prstGeom prst="roundRect">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存储层</a:t>
            </a:r>
            <a:endParaRPr lang="zh-CN" dirty="0"/>
          </a:p>
        </p:txBody>
      </p:sp>
      <p:cxnSp>
        <p:nvCxnSpPr>
          <p:cNvPr id="28" name="直接箭头连接符 27"/>
          <p:cNvCxnSpPr/>
          <p:nvPr/>
        </p:nvCxnSpPr>
        <p:spPr>
          <a:xfrm flipH="1">
            <a:off x="6946901" y="4906010"/>
            <a:ext cx="1" cy="404495"/>
          </a:xfrm>
          <a:prstGeom prst="straightConnector1">
            <a:avLst/>
          </a:prstGeom>
          <a:ln w="28575">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2" name="椭圆 1"/>
          <p:cNvSpPr/>
          <p:nvPr/>
        </p:nvSpPr>
        <p:spPr>
          <a:xfrm>
            <a:off x="6134449" y="3125144"/>
            <a:ext cx="1613474" cy="121611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右 29"/>
          <p:cNvSpPr/>
          <p:nvPr/>
        </p:nvSpPr>
        <p:spPr>
          <a:xfrm>
            <a:off x="1187450" y="3580765"/>
            <a:ext cx="417251" cy="248575"/>
          </a:xfrm>
          <a:prstGeom prst="rightArrow">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22222E-6 -4.44444E-6 L 2.22222E-6 0.13172 " pathEditMode="relative" rAng="0" ptsTypes="AA">
                                      <p:cBhvr>
                                        <p:cTn id="6" dur="2000" fill="hold"/>
                                        <p:tgtEl>
                                          <p:spTgt spid="2"/>
                                        </p:tgtEl>
                                        <p:attrNameLst>
                                          <p:attrName>ppt_x</p:attrName>
                                          <p:attrName>ppt_y</p:attrName>
                                        </p:attrNameLst>
                                      </p:cBhvr>
                                      <p:rCtr x="0" y="6574"/>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cd06b85a-5c21-4e39-bb1e-666747d9dc1d}"/>
  <p:tag name="TABLE_ENDDRAG_ORIGIN_RECT" val="515*172"/>
  <p:tag name="TABLE_ENDDRAG_RECT" val="86*230*515*17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cd06b85a-5c21-4e39-bb1e-666747d9dc1d}"/>
  <p:tag name="TABLE_ENDDRAG_ORIGIN_RECT" val="515*172"/>
  <p:tag name="TABLE_ENDDRAG_RECT" val="86*230*515*17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cd06b85a-5c21-4e39-bb1e-666747d9dc1d}"/>
  <p:tag name="TABLE_ENDDRAG_ORIGIN_RECT" val="515*172"/>
  <p:tag name="TABLE_ENDDRAG_RECT" val="86*230*515*172"/>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cd06b85a-5c21-4e39-bb1e-666747d9dc1d}"/>
  <p:tag name="TABLE_ENDDRAG_ORIGIN_RECT" val="515*172"/>
  <p:tag name="TABLE_ENDDRAG_RECT" val="86*230*515*172"/>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cd06b85a-5c21-4e39-bb1e-666747d9dc1d}"/>
  <p:tag name="TABLE_ENDDRAG_ORIGIN_RECT" val="515*172"/>
  <p:tag name="TABLE_ENDDRAG_RECT" val="86*230*515*172"/>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cd06b85a-5c21-4e39-bb1e-666747d9dc1d}"/>
  <p:tag name="TABLE_ENDDRAG_ORIGIN_RECT" val="515*172"/>
  <p:tag name="TABLE_ENDDRAG_RECT" val="86*230*515*172"/>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cd06b85a-5c21-4e39-bb1e-666747d9dc1d}"/>
  <p:tag name="TABLE_ENDDRAG_ORIGIN_RECT" val="515*172"/>
  <p:tag name="TABLE_ENDDRAG_RECT" val="86*230*515*172"/>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cd06b85a-5c21-4e39-bb1e-666747d9dc1d}"/>
  <p:tag name="TABLE_ENDDRAG_ORIGIN_RECT" val="515*172"/>
  <p:tag name="TABLE_ENDDRAG_RECT" val="86*230*515*172"/>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cd06b85a-5c21-4e39-bb1e-666747d9dc1d}"/>
  <p:tag name="TABLE_ENDDRAG_ORIGIN_RECT" val="515*172"/>
  <p:tag name="TABLE_ENDDRAG_RECT" val="86*230*515*172"/>
</p:tagLst>
</file>

<file path=ppt/theme/theme1.xml><?xml version="1.0" encoding="utf-8"?>
<a:theme xmlns:a="http://schemas.openxmlformats.org/drawingml/2006/main" name="1_封底">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正文">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2768</TotalTime>
  <Words>25793</Words>
  <Application>Microsoft Office PowerPoint</Application>
  <PresentationFormat>全屏显示(4:3)</PresentationFormat>
  <Paragraphs>3134</Paragraphs>
  <Slides>107</Slides>
  <Notes>93</Notes>
  <HiddenSlides>0</HiddenSlides>
  <MMClips>0</MMClips>
  <ScaleCrop>false</ScaleCrop>
  <HeadingPairs>
    <vt:vector size="8" baseType="variant">
      <vt:variant>
        <vt:lpstr>已用的字体</vt:lpstr>
      </vt:variant>
      <vt:variant>
        <vt:i4>24</vt:i4>
      </vt:variant>
      <vt:variant>
        <vt:lpstr>主题</vt:lpstr>
      </vt:variant>
      <vt:variant>
        <vt:i4>2</vt:i4>
      </vt:variant>
      <vt:variant>
        <vt:lpstr>嵌入 OLE 服务器</vt:lpstr>
      </vt:variant>
      <vt:variant>
        <vt:i4>3</vt:i4>
      </vt:variant>
      <vt:variant>
        <vt:lpstr>幻灯片标题</vt:lpstr>
      </vt:variant>
      <vt:variant>
        <vt:i4>107</vt:i4>
      </vt:variant>
    </vt:vector>
  </HeadingPairs>
  <TitlesOfParts>
    <vt:vector size="136" baseType="lpstr">
      <vt:lpstr>Arial Unicode MS</vt:lpstr>
      <vt:lpstr>CambriaMath</vt:lpstr>
      <vt:lpstr>DejaVu Math TeX Gyre</vt:lpstr>
      <vt:lpstr>DengXian</vt:lpstr>
      <vt:lpstr>DengXian</vt:lpstr>
      <vt:lpstr>等线 Light</vt:lpstr>
      <vt:lpstr>SimSun</vt:lpstr>
      <vt:lpstr>微软雅黑</vt:lpstr>
      <vt:lpstr>微软雅黑</vt:lpstr>
      <vt:lpstr>微软雅黑 Light</vt:lpstr>
      <vt:lpstr>Arial</vt:lpstr>
      <vt:lpstr>Book Antiqua</vt:lpstr>
      <vt:lpstr>Calibri</vt:lpstr>
      <vt:lpstr>Calibri Light</vt:lpstr>
      <vt:lpstr>Cambria Math</vt:lpstr>
      <vt:lpstr>Century Gothic</vt:lpstr>
      <vt:lpstr>Open Sans</vt:lpstr>
      <vt:lpstr>Segoe UI Symbol</vt:lpstr>
      <vt:lpstr>Symbol</vt:lpstr>
      <vt:lpstr>Tahoma</vt:lpstr>
      <vt:lpstr>Times New Roman</vt:lpstr>
      <vt:lpstr>Times New Roman Bold Italic</vt:lpstr>
      <vt:lpstr>Wingdings</vt:lpstr>
      <vt:lpstr>Wingdings 3</vt:lpstr>
      <vt:lpstr>1_封底</vt:lpstr>
      <vt:lpstr>1_正文</vt:lpstr>
      <vt:lpstr>Equation</vt:lpstr>
      <vt:lpstr>Equation.KSEE3</vt:lpstr>
      <vt:lpstr>Equation.DSMT4</vt:lpstr>
      <vt:lpstr>数据库内核原理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基于开销优化CBO</vt:lpstr>
      <vt:lpstr>基于开销优化CBO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CBO（基于代价的优化）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vv</dc:creator>
  <cp:lastModifiedBy>sw han</cp:lastModifiedBy>
  <cp:revision>998</cp:revision>
  <dcterms:created xsi:type="dcterms:W3CDTF">2022-08-31T14:19:55Z</dcterms:created>
  <dcterms:modified xsi:type="dcterms:W3CDTF">2024-03-12T10:23:31Z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