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0" r:id="rId2"/>
    <p:sldMasterId id="2147483662" r:id="rId3"/>
  </p:sldMasterIdLst>
  <p:notesMasterIdLst>
    <p:notesMasterId r:id="rId103"/>
  </p:notesMasterIdLst>
  <p:handoutMasterIdLst>
    <p:handoutMasterId r:id="rId104"/>
  </p:handoutMasterIdLst>
  <p:sldIdLst>
    <p:sldId id="8887" r:id="rId4"/>
    <p:sldId id="8992" r:id="rId5"/>
    <p:sldId id="9215" r:id="rId6"/>
    <p:sldId id="8993" r:id="rId7"/>
    <p:sldId id="8994" r:id="rId8"/>
    <p:sldId id="8995" r:id="rId9"/>
    <p:sldId id="8996" r:id="rId10"/>
    <p:sldId id="8998" r:id="rId11"/>
    <p:sldId id="9000" r:id="rId12"/>
    <p:sldId id="9001" r:id="rId13"/>
    <p:sldId id="9002" r:id="rId14"/>
    <p:sldId id="9003" r:id="rId15"/>
    <p:sldId id="9004" r:id="rId16"/>
    <p:sldId id="9006" r:id="rId17"/>
    <p:sldId id="9008" r:id="rId18"/>
    <p:sldId id="9009" r:id="rId19"/>
    <p:sldId id="9010" r:id="rId20"/>
    <p:sldId id="9013" r:id="rId21"/>
    <p:sldId id="9005" r:id="rId22"/>
    <p:sldId id="9014" r:id="rId23"/>
    <p:sldId id="9020" r:id="rId24"/>
    <p:sldId id="9015" r:id="rId25"/>
    <p:sldId id="9016" r:id="rId26"/>
    <p:sldId id="9017" r:id="rId27"/>
    <p:sldId id="9018" r:id="rId28"/>
    <p:sldId id="9064" r:id="rId29"/>
    <p:sldId id="9021" r:id="rId30"/>
    <p:sldId id="9022" r:id="rId31"/>
    <p:sldId id="9023" r:id="rId32"/>
    <p:sldId id="9019" r:id="rId33"/>
    <p:sldId id="9025" r:id="rId34"/>
    <p:sldId id="9026" r:id="rId35"/>
    <p:sldId id="9024" r:id="rId36"/>
    <p:sldId id="9027" r:id="rId37"/>
    <p:sldId id="9029" r:id="rId38"/>
    <p:sldId id="9028" r:id="rId39"/>
    <p:sldId id="9046" r:id="rId40"/>
    <p:sldId id="9049" r:id="rId41"/>
    <p:sldId id="9051" r:id="rId42"/>
    <p:sldId id="9053" r:id="rId43"/>
    <p:sldId id="9054" r:id="rId44"/>
    <p:sldId id="9055" r:id="rId45"/>
    <p:sldId id="9056" r:id="rId46"/>
    <p:sldId id="9057" r:id="rId47"/>
    <p:sldId id="9058" r:id="rId48"/>
    <p:sldId id="9059" r:id="rId49"/>
    <p:sldId id="9060" r:id="rId50"/>
    <p:sldId id="9061" r:id="rId51"/>
    <p:sldId id="9062" r:id="rId52"/>
    <p:sldId id="9065" r:id="rId53"/>
    <p:sldId id="9066" r:id="rId54"/>
    <p:sldId id="9067" r:id="rId55"/>
    <p:sldId id="9070" r:id="rId56"/>
    <p:sldId id="9071" r:id="rId57"/>
    <p:sldId id="9072" r:id="rId58"/>
    <p:sldId id="9073" r:id="rId59"/>
    <p:sldId id="9074" r:id="rId60"/>
    <p:sldId id="9075" r:id="rId61"/>
    <p:sldId id="9076" r:id="rId62"/>
    <p:sldId id="9077" r:id="rId63"/>
    <p:sldId id="9078" r:id="rId64"/>
    <p:sldId id="9079" r:id="rId65"/>
    <p:sldId id="9080" r:id="rId66"/>
    <p:sldId id="9081" r:id="rId67"/>
    <p:sldId id="9082" r:id="rId68"/>
    <p:sldId id="9083" r:id="rId69"/>
    <p:sldId id="9084" r:id="rId70"/>
    <p:sldId id="9085" r:id="rId71"/>
    <p:sldId id="9086" r:id="rId72"/>
    <p:sldId id="9095" r:id="rId73"/>
    <p:sldId id="9096" r:id="rId74"/>
    <p:sldId id="9097" r:id="rId75"/>
    <p:sldId id="9098" r:id="rId76"/>
    <p:sldId id="9099" r:id="rId77"/>
    <p:sldId id="9100" r:id="rId78"/>
    <p:sldId id="9101" r:id="rId79"/>
    <p:sldId id="9102" r:id="rId80"/>
    <p:sldId id="9103" r:id="rId81"/>
    <p:sldId id="9104" r:id="rId82"/>
    <p:sldId id="9212" r:id="rId83"/>
    <p:sldId id="9114" r:id="rId84"/>
    <p:sldId id="9115" r:id="rId85"/>
    <p:sldId id="9116" r:id="rId86"/>
    <p:sldId id="9117" r:id="rId87"/>
    <p:sldId id="9118" r:id="rId88"/>
    <p:sldId id="9119" r:id="rId89"/>
    <p:sldId id="9120" r:id="rId90"/>
    <p:sldId id="9123" r:id="rId91"/>
    <p:sldId id="9213" r:id="rId92"/>
    <p:sldId id="9214" r:id="rId93"/>
    <p:sldId id="9127" r:id="rId94"/>
    <p:sldId id="9126" r:id="rId95"/>
    <p:sldId id="9128" r:id="rId96"/>
    <p:sldId id="9129" r:id="rId97"/>
    <p:sldId id="9142" r:id="rId98"/>
    <p:sldId id="9170" r:id="rId99"/>
    <p:sldId id="9171" r:id="rId100"/>
    <p:sldId id="9208" r:id="rId101"/>
    <p:sldId id="8889" r:id="rId10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2C2C2"/>
    <a:srgbClr val="FFFFFF"/>
    <a:srgbClr val="F2F2F2"/>
    <a:srgbClr val="2C6BD8"/>
    <a:srgbClr val="3333FF"/>
    <a:srgbClr val="0000FF"/>
    <a:srgbClr val="0000CC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 autoAdjust="0"/>
    <p:restoredTop sz="81600" autoAdjust="0"/>
  </p:normalViewPr>
  <p:slideViewPr>
    <p:cSldViewPr snapToGrid="0" snapToObjects="1">
      <p:cViewPr varScale="1">
        <p:scale>
          <a:sx n="181" d="100"/>
          <a:sy n="181" d="100"/>
        </p:scale>
        <p:origin x="4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07" Type="http://schemas.openxmlformats.org/officeDocument/2006/relationships/theme" Target="theme/theme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C266-1AF8-40A2-81A6-3AC70BA8F1D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B5126-A27F-46E1-8DF7-C6F81478B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D256B-CBBA-9B45-946D-D936220910EB}" type="datetimeFigureOut">
              <a:rPr kumimoji="1" lang="zh-CN" altLang="en-US" smtClean="0"/>
              <a:t>2024/3/19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7F110-1E8D-5546-B622-E9E6827CE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DBMS</a:t>
            </a:r>
            <a:r>
              <a:rPr lang="zh-CN" altLang="en-US" dirty="0"/>
              <a:t>还提供了多种类型的优化措施，以更好的对上层应用负载提供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90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91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92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93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94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0" y="3177043"/>
            <a:ext cx="9144000" cy="612770"/>
          </a:xfrm>
          <a:prstGeom prst="rect">
            <a:avLst/>
          </a:prstGeom>
        </p:spPr>
        <p:txBody>
          <a:bodyPr/>
          <a:lstStyle>
            <a:lvl1pPr algn="ctr">
              <a:defRPr kumimoji="1" lang="zh-CN" altLang="en-US" sz="3600" b="1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单击此处编辑结束语</a:t>
            </a:r>
          </a:p>
        </p:txBody>
      </p:sp>
      <p:pic>
        <p:nvPicPr>
          <p:cNvPr id="3" name="图片 2"/>
          <p:cNvPicPr/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87333" y="110307"/>
            <a:ext cx="2784629" cy="540000"/>
          </a:xfrm>
          <a:prstGeom prst="rect">
            <a:avLst/>
          </a:prstGeom>
        </p:spPr>
      </p:pic>
      <p:pic>
        <p:nvPicPr>
          <p:cNvPr id="4" name="Picture 2" descr="https://www.xidian.edu.cn/2020_xs_jg_xy_fk/2020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91" y="81850"/>
            <a:ext cx="213676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 userDrawn="1"/>
        </p:nvSpPr>
        <p:spPr>
          <a:xfrm>
            <a:off x="2597654" y="6331542"/>
            <a:ext cx="409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西电</a:t>
            </a:r>
            <a:r>
              <a:rPr lang="en-US" altLang="zh-CN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浪潮数据库创新实验室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-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413" cy="6876000"/>
          </a:xfrm>
          <a:prstGeom prst="rect">
            <a:avLst/>
          </a:prstGeom>
        </p:spPr>
      </p:pic>
      <p:pic>
        <p:nvPicPr>
          <p:cNvPr id="8" name="图片 7"/>
          <p:cNvPicPr/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87333" y="110307"/>
            <a:ext cx="2784629" cy="540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2" y="1891700"/>
            <a:ext cx="9135887" cy="723446"/>
          </a:xfrm>
          <a:prstGeom prst="rect">
            <a:avLst/>
          </a:prstGeom>
        </p:spPr>
        <p:txBody>
          <a:bodyPr/>
          <a:lstStyle>
            <a:lvl1pPr algn="ctr">
              <a:defRPr kumimoji="1" lang="zh-CN" altLang="en-US" sz="4800" b="1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单击此处编辑标题内容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" y="2636515"/>
            <a:ext cx="9135887" cy="5112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2800" kern="1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编辑副标题文字内容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114" y="4337898"/>
            <a:ext cx="9127773" cy="7268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1800" kern="1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XXX</a:t>
            </a:r>
            <a:r>
              <a:rPr lang="zh-CN" altLang="en-US" dirty="0"/>
              <a:t> </a:t>
            </a:r>
            <a:endParaRPr lang="en-US" altLang="zh-CN" dirty="0"/>
          </a:p>
          <a:p>
            <a:pPr lvl="0"/>
            <a:r>
              <a:rPr lang="en-US" altLang="zh-CN" dirty="0"/>
              <a:t>YYYY</a:t>
            </a:r>
            <a:r>
              <a:rPr lang="zh-CN" altLang="en-US" dirty="0"/>
              <a:t>年</a:t>
            </a:r>
            <a:r>
              <a:rPr lang="en-US" altLang="zh-CN" dirty="0"/>
              <a:t>MM</a:t>
            </a:r>
            <a:r>
              <a:rPr lang="zh-CN" altLang="en-US" dirty="0"/>
              <a:t>月</a:t>
            </a:r>
            <a:r>
              <a:rPr lang="en-US" altLang="zh-CN" dirty="0"/>
              <a:t>DD</a:t>
            </a:r>
            <a:r>
              <a:rPr lang="zh-CN" altLang="en-US" dirty="0"/>
              <a:t>日</a:t>
            </a:r>
          </a:p>
        </p:txBody>
      </p:sp>
      <p:pic>
        <p:nvPicPr>
          <p:cNvPr id="7" name="Picture 2" descr="https://www.xidian.edu.cn/2020_xs_jg_xy_fk/2020images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91" y="81850"/>
            <a:ext cx="213676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2599759" y="6367111"/>
            <a:ext cx="409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西电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浪潮数据库创新实验室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0" y="2955375"/>
            <a:ext cx="9144000" cy="612770"/>
          </a:xfrm>
          <a:prstGeom prst="rect">
            <a:avLst/>
          </a:prstGeom>
        </p:spPr>
        <p:txBody>
          <a:bodyPr/>
          <a:lstStyle>
            <a:lvl1pPr algn="ctr">
              <a:defRPr kumimoji="1" lang="zh-CN" altLang="en-US" sz="3600" b="1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单击此处编辑结束语</a:t>
            </a:r>
          </a:p>
        </p:txBody>
      </p:sp>
      <p:pic>
        <p:nvPicPr>
          <p:cNvPr id="3" name="图片 2"/>
          <p:cNvPicPr/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87333" y="110307"/>
            <a:ext cx="2784629" cy="540000"/>
          </a:xfrm>
          <a:prstGeom prst="rect">
            <a:avLst/>
          </a:prstGeom>
        </p:spPr>
      </p:pic>
      <p:pic>
        <p:nvPicPr>
          <p:cNvPr id="4" name="Picture 2" descr="https://www.xidian.edu.cn/2020_xs_jg_xy_fk/2020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91" y="81850"/>
            <a:ext cx="213676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 userDrawn="1"/>
        </p:nvSpPr>
        <p:spPr>
          <a:xfrm>
            <a:off x="2599759" y="6367111"/>
            <a:ext cx="409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西电</a:t>
            </a:r>
            <a:r>
              <a:rPr lang="en-US" altLang="zh-CN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浪潮数据库创新实验室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00"/>
            <a:ext cx="9157413" cy="687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8" name="图片 37"/>
          <p:cNvPicPr/>
          <p:nvPr userDrawn="1"/>
        </p:nvPicPr>
        <p:blipFill>
          <a:blip r:embed="rId14" cstate="hqprint"/>
          <a:stretch>
            <a:fillRect/>
          </a:stretch>
        </p:blipFill>
        <p:spPr>
          <a:xfrm>
            <a:off x="218562" y="6407875"/>
            <a:ext cx="1436983" cy="32919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345" y="6407875"/>
            <a:ext cx="1195939" cy="329197"/>
          </a:xfrm>
          <a:prstGeom prst="rect">
            <a:avLst/>
          </a:prstGeom>
        </p:spPr>
      </p:pic>
      <p:sp>
        <p:nvSpPr>
          <p:cNvPr id="40" name="文本框 39"/>
          <p:cNvSpPr txBox="1"/>
          <p:nvPr userDrawn="1"/>
        </p:nvSpPr>
        <p:spPr>
          <a:xfrm>
            <a:off x="2470727" y="6336962"/>
            <a:ext cx="420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西电</a:t>
            </a:r>
            <a:r>
              <a:rPr lang="en-US" altLang="zh-CN" sz="2000" b="0" dirty="0">
                <a:latin typeface="等线 Light" panose="02010600030101010101" pitchFamily="2" charset="-122"/>
                <a:ea typeface="等线 Light" panose="02010600030101010101" pitchFamily="2" charset="-122"/>
              </a:rPr>
              <a:t>-</a:t>
            </a:r>
            <a:r>
              <a:rPr lang="zh-CN" altLang="en-US" sz="2000" b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浪潮数据库创新实验室</a:t>
            </a:r>
          </a:p>
        </p:txBody>
      </p:sp>
      <p:sp>
        <p:nvSpPr>
          <p:cNvPr id="8" name="Text Box 7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9" name="Text Box 8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0" name="Text Box 9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1" name="Text Box 10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2" name="Text Box 11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3" name="Text Box 12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4" name="Text Box 13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5" name="Text Box 14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6" name="Text Box 15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7" name="Text Box 16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8" name="Text Box 17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19" name="Text Box 18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0" name="Text Box 19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1" name="Text Box 20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2" name="Text Box 21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3" name="Text Box 22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4" name="Text Box 23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5" name="Text Box 24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6" name="Text Box 25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7" name="Text Box 26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8" name="Text Box 27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29" name="Text Box 28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30" name="Text Box 29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31" name="Text Box 30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32" name="Text Box 31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33" name="Text Box 32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34" name="Text Box 33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35" name="Text Box 34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36" name="Text Box 35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37" name="Text Box 36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41" name="Text Box 40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42" name="Text Box 41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43" name="Text Box 42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44" name="Text Box 43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45" name="Text Box 44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46" name="Text Box 45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47" name="Text Box 46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48" name="Text Box 47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49" name="Text Box 48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0" name="Text Box 49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1" name="Text Box 50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2" name="Text Box 51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3" name="Text Box 52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4" name="Text Box 53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5" name="Text Box 54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6" name="Text Box 55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7" name="Text Box 56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8" name="Text Box 57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59" name="Text Box 58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60" name="Text Box 59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61" name="Text Box 60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62" name="Text Box 61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63" name="Text Box 62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  <p:sp>
        <p:nvSpPr>
          <p:cNvPr id="64" name="Text Box 63"/>
          <p:cNvSpPr txBox="1"/>
          <p:nvPr/>
        </p:nvSpPr>
        <p:spPr>
          <a:xfrm rot="18900000">
            <a:off x="3810000" y="1905000"/>
            <a:ext cx="508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solidFill>
                  <a:srgbClr val="F2F2F2"/>
                </a:solidFill>
              </a:rPr>
              <a:t>李辉https://lihuixidian.github.io/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图片 10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413" cy="687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5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先进数据库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第三章 存储和索引技术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刘英帆</a:t>
            </a:r>
            <a:endParaRPr lang="en-US" altLang="zh-CN" dirty="0"/>
          </a:p>
          <a:p>
            <a:r>
              <a:rPr lang="en-US" altLang="zh-CN" dirty="0"/>
              <a:t>2024.3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传统磁盘</a:t>
            </a:r>
            <a:r>
              <a:rPr lang="en-US" altLang="zh-CN" sz="2800" b="1" dirty="0">
                <a:latin typeface="Times New Roman" panose="02020503050405090304" pitchFamily="18" charset="0"/>
              </a:rPr>
              <a:t>HDD</a:t>
            </a:r>
            <a:endParaRPr lang="zh-CN" altLang="en-US" sz="2800" b="1" dirty="0">
              <a:latin typeface="Times New Roman" panose="02020503050405090304" pitchFamily="18" charset="0"/>
            </a:endParaRP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主要结构</a:t>
            </a:r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48" y="1721644"/>
            <a:ext cx="3489059" cy="27148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251" y="1421845"/>
            <a:ext cx="7721309" cy="51324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</a:t>
            </a: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盘片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包含若干环形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磁道</a:t>
            </a:r>
            <a:endParaRPr lang="en-US" altLang="en-US" sz="16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lvl="1"/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50K-100K 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磁道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盘片</a:t>
            </a:r>
            <a:endParaRPr lang="en-US" altLang="en-US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每个磁道分割为若干</a:t>
            </a: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扇区</a:t>
            </a:r>
            <a:endParaRPr lang="en-US" altLang="en-US" sz="16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一个扇区是磁盘的最小读写单位</a:t>
            </a:r>
            <a:endParaRPr lang="en-US" altLang="en-US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512 bytes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每磁道扇区数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: 500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1000 (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内圈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)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----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1000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2000 (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外圈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读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写一个扇区需要</a:t>
            </a:r>
            <a:endParaRPr lang="en-US" altLang="en-US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磁头壁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伸展使</a:t>
            </a: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磁头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指向对应的磁道处</a:t>
            </a:r>
            <a:endParaRPr lang="en-US" altLang="en-US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盘片持续旋转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; 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扇区旋转至磁头位置时进行数据读写</a:t>
            </a:r>
            <a:endParaRPr lang="en-US" altLang="en-US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磁头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盘片组</a:t>
            </a:r>
            <a:endParaRPr lang="en-US" altLang="en-US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一个盘组包含若干盘片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通常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en-US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每个盘片对应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1-2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个磁头用于读写</a:t>
            </a:r>
            <a:endParaRPr lang="en-US" altLang="en-US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柱面</a:t>
            </a:r>
            <a:r>
              <a:rPr lang="en-US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en-US" sz="1600" b="1" kern="100" dirty="0" err="1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</a:t>
            </a:r>
            <a:r>
              <a:rPr lang="en-US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 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所有盘片的第</a:t>
            </a:r>
            <a:r>
              <a:rPr lang="en-US" altLang="zh-CN" sz="1600" kern="1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个磁道</a:t>
            </a:r>
            <a:endParaRPr lang="en-US" altLang="en-US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14438" y="2014538"/>
            <a:ext cx="4693443" cy="2786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28938" y="1964531"/>
            <a:ext cx="3250406" cy="2321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36044" y="2614613"/>
            <a:ext cx="3614737" cy="1545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464469" y="3988070"/>
            <a:ext cx="5929312" cy="1696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407444" y="2797220"/>
            <a:ext cx="4731066" cy="11650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磁盘读写性能标准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主要结构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4190" y="1674177"/>
            <a:ext cx="8242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访问时间：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自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读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写请求发出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到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数据传输开始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所需的时间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寻道时间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：调整磁头壁至对应磁道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平均寻道时间为 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½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最坏寻道时间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4-10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ms</a:t>
            </a:r>
            <a:endParaRPr lang="zh-CN" altLang="en-US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旋转延迟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所需扇区转动至磁头处所需的时间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4-11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ms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(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对于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5400-15000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转的磁盘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整体延迟为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5-20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ms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传输速率：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数据在盘片上读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/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写的速率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25-200 MB/s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，内部磁道较低（为什么？）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磁盘块：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存储和读取的逻辑单位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4-16 kb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过小：需要更多的磁盘传输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过大：块不满导致过多的空间浪费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63995" y="1357698"/>
            <a:ext cx="76938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顺序访问</a:t>
            </a:r>
            <a:endParaRPr lang="en-US" altLang="zh-CN" sz="1600" b="1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顺序访问连续的磁盘块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只需要对第一个磁盘块的寻道时间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随机访问</a:t>
            </a:r>
            <a:endParaRPr lang="en-US" altLang="zh-CN" sz="1600" b="1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连续访问随机位置的磁盘块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每次访问需要重新寻道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过多的时间花费在了寻道上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cost(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随机访问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) &gt;&gt; cost(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顺序访问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HDD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显然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SSD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理论上随机访问和顺序访问无差别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实际任务上顺序访问仍然有明显优势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缓存友好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预读友好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面向（非易失）磁盘的存储模型</a:t>
            </a:r>
          </a:p>
        </p:txBody>
      </p:sp>
      <p:sp>
        <p:nvSpPr>
          <p:cNvPr id="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顺序访问 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vs. 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随机访问</a:t>
            </a:r>
          </a:p>
        </p:txBody>
      </p:sp>
      <p:sp>
        <p:nvSpPr>
          <p:cNvPr id="8" name="矩形 7"/>
          <p:cNvSpPr/>
          <p:nvPr/>
        </p:nvSpPr>
        <p:spPr>
          <a:xfrm>
            <a:off x="1314450" y="5338680"/>
            <a:ext cx="6472398" cy="584775"/>
          </a:xfrm>
          <a:prstGeom prst="rect">
            <a:avLst/>
          </a:prstGeom>
          <a:solidFill>
            <a:srgbClr val="2C6BD8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DBMS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致力于最大化使用顺序访问</a:t>
            </a:r>
            <a:endParaRPr lang="en-US" altLang="zh-CN" sz="1600" b="1" dirty="0">
              <a:solidFill>
                <a:schemeClr val="bg1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bg1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部署一系列算法以避免随机写的发生以确保数据存储在连续的块内</a:t>
            </a:r>
            <a:endParaRPr lang="en-US" altLang="zh-CN" sz="1600" b="1" dirty="0">
              <a:solidFill>
                <a:schemeClr val="bg1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Times New Roman" panose="02020503050405090304" pitchFamily="18" charset="0"/>
              </a:rPr>
              <a:t>DBMS</a:t>
            </a:r>
            <a:r>
              <a:rPr lang="zh-CN" altLang="en-US" sz="2800" b="1" dirty="0">
                <a:latin typeface="Times New Roman" panose="02020503050405090304" pitchFamily="18" charset="0"/>
              </a:rPr>
              <a:t>的存储系统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核心设计目标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三原则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4190" y="1674177"/>
            <a:ext cx="8242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允许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管理体量远超内存空间的数据库实例</a:t>
            </a:r>
            <a:endParaRPr lang="en-US" altLang="zh-CN" sz="20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endParaRPr lang="en-US" altLang="zh-CN" sz="20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磁盘读</a:t>
            </a:r>
            <a:r>
              <a:rPr lang="en-US" altLang="zh-CN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写代价十分昂贵，需要精心设计相应的机制以避免</a:t>
            </a:r>
            <a:endParaRPr lang="en-US" altLang="zh-CN" sz="20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CPU stall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慢速的磁盘</a:t>
            </a:r>
            <a:r>
              <a:rPr lang="en-US" altLang="zh-CN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I/O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极速的</a:t>
            </a:r>
            <a:r>
              <a:rPr lang="en-US" altLang="zh-CN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CPU</a:t>
            </a:r>
            <a:r>
              <a:rPr lang="zh-CN" altLang="en-US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和</a:t>
            </a:r>
            <a:r>
              <a:rPr lang="en-US" altLang="zh-CN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cache</a:t>
            </a:r>
          </a:p>
          <a:p>
            <a:endParaRPr lang="en-US" altLang="zh-CN" sz="20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随机访问远慢于顺序访问，</a:t>
            </a:r>
            <a:r>
              <a:rPr lang="en-US" altLang="zh-CN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DBMS</a:t>
            </a:r>
            <a:r>
              <a:rPr lang="zh-CN" altLang="en-US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需要尽可能的使用顺序访问</a:t>
            </a:r>
            <a:endParaRPr lang="en-US" altLang="zh-CN" sz="20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Times New Roman" panose="02020503050405090304" pitchFamily="18" charset="0"/>
              </a:rPr>
              <a:t>DBMS</a:t>
            </a:r>
            <a:r>
              <a:rPr lang="zh-CN" altLang="en-US" sz="2800" b="1" dirty="0">
                <a:latin typeface="Times New Roman" panose="02020503050405090304" pitchFamily="18" charset="0"/>
              </a:rPr>
              <a:t>的存储系统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面向磁盘的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DBMS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系统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5" y="4736306"/>
            <a:ext cx="933450" cy="933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16200000">
            <a:off x="1060327" y="5018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数据库文件</a:t>
            </a:r>
          </a:p>
        </p:txBody>
      </p:sp>
      <p:sp>
        <p:nvSpPr>
          <p:cNvPr id="13" name="矩形 12"/>
          <p:cNvSpPr/>
          <p:nvPr/>
        </p:nvSpPr>
        <p:spPr>
          <a:xfrm>
            <a:off x="1965485" y="4457699"/>
            <a:ext cx="5764053" cy="1535907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Times New Roman" panose="02020503050405090304" pitchFamily="18" charset="0"/>
              </a:rPr>
              <a:t>DBMS</a:t>
            </a:r>
            <a:r>
              <a:rPr lang="zh-CN" altLang="en-US" sz="2800" b="1" dirty="0">
                <a:latin typeface="Times New Roman" panose="02020503050405090304" pitchFamily="18" charset="0"/>
              </a:rPr>
              <a:t>的存储系统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面向磁盘的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DBMS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1965485" y="4457699"/>
            <a:ext cx="5768107" cy="1535907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5" y="4736306"/>
            <a:ext cx="933450" cy="933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16200000">
            <a:off x="1060327" y="5018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数据库文件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9" y="2806542"/>
            <a:ext cx="903922" cy="903922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306356" y="4205525"/>
            <a:ext cx="8316151" cy="3571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65485" y="2371818"/>
            <a:ext cx="3020853" cy="1535907"/>
          </a:xfrm>
          <a:prstGeom prst="rect">
            <a:avLst/>
          </a:prstGeom>
          <a:solidFill>
            <a:srgbClr val="F2F2F2"/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216" y="4689463"/>
            <a:ext cx="5163978" cy="10723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65194" y="48552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539" y="2562565"/>
            <a:ext cx="2578666" cy="106830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 rot="16200000">
            <a:off x="1291159" y="2955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缓冲池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654" y="41962"/>
            <a:ext cx="1916752" cy="2443769"/>
          </a:xfrm>
          <a:prstGeom prst="rect">
            <a:avLst/>
          </a:prstGeom>
        </p:spPr>
      </p:pic>
      <p:cxnSp>
        <p:nvCxnSpPr>
          <p:cNvPr id="32" name="曲线连接符 31"/>
          <p:cNvCxnSpPr>
            <a:stCxn id="13" idx="1"/>
          </p:cNvCxnSpPr>
          <p:nvPr/>
        </p:nvCxnSpPr>
        <p:spPr>
          <a:xfrm rot="10800000" flipV="1">
            <a:off x="4986338" y="1263847"/>
            <a:ext cx="1895316" cy="1298718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40265" y="107918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读取</a:t>
            </a:r>
            <a:r>
              <a:rPr lang="en-US" altLang="zh-CN" dirty="0">
                <a:solidFill>
                  <a:srgbClr val="C00000"/>
                </a:solidFill>
              </a:rPr>
              <a:t>page 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 rot="16200000">
            <a:off x="2123400" y="3998928"/>
            <a:ext cx="625892" cy="4846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大括号 34"/>
          <p:cNvSpPr/>
          <p:nvPr/>
        </p:nvSpPr>
        <p:spPr>
          <a:xfrm>
            <a:off x="7644206" y="4755356"/>
            <a:ext cx="291179" cy="914400"/>
          </a:xfrm>
          <a:prstGeom prst="rightBrace">
            <a:avLst>
              <a:gd name="adj1" fmla="val 50041"/>
              <a:gd name="adj2" fmla="val 4843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46866" y="502789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Times New Roman" panose="02020503050405090304" pitchFamily="18" charset="0"/>
              </a:rPr>
              <a:t>DBMS</a:t>
            </a:r>
            <a:r>
              <a:rPr lang="zh-CN" altLang="en-US" sz="2800" b="1" dirty="0">
                <a:latin typeface="Times New Roman" panose="02020503050405090304" pitchFamily="18" charset="0"/>
              </a:rPr>
              <a:t>的存储系统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面向磁盘的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DBMS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1965485" y="4457699"/>
            <a:ext cx="5768107" cy="1535907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5" y="4736306"/>
            <a:ext cx="933450" cy="933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16200000">
            <a:off x="1060327" y="5018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数据库文件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9" y="2806542"/>
            <a:ext cx="903922" cy="903922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306356" y="4205525"/>
            <a:ext cx="8316151" cy="3571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65485" y="2371818"/>
            <a:ext cx="3020853" cy="1535907"/>
          </a:xfrm>
          <a:prstGeom prst="rect">
            <a:avLst/>
          </a:prstGeom>
          <a:solidFill>
            <a:srgbClr val="F2F2F2"/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216" y="4689463"/>
            <a:ext cx="5163978" cy="10723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65194" y="48552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539" y="2562565"/>
            <a:ext cx="2578666" cy="106830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 rot="16200000">
            <a:off x="1291159" y="2955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缓冲池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654" y="41962"/>
            <a:ext cx="1916752" cy="2443769"/>
          </a:xfrm>
          <a:prstGeom prst="rect">
            <a:avLst/>
          </a:prstGeom>
        </p:spPr>
      </p:pic>
      <p:cxnSp>
        <p:nvCxnSpPr>
          <p:cNvPr id="32" name="曲线连接符 31"/>
          <p:cNvCxnSpPr>
            <a:stCxn id="13" idx="1"/>
          </p:cNvCxnSpPr>
          <p:nvPr/>
        </p:nvCxnSpPr>
        <p:spPr>
          <a:xfrm rot="10800000" flipV="1">
            <a:off x="4986338" y="1263847"/>
            <a:ext cx="1895316" cy="1298718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40265" y="107918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读取</a:t>
            </a:r>
            <a:r>
              <a:rPr lang="en-US" altLang="zh-CN" dirty="0">
                <a:solidFill>
                  <a:srgbClr val="C00000"/>
                </a:solidFill>
              </a:rPr>
              <a:t>page 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 rot="16200000">
            <a:off x="2123400" y="3998928"/>
            <a:ext cx="625892" cy="4846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大括号 34"/>
          <p:cNvSpPr/>
          <p:nvPr/>
        </p:nvSpPr>
        <p:spPr>
          <a:xfrm>
            <a:off x="7644206" y="4755356"/>
            <a:ext cx="291179" cy="914400"/>
          </a:xfrm>
          <a:prstGeom prst="rightBrace">
            <a:avLst>
              <a:gd name="adj1" fmla="val 50041"/>
              <a:gd name="adj2" fmla="val 4843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46866" y="502789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Pages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 rot="16200000">
            <a:off x="4612575" y="4002568"/>
            <a:ext cx="625892" cy="4846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663" y="2562566"/>
            <a:ext cx="786589" cy="1068304"/>
          </a:xfrm>
          <a:prstGeom prst="rect">
            <a:avLst/>
          </a:prstGeom>
        </p:spPr>
      </p:pic>
      <p:cxnSp>
        <p:nvCxnSpPr>
          <p:cNvPr id="30" name="曲线连接符 29"/>
          <p:cNvCxnSpPr/>
          <p:nvPr/>
        </p:nvCxnSpPr>
        <p:spPr>
          <a:xfrm rot="10800000" flipV="1">
            <a:off x="4986338" y="1654823"/>
            <a:ext cx="1895316" cy="1298718"/>
          </a:xfrm>
          <a:prstGeom prst="curvedConnector3">
            <a:avLst>
              <a:gd name="adj1" fmla="val 39069"/>
            </a:avLst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40265" y="2830047"/>
            <a:ext cx="15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page 3</a:t>
            </a:r>
            <a:r>
              <a:rPr lang="zh-CN" altLang="en-US" dirty="0">
                <a:solidFill>
                  <a:srgbClr val="C00000"/>
                </a:solidFill>
              </a:rPr>
              <a:t>的指针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084900" y="2425510"/>
            <a:ext cx="19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解读</a:t>
            </a:r>
            <a:r>
              <a:rPr lang="en-US" altLang="zh-CN" dirty="0">
                <a:solidFill>
                  <a:srgbClr val="C00000"/>
                </a:solidFill>
              </a:rPr>
              <a:t>page 3</a:t>
            </a:r>
            <a:r>
              <a:rPr lang="zh-CN" altLang="en-US" dirty="0">
                <a:solidFill>
                  <a:srgbClr val="C00000"/>
                </a:solidFill>
              </a:rPr>
              <a:t>的内容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36345" y="2107406"/>
            <a:ext cx="1485574" cy="3783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本章第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754424" y="2980792"/>
            <a:ext cx="1485574" cy="3783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本章第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379356" y="4799216"/>
            <a:ext cx="1485574" cy="3783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本章第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Times New Roman" panose="02020503050405090304" pitchFamily="18" charset="0"/>
              </a:rPr>
              <a:t>DBMS</a:t>
            </a:r>
            <a:r>
              <a:rPr lang="zh-CN" altLang="en-US" sz="2800" b="1" dirty="0">
                <a:latin typeface="Times New Roman" panose="02020503050405090304" pitchFamily="18" charset="0"/>
              </a:rPr>
              <a:t>的存储系统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Why not OS?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190" y="1402714"/>
            <a:ext cx="8242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的内存映射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</a:t>
            </a:r>
            <a:r>
              <a:rPr lang="en-US" altLang="zh-CN" sz="2000" kern="100" dirty="0" err="1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mmap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利用有限的内存空间管理庞大的外存文件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Why not rely on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？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fault stall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物理内存不在虚拟内存中时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进程就会停滞等待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多线程访问</a:t>
            </a:r>
            <a:r>
              <a:rPr lang="en-US" altLang="zh-CN" sz="2000" kern="1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mmap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无法解决并发写的问题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仍存在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少量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有限度的复用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的磁盘管理组件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完善的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一般需要自己管理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的移动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按一定顺序清洗废弃的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至磁盘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针对性设计预取机制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缓冲更替策略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线程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进程计划安排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4442" y="5921154"/>
            <a:ext cx="3775312" cy="338554"/>
          </a:xfrm>
          <a:prstGeom prst="rect">
            <a:avLst/>
          </a:prstGeom>
          <a:solidFill>
            <a:srgbClr val="2C6BD8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OS is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NOT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a friend you can fully rely 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178" y="3060468"/>
            <a:ext cx="1657350" cy="733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66" y="3771115"/>
            <a:ext cx="1543050" cy="51435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4227" y="1584876"/>
            <a:ext cx="8675545" cy="3543711"/>
            <a:chOff x="1810957" y="2252434"/>
            <a:chExt cx="6170554" cy="1874929"/>
          </a:xfrm>
        </p:grpSpPr>
        <p:pic>
          <p:nvPicPr>
            <p:cNvPr id="3074" name="Picture 2" descr="See the source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594" y="2260082"/>
              <a:ext cx="1762917" cy="1527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gimg2.baidu.com/image_search/src=http%3A%2F%2Fwww.1024sj.com%2Fuploadimg%2FLCDxianshimokuai%2FBwIp6qkfz_1397615117.jpg&amp;refer=http%3A%2F%2Fwww.1024sj.com&amp;app=2002&amp;size=f9999,10000&amp;q=a80&amp;n=0&amp;g=0n&amp;fmt=jpeg?sec=1644718038&amp;t=78d42b6cef0eb9033268e5fb69252cb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57" y="2260082"/>
              <a:ext cx="1700755" cy="136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gimg2.baidu.com/image_search/src=http%3A%2F%2Finews.gtimg.com%2Fnewsapp_bt%2F0%2F13461377655%2F1000.jpg&amp;refer=http%3A%2F%2Finews.gtimg.com&amp;app=2002&amp;size=f9999,10000&amp;q=a80&amp;n=0&amp;g=0n&amp;fmt=jpeg?sec=1644718094&amp;t=de09e15b165831e048f2459d2a781fa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712" y="2252434"/>
              <a:ext cx="2682302" cy="187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Times New Roman" panose="02020503050405090304" pitchFamily="18" charset="0"/>
              </a:rPr>
              <a:t>DBMS</a:t>
            </a:r>
            <a:r>
              <a:rPr lang="zh-CN" altLang="en-US" sz="2800" b="1" dirty="0">
                <a:latin typeface="Times New Roman" panose="02020503050405090304" pitchFamily="18" charset="0"/>
              </a:rPr>
              <a:t>的存储系统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需要解决的问题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524188" y="1612345"/>
            <a:ext cx="3482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问题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如何在磁盘上组织数据库的内容？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问题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2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如何管理内存和磁盘间数据的交换？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06356" y="1824011"/>
            <a:ext cx="8361733" cy="4169595"/>
            <a:chOff x="306356" y="1824011"/>
            <a:chExt cx="8361733" cy="4169595"/>
          </a:xfrm>
        </p:grpSpPr>
        <p:sp>
          <p:nvSpPr>
            <p:cNvPr id="2" name="矩形 1"/>
            <p:cNvSpPr/>
            <p:nvPr/>
          </p:nvSpPr>
          <p:spPr>
            <a:xfrm>
              <a:off x="1965485" y="4457699"/>
              <a:ext cx="5768107" cy="1535907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。。。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95" y="4736306"/>
              <a:ext cx="933450" cy="93345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 rot="16200000">
              <a:off x="1060327" y="501836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数据库文件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59" y="2806542"/>
              <a:ext cx="903922" cy="903922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306356" y="4205525"/>
              <a:ext cx="8316151" cy="3571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965485" y="2371818"/>
              <a:ext cx="3020853" cy="1535907"/>
            </a:xfrm>
            <a:prstGeom prst="rect">
              <a:avLst/>
            </a:prstGeom>
            <a:solidFill>
              <a:srgbClr val="F2F2F2"/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1216" y="4689463"/>
              <a:ext cx="5163978" cy="107237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265194" y="4855247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…</a:t>
              </a:r>
              <a:endParaRPr lang="zh-CN" altLang="en-US" sz="3200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4539" y="2562565"/>
              <a:ext cx="2578666" cy="106830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 rot="16200000">
              <a:off x="1291159" y="295501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缓冲池</a:t>
              </a:r>
            </a:p>
          </p:txBody>
        </p:sp>
        <p:sp>
          <p:nvSpPr>
            <p:cNvPr id="34" name="右箭头 33"/>
            <p:cNvSpPr/>
            <p:nvPr/>
          </p:nvSpPr>
          <p:spPr>
            <a:xfrm rot="16200000">
              <a:off x="2123400" y="3998928"/>
              <a:ext cx="625892" cy="48463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右大括号 34"/>
            <p:cNvSpPr/>
            <p:nvPr/>
          </p:nvSpPr>
          <p:spPr>
            <a:xfrm>
              <a:off x="7644206" y="4755356"/>
              <a:ext cx="291179" cy="914400"/>
            </a:xfrm>
            <a:prstGeom prst="rightBrace">
              <a:avLst>
                <a:gd name="adj1" fmla="val 50041"/>
                <a:gd name="adj2" fmla="val 48438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46866" y="5027890"/>
              <a:ext cx="721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Pages</a:t>
              </a:r>
              <a:endParaRPr lang="zh-CN" altLang="en-US" dirty="0"/>
            </a:p>
          </p:txBody>
        </p:sp>
        <p:sp>
          <p:nvSpPr>
            <p:cNvPr id="22" name="右箭头 21"/>
            <p:cNvSpPr/>
            <p:nvPr/>
          </p:nvSpPr>
          <p:spPr>
            <a:xfrm rot="16200000">
              <a:off x="4612575" y="4002568"/>
              <a:ext cx="625892" cy="48463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4663" y="2562566"/>
              <a:ext cx="786589" cy="1068304"/>
            </a:xfrm>
            <a:prstGeom prst="rect">
              <a:avLst/>
            </a:prstGeom>
          </p:spPr>
        </p:pic>
        <p:sp>
          <p:nvSpPr>
            <p:cNvPr id="25" name="圆角矩形 24"/>
            <p:cNvSpPr/>
            <p:nvPr/>
          </p:nvSpPr>
          <p:spPr>
            <a:xfrm>
              <a:off x="2436345" y="2107406"/>
              <a:ext cx="1485574" cy="37832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本章第</a:t>
              </a:r>
              <a:r>
                <a:rPr lang="en-US" altLang="zh-CN" dirty="0"/>
                <a:t>3</a:t>
              </a:r>
              <a:r>
                <a:rPr lang="zh-CN" altLang="en-US" dirty="0"/>
                <a:t>节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754424" y="2980792"/>
              <a:ext cx="1485574" cy="37832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本章第</a:t>
              </a:r>
              <a:r>
                <a:rPr lang="en-US" altLang="zh-CN" dirty="0"/>
                <a:t>4</a:t>
              </a:r>
              <a:r>
                <a:rPr lang="zh-CN" altLang="en-US" dirty="0"/>
                <a:t>节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379356" y="4799216"/>
              <a:ext cx="1485574" cy="37832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本章第</a:t>
              </a:r>
              <a:r>
                <a:rPr lang="en-US" altLang="zh-CN" dirty="0"/>
                <a:t>2</a:t>
              </a:r>
              <a:r>
                <a:rPr lang="zh-CN" altLang="en-US" dirty="0"/>
                <a:t>节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3534742" y="1824011"/>
              <a:ext cx="2361720" cy="297520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4303438" y="2562566"/>
              <a:ext cx="1511972" cy="41822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3377" y="2136338"/>
            <a:ext cx="5697245" cy="2585323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一、物理存储介质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二、面向磁盘的数据结构设计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页间组织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页内存储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三、缓冲池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四、索引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1228511" y="3024521"/>
            <a:ext cx="417251" cy="248575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/>
          <p:cNvSpPr txBox="1"/>
          <p:nvPr/>
        </p:nvSpPr>
        <p:spPr>
          <a:xfrm>
            <a:off x="223330" y="155110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本章大纲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984724" y="86826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lowchart: Magnetic Disk 8"/>
          <p:cNvSpPr/>
          <p:nvPr/>
        </p:nvSpPr>
        <p:spPr>
          <a:xfrm>
            <a:off x="5773370" y="2345205"/>
            <a:ext cx="2248949" cy="92789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503050405090304" pitchFamily="18" charset="0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6088827" y="2348477"/>
            <a:ext cx="1618035" cy="31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持久性存储</a:t>
            </a:r>
            <a:endParaRPr lang="en-US" sz="1600" b="1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5913929" y="2737805"/>
            <a:ext cx="2035763" cy="48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系统目录，数据，</a:t>
            </a:r>
            <a:r>
              <a:rPr 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日志</a:t>
            </a:r>
            <a:endParaRPr lang="en-US" sz="1400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控制文件</a:t>
            </a:r>
            <a:endParaRPr lang="en-US" sz="1400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: Rounded Corners 36"/>
          <p:cNvSpPr/>
          <p:nvPr/>
        </p:nvSpPr>
        <p:spPr>
          <a:xfrm>
            <a:off x="5888568" y="3514406"/>
            <a:ext cx="2018554" cy="127550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503050405090304" pitchFamily="18" charset="0"/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6528756" y="3867227"/>
            <a:ext cx="738175" cy="54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存储引擎</a:t>
            </a:r>
            <a:endParaRPr lang="en-US" sz="1600" b="1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Paper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reading</a:t>
            </a:r>
            <a:r>
              <a:rPr lang="zh-CN" altLang="en-US" sz="1800" b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 报名统计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20D6B6-5EF3-0356-C68F-CA66420E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00" y="1406091"/>
            <a:ext cx="53975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文件存储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82423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数据库实例在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里存储为一系列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文件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采用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特定的格式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堆文件组织</a:t>
            </a:r>
            <a:endParaRPr lang="en-US" altLang="zh-CN" sz="20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一条记录可以放在文件中的任何地方，只要有空间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记录是没有顺序的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顺序文件组织</a:t>
            </a:r>
            <a:endParaRPr lang="en-US" altLang="zh-CN" sz="20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记录根据其主键值进行存储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散列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(hash)</a:t>
            </a: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文件组织</a:t>
            </a:r>
            <a:endParaRPr lang="en-US" altLang="zh-CN" sz="20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在每条记录的某些属性上计算一个散列函数，散列的结果确定了记录应放到文件的哪个</a:t>
            </a:r>
            <a:r>
              <a:rPr lang="en-US" altLang="zh-CN" sz="2000" dirty="0"/>
              <a:t>page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多表聚簇组织</a:t>
            </a:r>
            <a:endParaRPr lang="en-US" altLang="zh-CN" sz="2000" b="1" kern="100" dirty="0">
              <a:solidFill>
                <a:srgbClr val="7030A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几个不同关系的记录存储在同一个文件中</a:t>
            </a:r>
            <a:endParaRPr lang="en-US" altLang="zh-CN" sz="2000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不同关系的相关记录存储在相同的</a:t>
            </a:r>
            <a:r>
              <a:rPr lang="en-US" altLang="zh-CN" sz="2000" dirty="0"/>
              <a:t>page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这样</a:t>
            </a:r>
            <a:r>
              <a:rPr lang="zh-CN" altLang="en-US" sz="2000" dirty="0">
                <a:solidFill>
                  <a:srgbClr val="FF0000"/>
                </a:solidFill>
              </a:rPr>
              <a:t>仅用</a:t>
            </a:r>
            <a:r>
              <a:rPr lang="zh-CN" altLang="en-US" sz="2000" dirty="0"/>
              <a:t>一个 </a:t>
            </a:r>
            <a:r>
              <a:rPr lang="en-US" altLang="zh-CN" sz="2000" dirty="0"/>
              <a:t>I/O </a:t>
            </a:r>
            <a:r>
              <a:rPr lang="zh-CN" altLang="en-US" sz="2000" dirty="0"/>
              <a:t>操作就可以从所有关系中取到相关的记录</a:t>
            </a:r>
            <a:endParaRPr lang="en-US" altLang="zh-CN" sz="2000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JOIN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友好？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无法解析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的文件内容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8757" y="1885950"/>
            <a:ext cx="1337618" cy="3963307"/>
            <a:chOff x="138757" y="1885950"/>
            <a:chExt cx="1337618" cy="3963307"/>
          </a:xfrm>
        </p:grpSpPr>
        <p:sp>
          <p:nvSpPr>
            <p:cNvPr id="15" name="左大括号 14"/>
            <p:cNvSpPr/>
            <p:nvPr/>
          </p:nvSpPr>
          <p:spPr>
            <a:xfrm>
              <a:off x="1193005" y="1885950"/>
              <a:ext cx="278608" cy="211455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8758" y="2481560"/>
              <a:ext cx="113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一个关系    </a:t>
              </a:r>
              <a:r>
                <a:rPr lang="en-US" altLang="zh-CN" dirty="0">
                  <a:solidFill>
                    <a:srgbClr val="C00000"/>
                  </a:solidFill>
                </a:rPr>
                <a:t>&lt;-&gt;</a:t>
              </a:r>
            </a:p>
            <a:p>
              <a:r>
                <a:rPr lang="zh-CN" altLang="en-US" dirty="0"/>
                <a:t>一个文件</a:t>
              </a:r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1193005" y="4359175"/>
              <a:ext cx="283370" cy="1490082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8757" y="4440053"/>
              <a:ext cx="113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多个关系    </a:t>
              </a:r>
              <a:r>
                <a:rPr lang="en-US" altLang="zh-CN" dirty="0">
                  <a:solidFill>
                    <a:srgbClr val="7030A0"/>
                  </a:solidFill>
                </a:rPr>
                <a:t>&lt;-&gt;</a:t>
              </a:r>
            </a:p>
            <a:p>
              <a:r>
                <a:rPr lang="zh-CN" altLang="en-US" dirty="0"/>
                <a:t>一个文件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文件存储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8242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中采用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存储管理器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维护这些文件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文件包含一系列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会定制对应的调度策略以优化页面的部署和读写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固定大小的数据块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磁盘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(4KB)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 Page (512B-16KB)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根据内容可分为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元数据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索引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日志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53" y="2153309"/>
            <a:ext cx="721519" cy="7215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70" y="3058312"/>
            <a:ext cx="528637" cy="528637"/>
          </a:xfrm>
          <a:prstGeom prst="rect">
            <a:avLst/>
          </a:prstGeom>
        </p:spPr>
      </p:pic>
      <p:pic>
        <p:nvPicPr>
          <p:cNvPr id="4098" name="Picture 2" descr="https://gimg2.baidu.com/image_search/src=http%3A%2F%2Fpic4.zhimg.com%2Fv2-12a23328ed4d978be390ad81b2cfb7e6_1200x500.jpg&amp;refer=http%3A%2F%2Fpic4.zhimg.com&amp;app=2002&amp;size=f9999,10000&amp;q=a80&amp;n=0&amp;g=0n&amp;fmt=jpeg?sec=1644721310&amp;t=22b524014ca508abbbc8663479d569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07" y="3201011"/>
            <a:ext cx="964107" cy="4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mg2.baidu.com/image_search/src=http%3A%2F%2Fgss0.baidu.com%2F7Po3dSag_xI4khGko9WTAnF6hhy%2Fzhidao%2Fpic%2Fitem%2Fdcc451da81cb39db09c15c47dd160924ab183099.jpg&amp;refer=http%3A%2F%2Fgss0.baidu.com&amp;app=2002&amp;size=f9999,10000&amp;q=a80&amp;n=0&amp;g=0n&amp;fmt=jpeg?sec=1644721340&amp;t=3e52d6bf16965f8286c7e252f768f9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09" y="3509788"/>
            <a:ext cx="954487" cy="5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mg2.baidu.com/image_search/src=http%3A%2F%2Fimg.mp.itc.cn%2Fq_70%2Cc_zoom%2Cw_640%2Fupload%2F20170530%2F54efab69a05f43a485b5922a89a44aad_th.jpg&amp;refer=http%3A%2F%2Fimg.mp.itc.cn&amp;app=2002&amp;size=f9999,10000&amp;q=a80&amp;n=0&amp;g=0n&amp;fmt=jpeg?sec=1644721386&amp;t=935eefc87ad6152f78a40ee9754a4fb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98" y="2302830"/>
            <a:ext cx="105575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堆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(Heap)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8242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堆文件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一系列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的集合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存储一系列元组（集合）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支持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的增删改查和遍历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读写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时需要快速定位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Recall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How?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两种实现方式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链表堆文件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目录堆文件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11" y="2990351"/>
            <a:ext cx="3637283" cy="3172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堆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(Heap)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文件：链表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链表堆文件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头页面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(header page)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文件头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两个指针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chemeClr val="accent2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空闲页面链表</a:t>
            </a:r>
            <a:endParaRPr lang="en-US" altLang="zh-CN" sz="2000" kern="100" dirty="0">
              <a:solidFill>
                <a:schemeClr val="accent2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chemeClr val="accent2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数据页面链表</a:t>
            </a:r>
            <a:endParaRPr lang="en-US" altLang="zh-CN" sz="2000" kern="100" dirty="0">
              <a:solidFill>
                <a:schemeClr val="accent2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每个页面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链表前后指针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数据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当前剩余空间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chemeClr val="accent2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88085" y="2015597"/>
            <a:ext cx="721519" cy="1107281"/>
            <a:chOff x="3800475" y="2321719"/>
            <a:chExt cx="721519" cy="1107281"/>
          </a:xfrm>
        </p:grpSpPr>
        <p:sp>
          <p:nvSpPr>
            <p:cNvPr id="3" name="矩形 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051696" y="2675036"/>
              <a:ext cx="219075" cy="226219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049316" y="3055887"/>
              <a:ext cx="219075" cy="226219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801925" y="2336006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Header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75412" y="1363830"/>
            <a:ext cx="721519" cy="1107281"/>
            <a:chOff x="5138737" y="1810425"/>
            <a:chExt cx="721519" cy="1107281"/>
          </a:xfrm>
        </p:grpSpPr>
        <p:grpSp>
          <p:nvGrpSpPr>
            <p:cNvPr id="16" name="组合 15"/>
            <p:cNvGrpSpPr/>
            <p:nvPr/>
          </p:nvGrpSpPr>
          <p:grpSpPr>
            <a:xfrm>
              <a:off x="5138737" y="1810425"/>
              <a:ext cx="721519" cy="1107281"/>
              <a:chOff x="3800475" y="2321719"/>
              <a:chExt cx="721519" cy="110728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939777" y="2675036"/>
                <a:ext cx="219075" cy="226219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158853" y="2675036"/>
                <a:ext cx="219075" cy="226219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846363" y="2336006"/>
                <a:ext cx="624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Page1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278040" y="2458244"/>
              <a:ext cx="438150" cy="384969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C00000"/>
                  </a:solidFill>
                </a:rPr>
                <a:t>Data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499880" y="1367778"/>
            <a:ext cx="721519" cy="1107281"/>
            <a:chOff x="5138737" y="1810425"/>
            <a:chExt cx="721519" cy="1107281"/>
          </a:xfrm>
        </p:grpSpPr>
        <p:grpSp>
          <p:nvGrpSpPr>
            <p:cNvPr id="28" name="组合 27"/>
            <p:cNvGrpSpPr/>
            <p:nvPr/>
          </p:nvGrpSpPr>
          <p:grpSpPr>
            <a:xfrm>
              <a:off x="5138737" y="1810425"/>
              <a:ext cx="721519" cy="1107281"/>
              <a:chOff x="3800475" y="2321719"/>
              <a:chExt cx="721519" cy="110728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39777" y="2675036"/>
                <a:ext cx="219075" cy="226219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158853" y="2675036"/>
                <a:ext cx="219075" cy="226219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846363" y="2336006"/>
                <a:ext cx="624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Page5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5278040" y="2458244"/>
              <a:ext cx="438150" cy="384969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C00000"/>
                  </a:solidFill>
                </a:rPr>
                <a:t>Data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73029" y="3008151"/>
            <a:ext cx="721519" cy="1107281"/>
            <a:chOff x="5138737" y="1810425"/>
            <a:chExt cx="721519" cy="1107281"/>
          </a:xfrm>
        </p:grpSpPr>
        <p:grpSp>
          <p:nvGrpSpPr>
            <p:cNvPr id="35" name="组合 34"/>
            <p:cNvGrpSpPr/>
            <p:nvPr/>
          </p:nvGrpSpPr>
          <p:grpSpPr>
            <a:xfrm>
              <a:off x="5138737" y="1810425"/>
              <a:ext cx="721519" cy="1107281"/>
              <a:chOff x="3800475" y="2321719"/>
              <a:chExt cx="721519" cy="1107281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39777" y="2675036"/>
                <a:ext cx="219075" cy="226219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158853" y="2675036"/>
                <a:ext cx="219075" cy="226219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846363" y="2336006"/>
                <a:ext cx="624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Page0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5278040" y="2458244"/>
              <a:ext cx="438150" cy="384969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C00000"/>
                  </a:solidFill>
                </a:rPr>
                <a:t>Data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499880" y="3008150"/>
            <a:ext cx="721519" cy="1107281"/>
            <a:chOff x="5138737" y="1810425"/>
            <a:chExt cx="721519" cy="1107281"/>
          </a:xfrm>
        </p:grpSpPr>
        <p:grpSp>
          <p:nvGrpSpPr>
            <p:cNvPr id="42" name="组合 41"/>
            <p:cNvGrpSpPr/>
            <p:nvPr/>
          </p:nvGrpSpPr>
          <p:grpSpPr>
            <a:xfrm>
              <a:off x="5138737" y="1810425"/>
              <a:ext cx="721519" cy="1107281"/>
              <a:chOff x="3800475" y="2321719"/>
              <a:chExt cx="721519" cy="110728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39777" y="2675036"/>
                <a:ext cx="219075" cy="226219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158853" y="2675036"/>
                <a:ext cx="219075" cy="226219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846363" y="2336006"/>
                <a:ext cx="624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Page2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5278040" y="2458244"/>
              <a:ext cx="438150" cy="384969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C00000"/>
                  </a:solidFill>
                </a:rPr>
                <a:t>Data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252383" y="153786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252383" y="313176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cxnSp>
        <p:nvCxnSpPr>
          <p:cNvPr id="50" name="肘形连接符 49"/>
          <p:cNvCxnSpPr>
            <a:stCxn id="14" idx="3"/>
            <a:endCxn id="17" idx="0"/>
          </p:cNvCxnSpPr>
          <p:nvPr/>
        </p:nvCxnSpPr>
        <p:spPr>
          <a:xfrm flipV="1">
            <a:off x="5558381" y="1363830"/>
            <a:ext cx="1177791" cy="1118194"/>
          </a:xfrm>
          <a:prstGeom prst="bentConnector4">
            <a:avLst>
              <a:gd name="adj1" fmla="val 34685"/>
              <a:gd name="adj2" fmla="val 120444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9" idx="3"/>
            <a:endCxn id="30" idx="0"/>
          </p:cNvCxnSpPr>
          <p:nvPr/>
        </p:nvCxnSpPr>
        <p:spPr>
          <a:xfrm flipV="1">
            <a:off x="6952865" y="1367778"/>
            <a:ext cx="907775" cy="462479"/>
          </a:xfrm>
          <a:prstGeom prst="bentConnector4">
            <a:avLst>
              <a:gd name="adj1" fmla="val 30129"/>
              <a:gd name="adj2" fmla="val 149429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1" idx="1"/>
            <a:endCxn id="17" idx="2"/>
          </p:cNvCxnSpPr>
          <p:nvPr/>
        </p:nvCxnSpPr>
        <p:spPr>
          <a:xfrm rot="10800000" flipV="1">
            <a:off x="6736172" y="1834205"/>
            <a:ext cx="903010" cy="636906"/>
          </a:xfrm>
          <a:prstGeom prst="bentConnector4">
            <a:avLst>
              <a:gd name="adj1" fmla="val 30025"/>
              <a:gd name="adj2" fmla="val 135892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8" idx="1"/>
            <a:endCxn id="3" idx="0"/>
          </p:cNvCxnSpPr>
          <p:nvPr/>
        </p:nvCxnSpPr>
        <p:spPr>
          <a:xfrm rot="10800000" flipV="1">
            <a:off x="5448846" y="1830257"/>
            <a:ext cx="1065869" cy="185340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5" idx="3"/>
            <a:endCxn id="37" idx="0"/>
          </p:cNvCxnSpPr>
          <p:nvPr/>
        </p:nvCxnSpPr>
        <p:spPr>
          <a:xfrm>
            <a:off x="5556001" y="2862875"/>
            <a:ext cx="1177788" cy="145276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9" idx="3"/>
            <a:endCxn id="44" idx="0"/>
          </p:cNvCxnSpPr>
          <p:nvPr/>
        </p:nvCxnSpPr>
        <p:spPr>
          <a:xfrm flipV="1">
            <a:off x="6950482" y="3008150"/>
            <a:ext cx="910158" cy="466428"/>
          </a:xfrm>
          <a:prstGeom prst="bentConnector4">
            <a:avLst>
              <a:gd name="adj1" fmla="val 30181"/>
              <a:gd name="adj2" fmla="val 149011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5" idx="1"/>
            <a:endCxn id="37" idx="2"/>
          </p:cNvCxnSpPr>
          <p:nvPr/>
        </p:nvCxnSpPr>
        <p:spPr>
          <a:xfrm rot="10800000" flipV="1">
            <a:off x="6733790" y="3474576"/>
            <a:ext cx="905393" cy="640855"/>
          </a:xfrm>
          <a:prstGeom prst="bentConnector4">
            <a:avLst>
              <a:gd name="adj1" fmla="val 30077"/>
              <a:gd name="adj2" fmla="val 135671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38" idx="1"/>
            <a:endCxn id="3" idx="2"/>
          </p:cNvCxnSpPr>
          <p:nvPr/>
        </p:nvCxnSpPr>
        <p:spPr>
          <a:xfrm rot="10800000">
            <a:off x="5448845" y="3122878"/>
            <a:ext cx="1063486" cy="351700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905945" y="100253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空闲页面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链表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989168" y="35801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数据页面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链表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堆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(Heap)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文件：页面目录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目录堆文件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特殊目录页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文件中各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的物理位置（指针）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当前的剩余空间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需要维护目录页内容与所有数据页面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实时同步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88085" y="2015597"/>
            <a:ext cx="721519" cy="1107281"/>
            <a:chOff x="3800475" y="2321719"/>
            <a:chExt cx="721519" cy="1107281"/>
          </a:xfrm>
        </p:grpSpPr>
        <p:sp>
          <p:nvSpPr>
            <p:cNvPr id="3" name="矩形 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4167" y="2653604"/>
              <a:ext cx="219075" cy="209982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801925" y="2336006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Header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228684" y="941861"/>
            <a:ext cx="721519" cy="1107281"/>
            <a:chOff x="5138737" y="1810425"/>
            <a:chExt cx="721519" cy="1107281"/>
          </a:xfrm>
        </p:grpSpPr>
        <p:grpSp>
          <p:nvGrpSpPr>
            <p:cNvPr id="35" name="组合 34"/>
            <p:cNvGrpSpPr/>
            <p:nvPr/>
          </p:nvGrpSpPr>
          <p:grpSpPr>
            <a:xfrm>
              <a:off x="5138737" y="1810425"/>
              <a:ext cx="721519" cy="1107281"/>
              <a:chOff x="3800475" y="2321719"/>
              <a:chExt cx="721519" cy="1107281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846363" y="2336006"/>
                <a:ext cx="624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Page0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5278040" y="2191276"/>
              <a:ext cx="438150" cy="537811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C00000"/>
                  </a:solidFill>
                </a:rPr>
                <a:t>Data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 rot="5400000">
            <a:off x="5350223" y="308574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228684" y="2337661"/>
            <a:ext cx="721519" cy="1107281"/>
            <a:chOff x="5138737" y="1810425"/>
            <a:chExt cx="721519" cy="1107281"/>
          </a:xfrm>
        </p:grpSpPr>
        <p:grpSp>
          <p:nvGrpSpPr>
            <p:cNvPr id="55" name="组合 54"/>
            <p:cNvGrpSpPr/>
            <p:nvPr/>
          </p:nvGrpSpPr>
          <p:grpSpPr>
            <a:xfrm>
              <a:off x="5138737" y="1810425"/>
              <a:ext cx="721519" cy="1107281"/>
              <a:chOff x="3800475" y="2321719"/>
              <a:chExt cx="721519" cy="1107281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3846363" y="2336006"/>
                <a:ext cx="624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Page1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5278040" y="2191276"/>
              <a:ext cx="438150" cy="537811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C00000"/>
                  </a:solidFill>
                </a:rPr>
                <a:t>Data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183840" y="4375599"/>
            <a:ext cx="807722" cy="1107281"/>
            <a:chOff x="5096276" y="1810425"/>
            <a:chExt cx="807722" cy="1107281"/>
          </a:xfrm>
        </p:grpSpPr>
        <p:grpSp>
          <p:nvGrpSpPr>
            <p:cNvPr id="62" name="组合 61"/>
            <p:cNvGrpSpPr/>
            <p:nvPr/>
          </p:nvGrpSpPr>
          <p:grpSpPr>
            <a:xfrm>
              <a:off x="5096276" y="1810425"/>
              <a:ext cx="807722" cy="1107281"/>
              <a:chOff x="3758014" y="2321719"/>
              <a:chExt cx="807722" cy="1107281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758014" y="2336006"/>
                <a:ext cx="8077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Page100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5278040" y="2191276"/>
              <a:ext cx="438150" cy="537811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rgbClr val="C00000"/>
                  </a:solidFill>
                </a:rPr>
                <a:t>Data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 rot="5400000">
            <a:off x="7430822" y="361074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5345406" y="2347483"/>
            <a:ext cx="219075" cy="20998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554780" y="2347484"/>
            <a:ext cx="219075" cy="20998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347794" y="2603847"/>
            <a:ext cx="219075" cy="20998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5557168" y="2603848"/>
            <a:ext cx="219075" cy="20998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347794" y="2854001"/>
            <a:ext cx="219075" cy="20998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557168" y="2854002"/>
            <a:ext cx="219075" cy="20998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126331" y="2601792"/>
            <a:ext cx="219075" cy="209982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132288" y="2858167"/>
            <a:ext cx="219075" cy="209982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肘形连接符 80"/>
          <p:cNvCxnSpPr>
            <a:stCxn id="71" idx="3"/>
            <a:endCxn id="63" idx="1"/>
          </p:cNvCxnSpPr>
          <p:nvPr/>
        </p:nvCxnSpPr>
        <p:spPr>
          <a:xfrm>
            <a:off x="5773855" y="2452474"/>
            <a:ext cx="1591749" cy="2572882"/>
          </a:xfrm>
          <a:prstGeom prst="bentConnector3">
            <a:avLst>
              <a:gd name="adj1" fmla="val 59874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6" idx="2"/>
          </p:cNvCxnSpPr>
          <p:nvPr/>
        </p:nvCxnSpPr>
        <p:spPr>
          <a:xfrm rot="5400000" flipH="1" flipV="1">
            <a:off x="5828877" y="1372472"/>
            <a:ext cx="1319963" cy="2063055"/>
          </a:xfrm>
          <a:prstGeom prst="bentConnector4">
            <a:avLst>
              <a:gd name="adj1" fmla="val -17319"/>
              <a:gd name="adj2" fmla="val 52655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72" idx="2"/>
            <a:endCxn id="36" idx="1"/>
          </p:cNvCxnSpPr>
          <p:nvPr/>
        </p:nvCxnSpPr>
        <p:spPr>
          <a:xfrm rot="5400000" flipH="1" flipV="1">
            <a:off x="5801554" y="1247395"/>
            <a:ext cx="1222209" cy="1910655"/>
          </a:xfrm>
          <a:prstGeom prst="bentConnector4">
            <a:avLst>
              <a:gd name="adj1" fmla="val -12859"/>
              <a:gd name="adj2" fmla="val 52866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5491550" y="527524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0" y="527523"/>
            <a:ext cx="5707855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0" y="545265"/>
            <a:ext cx="6050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堆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(Heap)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文件：页面头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(header)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和页面内容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(data)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每个页面包含页面头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header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页面内容的元数据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页面大小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校验值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版本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事务界限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压缩信息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每个页面的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data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部分（元组）如何存储？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面向元组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基于日志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01150" y="2213375"/>
            <a:ext cx="1627069" cy="1365570"/>
            <a:chOff x="5138737" y="1810425"/>
            <a:chExt cx="721520" cy="1107281"/>
          </a:xfrm>
        </p:grpSpPr>
        <p:grpSp>
          <p:nvGrpSpPr>
            <p:cNvPr id="35" name="组合 34"/>
            <p:cNvGrpSpPr/>
            <p:nvPr/>
          </p:nvGrpSpPr>
          <p:grpSpPr>
            <a:xfrm>
              <a:off x="5138738" y="1810425"/>
              <a:ext cx="721519" cy="1107281"/>
              <a:chOff x="3800476" y="2321719"/>
              <a:chExt cx="721519" cy="1107281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800476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001578" y="2336006"/>
                <a:ext cx="319313" cy="24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u="sng" dirty="0">
                    <a:solidFill>
                      <a:srgbClr val="C00000"/>
                    </a:solidFill>
                  </a:rPr>
                  <a:t>Header</a:t>
                </a:r>
                <a:endParaRPr lang="zh-CN" altLang="en-US" sz="1400" b="1" u="sng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5138737" y="2132489"/>
              <a:ext cx="721519" cy="785217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Data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31863" y="2077571"/>
            <a:ext cx="2069111" cy="3100417"/>
            <a:chOff x="5731863" y="2077571"/>
            <a:chExt cx="2069111" cy="3100417"/>
          </a:xfrm>
        </p:grpSpPr>
        <p:sp>
          <p:nvSpPr>
            <p:cNvPr id="4" name="云形 3"/>
            <p:cNvSpPr/>
            <p:nvPr/>
          </p:nvSpPr>
          <p:spPr>
            <a:xfrm>
              <a:off x="6101152" y="2077571"/>
              <a:ext cx="1699822" cy="1599703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70" name="Picture 2" descr="dialog,question,hel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863" y="3958787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接连接符 7"/>
            <p:cNvCxnSpPr>
              <a:stCxn id="4" idx="1"/>
            </p:cNvCxnSpPr>
            <p:nvPr/>
          </p:nvCxnSpPr>
          <p:spPr>
            <a:xfrm flipH="1">
              <a:off x="6554649" y="3675571"/>
              <a:ext cx="396414" cy="53469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3377" y="2136338"/>
            <a:ext cx="5697245" cy="2585323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一、物理存储介质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二、面向磁盘的数据结构设计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页间组织</a:t>
            </a:r>
            <a:endParaRPr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-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页内存储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三、缓冲池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四、索引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1228511" y="3024521"/>
            <a:ext cx="417251" cy="248575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/>
          <p:cNvSpPr txBox="1"/>
          <p:nvPr/>
        </p:nvSpPr>
        <p:spPr>
          <a:xfrm>
            <a:off x="223330" y="155110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本章大纲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984724" y="86826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lowchart: Magnetic Disk 8"/>
          <p:cNvSpPr/>
          <p:nvPr/>
        </p:nvSpPr>
        <p:spPr>
          <a:xfrm>
            <a:off x="5773370" y="2345205"/>
            <a:ext cx="2248949" cy="92789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503050405090304" pitchFamily="18" charset="0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6088827" y="2348477"/>
            <a:ext cx="1618035" cy="31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持久性存储</a:t>
            </a:r>
            <a:endParaRPr lang="en-US" sz="1600" b="1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5913929" y="2737805"/>
            <a:ext cx="2035763" cy="48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系统目录，数据，</a:t>
            </a:r>
            <a:r>
              <a:rPr 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日志</a:t>
            </a:r>
            <a:endParaRPr lang="en-US" sz="1400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控制文件</a:t>
            </a:r>
            <a:endParaRPr lang="en-US" sz="1400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: Rounded Corners 36"/>
          <p:cNvSpPr/>
          <p:nvPr/>
        </p:nvSpPr>
        <p:spPr>
          <a:xfrm>
            <a:off x="5888568" y="3514406"/>
            <a:ext cx="2018554" cy="127550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503050405090304" pitchFamily="18" charset="0"/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6528756" y="3867227"/>
            <a:ext cx="738175" cy="54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存储引擎</a:t>
            </a:r>
            <a:endParaRPr lang="en-US" sz="1600" b="1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文件内容：面向元组的存储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86320" y="2170584"/>
            <a:ext cx="4131314" cy="246570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786320" y="2202398"/>
            <a:ext cx="41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86314" y="2545673"/>
            <a:ext cx="4131314" cy="209062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u="sng" dirty="0">
                <a:solidFill>
                  <a:srgbClr val="C00000"/>
                </a:solidFill>
              </a:rPr>
              <a:t>data</a:t>
            </a:r>
            <a:endParaRPr lang="zh-CN" altLang="en-US" sz="32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15" name="Group 172"/>
          <p:cNvGraphicFramePr>
            <a:graphicFrameLocks noGrp="1"/>
          </p:cNvGraphicFramePr>
          <p:nvPr/>
        </p:nvGraphicFramePr>
        <p:xfrm>
          <a:off x="4586134" y="148945"/>
          <a:ext cx="4267200" cy="15820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Ssex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Sdept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文件内容：面向元组的存储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86320" y="2170584"/>
            <a:ext cx="4131314" cy="246570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786320" y="2202398"/>
            <a:ext cx="41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#Tuples = 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86314" y="2545673"/>
            <a:ext cx="4131314" cy="209062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3" y="1084560"/>
            <a:ext cx="3967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A naïve solution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 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存储在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size*(i-1)</a:t>
            </a:r>
            <a:r>
              <a:rPr lang="en-US" altLang="zh-CN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byte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size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：每个元组的大小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访问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size*(i-1)</a:t>
            </a:r>
            <a:r>
              <a:rPr lang="en-US" altLang="zh-CN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byte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删除元组</a:t>
            </a:r>
            <a:r>
              <a:rPr lang="en-US" altLang="zh-CN" sz="2000" i="1" kern="100" dirty="0" err="1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自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i+1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开始逐个上移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末尾元组移动至</a:t>
            </a:r>
            <a:r>
              <a:rPr lang="en-US" altLang="zh-CN" sz="2000" i="1" kern="100" dirty="0" err="1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不移动，所有空闲位置维护一个链表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15" name="Group 172"/>
          <p:cNvGraphicFramePr>
            <a:graphicFrameLocks noGrp="1"/>
          </p:cNvGraphicFramePr>
          <p:nvPr/>
        </p:nvGraphicFramePr>
        <p:xfrm>
          <a:off x="4586134" y="148945"/>
          <a:ext cx="4267200" cy="15820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Ssex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Sdept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86314" y="2564363"/>
          <a:ext cx="4131314" cy="1241280"/>
        </p:xfrm>
        <a:graphic>
          <a:graphicData uri="http://schemas.openxmlformats.org/drawingml/2006/table">
            <a:tbl>
              <a:tblPr/>
              <a:tblGrid>
                <a:gridCol w="81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文件内容：面向元组的存储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86320" y="2170584"/>
            <a:ext cx="4131314" cy="246570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786320" y="2202398"/>
            <a:ext cx="41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#Tuples = 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86314" y="2545673"/>
            <a:ext cx="4131314" cy="209062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15" name="Group 172"/>
          <p:cNvGraphicFramePr>
            <a:graphicFrameLocks noGrp="1"/>
          </p:cNvGraphicFramePr>
          <p:nvPr/>
        </p:nvGraphicFramePr>
        <p:xfrm>
          <a:off x="4586134" y="148945"/>
          <a:ext cx="4267200" cy="15820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Sdept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86314" y="2564363"/>
          <a:ext cx="4131314" cy="1241280"/>
        </p:xfrm>
        <a:graphic>
          <a:graphicData uri="http://schemas.openxmlformats.org/drawingml/2006/table">
            <a:tbl>
              <a:tblPr/>
              <a:tblGrid>
                <a:gridCol w="81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4586134" y="498727"/>
            <a:ext cx="4267200" cy="29809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4183" y="1084560"/>
            <a:ext cx="3967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A naïve solution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 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存储在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size*(i-1)</a:t>
            </a:r>
            <a:r>
              <a:rPr lang="en-US" altLang="zh-CN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byte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size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：每个元组的大小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访问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size*(i-1)</a:t>
            </a:r>
            <a:r>
              <a:rPr lang="en-US" altLang="zh-CN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byte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删除元组</a:t>
            </a:r>
            <a:r>
              <a:rPr lang="en-US" altLang="zh-CN" sz="2000" i="1" kern="100" dirty="0" err="1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自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i+1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开始逐个上移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末尾元组移动至</a:t>
            </a:r>
            <a:r>
              <a:rPr lang="en-US" altLang="zh-CN" sz="2000" i="1" kern="100" dirty="0" err="1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chemeClr val="accent2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不移动，所有空闲位置维护一个链表</a:t>
            </a:r>
            <a:endParaRPr lang="en-US" altLang="zh-CN" sz="2000" kern="100" dirty="0">
              <a:solidFill>
                <a:schemeClr val="accent2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上节回顾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客户端/服务器端环境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6843" y="5252647"/>
            <a:ext cx="2636351" cy="1062428"/>
          </a:xfrm>
          <a:prstGeom prst="roundRect">
            <a:avLst/>
          </a:prstGeom>
          <a:solidFill>
            <a:srgbClr val="7030A0">
              <a:alpha val="25882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68793" y="1337284"/>
            <a:ext cx="8754983" cy="5093693"/>
            <a:chOff x="189230" y="938171"/>
            <a:chExt cx="8970289" cy="5492474"/>
          </a:xfrm>
        </p:grpSpPr>
        <p:sp>
          <p:nvSpPr>
            <p:cNvPr id="34" name="文本框 33"/>
            <p:cNvSpPr txBox="1"/>
            <p:nvPr/>
          </p:nvSpPr>
          <p:spPr>
            <a:xfrm>
              <a:off x="7948931" y="1323942"/>
              <a:ext cx="121058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笔记本电脑</a:t>
              </a:r>
              <a:endPara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</a:endParaRPr>
            </a:p>
            <a:p>
              <a:pPr algn="ctr"/>
              <a:r>
                <a:rPr lang="en-US" altLang="zh-CN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ATM</a:t>
              </a:r>
            </a:p>
            <a:p>
              <a:pPr algn="ctr"/>
              <a:r>
                <a:rPr lang="zh-CN" alt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移动终端</a:t>
              </a:r>
              <a:endPara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其他设备</a:t>
              </a:r>
            </a:p>
          </p:txBody>
        </p:sp>
        <p:sp>
          <p:nvSpPr>
            <p:cNvPr id="35" name="Rectangle: Rounded Corners 36"/>
            <p:cNvSpPr/>
            <p:nvPr/>
          </p:nvSpPr>
          <p:spPr>
            <a:xfrm>
              <a:off x="404536" y="3285738"/>
              <a:ext cx="2068195" cy="13753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503050405090304" pitchFamily="18" charset="0"/>
              </a:endParaRPr>
            </a:p>
          </p:txBody>
        </p:sp>
        <p:sp>
          <p:nvSpPr>
            <p:cNvPr id="36" name="Rectangle: Rounded Corners 4"/>
            <p:cNvSpPr/>
            <p:nvPr/>
          </p:nvSpPr>
          <p:spPr>
            <a:xfrm>
              <a:off x="404536" y="1276725"/>
              <a:ext cx="2068195" cy="19903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503050405090304" pitchFamily="18" charset="0"/>
              </a:endParaRPr>
            </a:p>
          </p:txBody>
        </p:sp>
        <p:sp>
          <p:nvSpPr>
            <p:cNvPr id="37" name="Flowchart: Magnetic Disk 8"/>
            <p:cNvSpPr/>
            <p:nvPr/>
          </p:nvSpPr>
          <p:spPr>
            <a:xfrm>
              <a:off x="260520" y="5237164"/>
              <a:ext cx="2304256" cy="1000535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503050405090304" pitchFamily="18" charset="0"/>
              </a:endParaRPr>
            </a:p>
          </p:txBody>
        </p:sp>
        <p:cxnSp>
          <p:nvCxnSpPr>
            <p:cNvPr id="38" name="Straight Arrow Connector 11"/>
            <p:cNvCxnSpPr/>
            <p:nvPr/>
          </p:nvCxnSpPr>
          <p:spPr>
            <a:xfrm>
              <a:off x="2636784" y="1507267"/>
              <a:ext cx="4176464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2"/>
            <p:cNvSpPr txBox="1"/>
            <p:nvPr/>
          </p:nvSpPr>
          <p:spPr>
            <a:xfrm>
              <a:off x="4017721" y="1132709"/>
              <a:ext cx="1643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数据库连接</a:t>
              </a:r>
              <a:endParaRPr 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3002589" y="1498556"/>
              <a:ext cx="381065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授权</a:t>
              </a:r>
              <a:r>
                <a:rPr lang="en-US" altLang="zh-CN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ID</a:t>
              </a:r>
            </a:p>
            <a:p>
              <a:pPr algn="ctr"/>
              <a:r>
                <a:rPr 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(</a:t>
              </a:r>
              <a:r>
                <a:rPr lang="zh-CN" alt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应用 </a:t>
              </a:r>
              <a:r>
                <a:rPr lang="en-US" altLang="zh-CN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/</a:t>
              </a:r>
              <a:r>
                <a:rPr 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 </a:t>
              </a:r>
              <a:r>
                <a:rPr lang="zh-CN" alt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事务 </a:t>
              </a:r>
              <a:r>
                <a:rPr lang="en-US" altLang="zh-CN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/</a:t>
              </a:r>
              <a:r>
                <a:rPr 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 </a:t>
              </a:r>
              <a:r>
                <a:rPr lang="zh-CN" alt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语句</a:t>
              </a:r>
              <a:r>
                <a:rPr lang="en-US" sz="16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)</a:t>
              </a:r>
            </a:p>
          </p:txBody>
        </p:sp>
        <p:grpSp>
          <p:nvGrpSpPr>
            <p:cNvPr id="41" name="Group 16"/>
            <p:cNvGrpSpPr/>
            <p:nvPr/>
          </p:nvGrpSpPr>
          <p:grpSpPr>
            <a:xfrm>
              <a:off x="6862037" y="1147227"/>
              <a:ext cx="1080120" cy="648072"/>
              <a:chOff x="9840416" y="2708920"/>
              <a:chExt cx="1080120" cy="648072"/>
            </a:xfrm>
          </p:grpSpPr>
          <p:sp>
            <p:nvSpPr>
              <p:cNvPr id="58" name="Rectangle: Rounded Corners 9"/>
              <p:cNvSpPr/>
              <p:nvPr/>
            </p:nvSpPr>
            <p:spPr>
              <a:xfrm>
                <a:off x="9840416" y="2708920"/>
                <a:ext cx="1080120" cy="6480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503050405090304" pitchFamily="18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" name="TextBox 15"/>
              <p:cNvSpPr txBox="1"/>
              <p:nvPr/>
            </p:nvSpPr>
            <p:spPr>
              <a:xfrm>
                <a:off x="9980366" y="285868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503050405090304" pitchFamily="18" charset="0"/>
                    <a:ea typeface="Microsoft YaHei" panose="020B0503020204020204" pitchFamily="34" charset="-122"/>
                  </a:rPr>
                  <a:t>客户端</a:t>
                </a:r>
                <a:endParaRPr lang="en-US" sz="1600" b="1" dirty="0">
                  <a:solidFill>
                    <a:schemeClr val="bg1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42" name="Group 17"/>
            <p:cNvGrpSpPr/>
            <p:nvPr/>
          </p:nvGrpSpPr>
          <p:grpSpPr>
            <a:xfrm>
              <a:off x="6862037" y="2155339"/>
              <a:ext cx="1080120" cy="648072"/>
              <a:chOff x="9840416" y="2708920"/>
              <a:chExt cx="1080120" cy="648072"/>
            </a:xfrm>
          </p:grpSpPr>
          <p:sp>
            <p:nvSpPr>
              <p:cNvPr id="56" name="Rectangle: Rounded Corners 18"/>
              <p:cNvSpPr/>
              <p:nvPr/>
            </p:nvSpPr>
            <p:spPr>
              <a:xfrm>
                <a:off x="9840416" y="2708920"/>
                <a:ext cx="1080120" cy="6480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503050405090304" pitchFamily="18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TextBox 19"/>
              <p:cNvSpPr txBox="1"/>
              <p:nvPr/>
            </p:nvSpPr>
            <p:spPr>
              <a:xfrm>
                <a:off x="9976301" y="2863679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503050405090304" pitchFamily="18" charset="0"/>
                    <a:ea typeface="Microsoft YaHei" panose="020B0503020204020204" pitchFamily="34" charset="-122"/>
                  </a:rPr>
                  <a:t>客户端</a:t>
                </a:r>
                <a:endParaRPr lang="en-US" sz="1600" b="1" dirty="0">
                  <a:solidFill>
                    <a:schemeClr val="bg1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43" name="Group 20"/>
            <p:cNvGrpSpPr/>
            <p:nvPr/>
          </p:nvGrpSpPr>
          <p:grpSpPr>
            <a:xfrm>
              <a:off x="6862037" y="4099555"/>
              <a:ext cx="1080120" cy="648072"/>
              <a:chOff x="9840416" y="2708920"/>
              <a:chExt cx="1080120" cy="648072"/>
            </a:xfrm>
          </p:grpSpPr>
          <p:sp>
            <p:nvSpPr>
              <p:cNvPr id="54" name="Rectangle: Rounded Corners 21"/>
              <p:cNvSpPr/>
              <p:nvPr/>
            </p:nvSpPr>
            <p:spPr>
              <a:xfrm>
                <a:off x="9840416" y="2708920"/>
                <a:ext cx="1080120" cy="6480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503050405090304" pitchFamily="18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" name="TextBox 22"/>
              <p:cNvSpPr txBox="1"/>
              <p:nvPr/>
            </p:nvSpPr>
            <p:spPr>
              <a:xfrm>
                <a:off x="9976300" y="2860321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503050405090304" pitchFamily="18" charset="0"/>
                    <a:ea typeface="Microsoft YaHei" panose="020B0503020204020204" pitchFamily="34" charset="-122"/>
                  </a:rPr>
                  <a:t>客户端</a:t>
                </a:r>
                <a:endParaRPr lang="en-US" sz="1600" b="1" dirty="0">
                  <a:solidFill>
                    <a:schemeClr val="bg1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4" name="TextBox 23"/>
            <p:cNvSpPr txBox="1"/>
            <p:nvPr/>
          </p:nvSpPr>
          <p:spPr>
            <a:xfrm>
              <a:off x="5655110" y="3144443"/>
              <a:ext cx="543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…</a:t>
              </a:r>
            </a:p>
          </p:txBody>
        </p:sp>
        <p:sp>
          <p:nvSpPr>
            <p:cNvPr id="45" name="TextBox 27"/>
            <p:cNvSpPr txBox="1"/>
            <p:nvPr/>
          </p:nvSpPr>
          <p:spPr>
            <a:xfrm>
              <a:off x="625330" y="938171"/>
              <a:ext cx="1651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DBMS</a:t>
              </a:r>
              <a:r>
                <a:rPr lang="zh-CN" altLang="en-US" sz="1600" b="1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实例</a:t>
              </a:r>
              <a:endParaRPr 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46" name="TextBox 28"/>
            <p:cNvSpPr txBox="1"/>
            <p:nvPr/>
          </p:nvSpPr>
          <p:spPr>
            <a:xfrm>
              <a:off x="583735" y="5240692"/>
              <a:ext cx="165782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持久性存储</a:t>
              </a:r>
              <a:endParaRPr 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endParaRPr>
            </a:p>
          </p:txBody>
        </p:sp>
        <p:cxnSp>
          <p:nvCxnSpPr>
            <p:cNvPr id="47" name="Straight Arrow Connector 29"/>
            <p:cNvCxnSpPr/>
            <p:nvPr/>
          </p:nvCxnSpPr>
          <p:spPr>
            <a:xfrm>
              <a:off x="2636784" y="2515379"/>
              <a:ext cx="4176464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30"/>
            <p:cNvCxnSpPr/>
            <p:nvPr/>
          </p:nvCxnSpPr>
          <p:spPr>
            <a:xfrm>
              <a:off x="5013048" y="4459595"/>
              <a:ext cx="18002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2"/>
            <p:cNvSpPr txBox="1"/>
            <p:nvPr/>
          </p:nvSpPr>
          <p:spPr>
            <a:xfrm>
              <a:off x="404536" y="5660501"/>
              <a:ext cx="208582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系统目录，数据，</a:t>
              </a:r>
              <a:r>
                <a:rPr lang="en-US" sz="14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 </a:t>
              </a:r>
              <a:r>
                <a:rPr lang="zh-CN" altLang="en-US" sz="14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日志</a:t>
              </a:r>
              <a:endParaRPr lang="en-US" sz="1400" dirty="0">
                <a:latin typeface="Times New Roman" panose="02020503050405090304" pitchFamily="18" charset="0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控制文件</a:t>
              </a:r>
              <a:endParaRPr lang="en-US" sz="1400" dirty="0">
                <a:latin typeface="Times New Roman" panose="0202050305040509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50" name="Arrow: Up-Down 33"/>
            <p:cNvSpPr/>
            <p:nvPr/>
          </p:nvSpPr>
          <p:spPr>
            <a:xfrm>
              <a:off x="1340640" y="4661100"/>
              <a:ext cx="144016" cy="498964"/>
            </a:xfrm>
            <a:prstGeom prst="upDown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503050405090304" pitchFamily="18" charset="0"/>
              </a:endParaRPr>
            </a:p>
          </p:txBody>
        </p:sp>
        <p:sp>
          <p:nvSpPr>
            <p:cNvPr id="51" name="TextBox 31"/>
            <p:cNvSpPr txBox="1"/>
            <p:nvPr/>
          </p:nvSpPr>
          <p:spPr>
            <a:xfrm>
              <a:off x="1010470" y="1979513"/>
              <a:ext cx="856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SQL</a:t>
              </a:r>
            </a:p>
            <a:p>
              <a:pPr algn="ctr"/>
              <a:r>
                <a:rPr lang="zh-CN" altLang="en-US" sz="1600" b="1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引擎</a:t>
              </a:r>
              <a:endParaRPr 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52" name="TextBox 35"/>
            <p:cNvSpPr txBox="1"/>
            <p:nvPr/>
          </p:nvSpPr>
          <p:spPr>
            <a:xfrm>
              <a:off x="1060468" y="3666181"/>
              <a:ext cx="756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Times New Roman" panose="02020503050405090304" pitchFamily="18" charset="0"/>
                  <a:ea typeface="Microsoft YaHei" panose="020B0503020204020204" pitchFamily="34" charset="-122"/>
                </a:rPr>
                <a:t>存储引擎</a:t>
              </a:r>
              <a:endParaRPr 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: 圆角 2"/>
            <p:cNvSpPr/>
            <p:nvPr/>
          </p:nvSpPr>
          <p:spPr>
            <a:xfrm>
              <a:off x="189230" y="938530"/>
              <a:ext cx="2447290" cy="54921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圆角矩形 59"/>
          <p:cNvSpPr/>
          <p:nvPr/>
        </p:nvSpPr>
        <p:spPr>
          <a:xfrm>
            <a:off x="79551" y="3492637"/>
            <a:ext cx="2617309" cy="1414309"/>
          </a:xfrm>
          <a:prstGeom prst="roundRect">
            <a:avLst/>
          </a:prstGeom>
          <a:solidFill>
            <a:srgbClr val="7030A0">
              <a:alpha val="25882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4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文件内容：面向元组的存储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3" y="1084560"/>
            <a:ext cx="3967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A naïve solution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b="1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BUT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每个元组的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size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不一致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VARCHAR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CAN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NEVER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ACCESS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</a:t>
            </a:r>
            <a:r>
              <a:rPr lang="en-US" altLang="zh-CN" sz="2000" i="1" kern="100" dirty="0" err="1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AT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i="1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size*(i-1)</a:t>
            </a:r>
            <a:r>
              <a:rPr lang="en-US" altLang="zh-CN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byte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183" y="4398358"/>
            <a:ext cx="78051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How to support </a:t>
            </a:r>
            <a:r>
              <a:rPr lang="zh-CN" altLang="en-US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变长元组？</a:t>
            </a:r>
            <a:endParaRPr lang="en-US" altLang="zh-CN" sz="2000" kern="100" dirty="0">
              <a:solidFill>
                <a:srgbClr val="7030A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需要解决两个问题：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如何存取元组中的属性，实现快速访问指定属性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如何存取块中的记录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6146" name="Picture 2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1858" r="112" b="31153"/>
          <a:stretch>
            <a:fillRect/>
          </a:stretch>
        </p:blipFill>
        <p:spPr bwMode="auto">
          <a:xfrm>
            <a:off x="227256" y="3508268"/>
            <a:ext cx="8775904" cy="7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6294896" y="3687482"/>
            <a:ext cx="1096880" cy="1762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41093" y="3687482"/>
            <a:ext cx="1096880" cy="1762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512" y="1792446"/>
            <a:ext cx="4319648" cy="135145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57336" y="5001494"/>
            <a:ext cx="310726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定长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+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变长元组存储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分槽（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slot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）页面组织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4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定长的元组存储结构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3" y="1084560"/>
            <a:ext cx="7738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定长元组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INT/SMALLINT/…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C/C++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标准表示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FLOAT/REAL/NUMERIC/DECIMAL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IEEE-754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标准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TIME/DATE/TIMESTAMP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32/64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比特 整数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变长元组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VARCHAR/VARBINARY/TEXT/BLOB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变长元组结构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分槽：变长的元组存储结构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3" y="1084560"/>
            <a:ext cx="773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变长元组结构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同一页面存储不同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型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的元组时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元组包含变长属性时（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VARCHAR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属性按序组织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39302" y="4172315"/>
          <a:ext cx="7378256" cy="124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变长属性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（偏移，大小）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定长属性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定长属性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定长属性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空值位图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变长属性值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(23,20)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(43,12)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5923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李辉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NULL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00100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计算机科学与技术学院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计算机工程系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9302" y="2615453"/>
          <a:ext cx="6568008" cy="957444"/>
        </p:xfrm>
        <a:graphic>
          <a:graphicData uri="http://schemas.openxmlformats.org/drawingml/2006/table">
            <a:tbl>
              <a:tblPr/>
              <a:tblGrid>
                <a:gridCol w="116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Tno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 (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CHAR(4)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Tname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CHAR(8)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Tage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 (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SMALLINT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Tsch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 (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VARCHAR(40)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Tdept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 (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VARCHAR(40)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5923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李辉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NULL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计算机科学与技术学院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计算机工程系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4124" y="5449259"/>
            <a:ext cx="845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Bytes   0	             4               8               12             20             22              23             43            55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899584" y="3723476"/>
            <a:ext cx="349473" cy="39196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分槽：变长的元组存储结构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3" y="1084560"/>
            <a:ext cx="3967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分槽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slot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)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页面结构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Header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记录已经存储的元组数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空闲空间的末尾指针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条目（元组）数组（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slot array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对应（变长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定长）元组的大小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地址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元组内容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自后至前倒序存储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6320" y="2170584"/>
            <a:ext cx="3096439" cy="246570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86320" y="2170584"/>
            <a:ext cx="763148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# Entries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49468" y="2168613"/>
            <a:ext cx="90848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C00000"/>
                </a:solidFill>
              </a:rPr>
              <a:t>EFSPointer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8208" y="2166642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39759" y="2168613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1310" y="217058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02861" y="2168613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92810" y="217058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6320" y="2521825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7870" y="2523796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0713" y="252182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17395" y="2523796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45927" y="4279139"/>
            <a:ext cx="123683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6319" y="4283081"/>
            <a:ext cx="1859607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6599" y="3923956"/>
            <a:ext cx="796919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3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86399" y="3923956"/>
            <a:ext cx="1600200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4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 rot="16200000">
            <a:off x="7017483" y="1336155"/>
            <a:ext cx="272843" cy="125276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45967" y="14385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slots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49711" y="14313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空闲空间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末尾指针</a:t>
            </a:r>
          </a:p>
        </p:txBody>
      </p:sp>
      <p:cxnSp>
        <p:nvCxnSpPr>
          <p:cNvPr id="7" name="肘形连接符 6"/>
          <p:cNvCxnSpPr>
            <a:stCxn id="22" idx="2"/>
          </p:cNvCxnSpPr>
          <p:nvPr/>
        </p:nvCxnSpPr>
        <p:spPr>
          <a:xfrm rot="16200000" flipH="1">
            <a:off x="5741827" y="3378982"/>
            <a:ext cx="1761256" cy="4694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32" idx="1"/>
          </p:cNvCxnSpPr>
          <p:nvPr/>
        </p:nvCxnSpPr>
        <p:spPr>
          <a:xfrm rot="5400000">
            <a:off x="4864989" y="2445126"/>
            <a:ext cx="1936877" cy="2094216"/>
          </a:xfrm>
          <a:prstGeom prst="bentConnector4">
            <a:avLst>
              <a:gd name="adj1" fmla="val 36868"/>
              <a:gd name="adj2" fmla="val 11091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4" idx="2"/>
          </p:cNvCxnSpPr>
          <p:nvPr/>
        </p:nvCxnSpPr>
        <p:spPr>
          <a:xfrm rot="5400000">
            <a:off x="6429448" y="3191317"/>
            <a:ext cx="1398189" cy="6708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5" idx="2"/>
            <a:endCxn id="34" idx="1"/>
          </p:cNvCxnSpPr>
          <p:nvPr/>
        </p:nvCxnSpPr>
        <p:spPr>
          <a:xfrm rot="5400000">
            <a:off x="5676142" y="2334053"/>
            <a:ext cx="1577752" cy="1957238"/>
          </a:xfrm>
          <a:prstGeom prst="bentConnector4">
            <a:avLst>
              <a:gd name="adj1" fmla="val 64856"/>
              <a:gd name="adj2" fmla="val 11168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分槽：变长的元组存储结构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3" y="1084560"/>
            <a:ext cx="3967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分槽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slot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)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页面结构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Header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记录已经存储的元组数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空闲空间的末尾指针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条目（元组）数组（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slot array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对应（变长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定长）元组的大小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地址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元组内容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自后至前倒序存储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6320" y="2170584"/>
            <a:ext cx="3096439" cy="246570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86320" y="2170584"/>
            <a:ext cx="763148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# Entries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49468" y="2168613"/>
            <a:ext cx="90848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C00000"/>
                </a:solidFill>
              </a:rPr>
              <a:t>EFSPointer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8208" y="2166642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39759" y="2168613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1310" y="217058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02861" y="2168613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92810" y="217058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6320" y="2521825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7870" y="2523796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0713" y="252182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17395" y="2523796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45927" y="4279139"/>
            <a:ext cx="123683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6319" y="4283081"/>
            <a:ext cx="1859607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6599" y="3923956"/>
            <a:ext cx="796919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3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86399" y="3923956"/>
            <a:ext cx="1600200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4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 rot="16200000">
            <a:off x="7017483" y="1336155"/>
            <a:ext cx="272843" cy="125276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45967" y="14385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slots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49711" y="14313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空闲空间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末尾指针</a:t>
            </a:r>
          </a:p>
        </p:txBody>
      </p:sp>
      <p:sp>
        <p:nvSpPr>
          <p:cNvPr id="37" name="矩形 36"/>
          <p:cNvSpPr/>
          <p:nvPr/>
        </p:nvSpPr>
        <p:spPr>
          <a:xfrm>
            <a:off x="6845967" y="3561207"/>
            <a:ext cx="104073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5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6320" y="3927898"/>
            <a:ext cx="72321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03856" y="251985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分槽：变长的元组存储结构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3" y="1084560"/>
            <a:ext cx="3967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分槽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slot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)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页面结构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Header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记录已经存储的元组数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空闲空间的末尾指针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条目（元组）数组（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slot array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对应（变长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定长）元组的大小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地址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元组内容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自后至前倒序存储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6320" y="2170584"/>
            <a:ext cx="3096439" cy="246570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86320" y="2170584"/>
            <a:ext cx="763148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# Entries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49468" y="2168613"/>
            <a:ext cx="90848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C00000"/>
                </a:solidFill>
              </a:rPr>
              <a:t>EFSPointer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8208" y="2166642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39759" y="2168613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1310" y="217058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02861" y="2168613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92810" y="217058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6320" y="2521825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7870" y="2523796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0713" y="252182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17395" y="2523796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45927" y="4279139"/>
            <a:ext cx="123683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6319" y="4283081"/>
            <a:ext cx="1859607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6599" y="3923956"/>
            <a:ext cx="796919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3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86399" y="3923956"/>
            <a:ext cx="1600200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4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 rot="16200000">
            <a:off x="7017483" y="1336155"/>
            <a:ext cx="272843" cy="125276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45967" y="14385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slots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49711" y="14313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空闲空间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末尾指针</a:t>
            </a:r>
          </a:p>
        </p:txBody>
      </p:sp>
      <p:sp>
        <p:nvSpPr>
          <p:cNvPr id="37" name="矩形 36"/>
          <p:cNvSpPr/>
          <p:nvPr/>
        </p:nvSpPr>
        <p:spPr>
          <a:xfrm>
            <a:off x="6845967" y="3561207"/>
            <a:ext cx="104073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5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6320" y="3927898"/>
            <a:ext cx="72321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96849" y="251985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4338" name="Picture 2" descr="deletered,delete,exit,remove,del,quit,logout,sign 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13" y="3885047"/>
            <a:ext cx="451397" cy="45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肘形连接符 39"/>
          <p:cNvCxnSpPr/>
          <p:nvPr/>
        </p:nvCxnSpPr>
        <p:spPr>
          <a:xfrm rot="5400000">
            <a:off x="5676142" y="2334053"/>
            <a:ext cx="1577752" cy="1957238"/>
          </a:xfrm>
          <a:prstGeom prst="bentConnector4">
            <a:avLst>
              <a:gd name="adj1" fmla="val 64856"/>
              <a:gd name="adj2" fmla="val 11168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分槽：变长的元组存储结构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3" y="1084560"/>
            <a:ext cx="3967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分槽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slot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)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页面结构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Header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记录已经存储的元组数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空闲空间的末尾指针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条目（元组）数组（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slot array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对应（变长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定长）元组的大小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地址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元组内容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自后至前倒序存储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6320" y="2170584"/>
            <a:ext cx="3096439" cy="246570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86320" y="2170584"/>
            <a:ext cx="763148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# Entries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49468" y="2168613"/>
            <a:ext cx="90848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C00000"/>
                </a:solidFill>
              </a:rPr>
              <a:t>EFSPointer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8208" y="2166642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39759" y="2168613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1310" y="217058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02861" y="2168613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92810" y="217058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6320" y="2521825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7870" y="2523796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0713" y="252182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17395" y="2523796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45927" y="4279139"/>
            <a:ext cx="123683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6319" y="4283081"/>
            <a:ext cx="1859607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82559" y="3927898"/>
            <a:ext cx="1600200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4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 rot="16200000">
            <a:off x="7017483" y="1336155"/>
            <a:ext cx="272843" cy="125276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45967" y="14385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slots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49711" y="14313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空闲空间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末尾指针</a:t>
            </a:r>
          </a:p>
        </p:txBody>
      </p:sp>
      <p:sp>
        <p:nvSpPr>
          <p:cNvPr id="37" name="矩形 36"/>
          <p:cNvSpPr/>
          <p:nvPr/>
        </p:nvSpPr>
        <p:spPr>
          <a:xfrm>
            <a:off x="4903077" y="3921985"/>
            <a:ext cx="1379482" cy="3551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元组</a:t>
            </a:r>
            <a:r>
              <a:rPr lang="en-US" altLang="zh-CN" sz="1200" b="1" dirty="0">
                <a:solidFill>
                  <a:srgbClr val="C00000"/>
                </a:solidFill>
              </a:rPr>
              <a:t>5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96849" y="2519854"/>
            <a:ext cx="281551" cy="355183"/>
          </a:xfrm>
          <a:prstGeom prst="rect">
            <a:avLst/>
          </a:prstGeom>
          <a:solidFill>
            <a:srgbClr val="C2C2C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5400000">
            <a:off x="6172971" y="2641782"/>
            <a:ext cx="1388652" cy="115268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超长的元组存储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3" y="1084560"/>
            <a:ext cx="8161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What if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元组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属性大小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超过一个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？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一般不允许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超过时的处理方法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使用额外的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溢出（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overflow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页面存储对应的数据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部分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支持用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BLOB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类型将巨型数值存储为一些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外部文件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无法操纵这些文件的内容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047966" y="4159687"/>
            <a:ext cx="3610601" cy="1686893"/>
            <a:chOff x="5047966" y="4159687"/>
            <a:chExt cx="3610601" cy="168689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772" y="4845785"/>
              <a:ext cx="1000795" cy="100079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529963" y="4490604"/>
              <a:ext cx="313051" cy="34462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924791" y="4159687"/>
              <a:ext cx="8020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元组</a:t>
              </a:r>
              <a:r>
                <a:rPr lang="en-US" altLang="zh-CN" b="1" dirty="0">
                  <a:solidFill>
                    <a:srgbClr val="C00000"/>
                  </a:solidFill>
                </a:rPr>
                <a:t>1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27966" y="4490604"/>
              <a:ext cx="311835" cy="34462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08172" y="4490603"/>
              <a:ext cx="587749" cy="34462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683883" y="4490602"/>
              <a:ext cx="311835" cy="34462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83680" y="4490604"/>
              <a:ext cx="311835" cy="34462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5426703" y="4726151"/>
              <a:ext cx="258859" cy="48322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047966" y="5209372"/>
              <a:ext cx="599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</a:rPr>
                <a:t>属性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a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cxnSp>
          <p:nvCxnSpPr>
            <p:cNvPr id="25" name="肘形连接符 24"/>
            <p:cNvCxnSpPr>
              <a:stCxn id="16" idx="2"/>
              <a:endCxn id="7" idx="1"/>
            </p:cNvCxnSpPr>
            <p:nvPr/>
          </p:nvCxnSpPr>
          <p:spPr>
            <a:xfrm rot="16200000" flipH="1">
              <a:off x="6565352" y="4253762"/>
              <a:ext cx="510953" cy="1673888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56826" y="4122852"/>
            <a:ext cx="4150552" cy="2204027"/>
            <a:chOff x="356826" y="4122852"/>
            <a:chExt cx="4150552" cy="2204027"/>
          </a:xfrm>
        </p:grpSpPr>
        <p:sp>
          <p:nvSpPr>
            <p:cNvPr id="28" name="矩形 27"/>
            <p:cNvSpPr/>
            <p:nvPr/>
          </p:nvSpPr>
          <p:spPr>
            <a:xfrm>
              <a:off x="828677" y="4453768"/>
              <a:ext cx="297944" cy="3551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7102" y="4122852"/>
              <a:ext cx="763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元组</a:t>
              </a:r>
              <a:r>
                <a:rPr lang="en-US" altLang="zh-CN" b="1" dirty="0">
                  <a:solidFill>
                    <a:srgbClr val="C00000"/>
                  </a:solidFill>
                </a:rPr>
                <a:t>1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26621" y="4453768"/>
              <a:ext cx="296787" cy="3551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20142" y="4453767"/>
              <a:ext cx="559386" cy="3551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82538" y="4453766"/>
              <a:ext cx="296787" cy="3551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282335" y="4453768"/>
              <a:ext cx="296787" cy="3551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712756" y="4664431"/>
              <a:ext cx="258859" cy="48322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56826" y="5139695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</a:rPr>
                <a:t>属性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a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肘形连接符 35"/>
            <p:cNvCxnSpPr>
              <a:stCxn id="30" idx="2"/>
              <a:endCxn id="39" idx="1"/>
            </p:cNvCxnSpPr>
            <p:nvPr/>
          </p:nvCxnSpPr>
          <p:spPr>
            <a:xfrm rot="16200000" flipH="1">
              <a:off x="2050750" y="4033215"/>
              <a:ext cx="210615" cy="1762085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3038760" y="4835230"/>
              <a:ext cx="1468618" cy="1491649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37100" y="4835230"/>
              <a:ext cx="1470278" cy="368672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35905" y="447976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溢出页面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18180" y="2062564"/>
            <a:ext cx="3218298" cy="31801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925660" y="2990930"/>
            <a:ext cx="2721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堆文件组织</a:t>
            </a:r>
            <a:endParaRPr lang="en-US" altLang="zh-CN" sz="20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顺序文件组织</a:t>
            </a:r>
            <a:endParaRPr lang="en-US" altLang="zh-CN" sz="20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散列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(hash)</a:t>
            </a: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文件组织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多表聚簇组织</a:t>
            </a:r>
            <a:endParaRPr lang="en-US" altLang="zh-CN" sz="20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1666" y="16932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面向</a:t>
            </a:r>
            <a:r>
              <a:rPr lang="zh-CN" altLang="en-US" b="1" dirty="0">
                <a:solidFill>
                  <a:srgbClr val="C00000"/>
                </a:solidFill>
              </a:rPr>
              <a:t>行</a:t>
            </a:r>
            <a:r>
              <a:rPr lang="zh-CN" altLang="en-US" dirty="0"/>
              <a:t>的存储方式</a:t>
            </a:r>
          </a:p>
        </p:txBody>
      </p:sp>
      <p:sp>
        <p:nvSpPr>
          <p:cNvPr id="6" name="左右箭头 5"/>
          <p:cNvSpPr/>
          <p:nvPr/>
        </p:nvSpPr>
        <p:spPr>
          <a:xfrm>
            <a:off x="3938779" y="1877797"/>
            <a:ext cx="90835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26871" y="19930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面向</a:t>
            </a:r>
            <a:r>
              <a:rPr lang="zh-CN" altLang="en-US" b="1" dirty="0">
                <a:solidFill>
                  <a:srgbClr val="C00000"/>
                </a:solidFill>
              </a:rPr>
              <a:t>列</a:t>
            </a:r>
            <a:r>
              <a:rPr lang="zh-CN" altLang="en-US" dirty="0"/>
              <a:t>的存储方式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2" y="1084560"/>
            <a:ext cx="38273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Why?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OLTP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面向事物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写密集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语句简单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面向决策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定期大量读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语句复杂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HTAP (OLAP+OLTP)</a:t>
            </a:r>
          </a:p>
        </p:txBody>
      </p:sp>
      <p:pic>
        <p:nvPicPr>
          <p:cNvPr id="2662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40" y="4312553"/>
            <a:ext cx="3106774" cy="18417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628" name="Picture 4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12" y="1084560"/>
            <a:ext cx="3845738" cy="200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40" y="3800604"/>
            <a:ext cx="3893610" cy="198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3377" y="2136338"/>
            <a:ext cx="5697245" cy="2308324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一、物理存储介质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二、面向磁盘的数据结构设计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三、缓冲池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四、索引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1202258" y="2457425"/>
            <a:ext cx="417251" cy="248575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/>
          <p:cNvSpPr txBox="1"/>
          <p:nvPr/>
        </p:nvSpPr>
        <p:spPr>
          <a:xfrm>
            <a:off x="223330" y="155110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本章大纲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984724" y="86826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lowchart: Magnetic Disk 8"/>
          <p:cNvSpPr/>
          <p:nvPr/>
        </p:nvSpPr>
        <p:spPr>
          <a:xfrm>
            <a:off x="5773370" y="2345205"/>
            <a:ext cx="2248949" cy="92789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503050405090304" pitchFamily="18" charset="0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6088827" y="2348477"/>
            <a:ext cx="1618035" cy="31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持久性存储</a:t>
            </a:r>
            <a:endParaRPr lang="en-US" sz="1600" b="1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5913929" y="2737805"/>
            <a:ext cx="2035763" cy="48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系统目录，数据，</a:t>
            </a:r>
            <a:r>
              <a:rPr 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日志</a:t>
            </a:r>
            <a:endParaRPr lang="en-US" sz="1400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控制文件</a:t>
            </a:r>
            <a:endParaRPr lang="en-US" sz="1400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: Rounded Corners 36"/>
          <p:cNvSpPr/>
          <p:nvPr/>
        </p:nvSpPr>
        <p:spPr>
          <a:xfrm>
            <a:off x="5888568" y="3514406"/>
            <a:ext cx="2018554" cy="127550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503050405090304" pitchFamily="18" charset="0"/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6528756" y="3867227"/>
            <a:ext cx="738175" cy="54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存储引擎</a:t>
            </a:r>
            <a:endParaRPr lang="en-US" sz="1600" b="1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2" y="1084560"/>
            <a:ext cx="7998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没有哪条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标准规定了一定要用 </a:t>
            </a:r>
            <a:r>
              <a:rPr lang="zh-CN" altLang="en-US" sz="20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行存</a:t>
            </a:r>
            <a:endParaRPr lang="en-US" altLang="zh-CN" sz="20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在特定类别的负载上不是最优的选择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/>
        </p:nvGraphicFramePr>
        <p:xfrm>
          <a:off x="471446" y="2181960"/>
          <a:ext cx="2944204" cy="1554480"/>
        </p:xfrm>
        <a:graphic>
          <a:graphicData uri="http://schemas.openxmlformats.org/drawingml/2006/table">
            <a:tbl>
              <a:tblPr/>
              <a:tblGrid>
                <a:gridCol w="5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Sno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Sname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Ssex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Sdept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81490" y="2282332"/>
            <a:ext cx="3621165" cy="85248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CN" sz="1400" dirty="0"/>
              <a:t>Course(</a:t>
            </a:r>
            <a:r>
              <a:rPr lang="en-US" altLang="zh-CN" sz="1400" dirty="0" err="1"/>
              <a:t>Cno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Cname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Cpno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Ccredit</a:t>
            </a:r>
            <a:r>
              <a:rPr lang="en-US" altLang="zh-CN" sz="1400" dirty="0"/>
              <a:t>)</a:t>
            </a:r>
          </a:p>
        </p:txBody>
      </p:sp>
      <p:graphicFrame>
        <p:nvGraphicFramePr>
          <p:cNvPr id="17" name="Group 91"/>
          <p:cNvGraphicFramePr>
            <a:graphicFrameLocks noGrp="1"/>
          </p:cNvGraphicFramePr>
          <p:nvPr/>
        </p:nvGraphicFramePr>
        <p:xfrm>
          <a:off x="4621908" y="2540902"/>
          <a:ext cx="3139145" cy="2606912"/>
        </p:xfrm>
        <a:graphic>
          <a:graphicData uri="http://schemas.openxmlformats.org/drawingml/2006/table">
            <a:tbl>
              <a:tblPr/>
              <a:tblGrid>
                <a:gridCol w="49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352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Cno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Cname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Cpno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Ccredit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04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04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04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信息系统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04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04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04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数据处理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04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PASCAL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04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Rectangle 56"/>
          <p:cNvSpPr>
            <a:spLocks noChangeArrowheads="1"/>
          </p:cNvSpPr>
          <p:nvPr/>
        </p:nvSpPr>
        <p:spPr bwMode="auto">
          <a:xfrm>
            <a:off x="658290" y="3844358"/>
            <a:ext cx="228646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  <a:defRPr sz="2800" b="1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15000"/>
              </a:spcBef>
              <a:buClr>
                <a:srgbClr val="0066FF"/>
              </a:buClr>
              <a:buSzPct val="80000"/>
              <a:buFont typeface="Wingdings" panose="05000000000000000000" pitchFamily="2" charset="2"/>
              <a:buChar char="¯"/>
              <a:defRPr sz="240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15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15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9pPr>
          </a:lstStyle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folHlink"/>
              </a:buClr>
              <a:buSzPct val="90000"/>
              <a:buNone/>
            </a:pPr>
            <a:r>
              <a:rPr lang="en-US" altLang="zh-CN" sz="1400" dirty="0">
                <a:latin typeface="+mn-lt"/>
                <a:ea typeface="+mn-ea"/>
              </a:rPr>
              <a:t>SC(</a:t>
            </a:r>
            <a:r>
              <a:rPr lang="en-US" altLang="zh-CN" sz="1400" dirty="0" err="1">
                <a:latin typeface="+mn-lt"/>
                <a:ea typeface="+mn-ea"/>
              </a:rPr>
              <a:t>Sno</a:t>
            </a:r>
            <a:r>
              <a:rPr lang="zh-CN" altLang="en-US" sz="1400" dirty="0">
                <a:latin typeface="+mn-lt"/>
                <a:ea typeface="+mn-ea"/>
              </a:rPr>
              <a:t>，</a:t>
            </a:r>
            <a:r>
              <a:rPr lang="en-US" altLang="zh-CN" sz="1400" dirty="0" err="1">
                <a:latin typeface="+mn-lt"/>
                <a:ea typeface="+mn-ea"/>
              </a:rPr>
              <a:t>Cno</a:t>
            </a:r>
            <a:r>
              <a:rPr lang="zh-CN" altLang="en-US" sz="1400" dirty="0">
                <a:latin typeface="+mn-lt"/>
                <a:ea typeface="+mn-ea"/>
              </a:rPr>
              <a:t>，</a:t>
            </a:r>
            <a:r>
              <a:rPr lang="en-US" altLang="zh-CN" sz="1400" dirty="0">
                <a:latin typeface="+mn-lt"/>
                <a:ea typeface="+mn-ea"/>
              </a:rPr>
              <a:t>Grade)</a:t>
            </a:r>
          </a:p>
        </p:txBody>
      </p:sp>
      <p:graphicFrame>
        <p:nvGraphicFramePr>
          <p:cNvPr id="19" name="Group 57"/>
          <p:cNvGraphicFramePr>
            <a:graphicFrameLocks noGrp="1"/>
          </p:cNvGraphicFramePr>
          <p:nvPr/>
        </p:nvGraphicFramePr>
        <p:xfrm>
          <a:off x="1079907" y="4067221"/>
          <a:ext cx="1864847" cy="2017298"/>
        </p:xfrm>
        <a:graphic>
          <a:graphicData uri="http://schemas.openxmlformats.org/drawingml/2006/table">
            <a:tbl>
              <a:tblPr/>
              <a:tblGrid>
                <a:gridCol w="72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06"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Sno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Grade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59"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59"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65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59"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88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59"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659"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73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659"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3pPr>
                      <a:lvl4pPr marL="1600200" indent="-228600" eaLnBrk="0" hangingPunct="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0209" y="1851179"/>
            <a:ext cx="3412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/>
              <a:t>Student(</a:t>
            </a:r>
            <a:r>
              <a:rPr lang="en-US" altLang="zh-CN" sz="1400" dirty="0" err="1"/>
              <a:t>Sno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Sname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Ssex</a:t>
            </a:r>
            <a:r>
              <a:rPr lang="zh-CN" altLang="en-US" sz="1400" dirty="0"/>
              <a:t>，</a:t>
            </a:r>
            <a:r>
              <a:rPr lang="en-US" altLang="zh-CN" sz="1400" dirty="0"/>
              <a:t>Sage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Sdept</a:t>
            </a:r>
            <a:r>
              <a:rPr lang="en-US" altLang="zh-CN" sz="1400" dirty="0"/>
              <a:t>)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2" y="1084560"/>
            <a:ext cx="48091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行存并不是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的标准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在特定类别的负载上不是最优的选择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OLTP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简单独写少量数据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通常只涉及一个或少量元组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点查询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读取大量数据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涉及大量元组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通常周期性执行于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OLTP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应用形成的充足数据上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3308" y="914597"/>
            <a:ext cx="3137541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</a:t>
            </a:r>
            <a:r>
              <a:rPr lang="en-US" altLang="zh-CN" dirty="0" err="1"/>
              <a:t>Sname</a:t>
            </a:r>
            <a:r>
              <a:rPr lang="en-US" altLang="zh-CN" dirty="0"/>
              <a:t>		 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WHERE</a:t>
            </a:r>
            <a:r>
              <a:rPr lang="en-US" altLang="zh-CN" dirty="0"/>
              <a:t>   </a:t>
            </a:r>
            <a:r>
              <a:rPr lang="en-US" altLang="zh-CN" dirty="0" err="1"/>
              <a:t>Sno</a:t>
            </a:r>
            <a:r>
              <a:rPr lang="en-US" altLang="zh-CN" dirty="0"/>
              <a:t>    </a:t>
            </a:r>
            <a:r>
              <a:rPr lang="en-US" altLang="zh-CN" dirty="0">
                <a:solidFill>
                  <a:srgbClr val="7030A0"/>
                </a:solidFill>
              </a:rPr>
              <a:t>IN</a:t>
            </a:r>
          </a:p>
          <a:p>
            <a:r>
              <a:rPr lang="en-US" altLang="zh-CN" dirty="0"/>
              <a:t>    	  ( </a:t>
            </a:r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</a:t>
            </a:r>
            <a:r>
              <a:rPr lang="en-US" altLang="zh-CN" dirty="0" err="1"/>
              <a:t>Sno</a:t>
            </a:r>
            <a:r>
              <a:rPr lang="en-US" altLang="zh-CN" dirty="0"/>
              <a:t> 	                 	   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SC</a:t>
            </a:r>
          </a:p>
          <a:p>
            <a:r>
              <a:rPr lang="en-US" altLang="zh-CN" dirty="0"/>
              <a:t>             	    </a:t>
            </a:r>
            <a:r>
              <a:rPr lang="en-US" altLang="zh-CN" dirty="0">
                <a:solidFill>
                  <a:srgbClr val="7030A0"/>
                </a:solidFill>
              </a:rPr>
              <a:t>WHERE</a:t>
            </a:r>
            <a:r>
              <a:rPr lang="en-US" altLang="zh-CN" dirty="0"/>
              <a:t>   </a:t>
            </a:r>
            <a:r>
              <a:rPr lang="en-US" altLang="zh-CN" dirty="0" err="1"/>
              <a:t>Cno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r>
              <a:rPr lang="en-US" altLang="zh-CN" dirty="0"/>
              <a:t>) ;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553307" y="2758311"/>
            <a:ext cx="313754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UPDATE</a:t>
            </a:r>
            <a:r>
              <a:rPr lang="en-US" altLang="zh-CN" dirty="0">
                <a:solidFill>
                  <a:schemeClr val="bg1"/>
                </a:solidFill>
              </a:rPr>
              <a:t>  Student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SET</a:t>
            </a:r>
            <a:r>
              <a:rPr lang="en-US" altLang="zh-CN" dirty="0">
                <a:solidFill>
                  <a:schemeClr val="bg1"/>
                </a:solidFill>
              </a:rPr>
              <a:t>  Sage = 22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WHERE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Sno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r>
              <a:rPr lang="en-US" altLang="zh-CN" dirty="0">
                <a:solidFill>
                  <a:schemeClr val="bg1"/>
                </a:solidFill>
              </a:rPr>
              <a:t> ;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53308" y="4141833"/>
            <a:ext cx="3137541" cy="203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Sno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>
                <a:solidFill>
                  <a:schemeClr val="bg1"/>
                </a:solidFill>
              </a:rPr>
              <a:t>   SC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GROUP  BY  </a:t>
            </a:r>
            <a:r>
              <a:rPr lang="en-US" altLang="zh-CN" dirty="0" err="1">
                <a:solidFill>
                  <a:schemeClr val="bg1"/>
                </a:solidFill>
              </a:rPr>
              <a:t>Sno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en-US" altLang="zh-CN" dirty="0">
                <a:solidFill>
                  <a:srgbClr val="7030A0"/>
                </a:solidFill>
              </a:rPr>
              <a:t>HAVING</a:t>
            </a:r>
            <a:r>
              <a:rPr lang="en-US" altLang="zh-CN" dirty="0">
                <a:solidFill>
                  <a:schemeClr val="bg1"/>
                </a:solidFill>
              </a:rPr>
              <a:t>   AVG(Grade) &gt;=</a:t>
            </a:r>
            <a:r>
              <a:rPr lang="en-US" altLang="zh-CN" dirty="0">
                <a:solidFill>
                  <a:srgbClr val="7030A0"/>
                </a:solidFill>
              </a:rPr>
              <a:t>ALL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>
                <a:solidFill>
                  <a:schemeClr val="bg1"/>
                </a:solidFill>
              </a:rPr>
              <a:t> AVG(Grade)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>
                <a:solidFill>
                  <a:schemeClr val="bg1"/>
                </a:solidFill>
              </a:rPr>
              <a:t>   SC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en-US" altLang="zh-CN" dirty="0">
                <a:solidFill>
                  <a:srgbClr val="7030A0"/>
                </a:solidFill>
              </a:rPr>
              <a:t>GROUP  BY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Sno</a:t>
            </a:r>
            <a:r>
              <a:rPr lang="en-US" altLang="zh-CN" dirty="0">
                <a:solidFill>
                  <a:schemeClr val="bg1"/>
                </a:solidFill>
              </a:rPr>
              <a:t>) 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228522" y="3231420"/>
            <a:ext cx="3131281" cy="1779195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1" y="1084560"/>
            <a:ext cx="7730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行存（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N-ARY Storage Model,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NSM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）的局限性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以行为单位存储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适宜于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OLTP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负载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？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/>
        </p:nvGraphicFramePr>
        <p:xfrm>
          <a:off x="4319587" y="3026956"/>
          <a:ext cx="2944204" cy="1554480"/>
        </p:xfrm>
        <a:graphic>
          <a:graphicData uri="http://schemas.openxmlformats.org/drawingml/2006/table">
            <a:tbl>
              <a:tblPr/>
              <a:tblGrid>
                <a:gridCol w="5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Sno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Sname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Ssex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Sdept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281490" y="3308196"/>
            <a:ext cx="3020399" cy="2591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81490" y="3567361"/>
            <a:ext cx="3020399" cy="2591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81490" y="3817921"/>
            <a:ext cx="3020399" cy="2591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81490" y="4070095"/>
            <a:ext cx="3020399" cy="2591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2277" y="494773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6" grpId="0" animBg="1"/>
      <p:bldP spid="17" grpId="0" animBg="1"/>
      <p:bldP spid="18" grpId="0" animBg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240789" y="3294729"/>
            <a:ext cx="2944205" cy="1715886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1" y="1084560"/>
            <a:ext cx="7730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行存（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N-ARY Storage Model,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NSM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）的局限性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以行为单位存储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适宜于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OLTP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负载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？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/>
        </p:nvGraphicFramePr>
        <p:xfrm>
          <a:off x="5240790" y="3294729"/>
          <a:ext cx="2944204" cy="1295400"/>
        </p:xfrm>
        <a:graphic>
          <a:graphicData uri="http://schemas.openxmlformats.org/drawingml/2006/table">
            <a:tbl>
              <a:tblPr/>
              <a:tblGrid>
                <a:gridCol w="5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11007" y="494773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29612" y="2550698"/>
            <a:ext cx="313754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</a:t>
            </a:r>
            <a:r>
              <a:rPr lang="zh-CN" altLang="en-US" dirty="0"/>
              <a:t>*</a:t>
            </a:r>
            <a:r>
              <a:rPr lang="en-US" altLang="zh-CN" dirty="0"/>
              <a:t>		 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WHERE</a:t>
            </a:r>
            <a:r>
              <a:rPr lang="en-US" altLang="zh-CN" dirty="0"/>
              <a:t> 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LIKE</a:t>
            </a:r>
            <a:r>
              <a:rPr lang="en-US" altLang="zh-CN" dirty="0"/>
              <a:t> ‘</a:t>
            </a:r>
            <a:r>
              <a:rPr lang="zh-CN" altLang="en-US" dirty="0"/>
              <a:t>李</a:t>
            </a:r>
            <a:r>
              <a:rPr lang="en-US" altLang="zh-CN" dirty="0"/>
              <a:t>%’ ;</a:t>
            </a:r>
          </a:p>
        </p:txBody>
      </p:sp>
      <p:sp>
        <p:nvSpPr>
          <p:cNvPr id="3" name="矩形 2"/>
          <p:cNvSpPr/>
          <p:nvPr/>
        </p:nvSpPr>
        <p:spPr>
          <a:xfrm>
            <a:off x="729611" y="2550699"/>
            <a:ext cx="3137542" cy="9233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79598" y="3233855"/>
            <a:ext cx="3066585" cy="3136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240789" y="3294729"/>
            <a:ext cx="2944205" cy="1715886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1" y="1084560"/>
            <a:ext cx="7730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行存（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N-ARY Storage Model,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NSM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）的局限性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以行为单位存储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适宜于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OLTP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负载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？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/>
        </p:nvGraphicFramePr>
        <p:xfrm>
          <a:off x="5240790" y="3294729"/>
          <a:ext cx="2944204" cy="1295400"/>
        </p:xfrm>
        <a:graphic>
          <a:graphicData uri="http://schemas.openxmlformats.org/drawingml/2006/table">
            <a:tbl>
              <a:tblPr/>
              <a:tblGrid>
                <a:gridCol w="5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11007" y="494773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29612" y="2550698"/>
            <a:ext cx="313754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</a:t>
            </a:r>
            <a:r>
              <a:rPr lang="zh-CN" altLang="en-US" dirty="0"/>
              <a:t>*</a:t>
            </a:r>
            <a:r>
              <a:rPr lang="en-US" altLang="zh-CN" dirty="0"/>
              <a:t>		 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WHERE</a:t>
            </a:r>
            <a:r>
              <a:rPr lang="en-US" altLang="zh-CN" dirty="0"/>
              <a:t> 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LIKE</a:t>
            </a:r>
            <a:r>
              <a:rPr lang="en-US" altLang="zh-CN" dirty="0"/>
              <a:t> ‘</a:t>
            </a:r>
            <a:r>
              <a:rPr lang="zh-CN" altLang="en-US" dirty="0"/>
              <a:t>李</a:t>
            </a:r>
            <a:r>
              <a:rPr lang="en-US" altLang="zh-CN" dirty="0"/>
              <a:t>%’ ;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9611" y="4128464"/>
            <a:ext cx="313754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UPDATE</a:t>
            </a:r>
            <a:r>
              <a:rPr lang="en-US" altLang="zh-CN" dirty="0">
                <a:solidFill>
                  <a:schemeClr val="bg1"/>
                </a:solidFill>
              </a:rPr>
              <a:t>  Student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SET</a:t>
            </a:r>
            <a:r>
              <a:rPr lang="en-US" altLang="zh-CN" dirty="0">
                <a:solidFill>
                  <a:schemeClr val="bg1"/>
                </a:solidFill>
              </a:rPr>
              <a:t>  Sage = 22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WHERE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Sno</a:t>
            </a:r>
            <a:r>
              <a:rPr lang="en-US" altLang="zh-CN" dirty="0">
                <a:solidFill>
                  <a:schemeClr val="bg1"/>
                </a:solidFill>
              </a:rPr>
              <a:t> = ‘95003‘;</a:t>
            </a:r>
          </a:p>
        </p:txBody>
      </p:sp>
      <p:sp>
        <p:nvSpPr>
          <p:cNvPr id="3" name="矩形 2"/>
          <p:cNvSpPr/>
          <p:nvPr/>
        </p:nvSpPr>
        <p:spPr>
          <a:xfrm>
            <a:off x="729610" y="4152672"/>
            <a:ext cx="3137542" cy="9233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179598" y="3785611"/>
            <a:ext cx="3066585" cy="3136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240789" y="3294729"/>
            <a:ext cx="2944205" cy="1715886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1" y="1084560"/>
            <a:ext cx="7730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行存（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N-ARY Storage Model,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NSM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）的局限性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以行为单位存储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适宜于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OLTP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负载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？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/>
        </p:nvGraphicFramePr>
        <p:xfrm>
          <a:off x="5240790" y="3294729"/>
          <a:ext cx="2944204" cy="1295400"/>
        </p:xfrm>
        <a:graphic>
          <a:graphicData uri="http://schemas.openxmlformats.org/drawingml/2006/table">
            <a:tbl>
              <a:tblPr/>
              <a:tblGrid>
                <a:gridCol w="5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11007" y="494773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94340" y="3212747"/>
            <a:ext cx="490653" cy="13773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9612" y="2686534"/>
            <a:ext cx="3137541" cy="203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Sdept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>
                <a:solidFill>
                  <a:schemeClr val="bg1"/>
                </a:solidFill>
              </a:rPr>
              <a:t>   Student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GROUP  BY  </a:t>
            </a:r>
            <a:r>
              <a:rPr lang="en-US" altLang="zh-CN" dirty="0" err="1">
                <a:solidFill>
                  <a:schemeClr val="bg1"/>
                </a:solidFill>
              </a:rPr>
              <a:t>Sdept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en-US" altLang="zh-CN" dirty="0">
                <a:solidFill>
                  <a:srgbClr val="7030A0"/>
                </a:solidFill>
              </a:rPr>
              <a:t>HAVING</a:t>
            </a:r>
            <a:r>
              <a:rPr lang="en-US" altLang="zh-CN" dirty="0">
                <a:solidFill>
                  <a:schemeClr val="bg1"/>
                </a:solidFill>
              </a:rPr>
              <a:t>   AVG(Sage) &gt;=</a:t>
            </a:r>
            <a:r>
              <a:rPr lang="en-US" altLang="zh-CN" dirty="0">
                <a:solidFill>
                  <a:srgbClr val="7030A0"/>
                </a:solidFill>
              </a:rPr>
              <a:t>ALL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>
                <a:solidFill>
                  <a:schemeClr val="bg1"/>
                </a:solidFill>
              </a:rPr>
              <a:t> AVG(Sage)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>
                <a:solidFill>
                  <a:schemeClr val="bg1"/>
                </a:solidFill>
              </a:rPr>
              <a:t>   Student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en-US" altLang="zh-CN" dirty="0">
                <a:solidFill>
                  <a:srgbClr val="7030A0"/>
                </a:solidFill>
              </a:rPr>
              <a:t>GROUP  BY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Sdept</a:t>
            </a:r>
            <a:r>
              <a:rPr lang="en-US" altLang="zh-CN" dirty="0">
                <a:solidFill>
                  <a:schemeClr val="bg1"/>
                </a:solidFill>
              </a:rPr>
              <a:t>) ;</a:t>
            </a:r>
          </a:p>
        </p:txBody>
      </p:sp>
      <p:sp>
        <p:nvSpPr>
          <p:cNvPr id="3" name="矩形 2"/>
          <p:cNvSpPr/>
          <p:nvPr/>
        </p:nvSpPr>
        <p:spPr>
          <a:xfrm>
            <a:off x="2580880" y="4380847"/>
            <a:ext cx="719881" cy="337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60999" y="3272792"/>
            <a:ext cx="719881" cy="337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501058" y="2690969"/>
            <a:ext cx="719881" cy="337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30178" y="3533690"/>
            <a:ext cx="488807" cy="3370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638174" y="3854596"/>
            <a:ext cx="488807" cy="3370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127948" y="3209273"/>
            <a:ext cx="484618" cy="13808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87919" y="3212748"/>
            <a:ext cx="1856595" cy="1377382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88520" y="4364687"/>
            <a:ext cx="1338828" cy="369332"/>
          </a:xfrm>
          <a:prstGeom prst="rect">
            <a:avLst/>
          </a:prstGeom>
          <a:solidFill>
            <a:srgbClr val="FF5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查询无关！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1" y="1084560"/>
            <a:ext cx="7730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行存（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N-ARY Storage Model,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NSM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）的局限性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以行为单位存储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适宜于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OLTP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负载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不适合扫描表中大量数据，或部分属性的场景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4183" y="3058735"/>
            <a:ext cx="77308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列存（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Decomposition Storage Model,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DSM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以列为单位存储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以不同元组的相同属性作为存储单位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的理想方式</a:t>
            </a: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频繁在属性子集上进行大量读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1" y="1084560"/>
            <a:ext cx="77308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列存（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Decomposition Storage Model,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DSM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以列为单位存储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以不同元组的相同属性作为存储单位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的理想方式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频繁在属性子集上进行大量读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16" name="Group 4"/>
          <p:cNvGraphicFramePr>
            <a:graphicFrameLocks noGrp="1"/>
          </p:cNvGraphicFramePr>
          <p:nvPr/>
        </p:nvGraphicFramePr>
        <p:xfrm>
          <a:off x="5240790" y="3294729"/>
          <a:ext cx="2944204" cy="1295400"/>
        </p:xfrm>
        <a:graphic>
          <a:graphicData uri="http://schemas.openxmlformats.org/drawingml/2006/table">
            <a:tbl>
              <a:tblPr/>
              <a:tblGrid>
                <a:gridCol w="5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7612564" y="3253738"/>
            <a:ext cx="572430" cy="13926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51283" y="3253738"/>
            <a:ext cx="572430" cy="13926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56916" y="3253738"/>
            <a:ext cx="505515" cy="13926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865541" y="3253738"/>
            <a:ext cx="680222" cy="13926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81600" y="3253738"/>
            <a:ext cx="672788" cy="13926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231360" y="4153060"/>
            <a:ext cx="4974292" cy="1891001"/>
            <a:chOff x="1231360" y="4153060"/>
            <a:chExt cx="4974292" cy="1891001"/>
          </a:xfrm>
        </p:grpSpPr>
        <p:sp>
          <p:nvSpPr>
            <p:cNvPr id="15" name="矩形 14"/>
            <p:cNvSpPr/>
            <p:nvPr/>
          </p:nvSpPr>
          <p:spPr>
            <a:xfrm>
              <a:off x="3115559" y="4153060"/>
              <a:ext cx="1193983" cy="1521669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09234" y="5674729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100" dirty="0">
                  <a:solidFill>
                    <a:srgbClr val="C00000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  <a:cs typeface="Times New Roman" panose="02020503050405090304" pitchFamily="18" charset="0"/>
                </a:rPr>
                <a:t>Page 1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29353" y="4153060"/>
              <a:ext cx="1193983" cy="1521669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23028" y="5674729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100" dirty="0">
                  <a:solidFill>
                    <a:srgbClr val="C00000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  <a:cs typeface="Times New Roman" panose="02020503050405090304" pitchFamily="18" charset="0"/>
                </a:rPr>
                <a:t>Page 2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31360" y="459012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…</a:t>
              </a:r>
              <a:endParaRPr lang="zh-CN" altLang="en-US" sz="3200" dirty="0"/>
            </a:p>
          </p:txBody>
        </p:sp>
        <p:cxnSp>
          <p:nvCxnSpPr>
            <p:cNvPr id="6" name="肘形连接符 5"/>
            <p:cNvCxnSpPr>
              <a:stCxn id="26" idx="2"/>
              <a:endCxn id="15" idx="0"/>
            </p:cNvCxnSpPr>
            <p:nvPr/>
          </p:nvCxnSpPr>
          <p:spPr>
            <a:xfrm rot="5400000" flipH="1">
              <a:off x="4368632" y="3496980"/>
              <a:ext cx="493281" cy="1805443"/>
            </a:xfrm>
            <a:prstGeom prst="bentConnector5">
              <a:avLst>
                <a:gd name="adj1" fmla="val -85527"/>
                <a:gd name="adj2" fmla="val 42783"/>
                <a:gd name="adj3" fmla="val 18251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5" idx="2"/>
              <a:endCxn id="27" idx="0"/>
            </p:cNvCxnSpPr>
            <p:nvPr/>
          </p:nvCxnSpPr>
          <p:spPr>
            <a:xfrm rot="5400000" flipH="1">
              <a:off x="4019358" y="2460048"/>
              <a:ext cx="493281" cy="3879307"/>
            </a:xfrm>
            <a:prstGeom prst="bentConnector5">
              <a:avLst>
                <a:gd name="adj1" fmla="val -46343"/>
                <a:gd name="adj2" fmla="val 46689"/>
                <a:gd name="adj3" fmla="val 14634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08339" y="4266194"/>
          <a:ext cx="585993" cy="1295400"/>
        </p:xfrm>
        <a:graphic>
          <a:graphicData uri="http://schemas.openxmlformats.org/drawingml/2006/table">
            <a:tbl>
              <a:tblPr/>
              <a:tblGrid>
                <a:gridCol w="5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936955" y="4274473"/>
          <a:ext cx="710858" cy="1295400"/>
        </p:xfrm>
        <a:graphic>
          <a:graphicData uri="http://schemas.openxmlformats.org/drawingml/2006/table">
            <a:tbl>
              <a:tblPr/>
              <a:tblGrid>
                <a:gridCol w="710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1" y="1084560"/>
            <a:ext cx="77308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列存（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Decomposition Storage Model,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DSM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以列为单位存储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以不同元组的相同属性作为存储单位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的理想方式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频繁在属性子集上进行大量读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227175" y="3976672"/>
            <a:ext cx="3078182" cy="1891001"/>
            <a:chOff x="1231360" y="4153060"/>
            <a:chExt cx="3078182" cy="1891001"/>
          </a:xfrm>
        </p:grpSpPr>
        <p:sp>
          <p:nvSpPr>
            <p:cNvPr id="15" name="矩形 14"/>
            <p:cNvSpPr/>
            <p:nvPr/>
          </p:nvSpPr>
          <p:spPr>
            <a:xfrm>
              <a:off x="3115559" y="4153060"/>
              <a:ext cx="1193983" cy="1521669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09234" y="5674729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100" dirty="0">
                  <a:solidFill>
                    <a:srgbClr val="C00000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  <a:cs typeface="Times New Roman" panose="02020503050405090304" pitchFamily="18" charset="0"/>
                </a:rPr>
                <a:t>Page 4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29353" y="4153060"/>
              <a:ext cx="1193983" cy="1521669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23028" y="5674729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100" dirty="0">
                  <a:solidFill>
                    <a:srgbClr val="C00000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  <a:cs typeface="Times New Roman" panose="02020503050405090304" pitchFamily="18" charset="0"/>
                </a:rPr>
                <a:t>Page 5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31360" y="459012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…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29612" y="2686534"/>
            <a:ext cx="3137541" cy="203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Sdept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>
                <a:solidFill>
                  <a:schemeClr val="bg1"/>
                </a:solidFill>
              </a:rPr>
              <a:t>   Student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GROUP  BY  </a:t>
            </a:r>
            <a:r>
              <a:rPr lang="en-US" altLang="zh-CN" dirty="0" err="1">
                <a:solidFill>
                  <a:schemeClr val="bg1"/>
                </a:solidFill>
              </a:rPr>
              <a:t>Sdept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en-US" altLang="zh-CN" dirty="0">
                <a:solidFill>
                  <a:srgbClr val="7030A0"/>
                </a:solidFill>
              </a:rPr>
              <a:t>HAVING</a:t>
            </a:r>
            <a:r>
              <a:rPr lang="en-US" altLang="zh-CN" dirty="0">
                <a:solidFill>
                  <a:schemeClr val="bg1"/>
                </a:solidFill>
              </a:rPr>
              <a:t>   AVG(Sage) &gt;=</a:t>
            </a:r>
            <a:r>
              <a:rPr lang="en-US" altLang="zh-CN" dirty="0">
                <a:solidFill>
                  <a:srgbClr val="7030A0"/>
                </a:solidFill>
              </a:rPr>
              <a:t>ALL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>
                <a:solidFill>
                  <a:schemeClr val="bg1"/>
                </a:solidFill>
              </a:rPr>
              <a:t> AVG(Sage)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>
                <a:solidFill>
                  <a:schemeClr val="bg1"/>
                </a:solidFill>
              </a:rPr>
              <a:t>   Student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en-US" altLang="zh-CN" dirty="0">
                <a:solidFill>
                  <a:srgbClr val="7030A0"/>
                </a:solidFill>
              </a:rPr>
              <a:t>GROUP  BY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Sdept</a:t>
            </a:r>
            <a:r>
              <a:rPr lang="en-US" altLang="zh-CN" dirty="0">
                <a:solidFill>
                  <a:schemeClr val="bg1"/>
                </a:solidFill>
              </a:rPr>
              <a:t>) 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15368" y="4089807"/>
          <a:ext cx="585992" cy="1295400"/>
        </p:xfrm>
        <a:graphic>
          <a:graphicData uri="http://schemas.openxmlformats.org/drawingml/2006/table">
            <a:tbl>
              <a:tblPr/>
              <a:tblGrid>
                <a:gridCol w="585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55448" y="4070159"/>
          <a:ext cx="533419" cy="1295400"/>
        </p:xfrm>
        <a:graphic>
          <a:graphicData uri="http://schemas.openxmlformats.org/drawingml/2006/table">
            <a:tbl>
              <a:tblPr/>
              <a:tblGrid>
                <a:gridCol w="53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580880" y="4380847"/>
            <a:ext cx="719881" cy="337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860999" y="3272792"/>
            <a:ext cx="719881" cy="337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501058" y="2690969"/>
            <a:ext cx="719881" cy="337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730178" y="3533690"/>
            <a:ext cx="488807" cy="3370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638174" y="3854596"/>
            <a:ext cx="488807" cy="3370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355388" y="4007825"/>
            <a:ext cx="756292" cy="14403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88199" y="4027345"/>
            <a:ext cx="665361" cy="142079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面向列的存储方式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面向磁盘的数据结构设计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183" y="1084560"/>
            <a:ext cx="396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20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181" y="1084560"/>
            <a:ext cx="77308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列存（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Decomposition Storage Model, 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DSM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以列为单位存储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以不同元组的相同属性作为存储单位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OLAP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的理想方式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频繁在属性子集上进行大量读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极大的减少</a:t>
            </a:r>
            <a:r>
              <a:rPr lang="zh-CN" altLang="en-US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大量读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负载上的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I/O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利于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CPU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缓存调度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利于数据压缩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支持新型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CPU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架构的</a:t>
            </a:r>
            <a:r>
              <a:rPr lang="zh-CN" altLang="en-US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向量化处理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方式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Cons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点查询场景效率低下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增删改效率低下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物理存储介质的分类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易失性/非易失性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4190" y="1259840"/>
            <a:ext cx="8242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易失性存储：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断电后损失数据；</a:t>
            </a:r>
          </a:p>
          <a:p>
            <a:endParaRPr lang="zh-CN" altLang="en-US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非易失性存储：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断电后数据不会丢失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决定存储介质选择的因素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数据访问速度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单位数据存储的预算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可靠性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4190" y="4191160"/>
            <a:ext cx="8242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现行的</a:t>
            </a:r>
            <a:r>
              <a:rPr lang="en-US" altLang="zh-CN" sz="1600" b="1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1600" b="1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</a:t>
            </a:r>
            <a:endParaRPr lang="en-US" altLang="zh-CN" sz="1600" b="1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主要的数据都使用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非易失性存储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介质存储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中的相应组件管理数据在两种介质间的传输交换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尽可能“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隐藏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”好磁盘介质的延迟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3377" y="2136338"/>
            <a:ext cx="5697245" cy="2308324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一、物理存储介质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二、面向磁盘的数据结构设计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三、缓冲池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四、索引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1228511" y="3520117"/>
            <a:ext cx="417251" cy="248575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/>
          <p:cNvSpPr txBox="1"/>
          <p:nvPr/>
        </p:nvSpPr>
        <p:spPr>
          <a:xfrm>
            <a:off x="223330" y="155110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下一节内容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984724" y="86826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Flowchart: Magnetic Disk 8"/>
          <p:cNvSpPr/>
          <p:nvPr/>
        </p:nvSpPr>
        <p:spPr>
          <a:xfrm>
            <a:off x="5773370" y="2345205"/>
            <a:ext cx="2248949" cy="92789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503050405090304" pitchFamily="18" charset="0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6088827" y="2348477"/>
            <a:ext cx="1618035" cy="31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持久性存储</a:t>
            </a:r>
            <a:endParaRPr lang="en-US" sz="1600" b="1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5913929" y="2737805"/>
            <a:ext cx="2035763" cy="48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系统目录，数据，</a:t>
            </a:r>
            <a:r>
              <a:rPr 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日志</a:t>
            </a:r>
            <a:endParaRPr lang="en-US" sz="1400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控制文件</a:t>
            </a:r>
            <a:endParaRPr lang="en-US" sz="1400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: Rounded Corners 36"/>
          <p:cNvSpPr/>
          <p:nvPr/>
        </p:nvSpPr>
        <p:spPr>
          <a:xfrm>
            <a:off x="5888568" y="3514406"/>
            <a:ext cx="2018554" cy="127550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503050405090304" pitchFamily="18" charset="0"/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6528756" y="3867227"/>
            <a:ext cx="738175" cy="54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503050405090304" pitchFamily="18" charset="0"/>
                <a:ea typeface="Microsoft YaHei" panose="020B0503020204020204" pitchFamily="34" charset="-122"/>
              </a:rPr>
              <a:t>存储引擎</a:t>
            </a:r>
            <a:endParaRPr lang="en-US" sz="1600" b="1" dirty="0"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问题</a:t>
            </a:r>
            <a:r>
              <a:rPr lang="en-US" altLang="zh-CN" sz="2800" b="1" dirty="0">
                <a:latin typeface="Times New Roman" panose="02020503050405090304" pitchFamily="18" charset="0"/>
              </a:rPr>
              <a:t>2</a:t>
            </a:r>
            <a:r>
              <a:rPr lang="zh-CN" altLang="en-US" sz="2800" b="1" dirty="0">
                <a:latin typeface="Times New Roman" panose="02020503050405090304" pitchFamily="18" charset="0"/>
              </a:rPr>
              <a:t>的思路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缓冲池的设计目标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4190" y="1259840"/>
            <a:ext cx="824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问题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2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如何管理内存和磁盘间数据的交换？（减少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CPU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等待，最大化顺序访问）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4190" y="1833723"/>
            <a:ext cx="8242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空间管理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页面写至磁盘</a:t>
            </a:r>
            <a:r>
              <a:rPr lang="zh-CN" altLang="en-US" sz="16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何处？</a:t>
            </a:r>
            <a:endParaRPr lang="en-US" altLang="zh-CN" sz="1600" kern="100" dirty="0">
              <a:solidFill>
                <a:srgbClr val="7030A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局部性原则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同时访问的页面尽可能物理位置相近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时间管理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</a:t>
            </a:r>
            <a:r>
              <a:rPr lang="zh-CN" altLang="en-US" sz="16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何时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读至内存？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何时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写至磁盘？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最小化磁盘读取引起的停滞等待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284" y="3396759"/>
            <a:ext cx="3934206" cy="163355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缓冲池结构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3995" y="1440817"/>
            <a:ext cx="4072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Recall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是磁盘读写的基本单位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缓冲池结构以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为基本单位组织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缓冲池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内存中的一部分空间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一系列相同大小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构成的数组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数组元素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—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帧（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frame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16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12544" y="5069274"/>
            <a:ext cx="721519" cy="280943"/>
            <a:chOff x="3800475" y="2321719"/>
            <a:chExt cx="721519" cy="1107281"/>
          </a:xfrm>
        </p:grpSpPr>
        <p:sp>
          <p:nvSpPr>
            <p:cNvPr id="24" name="矩形 2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337117" y="5064536"/>
            <a:ext cx="721519" cy="285681"/>
            <a:chOff x="3800475" y="2321719"/>
            <a:chExt cx="721519" cy="1107281"/>
          </a:xfrm>
        </p:grpSpPr>
        <p:sp>
          <p:nvSpPr>
            <p:cNvPr id="29" name="矩形 2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789950" y="5064536"/>
            <a:ext cx="765775" cy="285681"/>
            <a:chOff x="3758014" y="2321721"/>
            <a:chExt cx="807722" cy="1107282"/>
          </a:xfrm>
        </p:grpSpPr>
        <p:sp>
          <p:nvSpPr>
            <p:cNvPr id="34" name="矩形 33"/>
            <p:cNvSpPr/>
            <p:nvPr/>
          </p:nvSpPr>
          <p:spPr>
            <a:xfrm>
              <a:off x="3800475" y="2321721"/>
              <a:ext cx="721519" cy="1107282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58014" y="2336006"/>
              <a:ext cx="807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Page100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190094" y="480433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518486" y="4329013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652206" y="2667804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52206" y="294874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52206" y="322985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52206" y="3515682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88783" y="238366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15" y="4631425"/>
            <a:ext cx="933450" cy="93345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15" y="3050959"/>
            <a:ext cx="903922" cy="903922"/>
          </a:xfrm>
          <a:prstGeom prst="rect">
            <a:avLst/>
          </a:prstGeom>
        </p:spPr>
      </p:pic>
      <p:cxnSp>
        <p:nvCxnSpPr>
          <p:cNvPr id="42" name="曲线连接符 41"/>
          <p:cNvCxnSpPr>
            <a:stCxn id="24" idx="0"/>
            <a:endCxn id="38" idx="1"/>
          </p:cNvCxnSpPr>
          <p:nvPr/>
        </p:nvCxnSpPr>
        <p:spPr>
          <a:xfrm rot="5400000" flipH="1" flipV="1">
            <a:off x="5633185" y="3050253"/>
            <a:ext cx="2259141" cy="1778902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7652207" y="2669661"/>
            <a:ext cx="721519" cy="280943"/>
            <a:chOff x="3800475" y="2321719"/>
            <a:chExt cx="721519" cy="1107281"/>
          </a:xfrm>
        </p:grpSpPr>
        <p:sp>
          <p:nvSpPr>
            <p:cNvPr id="48" name="矩形 4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曲线连接符 49"/>
          <p:cNvCxnSpPr>
            <a:stCxn id="35" idx="0"/>
            <a:endCxn id="39" idx="1"/>
          </p:cNvCxnSpPr>
          <p:nvPr/>
        </p:nvCxnSpPr>
        <p:spPr>
          <a:xfrm rot="16200000" flipV="1">
            <a:off x="6923949" y="3819333"/>
            <a:ext cx="1977146" cy="520632"/>
          </a:xfrm>
          <a:prstGeom prst="curvedConnector4">
            <a:avLst>
              <a:gd name="adj1" fmla="val 46401"/>
              <a:gd name="adj2" fmla="val 14390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627696" y="2949536"/>
            <a:ext cx="765775" cy="285681"/>
            <a:chOff x="3758014" y="2321721"/>
            <a:chExt cx="807722" cy="1107282"/>
          </a:xfrm>
        </p:grpSpPr>
        <p:sp>
          <p:nvSpPr>
            <p:cNvPr id="54" name="矩形 53"/>
            <p:cNvSpPr/>
            <p:nvPr/>
          </p:nvSpPr>
          <p:spPr>
            <a:xfrm>
              <a:off x="3790497" y="2321721"/>
              <a:ext cx="758001" cy="1107282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758014" y="2336006"/>
              <a:ext cx="807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Page100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缓冲池结构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3995" y="1440817"/>
            <a:ext cx="42715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Recall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是磁盘读写的基本单位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缓冲池结构以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为基本单位组织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缓冲池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内存中的一部分空间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一系列相同大小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构成的数组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数组元素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—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帧（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frame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页表 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(page table)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哈希表（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pageID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-&gt;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内存地址）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记录当前内存中既有的页面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每个页面的额外元数据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锁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线程更改了某页面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告知存储管理器该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页面将被写回磁盘</a:t>
            </a:r>
            <a:endParaRPr lang="en-US" altLang="zh-CN" sz="16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大头针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计数器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)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当前访问该页面的线程数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不为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0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时存储管理器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不能将其写回</a:t>
            </a:r>
            <a:endParaRPr lang="en-US" altLang="zh-CN" sz="16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12544" y="5069274"/>
            <a:ext cx="721519" cy="280943"/>
            <a:chOff x="3800475" y="2321719"/>
            <a:chExt cx="721519" cy="1107281"/>
          </a:xfrm>
        </p:grpSpPr>
        <p:sp>
          <p:nvSpPr>
            <p:cNvPr id="24" name="矩形 2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337117" y="5064536"/>
            <a:ext cx="721519" cy="285681"/>
            <a:chOff x="3800475" y="2321719"/>
            <a:chExt cx="721519" cy="1107281"/>
          </a:xfrm>
        </p:grpSpPr>
        <p:sp>
          <p:nvSpPr>
            <p:cNvPr id="29" name="矩形 2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789950" y="5064536"/>
            <a:ext cx="765775" cy="285681"/>
            <a:chOff x="3758014" y="2321721"/>
            <a:chExt cx="807722" cy="1107282"/>
          </a:xfrm>
        </p:grpSpPr>
        <p:sp>
          <p:nvSpPr>
            <p:cNvPr id="34" name="矩形 33"/>
            <p:cNvSpPr/>
            <p:nvPr/>
          </p:nvSpPr>
          <p:spPr>
            <a:xfrm>
              <a:off x="3800475" y="2321721"/>
              <a:ext cx="721519" cy="1107282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58014" y="2336006"/>
              <a:ext cx="807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Page100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190094" y="480433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518486" y="4329013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652206" y="2667804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52206" y="294874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52206" y="322985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52206" y="3515682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88783" y="238366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15" y="4631425"/>
            <a:ext cx="933450" cy="93345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15" y="3050959"/>
            <a:ext cx="903922" cy="903922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7652207" y="2669661"/>
            <a:ext cx="721519" cy="280943"/>
            <a:chOff x="3800475" y="2321719"/>
            <a:chExt cx="721519" cy="1107281"/>
          </a:xfrm>
        </p:grpSpPr>
        <p:sp>
          <p:nvSpPr>
            <p:cNvPr id="48" name="矩形 4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27696" y="2949536"/>
            <a:ext cx="765775" cy="285681"/>
            <a:chOff x="3758014" y="2321721"/>
            <a:chExt cx="807722" cy="1107282"/>
          </a:xfrm>
        </p:grpSpPr>
        <p:sp>
          <p:nvSpPr>
            <p:cNvPr id="54" name="矩形 53"/>
            <p:cNvSpPr/>
            <p:nvPr/>
          </p:nvSpPr>
          <p:spPr>
            <a:xfrm>
              <a:off x="3790497" y="2321721"/>
              <a:ext cx="758001" cy="1107282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758014" y="2336006"/>
              <a:ext cx="807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Page100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658083" y="2395858"/>
            <a:ext cx="724922" cy="1404482"/>
            <a:chOff x="5487453" y="2212745"/>
            <a:chExt cx="724922" cy="1404482"/>
          </a:xfrm>
        </p:grpSpPr>
        <p:grpSp>
          <p:nvGrpSpPr>
            <p:cNvPr id="51" name="组合 50"/>
            <p:cNvGrpSpPr/>
            <p:nvPr/>
          </p:nvGrpSpPr>
          <p:grpSpPr>
            <a:xfrm>
              <a:off x="5487453" y="2484691"/>
              <a:ext cx="724922" cy="1132536"/>
              <a:chOff x="5148382" y="1520605"/>
              <a:chExt cx="724922" cy="113253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148382" y="1520605"/>
                <a:ext cx="724922" cy="284658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</a:rPr>
                  <a:t>Page0</a:t>
                </a:r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148382" y="1801548"/>
                <a:ext cx="724922" cy="284658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</a:rPr>
                  <a:t>Page100</a:t>
                </a:r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48382" y="2082658"/>
                <a:ext cx="724922" cy="284658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148382" y="2368483"/>
                <a:ext cx="724922" cy="284658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5603692" y="2212745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C00000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</a:rPr>
                <a:t>页表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" name="直接箭头连接符 2"/>
          <p:cNvCxnSpPr>
            <a:stCxn id="57" idx="3"/>
            <a:endCxn id="48" idx="1"/>
          </p:cNvCxnSpPr>
          <p:nvPr/>
        </p:nvCxnSpPr>
        <p:spPr>
          <a:xfrm>
            <a:off x="6383005" y="2810133"/>
            <a:ext cx="126920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8" idx="3"/>
            <a:endCxn id="39" idx="1"/>
          </p:cNvCxnSpPr>
          <p:nvPr/>
        </p:nvCxnSpPr>
        <p:spPr>
          <a:xfrm>
            <a:off x="6383005" y="3091076"/>
            <a:ext cx="126920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51" y="2914910"/>
            <a:ext cx="375823" cy="375823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41" y="5339482"/>
            <a:ext cx="375823" cy="3758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46" y="2663067"/>
            <a:ext cx="260219" cy="2602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03" y="4415429"/>
            <a:ext cx="249173" cy="249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缓冲池结构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3995" y="1440817"/>
            <a:ext cx="42715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Recall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是磁盘读写的基本单位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缓冲池结构以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为基本单位组织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缓冲池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内存中的一部分空间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一系列相同大小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构成的数组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数组元素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—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帧（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frame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页表 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(page table) vs.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页面目录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(page directory)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共同点：</a:t>
            </a:r>
            <a:r>
              <a:rPr lang="en-US" altLang="zh-CN" sz="1600" kern="1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pageID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-&gt; 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地址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缓冲池的帧位置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vs. 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磁盘文件中的页面位置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内存数据结构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vs. 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磁盘文件的特殊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504815" y="3251626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871080" y="182755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1080" y="2108493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71080" y="2389603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71080" y="267542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07657" y="154340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16" y="4163837"/>
            <a:ext cx="933450" cy="93345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89" y="2210705"/>
            <a:ext cx="903922" cy="903922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7871081" y="1829407"/>
            <a:ext cx="721519" cy="280943"/>
            <a:chOff x="3800475" y="2321719"/>
            <a:chExt cx="721519" cy="1107281"/>
          </a:xfrm>
        </p:grpSpPr>
        <p:sp>
          <p:nvSpPr>
            <p:cNvPr id="48" name="矩形 4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846570" y="2109282"/>
            <a:ext cx="765775" cy="285681"/>
            <a:chOff x="3758014" y="2321721"/>
            <a:chExt cx="807722" cy="1107282"/>
          </a:xfrm>
        </p:grpSpPr>
        <p:sp>
          <p:nvSpPr>
            <p:cNvPr id="54" name="矩形 53"/>
            <p:cNvSpPr/>
            <p:nvPr/>
          </p:nvSpPr>
          <p:spPr>
            <a:xfrm>
              <a:off x="3790497" y="2321721"/>
              <a:ext cx="758001" cy="1107282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758014" y="2336006"/>
              <a:ext cx="807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Page100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876957" y="1555604"/>
            <a:ext cx="724922" cy="1404482"/>
            <a:chOff x="5487453" y="2212745"/>
            <a:chExt cx="724922" cy="1404482"/>
          </a:xfrm>
        </p:grpSpPr>
        <p:grpSp>
          <p:nvGrpSpPr>
            <p:cNvPr id="51" name="组合 50"/>
            <p:cNvGrpSpPr/>
            <p:nvPr/>
          </p:nvGrpSpPr>
          <p:grpSpPr>
            <a:xfrm>
              <a:off x="5487453" y="2484691"/>
              <a:ext cx="724922" cy="1132536"/>
              <a:chOff x="5148382" y="1520605"/>
              <a:chExt cx="724922" cy="113253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148382" y="1520605"/>
                <a:ext cx="724922" cy="284658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</a:rPr>
                  <a:t>Page0</a:t>
                </a:r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148382" y="1801548"/>
                <a:ext cx="724922" cy="284658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</a:rPr>
                  <a:t>Page100</a:t>
                </a:r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48382" y="2082658"/>
                <a:ext cx="724922" cy="284658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148382" y="2368483"/>
                <a:ext cx="724922" cy="284658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5603692" y="2212745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C00000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</a:rPr>
                <a:t>页表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" name="直接箭头连接符 2"/>
          <p:cNvCxnSpPr>
            <a:stCxn id="57" idx="3"/>
            <a:endCxn id="48" idx="1"/>
          </p:cNvCxnSpPr>
          <p:nvPr/>
        </p:nvCxnSpPr>
        <p:spPr>
          <a:xfrm>
            <a:off x="6601879" y="1969879"/>
            <a:ext cx="126920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8" idx="3"/>
            <a:endCxn id="39" idx="1"/>
          </p:cNvCxnSpPr>
          <p:nvPr/>
        </p:nvCxnSpPr>
        <p:spPr>
          <a:xfrm>
            <a:off x="6601879" y="2250822"/>
            <a:ext cx="126920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114192" y="3379372"/>
            <a:ext cx="1857221" cy="2922702"/>
            <a:chOff x="5088085" y="941861"/>
            <a:chExt cx="2862118" cy="4541019"/>
          </a:xfrm>
        </p:grpSpPr>
        <p:grpSp>
          <p:nvGrpSpPr>
            <p:cNvPr id="46" name="组合 45"/>
            <p:cNvGrpSpPr/>
            <p:nvPr/>
          </p:nvGrpSpPr>
          <p:grpSpPr>
            <a:xfrm>
              <a:off x="5088085" y="2015597"/>
              <a:ext cx="721519" cy="1107281"/>
              <a:chOff x="3800475" y="2321719"/>
              <a:chExt cx="721519" cy="1107281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3844167" y="2653604"/>
                <a:ext cx="219075" cy="209982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3801925" y="2336006"/>
                <a:ext cx="6046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</a:rPr>
                  <a:t>Header</a:t>
                </a:r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228684" y="941861"/>
              <a:ext cx="721519" cy="1107281"/>
              <a:chOff x="5138737" y="1810425"/>
              <a:chExt cx="721519" cy="1107281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138737" y="1810425"/>
                <a:ext cx="721519" cy="1107281"/>
                <a:chOff x="3800475" y="2321719"/>
                <a:chExt cx="721519" cy="1107281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800475" y="2321719"/>
                  <a:ext cx="721519" cy="1107281"/>
                </a:xfrm>
                <a:prstGeom prst="rect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3846363" y="2336006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solidFill>
                        <a:schemeClr val="bg1"/>
                      </a:solidFill>
                    </a:rPr>
                    <a:t>Page0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5" name="矩形 84"/>
              <p:cNvSpPr/>
              <p:nvPr/>
            </p:nvSpPr>
            <p:spPr>
              <a:xfrm>
                <a:off x="5278040" y="2191276"/>
                <a:ext cx="438150" cy="537811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rgbClr val="C00000"/>
                    </a:solidFill>
                  </a:rPr>
                  <a:t>Data</a:t>
                </a:r>
                <a:endParaRPr lang="zh-CN" alt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 rot="5400000">
              <a:off x="5403924" y="3178080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zh-CN" altLang="en-US" sz="2000" dirty="0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8684" y="2337661"/>
              <a:ext cx="721519" cy="1107281"/>
              <a:chOff x="5138737" y="1810425"/>
              <a:chExt cx="721519" cy="1107281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5138737" y="1810425"/>
                <a:ext cx="721519" cy="1107281"/>
                <a:chOff x="3800475" y="2321719"/>
                <a:chExt cx="721519" cy="1107281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3800475" y="2321719"/>
                  <a:ext cx="721519" cy="1107281"/>
                </a:xfrm>
                <a:prstGeom prst="rect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3846363" y="2336006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solidFill>
                        <a:schemeClr val="bg1"/>
                      </a:solidFill>
                    </a:rPr>
                    <a:t>Page1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1" name="矩形 80"/>
              <p:cNvSpPr/>
              <p:nvPr/>
            </p:nvSpPr>
            <p:spPr>
              <a:xfrm>
                <a:off x="5278039" y="2191275"/>
                <a:ext cx="438151" cy="537810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rgbClr val="C00000"/>
                    </a:solidFill>
                  </a:rPr>
                  <a:t>Data</a:t>
                </a:r>
                <a:endParaRPr lang="zh-CN" altLang="en-US" sz="105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7183840" y="4375599"/>
              <a:ext cx="763980" cy="1107281"/>
              <a:chOff x="5096276" y="1810425"/>
              <a:chExt cx="763980" cy="110728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5096276" y="1810425"/>
                <a:ext cx="763980" cy="1107281"/>
                <a:chOff x="3758014" y="2321719"/>
                <a:chExt cx="763980" cy="1107281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3800475" y="2321719"/>
                  <a:ext cx="721519" cy="1107281"/>
                </a:xfrm>
                <a:prstGeom prst="rect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3758014" y="2336006"/>
                  <a:ext cx="67678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solidFill>
                        <a:schemeClr val="bg1"/>
                      </a:solidFill>
                    </a:rPr>
                    <a:t>Page100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5278040" y="2191276"/>
                <a:ext cx="438150" cy="537811"/>
              </a:xfrm>
              <a:prstGeom prst="rect">
                <a:avLst/>
              </a:prstGeom>
              <a:solidFill>
                <a:srgbClr val="F2F2F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rgbClr val="C00000"/>
                    </a:solidFill>
                  </a:rPr>
                  <a:t>Data</a:t>
                </a:r>
                <a:endParaRPr lang="zh-CN" alt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 rot="5400000">
              <a:off x="7484523" y="3703071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…</a:t>
              </a:r>
              <a:endParaRPr lang="zh-CN" altLang="en-US" sz="20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5345406" y="2347483"/>
              <a:ext cx="219075" cy="209980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554780" y="2347484"/>
              <a:ext cx="219075" cy="209980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347794" y="2603847"/>
              <a:ext cx="219075" cy="209980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557168" y="2603848"/>
              <a:ext cx="219075" cy="209980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347794" y="2854001"/>
              <a:ext cx="219075" cy="209980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0" name="矩形 69"/>
            <p:cNvSpPr/>
            <p:nvPr/>
          </p:nvSpPr>
          <p:spPr>
            <a:xfrm>
              <a:off x="5557168" y="2854002"/>
              <a:ext cx="219075" cy="209980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1" name="矩形 70"/>
            <p:cNvSpPr/>
            <p:nvPr/>
          </p:nvSpPr>
          <p:spPr>
            <a:xfrm>
              <a:off x="5126331" y="2601792"/>
              <a:ext cx="219075" cy="209982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2" name="矩形 71"/>
            <p:cNvSpPr/>
            <p:nvPr/>
          </p:nvSpPr>
          <p:spPr>
            <a:xfrm>
              <a:off x="5132288" y="2858167"/>
              <a:ext cx="219075" cy="209982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73" name="肘形连接符 72"/>
            <p:cNvCxnSpPr>
              <a:stCxn id="65" idx="3"/>
              <a:endCxn id="77" idx="1"/>
            </p:cNvCxnSpPr>
            <p:nvPr/>
          </p:nvCxnSpPr>
          <p:spPr>
            <a:xfrm>
              <a:off x="5773855" y="2452474"/>
              <a:ext cx="1591749" cy="2572882"/>
            </a:xfrm>
            <a:prstGeom prst="bentConnector3">
              <a:avLst>
                <a:gd name="adj1" fmla="val 59874"/>
              </a:avLst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69" idx="2"/>
            </p:cNvCxnSpPr>
            <p:nvPr/>
          </p:nvCxnSpPr>
          <p:spPr>
            <a:xfrm rot="5400000" flipH="1" flipV="1">
              <a:off x="5828877" y="1372472"/>
              <a:ext cx="1319963" cy="2063055"/>
            </a:xfrm>
            <a:prstGeom prst="bentConnector4">
              <a:avLst>
                <a:gd name="adj1" fmla="val -17319"/>
                <a:gd name="adj2" fmla="val 52655"/>
              </a:avLst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stCxn id="66" idx="2"/>
              <a:endCxn id="85" idx="1"/>
            </p:cNvCxnSpPr>
            <p:nvPr/>
          </p:nvCxnSpPr>
          <p:spPr>
            <a:xfrm rot="5400000" flipH="1" flipV="1">
              <a:off x="5801554" y="1247395"/>
              <a:ext cx="1222209" cy="1910655"/>
            </a:xfrm>
            <a:prstGeom prst="bentConnector4">
              <a:avLst>
                <a:gd name="adj1" fmla="val -12859"/>
                <a:gd name="adj2" fmla="val 52866"/>
              </a:avLst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缓冲池的内存（帧）分配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407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如何分配缓冲池中的帧？</a:t>
            </a:r>
            <a:endParaRPr lang="en-US" altLang="zh-CN" sz="1600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缓冲池空间有限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DBMS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面临复杂的操作负载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3995" y="2946694"/>
            <a:ext cx="7289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全局策略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针对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的全局负载和所有活跃事务安排内存空间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(disk page -&gt; frame)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局部策略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针对当前事务安排内存空间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(disk page -&gt; frame)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以提高当前事务的效率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不考虑全局负载、并发的其他事务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多数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DBMS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通常采用混合策略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7289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每个模式分配一个缓冲池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每个类型页面分配一个缓冲池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维护一个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Buffer ID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与</a:t>
            </a:r>
            <a:r>
              <a:rPr lang="en-US" altLang="zh-CN" sz="1600" kern="1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pageID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(</a:t>
            </a:r>
            <a:r>
              <a:rPr lang="en-US" altLang="zh-CN" sz="1600" kern="1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recordID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)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的映射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27" y="1641285"/>
            <a:ext cx="1371600" cy="1371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61" y="348091"/>
            <a:ext cx="2286000" cy="2286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704" y="2818932"/>
            <a:ext cx="163830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7289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基于执行计划部分算子特性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Sequential Scan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Index Scan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525825" y="21394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25825" y="242043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25825" y="270154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25825" y="2987366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62402" y="185534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81285" y="3901484"/>
            <a:ext cx="340158" cy="661756"/>
            <a:chOff x="5154824" y="3441353"/>
            <a:chExt cx="340158" cy="661756"/>
          </a:xfrm>
        </p:grpSpPr>
        <p:sp>
          <p:nvSpPr>
            <p:cNvPr id="2" name="右箭头 1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曲线连接符 47"/>
          <p:cNvCxnSpPr>
            <a:stCxn id="11" idx="0"/>
            <a:endCxn id="23" idx="1"/>
          </p:cNvCxnSpPr>
          <p:nvPr/>
        </p:nvCxnSpPr>
        <p:spPr>
          <a:xfrm rot="5400000" flipH="1" flipV="1">
            <a:off x="5309909" y="2397259"/>
            <a:ext cx="2331357" cy="2100475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7529228" y="2141346"/>
            <a:ext cx="721519" cy="280943"/>
            <a:chOff x="3800475" y="2321719"/>
            <a:chExt cx="721519" cy="1107281"/>
          </a:xfrm>
        </p:grpSpPr>
        <p:sp>
          <p:nvSpPr>
            <p:cNvPr id="52" name="矩形 5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7289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基于执行计划部分算子特性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Sequential Scan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Index Scan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525825" y="21394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25825" y="242043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25825" y="270154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25825" y="2987366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62402" y="185534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80987" y="3912004"/>
            <a:ext cx="340158" cy="661756"/>
            <a:chOff x="5154824" y="3441353"/>
            <a:chExt cx="340158" cy="661756"/>
          </a:xfrm>
        </p:grpSpPr>
        <p:sp>
          <p:nvSpPr>
            <p:cNvPr id="2" name="右箭头 1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曲线连接符 47"/>
          <p:cNvCxnSpPr>
            <a:stCxn id="14" idx="0"/>
            <a:endCxn id="24" idx="1"/>
          </p:cNvCxnSpPr>
          <p:nvPr/>
        </p:nvCxnSpPr>
        <p:spPr>
          <a:xfrm rot="5400000" flipH="1" flipV="1">
            <a:off x="5859764" y="2944744"/>
            <a:ext cx="2048045" cy="1284078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7529228" y="2141346"/>
            <a:ext cx="721519" cy="280943"/>
            <a:chOff x="3800475" y="2321719"/>
            <a:chExt cx="721519" cy="1107281"/>
          </a:xfrm>
        </p:grpSpPr>
        <p:sp>
          <p:nvSpPr>
            <p:cNvPr id="52" name="矩形 5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527921" y="2414017"/>
            <a:ext cx="721519" cy="285681"/>
            <a:chOff x="3800475" y="2321719"/>
            <a:chExt cx="721519" cy="1107281"/>
          </a:xfrm>
        </p:grpSpPr>
        <p:sp>
          <p:nvSpPr>
            <p:cNvPr id="50" name="矩形 4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7289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基于执行计划部分算子特性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Sequential Scan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Index Scan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525825" y="21394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25825" y="242043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25825" y="270154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25825" y="2987366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62402" y="185534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80987" y="3912004"/>
            <a:ext cx="340158" cy="661756"/>
            <a:chOff x="5154824" y="3441353"/>
            <a:chExt cx="340158" cy="661756"/>
          </a:xfrm>
        </p:grpSpPr>
        <p:sp>
          <p:nvSpPr>
            <p:cNvPr id="2" name="右箭头 1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529228" y="2141346"/>
            <a:ext cx="721519" cy="280943"/>
            <a:chOff x="3800475" y="2321719"/>
            <a:chExt cx="721519" cy="1107281"/>
          </a:xfrm>
        </p:grpSpPr>
        <p:sp>
          <p:nvSpPr>
            <p:cNvPr id="52" name="矩形 5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527921" y="2414017"/>
            <a:ext cx="721519" cy="285681"/>
            <a:chOff x="3800475" y="2321719"/>
            <a:chExt cx="721519" cy="1107281"/>
          </a:xfrm>
        </p:grpSpPr>
        <p:sp>
          <p:nvSpPr>
            <p:cNvPr id="50" name="矩形 4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640052" y="4475356"/>
            <a:ext cx="2489080" cy="561203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曲线连接符 54"/>
          <p:cNvCxnSpPr>
            <a:stCxn id="44" idx="0"/>
            <a:endCxn id="25" idx="1"/>
          </p:cNvCxnSpPr>
          <p:nvPr/>
        </p:nvCxnSpPr>
        <p:spPr>
          <a:xfrm rot="5400000" flipH="1" flipV="1">
            <a:off x="6405483" y="3494150"/>
            <a:ext cx="1770621" cy="470063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40" idx="0"/>
            <a:endCxn id="27" idx="1"/>
          </p:cNvCxnSpPr>
          <p:nvPr/>
        </p:nvCxnSpPr>
        <p:spPr>
          <a:xfrm rot="16200000" flipV="1">
            <a:off x="6959628" y="3695892"/>
            <a:ext cx="1481110" cy="348716"/>
          </a:xfrm>
          <a:prstGeom prst="curvedConnector4">
            <a:avLst>
              <a:gd name="adj1" fmla="val 45195"/>
              <a:gd name="adj2" fmla="val 169009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46" idx="0"/>
            <a:endCxn id="52" idx="1"/>
          </p:cNvCxnSpPr>
          <p:nvPr/>
        </p:nvCxnSpPr>
        <p:spPr>
          <a:xfrm rot="16200000" flipV="1">
            <a:off x="6945590" y="2865457"/>
            <a:ext cx="2328987" cy="1161709"/>
          </a:xfrm>
          <a:prstGeom prst="curvedConnector4">
            <a:avLst>
              <a:gd name="adj1" fmla="val 46984"/>
              <a:gd name="adj2" fmla="val 11967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7529881" y="2698675"/>
            <a:ext cx="721519" cy="311463"/>
            <a:chOff x="3800475" y="2321719"/>
            <a:chExt cx="721519" cy="1207211"/>
          </a:xfrm>
        </p:grpSpPr>
        <p:sp>
          <p:nvSpPr>
            <p:cNvPr id="59" name="矩形 5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526477" y="2979366"/>
            <a:ext cx="721519" cy="311463"/>
            <a:chOff x="3800475" y="2321719"/>
            <a:chExt cx="721519" cy="1207211"/>
          </a:xfrm>
        </p:grpSpPr>
        <p:sp>
          <p:nvSpPr>
            <p:cNvPr id="62" name="矩形 6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530182" y="2141164"/>
            <a:ext cx="721519" cy="311463"/>
            <a:chOff x="3800475" y="2321719"/>
            <a:chExt cx="721519" cy="1207211"/>
          </a:xfrm>
        </p:grpSpPr>
        <p:sp>
          <p:nvSpPr>
            <p:cNvPr id="65" name="矩形 64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物理存储介质的分类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易失性/非易失性</a:t>
            </a:r>
          </a:p>
        </p:txBody>
      </p:sp>
      <p:sp>
        <p:nvSpPr>
          <p:cNvPr id="2" name="矩形 1"/>
          <p:cNvSpPr/>
          <p:nvPr/>
        </p:nvSpPr>
        <p:spPr>
          <a:xfrm>
            <a:off x="2533331" y="5333066"/>
            <a:ext cx="3750468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Storage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37814" y="4638593"/>
            <a:ext cx="3141503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22702" y="3944121"/>
            <a:ext cx="2371725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86151" y="3249649"/>
            <a:ext cx="1850232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DRAM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29199" y="2555177"/>
            <a:ext cx="1392870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CPU Caches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45097" y="1860705"/>
            <a:ext cx="962660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CPU</a:t>
            </a:r>
            <a:r>
              <a:rPr lang="zh-CN" altLang="en-US" sz="1200" dirty="0"/>
              <a:t>寄存器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671638" y="3757614"/>
            <a:ext cx="5715000" cy="214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9202" y="2609343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易失性</a:t>
            </a:r>
            <a:endParaRPr lang="en-US" altLang="zh-CN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随机访问</a:t>
            </a:r>
            <a:endParaRPr lang="en-US" altLang="zh-CN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字节寻址</a:t>
            </a:r>
          </a:p>
        </p:txBody>
      </p:sp>
      <p:sp>
        <p:nvSpPr>
          <p:cNvPr id="19" name="矩形 18"/>
          <p:cNvSpPr/>
          <p:nvPr/>
        </p:nvSpPr>
        <p:spPr>
          <a:xfrm>
            <a:off x="895958" y="3930659"/>
            <a:ext cx="17620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非易失性</a:t>
            </a:r>
            <a:endParaRPr lang="en-US" altLang="zh-CN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顺序访问</a:t>
            </a:r>
            <a:endParaRPr lang="en-US" altLang="zh-CN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块</a:t>
            </a:r>
            <a:r>
              <a:rPr lang="en-US" altLang="zh-CN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</a:t>
            </a:r>
            <a:r>
              <a:rPr lang="en-US" altLang="zh-CN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(4KB)</a:t>
            </a:r>
            <a:r>
              <a:rPr lang="zh-CN" altLang="en-US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寻址</a:t>
            </a:r>
          </a:p>
        </p:txBody>
      </p:sp>
      <p:sp>
        <p:nvSpPr>
          <p:cNvPr id="9" name="上下箭头 8"/>
          <p:cNvSpPr/>
          <p:nvPr/>
        </p:nvSpPr>
        <p:spPr>
          <a:xfrm>
            <a:off x="7458075" y="2629638"/>
            <a:ext cx="484632" cy="2298812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77225" y="1687941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更快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更小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更贵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99782" y="4893982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更慢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更大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更便宜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7289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基于执行计划部分算子特性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Sequential Scan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Index Scan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525825" y="21394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25825" y="242043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25825" y="270154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25825" y="2987366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62402" y="185534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80987" y="3912004"/>
            <a:ext cx="340158" cy="661756"/>
            <a:chOff x="5154824" y="3441353"/>
            <a:chExt cx="340158" cy="661756"/>
          </a:xfrm>
        </p:grpSpPr>
        <p:sp>
          <p:nvSpPr>
            <p:cNvPr id="2" name="右箭头 1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529228" y="2141346"/>
            <a:ext cx="721519" cy="280943"/>
            <a:chOff x="3800475" y="2321719"/>
            <a:chExt cx="721519" cy="1107281"/>
          </a:xfrm>
        </p:grpSpPr>
        <p:sp>
          <p:nvSpPr>
            <p:cNvPr id="52" name="矩形 5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527921" y="2414017"/>
            <a:ext cx="721519" cy="285681"/>
            <a:chOff x="3800475" y="2321719"/>
            <a:chExt cx="721519" cy="1107281"/>
          </a:xfrm>
        </p:grpSpPr>
        <p:sp>
          <p:nvSpPr>
            <p:cNvPr id="50" name="矩形 4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529881" y="2698675"/>
            <a:ext cx="721519" cy="311463"/>
            <a:chOff x="3800475" y="2321719"/>
            <a:chExt cx="721519" cy="1207211"/>
          </a:xfrm>
        </p:grpSpPr>
        <p:sp>
          <p:nvSpPr>
            <p:cNvPr id="59" name="矩形 5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526477" y="2979366"/>
            <a:ext cx="721519" cy="311463"/>
            <a:chOff x="3800475" y="2321719"/>
            <a:chExt cx="721519" cy="1207211"/>
          </a:xfrm>
        </p:grpSpPr>
        <p:sp>
          <p:nvSpPr>
            <p:cNvPr id="62" name="矩形 6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530182" y="2141164"/>
            <a:ext cx="721519" cy="311463"/>
            <a:chOff x="3800475" y="2321719"/>
            <a:chExt cx="721519" cy="1207211"/>
          </a:xfrm>
        </p:grpSpPr>
        <p:sp>
          <p:nvSpPr>
            <p:cNvPr id="65" name="矩形 64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32257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4174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查询间可复用既有的存储和计算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同步扫描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多个查询共用同一扫描游标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包括共享中间结果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当一个查询需要做全表扫描而另一个查询已经开始同一操作时发生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6547" y="255806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26547" y="283901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6547" y="312012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3124" y="2273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36052" y="3900028"/>
            <a:ext cx="457176" cy="665859"/>
            <a:chOff x="5111078" y="3437250"/>
            <a:chExt cx="457176" cy="665859"/>
          </a:xfrm>
        </p:grpSpPr>
        <p:sp>
          <p:nvSpPr>
            <p:cNvPr id="2" name="右箭头 1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111078" y="343725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29950" y="2559925"/>
            <a:ext cx="721519" cy="280943"/>
            <a:chOff x="3800475" y="2321719"/>
            <a:chExt cx="721519" cy="1107281"/>
          </a:xfrm>
        </p:grpSpPr>
        <p:sp>
          <p:nvSpPr>
            <p:cNvPr id="52" name="矩形 5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076" y="816052"/>
            <a:ext cx="4788616" cy="588764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3316059" y="1545352"/>
            <a:ext cx="35888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SUM(Sage)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Student;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858883" y="15320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39142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查询间可复用既有的存储和计算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同步扫描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多个查询共用同一扫描游标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包括共享中间结果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当一个查询需要做全表扫描</a:t>
            </a: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Sequential Scan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而另一个查询已经开始同一操作时发生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6547" y="255806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26547" y="283901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6547" y="312012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3124" y="2273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43272" y="3896774"/>
            <a:ext cx="457176" cy="665859"/>
            <a:chOff x="5111078" y="3437250"/>
            <a:chExt cx="457176" cy="665859"/>
          </a:xfrm>
        </p:grpSpPr>
        <p:sp>
          <p:nvSpPr>
            <p:cNvPr id="2" name="右箭头 1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111078" y="343725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29950" y="2559925"/>
            <a:ext cx="721519" cy="280943"/>
            <a:chOff x="3800475" y="2321719"/>
            <a:chExt cx="721519" cy="1107281"/>
          </a:xfrm>
        </p:grpSpPr>
        <p:sp>
          <p:nvSpPr>
            <p:cNvPr id="52" name="矩形 5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316059" y="1545352"/>
            <a:ext cx="35888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SUM(Sage)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Student;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858883" y="15320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730934" y="2846350"/>
            <a:ext cx="721519" cy="285681"/>
            <a:chOff x="3800475" y="2321719"/>
            <a:chExt cx="721519" cy="1107281"/>
          </a:xfrm>
        </p:grpSpPr>
        <p:sp>
          <p:nvSpPr>
            <p:cNvPr id="48" name="矩形 4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31946" y="3120120"/>
            <a:ext cx="721519" cy="311463"/>
            <a:chOff x="3800475" y="2321719"/>
            <a:chExt cx="721519" cy="1207211"/>
          </a:xfrm>
        </p:grpSpPr>
        <p:sp>
          <p:nvSpPr>
            <p:cNvPr id="54" name="矩形 5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4174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查询间可复用既有的存储和计算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同步扫描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多个查询共用同一扫描游标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包括共享中间结果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当一个查询需要做全表扫描而另一个查询已经开始同一操作时发生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6547" y="255806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26547" y="283901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6547" y="312012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3124" y="2273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13781" y="3903975"/>
            <a:ext cx="457176" cy="665859"/>
            <a:chOff x="5111078" y="3437250"/>
            <a:chExt cx="457176" cy="665859"/>
          </a:xfrm>
        </p:grpSpPr>
        <p:sp>
          <p:nvSpPr>
            <p:cNvPr id="2" name="右箭头 1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111078" y="343725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29950" y="2559925"/>
            <a:ext cx="721519" cy="280943"/>
            <a:chOff x="3800475" y="2321719"/>
            <a:chExt cx="721519" cy="1107281"/>
          </a:xfrm>
        </p:grpSpPr>
        <p:sp>
          <p:nvSpPr>
            <p:cNvPr id="52" name="矩形 5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316059" y="1545352"/>
            <a:ext cx="35888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SUM(Sage)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Student;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858883" y="15320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730934" y="2846350"/>
            <a:ext cx="721519" cy="285681"/>
            <a:chOff x="3800475" y="2321719"/>
            <a:chExt cx="721519" cy="1107281"/>
          </a:xfrm>
        </p:grpSpPr>
        <p:sp>
          <p:nvSpPr>
            <p:cNvPr id="48" name="矩形 4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31946" y="3120120"/>
            <a:ext cx="721519" cy="311463"/>
            <a:chOff x="3800475" y="2321719"/>
            <a:chExt cx="721519" cy="1207211"/>
          </a:xfrm>
        </p:grpSpPr>
        <p:sp>
          <p:nvSpPr>
            <p:cNvPr id="54" name="矩形 5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731946" y="2556210"/>
            <a:ext cx="721519" cy="311463"/>
            <a:chOff x="3800475" y="2321719"/>
            <a:chExt cx="721519" cy="1207211"/>
          </a:xfrm>
        </p:grpSpPr>
        <p:sp>
          <p:nvSpPr>
            <p:cNvPr id="59" name="矩形 5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7715091" y="2537431"/>
            <a:ext cx="755228" cy="3406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318873" y="1993421"/>
            <a:ext cx="35888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AVG(Sage)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Student;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863997" y="194481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Q2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070903" y="3898153"/>
            <a:ext cx="457176" cy="665859"/>
            <a:chOff x="5111078" y="3437250"/>
            <a:chExt cx="457176" cy="665859"/>
          </a:xfrm>
        </p:grpSpPr>
        <p:sp>
          <p:nvSpPr>
            <p:cNvPr id="65" name="右箭头 64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11078" y="343725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Q2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4174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查询间可复用既有的存储和计算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同步扫描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多个查询共用同一扫描游标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包括共享中间结果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当一个查询需要做全表扫描而另一个查询已经开始同一操作时发生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6547" y="255806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26547" y="283901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6547" y="312012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3124" y="2273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0118" y="3912655"/>
            <a:ext cx="782587" cy="657179"/>
            <a:chOff x="4923237" y="3445930"/>
            <a:chExt cx="782587" cy="657179"/>
          </a:xfrm>
        </p:grpSpPr>
        <p:sp>
          <p:nvSpPr>
            <p:cNvPr id="2" name="右箭头 1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23237" y="344593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Q1 </a:t>
              </a:r>
              <a:r>
                <a:rPr lang="en-US" altLang="zh-CN" dirty="0">
                  <a:solidFill>
                    <a:srgbClr val="00B050"/>
                  </a:solidFill>
                </a:rPr>
                <a:t>Q2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29950" y="2559925"/>
            <a:ext cx="721519" cy="280943"/>
            <a:chOff x="3800475" y="2321719"/>
            <a:chExt cx="721519" cy="1107281"/>
          </a:xfrm>
        </p:grpSpPr>
        <p:sp>
          <p:nvSpPr>
            <p:cNvPr id="52" name="矩形 5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316059" y="1545352"/>
            <a:ext cx="35888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SUM(Sage)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Student;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858883" y="15320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730934" y="2846350"/>
            <a:ext cx="721519" cy="285681"/>
            <a:chOff x="3800475" y="2321719"/>
            <a:chExt cx="721519" cy="1107281"/>
          </a:xfrm>
        </p:grpSpPr>
        <p:sp>
          <p:nvSpPr>
            <p:cNvPr id="48" name="矩形 4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31946" y="3120120"/>
            <a:ext cx="721519" cy="311463"/>
            <a:chOff x="3800475" y="2321719"/>
            <a:chExt cx="721519" cy="1207211"/>
          </a:xfrm>
        </p:grpSpPr>
        <p:sp>
          <p:nvSpPr>
            <p:cNvPr id="54" name="矩形 5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731946" y="2556210"/>
            <a:ext cx="721519" cy="311463"/>
            <a:chOff x="3800475" y="2321719"/>
            <a:chExt cx="721519" cy="1207211"/>
          </a:xfrm>
        </p:grpSpPr>
        <p:sp>
          <p:nvSpPr>
            <p:cNvPr id="59" name="矩形 5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318873" y="1993421"/>
            <a:ext cx="35888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AVG(Sage)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Student;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863997" y="194481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Q2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4174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查询间可复用既有的存储和计算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同步扫描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多个查询共用同一扫描游标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包括共享中间结果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当一个查询需要做全表扫描而另一个查询已经开始同一操作时发生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6547" y="255806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26547" y="283901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6547" y="312012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3124" y="2273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84648" y="3904433"/>
            <a:ext cx="782587" cy="657179"/>
            <a:chOff x="4923237" y="3445930"/>
            <a:chExt cx="782587" cy="657179"/>
          </a:xfrm>
        </p:grpSpPr>
        <p:sp>
          <p:nvSpPr>
            <p:cNvPr id="2" name="右箭头 1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23237" y="344593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Q1 </a:t>
              </a:r>
              <a:r>
                <a:rPr lang="en-US" altLang="zh-CN" dirty="0">
                  <a:solidFill>
                    <a:srgbClr val="00B050"/>
                  </a:solidFill>
                </a:rPr>
                <a:t>Q2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29950" y="2559925"/>
            <a:ext cx="721519" cy="280943"/>
            <a:chOff x="3800475" y="2321719"/>
            <a:chExt cx="721519" cy="1107281"/>
          </a:xfrm>
        </p:grpSpPr>
        <p:sp>
          <p:nvSpPr>
            <p:cNvPr id="52" name="矩形 5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316059" y="1545352"/>
            <a:ext cx="35888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SUM(Sage)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Student;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858883" y="15320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730934" y="2846350"/>
            <a:ext cx="721519" cy="285681"/>
            <a:chOff x="3800475" y="2321719"/>
            <a:chExt cx="721519" cy="1107281"/>
          </a:xfrm>
        </p:grpSpPr>
        <p:sp>
          <p:nvSpPr>
            <p:cNvPr id="48" name="矩形 4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31946" y="3120120"/>
            <a:ext cx="721519" cy="311463"/>
            <a:chOff x="3800475" y="2321719"/>
            <a:chExt cx="721519" cy="1207211"/>
          </a:xfrm>
        </p:grpSpPr>
        <p:sp>
          <p:nvSpPr>
            <p:cNvPr id="54" name="矩形 5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731946" y="2556210"/>
            <a:ext cx="721519" cy="311463"/>
            <a:chOff x="3800475" y="2321719"/>
            <a:chExt cx="721519" cy="1207211"/>
          </a:xfrm>
        </p:grpSpPr>
        <p:sp>
          <p:nvSpPr>
            <p:cNvPr id="59" name="矩形 5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318873" y="1993421"/>
            <a:ext cx="35888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AVG(Sage)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Student;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863997" y="194481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Q2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731945" y="2845252"/>
            <a:ext cx="721519" cy="311463"/>
            <a:chOff x="3800475" y="2321719"/>
            <a:chExt cx="721519" cy="1207211"/>
          </a:xfrm>
        </p:grpSpPr>
        <p:sp>
          <p:nvSpPr>
            <p:cNvPr id="64" name="矩形 6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4174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全表扫描</a:t>
            </a: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Sequential Scan</a:t>
            </a:r>
            <a:r>
              <a:rPr lang="zh-CN" altLang="en-US" sz="1600" dirty="0">
                <a:latin typeface="Calibri" charset="0"/>
                <a:ea typeface="Microsoft YaHei" panose="020B0503020204020204" pitchFamily="34" charset="-122"/>
                <a:cs typeface="Calibri" charset="0"/>
              </a:rPr>
              <a:t>可以直接略过缓冲池</a:t>
            </a:r>
            <a:endParaRPr lang="en-US" altLang="zh-CN" sz="1600" dirty="0">
              <a:latin typeface="Calibri" charset="0"/>
              <a:ea typeface="Microsoft YaHei" panose="020B0503020204020204" pitchFamily="34" charset="-122"/>
              <a:cs typeface="Calibri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Calibri" charset="0"/>
                <a:ea typeface="Microsoft YaHei" panose="020B0503020204020204" pitchFamily="34" charset="-122"/>
                <a:cs typeface="Calibri" charset="0"/>
              </a:rPr>
              <a:t>不会将磁盘读取的</a:t>
            </a:r>
            <a:r>
              <a:rPr lang="en-US" altLang="zh-CN" sz="1600" dirty="0">
                <a:latin typeface="Calibri" charset="0"/>
                <a:ea typeface="Microsoft YaHei" panose="020B0503020204020204" pitchFamily="34" charset="-122"/>
                <a:cs typeface="Calibri" charset="0"/>
              </a:rPr>
              <a:t>page</a:t>
            </a:r>
            <a:r>
              <a:rPr lang="zh-CN" altLang="en-US" sz="1600" dirty="0">
                <a:latin typeface="Calibri" charset="0"/>
                <a:ea typeface="Microsoft YaHei" panose="020B0503020204020204" pitchFamily="34" charset="-122"/>
                <a:cs typeface="Calibri" charset="0"/>
              </a:rPr>
              <a:t>加载至缓冲池</a:t>
            </a:r>
            <a:endParaRPr lang="en-US" altLang="zh-CN" sz="1600" dirty="0">
              <a:latin typeface="Calibri" charset="0"/>
              <a:ea typeface="Microsoft YaHei" panose="020B0503020204020204" pitchFamily="34" charset="-122"/>
              <a:cs typeface="Calibri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Calibri" charset="0"/>
                <a:ea typeface="Microsoft YaHei" panose="020B0503020204020204" pitchFamily="34" charset="-122"/>
                <a:cs typeface="Calibri" charset="0"/>
              </a:rPr>
              <a:t>适用于类似的需要读取连续</a:t>
            </a:r>
            <a:r>
              <a:rPr lang="en-US" altLang="zh-CN" sz="1600" dirty="0">
                <a:latin typeface="Calibri" charset="0"/>
                <a:ea typeface="Microsoft YaHei" panose="020B0503020204020204" pitchFamily="34" charset="-122"/>
                <a:cs typeface="Calibri" charset="0"/>
              </a:rPr>
              <a:t>page</a:t>
            </a:r>
            <a:r>
              <a:rPr lang="zh-CN" altLang="en-US" sz="1600" dirty="0">
                <a:latin typeface="Calibri" charset="0"/>
                <a:ea typeface="Microsoft YaHei" panose="020B0503020204020204" pitchFamily="34" charset="-122"/>
                <a:cs typeface="Calibri" charset="0"/>
              </a:rPr>
              <a:t>的操作符</a:t>
            </a:r>
            <a:endParaRPr lang="en-US" altLang="zh-CN" sz="1600" dirty="0">
              <a:latin typeface="Calibri" charset="0"/>
              <a:ea typeface="Microsoft YaHei" panose="020B0503020204020204" pitchFamily="34" charset="-122"/>
              <a:cs typeface="Calibri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64590" y="4613174"/>
            <a:ext cx="721519" cy="280943"/>
            <a:chOff x="3800475" y="2321719"/>
            <a:chExt cx="721519" cy="1107281"/>
          </a:xfrm>
        </p:grpSpPr>
        <p:sp>
          <p:nvSpPr>
            <p:cNvPr id="11" name="矩形 1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80987" y="4610805"/>
            <a:ext cx="721519" cy="285681"/>
            <a:chOff x="3800475" y="2321719"/>
            <a:chExt cx="721519" cy="1107281"/>
          </a:xfrm>
        </p:grpSpPr>
        <p:sp>
          <p:nvSpPr>
            <p:cNvPr id="14" name="矩形 1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46363" y="2336006"/>
              <a:ext cx="62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4392105" y="3800697"/>
            <a:ext cx="4399597" cy="142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6547" y="255806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26547" y="283901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6547" y="312012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3124" y="2273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8" y="4103109"/>
            <a:ext cx="933450" cy="933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2" y="2537431"/>
            <a:ext cx="903922" cy="90392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513781" y="4610805"/>
            <a:ext cx="721519" cy="311463"/>
            <a:chOff x="3800475" y="2321719"/>
            <a:chExt cx="721519" cy="1207211"/>
          </a:xfrm>
        </p:grpSpPr>
        <p:sp>
          <p:nvSpPr>
            <p:cNvPr id="40" name="矩形 3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7384" y="4610805"/>
            <a:ext cx="721519" cy="311463"/>
            <a:chOff x="3800475" y="2321719"/>
            <a:chExt cx="721519" cy="1207211"/>
          </a:xfrm>
        </p:grpSpPr>
        <p:sp>
          <p:nvSpPr>
            <p:cNvPr id="43" name="矩形 42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30177" y="4610805"/>
            <a:ext cx="721519" cy="311463"/>
            <a:chOff x="3800475" y="2321719"/>
            <a:chExt cx="721519" cy="1207211"/>
          </a:xfrm>
        </p:grpSpPr>
        <p:sp>
          <p:nvSpPr>
            <p:cNvPr id="46" name="矩形 4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259374" y="3904131"/>
            <a:ext cx="340158" cy="661756"/>
            <a:chOff x="5154824" y="3441353"/>
            <a:chExt cx="340158" cy="661756"/>
          </a:xfrm>
        </p:grpSpPr>
        <p:sp>
          <p:nvSpPr>
            <p:cNvPr id="67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34688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缓冲池的优化设计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27188" y="1526772"/>
            <a:ext cx="82112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多缓冲池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预取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Prefetching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共享游标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略过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页面缓存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有自己的文件系统缓存机制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绝大多数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跳过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的相关机制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直接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I/O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避免对页面的冗余拷贝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有自己的缓冲区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页面逐出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策略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缓存替换策略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Why/when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？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缓冲池空间有限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释放缓冲池中不需要的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页面置换算法</a:t>
            </a:r>
            <a:endParaRPr lang="en-US" altLang="zh-CN" sz="16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CLOCK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时钟置换算法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最近未使用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环形组织帧，标记位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u=0/1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时钟指针旋转检查标记位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LRU/CLOCK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不适合部分查询任务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Calibri" charset="0"/>
                <a:ea typeface="Microsoft YaHei" panose="020B0503020204020204" pitchFamily="34" charset="-122"/>
                <a:cs typeface="Calibri" charset="0"/>
              </a:rPr>
              <a:t>Sequential Scan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MRU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Most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计数器</a:t>
            </a:r>
            <a:endParaRPr lang="en-US" altLang="zh-CN" sz="1600" dirty="0">
              <a:solidFill>
                <a:srgbClr val="7030A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选择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计数值最低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的帧逐出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利用统计信息估计关系被访问的概率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数据字典经常被访问 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-&gt;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常驻内存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页面置换算法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设计目标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缓冲池空间有限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新页面需要读入时，需要释放缓冲池中不需要的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page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释放哪个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Page?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Ideal: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释放掉的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Page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永不再被访问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几乎不可能存在这样的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page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OPT: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释放掉的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page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之后很长时间都不会被访问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无法预知这样的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page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尽管如此，可将此作为页面置换算法的设计目标，即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最大化释放掉的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page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被再次访问的时间差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How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？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CLOCK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MRU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物理存储介质的分类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易失性/非易失性</a:t>
            </a:r>
          </a:p>
        </p:txBody>
      </p:sp>
      <p:sp>
        <p:nvSpPr>
          <p:cNvPr id="2" name="矩形 1"/>
          <p:cNvSpPr/>
          <p:nvPr/>
        </p:nvSpPr>
        <p:spPr>
          <a:xfrm>
            <a:off x="2533331" y="5333066"/>
            <a:ext cx="3750468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Storage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37814" y="4638593"/>
            <a:ext cx="3141503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22702" y="3944121"/>
            <a:ext cx="2371725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86151" y="3249649"/>
            <a:ext cx="1850232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DRAM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29199" y="2555177"/>
            <a:ext cx="1392870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CPU Caches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45097" y="1860705"/>
            <a:ext cx="962660" cy="392905"/>
          </a:xfrm>
          <a:prstGeom prst="rect">
            <a:avLst/>
          </a:prstGeom>
          <a:solidFill>
            <a:srgbClr val="2C6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CPU</a:t>
            </a:r>
            <a:r>
              <a:rPr lang="zh-CN" altLang="en-US" sz="1200" dirty="0"/>
              <a:t>寄存器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671638" y="3757614"/>
            <a:ext cx="5715000" cy="214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上下箭头 8"/>
          <p:cNvSpPr/>
          <p:nvPr/>
        </p:nvSpPr>
        <p:spPr>
          <a:xfrm>
            <a:off x="7458075" y="2629638"/>
            <a:ext cx="484632" cy="2298812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77225" y="1687941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更快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更小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更贵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99782" y="4893982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更慢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更大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更便宜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168337" y="4021043"/>
            <a:ext cx="314986" cy="1628004"/>
          </a:xfrm>
          <a:prstGeom prst="leftBrace">
            <a:avLst>
              <a:gd name="adj1" fmla="val 28744"/>
              <a:gd name="adj2" fmla="val 5087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3222702" y="3245383"/>
            <a:ext cx="162586" cy="407146"/>
          </a:xfrm>
          <a:prstGeom prst="leftBrace">
            <a:avLst>
              <a:gd name="adj1" fmla="val 28744"/>
              <a:gd name="adj2" fmla="val 5087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3517991" y="1980071"/>
            <a:ext cx="154685" cy="859597"/>
          </a:xfrm>
          <a:prstGeom prst="leftBrace">
            <a:avLst>
              <a:gd name="adj1" fmla="val 28744"/>
              <a:gd name="adj2" fmla="val 5087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363474" y="46503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磁盘</a:t>
            </a:r>
            <a:endParaRPr lang="en-US" altLang="zh-CN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23607" y="32453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内存</a:t>
            </a:r>
            <a:endParaRPr lang="en-US" altLang="zh-CN" b="1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1358" y="22055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其他课程内容</a:t>
            </a:r>
            <a:endParaRPr lang="en-US" altLang="zh-CN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21843" y="3627894"/>
            <a:ext cx="2150269" cy="359474"/>
          </a:xfrm>
          <a:prstGeom prst="rect">
            <a:avLst/>
          </a:prstGeom>
          <a:solidFill>
            <a:srgbClr val="FF5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非易失性</a:t>
            </a:r>
            <a:r>
              <a:rPr lang="en-US" altLang="zh-CN" sz="1600" dirty="0"/>
              <a:t>/</a:t>
            </a:r>
            <a:r>
              <a:rPr lang="zh-CN" altLang="en-US" sz="1600" dirty="0"/>
              <a:t>持久性内存</a:t>
            </a: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4810" y="3203552"/>
            <a:ext cx="1097978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-LRU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依次访问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1-3-2-4-2-3-1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4386" y="5627369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0783" y="5625000"/>
            <a:ext cx="2077213" cy="311463"/>
            <a:chOff x="3800475" y="2321719"/>
            <a:chExt cx="2077213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44" y="5117304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3577" y="5625000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17180" y="5625000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79170" y="4918326"/>
            <a:ext cx="340158" cy="661756"/>
            <a:chOff x="5154824" y="3441353"/>
            <a:chExt cx="340158" cy="661756"/>
          </a:xfrm>
        </p:grpSpPr>
        <p:sp>
          <p:nvSpPr>
            <p:cNvPr id="48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34508" y="3391884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34508" y="367282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4508" y="3953937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085" y="31077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33576" y="4241292"/>
            <a:ext cx="725853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-LRU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依次访问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1-3-2-4-2-3-1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8720" y="5634550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5117" y="5632181"/>
            <a:ext cx="2077213" cy="311463"/>
            <a:chOff x="3800475" y="2321719"/>
            <a:chExt cx="2077213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78" y="5124485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7911" y="5632181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21514" y="5632181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83504" y="4925507"/>
            <a:ext cx="340158" cy="661756"/>
            <a:chOff x="5154824" y="3441353"/>
            <a:chExt cx="340158" cy="661756"/>
          </a:xfrm>
        </p:grpSpPr>
        <p:sp>
          <p:nvSpPr>
            <p:cNvPr id="48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34508" y="3561492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34508" y="384243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4508" y="412354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085" y="327734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38534" y="3564332"/>
            <a:ext cx="721519" cy="311402"/>
            <a:chOff x="3800475" y="2321719"/>
            <a:chExt cx="721519" cy="1227329"/>
          </a:xfrm>
        </p:grpSpPr>
        <p:sp>
          <p:nvSpPr>
            <p:cNvPr id="77" name="矩形 7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2189" y="35191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t=1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1789" y="4407866"/>
            <a:ext cx="728264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-LRU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依次访问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1-3-2-4-2-3-1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5317" y="5679207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1714" y="5676838"/>
            <a:ext cx="721519" cy="311463"/>
            <a:chOff x="3800475" y="2321719"/>
            <a:chExt cx="721519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75" y="5169142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4508" y="5676838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18111" y="5676838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456889" y="4978651"/>
            <a:ext cx="340158" cy="661756"/>
            <a:chOff x="5154824" y="3441353"/>
            <a:chExt cx="340158" cy="661756"/>
          </a:xfrm>
        </p:grpSpPr>
        <p:sp>
          <p:nvSpPr>
            <p:cNvPr id="48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34508" y="356149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34508" y="3842434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4508" y="4123544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085" y="327734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38534" y="3564331"/>
            <a:ext cx="721519" cy="311402"/>
            <a:chOff x="3800475" y="2321719"/>
            <a:chExt cx="721519" cy="1227329"/>
          </a:xfrm>
        </p:grpSpPr>
        <p:sp>
          <p:nvSpPr>
            <p:cNvPr id="77" name="矩形 7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2189" y="351915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t=1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134508" y="3848899"/>
            <a:ext cx="721519" cy="311463"/>
            <a:chOff x="3800475" y="2321719"/>
            <a:chExt cx="721519" cy="1207211"/>
          </a:xfrm>
        </p:grpSpPr>
        <p:sp>
          <p:nvSpPr>
            <p:cNvPr id="58" name="矩形 5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4626457" y="382180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t=2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1789" y="4392302"/>
            <a:ext cx="728264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-LRU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依次访问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1-3-2-4-2-3-1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5317" y="5649079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1714" y="5646710"/>
            <a:ext cx="721519" cy="311463"/>
            <a:chOff x="3800475" y="2321719"/>
            <a:chExt cx="721519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75" y="5139014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4508" y="5646710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18111" y="5646710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92394" y="4929241"/>
            <a:ext cx="340158" cy="661756"/>
            <a:chOff x="5154824" y="3441353"/>
            <a:chExt cx="340158" cy="661756"/>
          </a:xfrm>
        </p:grpSpPr>
        <p:sp>
          <p:nvSpPr>
            <p:cNvPr id="48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34508" y="3546740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34508" y="3827683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4508" y="4108793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085" y="326259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38534" y="3549580"/>
            <a:ext cx="721519" cy="311402"/>
            <a:chOff x="3800475" y="2321719"/>
            <a:chExt cx="721519" cy="1227329"/>
          </a:xfrm>
        </p:grpSpPr>
        <p:sp>
          <p:nvSpPr>
            <p:cNvPr id="77" name="矩形 7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2189" y="350440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t=1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134508" y="3834148"/>
            <a:ext cx="721519" cy="311463"/>
            <a:chOff x="3800475" y="2321719"/>
            <a:chExt cx="721519" cy="1207211"/>
          </a:xfrm>
        </p:grpSpPr>
        <p:sp>
          <p:nvSpPr>
            <p:cNvPr id="58" name="矩形 5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4626457" y="380705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t=2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135827" y="4130496"/>
            <a:ext cx="721519" cy="311463"/>
            <a:chOff x="3800475" y="2321719"/>
            <a:chExt cx="721519" cy="1207211"/>
          </a:xfrm>
        </p:grpSpPr>
        <p:sp>
          <p:nvSpPr>
            <p:cNvPr id="51" name="矩形 5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26457" y="408867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1789" y="4393451"/>
            <a:ext cx="728264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-LRU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依次访问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1-3-2-4-2-3-1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9343" y="5641193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5740" y="5638824"/>
            <a:ext cx="721519" cy="311463"/>
            <a:chOff x="3800475" y="2321719"/>
            <a:chExt cx="721519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1" y="5131128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8534" y="5638824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22137" y="5638824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7883" y="4936097"/>
            <a:ext cx="340158" cy="661756"/>
            <a:chOff x="5154824" y="3441353"/>
            <a:chExt cx="340158" cy="661756"/>
          </a:xfrm>
        </p:grpSpPr>
        <p:sp>
          <p:nvSpPr>
            <p:cNvPr id="48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34508" y="355412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34508" y="3835064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4508" y="4116174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085" y="326997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38534" y="3556961"/>
            <a:ext cx="721519" cy="311402"/>
            <a:chOff x="3800475" y="2321719"/>
            <a:chExt cx="721519" cy="1227329"/>
          </a:xfrm>
        </p:grpSpPr>
        <p:sp>
          <p:nvSpPr>
            <p:cNvPr id="77" name="矩形 7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2189" y="35117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t=1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134508" y="3841529"/>
            <a:ext cx="721519" cy="311463"/>
            <a:chOff x="3800475" y="2321719"/>
            <a:chExt cx="721519" cy="1207211"/>
          </a:xfrm>
        </p:grpSpPr>
        <p:sp>
          <p:nvSpPr>
            <p:cNvPr id="58" name="矩形 5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4626457" y="381443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t=2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135827" y="4137877"/>
            <a:ext cx="721519" cy="311463"/>
            <a:chOff x="3800475" y="2321719"/>
            <a:chExt cx="721519" cy="1207211"/>
          </a:xfrm>
        </p:grpSpPr>
        <p:sp>
          <p:nvSpPr>
            <p:cNvPr id="51" name="矩形 5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26457" y="409605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t=3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131789" y="4400832"/>
            <a:ext cx="728264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129082" y="4407007"/>
            <a:ext cx="721519" cy="311463"/>
            <a:chOff x="3800475" y="2321719"/>
            <a:chExt cx="721519" cy="1207211"/>
          </a:xfrm>
        </p:grpSpPr>
        <p:sp>
          <p:nvSpPr>
            <p:cNvPr id="64" name="矩形 6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4624434" y="43651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-LRU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依次访问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1-3-2-4-2-3-1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9343" y="5641193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5740" y="5638824"/>
            <a:ext cx="721519" cy="311463"/>
            <a:chOff x="3800475" y="2321719"/>
            <a:chExt cx="721519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1" y="5131128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8534" y="5638824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22137" y="5638824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34508" y="353199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34508" y="381294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4508" y="409405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085" y="324785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38534" y="3534838"/>
            <a:ext cx="721519" cy="311402"/>
            <a:chOff x="3800475" y="2321719"/>
            <a:chExt cx="721519" cy="1227329"/>
          </a:xfrm>
        </p:grpSpPr>
        <p:sp>
          <p:nvSpPr>
            <p:cNvPr id="77" name="矩形 7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2189" y="348966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t=1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134508" y="3819406"/>
            <a:ext cx="721519" cy="311463"/>
            <a:chOff x="3800475" y="2321719"/>
            <a:chExt cx="721519" cy="1207211"/>
          </a:xfrm>
        </p:grpSpPr>
        <p:sp>
          <p:nvSpPr>
            <p:cNvPr id="58" name="矩形 5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4626457" y="379231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t=2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135827" y="4115754"/>
            <a:ext cx="721519" cy="311463"/>
            <a:chOff x="3800475" y="2321719"/>
            <a:chExt cx="721519" cy="1207211"/>
          </a:xfrm>
        </p:grpSpPr>
        <p:sp>
          <p:nvSpPr>
            <p:cNvPr id="51" name="矩形 5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26457" y="407392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t=3</a:t>
            </a:r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5135827" y="4419449"/>
            <a:ext cx="721519" cy="311463"/>
            <a:chOff x="3800475" y="2321719"/>
            <a:chExt cx="721519" cy="1207211"/>
          </a:xfrm>
        </p:grpSpPr>
        <p:sp>
          <p:nvSpPr>
            <p:cNvPr id="64" name="矩形 6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098381" y="4111557"/>
            <a:ext cx="793600" cy="3229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581220" y="4086819"/>
            <a:ext cx="49404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t=5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37017" y="44110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-LRU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依次访问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1-3-2-4-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2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-3-1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9343" y="5641193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5740" y="5638824"/>
            <a:ext cx="721519" cy="311463"/>
            <a:chOff x="3800475" y="2321719"/>
            <a:chExt cx="721519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1" y="5131128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8534" y="5638824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22137" y="5638824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34508" y="355411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34508" y="383506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4508" y="411617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085" y="326997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38534" y="3556958"/>
            <a:ext cx="721519" cy="311402"/>
            <a:chOff x="3800475" y="2321719"/>
            <a:chExt cx="721519" cy="1227329"/>
          </a:xfrm>
        </p:grpSpPr>
        <p:sp>
          <p:nvSpPr>
            <p:cNvPr id="77" name="矩形 7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2189" y="35117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t=1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134508" y="3841526"/>
            <a:ext cx="721519" cy="311463"/>
            <a:chOff x="3800475" y="2321719"/>
            <a:chExt cx="721519" cy="1207211"/>
          </a:xfrm>
        </p:grpSpPr>
        <p:sp>
          <p:nvSpPr>
            <p:cNvPr id="58" name="矩形 5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4626457" y="381443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t=2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135827" y="4137874"/>
            <a:ext cx="721519" cy="311463"/>
            <a:chOff x="3800475" y="2321719"/>
            <a:chExt cx="721519" cy="1207211"/>
          </a:xfrm>
        </p:grpSpPr>
        <p:sp>
          <p:nvSpPr>
            <p:cNvPr id="51" name="矩形 5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26457" y="40960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t=5</a:t>
            </a:r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5128776" y="4434589"/>
            <a:ext cx="721519" cy="311463"/>
            <a:chOff x="3800475" y="2321719"/>
            <a:chExt cx="721519" cy="1207211"/>
          </a:xfrm>
        </p:grpSpPr>
        <p:sp>
          <p:nvSpPr>
            <p:cNvPr id="64" name="矩形 6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098381" y="3822886"/>
            <a:ext cx="793600" cy="3229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596178" y="3792724"/>
            <a:ext cx="49404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t=6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24128" y="438901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-LRU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依次访问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1-3-2-4-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2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3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9343" y="5641193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5740" y="5638824"/>
            <a:ext cx="721519" cy="311463"/>
            <a:chOff x="3800475" y="2321719"/>
            <a:chExt cx="721519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1" y="5131128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8534" y="5638824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22137" y="5638824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34508" y="3524619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34508" y="3805562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4508" y="4086672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085" y="324047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38534" y="3527459"/>
            <a:ext cx="721519" cy="311402"/>
            <a:chOff x="3800475" y="2321719"/>
            <a:chExt cx="721519" cy="1227329"/>
          </a:xfrm>
        </p:grpSpPr>
        <p:sp>
          <p:nvSpPr>
            <p:cNvPr id="77" name="矩形 7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2189" y="348228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t=1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134508" y="3812027"/>
            <a:ext cx="721519" cy="311463"/>
            <a:chOff x="3800475" y="2321719"/>
            <a:chExt cx="721519" cy="1207211"/>
          </a:xfrm>
        </p:grpSpPr>
        <p:sp>
          <p:nvSpPr>
            <p:cNvPr id="58" name="矩形 5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4626457" y="378493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t=6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135827" y="4108375"/>
            <a:ext cx="721519" cy="311463"/>
            <a:chOff x="3800475" y="2321719"/>
            <a:chExt cx="721519" cy="1207211"/>
          </a:xfrm>
        </p:grpSpPr>
        <p:sp>
          <p:nvSpPr>
            <p:cNvPr id="51" name="矩形 5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26457" y="406654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t=5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106228" y="3499596"/>
            <a:ext cx="793600" cy="3229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607896" y="3456691"/>
            <a:ext cx="49404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t=7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128776" y="4405210"/>
            <a:ext cx="721519" cy="311463"/>
            <a:chOff x="3800475" y="2321719"/>
            <a:chExt cx="721519" cy="1207211"/>
          </a:xfrm>
        </p:grpSpPr>
        <p:sp>
          <p:nvSpPr>
            <p:cNvPr id="72" name="矩形 7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4624128" y="438901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-LRU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LRU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Least Recently Used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）算法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帧中页面附加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，记录最后被访问的时间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选择具有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最早时间戳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帧逐出</a:t>
            </a:r>
            <a:endParaRPr lang="en-US" altLang="zh-CN" sz="1600" kern="1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E.g. 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依次访问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1-3-2-4-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2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3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9343" y="5641193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5740" y="5638824"/>
            <a:ext cx="721519" cy="311463"/>
            <a:chOff x="3800475" y="2321719"/>
            <a:chExt cx="721519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1" y="5131128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8534" y="5638824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22137" y="5638824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34508" y="3524619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34508" y="3805562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4508" y="4086672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085" y="324047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38534" y="3527459"/>
            <a:ext cx="721519" cy="311402"/>
            <a:chOff x="3800475" y="2321719"/>
            <a:chExt cx="721519" cy="1227329"/>
          </a:xfrm>
        </p:grpSpPr>
        <p:sp>
          <p:nvSpPr>
            <p:cNvPr id="77" name="矩形 7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2189" y="348228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t=7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134508" y="3812027"/>
            <a:ext cx="721519" cy="311463"/>
            <a:chOff x="3800475" y="2321719"/>
            <a:chExt cx="721519" cy="1207211"/>
          </a:xfrm>
        </p:grpSpPr>
        <p:sp>
          <p:nvSpPr>
            <p:cNvPr id="58" name="矩形 5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4626457" y="378493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t=6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135827" y="4108375"/>
            <a:ext cx="721519" cy="311463"/>
            <a:chOff x="3800475" y="2321719"/>
            <a:chExt cx="721519" cy="1207211"/>
          </a:xfrm>
        </p:grpSpPr>
        <p:sp>
          <p:nvSpPr>
            <p:cNvPr id="51" name="矩形 5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846364" y="2336006"/>
              <a:ext cx="665028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26457" y="406654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t=5</a:t>
            </a:r>
            <a:endParaRPr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128776" y="4405210"/>
            <a:ext cx="721519" cy="311463"/>
            <a:chOff x="3800475" y="2321719"/>
            <a:chExt cx="721519" cy="1207211"/>
          </a:xfrm>
        </p:grpSpPr>
        <p:sp>
          <p:nvSpPr>
            <p:cNvPr id="72" name="矩形 7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4624128" y="438901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t=4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2391264" y="4588780"/>
            <a:ext cx="3163834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Buffer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命中次数：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Buffer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未命中次数：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	4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-CLOCK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50305040509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CLOCK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时钟置换算法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LRU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的一种近似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环形组织帧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不需要时间戳，但需要一个比特作为标记 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u=0/1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0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：最近没有被使用，应该被换出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：最近被使用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时钟指针旋转检查标记位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为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0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则可置换，为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则不可换出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刚换进时置该帧为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1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，被访问后变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0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8" y="3756631"/>
            <a:ext cx="903922" cy="90392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684386" y="5627369"/>
            <a:ext cx="721519" cy="311402"/>
            <a:chOff x="3800475" y="2321719"/>
            <a:chExt cx="721519" cy="1227329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00783" y="5625000"/>
            <a:ext cx="2077213" cy="311463"/>
            <a:chOff x="3800475" y="2321719"/>
            <a:chExt cx="2077213" cy="1207211"/>
          </a:xfrm>
        </p:grpSpPr>
        <p:sp>
          <p:nvSpPr>
            <p:cNvPr id="34" name="矩形 3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665131" y="4836361"/>
            <a:ext cx="4659591" cy="22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44" y="5117304"/>
            <a:ext cx="933450" cy="933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133577" y="5625000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17180" y="5625000"/>
            <a:ext cx="721519" cy="311463"/>
            <a:chOff x="3800475" y="2321719"/>
            <a:chExt cx="721519" cy="1207211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79170" y="4918326"/>
            <a:ext cx="340158" cy="661756"/>
            <a:chOff x="5154824" y="3441353"/>
            <a:chExt cx="340158" cy="661756"/>
          </a:xfrm>
        </p:grpSpPr>
        <p:sp>
          <p:nvSpPr>
            <p:cNvPr id="48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129493" y="346841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29058" y="3973456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29493" y="4407531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29493" y="292059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97826" y="397586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02540" y="3225921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u = 0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40488" y="3753073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u = 0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09256" y="3743131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u = 0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40923" y="4621623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u = 0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5429121" y="4056824"/>
            <a:ext cx="58057" cy="4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456767" y="3745557"/>
            <a:ext cx="4776" cy="328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物理存储介质的分类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易失性/非易失性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250156"/>
            <a:ext cx="7629525" cy="4829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42658" y="6187633"/>
            <a:ext cx="26869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/>
              <a:t>来源： https://gist.github.com/hellerbarde/2843375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页面置换算法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LRU/CLOCK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置换算法在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顺序洪泛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下存在问题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Eg.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查询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q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需要顺序扫描</a:t>
            </a:r>
            <a:r>
              <a:rPr lang="zh-CN" altLang="en-US" sz="160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所有页面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污染缓冲池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每个载入的页面都只被读取一次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之后再无读取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缓冲池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0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命中率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在一些应用场景中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最近被使用的页面可能是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最不需要保留的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顺序洪泛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72" y="3878217"/>
            <a:ext cx="903922" cy="90392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425160" y="5748955"/>
            <a:ext cx="721519" cy="311402"/>
            <a:chOff x="3800475" y="2321719"/>
            <a:chExt cx="721519" cy="1227329"/>
          </a:xfrm>
        </p:grpSpPr>
        <p:sp>
          <p:nvSpPr>
            <p:cNvPr id="28" name="矩形 2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41557" y="5746586"/>
            <a:ext cx="2077213" cy="311463"/>
            <a:chOff x="3800475" y="2321719"/>
            <a:chExt cx="2077213" cy="1207211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V="1">
            <a:off x="3405905" y="4922186"/>
            <a:ext cx="5192869" cy="357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8" y="5238890"/>
            <a:ext cx="933450" cy="9334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6874351" y="5746586"/>
            <a:ext cx="721519" cy="311463"/>
            <a:chOff x="3800475" y="2321719"/>
            <a:chExt cx="721519" cy="1207211"/>
          </a:xfrm>
        </p:grpSpPr>
        <p:sp>
          <p:nvSpPr>
            <p:cNvPr id="36" name="矩形 3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57954" y="5746586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875282" y="383793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5282" y="411887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5282" y="43999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11859" y="355379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685984" y="5752580"/>
            <a:ext cx="721519" cy="311463"/>
            <a:chOff x="3800475" y="2321719"/>
            <a:chExt cx="721519" cy="1207211"/>
          </a:xfrm>
        </p:grpSpPr>
        <p:sp>
          <p:nvSpPr>
            <p:cNvPr id="49" name="矩形 4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47772" y="1975198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*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WHERE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StudentID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= 95001;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3238" y="1959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0290" y="5033571"/>
            <a:ext cx="418704" cy="661756"/>
            <a:chOff x="5154824" y="3441353"/>
            <a:chExt cx="418704" cy="661756"/>
          </a:xfrm>
        </p:grpSpPr>
        <p:sp>
          <p:nvSpPr>
            <p:cNvPr id="54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54824" y="3441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r>
                <a:rPr lang="en-US" altLang="zh-CN" baseline="-25000" dirty="0">
                  <a:solidFill>
                    <a:srgbClr val="C00000"/>
                  </a:solidFill>
                </a:rPr>
                <a:t>1</a:t>
              </a:r>
              <a:endParaRPr lang="zh-CN" altLang="en-US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82402" y="3830791"/>
            <a:ext cx="2077213" cy="311463"/>
            <a:chOff x="3800475" y="2321719"/>
            <a:chExt cx="2077213" cy="1207211"/>
          </a:xfrm>
        </p:grpSpPr>
        <p:sp>
          <p:nvSpPr>
            <p:cNvPr id="57" name="矩形 5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7772" y="2453799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AVG(Sage)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43238" y="2438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4576169" y="5023839"/>
            <a:ext cx="418704" cy="661756"/>
            <a:chOff x="5154824" y="3441353"/>
            <a:chExt cx="418704" cy="661756"/>
          </a:xfrm>
        </p:grpSpPr>
        <p:sp>
          <p:nvSpPr>
            <p:cNvPr id="62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154824" y="3441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顺序洪泛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72" y="3878217"/>
            <a:ext cx="903922" cy="90392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425160" y="5748955"/>
            <a:ext cx="721519" cy="311402"/>
            <a:chOff x="3800475" y="2321719"/>
            <a:chExt cx="721519" cy="1227329"/>
          </a:xfrm>
        </p:grpSpPr>
        <p:sp>
          <p:nvSpPr>
            <p:cNvPr id="28" name="矩形 2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41557" y="5746586"/>
            <a:ext cx="2077213" cy="311463"/>
            <a:chOff x="3800475" y="2321719"/>
            <a:chExt cx="2077213" cy="1207211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V="1">
            <a:off x="3405905" y="4922186"/>
            <a:ext cx="5192869" cy="357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8" y="5238890"/>
            <a:ext cx="933450" cy="9334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6874351" y="5746586"/>
            <a:ext cx="721519" cy="311463"/>
            <a:chOff x="3800475" y="2321719"/>
            <a:chExt cx="721519" cy="1207211"/>
          </a:xfrm>
        </p:grpSpPr>
        <p:sp>
          <p:nvSpPr>
            <p:cNvPr id="36" name="矩形 3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57954" y="5746586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875282" y="383793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5282" y="411887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5282" y="43999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11859" y="355379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685984" y="5752580"/>
            <a:ext cx="721519" cy="311463"/>
            <a:chOff x="3800475" y="2321719"/>
            <a:chExt cx="721519" cy="1207211"/>
          </a:xfrm>
        </p:grpSpPr>
        <p:sp>
          <p:nvSpPr>
            <p:cNvPr id="49" name="矩形 4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47772" y="1975198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*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WHERE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StudentID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= 95001;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3238" y="1959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882402" y="3834416"/>
            <a:ext cx="735363" cy="307777"/>
            <a:chOff x="3800475" y="2276452"/>
            <a:chExt cx="735363" cy="1192924"/>
          </a:xfrm>
        </p:grpSpPr>
        <p:sp>
          <p:nvSpPr>
            <p:cNvPr id="57" name="矩形 5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14319" y="2276452"/>
              <a:ext cx="721519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7772" y="2453799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AVG(Sage)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43238" y="2438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4576169" y="5023839"/>
            <a:ext cx="418704" cy="661756"/>
            <a:chOff x="5154824" y="3441353"/>
            <a:chExt cx="418704" cy="661756"/>
          </a:xfrm>
        </p:grpSpPr>
        <p:sp>
          <p:nvSpPr>
            <p:cNvPr id="62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154824" y="3441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78685" y="4129737"/>
            <a:ext cx="721519" cy="311402"/>
            <a:chOff x="3800475" y="2321719"/>
            <a:chExt cx="721519" cy="1227329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顺序洪泛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72" y="3878217"/>
            <a:ext cx="903922" cy="90392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425160" y="5748955"/>
            <a:ext cx="721519" cy="311402"/>
            <a:chOff x="3800475" y="2321719"/>
            <a:chExt cx="721519" cy="1227329"/>
          </a:xfrm>
        </p:grpSpPr>
        <p:sp>
          <p:nvSpPr>
            <p:cNvPr id="28" name="矩形 2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41557" y="5746586"/>
            <a:ext cx="2077213" cy="311463"/>
            <a:chOff x="3800475" y="2321719"/>
            <a:chExt cx="2077213" cy="1207211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V="1">
            <a:off x="3405905" y="4922186"/>
            <a:ext cx="5192869" cy="357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8" y="5238890"/>
            <a:ext cx="933450" cy="9334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6874351" y="5746586"/>
            <a:ext cx="721519" cy="311463"/>
            <a:chOff x="3800475" y="2321719"/>
            <a:chExt cx="721519" cy="1207211"/>
          </a:xfrm>
        </p:grpSpPr>
        <p:sp>
          <p:nvSpPr>
            <p:cNvPr id="36" name="矩形 3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57954" y="5746586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875282" y="383793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5282" y="411887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5282" y="43999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11859" y="355379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685984" y="5752580"/>
            <a:ext cx="721519" cy="311463"/>
            <a:chOff x="3800475" y="2321719"/>
            <a:chExt cx="721519" cy="1207211"/>
          </a:xfrm>
        </p:grpSpPr>
        <p:sp>
          <p:nvSpPr>
            <p:cNvPr id="49" name="矩形 4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47772" y="1975198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*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WHERE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StudentID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= 95001;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3238" y="1959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882402" y="3834416"/>
            <a:ext cx="735363" cy="307777"/>
            <a:chOff x="3800475" y="2276452"/>
            <a:chExt cx="735363" cy="1192924"/>
          </a:xfrm>
        </p:grpSpPr>
        <p:sp>
          <p:nvSpPr>
            <p:cNvPr id="57" name="矩形 5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14319" y="2276452"/>
              <a:ext cx="721519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7772" y="2453799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AVG(Sage)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43238" y="2438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6206979" y="5044651"/>
            <a:ext cx="418704" cy="661756"/>
            <a:chOff x="5154824" y="3441353"/>
            <a:chExt cx="418704" cy="661756"/>
          </a:xfrm>
        </p:grpSpPr>
        <p:sp>
          <p:nvSpPr>
            <p:cNvPr id="62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154824" y="3441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78685" y="4129737"/>
            <a:ext cx="721519" cy="311402"/>
            <a:chOff x="3800475" y="2321719"/>
            <a:chExt cx="721519" cy="1227329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881221" y="4401366"/>
            <a:ext cx="721519" cy="311463"/>
            <a:chOff x="3800475" y="2321719"/>
            <a:chExt cx="721519" cy="1207211"/>
          </a:xfrm>
        </p:grpSpPr>
        <p:sp>
          <p:nvSpPr>
            <p:cNvPr id="66" name="矩形 6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顺序洪泛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72" y="3878217"/>
            <a:ext cx="903922" cy="90392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425160" y="5748955"/>
            <a:ext cx="721519" cy="311402"/>
            <a:chOff x="3800475" y="2321719"/>
            <a:chExt cx="721519" cy="1227329"/>
          </a:xfrm>
        </p:grpSpPr>
        <p:sp>
          <p:nvSpPr>
            <p:cNvPr id="28" name="矩形 2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41557" y="5746586"/>
            <a:ext cx="2077213" cy="311463"/>
            <a:chOff x="3800475" y="2321719"/>
            <a:chExt cx="2077213" cy="1207211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V="1">
            <a:off x="3405905" y="4922186"/>
            <a:ext cx="5192869" cy="357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8" y="5238890"/>
            <a:ext cx="933450" cy="9334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6874351" y="5746586"/>
            <a:ext cx="721519" cy="311463"/>
            <a:chOff x="3800475" y="2321719"/>
            <a:chExt cx="721519" cy="1207211"/>
          </a:xfrm>
        </p:grpSpPr>
        <p:sp>
          <p:nvSpPr>
            <p:cNvPr id="36" name="矩形 3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57954" y="5746586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875282" y="383793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5282" y="411887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5282" y="43999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11859" y="355379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685984" y="5752580"/>
            <a:ext cx="721519" cy="311463"/>
            <a:chOff x="3800475" y="2321719"/>
            <a:chExt cx="721519" cy="1207211"/>
          </a:xfrm>
        </p:grpSpPr>
        <p:sp>
          <p:nvSpPr>
            <p:cNvPr id="49" name="矩形 4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47772" y="1975198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*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WHERE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StudentID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= 95001;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3238" y="1959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882402" y="3834416"/>
            <a:ext cx="735363" cy="307777"/>
            <a:chOff x="3800475" y="2276452"/>
            <a:chExt cx="735363" cy="1192924"/>
          </a:xfrm>
        </p:grpSpPr>
        <p:sp>
          <p:nvSpPr>
            <p:cNvPr id="57" name="矩形 5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14319" y="2276452"/>
              <a:ext cx="721519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7772" y="2453799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AVG(Sage)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43238" y="2438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7047653" y="5044651"/>
            <a:ext cx="418704" cy="661756"/>
            <a:chOff x="5154824" y="3441353"/>
            <a:chExt cx="418704" cy="661756"/>
          </a:xfrm>
        </p:grpSpPr>
        <p:sp>
          <p:nvSpPr>
            <p:cNvPr id="62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154824" y="3441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78685" y="4129737"/>
            <a:ext cx="721519" cy="311402"/>
            <a:chOff x="3800475" y="2321719"/>
            <a:chExt cx="721519" cy="1227329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6861203" y="4131776"/>
            <a:ext cx="741537" cy="3325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881221" y="4401366"/>
            <a:ext cx="721519" cy="311463"/>
            <a:chOff x="3800475" y="2321719"/>
            <a:chExt cx="721519" cy="1207211"/>
          </a:xfrm>
        </p:grpSpPr>
        <p:sp>
          <p:nvSpPr>
            <p:cNvPr id="66" name="矩形 6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77946" y="4137738"/>
            <a:ext cx="721519" cy="311463"/>
            <a:chOff x="3800475" y="2321719"/>
            <a:chExt cx="721519" cy="1207211"/>
          </a:xfrm>
        </p:grpSpPr>
        <p:sp>
          <p:nvSpPr>
            <p:cNvPr id="69" name="矩形 6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顺序洪泛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72" y="3878217"/>
            <a:ext cx="903922" cy="90392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425160" y="5748955"/>
            <a:ext cx="721519" cy="311402"/>
            <a:chOff x="3800475" y="2321719"/>
            <a:chExt cx="721519" cy="1227329"/>
          </a:xfrm>
        </p:grpSpPr>
        <p:sp>
          <p:nvSpPr>
            <p:cNvPr id="28" name="矩形 2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41557" y="5746586"/>
            <a:ext cx="2077213" cy="311463"/>
            <a:chOff x="3800475" y="2321719"/>
            <a:chExt cx="2077213" cy="1207211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V="1">
            <a:off x="3405905" y="4922186"/>
            <a:ext cx="5192869" cy="357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8" y="5238890"/>
            <a:ext cx="933450" cy="9334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6874351" y="5746586"/>
            <a:ext cx="721519" cy="311463"/>
            <a:chOff x="3800475" y="2321719"/>
            <a:chExt cx="721519" cy="1207211"/>
          </a:xfrm>
        </p:grpSpPr>
        <p:sp>
          <p:nvSpPr>
            <p:cNvPr id="36" name="矩形 3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57954" y="5746586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875282" y="383793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5282" y="411887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5282" y="43999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11859" y="355379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685984" y="5752580"/>
            <a:ext cx="721519" cy="311463"/>
            <a:chOff x="3800475" y="2321719"/>
            <a:chExt cx="721519" cy="1207211"/>
          </a:xfrm>
        </p:grpSpPr>
        <p:sp>
          <p:nvSpPr>
            <p:cNvPr id="49" name="矩形 4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47772" y="1975198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*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WHERE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StudentID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= 95001;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3238" y="1959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882402" y="3834416"/>
            <a:ext cx="735363" cy="307777"/>
            <a:chOff x="3800475" y="2276452"/>
            <a:chExt cx="735363" cy="1192924"/>
          </a:xfrm>
        </p:grpSpPr>
        <p:sp>
          <p:nvSpPr>
            <p:cNvPr id="57" name="矩形 5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14319" y="2276452"/>
              <a:ext cx="721519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7772" y="2453799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AVG(Sage)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43238" y="2438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7047653" y="5044651"/>
            <a:ext cx="418704" cy="661756"/>
            <a:chOff x="5154824" y="3441353"/>
            <a:chExt cx="418704" cy="661756"/>
          </a:xfrm>
        </p:grpSpPr>
        <p:sp>
          <p:nvSpPr>
            <p:cNvPr id="62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154824" y="3441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78685" y="4129737"/>
            <a:ext cx="721519" cy="311402"/>
            <a:chOff x="3800475" y="2321719"/>
            <a:chExt cx="721519" cy="1227329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881221" y="4401366"/>
            <a:ext cx="721519" cy="311463"/>
            <a:chOff x="3800475" y="2321719"/>
            <a:chExt cx="721519" cy="1207211"/>
          </a:xfrm>
        </p:grpSpPr>
        <p:sp>
          <p:nvSpPr>
            <p:cNvPr id="66" name="矩形 6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77768" y="4135425"/>
            <a:ext cx="721519" cy="311463"/>
            <a:chOff x="3800475" y="2321719"/>
            <a:chExt cx="721519" cy="1207211"/>
          </a:xfrm>
        </p:grpSpPr>
        <p:sp>
          <p:nvSpPr>
            <p:cNvPr id="69" name="矩形 6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顺序洪泛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72" y="3878217"/>
            <a:ext cx="903922" cy="90392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425160" y="5748955"/>
            <a:ext cx="721519" cy="311402"/>
            <a:chOff x="3800475" y="2321719"/>
            <a:chExt cx="721519" cy="1227329"/>
          </a:xfrm>
        </p:grpSpPr>
        <p:sp>
          <p:nvSpPr>
            <p:cNvPr id="28" name="矩形 2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41557" y="5746586"/>
            <a:ext cx="2077213" cy="311463"/>
            <a:chOff x="3800475" y="2321719"/>
            <a:chExt cx="2077213" cy="1207211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V="1">
            <a:off x="3405905" y="4922186"/>
            <a:ext cx="5192869" cy="357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8" y="5238890"/>
            <a:ext cx="933450" cy="9334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6874351" y="5746586"/>
            <a:ext cx="721519" cy="311463"/>
            <a:chOff x="3800475" y="2321719"/>
            <a:chExt cx="721519" cy="1207211"/>
          </a:xfrm>
        </p:grpSpPr>
        <p:sp>
          <p:nvSpPr>
            <p:cNvPr id="36" name="矩形 3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57954" y="5746586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875282" y="383793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5282" y="411887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5282" y="43999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11859" y="355379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685984" y="5752580"/>
            <a:ext cx="721519" cy="311463"/>
            <a:chOff x="3800475" y="2321719"/>
            <a:chExt cx="721519" cy="1207211"/>
          </a:xfrm>
        </p:grpSpPr>
        <p:sp>
          <p:nvSpPr>
            <p:cNvPr id="49" name="矩形 4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47772" y="1975198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*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WHERE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StudentID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= 95001;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3238" y="1959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882402" y="3834416"/>
            <a:ext cx="735363" cy="307777"/>
            <a:chOff x="3800475" y="2276452"/>
            <a:chExt cx="735363" cy="1192924"/>
          </a:xfrm>
        </p:grpSpPr>
        <p:sp>
          <p:nvSpPr>
            <p:cNvPr id="57" name="矩形 5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14319" y="2276452"/>
              <a:ext cx="721519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7772" y="2453799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AVG(Sage)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43238" y="2438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7835009" y="5052469"/>
            <a:ext cx="418704" cy="661756"/>
            <a:chOff x="5154824" y="3441353"/>
            <a:chExt cx="418704" cy="661756"/>
          </a:xfrm>
        </p:grpSpPr>
        <p:sp>
          <p:nvSpPr>
            <p:cNvPr id="62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154824" y="3441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78685" y="4129737"/>
            <a:ext cx="721519" cy="311402"/>
            <a:chOff x="3800475" y="2321719"/>
            <a:chExt cx="721519" cy="1227329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881221" y="4401366"/>
            <a:ext cx="721519" cy="311463"/>
            <a:chOff x="3800475" y="2321719"/>
            <a:chExt cx="721519" cy="1207211"/>
          </a:xfrm>
        </p:grpSpPr>
        <p:sp>
          <p:nvSpPr>
            <p:cNvPr id="66" name="矩形 6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78684" y="4129676"/>
            <a:ext cx="721519" cy="311463"/>
            <a:chOff x="3800475" y="2321719"/>
            <a:chExt cx="721519" cy="1207211"/>
          </a:xfrm>
        </p:grpSpPr>
        <p:sp>
          <p:nvSpPr>
            <p:cNvPr id="69" name="矩形 6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866292" y="3830324"/>
            <a:ext cx="741537" cy="3014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顺序洪泛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72" y="3878217"/>
            <a:ext cx="903922" cy="90392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425160" y="5748955"/>
            <a:ext cx="721519" cy="311402"/>
            <a:chOff x="3800475" y="2321719"/>
            <a:chExt cx="721519" cy="1227329"/>
          </a:xfrm>
        </p:grpSpPr>
        <p:sp>
          <p:nvSpPr>
            <p:cNvPr id="28" name="矩形 27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41557" y="5746586"/>
            <a:ext cx="2077213" cy="311463"/>
            <a:chOff x="3800475" y="2321719"/>
            <a:chExt cx="2077213" cy="1207211"/>
          </a:xfrm>
        </p:grpSpPr>
        <p:sp>
          <p:nvSpPr>
            <p:cNvPr id="31" name="矩形 30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V="1">
            <a:off x="3405905" y="4922186"/>
            <a:ext cx="5192869" cy="357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8" y="5238890"/>
            <a:ext cx="933450" cy="93345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6874351" y="5746586"/>
            <a:ext cx="721519" cy="311463"/>
            <a:chOff x="3800475" y="2321719"/>
            <a:chExt cx="721519" cy="1207211"/>
          </a:xfrm>
        </p:grpSpPr>
        <p:sp>
          <p:nvSpPr>
            <p:cNvPr id="36" name="矩形 3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57954" y="5746586"/>
            <a:ext cx="721519" cy="311463"/>
            <a:chOff x="3800475" y="2321719"/>
            <a:chExt cx="721519" cy="1207211"/>
          </a:xfrm>
        </p:grpSpPr>
        <p:sp>
          <p:nvSpPr>
            <p:cNvPr id="39" name="矩形 3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875282" y="3837935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5282" y="411887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5282" y="4399988"/>
            <a:ext cx="724922" cy="284658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11859" y="355379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缓冲池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685984" y="5752580"/>
            <a:ext cx="721519" cy="311463"/>
            <a:chOff x="3800475" y="2321719"/>
            <a:chExt cx="721519" cy="1207211"/>
          </a:xfrm>
        </p:grpSpPr>
        <p:sp>
          <p:nvSpPr>
            <p:cNvPr id="49" name="矩形 4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47772" y="1975198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*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WHERE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StudentID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= 95001;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3238" y="1959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882402" y="3834416"/>
            <a:ext cx="735363" cy="307777"/>
            <a:chOff x="3800475" y="2276452"/>
            <a:chExt cx="735363" cy="1192924"/>
          </a:xfrm>
        </p:grpSpPr>
        <p:sp>
          <p:nvSpPr>
            <p:cNvPr id="57" name="矩形 5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14319" y="2276452"/>
              <a:ext cx="721519" cy="119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7772" y="2453799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AVG(Sage)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43238" y="2438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7835009" y="5052469"/>
            <a:ext cx="418704" cy="661756"/>
            <a:chOff x="5154824" y="3441353"/>
            <a:chExt cx="418704" cy="661756"/>
          </a:xfrm>
        </p:grpSpPr>
        <p:sp>
          <p:nvSpPr>
            <p:cNvPr id="62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154824" y="3441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78685" y="4129737"/>
            <a:ext cx="721519" cy="311402"/>
            <a:chOff x="3800475" y="2321719"/>
            <a:chExt cx="721519" cy="1227329"/>
          </a:xfrm>
        </p:grpSpPr>
        <p:sp>
          <p:nvSpPr>
            <p:cNvPr id="42" name="矩形 41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881221" y="4401366"/>
            <a:ext cx="721519" cy="311463"/>
            <a:chOff x="3800475" y="2321719"/>
            <a:chExt cx="721519" cy="1207211"/>
          </a:xfrm>
        </p:grpSpPr>
        <p:sp>
          <p:nvSpPr>
            <p:cNvPr id="66" name="矩形 65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78684" y="4129676"/>
            <a:ext cx="721519" cy="311463"/>
            <a:chOff x="3800475" y="2321719"/>
            <a:chExt cx="721519" cy="1207211"/>
          </a:xfrm>
        </p:grpSpPr>
        <p:sp>
          <p:nvSpPr>
            <p:cNvPr id="69" name="矩形 68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81221" y="3848094"/>
            <a:ext cx="721519" cy="311463"/>
            <a:chOff x="3800475" y="2321719"/>
            <a:chExt cx="721519" cy="1207211"/>
          </a:xfrm>
        </p:grpSpPr>
        <p:sp>
          <p:nvSpPr>
            <p:cNvPr id="55" name="矩形 54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647772" y="2917011"/>
            <a:ext cx="5082676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SELECT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*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FROM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Student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WHERE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altLang="zh-CN" sz="1600" dirty="0" err="1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StudentID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= 95002;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43238" y="2901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390290" y="5033571"/>
            <a:ext cx="418704" cy="661756"/>
            <a:chOff x="5154824" y="3441353"/>
            <a:chExt cx="418704" cy="661756"/>
          </a:xfrm>
        </p:grpSpPr>
        <p:sp>
          <p:nvSpPr>
            <p:cNvPr id="74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154824" y="3441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r>
                <a:rPr lang="en-US" altLang="zh-CN" baseline="-25000" dirty="0">
                  <a:solidFill>
                    <a:srgbClr val="C00000"/>
                  </a:solidFill>
                </a:rPr>
                <a:t>3</a:t>
              </a:r>
              <a:endParaRPr lang="zh-CN" altLang="en-US" baseline="-25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6866292" y="4412893"/>
            <a:ext cx="741537" cy="3014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  <p:bldP spid="7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缓冲池管理器</a:t>
            </a: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275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其他问题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3995" y="1440817"/>
            <a:ext cx="81001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锁（脏页面）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页表里记录了每个页面的额外元数据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包括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锁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和计数器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线程更改了某页面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告知存储管理器该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页面将被写回磁盘</a:t>
            </a:r>
            <a:endParaRPr lang="en-US" altLang="zh-CN" sz="16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锁的处理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如果页面有锁，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DBMS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必须马上写回磁盘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保证页面内的更新被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持久化</a:t>
            </a:r>
            <a:endParaRPr lang="en-US" altLang="zh-CN" sz="1600" dirty="0">
              <a:solidFill>
                <a:srgbClr val="C0000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需要权衡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快速页面换出 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vs. 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锁页面（不会被再次读取）写回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后台写策略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周期性的遍历页表以写回被锁页面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一旦被锁页面已经完成写入，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可以选择换出页面或直接解锁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注意：</a:t>
            </a: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Write-ahead-log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日志写入前不能改动被锁页面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其他内存池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Query cache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Plan cache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Log buffer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…</a:t>
            </a:r>
            <a:endParaRPr lang="zh-CN" altLang="en-US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5613479" y="1757629"/>
            <a:ext cx="3100029" cy="2009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597535" y="460174"/>
            <a:ext cx="3111957" cy="2546060"/>
            <a:chOff x="4504815" y="2383661"/>
            <a:chExt cx="4043760" cy="3181214"/>
          </a:xfrm>
        </p:grpSpPr>
        <p:grpSp>
          <p:nvGrpSpPr>
            <p:cNvPr id="47" name="组合 46"/>
            <p:cNvGrpSpPr/>
            <p:nvPr/>
          </p:nvGrpSpPr>
          <p:grpSpPr>
            <a:xfrm>
              <a:off x="5512544" y="5069274"/>
              <a:ext cx="721519" cy="280943"/>
              <a:chOff x="3800475" y="2321719"/>
              <a:chExt cx="721519" cy="110728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846363" y="2336006"/>
                <a:ext cx="608648" cy="1050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</a:rPr>
                  <a:t>Page0</a:t>
                </a:r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337117" y="5064538"/>
              <a:ext cx="721519" cy="285682"/>
              <a:chOff x="3800475" y="2321719"/>
              <a:chExt cx="721519" cy="1107281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846363" y="2336006"/>
                <a:ext cx="608648" cy="1033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</a:rPr>
                  <a:t>Page1</a:t>
                </a:r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7789951" y="5064538"/>
              <a:ext cx="758624" cy="285682"/>
              <a:chOff x="3758014" y="2321721"/>
              <a:chExt cx="800179" cy="1107282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800475" y="2321721"/>
                <a:ext cx="721519" cy="1107282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3758014" y="2336004"/>
                <a:ext cx="800179" cy="1033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</a:rPr>
                  <a:t>Page100</a:t>
                </a:r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7190095" y="4804330"/>
              <a:ext cx="423262" cy="390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…</a:t>
              </a:r>
              <a:endParaRPr lang="zh-CN" altLang="en-US" sz="16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7652206" y="2667804"/>
              <a:ext cx="724922" cy="284658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652206" y="2948747"/>
              <a:ext cx="724922" cy="284658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652206" y="3229857"/>
              <a:ext cx="724922" cy="284658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652206" y="3515682"/>
              <a:ext cx="724922" cy="284658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688783" y="2383661"/>
              <a:ext cx="639894" cy="248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rgbClr val="C00000"/>
                  </a:solidFill>
                  <a:latin typeface="Times New Roman" panose="02020503050405090304" pitchFamily="18" charset="0"/>
                  <a:ea typeface="Microsoft YaHei" panose="020B0503020204020204" pitchFamily="34" charset="-122"/>
                </a:rPr>
                <a:t>缓冲池</a:t>
              </a:r>
              <a:endParaRPr lang="zh-CN" altLang="en-US" sz="800" dirty="0">
                <a:solidFill>
                  <a:srgbClr val="C00000"/>
                </a:solidFill>
              </a:endParaRPr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815" y="4631425"/>
              <a:ext cx="933450" cy="933450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815" y="3050959"/>
              <a:ext cx="903922" cy="903922"/>
            </a:xfrm>
            <a:prstGeom prst="rect">
              <a:avLst/>
            </a:prstGeom>
          </p:spPr>
        </p:pic>
        <p:grpSp>
          <p:nvGrpSpPr>
            <p:cNvPr id="65" name="组合 64"/>
            <p:cNvGrpSpPr/>
            <p:nvPr/>
          </p:nvGrpSpPr>
          <p:grpSpPr>
            <a:xfrm>
              <a:off x="7652207" y="2669661"/>
              <a:ext cx="721519" cy="280943"/>
              <a:chOff x="3800475" y="2321719"/>
              <a:chExt cx="721519" cy="110728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800475" y="2321719"/>
                <a:ext cx="721519" cy="1107281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846363" y="2336006"/>
                <a:ext cx="608649" cy="1050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</a:rPr>
                  <a:t>Page0</a:t>
                </a:r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7627697" y="2949538"/>
              <a:ext cx="758624" cy="285682"/>
              <a:chOff x="3758014" y="2321721"/>
              <a:chExt cx="800179" cy="1107282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790497" y="2321721"/>
                <a:ext cx="758001" cy="1107282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3758014" y="2336004"/>
                <a:ext cx="800179" cy="1033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</a:rPr>
                  <a:t>Page100</a:t>
                </a:r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658083" y="2395858"/>
              <a:ext cx="724922" cy="1404482"/>
              <a:chOff x="5487453" y="2212745"/>
              <a:chExt cx="724922" cy="1404482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5487453" y="2484691"/>
                <a:ext cx="724922" cy="1132536"/>
                <a:chOff x="5148382" y="1520605"/>
                <a:chExt cx="724922" cy="1132536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5148382" y="1520605"/>
                  <a:ext cx="724922" cy="284658"/>
                </a:xfrm>
                <a:prstGeom prst="rect">
                  <a:avLst/>
                </a:prstGeom>
                <a:solidFill>
                  <a:srgbClr val="F2F2F2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rgbClr val="C00000"/>
                      </a:solidFill>
                    </a:rPr>
                    <a:t>Page0</a:t>
                  </a:r>
                  <a:endParaRPr lang="zh-CN" altLang="en-US" sz="8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5148382" y="1801548"/>
                  <a:ext cx="724922" cy="284658"/>
                </a:xfrm>
                <a:prstGeom prst="rect">
                  <a:avLst/>
                </a:prstGeom>
                <a:solidFill>
                  <a:srgbClr val="F2F2F2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rgbClr val="C00000"/>
                      </a:solidFill>
                    </a:rPr>
                    <a:t>Page100</a:t>
                  </a:r>
                  <a:endParaRPr lang="zh-CN" altLang="en-US" sz="8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148382" y="2082658"/>
                  <a:ext cx="724922" cy="284658"/>
                </a:xfrm>
                <a:prstGeom prst="rect">
                  <a:avLst/>
                </a:prstGeom>
                <a:solidFill>
                  <a:srgbClr val="F2F2F2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148382" y="2368483"/>
                  <a:ext cx="724922" cy="284658"/>
                </a:xfrm>
                <a:prstGeom prst="rect">
                  <a:avLst/>
                </a:prstGeom>
                <a:solidFill>
                  <a:srgbClr val="F2F2F2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73" name="矩形 72"/>
              <p:cNvSpPr/>
              <p:nvPr/>
            </p:nvSpPr>
            <p:spPr>
              <a:xfrm>
                <a:off x="5603692" y="2212745"/>
                <a:ext cx="506582" cy="248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800" dirty="0">
                    <a:solidFill>
                      <a:srgbClr val="C00000"/>
                    </a:solidFill>
                    <a:latin typeface="Times New Roman" panose="02020503050405090304" pitchFamily="18" charset="0"/>
                    <a:ea typeface="Microsoft YaHei" panose="020B0503020204020204" pitchFamily="34" charset="-122"/>
                  </a:rPr>
                  <a:t>页表</a:t>
                </a:r>
                <a:endParaRPr lang="zh-CN" altLang="en-US" sz="8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78" name="直接箭头连接符 77"/>
            <p:cNvCxnSpPr>
              <a:stCxn id="74" idx="3"/>
              <a:endCxn id="66" idx="1"/>
            </p:cNvCxnSpPr>
            <p:nvPr/>
          </p:nvCxnSpPr>
          <p:spPr>
            <a:xfrm>
              <a:off x="6383005" y="2810133"/>
              <a:ext cx="126920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5" idx="3"/>
              <a:endCxn id="59" idx="1"/>
            </p:cNvCxnSpPr>
            <p:nvPr/>
          </p:nvCxnSpPr>
          <p:spPr>
            <a:xfrm>
              <a:off x="6383005" y="3091076"/>
              <a:ext cx="1269201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551" y="2914910"/>
              <a:ext cx="375823" cy="375823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46" y="2663067"/>
              <a:ext cx="260219" cy="260219"/>
            </a:xfrm>
            <a:prstGeom prst="rect">
              <a:avLst/>
            </a:prstGeom>
          </p:spPr>
        </p:pic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82" y="1469750"/>
            <a:ext cx="249173" cy="249173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3377" y="2136338"/>
            <a:ext cx="5697245" cy="3693319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一、物理存储介质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二、面向磁盘的数据结构设计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三、缓冲池</a:t>
            </a:r>
            <a:endParaRPr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四、索引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基本概念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顺序索引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B+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树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哈希表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其他索引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1228511" y="4072970"/>
            <a:ext cx="417251" cy="248575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/>
          <p:cNvSpPr txBox="1"/>
          <p:nvPr/>
        </p:nvSpPr>
        <p:spPr>
          <a:xfrm>
            <a:off x="223330" y="155110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下一节内容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984724" y="86826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89</a:t>
            </a:fld>
            <a:endParaRPr lang="en-US" dirty="0"/>
          </a:p>
        </p:txBody>
      </p:sp>
      <p:sp>
        <p:nvSpPr>
          <p:cNvPr id="14" name="圆角矩形 2"/>
          <p:cNvSpPr/>
          <p:nvPr/>
        </p:nvSpPr>
        <p:spPr>
          <a:xfrm>
            <a:off x="6389370" y="1270635"/>
            <a:ext cx="1137285" cy="44196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sp>
        <p:nvSpPr>
          <p:cNvPr id="15" name="圆角矩形 4"/>
          <p:cNvSpPr/>
          <p:nvPr/>
        </p:nvSpPr>
        <p:spPr>
          <a:xfrm>
            <a:off x="6313170" y="3580765"/>
            <a:ext cx="1212850" cy="44196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执行计划</a:t>
            </a:r>
          </a:p>
        </p:txBody>
      </p:sp>
      <p:cxnSp>
        <p:nvCxnSpPr>
          <p:cNvPr id="16" name="直接箭头连接符 15"/>
          <p:cNvCxnSpPr>
            <a:endCxn id="17" idx="0"/>
          </p:cNvCxnSpPr>
          <p:nvPr/>
        </p:nvCxnSpPr>
        <p:spPr>
          <a:xfrm flipH="1">
            <a:off x="6925945" y="1712595"/>
            <a:ext cx="3810" cy="329565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圆角矩形 19"/>
          <p:cNvSpPr/>
          <p:nvPr/>
        </p:nvSpPr>
        <p:spPr>
          <a:xfrm>
            <a:off x="6407150" y="2042160"/>
            <a:ext cx="1036955" cy="335915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编译器</a:t>
            </a:r>
          </a:p>
        </p:txBody>
      </p:sp>
      <p:sp>
        <p:nvSpPr>
          <p:cNvPr id="18" name="圆角矩形 20"/>
          <p:cNvSpPr/>
          <p:nvPr/>
        </p:nvSpPr>
        <p:spPr>
          <a:xfrm>
            <a:off x="6435725" y="2707005"/>
            <a:ext cx="967105" cy="335915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优化器</a:t>
            </a:r>
          </a:p>
        </p:txBody>
      </p:sp>
      <p:sp>
        <p:nvSpPr>
          <p:cNvPr id="19" name="圆角矩形 21"/>
          <p:cNvSpPr/>
          <p:nvPr/>
        </p:nvSpPr>
        <p:spPr>
          <a:xfrm>
            <a:off x="6451917" y="4544060"/>
            <a:ext cx="967105" cy="335915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/>
              <a:t>执行器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931025" y="2380615"/>
            <a:ext cx="3810" cy="329565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932930" y="3095625"/>
            <a:ext cx="5080" cy="42164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941185" y="4114800"/>
            <a:ext cx="1" cy="404495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790815" y="3270885"/>
            <a:ext cx="14077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1600"/>
              <a:t>join</a:t>
            </a:r>
            <a:r>
              <a:rPr lang="zh-CN" altLang="en-US" sz="1600"/>
              <a:t>算子</a:t>
            </a:r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1600"/>
              <a:t>sort</a:t>
            </a:r>
            <a:r>
              <a:rPr lang="zh-CN" altLang="en-US" sz="1600"/>
              <a:t>算子</a:t>
            </a:r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1600"/>
              <a:t>scan</a:t>
            </a:r>
            <a:r>
              <a:rPr lang="zh-CN" altLang="en-US" sz="1600"/>
              <a:t>算子</a:t>
            </a: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/>
              <a:t>索引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7629525" y="3395980"/>
            <a:ext cx="161290" cy="825500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36205" y="1671955"/>
            <a:ext cx="14077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/>
              <a:t>词法分析</a:t>
            </a: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/>
              <a:t>语法分析</a:t>
            </a: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/>
              <a:t>语义检查</a:t>
            </a: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/>
              <a:t>授权检查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7574915" y="1797050"/>
            <a:ext cx="161290" cy="825500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30"/>
          <p:cNvSpPr/>
          <p:nvPr/>
        </p:nvSpPr>
        <p:spPr>
          <a:xfrm>
            <a:off x="6457633" y="5335270"/>
            <a:ext cx="967105" cy="335915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  <a:endParaRPr lang="zh-CN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946901" y="4906010"/>
            <a:ext cx="1" cy="404495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151271" y="4850802"/>
            <a:ext cx="1573477" cy="514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anose="02020503050405090304" pitchFamily="18" charset="0"/>
              </a:rPr>
              <a:t>传统磁盘</a:t>
            </a:r>
            <a:r>
              <a:rPr lang="en-US" altLang="zh-CN" sz="2800" b="1" dirty="0">
                <a:latin typeface="Times New Roman" panose="02020503050405090304" pitchFamily="18" charset="0"/>
              </a:rPr>
              <a:t>HDD</a:t>
            </a:r>
            <a:endParaRPr lang="zh-CN" altLang="en-US" sz="2800" b="1" dirty="0">
              <a:latin typeface="Times New Roman" panose="02020503050405090304" pitchFamily="18" charset="0"/>
            </a:endParaRPr>
          </a:p>
        </p:txBody>
      </p:sp>
      <p:sp>
        <p:nvSpPr>
          <p:cNvPr id="23555" name="椭圆 5"/>
          <p:cNvSpPr>
            <a:spLocks noChangeArrowheads="1"/>
          </p:cNvSpPr>
          <p:nvPr/>
        </p:nvSpPr>
        <p:spPr bwMode="auto">
          <a:xfrm>
            <a:off x="3864930" y="743270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-2222" y="748030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-110172" y="765772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主要结构</a:t>
            </a:r>
          </a:p>
        </p:txBody>
      </p:sp>
      <p:pic>
        <p:nvPicPr>
          <p:cNvPr id="9" name="Graphic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584" y="3010198"/>
            <a:ext cx="2438279" cy="1761432"/>
          </a:xfrm>
          <a:prstGeom prst="rect">
            <a:avLst/>
          </a:prstGeom>
        </p:spPr>
      </p:pic>
      <p:pic>
        <p:nvPicPr>
          <p:cNvPr id="11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842" y="1738143"/>
            <a:ext cx="4982742" cy="3877022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90</a:t>
            </a:fld>
            <a:endParaRPr lang="en-US" dirty="0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4337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快速读写页面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索引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3995" y="1104546"/>
            <a:ext cx="81001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缓冲池的工作界限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一系列数据交换机制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用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内存读写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来尽可能多的</a:t>
            </a:r>
            <a:r>
              <a:rPr lang="zh-CN" altLang="en-US" sz="16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替换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不必要的</a:t>
            </a:r>
            <a:r>
              <a:rPr lang="en-US" altLang="zh-CN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I/O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DBMS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的执行器需要能够快速读写页面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如何进一步加速</a:t>
            </a:r>
            <a:r>
              <a:rPr lang="zh-CN" altLang="en-US" sz="16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读写</a:t>
            </a: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本身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特殊的数据结构</a:t>
            </a:r>
            <a:endParaRPr lang="en-US" altLang="zh-CN" sz="16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以快速定位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目标所在的内存地址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所在的磁盘页面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哈希表 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and 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树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内部元数据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核心数据存储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表索引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临时数据结构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设计原则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数据组织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如何在内存</a:t>
            </a:r>
            <a:r>
              <a:rPr lang="en-US" altLang="zh-CN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/</a:t>
            </a: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页面中布局数据结构？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存储何种信息以支持快速访问？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并发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如何支持多线程并发访问该数据结构？</a:t>
            </a:r>
            <a:endParaRPr lang="en-US" altLang="zh-CN" sz="16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91</a:t>
            </a:fld>
            <a:endParaRPr lang="en-US" dirty="0"/>
          </a:p>
        </p:txBody>
      </p:sp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加速访问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索引</a:t>
            </a:r>
          </a:p>
        </p:txBody>
      </p:sp>
      <p:sp>
        <p:nvSpPr>
          <p:cNvPr id="9" name="矩形 8"/>
          <p:cNvSpPr/>
          <p:nvPr/>
        </p:nvSpPr>
        <p:spPr>
          <a:xfrm>
            <a:off x="5628571" y="855115"/>
            <a:ext cx="2944205" cy="1715886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5628572" y="855115"/>
          <a:ext cx="2944204" cy="1295400"/>
        </p:xfrm>
        <a:graphic>
          <a:graphicData uri="http://schemas.openxmlformats.org/drawingml/2006/table">
            <a:tbl>
              <a:tblPr/>
              <a:tblGrid>
                <a:gridCol w="5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9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华文中宋" panose="02010600040101010101" pitchFamily="2" charset="-122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98789" y="250811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87598" y="1116445"/>
            <a:ext cx="313754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SELECT</a:t>
            </a:r>
            <a:r>
              <a:rPr lang="en-US" altLang="zh-CN" dirty="0"/>
              <a:t>   </a:t>
            </a:r>
            <a:r>
              <a:rPr lang="zh-CN" altLang="en-US" dirty="0"/>
              <a:t>*</a:t>
            </a:r>
            <a:r>
              <a:rPr lang="en-US" altLang="zh-CN" dirty="0"/>
              <a:t>		  </a:t>
            </a:r>
            <a:r>
              <a:rPr lang="en-US" altLang="zh-CN" dirty="0">
                <a:solidFill>
                  <a:srgbClr val="7030A0"/>
                </a:solidFill>
              </a:rPr>
              <a:t>FROM</a:t>
            </a:r>
            <a:r>
              <a:rPr lang="en-US" altLang="zh-CN" dirty="0"/>
              <a:t>   Student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WHERE</a:t>
            </a:r>
            <a:r>
              <a:rPr lang="en-US" altLang="zh-CN" dirty="0"/>
              <a:t>   </a:t>
            </a:r>
            <a:r>
              <a:rPr lang="en-US" altLang="zh-CN" dirty="0" err="1"/>
              <a:t>StudentID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en-US" altLang="zh-CN" dirty="0">
                <a:solidFill>
                  <a:schemeClr val="bg1"/>
                </a:solidFill>
              </a:rPr>
              <a:t>‘95003‘</a:t>
            </a:r>
            <a:r>
              <a:rPr lang="en-US" altLang="zh-CN" dirty="0"/>
              <a:t>;</a:t>
            </a:r>
          </a:p>
        </p:txBody>
      </p:sp>
      <p:sp>
        <p:nvSpPr>
          <p:cNvPr id="14" name="矩形 13"/>
          <p:cNvSpPr/>
          <p:nvPr/>
        </p:nvSpPr>
        <p:spPr>
          <a:xfrm>
            <a:off x="887596" y="1116445"/>
            <a:ext cx="3137542" cy="9233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86357" y="1361527"/>
            <a:ext cx="3029811" cy="2825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684386" y="5627369"/>
            <a:ext cx="721519" cy="311402"/>
            <a:chOff x="3800475" y="2321719"/>
            <a:chExt cx="721519" cy="1227329"/>
          </a:xfrm>
        </p:grpSpPr>
        <p:sp>
          <p:nvSpPr>
            <p:cNvPr id="17" name="矩形 1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846363" y="2336006"/>
              <a:ext cx="624979" cy="121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00783" y="5625000"/>
            <a:ext cx="2077213" cy="311463"/>
            <a:chOff x="3800475" y="2321719"/>
            <a:chExt cx="2077213" cy="1207211"/>
          </a:xfrm>
        </p:grpSpPr>
        <p:sp>
          <p:nvSpPr>
            <p:cNvPr id="20" name="矩形 1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46363" y="2336006"/>
              <a:ext cx="2031325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Page2		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44" y="5117304"/>
            <a:ext cx="933450" cy="9334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5133577" y="5625000"/>
            <a:ext cx="721519" cy="311463"/>
            <a:chOff x="3800475" y="2321719"/>
            <a:chExt cx="721519" cy="1207211"/>
          </a:xfrm>
        </p:grpSpPr>
        <p:sp>
          <p:nvSpPr>
            <p:cNvPr id="24" name="矩形 23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17180" y="5625000"/>
            <a:ext cx="721519" cy="311463"/>
            <a:chOff x="3800475" y="2321719"/>
            <a:chExt cx="721519" cy="1207211"/>
          </a:xfrm>
        </p:grpSpPr>
        <p:sp>
          <p:nvSpPr>
            <p:cNvPr id="27" name="矩形 26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43706" y="5630994"/>
            <a:ext cx="721519" cy="311463"/>
            <a:chOff x="3800475" y="2321719"/>
            <a:chExt cx="721519" cy="1207211"/>
          </a:xfrm>
        </p:grpSpPr>
        <p:sp>
          <p:nvSpPr>
            <p:cNvPr id="30" name="矩形 29"/>
            <p:cNvSpPr/>
            <p:nvPr/>
          </p:nvSpPr>
          <p:spPr>
            <a:xfrm>
              <a:off x="3800475" y="2321719"/>
              <a:ext cx="721519" cy="1107281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846363" y="2336006"/>
              <a:ext cx="624979" cy="1192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Page5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872684" y="4902246"/>
            <a:ext cx="340158" cy="661756"/>
            <a:chOff x="5154824" y="3441353"/>
            <a:chExt cx="340158" cy="661756"/>
          </a:xfrm>
        </p:grpSpPr>
        <p:sp>
          <p:nvSpPr>
            <p:cNvPr id="33" name="右箭头 66"/>
            <p:cNvSpPr/>
            <p:nvPr/>
          </p:nvSpPr>
          <p:spPr>
            <a:xfrm rot="5400000">
              <a:off x="5170291" y="3851958"/>
              <a:ext cx="338751" cy="16355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54824" y="34413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Q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7" name="右箭头 66"/>
          <p:cNvSpPr/>
          <p:nvPr/>
        </p:nvSpPr>
        <p:spPr>
          <a:xfrm>
            <a:off x="5179465" y="921537"/>
            <a:ext cx="338751" cy="16355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91146" y="3183497"/>
            <a:ext cx="4368822" cy="40011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复杂度：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O(#Pages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*</a:t>
            </a:r>
            <a:r>
              <a:rPr lang="en-US" altLang="zh-CN" sz="2000" kern="100" dirty="0" err="1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page_size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) 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OR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 O(n)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139303" y="3959584"/>
            <a:ext cx="28744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可否做到</a:t>
            </a:r>
            <a:r>
              <a:rPr lang="en-US" altLang="zh-CN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O(log n)? O(1)?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26407 -0.0011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4.16667E-6 0.080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5" grpId="0" animBg="1"/>
      <p:bldP spid="37" grpId="0" animBg="1"/>
      <p:bldP spid="38" grpId="0" animBg="1"/>
      <p:bldP spid="3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92</a:t>
            </a:fld>
            <a:endParaRPr lang="en-US" dirty="0"/>
          </a:p>
        </p:txBody>
      </p:sp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索引数据结构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索引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4181" y="1084560"/>
            <a:ext cx="8295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DBMS</a:t>
            </a:r>
            <a:r>
              <a:rPr lang="zh-CN" altLang="en-US" sz="2000" dirty="0">
                <a:latin typeface="Times New Roman" panose="02020503050405090304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的执行器</a:t>
            </a:r>
            <a:endParaRPr lang="en-US" altLang="zh-CN" sz="2000" dirty="0">
              <a:latin typeface="Times New Roman" panose="02020503050405090304" pitchFamily="18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访问内存以读写数据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需要设计特殊的</a:t>
            </a: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数据结构（即索引）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以提高访问效率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哈希表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树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010" y="2703215"/>
            <a:ext cx="4589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索引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</a:t>
            </a:r>
            <a:r>
              <a:rPr lang="zh-CN" altLang="en-US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设计目标</a:t>
            </a:r>
            <a:endParaRPr lang="en-US" altLang="zh-CN" sz="2000" kern="100" dirty="0">
              <a:solidFill>
                <a:srgbClr val="7030A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组织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如何在内存及页面中布局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存储什么信息以加速访问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并发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如何支持多线程的并发访问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2869" y="2715776"/>
            <a:ext cx="33009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solidFill>
                  <a:srgbClr val="C0000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索引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的</a:t>
            </a:r>
            <a:r>
              <a:rPr lang="zh-CN" altLang="en-US" sz="2000" kern="100" dirty="0">
                <a:solidFill>
                  <a:srgbClr val="7030A0"/>
                </a:solidFill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评价准则</a:t>
            </a:r>
            <a:endParaRPr lang="en-US" altLang="zh-CN" sz="2000" kern="100" dirty="0">
              <a:solidFill>
                <a:srgbClr val="7030A0"/>
              </a:solidFill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访问类型支持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点访问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范围</a:t>
            </a:r>
            <a:r>
              <a:rPr lang="en-US" altLang="zh-CN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/</a:t>
            </a: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区间访问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访问效率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插入效率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删除效率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latin typeface="Times New Roman" panose="02020503050405090304" pitchFamily="18" charset="0"/>
                <a:ea typeface="Microsoft YaHei" panose="020B0503020204020204" pitchFamily="34" charset="-122"/>
                <a:cs typeface="Times New Roman" panose="02020503050405090304" pitchFamily="18" charset="0"/>
              </a:rPr>
              <a:t>空间开销</a:t>
            </a:r>
            <a:endParaRPr lang="en-US" altLang="zh-CN" sz="2000" kern="100" dirty="0">
              <a:latin typeface="Times New Roman" panose="02020503050405090304" pitchFamily="18" charset="0"/>
              <a:ea typeface="Microsoft YaHei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93</a:t>
            </a:fld>
            <a:endParaRPr lang="en-US" dirty="0"/>
          </a:p>
        </p:txBody>
      </p:sp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索引数据结构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索引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4181" y="1084560"/>
            <a:ext cx="8295809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搜索码</a:t>
            </a:r>
            <a:r>
              <a:rPr kumimoji="1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用于在文件中搜索元组的属性或属性组</a:t>
            </a:r>
            <a:endParaRPr kumimoji="1" lang="en-US" altLang="en-US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索引项</a:t>
            </a:r>
            <a:r>
              <a:rPr kumimoji="1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由一个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搜索码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和指针构成</a:t>
            </a:r>
            <a:endParaRPr kumimoji="1" lang="en-US" altLang="zh-CN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指针指向对应该搜索码值的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一条或多条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记录（的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磁盘块</a:t>
            </a:r>
            <a:r>
              <a:rPr kumimoji="1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及块内偏移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1700" b="1" kern="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Ø"/>
              <a:defRPr/>
            </a:pPr>
            <a:endParaRPr kumimoji="1" lang="en-US" altLang="zh-CN" sz="17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Ø"/>
              <a:defRPr/>
            </a:pPr>
            <a:endParaRPr kumimoji="1" lang="en-US" altLang="zh-CN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由一组</a:t>
            </a:r>
            <a:r>
              <a:rPr kumimoji="1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索引项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构成的表格称为一个</a:t>
            </a:r>
            <a:r>
              <a:rPr kumimoji="1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7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索引文件</a:t>
            </a:r>
            <a:endParaRPr kumimoji="1" lang="en-US" altLang="zh-CN" sz="1700" b="1" kern="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通常远小于原始数据文件</a:t>
            </a:r>
            <a:r>
              <a:rPr kumimoji="1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Ø"/>
              <a:defRPr/>
            </a:pPr>
            <a:endParaRPr kumimoji="1" lang="en-US" altLang="en-US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7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两种基本的索引类型</a:t>
            </a:r>
            <a:r>
              <a:rPr kumimoji="1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顺序索引</a:t>
            </a:r>
            <a:r>
              <a:rPr kumimoji="1" lang="en-US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:  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搜索码按顺序组织</a:t>
            </a:r>
            <a:endParaRPr kumimoji="1" lang="en-US" altLang="en-US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散列（哈希）索引</a:t>
            </a:r>
            <a:r>
              <a:rPr kumimoji="1" lang="en-US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搜索码按照某个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哈希函数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平均分布到若干个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桶</a:t>
            </a:r>
            <a:r>
              <a:rPr kumimoji="1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kumimoji="1" lang="en-US" altLang="en-US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09178" y="2155526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50305040509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/>
              <a:t>搜索码</a:t>
            </a:r>
            <a:endParaRPr kumimoji="0" lang="en-US" altLang="en-US" sz="18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83966" y="2153939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50305040509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/>
              <a:t>指针</a:t>
            </a:r>
            <a:endParaRPr kumimoji="0" lang="en-US" altLang="en-US" sz="18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94</a:t>
            </a:fld>
            <a:endParaRPr lang="en-US" dirty="0"/>
          </a:p>
        </p:txBody>
      </p:sp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顺序索引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索引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4181" y="1084560"/>
            <a:ext cx="82958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顺序索引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: 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搜索码按顺序组织</a:t>
            </a: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聚簇索引（主索引）</a:t>
            </a:r>
            <a:r>
              <a:rPr lang="en-U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搜索码还定义了文件的次序，即元组在文件中的存储按聚簇索引的搜索码顺序组织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同“数据库系统”先修课中的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聚簇索引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聚簇索引的搜索码通常是主键，但也可以是其他属性（组）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非聚簇索引（辅助索引）</a:t>
            </a:r>
            <a:r>
              <a:rPr lang="en-U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其搜索码的顺序与文件内元组顺序不同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索引顺序文件</a:t>
            </a:r>
            <a:r>
              <a:rPr lang="en-US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按照某种搜索码顺序存储的文件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稠密索引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稀疏索引</a:t>
            </a:r>
            <a:endPara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95</a:t>
            </a:fld>
            <a:endParaRPr lang="en-US" dirty="0"/>
          </a:p>
        </p:txBody>
      </p:sp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B+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树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+mj-ea"/>
              </a:rPr>
              <a:t>B+</a:t>
            </a:r>
            <a:r>
              <a:rPr lang="zh-CN" altLang="en-US" sz="2800" b="1" dirty="0">
                <a:latin typeface="+mj-ea"/>
              </a:rPr>
              <a:t>树索引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024298" y="2256802"/>
            <a:ext cx="1042065" cy="253734"/>
            <a:chOff x="3346120" y="2211795"/>
            <a:chExt cx="1042065" cy="253734"/>
          </a:xfrm>
        </p:grpSpPr>
        <p:sp>
          <p:nvSpPr>
            <p:cNvPr id="7" name="矩形 6"/>
            <p:cNvSpPr/>
            <p:nvPr/>
          </p:nvSpPr>
          <p:spPr>
            <a:xfrm>
              <a:off x="3423517" y="221179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100" dirty="0"/>
                <a:t>5</a:t>
              </a:r>
              <a:endParaRPr lang="zh-CN" altLang="en-US" sz="11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346120" y="221179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" name="矩形 8"/>
            <p:cNvSpPr/>
            <p:nvPr/>
          </p:nvSpPr>
          <p:spPr>
            <a:xfrm>
              <a:off x="3745073" y="221179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100" dirty="0"/>
                <a:t>9</a:t>
              </a:r>
              <a:endParaRPr lang="zh-CN" altLang="en-US" sz="11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667676" y="221179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66629" y="221179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9232" y="221179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10788" y="221179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293446" y="3589992"/>
            <a:ext cx="1042065" cy="253734"/>
            <a:chOff x="1615268" y="3544985"/>
            <a:chExt cx="1042065" cy="253734"/>
          </a:xfrm>
        </p:grpSpPr>
        <p:sp>
          <p:nvSpPr>
            <p:cNvPr id="14" name="矩形 13"/>
            <p:cNvSpPr/>
            <p:nvPr/>
          </p:nvSpPr>
          <p:spPr>
            <a:xfrm>
              <a:off x="1692665" y="354498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15268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14221" y="354498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936824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35777" y="354498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58380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79936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27193" y="3589992"/>
            <a:ext cx="1042065" cy="253734"/>
            <a:chOff x="3349015" y="3544985"/>
            <a:chExt cx="1042065" cy="253734"/>
          </a:xfrm>
        </p:grpSpPr>
        <p:sp>
          <p:nvSpPr>
            <p:cNvPr id="21" name="矩形 20"/>
            <p:cNvSpPr/>
            <p:nvPr/>
          </p:nvSpPr>
          <p:spPr>
            <a:xfrm>
              <a:off x="3426412" y="354498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100" dirty="0"/>
                <a:t>6</a:t>
              </a:r>
              <a:endParaRPr lang="zh-CN" altLang="en-US" sz="11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49015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47968" y="354498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100" dirty="0"/>
                <a:t>7</a:t>
              </a:r>
              <a:endParaRPr lang="zh-CN" altLang="en-US" sz="11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70571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069524" y="354498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992127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313683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52655" y="3589992"/>
            <a:ext cx="1042065" cy="253734"/>
            <a:chOff x="5074477" y="3544985"/>
            <a:chExt cx="1042065" cy="253734"/>
          </a:xfrm>
        </p:grpSpPr>
        <p:sp>
          <p:nvSpPr>
            <p:cNvPr id="28" name="矩形 27"/>
            <p:cNvSpPr/>
            <p:nvPr/>
          </p:nvSpPr>
          <p:spPr>
            <a:xfrm>
              <a:off x="5151874" y="354498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100" dirty="0"/>
                <a:t>9</a:t>
              </a:r>
              <a:endParaRPr lang="zh-CN" altLang="en-US" sz="11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074477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73430" y="354498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100" dirty="0"/>
                <a:t>13</a:t>
              </a:r>
              <a:endParaRPr lang="zh-CN" altLang="en-US" sz="11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396033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794986" y="3544985"/>
              <a:ext cx="244159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17589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039145" y="3544985"/>
              <a:ext cx="77397" cy="253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866886" y="1837564"/>
            <a:ext cx="114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非叶节点</a:t>
            </a:r>
          </a:p>
        </p:txBody>
      </p:sp>
      <p:sp>
        <p:nvSpPr>
          <p:cNvPr id="41" name="矩形 40"/>
          <p:cNvSpPr/>
          <p:nvPr/>
        </p:nvSpPr>
        <p:spPr>
          <a:xfrm>
            <a:off x="4009934" y="2256802"/>
            <a:ext cx="335919" cy="2537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552683" y="1792558"/>
            <a:ext cx="536490" cy="4143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指针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6324" y="1792558"/>
            <a:ext cx="1341483" cy="46424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615002" y="2206896"/>
            <a:ext cx="1352144" cy="30364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089173" y="1792558"/>
            <a:ext cx="525829" cy="4143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搜索码</a:t>
            </a:r>
          </a:p>
        </p:txBody>
      </p:sp>
      <p:cxnSp>
        <p:nvCxnSpPr>
          <p:cNvPr id="52" name="连接符: 曲线 51"/>
          <p:cNvCxnSpPr>
            <a:stCxn id="8" idx="2"/>
            <a:endCxn id="14" idx="0"/>
          </p:cNvCxnSpPr>
          <p:nvPr/>
        </p:nvCxnSpPr>
        <p:spPr>
          <a:xfrm rot="5400000">
            <a:off x="2738232" y="2265227"/>
            <a:ext cx="1079456" cy="157007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stCxn id="10" idx="2"/>
            <a:endCxn id="21" idx="0"/>
          </p:cNvCxnSpPr>
          <p:nvPr/>
        </p:nvCxnSpPr>
        <p:spPr>
          <a:xfrm rot="5400000">
            <a:off x="3765884" y="2971323"/>
            <a:ext cx="1079456" cy="1578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/>
          <p:cNvCxnSpPr>
            <a:stCxn id="12" idx="2"/>
            <a:endCxn id="28" idx="0"/>
          </p:cNvCxnSpPr>
          <p:nvPr/>
        </p:nvCxnSpPr>
        <p:spPr>
          <a:xfrm rot="16200000" flipH="1">
            <a:off x="4789392" y="2427252"/>
            <a:ext cx="1079456" cy="124602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/>
          <p:cNvCxnSpPr>
            <a:stCxn id="20" idx="0"/>
            <a:endCxn id="22" idx="0"/>
          </p:cNvCxnSpPr>
          <p:nvPr/>
        </p:nvCxnSpPr>
        <p:spPr>
          <a:xfrm rot="5400000" flipH="1" flipV="1">
            <a:off x="3681352" y="3205453"/>
            <a:ext cx="12700" cy="7690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293992" y="3581183"/>
            <a:ext cx="335919" cy="2537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连接符: 曲线 67"/>
          <p:cNvCxnSpPr>
            <a:stCxn id="27" idx="0"/>
            <a:endCxn id="29" idx="0"/>
          </p:cNvCxnSpPr>
          <p:nvPr/>
        </p:nvCxnSpPr>
        <p:spPr>
          <a:xfrm rot="5400000" flipH="1" flipV="1">
            <a:off x="5410957" y="3209595"/>
            <a:ext cx="12700" cy="76079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65922" y="3834917"/>
            <a:ext cx="114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叶节点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3147298" y="3804072"/>
            <a:ext cx="114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兄弟指针</a:t>
            </a:r>
          </a:p>
        </p:txBody>
      </p:sp>
      <p:sp>
        <p:nvSpPr>
          <p:cNvPr id="79" name="矩形 78"/>
          <p:cNvSpPr/>
          <p:nvPr/>
        </p:nvSpPr>
        <p:spPr>
          <a:xfrm>
            <a:off x="1000574" y="4798269"/>
            <a:ext cx="733022" cy="4143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指向记录块的指针</a:t>
            </a:r>
          </a:p>
        </p:txBody>
      </p:sp>
      <p:sp>
        <p:nvSpPr>
          <p:cNvPr id="80" name="矩形 79"/>
          <p:cNvSpPr/>
          <p:nvPr/>
        </p:nvSpPr>
        <p:spPr>
          <a:xfrm>
            <a:off x="1733596" y="4798269"/>
            <a:ext cx="525829" cy="4143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搜索码</a:t>
            </a: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2259425" y="3837376"/>
            <a:ext cx="366238" cy="96089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1000574" y="3850078"/>
            <a:ext cx="1249436" cy="94819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914629" y="2746536"/>
            <a:ext cx="47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&lt;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952311" y="2743990"/>
            <a:ext cx="47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&lt;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9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91816" y="2743990"/>
            <a:ext cx="47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≥</a:t>
            </a:r>
            <a:r>
              <a:rPr lang="en-US" altLang="en-US" dirty="0">
                <a:solidFill>
                  <a:srgbClr val="C00000"/>
                </a:solidFill>
              </a:rPr>
              <a:t>9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2805754" y="4387483"/>
            <a:ext cx="5188461" cy="1871958"/>
            <a:chOff x="2805754" y="4387483"/>
            <a:chExt cx="5188461" cy="1871958"/>
          </a:xfrm>
        </p:grpSpPr>
        <p:sp>
          <p:nvSpPr>
            <p:cNvPr id="93" name="文本框 92"/>
            <p:cNvSpPr txBox="1"/>
            <p:nvPr/>
          </p:nvSpPr>
          <p:spPr>
            <a:xfrm>
              <a:off x="2805754" y="5059112"/>
              <a:ext cx="5188461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1655445" algn="l"/>
                </a:tabLst>
              </a:pPr>
              <a:r>
                <a:rPr lang="en-US" altLang="zh-CN" i="1" dirty="0">
                  <a:solidFill>
                    <a:srgbClr val="00B050"/>
                  </a:solidFill>
                </a:rPr>
                <a:t>n=4</a:t>
              </a:r>
            </a:p>
            <a:p>
              <a:pPr marL="285750" indent="-285750">
                <a:buFont typeface="Wingdings" panose="05000000000000000000" pitchFamily="2" charset="2"/>
                <a:buChar char="Ø"/>
                <a:tabLst>
                  <a:tab pos="1655445" algn="l"/>
                </a:tabLst>
              </a:pPr>
              <a:r>
                <a:rPr lang="zh-CN" altLang="en-US" dirty="0">
                  <a:solidFill>
                    <a:schemeClr val="tx1"/>
                  </a:solidFill>
                </a:rPr>
                <a:t>每个叶子节点有</a:t>
              </a:r>
              <a:r>
                <a:rPr lang="en-US" altLang="zh-CN" dirty="0">
                  <a:solidFill>
                    <a:schemeClr val="tx1"/>
                  </a:solidFill>
                </a:rPr>
                <a:t>2-3</a:t>
              </a:r>
              <a:r>
                <a:rPr lang="zh-CN" altLang="en-US" dirty="0">
                  <a:solidFill>
                    <a:schemeClr val="tx1"/>
                  </a:solidFill>
                </a:rPr>
                <a:t>个搜索码（</a:t>
              </a:r>
              <a:r>
                <a:rPr lang="en-US" altLang="en-US" dirty="0">
                  <a:solidFill>
                    <a:srgbClr val="7030A0"/>
                  </a:solidFill>
                  <a:sym typeface="Symbol" panose="05050102010706020507" pitchFamily="18" charset="2"/>
                </a:rPr>
                <a:t> </a:t>
              </a:r>
              <a:r>
                <a:rPr lang="en-US" altLang="en-US" dirty="0">
                  <a:solidFill>
                    <a:srgbClr val="7030A0"/>
                  </a:solidFill>
                </a:rPr>
                <a:t>(</a:t>
              </a:r>
              <a:r>
                <a:rPr lang="en-US" altLang="en-US" i="1" dirty="0">
                  <a:solidFill>
                    <a:srgbClr val="7030A0"/>
                  </a:solidFill>
                </a:rPr>
                <a:t>n</a:t>
              </a:r>
              <a:r>
                <a:rPr lang="en-US" altLang="en-US" dirty="0">
                  <a:solidFill>
                    <a:srgbClr val="7030A0"/>
                  </a:solidFill>
                </a:rPr>
                <a:t>–1)/2</a:t>
              </a:r>
              <a:r>
                <a:rPr lang="en-US" altLang="en-US" dirty="0">
                  <a:solidFill>
                    <a:srgbClr val="7030A0"/>
                  </a:solidFill>
                  <a:sym typeface="Symbol" panose="05050102010706020507" pitchFamily="18" charset="2"/>
                </a:rPr>
                <a:t></a:t>
              </a:r>
              <a:r>
                <a:rPr lang="en-US" altLang="en-US" dirty="0">
                  <a:solidFill>
                    <a:srgbClr val="7030A0"/>
                  </a:solidFill>
                </a:rPr>
                <a:t> </a:t>
              </a:r>
              <a:r>
                <a:rPr lang="zh-CN" altLang="en-US" dirty="0">
                  <a:solidFill>
                    <a:srgbClr val="7030A0"/>
                  </a:solidFill>
                </a:rPr>
                <a:t>到</a:t>
              </a:r>
              <a:r>
                <a:rPr lang="en-US" altLang="en-US" dirty="0">
                  <a:solidFill>
                    <a:srgbClr val="7030A0"/>
                  </a:solidFill>
                </a:rPr>
                <a:t> </a:t>
              </a:r>
              <a:r>
                <a:rPr lang="en-US" altLang="en-US" i="1" dirty="0">
                  <a:solidFill>
                    <a:srgbClr val="7030A0"/>
                  </a:solidFill>
                </a:rPr>
                <a:t>n</a:t>
              </a:r>
              <a:r>
                <a:rPr lang="en-US" altLang="en-US" dirty="0">
                  <a:solidFill>
                    <a:srgbClr val="7030A0"/>
                  </a:solidFill>
                </a:rPr>
                <a:t>–1 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  <a:tabLst>
                  <a:tab pos="1655445" algn="l"/>
                </a:tabLst>
              </a:pPr>
              <a:r>
                <a:rPr lang="zh-CN" altLang="en-US" dirty="0">
                  <a:solidFill>
                    <a:schemeClr val="tx1"/>
                  </a:solidFill>
                </a:rPr>
                <a:t>每个中间节点有</a:t>
              </a:r>
              <a:r>
                <a:rPr lang="en-US" altLang="zh-CN" dirty="0">
                  <a:solidFill>
                    <a:schemeClr val="tx1"/>
                  </a:solidFill>
                </a:rPr>
                <a:t>2-4</a:t>
              </a:r>
              <a:r>
                <a:rPr lang="zh-CN" altLang="en-US" dirty="0">
                  <a:solidFill>
                    <a:schemeClr val="tx1"/>
                  </a:solidFill>
                </a:rPr>
                <a:t>个子节点（</a:t>
              </a:r>
              <a:r>
                <a:rPr lang="en-US" altLang="en-US" dirty="0">
                  <a:solidFill>
                    <a:srgbClr val="7030A0"/>
                  </a:solidFill>
                  <a:sym typeface="Symbol" panose="05050102010706020507" pitchFamily="18" charset="2"/>
                </a:rPr>
                <a:t> </a:t>
              </a:r>
              <a:r>
                <a:rPr lang="en-US" altLang="en-US" i="1" dirty="0">
                  <a:solidFill>
                    <a:srgbClr val="7030A0"/>
                  </a:solidFill>
                </a:rPr>
                <a:t>n</a:t>
              </a:r>
              <a:r>
                <a:rPr lang="en-US" altLang="en-US" dirty="0">
                  <a:solidFill>
                    <a:srgbClr val="7030A0"/>
                  </a:solidFill>
                </a:rPr>
                <a:t>/2</a:t>
              </a:r>
              <a:r>
                <a:rPr lang="en-US" altLang="en-US" dirty="0">
                  <a:solidFill>
                    <a:srgbClr val="7030A0"/>
                  </a:solidFill>
                  <a:sym typeface="Symbol" panose="05050102010706020507" pitchFamily="18" charset="2"/>
                </a:rPr>
                <a:t></a:t>
              </a:r>
              <a:r>
                <a:rPr lang="en-US" altLang="en-US" dirty="0">
                  <a:solidFill>
                    <a:srgbClr val="7030A0"/>
                  </a:solidFill>
                </a:rPr>
                <a:t> </a:t>
              </a:r>
              <a:r>
                <a:rPr lang="zh-CN" altLang="en-US" dirty="0">
                  <a:solidFill>
                    <a:srgbClr val="7030A0"/>
                  </a:solidFill>
                </a:rPr>
                <a:t>到</a:t>
              </a:r>
              <a:r>
                <a:rPr lang="en-US" altLang="en-US" i="1" dirty="0">
                  <a:solidFill>
                    <a:srgbClr val="7030A0"/>
                  </a:solidFill>
                </a:rPr>
                <a:t>n 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  <a:tabLst>
                  <a:tab pos="1655445" algn="l"/>
                </a:tabLst>
              </a:pPr>
              <a:r>
                <a:rPr lang="zh-CN" altLang="en-US" dirty="0">
                  <a:solidFill>
                    <a:schemeClr val="tx1"/>
                  </a:solidFill>
                </a:rPr>
                <a:t>根节点至少有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个子节点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接箭头连接符 94"/>
            <p:cNvCxnSpPr>
              <a:endCxn id="93" idx="0"/>
            </p:cNvCxnSpPr>
            <p:nvPr/>
          </p:nvCxnSpPr>
          <p:spPr>
            <a:xfrm>
              <a:off x="4916695" y="4387483"/>
              <a:ext cx="483290" cy="6716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96</a:t>
            </a:fld>
            <a:endParaRPr lang="en-US" dirty="0"/>
          </a:p>
        </p:txBody>
      </p:sp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静态哈希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哈希（散列）索引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87767" y="1100653"/>
            <a:ext cx="7508521" cy="4614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</a:rPr>
              <a:t>桶</a:t>
            </a:r>
            <a:r>
              <a:rPr lang="zh-CN" altLang="en-US" sz="2000" dirty="0"/>
              <a:t>：</a:t>
            </a:r>
            <a:r>
              <a:rPr lang="zh-CN" altLang="en-US" sz="1800" dirty="0"/>
              <a:t>存储一条或多条记录（索引项）的单位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通常相当于一个</a:t>
            </a:r>
            <a:r>
              <a:rPr lang="en-US" altLang="zh-CN" sz="1800" dirty="0"/>
              <a:t>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每条记录（索引项）存储于某个</a:t>
            </a:r>
            <a:r>
              <a:rPr lang="en-US" altLang="zh-CN" sz="1800" dirty="0"/>
              <a:t>page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600" dirty="0"/>
              <a:t>通过关于搜索码的</a:t>
            </a:r>
            <a:r>
              <a:rPr lang="zh-CN" altLang="en-US" sz="1600" dirty="0">
                <a:solidFill>
                  <a:srgbClr val="C00000"/>
                </a:solidFill>
              </a:rPr>
              <a:t>哈希函数</a:t>
            </a:r>
            <a:r>
              <a:rPr lang="en-US" altLang="zh-CN" sz="1600" i="1" dirty="0">
                <a:solidFill>
                  <a:srgbClr val="C00000"/>
                </a:solidFill>
              </a:rPr>
              <a:t>h</a:t>
            </a:r>
            <a:r>
              <a:rPr lang="zh-CN" altLang="en-US" sz="1600" dirty="0"/>
              <a:t>进行映射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rgbClr val="C00000"/>
                </a:solidFill>
              </a:rPr>
              <a:t>h: K-&gt;B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600" dirty="0"/>
              <a:t>搜索码集合</a:t>
            </a:r>
            <a:r>
              <a:rPr lang="en-US" altLang="zh-CN" sz="1600" i="1" dirty="0">
                <a:solidFill>
                  <a:srgbClr val="C00000"/>
                </a:solidFill>
              </a:rPr>
              <a:t>K</a:t>
            </a:r>
            <a:r>
              <a:rPr lang="zh-CN" altLang="en-US" sz="1600" dirty="0"/>
              <a:t>，桶数</a:t>
            </a:r>
            <a:r>
              <a:rPr lang="en-US" altLang="zh-CN" sz="1600" i="1" dirty="0">
                <a:solidFill>
                  <a:srgbClr val="C00000"/>
                </a:solidFill>
              </a:rPr>
              <a:t>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C00000"/>
                </a:solidFill>
              </a:rPr>
              <a:t>h(</a:t>
            </a:r>
            <a:r>
              <a:rPr lang="en-US" altLang="zh-CN" sz="1600" i="1" dirty="0" err="1">
                <a:solidFill>
                  <a:srgbClr val="7030A0"/>
                </a:solidFill>
              </a:rPr>
              <a:t>record.key</a:t>
            </a:r>
            <a:r>
              <a:rPr lang="en-US" altLang="en-US" sz="1600" i="1" dirty="0">
                <a:solidFill>
                  <a:srgbClr val="C00000"/>
                </a:solidFill>
              </a:rPr>
              <a:t>)=</a:t>
            </a:r>
            <a:r>
              <a:rPr lang="en-US" altLang="en-US" sz="1600" i="1" dirty="0" err="1">
                <a:solidFill>
                  <a:srgbClr val="7030A0"/>
                </a:solidFill>
              </a:rPr>
              <a:t>bucketID</a:t>
            </a:r>
            <a:r>
              <a:rPr lang="en-US" altLang="en-US" sz="1600" i="1" dirty="0">
                <a:solidFill>
                  <a:srgbClr val="7030A0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/>
              <a:t>OR</a:t>
            </a:r>
            <a:r>
              <a:rPr lang="en-US" altLang="en-US" sz="1600" i="1" dirty="0">
                <a:solidFill>
                  <a:srgbClr val="C00000"/>
                </a:solidFill>
              </a:rPr>
              <a:t> h(</a:t>
            </a:r>
            <a:r>
              <a:rPr lang="en-US" altLang="zh-CN" sz="1600" i="1" dirty="0" err="1">
                <a:solidFill>
                  <a:srgbClr val="7030A0"/>
                </a:solidFill>
              </a:rPr>
              <a:t>record.key</a:t>
            </a:r>
            <a:r>
              <a:rPr lang="en-US" altLang="en-US" sz="1600" i="1" dirty="0">
                <a:solidFill>
                  <a:srgbClr val="C00000"/>
                </a:solidFill>
              </a:rPr>
              <a:t>) </a:t>
            </a:r>
            <a:r>
              <a:rPr lang="en-US" altLang="zh-CN" sz="1600" dirty="0">
                <a:solidFill>
                  <a:srgbClr val="C00000"/>
                </a:solidFill>
              </a:rPr>
              <a:t>mod</a:t>
            </a:r>
            <a:r>
              <a:rPr lang="en-US" altLang="zh-CN" sz="1600" i="1" dirty="0">
                <a:solidFill>
                  <a:srgbClr val="C00000"/>
                </a:solidFill>
              </a:rPr>
              <a:t> B</a:t>
            </a:r>
            <a:r>
              <a:rPr lang="en-US" altLang="en-US" sz="1600" i="1" dirty="0">
                <a:solidFill>
                  <a:srgbClr val="C00000"/>
                </a:solidFill>
              </a:rPr>
              <a:t>=</a:t>
            </a:r>
            <a:r>
              <a:rPr lang="en-US" altLang="en-US" sz="1600" i="1" dirty="0" err="1">
                <a:solidFill>
                  <a:srgbClr val="7030A0"/>
                </a:solidFill>
              </a:rPr>
              <a:t>bucketID</a:t>
            </a:r>
            <a:r>
              <a:rPr lang="en-US" altLang="en-US" sz="1600" i="1" dirty="0">
                <a:solidFill>
                  <a:srgbClr val="7030A0"/>
                </a:solidFill>
              </a:rPr>
              <a:t> 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</a:rPr>
              <a:t>哈希表</a:t>
            </a:r>
            <a:r>
              <a:rPr lang="zh-CN" altLang="en-US" sz="2000" dirty="0"/>
              <a:t>：搜索码</a:t>
            </a:r>
            <a:r>
              <a:rPr lang="en-US" altLang="zh-CN" sz="2000" dirty="0"/>
              <a:t>-&gt;</a:t>
            </a:r>
            <a:r>
              <a:rPr lang="zh-CN" altLang="en-US" sz="2000" dirty="0"/>
              <a:t>桶地址的映射表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利用哈希函数可快速定位记录的存储位置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空间复杂度</a:t>
            </a:r>
            <a:r>
              <a:rPr lang="en-US" altLang="zh-CN" sz="1800" dirty="0">
                <a:solidFill>
                  <a:srgbClr val="7030A0"/>
                </a:solidFill>
              </a:rPr>
              <a:t>O(n)</a:t>
            </a:r>
            <a:r>
              <a:rPr lang="zh-CN" altLang="en-US" sz="1800" dirty="0"/>
              <a:t>，时间复杂度</a:t>
            </a:r>
            <a:r>
              <a:rPr lang="en-US" altLang="zh-CN" sz="1800" dirty="0">
                <a:solidFill>
                  <a:srgbClr val="7030A0"/>
                </a:solidFill>
              </a:rPr>
              <a:t>O(1)*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7030A0"/>
                </a:solidFill>
              </a:rPr>
              <a:t>*</a:t>
            </a:r>
            <a:r>
              <a:rPr lang="zh-CN" altLang="en-US" sz="2000" dirty="0"/>
              <a:t>注：不同搜索码的记录可能被映射到同一个桶，因此，定位记录时整个桶会被顺序扫描</a:t>
            </a: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50" y="1765300"/>
            <a:ext cx="936783" cy="185071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37388" y="1346850"/>
            <a:ext cx="1795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dirty="0">
                <a:solidFill>
                  <a:srgbClr val="C00000"/>
                </a:solidFill>
              </a:rPr>
              <a:t>h(</a:t>
            </a:r>
            <a:r>
              <a:rPr lang="en-US" altLang="zh-CN" sz="1800" i="1" dirty="0">
                <a:solidFill>
                  <a:srgbClr val="7030A0"/>
                </a:solidFill>
              </a:rPr>
              <a:t>a</a:t>
            </a:r>
            <a:r>
              <a:rPr lang="en-US" altLang="en-US" sz="1800" i="1" dirty="0">
                <a:solidFill>
                  <a:srgbClr val="C00000"/>
                </a:solidFill>
              </a:rPr>
              <a:t>)=0, h(</a:t>
            </a:r>
            <a:r>
              <a:rPr lang="en-US" altLang="en-US" i="1" dirty="0">
                <a:solidFill>
                  <a:srgbClr val="7030A0"/>
                </a:solidFill>
              </a:rPr>
              <a:t>b</a:t>
            </a:r>
            <a:r>
              <a:rPr lang="en-US" altLang="en-US" sz="1800" i="1" dirty="0">
                <a:solidFill>
                  <a:srgbClr val="C00000"/>
                </a:solidFill>
              </a:rPr>
              <a:t>)=0,</a:t>
            </a:r>
            <a:r>
              <a:rPr lang="en-US" altLang="en-US" i="1" dirty="0">
                <a:solidFill>
                  <a:srgbClr val="C00000"/>
                </a:solidFill>
              </a:rPr>
              <a:t>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83400" y="1100653"/>
            <a:ext cx="1949450" cy="27093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97</a:t>
            </a:fld>
            <a:endParaRPr lang="en-US" dirty="0"/>
          </a:p>
        </p:txBody>
      </p:sp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哈希表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静态哈希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87767" y="1100653"/>
            <a:ext cx="7508521" cy="4614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不同搜索码的记录可能被映射到同一个桶，因此，定位记录时整个桶会被顺序扫描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理想哈希函数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key1≠key2</a:t>
            </a:r>
            <a:r>
              <a:rPr lang="zh-CN" altLang="en-US" sz="1600" dirty="0"/>
              <a:t>，</a:t>
            </a:r>
            <a:r>
              <a:rPr lang="en-US" altLang="zh-CN" sz="1600" dirty="0"/>
              <a:t>THEN </a:t>
            </a:r>
            <a:r>
              <a:rPr lang="en-US" altLang="zh-CN" sz="1600" dirty="0">
                <a:solidFill>
                  <a:srgbClr val="7030A0"/>
                </a:solidFill>
              </a:rPr>
              <a:t>h(key1) ≠ h(key2)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存在的问题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600" dirty="0"/>
              <a:t>表空间巨大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600" dirty="0"/>
              <a:t>搜索复杂度变为</a:t>
            </a:r>
            <a:r>
              <a:rPr lang="en-US" altLang="zh-CN" sz="1600" dirty="0"/>
              <a:t>O(n)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哈希表的设计原则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哈希函数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600" dirty="0"/>
              <a:t>如何将巨大的搜索码域映射到常数大小的域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/>
              <a:t>Tradeoff:</a:t>
            </a:r>
            <a:r>
              <a:rPr lang="zh-CN" altLang="en-US" sz="1600" dirty="0"/>
              <a:t> 定位速度</a:t>
            </a:r>
            <a:r>
              <a:rPr lang="en-US" altLang="zh-CN" sz="1600" dirty="0"/>
              <a:t>(</a:t>
            </a:r>
            <a:r>
              <a:rPr lang="zh-CN" altLang="en-US" sz="1600" dirty="0"/>
              <a:t>桶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r>
              <a:rPr lang="en-US" altLang="zh-CN" sz="1600" dirty="0"/>
              <a:t>vs. </a:t>
            </a:r>
            <a:r>
              <a:rPr lang="zh-CN" altLang="en-US" sz="1600" dirty="0"/>
              <a:t>冲突率</a:t>
            </a:r>
            <a:r>
              <a:rPr lang="en-US" altLang="zh-CN" sz="1600" dirty="0"/>
              <a:t>(</a:t>
            </a:r>
            <a:r>
              <a:rPr lang="zh-CN" altLang="en-US" sz="1600" dirty="0"/>
              <a:t>桶容量</a:t>
            </a:r>
            <a:r>
              <a:rPr lang="en-US" altLang="zh-CN" sz="1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哈希方案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600" dirty="0"/>
              <a:t>如何处理哈希后的搜索码冲突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/>
              <a:t>Tradeoff: </a:t>
            </a:r>
            <a:r>
              <a:rPr lang="zh-CN" altLang="en-US" sz="1600" dirty="0"/>
              <a:t>选择巨大的哈希表 </a:t>
            </a:r>
            <a:r>
              <a:rPr lang="en-US" altLang="zh-CN" sz="1600" dirty="0"/>
              <a:t>vs.</a:t>
            </a:r>
            <a:r>
              <a:rPr lang="zh-CN" altLang="en-US" sz="1600" dirty="0"/>
              <a:t> 较小哈希表上处理额外的搜索码查找和插入操作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98</a:t>
            </a:fld>
            <a:endParaRPr lang="en-US" dirty="0"/>
          </a:p>
        </p:txBody>
      </p:sp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50305040509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5265"/>
            <a:ext cx="408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503050405090304" pitchFamily="18" charset="0"/>
                <a:ea typeface="Microsoft YaHei" panose="020B0503020204020204" pitchFamily="34" charset="-122"/>
              </a:rPr>
              <a:t>哈希函数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静态哈希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94268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19268" y="5243513"/>
            <a:ext cx="35822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50305040509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i="1" dirty="0">
                <a:solidFill>
                  <a:srgbClr val="7030A0"/>
                </a:solidFill>
              </a:rPr>
              <a:t>T</a:t>
            </a:r>
            <a:r>
              <a:rPr kumimoji="0" lang="en-US" altLang="zh-CN" sz="1700" i="1" dirty="0">
                <a:solidFill>
                  <a:srgbClr val="7030A0"/>
                </a:solidFill>
              </a:rPr>
              <a:t>eacher</a:t>
            </a:r>
            <a:r>
              <a:rPr kumimoji="0" lang="zh-CN" altLang="en-US" sz="1700" dirty="0"/>
              <a:t>关系上关于</a:t>
            </a:r>
            <a:r>
              <a:rPr kumimoji="0" lang="en-US" altLang="en-US" sz="1700" i="1" dirty="0">
                <a:solidFill>
                  <a:srgbClr val="7030A0"/>
                </a:solidFill>
              </a:rPr>
              <a:t>ID</a:t>
            </a:r>
            <a:r>
              <a:rPr kumimoji="0" lang="zh-CN" altLang="en-US" sz="1700" dirty="0"/>
              <a:t>列的哈希索引</a:t>
            </a:r>
            <a:endParaRPr kumimoji="0" lang="en-US" altLang="en-US" sz="17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7650" y="3033995"/>
            <a:ext cx="1638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i="1" dirty="0">
                <a:solidFill>
                  <a:srgbClr val="C00000"/>
                </a:solidFill>
              </a:rPr>
              <a:t>h(</a:t>
            </a:r>
            <a:r>
              <a:rPr lang="en-US" altLang="en-US" i="1" dirty="0">
                <a:solidFill>
                  <a:srgbClr val="7030A0"/>
                </a:solidFill>
              </a:rPr>
              <a:t>Teacher.ID</a:t>
            </a:r>
            <a:r>
              <a:rPr lang="en-US" altLang="en-US" i="1" dirty="0">
                <a:solidFill>
                  <a:srgbClr val="C00000"/>
                </a:solidFill>
              </a:rPr>
              <a:t>)=</a:t>
            </a:r>
            <a:r>
              <a:rPr lang="en-US" altLang="en-US" i="1" dirty="0" err="1">
                <a:solidFill>
                  <a:srgbClr val="7030A0"/>
                </a:solidFill>
              </a:rPr>
              <a:t>bucketID</a:t>
            </a:r>
            <a:endParaRPr lang="en-US" altLang="en-US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正文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封底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7657</Words>
  <Application>Microsoft Macintosh PowerPoint</Application>
  <PresentationFormat>全屏显示(4:3)</PresentationFormat>
  <Paragraphs>2148</Paragraphs>
  <Slides>99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99</vt:i4>
      </vt:variant>
    </vt:vector>
  </HeadingPairs>
  <TitlesOfParts>
    <vt:vector size="112" baseType="lpstr">
      <vt:lpstr>Microsoft YaHei</vt:lpstr>
      <vt:lpstr>微软雅黑 Light</vt:lpstr>
      <vt:lpstr>等线</vt:lpstr>
      <vt:lpstr>等线 Light</vt:lpstr>
      <vt:lpstr>Arial</vt:lpstr>
      <vt:lpstr>Calibri</vt:lpstr>
      <vt:lpstr>Calibri Light</vt:lpstr>
      <vt:lpstr>Helvetica</vt:lpstr>
      <vt:lpstr>Times New Roman</vt:lpstr>
      <vt:lpstr>Wingdings</vt:lpstr>
      <vt:lpstr>1_封底</vt:lpstr>
      <vt:lpstr>1_正文</vt:lpstr>
      <vt:lpstr>2_封底</vt:lpstr>
      <vt:lpstr>先进数据库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vv</dc:creator>
  <cp:lastModifiedBy>Yingfan Liu (SYEEM)</cp:lastModifiedBy>
  <cp:revision>418</cp:revision>
  <dcterms:created xsi:type="dcterms:W3CDTF">2022-08-31T14:20:56Z</dcterms:created>
  <dcterms:modified xsi:type="dcterms:W3CDTF">2024-03-19T09:52:51Z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