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5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41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0" r:id="rId2"/>
    <p:sldMasterId id="2147483662" r:id="rId3"/>
    <p:sldMasterId id="2147483674" r:id="rId4"/>
  </p:sldMasterIdLst>
  <p:notesMasterIdLst>
    <p:notesMasterId r:id="rId55"/>
  </p:notesMasterIdLst>
  <p:handoutMasterIdLst>
    <p:handoutMasterId r:id="rId56"/>
  </p:handoutMasterIdLst>
  <p:sldIdLst>
    <p:sldId id="9102" r:id="rId5"/>
    <p:sldId id="8893" r:id="rId6"/>
    <p:sldId id="9060" r:id="rId7"/>
    <p:sldId id="9121" r:id="rId8"/>
    <p:sldId id="9122" r:id="rId9"/>
    <p:sldId id="9123" r:id="rId10"/>
    <p:sldId id="9124" r:id="rId11"/>
    <p:sldId id="9112" r:id="rId12"/>
    <p:sldId id="9329" r:id="rId13"/>
    <p:sldId id="9330" r:id="rId14"/>
    <p:sldId id="9132" r:id="rId15"/>
    <p:sldId id="9111" r:id="rId16"/>
    <p:sldId id="9138" r:id="rId17"/>
    <p:sldId id="9140" r:id="rId18"/>
    <p:sldId id="9157" r:id="rId19"/>
    <p:sldId id="9158" r:id="rId20"/>
    <p:sldId id="9159" r:id="rId21"/>
    <p:sldId id="9139" r:id="rId22"/>
    <p:sldId id="9200" r:id="rId23"/>
    <p:sldId id="9141" r:id="rId24"/>
    <p:sldId id="9163" r:id="rId25"/>
    <p:sldId id="9242" r:id="rId26"/>
    <p:sldId id="9164" r:id="rId27"/>
    <p:sldId id="9165" r:id="rId28"/>
    <p:sldId id="9166" r:id="rId29"/>
    <p:sldId id="9196" r:id="rId30"/>
    <p:sldId id="9179" r:id="rId31"/>
    <p:sldId id="9180" r:id="rId32"/>
    <p:sldId id="9181" r:id="rId33"/>
    <p:sldId id="9194" r:id="rId34"/>
    <p:sldId id="9142" r:id="rId35"/>
    <p:sldId id="9195" r:id="rId36"/>
    <p:sldId id="9313" r:id="rId37"/>
    <p:sldId id="9314" r:id="rId38"/>
    <p:sldId id="9315" r:id="rId39"/>
    <p:sldId id="9316" r:id="rId40"/>
    <p:sldId id="9288" r:id="rId41"/>
    <p:sldId id="9143" r:id="rId42"/>
    <p:sldId id="9203" r:id="rId43"/>
    <p:sldId id="9275" r:id="rId44"/>
    <p:sldId id="9305" r:id="rId45"/>
    <p:sldId id="9306" r:id="rId46"/>
    <p:sldId id="9145" r:id="rId47"/>
    <p:sldId id="9373" r:id="rId48"/>
    <p:sldId id="9365" r:id="rId49"/>
    <p:sldId id="9366" r:id="rId50"/>
    <p:sldId id="9367" r:id="rId51"/>
    <p:sldId id="9368" r:id="rId52"/>
    <p:sldId id="9369" r:id="rId53"/>
    <p:sldId id="8889" r:id="rId54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474B"/>
    <a:srgbClr val="F6F6F6"/>
    <a:srgbClr val="317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9796" autoAdjust="0"/>
  </p:normalViewPr>
  <p:slideViewPr>
    <p:cSldViewPr snapToGrid="0" snapToObjects="1">
      <p:cViewPr varScale="1">
        <p:scale>
          <a:sx n="114" d="100"/>
          <a:sy n="114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gs" Target="tags/tag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C266-1AF8-40A2-81A6-3AC70BA8F1D4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B5126-A27F-46E1-8DF7-C6F81478B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D256B-CBBA-9B45-946D-D936220910EB}" type="datetimeFigureOut">
              <a:rPr kumimoji="1" lang="zh-CN" altLang="en-US" smtClean="0"/>
              <a:t>2024/6/5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7F110-1E8D-5546-B622-E9E6827CE8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要落实一下细节：</a:t>
            </a:r>
            <a:r>
              <a:rPr lang="en-US" altLang="zh-CN" dirty="0"/>
              <a:t>filter bitmap</a:t>
            </a:r>
            <a:r>
              <a:rPr lang="zh-CN" altLang="en-US" dirty="0"/>
              <a:t>与</a:t>
            </a:r>
            <a:r>
              <a:rPr lang="en-US" altLang="zh-CN" dirty="0"/>
              <a:t>data block</a:t>
            </a:r>
            <a:r>
              <a:rPr lang="zh-CN" altLang="en-US" dirty="0"/>
              <a:t>数据的对应关系。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 to https://github.com/cockroachdb/cockroach/blob/master/docs/tech-notes/encoding.md (from crdb official website)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 to https://github.com/cockroachdb/cockroach/blob/master/docs/tech-notes/encoding.md (from crdb official website)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 to https://github.com/cockroachdb/cockroach/blob/master/docs/tech-notes/encoding.md (from crdb official website)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refer to https://github.com/cockroachdb/cockroach/blob/master/docs/tech-notes/encoding.md (from crdb official website)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7F110-1E8D-5546-B622-E9E6827CE8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0" y="3177043"/>
            <a:ext cx="9144000" cy="612770"/>
          </a:xfrm>
          <a:prstGeom prst="rect">
            <a:avLst/>
          </a:prstGeom>
        </p:spPr>
        <p:txBody>
          <a:bodyPr/>
          <a:lstStyle>
            <a:lvl1pPr algn="ctr">
              <a:defRPr kumimoji="1"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单击此处编辑结束语</a:t>
            </a:r>
          </a:p>
        </p:txBody>
      </p:sp>
      <p:pic>
        <p:nvPicPr>
          <p:cNvPr id="3" name="图片 2"/>
          <p:cNvPicPr/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87333" y="110307"/>
            <a:ext cx="2784629" cy="540000"/>
          </a:xfrm>
          <a:prstGeom prst="rect">
            <a:avLst/>
          </a:prstGeom>
        </p:spPr>
      </p:pic>
      <p:pic>
        <p:nvPicPr>
          <p:cNvPr id="4" name="Picture 2" descr="https://www.xidian.edu.cn/2020_xs_jg_xy_fk/2020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1" y="81850"/>
            <a:ext cx="213676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 userDrawn="1"/>
        </p:nvSpPr>
        <p:spPr>
          <a:xfrm>
            <a:off x="2597654" y="6331542"/>
            <a:ext cx="409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西电</a:t>
            </a:r>
            <a:r>
              <a:rPr lang="en-US" altLang="zh-CN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浪潮数据库创新实验室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-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413" cy="6876000"/>
          </a:xfrm>
          <a:prstGeom prst="rect">
            <a:avLst/>
          </a:prstGeom>
        </p:spPr>
      </p:pic>
      <p:pic>
        <p:nvPicPr>
          <p:cNvPr id="8" name="图片 7"/>
          <p:cNvPicPr/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87333" y="110307"/>
            <a:ext cx="2784629" cy="540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2" y="1891700"/>
            <a:ext cx="9135887" cy="723446"/>
          </a:xfrm>
          <a:prstGeom prst="rect">
            <a:avLst/>
          </a:prstGeom>
        </p:spPr>
        <p:txBody>
          <a:bodyPr/>
          <a:lstStyle>
            <a:lvl1pPr algn="ctr">
              <a:defRPr kumimoji="1"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单击此处编辑标题内容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" y="2636515"/>
            <a:ext cx="9135887" cy="5112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编辑副标题文字内容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114" y="4337898"/>
            <a:ext cx="9127773" cy="7268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 </a:t>
            </a:r>
            <a:endParaRPr lang="en-US" altLang="zh-CN" dirty="0"/>
          </a:p>
          <a:p>
            <a:pPr lvl="0"/>
            <a:r>
              <a:rPr lang="en-US" altLang="zh-CN" dirty="0"/>
              <a:t>YYYY</a:t>
            </a:r>
            <a:r>
              <a:rPr lang="zh-CN" altLang="en-US" dirty="0"/>
              <a:t>年</a:t>
            </a:r>
            <a:r>
              <a:rPr lang="en-US" altLang="zh-CN" dirty="0"/>
              <a:t>MM</a:t>
            </a:r>
            <a:r>
              <a:rPr lang="zh-CN" altLang="en-US" dirty="0"/>
              <a:t>月</a:t>
            </a:r>
            <a:r>
              <a:rPr lang="en-US" altLang="zh-CN" dirty="0"/>
              <a:t>DD</a:t>
            </a:r>
            <a:r>
              <a:rPr lang="zh-CN" altLang="en-US" dirty="0"/>
              <a:t>日</a:t>
            </a:r>
          </a:p>
        </p:txBody>
      </p:sp>
      <p:pic>
        <p:nvPicPr>
          <p:cNvPr id="7" name="Picture 2" descr="https://www.xidian.edu.cn/2020_xs_jg_xy_fk/2020images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1" y="81850"/>
            <a:ext cx="213676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2599759" y="6367111"/>
            <a:ext cx="409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西电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浪潮数据库创新实验室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0" y="2955375"/>
            <a:ext cx="9144000" cy="612770"/>
          </a:xfrm>
          <a:prstGeom prst="rect">
            <a:avLst/>
          </a:prstGeom>
        </p:spPr>
        <p:txBody>
          <a:bodyPr/>
          <a:lstStyle>
            <a:lvl1pPr algn="ctr">
              <a:defRPr kumimoji="1" lang="zh-CN" altLang="en-US" sz="3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单击此处编辑结束语</a:t>
            </a:r>
          </a:p>
        </p:txBody>
      </p:sp>
      <p:pic>
        <p:nvPicPr>
          <p:cNvPr id="3" name="图片 2"/>
          <p:cNvPicPr/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87333" y="110307"/>
            <a:ext cx="2784629" cy="540000"/>
          </a:xfrm>
          <a:prstGeom prst="rect">
            <a:avLst/>
          </a:prstGeom>
        </p:spPr>
      </p:pic>
      <p:pic>
        <p:nvPicPr>
          <p:cNvPr id="4" name="Picture 2" descr="https://www.xidian.edu.cn/2020_xs_jg_xy_fk/2020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1" y="81850"/>
            <a:ext cx="213676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 userDrawn="1"/>
        </p:nvSpPr>
        <p:spPr>
          <a:xfrm>
            <a:off x="2599759" y="6367111"/>
            <a:ext cx="409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西电</a:t>
            </a:r>
            <a:r>
              <a:rPr lang="en-US" altLang="zh-CN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浪潮数据库创新实验室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文本框 4"/>
          <p:cNvSpPr txBox="1"/>
          <p:nvPr userDrawn="1"/>
        </p:nvSpPr>
        <p:spPr>
          <a:xfrm rot="19260000">
            <a:off x="4841240" y="2688590"/>
            <a:ext cx="349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Created by Yingfan Liu 2022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-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413" cy="6876000"/>
          </a:xfrm>
          <a:prstGeom prst="rect">
            <a:avLst/>
          </a:prstGeom>
        </p:spPr>
      </p:pic>
      <p:pic>
        <p:nvPicPr>
          <p:cNvPr id="8" name="图片 7"/>
          <p:cNvPicPr/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87333" y="110307"/>
            <a:ext cx="2784629" cy="540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2" y="1891700"/>
            <a:ext cx="9135887" cy="723446"/>
          </a:xfrm>
          <a:prstGeom prst="rect">
            <a:avLst/>
          </a:prstGeom>
        </p:spPr>
        <p:txBody>
          <a:bodyPr/>
          <a:lstStyle>
            <a:lvl1pPr algn="ctr">
              <a:defRPr kumimoji="1"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单击此处编辑标题内容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" y="2636515"/>
            <a:ext cx="9135887" cy="51127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编辑副标题文字内容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114" y="4337898"/>
            <a:ext cx="9127773" cy="7268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 </a:t>
            </a:r>
            <a:endParaRPr lang="en-US" altLang="zh-CN" dirty="0"/>
          </a:p>
          <a:p>
            <a:pPr lvl="0"/>
            <a:r>
              <a:rPr lang="en-US" altLang="zh-CN" dirty="0"/>
              <a:t>YYYY</a:t>
            </a:r>
            <a:r>
              <a:rPr lang="zh-CN" altLang="en-US" dirty="0"/>
              <a:t>年</a:t>
            </a:r>
            <a:r>
              <a:rPr lang="en-US" altLang="zh-CN" dirty="0"/>
              <a:t>MM</a:t>
            </a:r>
            <a:r>
              <a:rPr lang="zh-CN" altLang="en-US" dirty="0"/>
              <a:t>月</a:t>
            </a:r>
            <a:r>
              <a:rPr lang="en-US" altLang="zh-CN" dirty="0"/>
              <a:t>DD</a:t>
            </a:r>
            <a:r>
              <a:rPr lang="zh-CN" altLang="en-US" dirty="0"/>
              <a:t>日</a:t>
            </a:r>
          </a:p>
        </p:txBody>
      </p:sp>
      <p:pic>
        <p:nvPicPr>
          <p:cNvPr id="7" name="Picture 2" descr="https://www.xidian.edu.cn/2020_xs_jg_xy_fk/2020images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1" y="81850"/>
            <a:ext cx="213676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2599759" y="6367111"/>
            <a:ext cx="409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西电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浪潮数据库创新实验室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文本框 4"/>
          <p:cNvSpPr txBox="1"/>
          <p:nvPr userDrawn="1"/>
        </p:nvSpPr>
        <p:spPr>
          <a:xfrm rot="19260000">
            <a:off x="4841240" y="2688590"/>
            <a:ext cx="349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Created by Yingfan Liu 2022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00"/>
            <a:ext cx="9157413" cy="687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8" name="图片 37"/>
          <p:cNvPicPr/>
          <p:nvPr userDrawn="1"/>
        </p:nvPicPr>
        <p:blipFill>
          <a:blip r:embed="rId14" cstate="hqprint"/>
          <a:stretch>
            <a:fillRect/>
          </a:stretch>
        </p:blipFill>
        <p:spPr>
          <a:xfrm>
            <a:off x="218562" y="6407875"/>
            <a:ext cx="1436983" cy="32919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345" y="6407875"/>
            <a:ext cx="1195939" cy="329197"/>
          </a:xfrm>
          <a:prstGeom prst="rect">
            <a:avLst/>
          </a:prstGeom>
        </p:spPr>
      </p:pic>
      <p:sp>
        <p:nvSpPr>
          <p:cNvPr id="40" name="文本框 39"/>
          <p:cNvSpPr txBox="1"/>
          <p:nvPr userDrawn="1"/>
        </p:nvSpPr>
        <p:spPr>
          <a:xfrm>
            <a:off x="2470727" y="6336962"/>
            <a:ext cx="420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西电</a:t>
            </a:r>
            <a:r>
              <a:rPr lang="en-US" altLang="zh-CN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-</a:t>
            </a:r>
            <a:r>
              <a:rPr lang="zh-CN" altLang="en-US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浪潮数据库创新实验室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图片 10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7413" cy="687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8" name="图片 37"/>
          <p:cNvPicPr/>
          <p:nvPr userDrawn="1"/>
        </p:nvPicPr>
        <p:blipFill>
          <a:blip r:embed="rId14" cstate="hqprint"/>
          <a:stretch>
            <a:fillRect/>
          </a:stretch>
        </p:blipFill>
        <p:spPr>
          <a:xfrm>
            <a:off x="218562" y="6407875"/>
            <a:ext cx="1436983" cy="32919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345" y="6407875"/>
            <a:ext cx="1195939" cy="329197"/>
          </a:xfrm>
          <a:prstGeom prst="rect">
            <a:avLst/>
          </a:prstGeom>
        </p:spPr>
      </p:pic>
      <p:sp>
        <p:nvSpPr>
          <p:cNvPr id="40" name="文本框 39"/>
          <p:cNvSpPr txBox="1"/>
          <p:nvPr userDrawn="1"/>
        </p:nvSpPr>
        <p:spPr>
          <a:xfrm>
            <a:off x="2470727" y="6336962"/>
            <a:ext cx="420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西电</a:t>
            </a:r>
            <a:r>
              <a:rPr lang="en-US" altLang="zh-CN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-</a:t>
            </a:r>
            <a:r>
              <a:rPr lang="zh-CN" altLang="en-US" sz="2000" b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浪潮数据库创新实验室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tags" Target="../tags/tag43.xml"/><Relationship Id="rId21" Type="http://schemas.openxmlformats.org/officeDocument/2006/relationships/tags" Target="../tags/tag38.xml"/><Relationship Id="rId42" Type="http://schemas.openxmlformats.org/officeDocument/2006/relationships/tags" Target="../tags/tag59.xml"/><Relationship Id="rId47" Type="http://schemas.openxmlformats.org/officeDocument/2006/relationships/tags" Target="../tags/tag64.xml"/><Relationship Id="rId63" Type="http://schemas.openxmlformats.org/officeDocument/2006/relationships/tags" Target="../tags/tag80.xml"/><Relationship Id="rId68" Type="http://schemas.openxmlformats.org/officeDocument/2006/relationships/tags" Target="../tags/tag85.xml"/><Relationship Id="rId84" Type="http://schemas.openxmlformats.org/officeDocument/2006/relationships/tags" Target="../tags/tag101.xml"/><Relationship Id="rId89" Type="http://schemas.openxmlformats.org/officeDocument/2006/relationships/tags" Target="../tags/tag106.xml"/><Relationship Id="rId16" Type="http://schemas.openxmlformats.org/officeDocument/2006/relationships/tags" Target="../tags/tag33.xml"/><Relationship Id="rId11" Type="http://schemas.openxmlformats.org/officeDocument/2006/relationships/tags" Target="../tags/tag28.xml"/><Relationship Id="rId32" Type="http://schemas.openxmlformats.org/officeDocument/2006/relationships/tags" Target="../tags/tag49.xml"/><Relationship Id="rId37" Type="http://schemas.openxmlformats.org/officeDocument/2006/relationships/tags" Target="../tags/tag54.xml"/><Relationship Id="rId53" Type="http://schemas.openxmlformats.org/officeDocument/2006/relationships/tags" Target="../tags/tag70.xml"/><Relationship Id="rId58" Type="http://schemas.openxmlformats.org/officeDocument/2006/relationships/tags" Target="../tags/tag75.xml"/><Relationship Id="rId74" Type="http://schemas.openxmlformats.org/officeDocument/2006/relationships/tags" Target="../tags/tag91.xml"/><Relationship Id="rId79" Type="http://schemas.openxmlformats.org/officeDocument/2006/relationships/tags" Target="../tags/tag96.xml"/><Relationship Id="rId102" Type="http://schemas.openxmlformats.org/officeDocument/2006/relationships/tags" Target="../tags/tag119.xml"/><Relationship Id="rId5" Type="http://schemas.openxmlformats.org/officeDocument/2006/relationships/tags" Target="../tags/tag22.xml"/><Relationship Id="rId90" Type="http://schemas.openxmlformats.org/officeDocument/2006/relationships/tags" Target="../tags/tag107.xml"/><Relationship Id="rId95" Type="http://schemas.openxmlformats.org/officeDocument/2006/relationships/tags" Target="../tags/tag112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43" Type="http://schemas.openxmlformats.org/officeDocument/2006/relationships/tags" Target="../tags/tag60.xml"/><Relationship Id="rId48" Type="http://schemas.openxmlformats.org/officeDocument/2006/relationships/tags" Target="../tags/tag65.xml"/><Relationship Id="rId64" Type="http://schemas.openxmlformats.org/officeDocument/2006/relationships/tags" Target="../tags/tag81.xml"/><Relationship Id="rId69" Type="http://schemas.openxmlformats.org/officeDocument/2006/relationships/tags" Target="../tags/tag86.xml"/><Relationship Id="rId80" Type="http://schemas.openxmlformats.org/officeDocument/2006/relationships/tags" Target="../tags/tag97.xml"/><Relationship Id="rId85" Type="http://schemas.openxmlformats.org/officeDocument/2006/relationships/tags" Target="../tags/tag102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33" Type="http://schemas.openxmlformats.org/officeDocument/2006/relationships/tags" Target="../tags/tag50.xml"/><Relationship Id="rId38" Type="http://schemas.openxmlformats.org/officeDocument/2006/relationships/tags" Target="../tags/tag55.xml"/><Relationship Id="rId59" Type="http://schemas.openxmlformats.org/officeDocument/2006/relationships/tags" Target="../tags/tag76.xml"/><Relationship Id="rId103" Type="http://schemas.openxmlformats.org/officeDocument/2006/relationships/tags" Target="../tags/tag120.xml"/><Relationship Id="rId20" Type="http://schemas.openxmlformats.org/officeDocument/2006/relationships/tags" Target="../tags/tag37.xml"/><Relationship Id="rId41" Type="http://schemas.openxmlformats.org/officeDocument/2006/relationships/tags" Target="../tags/tag58.xml"/><Relationship Id="rId54" Type="http://schemas.openxmlformats.org/officeDocument/2006/relationships/tags" Target="../tags/tag71.xml"/><Relationship Id="rId62" Type="http://schemas.openxmlformats.org/officeDocument/2006/relationships/tags" Target="../tags/tag79.xml"/><Relationship Id="rId70" Type="http://schemas.openxmlformats.org/officeDocument/2006/relationships/tags" Target="../tags/tag87.xml"/><Relationship Id="rId75" Type="http://schemas.openxmlformats.org/officeDocument/2006/relationships/tags" Target="../tags/tag92.xml"/><Relationship Id="rId83" Type="http://schemas.openxmlformats.org/officeDocument/2006/relationships/tags" Target="../tags/tag100.xml"/><Relationship Id="rId88" Type="http://schemas.openxmlformats.org/officeDocument/2006/relationships/tags" Target="../tags/tag105.xml"/><Relationship Id="rId91" Type="http://schemas.openxmlformats.org/officeDocument/2006/relationships/tags" Target="../tags/tag108.xml"/><Relationship Id="rId96" Type="http://schemas.openxmlformats.org/officeDocument/2006/relationships/tags" Target="../tags/tag11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tags" Target="../tags/tag53.xml"/><Relationship Id="rId49" Type="http://schemas.openxmlformats.org/officeDocument/2006/relationships/tags" Target="../tags/tag66.xml"/><Relationship Id="rId57" Type="http://schemas.openxmlformats.org/officeDocument/2006/relationships/tags" Target="../tags/tag74.xml"/><Relationship Id="rId10" Type="http://schemas.openxmlformats.org/officeDocument/2006/relationships/tags" Target="../tags/tag27.xml"/><Relationship Id="rId31" Type="http://schemas.openxmlformats.org/officeDocument/2006/relationships/tags" Target="../tags/tag48.xml"/><Relationship Id="rId44" Type="http://schemas.openxmlformats.org/officeDocument/2006/relationships/tags" Target="../tags/tag61.xml"/><Relationship Id="rId52" Type="http://schemas.openxmlformats.org/officeDocument/2006/relationships/tags" Target="../tags/tag69.xml"/><Relationship Id="rId60" Type="http://schemas.openxmlformats.org/officeDocument/2006/relationships/tags" Target="../tags/tag77.xml"/><Relationship Id="rId65" Type="http://schemas.openxmlformats.org/officeDocument/2006/relationships/tags" Target="../tags/tag82.xml"/><Relationship Id="rId73" Type="http://schemas.openxmlformats.org/officeDocument/2006/relationships/tags" Target="../tags/tag90.xml"/><Relationship Id="rId78" Type="http://schemas.openxmlformats.org/officeDocument/2006/relationships/tags" Target="../tags/tag95.xml"/><Relationship Id="rId81" Type="http://schemas.openxmlformats.org/officeDocument/2006/relationships/tags" Target="../tags/tag98.xml"/><Relationship Id="rId86" Type="http://schemas.openxmlformats.org/officeDocument/2006/relationships/tags" Target="../tags/tag103.xml"/><Relationship Id="rId94" Type="http://schemas.openxmlformats.org/officeDocument/2006/relationships/tags" Target="../tags/tag111.xml"/><Relationship Id="rId99" Type="http://schemas.openxmlformats.org/officeDocument/2006/relationships/tags" Target="../tags/tag116.xml"/><Relationship Id="rId101" Type="http://schemas.openxmlformats.org/officeDocument/2006/relationships/tags" Target="../tags/tag11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9" Type="http://schemas.openxmlformats.org/officeDocument/2006/relationships/tags" Target="../tags/tag56.xml"/><Relationship Id="rId34" Type="http://schemas.openxmlformats.org/officeDocument/2006/relationships/tags" Target="../tags/tag51.xml"/><Relationship Id="rId50" Type="http://schemas.openxmlformats.org/officeDocument/2006/relationships/tags" Target="../tags/tag67.xml"/><Relationship Id="rId55" Type="http://schemas.openxmlformats.org/officeDocument/2006/relationships/tags" Target="../tags/tag72.xml"/><Relationship Id="rId76" Type="http://schemas.openxmlformats.org/officeDocument/2006/relationships/tags" Target="../tags/tag93.xml"/><Relationship Id="rId97" Type="http://schemas.openxmlformats.org/officeDocument/2006/relationships/tags" Target="../tags/tag114.xml"/><Relationship Id="rId104" Type="http://schemas.openxmlformats.org/officeDocument/2006/relationships/slideLayout" Target="../slideLayouts/slideLayout7.xml"/><Relationship Id="rId7" Type="http://schemas.openxmlformats.org/officeDocument/2006/relationships/tags" Target="../tags/tag24.xml"/><Relationship Id="rId71" Type="http://schemas.openxmlformats.org/officeDocument/2006/relationships/tags" Target="../tags/tag88.xml"/><Relationship Id="rId92" Type="http://schemas.openxmlformats.org/officeDocument/2006/relationships/tags" Target="../tags/tag109.xml"/><Relationship Id="rId2" Type="http://schemas.openxmlformats.org/officeDocument/2006/relationships/tags" Target="../tags/tag19.xml"/><Relationship Id="rId29" Type="http://schemas.openxmlformats.org/officeDocument/2006/relationships/tags" Target="../tags/tag46.xml"/><Relationship Id="rId24" Type="http://schemas.openxmlformats.org/officeDocument/2006/relationships/tags" Target="../tags/tag41.xml"/><Relationship Id="rId40" Type="http://schemas.openxmlformats.org/officeDocument/2006/relationships/tags" Target="../tags/tag57.xml"/><Relationship Id="rId45" Type="http://schemas.openxmlformats.org/officeDocument/2006/relationships/tags" Target="../tags/tag62.xml"/><Relationship Id="rId66" Type="http://schemas.openxmlformats.org/officeDocument/2006/relationships/tags" Target="../tags/tag83.xml"/><Relationship Id="rId87" Type="http://schemas.openxmlformats.org/officeDocument/2006/relationships/tags" Target="../tags/tag104.xml"/><Relationship Id="rId61" Type="http://schemas.openxmlformats.org/officeDocument/2006/relationships/tags" Target="../tags/tag78.xml"/><Relationship Id="rId82" Type="http://schemas.openxmlformats.org/officeDocument/2006/relationships/tags" Target="../tags/tag99.xml"/><Relationship Id="rId19" Type="http://schemas.openxmlformats.org/officeDocument/2006/relationships/tags" Target="../tags/tag36.xml"/><Relationship Id="rId14" Type="http://schemas.openxmlformats.org/officeDocument/2006/relationships/tags" Target="../tags/tag31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56" Type="http://schemas.openxmlformats.org/officeDocument/2006/relationships/tags" Target="../tags/tag73.xml"/><Relationship Id="rId77" Type="http://schemas.openxmlformats.org/officeDocument/2006/relationships/tags" Target="../tags/tag94.xml"/><Relationship Id="rId100" Type="http://schemas.openxmlformats.org/officeDocument/2006/relationships/tags" Target="../tags/tag117.xml"/><Relationship Id="rId105" Type="http://schemas.openxmlformats.org/officeDocument/2006/relationships/notesSlide" Target="../notesSlides/notesSlide35.xml"/><Relationship Id="rId8" Type="http://schemas.openxmlformats.org/officeDocument/2006/relationships/tags" Target="../tags/tag25.xml"/><Relationship Id="rId51" Type="http://schemas.openxmlformats.org/officeDocument/2006/relationships/tags" Target="../tags/tag68.xml"/><Relationship Id="rId72" Type="http://schemas.openxmlformats.org/officeDocument/2006/relationships/tags" Target="../tags/tag89.xml"/><Relationship Id="rId93" Type="http://schemas.openxmlformats.org/officeDocument/2006/relationships/tags" Target="../tags/tag110.xml"/><Relationship Id="rId98" Type="http://schemas.openxmlformats.org/officeDocument/2006/relationships/tags" Target="../tags/tag115.xml"/><Relationship Id="rId3" Type="http://schemas.openxmlformats.org/officeDocument/2006/relationships/tags" Target="../tags/tag20.xml"/><Relationship Id="rId25" Type="http://schemas.openxmlformats.org/officeDocument/2006/relationships/tags" Target="../tags/tag42.xml"/><Relationship Id="rId46" Type="http://schemas.openxmlformats.org/officeDocument/2006/relationships/tags" Target="../tags/tag63.xml"/><Relationship Id="rId67" Type="http://schemas.openxmlformats.org/officeDocument/2006/relationships/tags" Target="../tags/tag84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tags" Target="../tags/tag237.xml"/><Relationship Id="rId21" Type="http://schemas.openxmlformats.org/officeDocument/2006/relationships/tags" Target="../tags/tag141.xml"/><Relationship Id="rId42" Type="http://schemas.openxmlformats.org/officeDocument/2006/relationships/tags" Target="../tags/tag162.xml"/><Relationship Id="rId63" Type="http://schemas.openxmlformats.org/officeDocument/2006/relationships/tags" Target="../tags/tag183.xml"/><Relationship Id="rId84" Type="http://schemas.openxmlformats.org/officeDocument/2006/relationships/tags" Target="../tags/tag204.xml"/><Relationship Id="rId138" Type="http://schemas.openxmlformats.org/officeDocument/2006/relationships/tags" Target="../tags/tag258.xml"/><Relationship Id="rId159" Type="http://schemas.openxmlformats.org/officeDocument/2006/relationships/tags" Target="../tags/tag279.xml"/><Relationship Id="rId170" Type="http://schemas.openxmlformats.org/officeDocument/2006/relationships/tags" Target="../tags/tag290.xml"/><Relationship Id="rId107" Type="http://schemas.openxmlformats.org/officeDocument/2006/relationships/tags" Target="../tags/tag227.xml"/><Relationship Id="rId11" Type="http://schemas.openxmlformats.org/officeDocument/2006/relationships/tags" Target="../tags/tag131.xml"/><Relationship Id="rId32" Type="http://schemas.openxmlformats.org/officeDocument/2006/relationships/tags" Target="../tags/tag152.xml"/><Relationship Id="rId53" Type="http://schemas.openxmlformats.org/officeDocument/2006/relationships/tags" Target="../tags/tag173.xml"/><Relationship Id="rId74" Type="http://schemas.openxmlformats.org/officeDocument/2006/relationships/tags" Target="../tags/tag194.xml"/><Relationship Id="rId128" Type="http://schemas.openxmlformats.org/officeDocument/2006/relationships/tags" Target="../tags/tag248.xml"/><Relationship Id="rId149" Type="http://schemas.openxmlformats.org/officeDocument/2006/relationships/tags" Target="../tags/tag269.xml"/><Relationship Id="rId5" Type="http://schemas.openxmlformats.org/officeDocument/2006/relationships/tags" Target="../tags/tag125.xml"/><Relationship Id="rId95" Type="http://schemas.openxmlformats.org/officeDocument/2006/relationships/tags" Target="../tags/tag215.xml"/><Relationship Id="rId160" Type="http://schemas.openxmlformats.org/officeDocument/2006/relationships/tags" Target="../tags/tag280.xml"/><Relationship Id="rId181" Type="http://schemas.openxmlformats.org/officeDocument/2006/relationships/tags" Target="../tags/tag301.xml"/><Relationship Id="rId22" Type="http://schemas.openxmlformats.org/officeDocument/2006/relationships/tags" Target="../tags/tag142.xml"/><Relationship Id="rId43" Type="http://schemas.openxmlformats.org/officeDocument/2006/relationships/tags" Target="../tags/tag163.xml"/><Relationship Id="rId64" Type="http://schemas.openxmlformats.org/officeDocument/2006/relationships/tags" Target="../tags/tag184.xml"/><Relationship Id="rId118" Type="http://schemas.openxmlformats.org/officeDocument/2006/relationships/tags" Target="../tags/tag238.xml"/><Relationship Id="rId139" Type="http://schemas.openxmlformats.org/officeDocument/2006/relationships/tags" Target="../tags/tag259.xml"/><Relationship Id="rId85" Type="http://schemas.openxmlformats.org/officeDocument/2006/relationships/tags" Target="../tags/tag205.xml"/><Relationship Id="rId150" Type="http://schemas.openxmlformats.org/officeDocument/2006/relationships/tags" Target="../tags/tag270.xml"/><Relationship Id="rId171" Type="http://schemas.openxmlformats.org/officeDocument/2006/relationships/tags" Target="../tags/tag291.xml"/><Relationship Id="rId12" Type="http://schemas.openxmlformats.org/officeDocument/2006/relationships/tags" Target="../tags/tag132.xml"/><Relationship Id="rId33" Type="http://schemas.openxmlformats.org/officeDocument/2006/relationships/tags" Target="../tags/tag153.xml"/><Relationship Id="rId108" Type="http://schemas.openxmlformats.org/officeDocument/2006/relationships/tags" Target="../tags/tag228.xml"/><Relationship Id="rId129" Type="http://schemas.openxmlformats.org/officeDocument/2006/relationships/tags" Target="../tags/tag249.xml"/><Relationship Id="rId54" Type="http://schemas.openxmlformats.org/officeDocument/2006/relationships/tags" Target="../tags/tag174.xml"/><Relationship Id="rId75" Type="http://schemas.openxmlformats.org/officeDocument/2006/relationships/tags" Target="../tags/tag195.xml"/><Relationship Id="rId96" Type="http://schemas.openxmlformats.org/officeDocument/2006/relationships/tags" Target="../tags/tag216.xml"/><Relationship Id="rId140" Type="http://schemas.openxmlformats.org/officeDocument/2006/relationships/tags" Target="../tags/tag260.xml"/><Relationship Id="rId161" Type="http://schemas.openxmlformats.org/officeDocument/2006/relationships/tags" Target="../tags/tag281.xml"/><Relationship Id="rId182" Type="http://schemas.openxmlformats.org/officeDocument/2006/relationships/tags" Target="../tags/tag302.xml"/><Relationship Id="rId6" Type="http://schemas.openxmlformats.org/officeDocument/2006/relationships/tags" Target="../tags/tag126.xml"/><Relationship Id="rId23" Type="http://schemas.openxmlformats.org/officeDocument/2006/relationships/tags" Target="../tags/tag143.xml"/><Relationship Id="rId119" Type="http://schemas.openxmlformats.org/officeDocument/2006/relationships/tags" Target="../tags/tag239.xml"/><Relationship Id="rId44" Type="http://schemas.openxmlformats.org/officeDocument/2006/relationships/tags" Target="../tags/tag164.xml"/><Relationship Id="rId65" Type="http://schemas.openxmlformats.org/officeDocument/2006/relationships/tags" Target="../tags/tag185.xml"/><Relationship Id="rId86" Type="http://schemas.openxmlformats.org/officeDocument/2006/relationships/tags" Target="../tags/tag206.xml"/><Relationship Id="rId130" Type="http://schemas.openxmlformats.org/officeDocument/2006/relationships/tags" Target="../tags/tag250.xml"/><Relationship Id="rId151" Type="http://schemas.openxmlformats.org/officeDocument/2006/relationships/tags" Target="../tags/tag271.xml"/><Relationship Id="rId172" Type="http://schemas.openxmlformats.org/officeDocument/2006/relationships/tags" Target="../tags/tag292.xml"/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39" Type="http://schemas.openxmlformats.org/officeDocument/2006/relationships/tags" Target="../tags/tag159.xml"/><Relationship Id="rId109" Type="http://schemas.openxmlformats.org/officeDocument/2006/relationships/tags" Target="../tags/tag229.xml"/><Relationship Id="rId34" Type="http://schemas.openxmlformats.org/officeDocument/2006/relationships/tags" Target="../tags/tag154.xml"/><Relationship Id="rId50" Type="http://schemas.openxmlformats.org/officeDocument/2006/relationships/tags" Target="../tags/tag170.xml"/><Relationship Id="rId55" Type="http://schemas.openxmlformats.org/officeDocument/2006/relationships/tags" Target="../tags/tag175.xml"/><Relationship Id="rId76" Type="http://schemas.openxmlformats.org/officeDocument/2006/relationships/tags" Target="../tags/tag196.xml"/><Relationship Id="rId97" Type="http://schemas.openxmlformats.org/officeDocument/2006/relationships/tags" Target="../tags/tag217.xml"/><Relationship Id="rId104" Type="http://schemas.openxmlformats.org/officeDocument/2006/relationships/tags" Target="../tags/tag224.xml"/><Relationship Id="rId120" Type="http://schemas.openxmlformats.org/officeDocument/2006/relationships/tags" Target="../tags/tag240.xml"/><Relationship Id="rId125" Type="http://schemas.openxmlformats.org/officeDocument/2006/relationships/tags" Target="../tags/tag245.xml"/><Relationship Id="rId141" Type="http://schemas.openxmlformats.org/officeDocument/2006/relationships/tags" Target="../tags/tag261.xml"/><Relationship Id="rId146" Type="http://schemas.openxmlformats.org/officeDocument/2006/relationships/tags" Target="../tags/tag266.xml"/><Relationship Id="rId167" Type="http://schemas.openxmlformats.org/officeDocument/2006/relationships/tags" Target="../tags/tag287.xml"/><Relationship Id="rId7" Type="http://schemas.openxmlformats.org/officeDocument/2006/relationships/tags" Target="../tags/tag127.xml"/><Relationship Id="rId71" Type="http://schemas.openxmlformats.org/officeDocument/2006/relationships/tags" Target="../tags/tag191.xml"/><Relationship Id="rId92" Type="http://schemas.openxmlformats.org/officeDocument/2006/relationships/tags" Target="../tags/tag212.xml"/><Relationship Id="rId162" Type="http://schemas.openxmlformats.org/officeDocument/2006/relationships/tags" Target="../tags/tag282.xml"/><Relationship Id="rId183" Type="http://schemas.openxmlformats.org/officeDocument/2006/relationships/tags" Target="../tags/tag303.xml"/><Relationship Id="rId2" Type="http://schemas.openxmlformats.org/officeDocument/2006/relationships/tags" Target="../tags/tag122.xml"/><Relationship Id="rId29" Type="http://schemas.openxmlformats.org/officeDocument/2006/relationships/tags" Target="../tags/tag149.xml"/><Relationship Id="rId24" Type="http://schemas.openxmlformats.org/officeDocument/2006/relationships/tags" Target="../tags/tag144.xml"/><Relationship Id="rId40" Type="http://schemas.openxmlformats.org/officeDocument/2006/relationships/tags" Target="../tags/tag160.xml"/><Relationship Id="rId45" Type="http://schemas.openxmlformats.org/officeDocument/2006/relationships/tags" Target="../tags/tag165.xml"/><Relationship Id="rId66" Type="http://schemas.openxmlformats.org/officeDocument/2006/relationships/tags" Target="../tags/tag186.xml"/><Relationship Id="rId87" Type="http://schemas.openxmlformats.org/officeDocument/2006/relationships/tags" Target="../tags/tag207.xml"/><Relationship Id="rId110" Type="http://schemas.openxmlformats.org/officeDocument/2006/relationships/tags" Target="../tags/tag230.xml"/><Relationship Id="rId115" Type="http://schemas.openxmlformats.org/officeDocument/2006/relationships/tags" Target="../tags/tag235.xml"/><Relationship Id="rId131" Type="http://schemas.openxmlformats.org/officeDocument/2006/relationships/tags" Target="../tags/tag251.xml"/><Relationship Id="rId136" Type="http://schemas.openxmlformats.org/officeDocument/2006/relationships/tags" Target="../tags/tag256.xml"/><Relationship Id="rId157" Type="http://schemas.openxmlformats.org/officeDocument/2006/relationships/tags" Target="../tags/tag277.xml"/><Relationship Id="rId178" Type="http://schemas.openxmlformats.org/officeDocument/2006/relationships/tags" Target="../tags/tag298.xml"/><Relationship Id="rId61" Type="http://schemas.openxmlformats.org/officeDocument/2006/relationships/tags" Target="../tags/tag181.xml"/><Relationship Id="rId82" Type="http://schemas.openxmlformats.org/officeDocument/2006/relationships/tags" Target="../tags/tag202.xml"/><Relationship Id="rId152" Type="http://schemas.openxmlformats.org/officeDocument/2006/relationships/tags" Target="../tags/tag272.xml"/><Relationship Id="rId173" Type="http://schemas.openxmlformats.org/officeDocument/2006/relationships/tags" Target="../tags/tag293.xml"/><Relationship Id="rId19" Type="http://schemas.openxmlformats.org/officeDocument/2006/relationships/tags" Target="../tags/tag139.xml"/><Relationship Id="rId14" Type="http://schemas.openxmlformats.org/officeDocument/2006/relationships/tags" Target="../tags/tag134.xml"/><Relationship Id="rId30" Type="http://schemas.openxmlformats.org/officeDocument/2006/relationships/tags" Target="../tags/tag150.xml"/><Relationship Id="rId35" Type="http://schemas.openxmlformats.org/officeDocument/2006/relationships/tags" Target="../tags/tag155.xml"/><Relationship Id="rId56" Type="http://schemas.openxmlformats.org/officeDocument/2006/relationships/tags" Target="../tags/tag176.xml"/><Relationship Id="rId77" Type="http://schemas.openxmlformats.org/officeDocument/2006/relationships/tags" Target="../tags/tag197.xml"/><Relationship Id="rId100" Type="http://schemas.openxmlformats.org/officeDocument/2006/relationships/tags" Target="../tags/tag220.xml"/><Relationship Id="rId105" Type="http://schemas.openxmlformats.org/officeDocument/2006/relationships/tags" Target="../tags/tag225.xml"/><Relationship Id="rId126" Type="http://schemas.openxmlformats.org/officeDocument/2006/relationships/tags" Target="../tags/tag246.xml"/><Relationship Id="rId147" Type="http://schemas.openxmlformats.org/officeDocument/2006/relationships/tags" Target="../tags/tag267.xml"/><Relationship Id="rId168" Type="http://schemas.openxmlformats.org/officeDocument/2006/relationships/tags" Target="../tags/tag288.xml"/><Relationship Id="rId8" Type="http://schemas.openxmlformats.org/officeDocument/2006/relationships/tags" Target="../tags/tag128.xml"/><Relationship Id="rId51" Type="http://schemas.openxmlformats.org/officeDocument/2006/relationships/tags" Target="../tags/tag171.xml"/><Relationship Id="rId72" Type="http://schemas.openxmlformats.org/officeDocument/2006/relationships/tags" Target="../tags/tag192.xml"/><Relationship Id="rId93" Type="http://schemas.openxmlformats.org/officeDocument/2006/relationships/tags" Target="../tags/tag213.xml"/><Relationship Id="rId98" Type="http://schemas.openxmlformats.org/officeDocument/2006/relationships/tags" Target="../tags/tag218.xml"/><Relationship Id="rId121" Type="http://schemas.openxmlformats.org/officeDocument/2006/relationships/tags" Target="../tags/tag241.xml"/><Relationship Id="rId142" Type="http://schemas.openxmlformats.org/officeDocument/2006/relationships/tags" Target="../tags/tag262.xml"/><Relationship Id="rId163" Type="http://schemas.openxmlformats.org/officeDocument/2006/relationships/tags" Target="../tags/tag283.xml"/><Relationship Id="rId184" Type="http://schemas.openxmlformats.org/officeDocument/2006/relationships/slideLayout" Target="../slideLayouts/slideLayout7.xml"/><Relationship Id="rId3" Type="http://schemas.openxmlformats.org/officeDocument/2006/relationships/tags" Target="../tags/tag123.xml"/><Relationship Id="rId25" Type="http://schemas.openxmlformats.org/officeDocument/2006/relationships/tags" Target="../tags/tag145.xml"/><Relationship Id="rId46" Type="http://schemas.openxmlformats.org/officeDocument/2006/relationships/tags" Target="../tags/tag166.xml"/><Relationship Id="rId67" Type="http://schemas.openxmlformats.org/officeDocument/2006/relationships/tags" Target="../tags/tag187.xml"/><Relationship Id="rId116" Type="http://schemas.openxmlformats.org/officeDocument/2006/relationships/tags" Target="../tags/tag236.xml"/><Relationship Id="rId137" Type="http://schemas.openxmlformats.org/officeDocument/2006/relationships/tags" Target="../tags/tag257.xml"/><Relationship Id="rId158" Type="http://schemas.openxmlformats.org/officeDocument/2006/relationships/tags" Target="../tags/tag278.xml"/><Relationship Id="rId20" Type="http://schemas.openxmlformats.org/officeDocument/2006/relationships/tags" Target="../tags/tag140.xml"/><Relationship Id="rId41" Type="http://schemas.openxmlformats.org/officeDocument/2006/relationships/tags" Target="../tags/tag161.xml"/><Relationship Id="rId62" Type="http://schemas.openxmlformats.org/officeDocument/2006/relationships/tags" Target="../tags/tag182.xml"/><Relationship Id="rId83" Type="http://schemas.openxmlformats.org/officeDocument/2006/relationships/tags" Target="../tags/tag203.xml"/><Relationship Id="rId88" Type="http://schemas.openxmlformats.org/officeDocument/2006/relationships/tags" Target="../tags/tag208.xml"/><Relationship Id="rId111" Type="http://schemas.openxmlformats.org/officeDocument/2006/relationships/tags" Target="../tags/tag231.xml"/><Relationship Id="rId132" Type="http://schemas.openxmlformats.org/officeDocument/2006/relationships/tags" Target="../tags/tag252.xml"/><Relationship Id="rId153" Type="http://schemas.openxmlformats.org/officeDocument/2006/relationships/tags" Target="../tags/tag273.xml"/><Relationship Id="rId174" Type="http://schemas.openxmlformats.org/officeDocument/2006/relationships/tags" Target="../tags/tag294.xml"/><Relationship Id="rId179" Type="http://schemas.openxmlformats.org/officeDocument/2006/relationships/tags" Target="../tags/tag299.xml"/><Relationship Id="rId15" Type="http://schemas.openxmlformats.org/officeDocument/2006/relationships/tags" Target="../tags/tag135.xml"/><Relationship Id="rId36" Type="http://schemas.openxmlformats.org/officeDocument/2006/relationships/tags" Target="../tags/tag156.xml"/><Relationship Id="rId57" Type="http://schemas.openxmlformats.org/officeDocument/2006/relationships/tags" Target="../tags/tag177.xml"/><Relationship Id="rId106" Type="http://schemas.openxmlformats.org/officeDocument/2006/relationships/tags" Target="../tags/tag226.xml"/><Relationship Id="rId127" Type="http://schemas.openxmlformats.org/officeDocument/2006/relationships/tags" Target="../tags/tag247.xml"/><Relationship Id="rId10" Type="http://schemas.openxmlformats.org/officeDocument/2006/relationships/tags" Target="../tags/tag130.xml"/><Relationship Id="rId31" Type="http://schemas.openxmlformats.org/officeDocument/2006/relationships/tags" Target="../tags/tag151.xml"/><Relationship Id="rId52" Type="http://schemas.openxmlformats.org/officeDocument/2006/relationships/tags" Target="../tags/tag172.xml"/><Relationship Id="rId73" Type="http://schemas.openxmlformats.org/officeDocument/2006/relationships/tags" Target="../tags/tag193.xml"/><Relationship Id="rId78" Type="http://schemas.openxmlformats.org/officeDocument/2006/relationships/tags" Target="../tags/tag198.xml"/><Relationship Id="rId94" Type="http://schemas.openxmlformats.org/officeDocument/2006/relationships/tags" Target="../tags/tag214.xml"/><Relationship Id="rId99" Type="http://schemas.openxmlformats.org/officeDocument/2006/relationships/tags" Target="../tags/tag219.xml"/><Relationship Id="rId101" Type="http://schemas.openxmlformats.org/officeDocument/2006/relationships/tags" Target="../tags/tag221.xml"/><Relationship Id="rId122" Type="http://schemas.openxmlformats.org/officeDocument/2006/relationships/tags" Target="../tags/tag242.xml"/><Relationship Id="rId143" Type="http://schemas.openxmlformats.org/officeDocument/2006/relationships/tags" Target="../tags/tag263.xml"/><Relationship Id="rId148" Type="http://schemas.openxmlformats.org/officeDocument/2006/relationships/tags" Target="../tags/tag268.xml"/><Relationship Id="rId164" Type="http://schemas.openxmlformats.org/officeDocument/2006/relationships/tags" Target="../tags/tag284.xml"/><Relationship Id="rId169" Type="http://schemas.openxmlformats.org/officeDocument/2006/relationships/tags" Target="../tags/tag289.xml"/><Relationship Id="rId185" Type="http://schemas.openxmlformats.org/officeDocument/2006/relationships/notesSlide" Target="../notesSlides/notesSlide36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80" Type="http://schemas.openxmlformats.org/officeDocument/2006/relationships/tags" Target="../tags/tag300.xml"/><Relationship Id="rId26" Type="http://schemas.openxmlformats.org/officeDocument/2006/relationships/tags" Target="../tags/tag146.xml"/><Relationship Id="rId47" Type="http://schemas.openxmlformats.org/officeDocument/2006/relationships/tags" Target="../tags/tag167.xml"/><Relationship Id="rId68" Type="http://schemas.openxmlformats.org/officeDocument/2006/relationships/tags" Target="../tags/tag188.xml"/><Relationship Id="rId89" Type="http://schemas.openxmlformats.org/officeDocument/2006/relationships/tags" Target="../tags/tag209.xml"/><Relationship Id="rId112" Type="http://schemas.openxmlformats.org/officeDocument/2006/relationships/tags" Target="../tags/tag232.xml"/><Relationship Id="rId133" Type="http://schemas.openxmlformats.org/officeDocument/2006/relationships/tags" Target="../tags/tag253.xml"/><Relationship Id="rId154" Type="http://schemas.openxmlformats.org/officeDocument/2006/relationships/tags" Target="../tags/tag274.xml"/><Relationship Id="rId175" Type="http://schemas.openxmlformats.org/officeDocument/2006/relationships/tags" Target="../tags/tag295.xml"/><Relationship Id="rId16" Type="http://schemas.openxmlformats.org/officeDocument/2006/relationships/tags" Target="../tags/tag136.xml"/><Relationship Id="rId37" Type="http://schemas.openxmlformats.org/officeDocument/2006/relationships/tags" Target="../tags/tag157.xml"/><Relationship Id="rId58" Type="http://schemas.openxmlformats.org/officeDocument/2006/relationships/tags" Target="../tags/tag178.xml"/><Relationship Id="rId79" Type="http://schemas.openxmlformats.org/officeDocument/2006/relationships/tags" Target="../tags/tag199.xml"/><Relationship Id="rId102" Type="http://schemas.openxmlformats.org/officeDocument/2006/relationships/tags" Target="../tags/tag222.xml"/><Relationship Id="rId123" Type="http://schemas.openxmlformats.org/officeDocument/2006/relationships/tags" Target="../tags/tag243.xml"/><Relationship Id="rId144" Type="http://schemas.openxmlformats.org/officeDocument/2006/relationships/tags" Target="../tags/tag264.xml"/><Relationship Id="rId90" Type="http://schemas.openxmlformats.org/officeDocument/2006/relationships/tags" Target="../tags/tag210.xml"/><Relationship Id="rId165" Type="http://schemas.openxmlformats.org/officeDocument/2006/relationships/tags" Target="../tags/tag285.xml"/><Relationship Id="rId27" Type="http://schemas.openxmlformats.org/officeDocument/2006/relationships/tags" Target="../tags/tag147.xml"/><Relationship Id="rId48" Type="http://schemas.openxmlformats.org/officeDocument/2006/relationships/tags" Target="../tags/tag168.xml"/><Relationship Id="rId69" Type="http://schemas.openxmlformats.org/officeDocument/2006/relationships/tags" Target="../tags/tag189.xml"/><Relationship Id="rId113" Type="http://schemas.openxmlformats.org/officeDocument/2006/relationships/tags" Target="../tags/tag233.xml"/><Relationship Id="rId134" Type="http://schemas.openxmlformats.org/officeDocument/2006/relationships/tags" Target="../tags/tag254.xml"/><Relationship Id="rId80" Type="http://schemas.openxmlformats.org/officeDocument/2006/relationships/tags" Target="../tags/tag200.xml"/><Relationship Id="rId155" Type="http://schemas.openxmlformats.org/officeDocument/2006/relationships/tags" Target="../tags/tag275.xml"/><Relationship Id="rId176" Type="http://schemas.openxmlformats.org/officeDocument/2006/relationships/tags" Target="../tags/tag296.xml"/><Relationship Id="rId17" Type="http://schemas.openxmlformats.org/officeDocument/2006/relationships/tags" Target="../tags/tag137.xml"/><Relationship Id="rId38" Type="http://schemas.openxmlformats.org/officeDocument/2006/relationships/tags" Target="../tags/tag158.xml"/><Relationship Id="rId59" Type="http://schemas.openxmlformats.org/officeDocument/2006/relationships/tags" Target="../tags/tag179.xml"/><Relationship Id="rId103" Type="http://schemas.openxmlformats.org/officeDocument/2006/relationships/tags" Target="../tags/tag223.xml"/><Relationship Id="rId124" Type="http://schemas.openxmlformats.org/officeDocument/2006/relationships/tags" Target="../tags/tag244.xml"/><Relationship Id="rId70" Type="http://schemas.openxmlformats.org/officeDocument/2006/relationships/tags" Target="../tags/tag190.xml"/><Relationship Id="rId91" Type="http://schemas.openxmlformats.org/officeDocument/2006/relationships/tags" Target="../tags/tag211.xml"/><Relationship Id="rId145" Type="http://schemas.openxmlformats.org/officeDocument/2006/relationships/tags" Target="../tags/tag265.xml"/><Relationship Id="rId166" Type="http://schemas.openxmlformats.org/officeDocument/2006/relationships/tags" Target="../tags/tag286.xml"/><Relationship Id="rId1" Type="http://schemas.openxmlformats.org/officeDocument/2006/relationships/tags" Target="../tags/tag121.xml"/><Relationship Id="rId28" Type="http://schemas.openxmlformats.org/officeDocument/2006/relationships/tags" Target="../tags/tag148.xml"/><Relationship Id="rId49" Type="http://schemas.openxmlformats.org/officeDocument/2006/relationships/tags" Target="../tags/tag169.xml"/><Relationship Id="rId114" Type="http://schemas.openxmlformats.org/officeDocument/2006/relationships/tags" Target="../tags/tag234.xml"/><Relationship Id="rId60" Type="http://schemas.openxmlformats.org/officeDocument/2006/relationships/tags" Target="../tags/tag180.xml"/><Relationship Id="rId81" Type="http://schemas.openxmlformats.org/officeDocument/2006/relationships/tags" Target="../tags/tag201.xml"/><Relationship Id="rId135" Type="http://schemas.openxmlformats.org/officeDocument/2006/relationships/tags" Target="../tags/tag255.xml"/><Relationship Id="rId156" Type="http://schemas.openxmlformats.org/officeDocument/2006/relationships/tags" Target="../tags/tag276.xml"/><Relationship Id="rId177" Type="http://schemas.openxmlformats.org/officeDocument/2006/relationships/tags" Target="../tags/tag29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26" Type="http://schemas.openxmlformats.org/officeDocument/2006/relationships/notesSlide" Target="../notesSlides/notesSlide41.xml"/><Relationship Id="rId3" Type="http://schemas.openxmlformats.org/officeDocument/2006/relationships/tags" Target="../tags/tag306.xml"/><Relationship Id="rId21" Type="http://schemas.openxmlformats.org/officeDocument/2006/relationships/tags" Target="../tags/tag324.xml"/><Relationship Id="rId7" Type="http://schemas.openxmlformats.org/officeDocument/2006/relationships/tags" Target="../tags/tag310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05.xml"/><Relationship Id="rId16" Type="http://schemas.openxmlformats.org/officeDocument/2006/relationships/tags" Target="../tags/tag319.xml"/><Relationship Id="rId20" Type="http://schemas.openxmlformats.org/officeDocument/2006/relationships/tags" Target="../tags/tag323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24" Type="http://schemas.openxmlformats.org/officeDocument/2006/relationships/tags" Target="../tags/tag327.xml"/><Relationship Id="rId5" Type="http://schemas.openxmlformats.org/officeDocument/2006/relationships/tags" Target="../tags/tag308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10" Type="http://schemas.openxmlformats.org/officeDocument/2006/relationships/tags" Target="../tags/tag313.xml"/><Relationship Id="rId19" Type="http://schemas.openxmlformats.org/officeDocument/2006/relationships/tags" Target="../tags/tag322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Relationship Id="rId22" Type="http://schemas.openxmlformats.org/officeDocument/2006/relationships/tags" Target="../tags/tag32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26" Type="http://schemas.openxmlformats.org/officeDocument/2006/relationships/tags" Target="../tags/tag353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5" Type="http://schemas.openxmlformats.org/officeDocument/2006/relationships/tags" Target="../tags/tag352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tags" Target="../tags/tag351.xm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tags" Target="../tags/tag350.xml"/><Relationship Id="rId28" Type="http://schemas.openxmlformats.org/officeDocument/2006/relationships/notesSlide" Target="../notesSlides/notesSlide42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Relationship Id="rId27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数据库内核原理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2712720"/>
            <a:ext cx="9135745" cy="932180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工业级存储引擎</a:t>
            </a:r>
          </a:p>
          <a:p>
            <a:r>
              <a:rPr lang="en-US" altLang="zh-CN" dirty="0"/>
              <a:t>-- </a:t>
            </a:r>
            <a:r>
              <a:rPr dirty="0"/>
              <a:t>以开务数据库为例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刘英帆，徐理想</a:t>
            </a:r>
            <a:endParaRPr lang="en-US" altLang="zh-CN" dirty="0"/>
          </a:p>
          <a:p>
            <a:r>
              <a:rPr lang="en-US" altLang="zh-CN"/>
              <a:t>2024.04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780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 Store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关系的键值存储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790" y="1084580"/>
            <a:ext cx="8021320" cy="524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insert(95005, '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孙涛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'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19, 'CS')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 INTO student VALUES(95005, 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孙涛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19, 'CS');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可转化为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操作：</a:t>
            </a: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put(/student/1/95005/0, ‘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孙涛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’, ‘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’)        put(/student/2/19/95005/0, ‘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孙涛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’,’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’)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put(/student/1/95005/1, 19)                     put(/student/2/19/95005/2, 'CS')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put(/student/1/95005/2, 'CS')</a:t>
            </a:r>
          </a:p>
          <a:p>
            <a:pPr lvl="0" indent="0">
              <a:buFont typeface="Wingdings" panose="05000000000000000000" charset="0"/>
              <a:buNone/>
            </a:pP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>
              <a:buFont typeface="Wingdings" panose="05000000000000000000" charset="0"/>
              <a:buNone/>
            </a:pP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delete(Sno=95001)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DELETE FORM student WHERE Sno=95001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可转化为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操作：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delete(/student/1/95001/0)        delete(/student/1/95001/1)        delete(/student/1/95001/2)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delete(/student/2/19/95001/0)   delete(/student/2/19/95001/2)</a:t>
            </a:r>
          </a:p>
          <a:p>
            <a:pPr lvl="1" indent="0">
              <a:buFont typeface="Wingdings" panose="05000000000000000000" charset="0"/>
              <a:buNone/>
            </a:pP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update(Sno=95001)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 student SET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Sdept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==‘MA’ WHERE Sno=95001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可转化为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操作：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put(/student/1/95005/2, ‘MA’)      put(/student/2/19/95005/2, ‘MA’)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93815" y="3148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780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 Store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关系的键值存储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790" y="1084580"/>
            <a:ext cx="8021320" cy="5281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b="1" dirty="0">
                <a:solidFill>
                  <a:schemeClr val="accent5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  <a:sym typeface="+mn-ea"/>
              </a:rPr>
              <a:t>scan(15 &lt; Sage &lt;20)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Sname,Sdept FROM stduent WHERE 15&lt;Sage&lt;20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可转化为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操作：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Scan(/student/2/16/,/student/2/19/Ω)</a:t>
            </a:r>
          </a:p>
          <a:p>
            <a:pPr lvl="1" indent="0">
              <a:buFont typeface="Wingdings" panose="05000000000000000000" charset="0"/>
              <a:buNone/>
            </a:pP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i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ndexID 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索引列所对应的值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(Sage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的范围在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</a:p>
          <a:p>
            <a:pPr lvl="1" indent="0">
              <a:buFont typeface="Wingdings" panose="05000000000000000000" charset="0"/>
              <a:buNone/>
            </a:pP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b="1" dirty="0">
                <a:solidFill>
                  <a:schemeClr val="accent5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  <a:sym typeface="+mn-ea"/>
              </a:rPr>
              <a:t>scan(Sno=95002)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* FROM stduent WHERE Sno=95002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可转化为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KV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操作：</a:t>
            </a:r>
          </a:p>
          <a:p>
            <a:pPr marL="0" lvl="1" indent="0" fontAlgn="auto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Scan(/student/1/95002/,/student/1/95002/Ω)</a:t>
            </a:r>
          </a:p>
          <a:p>
            <a:pPr marL="0" lvl="1" indent="0" fontAlgn="auto">
              <a:buFont typeface="Wingdings" panose="05000000000000000000" charset="0"/>
              <a:buNone/>
            </a:pP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0" fontAlgn="auto">
              <a:buFont typeface="Wingdings" panose="05000000000000000000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主索引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  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主键列所对应的值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(Sno=95002)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93815" y="3148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434590" y="3868420"/>
            <a:ext cx="0" cy="25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720340" y="3868420"/>
            <a:ext cx="0" cy="25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65730" y="2021840"/>
            <a:ext cx="0" cy="25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434590" y="2021840"/>
            <a:ext cx="0" cy="25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48075" y="2021840"/>
            <a:ext cx="0" cy="252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开务存储引擎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633730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数据组织：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Memtable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LSM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引擎：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insert, delete, update, query and compactation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RocksDB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633730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一个可嵌入、高性能的</a:t>
            </a:r>
            <a:r>
              <a:rPr lang="zh-CN" altLang="en-US" sz="1600" b="1" dirty="0">
                <a:solidFill>
                  <a:srgbClr val="0070C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  <a:sym typeface="+mn-ea"/>
              </a:rPr>
              <a:t>KV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开源数据库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由Facebook基于levelDB开发；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为快速存储(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SSD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、RAM)而优化，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延迟极小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大量灵活的配置，使之能针对不同的生产环境进行调优；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完善的持久化机制，同时保证性能和安全性；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RocksDB使用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LSM存储引擎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，纯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C++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95675"/>
            <a:ext cx="214884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日志结构存储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78230"/>
            <a:ext cx="84588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写：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DBMS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不断插入日志记录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日志记录包含对元组的改变（</a:t>
            </a:r>
            <a:r>
              <a:rPr lang="en-US" altLang="zh-CN" sz="1600" b="1" dirty="0">
                <a:solidFill>
                  <a:srgbClr val="FF000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  <a:sym typeface="+mn-ea"/>
              </a:rPr>
              <a:t>PUT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  <a:sym typeface="+mn-ea"/>
              </a:rPr>
              <a:t>DEL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日志记录包含元组的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b="1" dirty="0">
                <a:solidFill>
                  <a:srgbClr val="FF000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  <a:sym typeface="+mn-ea"/>
              </a:rPr>
              <a:t>PUT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用来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一个记录；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b="1" dirty="0">
                <a:solidFill>
                  <a:srgbClr val="FF000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  <a:sym typeface="+mn-ea"/>
              </a:rPr>
              <a:t>DEL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将某个记录标记为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插入一条记录时，只需要将其附在文件末尾，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无需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修改之前的日志记录。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当页面满了以后，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DBMS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将该页面写入到磁盘上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顺序写入已满的页面；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磁盘页面是不可修改的；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5538" y="3618596"/>
            <a:ext cx="2968580" cy="2578637"/>
          </a:xfrm>
          <a:prstGeom prst="rect">
            <a:avLst/>
          </a:prstGeom>
          <a:solidFill>
            <a:srgbClr val="F6F6F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8117" y="4072219"/>
            <a:ext cx="2137893" cy="1964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2048966" y="4233205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=a1}</a:t>
            </a:r>
            <a:endParaRPr lang="zh-CN" altLang="en-US" sz="1400" dirty="0"/>
          </a:p>
        </p:txBody>
      </p:sp>
      <p:sp>
        <p:nvSpPr>
          <p:cNvPr id="13" name="矩形: 圆角 12"/>
          <p:cNvSpPr/>
          <p:nvPr/>
        </p:nvSpPr>
        <p:spPr>
          <a:xfrm>
            <a:off x="2048966" y="4668565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#104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=b1}</a:t>
            </a:r>
            <a:endParaRPr lang="zh-CN" altLang="en-US" sz="1400" dirty="0"/>
          </a:p>
        </p:txBody>
      </p:sp>
      <p:sp>
        <p:nvSpPr>
          <p:cNvPr id="14" name="矩形: 圆角 13"/>
          <p:cNvSpPr/>
          <p:nvPr/>
        </p:nvSpPr>
        <p:spPr>
          <a:xfrm>
            <a:off x="2041526" y="5103925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#102</a:t>
            </a:r>
            <a:endParaRPr lang="zh-CN" altLang="en-US" sz="1400" dirty="0"/>
          </a:p>
        </p:txBody>
      </p:sp>
      <p:sp>
        <p:nvSpPr>
          <p:cNvPr id="15" name="矩形: 圆角 14"/>
          <p:cNvSpPr/>
          <p:nvPr/>
        </p:nvSpPr>
        <p:spPr>
          <a:xfrm>
            <a:off x="2048965" y="5539285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=a2}</a:t>
            </a:r>
            <a:endParaRPr lang="zh-CN" altLang="en-US" sz="1400" dirty="0"/>
          </a:p>
        </p:txBody>
      </p:sp>
      <p:sp>
        <p:nvSpPr>
          <p:cNvPr id="16" name="箭头: 下 15"/>
          <p:cNvSpPr/>
          <p:nvPr/>
        </p:nvSpPr>
        <p:spPr>
          <a:xfrm>
            <a:off x="1307205" y="4134905"/>
            <a:ext cx="399245" cy="1873876"/>
          </a:xfrm>
          <a:prstGeom prst="downArrow">
            <a:avLst/>
          </a:prstGeom>
          <a:solidFill>
            <a:srgbClr val="F2474B"/>
          </a:solidFill>
          <a:ln>
            <a:solidFill>
              <a:srgbClr val="F2474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 rot="10800000">
            <a:off x="1269349" y="4272157"/>
            <a:ext cx="430887" cy="19640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Newest     Oldest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57163" y="3666117"/>
            <a:ext cx="25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In-Memory Page</a:t>
            </a:r>
            <a:endParaRPr lang="zh-CN" alt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16697" y="3598263"/>
            <a:ext cx="2968580" cy="2578637"/>
          </a:xfrm>
          <a:prstGeom prst="rect">
            <a:avLst/>
          </a:prstGeom>
          <a:solidFill>
            <a:srgbClr val="F6F6F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47542" y="3915995"/>
            <a:ext cx="2137893" cy="1476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/>
          <p:cNvSpPr/>
          <p:nvPr/>
        </p:nvSpPr>
        <p:spPr>
          <a:xfrm>
            <a:off x="4902981" y="3899522"/>
            <a:ext cx="392804" cy="1513496"/>
          </a:xfrm>
          <a:prstGeom prst="downArrow">
            <a:avLst/>
          </a:prstGeom>
          <a:solidFill>
            <a:srgbClr val="F2474B"/>
          </a:solidFill>
          <a:ln>
            <a:solidFill>
              <a:srgbClr val="F2474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 rot="10800000">
            <a:off x="4889457" y="3916792"/>
            <a:ext cx="400110" cy="19407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</a:rPr>
              <a:t>Newest     Oldest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56588" y="3530190"/>
            <a:ext cx="25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In-Memory Page</a:t>
            </a:r>
            <a:endParaRPr lang="zh-CN" alt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17" y="5574303"/>
            <a:ext cx="425005" cy="564559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5525887" y="5606466"/>
            <a:ext cx="585138" cy="478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5589432" y="5646827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" name="矩形: 圆角 37"/>
          <p:cNvSpPr/>
          <p:nvPr/>
        </p:nvSpPr>
        <p:spPr>
          <a:xfrm>
            <a:off x="5586421" y="5760403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9" name="矩形: 圆角 38"/>
          <p:cNvSpPr/>
          <p:nvPr/>
        </p:nvSpPr>
        <p:spPr>
          <a:xfrm>
            <a:off x="5586421" y="5876875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矩形: 圆角 39"/>
          <p:cNvSpPr/>
          <p:nvPr/>
        </p:nvSpPr>
        <p:spPr>
          <a:xfrm>
            <a:off x="5586421" y="5983106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6269000" y="5595700"/>
            <a:ext cx="585138" cy="478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/>
          <p:cNvSpPr/>
          <p:nvPr/>
        </p:nvSpPr>
        <p:spPr>
          <a:xfrm>
            <a:off x="6332545" y="5636061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3" name="矩形: 圆角 42"/>
          <p:cNvSpPr/>
          <p:nvPr/>
        </p:nvSpPr>
        <p:spPr>
          <a:xfrm>
            <a:off x="6329534" y="5749637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4" name="矩形: 圆角 43"/>
          <p:cNvSpPr/>
          <p:nvPr/>
        </p:nvSpPr>
        <p:spPr>
          <a:xfrm>
            <a:off x="6329534" y="5866109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5" name="矩形: 圆角 44"/>
          <p:cNvSpPr/>
          <p:nvPr/>
        </p:nvSpPr>
        <p:spPr>
          <a:xfrm>
            <a:off x="6329534" y="5972340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996866" y="5603570"/>
            <a:ext cx="585138" cy="478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/>
          <p:cNvSpPr/>
          <p:nvPr/>
        </p:nvSpPr>
        <p:spPr>
          <a:xfrm>
            <a:off x="7060411" y="5643931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7057400" y="5757507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矩形: 圆角 48"/>
          <p:cNvSpPr/>
          <p:nvPr/>
        </p:nvSpPr>
        <p:spPr>
          <a:xfrm>
            <a:off x="7057400" y="5873979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矩形: 圆角 49"/>
          <p:cNvSpPr/>
          <p:nvPr/>
        </p:nvSpPr>
        <p:spPr>
          <a:xfrm>
            <a:off x="7057400" y="5980210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4910493" y="5534215"/>
            <a:ext cx="279386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484793" y="4869971"/>
            <a:ext cx="0" cy="1842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5095729" y="4443164"/>
            <a:ext cx="0" cy="1982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日志结构存储</a:t>
            </a:r>
            <a:endParaRPr lang="en-US" altLang="zh-CN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425" y="1078230"/>
            <a:ext cx="438213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读：访问给定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的元组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找到该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对应的最新元组；</a:t>
            </a:r>
          </a:p>
          <a:p>
            <a:pPr marL="342900" lvl="0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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方法一：顺序扫描</a:t>
            </a:r>
          </a:p>
          <a:p>
            <a:pPr marL="800100" lvl="1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从最新的记录开始扫描，直到遇到该ID的第一个元组；</a:t>
            </a:r>
          </a:p>
          <a:p>
            <a:pPr marL="342900" lvl="0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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方法二：建立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上的索引</a:t>
            </a:r>
          </a:p>
          <a:p>
            <a:pPr marL="800100" lvl="1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索引保存每个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最新记录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的位置；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根据索引，快速找到对应元组的位置；</a:t>
            </a:r>
          </a:p>
          <a:p>
            <a:pPr marL="800100" lvl="1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如果元组在内存中，直接读取；</a:t>
            </a:r>
          </a:p>
          <a:p>
            <a:pPr marL="800100" lvl="1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如果在磁盘上，读取它；</a:t>
            </a:r>
          </a:p>
        </p:txBody>
      </p:sp>
      <p:sp>
        <p:nvSpPr>
          <p:cNvPr id="3" name="矩形 2"/>
          <p:cNvSpPr/>
          <p:nvPr/>
        </p:nvSpPr>
        <p:spPr>
          <a:xfrm>
            <a:off x="5299656" y="1236005"/>
            <a:ext cx="3226158" cy="3194328"/>
          </a:xfrm>
          <a:prstGeom prst="rect">
            <a:avLst/>
          </a:prstGeom>
          <a:solidFill>
            <a:srgbClr val="F6F6F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39813" y="1689627"/>
            <a:ext cx="2137893" cy="1964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>
            <p:custDataLst>
              <p:tags r:id="rId1"/>
            </p:custDataLst>
          </p:nvPr>
        </p:nvSpPr>
        <p:spPr>
          <a:xfrm>
            <a:off x="6440662" y="185061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=a1}</a:t>
            </a:r>
            <a:endParaRPr lang="zh-CN" altLang="en-US" sz="1400" dirty="0"/>
          </a:p>
        </p:txBody>
      </p:sp>
      <p:sp>
        <p:nvSpPr>
          <p:cNvPr id="8" name="矩形: 圆角 7"/>
          <p:cNvSpPr/>
          <p:nvPr>
            <p:custDataLst>
              <p:tags r:id="rId2"/>
            </p:custDataLst>
          </p:nvPr>
        </p:nvSpPr>
        <p:spPr>
          <a:xfrm>
            <a:off x="6440662" y="228597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#104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=b1}</a:t>
            </a:r>
            <a:endParaRPr lang="zh-CN" altLang="en-US" sz="1400" dirty="0"/>
          </a:p>
        </p:txBody>
      </p:sp>
      <p:sp>
        <p:nvSpPr>
          <p:cNvPr id="13" name="矩形: 圆角 12"/>
          <p:cNvSpPr/>
          <p:nvPr>
            <p:custDataLst>
              <p:tags r:id="rId3"/>
            </p:custDataLst>
          </p:nvPr>
        </p:nvSpPr>
        <p:spPr>
          <a:xfrm>
            <a:off x="6433222" y="272133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#102</a:t>
            </a:r>
            <a:endParaRPr lang="zh-CN" altLang="en-US" sz="1400" dirty="0"/>
          </a:p>
        </p:txBody>
      </p:sp>
      <p:sp>
        <p:nvSpPr>
          <p:cNvPr id="14" name="矩形: 圆角 13"/>
          <p:cNvSpPr/>
          <p:nvPr>
            <p:custDataLst>
              <p:tags r:id="rId4"/>
            </p:custDataLst>
          </p:nvPr>
        </p:nvSpPr>
        <p:spPr>
          <a:xfrm>
            <a:off x="6440661" y="315669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=a2}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048859" y="1283525"/>
            <a:ext cx="25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In-Memory Page</a:t>
            </a:r>
            <a:endParaRPr lang="zh-CN" alt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矩形: 圆角 18"/>
          <p:cNvSpPr/>
          <p:nvPr>
            <p:custDataLst>
              <p:tags r:id="rId5"/>
            </p:custDataLst>
          </p:nvPr>
        </p:nvSpPr>
        <p:spPr>
          <a:xfrm>
            <a:off x="5398262" y="1912513"/>
            <a:ext cx="759852" cy="2471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Id=#102</a:t>
            </a:r>
            <a:endParaRPr lang="zh-CN" altLang="en-US" sz="1200" dirty="0"/>
          </a:p>
        </p:txBody>
      </p:sp>
      <p:sp>
        <p:nvSpPr>
          <p:cNvPr id="20" name="矩形: 圆角 19"/>
          <p:cNvSpPr/>
          <p:nvPr>
            <p:custDataLst>
              <p:tags r:id="rId6"/>
            </p:custDataLst>
          </p:nvPr>
        </p:nvSpPr>
        <p:spPr>
          <a:xfrm>
            <a:off x="5398262" y="2258069"/>
            <a:ext cx="759852" cy="2471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Id=#103</a:t>
            </a:r>
            <a:endParaRPr lang="zh-CN" altLang="en-US" sz="1200" dirty="0"/>
          </a:p>
        </p:txBody>
      </p:sp>
      <p:sp>
        <p:nvSpPr>
          <p:cNvPr id="21" name="矩形: 圆角 20"/>
          <p:cNvSpPr/>
          <p:nvPr>
            <p:custDataLst>
              <p:tags r:id="rId7"/>
            </p:custDataLst>
          </p:nvPr>
        </p:nvSpPr>
        <p:spPr>
          <a:xfrm>
            <a:off x="5396029" y="2603625"/>
            <a:ext cx="759852" cy="2471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Id=#104</a:t>
            </a:r>
            <a:endParaRPr lang="zh-CN" altLang="en-US" sz="1200" dirty="0"/>
          </a:p>
        </p:txBody>
      </p:sp>
      <p:sp>
        <p:nvSpPr>
          <p:cNvPr id="22" name="矩形: 圆角 21"/>
          <p:cNvSpPr/>
          <p:nvPr>
            <p:custDataLst>
              <p:tags r:id="rId8"/>
            </p:custDataLst>
          </p:nvPr>
        </p:nvSpPr>
        <p:spPr>
          <a:xfrm>
            <a:off x="5398262" y="2946574"/>
            <a:ext cx="759852" cy="2471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Id=#105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9" idx="3"/>
            <a:endCxn id="13" idx="1"/>
          </p:cNvCxnSpPr>
          <p:nvPr>
            <p:custDataLst>
              <p:tags r:id="rId9"/>
            </p:custDataLst>
          </p:nvPr>
        </p:nvCxnSpPr>
        <p:spPr>
          <a:xfrm>
            <a:off x="6158114" y="2036110"/>
            <a:ext cx="275108" cy="839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14" idx="1"/>
          </p:cNvCxnSpPr>
          <p:nvPr>
            <p:custDataLst>
              <p:tags r:id="rId10"/>
            </p:custDataLst>
          </p:nvPr>
        </p:nvCxnSpPr>
        <p:spPr>
          <a:xfrm>
            <a:off x="6158114" y="2381666"/>
            <a:ext cx="282547" cy="9295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8" idx="1"/>
          </p:cNvCxnSpPr>
          <p:nvPr>
            <p:custDataLst>
              <p:tags r:id="rId11"/>
            </p:custDataLst>
          </p:nvPr>
        </p:nvCxnSpPr>
        <p:spPr>
          <a:xfrm flipV="1">
            <a:off x="6158114" y="2440520"/>
            <a:ext cx="282548" cy="280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9662" y="3800745"/>
            <a:ext cx="425005" cy="564559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129632" y="3832908"/>
            <a:ext cx="585138" cy="478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6193177" y="3873269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4" name="矩形: 圆角 33"/>
          <p:cNvSpPr/>
          <p:nvPr/>
        </p:nvSpPr>
        <p:spPr>
          <a:xfrm>
            <a:off x="6190166" y="3986845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5" name="矩形: 圆角 34"/>
          <p:cNvSpPr/>
          <p:nvPr/>
        </p:nvSpPr>
        <p:spPr>
          <a:xfrm>
            <a:off x="6190166" y="4103317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6" name="矩形: 圆角 35"/>
          <p:cNvSpPr/>
          <p:nvPr/>
        </p:nvSpPr>
        <p:spPr>
          <a:xfrm>
            <a:off x="6190166" y="4209548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6872745" y="3822142"/>
            <a:ext cx="585138" cy="478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6936290" y="3862503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9" name="矩形: 圆角 38"/>
          <p:cNvSpPr/>
          <p:nvPr/>
        </p:nvSpPr>
        <p:spPr>
          <a:xfrm>
            <a:off x="6933279" y="3976079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矩形: 圆角 39"/>
          <p:cNvSpPr/>
          <p:nvPr/>
        </p:nvSpPr>
        <p:spPr>
          <a:xfrm>
            <a:off x="6933279" y="4092551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1" name="矩形: 圆角 40"/>
          <p:cNvSpPr/>
          <p:nvPr/>
        </p:nvSpPr>
        <p:spPr>
          <a:xfrm>
            <a:off x="6933279" y="4198782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7600611" y="3830012"/>
            <a:ext cx="585138" cy="478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/>
          <p:cNvSpPr/>
          <p:nvPr/>
        </p:nvSpPr>
        <p:spPr>
          <a:xfrm>
            <a:off x="7664156" y="3870373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4" name="矩形: 圆角 43"/>
          <p:cNvSpPr/>
          <p:nvPr/>
        </p:nvSpPr>
        <p:spPr>
          <a:xfrm>
            <a:off x="7661145" y="3983949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5" name="矩形: 圆角 44"/>
          <p:cNvSpPr/>
          <p:nvPr/>
        </p:nvSpPr>
        <p:spPr>
          <a:xfrm>
            <a:off x="7661145" y="4100421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矩形: 圆角 45"/>
          <p:cNvSpPr/>
          <p:nvPr/>
        </p:nvSpPr>
        <p:spPr>
          <a:xfrm>
            <a:off x="7661145" y="4206652"/>
            <a:ext cx="464070" cy="776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5514238" y="3760657"/>
            <a:ext cx="279386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58114" y="3078051"/>
            <a:ext cx="714631" cy="975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134968" y="1544967"/>
            <a:ext cx="117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2474B"/>
                </a:solidFill>
              </a:rPr>
              <a:t>Get id#102</a:t>
            </a:r>
            <a:endParaRPr lang="zh-CN" altLang="en-US" sz="1600" dirty="0">
              <a:solidFill>
                <a:srgbClr val="F2474B"/>
              </a:solidFill>
            </a:endParaRPr>
          </a:p>
        </p:txBody>
      </p:sp>
      <p:cxnSp>
        <p:nvCxnSpPr>
          <p:cNvPr id="56" name="直接箭头连接符 55"/>
          <p:cNvCxnSpPr>
            <a:endCxn id="19" idx="1"/>
          </p:cNvCxnSpPr>
          <p:nvPr/>
        </p:nvCxnSpPr>
        <p:spPr>
          <a:xfrm>
            <a:off x="4734560" y="1850613"/>
            <a:ext cx="663702" cy="185497"/>
          </a:xfrm>
          <a:prstGeom prst="straightConnector1">
            <a:avLst/>
          </a:prstGeom>
          <a:ln w="15875">
            <a:solidFill>
              <a:srgbClr val="F247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39249" y="2215516"/>
            <a:ext cx="7865502" cy="3564254"/>
          </a:xfrm>
          <a:prstGeom prst="rect">
            <a:avLst/>
          </a:prstGeom>
          <a:solidFill>
            <a:srgbClr val="F6F6F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日志结构存储</a:t>
            </a:r>
            <a:endParaRPr lang="en-US" altLang="zh-CN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425" y="1078230"/>
            <a:ext cx="697801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数据压缩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数据会不断增长；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系统会定期对数据进行压缩，来减少不必要的空间浪费；</a:t>
            </a:r>
          </a:p>
          <a:p>
            <a:pPr marL="342900" lvl="0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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6214" y="2713496"/>
            <a:ext cx="2137893" cy="2792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1107063" y="287448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=a1}</a:t>
            </a:r>
            <a:endParaRPr lang="zh-CN" altLang="en-US" sz="1400" dirty="0"/>
          </a:p>
        </p:txBody>
      </p:sp>
      <p:sp>
        <p:nvSpPr>
          <p:cNvPr id="7" name="矩形: 圆角 6"/>
          <p:cNvSpPr/>
          <p:nvPr/>
        </p:nvSpPr>
        <p:spPr>
          <a:xfrm>
            <a:off x="1107063" y="330984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#104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=b1}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1099623" y="374520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#102</a:t>
            </a:r>
            <a:endParaRPr lang="zh-CN" altLang="en-US" sz="1400" dirty="0"/>
          </a:p>
        </p:txBody>
      </p:sp>
      <p:sp>
        <p:nvSpPr>
          <p:cNvPr id="13" name="矩形: 圆角 12"/>
          <p:cNvSpPr/>
          <p:nvPr/>
        </p:nvSpPr>
        <p:spPr>
          <a:xfrm>
            <a:off x="1107062" y="418056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=a2}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518478" y="2713497"/>
            <a:ext cx="2137893" cy="2792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3719327" y="2874483"/>
            <a:ext cx="1745087" cy="309093"/>
          </a:xfrm>
          <a:prstGeom prst="roundRect">
            <a:avLst/>
          </a:prstGeom>
          <a:ln w="34925">
            <a:solidFill>
              <a:srgbClr val="F2474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#104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=b2}</a:t>
            </a:r>
            <a:endParaRPr lang="zh-CN" altLang="en-US" sz="1400" dirty="0"/>
          </a:p>
        </p:txBody>
      </p:sp>
      <p:sp>
        <p:nvSpPr>
          <p:cNvPr id="18" name="矩形: 圆角 17"/>
          <p:cNvSpPr/>
          <p:nvPr/>
        </p:nvSpPr>
        <p:spPr>
          <a:xfrm>
            <a:off x="3719327" y="330984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#105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=c2}</a:t>
            </a:r>
            <a:endParaRPr lang="zh-CN" altLang="en-US" sz="1400" dirty="0"/>
          </a:p>
        </p:txBody>
      </p:sp>
      <p:sp>
        <p:nvSpPr>
          <p:cNvPr id="19" name="矩形: 圆角 18"/>
          <p:cNvSpPr/>
          <p:nvPr/>
        </p:nvSpPr>
        <p:spPr>
          <a:xfrm>
            <a:off x="3719327" y="3745203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#102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=d1}</a:t>
            </a:r>
            <a:endParaRPr lang="zh-CN" altLang="en-US" sz="1400" dirty="0"/>
          </a:p>
        </p:txBody>
      </p:sp>
      <p:sp>
        <p:nvSpPr>
          <p:cNvPr id="20" name="矩形: 圆角 19"/>
          <p:cNvSpPr/>
          <p:nvPr/>
        </p:nvSpPr>
        <p:spPr>
          <a:xfrm>
            <a:off x="3719327" y="4180563"/>
            <a:ext cx="1745087" cy="309093"/>
          </a:xfrm>
          <a:prstGeom prst="roundRect">
            <a:avLst/>
          </a:prstGeom>
          <a:ln w="34925">
            <a:solidFill>
              <a:srgbClr val="F2474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 #101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6130742" y="2678027"/>
            <a:ext cx="2137893" cy="2827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6331591" y="283901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=a3}</a:t>
            </a:r>
            <a:endParaRPr lang="zh-CN" altLang="en-US" sz="1400" dirty="0"/>
          </a:p>
        </p:txBody>
      </p:sp>
      <p:sp>
        <p:nvSpPr>
          <p:cNvPr id="28" name="矩形: 圆角 27"/>
          <p:cNvSpPr/>
          <p:nvPr/>
        </p:nvSpPr>
        <p:spPr>
          <a:xfrm>
            <a:off x="6331591" y="327437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#104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=b2}</a:t>
            </a:r>
            <a:endParaRPr lang="zh-CN" altLang="en-US" sz="1400" dirty="0"/>
          </a:p>
        </p:txBody>
      </p:sp>
      <p:sp>
        <p:nvSpPr>
          <p:cNvPr id="29" name="矩形: 圆角 28"/>
          <p:cNvSpPr/>
          <p:nvPr/>
        </p:nvSpPr>
        <p:spPr>
          <a:xfrm>
            <a:off x="6324151" y="370973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 #101</a:t>
            </a:r>
            <a:endParaRPr lang="zh-CN" altLang="en-US" sz="1400" dirty="0"/>
          </a:p>
        </p:txBody>
      </p:sp>
      <p:sp>
        <p:nvSpPr>
          <p:cNvPr id="30" name="矩形: 圆角 29"/>
          <p:cNvSpPr/>
          <p:nvPr/>
        </p:nvSpPr>
        <p:spPr>
          <a:xfrm>
            <a:off x="6331590" y="414509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 #102</a:t>
            </a:r>
            <a:endParaRPr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543718" y="2263596"/>
            <a:ext cx="486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3">
                    <a:lumMod val="75000"/>
                  </a:schemeClr>
                </a:solidFill>
              </a:rPr>
              <a:t>Page1                                        Page2</a:t>
            </a:r>
            <a:endParaRPr lang="zh-CN" alt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1099622" y="4620459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#105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=c1}</a:t>
            </a:r>
            <a:endParaRPr lang="zh-CN" altLang="en-US" sz="1400" dirty="0"/>
          </a:p>
        </p:txBody>
      </p:sp>
      <p:sp>
        <p:nvSpPr>
          <p:cNvPr id="35" name="矩形: 圆角 34"/>
          <p:cNvSpPr/>
          <p:nvPr/>
        </p:nvSpPr>
        <p:spPr>
          <a:xfrm>
            <a:off x="1099621" y="5063521"/>
            <a:ext cx="1745087" cy="309093"/>
          </a:xfrm>
          <a:prstGeom prst="roundRect">
            <a:avLst/>
          </a:prstGeom>
          <a:ln w="34925">
            <a:solidFill>
              <a:srgbClr val="F2474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=a3}</a:t>
            </a:r>
            <a:endParaRPr lang="zh-CN" altLang="en-US" sz="1400" dirty="0"/>
          </a:p>
        </p:txBody>
      </p:sp>
      <p:sp>
        <p:nvSpPr>
          <p:cNvPr id="36" name="矩形: 圆角 35"/>
          <p:cNvSpPr/>
          <p:nvPr/>
        </p:nvSpPr>
        <p:spPr>
          <a:xfrm>
            <a:off x="3719327" y="4615923"/>
            <a:ext cx="1745087" cy="309093"/>
          </a:xfrm>
          <a:prstGeom prst="roundRect">
            <a:avLst/>
          </a:prstGeom>
          <a:ln w="34925">
            <a:solidFill>
              <a:srgbClr val="F2474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 #102</a:t>
            </a:r>
            <a:endParaRPr lang="zh-CN" altLang="en-US" sz="1400" dirty="0"/>
          </a:p>
        </p:txBody>
      </p:sp>
      <p:sp>
        <p:nvSpPr>
          <p:cNvPr id="37" name="矩形: 圆角 36"/>
          <p:cNvSpPr/>
          <p:nvPr/>
        </p:nvSpPr>
        <p:spPr>
          <a:xfrm>
            <a:off x="3719327" y="5051283"/>
            <a:ext cx="1745087" cy="309093"/>
          </a:xfrm>
          <a:prstGeom prst="roundRect">
            <a:avLst/>
          </a:prstGeom>
          <a:ln w="34925">
            <a:solidFill>
              <a:srgbClr val="F2474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#105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=c3}</a:t>
            </a:r>
            <a:endParaRPr lang="zh-CN" altLang="en-US" sz="1400" dirty="0"/>
          </a:p>
        </p:txBody>
      </p:sp>
      <p:sp>
        <p:nvSpPr>
          <p:cNvPr id="38" name="矩形: 圆角 37"/>
          <p:cNvSpPr/>
          <p:nvPr/>
        </p:nvSpPr>
        <p:spPr>
          <a:xfrm>
            <a:off x="6331589" y="458045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#105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=c3}</a:t>
            </a:r>
            <a:endParaRPr lang="zh-CN" altLang="en-US" sz="1400" dirty="0"/>
          </a:p>
        </p:txBody>
      </p:sp>
      <p:sp>
        <p:nvSpPr>
          <p:cNvPr id="42" name="加号 41"/>
          <p:cNvSpPr/>
          <p:nvPr/>
        </p:nvSpPr>
        <p:spPr>
          <a:xfrm>
            <a:off x="3077438" y="3884534"/>
            <a:ext cx="412124" cy="450143"/>
          </a:xfrm>
          <a:prstGeom prst="mathPlus">
            <a:avLst/>
          </a:prstGeom>
          <a:solidFill>
            <a:srgbClr val="F2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/>
          <p:cNvSpPr/>
          <p:nvPr/>
        </p:nvSpPr>
        <p:spPr>
          <a:xfrm>
            <a:off x="5684919" y="3997643"/>
            <a:ext cx="419413" cy="227430"/>
          </a:xfrm>
          <a:prstGeom prst="rightArrow">
            <a:avLst/>
          </a:prstGeom>
          <a:solidFill>
            <a:srgbClr val="F2474B"/>
          </a:solidFill>
          <a:ln>
            <a:solidFill>
              <a:srgbClr val="F24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7067" y="3091815"/>
            <a:ext cx="3304423" cy="2946418"/>
          </a:xfrm>
          <a:prstGeom prst="rect">
            <a:avLst/>
          </a:prstGeom>
          <a:solidFill>
            <a:srgbClr val="F6F6F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日志结构存储</a:t>
            </a:r>
            <a:endParaRPr lang="en-US" altLang="zh-CN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425" y="1078230"/>
            <a:ext cx="697801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一个页面被压缩以后，需要保持元组的时间顺序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保证每个元组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只出现一次；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系统会定期对数据进行压缩，来减少不必要的空间浪费；</a:t>
            </a:r>
          </a:p>
          <a:p>
            <a:pPr marL="342900" lvl="0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DBMS可以对一个页面内部的元组按照ID次序进行排序</a:t>
            </a:r>
          </a:p>
          <a:p>
            <a:pPr marL="800100" lvl="1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有助于之后的快速检索；</a:t>
            </a:r>
          </a:p>
          <a:p>
            <a:pPr marL="800100" lvl="1" indent="-34290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这种文件被称为SSTables (Sorted String Tables)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</a:p>
        </p:txBody>
      </p:sp>
      <p:sp>
        <p:nvSpPr>
          <p:cNvPr id="3" name="矩形 2"/>
          <p:cNvSpPr/>
          <p:nvPr/>
        </p:nvSpPr>
        <p:spPr>
          <a:xfrm>
            <a:off x="1930502" y="3549507"/>
            <a:ext cx="2137893" cy="23370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131351" y="371049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=a3}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2131351" y="414585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#104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=b2}</a:t>
            </a:r>
            <a:endParaRPr lang="zh-CN" altLang="en-US" sz="1400" dirty="0"/>
          </a:p>
        </p:txBody>
      </p:sp>
      <p:sp>
        <p:nvSpPr>
          <p:cNvPr id="13" name="矩形: 圆角 12"/>
          <p:cNvSpPr/>
          <p:nvPr/>
        </p:nvSpPr>
        <p:spPr>
          <a:xfrm>
            <a:off x="2123911" y="458121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 #101</a:t>
            </a:r>
            <a:endParaRPr lang="zh-CN" altLang="en-US" sz="1400" dirty="0"/>
          </a:p>
        </p:txBody>
      </p:sp>
      <p:sp>
        <p:nvSpPr>
          <p:cNvPr id="14" name="矩形: 圆角 13"/>
          <p:cNvSpPr/>
          <p:nvPr/>
        </p:nvSpPr>
        <p:spPr>
          <a:xfrm>
            <a:off x="2131350" y="501657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 #102</a:t>
            </a:r>
            <a:endParaRPr lang="zh-CN" altLang="en-US" sz="1400" dirty="0"/>
          </a:p>
        </p:txBody>
      </p:sp>
      <p:sp>
        <p:nvSpPr>
          <p:cNvPr id="15" name="矩形: 圆角 14"/>
          <p:cNvSpPr/>
          <p:nvPr/>
        </p:nvSpPr>
        <p:spPr>
          <a:xfrm>
            <a:off x="2131349" y="545193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#105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=c3}</a:t>
            </a:r>
            <a:endParaRPr lang="zh-CN" altLang="en-US" sz="1400" dirty="0"/>
          </a:p>
        </p:txBody>
      </p:sp>
      <p:sp>
        <p:nvSpPr>
          <p:cNvPr id="17" name="箭头: 下 16"/>
          <p:cNvSpPr/>
          <p:nvPr/>
        </p:nvSpPr>
        <p:spPr>
          <a:xfrm>
            <a:off x="1196303" y="3887151"/>
            <a:ext cx="521104" cy="1873876"/>
          </a:xfrm>
          <a:prstGeom prst="downArrow">
            <a:avLst/>
          </a:prstGeom>
          <a:solidFill>
            <a:srgbClr val="F2474B"/>
          </a:solidFill>
          <a:ln>
            <a:solidFill>
              <a:srgbClr val="F2474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 rot="10800000">
            <a:off x="1238341" y="4019587"/>
            <a:ext cx="430887" cy="19640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Newest     Oldest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453785" y="4622217"/>
            <a:ext cx="0" cy="1842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479184" y="3151478"/>
            <a:ext cx="1191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accent3">
                    <a:lumMod val="75000"/>
                  </a:schemeClr>
                </a:solidFill>
              </a:rPr>
              <a:t>Disk Page</a:t>
            </a:r>
            <a:endParaRPr lang="zh-CN" altLang="en-US" sz="20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11078" y="3091815"/>
            <a:ext cx="3304423" cy="2946418"/>
          </a:xfrm>
          <a:prstGeom prst="rect">
            <a:avLst/>
          </a:prstGeom>
          <a:solidFill>
            <a:srgbClr val="F6F6F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64513" y="3549507"/>
            <a:ext cx="2137893" cy="23370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5965362" y="371049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 #101</a:t>
            </a:r>
            <a:endParaRPr lang="zh-CN" altLang="en-US" sz="1400" dirty="0"/>
          </a:p>
        </p:txBody>
      </p:sp>
      <p:sp>
        <p:nvSpPr>
          <p:cNvPr id="24" name="矩形: 圆角 23"/>
          <p:cNvSpPr/>
          <p:nvPr/>
        </p:nvSpPr>
        <p:spPr>
          <a:xfrm>
            <a:off x="5965362" y="414585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 #102</a:t>
            </a:r>
            <a:endParaRPr lang="zh-CN" altLang="en-US" sz="1400" dirty="0"/>
          </a:p>
        </p:txBody>
      </p:sp>
      <p:sp>
        <p:nvSpPr>
          <p:cNvPr id="25" name="矩形: 圆角 24"/>
          <p:cNvSpPr/>
          <p:nvPr/>
        </p:nvSpPr>
        <p:spPr>
          <a:xfrm>
            <a:off x="5957922" y="458121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#103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=a3}</a:t>
            </a:r>
            <a:endParaRPr lang="zh-CN" altLang="en-US" sz="1400" dirty="0"/>
          </a:p>
        </p:txBody>
      </p:sp>
      <p:sp>
        <p:nvSpPr>
          <p:cNvPr id="26" name="矩形: 圆角 25"/>
          <p:cNvSpPr/>
          <p:nvPr/>
        </p:nvSpPr>
        <p:spPr>
          <a:xfrm>
            <a:off x="5965361" y="501657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#104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=b2}</a:t>
            </a:r>
            <a:endParaRPr lang="zh-CN" altLang="en-US" sz="1400" dirty="0"/>
          </a:p>
        </p:txBody>
      </p:sp>
      <p:sp>
        <p:nvSpPr>
          <p:cNvPr id="27" name="矩形: 圆角 26"/>
          <p:cNvSpPr/>
          <p:nvPr/>
        </p:nvSpPr>
        <p:spPr>
          <a:xfrm>
            <a:off x="5965360" y="5451934"/>
            <a:ext cx="1745087" cy="309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PUT #105 {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=c3}</a:t>
            </a:r>
            <a:endParaRPr lang="zh-CN" altLang="en-US" sz="1400" dirty="0"/>
          </a:p>
        </p:txBody>
      </p:sp>
      <p:sp>
        <p:nvSpPr>
          <p:cNvPr id="28" name="箭头: 下 27"/>
          <p:cNvSpPr/>
          <p:nvPr/>
        </p:nvSpPr>
        <p:spPr>
          <a:xfrm>
            <a:off x="5030314" y="3887151"/>
            <a:ext cx="521104" cy="187387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 rot="10800000">
            <a:off x="5072352" y="4019587"/>
            <a:ext cx="430887" cy="19640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Tuple Id Order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13195" y="3151478"/>
            <a:ext cx="1191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accent3">
                    <a:lumMod val="75000"/>
                  </a:schemeClr>
                </a:solidFill>
              </a:rPr>
              <a:t>Disk Page</a:t>
            </a:r>
            <a:endParaRPr lang="zh-CN" altLang="en-US" sz="20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柱形 38"/>
          <p:cNvSpPr/>
          <p:nvPr/>
        </p:nvSpPr>
        <p:spPr>
          <a:xfrm>
            <a:off x="6160135" y="419290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7" name="圆角矩形 26"/>
          <p:cNvSpPr/>
          <p:nvPr/>
        </p:nvSpPr>
        <p:spPr>
          <a:xfrm>
            <a:off x="3907790" y="413194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13" name="圆角矩形 12"/>
          <p:cNvSpPr/>
          <p:nvPr/>
        </p:nvSpPr>
        <p:spPr>
          <a:xfrm>
            <a:off x="4709160" y="4949190"/>
            <a:ext cx="2073275" cy="1129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RocksDB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46291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核心数据结构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MemTable =&gt;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一个在内存中的页面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=&gt;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一个页面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写请求实现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读请求实现</a:t>
            </a:r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压缩（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Compaction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780790" y="304228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Active</a:t>
            </a:r>
          </a:p>
          <a:p>
            <a:pPr algn="ctr"/>
            <a:r>
              <a:rPr lang="en-US" altLang="zh-CN" sz="1200" dirty="0" err="1"/>
              <a:t>MemTable</a:t>
            </a:r>
            <a:endParaRPr lang="en-US" altLang="zh-CN" sz="1200" dirty="0"/>
          </a:p>
        </p:txBody>
      </p:sp>
      <p:sp>
        <p:nvSpPr>
          <p:cNvPr id="6" name="圆角矩形 5"/>
          <p:cNvSpPr/>
          <p:nvPr/>
        </p:nvSpPr>
        <p:spPr>
          <a:xfrm>
            <a:off x="3780790" y="400494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Immutable</a:t>
            </a:r>
          </a:p>
          <a:p>
            <a:pPr algn="ctr"/>
            <a:r>
              <a:rPr lang="en-US" altLang="zh-CN" sz="1200"/>
              <a:t>MemTable</a:t>
            </a:r>
          </a:p>
        </p:txBody>
      </p:sp>
      <p:sp>
        <p:nvSpPr>
          <p:cNvPr id="7" name="圆柱形 6"/>
          <p:cNvSpPr/>
          <p:nvPr/>
        </p:nvSpPr>
        <p:spPr>
          <a:xfrm>
            <a:off x="6033135" y="310324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</a:p>
        </p:txBody>
      </p:sp>
      <p:sp>
        <p:nvSpPr>
          <p:cNvPr id="14" name="圆柱形 13"/>
          <p:cNvSpPr/>
          <p:nvPr/>
        </p:nvSpPr>
        <p:spPr>
          <a:xfrm>
            <a:off x="4943475" y="5259070"/>
            <a:ext cx="39624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15" name="圆柱形 14"/>
          <p:cNvSpPr/>
          <p:nvPr/>
        </p:nvSpPr>
        <p:spPr>
          <a:xfrm>
            <a:off x="5566410" y="5259070"/>
            <a:ext cx="38989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16" name="圆柱形 15"/>
          <p:cNvSpPr/>
          <p:nvPr/>
        </p:nvSpPr>
        <p:spPr>
          <a:xfrm>
            <a:off x="6181090" y="5259070"/>
            <a:ext cx="41148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17" name="圆柱形 16"/>
          <p:cNvSpPr/>
          <p:nvPr/>
        </p:nvSpPr>
        <p:spPr>
          <a:xfrm>
            <a:off x="4951730" y="5655310"/>
            <a:ext cx="41148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18" name="圆柱形 17"/>
          <p:cNvSpPr/>
          <p:nvPr/>
        </p:nvSpPr>
        <p:spPr>
          <a:xfrm>
            <a:off x="5534660" y="5655310"/>
            <a:ext cx="410845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19" name="圆柱形 18"/>
          <p:cNvSpPr/>
          <p:nvPr/>
        </p:nvSpPr>
        <p:spPr>
          <a:xfrm>
            <a:off x="6181090" y="5655310"/>
            <a:ext cx="38989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50205" y="4983480"/>
            <a:ext cx="590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LS</a:t>
            </a:r>
          </a:p>
        </p:txBody>
      </p:sp>
      <p:cxnSp>
        <p:nvCxnSpPr>
          <p:cNvPr id="22" name="直接箭头连接符 21"/>
          <p:cNvCxnSpPr>
            <a:stCxn id="3" idx="2"/>
            <a:endCxn id="6" idx="0"/>
          </p:cNvCxnSpPr>
          <p:nvPr/>
        </p:nvCxnSpPr>
        <p:spPr>
          <a:xfrm>
            <a:off x="4313555" y="3603625"/>
            <a:ext cx="0" cy="40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右箭头 23"/>
          <p:cNvSpPr/>
          <p:nvPr/>
        </p:nvSpPr>
        <p:spPr>
          <a:xfrm flipV="1">
            <a:off x="4267835" y="4739640"/>
            <a:ext cx="396000" cy="834390"/>
          </a:xfrm>
          <a:prstGeom prst="bentArrow">
            <a:avLst>
              <a:gd name="adj1" fmla="val 27744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7" idx="3"/>
            <a:endCxn id="8" idx="1"/>
          </p:cNvCxnSpPr>
          <p:nvPr/>
        </p:nvCxnSpPr>
        <p:spPr>
          <a:xfrm>
            <a:off x="6308090" y="3543300"/>
            <a:ext cx="0" cy="522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2938145" y="3236595"/>
            <a:ext cx="699135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flipH="1">
            <a:off x="2938145" y="4220210"/>
            <a:ext cx="699135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686560" y="3148330"/>
            <a:ext cx="1203960" cy="305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Write Request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94815" y="4147820"/>
            <a:ext cx="1195705" cy="305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Read Request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133090" y="496760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Minor</a:t>
            </a:r>
          </a:p>
          <a:p>
            <a:pPr algn="ctr"/>
            <a:r>
              <a:rPr lang="en-US" altLang="zh-CN" sz="1200"/>
              <a:t>Compaction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907790" y="2766695"/>
            <a:ext cx="825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Memory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347845" y="3666490"/>
            <a:ext cx="735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Switch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308090" y="3666490"/>
            <a:ext cx="735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Switch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608320" y="2827655"/>
            <a:ext cx="1465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Persistent Storage</a:t>
            </a:r>
          </a:p>
        </p:txBody>
      </p:sp>
      <p:sp>
        <p:nvSpPr>
          <p:cNvPr id="43" name="圆角右箭头 42"/>
          <p:cNvSpPr/>
          <p:nvPr/>
        </p:nvSpPr>
        <p:spPr>
          <a:xfrm rot="16200000">
            <a:off x="7034530" y="5102860"/>
            <a:ext cx="813435" cy="867410"/>
          </a:xfrm>
          <a:prstGeom prst="bentArrow">
            <a:avLst>
              <a:gd name="adj1" fmla="val 8040"/>
              <a:gd name="adj2" fmla="val 11631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圆角右箭头 43"/>
          <p:cNvSpPr/>
          <p:nvPr/>
        </p:nvSpPr>
        <p:spPr>
          <a:xfrm rot="5400000">
            <a:off x="7347585" y="5102860"/>
            <a:ext cx="813435" cy="867410"/>
          </a:xfrm>
          <a:prstGeom prst="bentArrow">
            <a:avLst>
              <a:gd name="adj1" fmla="val 8040"/>
              <a:gd name="adj2" fmla="val 11631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52945" y="529780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Major</a:t>
            </a:r>
          </a:p>
          <a:p>
            <a:pPr algn="ctr"/>
            <a:r>
              <a:rPr lang="en-US" altLang="zh-CN" sz="1200"/>
              <a:t>Compaction</a:t>
            </a:r>
          </a:p>
        </p:txBody>
      </p:sp>
      <p:cxnSp>
        <p:nvCxnSpPr>
          <p:cNvPr id="48" name="直接连接符 47"/>
          <p:cNvCxnSpPr>
            <a:stCxn id="3" idx="3"/>
            <a:endCxn id="7" idx="2"/>
          </p:cNvCxnSpPr>
          <p:nvPr/>
        </p:nvCxnSpPr>
        <p:spPr>
          <a:xfrm>
            <a:off x="4845685" y="3322955"/>
            <a:ext cx="11874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6" idx="3"/>
            <a:endCxn id="8" idx="2"/>
          </p:cNvCxnSpPr>
          <p:nvPr/>
        </p:nvCxnSpPr>
        <p:spPr>
          <a:xfrm>
            <a:off x="4845685" y="4285615"/>
            <a:ext cx="11874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7" idx="3"/>
          </p:cNvCxnSpPr>
          <p:nvPr/>
        </p:nvCxnSpPr>
        <p:spPr>
          <a:xfrm>
            <a:off x="4972685" y="4412615"/>
            <a:ext cx="1208405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6033135" y="406590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log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3990340" y="4784725"/>
            <a:ext cx="2358390" cy="1459865"/>
          </a:xfrm>
          <a:prstGeom prst="roundRect">
            <a:avLst/>
          </a:prstGeom>
          <a:noFill/>
          <a:ln w="25400" cmpd="sng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1165" y="1084580"/>
            <a:ext cx="6887210" cy="3199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SSTable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的特点</a:t>
            </a: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是真正落地在磁盘上的文件；</a:t>
            </a: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中的数据都是按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有序排列的；</a:t>
            </a: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中存储的是大量的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key-value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是一个可以完成自解释的文件；</a:t>
            </a: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圆柱形 38"/>
          <p:cNvSpPr/>
          <p:nvPr/>
        </p:nvSpPr>
        <p:spPr>
          <a:xfrm>
            <a:off x="5569585" y="419290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7" name="圆角矩形 26"/>
          <p:cNvSpPr/>
          <p:nvPr/>
        </p:nvSpPr>
        <p:spPr>
          <a:xfrm>
            <a:off x="3317240" y="413194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" name="圆角矩形 2"/>
          <p:cNvSpPr/>
          <p:nvPr/>
        </p:nvSpPr>
        <p:spPr>
          <a:xfrm>
            <a:off x="4118610" y="4949190"/>
            <a:ext cx="2073275" cy="1129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190240" y="304228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Active</a:t>
            </a:r>
          </a:p>
          <a:p>
            <a:pPr algn="ctr"/>
            <a:r>
              <a:rPr lang="en-US" altLang="zh-CN" sz="1200"/>
              <a:t>MemTable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190240" y="400494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Immutable</a:t>
            </a:r>
          </a:p>
          <a:p>
            <a:pPr algn="ctr"/>
            <a:r>
              <a:rPr lang="en-US" altLang="zh-CN" sz="1200"/>
              <a:t>MemTable</a:t>
            </a:r>
          </a:p>
        </p:txBody>
      </p:sp>
      <p:sp>
        <p:nvSpPr>
          <p:cNvPr id="7" name="圆柱形 6"/>
          <p:cNvSpPr/>
          <p:nvPr/>
        </p:nvSpPr>
        <p:spPr>
          <a:xfrm>
            <a:off x="5442585" y="310324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log</a:t>
            </a:r>
          </a:p>
        </p:txBody>
      </p:sp>
      <p:sp>
        <p:nvSpPr>
          <p:cNvPr id="5" name="圆柱形 4"/>
          <p:cNvSpPr/>
          <p:nvPr/>
        </p:nvSpPr>
        <p:spPr>
          <a:xfrm>
            <a:off x="4361180" y="5259070"/>
            <a:ext cx="39624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8" name="圆柱形 7"/>
          <p:cNvSpPr/>
          <p:nvPr/>
        </p:nvSpPr>
        <p:spPr>
          <a:xfrm>
            <a:off x="4975860" y="5259070"/>
            <a:ext cx="39624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21" name="圆柱形 20"/>
          <p:cNvSpPr/>
          <p:nvPr/>
        </p:nvSpPr>
        <p:spPr>
          <a:xfrm>
            <a:off x="5590540" y="5259070"/>
            <a:ext cx="39624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22" name="圆柱形 21"/>
          <p:cNvSpPr/>
          <p:nvPr/>
        </p:nvSpPr>
        <p:spPr>
          <a:xfrm>
            <a:off x="4361180" y="5655310"/>
            <a:ext cx="41402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23" name="圆柱形 22"/>
          <p:cNvSpPr/>
          <p:nvPr/>
        </p:nvSpPr>
        <p:spPr>
          <a:xfrm>
            <a:off x="4975860" y="5655310"/>
            <a:ext cx="41402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24" name="圆柱形 23"/>
          <p:cNvSpPr/>
          <p:nvPr/>
        </p:nvSpPr>
        <p:spPr>
          <a:xfrm>
            <a:off x="5590540" y="5655310"/>
            <a:ext cx="40259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59655" y="4983480"/>
            <a:ext cx="590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LS</a:t>
            </a:r>
          </a:p>
        </p:txBody>
      </p:sp>
      <p:cxnSp>
        <p:nvCxnSpPr>
          <p:cNvPr id="26" name="直接箭头连接符 25"/>
          <p:cNvCxnSpPr>
            <a:stCxn id="4" idx="2"/>
            <a:endCxn id="6" idx="0"/>
          </p:cNvCxnSpPr>
          <p:nvPr/>
        </p:nvCxnSpPr>
        <p:spPr>
          <a:xfrm>
            <a:off x="3723005" y="3603625"/>
            <a:ext cx="0" cy="40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右箭头 27"/>
          <p:cNvSpPr/>
          <p:nvPr/>
        </p:nvSpPr>
        <p:spPr>
          <a:xfrm flipV="1">
            <a:off x="3677285" y="4739640"/>
            <a:ext cx="396000" cy="834390"/>
          </a:xfrm>
          <a:prstGeom prst="bentArrow">
            <a:avLst>
              <a:gd name="adj1" fmla="val 27744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7" idx="3"/>
            <a:endCxn id="40" idx="1"/>
          </p:cNvCxnSpPr>
          <p:nvPr/>
        </p:nvCxnSpPr>
        <p:spPr>
          <a:xfrm>
            <a:off x="5717540" y="3543300"/>
            <a:ext cx="0" cy="522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2347595" y="3236595"/>
            <a:ext cx="699135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flipH="1">
            <a:off x="2347595" y="4220210"/>
            <a:ext cx="699135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96010" y="3148330"/>
            <a:ext cx="1203960" cy="305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Write Request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04265" y="4147820"/>
            <a:ext cx="1195705" cy="305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Read Request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542540" y="496760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Minor</a:t>
            </a:r>
          </a:p>
          <a:p>
            <a:pPr algn="ctr"/>
            <a:r>
              <a:rPr lang="en-US" altLang="zh-CN" sz="1200"/>
              <a:t>Compaction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317240" y="2766695"/>
            <a:ext cx="825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Memory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57295" y="3666490"/>
            <a:ext cx="735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Switch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717540" y="3666490"/>
            <a:ext cx="735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Switch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017770" y="2827655"/>
            <a:ext cx="1454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Persistent Storage</a:t>
            </a:r>
          </a:p>
        </p:txBody>
      </p:sp>
      <p:sp>
        <p:nvSpPr>
          <p:cNvPr id="43" name="圆角右箭头 42"/>
          <p:cNvSpPr/>
          <p:nvPr/>
        </p:nvSpPr>
        <p:spPr>
          <a:xfrm rot="16200000">
            <a:off x="6443980" y="5102860"/>
            <a:ext cx="813435" cy="867410"/>
          </a:xfrm>
          <a:prstGeom prst="bentArrow">
            <a:avLst>
              <a:gd name="adj1" fmla="val 8040"/>
              <a:gd name="adj2" fmla="val 11631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圆角右箭头 43"/>
          <p:cNvSpPr/>
          <p:nvPr/>
        </p:nvSpPr>
        <p:spPr>
          <a:xfrm rot="5400000">
            <a:off x="6757035" y="5102860"/>
            <a:ext cx="813435" cy="867410"/>
          </a:xfrm>
          <a:prstGeom prst="bentArrow">
            <a:avLst>
              <a:gd name="adj1" fmla="val 8040"/>
              <a:gd name="adj2" fmla="val 11631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62395" y="529780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Major</a:t>
            </a:r>
          </a:p>
          <a:p>
            <a:pPr algn="ctr"/>
            <a:r>
              <a:rPr lang="en-US" altLang="zh-CN" sz="1200"/>
              <a:t>Compaction</a:t>
            </a:r>
          </a:p>
        </p:txBody>
      </p:sp>
      <p:cxnSp>
        <p:nvCxnSpPr>
          <p:cNvPr id="48" name="直接连接符 47"/>
          <p:cNvCxnSpPr>
            <a:stCxn id="4" idx="3"/>
            <a:endCxn id="7" idx="2"/>
          </p:cNvCxnSpPr>
          <p:nvPr/>
        </p:nvCxnSpPr>
        <p:spPr>
          <a:xfrm>
            <a:off x="4255135" y="3322955"/>
            <a:ext cx="11874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6" idx="3"/>
            <a:endCxn id="40" idx="2"/>
          </p:cNvCxnSpPr>
          <p:nvPr/>
        </p:nvCxnSpPr>
        <p:spPr>
          <a:xfrm>
            <a:off x="4255135" y="4285615"/>
            <a:ext cx="11874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7" idx="3"/>
          </p:cNvCxnSpPr>
          <p:nvPr/>
        </p:nvCxnSpPr>
        <p:spPr>
          <a:xfrm>
            <a:off x="4382135" y="4412615"/>
            <a:ext cx="1208405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/>
          <p:cNvSpPr/>
          <p:nvPr/>
        </p:nvSpPr>
        <p:spPr>
          <a:xfrm>
            <a:off x="5442585" y="406590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log</a:t>
            </a:r>
          </a:p>
        </p:txBody>
      </p:sp>
      <p:sp>
        <p:nvSpPr>
          <p:cNvPr id="42" name="右箭头 41"/>
          <p:cNvSpPr/>
          <p:nvPr/>
        </p:nvSpPr>
        <p:spPr>
          <a:xfrm rot="8640000">
            <a:off x="6342380" y="4538345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463995" y="172255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开务存储引擎架构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03200" y="2079625"/>
            <a:ext cx="402971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KV Store</a:t>
            </a:r>
            <a:endParaRPr lang="zh-CN" altLang="en-US" sz="2000" b="1" kern="1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将关系数据转化为</a:t>
            </a:r>
            <a:r>
              <a:rPr lang="en-US" altLang="zh-CN" sz="16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Key-Value</a:t>
            </a:r>
            <a:r>
              <a:rPr lang="zh-CN" altLang="en-US" sz="16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6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KV</a:t>
            </a:r>
            <a:r>
              <a:rPr lang="zh-CN" altLang="en-US" sz="16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）数据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典型：</a:t>
            </a:r>
            <a:r>
              <a:rPr lang="en-US" altLang="zh-CN" sz="1600" b="1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RocksDB</a:t>
            </a:r>
            <a:endParaRPr lang="zh-CN" altLang="en-US" sz="1600" b="1" kern="1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分布式存储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</a:t>
            </a:r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KV Store</a:t>
            </a:r>
            <a:endParaRPr lang="zh-CN" altLang="en-US" sz="1600" b="1" kern="1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高可用性：数据复制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一致性协议</a:t>
            </a:r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(Raft) </a:t>
            </a:r>
            <a:endParaRPr lang="zh-CN" altLang="en-US" sz="1600" b="1" kern="1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96740" y="1601470"/>
            <a:ext cx="4664710" cy="33229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324475" y="1131570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4491355" cy="2989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文件布局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存储数个有序的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key-value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 Block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key-value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对应的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filter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MetaIndex Block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指向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的索引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Index Block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指向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的索引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Footer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5935" y="133985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6" name="矩形 5"/>
          <p:cNvSpPr/>
          <p:nvPr/>
        </p:nvSpPr>
        <p:spPr>
          <a:xfrm>
            <a:off x="5575935" y="173037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5575935" y="212090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8" name="矩形 7"/>
          <p:cNvSpPr/>
          <p:nvPr/>
        </p:nvSpPr>
        <p:spPr>
          <a:xfrm>
            <a:off x="5575935" y="251142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5575935" y="290195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14" name="矩形 13"/>
          <p:cNvSpPr/>
          <p:nvPr/>
        </p:nvSpPr>
        <p:spPr>
          <a:xfrm>
            <a:off x="5575935" y="329247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5575935" y="368300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16" name="矩形 15"/>
          <p:cNvSpPr/>
          <p:nvPr/>
        </p:nvSpPr>
        <p:spPr>
          <a:xfrm>
            <a:off x="5575935" y="407352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75935" y="4464050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18" name="矩形 17"/>
          <p:cNvSpPr/>
          <p:nvPr/>
        </p:nvSpPr>
        <p:spPr>
          <a:xfrm>
            <a:off x="5575935" y="4854575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19" name="矩形 18"/>
          <p:cNvSpPr/>
          <p:nvPr/>
        </p:nvSpPr>
        <p:spPr>
          <a:xfrm>
            <a:off x="5575935" y="5245100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cxnSp>
        <p:nvCxnSpPr>
          <p:cNvPr id="30" name="肘形连接符 29"/>
          <p:cNvCxnSpPr/>
          <p:nvPr/>
        </p:nvCxnSpPr>
        <p:spPr>
          <a:xfrm rot="10800000" flipH="1">
            <a:off x="5575935" y="3022600"/>
            <a:ext cx="3175" cy="1562100"/>
          </a:xfrm>
          <a:prstGeom prst="bentConnector3">
            <a:avLst>
              <a:gd name="adj1" fmla="val -1218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1"/>
            <a:endCxn id="14" idx="1"/>
          </p:cNvCxnSpPr>
          <p:nvPr/>
        </p:nvCxnSpPr>
        <p:spPr>
          <a:xfrm rot="10800000" flipH="1">
            <a:off x="5575935" y="3412490"/>
            <a:ext cx="3175" cy="1171575"/>
          </a:xfrm>
          <a:prstGeom prst="bentConnector3">
            <a:avLst>
              <a:gd name="adj1" fmla="val -1220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1"/>
            <a:endCxn id="15" idx="1"/>
          </p:cNvCxnSpPr>
          <p:nvPr/>
        </p:nvCxnSpPr>
        <p:spPr>
          <a:xfrm rot="10800000" flipH="1">
            <a:off x="5575935" y="3803650"/>
            <a:ext cx="3175" cy="781050"/>
          </a:xfrm>
          <a:prstGeom prst="bentConnector3">
            <a:avLst>
              <a:gd name="adj1" fmla="val -1218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H="1">
            <a:off x="5575935" y="4193540"/>
            <a:ext cx="3175" cy="390525"/>
          </a:xfrm>
          <a:prstGeom prst="bentConnector3">
            <a:avLst>
              <a:gd name="adj1" fmla="val -1218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8" idx="1"/>
            <a:endCxn id="3" idx="1"/>
          </p:cNvCxnSpPr>
          <p:nvPr/>
        </p:nvCxnSpPr>
        <p:spPr>
          <a:xfrm rot="10800000" flipH="1">
            <a:off x="5575935" y="1459865"/>
            <a:ext cx="3175" cy="3514725"/>
          </a:xfrm>
          <a:prstGeom prst="bentConnector3">
            <a:avLst>
              <a:gd name="adj1" fmla="val -2030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8" idx="1"/>
            <a:endCxn id="6" idx="1"/>
          </p:cNvCxnSpPr>
          <p:nvPr/>
        </p:nvCxnSpPr>
        <p:spPr>
          <a:xfrm rot="10800000" flipH="1">
            <a:off x="5575935" y="1851025"/>
            <a:ext cx="3175" cy="3124200"/>
          </a:xfrm>
          <a:prstGeom prst="bentConnector3">
            <a:avLst>
              <a:gd name="adj1" fmla="val -2030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8" idx="1"/>
            <a:endCxn id="7" idx="1"/>
          </p:cNvCxnSpPr>
          <p:nvPr/>
        </p:nvCxnSpPr>
        <p:spPr>
          <a:xfrm rot="10800000" flipH="1">
            <a:off x="5575935" y="2240915"/>
            <a:ext cx="3175" cy="2733675"/>
          </a:xfrm>
          <a:prstGeom prst="bentConnector3">
            <a:avLst>
              <a:gd name="adj1" fmla="val -2030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8" idx="1"/>
            <a:endCxn id="8" idx="1"/>
          </p:cNvCxnSpPr>
          <p:nvPr/>
        </p:nvCxnSpPr>
        <p:spPr>
          <a:xfrm rot="10800000" flipH="1">
            <a:off x="5575935" y="2632075"/>
            <a:ext cx="3175" cy="2343150"/>
          </a:xfrm>
          <a:prstGeom prst="bentConnector3">
            <a:avLst>
              <a:gd name="adj1" fmla="val -2030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9" idx="3"/>
            <a:endCxn id="17" idx="3"/>
          </p:cNvCxnSpPr>
          <p:nvPr/>
        </p:nvCxnSpPr>
        <p:spPr>
          <a:xfrm flipV="1">
            <a:off x="8091170" y="4584700"/>
            <a:ext cx="3175" cy="781050"/>
          </a:xfrm>
          <a:prstGeom prst="bentConnector3">
            <a:avLst>
              <a:gd name="adj1" fmla="val 1220000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rot="10800000">
            <a:off x="8087995" y="4974590"/>
            <a:ext cx="3175" cy="390525"/>
          </a:xfrm>
          <a:prstGeom prst="bentConnector3">
            <a:avLst>
              <a:gd name="adj1" fmla="val -1218000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268095" y="3572510"/>
            <a:ext cx="32194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指向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MetaIndex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的索引（索引的索引）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4680585" cy="3876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Footer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Footer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类似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线头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：定位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MetaIndex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Index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Footer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长度固定位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48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个字节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metaindex_handle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: offset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（起始位置）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+ size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（长度）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index_handle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offset +size;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padding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: offset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size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编码后最大长度均为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，需填充字节使其长度占到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40B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magic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：固定长度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8B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16846"/>
          <a:stretch>
            <a:fillRect/>
          </a:stretch>
        </p:blipFill>
        <p:spPr>
          <a:xfrm>
            <a:off x="589915" y="4228465"/>
            <a:ext cx="5122545" cy="171577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788660" y="1612900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40120" y="182118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6040120" y="221170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040120" y="260223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6040120" y="299275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6040120" y="338328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6040120" y="377380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040120" y="416433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6040120" y="455485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40120" y="4945380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6040120" y="5335905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6040120" y="5726430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4" name="右箭头 3"/>
          <p:cNvSpPr/>
          <p:nvPr/>
        </p:nvSpPr>
        <p:spPr>
          <a:xfrm>
            <a:off x="5354320" y="5780405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51384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A Naive Soluition (key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value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定长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):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是有序的，相邻的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包含重复的信息；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同一个数据库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表，甚至同一个记录；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具有一定的长度；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浪费存储空间；</a:t>
            </a:r>
          </a:p>
        </p:txBody>
      </p:sp>
      <p:sp>
        <p:nvSpPr>
          <p:cNvPr id="26" name="矩形 25"/>
          <p:cNvSpPr/>
          <p:nvPr/>
        </p:nvSpPr>
        <p:spPr>
          <a:xfrm>
            <a:off x="5737225" y="1194435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988685" y="140271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5988685" y="179324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5988685" y="218376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5988685" y="257429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5988685" y="296481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5988685" y="335534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5988685" y="374586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5988685" y="413639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988685" y="4526915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5988685" y="4917440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5988685" y="5307965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4" name="右箭头 3"/>
          <p:cNvSpPr/>
          <p:nvPr/>
        </p:nvSpPr>
        <p:spPr>
          <a:xfrm>
            <a:off x="5280025" y="1828800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3590" y="3343910"/>
            <a:ext cx="414020" cy="241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1197610" y="3343910"/>
            <a:ext cx="414020" cy="241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1611630" y="3343275"/>
            <a:ext cx="414020" cy="241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2025650" y="3343275"/>
            <a:ext cx="830580" cy="24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2856230" y="3343275"/>
            <a:ext cx="830580" cy="244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4" name="矩形 13"/>
          <p:cNvSpPr/>
          <p:nvPr/>
        </p:nvSpPr>
        <p:spPr>
          <a:xfrm>
            <a:off x="3690620" y="3344545"/>
            <a:ext cx="830580" cy="2381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1350010" y="2706370"/>
            <a:ext cx="1624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no_of_kv_pairs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3740" y="4201160"/>
            <a:ext cx="1383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size_of_key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230120" y="3986530"/>
            <a:ext cx="1544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size_of_value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10105" y="3281680"/>
            <a:ext cx="805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pair 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17190" y="3307080"/>
            <a:ext cx="727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pair 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75075" y="3229610"/>
            <a:ext cx="829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... ...</a:t>
            </a:r>
          </a:p>
        </p:txBody>
      </p:sp>
      <p:cxnSp>
        <p:nvCxnSpPr>
          <p:cNvPr id="21" name="肘形连接符 20"/>
          <p:cNvCxnSpPr>
            <a:stCxn id="3" idx="0"/>
            <a:endCxn id="15" idx="1"/>
          </p:cNvCxnSpPr>
          <p:nvPr/>
        </p:nvCxnSpPr>
        <p:spPr>
          <a:xfrm rot="16200000">
            <a:off x="935990" y="2929890"/>
            <a:ext cx="468630" cy="35941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16" idx="0"/>
          </p:cNvCxnSpPr>
          <p:nvPr/>
        </p:nvCxnSpPr>
        <p:spPr>
          <a:xfrm rot="5400000" flipV="1">
            <a:off x="1096963" y="3892868"/>
            <a:ext cx="615950" cy="635"/>
          </a:xfrm>
          <a:prstGeom prst="bentConnector3">
            <a:avLst>
              <a:gd name="adj1" fmla="val 49948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7" idx="1"/>
          </p:cNvCxnSpPr>
          <p:nvPr/>
        </p:nvCxnSpPr>
        <p:spPr>
          <a:xfrm rot="5400000" flipV="1">
            <a:off x="1738948" y="3664268"/>
            <a:ext cx="570865" cy="41148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130935"/>
            <a:ext cx="74371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前缀压缩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(prefix-compressed)：连续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包含相同的前缀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prefix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，可以只保留一份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prefix</a:t>
            </a:r>
            <a:r>
              <a:rPr 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，从而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节省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(n-1)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prefix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的存储空间；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越大，则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prefix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越短；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越小，则减少的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prefix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个数越小；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重启点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restart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）：每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进行前缀压缩后</a:t>
            </a:r>
            <a:r>
              <a:rPr 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，重新计算公共前缀；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重启点指针和重启点个数会被记录在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的尾部</a:t>
            </a:r>
          </a:p>
        </p:txBody>
      </p:sp>
      <p:sp>
        <p:nvSpPr>
          <p:cNvPr id="4" name="矩形 3"/>
          <p:cNvSpPr/>
          <p:nvPr/>
        </p:nvSpPr>
        <p:spPr>
          <a:xfrm>
            <a:off x="3093085" y="3333750"/>
            <a:ext cx="2629535" cy="24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Record1</a:t>
            </a:r>
          </a:p>
        </p:txBody>
      </p:sp>
      <p:sp>
        <p:nvSpPr>
          <p:cNvPr id="5" name="矩形 4"/>
          <p:cNvSpPr/>
          <p:nvPr/>
        </p:nvSpPr>
        <p:spPr>
          <a:xfrm>
            <a:off x="3093085" y="3580130"/>
            <a:ext cx="2629535" cy="24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</a:t>
            </a:r>
          </a:p>
        </p:txBody>
      </p:sp>
      <p:sp>
        <p:nvSpPr>
          <p:cNvPr id="6" name="矩形 5"/>
          <p:cNvSpPr/>
          <p:nvPr/>
        </p:nvSpPr>
        <p:spPr>
          <a:xfrm>
            <a:off x="3093085" y="3826510"/>
            <a:ext cx="2629535" cy="24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Record16</a:t>
            </a:r>
          </a:p>
        </p:txBody>
      </p:sp>
      <p:sp>
        <p:nvSpPr>
          <p:cNvPr id="8" name="矩形 7"/>
          <p:cNvSpPr/>
          <p:nvPr/>
        </p:nvSpPr>
        <p:spPr>
          <a:xfrm>
            <a:off x="3093085" y="4072890"/>
            <a:ext cx="2629535" cy="24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</a:t>
            </a:r>
          </a:p>
        </p:txBody>
      </p:sp>
      <p:sp>
        <p:nvSpPr>
          <p:cNvPr id="13" name="矩形 12"/>
          <p:cNvSpPr/>
          <p:nvPr/>
        </p:nvSpPr>
        <p:spPr>
          <a:xfrm>
            <a:off x="3093085" y="4319270"/>
            <a:ext cx="2629535" cy="24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Record32</a:t>
            </a:r>
          </a:p>
        </p:txBody>
      </p:sp>
      <p:sp>
        <p:nvSpPr>
          <p:cNvPr id="14" name="矩形 13"/>
          <p:cNvSpPr/>
          <p:nvPr/>
        </p:nvSpPr>
        <p:spPr>
          <a:xfrm>
            <a:off x="3093085" y="4565650"/>
            <a:ext cx="2629535" cy="24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</a:t>
            </a:r>
          </a:p>
        </p:txBody>
      </p:sp>
      <p:sp>
        <p:nvSpPr>
          <p:cNvPr id="15" name="矩形 14"/>
          <p:cNvSpPr/>
          <p:nvPr/>
        </p:nvSpPr>
        <p:spPr>
          <a:xfrm>
            <a:off x="3093085" y="4812030"/>
            <a:ext cx="2629535" cy="246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restarts_[0]</a:t>
            </a:r>
          </a:p>
        </p:txBody>
      </p:sp>
      <p:sp>
        <p:nvSpPr>
          <p:cNvPr id="16" name="矩形 15"/>
          <p:cNvSpPr/>
          <p:nvPr/>
        </p:nvSpPr>
        <p:spPr>
          <a:xfrm>
            <a:off x="3093085" y="5058410"/>
            <a:ext cx="2629535" cy="246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restarts_[1]</a:t>
            </a:r>
          </a:p>
        </p:txBody>
      </p:sp>
      <p:sp>
        <p:nvSpPr>
          <p:cNvPr id="17" name="矩形 16"/>
          <p:cNvSpPr/>
          <p:nvPr/>
        </p:nvSpPr>
        <p:spPr>
          <a:xfrm>
            <a:off x="3093085" y="5304790"/>
            <a:ext cx="2629535" cy="246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restarts_[2]</a:t>
            </a:r>
          </a:p>
        </p:txBody>
      </p:sp>
      <p:sp>
        <p:nvSpPr>
          <p:cNvPr id="18" name="矩形 17"/>
          <p:cNvSpPr/>
          <p:nvPr/>
        </p:nvSpPr>
        <p:spPr>
          <a:xfrm>
            <a:off x="3093085" y="5551170"/>
            <a:ext cx="2629535" cy="246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num_restarts:3</a:t>
            </a:r>
          </a:p>
        </p:txBody>
      </p:sp>
      <p:cxnSp>
        <p:nvCxnSpPr>
          <p:cNvPr id="19" name="肘形连接符 18"/>
          <p:cNvCxnSpPr/>
          <p:nvPr/>
        </p:nvCxnSpPr>
        <p:spPr>
          <a:xfrm rot="10800000" flipH="1">
            <a:off x="3089910" y="3456940"/>
            <a:ext cx="3175" cy="147828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0800000" flipH="1">
            <a:off x="3089910" y="3949700"/>
            <a:ext cx="3175" cy="1231900"/>
          </a:xfrm>
          <a:prstGeom prst="bentConnector3">
            <a:avLst>
              <a:gd name="adj1" fmla="val -141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 flipH="1">
            <a:off x="3089910" y="4442460"/>
            <a:ext cx="3175" cy="985520"/>
          </a:xfrm>
          <a:prstGeom prst="bentConnector3">
            <a:avLst>
              <a:gd name="adj1" fmla="val -197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79500"/>
            <a:ext cx="4975860" cy="4324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中每一条记录的格式如下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shared_bytes</a:t>
            </a:r>
            <a:r>
              <a:rPr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公共</a:t>
            </a:r>
            <a:r>
              <a:rPr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前缀</a:t>
            </a:r>
            <a:r>
              <a:rPr 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的长度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unshared_bytes</a:t>
            </a:r>
            <a:r>
              <a:rPr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key_size - shared_bytes;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value</a:t>
            </a:r>
            <a:r>
              <a:rPr sz="1600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_</a:t>
            </a:r>
            <a:r>
              <a:rPr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length</a:t>
            </a:r>
            <a:r>
              <a:rPr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：value 的长度</a:t>
            </a:r>
            <a:r>
              <a:rPr 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key_d</a:t>
            </a:r>
            <a:r>
              <a:rPr lang="en-US"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ata</a:t>
            </a:r>
            <a:r>
              <a:rPr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 key的后缀</a:t>
            </a:r>
            <a:r>
              <a:rPr 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数据；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value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：value 数据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；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查找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key: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）与重启点中的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进行比较，找到对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应的重启点；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）从重启点开始顺序查找；</a:t>
            </a:r>
          </a:p>
        </p:txBody>
      </p:sp>
      <p:sp>
        <p:nvSpPr>
          <p:cNvPr id="26" name="矩形 25"/>
          <p:cNvSpPr/>
          <p:nvPr/>
        </p:nvSpPr>
        <p:spPr>
          <a:xfrm>
            <a:off x="5755005" y="1049655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06465" y="125793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6006465" y="164846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006465" y="203898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6006465" y="242951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6006465" y="282003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6006465" y="321056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006465" y="360108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6006465" y="399161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06465" y="4382135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6006465" y="4772660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6006465" y="5163185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4" name="右箭头 3"/>
          <p:cNvSpPr/>
          <p:nvPr/>
        </p:nvSpPr>
        <p:spPr>
          <a:xfrm>
            <a:off x="5417820" y="1720215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7715" y="3357880"/>
            <a:ext cx="1098550" cy="238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shared_bytes</a:t>
            </a:r>
          </a:p>
        </p:txBody>
      </p:sp>
      <p:sp>
        <p:nvSpPr>
          <p:cNvPr id="5" name="矩形 4"/>
          <p:cNvSpPr/>
          <p:nvPr/>
        </p:nvSpPr>
        <p:spPr>
          <a:xfrm>
            <a:off x="1866265" y="3358515"/>
            <a:ext cx="1266825" cy="2374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unshared_bytes</a:t>
            </a:r>
          </a:p>
        </p:txBody>
      </p:sp>
      <p:sp>
        <p:nvSpPr>
          <p:cNvPr id="6" name="矩形 5"/>
          <p:cNvSpPr/>
          <p:nvPr/>
        </p:nvSpPr>
        <p:spPr>
          <a:xfrm>
            <a:off x="3081020" y="3358515"/>
            <a:ext cx="1099185" cy="238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value_length</a:t>
            </a:r>
          </a:p>
        </p:txBody>
      </p:sp>
      <p:sp>
        <p:nvSpPr>
          <p:cNvPr id="7" name="矩形 6"/>
          <p:cNvSpPr/>
          <p:nvPr/>
        </p:nvSpPr>
        <p:spPr>
          <a:xfrm>
            <a:off x="4100830" y="3359785"/>
            <a:ext cx="901700" cy="2374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key_data</a:t>
            </a:r>
          </a:p>
        </p:txBody>
      </p:sp>
      <p:sp>
        <p:nvSpPr>
          <p:cNvPr id="13" name="矩形 12"/>
          <p:cNvSpPr/>
          <p:nvPr/>
        </p:nvSpPr>
        <p:spPr>
          <a:xfrm>
            <a:off x="4878070" y="3357245"/>
            <a:ext cx="55181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value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51269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Index Block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Index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也存储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KV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，但存储的内容是索引；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Index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的一条记录描述一个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的（</a:t>
            </a:r>
            <a:r>
              <a:rPr lang="zh-CN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分割</a:t>
            </a:r>
            <a:r>
              <a:rPr lang="en-US" altLang="zh-CN" sz="1600" i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位置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分割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：表示该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block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存储的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的上界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相邻的两个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db1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，它们之间的最长公共前缀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prefix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，长度为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len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prefix=db1.endkey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，分割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key= </a:t>
            </a:r>
            <a:r>
              <a:rPr lang="en-US" altLang="zh-CN" sz="1600" i="1" dirty="0">
                <a:solidFill>
                  <a:schemeClr val="tx1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db1.endkey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否则，分割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 =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prefix </a:t>
            </a:r>
            <a:r>
              <a:rPr lang="en-US" altLang="zh-CN" sz="1600" i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◦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(db1.endkey[len+1] + 1)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72150" y="1421765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23610" y="163004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6023610" y="202057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023610" y="241109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6023610" y="280162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6023610" y="319214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6023610" y="358267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023610" y="397319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6023610" y="436372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23610" y="4754245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6023610" y="5144770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6023610" y="5535295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7" name="右箭头 6"/>
          <p:cNvSpPr/>
          <p:nvPr/>
        </p:nvSpPr>
        <p:spPr>
          <a:xfrm>
            <a:off x="5331460" y="5182870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4213860"/>
            <a:ext cx="4526280" cy="116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>
                <a:sym typeface="+mn-ea"/>
              </a:rPr>
              <a:t>例</a:t>
            </a:r>
            <a:r>
              <a:rPr lang="en-US" altLang="zh-CN" sz="1400" b="1"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：db1_end_key=</a:t>
            </a:r>
            <a:r>
              <a:rPr lang="zh-CN" altLang="en-US" sz="1400">
                <a:solidFill>
                  <a:srgbClr val="00B0F0"/>
                </a:solidFill>
                <a:sym typeface="+mn-ea"/>
              </a:rPr>
              <a:t>rocksd</a:t>
            </a:r>
            <a:r>
              <a:rPr lang="en-US" altLang="zh-CN" sz="1400">
                <a:solidFill>
                  <a:srgbClr val="7030A0"/>
                </a:solidFill>
                <a:sym typeface="+mn-ea"/>
              </a:rPr>
              <a:t>d</a:t>
            </a:r>
            <a:r>
              <a:rPr lang="en-US" altLang="zh-CN" sz="1400">
                <a:sym typeface="+mn-ea"/>
              </a:rPr>
              <a:t>, db2_start_key=</a:t>
            </a:r>
            <a:r>
              <a:rPr lang="zh-CN" altLang="en-US" sz="1400">
                <a:solidFill>
                  <a:srgbClr val="00B0F0"/>
                </a:solidFill>
                <a:sym typeface="+mn-ea"/>
              </a:rPr>
              <a:t>rocksd</a:t>
            </a:r>
            <a:r>
              <a:rPr lang="en-US" altLang="zh-CN" sz="1400">
                <a:sym typeface="+mn-ea"/>
              </a:rPr>
              <a:t>m 	=&gt; </a:t>
            </a:r>
            <a:r>
              <a:rPr lang="zh-CN" altLang="en-US" sz="1400">
                <a:sym typeface="+mn-ea"/>
              </a:rPr>
              <a:t>分割</a:t>
            </a:r>
            <a:r>
              <a:rPr lang="en-US" altLang="zh-CN" sz="1400">
                <a:sym typeface="+mn-ea"/>
              </a:rPr>
              <a:t>key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rocksd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e</a:t>
            </a:r>
            <a:endParaRPr lang="en-US" altLang="zh-CN" sz="1400">
              <a:solidFill>
                <a:srgbClr val="FF0000"/>
              </a:solidFill>
            </a:endParaRPr>
          </a:p>
          <a:p>
            <a:endParaRPr lang="zh-CN" altLang="en-US" sz="1400"/>
          </a:p>
          <a:p>
            <a:r>
              <a:rPr lang="zh-CN" altLang="en-US" sz="1400" b="1"/>
              <a:t>例</a:t>
            </a:r>
            <a:r>
              <a:rPr lang="en-US" altLang="zh-CN" sz="1400" b="1"/>
              <a:t>2</a:t>
            </a:r>
            <a:r>
              <a:rPr lang="zh-CN" altLang="en-US" sz="1400"/>
              <a:t>：</a:t>
            </a:r>
            <a:r>
              <a:rPr lang="en-US" altLang="zh-CN" sz="1400"/>
              <a:t>db1_end_key=</a:t>
            </a:r>
            <a:r>
              <a:rPr lang="zh-CN" altLang="en-US" sz="1400">
                <a:solidFill>
                  <a:srgbClr val="00B0F0"/>
                </a:solidFill>
              </a:rPr>
              <a:t>rocks</a:t>
            </a:r>
            <a:r>
              <a:rPr lang="en-US" altLang="zh-CN" sz="1400"/>
              <a:t>, db2_start_key=</a:t>
            </a:r>
            <a:r>
              <a:rPr lang="en-US" altLang="zh-CN" sz="1400">
                <a:solidFill>
                  <a:srgbClr val="00B0F0"/>
                </a:solidFill>
              </a:rPr>
              <a:t>rocks</a:t>
            </a:r>
            <a:r>
              <a:rPr lang="en-US" altLang="zh-CN" sz="1400"/>
              <a:t>bb 	=&gt; </a:t>
            </a:r>
            <a:r>
              <a:rPr lang="zh-CN" altLang="en-US" sz="1400"/>
              <a:t>分割</a:t>
            </a:r>
            <a:r>
              <a:rPr lang="en-US" altLang="zh-CN" sz="1400"/>
              <a:t>key</a:t>
            </a:r>
            <a:r>
              <a:rPr lang="zh-CN" altLang="en-US" sz="1400"/>
              <a:t>：</a:t>
            </a:r>
            <a:r>
              <a:rPr lang="en-US" altLang="zh-CN" sz="1400">
                <a:solidFill>
                  <a:srgbClr val="00B0F0"/>
                </a:solidFill>
              </a:rPr>
              <a:t>rocks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5126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Index Block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 Block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存储的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key-value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内容</a:t>
            </a:r>
            <a:endParaRPr lang="zh-CN" altLang="en-US" sz="1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  <a:sym typeface="+mn-ea"/>
              </a:rPr>
              <a:t>key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的分割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  <a:sym typeface="+mn-ea"/>
              </a:rPr>
              <a:t>value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 block的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位置信息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（offset，size）</a:t>
            </a:r>
            <a:r>
              <a:rPr lang="zh-CN" altLang="en-US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Index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里面的每一条记录，即每一个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key-value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都指向一个不同的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Data Block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72150" y="1421765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23610" y="163004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6023610" y="202057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023610" y="241109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6023610" y="280162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6023610" y="319214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6023610" y="358267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023610" y="397319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6023610" y="436372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23610" y="4754245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6023610" y="5144770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6023610" y="5535295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7" name="右箭头 6"/>
          <p:cNvSpPr/>
          <p:nvPr/>
        </p:nvSpPr>
        <p:spPr>
          <a:xfrm>
            <a:off x="5331460" y="5182870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512699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 Block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Meta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目前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只有一个，即布隆过滤器（</a:t>
            </a:r>
            <a:r>
              <a:rPr lang="en-US" altLang="zh-CN"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Bloom Filter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BF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BF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快速判断某个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是否存在（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point query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）；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存储的主要内容是位图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(filter bitmap)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，向集合中添加键值对时，利用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计算一组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hash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值，并将结果对应位置的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bit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</p:txBody>
      </p:sp>
      <p:sp>
        <p:nvSpPr>
          <p:cNvPr id="26" name="矩形 25"/>
          <p:cNvSpPr/>
          <p:nvPr/>
        </p:nvSpPr>
        <p:spPr>
          <a:xfrm>
            <a:off x="5772150" y="1421765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23610" y="163004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6023610" y="202057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023610" y="241109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6023610" y="280162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6023610" y="319214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6023610" y="358267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023610" y="397319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6023610" y="436372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23610" y="4754245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6023610" y="5144770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6023610" y="5535295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7" name="右箭头 6"/>
          <p:cNvSpPr/>
          <p:nvPr/>
        </p:nvSpPr>
        <p:spPr>
          <a:xfrm>
            <a:off x="5337175" y="3268980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7195" y="295529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57195" y="3138805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57195" y="332232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57195" y="3505835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57195" y="368935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7195" y="387286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57195" y="4056380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57195" y="423989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57195" y="4423410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57195" y="460692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57195" y="479044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57195" y="497395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57195" y="515747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57195" y="5340985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57195" y="552450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57195" y="570801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57195" y="5891530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57195" y="607504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21715" y="3666490"/>
            <a:ext cx="864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</a:rPr>
              <a:t>rocksdb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99465" y="4850765"/>
            <a:ext cx="1179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6"/>
                </a:solidFill>
              </a:rPr>
              <a:t>helloword</a:t>
            </a:r>
          </a:p>
        </p:txBody>
      </p:sp>
      <p:cxnSp>
        <p:nvCxnSpPr>
          <p:cNvPr id="35" name="肘形连接符 34"/>
          <p:cNvCxnSpPr>
            <a:stCxn id="30" idx="3"/>
            <a:endCxn id="5" idx="1"/>
          </p:cNvCxnSpPr>
          <p:nvPr/>
        </p:nvCxnSpPr>
        <p:spPr>
          <a:xfrm flipV="1">
            <a:off x="1885950" y="3230880"/>
            <a:ext cx="1071245" cy="589280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0" idx="3"/>
            <a:endCxn id="8" idx="1"/>
          </p:cNvCxnSpPr>
          <p:nvPr/>
        </p:nvCxnSpPr>
        <p:spPr>
          <a:xfrm flipV="1">
            <a:off x="1885950" y="3597910"/>
            <a:ext cx="1071245" cy="222250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0" idx="3"/>
            <a:endCxn id="25" idx="1"/>
          </p:cNvCxnSpPr>
          <p:nvPr/>
        </p:nvCxnSpPr>
        <p:spPr>
          <a:xfrm>
            <a:off x="1885950" y="3820160"/>
            <a:ext cx="1071245" cy="2163445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2" idx="3"/>
          </p:cNvCxnSpPr>
          <p:nvPr/>
        </p:nvCxnSpPr>
        <p:spPr>
          <a:xfrm flipV="1">
            <a:off x="1979295" y="4184650"/>
            <a:ext cx="977900" cy="819785"/>
          </a:xfrm>
          <a:prstGeom prst="bentConnector3">
            <a:avLst>
              <a:gd name="adj1" fmla="val 31818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3"/>
            <a:endCxn id="22" idx="1"/>
          </p:cNvCxnSpPr>
          <p:nvPr/>
        </p:nvCxnSpPr>
        <p:spPr>
          <a:xfrm>
            <a:off x="1979295" y="5004435"/>
            <a:ext cx="977900" cy="428625"/>
          </a:xfrm>
          <a:prstGeom prst="bentConnector3">
            <a:avLst>
              <a:gd name="adj1" fmla="val 31753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2" idx="3"/>
            <a:endCxn id="17" idx="1"/>
          </p:cNvCxnSpPr>
          <p:nvPr/>
        </p:nvCxnSpPr>
        <p:spPr>
          <a:xfrm flipV="1">
            <a:off x="1979295" y="4515485"/>
            <a:ext cx="977900" cy="488950"/>
          </a:xfrm>
          <a:prstGeom prst="bentConnector3">
            <a:avLst>
              <a:gd name="adj1" fmla="val 32402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78530" y="4330700"/>
            <a:ext cx="161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filter bitmap</a:t>
            </a:r>
            <a:r>
              <a:rPr lang="zh-CN" altLang="en-US" sz="1400"/>
              <a:t>，</a:t>
            </a:r>
          </a:p>
          <a:p>
            <a:r>
              <a:rPr lang="en-US" altLang="zh-CN" sz="1400"/>
              <a:t>3</a:t>
            </a:r>
            <a:r>
              <a:rPr lang="zh-CN" altLang="en-US" sz="1400"/>
              <a:t>个哈希函数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51269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 Block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Bloom Filter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假阳（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false positive)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将传入的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值进行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hash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后，位图中所对应的位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置的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bit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都为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实际上并不存在；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假阳不影响最终的查找结果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不存在假阴（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false negative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）；</a:t>
            </a:r>
          </a:p>
        </p:txBody>
      </p:sp>
      <p:sp>
        <p:nvSpPr>
          <p:cNvPr id="26" name="矩形 25"/>
          <p:cNvSpPr/>
          <p:nvPr/>
        </p:nvSpPr>
        <p:spPr>
          <a:xfrm>
            <a:off x="5772150" y="1421765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23610" y="163004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6023610" y="202057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023610" y="241109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6023610" y="280162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6023610" y="319214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6023610" y="358267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023610" y="397319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6023610" y="436372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23610" y="4754245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6023610" y="5144770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6023610" y="5535295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7" name="右箭头 6"/>
          <p:cNvSpPr/>
          <p:nvPr/>
        </p:nvSpPr>
        <p:spPr>
          <a:xfrm>
            <a:off x="5331460" y="3268980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94330" y="283845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94330" y="3021965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94330" y="320548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94330" y="3388995"/>
            <a:ext cx="194945" cy="18351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94330" y="357251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94330" y="375602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94330" y="3939540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94330" y="412305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4330" y="4306570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4330" y="449008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94330" y="4673600"/>
            <a:ext cx="194945" cy="1835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94330" y="485711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94330" y="5040630"/>
            <a:ext cx="194945" cy="1835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94330" y="5224145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894330" y="5407660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94330" y="559117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94330" y="5774690"/>
            <a:ext cx="194945" cy="183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94330" y="5958205"/>
            <a:ext cx="194945" cy="18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1385" y="3549650"/>
            <a:ext cx="901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</a:rPr>
              <a:t>rocksdb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45185" y="4733925"/>
            <a:ext cx="1071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/>
                </a:solidFill>
              </a:rPr>
              <a:t>helloword</a:t>
            </a:r>
          </a:p>
        </p:txBody>
      </p:sp>
      <p:cxnSp>
        <p:nvCxnSpPr>
          <p:cNvPr id="35" name="肘形连接符 34"/>
          <p:cNvCxnSpPr>
            <a:stCxn id="30" idx="3"/>
            <a:endCxn id="5" idx="1"/>
          </p:cNvCxnSpPr>
          <p:nvPr/>
        </p:nvCxnSpPr>
        <p:spPr>
          <a:xfrm flipV="1">
            <a:off x="1823085" y="3114040"/>
            <a:ext cx="1071245" cy="589280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0" idx="3"/>
            <a:endCxn id="8" idx="1"/>
          </p:cNvCxnSpPr>
          <p:nvPr/>
        </p:nvCxnSpPr>
        <p:spPr>
          <a:xfrm flipV="1">
            <a:off x="1823085" y="3481070"/>
            <a:ext cx="1071245" cy="222250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0" idx="3"/>
            <a:endCxn id="25" idx="1"/>
          </p:cNvCxnSpPr>
          <p:nvPr/>
        </p:nvCxnSpPr>
        <p:spPr>
          <a:xfrm>
            <a:off x="1823085" y="3703320"/>
            <a:ext cx="1071245" cy="2163445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2" idx="3"/>
          </p:cNvCxnSpPr>
          <p:nvPr/>
        </p:nvCxnSpPr>
        <p:spPr>
          <a:xfrm flipV="1">
            <a:off x="1916430" y="4067810"/>
            <a:ext cx="977900" cy="819785"/>
          </a:xfrm>
          <a:prstGeom prst="bentConnector3">
            <a:avLst>
              <a:gd name="adj1" fmla="val 4935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3"/>
            <a:endCxn id="22" idx="1"/>
          </p:cNvCxnSpPr>
          <p:nvPr/>
        </p:nvCxnSpPr>
        <p:spPr>
          <a:xfrm>
            <a:off x="1916430" y="4887595"/>
            <a:ext cx="977900" cy="4286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2" idx="3"/>
            <a:endCxn id="17" idx="1"/>
          </p:cNvCxnSpPr>
          <p:nvPr/>
        </p:nvCxnSpPr>
        <p:spPr>
          <a:xfrm flipV="1">
            <a:off x="1916430" y="4398645"/>
            <a:ext cx="977900" cy="4889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3050" y="3823335"/>
            <a:ext cx="1128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4"/>
                </a:solidFill>
              </a:rPr>
              <a:t>apple</a:t>
            </a:r>
          </a:p>
        </p:txBody>
      </p:sp>
      <p:cxnSp>
        <p:nvCxnSpPr>
          <p:cNvPr id="34" name="肘形连接符 33"/>
          <p:cNvCxnSpPr/>
          <p:nvPr/>
        </p:nvCxnSpPr>
        <p:spPr>
          <a:xfrm rot="10800000">
            <a:off x="3089275" y="3481070"/>
            <a:ext cx="974090" cy="514350"/>
          </a:xfrm>
          <a:prstGeom prst="bentConnector3">
            <a:avLst>
              <a:gd name="adj1" fmla="val 49935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endCxn id="19" idx="3"/>
          </p:cNvCxnSpPr>
          <p:nvPr/>
        </p:nvCxnSpPr>
        <p:spPr>
          <a:xfrm rot="10800000" flipV="1">
            <a:off x="3089275" y="3999865"/>
            <a:ext cx="974090" cy="7658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21" idx="3"/>
          </p:cNvCxnSpPr>
          <p:nvPr/>
        </p:nvCxnSpPr>
        <p:spPr>
          <a:xfrm rot="10800000" flipV="1">
            <a:off x="3089275" y="3994785"/>
            <a:ext cx="974090" cy="11372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30131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5345430" cy="653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 Block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Bloom Filter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Meta 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主要结构如下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 bitmap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，每一个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对应一个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Data Block </a:t>
            </a:r>
            <a:endParaRPr lang="en-US" altLang="zh-CN" sz="1600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filter offset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要么存储指向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的索引，要么为空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 Block i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offset=m*base</a:t>
            </a:r>
            <a:r>
              <a:rPr 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，则该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block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所对应的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 offset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 offset m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</a:p>
        </p:txBody>
      </p:sp>
      <p:sp>
        <p:nvSpPr>
          <p:cNvPr id="26" name="矩形 25"/>
          <p:cNvSpPr/>
          <p:nvPr/>
        </p:nvSpPr>
        <p:spPr>
          <a:xfrm>
            <a:off x="5772150" y="1421765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23610" y="163004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6023610" y="202057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023610" y="241109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6023610" y="280162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6023610" y="319214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6023610" y="358267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023610" y="397319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6023610" y="436372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m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23610" y="4754245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6023610" y="5144770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6023610" y="5535295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7" name="右箭头 6"/>
          <p:cNvSpPr/>
          <p:nvPr/>
        </p:nvSpPr>
        <p:spPr>
          <a:xfrm>
            <a:off x="5347970" y="3237230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18590" y="1761490"/>
            <a:ext cx="1971040" cy="259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filter  1</a:t>
            </a:r>
          </a:p>
        </p:txBody>
      </p:sp>
      <p:sp>
        <p:nvSpPr>
          <p:cNvPr id="14" name="矩形 13"/>
          <p:cNvSpPr/>
          <p:nvPr/>
        </p:nvSpPr>
        <p:spPr>
          <a:xfrm>
            <a:off x="1418590" y="2020570"/>
            <a:ext cx="1971040" cy="259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filter  2</a:t>
            </a:r>
          </a:p>
        </p:txBody>
      </p:sp>
      <p:sp>
        <p:nvSpPr>
          <p:cNvPr id="15" name="矩形 14"/>
          <p:cNvSpPr/>
          <p:nvPr/>
        </p:nvSpPr>
        <p:spPr>
          <a:xfrm>
            <a:off x="1418590" y="2279650"/>
            <a:ext cx="1971040" cy="259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...</a:t>
            </a:r>
          </a:p>
        </p:txBody>
      </p:sp>
      <p:sp>
        <p:nvSpPr>
          <p:cNvPr id="16" name="矩形 15"/>
          <p:cNvSpPr/>
          <p:nvPr/>
        </p:nvSpPr>
        <p:spPr>
          <a:xfrm>
            <a:off x="1418590" y="2538730"/>
            <a:ext cx="1971040" cy="259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filter  n</a:t>
            </a:r>
          </a:p>
        </p:txBody>
      </p:sp>
      <p:sp>
        <p:nvSpPr>
          <p:cNvPr id="17" name="矩形 16"/>
          <p:cNvSpPr/>
          <p:nvPr/>
        </p:nvSpPr>
        <p:spPr>
          <a:xfrm>
            <a:off x="1418590" y="2797810"/>
            <a:ext cx="1971040" cy="259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filter offset 0</a:t>
            </a:r>
          </a:p>
        </p:txBody>
      </p:sp>
      <p:sp>
        <p:nvSpPr>
          <p:cNvPr id="18" name="矩形 17"/>
          <p:cNvSpPr/>
          <p:nvPr/>
        </p:nvSpPr>
        <p:spPr>
          <a:xfrm>
            <a:off x="1418590" y="3056890"/>
            <a:ext cx="1971040" cy="259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filter offset 1</a:t>
            </a:r>
          </a:p>
        </p:txBody>
      </p:sp>
      <p:sp>
        <p:nvSpPr>
          <p:cNvPr id="19" name="矩形 18"/>
          <p:cNvSpPr/>
          <p:nvPr/>
        </p:nvSpPr>
        <p:spPr>
          <a:xfrm>
            <a:off x="1418590" y="3315970"/>
            <a:ext cx="1971040" cy="259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filter offset 2</a:t>
            </a:r>
          </a:p>
        </p:txBody>
      </p:sp>
      <p:sp>
        <p:nvSpPr>
          <p:cNvPr id="20" name="矩形 19"/>
          <p:cNvSpPr/>
          <p:nvPr/>
        </p:nvSpPr>
        <p:spPr>
          <a:xfrm>
            <a:off x="1418590" y="3575050"/>
            <a:ext cx="1971040" cy="259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</a:t>
            </a:r>
          </a:p>
        </p:txBody>
      </p:sp>
      <p:sp>
        <p:nvSpPr>
          <p:cNvPr id="21" name="矩形 20"/>
          <p:cNvSpPr/>
          <p:nvPr/>
        </p:nvSpPr>
        <p:spPr>
          <a:xfrm>
            <a:off x="1418590" y="3834130"/>
            <a:ext cx="1971040" cy="259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filter offset m</a:t>
            </a:r>
          </a:p>
        </p:txBody>
      </p:sp>
      <p:cxnSp>
        <p:nvCxnSpPr>
          <p:cNvPr id="23" name="肘形连接符 22"/>
          <p:cNvCxnSpPr>
            <a:stCxn id="17" idx="1"/>
            <a:endCxn id="13" idx="1"/>
          </p:cNvCxnSpPr>
          <p:nvPr/>
        </p:nvCxnSpPr>
        <p:spPr>
          <a:xfrm rot="10800000" flipH="1">
            <a:off x="1418590" y="1891030"/>
            <a:ext cx="3175" cy="103632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H="1">
            <a:off x="1418590" y="2150110"/>
            <a:ext cx="3175" cy="1295400"/>
          </a:xfrm>
          <a:prstGeom prst="bentConnector3">
            <a:avLst>
              <a:gd name="adj1" fmla="val -14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70325" y="1593850"/>
            <a:ext cx="1236980" cy="3886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 Block 1</a:t>
            </a:r>
          </a:p>
        </p:txBody>
      </p:sp>
      <p:sp>
        <p:nvSpPr>
          <p:cNvPr id="30" name="矩形 29"/>
          <p:cNvSpPr/>
          <p:nvPr/>
        </p:nvSpPr>
        <p:spPr>
          <a:xfrm>
            <a:off x="3870325" y="1982470"/>
            <a:ext cx="1231900" cy="3886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 Block 2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128895" y="1638935"/>
            <a:ext cx="643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0K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113655" y="2027555"/>
            <a:ext cx="643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4K</a:t>
            </a:r>
          </a:p>
        </p:txBody>
      </p:sp>
      <p:cxnSp>
        <p:nvCxnSpPr>
          <p:cNvPr id="35" name="直接连接符 34"/>
          <p:cNvCxnSpPr>
            <a:stCxn id="25" idx="1"/>
            <a:endCxn id="13" idx="3"/>
          </p:cNvCxnSpPr>
          <p:nvPr/>
        </p:nvCxnSpPr>
        <p:spPr>
          <a:xfrm flipH="1">
            <a:off x="3389630" y="1788160"/>
            <a:ext cx="480695" cy="102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0" idx="1"/>
            <a:endCxn id="14" idx="3"/>
          </p:cNvCxnSpPr>
          <p:nvPr/>
        </p:nvCxnSpPr>
        <p:spPr>
          <a:xfrm flipH="1" flipV="1">
            <a:off x="3389630" y="2150110"/>
            <a:ext cx="480695" cy="266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723005" y="3013710"/>
            <a:ext cx="1525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empty</a:t>
            </a:r>
          </a:p>
        </p:txBody>
      </p:sp>
      <p:cxnSp>
        <p:nvCxnSpPr>
          <p:cNvPr id="43" name="直接箭头连接符 42"/>
          <p:cNvCxnSpPr>
            <a:stCxn id="18" idx="3"/>
            <a:endCxn id="38" idx="1"/>
          </p:cNvCxnSpPr>
          <p:nvPr/>
        </p:nvCxnSpPr>
        <p:spPr>
          <a:xfrm flipV="1">
            <a:off x="3389630" y="3182620"/>
            <a:ext cx="33337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418590" y="4093210"/>
            <a:ext cx="1971040" cy="25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偏移数组的位置</a:t>
            </a:r>
          </a:p>
        </p:txBody>
      </p:sp>
      <p:sp>
        <p:nvSpPr>
          <p:cNvPr id="49" name="矩形 48"/>
          <p:cNvSpPr/>
          <p:nvPr/>
        </p:nvSpPr>
        <p:spPr>
          <a:xfrm>
            <a:off x="1418590" y="4352290"/>
            <a:ext cx="1971040" cy="259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  <a:cs typeface="+mn-lt"/>
                <a:sym typeface="+mn-ea"/>
              </a:rPr>
              <a:t>lg(base)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3389630" y="2801620"/>
            <a:ext cx="1148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538345" y="2801620"/>
            <a:ext cx="0" cy="141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3389630" y="4210685"/>
            <a:ext cx="1148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开务存储引擎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+mj-ea"/>
              </a:rPr>
              <a:t>大纲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633730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关系的键值存储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键值存储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将关系数据转换为键值数据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将关系操作转换为键值操作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基本文件结构：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MemTable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LSM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引擎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SSTable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51269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MetaIndex Block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</a:t>
            </a:r>
            <a:r>
              <a:rPr lang="en-US" altLang="zh-CN" sz="1600" b="1" dirty="0">
                <a:solidFill>
                  <a:srgbClr val="00B0F0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  <a:sym typeface="+mn-ea"/>
              </a:rPr>
              <a:t>KV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  <a:sym typeface="+mn-ea"/>
              </a:rPr>
              <a:t>key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“filter.”+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所对应的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Meta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  <a:sym typeface="+mn-ea"/>
              </a:rPr>
              <a:t>value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Meta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的位置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(offfset,size)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目前只有一个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Meta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，因此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MetaIndex Block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中只存储了一对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</p:txBody>
      </p:sp>
      <p:sp>
        <p:nvSpPr>
          <p:cNvPr id="26" name="矩形 25"/>
          <p:cNvSpPr/>
          <p:nvPr/>
        </p:nvSpPr>
        <p:spPr>
          <a:xfrm>
            <a:off x="5772150" y="1421765"/>
            <a:ext cx="3042285" cy="4539615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23610" y="163004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Data Block 1</a:t>
            </a:r>
          </a:p>
        </p:txBody>
      </p:sp>
      <p:sp>
        <p:nvSpPr>
          <p:cNvPr id="29" name="矩形 28"/>
          <p:cNvSpPr/>
          <p:nvPr/>
        </p:nvSpPr>
        <p:spPr>
          <a:xfrm>
            <a:off x="6023610" y="202057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2</a:t>
            </a:r>
            <a:endParaRPr lang="zh-CN" altLang="en-US" sz="1600"/>
          </a:p>
        </p:txBody>
      </p:sp>
      <p:sp>
        <p:nvSpPr>
          <p:cNvPr id="31" name="矩形 30"/>
          <p:cNvSpPr/>
          <p:nvPr/>
        </p:nvSpPr>
        <p:spPr>
          <a:xfrm>
            <a:off x="6023610" y="2411095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33" name="矩形 32"/>
          <p:cNvSpPr/>
          <p:nvPr/>
        </p:nvSpPr>
        <p:spPr>
          <a:xfrm>
            <a:off x="6023610" y="2801620"/>
            <a:ext cx="2515235" cy="240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Data Block n</a:t>
            </a:r>
            <a:endParaRPr lang="zh-CN" altLang="en-US" sz="1600"/>
          </a:p>
        </p:txBody>
      </p:sp>
      <p:sp>
        <p:nvSpPr>
          <p:cNvPr id="37" name="矩形 36"/>
          <p:cNvSpPr/>
          <p:nvPr/>
        </p:nvSpPr>
        <p:spPr>
          <a:xfrm>
            <a:off x="6023610" y="319214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 Block 1</a:t>
            </a:r>
          </a:p>
        </p:txBody>
      </p:sp>
      <p:sp>
        <p:nvSpPr>
          <p:cNvPr id="39" name="矩形 38"/>
          <p:cNvSpPr/>
          <p:nvPr/>
        </p:nvSpPr>
        <p:spPr>
          <a:xfrm>
            <a:off x="6023610" y="358267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2</a:t>
            </a:r>
            <a:endParaRPr lang="zh-CN" altLang="en-US" sz="1600"/>
          </a:p>
        </p:txBody>
      </p:sp>
      <p:sp>
        <p:nvSpPr>
          <p:cNvPr id="41" name="矩形 40"/>
          <p:cNvSpPr/>
          <p:nvPr/>
        </p:nvSpPr>
        <p:spPr>
          <a:xfrm>
            <a:off x="6023610" y="3973195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6023610" y="4363720"/>
            <a:ext cx="2515235" cy="240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ym typeface="+mn-ea"/>
              </a:rPr>
              <a:t>Meta Block n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23610" y="4754245"/>
            <a:ext cx="2515235" cy="240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MetaIndex Block</a:t>
            </a:r>
          </a:p>
        </p:txBody>
      </p:sp>
      <p:sp>
        <p:nvSpPr>
          <p:cNvPr id="46" name="矩形 45"/>
          <p:cNvSpPr/>
          <p:nvPr/>
        </p:nvSpPr>
        <p:spPr>
          <a:xfrm>
            <a:off x="6023610" y="5144770"/>
            <a:ext cx="2515235" cy="240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Index Block</a:t>
            </a:r>
          </a:p>
        </p:txBody>
      </p:sp>
      <p:sp>
        <p:nvSpPr>
          <p:cNvPr id="47" name="矩形 46"/>
          <p:cNvSpPr/>
          <p:nvPr/>
        </p:nvSpPr>
        <p:spPr>
          <a:xfrm>
            <a:off x="6023610" y="5535295"/>
            <a:ext cx="2515235" cy="240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Footer</a:t>
            </a:r>
          </a:p>
        </p:txBody>
      </p:sp>
      <p:sp>
        <p:nvSpPr>
          <p:cNvPr id="7" name="右箭头 6"/>
          <p:cNvSpPr/>
          <p:nvPr/>
        </p:nvSpPr>
        <p:spPr>
          <a:xfrm>
            <a:off x="5337810" y="4831080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/>
        </p:nvSpPr>
        <p:spPr>
          <a:xfrm>
            <a:off x="3235960" y="2992755"/>
            <a:ext cx="1445895" cy="2077085"/>
          </a:xfrm>
          <a:prstGeom prst="roundRect">
            <a:avLst/>
          </a:prstGeom>
          <a:noFill/>
          <a:ln w="25400" cmpd="sng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1165" y="1084580"/>
            <a:ext cx="778637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MemTable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的特点</a:t>
            </a: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MemTable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是存储在内存中的表，一般维护两个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MemTable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4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Active MemTable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可写可读；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4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Immutable MemTable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：可读不可写；</a:t>
            </a: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新写入的数据首先保存到</a:t>
            </a: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  <a:sym typeface="+mn-ea"/>
              </a:rPr>
              <a:t>Active MemTable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，当其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size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超过阈值（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4KB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），自动转化为</a:t>
            </a: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  <a:sym typeface="+mn-ea"/>
              </a:rPr>
              <a:t>Immutable MemTable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  <a:sym typeface="+mn-ea"/>
              </a:rPr>
              <a:t>Immutable MemTable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转换为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保存到磁盘中；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5758815" y="441896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3506470" y="435800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4307840" y="5175250"/>
            <a:ext cx="2073275" cy="1129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379470" y="326834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Active</a:t>
            </a:r>
          </a:p>
          <a:p>
            <a:pPr algn="ctr"/>
            <a:r>
              <a:rPr lang="en-US" altLang="zh-CN" sz="1200"/>
              <a:t>MemTable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379470" y="4231005"/>
            <a:ext cx="1064895" cy="561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Immutable</a:t>
            </a:r>
          </a:p>
          <a:p>
            <a:pPr algn="ctr"/>
            <a:r>
              <a:rPr lang="en-US" altLang="zh-CN" sz="1200"/>
              <a:t>MemTable</a:t>
            </a:r>
          </a:p>
        </p:txBody>
      </p:sp>
      <p:sp>
        <p:nvSpPr>
          <p:cNvPr id="29" name="圆柱形 28"/>
          <p:cNvSpPr/>
          <p:nvPr/>
        </p:nvSpPr>
        <p:spPr>
          <a:xfrm>
            <a:off x="5631815" y="332930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log</a:t>
            </a:r>
          </a:p>
        </p:txBody>
      </p:sp>
      <p:sp>
        <p:nvSpPr>
          <p:cNvPr id="40" name="圆柱形 39"/>
          <p:cNvSpPr/>
          <p:nvPr/>
        </p:nvSpPr>
        <p:spPr>
          <a:xfrm>
            <a:off x="4550410" y="5485130"/>
            <a:ext cx="39624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41" name="圆柱形 40"/>
          <p:cNvSpPr/>
          <p:nvPr/>
        </p:nvSpPr>
        <p:spPr>
          <a:xfrm>
            <a:off x="5165090" y="5485130"/>
            <a:ext cx="40132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42" name="圆柱形 41"/>
          <p:cNvSpPr/>
          <p:nvPr/>
        </p:nvSpPr>
        <p:spPr>
          <a:xfrm>
            <a:off x="5779770" y="5485130"/>
            <a:ext cx="38862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45" name="圆柱形 44"/>
          <p:cNvSpPr/>
          <p:nvPr/>
        </p:nvSpPr>
        <p:spPr>
          <a:xfrm>
            <a:off x="4550410" y="5881370"/>
            <a:ext cx="39624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47" name="圆柱形 46"/>
          <p:cNvSpPr/>
          <p:nvPr/>
        </p:nvSpPr>
        <p:spPr>
          <a:xfrm>
            <a:off x="5165090" y="5881370"/>
            <a:ext cx="38862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51" name="圆柱形 50"/>
          <p:cNvSpPr/>
          <p:nvPr/>
        </p:nvSpPr>
        <p:spPr>
          <a:xfrm>
            <a:off x="5779770" y="5881370"/>
            <a:ext cx="396240" cy="3149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048885" y="5209540"/>
            <a:ext cx="590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LS</a:t>
            </a:r>
          </a:p>
        </p:txBody>
      </p:sp>
      <p:cxnSp>
        <p:nvCxnSpPr>
          <p:cNvPr id="53" name="直接箭头连接符 52"/>
          <p:cNvCxnSpPr>
            <a:stCxn id="26" idx="2"/>
            <a:endCxn id="28" idx="0"/>
          </p:cNvCxnSpPr>
          <p:nvPr/>
        </p:nvCxnSpPr>
        <p:spPr>
          <a:xfrm>
            <a:off x="3912235" y="3829685"/>
            <a:ext cx="0" cy="40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右箭头 53"/>
          <p:cNvSpPr/>
          <p:nvPr/>
        </p:nvSpPr>
        <p:spPr>
          <a:xfrm flipV="1">
            <a:off x="3866515" y="4965700"/>
            <a:ext cx="396000" cy="834390"/>
          </a:xfrm>
          <a:prstGeom prst="bentArrow">
            <a:avLst>
              <a:gd name="adj1" fmla="val 27744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29" idx="3"/>
            <a:endCxn id="71" idx="1"/>
          </p:cNvCxnSpPr>
          <p:nvPr/>
        </p:nvCxnSpPr>
        <p:spPr>
          <a:xfrm>
            <a:off x="5906770" y="3769360"/>
            <a:ext cx="0" cy="522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箭头 55"/>
          <p:cNvSpPr/>
          <p:nvPr/>
        </p:nvSpPr>
        <p:spPr>
          <a:xfrm>
            <a:off x="2536825" y="3462655"/>
            <a:ext cx="699135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flipH="1">
            <a:off x="2536825" y="4446270"/>
            <a:ext cx="699135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85240" y="3374390"/>
            <a:ext cx="1203960" cy="305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Write Request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293495" y="4373880"/>
            <a:ext cx="1195705" cy="305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Read Request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731770" y="51936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Minor</a:t>
            </a:r>
          </a:p>
          <a:p>
            <a:pPr algn="ctr"/>
            <a:r>
              <a:rPr lang="en-US" altLang="zh-CN" sz="1200"/>
              <a:t>Compaction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506470" y="2992755"/>
            <a:ext cx="825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Memory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946525" y="3892550"/>
            <a:ext cx="735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Switch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906770" y="3892550"/>
            <a:ext cx="735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Switch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207000" y="3053715"/>
            <a:ext cx="1689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Persistent Storage</a:t>
            </a:r>
          </a:p>
        </p:txBody>
      </p:sp>
      <p:sp>
        <p:nvSpPr>
          <p:cNvPr id="65" name="圆角右箭头 64"/>
          <p:cNvSpPr/>
          <p:nvPr/>
        </p:nvSpPr>
        <p:spPr>
          <a:xfrm rot="16200000">
            <a:off x="6633210" y="5328920"/>
            <a:ext cx="813435" cy="867410"/>
          </a:xfrm>
          <a:prstGeom prst="bentArrow">
            <a:avLst>
              <a:gd name="adj1" fmla="val 8040"/>
              <a:gd name="adj2" fmla="val 11631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圆角右箭头 65"/>
          <p:cNvSpPr/>
          <p:nvPr/>
        </p:nvSpPr>
        <p:spPr>
          <a:xfrm rot="5400000">
            <a:off x="6946265" y="5328920"/>
            <a:ext cx="813435" cy="867410"/>
          </a:xfrm>
          <a:prstGeom prst="bentArrow">
            <a:avLst>
              <a:gd name="adj1" fmla="val 8040"/>
              <a:gd name="adj2" fmla="val 11631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651625" y="55238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Major</a:t>
            </a:r>
          </a:p>
          <a:p>
            <a:pPr algn="ctr"/>
            <a:r>
              <a:rPr lang="en-US" altLang="zh-CN" sz="1200"/>
              <a:t>Compaction</a:t>
            </a:r>
          </a:p>
        </p:txBody>
      </p:sp>
      <p:cxnSp>
        <p:nvCxnSpPr>
          <p:cNvPr id="68" name="直接连接符 67"/>
          <p:cNvCxnSpPr>
            <a:stCxn id="26" idx="3"/>
            <a:endCxn id="29" idx="2"/>
          </p:cNvCxnSpPr>
          <p:nvPr/>
        </p:nvCxnSpPr>
        <p:spPr>
          <a:xfrm>
            <a:off x="4444365" y="3549015"/>
            <a:ext cx="11874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8" idx="3"/>
            <a:endCxn id="71" idx="2"/>
          </p:cNvCxnSpPr>
          <p:nvPr/>
        </p:nvCxnSpPr>
        <p:spPr>
          <a:xfrm>
            <a:off x="4444365" y="4511675"/>
            <a:ext cx="11874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1" idx="3"/>
          </p:cNvCxnSpPr>
          <p:nvPr/>
        </p:nvCxnSpPr>
        <p:spPr>
          <a:xfrm>
            <a:off x="4571365" y="4638675"/>
            <a:ext cx="1208405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柱形 70"/>
          <p:cNvSpPr/>
          <p:nvPr/>
        </p:nvSpPr>
        <p:spPr>
          <a:xfrm>
            <a:off x="5631815" y="4291965"/>
            <a:ext cx="549910" cy="44005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log</a:t>
            </a:r>
          </a:p>
        </p:txBody>
      </p:sp>
      <p:sp>
        <p:nvSpPr>
          <p:cNvPr id="73" name="右箭头 72"/>
          <p:cNvSpPr/>
          <p:nvPr/>
        </p:nvSpPr>
        <p:spPr>
          <a:xfrm>
            <a:off x="2599690" y="3109595"/>
            <a:ext cx="573405" cy="163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0043" y="4885668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/>
              <a:t>2</a:t>
            </a:r>
          </a:p>
        </p:txBody>
      </p:sp>
      <p:sp>
        <p:nvSpPr>
          <p:cNvPr id="59" name="矩形 58"/>
          <p:cNvSpPr/>
          <p:nvPr/>
        </p:nvSpPr>
        <p:spPr>
          <a:xfrm>
            <a:off x="1610043" y="4575315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/>
              <a:t>2</a:t>
            </a:r>
          </a:p>
        </p:txBody>
      </p:sp>
      <p:sp>
        <p:nvSpPr>
          <p:cNvPr id="68" name="矩形 67"/>
          <p:cNvSpPr/>
          <p:nvPr/>
        </p:nvSpPr>
        <p:spPr>
          <a:xfrm>
            <a:off x="5097463" y="4255280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31</a:t>
            </a:r>
          </a:p>
        </p:txBody>
      </p:sp>
      <p:sp>
        <p:nvSpPr>
          <p:cNvPr id="65" name="矩形 64"/>
          <p:cNvSpPr/>
          <p:nvPr/>
        </p:nvSpPr>
        <p:spPr>
          <a:xfrm>
            <a:off x="5097463" y="4575638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31</a:t>
            </a:r>
          </a:p>
        </p:txBody>
      </p:sp>
      <p:sp>
        <p:nvSpPr>
          <p:cNvPr id="66" name="矩形 65"/>
          <p:cNvSpPr/>
          <p:nvPr/>
        </p:nvSpPr>
        <p:spPr>
          <a:xfrm>
            <a:off x="5504498" y="457563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69" name="矩形 68"/>
          <p:cNvSpPr/>
          <p:nvPr/>
        </p:nvSpPr>
        <p:spPr>
          <a:xfrm>
            <a:off x="5504498" y="4255280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64" name="矩形 63"/>
          <p:cNvSpPr/>
          <p:nvPr/>
        </p:nvSpPr>
        <p:spPr>
          <a:xfrm>
            <a:off x="3761741" y="4575632"/>
            <a:ext cx="224472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60" name="矩形 59"/>
          <p:cNvSpPr/>
          <p:nvPr/>
        </p:nvSpPr>
        <p:spPr>
          <a:xfrm>
            <a:off x="2017078" y="4575315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51" name="矩形 50"/>
          <p:cNvSpPr/>
          <p:nvPr/>
        </p:nvSpPr>
        <p:spPr>
          <a:xfrm>
            <a:off x="881063" y="4881089"/>
            <a:ext cx="290513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52" name="矩形 51"/>
          <p:cNvSpPr/>
          <p:nvPr/>
        </p:nvSpPr>
        <p:spPr>
          <a:xfrm>
            <a:off x="1171576" y="4881089"/>
            <a:ext cx="17208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53" name="矩形 52"/>
          <p:cNvSpPr/>
          <p:nvPr/>
        </p:nvSpPr>
        <p:spPr>
          <a:xfrm>
            <a:off x="881063" y="4560414"/>
            <a:ext cx="290513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/>
              <a:t>2</a:t>
            </a:r>
          </a:p>
        </p:txBody>
      </p:sp>
      <p:sp>
        <p:nvSpPr>
          <p:cNvPr id="54" name="矩形 53"/>
          <p:cNvSpPr/>
          <p:nvPr/>
        </p:nvSpPr>
        <p:spPr>
          <a:xfrm>
            <a:off x="1171576" y="4560414"/>
            <a:ext cx="17208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55" name="矩形 54"/>
          <p:cNvSpPr/>
          <p:nvPr/>
        </p:nvSpPr>
        <p:spPr>
          <a:xfrm>
            <a:off x="881063" y="4240057"/>
            <a:ext cx="290513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56" name="矩形 55"/>
          <p:cNvSpPr/>
          <p:nvPr/>
        </p:nvSpPr>
        <p:spPr>
          <a:xfrm>
            <a:off x="1171576" y="4240057"/>
            <a:ext cx="17208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260" y="1090930"/>
            <a:ext cx="8117840" cy="299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MemTable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数据结构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使用SkipList（跳表）来管理KV数据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跳表是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MemTable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的核心部分，本质是有序的链表；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跳表中每个结点存储一个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功能要求：插入、删除、修改和查询；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完美的跳表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键值有序排列；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  <a:sym typeface="+mn-ea"/>
              </a:rPr>
              <a:t>O(log n)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层；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更高一层的元素数量是下一层的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1/2;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节点的大小（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）不一，高层的节点有更多的指针，需要更多的空间来存储；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</a:p>
        </p:txBody>
      </p:sp>
      <p:sp>
        <p:nvSpPr>
          <p:cNvPr id="4" name="矩形 3"/>
          <p:cNvSpPr/>
          <p:nvPr/>
        </p:nvSpPr>
        <p:spPr>
          <a:xfrm>
            <a:off x="2017078" y="488566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2481898" y="4886303"/>
            <a:ext cx="407035" cy="32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10</a:t>
            </a:r>
          </a:p>
        </p:txBody>
      </p:sp>
      <p:sp>
        <p:nvSpPr>
          <p:cNvPr id="6" name="矩形 5"/>
          <p:cNvSpPr/>
          <p:nvPr/>
        </p:nvSpPr>
        <p:spPr>
          <a:xfrm>
            <a:off x="2888933" y="488566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7" name="矩形 6"/>
          <p:cNvSpPr/>
          <p:nvPr/>
        </p:nvSpPr>
        <p:spPr>
          <a:xfrm>
            <a:off x="3353753" y="4885668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15</a:t>
            </a:r>
          </a:p>
        </p:txBody>
      </p:sp>
      <p:sp>
        <p:nvSpPr>
          <p:cNvPr id="8" name="矩形 7"/>
          <p:cNvSpPr/>
          <p:nvPr/>
        </p:nvSpPr>
        <p:spPr>
          <a:xfrm>
            <a:off x="3760788" y="488566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4225608" y="4886303"/>
            <a:ext cx="40703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16</a:t>
            </a:r>
          </a:p>
        </p:txBody>
      </p:sp>
      <p:sp>
        <p:nvSpPr>
          <p:cNvPr id="14" name="矩形 13"/>
          <p:cNvSpPr/>
          <p:nvPr/>
        </p:nvSpPr>
        <p:spPr>
          <a:xfrm>
            <a:off x="4632643" y="488566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" name="矩形 14"/>
          <p:cNvSpPr/>
          <p:nvPr/>
        </p:nvSpPr>
        <p:spPr>
          <a:xfrm>
            <a:off x="5097463" y="4885668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31</a:t>
            </a:r>
          </a:p>
        </p:txBody>
      </p:sp>
      <p:sp>
        <p:nvSpPr>
          <p:cNvPr id="16" name="矩形 15"/>
          <p:cNvSpPr/>
          <p:nvPr/>
        </p:nvSpPr>
        <p:spPr>
          <a:xfrm>
            <a:off x="5504498" y="488566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7" name="矩形 16"/>
          <p:cNvSpPr/>
          <p:nvPr/>
        </p:nvSpPr>
        <p:spPr>
          <a:xfrm>
            <a:off x="5969318" y="4886303"/>
            <a:ext cx="40703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71</a:t>
            </a:r>
          </a:p>
        </p:txBody>
      </p:sp>
      <p:sp>
        <p:nvSpPr>
          <p:cNvPr id="18" name="矩形 17"/>
          <p:cNvSpPr/>
          <p:nvPr/>
        </p:nvSpPr>
        <p:spPr>
          <a:xfrm>
            <a:off x="6376353" y="488566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9" name="矩形 18"/>
          <p:cNvSpPr/>
          <p:nvPr/>
        </p:nvSpPr>
        <p:spPr>
          <a:xfrm>
            <a:off x="6841173" y="4885668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96</a:t>
            </a:r>
          </a:p>
        </p:txBody>
      </p:sp>
      <p:sp>
        <p:nvSpPr>
          <p:cNvPr id="20" name="矩形 19"/>
          <p:cNvSpPr/>
          <p:nvPr/>
        </p:nvSpPr>
        <p:spPr>
          <a:xfrm>
            <a:off x="7248208" y="488566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29" name="直接箭头连接符 28"/>
          <p:cNvCxnSpPr>
            <a:endCxn id="3" idx="1"/>
          </p:cNvCxnSpPr>
          <p:nvPr/>
        </p:nvCxnSpPr>
        <p:spPr>
          <a:xfrm>
            <a:off x="1257618" y="5046323"/>
            <a:ext cx="35242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257618" y="4725648"/>
            <a:ext cx="360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257618" y="4404338"/>
            <a:ext cx="360000" cy="0"/>
          </a:xfrm>
          <a:prstGeom prst="straightConnector1">
            <a:avLst/>
          </a:prstGeom>
          <a:ln w="15875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29473" y="5046958"/>
            <a:ext cx="35242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001328" y="5046323"/>
            <a:ext cx="35242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745038" y="5045688"/>
            <a:ext cx="35242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616893" y="5046958"/>
            <a:ext cx="35242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488748" y="5045688"/>
            <a:ext cx="35242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360603" y="5046958"/>
            <a:ext cx="35242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29473" y="4725648"/>
            <a:ext cx="12242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873183" y="4725648"/>
            <a:ext cx="122428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16893" y="4708191"/>
            <a:ext cx="12242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81063" y="3918429"/>
            <a:ext cx="290513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58" name="矩形 57"/>
          <p:cNvSpPr/>
          <p:nvPr/>
        </p:nvSpPr>
        <p:spPr>
          <a:xfrm>
            <a:off x="1171576" y="3918429"/>
            <a:ext cx="17208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61" name="矩形 60"/>
          <p:cNvSpPr/>
          <p:nvPr/>
        </p:nvSpPr>
        <p:spPr>
          <a:xfrm>
            <a:off x="1610043" y="4254957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/>
              <a:t>2</a:t>
            </a:r>
          </a:p>
        </p:txBody>
      </p:sp>
      <p:sp>
        <p:nvSpPr>
          <p:cNvPr id="62" name="矩形 61"/>
          <p:cNvSpPr/>
          <p:nvPr/>
        </p:nvSpPr>
        <p:spPr>
          <a:xfrm>
            <a:off x="2017078" y="4254957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63" name="矩形 62"/>
          <p:cNvSpPr/>
          <p:nvPr/>
        </p:nvSpPr>
        <p:spPr>
          <a:xfrm>
            <a:off x="3354705" y="4575632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15</a:t>
            </a:r>
          </a:p>
        </p:txBody>
      </p:sp>
      <p:sp>
        <p:nvSpPr>
          <p:cNvPr id="70" name="矩形 69"/>
          <p:cNvSpPr/>
          <p:nvPr/>
        </p:nvSpPr>
        <p:spPr>
          <a:xfrm>
            <a:off x="5097463" y="3935084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31</a:t>
            </a:r>
          </a:p>
        </p:txBody>
      </p:sp>
      <p:sp>
        <p:nvSpPr>
          <p:cNvPr id="71" name="矩形 70"/>
          <p:cNvSpPr/>
          <p:nvPr/>
        </p:nvSpPr>
        <p:spPr>
          <a:xfrm>
            <a:off x="5504498" y="3935084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72" name="矩形 71"/>
          <p:cNvSpPr/>
          <p:nvPr/>
        </p:nvSpPr>
        <p:spPr>
          <a:xfrm>
            <a:off x="6841173" y="4575638"/>
            <a:ext cx="407035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96</a:t>
            </a:r>
          </a:p>
        </p:txBody>
      </p:sp>
      <p:sp>
        <p:nvSpPr>
          <p:cNvPr id="73" name="矩形 72"/>
          <p:cNvSpPr/>
          <p:nvPr/>
        </p:nvSpPr>
        <p:spPr>
          <a:xfrm>
            <a:off x="7248208" y="4575638"/>
            <a:ext cx="225425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92" name="矩形 91"/>
          <p:cNvSpPr/>
          <p:nvPr/>
        </p:nvSpPr>
        <p:spPr>
          <a:xfrm>
            <a:off x="7720169" y="4886620"/>
            <a:ext cx="290516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93" name="矩形 92"/>
          <p:cNvSpPr/>
          <p:nvPr/>
        </p:nvSpPr>
        <p:spPr>
          <a:xfrm>
            <a:off x="8010684" y="4886620"/>
            <a:ext cx="174307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94" name="矩形 93"/>
          <p:cNvSpPr/>
          <p:nvPr/>
        </p:nvSpPr>
        <p:spPr>
          <a:xfrm>
            <a:off x="7720169" y="4565945"/>
            <a:ext cx="290516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/>
              <a:t>2</a:t>
            </a:r>
          </a:p>
        </p:txBody>
      </p:sp>
      <p:sp>
        <p:nvSpPr>
          <p:cNvPr id="95" name="矩形 94"/>
          <p:cNvSpPr/>
          <p:nvPr/>
        </p:nvSpPr>
        <p:spPr>
          <a:xfrm>
            <a:off x="8010684" y="4565945"/>
            <a:ext cx="175737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96" name="矩形 95"/>
          <p:cNvSpPr/>
          <p:nvPr/>
        </p:nvSpPr>
        <p:spPr>
          <a:xfrm>
            <a:off x="7720169" y="4245588"/>
            <a:ext cx="290516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97" name="矩形 96"/>
          <p:cNvSpPr/>
          <p:nvPr/>
        </p:nvSpPr>
        <p:spPr>
          <a:xfrm>
            <a:off x="8010684" y="4245588"/>
            <a:ext cx="175737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98" name="矩形 97"/>
          <p:cNvSpPr/>
          <p:nvPr/>
        </p:nvSpPr>
        <p:spPr>
          <a:xfrm>
            <a:off x="7720169" y="3923960"/>
            <a:ext cx="290516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99" name="矩形 98"/>
          <p:cNvSpPr/>
          <p:nvPr/>
        </p:nvSpPr>
        <p:spPr>
          <a:xfrm>
            <a:off x="8010684" y="3923960"/>
            <a:ext cx="175737" cy="32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3873183" y="5046958"/>
            <a:ext cx="35242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359968" y="4735652"/>
            <a:ext cx="35242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70" idx="1"/>
          </p:cNvCxnSpPr>
          <p:nvPr/>
        </p:nvCxnSpPr>
        <p:spPr>
          <a:xfrm>
            <a:off x="1257618" y="4075408"/>
            <a:ext cx="3839845" cy="2001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endCxn id="96" idx="1"/>
          </p:cNvCxnSpPr>
          <p:nvPr/>
        </p:nvCxnSpPr>
        <p:spPr>
          <a:xfrm>
            <a:off x="5616893" y="4404338"/>
            <a:ext cx="2103276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5616893" y="4089623"/>
            <a:ext cx="210327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68" idx="1"/>
          </p:cNvCxnSpPr>
          <p:nvPr/>
        </p:nvCxnSpPr>
        <p:spPr>
          <a:xfrm>
            <a:off x="2129473" y="4415294"/>
            <a:ext cx="2967990" cy="32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753428" y="5264030"/>
            <a:ext cx="72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header</a:t>
            </a:r>
            <a:endParaRPr lang="zh-CN" altLang="en-US" sz="1400" i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572693" y="5228210"/>
            <a:ext cx="7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sentinel</a:t>
            </a:r>
            <a:endParaRPr lang="zh-CN" altLang="en-US" sz="1400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089995" y="3094341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1089995" y="3672402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2</a:t>
            </a:r>
          </a:p>
        </p:txBody>
      </p:sp>
      <p:sp>
        <p:nvSpPr>
          <p:cNvPr id="52" name="矩形 51"/>
          <p:cNvSpPr/>
          <p:nvPr/>
        </p:nvSpPr>
        <p:spPr>
          <a:xfrm>
            <a:off x="3967517" y="2810433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31</a:t>
            </a:r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260" y="1090930"/>
            <a:ext cx="8117840" cy="140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完美跳表上的查询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查找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71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 = key,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结束查找；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 &lt; next_key,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向下一层进行查找；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 &gt;= next_key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，向右查找；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9995" y="3380556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967517" y="309620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31</a:t>
            </a:r>
          </a:p>
        </p:txBody>
      </p:sp>
      <p:sp>
        <p:nvSpPr>
          <p:cNvPr id="7" name="矩形 6"/>
          <p:cNvSpPr/>
          <p:nvPr/>
        </p:nvSpPr>
        <p:spPr>
          <a:xfrm>
            <a:off x="3967517" y="338586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31</a:t>
            </a:r>
          </a:p>
        </p:txBody>
      </p:sp>
      <p:sp>
        <p:nvSpPr>
          <p:cNvPr id="8" name="矩形 7"/>
          <p:cNvSpPr/>
          <p:nvPr/>
        </p:nvSpPr>
        <p:spPr>
          <a:xfrm>
            <a:off x="4307880" y="338586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4307880" y="3096208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" name="矩形 13"/>
          <p:cNvSpPr/>
          <p:nvPr/>
        </p:nvSpPr>
        <p:spPr>
          <a:xfrm>
            <a:off x="2869730" y="3380556"/>
            <a:ext cx="185514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" name="矩形 14"/>
          <p:cNvSpPr/>
          <p:nvPr/>
        </p:nvSpPr>
        <p:spPr>
          <a:xfrm>
            <a:off x="1423102" y="338055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6" name="矩形 15"/>
          <p:cNvSpPr/>
          <p:nvPr/>
        </p:nvSpPr>
        <p:spPr>
          <a:xfrm>
            <a:off x="477710" y="3676072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7" name="矩形 16"/>
          <p:cNvSpPr/>
          <p:nvPr/>
        </p:nvSpPr>
        <p:spPr>
          <a:xfrm>
            <a:off x="722557" y="3676072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8" name="矩形 17"/>
          <p:cNvSpPr/>
          <p:nvPr/>
        </p:nvSpPr>
        <p:spPr>
          <a:xfrm>
            <a:off x="477710" y="3378197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9" name="矩形 18"/>
          <p:cNvSpPr/>
          <p:nvPr/>
        </p:nvSpPr>
        <p:spPr>
          <a:xfrm>
            <a:off x="722557" y="3381373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477710" y="3086674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1" name="矩形 20"/>
          <p:cNvSpPr/>
          <p:nvPr/>
        </p:nvSpPr>
        <p:spPr>
          <a:xfrm>
            <a:off x="722557" y="3084654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1423102" y="367732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3" name="矩形 22"/>
          <p:cNvSpPr/>
          <p:nvPr/>
        </p:nvSpPr>
        <p:spPr>
          <a:xfrm>
            <a:off x="1815343" y="3677903"/>
            <a:ext cx="336393" cy="2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10</a:t>
            </a:r>
          </a:p>
        </p:txBody>
      </p:sp>
      <p:sp>
        <p:nvSpPr>
          <p:cNvPr id="24" name="矩形 23"/>
          <p:cNvSpPr/>
          <p:nvPr/>
        </p:nvSpPr>
        <p:spPr>
          <a:xfrm>
            <a:off x="2151736" y="3676072"/>
            <a:ext cx="186302" cy="284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5" name="矩形 24"/>
          <p:cNvSpPr/>
          <p:nvPr/>
        </p:nvSpPr>
        <p:spPr>
          <a:xfrm>
            <a:off x="2534659" y="3676071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15</a:t>
            </a:r>
          </a:p>
        </p:txBody>
      </p:sp>
      <p:sp>
        <p:nvSpPr>
          <p:cNvPr id="26" name="矩形 25"/>
          <p:cNvSpPr/>
          <p:nvPr/>
        </p:nvSpPr>
        <p:spPr>
          <a:xfrm>
            <a:off x="2869730" y="3676070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3244426" y="3677903"/>
            <a:ext cx="336393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28" name="矩形 27"/>
          <p:cNvSpPr/>
          <p:nvPr/>
        </p:nvSpPr>
        <p:spPr>
          <a:xfrm>
            <a:off x="3587041" y="367606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3967517" y="367537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31</a:t>
            </a:r>
          </a:p>
        </p:txBody>
      </p:sp>
      <p:sp>
        <p:nvSpPr>
          <p:cNvPr id="30" name="矩形 29"/>
          <p:cNvSpPr/>
          <p:nvPr/>
        </p:nvSpPr>
        <p:spPr>
          <a:xfrm>
            <a:off x="4307880" y="367537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31" name="矩形 30"/>
          <p:cNvSpPr/>
          <p:nvPr/>
        </p:nvSpPr>
        <p:spPr>
          <a:xfrm>
            <a:off x="4687760" y="3668271"/>
            <a:ext cx="336393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32" name="矩形 31"/>
          <p:cNvSpPr/>
          <p:nvPr/>
        </p:nvSpPr>
        <p:spPr>
          <a:xfrm>
            <a:off x="5023174" y="366766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33" name="矩形 32"/>
          <p:cNvSpPr/>
          <p:nvPr/>
        </p:nvSpPr>
        <p:spPr>
          <a:xfrm>
            <a:off x="5413668" y="366766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76</a:t>
            </a:r>
          </a:p>
        </p:txBody>
      </p:sp>
      <p:sp>
        <p:nvSpPr>
          <p:cNvPr id="34" name="矩形 33"/>
          <p:cNvSpPr/>
          <p:nvPr/>
        </p:nvSpPr>
        <p:spPr>
          <a:xfrm>
            <a:off x="5737788" y="3667663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35" name="直接箭头连接符 34"/>
          <p:cNvCxnSpPr>
            <a:endCxn id="4" idx="1"/>
          </p:cNvCxnSpPr>
          <p:nvPr/>
        </p:nvCxnSpPr>
        <p:spPr>
          <a:xfrm flipV="1">
            <a:off x="780600" y="3818164"/>
            <a:ext cx="309395" cy="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89180" y="3516313"/>
            <a:ext cx="29752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89180" y="3195003"/>
            <a:ext cx="297521" cy="0"/>
          </a:xfrm>
          <a:prstGeom prst="straightConnector1">
            <a:avLst/>
          </a:prstGeom>
          <a:ln w="15875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32525" y="3786317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244887" y="3801671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680192" y="3816710"/>
            <a:ext cx="29126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396500" y="3814378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122725" y="3807129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830489" y="3804572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524298" y="353400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62487" y="3534008"/>
            <a:ext cx="1011802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396500" y="353400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77710" y="2795151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48" name="矩形 47"/>
          <p:cNvSpPr/>
          <p:nvPr/>
        </p:nvSpPr>
        <p:spPr>
          <a:xfrm>
            <a:off x="722558" y="2795151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50" name="矩形 49"/>
          <p:cNvSpPr/>
          <p:nvPr/>
        </p:nvSpPr>
        <p:spPr>
          <a:xfrm>
            <a:off x="1425043" y="3094341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51" name="矩形 50"/>
          <p:cNvSpPr/>
          <p:nvPr/>
        </p:nvSpPr>
        <p:spPr>
          <a:xfrm>
            <a:off x="2536147" y="3381373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15</a:t>
            </a:r>
          </a:p>
        </p:txBody>
      </p:sp>
      <p:sp>
        <p:nvSpPr>
          <p:cNvPr id="53" name="矩形 52"/>
          <p:cNvSpPr/>
          <p:nvPr/>
        </p:nvSpPr>
        <p:spPr>
          <a:xfrm>
            <a:off x="4307880" y="280607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 dirty="0"/>
          </a:p>
        </p:txBody>
      </p:sp>
      <p:sp>
        <p:nvSpPr>
          <p:cNvPr id="54" name="矩形 53"/>
          <p:cNvSpPr/>
          <p:nvPr/>
        </p:nvSpPr>
        <p:spPr>
          <a:xfrm>
            <a:off x="5412019" y="3370551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76</a:t>
            </a:r>
          </a:p>
        </p:txBody>
      </p:sp>
      <p:sp>
        <p:nvSpPr>
          <p:cNvPr id="55" name="矩形 54"/>
          <p:cNvSpPr/>
          <p:nvPr/>
        </p:nvSpPr>
        <p:spPr>
          <a:xfrm>
            <a:off x="5737338" y="3372180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962487" y="3801671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104" idx="1"/>
          </p:cNvCxnSpPr>
          <p:nvPr/>
        </p:nvCxnSpPr>
        <p:spPr>
          <a:xfrm>
            <a:off x="5830489" y="3523958"/>
            <a:ext cx="985687" cy="10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106" idx="1"/>
          </p:cNvCxnSpPr>
          <p:nvPr/>
        </p:nvCxnSpPr>
        <p:spPr>
          <a:xfrm flipV="1">
            <a:off x="4401329" y="3240026"/>
            <a:ext cx="2414847" cy="101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14" idx="1"/>
          </p:cNvCxnSpPr>
          <p:nvPr/>
        </p:nvCxnSpPr>
        <p:spPr>
          <a:xfrm flipV="1">
            <a:off x="4409439" y="2942166"/>
            <a:ext cx="3822227" cy="65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1511010" y="3257511"/>
            <a:ext cx="2456507" cy="289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21101" y="2943465"/>
            <a:ext cx="119655" cy="141189"/>
          </a:xfrm>
          <a:prstGeom prst="ellipse">
            <a:avLst/>
          </a:prstGeom>
          <a:solidFill>
            <a:srgbClr val="F24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22834" y="3016018"/>
            <a:ext cx="3480992" cy="295"/>
          </a:xfrm>
          <a:prstGeom prst="straightConnector1">
            <a:avLst/>
          </a:prstGeom>
          <a:ln w="254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98922" y="2950517"/>
            <a:ext cx="3168595" cy="29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4128614" y="3025828"/>
            <a:ext cx="0" cy="231683"/>
          </a:xfrm>
          <a:prstGeom prst="straightConnector1">
            <a:avLst/>
          </a:prstGeom>
          <a:ln w="254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131000" y="3282907"/>
            <a:ext cx="0" cy="231683"/>
          </a:xfrm>
          <a:prstGeom prst="straightConnector1">
            <a:avLst/>
          </a:prstGeom>
          <a:ln w="254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131000" y="3533315"/>
            <a:ext cx="0" cy="231683"/>
          </a:xfrm>
          <a:prstGeom prst="straightConnector1">
            <a:avLst/>
          </a:prstGeom>
          <a:ln w="254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4119104" y="3763255"/>
            <a:ext cx="556692" cy="1830"/>
          </a:xfrm>
          <a:prstGeom prst="straightConnector1">
            <a:avLst/>
          </a:prstGeom>
          <a:ln w="25400" cap="flat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27517" y="2871976"/>
            <a:ext cx="3240000" cy="295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120930" y="3677903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87</a:t>
            </a:r>
          </a:p>
        </p:txBody>
      </p:sp>
      <p:sp>
        <p:nvSpPr>
          <p:cNvPr id="89" name="矩形 88"/>
          <p:cNvSpPr/>
          <p:nvPr/>
        </p:nvSpPr>
        <p:spPr>
          <a:xfrm>
            <a:off x="6455692" y="3677903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6524916" y="381937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816176" y="3677903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98" name="矩形 97"/>
          <p:cNvSpPr/>
          <p:nvPr/>
        </p:nvSpPr>
        <p:spPr>
          <a:xfrm>
            <a:off x="7150938" y="3677903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99" name="直接箭头连接符 98"/>
          <p:cNvCxnSpPr/>
          <p:nvPr/>
        </p:nvCxnSpPr>
        <p:spPr>
          <a:xfrm>
            <a:off x="7222768" y="381937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7515328" y="3667693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96</a:t>
            </a:r>
          </a:p>
        </p:txBody>
      </p:sp>
      <p:sp>
        <p:nvSpPr>
          <p:cNvPr id="103" name="矩形 102"/>
          <p:cNvSpPr/>
          <p:nvPr/>
        </p:nvSpPr>
        <p:spPr>
          <a:xfrm>
            <a:off x="7850090" y="3667693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04" name="矩形 103"/>
          <p:cNvSpPr/>
          <p:nvPr/>
        </p:nvSpPr>
        <p:spPr>
          <a:xfrm>
            <a:off x="6816176" y="3388246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105" name="矩形 104"/>
          <p:cNvSpPr/>
          <p:nvPr/>
        </p:nvSpPr>
        <p:spPr>
          <a:xfrm>
            <a:off x="7150938" y="338824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06" name="矩形 105"/>
          <p:cNvSpPr/>
          <p:nvPr/>
        </p:nvSpPr>
        <p:spPr>
          <a:xfrm>
            <a:off x="6816176" y="309426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107" name="矩形 106"/>
          <p:cNvSpPr/>
          <p:nvPr/>
        </p:nvSpPr>
        <p:spPr>
          <a:xfrm>
            <a:off x="7150938" y="309426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08" name="矩形 107"/>
          <p:cNvSpPr/>
          <p:nvPr/>
        </p:nvSpPr>
        <p:spPr>
          <a:xfrm>
            <a:off x="8231666" y="3677325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09" name="矩形 108"/>
          <p:cNvSpPr/>
          <p:nvPr/>
        </p:nvSpPr>
        <p:spPr>
          <a:xfrm>
            <a:off x="8476513" y="3677325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10" name="矩形 109"/>
          <p:cNvSpPr/>
          <p:nvPr/>
        </p:nvSpPr>
        <p:spPr>
          <a:xfrm>
            <a:off x="8231666" y="3379450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11" name="矩形 110"/>
          <p:cNvSpPr/>
          <p:nvPr/>
        </p:nvSpPr>
        <p:spPr>
          <a:xfrm>
            <a:off x="8476513" y="3382626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12" name="矩形 111"/>
          <p:cNvSpPr/>
          <p:nvPr/>
        </p:nvSpPr>
        <p:spPr>
          <a:xfrm>
            <a:off x="8231666" y="3087927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13" name="矩形 112"/>
          <p:cNvSpPr/>
          <p:nvPr/>
        </p:nvSpPr>
        <p:spPr>
          <a:xfrm>
            <a:off x="8476513" y="3085907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14" name="矩形 113"/>
          <p:cNvSpPr/>
          <p:nvPr/>
        </p:nvSpPr>
        <p:spPr>
          <a:xfrm>
            <a:off x="8231666" y="2796404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76514" y="2796404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7937612" y="381937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07666" y="2877263"/>
            <a:ext cx="3924000" cy="654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4307879" y="3195003"/>
            <a:ext cx="2502000" cy="10132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4303910" y="3462888"/>
            <a:ext cx="1098000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1900532" y="2605448"/>
            <a:ext cx="68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71&lt;31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020330" y="2620854"/>
            <a:ext cx="68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71&lt;Inf?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207712" y="2945847"/>
            <a:ext cx="68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71&lt;91?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4556575" y="3218967"/>
            <a:ext cx="68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71&lt;76?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29260" y="4323462"/>
            <a:ext cx="87833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查询时间 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每次最多访问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个元素：如果某一层超过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个，可以认为是在更高一层进行的访问；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总共有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O(log n)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层，因此，查询时间为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O(log n);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260" y="1090930"/>
            <a:ext cx="811784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完美跳表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难以支持高效的插入和删除操作；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插入和删除可能涉及所有元素的位置变动；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 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放松完美跳表的限制：更高一层包含的元素数目一定是下一层的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1/2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改为：</a:t>
            </a:r>
            <a:r>
              <a:rPr lang="zh-CN" altLang="en-US" sz="16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期望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更高一层的一半元素被带到下一层；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因此：跳表是一个</a:t>
            </a:r>
            <a:r>
              <a:rPr lang="zh-CN" altLang="en-US" sz="1600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随机数据结构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，即对同样的插入、删除的操作序列，可能产生不同的调表结构；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随机化的思路：每一个元素有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1/2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的概率出现在更高一层；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n/2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的元素只出现在第一层；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n/4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的元素只出现在第二层；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 ...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个元素只出现在最高一层；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矩形 213"/>
          <p:cNvSpPr/>
          <p:nvPr>
            <p:custDataLst>
              <p:tags r:id="rId1"/>
            </p:custDataLst>
          </p:nvPr>
        </p:nvSpPr>
        <p:spPr>
          <a:xfrm>
            <a:off x="8898161" y="4118345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13" name="矩形 212"/>
          <p:cNvSpPr/>
          <p:nvPr>
            <p:custDataLst>
              <p:tags r:id="rId2"/>
            </p:custDataLst>
          </p:nvPr>
        </p:nvSpPr>
        <p:spPr>
          <a:xfrm>
            <a:off x="8653313" y="4118345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26" name="矩形 125"/>
          <p:cNvSpPr/>
          <p:nvPr/>
        </p:nvSpPr>
        <p:spPr>
          <a:xfrm>
            <a:off x="6167053" y="312022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89</a:t>
            </a:r>
          </a:p>
        </p:txBody>
      </p:sp>
      <p:sp>
        <p:nvSpPr>
          <p:cNvPr id="70" name="矩形 69"/>
          <p:cNvSpPr/>
          <p:nvPr/>
        </p:nvSpPr>
        <p:spPr>
          <a:xfrm>
            <a:off x="6164752" y="341234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89</a:t>
            </a:r>
          </a:p>
        </p:txBody>
      </p:sp>
      <p:sp>
        <p:nvSpPr>
          <p:cNvPr id="116" name="矩形 115"/>
          <p:cNvSpPr/>
          <p:nvPr/>
        </p:nvSpPr>
        <p:spPr>
          <a:xfrm>
            <a:off x="5066166" y="3116863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09" name="矩形 108"/>
          <p:cNvSpPr/>
          <p:nvPr/>
        </p:nvSpPr>
        <p:spPr>
          <a:xfrm>
            <a:off x="3641059" y="255055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 dirty="0"/>
          </a:p>
        </p:txBody>
      </p:sp>
      <p:sp>
        <p:nvSpPr>
          <p:cNvPr id="105" name="矩形 104"/>
          <p:cNvSpPr/>
          <p:nvPr/>
        </p:nvSpPr>
        <p:spPr>
          <a:xfrm>
            <a:off x="3641059" y="3125260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18" name="矩形 117"/>
          <p:cNvSpPr/>
          <p:nvPr/>
        </p:nvSpPr>
        <p:spPr>
          <a:xfrm>
            <a:off x="5066166" y="2822881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14" name="矩形 113"/>
          <p:cNvSpPr/>
          <p:nvPr/>
        </p:nvSpPr>
        <p:spPr>
          <a:xfrm>
            <a:off x="5066166" y="3406520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12" name="矩形 111"/>
          <p:cNvSpPr/>
          <p:nvPr/>
        </p:nvSpPr>
        <p:spPr>
          <a:xfrm>
            <a:off x="4347198" y="3400108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08" name="矩形 107"/>
          <p:cNvSpPr/>
          <p:nvPr/>
        </p:nvSpPr>
        <p:spPr>
          <a:xfrm>
            <a:off x="3641059" y="3414770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260" y="1090930"/>
            <a:ext cx="8117840" cy="1385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跳表的插入 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87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根据指数分布，随机决定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87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插入的层数；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Search(87)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，然后自底向上将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87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插入到对应的层中；</a:t>
            </a:r>
          </a:p>
        </p:txBody>
      </p:sp>
      <p:sp>
        <p:nvSpPr>
          <p:cNvPr id="5" name="矩形 4"/>
          <p:cNvSpPr/>
          <p:nvPr/>
        </p:nvSpPr>
        <p:spPr>
          <a:xfrm>
            <a:off x="1133817" y="2828782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1133817" y="3406843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2</a:t>
            </a:r>
          </a:p>
        </p:txBody>
      </p:sp>
      <p:sp>
        <p:nvSpPr>
          <p:cNvPr id="8" name="矩形 7"/>
          <p:cNvSpPr/>
          <p:nvPr/>
        </p:nvSpPr>
        <p:spPr>
          <a:xfrm>
            <a:off x="1133817" y="311499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1466924" y="311499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9" name="矩形 18"/>
          <p:cNvSpPr/>
          <p:nvPr/>
        </p:nvSpPr>
        <p:spPr>
          <a:xfrm>
            <a:off x="521532" y="3410513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766379" y="3410513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1" name="矩形 20"/>
          <p:cNvSpPr/>
          <p:nvPr/>
        </p:nvSpPr>
        <p:spPr>
          <a:xfrm>
            <a:off x="521532" y="3112638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766379" y="3115814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3" name="矩形 22"/>
          <p:cNvSpPr/>
          <p:nvPr/>
        </p:nvSpPr>
        <p:spPr>
          <a:xfrm>
            <a:off x="521532" y="2821115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4" name="矩形 23"/>
          <p:cNvSpPr/>
          <p:nvPr/>
        </p:nvSpPr>
        <p:spPr>
          <a:xfrm>
            <a:off x="766379" y="2819095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5" name="矩形 24"/>
          <p:cNvSpPr/>
          <p:nvPr/>
        </p:nvSpPr>
        <p:spPr>
          <a:xfrm>
            <a:off x="1466924" y="341176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1859165" y="3412344"/>
            <a:ext cx="336393" cy="2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10</a:t>
            </a:r>
          </a:p>
        </p:txBody>
      </p:sp>
      <p:sp>
        <p:nvSpPr>
          <p:cNvPr id="27" name="矩形 26"/>
          <p:cNvSpPr/>
          <p:nvPr/>
        </p:nvSpPr>
        <p:spPr>
          <a:xfrm>
            <a:off x="2195830" y="3416935"/>
            <a:ext cx="186055" cy="278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2578481" y="3410512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15</a:t>
            </a:r>
          </a:p>
        </p:txBody>
      </p:sp>
      <p:sp>
        <p:nvSpPr>
          <p:cNvPr id="29" name="矩形 28"/>
          <p:cNvSpPr/>
          <p:nvPr/>
        </p:nvSpPr>
        <p:spPr>
          <a:xfrm>
            <a:off x="2913552" y="3410511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36" name="矩形 35"/>
          <p:cNvSpPr/>
          <p:nvPr/>
        </p:nvSpPr>
        <p:spPr>
          <a:xfrm>
            <a:off x="5457490" y="340210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86</a:t>
            </a:r>
          </a:p>
        </p:txBody>
      </p:sp>
      <p:sp>
        <p:nvSpPr>
          <p:cNvPr id="37" name="矩形 36"/>
          <p:cNvSpPr/>
          <p:nvPr/>
        </p:nvSpPr>
        <p:spPr>
          <a:xfrm>
            <a:off x="5781610" y="340210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38" name="直接箭头连接符 37"/>
          <p:cNvCxnSpPr>
            <a:endCxn id="6" idx="1"/>
          </p:cNvCxnSpPr>
          <p:nvPr/>
        </p:nvCxnSpPr>
        <p:spPr>
          <a:xfrm flipV="1">
            <a:off x="824422" y="3552605"/>
            <a:ext cx="309395" cy="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33002" y="3250754"/>
            <a:ext cx="29752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33002" y="2929444"/>
            <a:ext cx="297521" cy="0"/>
          </a:xfrm>
          <a:prstGeom prst="straightConnector1">
            <a:avLst/>
          </a:prstGeom>
          <a:ln w="15875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576347" y="3520758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288709" y="3536112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724014" y="3551151"/>
            <a:ext cx="29126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440322" y="3548819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166547" y="3541570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874311" y="353901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04" idx="1"/>
          </p:cNvCxnSpPr>
          <p:nvPr/>
        </p:nvCxnSpPr>
        <p:spPr>
          <a:xfrm>
            <a:off x="1568120" y="3268449"/>
            <a:ext cx="1732576" cy="25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729122" y="3250754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1532" y="2529592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51" name="矩形 50"/>
          <p:cNvSpPr/>
          <p:nvPr/>
        </p:nvSpPr>
        <p:spPr>
          <a:xfrm>
            <a:off x="766380" y="2529592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52" name="矩形 51"/>
          <p:cNvSpPr/>
          <p:nvPr/>
        </p:nvSpPr>
        <p:spPr>
          <a:xfrm>
            <a:off x="1466960" y="2828782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006309" y="3536112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170100" y="2977125"/>
            <a:ext cx="168989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88" idx="1"/>
          </p:cNvCxnSpPr>
          <p:nvPr/>
        </p:nvCxnSpPr>
        <p:spPr>
          <a:xfrm flipV="1">
            <a:off x="3729122" y="2676607"/>
            <a:ext cx="4546366" cy="65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554832" y="2994848"/>
            <a:ext cx="174273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42744" y="2684958"/>
            <a:ext cx="2454825" cy="29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03691" y="341241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568738" y="355381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859998" y="341234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74" name="矩形 73"/>
          <p:cNvSpPr/>
          <p:nvPr/>
        </p:nvSpPr>
        <p:spPr>
          <a:xfrm>
            <a:off x="7194760" y="341234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266590" y="355381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559150" y="340213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96</a:t>
            </a:r>
          </a:p>
        </p:txBody>
      </p:sp>
      <p:sp>
        <p:nvSpPr>
          <p:cNvPr id="77" name="矩形 76"/>
          <p:cNvSpPr/>
          <p:nvPr/>
        </p:nvSpPr>
        <p:spPr>
          <a:xfrm>
            <a:off x="7893912" y="340213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78" name="矩形 77"/>
          <p:cNvSpPr/>
          <p:nvPr/>
        </p:nvSpPr>
        <p:spPr>
          <a:xfrm>
            <a:off x="6859998" y="312268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79" name="矩形 78"/>
          <p:cNvSpPr/>
          <p:nvPr/>
        </p:nvSpPr>
        <p:spPr>
          <a:xfrm>
            <a:off x="7194760" y="312268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0" name="矩形 79"/>
          <p:cNvSpPr/>
          <p:nvPr/>
        </p:nvSpPr>
        <p:spPr>
          <a:xfrm>
            <a:off x="6859998" y="282870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81" name="矩形 80"/>
          <p:cNvSpPr/>
          <p:nvPr/>
        </p:nvSpPr>
        <p:spPr>
          <a:xfrm>
            <a:off x="7194760" y="282870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2" name="矩形 81"/>
          <p:cNvSpPr/>
          <p:nvPr/>
        </p:nvSpPr>
        <p:spPr>
          <a:xfrm>
            <a:off x="8275488" y="3411766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83" name="矩形 82"/>
          <p:cNvSpPr/>
          <p:nvPr/>
        </p:nvSpPr>
        <p:spPr>
          <a:xfrm>
            <a:off x="8520335" y="3411766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4" name="矩形 83"/>
          <p:cNvSpPr/>
          <p:nvPr/>
        </p:nvSpPr>
        <p:spPr>
          <a:xfrm>
            <a:off x="8275488" y="3113891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85" name="矩形 84"/>
          <p:cNvSpPr/>
          <p:nvPr/>
        </p:nvSpPr>
        <p:spPr>
          <a:xfrm>
            <a:off x="8520335" y="3117067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6" name="矩形 85"/>
          <p:cNvSpPr/>
          <p:nvPr/>
        </p:nvSpPr>
        <p:spPr>
          <a:xfrm>
            <a:off x="8275488" y="2822368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87" name="矩形 86"/>
          <p:cNvSpPr/>
          <p:nvPr/>
        </p:nvSpPr>
        <p:spPr>
          <a:xfrm>
            <a:off x="8520335" y="2820348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8" name="矩形 87"/>
          <p:cNvSpPr/>
          <p:nvPr/>
        </p:nvSpPr>
        <p:spPr>
          <a:xfrm>
            <a:off x="8275488" y="2530845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89" name="矩形 88"/>
          <p:cNvSpPr/>
          <p:nvPr/>
        </p:nvSpPr>
        <p:spPr>
          <a:xfrm>
            <a:off x="8520336" y="2530845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7981434" y="355381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300696" y="2549829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03" name="矩形 102"/>
          <p:cNvSpPr/>
          <p:nvPr/>
        </p:nvSpPr>
        <p:spPr>
          <a:xfrm>
            <a:off x="3300696" y="283560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04" name="矩形 103"/>
          <p:cNvSpPr/>
          <p:nvPr/>
        </p:nvSpPr>
        <p:spPr>
          <a:xfrm>
            <a:off x="3300696" y="3125260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06" name="矩形 105"/>
          <p:cNvSpPr/>
          <p:nvPr/>
        </p:nvSpPr>
        <p:spPr>
          <a:xfrm>
            <a:off x="3641059" y="283560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07" name="矩形 106"/>
          <p:cNvSpPr/>
          <p:nvPr/>
        </p:nvSpPr>
        <p:spPr>
          <a:xfrm>
            <a:off x="3300696" y="3414770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11" name="矩形 110"/>
          <p:cNvSpPr/>
          <p:nvPr/>
        </p:nvSpPr>
        <p:spPr>
          <a:xfrm>
            <a:off x="4012127" y="3400109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31</a:t>
            </a:r>
          </a:p>
        </p:txBody>
      </p:sp>
      <p:sp>
        <p:nvSpPr>
          <p:cNvPr id="113" name="矩形 112"/>
          <p:cNvSpPr/>
          <p:nvPr/>
        </p:nvSpPr>
        <p:spPr>
          <a:xfrm>
            <a:off x="4731404" y="3406520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115" name="矩形 114"/>
          <p:cNvSpPr/>
          <p:nvPr/>
        </p:nvSpPr>
        <p:spPr>
          <a:xfrm>
            <a:off x="4731404" y="3116863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117" name="矩形 116"/>
          <p:cNvSpPr/>
          <p:nvPr/>
        </p:nvSpPr>
        <p:spPr>
          <a:xfrm>
            <a:off x="4731404" y="2822881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3729122" y="2998313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6503446" y="312022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155251" y="3271022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7260892" y="3249139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266590" y="2981365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>
            <p:custDataLst>
              <p:tags r:id="rId3"/>
            </p:custDataLst>
          </p:nvPr>
        </p:nvSpPr>
        <p:spPr>
          <a:xfrm>
            <a:off x="4739776" y="4716428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37" name="矩形 136"/>
          <p:cNvSpPr/>
          <p:nvPr>
            <p:custDataLst>
              <p:tags r:id="rId4"/>
            </p:custDataLst>
          </p:nvPr>
        </p:nvSpPr>
        <p:spPr>
          <a:xfrm>
            <a:off x="3314669" y="415012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 dirty="0"/>
          </a:p>
        </p:txBody>
      </p:sp>
      <p:sp>
        <p:nvSpPr>
          <p:cNvPr id="138" name="矩形 137"/>
          <p:cNvSpPr/>
          <p:nvPr>
            <p:custDataLst>
              <p:tags r:id="rId5"/>
            </p:custDataLst>
          </p:nvPr>
        </p:nvSpPr>
        <p:spPr>
          <a:xfrm>
            <a:off x="3314669" y="472482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39" name="矩形 138"/>
          <p:cNvSpPr/>
          <p:nvPr>
            <p:custDataLst>
              <p:tags r:id="rId6"/>
            </p:custDataLst>
          </p:nvPr>
        </p:nvSpPr>
        <p:spPr>
          <a:xfrm>
            <a:off x="4739776" y="442244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0" name="矩形 139"/>
          <p:cNvSpPr/>
          <p:nvPr>
            <p:custDataLst>
              <p:tags r:id="rId7"/>
            </p:custDataLst>
          </p:nvPr>
        </p:nvSpPr>
        <p:spPr>
          <a:xfrm>
            <a:off x="4739776" y="500608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1" name="矩形 140"/>
          <p:cNvSpPr/>
          <p:nvPr>
            <p:custDataLst>
              <p:tags r:id="rId8"/>
            </p:custDataLst>
          </p:nvPr>
        </p:nvSpPr>
        <p:spPr>
          <a:xfrm>
            <a:off x="4020808" y="4999673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2" name="矩形 141"/>
          <p:cNvSpPr/>
          <p:nvPr>
            <p:custDataLst>
              <p:tags r:id="rId9"/>
            </p:custDataLst>
          </p:nvPr>
        </p:nvSpPr>
        <p:spPr>
          <a:xfrm>
            <a:off x="3314669" y="501433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3" name="矩形 142"/>
          <p:cNvSpPr/>
          <p:nvPr>
            <p:custDataLst>
              <p:tags r:id="rId10"/>
            </p:custDataLst>
          </p:nvPr>
        </p:nvSpPr>
        <p:spPr>
          <a:xfrm>
            <a:off x="807427" y="442834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144" name="矩形 143"/>
          <p:cNvSpPr/>
          <p:nvPr>
            <p:custDataLst>
              <p:tags r:id="rId11"/>
            </p:custDataLst>
          </p:nvPr>
        </p:nvSpPr>
        <p:spPr>
          <a:xfrm>
            <a:off x="807427" y="500640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2</a:t>
            </a:r>
          </a:p>
        </p:txBody>
      </p:sp>
      <p:sp>
        <p:nvSpPr>
          <p:cNvPr id="145" name="矩形 144"/>
          <p:cNvSpPr/>
          <p:nvPr>
            <p:custDataLst>
              <p:tags r:id="rId12"/>
            </p:custDataLst>
          </p:nvPr>
        </p:nvSpPr>
        <p:spPr>
          <a:xfrm>
            <a:off x="807427" y="4714562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146" name="矩形 145"/>
          <p:cNvSpPr/>
          <p:nvPr>
            <p:custDataLst>
              <p:tags r:id="rId13"/>
            </p:custDataLst>
          </p:nvPr>
        </p:nvSpPr>
        <p:spPr>
          <a:xfrm>
            <a:off x="1140534" y="4714562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7" name="矩形 146"/>
          <p:cNvSpPr/>
          <p:nvPr>
            <p:custDataLst>
              <p:tags r:id="rId14"/>
            </p:custDataLst>
          </p:nvPr>
        </p:nvSpPr>
        <p:spPr>
          <a:xfrm>
            <a:off x="195142" y="5010078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48" name="矩形 147"/>
          <p:cNvSpPr/>
          <p:nvPr>
            <p:custDataLst>
              <p:tags r:id="rId15"/>
            </p:custDataLst>
          </p:nvPr>
        </p:nvSpPr>
        <p:spPr>
          <a:xfrm>
            <a:off x="439989" y="5010078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9" name="矩形 148"/>
          <p:cNvSpPr/>
          <p:nvPr>
            <p:custDataLst>
              <p:tags r:id="rId16"/>
            </p:custDataLst>
          </p:nvPr>
        </p:nvSpPr>
        <p:spPr>
          <a:xfrm>
            <a:off x="195142" y="4712203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50" name="矩形 149"/>
          <p:cNvSpPr/>
          <p:nvPr>
            <p:custDataLst>
              <p:tags r:id="rId17"/>
            </p:custDataLst>
          </p:nvPr>
        </p:nvSpPr>
        <p:spPr>
          <a:xfrm>
            <a:off x="439989" y="4715379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1" name="矩形 150"/>
          <p:cNvSpPr/>
          <p:nvPr>
            <p:custDataLst>
              <p:tags r:id="rId18"/>
            </p:custDataLst>
          </p:nvPr>
        </p:nvSpPr>
        <p:spPr>
          <a:xfrm>
            <a:off x="195142" y="4420680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52" name="矩形 151"/>
          <p:cNvSpPr/>
          <p:nvPr>
            <p:custDataLst>
              <p:tags r:id="rId19"/>
            </p:custDataLst>
          </p:nvPr>
        </p:nvSpPr>
        <p:spPr>
          <a:xfrm>
            <a:off x="439989" y="4418660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3" name="矩形 152"/>
          <p:cNvSpPr/>
          <p:nvPr>
            <p:custDataLst>
              <p:tags r:id="rId20"/>
            </p:custDataLst>
          </p:nvPr>
        </p:nvSpPr>
        <p:spPr>
          <a:xfrm>
            <a:off x="1140534" y="5011331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4" name="矩形 153"/>
          <p:cNvSpPr/>
          <p:nvPr>
            <p:custDataLst>
              <p:tags r:id="rId21"/>
            </p:custDataLst>
          </p:nvPr>
        </p:nvSpPr>
        <p:spPr>
          <a:xfrm>
            <a:off x="1532775" y="5011909"/>
            <a:ext cx="336393" cy="2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10</a:t>
            </a:r>
          </a:p>
        </p:txBody>
      </p:sp>
      <p:sp>
        <p:nvSpPr>
          <p:cNvPr id="155" name="矩形 154"/>
          <p:cNvSpPr/>
          <p:nvPr>
            <p:custDataLst>
              <p:tags r:id="rId22"/>
            </p:custDataLst>
          </p:nvPr>
        </p:nvSpPr>
        <p:spPr>
          <a:xfrm>
            <a:off x="1869440" y="5011420"/>
            <a:ext cx="18605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6" name="矩形 155"/>
          <p:cNvSpPr/>
          <p:nvPr>
            <p:custDataLst>
              <p:tags r:id="rId23"/>
            </p:custDataLst>
          </p:nvPr>
        </p:nvSpPr>
        <p:spPr>
          <a:xfrm>
            <a:off x="2252091" y="501007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15</a:t>
            </a:r>
          </a:p>
        </p:txBody>
      </p:sp>
      <p:sp>
        <p:nvSpPr>
          <p:cNvPr id="157" name="矩形 156"/>
          <p:cNvSpPr/>
          <p:nvPr>
            <p:custDataLst>
              <p:tags r:id="rId24"/>
            </p:custDataLst>
          </p:nvPr>
        </p:nvSpPr>
        <p:spPr>
          <a:xfrm>
            <a:off x="2587162" y="501007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8" name="矩形 157"/>
          <p:cNvSpPr/>
          <p:nvPr>
            <p:custDataLst>
              <p:tags r:id="rId25"/>
            </p:custDataLst>
          </p:nvPr>
        </p:nvSpPr>
        <p:spPr>
          <a:xfrm>
            <a:off x="5131100" y="5001670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86</a:t>
            </a:r>
          </a:p>
        </p:txBody>
      </p:sp>
      <p:sp>
        <p:nvSpPr>
          <p:cNvPr id="159" name="矩形 158"/>
          <p:cNvSpPr/>
          <p:nvPr>
            <p:custDataLst>
              <p:tags r:id="rId26"/>
            </p:custDataLst>
          </p:nvPr>
        </p:nvSpPr>
        <p:spPr>
          <a:xfrm>
            <a:off x="5455220" y="500166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60" name="直接箭头连接符 159"/>
          <p:cNvCxnSpPr>
            <a:endCxn id="144" idx="1"/>
          </p:cNvCxnSpPr>
          <p:nvPr>
            <p:custDataLst>
              <p:tags r:id="rId27"/>
            </p:custDataLst>
          </p:nvPr>
        </p:nvCxnSpPr>
        <p:spPr>
          <a:xfrm flipV="1">
            <a:off x="498032" y="5152170"/>
            <a:ext cx="309395" cy="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>
            <p:custDataLst>
              <p:tags r:id="rId28"/>
            </p:custDataLst>
          </p:nvPr>
        </p:nvCxnSpPr>
        <p:spPr>
          <a:xfrm>
            <a:off x="506612" y="4850319"/>
            <a:ext cx="29752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>
            <p:custDataLst>
              <p:tags r:id="rId29"/>
            </p:custDataLst>
          </p:nvPr>
        </p:nvCxnSpPr>
        <p:spPr>
          <a:xfrm>
            <a:off x="506612" y="4529009"/>
            <a:ext cx="297521" cy="0"/>
          </a:xfrm>
          <a:prstGeom prst="straightConnector1">
            <a:avLst/>
          </a:prstGeom>
          <a:ln w="15875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>
            <p:custDataLst>
              <p:tags r:id="rId30"/>
            </p:custDataLst>
          </p:nvPr>
        </p:nvCxnSpPr>
        <p:spPr>
          <a:xfrm>
            <a:off x="1249957" y="512032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>
            <p:custDataLst>
              <p:tags r:id="rId31"/>
            </p:custDataLst>
          </p:nvPr>
        </p:nvCxnSpPr>
        <p:spPr>
          <a:xfrm>
            <a:off x="1962319" y="5135677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32"/>
            </p:custDataLst>
          </p:nvPr>
        </p:nvCxnSpPr>
        <p:spPr>
          <a:xfrm>
            <a:off x="3397624" y="5150716"/>
            <a:ext cx="29126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>
            <p:custDataLst>
              <p:tags r:id="rId33"/>
            </p:custDataLst>
          </p:nvPr>
        </p:nvCxnSpPr>
        <p:spPr>
          <a:xfrm>
            <a:off x="4113932" y="514838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>
            <p:custDataLst>
              <p:tags r:id="rId34"/>
            </p:custDataLst>
          </p:nvPr>
        </p:nvCxnSpPr>
        <p:spPr>
          <a:xfrm>
            <a:off x="4840157" y="5141135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178" idx="1"/>
          </p:cNvCxnSpPr>
          <p:nvPr>
            <p:custDataLst>
              <p:tags r:id="rId35"/>
            </p:custDataLst>
          </p:nvPr>
        </p:nvCxnSpPr>
        <p:spPr>
          <a:xfrm>
            <a:off x="1241730" y="4868649"/>
            <a:ext cx="1732576" cy="25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>
            <p:custDataLst>
              <p:tags r:id="rId36"/>
            </p:custDataLst>
          </p:nvPr>
        </p:nvCxnSpPr>
        <p:spPr>
          <a:xfrm>
            <a:off x="3402732" y="4850319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>
            <p:custDataLst>
              <p:tags r:id="rId37"/>
            </p:custDataLst>
          </p:nvPr>
        </p:nvSpPr>
        <p:spPr>
          <a:xfrm>
            <a:off x="195142" y="4129157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71" name="矩形 170"/>
          <p:cNvSpPr/>
          <p:nvPr>
            <p:custDataLst>
              <p:tags r:id="rId38"/>
            </p:custDataLst>
          </p:nvPr>
        </p:nvSpPr>
        <p:spPr>
          <a:xfrm>
            <a:off x="439990" y="4129157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72" name="矩形 171"/>
          <p:cNvSpPr/>
          <p:nvPr>
            <p:custDataLst>
              <p:tags r:id="rId39"/>
            </p:custDataLst>
          </p:nvPr>
        </p:nvSpPr>
        <p:spPr>
          <a:xfrm>
            <a:off x="1140570" y="442834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73" name="直接箭头连接符 172"/>
          <p:cNvCxnSpPr/>
          <p:nvPr>
            <p:custDataLst>
              <p:tags r:id="rId40"/>
            </p:custDataLst>
          </p:nvPr>
        </p:nvCxnSpPr>
        <p:spPr>
          <a:xfrm>
            <a:off x="2679919" y="5135677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>
            <p:custDataLst>
              <p:tags r:id="rId41"/>
            </p:custDataLst>
          </p:nvPr>
        </p:nvCxnSpPr>
        <p:spPr>
          <a:xfrm>
            <a:off x="1228442" y="4594413"/>
            <a:ext cx="174273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>
            <p:custDataLst>
              <p:tags r:id="rId42"/>
            </p:custDataLst>
          </p:nvPr>
        </p:nvCxnSpPr>
        <p:spPr>
          <a:xfrm>
            <a:off x="516354" y="4284523"/>
            <a:ext cx="2454825" cy="29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>
            <p:custDataLst>
              <p:tags r:id="rId43"/>
            </p:custDataLst>
          </p:nvPr>
        </p:nvSpPr>
        <p:spPr>
          <a:xfrm>
            <a:off x="2974306" y="414939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77" name="矩形 176"/>
          <p:cNvSpPr/>
          <p:nvPr>
            <p:custDataLst>
              <p:tags r:id="rId44"/>
            </p:custDataLst>
          </p:nvPr>
        </p:nvSpPr>
        <p:spPr>
          <a:xfrm>
            <a:off x="2974306" y="4435169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78" name="矩形 177"/>
          <p:cNvSpPr/>
          <p:nvPr>
            <p:custDataLst>
              <p:tags r:id="rId45"/>
            </p:custDataLst>
          </p:nvPr>
        </p:nvSpPr>
        <p:spPr>
          <a:xfrm>
            <a:off x="2974306" y="472482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79" name="矩形 178"/>
          <p:cNvSpPr/>
          <p:nvPr>
            <p:custDataLst>
              <p:tags r:id="rId46"/>
            </p:custDataLst>
          </p:nvPr>
        </p:nvSpPr>
        <p:spPr>
          <a:xfrm>
            <a:off x="3314669" y="443516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80" name="矩形 179"/>
          <p:cNvSpPr/>
          <p:nvPr>
            <p:custDataLst>
              <p:tags r:id="rId47"/>
            </p:custDataLst>
          </p:nvPr>
        </p:nvSpPr>
        <p:spPr>
          <a:xfrm>
            <a:off x="2974306" y="501433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81" name="矩形 180"/>
          <p:cNvSpPr/>
          <p:nvPr>
            <p:custDataLst>
              <p:tags r:id="rId48"/>
            </p:custDataLst>
          </p:nvPr>
        </p:nvSpPr>
        <p:spPr>
          <a:xfrm>
            <a:off x="3685737" y="499967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31</a:t>
            </a:r>
          </a:p>
        </p:txBody>
      </p:sp>
      <p:sp>
        <p:nvSpPr>
          <p:cNvPr id="182" name="矩形 181"/>
          <p:cNvSpPr/>
          <p:nvPr>
            <p:custDataLst>
              <p:tags r:id="rId49"/>
            </p:custDataLst>
          </p:nvPr>
        </p:nvSpPr>
        <p:spPr>
          <a:xfrm>
            <a:off x="4405014" y="500608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183" name="矩形 182"/>
          <p:cNvSpPr/>
          <p:nvPr>
            <p:custDataLst>
              <p:tags r:id="rId50"/>
            </p:custDataLst>
          </p:nvPr>
        </p:nvSpPr>
        <p:spPr>
          <a:xfrm>
            <a:off x="4405014" y="471642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184" name="矩形 183"/>
          <p:cNvSpPr/>
          <p:nvPr>
            <p:custDataLst>
              <p:tags r:id="rId51"/>
            </p:custDataLst>
          </p:nvPr>
        </p:nvSpPr>
        <p:spPr>
          <a:xfrm>
            <a:off x="4405014" y="4422446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cxnSp>
        <p:nvCxnSpPr>
          <p:cNvPr id="185" name="直接箭头连接符 184"/>
          <p:cNvCxnSpPr/>
          <p:nvPr>
            <p:custDataLst>
              <p:tags r:id="rId52"/>
            </p:custDataLst>
          </p:nvPr>
        </p:nvCxnSpPr>
        <p:spPr>
          <a:xfrm>
            <a:off x="3402732" y="459787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>
            <p:custDataLst>
              <p:tags r:id="rId53"/>
            </p:custDataLst>
          </p:nvPr>
        </p:nvSpPr>
        <p:spPr>
          <a:xfrm>
            <a:off x="5845903" y="4999844"/>
            <a:ext cx="336393" cy="291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87</a:t>
            </a:r>
          </a:p>
        </p:txBody>
      </p:sp>
      <p:sp>
        <p:nvSpPr>
          <p:cNvPr id="187" name="矩形 186"/>
          <p:cNvSpPr/>
          <p:nvPr>
            <p:custDataLst>
              <p:tags r:id="rId54"/>
            </p:custDataLst>
          </p:nvPr>
        </p:nvSpPr>
        <p:spPr>
          <a:xfrm>
            <a:off x="6180665" y="4999844"/>
            <a:ext cx="186302" cy="291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88" name="矩形 187"/>
          <p:cNvSpPr/>
          <p:nvPr>
            <p:custDataLst>
              <p:tags r:id="rId55"/>
            </p:custDataLst>
          </p:nvPr>
        </p:nvSpPr>
        <p:spPr>
          <a:xfrm>
            <a:off x="5845903" y="4710187"/>
            <a:ext cx="336393" cy="291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87</a:t>
            </a:r>
          </a:p>
        </p:txBody>
      </p:sp>
      <p:sp>
        <p:nvSpPr>
          <p:cNvPr id="189" name="矩形 188"/>
          <p:cNvSpPr/>
          <p:nvPr>
            <p:custDataLst>
              <p:tags r:id="rId56"/>
            </p:custDataLst>
          </p:nvPr>
        </p:nvSpPr>
        <p:spPr>
          <a:xfrm>
            <a:off x="6180665" y="4710187"/>
            <a:ext cx="186302" cy="291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90" name="矩形 189"/>
          <p:cNvSpPr/>
          <p:nvPr>
            <p:custDataLst>
              <p:tags r:id="rId57"/>
            </p:custDataLst>
          </p:nvPr>
        </p:nvSpPr>
        <p:spPr>
          <a:xfrm>
            <a:off x="5845903" y="4416205"/>
            <a:ext cx="336393" cy="291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87</a:t>
            </a:r>
          </a:p>
        </p:txBody>
      </p:sp>
      <p:sp>
        <p:nvSpPr>
          <p:cNvPr id="191" name="矩形 190"/>
          <p:cNvSpPr/>
          <p:nvPr>
            <p:custDataLst>
              <p:tags r:id="rId58"/>
            </p:custDataLst>
          </p:nvPr>
        </p:nvSpPr>
        <p:spPr>
          <a:xfrm>
            <a:off x="6180665" y="4416205"/>
            <a:ext cx="186302" cy="291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92" name="直接箭头连接符 191"/>
          <p:cNvCxnSpPr/>
          <p:nvPr>
            <p:custDataLst>
              <p:tags r:id="rId59"/>
            </p:custDataLst>
          </p:nvPr>
        </p:nvCxnSpPr>
        <p:spPr>
          <a:xfrm>
            <a:off x="5551992" y="5152565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>
            <p:custDataLst>
              <p:tags r:id="rId60"/>
            </p:custDataLst>
          </p:nvPr>
        </p:nvSpPr>
        <p:spPr>
          <a:xfrm>
            <a:off x="6544878" y="470772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89</a:t>
            </a:r>
          </a:p>
        </p:txBody>
      </p:sp>
      <p:sp>
        <p:nvSpPr>
          <p:cNvPr id="194" name="矩形 193"/>
          <p:cNvSpPr/>
          <p:nvPr>
            <p:custDataLst>
              <p:tags r:id="rId61"/>
            </p:custDataLst>
          </p:nvPr>
        </p:nvSpPr>
        <p:spPr>
          <a:xfrm>
            <a:off x="6542577" y="499984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89</a:t>
            </a:r>
          </a:p>
        </p:txBody>
      </p:sp>
      <p:cxnSp>
        <p:nvCxnSpPr>
          <p:cNvPr id="195" name="直接箭头连接符 194"/>
          <p:cNvCxnSpPr/>
          <p:nvPr>
            <p:custDataLst>
              <p:tags r:id="rId62"/>
            </p:custDataLst>
          </p:nvPr>
        </p:nvCxnSpPr>
        <p:spPr>
          <a:xfrm>
            <a:off x="6252136" y="512651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>
            <p:custDataLst>
              <p:tags r:id="rId63"/>
            </p:custDataLst>
          </p:nvPr>
        </p:nvSpPr>
        <p:spPr>
          <a:xfrm>
            <a:off x="6881516" y="499991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97" name="直接箭头连接符 196"/>
          <p:cNvCxnSpPr/>
          <p:nvPr>
            <p:custDataLst>
              <p:tags r:id="rId64"/>
            </p:custDataLst>
          </p:nvPr>
        </p:nvCxnSpPr>
        <p:spPr>
          <a:xfrm>
            <a:off x="6946563" y="514131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>
            <p:custDataLst>
              <p:tags r:id="rId65"/>
            </p:custDataLst>
          </p:nvPr>
        </p:nvSpPr>
        <p:spPr>
          <a:xfrm>
            <a:off x="7237823" y="499984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199" name="矩形 198"/>
          <p:cNvSpPr/>
          <p:nvPr>
            <p:custDataLst>
              <p:tags r:id="rId66"/>
            </p:custDataLst>
          </p:nvPr>
        </p:nvSpPr>
        <p:spPr>
          <a:xfrm>
            <a:off x="7572585" y="499984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200" name="直接箭头连接符 199"/>
          <p:cNvCxnSpPr/>
          <p:nvPr>
            <p:custDataLst>
              <p:tags r:id="rId67"/>
            </p:custDataLst>
          </p:nvPr>
        </p:nvCxnSpPr>
        <p:spPr>
          <a:xfrm>
            <a:off x="7644415" y="514131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>
            <p:custDataLst>
              <p:tags r:id="rId68"/>
            </p:custDataLst>
          </p:nvPr>
        </p:nvSpPr>
        <p:spPr>
          <a:xfrm>
            <a:off x="7936975" y="498963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96</a:t>
            </a:r>
          </a:p>
        </p:txBody>
      </p:sp>
      <p:sp>
        <p:nvSpPr>
          <p:cNvPr id="202" name="矩形 201"/>
          <p:cNvSpPr/>
          <p:nvPr>
            <p:custDataLst>
              <p:tags r:id="rId69"/>
            </p:custDataLst>
          </p:nvPr>
        </p:nvSpPr>
        <p:spPr>
          <a:xfrm>
            <a:off x="8271737" y="498963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3" name="矩形 202"/>
          <p:cNvSpPr/>
          <p:nvPr>
            <p:custDataLst>
              <p:tags r:id="rId70"/>
            </p:custDataLst>
          </p:nvPr>
        </p:nvSpPr>
        <p:spPr>
          <a:xfrm>
            <a:off x="7237823" y="471018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204" name="矩形 203"/>
          <p:cNvSpPr/>
          <p:nvPr>
            <p:custDataLst>
              <p:tags r:id="rId71"/>
            </p:custDataLst>
          </p:nvPr>
        </p:nvSpPr>
        <p:spPr>
          <a:xfrm>
            <a:off x="7572585" y="471018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5" name="矩形 204"/>
          <p:cNvSpPr/>
          <p:nvPr>
            <p:custDataLst>
              <p:tags r:id="rId72"/>
            </p:custDataLst>
          </p:nvPr>
        </p:nvSpPr>
        <p:spPr>
          <a:xfrm>
            <a:off x="7237823" y="441620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206" name="矩形 205"/>
          <p:cNvSpPr/>
          <p:nvPr>
            <p:custDataLst>
              <p:tags r:id="rId73"/>
            </p:custDataLst>
          </p:nvPr>
        </p:nvSpPr>
        <p:spPr>
          <a:xfrm>
            <a:off x="7572585" y="441620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7" name="矩形 206"/>
          <p:cNvSpPr/>
          <p:nvPr>
            <p:custDataLst>
              <p:tags r:id="rId74"/>
            </p:custDataLst>
          </p:nvPr>
        </p:nvSpPr>
        <p:spPr>
          <a:xfrm>
            <a:off x="8653313" y="4999266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08" name="矩形 207"/>
          <p:cNvSpPr/>
          <p:nvPr>
            <p:custDataLst>
              <p:tags r:id="rId75"/>
            </p:custDataLst>
          </p:nvPr>
        </p:nvSpPr>
        <p:spPr>
          <a:xfrm>
            <a:off x="8898160" y="4999266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9" name="矩形 208"/>
          <p:cNvSpPr/>
          <p:nvPr>
            <p:custDataLst>
              <p:tags r:id="rId76"/>
            </p:custDataLst>
          </p:nvPr>
        </p:nvSpPr>
        <p:spPr>
          <a:xfrm>
            <a:off x="8653313" y="4701391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10" name="矩形 209"/>
          <p:cNvSpPr/>
          <p:nvPr>
            <p:custDataLst>
              <p:tags r:id="rId77"/>
            </p:custDataLst>
          </p:nvPr>
        </p:nvSpPr>
        <p:spPr>
          <a:xfrm>
            <a:off x="8898160" y="4704567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11" name="矩形 210"/>
          <p:cNvSpPr/>
          <p:nvPr>
            <p:custDataLst>
              <p:tags r:id="rId78"/>
            </p:custDataLst>
          </p:nvPr>
        </p:nvSpPr>
        <p:spPr>
          <a:xfrm>
            <a:off x="8653313" y="4409868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12" name="矩形 211"/>
          <p:cNvSpPr/>
          <p:nvPr>
            <p:custDataLst>
              <p:tags r:id="rId79"/>
            </p:custDataLst>
          </p:nvPr>
        </p:nvSpPr>
        <p:spPr>
          <a:xfrm>
            <a:off x="8898160" y="4407848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215" name="直接箭头连接符 214"/>
          <p:cNvCxnSpPr/>
          <p:nvPr>
            <p:custDataLst>
              <p:tags r:id="rId80"/>
            </p:custDataLst>
          </p:nvPr>
        </p:nvCxnSpPr>
        <p:spPr>
          <a:xfrm>
            <a:off x="8359259" y="514131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>
            <p:custDataLst>
              <p:tags r:id="rId81"/>
            </p:custDataLst>
          </p:nvPr>
        </p:nvSpPr>
        <p:spPr>
          <a:xfrm>
            <a:off x="6881271" y="470772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217" name="直接箭头连接符 216"/>
          <p:cNvCxnSpPr/>
          <p:nvPr>
            <p:custDataLst>
              <p:tags r:id="rId82"/>
            </p:custDataLst>
          </p:nvPr>
        </p:nvCxnSpPr>
        <p:spPr>
          <a:xfrm>
            <a:off x="7638717" y="4836639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>
            <p:custDataLst>
              <p:tags r:id="rId83"/>
            </p:custDataLst>
          </p:nvPr>
        </p:nvCxnSpPr>
        <p:spPr>
          <a:xfrm>
            <a:off x="7644415" y="4568865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>
            <p:custDataLst>
              <p:tags r:id="rId84"/>
            </p:custDataLst>
          </p:nvPr>
        </p:nvCxnSpPr>
        <p:spPr>
          <a:xfrm>
            <a:off x="4834022" y="456866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>
            <p:custDataLst>
              <p:tags r:id="rId85"/>
            </p:custDataLst>
          </p:nvPr>
        </p:nvCxnSpPr>
        <p:spPr>
          <a:xfrm>
            <a:off x="4831482" y="483663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>
            <p:custDataLst>
              <p:tags r:id="rId86"/>
            </p:custDataLst>
          </p:nvPr>
        </p:nvCxnSpPr>
        <p:spPr>
          <a:xfrm>
            <a:off x="6250866" y="487124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>
            <p:custDataLst>
              <p:tags r:id="rId87"/>
            </p:custDataLst>
          </p:nvPr>
        </p:nvCxnSpPr>
        <p:spPr>
          <a:xfrm>
            <a:off x="6946191" y="487124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>
            <p:custDataLst>
              <p:tags r:id="rId88"/>
            </p:custDataLst>
          </p:nvPr>
        </p:nvCxnSpPr>
        <p:spPr>
          <a:xfrm>
            <a:off x="6225942" y="456866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213" idx="1"/>
          </p:cNvCxnSpPr>
          <p:nvPr>
            <p:custDataLst>
              <p:tags r:id="rId89"/>
            </p:custDataLst>
          </p:nvPr>
        </p:nvCxnSpPr>
        <p:spPr>
          <a:xfrm flipV="1">
            <a:off x="3390032" y="4264302"/>
            <a:ext cx="5262880" cy="203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>
            <p:custDataLst>
              <p:tags r:id="rId90"/>
            </p:custDataLst>
          </p:nvPr>
        </p:nvCxnSpPr>
        <p:spPr>
          <a:xfrm>
            <a:off x="845919" y="2743378"/>
            <a:ext cx="2592000" cy="2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>
            <p:custDataLst>
              <p:tags r:id="rId91"/>
            </p:custDataLst>
          </p:nvPr>
        </p:nvCxnSpPr>
        <p:spPr>
          <a:xfrm>
            <a:off x="3437734" y="2743253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>
            <p:custDataLst>
              <p:tags r:id="rId92"/>
            </p:custDataLst>
          </p:nvPr>
        </p:nvCxnSpPr>
        <p:spPr>
          <a:xfrm>
            <a:off x="3437989" y="2975153"/>
            <a:ext cx="1487805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>
            <p:custDataLst>
              <p:tags r:id="rId93"/>
            </p:custDataLst>
          </p:nvPr>
        </p:nvCxnSpPr>
        <p:spPr>
          <a:xfrm>
            <a:off x="4925539" y="298137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>
            <p:custDataLst>
              <p:tags r:id="rId94"/>
            </p:custDataLst>
          </p:nvPr>
        </p:nvCxnSpPr>
        <p:spPr>
          <a:xfrm>
            <a:off x="4926174" y="327093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>
            <p:custDataLst>
              <p:tags r:id="rId95"/>
            </p:custDataLst>
          </p:nvPr>
        </p:nvCxnSpPr>
        <p:spPr>
          <a:xfrm>
            <a:off x="4925794" y="3502838"/>
            <a:ext cx="62611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>
            <p:custDataLst>
              <p:tags r:id="rId96"/>
            </p:custDataLst>
          </p:nvPr>
        </p:nvCxnSpPr>
        <p:spPr>
          <a:xfrm>
            <a:off x="5551649" y="352112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97"/>
            </p:custDataLst>
          </p:nvPr>
        </p:nvCxnSpPr>
        <p:spPr>
          <a:xfrm>
            <a:off x="521434" y="4371518"/>
            <a:ext cx="2592000" cy="2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98"/>
            </p:custDataLst>
          </p:nvPr>
        </p:nvCxnSpPr>
        <p:spPr>
          <a:xfrm>
            <a:off x="3113249" y="437202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99"/>
            </p:custDataLst>
          </p:nvPr>
        </p:nvCxnSpPr>
        <p:spPr>
          <a:xfrm>
            <a:off x="3113504" y="4603928"/>
            <a:ext cx="1487805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>
            <p:custDataLst>
              <p:tags r:id="rId100"/>
            </p:custDataLst>
          </p:nvPr>
        </p:nvCxnSpPr>
        <p:spPr>
          <a:xfrm>
            <a:off x="4601054" y="4603803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101"/>
            </p:custDataLst>
          </p:nvPr>
        </p:nvCxnSpPr>
        <p:spPr>
          <a:xfrm>
            <a:off x="4601054" y="487113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102"/>
            </p:custDataLst>
          </p:nvPr>
        </p:nvCxnSpPr>
        <p:spPr>
          <a:xfrm>
            <a:off x="4626709" y="5103038"/>
            <a:ext cx="62611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>
            <p:custDataLst>
              <p:tags r:id="rId103"/>
            </p:custDataLst>
          </p:nvPr>
        </p:nvCxnSpPr>
        <p:spPr>
          <a:xfrm>
            <a:off x="5252564" y="5120693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4711836" y="425861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260" y="1090930"/>
            <a:ext cx="8117840" cy="1385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跳表的删除 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87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Search(87)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，然后自底向上将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87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从对应的层中删除；</a:t>
            </a:r>
          </a:p>
        </p:txBody>
      </p:sp>
      <p:sp>
        <p:nvSpPr>
          <p:cNvPr id="214" name="矩形 213"/>
          <p:cNvSpPr/>
          <p:nvPr>
            <p:custDataLst>
              <p:tags r:id="rId2"/>
            </p:custDataLst>
          </p:nvPr>
        </p:nvSpPr>
        <p:spPr>
          <a:xfrm>
            <a:off x="8868951" y="2351775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13" name="矩形 212"/>
          <p:cNvSpPr/>
          <p:nvPr>
            <p:custDataLst>
              <p:tags r:id="rId3"/>
            </p:custDataLst>
          </p:nvPr>
        </p:nvSpPr>
        <p:spPr>
          <a:xfrm>
            <a:off x="8624103" y="2351775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36" name="矩形 135"/>
          <p:cNvSpPr/>
          <p:nvPr>
            <p:custDataLst>
              <p:tags r:id="rId4"/>
            </p:custDataLst>
          </p:nvPr>
        </p:nvSpPr>
        <p:spPr>
          <a:xfrm>
            <a:off x="4710566" y="2949858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37" name="矩形 136"/>
          <p:cNvSpPr/>
          <p:nvPr>
            <p:custDataLst>
              <p:tags r:id="rId5"/>
            </p:custDataLst>
          </p:nvPr>
        </p:nvSpPr>
        <p:spPr>
          <a:xfrm>
            <a:off x="3285459" y="238355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 dirty="0"/>
          </a:p>
        </p:txBody>
      </p:sp>
      <p:sp>
        <p:nvSpPr>
          <p:cNvPr id="138" name="矩形 137"/>
          <p:cNvSpPr/>
          <p:nvPr>
            <p:custDataLst>
              <p:tags r:id="rId6"/>
            </p:custDataLst>
          </p:nvPr>
        </p:nvSpPr>
        <p:spPr>
          <a:xfrm>
            <a:off x="3285459" y="295825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39" name="矩形 138"/>
          <p:cNvSpPr/>
          <p:nvPr>
            <p:custDataLst>
              <p:tags r:id="rId7"/>
            </p:custDataLst>
          </p:nvPr>
        </p:nvSpPr>
        <p:spPr>
          <a:xfrm>
            <a:off x="4710566" y="265587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0" name="矩形 139"/>
          <p:cNvSpPr/>
          <p:nvPr>
            <p:custDataLst>
              <p:tags r:id="rId8"/>
            </p:custDataLst>
          </p:nvPr>
        </p:nvSpPr>
        <p:spPr>
          <a:xfrm>
            <a:off x="4710566" y="323951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1" name="矩形 140"/>
          <p:cNvSpPr/>
          <p:nvPr>
            <p:custDataLst>
              <p:tags r:id="rId9"/>
            </p:custDataLst>
          </p:nvPr>
        </p:nvSpPr>
        <p:spPr>
          <a:xfrm>
            <a:off x="3991598" y="3233103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2" name="矩形 141"/>
          <p:cNvSpPr/>
          <p:nvPr>
            <p:custDataLst>
              <p:tags r:id="rId10"/>
            </p:custDataLst>
          </p:nvPr>
        </p:nvSpPr>
        <p:spPr>
          <a:xfrm>
            <a:off x="3285459" y="324776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3" name="矩形 142"/>
          <p:cNvSpPr/>
          <p:nvPr>
            <p:custDataLst>
              <p:tags r:id="rId11"/>
            </p:custDataLst>
          </p:nvPr>
        </p:nvSpPr>
        <p:spPr>
          <a:xfrm>
            <a:off x="778217" y="266177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144" name="矩形 143"/>
          <p:cNvSpPr/>
          <p:nvPr>
            <p:custDataLst>
              <p:tags r:id="rId12"/>
            </p:custDataLst>
          </p:nvPr>
        </p:nvSpPr>
        <p:spPr>
          <a:xfrm>
            <a:off x="778217" y="323983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2</a:t>
            </a:r>
          </a:p>
        </p:txBody>
      </p:sp>
      <p:sp>
        <p:nvSpPr>
          <p:cNvPr id="145" name="矩形 144"/>
          <p:cNvSpPr/>
          <p:nvPr>
            <p:custDataLst>
              <p:tags r:id="rId13"/>
            </p:custDataLst>
          </p:nvPr>
        </p:nvSpPr>
        <p:spPr>
          <a:xfrm>
            <a:off x="778217" y="2947992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146" name="矩形 145"/>
          <p:cNvSpPr/>
          <p:nvPr>
            <p:custDataLst>
              <p:tags r:id="rId14"/>
            </p:custDataLst>
          </p:nvPr>
        </p:nvSpPr>
        <p:spPr>
          <a:xfrm>
            <a:off x="1111324" y="2947992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7" name="矩形 146"/>
          <p:cNvSpPr/>
          <p:nvPr>
            <p:custDataLst>
              <p:tags r:id="rId15"/>
            </p:custDataLst>
          </p:nvPr>
        </p:nvSpPr>
        <p:spPr>
          <a:xfrm>
            <a:off x="165932" y="3243508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48" name="矩形 147"/>
          <p:cNvSpPr/>
          <p:nvPr>
            <p:custDataLst>
              <p:tags r:id="rId16"/>
            </p:custDataLst>
          </p:nvPr>
        </p:nvSpPr>
        <p:spPr>
          <a:xfrm>
            <a:off x="410779" y="3243508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49" name="矩形 148"/>
          <p:cNvSpPr/>
          <p:nvPr>
            <p:custDataLst>
              <p:tags r:id="rId17"/>
            </p:custDataLst>
          </p:nvPr>
        </p:nvSpPr>
        <p:spPr>
          <a:xfrm>
            <a:off x="165932" y="2945633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50" name="矩形 149"/>
          <p:cNvSpPr/>
          <p:nvPr>
            <p:custDataLst>
              <p:tags r:id="rId18"/>
            </p:custDataLst>
          </p:nvPr>
        </p:nvSpPr>
        <p:spPr>
          <a:xfrm>
            <a:off x="410779" y="2948809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1" name="矩形 150"/>
          <p:cNvSpPr/>
          <p:nvPr>
            <p:custDataLst>
              <p:tags r:id="rId19"/>
            </p:custDataLst>
          </p:nvPr>
        </p:nvSpPr>
        <p:spPr>
          <a:xfrm>
            <a:off x="165932" y="2654110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52" name="矩形 151"/>
          <p:cNvSpPr/>
          <p:nvPr>
            <p:custDataLst>
              <p:tags r:id="rId20"/>
            </p:custDataLst>
          </p:nvPr>
        </p:nvSpPr>
        <p:spPr>
          <a:xfrm>
            <a:off x="410779" y="2652090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3" name="矩形 152"/>
          <p:cNvSpPr/>
          <p:nvPr>
            <p:custDataLst>
              <p:tags r:id="rId21"/>
            </p:custDataLst>
          </p:nvPr>
        </p:nvSpPr>
        <p:spPr>
          <a:xfrm>
            <a:off x="1111324" y="3244761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4" name="矩形 153"/>
          <p:cNvSpPr/>
          <p:nvPr>
            <p:custDataLst>
              <p:tags r:id="rId22"/>
            </p:custDataLst>
          </p:nvPr>
        </p:nvSpPr>
        <p:spPr>
          <a:xfrm>
            <a:off x="1503565" y="3245339"/>
            <a:ext cx="336393" cy="2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10</a:t>
            </a:r>
          </a:p>
        </p:txBody>
      </p:sp>
      <p:sp>
        <p:nvSpPr>
          <p:cNvPr id="155" name="矩形 154"/>
          <p:cNvSpPr/>
          <p:nvPr>
            <p:custDataLst>
              <p:tags r:id="rId23"/>
            </p:custDataLst>
          </p:nvPr>
        </p:nvSpPr>
        <p:spPr>
          <a:xfrm>
            <a:off x="1840230" y="3244850"/>
            <a:ext cx="18605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6" name="矩形 155"/>
          <p:cNvSpPr/>
          <p:nvPr>
            <p:custDataLst>
              <p:tags r:id="rId24"/>
            </p:custDataLst>
          </p:nvPr>
        </p:nvSpPr>
        <p:spPr>
          <a:xfrm>
            <a:off x="2222881" y="324350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15</a:t>
            </a:r>
          </a:p>
        </p:txBody>
      </p:sp>
      <p:sp>
        <p:nvSpPr>
          <p:cNvPr id="157" name="矩形 156"/>
          <p:cNvSpPr/>
          <p:nvPr>
            <p:custDataLst>
              <p:tags r:id="rId25"/>
            </p:custDataLst>
          </p:nvPr>
        </p:nvSpPr>
        <p:spPr>
          <a:xfrm>
            <a:off x="2557952" y="324350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58" name="矩形 157"/>
          <p:cNvSpPr/>
          <p:nvPr>
            <p:custDataLst>
              <p:tags r:id="rId26"/>
            </p:custDataLst>
          </p:nvPr>
        </p:nvSpPr>
        <p:spPr>
          <a:xfrm>
            <a:off x="5101890" y="3235100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86</a:t>
            </a:r>
          </a:p>
        </p:txBody>
      </p:sp>
      <p:sp>
        <p:nvSpPr>
          <p:cNvPr id="159" name="矩形 158"/>
          <p:cNvSpPr/>
          <p:nvPr>
            <p:custDataLst>
              <p:tags r:id="rId27"/>
            </p:custDataLst>
          </p:nvPr>
        </p:nvSpPr>
        <p:spPr>
          <a:xfrm>
            <a:off x="5426010" y="323509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60" name="直接箭头连接符 159"/>
          <p:cNvCxnSpPr>
            <a:endCxn id="144" idx="1"/>
          </p:cNvCxnSpPr>
          <p:nvPr>
            <p:custDataLst>
              <p:tags r:id="rId28"/>
            </p:custDataLst>
          </p:nvPr>
        </p:nvCxnSpPr>
        <p:spPr>
          <a:xfrm flipV="1">
            <a:off x="468822" y="3385600"/>
            <a:ext cx="309395" cy="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>
            <p:custDataLst>
              <p:tags r:id="rId29"/>
            </p:custDataLst>
          </p:nvPr>
        </p:nvCxnSpPr>
        <p:spPr>
          <a:xfrm>
            <a:off x="477402" y="3083749"/>
            <a:ext cx="29752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>
            <p:custDataLst>
              <p:tags r:id="rId30"/>
            </p:custDataLst>
          </p:nvPr>
        </p:nvCxnSpPr>
        <p:spPr>
          <a:xfrm>
            <a:off x="477402" y="2762439"/>
            <a:ext cx="297521" cy="0"/>
          </a:xfrm>
          <a:prstGeom prst="straightConnector1">
            <a:avLst/>
          </a:prstGeom>
          <a:ln w="15875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>
            <p:custDataLst>
              <p:tags r:id="rId31"/>
            </p:custDataLst>
          </p:nvPr>
        </p:nvCxnSpPr>
        <p:spPr>
          <a:xfrm>
            <a:off x="1220747" y="335375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>
            <p:custDataLst>
              <p:tags r:id="rId32"/>
            </p:custDataLst>
          </p:nvPr>
        </p:nvCxnSpPr>
        <p:spPr>
          <a:xfrm>
            <a:off x="1933109" y="3369107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33"/>
            </p:custDataLst>
          </p:nvPr>
        </p:nvCxnSpPr>
        <p:spPr>
          <a:xfrm>
            <a:off x="3368414" y="3384146"/>
            <a:ext cx="29126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>
            <p:custDataLst>
              <p:tags r:id="rId34"/>
            </p:custDataLst>
          </p:nvPr>
        </p:nvCxnSpPr>
        <p:spPr>
          <a:xfrm>
            <a:off x="4084722" y="338181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>
            <p:custDataLst>
              <p:tags r:id="rId35"/>
            </p:custDataLst>
          </p:nvPr>
        </p:nvCxnSpPr>
        <p:spPr>
          <a:xfrm>
            <a:off x="4810947" y="3374565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endCxn id="178" idx="1"/>
          </p:cNvCxnSpPr>
          <p:nvPr>
            <p:custDataLst>
              <p:tags r:id="rId36"/>
            </p:custDataLst>
          </p:nvPr>
        </p:nvCxnSpPr>
        <p:spPr>
          <a:xfrm>
            <a:off x="1212520" y="3102079"/>
            <a:ext cx="1732576" cy="25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>
            <p:custDataLst>
              <p:tags r:id="rId37"/>
            </p:custDataLst>
          </p:nvPr>
        </p:nvCxnSpPr>
        <p:spPr>
          <a:xfrm>
            <a:off x="3373522" y="3083749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>
            <p:custDataLst>
              <p:tags r:id="rId38"/>
            </p:custDataLst>
          </p:nvPr>
        </p:nvSpPr>
        <p:spPr>
          <a:xfrm>
            <a:off x="165932" y="2362587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171" name="矩形 170"/>
          <p:cNvSpPr/>
          <p:nvPr>
            <p:custDataLst>
              <p:tags r:id="rId39"/>
            </p:custDataLst>
          </p:nvPr>
        </p:nvSpPr>
        <p:spPr>
          <a:xfrm>
            <a:off x="410780" y="2362587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72" name="矩形 171"/>
          <p:cNvSpPr/>
          <p:nvPr>
            <p:custDataLst>
              <p:tags r:id="rId40"/>
            </p:custDataLst>
          </p:nvPr>
        </p:nvSpPr>
        <p:spPr>
          <a:xfrm>
            <a:off x="1111360" y="266177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73" name="直接箭头连接符 172"/>
          <p:cNvCxnSpPr/>
          <p:nvPr>
            <p:custDataLst>
              <p:tags r:id="rId41"/>
            </p:custDataLst>
          </p:nvPr>
        </p:nvCxnSpPr>
        <p:spPr>
          <a:xfrm>
            <a:off x="2650709" y="3369107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>
            <p:custDataLst>
              <p:tags r:id="rId42"/>
            </p:custDataLst>
          </p:nvPr>
        </p:nvCxnSpPr>
        <p:spPr>
          <a:xfrm>
            <a:off x="1199232" y="2827843"/>
            <a:ext cx="174273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>
            <p:custDataLst>
              <p:tags r:id="rId43"/>
            </p:custDataLst>
          </p:nvPr>
        </p:nvCxnSpPr>
        <p:spPr>
          <a:xfrm>
            <a:off x="487144" y="2517953"/>
            <a:ext cx="2454825" cy="29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>
            <p:custDataLst>
              <p:tags r:id="rId44"/>
            </p:custDataLst>
          </p:nvPr>
        </p:nvSpPr>
        <p:spPr>
          <a:xfrm>
            <a:off x="2945096" y="238282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77" name="矩形 176"/>
          <p:cNvSpPr/>
          <p:nvPr>
            <p:custDataLst>
              <p:tags r:id="rId45"/>
            </p:custDataLst>
          </p:nvPr>
        </p:nvSpPr>
        <p:spPr>
          <a:xfrm>
            <a:off x="2945096" y="2668599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78" name="矩形 177"/>
          <p:cNvSpPr/>
          <p:nvPr>
            <p:custDataLst>
              <p:tags r:id="rId46"/>
            </p:custDataLst>
          </p:nvPr>
        </p:nvSpPr>
        <p:spPr>
          <a:xfrm>
            <a:off x="2945096" y="295825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79" name="矩形 178"/>
          <p:cNvSpPr/>
          <p:nvPr>
            <p:custDataLst>
              <p:tags r:id="rId47"/>
            </p:custDataLst>
          </p:nvPr>
        </p:nvSpPr>
        <p:spPr>
          <a:xfrm>
            <a:off x="3285459" y="266859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80" name="矩形 179"/>
          <p:cNvSpPr/>
          <p:nvPr>
            <p:custDataLst>
              <p:tags r:id="rId48"/>
            </p:custDataLst>
          </p:nvPr>
        </p:nvSpPr>
        <p:spPr>
          <a:xfrm>
            <a:off x="2945096" y="324776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181" name="矩形 180"/>
          <p:cNvSpPr/>
          <p:nvPr>
            <p:custDataLst>
              <p:tags r:id="rId49"/>
            </p:custDataLst>
          </p:nvPr>
        </p:nvSpPr>
        <p:spPr>
          <a:xfrm>
            <a:off x="3656527" y="323310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31</a:t>
            </a:r>
          </a:p>
        </p:txBody>
      </p:sp>
      <p:sp>
        <p:nvSpPr>
          <p:cNvPr id="182" name="矩形 181"/>
          <p:cNvSpPr/>
          <p:nvPr>
            <p:custDataLst>
              <p:tags r:id="rId50"/>
            </p:custDataLst>
          </p:nvPr>
        </p:nvSpPr>
        <p:spPr>
          <a:xfrm>
            <a:off x="4375804" y="323951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183" name="矩形 182"/>
          <p:cNvSpPr/>
          <p:nvPr>
            <p:custDataLst>
              <p:tags r:id="rId51"/>
            </p:custDataLst>
          </p:nvPr>
        </p:nvSpPr>
        <p:spPr>
          <a:xfrm>
            <a:off x="4375804" y="294985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184" name="矩形 183"/>
          <p:cNvSpPr/>
          <p:nvPr>
            <p:custDataLst>
              <p:tags r:id="rId52"/>
            </p:custDataLst>
          </p:nvPr>
        </p:nvSpPr>
        <p:spPr>
          <a:xfrm>
            <a:off x="4375804" y="2655876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cxnSp>
        <p:nvCxnSpPr>
          <p:cNvPr id="185" name="直接箭头连接符 184"/>
          <p:cNvCxnSpPr/>
          <p:nvPr>
            <p:custDataLst>
              <p:tags r:id="rId53"/>
            </p:custDataLst>
          </p:nvPr>
        </p:nvCxnSpPr>
        <p:spPr>
          <a:xfrm>
            <a:off x="3373522" y="283130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>
            <p:custDataLst>
              <p:tags r:id="rId54"/>
            </p:custDataLst>
          </p:nvPr>
        </p:nvSpPr>
        <p:spPr>
          <a:xfrm>
            <a:off x="5816693" y="3233274"/>
            <a:ext cx="336393" cy="291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87</a:t>
            </a:r>
          </a:p>
        </p:txBody>
      </p:sp>
      <p:sp>
        <p:nvSpPr>
          <p:cNvPr id="187" name="矩形 186"/>
          <p:cNvSpPr/>
          <p:nvPr>
            <p:custDataLst>
              <p:tags r:id="rId55"/>
            </p:custDataLst>
          </p:nvPr>
        </p:nvSpPr>
        <p:spPr>
          <a:xfrm>
            <a:off x="6151455" y="3233274"/>
            <a:ext cx="186302" cy="291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88" name="矩形 187"/>
          <p:cNvSpPr/>
          <p:nvPr>
            <p:custDataLst>
              <p:tags r:id="rId56"/>
            </p:custDataLst>
          </p:nvPr>
        </p:nvSpPr>
        <p:spPr>
          <a:xfrm>
            <a:off x="5816693" y="2943617"/>
            <a:ext cx="336393" cy="291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87</a:t>
            </a:r>
          </a:p>
        </p:txBody>
      </p:sp>
      <p:sp>
        <p:nvSpPr>
          <p:cNvPr id="189" name="矩形 188"/>
          <p:cNvSpPr/>
          <p:nvPr>
            <p:custDataLst>
              <p:tags r:id="rId57"/>
            </p:custDataLst>
          </p:nvPr>
        </p:nvSpPr>
        <p:spPr>
          <a:xfrm>
            <a:off x="6151455" y="2943617"/>
            <a:ext cx="186302" cy="291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90" name="矩形 189"/>
          <p:cNvSpPr/>
          <p:nvPr>
            <p:custDataLst>
              <p:tags r:id="rId58"/>
            </p:custDataLst>
          </p:nvPr>
        </p:nvSpPr>
        <p:spPr>
          <a:xfrm>
            <a:off x="5816693" y="2649635"/>
            <a:ext cx="336393" cy="291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87</a:t>
            </a:r>
          </a:p>
        </p:txBody>
      </p:sp>
      <p:sp>
        <p:nvSpPr>
          <p:cNvPr id="191" name="矩形 190"/>
          <p:cNvSpPr/>
          <p:nvPr>
            <p:custDataLst>
              <p:tags r:id="rId59"/>
            </p:custDataLst>
          </p:nvPr>
        </p:nvSpPr>
        <p:spPr>
          <a:xfrm>
            <a:off x="6151455" y="2649635"/>
            <a:ext cx="186302" cy="291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92" name="直接箭头连接符 191"/>
          <p:cNvCxnSpPr/>
          <p:nvPr>
            <p:custDataLst>
              <p:tags r:id="rId60"/>
            </p:custDataLst>
          </p:nvPr>
        </p:nvCxnSpPr>
        <p:spPr>
          <a:xfrm>
            <a:off x="5522782" y="3385995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>
            <p:custDataLst>
              <p:tags r:id="rId61"/>
            </p:custDataLst>
          </p:nvPr>
        </p:nvSpPr>
        <p:spPr>
          <a:xfrm>
            <a:off x="6515668" y="294115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89</a:t>
            </a:r>
          </a:p>
        </p:txBody>
      </p:sp>
      <p:sp>
        <p:nvSpPr>
          <p:cNvPr id="194" name="矩形 193"/>
          <p:cNvSpPr/>
          <p:nvPr>
            <p:custDataLst>
              <p:tags r:id="rId62"/>
            </p:custDataLst>
          </p:nvPr>
        </p:nvSpPr>
        <p:spPr>
          <a:xfrm>
            <a:off x="6513367" y="323327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89</a:t>
            </a:r>
          </a:p>
        </p:txBody>
      </p:sp>
      <p:cxnSp>
        <p:nvCxnSpPr>
          <p:cNvPr id="195" name="直接箭头连接符 194"/>
          <p:cNvCxnSpPr/>
          <p:nvPr>
            <p:custDataLst>
              <p:tags r:id="rId63"/>
            </p:custDataLst>
          </p:nvPr>
        </p:nvCxnSpPr>
        <p:spPr>
          <a:xfrm>
            <a:off x="6222926" y="335994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>
            <p:custDataLst>
              <p:tags r:id="rId64"/>
            </p:custDataLst>
          </p:nvPr>
        </p:nvSpPr>
        <p:spPr>
          <a:xfrm>
            <a:off x="6852306" y="323334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197" name="直接箭头连接符 196"/>
          <p:cNvCxnSpPr/>
          <p:nvPr>
            <p:custDataLst>
              <p:tags r:id="rId65"/>
            </p:custDataLst>
          </p:nvPr>
        </p:nvCxnSpPr>
        <p:spPr>
          <a:xfrm>
            <a:off x="6917353" y="337474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>
            <p:custDataLst>
              <p:tags r:id="rId66"/>
            </p:custDataLst>
          </p:nvPr>
        </p:nvSpPr>
        <p:spPr>
          <a:xfrm>
            <a:off x="7208613" y="323327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199" name="矩形 198"/>
          <p:cNvSpPr/>
          <p:nvPr>
            <p:custDataLst>
              <p:tags r:id="rId67"/>
            </p:custDataLst>
          </p:nvPr>
        </p:nvSpPr>
        <p:spPr>
          <a:xfrm>
            <a:off x="7543375" y="323327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200" name="直接箭头连接符 199"/>
          <p:cNvCxnSpPr/>
          <p:nvPr>
            <p:custDataLst>
              <p:tags r:id="rId68"/>
            </p:custDataLst>
          </p:nvPr>
        </p:nvCxnSpPr>
        <p:spPr>
          <a:xfrm>
            <a:off x="7615205" y="337474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>
            <p:custDataLst>
              <p:tags r:id="rId69"/>
            </p:custDataLst>
          </p:nvPr>
        </p:nvSpPr>
        <p:spPr>
          <a:xfrm>
            <a:off x="7907765" y="322306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96</a:t>
            </a:r>
          </a:p>
        </p:txBody>
      </p:sp>
      <p:sp>
        <p:nvSpPr>
          <p:cNvPr id="202" name="矩形 201"/>
          <p:cNvSpPr/>
          <p:nvPr>
            <p:custDataLst>
              <p:tags r:id="rId70"/>
            </p:custDataLst>
          </p:nvPr>
        </p:nvSpPr>
        <p:spPr>
          <a:xfrm>
            <a:off x="8242527" y="322306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3" name="矩形 202"/>
          <p:cNvSpPr/>
          <p:nvPr>
            <p:custDataLst>
              <p:tags r:id="rId71"/>
            </p:custDataLst>
          </p:nvPr>
        </p:nvSpPr>
        <p:spPr>
          <a:xfrm>
            <a:off x="7208613" y="294361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204" name="矩形 203"/>
          <p:cNvSpPr/>
          <p:nvPr>
            <p:custDataLst>
              <p:tags r:id="rId72"/>
            </p:custDataLst>
          </p:nvPr>
        </p:nvSpPr>
        <p:spPr>
          <a:xfrm>
            <a:off x="7543375" y="294361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5" name="矩形 204"/>
          <p:cNvSpPr/>
          <p:nvPr>
            <p:custDataLst>
              <p:tags r:id="rId73"/>
            </p:custDataLst>
          </p:nvPr>
        </p:nvSpPr>
        <p:spPr>
          <a:xfrm>
            <a:off x="7208613" y="264963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206" name="矩形 205"/>
          <p:cNvSpPr/>
          <p:nvPr>
            <p:custDataLst>
              <p:tags r:id="rId74"/>
            </p:custDataLst>
          </p:nvPr>
        </p:nvSpPr>
        <p:spPr>
          <a:xfrm>
            <a:off x="7543375" y="264963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7" name="矩形 206"/>
          <p:cNvSpPr/>
          <p:nvPr>
            <p:custDataLst>
              <p:tags r:id="rId75"/>
            </p:custDataLst>
          </p:nvPr>
        </p:nvSpPr>
        <p:spPr>
          <a:xfrm>
            <a:off x="8624103" y="3232696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08" name="矩形 207"/>
          <p:cNvSpPr/>
          <p:nvPr>
            <p:custDataLst>
              <p:tags r:id="rId76"/>
            </p:custDataLst>
          </p:nvPr>
        </p:nvSpPr>
        <p:spPr>
          <a:xfrm>
            <a:off x="8868950" y="3232696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09" name="矩形 208"/>
          <p:cNvSpPr/>
          <p:nvPr>
            <p:custDataLst>
              <p:tags r:id="rId77"/>
            </p:custDataLst>
          </p:nvPr>
        </p:nvSpPr>
        <p:spPr>
          <a:xfrm>
            <a:off x="8624103" y="2934821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10" name="矩形 209"/>
          <p:cNvSpPr/>
          <p:nvPr>
            <p:custDataLst>
              <p:tags r:id="rId78"/>
            </p:custDataLst>
          </p:nvPr>
        </p:nvSpPr>
        <p:spPr>
          <a:xfrm>
            <a:off x="8868950" y="2937997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11" name="矩形 210"/>
          <p:cNvSpPr/>
          <p:nvPr>
            <p:custDataLst>
              <p:tags r:id="rId79"/>
            </p:custDataLst>
          </p:nvPr>
        </p:nvSpPr>
        <p:spPr>
          <a:xfrm>
            <a:off x="8624103" y="2643298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12" name="矩形 211"/>
          <p:cNvSpPr/>
          <p:nvPr>
            <p:custDataLst>
              <p:tags r:id="rId80"/>
            </p:custDataLst>
          </p:nvPr>
        </p:nvSpPr>
        <p:spPr>
          <a:xfrm>
            <a:off x="8868950" y="2641278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215" name="直接箭头连接符 214"/>
          <p:cNvCxnSpPr/>
          <p:nvPr>
            <p:custDataLst>
              <p:tags r:id="rId81"/>
            </p:custDataLst>
          </p:nvPr>
        </p:nvCxnSpPr>
        <p:spPr>
          <a:xfrm>
            <a:off x="8330049" y="337474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>
            <p:custDataLst>
              <p:tags r:id="rId82"/>
            </p:custDataLst>
          </p:nvPr>
        </p:nvSpPr>
        <p:spPr>
          <a:xfrm>
            <a:off x="6852061" y="294115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217" name="直接箭头连接符 216"/>
          <p:cNvCxnSpPr/>
          <p:nvPr>
            <p:custDataLst>
              <p:tags r:id="rId83"/>
            </p:custDataLst>
          </p:nvPr>
        </p:nvCxnSpPr>
        <p:spPr>
          <a:xfrm>
            <a:off x="7609507" y="3070069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>
            <p:custDataLst>
              <p:tags r:id="rId84"/>
            </p:custDataLst>
          </p:nvPr>
        </p:nvCxnSpPr>
        <p:spPr>
          <a:xfrm>
            <a:off x="7615205" y="2802295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>
            <p:custDataLst>
              <p:tags r:id="rId85"/>
            </p:custDataLst>
          </p:nvPr>
        </p:nvCxnSpPr>
        <p:spPr>
          <a:xfrm>
            <a:off x="4804812" y="280209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>
            <p:custDataLst>
              <p:tags r:id="rId86"/>
            </p:custDataLst>
          </p:nvPr>
        </p:nvCxnSpPr>
        <p:spPr>
          <a:xfrm>
            <a:off x="4802272" y="307006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>
            <p:custDataLst>
              <p:tags r:id="rId87"/>
            </p:custDataLst>
          </p:nvPr>
        </p:nvCxnSpPr>
        <p:spPr>
          <a:xfrm>
            <a:off x="6221656" y="310467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>
            <p:custDataLst>
              <p:tags r:id="rId88"/>
            </p:custDataLst>
          </p:nvPr>
        </p:nvCxnSpPr>
        <p:spPr>
          <a:xfrm>
            <a:off x="6916981" y="310467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>
            <p:custDataLst>
              <p:tags r:id="rId89"/>
            </p:custDataLst>
          </p:nvPr>
        </p:nvCxnSpPr>
        <p:spPr>
          <a:xfrm>
            <a:off x="6196732" y="280209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213" idx="1"/>
          </p:cNvCxnSpPr>
          <p:nvPr>
            <p:custDataLst>
              <p:tags r:id="rId90"/>
            </p:custDataLst>
          </p:nvPr>
        </p:nvCxnSpPr>
        <p:spPr>
          <a:xfrm flipV="1">
            <a:off x="3360822" y="2497732"/>
            <a:ext cx="5262880" cy="203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91"/>
            </p:custDataLst>
          </p:nvPr>
        </p:nvCxnSpPr>
        <p:spPr>
          <a:xfrm>
            <a:off x="492224" y="2604948"/>
            <a:ext cx="2592000" cy="2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92"/>
            </p:custDataLst>
          </p:nvPr>
        </p:nvCxnSpPr>
        <p:spPr>
          <a:xfrm>
            <a:off x="3084039" y="260545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93"/>
            </p:custDataLst>
          </p:nvPr>
        </p:nvCxnSpPr>
        <p:spPr>
          <a:xfrm>
            <a:off x="3084294" y="2837358"/>
            <a:ext cx="1487805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>
            <p:custDataLst>
              <p:tags r:id="rId94"/>
            </p:custDataLst>
          </p:nvPr>
        </p:nvCxnSpPr>
        <p:spPr>
          <a:xfrm>
            <a:off x="4571844" y="2837233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95"/>
            </p:custDataLst>
          </p:nvPr>
        </p:nvCxnSpPr>
        <p:spPr>
          <a:xfrm>
            <a:off x="4571844" y="310456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96"/>
            </p:custDataLst>
          </p:nvPr>
        </p:nvCxnSpPr>
        <p:spPr>
          <a:xfrm>
            <a:off x="4597499" y="3336468"/>
            <a:ext cx="62611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97"/>
            </p:custDataLst>
          </p:nvPr>
        </p:nvCxnSpPr>
        <p:spPr>
          <a:xfrm>
            <a:off x="5280124" y="3336468"/>
            <a:ext cx="62611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98"/>
            </p:custDataLst>
          </p:nvPr>
        </p:nvSpPr>
        <p:spPr>
          <a:xfrm>
            <a:off x="8870221" y="3954515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7" name="矩形 6"/>
          <p:cNvSpPr/>
          <p:nvPr>
            <p:custDataLst>
              <p:tags r:id="rId99"/>
            </p:custDataLst>
          </p:nvPr>
        </p:nvSpPr>
        <p:spPr>
          <a:xfrm>
            <a:off x="8625373" y="3954515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8" name="矩形 7"/>
          <p:cNvSpPr/>
          <p:nvPr>
            <p:custDataLst>
              <p:tags r:id="rId100"/>
            </p:custDataLst>
          </p:nvPr>
        </p:nvSpPr>
        <p:spPr>
          <a:xfrm>
            <a:off x="4711836" y="4552598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3" name="矩形 12"/>
          <p:cNvSpPr/>
          <p:nvPr>
            <p:custDataLst>
              <p:tags r:id="rId101"/>
            </p:custDataLst>
          </p:nvPr>
        </p:nvSpPr>
        <p:spPr>
          <a:xfrm>
            <a:off x="3286729" y="398629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 dirty="0"/>
          </a:p>
        </p:txBody>
      </p:sp>
      <p:sp>
        <p:nvSpPr>
          <p:cNvPr id="14" name="矩形 13"/>
          <p:cNvSpPr/>
          <p:nvPr>
            <p:custDataLst>
              <p:tags r:id="rId102"/>
            </p:custDataLst>
          </p:nvPr>
        </p:nvSpPr>
        <p:spPr>
          <a:xfrm>
            <a:off x="3286729" y="456099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6" name="矩形 15"/>
          <p:cNvSpPr/>
          <p:nvPr>
            <p:custDataLst>
              <p:tags r:id="rId103"/>
            </p:custDataLst>
          </p:nvPr>
        </p:nvSpPr>
        <p:spPr>
          <a:xfrm>
            <a:off x="4711836" y="484225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7" name="矩形 16"/>
          <p:cNvSpPr/>
          <p:nvPr>
            <p:custDataLst>
              <p:tags r:id="rId104"/>
            </p:custDataLst>
          </p:nvPr>
        </p:nvSpPr>
        <p:spPr>
          <a:xfrm>
            <a:off x="3992868" y="4835843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8" name="矩形 17"/>
          <p:cNvSpPr/>
          <p:nvPr>
            <p:custDataLst>
              <p:tags r:id="rId105"/>
            </p:custDataLst>
          </p:nvPr>
        </p:nvSpPr>
        <p:spPr>
          <a:xfrm>
            <a:off x="3286729" y="485050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19" name="矩形 18"/>
          <p:cNvSpPr/>
          <p:nvPr>
            <p:custDataLst>
              <p:tags r:id="rId106"/>
            </p:custDataLst>
          </p:nvPr>
        </p:nvSpPr>
        <p:spPr>
          <a:xfrm>
            <a:off x="779487" y="426451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20" name="矩形 19"/>
          <p:cNvSpPr/>
          <p:nvPr>
            <p:custDataLst>
              <p:tags r:id="rId107"/>
            </p:custDataLst>
          </p:nvPr>
        </p:nvSpPr>
        <p:spPr>
          <a:xfrm>
            <a:off x="779487" y="484257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2</a:t>
            </a:r>
          </a:p>
        </p:txBody>
      </p:sp>
      <p:sp>
        <p:nvSpPr>
          <p:cNvPr id="21" name="矩形 20"/>
          <p:cNvSpPr/>
          <p:nvPr>
            <p:custDataLst>
              <p:tags r:id="rId108"/>
            </p:custDataLst>
          </p:nvPr>
        </p:nvSpPr>
        <p:spPr>
          <a:xfrm>
            <a:off x="779487" y="4550732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2</a:t>
            </a:r>
          </a:p>
        </p:txBody>
      </p:sp>
      <p:sp>
        <p:nvSpPr>
          <p:cNvPr id="22" name="矩形 21"/>
          <p:cNvSpPr/>
          <p:nvPr>
            <p:custDataLst>
              <p:tags r:id="rId109"/>
            </p:custDataLst>
          </p:nvPr>
        </p:nvSpPr>
        <p:spPr>
          <a:xfrm>
            <a:off x="1112594" y="4550732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3" name="矩形 22"/>
          <p:cNvSpPr/>
          <p:nvPr>
            <p:custDataLst>
              <p:tags r:id="rId110"/>
            </p:custDataLst>
          </p:nvPr>
        </p:nvSpPr>
        <p:spPr>
          <a:xfrm>
            <a:off x="167202" y="4846248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4" name="矩形 23"/>
          <p:cNvSpPr/>
          <p:nvPr>
            <p:custDataLst>
              <p:tags r:id="rId111"/>
            </p:custDataLst>
          </p:nvPr>
        </p:nvSpPr>
        <p:spPr>
          <a:xfrm>
            <a:off x="412049" y="4846248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5" name="矩形 24"/>
          <p:cNvSpPr/>
          <p:nvPr>
            <p:custDataLst>
              <p:tags r:id="rId112"/>
            </p:custDataLst>
          </p:nvPr>
        </p:nvSpPr>
        <p:spPr>
          <a:xfrm>
            <a:off x="167202" y="4548373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6" name="矩形 25"/>
          <p:cNvSpPr/>
          <p:nvPr>
            <p:custDataLst>
              <p:tags r:id="rId113"/>
            </p:custDataLst>
          </p:nvPr>
        </p:nvSpPr>
        <p:spPr>
          <a:xfrm>
            <a:off x="412049" y="4551549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7" name="矩形 26"/>
          <p:cNvSpPr/>
          <p:nvPr>
            <p:custDataLst>
              <p:tags r:id="rId114"/>
            </p:custDataLst>
          </p:nvPr>
        </p:nvSpPr>
        <p:spPr>
          <a:xfrm>
            <a:off x="167202" y="4256850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28" name="矩形 27"/>
          <p:cNvSpPr/>
          <p:nvPr>
            <p:custDataLst>
              <p:tags r:id="rId115"/>
            </p:custDataLst>
          </p:nvPr>
        </p:nvSpPr>
        <p:spPr>
          <a:xfrm>
            <a:off x="412049" y="4254830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29" name="矩形 28"/>
          <p:cNvSpPr/>
          <p:nvPr>
            <p:custDataLst>
              <p:tags r:id="rId116"/>
            </p:custDataLst>
          </p:nvPr>
        </p:nvSpPr>
        <p:spPr>
          <a:xfrm>
            <a:off x="1112594" y="4847501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30" name="矩形 29"/>
          <p:cNvSpPr/>
          <p:nvPr>
            <p:custDataLst>
              <p:tags r:id="rId117"/>
            </p:custDataLst>
          </p:nvPr>
        </p:nvSpPr>
        <p:spPr>
          <a:xfrm>
            <a:off x="1504835" y="4848079"/>
            <a:ext cx="336393" cy="2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10</a:t>
            </a:r>
          </a:p>
        </p:txBody>
      </p:sp>
      <p:sp>
        <p:nvSpPr>
          <p:cNvPr id="31" name="矩形 30"/>
          <p:cNvSpPr/>
          <p:nvPr>
            <p:custDataLst>
              <p:tags r:id="rId118"/>
            </p:custDataLst>
          </p:nvPr>
        </p:nvSpPr>
        <p:spPr>
          <a:xfrm>
            <a:off x="1841500" y="4847590"/>
            <a:ext cx="18605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32" name="矩形 31"/>
          <p:cNvSpPr/>
          <p:nvPr>
            <p:custDataLst>
              <p:tags r:id="rId119"/>
            </p:custDataLst>
          </p:nvPr>
        </p:nvSpPr>
        <p:spPr>
          <a:xfrm>
            <a:off x="2224151" y="484624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15</a:t>
            </a:r>
          </a:p>
        </p:txBody>
      </p:sp>
      <p:sp>
        <p:nvSpPr>
          <p:cNvPr id="33" name="矩形 32"/>
          <p:cNvSpPr/>
          <p:nvPr>
            <p:custDataLst>
              <p:tags r:id="rId120"/>
            </p:custDataLst>
          </p:nvPr>
        </p:nvSpPr>
        <p:spPr>
          <a:xfrm>
            <a:off x="2559222" y="4846246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34" name="矩形 33"/>
          <p:cNvSpPr/>
          <p:nvPr>
            <p:custDataLst>
              <p:tags r:id="rId121"/>
            </p:custDataLst>
          </p:nvPr>
        </p:nvSpPr>
        <p:spPr>
          <a:xfrm>
            <a:off x="5103160" y="4837840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86</a:t>
            </a:r>
          </a:p>
        </p:txBody>
      </p:sp>
      <p:sp>
        <p:nvSpPr>
          <p:cNvPr id="35" name="矩形 34"/>
          <p:cNvSpPr/>
          <p:nvPr>
            <p:custDataLst>
              <p:tags r:id="rId122"/>
            </p:custDataLst>
          </p:nvPr>
        </p:nvSpPr>
        <p:spPr>
          <a:xfrm>
            <a:off x="5427280" y="483783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36" name="直接箭头连接符 35"/>
          <p:cNvCxnSpPr>
            <a:endCxn id="20" idx="1"/>
          </p:cNvCxnSpPr>
          <p:nvPr>
            <p:custDataLst>
              <p:tags r:id="rId123"/>
            </p:custDataLst>
          </p:nvPr>
        </p:nvCxnSpPr>
        <p:spPr>
          <a:xfrm flipV="1">
            <a:off x="470092" y="4988340"/>
            <a:ext cx="309395" cy="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>
            <p:custDataLst>
              <p:tags r:id="rId124"/>
            </p:custDataLst>
          </p:nvPr>
        </p:nvCxnSpPr>
        <p:spPr>
          <a:xfrm>
            <a:off x="478672" y="4686489"/>
            <a:ext cx="297521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125"/>
            </p:custDataLst>
          </p:nvPr>
        </p:nvCxnSpPr>
        <p:spPr>
          <a:xfrm>
            <a:off x="478672" y="4365179"/>
            <a:ext cx="297521" cy="0"/>
          </a:xfrm>
          <a:prstGeom prst="straightConnector1">
            <a:avLst/>
          </a:prstGeom>
          <a:ln w="15875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26"/>
            </p:custDataLst>
          </p:nvPr>
        </p:nvCxnSpPr>
        <p:spPr>
          <a:xfrm>
            <a:off x="1222017" y="495649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127"/>
            </p:custDataLst>
          </p:nvPr>
        </p:nvCxnSpPr>
        <p:spPr>
          <a:xfrm>
            <a:off x="1934379" y="4971847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128"/>
            </p:custDataLst>
          </p:nvPr>
        </p:nvCxnSpPr>
        <p:spPr>
          <a:xfrm>
            <a:off x="3369684" y="4986886"/>
            <a:ext cx="29126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129"/>
            </p:custDataLst>
          </p:nvPr>
        </p:nvCxnSpPr>
        <p:spPr>
          <a:xfrm>
            <a:off x="4085992" y="498455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130"/>
            </p:custDataLst>
          </p:nvPr>
        </p:nvCxnSpPr>
        <p:spPr>
          <a:xfrm>
            <a:off x="4812217" y="4977305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54" idx="1"/>
          </p:cNvCxnSpPr>
          <p:nvPr>
            <p:custDataLst>
              <p:tags r:id="rId131"/>
            </p:custDataLst>
          </p:nvPr>
        </p:nvCxnSpPr>
        <p:spPr>
          <a:xfrm>
            <a:off x="1213790" y="4704819"/>
            <a:ext cx="1732576" cy="25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>
            <p:custDataLst>
              <p:tags r:id="rId132"/>
            </p:custDataLst>
          </p:nvPr>
        </p:nvCxnSpPr>
        <p:spPr>
          <a:xfrm>
            <a:off x="3374792" y="4686489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>
            <p:custDataLst>
              <p:tags r:id="rId133"/>
            </p:custDataLst>
          </p:nvPr>
        </p:nvSpPr>
        <p:spPr>
          <a:xfrm>
            <a:off x="167202" y="3965327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47" name="矩形 46"/>
          <p:cNvSpPr/>
          <p:nvPr>
            <p:custDataLst>
              <p:tags r:id="rId134"/>
            </p:custDataLst>
          </p:nvPr>
        </p:nvSpPr>
        <p:spPr>
          <a:xfrm>
            <a:off x="412050" y="3965327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48" name="矩形 47"/>
          <p:cNvSpPr/>
          <p:nvPr>
            <p:custDataLst>
              <p:tags r:id="rId135"/>
            </p:custDataLst>
          </p:nvPr>
        </p:nvSpPr>
        <p:spPr>
          <a:xfrm>
            <a:off x="1112630" y="426451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49" name="直接箭头连接符 48"/>
          <p:cNvCxnSpPr/>
          <p:nvPr>
            <p:custDataLst>
              <p:tags r:id="rId136"/>
            </p:custDataLst>
          </p:nvPr>
        </p:nvCxnSpPr>
        <p:spPr>
          <a:xfrm>
            <a:off x="2651979" y="4971847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>
            <p:custDataLst>
              <p:tags r:id="rId137"/>
            </p:custDataLst>
          </p:nvPr>
        </p:nvCxnSpPr>
        <p:spPr>
          <a:xfrm>
            <a:off x="1200502" y="4430583"/>
            <a:ext cx="174273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138"/>
            </p:custDataLst>
          </p:nvPr>
        </p:nvCxnSpPr>
        <p:spPr>
          <a:xfrm>
            <a:off x="488414" y="4120693"/>
            <a:ext cx="2454825" cy="29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>
            <p:custDataLst>
              <p:tags r:id="rId139"/>
            </p:custDataLst>
          </p:nvPr>
        </p:nvSpPr>
        <p:spPr>
          <a:xfrm>
            <a:off x="2946366" y="398556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53" name="矩形 52"/>
          <p:cNvSpPr/>
          <p:nvPr>
            <p:custDataLst>
              <p:tags r:id="rId140"/>
            </p:custDataLst>
          </p:nvPr>
        </p:nvSpPr>
        <p:spPr>
          <a:xfrm>
            <a:off x="2946366" y="4271339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54" name="矩形 53"/>
          <p:cNvSpPr/>
          <p:nvPr>
            <p:custDataLst>
              <p:tags r:id="rId141"/>
            </p:custDataLst>
          </p:nvPr>
        </p:nvSpPr>
        <p:spPr>
          <a:xfrm>
            <a:off x="2946366" y="456099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55" name="矩形 54"/>
          <p:cNvSpPr/>
          <p:nvPr>
            <p:custDataLst>
              <p:tags r:id="rId142"/>
            </p:custDataLst>
          </p:nvPr>
        </p:nvSpPr>
        <p:spPr>
          <a:xfrm>
            <a:off x="3286729" y="4271339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56" name="矩形 55"/>
          <p:cNvSpPr/>
          <p:nvPr>
            <p:custDataLst>
              <p:tags r:id="rId143"/>
            </p:custDataLst>
          </p:nvPr>
        </p:nvSpPr>
        <p:spPr>
          <a:xfrm>
            <a:off x="2946366" y="485050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16</a:t>
            </a:r>
          </a:p>
        </p:txBody>
      </p:sp>
      <p:sp>
        <p:nvSpPr>
          <p:cNvPr id="57" name="矩形 56"/>
          <p:cNvSpPr/>
          <p:nvPr>
            <p:custDataLst>
              <p:tags r:id="rId144"/>
            </p:custDataLst>
          </p:nvPr>
        </p:nvSpPr>
        <p:spPr>
          <a:xfrm>
            <a:off x="3657797" y="483584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31</a:t>
            </a:r>
          </a:p>
        </p:txBody>
      </p:sp>
      <p:sp>
        <p:nvSpPr>
          <p:cNvPr id="58" name="矩形 57"/>
          <p:cNvSpPr/>
          <p:nvPr>
            <p:custDataLst>
              <p:tags r:id="rId145"/>
            </p:custDataLst>
          </p:nvPr>
        </p:nvSpPr>
        <p:spPr>
          <a:xfrm>
            <a:off x="4377074" y="484225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59" name="矩形 58"/>
          <p:cNvSpPr/>
          <p:nvPr>
            <p:custDataLst>
              <p:tags r:id="rId146"/>
            </p:custDataLst>
          </p:nvPr>
        </p:nvSpPr>
        <p:spPr>
          <a:xfrm>
            <a:off x="4377074" y="455259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sp>
        <p:nvSpPr>
          <p:cNvPr id="60" name="矩形 59"/>
          <p:cNvSpPr/>
          <p:nvPr>
            <p:custDataLst>
              <p:tags r:id="rId147"/>
            </p:custDataLst>
          </p:nvPr>
        </p:nvSpPr>
        <p:spPr>
          <a:xfrm>
            <a:off x="4377074" y="4258616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71</a:t>
            </a:r>
          </a:p>
        </p:txBody>
      </p:sp>
      <p:cxnSp>
        <p:nvCxnSpPr>
          <p:cNvPr id="61" name="直接箭头连接符 60"/>
          <p:cNvCxnSpPr/>
          <p:nvPr>
            <p:custDataLst>
              <p:tags r:id="rId148"/>
            </p:custDataLst>
          </p:nvPr>
        </p:nvCxnSpPr>
        <p:spPr>
          <a:xfrm>
            <a:off x="3374792" y="4434048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>
            <p:custDataLst>
              <p:tags r:id="rId149"/>
            </p:custDataLst>
          </p:nvPr>
        </p:nvSpPr>
        <p:spPr>
          <a:xfrm>
            <a:off x="6516938" y="4543898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89</a:t>
            </a:r>
          </a:p>
        </p:txBody>
      </p:sp>
      <p:sp>
        <p:nvSpPr>
          <p:cNvPr id="70" name="矩形 69"/>
          <p:cNvSpPr/>
          <p:nvPr>
            <p:custDataLst>
              <p:tags r:id="rId150"/>
            </p:custDataLst>
          </p:nvPr>
        </p:nvSpPr>
        <p:spPr>
          <a:xfrm>
            <a:off x="6514637" y="483601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89</a:t>
            </a:r>
          </a:p>
        </p:txBody>
      </p:sp>
      <p:sp>
        <p:nvSpPr>
          <p:cNvPr id="72" name="矩形 71"/>
          <p:cNvSpPr/>
          <p:nvPr>
            <p:custDataLst>
              <p:tags r:id="rId151"/>
            </p:custDataLst>
          </p:nvPr>
        </p:nvSpPr>
        <p:spPr>
          <a:xfrm>
            <a:off x="6853576" y="483608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73" name="直接箭头连接符 72"/>
          <p:cNvCxnSpPr/>
          <p:nvPr>
            <p:custDataLst>
              <p:tags r:id="rId152"/>
            </p:custDataLst>
          </p:nvPr>
        </p:nvCxnSpPr>
        <p:spPr>
          <a:xfrm>
            <a:off x="6918623" y="497748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>
            <p:custDataLst>
              <p:tags r:id="rId153"/>
            </p:custDataLst>
          </p:nvPr>
        </p:nvSpPr>
        <p:spPr>
          <a:xfrm>
            <a:off x="7209883" y="483601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75" name="矩形 74"/>
          <p:cNvSpPr/>
          <p:nvPr>
            <p:custDataLst>
              <p:tags r:id="rId154"/>
            </p:custDataLst>
          </p:nvPr>
        </p:nvSpPr>
        <p:spPr>
          <a:xfrm>
            <a:off x="7544645" y="483601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76" name="直接箭头连接符 75"/>
          <p:cNvCxnSpPr/>
          <p:nvPr>
            <p:custDataLst>
              <p:tags r:id="rId155"/>
            </p:custDataLst>
          </p:nvPr>
        </p:nvCxnSpPr>
        <p:spPr>
          <a:xfrm>
            <a:off x="7616475" y="497748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>
            <p:custDataLst>
              <p:tags r:id="rId156"/>
            </p:custDataLst>
          </p:nvPr>
        </p:nvSpPr>
        <p:spPr>
          <a:xfrm>
            <a:off x="7909035" y="4825804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96</a:t>
            </a:r>
          </a:p>
        </p:txBody>
      </p:sp>
      <p:sp>
        <p:nvSpPr>
          <p:cNvPr id="78" name="矩形 77"/>
          <p:cNvSpPr/>
          <p:nvPr>
            <p:custDataLst>
              <p:tags r:id="rId157"/>
            </p:custDataLst>
          </p:nvPr>
        </p:nvSpPr>
        <p:spPr>
          <a:xfrm>
            <a:off x="8243797" y="4825804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79" name="矩形 78"/>
          <p:cNvSpPr/>
          <p:nvPr>
            <p:custDataLst>
              <p:tags r:id="rId158"/>
            </p:custDataLst>
          </p:nvPr>
        </p:nvSpPr>
        <p:spPr>
          <a:xfrm>
            <a:off x="7209883" y="4546357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80" name="矩形 79"/>
          <p:cNvSpPr/>
          <p:nvPr>
            <p:custDataLst>
              <p:tags r:id="rId159"/>
            </p:custDataLst>
          </p:nvPr>
        </p:nvSpPr>
        <p:spPr>
          <a:xfrm>
            <a:off x="7544645" y="454635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1" name="矩形 80"/>
          <p:cNvSpPr/>
          <p:nvPr>
            <p:custDataLst>
              <p:tags r:id="rId160"/>
            </p:custDataLst>
          </p:nvPr>
        </p:nvSpPr>
        <p:spPr>
          <a:xfrm>
            <a:off x="7209883" y="4252375"/>
            <a:ext cx="336393" cy="29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/>
              <a:t>91</a:t>
            </a:r>
          </a:p>
        </p:txBody>
      </p:sp>
      <p:sp>
        <p:nvSpPr>
          <p:cNvPr id="82" name="矩形 81"/>
          <p:cNvSpPr/>
          <p:nvPr>
            <p:custDataLst>
              <p:tags r:id="rId161"/>
            </p:custDataLst>
          </p:nvPr>
        </p:nvSpPr>
        <p:spPr>
          <a:xfrm>
            <a:off x="7544645" y="4252375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3" name="矩形 82"/>
          <p:cNvSpPr/>
          <p:nvPr>
            <p:custDataLst>
              <p:tags r:id="rId162"/>
            </p:custDataLst>
          </p:nvPr>
        </p:nvSpPr>
        <p:spPr>
          <a:xfrm>
            <a:off x="8625373" y="4835436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84" name="矩形 83"/>
          <p:cNvSpPr/>
          <p:nvPr>
            <p:custDataLst>
              <p:tags r:id="rId163"/>
            </p:custDataLst>
          </p:nvPr>
        </p:nvSpPr>
        <p:spPr>
          <a:xfrm>
            <a:off x="8870220" y="4835436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5" name="矩形 84"/>
          <p:cNvSpPr/>
          <p:nvPr>
            <p:custDataLst>
              <p:tags r:id="rId164"/>
            </p:custDataLst>
          </p:nvPr>
        </p:nvSpPr>
        <p:spPr>
          <a:xfrm>
            <a:off x="8625373" y="4537561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86" name="矩形 85"/>
          <p:cNvSpPr/>
          <p:nvPr>
            <p:custDataLst>
              <p:tags r:id="rId165"/>
            </p:custDataLst>
          </p:nvPr>
        </p:nvSpPr>
        <p:spPr>
          <a:xfrm>
            <a:off x="8870220" y="4540737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sp>
        <p:nvSpPr>
          <p:cNvPr id="87" name="矩形 86"/>
          <p:cNvSpPr/>
          <p:nvPr>
            <p:custDataLst>
              <p:tags r:id="rId166"/>
            </p:custDataLst>
          </p:nvPr>
        </p:nvSpPr>
        <p:spPr>
          <a:xfrm>
            <a:off x="8625373" y="4246038"/>
            <a:ext cx="240095" cy="29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2</a:t>
            </a:r>
          </a:p>
        </p:txBody>
      </p:sp>
      <p:sp>
        <p:nvSpPr>
          <p:cNvPr id="88" name="矩形 87"/>
          <p:cNvSpPr/>
          <p:nvPr>
            <p:custDataLst>
              <p:tags r:id="rId167"/>
            </p:custDataLst>
          </p:nvPr>
        </p:nvSpPr>
        <p:spPr>
          <a:xfrm>
            <a:off x="8870220" y="4244018"/>
            <a:ext cx="142219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89" name="直接箭头连接符 88"/>
          <p:cNvCxnSpPr/>
          <p:nvPr>
            <p:custDataLst>
              <p:tags r:id="rId168"/>
            </p:custDataLst>
          </p:nvPr>
        </p:nvCxnSpPr>
        <p:spPr>
          <a:xfrm>
            <a:off x="8331319" y="4977484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>
            <p:custDataLst>
              <p:tags r:id="rId169"/>
            </p:custDataLst>
          </p:nvPr>
        </p:nvSpPr>
        <p:spPr>
          <a:xfrm>
            <a:off x="6853331" y="4543897"/>
            <a:ext cx="186302" cy="291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00"/>
          </a:p>
        </p:txBody>
      </p:sp>
      <p:cxnSp>
        <p:nvCxnSpPr>
          <p:cNvPr id="91" name="直接箭头连接符 90"/>
          <p:cNvCxnSpPr/>
          <p:nvPr>
            <p:custDataLst>
              <p:tags r:id="rId170"/>
            </p:custDataLst>
          </p:nvPr>
        </p:nvCxnSpPr>
        <p:spPr>
          <a:xfrm>
            <a:off x="7610777" y="4672809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>
            <p:custDataLst>
              <p:tags r:id="rId171"/>
            </p:custDataLst>
          </p:nvPr>
        </p:nvCxnSpPr>
        <p:spPr>
          <a:xfrm>
            <a:off x="7616475" y="4405035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>
            <p:custDataLst>
              <p:tags r:id="rId172"/>
            </p:custDataLst>
          </p:nvPr>
        </p:nvCxnSpPr>
        <p:spPr>
          <a:xfrm>
            <a:off x="6918251" y="4707413"/>
            <a:ext cx="29126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7" idx="1"/>
          </p:cNvCxnSpPr>
          <p:nvPr>
            <p:custDataLst>
              <p:tags r:id="rId173"/>
            </p:custDataLst>
          </p:nvPr>
        </p:nvCxnSpPr>
        <p:spPr>
          <a:xfrm flipV="1">
            <a:off x="3362092" y="4101107"/>
            <a:ext cx="5262880" cy="203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>
            <p:custDataLst>
              <p:tags r:id="rId174"/>
            </p:custDataLst>
          </p:nvPr>
        </p:nvCxnSpPr>
        <p:spPr>
          <a:xfrm>
            <a:off x="493494" y="4207688"/>
            <a:ext cx="2592000" cy="2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>
            <p:custDataLst>
              <p:tags r:id="rId175"/>
            </p:custDataLst>
          </p:nvPr>
        </p:nvCxnSpPr>
        <p:spPr>
          <a:xfrm>
            <a:off x="3085309" y="420819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>
            <p:custDataLst>
              <p:tags r:id="rId176"/>
            </p:custDataLst>
          </p:nvPr>
        </p:nvCxnSpPr>
        <p:spPr>
          <a:xfrm>
            <a:off x="3085564" y="4440098"/>
            <a:ext cx="1487805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>
            <p:custDataLst>
              <p:tags r:id="rId177"/>
            </p:custDataLst>
          </p:nvPr>
        </p:nvCxnSpPr>
        <p:spPr>
          <a:xfrm>
            <a:off x="4573114" y="4439973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>
            <p:custDataLst>
              <p:tags r:id="rId178"/>
            </p:custDataLst>
          </p:nvPr>
        </p:nvCxnSpPr>
        <p:spPr>
          <a:xfrm>
            <a:off x="4573114" y="4707308"/>
            <a:ext cx="0" cy="231683"/>
          </a:xfrm>
          <a:prstGeom prst="straightConnector1">
            <a:avLst/>
          </a:prstGeom>
          <a:ln w="12700">
            <a:solidFill>
              <a:srgbClr val="F2474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>
            <p:custDataLst>
              <p:tags r:id="rId179"/>
            </p:custDataLst>
          </p:nvPr>
        </p:nvCxnSpPr>
        <p:spPr>
          <a:xfrm>
            <a:off x="4598769" y="4939208"/>
            <a:ext cx="62611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>
            <p:custDataLst>
              <p:tags r:id="rId180"/>
            </p:custDataLst>
          </p:nvPr>
        </p:nvCxnSpPr>
        <p:spPr>
          <a:xfrm>
            <a:off x="5281394" y="4939208"/>
            <a:ext cx="62611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81" idx="1"/>
          </p:cNvCxnSpPr>
          <p:nvPr>
            <p:custDataLst>
              <p:tags r:id="rId181"/>
            </p:custDataLst>
          </p:nvPr>
        </p:nvCxnSpPr>
        <p:spPr>
          <a:xfrm flipV="1">
            <a:off x="4802810" y="4398114"/>
            <a:ext cx="2407285" cy="698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>
            <p:custDataLst>
              <p:tags r:id="rId182"/>
            </p:custDataLst>
          </p:nvPr>
        </p:nvCxnSpPr>
        <p:spPr>
          <a:xfrm>
            <a:off x="4783760" y="4702279"/>
            <a:ext cx="1732576" cy="25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>
            <p:custDataLst>
              <p:tags r:id="rId183"/>
            </p:custDataLst>
          </p:nvPr>
        </p:nvCxnSpPr>
        <p:spPr>
          <a:xfrm>
            <a:off x="5501942" y="4956654"/>
            <a:ext cx="101180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MemTable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7755890" cy="4177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为什么选择跳表？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VS.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平衡树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）点查询时，跳表和平衡树的时间复杂度都为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O(lg n)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，大体相当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）范围查询时，平衡树操作更复杂，跳表只需找到最小值后再一层索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引上遍历即可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）平衡树上的插入和删除可能会引发子树的调整，逻辑复杂；而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插入和删除只需修改相邻节点的指针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的算法实现更简单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VS.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哈希表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）哈希表只能实现点查询，不适宜做范围查询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跳表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vs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链表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）链表的插入时间复杂度是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O(1);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）链表的查询、删除和修改时间复杂度是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O(n)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872105" y="3375025"/>
            <a:ext cx="4208145" cy="2438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841625" y="2079625"/>
            <a:ext cx="4268470" cy="3774440"/>
          </a:xfrm>
          <a:prstGeom prst="rect">
            <a:avLst/>
          </a:prstGeom>
          <a:noFill/>
          <a:ln w="15875" cmpd="sng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2425" y="2247900"/>
            <a:ext cx="916940" cy="6007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写请求的实现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8216265" cy="980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写方法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(key, value) / </a:t>
            </a: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merge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(key, value) / </a:t>
            </a: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delete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(key);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00B0F0"/>
                </a:solidFill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DeleteRange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(key1, key2)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：删除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值在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(key1, key2)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范围内的所有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KV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64865" y="2232025"/>
            <a:ext cx="1024255" cy="3892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MemTable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05425" y="2120900"/>
            <a:ext cx="974090" cy="6007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Immutable</a:t>
            </a:r>
          </a:p>
          <a:p>
            <a:pPr algn="ctr"/>
            <a:r>
              <a:rPr lang="en-US" altLang="zh-CN" sz="1200"/>
              <a:t>MemTable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617345" y="2234565"/>
            <a:ext cx="723900" cy="373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Writer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270000" y="3415665"/>
            <a:ext cx="1405890" cy="5492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Write-Ahead Log</a:t>
            </a:r>
          </a:p>
          <a:p>
            <a:pPr algn="ctr"/>
            <a:r>
              <a:rPr lang="en-US" altLang="zh-CN" sz="1200"/>
              <a:t>(WAL)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459230" y="4610100"/>
            <a:ext cx="1039495" cy="4184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Manifest Log</a:t>
            </a:r>
            <a:endParaRPr lang="zh-CN" altLang="en-US" sz="1200"/>
          </a:p>
        </p:txBody>
      </p:sp>
      <p:sp>
        <p:nvSpPr>
          <p:cNvPr id="15" name="圆角矩形 14"/>
          <p:cNvSpPr/>
          <p:nvPr/>
        </p:nvSpPr>
        <p:spPr>
          <a:xfrm>
            <a:off x="3364865" y="34861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 file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179570" y="34861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17" name="圆角矩形 16"/>
          <p:cNvSpPr/>
          <p:nvPr/>
        </p:nvSpPr>
        <p:spPr>
          <a:xfrm>
            <a:off x="3364865" y="39814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SST file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179570" y="39814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19" name="圆角矩形 18"/>
          <p:cNvSpPr/>
          <p:nvPr/>
        </p:nvSpPr>
        <p:spPr>
          <a:xfrm>
            <a:off x="4994275" y="39814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0" name="圆角矩形 19"/>
          <p:cNvSpPr/>
          <p:nvPr/>
        </p:nvSpPr>
        <p:spPr>
          <a:xfrm>
            <a:off x="3364865" y="44767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4179570" y="44767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2" name="圆角矩形 21"/>
          <p:cNvSpPr/>
          <p:nvPr/>
        </p:nvSpPr>
        <p:spPr>
          <a:xfrm>
            <a:off x="4994275" y="44767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5808980" y="447675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6" name="圆角矩形 25"/>
          <p:cNvSpPr/>
          <p:nvPr/>
        </p:nvSpPr>
        <p:spPr>
          <a:xfrm>
            <a:off x="3364865" y="535559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7" name="圆角矩形 26"/>
          <p:cNvSpPr/>
          <p:nvPr/>
        </p:nvSpPr>
        <p:spPr>
          <a:xfrm>
            <a:off x="4179570" y="535559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8" name="圆角矩形 27"/>
          <p:cNvSpPr/>
          <p:nvPr/>
        </p:nvSpPr>
        <p:spPr>
          <a:xfrm>
            <a:off x="4994275" y="535559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29" name="圆角矩形 28"/>
          <p:cNvSpPr/>
          <p:nvPr/>
        </p:nvSpPr>
        <p:spPr>
          <a:xfrm>
            <a:off x="5808980" y="5355590"/>
            <a:ext cx="671195" cy="3403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3345815" y="4817110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480175" y="5341620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756920" y="2943860"/>
            <a:ext cx="644906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900045" y="3518535"/>
            <a:ext cx="445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L0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900045" y="4013835"/>
            <a:ext cx="445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900045" y="4509135"/>
            <a:ext cx="445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L2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919095" y="5387975"/>
            <a:ext cx="445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Ln</a:t>
            </a:r>
          </a:p>
        </p:txBody>
      </p:sp>
      <p:cxnSp>
        <p:nvCxnSpPr>
          <p:cNvPr id="43" name="直接箭头连接符 42"/>
          <p:cNvCxnSpPr>
            <a:stCxn id="8" idx="3"/>
            <a:endCxn id="4" idx="1"/>
          </p:cNvCxnSpPr>
          <p:nvPr/>
        </p:nvCxnSpPr>
        <p:spPr>
          <a:xfrm>
            <a:off x="2341245" y="2421255"/>
            <a:ext cx="102362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2"/>
            <a:endCxn id="13" idx="0"/>
          </p:cNvCxnSpPr>
          <p:nvPr/>
        </p:nvCxnSpPr>
        <p:spPr>
          <a:xfrm flipH="1">
            <a:off x="1972945" y="2607945"/>
            <a:ext cx="6350" cy="80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4" idx="0"/>
            <a:endCxn id="13" idx="2"/>
          </p:cNvCxnSpPr>
          <p:nvPr/>
        </p:nvCxnSpPr>
        <p:spPr>
          <a:xfrm flipH="1" flipV="1">
            <a:off x="1972945" y="3964940"/>
            <a:ext cx="6350" cy="645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</p:cNvCxnSpPr>
          <p:nvPr/>
        </p:nvCxnSpPr>
        <p:spPr>
          <a:xfrm flipV="1">
            <a:off x="2498725" y="4817110"/>
            <a:ext cx="325120" cy="2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" idx="3"/>
            <a:endCxn id="6" idx="1"/>
          </p:cNvCxnSpPr>
          <p:nvPr/>
        </p:nvCxnSpPr>
        <p:spPr>
          <a:xfrm flipV="1">
            <a:off x="4389120" y="2421255"/>
            <a:ext cx="91630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7" idx="2"/>
            <a:endCxn id="16" idx="3"/>
          </p:cNvCxnSpPr>
          <p:nvPr/>
        </p:nvCxnSpPr>
        <p:spPr>
          <a:xfrm rot="5400000">
            <a:off x="4966970" y="2732405"/>
            <a:ext cx="807720" cy="1040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497070" y="2127885"/>
            <a:ext cx="497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Full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925820" y="3140075"/>
            <a:ext cx="6838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Flush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69950" y="2668270"/>
            <a:ext cx="927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Memory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56920" y="2943860"/>
            <a:ext cx="1279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Persistent Media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8825" y="5877560"/>
            <a:ext cx="7628255" cy="980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将要写的数据先写入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WAL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，再写入内存中的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MemTable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Immutable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MemTable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flush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时再存入磁盘；</a:t>
            </a: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053590" y="4014470"/>
            <a:ext cx="4744720" cy="43307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读请求的实现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7841615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的查找顺序：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MemTable&gt;SSTable(L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)&gt;....&gt;SSTable(L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38580" y="2436495"/>
            <a:ext cx="6060440" cy="3171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07895" y="3561080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0-50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97250" y="3561080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51-100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207895" y="305752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0-100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207895" y="265620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0-100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207895" y="406463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0-24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397250" y="406463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25-50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586605" y="406463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51-75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75960" y="406463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76-100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207895" y="4568190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0-13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427730" y="4568190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14-25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586605" y="4568190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26-38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775960" y="4568190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39-50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207895" y="507174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51-63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397250" y="507174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64-75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586605" y="507174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76-88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775960" y="5071745"/>
            <a:ext cx="8591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89-100</a:t>
            </a:r>
          </a:p>
        </p:txBody>
      </p:sp>
      <p:sp>
        <p:nvSpPr>
          <p:cNvPr id="26" name="矩形 25"/>
          <p:cNvSpPr/>
          <p:nvPr/>
        </p:nvSpPr>
        <p:spPr>
          <a:xfrm>
            <a:off x="2053590" y="3510915"/>
            <a:ext cx="2343785" cy="43307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053590" y="2577465"/>
            <a:ext cx="1164590" cy="862965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53590" y="4517390"/>
            <a:ext cx="4745355" cy="94615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38580" y="2871470"/>
            <a:ext cx="710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0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338580" y="3589655"/>
            <a:ext cx="710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338580" y="4093210"/>
            <a:ext cx="710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2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343025" y="4852670"/>
            <a:ext cx="710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3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009140" y="1492250"/>
            <a:ext cx="1257300" cy="5918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MemTable</a:t>
            </a:r>
          </a:p>
          <a:p>
            <a:pPr algn="ctr"/>
            <a:r>
              <a:rPr lang="en-US" altLang="zh-CN" sz="1200"/>
              <a:t>0-100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791200" y="1612265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Get(40)</a:t>
            </a:r>
          </a:p>
        </p:txBody>
      </p:sp>
      <p:cxnSp>
        <p:nvCxnSpPr>
          <p:cNvPr id="36" name="直接箭头连接符 35"/>
          <p:cNvCxnSpPr>
            <a:stCxn id="35" idx="1"/>
            <a:endCxn id="33" idx="3"/>
          </p:cNvCxnSpPr>
          <p:nvPr/>
        </p:nvCxnSpPr>
        <p:spPr>
          <a:xfrm flipH="1" flipV="1">
            <a:off x="3266440" y="1788160"/>
            <a:ext cx="2524760" cy="82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8" idx="3"/>
          </p:cNvCxnSpPr>
          <p:nvPr/>
        </p:nvCxnSpPr>
        <p:spPr>
          <a:xfrm flipH="1">
            <a:off x="3067050" y="1804035"/>
            <a:ext cx="2724150" cy="10185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1"/>
            <a:endCxn id="7" idx="3"/>
          </p:cNvCxnSpPr>
          <p:nvPr/>
        </p:nvCxnSpPr>
        <p:spPr>
          <a:xfrm flipH="1">
            <a:off x="3067050" y="1796415"/>
            <a:ext cx="2724150" cy="14274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1"/>
            <a:endCxn id="4" idx="3"/>
          </p:cNvCxnSpPr>
          <p:nvPr/>
        </p:nvCxnSpPr>
        <p:spPr>
          <a:xfrm flipH="1">
            <a:off x="3067050" y="1796415"/>
            <a:ext cx="2724150" cy="193103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256405" y="1796415"/>
            <a:ext cx="1534795" cy="243459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1"/>
            <a:endCxn id="20" idx="0"/>
          </p:cNvCxnSpPr>
          <p:nvPr/>
        </p:nvCxnSpPr>
        <p:spPr>
          <a:xfrm>
            <a:off x="5791200" y="1796415"/>
            <a:ext cx="414655" cy="27717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053590" y="4014470"/>
            <a:ext cx="4745355" cy="43307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223385" y="19805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490085" y="14357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343910" y="26200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256405" y="26892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810760" y="31426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000115" y="31426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6280" y="5608320"/>
            <a:ext cx="7813040" cy="796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1" indent="-285750">
              <a:buFont typeface="Wingdings" panose="05000000000000000000" charset="0"/>
              <a:buChar char="l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MemTable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中查找，若找不到，则从 Immutable Memtable 中查找，若依旧找不到，则进入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SSTable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从低层到高层依次查找，直到找到或遍历完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SSTable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的最后一层后停止；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780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关系数据转换为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关系的键值存储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790" y="1084580"/>
            <a:ext cx="6337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Key-Value Store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用来存储、检索和管理一个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key, value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的集合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e.g., { (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brand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, Apple), </a:t>
            </a:r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(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, MacBook Air), </a:t>
            </a:r>
          </a:p>
          <a:p>
            <a:pPr lvl="3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size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, 13), </a:t>
            </a:r>
          </a:p>
          <a:p>
            <a:pPr lvl="3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color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, silver) }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每一个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至多出现一次；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与哈希表或字典等索引结构类似；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以学生表为例，应该怎么用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数据来表示这个表？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93815" y="3148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Group 17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30584" y="4037050"/>
          <a:ext cx="4267200" cy="15820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Ssex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743075" y="4282440"/>
            <a:ext cx="1952625" cy="886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Compaction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802513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LSM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存在的问题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读放大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Read Amplificaiton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多操作可能访问多层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，产生较多随机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这种问题在面临范围查询时，更为明显；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空间放大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Space Amplificaiton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旧数据不会马上清理，占用更多空间；</a:t>
            </a: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解决方法：Compaction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对数据进行合并压缩，减少过期、冗余数据；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存在多种压缩策略；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写放大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Write Amplificaiton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合并后的结果重新落盘，导致额外的写操作；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Compaction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8025130" cy="341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Compaction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策略：磁盘文件按层组织，层级越高，数据越旧</a:t>
            </a:r>
          </a:p>
          <a:p>
            <a:pPr marL="342900" lvl="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Leveling Merge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每层只维护一个组件，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n+1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中存放的组件比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中的组件大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倍；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层的组件与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n+1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中的组件合并后生成一个更大的组件存入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n+1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中，并销毁旧的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中的组件；</a:t>
            </a:r>
          </a:p>
          <a:p>
            <a:pPr lvl="1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Tiering Merge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每层维护不超过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个组件，当某一层的组件数到达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时，将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个组件合并形成一个新的组件并存入下一层；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在最高层合并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个组件时，新生成的组件依然存储在这一层；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2023110" y="2507615"/>
            <a:ext cx="549910" cy="3321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1251585" y="2564130"/>
            <a:ext cx="710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</a:t>
            </a:r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1102995" y="2977515"/>
            <a:ext cx="85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n+1</a:t>
            </a:r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2023110" y="2921000"/>
            <a:ext cx="904240" cy="3321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42" name="圆角矩形 41"/>
          <p:cNvSpPr/>
          <p:nvPr>
            <p:custDataLst>
              <p:tags r:id="rId5"/>
            </p:custDataLst>
          </p:nvPr>
        </p:nvSpPr>
        <p:spPr>
          <a:xfrm>
            <a:off x="4717415" y="2921000"/>
            <a:ext cx="1311910" cy="3321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1102995" y="3390900"/>
            <a:ext cx="85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n+2</a:t>
            </a:r>
          </a:p>
        </p:txBody>
      </p:sp>
      <p:sp>
        <p:nvSpPr>
          <p:cNvPr id="44" name="圆角矩形 43"/>
          <p:cNvSpPr/>
          <p:nvPr>
            <p:custDataLst>
              <p:tags r:id="rId7"/>
            </p:custDataLst>
          </p:nvPr>
        </p:nvSpPr>
        <p:spPr>
          <a:xfrm>
            <a:off x="2023110" y="3334385"/>
            <a:ext cx="171259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45" name="圆角矩形 44"/>
          <p:cNvSpPr/>
          <p:nvPr>
            <p:custDataLst>
              <p:tags r:id="rId8"/>
            </p:custDataLst>
          </p:nvPr>
        </p:nvSpPr>
        <p:spPr>
          <a:xfrm>
            <a:off x="4717415" y="3334385"/>
            <a:ext cx="171259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cxnSp>
        <p:nvCxnSpPr>
          <p:cNvPr id="46" name="直接连接符 45"/>
          <p:cNvCxnSpPr>
            <a:stCxn id="17" idx="3"/>
          </p:cNvCxnSpPr>
          <p:nvPr/>
        </p:nvCxnSpPr>
        <p:spPr>
          <a:xfrm>
            <a:off x="2573020" y="2673985"/>
            <a:ext cx="56578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3"/>
          </p:cNvCxnSpPr>
          <p:nvPr/>
        </p:nvCxnSpPr>
        <p:spPr>
          <a:xfrm>
            <a:off x="2927350" y="3087370"/>
            <a:ext cx="211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138805" y="2673985"/>
            <a:ext cx="0" cy="41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2" idx="1"/>
          </p:cNvCxnSpPr>
          <p:nvPr/>
        </p:nvCxnSpPr>
        <p:spPr>
          <a:xfrm>
            <a:off x="3133090" y="2864485"/>
            <a:ext cx="1584325" cy="222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459480" y="265811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</a:rPr>
              <a:t>merge</a:t>
            </a:r>
          </a:p>
        </p:txBody>
      </p:sp>
      <p:sp>
        <p:nvSpPr>
          <p:cNvPr id="54" name="圆角矩形 53"/>
          <p:cNvSpPr/>
          <p:nvPr>
            <p:custDataLst>
              <p:tags r:id="rId9"/>
            </p:custDataLst>
          </p:nvPr>
        </p:nvSpPr>
        <p:spPr>
          <a:xfrm>
            <a:off x="2023110" y="4802505"/>
            <a:ext cx="549910" cy="3321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55" name="文本框 54"/>
          <p:cNvSpPr txBox="1"/>
          <p:nvPr>
            <p:custDataLst>
              <p:tags r:id="rId10"/>
            </p:custDataLst>
          </p:nvPr>
        </p:nvSpPr>
        <p:spPr>
          <a:xfrm>
            <a:off x="1177290" y="5042535"/>
            <a:ext cx="710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</a:t>
            </a:r>
          </a:p>
        </p:txBody>
      </p:sp>
      <p:sp>
        <p:nvSpPr>
          <p:cNvPr id="56" name="文本框 55"/>
          <p:cNvSpPr txBox="1"/>
          <p:nvPr>
            <p:custDataLst>
              <p:tags r:id="rId11"/>
            </p:custDataLst>
          </p:nvPr>
        </p:nvSpPr>
        <p:spPr>
          <a:xfrm>
            <a:off x="1102995" y="5623560"/>
            <a:ext cx="85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n+1</a:t>
            </a:r>
          </a:p>
        </p:txBody>
      </p:sp>
      <p:sp>
        <p:nvSpPr>
          <p:cNvPr id="57" name="圆角矩形 56"/>
          <p:cNvSpPr/>
          <p:nvPr>
            <p:custDataLst>
              <p:tags r:id="rId12"/>
            </p:custDataLst>
          </p:nvPr>
        </p:nvSpPr>
        <p:spPr>
          <a:xfrm>
            <a:off x="2023110" y="5567045"/>
            <a:ext cx="904240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59" name="文本框 58"/>
          <p:cNvSpPr txBox="1"/>
          <p:nvPr>
            <p:custDataLst>
              <p:tags r:id="rId13"/>
            </p:custDataLst>
          </p:nvPr>
        </p:nvSpPr>
        <p:spPr>
          <a:xfrm>
            <a:off x="1102995" y="6036945"/>
            <a:ext cx="85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n+2</a:t>
            </a:r>
          </a:p>
        </p:txBody>
      </p:sp>
      <p:sp>
        <p:nvSpPr>
          <p:cNvPr id="60" name="圆角矩形 59"/>
          <p:cNvSpPr/>
          <p:nvPr>
            <p:custDataLst>
              <p:tags r:id="rId14"/>
            </p:custDataLst>
          </p:nvPr>
        </p:nvSpPr>
        <p:spPr>
          <a:xfrm>
            <a:off x="2023110" y="5980430"/>
            <a:ext cx="181038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61" name="圆角矩形 60"/>
          <p:cNvSpPr/>
          <p:nvPr>
            <p:custDataLst>
              <p:tags r:id="rId15"/>
            </p:custDataLst>
          </p:nvPr>
        </p:nvSpPr>
        <p:spPr>
          <a:xfrm>
            <a:off x="4717415" y="5980430"/>
            <a:ext cx="188912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80" name="圆角矩形 79"/>
          <p:cNvSpPr/>
          <p:nvPr>
            <p:custDataLst>
              <p:tags r:id="rId16"/>
            </p:custDataLst>
          </p:nvPr>
        </p:nvSpPr>
        <p:spPr>
          <a:xfrm>
            <a:off x="2023110" y="5184775"/>
            <a:ext cx="549910" cy="3321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81" name="圆角矩形 80"/>
          <p:cNvSpPr/>
          <p:nvPr>
            <p:custDataLst>
              <p:tags r:id="rId17"/>
            </p:custDataLst>
          </p:nvPr>
        </p:nvSpPr>
        <p:spPr>
          <a:xfrm>
            <a:off x="4717415" y="5567045"/>
            <a:ext cx="904240" cy="3321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82" name="圆角矩形 81"/>
          <p:cNvSpPr/>
          <p:nvPr>
            <p:custDataLst>
              <p:tags r:id="rId18"/>
            </p:custDataLst>
          </p:nvPr>
        </p:nvSpPr>
        <p:spPr>
          <a:xfrm>
            <a:off x="5702300" y="5567045"/>
            <a:ext cx="904240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cxnSp>
        <p:nvCxnSpPr>
          <p:cNvPr id="85" name="直接连接符 84"/>
          <p:cNvCxnSpPr/>
          <p:nvPr>
            <p:custDataLst>
              <p:tags r:id="rId19"/>
            </p:custDataLst>
          </p:nvPr>
        </p:nvCxnSpPr>
        <p:spPr>
          <a:xfrm>
            <a:off x="2567305" y="4970145"/>
            <a:ext cx="56578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>
            <p:custDataLst>
              <p:tags r:id="rId20"/>
            </p:custDataLst>
          </p:nvPr>
        </p:nvCxnSpPr>
        <p:spPr>
          <a:xfrm>
            <a:off x="2573020" y="5350510"/>
            <a:ext cx="56578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>
            <p:custDataLst>
              <p:tags r:id="rId21"/>
            </p:custDataLst>
          </p:nvPr>
        </p:nvCxnSpPr>
        <p:spPr>
          <a:xfrm>
            <a:off x="3133090" y="4970145"/>
            <a:ext cx="571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81" idx="1"/>
          </p:cNvCxnSpPr>
          <p:nvPr/>
        </p:nvCxnSpPr>
        <p:spPr>
          <a:xfrm>
            <a:off x="3133090" y="5138420"/>
            <a:ext cx="1584325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>
            <p:custDataLst>
              <p:tags r:id="rId22"/>
            </p:custDataLst>
          </p:nvPr>
        </p:nvSpPr>
        <p:spPr>
          <a:xfrm>
            <a:off x="3499485" y="508825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</a:rPr>
              <a:t>merge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4158615" y="2327275"/>
            <a:ext cx="0" cy="14262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>
            <p:custDataLst>
              <p:tags r:id="rId23"/>
            </p:custDataLst>
          </p:nvPr>
        </p:nvCxnSpPr>
        <p:spPr>
          <a:xfrm>
            <a:off x="4158615" y="4802505"/>
            <a:ext cx="0" cy="151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522980" y="2423160"/>
            <a:ext cx="1512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before    after</a:t>
            </a:r>
          </a:p>
        </p:txBody>
      </p:sp>
      <p:sp>
        <p:nvSpPr>
          <p:cNvPr id="96" name="文本框 95"/>
          <p:cNvSpPr txBox="1"/>
          <p:nvPr>
            <p:custDataLst>
              <p:tags r:id="rId24"/>
            </p:custDataLst>
          </p:nvPr>
        </p:nvSpPr>
        <p:spPr>
          <a:xfrm>
            <a:off x="3522980" y="4807585"/>
            <a:ext cx="1512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before    after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Compaction</a:t>
            </a:r>
            <a:endParaRPr lang="zh-CN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84580"/>
            <a:ext cx="802513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Compaction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策略的比较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Leveling Merge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策略能够优化查询性能，因为查询时在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LSM-tree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中搜索的组件更少；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Tiering Merge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策略能够优化写性能，因为它降低了合并频率；</a:t>
            </a: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优化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Compaction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的策略：分区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分区是指将每层中的组件分为较小的固定大小的文件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(SSTable)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优点：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）将一个大的组件的合并操作分解为多个较小的合并操作，能够限制每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个合并操作的处理时间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）可通过仅合并具有重叠键范围的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来对工作负载进行优化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分区和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Compation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r>
              <a:rPr lang="zh-CN" altLang="en-US" sz="1600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正交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，两种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Compaction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策略都支持分区；</a:t>
            </a:r>
          </a:p>
          <a:p>
            <a:pPr marL="342900" lvl="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Leveling Merge +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分区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n+1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中键值范围为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0-35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n+2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中有键值范围重叠的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 0-20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21-50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合并，生成键值范围为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0-15,16-30,30-50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的新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存储在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level n+2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marL="342900" lvl="0" indent="-342900">
              <a:buFont typeface="Wingdings" panose="05000000000000000000" charset="0"/>
              <a:buChar char=""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>
            <p:custDataLst>
              <p:tags r:id="rId1"/>
            </p:custDataLst>
          </p:nvPr>
        </p:nvSpPr>
        <p:spPr>
          <a:xfrm>
            <a:off x="1592580" y="4537075"/>
            <a:ext cx="57848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55" name="文本框 54"/>
          <p:cNvSpPr txBox="1"/>
          <p:nvPr>
            <p:custDataLst>
              <p:tags r:id="rId2"/>
            </p:custDataLst>
          </p:nvPr>
        </p:nvSpPr>
        <p:spPr>
          <a:xfrm>
            <a:off x="775335" y="4777105"/>
            <a:ext cx="710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</a:t>
            </a:r>
          </a:p>
        </p:txBody>
      </p:sp>
      <p:sp>
        <p:nvSpPr>
          <p:cNvPr id="56" name="文本框 55"/>
          <p:cNvSpPr txBox="1"/>
          <p:nvPr>
            <p:custDataLst>
              <p:tags r:id="rId3"/>
            </p:custDataLst>
          </p:nvPr>
        </p:nvSpPr>
        <p:spPr>
          <a:xfrm>
            <a:off x="701040" y="5358130"/>
            <a:ext cx="85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n+1</a:t>
            </a:r>
          </a:p>
        </p:txBody>
      </p:sp>
      <p:sp>
        <p:nvSpPr>
          <p:cNvPr id="57" name="圆角矩形 56"/>
          <p:cNvSpPr/>
          <p:nvPr>
            <p:custDataLst>
              <p:tags r:id="rId4"/>
            </p:custDataLst>
          </p:nvPr>
        </p:nvSpPr>
        <p:spPr>
          <a:xfrm>
            <a:off x="1606550" y="5317490"/>
            <a:ext cx="577850" cy="3321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0-35</a:t>
            </a:r>
          </a:p>
        </p:txBody>
      </p:sp>
      <p:sp>
        <p:nvSpPr>
          <p:cNvPr id="59" name="文本框 58"/>
          <p:cNvSpPr txBox="1"/>
          <p:nvPr>
            <p:custDataLst>
              <p:tags r:id="rId5"/>
            </p:custDataLst>
          </p:nvPr>
        </p:nvSpPr>
        <p:spPr>
          <a:xfrm>
            <a:off x="701040" y="5771515"/>
            <a:ext cx="85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n+2</a:t>
            </a:r>
          </a:p>
        </p:txBody>
      </p:sp>
      <p:sp>
        <p:nvSpPr>
          <p:cNvPr id="80" name="圆角矩形 79"/>
          <p:cNvSpPr/>
          <p:nvPr>
            <p:custDataLst>
              <p:tags r:id="rId6"/>
            </p:custDataLst>
          </p:nvPr>
        </p:nvSpPr>
        <p:spPr>
          <a:xfrm>
            <a:off x="1600200" y="4919345"/>
            <a:ext cx="57086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cxnSp>
        <p:nvCxnSpPr>
          <p:cNvPr id="94" name="直接连接符 93"/>
          <p:cNvCxnSpPr/>
          <p:nvPr>
            <p:custDataLst>
              <p:tags r:id="rId7"/>
            </p:custDataLst>
          </p:nvPr>
        </p:nvCxnSpPr>
        <p:spPr>
          <a:xfrm>
            <a:off x="4428490" y="4531995"/>
            <a:ext cx="0" cy="15100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>
            <p:custDataLst>
              <p:tags r:id="rId8"/>
            </p:custDataLst>
          </p:nvPr>
        </p:nvSpPr>
        <p:spPr>
          <a:xfrm>
            <a:off x="3792855" y="4433570"/>
            <a:ext cx="1512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before    after</a:t>
            </a:r>
          </a:p>
        </p:txBody>
      </p:sp>
      <p:sp>
        <p:nvSpPr>
          <p:cNvPr id="3" name="圆角矩形 2"/>
          <p:cNvSpPr/>
          <p:nvPr>
            <p:custDataLst>
              <p:tags r:id="rId9"/>
            </p:custDataLst>
          </p:nvPr>
        </p:nvSpPr>
        <p:spPr>
          <a:xfrm>
            <a:off x="2266950" y="5313680"/>
            <a:ext cx="6305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36-72</a:t>
            </a:r>
          </a:p>
        </p:txBody>
      </p:sp>
      <p:sp>
        <p:nvSpPr>
          <p:cNvPr id="5" name="圆角矩形 4"/>
          <p:cNvSpPr/>
          <p:nvPr>
            <p:custDataLst>
              <p:tags r:id="rId10"/>
            </p:custDataLst>
          </p:nvPr>
        </p:nvSpPr>
        <p:spPr>
          <a:xfrm>
            <a:off x="2980055" y="5313680"/>
            <a:ext cx="6305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73-99</a:t>
            </a:r>
          </a:p>
        </p:txBody>
      </p:sp>
      <p:sp>
        <p:nvSpPr>
          <p:cNvPr id="6" name="圆角矩形 5"/>
          <p:cNvSpPr/>
          <p:nvPr>
            <p:custDataLst>
              <p:tags r:id="rId11"/>
            </p:custDataLst>
          </p:nvPr>
        </p:nvSpPr>
        <p:spPr>
          <a:xfrm>
            <a:off x="1606550" y="5715635"/>
            <a:ext cx="577850" cy="3321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0-20</a:t>
            </a:r>
          </a:p>
        </p:txBody>
      </p:sp>
      <p:sp>
        <p:nvSpPr>
          <p:cNvPr id="8" name="圆角矩形 7"/>
          <p:cNvSpPr/>
          <p:nvPr>
            <p:custDataLst>
              <p:tags r:id="rId12"/>
            </p:custDataLst>
          </p:nvPr>
        </p:nvSpPr>
        <p:spPr>
          <a:xfrm>
            <a:off x="2266950" y="5715000"/>
            <a:ext cx="630555" cy="3321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21-50</a:t>
            </a:r>
          </a:p>
        </p:txBody>
      </p:sp>
      <p:sp>
        <p:nvSpPr>
          <p:cNvPr id="13" name="圆角矩形 12"/>
          <p:cNvSpPr/>
          <p:nvPr>
            <p:custDataLst>
              <p:tags r:id="rId13"/>
            </p:custDataLst>
          </p:nvPr>
        </p:nvSpPr>
        <p:spPr>
          <a:xfrm>
            <a:off x="2980055" y="5715635"/>
            <a:ext cx="6305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51-75</a:t>
            </a:r>
          </a:p>
        </p:txBody>
      </p:sp>
      <p:sp>
        <p:nvSpPr>
          <p:cNvPr id="14" name="圆角矩形 13"/>
          <p:cNvSpPr/>
          <p:nvPr>
            <p:custDataLst>
              <p:tags r:id="rId14"/>
            </p:custDataLst>
          </p:nvPr>
        </p:nvSpPr>
        <p:spPr>
          <a:xfrm>
            <a:off x="3693160" y="5715635"/>
            <a:ext cx="6305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76-99</a:t>
            </a:r>
          </a:p>
        </p:txBody>
      </p:sp>
      <p:sp>
        <p:nvSpPr>
          <p:cNvPr id="15" name="圆角矩形 14"/>
          <p:cNvSpPr/>
          <p:nvPr>
            <p:custDataLst>
              <p:tags r:id="rId15"/>
            </p:custDataLst>
          </p:nvPr>
        </p:nvSpPr>
        <p:spPr>
          <a:xfrm>
            <a:off x="5414645" y="4537075"/>
            <a:ext cx="57848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4597400" y="4777105"/>
            <a:ext cx="710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</a:t>
            </a: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4523105" y="5358130"/>
            <a:ext cx="85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n+1</a:t>
            </a: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523105" y="5771515"/>
            <a:ext cx="85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level n+2</a:t>
            </a:r>
          </a:p>
        </p:txBody>
      </p:sp>
      <p:sp>
        <p:nvSpPr>
          <p:cNvPr id="20" name="圆角矩形 19"/>
          <p:cNvSpPr/>
          <p:nvPr>
            <p:custDataLst>
              <p:tags r:id="rId19"/>
            </p:custDataLst>
          </p:nvPr>
        </p:nvSpPr>
        <p:spPr>
          <a:xfrm>
            <a:off x="5422265" y="4919345"/>
            <a:ext cx="57086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0-99</a:t>
            </a:r>
          </a:p>
        </p:txBody>
      </p:sp>
      <p:sp>
        <p:nvSpPr>
          <p:cNvPr id="21" name="圆角矩形 20"/>
          <p:cNvSpPr/>
          <p:nvPr>
            <p:custDataLst>
              <p:tags r:id="rId20"/>
            </p:custDataLst>
          </p:nvPr>
        </p:nvSpPr>
        <p:spPr>
          <a:xfrm>
            <a:off x="5429885" y="5317490"/>
            <a:ext cx="6305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36-72</a:t>
            </a:r>
          </a:p>
        </p:txBody>
      </p:sp>
      <p:sp>
        <p:nvSpPr>
          <p:cNvPr id="22" name="圆角矩形 21"/>
          <p:cNvSpPr/>
          <p:nvPr>
            <p:custDataLst>
              <p:tags r:id="rId21"/>
            </p:custDataLst>
          </p:nvPr>
        </p:nvSpPr>
        <p:spPr>
          <a:xfrm>
            <a:off x="6116320" y="5313680"/>
            <a:ext cx="6305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73-99</a:t>
            </a:r>
          </a:p>
        </p:txBody>
      </p:sp>
      <p:sp>
        <p:nvSpPr>
          <p:cNvPr id="25" name="圆角矩形 24"/>
          <p:cNvSpPr/>
          <p:nvPr>
            <p:custDataLst>
              <p:tags r:id="rId22"/>
            </p:custDataLst>
          </p:nvPr>
        </p:nvSpPr>
        <p:spPr>
          <a:xfrm>
            <a:off x="7489190" y="5709920"/>
            <a:ext cx="6305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51-75</a:t>
            </a:r>
          </a:p>
        </p:txBody>
      </p:sp>
      <p:sp>
        <p:nvSpPr>
          <p:cNvPr id="26" name="圆角矩形 25"/>
          <p:cNvSpPr/>
          <p:nvPr>
            <p:custDataLst>
              <p:tags r:id="rId23"/>
            </p:custDataLst>
          </p:nvPr>
        </p:nvSpPr>
        <p:spPr>
          <a:xfrm>
            <a:off x="8202295" y="5709920"/>
            <a:ext cx="630555" cy="3321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76-99</a:t>
            </a:r>
          </a:p>
        </p:txBody>
      </p:sp>
      <p:sp>
        <p:nvSpPr>
          <p:cNvPr id="27" name="圆角矩形 26"/>
          <p:cNvSpPr/>
          <p:nvPr>
            <p:custDataLst>
              <p:tags r:id="rId24"/>
            </p:custDataLst>
          </p:nvPr>
        </p:nvSpPr>
        <p:spPr>
          <a:xfrm>
            <a:off x="5429885" y="5715635"/>
            <a:ext cx="630555" cy="3321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0-15</a:t>
            </a:r>
          </a:p>
        </p:txBody>
      </p:sp>
      <p:sp>
        <p:nvSpPr>
          <p:cNvPr id="28" name="圆角矩形 27"/>
          <p:cNvSpPr/>
          <p:nvPr>
            <p:custDataLst>
              <p:tags r:id="rId25"/>
            </p:custDataLst>
          </p:nvPr>
        </p:nvSpPr>
        <p:spPr>
          <a:xfrm>
            <a:off x="6116320" y="5709920"/>
            <a:ext cx="630555" cy="3321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16-30</a:t>
            </a:r>
          </a:p>
        </p:txBody>
      </p:sp>
      <p:sp>
        <p:nvSpPr>
          <p:cNvPr id="29" name="圆角矩形 28"/>
          <p:cNvSpPr/>
          <p:nvPr>
            <p:custDataLst>
              <p:tags r:id="rId26"/>
            </p:custDataLst>
          </p:nvPr>
        </p:nvSpPr>
        <p:spPr>
          <a:xfrm>
            <a:off x="6802755" y="5709920"/>
            <a:ext cx="630555" cy="3321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30-50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" y="54526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Summary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285444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RocksDB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1078230"/>
            <a:ext cx="633730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B+-Tree vs Log vs LSM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B+-tree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读效率高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：数据排序；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B+-tree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写效率低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：需要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in-place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修改，涉及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B+-tree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重构；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Log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写效率高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：只需将新数据依次附加在文件末尾；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Log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读效率低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：数据未排序；</a:t>
            </a:r>
          </a:p>
          <a:p>
            <a:pPr marL="742950" lvl="1" indent="-285750" algn="l">
              <a:lnSpc>
                <a:spcPct val="100000"/>
              </a:lnSpc>
              <a:buClrTx/>
              <a:buSzTx/>
              <a:buFont typeface="Wingdings" panose="05000000000000000000" charset="0"/>
              <a:buChar char="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LSM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是一种</a:t>
            </a:r>
            <a:r>
              <a:rPr lang="zh-CN" altLang="en-US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折中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：通过采用类似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Log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的写操作，来提高写效率；通过对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SSTable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进行排序来提高读效率。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44</a:t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71295" y="2486025"/>
            <a:ext cx="6069965" cy="95313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ctr"/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</a:rPr>
              <a:t>新型数据库索引</a:t>
            </a: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</a:rPr>
              <a:t>——learned index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</a:rPr>
              <a:t>（额外内容）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000" y="1027153"/>
            <a:ext cx="8636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Learned index</a:t>
            </a:r>
            <a:r>
              <a:rPr lang="zh-CN" altLang="en-US" sz="1350" b="1" dirty="0"/>
              <a:t>（学习索引）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199" y="1377950"/>
            <a:ext cx="34036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索引的目的：高效找到数据所存放的位置</a:t>
            </a:r>
            <a:endParaRPr lang="en-US" altLang="zh-CN" sz="1350" dirty="0"/>
          </a:p>
          <a:p>
            <a:endParaRPr lang="zh-CN" altLang="en-US" sz="1350" dirty="0"/>
          </a:p>
        </p:txBody>
      </p:sp>
      <p:sp>
        <p:nvSpPr>
          <p:cNvPr id="6" name="箭头: 下 5"/>
          <p:cNvSpPr/>
          <p:nvPr/>
        </p:nvSpPr>
        <p:spPr>
          <a:xfrm>
            <a:off x="1631950" y="1702448"/>
            <a:ext cx="133350" cy="373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1073150" y="2095890"/>
            <a:ext cx="13843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F(key)=position</a:t>
            </a:r>
            <a:endParaRPr lang="zh-CN" altLang="en-US" sz="1350" dirty="0"/>
          </a:p>
        </p:txBody>
      </p:sp>
      <p:sp>
        <p:nvSpPr>
          <p:cNvPr id="9" name="文本框 8"/>
          <p:cNvSpPr txBox="1"/>
          <p:nvPr/>
        </p:nvSpPr>
        <p:spPr>
          <a:xfrm>
            <a:off x="457198" y="3003550"/>
            <a:ext cx="50927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accent1"/>
                </a:solidFill>
              </a:rPr>
              <a:t>实现</a:t>
            </a:r>
            <a:r>
              <a:rPr lang="en-US" altLang="zh-CN" sz="1350" dirty="0">
                <a:solidFill>
                  <a:schemeClr val="accent1"/>
                </a:solidFill>
              </a:rPr>
              <a:t>F</a:t>
            </a:r>
            <a:r>
              <a:rPr lang="zh-CN" altLang="en-US" sz="1350" dirty="0">
                <a:solidFill>
                  <a:schemeClr val="accent1"/>
                </a:solidFill>
              </a:rPr>
              <a:t>函数</a:t>
            </a:r>
            <a:r>
              <a:rPr lang="zh-CN" altLang="en-US" sz="1350" dirty="0"/>
              <a:t>的手段有很多：</a:t>
            </a:r>
            <a:endParaRPr lang="en-US" altLang="zh-CN" sz="1350" dirty="0"/>
          </a:p>
          <a:p>
            <a:r>
              <a:rPr lang="zh-CN" altLang="en-US" sz="1350" dirty="0"/>
              <a:t>传统数据结构：</a:t>
            </a:r>
            <a:r>
              <a:rPr lang="en-US" altLang="zh-CN" sz="1350" dirty="0" err="1"/>
              <a:t>Btree</a:t>
            </a:r>
            <a:r>
              <a:rPr lang="zh-CN" altLang="en-US" sz="1350" dirty="0"/>
              <a:t>，</a:t>
            </a:r>
            <a:r>
              <a:rPr lang="en-US" altLang="zh-CN" sz="1350" dirty="0" err="1"/>
              <a:t>B+Tree</a:t>
            </a:r>
            <a:r>
              <a:rPr lang="zh-CN" altLang="en-US" sz="1350" dirty="0"/>
              <a:t>等；</a:t>
            </a:r>
            <a:endParaRPr lang="en-US" altLang="zh-CN" sz="1350" dirty="0"/>
          </a:p>
          <a:p>
            <a:r>
              <a:rPr lang="zh-CN" altLang="en-US" sz="1350" dirty="0"/>
              <a:t>新型：将</a:t>
            </a:r>
            <a:r>
              <a:rPr lang="zh-CN" altLang="en-US" sz="1350" dirty="0">
                <a:solidFill>
                  <a:srgbClr val="C00000"/>
                </a:solidFill>
              </a:rPr>
              <a:t>索引当作模型</a:t>
            </a:r>
            <a:r>
              <a:rPr lang="zh-CN" altLang="en-US" sz="1350" dirty="0"/>
              <a:t>来训练（神经网络模型、线性模型）</a:t>
            </a:r>
            <a:endParaRPr lang="en-US" altLang="zh-CN" sz="1350" dirty="0"/>
          </a:p>
          <a:p>
            <a:endParaRPr lang="zh-CN" altLang="en-US" sz="1350" dirty="0"/>
          </a:p>
        </p:txBody>
      </p:sp>
      <p:sp>
        <p:nvSpPr>
          <p:cNvPr id="10" name="箭头: 下 9"/>
          <p:cNvSpPr/>
          <p:nvPr/>
        </p:nvSpPr>
        <p:spPr>
          <a:xfrm>
            <a:off x="1631950" y="2433945"/>
            <a:ext cx="133350" cy="39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09750" y="1758950"/>
            <a:ext cx="2381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如果存放的数据是（</a:t>
            </a:r>
            <a:r>
              <a:rPr lang="en-US" altLang="zh-CN" sz="1200" i="1" dirty="0" err="1"/>
              <a:t>key,value</a:t>
            </a:r>
            <a:r>
              <a:rPr lang="zh-CN" altLang="en-US" sz="1200" i="1" dirty="0"/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6254750" y="1650721"/>
            <a:ext cx="1530347" cy="20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key1,value1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6254749" y="1856322"/>
            <a:ext cx="1530347" cy="20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key2,value2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6254750" y="2060171"/>
            <a:ext cx="1530348" cy="20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key3,value3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" name="矩形 14"/>
          <p:cNvSpPr/>
          <p:nvPr/>
        </p:nvSpPr>
        <p:spPr>
          <a:xfrm>
            <a:off x="6254749" y="2265772"/>
            <a:ext cx="1530349" cy="20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key4,value4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b="12225"/>
          <a:stretch>
            <a:fillRect/>
          </a:stretch>
        </p:blipFill>
        <p:spPr>
          <a:xfrm>
            <a:off x="353217" y="3872604"/>
            <a:ext cx="3507581" cy="155505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254750" y="2469620"/>
            <a:ext cx="1530350" cy="20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key5,value5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" name="矩形 17"/>
          <p:cNvSpPr/>
          <p:nvPr/>
        </p:nvSpPr>
        <p:spPr>
          <a:xfrm>
            <a:off x="6254750" y="2675222"/>
            <a:ext cx="1530350" cy="20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54749" y="2879070"/>
            <a:ext cx="1530350" cy="20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key(n-1),value(n-1)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6254750" y="3084671"/>
            <a:ext cx="1530347" cy="205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key(n),value(n)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97450" y="2230073"/>
            <a:ext cx="6381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F(key4)</a:t>
            </a:r>
            <a:endParaRPr lang="zh-CN" altLang="en-US" sz="1350" dirty="0"/>
          </a:p>
        </p:txBody>
      </p:sp>
      <p:cxnSp>
        <p:nvCxnSpPr>
          <p:cNvPr id="23" name="直接箭头连接符 22"/>
          <p:cNvCxnSpPr>
            <a:stCxn id="21" idx="3"/>
            <a:endCxn id="15" idx="1"/>
          </p:cNvCxnSpPr>
          <p:nvPr/>
        </p:nvCxnSpPr>
        <p:spPr>
          <a:xfrm flipV="1">
            <a:off x="4226877" y="2633843"/>
            <a:ext cx="464344" cy="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124" y="988286"/>
            <a:ext cx="638175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RMI</a:t>
            </a:r>
            <a:r>
              <a:rPr lang="en-US" altLang="zh-CN" sz="1350" dirty="0"/>
              <a:t> (</a:t>
            </a:r>
            <a:r>
              <a:rPr lang="en-US" altLang="zh-CN" sz="1350" i="0" dirty="0">
                <a:solidFill>
                  <a:srgbClr val="231F20"/>
                </a:solidFill>
                <a:effectLst/>
                <a:latin typeface="LinLibertineT"/>
              </a:rPr>
              <a:t>recursive-model indexes</a:t>
            </a:r>
            <a:r>
              <a:rPr lang="en-US" altLang="zh-CN" sz="1350" dirty="0"/>
              <a:t> )</a:t>
            </a:r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342899" y="1390650"/>
            <a:ext cx="85026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222222"/>
                </a:solidFill>
                <a:latin typeface="Arial" panose="020B0604020202020204" pitchFamily="34" charset="0"/>
              </a:rPr>
              <a:t>[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1] </a:t>
            </a:r>
            <a:r>
              <a:rPr lang="en-US" altLang="zh-CN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Kraska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T, </a:t>
            </a:r>
            <a:r>
              <a:rPr lang="en-US" altLang="zh-CN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Beutel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A, Chi E H, et al. The case for learned index structures[C]//Proceedings of the 2018 international conference on management of data. 2018: 489-504.</a:t>
            </a:r>
            <a:endParaRPr lang="zh-CN" altLang="en-US" sz="105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28" y="1832231"/>
            <a:ext cx="3607862" cy="207937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4572000" y="2120900"/>
            <a:ext cx="80010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372100" y="1982401"/>
            <a:ext cx="13589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神经网络模型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588000" y="2871915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594350" y="2871915"/>
            <a:ext cx="673100" cy="3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248400" y="2755900"/>
            <a:ext cx="11557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线性模型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9750" y="4051300"/>
            <a:ext cx="542925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50" dirty="0"/>
              <a:t>最早的</a:t>
            </a:r>
            <a:r>
              <a:rPr lang="en-US" altLang="zh-CN" sz="1350" dirty="0"/>
              <a:t>learned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50" dirty="0"/>
              <a:t>中间节点中的模型为路由模型，叶子节点存放的是最终的预测模型</a:t>
            </a:r>
            <a:endParaRPr lang="en-US" altLang="zh-CN" sz="135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350" dirty="0"/>
              <a:t>缺点：</a:t>
            </a:r>
            <a:r>
              <a:rPr lang="en-US" altLang="zh-CN" sz="1350" dirty="0"/>
              <a:t>1</a:t>
            </a:r>
            <a:r>
              <a:rPr lang="zh-CN" altLang="en-US" sz="1350" dirty="0"/>
              <a:t>）不能进行实时的写入（需要重新训练模型）</a:t>
            </a:r>
            <a:endParaRPr lang="en-US" altLang="zh-CN" sz="1350" dirty="0"/>
          </a:p>
          <a:p>
            <a:r>
              <a:rPr lang="en-US" altLang="zh-CN" sz="1350" dirty="0"/>
              <a:t>                2</a:t>
            </a:r>
            <a:r>
              <a:rPr lang="zh-CN" altLang="en-US" sz="1350" dirty="0"/>
              <a:t>）</a:t>
            </a:r>
            <a:r>
              <a:rPr lang="en-US" altLang="zh-CN" sz="1350" dirty="0"/>
              <a:t>RMI</a:t>
            </a:r>
            <a:r>
              <a:rPr lang="zh-CN" altLang="en-US" sz="1350" dirty="0"/>
              <a:t>的训练成本和数据分布有很大关系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124" y="988286"/>
            <a:ext cx="638175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PGM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(</a:t>
            </a:r>
            <a:r>
              <a:rPr lang="en-US" altLang="zh-CN" sz="1350" b="0" i="0" dirty="0">
                <a:solidFill>
                  <a:srgbClr val="000000"/>
                </a:solidFill>
                <a:effectLst/>
                <a:latin typeface="CMR9"/>
              </a:rPr>
              <a:t>Piecewise Geometric Model index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899" y="1390650"/>
            <a:ext cx="85026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[2] </a:t>
            </a:r>
            <a:r>
              <a:rPr lang="en-US" altLang="zh-CN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Ferragina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P, </a:t>
            </a:r>
            <a:r>
              <a:rPr lang="en-US" altLang="zh-CN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Vinciguerra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G. The PGM-index: a fully-dynamic compressed learned index with provable worst-case bounds[J]. Proceedings of the VLDB Endowment, 2020, 13(8): 1162-1175.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800" y="4475473"/>
            <a:ext cx="75247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线性模型中一个非常重要的参数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为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epsilon</a:t>
            </a:r>
            <a:r>
              <a:rPr lang="en-US" altLang="zh-CN" sz="135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ɛ)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：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允许的误差范围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4" y="2268142"/>
            <a:ext cx="3086100" cy="2127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6725" y="2847162"/>
                <a:ext cx="2152649" cy="714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35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zh-CN" sz="135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50" b="0" i="0" smtClean="0">
                        <a:latin typeface="Cambria Math" panose="02040503050406030204" pitchFamily="18" charset="0"/>
                      </a:rPr>
                      <m:t>position</m:t>
                    </m:r>
                    <m:r>
                      <a:rPr lang="en-US" altLang="zh-CN" sz="135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350" i="1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1350" dirty="0"/>
                  <a:t>∈</a:t>
                </a:r>
                <a:r>
                  <a:rPr lang="en-US" altLang="zh-CN" sz="1350" dirty="0"/>
                  <a:t>[27,46]</a:t>
                </a:r>
              </a:p>
              <a:p>
                <a:r>
                  <a:rPr lang="en-US" altLang="zh-CN" sz="1350" dirty="0"/>
                  <a:t>Ɛ=2</a:t>
                </a:r>
                <a:endParaRPr lang="zh-CN" altLang="en-US" sz="135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2847162"/>
                <a:ext cx="2152649" cy="714375"/>
              </a:xfrm>
              <a:prstGeom prst="rect">
                <a:avLst/>
              </a:prstGeom>
              <a:blipFill rotWithShape="1">
                <a:blip r:embed="rId3"/>
                <a:stretch>
                  <a:fillRect t="-64" r="29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705474" y="2959859"/>
                <a:ext cx="2717801" cy="50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0" i="0" smtClean="0">
                            <a:latin typeface="Cambria Math" panose="02040503050406030204" pitchFamily="18" charset="0"/>
                          </a:rPr>
                          <m:t>37</m:t>
                        </m:r>
                      </m:e>
                    </m:d>
                    <m:r>
                      <a:rPr lang="en-US" altLang="zh-CN" sz="1350" b="0" i="0" smtClean="0">
                        <a:latin typeface="Cambria Math" panose="02040503050406030204" pitchFamily="18" charset="0"/>
                      </a:rPr>
                      <m:t>=6.5</m:t>
                    </m:r>
                    <m:r>
                      <a:rPr lang="zh-CN" altLang="en-US" sz="135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350" dirty="0"/>
                  <a:t>在</a:t>
                </a:r>
                <a:r>
                  <a:rPr lang="en-US" altLang="zh-CN" sz="1350" dirty="0"/>
                  <a:t>[4.5</a:t>
                </a:r>
                <a:r>
                  <a:rPr lang="zh-CN" altLang="en-US" sz="1350" dirty="0"/>
                  <a:t>，</a:t>
                </a:r>
                <a:r>
                  <a:rPr lang="en-US" altLang="zh-CN" sz="1350" dirty="0"/>
                  <a:t>8.5]</a:t>
                </a:r>
                <a:r>
                  <a:rPr lang="zh-CN" altLang="en-US" sz="1350" dirty="0"/>
                  <a:t>范围内搜索</a:t>
                </a:r>
                <a:endParaRPr lang="en-US" altLang="zh-CN" sz="135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4" y="2959859"/>
                <a:ext cx="2717801" cy="506730"/>
              </a:xfrm>
              <a:prstGeom prst="rect">
                <a:avLst/>
              </a:prstGeom>
              <a:blipFill rotWithShape="1">
                <a:blip r:embed="rId4"/>
                <a:stretch>
                  <a:fillRect l="-23" t="-24" r="2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31800" y="1911350"/>
            <a:ext cx="3429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50" dirty="0"/>
              <a:t>PGM</a:t>
            </a:r>
            <a:r>
              <a:rPr lang="zh-CN" altLang="en-US" sz="1350" dirty="0"/>
              <a:t>用到的线性模型：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124" y="988286"/>
            <a:ext cx="638175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PGM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(</a:t>
            </a:r>
            <a:r>
              <a:rPr lang="en-US" altLang="zh-CN" sz="1350" b="0" i="0" dirty="0">
                <a:solidFill>
                  <a:srgbClr val="000000"/>
                </a:solidFill>
                <a:effectLst/>
                <a:latin typeface="CMR9"/>
              </a:rPr>
              <a:t>Piecewise Geometric Model index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899" y="1390650"/>
            <a:ext cx="85026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[2] </a:t>
            </a:r>
            <a:r>
              <a:rPr lang="en-US" altLang="zh-CN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Ferragina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P, </a:t>
            </a:r>
            <a:r>
              <a:rPr lang="en-US" altLang="zh-CN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Vinciguerra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G. The PGM-index: a fully-dynamic compressed learned index with provable worst-case bounds[J]. Proceedings of the VLDB Endowment, 2020, 13(8): 1162-1175.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33" y="1713215"/>
            <a:ext cx="4382132" cy="19182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2899" y="3631453"/>
            <a:ext cx="7524750" cy="279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每一个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level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中的节点都是一个 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线性</a:t>
            </a: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模型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(base key, slop, intercept)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建立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PGM-index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：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350" dirty="0">
                <a:solidFill>
                  <a:schemeClr val="accent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1350" dirty="0">
                <a:latin typeface="等线" panose="02010600030101010101" charset="-122"/>
                <a:ea typeface="等线" panose="02010600030101010101" charset="-122"/>
              </a:rPr>
              <a:t>①</a:t>
            </a:r>
            <a:r>
              <a:rPr lang="zh-CN" altLang="en-US" sz="1350" dirty="0">
                <a:solidFill>
                  <a:schemeClr val="accent1"/>
                </a:solidFill>
                <a:latin typeface="等线" panose="02010600030101010101" charset="-122"/>
                <a:ea typeface="等线" panose="02010600030101010101" charset="-122"/>
              </a:rPr>
              <a:t>对最底层数据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进行分段：</a:t>
            </a:r>
            <a:endParaRPr lang="en-US" altLang="zh-CN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从第一个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key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开始，在拟合线性模型的时候，如果发现某个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key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的误差超过了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epsilon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，则迭代停止，</a:t>
            </a:r>
            <a:endParaRPr lang="en-US" altLang="zh-CN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  被拟合的所有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key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放入一个段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(segment)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中，每个段只拥有一个线性模型；</a:t>
            </a:r>
            <a:endParaRPr lang="en-US" altLang="zh-CN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剩下的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key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另起新段，继续拟合，直到所有的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key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都在某个段中；</a:t>
            </a:r>
            <a:endParaRPr lang="en-US" altLang="zh-CN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350" dirty="0">
                <a:solidFill>
                  <a:schemeClr val="accent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1350" dirty="0">
                <a:latin typeface="等线" panose="02010600030101010101" charset="-122"/>
                <a:ea typeface="等线" panose="02010600030101010101" charset="-122"/>
              </a:rPr>
              <a:t>②</a:t>
            </a:r>
            <a:r>
              <a:rPr lang="zh-CN" altLang="en-US" sz="1350" dirty="0">
                <a:solidFill>
                  <a:schemeClr val="accent1"/>
                </a:solidFill>
                <a:latin typeface="等线" panose="02010600030101010101" charset="-122"/>
                <a:ea typeface="等线" panose="02010600030101010101" charset="-122"/>
              </a:rPr>
              <a:t>递归建立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PGM-index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的中间节点和根节点（接着分段）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取最底层数据建立的每个段中的最小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key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，将最小</a:t>
            </a: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key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用上述方法再次建立线性模型，每个线性模 </a:t>
            </a:r>
            <a:endParaRPr lang="en-US" altLang="zh-CN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型中的数据对应一个段；</a:t>
            </a:r>
            <a:endParaRPr lang="en-US" altLang="zh-CN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  </a:t>
            </a:r>
            <a:r>
              <a:rPr lang="zh-CN" altLang="en-US" sz="135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递归建立，直到只有一个段为止；</a:t>
            </a:r>
            <a:endParaRPr lang="en-US" altLang="zh-CN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124" y="988286"/>
            <a:ext cx="6381751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PGM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(</a:t>
            </a:r>
            <a:r>
              <a:rPr lang="en-US" altLang="zh-CN" sz="1350" b="0" i="0" dirty="0">
                <a:solidFill>
                  <a:srgbClr val="000000"/>
                </a:solidFill>
                <a:effectLst/>
                <a:latin typeface="CMR9"/>
              </a:rPr>
              <a:t>Piecewise Geometric Model index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899" y="1390650"/>
            <a:ext cx="85026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rPr>
              <a:t>[2] </a:t>
            </a:r>
            <a:r>
              <a:rPr lang="en-US" altLang="zh-CN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Ferragina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P, </a:t>
            </a:r>
            <a:r>
              <a:rPr lang="en-US" altLang="zh-CN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Vinciguerra</a:t>
            </a:r>
            <a:r>
              <a:rPr lang="en-US" altLang="zh-C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G. The PGM-index: a fully-dynamic compressed learned index with provable worst-case bounds[J]. Proceedings of the VLDB Endowment, 2020, 13(8): 1162-1175.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33" y="1713215"/>
            <a:ext cx="4382132" cy="1918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624" y="3631453"/>
                <a:ext cx="7524750" cy="216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查找：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key=76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，</a:t>
                </a:r>
                <a:r>
                  <a:rPr lang="el-GR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ε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=1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    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𝑠</m:t>
                        </m:r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(76)=1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，到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levels[1][1 − </a:t>
                </a:r>
                <a:r>
                  <a:rPr lang="el-GR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ε, 1 + ε]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中寻找，即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[2,31,102]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，最终会在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31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段中寻找                                              </a:t>
                </a:r>
                <a:endParaRPr lang="en-US" altLang="zh-CN" sz="1350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  <a:p>
                <a:pPr>
                  <a:defRPr/>
                </a:pP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    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𝑠</m:t>
                        </m:r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(76)=3,  </a:t>
                </a:r>
                <a:r>
                  <a:rPr lang="zh-CN" altLang="en-US" sz="1350" dirty="0">
                    <a:solidFill>
                      <a:prstClr val="black"/>
                    </a:solidFill>
                  </a:rPr>
                  <a:t>到</a:t>
                </a:r>
                <a:r>
                  <a:rPr lang="en-US" altLang="zh-CN" sz="1350" dirty="0">
                    <a:solidFill>
                      <a:prstClr val="black"/>
                    </a:solidFill>
                  </a:rPr>
                  <a:t>levels[2][3 − </a:t>
                </a:r>
                <a:r>
                  <a:rPr lang="el-GR" altLang="zh-CN" sz="1350" dirty="0">
                    <a:solidFill>
                      <a:prstClr val="black"/>
                    </a:solidFill>
                  </a:rPr>
                  <a:t>ε, </a:t>
                </a:r>
                <a:r>
                  <a:rPr lang="en-US" altLang="zh-CN" sz="1350" dirty="0">
                    <a:solidFill>
                      <a:prstClr val="black"/>
                    </a:solidFill>
                  </a:rPr>
                  <a:t>3</a:t>
                </a:r>
                <a:r>
                  <a:rPr lang="el-GR" altLang="zh-CN" sz="1350" dirty="0">
                    <a:solidFill>
                      <a:prstClr val="black"/>
                    </a:solidFill>
                  </a:rPr>
                  <a:t> + ε]</a:t>
                </a:r>
                <a:r>
                  <a:rPr lang="zh-CN" altLang="en-US" sz="1350" dirty="0">
                    <a:solidFill>
                      <a:prstClr val="black"/>
                    </a:solidFill>
                  </a:rPr>
                  <a:t>中寻找，即</a:t>
                </a:r>
                <a:r>
                  <a:rPr lang="en-US" altLang="zh-CN" sz="1350" dirty="0">
                    <a:solidFill>
                      <a:prstClr val="black"/>
                    </a:solidFill>
                  </a:rPr>
                  <a:t>[31,48,71]</a:t>
                </a:r>
                <a:r>
                  <a:rPr lang="zh-CN" altLang="en-US" sz="1350" dirty="0">
                    <a:solidFill>
                      <a:prstClr val="black"/>
                    </a:solidFill>
                  </a:rPr>
                  <a:t>，最终会在</a:t>
                </a:r>
                <a:r>
                  <a:rPr lang="en-US" altLang="zh-CN" sz="1350" dirty="0">
                    <a:solidFill>
                      <a:prstClr val="black"/>
                    </a:solidFill>
                  </a:rPr>
                  <a:t>71</a:t>
                </a:r>
                <a:r>
                  <a:rPr lang="zh-CN" altLang="en-US" sz="1350" dirty="0">
                    <a:solidFill>
                      <a:prstClr val="black"/>
                    </a:solidFill>
                  </a:rPr>
                  <a:t>段中寻找</a:t>
                </a:r>
                <a:endParaRPr lang="en-US" altLang="zh-CN" sz="1350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  <a:p>
                <a:pPr lvl="0">
                  <a:defRPr/>
                </a:pP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    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𝑠</m:t>
                        </m:r>
                        <m:r>
                          <a:rPr lang="en-US" altLang="zh-CN" sz="135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(76)=17</a:t>
                </a:r>
                <a:r>
                  <a:rPr kumimoji="0" lang="zh-CN" alt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，到</a:t>
                </a:r>
                <a:r>
                  <a:rPr kumimoji="0" lang="en-US" altLang="zh-CN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data[</a:t>
                </a:r>
                <a:r>
                  <a:rPr lang="en-US" altLang="zh-CN" sz="1350" noProof="0" dirty="0">
                    <a:solidFill>
                      <a:prstClr val="black"/>
                    </a:solidFill>
                  </a:rPr>
                  <a:t>17</a:t>
                </a:r>
                <a:r>
                  <a:rPr lang="en-US" altLang="zh-CN" sz="1350" dirty="0">
                    <a:solidFill>
                      <a:prstClr val="black"/>
                    </a:solidFill>
                  </a:rPr>
                  <a:t> − </a:t>
                </a:r>
                <a:r>
                  <a:rPr lang="el-GR" altLang="zh-CN" sz="1350" dirty="0">
                    <a:solidFill>
                      <a:prstClr val="black"/>
                    </a:solidFill>
                  </a:rPr>
                  <a:t>ε, </a:t>
                </a:r>
                <a:r>
                  <a:rPr lang="en-US" altLang="zh-CN" sz="1350" dirty="0">
                    <a:solidFill>
                      <a:prstClr val="black"/>
                    </a:solidFill>
                  </a:rPr>
                  <a:t>17</a:t>
                </a:r>
                <a:r>
                  <a:rPr lang="el-GR" altLang="zh-CN" sz="1350" dirty="0">
                    <a:solidFill>
                      <a:prstClr val="black"/>
                    </a:solidFill>
                  </a:rPr>
                  <a:t> + ε</a:t>
                </a:r>
                <a:r>
                  <a:rPr kumimoji="0" lang="en-US" altLang="zh-CN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]</a:t>
                </a:r>
                <a:r>
                  <a:rPr kumimoji="0" lang="zh-CN" alt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中寻找，最终命中</a:t>
                </a:r>
                <a:r>
                  <a:rPr kumimoji="0" lang="en-US" altLang="zh-CN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76</a:t>
                </a:r>
                <a:endParaRPr lang="en-US" altLang="zh-CN" sz="1350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动态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PGM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：可以进行插入和删除操作（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a.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时间序列的插入，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b.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任意插入）</a:t>
                </a:r>
                <a:endPara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三种变体：</a:t>
                </a:r>
                <a:endParaRPr kumimoji="0" lang="en-US" altLang="zh-CN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  <a:p>
                <a:pPr lvl="0">
                  <a:defRPr/>
                </a:pPr>
                <a:r>
                  <a:rPr kumimoji="0" lang="zh-CN" alt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     对段进行压缩：压缩</a:t>
                </a:r>
                <a:r>
                  <a:rPr kumimoji="0" lang="en-US" altLang="zh-CN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base key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、线性模型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(slop,</a:t>
                </a:r>
                <a:r>
                  <a:rPr kumimoji="0" lang="en-US" altLang="zh-CN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 intercept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)</a:t>
                </a:r>
              </a:p>
              <a:p>
                <a:pPr lvl="0">
                  <a:defRPr/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     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感知查询分布的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PGM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：适当调整</a:t>
                </a:r>
                <a:r>
                  <a:rPr lang="en-US" altLang="zh-CN" sz="1350" dirty="0" err="1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esplion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，减少查找频繁出现的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key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的成本</a:t>
                </a:r>
                <a:endParaRPr lang="en-US" altLang="zh-CN" sz="1350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  <a:p>
                <a:pPr lvl="0">
                  <a:defRPr/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     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多变的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PGM</a:t>
                </a:r>
                <a:r>
                  <a:rPr lang="zh-CN" altLang="en-US" sz="135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rPr>
                  <a:t>：根据时空要求调整数据结构的参数，以适应要求</a:t>
                </a:r>
                <a:endParaRPr lang="en-US" altLang="zh-CN" sz="1350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24" y="3631453"/>
                <a:ext cx="7524750" cy="2168525"/>
              </a:xfrm>
              <a:prstGeom prst="rect">
                <a:avLst/>
              </a:prstGeom>
              <a:blipFill rotWithShape="1">
                <a:blip r:embed="rId3"/>
                <a:stretch>
                  <a:fillRect l="-8" t="-24" r="8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780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关系数据转换为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关系的键值存储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790" y="1084580"/>
            <a:ext cx="63373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一种表示方法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表示：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“tableID/columnID/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primary_key_value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_value”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value表示：与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对应的值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例如：</a:t>
            </a:r>
          </a:p>
          <a:p>
            <a:pPr lvl="1" indent="45720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(/student/Sname/95001, “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李勇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”) </a:t>
            </a:r>
          </a:p>
          <a:p>
            <a:pPr lvl="1" indent="45720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(/student/Ssex/95001, “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”)</a:t>
            </a:r>
          </a:p>
          <a:p>
            <a:pPr lvl="1" indent="45720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(/student/Sage/95001, “20”)</a:t>
            </a:r>
          </a:p>
          <a:p>
            <a:pPr lvl="1" indent="45720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(/student/Sdept/95001, “CS”) 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5" name="Group 17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01984" y="3880840"/>
          <a:ext cx="4267200" cy="15820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Ssex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780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关系数据转换为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关系的键值存储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790" y="1084580"/>
            <a:ext cx="63373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其它表示方法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一行数据只用一个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表示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(/student/95001, “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李勇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20 CS”)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表示不止一个列，即列簇（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column family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(/student/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/95001, “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李勇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(/student/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/95001, “20 CS”)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上面分别表示列簇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{Sname, Ssex}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{Sage, Sdept}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</a:p>
        </p:txBody>
      </p:sp>
      <p:graphicFrame>
        <p:nvGraphicFramePr>
          <p:cNvPr id="15" name="Group 17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01984" y="3880840"/>
          <a:ext cx="4267200" cy="15820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Ssex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780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关系数据转换为</a:t>
            </a: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</a:t>
            </a:r>
            <a:r>
              <a:rPr lang="zh-CN" alt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关系的键值存储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790" y="1084580"/>
            <a:ext cx="748157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开务数据库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表数据的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设计：</a:t>
            </a:r>
          </a:p>
          <a:p>
            <a:pPr lvl="1" indent="0"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/tableID/primaryIndexID/primaryKeyValue/columnFamilyID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 index ID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，即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 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存储整个表的信息；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表被视为一个特殊的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value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由三部分组成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个字节表示的整个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对的校验和（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checksum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）；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一个字节表示的值类型（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value type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）；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对于的各个域的值拼接而成的字符串；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索引的设计</a:t>
            </a:r>
          </a:p>
          <a:p>
            <a:pPr marL="1257300" lvl="2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与表设计类似，但需要处理一些特殊情况；</a:t>
            </a:r>
          </a:p>
          <a:p>
            <a:pPr marL="1257300" lvl="2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如果索引是非独特的（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non-unique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）或某个索引列有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值，需要将未出现在索引上的主键（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primary 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）列加入索引的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780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 Store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关系的键值存储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790" y="1084580"/>
            <a:ext cx="7845425" cy="3174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键值数据的操作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put(key, value)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增加一个键值对</a:t>
            </a: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(key, value)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get(key)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检索与</a:t>
            </a: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关联的</a:t>
            </a: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value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delete(key)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删掉一个</a:t>
            </a:r>
            <a:r>
              <a:rPr lang="en-US" altLang="zh-CN" sz="1600" i="1" dirty="0">
                <a:latin typeface="Times New Roman Italic" panose="02020603050405020304" charset="0"/>
                <a:ea typeface="微软雅黑" panose="020B0503020204020204" pitchFamily="34" charset="-122"/>
                <a:cs typeface="Times New Roman Italic" panose="02020603050405020304" charset="0"/>
              </a:rPr>
              <a:t>key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对应的键值对；</a:t>
            </a:r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常见的关系操作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插入、删除、更新</a:t>
            </a:r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查询</a:t>
            </a:r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关系操作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=&gt; KV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操作？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</a:p>
          <a:p>
            <a:pPr lvl="0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3815" y="3148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"/>
          <p:cNvSpPr>
            <a:spLocks noChangeArrowheads="1"/>
          </p:cNvSpPr>
          <p:nvPr/>
        </p:nvSpPr>
        <p:spPr bwMode="auto">
          <a:xfrm>
            <a:off x="3867153" y="522763"/>
            <a:ext cx="414337" cy="419098"/>
          </a:xfrm>
          <a:prstGeom prst="ellipse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" y="527523"/>
            <a:ext cx="4083050" cy="414338"/>
          </a:xfrm>
          <a:prstGeom prst="rect">
            <a:avLst/>
          </a:pr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" y="547805"/>
            <a:ext cx="408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KV Store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310209" y="39402"/>
            <a:ext cx="6674515" cy="59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关系的键值存储</a:t>
            </a:r>
            <a:endParaRPr lang="zh-CN" altLang="en-US" sz="2800" b="1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790" y="1084580"/>
            <a:ext cx="8030210" cy="5031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以表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为例：</a:t>
            </a:r>
          </a:p>
          <a:p>
            <a:pPr lvl="0"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CREATE TABLE student (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Sno INT </a:t>
            </a:r>
            <a:r>
              <a:rPr lang="en-US" altLang="zh-CN" sz="1400" b="1" dirty="0">
                <a:solidFill>
                  <a:schemeClr val="accent5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PRIMARY KEY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Sname STRING,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Ssex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STRING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Sage INT,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Sdept STRING,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en-US" altLang="zh-CN" sz="1400" b="1" dirty="0">
                <a:solidFill>
                  <a:schemeClr val="accent5"/>
                </a:solidFill>
                <a:latin typeface="Times New Roman Bold" panose="02020603050405020304" charset="0"/>
                <a:ea typeface="微软雅黑" panose="020B0503020204020204" pitchFamily="34" charset="-122"/>
                <a:cs typeface="Times New Roman Bold" panose="02020603050405020304" charset="0"/>
              </a:rPr>
              <a:t>INDEX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i2 (Sage) STORING (Sname,Sdept),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FAMILY (Sno,Sname,Ssex), FAMILY (Sage),FAMILY(Sdept)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);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INSERT INTO student VALUES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(95001, '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李勇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',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20, 'CS'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),</a:t>
            </a: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(95002, 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刘晨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女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19, 'IS'),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(95003, 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王敏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女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18, 'MA'),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(95004, 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张立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'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19, 'IS');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</a:p>
          <a:p>
            <a:pPr lvl="0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表的主键为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Sno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Sage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上建立普通索引存储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Sname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Sdept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列值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(indexID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2)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；主索引的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indexID=1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buFont typeface="Wingdings" panose="05000000000000000000" charset="0"/>
              <a:buNone/>
            </a:pP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3815" y="3148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Group 17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66920" y="3355340"/>
          <a:ext cx="4043680" cy="1331010"/>
        </p:xfrm>
        <a:graphic>
          <a:graphicData uri="http://schemas.openxmlformats.org/drawingml/2006/table">
            <a:tbl>
              <a:tblPr/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Sno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Sname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Ssex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Sage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Sdept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2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95001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李勇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2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95002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刘晨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2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95003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王敏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MA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90"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95004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张立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19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15000"/>
                        </a:spcBef>
                        <a:buClr>
                          <a:srgbClr val="0066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bg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IS</a:t>
                      </a:r>
                    </a:p>
                  </a:txBody>
                  <a:tcPr marL="90000" marR="90000" marT="18000" marB="18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43132c1-da3d-43cf-9481-c9975733f6b1"/>
  <p:tag name="COMMONDATA" val="eyJoZGlkIjoiMzg0MzM1ZGQxZTFkYTM5M2I2YWIxZDFiMDUxZjEyO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33,&quot;width&quot;:7346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c55f84-3e02-4c84-9ff6-ee4757b90629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c55f84-3e02-4c84-9ff6-ee4757b90629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c55f84-3e02-4c84-9ff6-ee4757b90629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c55f84-3e02-4c84-9ff6-ee4757b90629}"/>
  <p:tag name="TABLE_ENDDRAG_ORIGIN_RECT" val="318*102"/>
  <p:tag name="TABLE_ENDDRAG_RECT" val="361*321*318*1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27.1789763779528,&quot;left&quot;:424.88417322834647,&quot;top&quot;:145.7175590551181,&quot;width&quot;:219.66299212598423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正文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封底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正文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5768</Words>
  <Application>Microsoft Macintosh PowerPoint</Application>
  <PresentationFormat>全屏显示(4:3)</PresentationFormat>
  <Paragraphs>1260</Paragraphs>
  <Slides>50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8" baseType="lpstr">
      <vt:lpstr>CMR9</vt:lpstr>
      <vt:lpstr>LinLibertineT</vt:lpstr>
      <vt:lpstr>Times New Roman Bold</vt:lpstr>
      <vt:lpstr>Times New Roman Italic</vt:lpstr>
      <vt:lpstr>微软雅黑</vt:lpstr>
      <vt:lpstr>微软雅黑 Light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Wingdings</vt:lpstr>
      <vt:lpstr>1_封底</vt:lpstr>
      <vt:lpstr>1_正文</vt:lpstr>
      <vt:lpstr>2_封底</vt:lpstr>
      <vt:lpstr>2_正文</vt:lpstr>
      <vt:lpstr>数据库内核原理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vv</dc:creator>
  <cp:lastModifiedBy>Yingfan Liu (SYEEM)</cp:lastModifiedBy>
  <cp:revision>1215</cp:revision>
  <dcterms:created xsi:type="dcterms:W3CDTF">2023-02-16T01:24:00Z</dcterms:created>
  <dcterms:modified xsi:type="dcterms:W3CDTF">2024-06-05T09:14:44Z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CFDBAC7B4231496581020EC673DE07E1_13</vt:lpwstr>
  </property>
  <property fmtid="{D5CDD505-2E9C-101B-9397-08002B2CF9AE}" pid="3" name="KSOProductBuildVer">
    <vt:lpwstr>2052-12.1.0.16388</vt:lpwstr>
  </property>
</Properties>
</file>