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55" r:id="rId3"/>
    <p:sldMasterId id="2147483657" r:id="rId4"/>
    <p:sldMasterId id="2147483669" r:id="rId5"/>
  </p:sldMasterIdLst>
  <p:notesMasterIdLst>
    <p:notesMasterId r:id="rId16"/>
  </p:notesMasterIdLst>
  <p:handoutMasterIdLst>
    <p:handoutMasterId r:id="rId111"/>
  </p:handoutMasterIdLst>
  <p:sldIdLst>
    <p:sldId id="8887" r:id="rId6"/>
    <p:sldId id="9010" r:id="rId7"/>
    <p:sldId id="8982" r:id="rId8"/>
    <p:sldId id="9111" r:id="rId9"/>
    <p:sldId id="9112" r:id="rId10"/>
    <p:sldId id="9113" r:id="rId11"/>
    <p:sldId id="9114" r:id="rId12"/>
    <p:sldId id="8984" r:id="rId13"/>
    <p:sldId id="9009" r:id="rId14"/>
    <p:sldId id="8893" r:id="rId15"/>
    <p:sldId id="8987" r:id="rId17"/>
    <p:sldId id="8988" r:id="rId18"/>
    <p:sldId id="8989" r:id="rId19"/>
    <p:sldId id="8990" r:id="rId20"/>
    <p:sldId id="8991" r:id="rId21"/>
    <p:sldId id="8992" r:id="rId22"/>
    <p:sldId id="8993" r:id="rId23"/>
    <p:sldId id="8994" r:id="rId24"/>
    <p:sldId id="9003" r:id="rId25"/>
    <p:sldId id="9004" r:id="rId26"/>
    <p:sldId id="9005" r:id="rId27"/>
    <p:sldId id="9006" r:id="rId28"/>
    <p:sldId id="9007" r:id="rId29"/>
    <p:sldId id="271" r:id="rId30"/>
    <p:sldId id="272" r:id="rId31"/>
    <p:sldId id="273" r:id="rId32"/>
    <p:sldId id="274" r:id="rId33"/>
    <p:sldId id="275" r:id="rId34"/>
    <p:sldId id="276" r:id="rId35"/>
    <p:sldId id="277" r:id="rId36"/>
    <p:sldId id="279" r:id="rId37"/>
    <p:sldId id="322" r:id="rId38"/>
    <p:sldId id="326" r:id="rId39"/>
    <p:sldId id="327" r:id="rId40"/>
    <p:sldId id="328" r:id="rId41"/>
    <p:sldId id="329" r:id="rId42"/>
    <p:sldId id="330" r:id="rId43"/>
    <p:sldId id="331" r:id="rId44"/>
    <p:sldId id="334" r:id="rId45"/>
    <p:sldId id="9008" r:id="rId46"/>
    <p:sldId id="336" r:id="rId47"/>
    <p:sldId id="337" r:id="rId48"/>
    <p:sldId id="338" r:id="rId49"/>
    <p:sldId id="339" r:id="rId50"/>
    <p:sldId id="340" r:id="rId51"/>
    <p:sldId id="341" r:id="rId52"/>
    <p:sldId id="342" r:id="rId53"/>
    <p:sldId id="344" r:id="rId54"/>
    <p:sldId id="8957" r:id="rId55"/>
    <p:sldId id="8915" r:id="rId56"/>
    <p:sldId id="8916" r:id="rId57"/>
    <p:sldId id="8917" r:id="rId58"/>
    <p:sldId id="8918" r:id="rId59"/>
    <p:sldId id="8919" r:id="rId60"/>
    <p:sldId id="8920" r:id="rId61"/>
    <p:sldId id="8921" r:id="rId62"/>
    <p:sldId id="8922" r:id="rId63"/>
    <p:sldId id="8923" r:id="rId64"/>
    <p:sldId id="8924" r:id="rId65"/>
    <p:sldId id="8925" r:id="rId66"/>
    <p:sldId id="8926" r:id="rId67"/>
    <p:sldId id="8927" r:id="rId68"/>
    <p:sldId id="8928" r:id="rId69"/>
    <p:sldId id="8929" r:id="rId70"/>
    <p:sldId id="8930" r:id="rId71"/>
    <p:sldId id="8931" r:id="rId72"/>
    <p:sldId id="8932" r:id="rId73"/>
    <p:sldId id="8933" r:id="rId74"/>
    <p:sldId id="8934" r:id="rId75"/>
    <p:sldId id="8935" r:id="rId76"/>
    <p:sldId id="8936" r:id="rId77"/>
    <p:sldId id="8937" r:id="rId78"/>
    <p:sldId id="8938" r:id="rId79"/>
    <p:sldId id="8939" r:id="rId80"/>
    <p:sldId id="8940" r:id="rId81"/>
    <p:sldId id="8941" r:id="rId82"/>
    <p:sldId id="8942" r:id="rId83"/>
    <p:sldId id="8943" r:id="rId84"/>
    <p:sldId id="8944" r:id="rId85"/>
    <p:sldId id="8945" r:id="rId86"/>
    <p:sldId id="8946" r:id="rId87"/>
    <p:sldId id="8947" r:id="rId88"/>
    <p:sldId id="8948" r:id="rId89"/>
    <p:sldId id="8949" r:id="rId90"/>
    <p:sldId id="8950" r:id="rId91"/>
    <p:sldId id="8951" r:id="rId92"/>
    <p:sldId id="8952" r:id="rId93"/>
    <p:sldId id="8953" r:id="rId94"/>
    <p:sldId id="8954" r:id="rId95"/>
    <p:sldId id="8955" r:id="rId96"/>
    <p:sldId id="8956" r:id="rId97"/>
    <p:sldId id="8958" r:id="rId98"/>
    <p:sldId id="8959" r:id="rId99"/>
    <p:sldId id="8969" r:id="rId100"/>
    <p:sldId id="8970" r:id="rId101"/>
    <p:sldId id="8971" r:id="rId102"/>
    <p:sldId id="8973" r:id="rId103"/>
    <p:sldId id="8974" r:id="rId104"/>
    <p:sldId id="8975" r:id="rId105"/>
    <p:sldId id="8976" r:id="rId106"/>
    <p:sldId id="8978" r:id="rId107"/>
    <p:sldId id="8979" r:id="rId108"/>
    <p:sldId id="8980" r:id="rId109"/>
    <p:sldId id="8889" r:id="rId1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89880" autoAdjust="0"/>
  </p:normalViewPr>
  <p:slideViewPr>
    <p:cSldViewPr snapToGrid="0" snapToObjects="1">
      <p:cViewPr varScale="1">
        <p:scale>
          <a:sx n="117" d="100"/>
          <a:sy n="117" d="100"/>
        </p:scale>
        <p:origin x="2176" y="176"/>
      </p:cViewPr>
      <p:guideLst/>
    </p:cSldViewPr>
  </p:slideViewPr>
  <p:notesTextViewPr>
    <p:cViewPr>
      <p:scale>
        <a:sx n="1" d="1"/>
        <a:sy n="1" d="1"/>
      </p:scale>
      <p:origin x="0" y="0"/>
    </p:cViewPr>
  </p:notesTextViewPr>
  <p:notesViewPr>
    <p:cSldViewPr snapToGrid="0" snapToObjects="1">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4.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3.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notesMaster" Target="notesMasters/notesMaster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handoutMaster" Target="handoutMasters/handoutMaster1.xml"/><Relationship Id="rId110" Type="http://schemas.openxmlformats.org/officeDocument/2006/relationships/slide" Target="slides/slide104.xml"/><Relationship Id="rId11" Type="http://schemas.openxmlformats.org/officeDocument/2006/relationships/slide" Target="slides/slide6.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9AC266-1AF8-40A2-81A6-3AC70BA8F1D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8B5126-A27F-46E1-8DF7-C6F81478BF4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D256B-CBBA-9B45-946D-D936220910EB}"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7F110-1E8D-5546-B622-E9E6827CE8D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上个世纪60年代开始，数据库技术已经有超过半个世纪的发展史。在这个过程中，涌现了许多的概念、技术和产品，来满足不同时期的对数据存储和管理需求。我们可以将这五、六十年的发展史大致分为四个阶段：</a:t>
            </a:r>
            <a:endParaRPr lang="zh-CN" altLang="en-US" dirty="0"/>
          </a:p>
          <a:p>
            <a:r>
              <a:rPr lang="zh-CN" altLang="en-US" dirty="0"/>
              <a:t>在第一个阶段（90年代以前），关系型数据库管理系统（RDBMS），在众多同类产品当中脱颖而出。它的胜出源自在可消费性（consumability）上的突破。</a:t>
            </a:r>
            <a:endParaRPr lang="zh-CN" altLang="en-US" dirty="0"/>
          </a:p>
          <a:p>
            <a:r>
              <a:rPr lang="zh-CN" altLang="en-US" dirty="0"/>
              <a:t>在第二个阶段（90年代），关系型数据库成型以后，带动了OLTP的发展。到了90年代有一个演进，而不是革命，叫做面向对象的关系型数据库（ORDBMS）。</a:t>
            </a:r>
            <a:endParaRPr lang="zh-CN" altLang="en-US" dirty="0"/>
          </a:p>
          <a:p>
            <a:r>
              <a:rPr lang="zh-CN" altLang="en-US" dirty="0"/>
              <a:t>在第三个阶段（2000年以后），开源数据库蓬勃发展，改变了当时的数据库生态，对一些架构和模型上也有一些冲击。</a:t>
            </a:r>
            <a:endParaRPr lang="zh-CN" altLang="en-US" dirty="0"/>
          </a:p>
          <a:p>
            <a:r>
              <a:rPr lang="zh-CN" altLang="en-US" dirty="0"/>
              <a:t>第四个阶段（2010年以后），开源的数据库系统有别于传统的关系型数据库，现在希望它什么都能做，也能兼容传统的数据库。于是，就出现了新旧两代技术之间的融合。我们现在就处于这个阶段。</a:t>
            </a:r>
            <a:endParaRPr lang="zh-CN" altLang="en-US" dirty="0"/>
          </a:p>
          <a:p>
            <a:r>
              <a:rPr lang="zh-CN" altLang="en-US" dirty="0"/>
              <a:t>我们接下来就分别介绍四个时期都出现了哪些技术，以及当时所面临的挑战。</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接下来，介绍计划服务。这里注意区分两个概念：应用程序和计划:</a:t>
            </a:r>
            <a:endParaRPr lang="zh-CN" altLang="en-US" dirty="0"/>
          </a:p>
          <a:p>
            <a:r>
              <a:rPr lang="zh-CN" altLang="en-US" dirty="0"/>
              <a:t></a:t>
            </a:r>
            <a:r>
              <a:rPr lang="en-US" altLang="zh-CN" dirty="0"/>
              <a:t>	1. </a:t>
            </a:r>
            <a:r>
              <a:rPr lang="zh-CN" altLang="en-US" dirty="0"/>
              <a:t>应用程序使用主语言（C/C++/JAVA）开发应用逻辑，最后会生成在操作系统上可执行的格式。</a:t>
            </a:r>
            <a:endParaRPr lang="zh-CN" altLang="en-US" dirty="0"/>
          </a:p>
          <a:p>
            <a:r>
              <a:rPr lang="zh-CN" altLang="en-US" dirty="0"/>
              <a:t></a:t>
            </a:r>
            <a:r>
              <a:rPr lang="en-US" altLang="zh-CN" dirty="0"/>
              <a:t>	2. </a:t>
            </a:r>
            <a:r>
              <a:rPr lang="zh-CN" altLang="en-US" dirty="0"/>
              <a:t>数据库系统把应用程序里面所有的SQL语句通过预编译生成包（package），每个包里面有多个不同的计划，每个计划对应到一条SQL语句。</a:t>
            </a:r>
            <a:endParaRPr lang="zh-CN" altLang="en-US" dirty="0"/>
          </a:p>
          <a:p>
            <a:r>
              <a:rPr lang="zh-CN" altLang="en-US" dirty="0"/>
              <a:t>绑定文件（bind file）是从应用逻辑里把SQL语句提取出来而生成的一个中间结果，绑定文件经过编译后生成包。</a:t>
            </a:r>
            <a:endParaRPr lang="zh-CN" altLang="en-US" dirty="0"/>
          </a:p>
          <a:p>
            <a:r>
              <a:rPr lang="zh-CN" altLang="en-US" dirty="0"/>
              <a:t>计划服务的主要功能就是将每个应用的包里的所有计划存放在系统目录里，在需要的时候进行调用。</a:t>
            </a:r>
            <a:endParaRPr lang="zh-CN" altLang="en-US" dirty="0"/>
          </a:p>
          <a:p>
            <a:r>
              <a:rPr lang="zh-CN" altLang="en-US" dirty="0"/>
              <a:t> </a:t>
            </a:r>
            <a:r>
              <a:rPr lang="en-US" altLang="zh-CN" dirty="0"/>
              <a:t>  </a:t>
            </a:r>
            <a:r>
              <a:rPr lang="zh-CN" altLang="en-US" dirty="0">
                <a:sym typeface="+mn-ea"/>
              </a:rPr>
              <a:t>静态SQL对应的包就是系统目录中的对象，而动态的SQL虽然没有最后的计划，但是同样会有相对应的包。</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5" name="矩形 14"/>
          <p:cNvSpPr/>
          <p:nvPr userDrawn="1"/>
        </p:nvSpPr>
        <p:spPr>
          <a:xfrm>
            <a:off x="-9268" y="1112108"/>
            <a:ext cx="9144000" cy="2655644"/>
          </a:xfrm>
          <a:prstGeom prst="rect">
            <a:avLst/>
          </a:prstGeom>
          <a:solidFill>
            <a:srgbClr val="0048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pic>
        <p:nvPicPr>
          <p:cNvPr id="24" name="图片 23"/>
          <p:cNvPicPr>
            <a:picLocks noChangeAspect="1"/>
          </p:cNvPicPr>
          <p:nvPr userDrawn="1"/>
        </p:nvPicPr>
        <p:blipFill>
          <a:blip r:embed="rId2"/>
          <a:stretch>
            <a:fillRect/>
          </a:stretch>
        </p:blipFill>
        <p:spPr>
          <a:xfrm>
            <a:off x="0" y="1059690"/>
            <a:ext cx="9144000" cy="2828544"/>
          </a:xfrm>
          <a:prstGeom prst="rect">
            <a:avLst/>
          </a:prstGeom>
        </p:spPr>
      </p:pic>
      <p:sp>
        <p:nvSpPr>
          <p:cNvPr id="7" name="矩形 6"/>
          <p:cNvSpPr/>
          <p:nvPr userDrawn="1"/>
        </p:nvSpPr>
        <p:spPr>
          <a:xfrm>
            <a:off x="3299792" y="201418"/>
            <a:ext cx="2351313" cy="707886"/>
          </a:xfrm>
          <a:prstGeom prst="rect">
            <a:avLst/>
          </a:prstGeom>
        </p:spPr>
        <p:txBody>
          <a:bodyPr wrap="square">
            <a:spAutoFit/>
          </a:bodyPr>
          <a:lstStyle/>
          <a:p>
            <a:pPr algn="dist"/>
            <a:r>
              <a:rPr lang="en-US" altLang="zh-CN" sz="4000" b="0" dirty="0">
                <a:solidFill>
                  <a:srgbClr val="0048C7"/>
                </a:solidFill>
                <a:latin typeface="Impact" panose="020B0806030902050204" pitchFamily="34" charset="0"/>
              </a:rPr>
              <a:t>CONTENTS</a:t>
            </a:r>
            <a:endParaRPr lang="zh-CN" altLang="en-US" sz="4000" b="0" dirty="0">
              <a:solidFill>
                <a:srgbClr val="0048C7"/>
              </a:solidFill>
              <a:latin typeface="Impact" panose="020B080603090205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封面1-居中">
    <p:spTree>
      <p:nvGrpSpPr>
        <p:cNvPr id="1" name=""/>
        <p:cNvGrpSpPr/>
        <p:nvPr/>
      </p:nvGrpSpPr>
      <p:grpSpPr>
        <a:xfrm>
          <a:off x="0" y="0"/>
          <a:ext cx="0" cy="0"/>
          <a:chOff x="0" y="0"/>
          <a:chExt cx="0" cy="0"/>
        </a:xfrm>
      </p:grpSpPr>
      <p:pic>
        <p:nvPicPr>
          <p:cNvPr id="10" name="图片 9"/>
          <p:cNvPicPr/>
          <p:nvPr userDrawn="1"/>
        </p:nvPicPr>
        <p:blipFill>
          <a:blip r:embed="rId2">
            <a:extLst>
              <a:ext uri="{28A0092B-C50C-407E-A947-70E740481C1C}">
                <a14:useLocalDpi xmlns:a14="http://schemas.microsoft.com/office/drawing/2010/main" val="0"/>
              </a:ext>
            </a:extLst>
          </a:blip>
          <a:stretch>
            <a:fillRect/>
          </a:stretch>
        </p:blipFill>
        <p:spPr>
          <a:xfrm>
            <a:off x="0" y="0"/>
            <a:ext cx="9157413" cy="6876000"/>
          </a:xfrm>
          <a:prstGeom prst="rect">
            <a:avLst/>
          </a:prstGeom>
        </p:spPr>
      </p:pic>
      <p:pic>
        <p:nvPicPr>
          <p:cNvPr id="8" name="图片 7"/>
          <p:cNvPicPr/>
          <p:nvPr userDrawn="1"/>
        </p:nvPicPr>
        <p:blipFill>
          <a:blip r:embed="rId3" cstate="hqprint"/>
          <a:stretch>
            <a:fillRect/>
          </a:stretch>
        </p:blipFill>
        <p:spPr>
          <a:xfrm>
            <a:off x="87333" y="110307"/>
            <a:ext cx="2784629" cy="540000"/>
          </a:xfrm>
          <a:prstGeom prst="rect">
            <a:avLst/>
          </a:prstGeom>
        </p:spPr>
      </p:pic>
      <p:sp>
        <p:nvSpPr>
          <p:cNvPr id="9" name="标题 1"/>
          <p:cNvSpPr>
            <a:spLocks noGrp="1"/>
          </p:cNvSpPr>
          <p:nvPr>
            <p:ph type="title" hasCustomPrompt="1"/>
          </p:nvPr>
        </p:nvSpPr>
        <p:spPr>
          <a:xfrm>
            <a:off x="2" y="1891700"/>
            <a:ext cx="9135887" cy="723446"/>
          </a:xfrm>
          <a:prstGeom prst="rect">
            <a:avLst/>
          </a:prstGeom>
        </p:spPr>
        <p:txBody>
          <a:bodyPr/>
          <a:lstStyle>
            <a:lvl1pPr algn="ctr">
              <a:defRPr kumimoji="1" lang="zh-CN" altLang="en-US" sz="48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单击此处编辑标题内容</a:t>
            </a:r>
            <a:endParaRPr lang="zh-CN" altLang="en-US" dirty="0"/>
          </a:p>
        </p:txBody>
      </p:sp>
      <p:sp>
        <p:nvSpPr>
          <p:cNvPr id="13" name="文本占位符 2"/>
          <p:cNvSpPr>
            <a:spLocks noGrp="1"/>
          </p:cNvSpPr>
          <p:nvPr>
            <p:ph type="body" idx="1" hasCustomPrompt="1"/>
          </p:nvPr>
        </p:nvSpPr>
        <p:spPr>
          <a:xfrm>
            <a:off x="2" y="2636515"/>
            <a:ext cx="9135887" cy="511270"/>
          </a:xfrm>
          <a:prstGeom prst="rect">
            <a:avLst/>
          </a:prstGeom>
        </p:spPr>
        <p:txBody>
          <a:bodyPr anchor="b"/>
          <a:lstStyle>
            <a:lvl1pPr marL="0" indent="0" algn="ctr">
              <a:buNone/>
              <a:defRPr kumimoji="1" lang="zh-CN" altLang="en-US" sz="2800" kern="1200" dirty="0" smtClean="0">
                <a:solidFill>
                  <a:schemeClr val="bg1"/>
                </a:solidFill>
                <a:latin typeface="微软雅黑" panose="020B0503020204020204" pitchFamily="34" charset="-122"/>
                <a:ea typeface="微软雅黑" panose="020B0503020204020204" pitchFamily="34"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编辑副标题文字内容</a:t>
            </a:r>
            <a:endParaRPr lang="zh-CN" altLang="en-US" dirty="0"/>
          </a:p>
        </p:txBody>
      </p:sp>
      <p:sp>
        <p:nvSpPr>
          <p:cNvPr id="11" name="文本占位符 2"/>
          <p:cNvSpPr>
            <a:spLocks noGrp="1"/>
          </p:cNvSpPr>
          <p:nvPr>
            <p:ph type="body" idx="10" hasCustomPrompt="1"/>
          </p:nvPr>
        </p:nvSpPr>
        <p:spPr>
          <a:xfrm>
            <a:off x="8114" y="4337898"/>
            <a:ext cx="9127773" cy="726893"/>
          </a:xfrm>
          <a:prstGeom prst="rect">
            <a:avLst/>
          </a:prstGeom>
        </p:spPr>
        <p:txBody>
          <a:bodyPr anchor="b"/>
          <a:lstStyle>
            <a:lvl1pPr marL="0" indent="0" algn="ctr">
              <a:buNone/>
              <a:defRPr kumimoji="1" lang="zh-CN" altLang="en-US" sz="1800" kern="1200" dirty="0" smtClean="0">
                <a:solidFill>
                  <a:schemeClr val="bg1"/>
                </a:solidFill>
                <a:latin typeface="微软雅黑" panose="020B0503020204020204" pitchFamily="34" charset="-122"/>
                <a:ea typeface="微软雅黑" panose="020B0503020204020204" pitchFamily="34"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XXX</a:t>
            </a:r>
            <a:r>
              <a:rPr lang="zh-CN" altLang="en-US" dirty="0"/>
              <a:t> </a:t>
            </a:r>
            <a:endParaRPr lang="en-US" altLang="zh-CN" dirty="0"/>
          </a:p>
          <a:p>
            <a:pPr lvl="0"/>
            <a:r>
              <a:rPr lang="en-US" altLang="zh-CN" dirty="0"/>
              <a:t>YYYY</a:t>
            </a:r>
            <a:r>
              <a:rPr lang="zh-CN" altLang="en-US" dirty="0"/>
              <a:t>年</a:t>
            </a:r>
            <a:r>
              <a:rPr lang="en-US" altLang="zh-CN" dirty="0"/>
              <a:t>MM</a:t>
            </a:r>
            <a:r>
              <a:rPr lang="zh-CN" altLang="en-US" dirty="0"/>
              <a:t>月</a:t>
            </a:r>
            <a:r>
              <a:rPr lang="en-US" altLang="zh-CN" dirty="0"/>
              <a:t>DD</a:t>
            </a:r>
            <a:r>
              <a:rPr lang="zh-CN" altLang="en-US" dirty="0"/>
              <a:t>日</a:t>
            </a:r>
            <a:endParaRPr lang="zh-CN" altLang="en-US" dirty="0"/>
          </a:p>
        </p:txBody>
      </p:sp>
      <p:pic>
        <p:nvPicPr>
          <p:cNvPr id="7" name="Picture 2" descr="https://www.xidian.edu.cn/2020_xs_jg_xy_fk/2020images/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73491" y="81850"/>
            <a:ext cx="2136760" cy="576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userDrawn="1"/>
        </p:nvSpPr>
        <p:spPr>
          <a:xfrm>
            <a:off x="2599759" y="6367111"/>
            <a:ext cx="409672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微软雅黑 Light" panose="020B0502040204020203" pitchFamily="34" charset="-122"/>
                <a:ea typeface="微软雅黑 Light" panose="020B0502040204020203" pitchFamily="34" charset="-122"/>
              </a:rPr>
              <a:t>西电</a:t>
            </a:r>
            <a:r>
              <a:rPr lang="en-US" altLang="zh-CN" sz="2400" b="1" dirty="0">
                <a:solidFill>
                  <a:schemeClr val="bg1"/>
                </a:solidFill>
                <a:latin typeface="微软雅黑 Light" panose="020B0502040204020203" pitchFamily="34" charset="-122"/>
                <a:ea typeface="微软雅黑 Light" panose="020B0502040204020203" pitchFamily="34" charset="-122"/>
              </a:rPr>
              <a:t>-</a:t>
            </a:r>
            <a:r>
              <a:rPr lang="zh-CN" altLang="en-US" sz="2400" b="1" dirty="0">
                <a:solidFill>
                  <a:schemeClr val="bg1"/>
                </a:solidFill>
                <a:latin typeface="微软雅黑 Light" panose="020B0502040204020203" pitchFamily="34" charset="-122"/>
                <a:ea typeface="微软雅黑 Light" panose="020B0502040204020203" pitchFamily="34" charset="-122"/>
              </a:rPr>
              <a:t>浪潮数据库创新实验室</a:t>
            </a:r>
            <a:endParaRPr lang="zh-CN" altLang="en-US" sz="2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不带页码">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封底">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0" y="2955375"/>
            <a:ext cx="9144000" cy="612770"/>
          </a:xfrm>
          <a:prstGeom prst="rect">
            <a:avLst/>
          </a:prstGeom>
        </p:spPr>
        <p:txBody>
          <a:bodyPr/>
          <a:lstStyle>
            <a:lvl1pPr algn="ctr">
              <a:defRPr kumimoji="1" lang="zh-CN" altLang="en-US" sz="36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单击此处编辑结束语</a:t>
            </a:r>
            <a:endParaRPr lang="zh-CN" altLang="en-US" dirty="0"/>
          </a:p>
        </p:txBody>
      </p:sp>
      <p:pic>
        <p:nvPicPr>
          <p:cNvPr id="3" name="图片 2"/>
          <p:cNvPicPr/>
          <p:nvPr userDrawn="1"/>
        </p:nvPicPr>
        <p:blipFill>
          <a:blip r:embed="rId2" cstate="hqprint"/>
          <a:stretch>
            <a:fillRect/>
          </a:stretch>
        </p:blipFill>
        <p:spPr>
          <a:xfrm>
            <a:off x="87333" y="110307"/>
            <a:ext cx="2784629" cy="540000"/>
          </a:xfrm>
          <a:prstGeom prst="rect">
            <a:avLst/>
          </a:prstGeom>
        </p:spPr>
      </p:pic>
      <p:pic>
        <p:nvPicPr>
          <p:cNvPr id="4" name="Picture 2" descr="https://www.xidian.edu.cn/2020_xs_jg_xy_fk/2020images/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73491" y="81850"/>
            <a:ext cx="2136760" cy="576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2599759" y="6367111"/>
            <a:ext cx="409672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0" dirty="0">
                <a:solidFill>
                  <a:schemeClr val="bg1"/>
                </a:solidFill>
                <a:latin typeface="微软雅黑 Light" panose="020B0502040204020203" pitchFamily="34" charset="-122"/>
                <a:ea typeface="微软雅黑 Light" panose="020B0502040204020203" pitchFamily="34" charset="-122"/>
              </a:rPr>
              <a:t>西电</a:t>
            </a:r>
            <a:r>
              <a:rPr lang="en-US" altLang="zh-CN" sz="2400" b="0" dirty="0">
                <a:solidFill>
                  <a:schemeClr val="bg1"/>
                </a:solidFill>
                <a:latin typeface="微软雅黑 Light" panose="020B0502040204020203" pitchFamily="34" charset="-122"/>
                <a:ea typeface="微软雅黑 Light" panose="020B0502040204020203" pitchFamily="34" charset="-122"/>
              </a:rPr>
              <a:t>-</a:t>
            </a:r>
            <a:r>
              <a:rPr lang="zh-CN" altLang="en-US" sz="2400" b="0" dirty="0">
                <a:solidFill>
                  <a:schemeClr val="bg1"/>
                </a:solidFill>
                <a:latin typeface="微软雅黑 Light" panose="020B0502040204020203" pitchFamily="34" charset="-122"/>
                <a:ea typeface="微软雅黑 Light" panose="020B0502040204020203" pitchFamily="34" charset="-122"/>
              </a:rPr>
              <a:t>浪潮数据库创新实验室</a:t>
            </a:r>
            <a:endParaRPr lang="zh-CN" altLang="en-US" sz="2400" b="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带页码">
    <p:spTree>
      <p:nvGrpSpPr>
        <p:cNvPr id="1" name=""/>
        <p:cNvGrpSpPr/>
        <p:nvPr/>
      </p:nvGrpSpPr>
      <p:grpSpPr>
        <a:xfrm>
          <a:off x="0" y="0"/>
          <a:ext cx="0" cy="0"/>
          <a:chOff x="0" y="0"/>
          <a:chExt cx="0" cy="0"/>
        </a:xfrm>
      </p:grpSpPr>
      <p:sp>
        <p:nvSpPr>
          <p:cNvPr id="2" name="直角三角形 1"/>
          <p:cNvSpPr/>
          <p:nvPr userDrawn="1"/>
        </p:nvSpPr>
        <p:spPr>
          <a:xfrm rot="5400000">
            <a:off x="-85692" y="85694"/>
            <a:ext cx="542592" cy="371210"/>
          </a:xfrm>
          <a:prstGeom prst="rtTriangle">
            <a:avLst/>
          </a:prstGeom>
          <a:solidFill>
            <a:srgbClr val="0048C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800">
              <a:solidFill>
                <a:schemeClr val="tx1"/>
              </a:solidFill>
            </a:endParaRPr>
          </a:p>
        </p:txBody>
      </p:sp>
      <p:sp>
        <p:nvSpPr>
          <p:cNvPr id="3" name="灯片编号占位符 2"/>
          <p:cNvSpPr txBox="1"/>
          <p:nvPr userDrawn="1"/>
        </p:nvSpPr>
        <p:spPr>
          <a:xfrm>
            <a:off x="-26127" y="-8708"/>
            <a:ext cx="333104" cy="370114"/>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rgbClr val="0048C7"/>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22F5AF62-96AC-4DB8-8E6D-4A31390C9F69}" type="slidenum">
              <a:rPr lang="zh-CN" altLang="en-US" sz="1400" smtClean="0">
                <a:solidFill>
                  <a:schemeClr val="bg1"/>
                </a:solidFill>
              </a:rPr>
            </a:fld>
            <a:endParaRPr lang="zh-CN" altLang="en-US" sz="1400"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封面1-居中">
    <p:spTree>
      <p:nvGrpSpPr>
        <p:cNvPr id="1" name=""/>
        <p:cNvGrpSpPr/>
        <p:nvPr/>
      </p:nvGrpSpPr>
      <p:grpSpPr>
        <a:xfrm>
          <a:off x="0" y="0"/>
          <a:ext cx="0" cy="0"/>
          <a:chOff x="0" y="0"/>
          <a:chExt cx="0" cy="0"/>
        </a:xfrm>
      </p:grpSpPr>
      <p:pic>
        <p:nvPicPr>
          <p:cNvPr id="10" name="图片 9"/>
          <p:cNvPicPr/>
          <p:nvPr userDrawn="1"/>
        </p:nvPicPr>
        <p:blipFill>
          <a:blip r:embed="rId2">
            <a:extLst>
              <a:ext uri="{28A0092B-C50C-407E-A947-70E740481C1C}">
                <a14:useLocalDpi xmlns:a14="http://schemas.microsoft.com/office/drawing/2010/main" val="0"/>
              </a:ext>
            </a:extLst>
          </a:blip>
          <a:stretch>
            <a:fillRect/>
          </a:stretch>
        </p:blipFill>
        <p:spPr>
          <a:xfrm>
            <a:off x="0" y="0"/>
            <a:ext cx="9157413" cy="6876000"/>
          </a:xfrm>
          <a:prstGeom prst="rect">
            <a:avLst/>
          </a:prstGeom>
        </p:spPr>
      </p:pic>
      <p:pic>
        <p:nvPicPr>
          <p:cNvPr id="8" name="图片 7"/>
          <p:cNvPicPr/>
          <p:nvPr userDrawn="1"/>
        </p:nvPicPr>
        <p:blipFill>
          <a:blip r:embed="rId3" cstate="hqprint"/>
          <a:stretch>
            <a:fillRect/>
          </a:stretch>
        </p:blipFill>
        <p:spPr>
          <a:xfrm>
            <a:off x="87333" y="110307"/>
            <a:ext cx="2784629" cy="540000"/>
          </a:xfrm>
          <a:prstGeom prst="rect">
            <a:avLst/>
          </a:prstGeom>
        </p:spPr>
      </p:pic>
      <p:sp>
        <p:nvSpPr>
          <p:cNvPr id="9" name="标题 1"/>
          <p:cNvSpPr>
            <a:spLocks noGrp="1"/>
          </p:cNvSpPr>
          <p:nvPr>
            <p:ph type="title" hasCustomPrompt="1"/>
          </p:nvPr>
        </p:nvSpPr>
        <p:spPr>
          <a:xfrm>
            <a:off x="2" y="1891700"/>
            <a:ext cx="9135887" cy="723446"/>
          </a:xfrm>
          <a:prstGeom prst="rect">
            <a:avLst/>
          </a:prstGeom>
        </p:spPr>
        <p:txBody>
          <a:bodyPr/>
          <a:lstStyle>
            <a:lvl1pPr algn="ctr">
              <a:defRPr kumimoji="1" lang="zh-CN" altLang="en-US" sz="48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单击此处编辑标题内容</a:t>
            </a:r>
            <a:endParaRPr lang="zh-CN" altLang="en-US" dirty="0"/>
          </a:p>
        </p:txBody>
      </p:sp>
      <p:sp>
        <p:nvSpPr>
          <p:cNvPr id="13" name="文本占位符 2"/>
          <p:cNvSpPr>
            <a:spLocks noGrp="1"/>
          </p:cNvSpPr>
          <p:nvPr>
            <p:ph type="body" idx="1" hasCustomPrompt="1"/>
          </p:nvPr>
        </p:nvSpPr>
        <p:spPr>
          <a:xfrm>
            <a:off x="2" y="2636515"/>
            <a:ext cx="9135887" cy="511270"/>
          </a:xfrm>
          <a:prstGeom prst="rect">
            <a:avLst/>
          </a:prstGeom>
        </p:spPr>
        <p:txBody>
          <a:bodyPr anchor="b"/>
          <a:lstStyle>
            <a:lvl1pPr marL="0" indent="0" algn="ctr">
              <a:buNone/>
              <a:defRPr kumimoji="1" lang="zh-CN" altLang="en-US" sz="2800" kern="1200" dirty="0" smtClean="0">
                <a:solidFill>
                  <a:schemeClr val="bg1"/>
                </a:solidFill>
                <a:latin typeface="微软雅黑" panose="020B0503020204020204" pitchFamily="34" charset="-122"/>
                <a:ea typeface="微软雅黑" panose="020B0503020204020204" pitchFamily="34"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编辑副标题文字内容</a:t>
            </a:r>
            <a:endParaRPr lang="zh-CN" altLang="en-US" dirty="0"/>
          </a:p>
        </p:txBody>
      </p:sp>
      <p:sp>
        <p:nvSpPr>
          <p:cNvPr id="11" name="文本占位符 2"/>
          <p:cNvSpPr>
            <a:spLocks noGrp="1"/>
          </p:cNvSpPr>
          <p:nvPr>
            <p:ph type="body" idx="10" hasCustomPrompt="1"/>
          </p:nvPr>
        </p:nvSpPr>
        <p:spPr>
          <a:xfrm>
            <a:off x="8114" y="4337898"/>
            <a:ext cx="9127773" cy="726893"/>
          </a:xfrm>
          <a:prstGeom prst="rect">
            <a:avLst/>
          </a:prstGeom>
        </p:spPr>
        <p:txBody>
          <a:bodyPr anchor="b"/>
          <a:lstStyle>
            <a:lvl1pPr marL="0" indent="0" algn="ctr">
              <a:buNone/>
              <a:defRPr kumimoji="1" lang="zh-CN" altLang="en-US" sz="1800" kern="1200" dirty="0" smtClean="0">
                <a:solidFill>
                  <a:schemeClr val="bg1"/>
                </a:solidFill>
                <a:latin typeface="微软雅黑" panose="020B0503020204020204" pitchFamily="34" charset="-122"/>
                <a:ea typeface="微软雅黑" panose="020B0503020204020204" pitchFamily="34"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XXX</a:t>
            </a:r>
            <a:r>
              <a:rPr lang="zh-CN" altLang="en-US" dirty="0"/>
              <a:t> </a:t>
            </a:r>
            <a:endParaRPr lang="en-US" altLang="zh-CN" dirty="0"/>
          </a:p>
          <a:p>
            <a:pPr lvl="0"/>
            <a:r>
              <a:rPr lang="en-US" altLang="zh-CN" dirty="0"/>
              <a:t>YYYY</a:t>
            </a:r>
            <a:r>
              <a:rPr lang="zh-CN" altLang="en-US" dirty="0"/>
              <a:t>年</a:t>
            </a:r>
            <a:r>
              <a:rPr lang="en-US" altLang="zh-CN" dirty="0"/>
              <a:t>MM</a:t>
            </a:r>
            <a:r>
              <a:rPr lang="zh-CN" altLang="en-US" dirty="0"/>
              <a:t>月</a:t>
            </a:r>
            <a:r>
              <a:rPr lang="en-US" altLang="zh-CN" dirty="0"/>
              <a:t>DD</a:t>
            </a:r>
            <a:r>
              <a:rPr lang="zh-CN" altLang="en-US" dirty="0"/>
              <a:t>日</a:t>
            </a:r>
            <a:endParaRPr lang="zh-CN" altLang="en-US" dirty="0"/>
          </a:p>
        </p:txBody>
      </p:sp>
      <p:pic>
        <p:nvPicPr>
          <p:cNvPr id="7" name="Picture 2" descr="https://www.xidian.edu.cn/2020_xs_jg_xy_fk/2020images/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73491" y="81850"/>
            <a:ext cx="2136760" cy="57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0880" y="36957"/>
            <a:ext cx="8640708" cy="83661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250827" y="1052741"/>
            <a:ext cx="8642350" cy="5329015"/>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0" y="3177043"/>
            <a:ext cx="9144000" cy="612770"/>
          </a:xfrm>
          <a:prstGeom prst="rect">
            <a:avLst/>
          </a:prstGeom>
        </p:spPr>
        <p:txBody>
          <a:bodyPr/>
          <a:lstStyle>
            <a:lvl1pPr algn="ctr">
              <a:defRPr kumimoji="1" lang="zh-CN" altLang="en-US" sz="36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单击此处编辑结束语</a:t>
            </a:r>
            <a:endParaRPr lang="zh-CN" altLang="en-US" dirty="0"/>
          </a:p>
        </p:txBody>
      </p:sp>
      <p:pic>
        <p:nvPicPr>
          <p:cNvPr id="3" name="图片 2"/>
          <p:cNvPicPr/>
          <p:nvPr userDrawn="1"/>
        </p:nvPicPr>
        <p:blipFill>
          <a:blip r:embed="rId2" cstate="hqprint"/>
          <a:stretch>
            <a:fillRect/>
          </a:stretch>
        </p:blipFill>
        <p:spPr>
          <a:xfrm>
            <a:off x="87333" y="110307"/>
            <a:ext cx="2784629" cy="540000"/>
          </a:xfrm>
          <a:prstGeom prst="rect">
            <a:avLst/>
          </a:prstGeom>
        </p:spPr>
      </p:pic>
      <p:pic>
        <p:nvPicPr>
          <p:cNvPr id="4" name="Picture 2" descr="https://www.xidian.edu.cn/2020_xs_jg_xy_fk/2020images/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73491" y="81850"/>
            <a:ext cx="2136760" cy="576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2597654" y="6331542"/>
            <a:ext cx="409170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0" dirty="0">
                <a:solidFill>
                  <a:schemeClr val="bg1"/>
                </a:solidFill>
                <a:latin typeface="微软雅黑 Light" panose="020B0502040204020203" pitchFamily="34" charset="-122"/>
                <a:ea typeface="微软雅黑 Light" panose="020B0502040204020203" pitchFamily="34" charset="-122"/>
              </a:rPr>
              <a:t>西电</a:t>
            </a:r>
            <a:r>
              <a:rPr lang="en-US" altLang="zh-CN" sz="2400" b="0" dirty="0">
                <a:solidFill>
                  <a:schemeClr val="bg1"/>
                </a:solidFill>
                <a:latin typeface="微软雅黑 Light" panose="020B0502040204020203" pitchFamily="34" charset="-122"/>
                <a:ea typeface="微软雅黑 Light" panose="020B0502040204020203" pitchFamily="34" charset="-122"/>
              </a:rPr>
              <a:t>-</a:t>
            </a:r>
            <a:r>
              <a:rPr lang="zh-CN" altLang="en-US" sz="2400" b="0" dirty="0">
                <a:solidFill>
                  <a:schemeClr val="bg1"/>
                </a:solidFill>
                <a:latin typeface="微软雅黑 Light" panose="020B0502040204020203" pitchFamily="34" charset="-122"/>
                <a:ea typeface="微软雅黑 Light" panose="020B0502040204020203" pitchFamily="34" charset="-122"/>
              </a:rPr>
              <a:t>浪潮数据库创新实验室</a:t>
            </a:r>
            <a:endParaRPr lang="zh-CN" altLang="en-US" sz="2400" b="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2.png"/><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image" Target="../media/image5.jpeg"/><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image" Target="../media/image2.png"/><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a:stretch>
            <a:fillRect/>
          </a:stretch>
        </p:blipFill>
        <p:spPr>
          <a:xfrm>
            <a:off x="0" y="0"/>
            <a:ext cx="9144000" cy="6858000"/>
          </a:xfrm>
          <a:prstGeom prst="rect">
            <a:avLst/>
          </a:prstGeom>
        </p:spPr>
      </p:pic>
      <p:pic>
        <p:nvPicPr>
          <p:cNvPr id="6" name="图片 5"/>
          <p:cNvPicPr/>
          <p:nvPr userDrawn="1"/>
        </p:nvPicPr>
        <p:blipFill>
          <a:blip r:embed="rId8" cstate="hqprint"/>
          <a:stretch>
            <a:fillRect/>
          </a:stretch>
        </p:blipFill>
        <p:spPr>
          <a:xfrm>
            <a:off x="218562" y="6407875"/>
            <a:ext cx="1436983" cy="329197"/>
          </a:xfrm>
          <a:prstGeom prst="rect">
            <a:avLst/>
          </a:prstGeom>
        </p:spPr>
      </p:pic>
      <p:pic>
        <p:nvPicPr>
          <p:cNvPr id="9" name="图片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671345" y="6407875"/>
            <a:ext cx="1195939" cy="329197"/>
          </a:xfrm>
          <a:prstGeom prst="rect">
            <a:avLst/>
          </a:prstGeom>
        </p:spPr>
      </p:pic>
      <p:sp>
        <p:nvSpPr>
          <p:cNvPr id="3" name="文本框 2"/>
          <p:cNvSpPr txBox="1"/>
          <p:nvPr userDrawn="1"/>
        </p:nvSpPr>
        <p:spPr>
          <a:xfrm>
            <a:off x="2470727" y="6336962"/>
            <a:ext cx="4202546" cy="400110"/>
          </a:xfrm>
          <a:prstGeom prst="rect">
            <a:avLst/>
          </a:prstGeom>
          <a:noFill/>
        </p:spPr>
        <p:txBody>
          <a:bodyPr wrap="square" rtlCol="0">
            <a:spAutoFit/>
          </a:bodyPr>
          <a:lstStyle/>
          <a:p>
            <a:pPr algn="ctr"/>
            <a:r>
              <a:rPr lang="zh-CN" altLang="en-US" sz="2000" b="0" dirty="0">
                <a:latin typeface="等线 Light" panose="02010600030101010101" pitchFamily="2" charset="-122"/>
                <a:ea typeface="等线 Light" panose="02010600030101010101" pitchFamily="2" charset="-122"/>
              </a:rPr>
              <a:t>西电</a:t>
            </a:r>
            <a:r>
              <a:rPr lang="en-US" altLang="zh-CN" sz="2000" b="0" dirty="0">
                <a:latin typeface="等线 Light" panose="02010600030101010101" pitchFamily="2" charset="-122"/>
                <a:ea typeface="等线 Light" panose="02010600030101010101" pitchFamily="2" charset="-122"/>
              </a:rPr>
              <a:t>-</a:t>
            </a:r>
            <a:r>
              <a:rPr lang="zh-CN" altLang="en-US" sz="2000" b="0" dirty="0">
                <a:latin typeface="等线 Light" panose="02010600030101010101" pitchFamily="2" charset="-122"/>
                <a:ea typeface="等线 Light" panose="02010600030101010101" pitchFamily="2" charset="-122"/>
              </a:rPr>
              <a:t>浪潮数据库创新实验室</a:t>
            </a:r>
            <a:endParaRPr lang="zh-CN" altLang="en-US" sz="2000" b="0" dirty="0">
              <a:latin typeface="等线 Light" panose="02010600030101010101" pitchFamily="2" charset="-122"/>
              <a:ea typeface="等线 Light" panose="02010600030101010101" pitchFamily="2" charset="-122"/>
            </a:endParaRPr>
          </a:p>
        </p:txBody>
      </p:sp>
      <p:sp>
        <p:nvSpPr>
          <p:cNvPr id="2" name="Text Box 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 name="Text Box 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 name="Text Box 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8" name="Text Box 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0" name="Text Box 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1" name="Text Box 1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2" name="Text Box 1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3" name="Text Box 1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4" name="Text Box 1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5" name="Text Box 1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6" name="Text Box 1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7" name="Text Box 1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8" name="Text Box 1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9" name="Text Box 1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0" name="Text Box 1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1" name="Text Box 2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2" name="Text Box 2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3" name="Text Box 2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4" name="Text Box 2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5" name="Text Box 2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6" name="Text Box 2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7" name="Text Box 2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8" name="Text Box 2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29" name="Text Box 2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0" name="Text Box 2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1" name="Text Box 3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2" name="Text Box 3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3" name="Text Box 3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4" name="Text Box 3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5" name="Text Box 3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6" name="Text Box 3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7" name="Text Box 3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8" name="Text Box 3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39" name="Text Box 3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0" name="Text Box 3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1" name="Text Box 4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2" name="Text Box 4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3" name="Text Box 4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4" name="Text Box 4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5" name="Text Box 4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6" name="Text Box 4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7" name="Text Box 4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8" name="Text Box 4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49" name="Text Box 4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0" name="Text Box 4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1" name="Text Box 5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2" name="Text Box 5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3" name="Text Box 5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4" name="Text Box 5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5" name="Text Box 5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6" name="Text Box 5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7" name="Text Box 5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8" name="Text Box 5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59" name="Text Box 5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0" name="Text Box 5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1" name="Text Box 6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2" name="Text Box 6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3" name="Text Box 6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4" name="Text Box 6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5" name="Text Box 6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6" name="Text Box 6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7" name="Text Box 6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8" name="Text Box 6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69" name="Text Box 6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0" name="Text Box 6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1" name="Text Box 7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2" name="Text Box 7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3" name="Text Box 7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4" name="Text Box 7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5" name="Text Box 7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6" name="Text Box 7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7" name="Text Box 7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8" name="Text Box 7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79" name="Text Box 7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p:nvPr userDrawn="1"/>
        </p:nvPicPr>
        <p:blipFill>
          <a:blip r:embed="rId2">
            <a:extLst>
              <a:ext uri="{28A0092B-C50C-407E-A947-70E740481C1C}">
                <a14:useLocalDpi xmlns:a14="http://schemas.microsoft.com/office/drawing/2010/main" val="0"/>
              </a:ext>
            </a:extLst>
          </a:blip>
          <a:stretch>
            <a:fillRect/>
          </a:stretch>
        </p:blipFill>
        <p:spPr>
          <a:xfrm>
            <a:off x="0" y="-18000"/>
            <a:ext cx="9157413" cy="687600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pic>
        <p:nvPicPr>
          <p:cNvPr id="7" name="图片 6"/>
          <p:cNvPicPr>
            <a:picLocks noChangeAspect="1"/>
          </p:cNvPicPr>
          <p:nvPr userDrawn="1"/>
        </p:nvPicPr>
        <p:blipFill>
          <a:blip r:embed="rId12"/>
          <a:stretch>
            <a:fillRect/>
          </a:stretch>
        </p:blipFill>
        <p:spPr>
          <a:xfrm>
            <a:off x="0" y="0"/>
            <a:ext cx="9144000" cy="6858000"/>
          </a:xfrm>
          <a:prstGeom prst="rect">
            <a:avLst/>
          </a:prstGeom>
        </p:spPr>
      </p:pic>
      <p:pic>
        <p:nvPicPr>
          <p:cNvPr id="38" name="图片 37"/>
          <p:cNvPicPr/>
          <p:nvPr userDrawn="1"/>
        </p:nvPicPr>
        <p:blipFill>
          <a:blip r:embed="rId13" cstate="hqprint"/>
          <a:stretch>
            <a:fillRect/>
          </a:stretch>
        </p:blipFill>
        <p:spPr>
          <a:xfrm>
            <a:off x="218562" y="6407875"/>
            <a:ext cx="1436983" cy="329197"/>
          </a:xfrm>
          <a:prstGeom prst="rect">
            <a:avLst/>
          </a:prstGeom>
        </p:spPr>
      </p:pic>
      <p:pic>
        <p:nvPicPr>
          <p:cNvPr id="39" name="图片 3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71345" y="6407875"/>
            <a:ext cx="1195939" cy="329197"/>
          </a:xfrm>
          <a:prstGeom prst="rect">
            <a:avLst/>
          </a:prstGeom>
        </p:spPr>
      </p:pic>
      <p:sp>
        <p:nvSpPr>
          <p:cNvPr id="40" name="文本框 39"/>
          <p:cNvSpPr txBox="1"/>
          <p:nvPr userDrawn="1"/>
        </p:nvSpPr>
        <p:spPr>
          <a:xfrm>
            <a:off x="2470727" y="6336962"/>
            <a:ext cx="4202546" cy="400110"/>
          </a:xfrm>
          <a:prstGeom prst="rect">
            <a:avLst/>
          </a:prstGeom>
          <a:noFill/>
        </p:spPr>
        <p:txBody>
          <a:bodyPr wrap="square" rtlCol="0">
            <a:spAutoFit/>
          </a:bodyPr>
          <a:lstStyle/>
          <a:p>
            <a:pPr algn="ctr"/>
            <a:r>
              <a:rPr lang="zh-CN" altLang="en-US" sz="2000" b="0" dirty="0">
                <a:latin typeface="等线 Light" panose="02010600030101010101" pitchFamily="2" charset="-122"/>
                <a:ea typeface="等线 Light" panose="02010600030101010101" pitchFamily="2" charset="-122"/>
              </a:rPr>
              <a:t>西电</a:t>
            </a:r>
            <a:r>
              <a:rPr lang="en-US" altLang="zh-CN" sz="2000" b="0" dirty="0">
                <a:latin typeface="等线 Light" panose="02010600030101010101" pitchFamily="2" charset="-122"/>
                <a:ea typeface="等线 Light" panose="02010600030101010101" pitchFamily="2" charset="-122"/>
              </a:rPr>
              <a:t>-</a:t>
            </a:r>
            <a:r>
              <a:rPr lang="zh-CN" altLang="en-US" sz="2000" b="0" dirty="0">
                <a:latin typeface="等线 Light" panose="02010600030101010101" pitchFamily="2" charset="-122"/>
                <a:ea typeface="等线 Light" panose="02010600030101010101" pitchFamily="2" charset="-122"/>
              </a:rPr>
              <a:t>浪潮数据库创新实验室</a:t>
            </a:r>
            <a:endParaRPr lang="zh-CN" altLang="en-US" sz="2000" b="0" dirty="0">
              <a:latin typeface="等线 Light" panose="02010600030101010101" pitchFamily="2" charset="-122"/>
              <a:ea typeface="等线 Light" panose="02010600030101010101" pitchFamily="2" charset="-122"/>
            </a:endParaRPr>
          </a:p>
        </p:txBody>
      </p:sp>
      <p:sp>
        <p:nvSpPr>
          <p:cNvPr id="8" name="Text Box 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9" name="Text Box 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0" name="Text Box 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1" name="Text Box 1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2" name="Text Box 1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
        <p:nvSpPr>
          <p:cNvPr id="13" name="Text Box 1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endParaRPr lang="en-US" sz="4000">
              <a:solidFill>
                <a:srgbClr val="F2F2F2"/>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pic>
        <p:nvPicPr>
          <p:cNvPr id="11" name="图片 10"/>
          <p:cNvPicPr/>
          <p:nvPr userDrawn="1"/>
        </p:nvPicPr>
        <p:blipFill>
          <a:blip r:embed="rId12">
            <a:extLst>
              <a:ext uri="{28A0092B-C50C-407E-A947-70E740481C1C}">
                <a14:useLocalDpi xmlns:a14="http://schemas.microsoft.com/office/drawing/2010/main" val="0"/>
              </a:ext>
            </a:extLst>
          </a:blip>
          <a:stretch>
            <a:fillRect/>
          </a:stretch>
        </p:blipFill>
        <p:spPr>
          <a:xfrm>
            <a:off x="0" y="0"/>
            <a:ext cx="9157413" cy="6876000"/>
          </a:xfrm>
          <a:prstGeom prst="rect">
            <a:avLst/>
          </a:prstGeom>
        </p:spPr>
      </p:pic>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3.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 Id="rId3" Type="http://schemas.openxmlformats.org/officeDocument/2006/relationships/oleObject" Target="../embeddings/oleObject5.bin"/><Relationship Id="rId2" Type="http://schemas.openxmlformats.org/officeDocument/2006/relationships/image" Target="../media/image11.wmf"/><Relationship Id="rId1"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0.jpeg"/><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000000"/>
                </a:solidFill>
                <a:effectLst>
                  <a:outerShdw blurRad="38100" dist="38100" dir="2700000" algn="tl">
                    <a:srgbClr val="000000">
                      <a:alpha val="43137"/>
                    </a:srgbClr>
                  </a:outerShdw>
                </a:effectLst>
              </a:rPr>
              <a:t>先进数据库技术</a:t>
            </a:r>
            <a:endParaRPr lang="zh-CN" altLang="en-US" dirty="0">
              <a:solidFill>
                <a:srgbClr val="000000"/>
              </a:solidFill>
            </a:endParaRPr>
          </a:p>
        </p:txBody>
      </p:sp>
      <p:sp>
        <p:nvSpPr>
          <p:cNvPr id="4" name="文本占位符 3"/>
          <p:cNvSpPr>
            <a:spLocks noGrp="1"/>
          </p:cNvSpPr>
          <p:nvPr>
            <p:ph type="body" idx="10"/>
          </p:nvPr>
        </p:nvSpPr>
        <p:spPr/>
        <p:txBody>
          <a:bodyPr>
            <a:normAutofit lnSpcReduction="10000"/>
          </a:bodyPr>
          <a:lstStyle/>
          <a:p>
            <a:r>
              <a:rPr lang="zh-CN" altLang="en-US" dirty="0"/>
              <a:t>刘英帆</a:t>
            </a:r>
            <a:endParaRPr lang="en-US" altLang="zh-CN" dirty="0"/>
          </a:p>
          <a:p>
            <a:r>
              <a:rPr lang="en-US" altLang="zh-CN" dirty="0"/>
              <a:t>2024.03</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3377" y="2136338"/>
            <a:ext cx="5697245" cy="1754326"/>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l"/>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一、关系型数据库脱颖而出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二、关系数据库的内部架构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三、</a:t>
            </a:r>
            <a:r>
              <a:rPr lang="en-US" altLang="zh-CN" dirty="0">
                <a:latin typeface="微软雅黑" panose="020B0503020204020204" pitchFamily="34" charset="-122"/>
                <a:ea typeface="微软雅黑" panose="020B0503020204020204" pitchFamily="34" charset="-122"/>
              </a:rPr>
              <a:t>TPC-C</a:t>
            </a:r>
            <a:r>
              <a:rPr lang="zh-CN" altLang="en-US" dirty="0">
                <a:latin typeface="微软雅黑" panose="020B0503020204020204" pitchFamily="34" charset="-122"/>
                <a:ea typeface="微软雅黑" panose="020B0503020204020204" pitchFamily="34" charset="-122"/>
              </a:rPr>
              <a:t>案例</a:t>
            </a:r>
            <a:endParaRPr lang="en-US" altLang="zh-CN" dirty="0">
              <a:latin typeface="微软雅黑" panose="020B0503020204020204" pitchFamily="34" charset="-122"/>
              <a:ea typeface="微软雅黑" panose="020B0503020204020204" pitchFamily="34" charset="-122"/>
            </a:endParaRPr>
          </a:p>
        </p:txBody>
      </p:sp>
      <p:sp>
        <p:nvSpPr>
          <p:cNvPr id="5" name="箭头: 右 4"/>
          <p:cNvSpPr/>
          <p:nvPr/>
        </p:nvSpPr>
        <p:spPr>
          <a:xfrm>
            <a:off x="1202258" y="2457425"/>
            <a:ext cx="417251" cy="248575"/>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a:latin typeface="+mj-ea"/>
              </a:rPr>
              <a:t>大纲</a:t>
            </a:r>
            <a:endParaRPr lang="zh-CN" altLang="en-US" sz="2800" b="1" dirty="0">
              <a:latin typeface="+mj-ea"/>
            </a:endParaRPr>
          </a:p>
        </p:txBody>
      </p:sp>
      <p:sp>
        <p:nvSpPr>
          <p:cNvPr id="10" name="灯片编号占位符 9"/>
          <p:cNvSpPr>
            <a:spLocks noGrp="1"/>
          </p:cNvSpPr>
          <p:nvPr>
            <p:ph type="sldNum" sz="quarter" idx="12"/>
          </p:nvPr>
        </p:nvSpPr>
        <p:spPr>
          <a:xfrm>
            <a:off x="6984724" y="86826"/>
            <a:ext cx="2057400" cy="365125"/>
          </a:xfrm>
        </p:spPr>
        <p:txBody>
          <a:bodyPr/>
          <a:lstStyle/>
          <a:p>
            <a:fld id="{48F63A3B-78C7-47BE-AE5E-E10140E04643}" type="slidenum">
              <a:rPr lang="en-US" smtClean="0"/>
            </a:fld>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椭圆 5"/>
          <p:cNvSpPr>
            <a:spLocks noChangeArrowheads="1"/>
          </p:cNvSpPr>
          <p:nvPr/>
        </p:nvSpPr>
        <p:spPr bwMode="auto">
          <a:xfrm>
            <a:off x="3864930" y="7426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73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0382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查看表</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order_line</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中所包含的列</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73430" y="1731010"/>
            <a:ext cx="7515225" cy="1943100"/>
          </a:xfrm>
          <a:prstGeom prst="rect">
            <a:avLst/>
          </a:prstGeom>
        </p:spPr>
      </p:pic>
      <p:sp>
        <p:nvSpPr>
          <p:cNvPr id="33" name="文本框 32"/>
          <p:cNvSpPr txBox="1"/>
          <p:nvPr/>
        </p:nvSpPr>
        <p:spPr>
          <a:xfrm>
            <a:off x="773430" y="1216025"/>
            <a:ext cx="5915660" cy="829945"/>
          </a:xfrm>
          <a:prstGeom prst="rect">
            <a:avLst/>
          </a:prstGeom>
          <a:noFill/>
        </p:spPr>
        <p:txBody>
          <a:bodyPr wrap="square" rtlCol="0">
            <a:spAutoFit/>
          </a:bodyPr>
          <a:lstStyle/>
          <a:p>
            <a:pPr indent="0">
              <a:lnSpc>
                <a:spcPct val="150000"/>
              </a:lnSpc>
              <a:buFont typeface="Wingdings" panose="05000000000000000000" charset="0"/>
              <a:buNone/>
            </a:pPr>
            <a:r>
              <a:rPr 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”show columns from T”</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命令可以获取表</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中所有列的信息。</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矩形 5"/>
          <p:cNvSpPr/>
          <p:nvPr/>
        </p:nvSpPr>
        <p:spPr>
          <a:xfrm>
            <a:off x="773430" y="2170430"/>
            <a:ext cx="7515225" cy="147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连接符: 肘形 23"/>
          <p:cNvCxnSpPr>
            <a:stCxn id="6" idx="1"/>
            <a:endCxn id="5" idx="1"/>
          </p:cNvCxnSpPr>
          <p:nvPr/>
        </p:nvCxnSpPr>
        <p:spPr>
          <a:xfrm rot="10800000" flipH="1" flipV="1">
            <a:off x="773430" y="2244090"/>
            <a:ext cx="117475" cy="2480945"/>
          </a:xfrm>
          <a:prstGeom prst="bentConnector3">
            <a:avLst>
              <a:gd name="adj1" fmla="val -20270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0905" y="4571365"/>
            <a:ext cx="7255510" cy="306705"/>
          </a:xfrm>
          <a:prstGeom prst="rect">
            <a:avLst/>
          </a:prstGeom>
          <a:noFill/>
        </p:spPr>
        <p:txBody>
          <a:bodyPr wrap="square" rtlCol="0">
            <a:spAutoFit/>
          </a:bodyPr>
          <a:lstStyle/>
          <a:p>
            <a:r>
              <a:rPr sz="1400" dirty="0">
                <a:latin typeface="微软雅黑" panose="020B0503020204020204" pitchFamily="34" charset="-122"/>
                <a:ea typeface="微软雅黑" panose="020B0503020204020204" pitchFamily="34" charset="-122"/>
                <a:cs typeface="微软雅黑" panose="020B0503020204020204" pitchFamily="34" charset="-122"/>
              </a:rPr>
              <a:t>包括列名称、数据类型、是否允许为空值、列默认值、索引等信息</a:t>
            </a:r>
            <a:r>
              <a:rPr lang="zh-CN" sz="1400" dirty="0">
                <a:latin typeface="微软雅黑" panose="020B0503020204020204" pitchFamily="34" charset="-122"/>
                <a:ea typeface="微软雅黑" panose="020B0503020204020204" pitchFamily="34" charset="-122"/>
                <a:cs typeface="微软雅黑" panose="020B0503020204020204" pitchFamily="34" charset="-122"/>
              </a:rPr>
              <a:t>。</a:t>
            </a:r>
            <a:endParaRPr 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2800" b="1" dirty="0">
                <a:latin typeface="Times New Roman" panose="02020603050405020304" pitchFamily="18" charset="0"/>
                <a:sym typeface="+mn-ea"/>
              </a:rPr>
              <a:t>数据库实例</a:t>
            </a:r>
            <a:endParaRPr lang="zh-CN" altLang="en-US" sz="2800" b="1" dirty="0">
              <a:latin typeface="Times New Roman" panose="02020603050405020304" pitchFamily="18" charset="0"/>
            </a:endParaRPr>
          </a:p>
        </p:txBody>
      </p:sp>
      <p:cxnSp>
        <p:nvCxnSpPr>
          <p:cNvPr id="9" name="直接连接符 8"/>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85775" y="1845945"/>
            <a:ext cx="8210550" cy="2581275"/>
          </a:xfrm>
          <a:prstGeom prst="rect">
            <a:avLst/>
          </a:prstGeom>
        </p:spPr>
      </p:pic>
      <p:sp>
        <p:nvSpPr>
          <p:cNvPr id="23555" name="椭圆 5"/>
          <p:cNvSpPr>
            <a:spLocks noChangeArrowheads="1"/>
          </p:cNvSpPr>
          <p:nvPr/>
        </p:nvSpPr>
        <p:spPr bwMode="auto">
          <a:xfrm>
            <a:off x="3856040" y="7426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11112" y="7473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1271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查询日志记录</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4" name="Rectangle 4"/>
          <p:cNvSpPr>
            <a:spLocks noChangeArrowheads="1"/>
          </p:cNvSpPr>
          <p:nvPr/>
        </p:nvSpPr>
        <p:spPr bwMode="auto">
          <a:xfrm>
            <a:off x="1517015" y="1432878"/>
            <a:ext cx="5356860" cy="2622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A0247A"/>
                </a:solidFill>
                <a:effectLst/>
                <a:latin typeface="Arial Unicode MS" panose="020B0604020202020204" charset="-122"/>
                <a:ea typeface="SourceCodePro-Regular"/>
              </a:rPr>
              <a:t>SET</a:t>
            </a:r>
            <a:r>
              <a:rPr kumimoji="0" lang="zh-CN" altLang="zh-CN" sz="1400" b="0" i="0" u="none" strike="noStrike" cap="none" normalizeH="0" baseline="0" dirty="0">
                <a:ln>
                  <a:noFill/>
                </a:ln>
                <a:solidFill>
                  <a:srgbClr val="152849"/>
                </a:solidFill>
                <a:effectLst/>
                <a:latin typeface="Arial Unicode MS" panose="020B0604020202020204" charset="-122"/>
                <a:ea typeface="SourceCodePro-Regular"/>
              </a:rPr>
              <a:t> </a:t>
            </a:r>
            <a:r>
              <a:rPr kumimoji="0" lang="zh-CN" altLang="zh-CN" sz="1400" b="0" i="0" u="none" strike="noStrike" cap="none" normalizeH="0" baseline="0" dirty="0">
                <a:ln>
                  <a:noFill/>
                </a:ln>
                <a:solidFill>
                  <a:srgbClr val="A0247A"/>
                </a:solidFill>
                <a:effectLst/>
                <a:latin typeface="Arial Unicode MS" panose="020B0604020202020204" charset="-122"/>
                <a:ea typeface="SourceCodePro-Regular"/>
              </a:rPr>
              <a:t>CLUSTER</a:t>
            </a:r>
            <a:r>
              <a:rPr kumimoji="0" lang="zh-CN" altLang="zh-CN" sz="1400" b="0" i="0" u="none" strike="noStrike" cap="none" normalizeH="0" baseline="0" dirty="0">
                <a:ln>
                  <a:noFill/>
                </a:ln>
                <a:solidFill>
                  <a:srgbClr val="152849"/>
                </a:solidFill>
                <a:effectLst/>
                <a:latin typeface="Arial Unicode MS" panose="020B0604020202020204" charset="-122"/>
                <a:ea typeface="SourceCodePro-Regular"/>
              </a:rPr>
              <a:t> </a:t>
            </a:r>
            <a:r>
              <a:rPr kumimoji="0" lang="zh-CN" altLang="zh-CN" sz="1400" b="0" i="0" u="none" strike="noStrike" cap="none" normalizeH="0" baseline="0" dirty="0">
                <a:ln>
                  <a:noFill/>
                </a:ln>
                <a:solidFill>
                  <a:schemeClr val="tx1"/>
                </a:solidFill>
                <a:effectLst/>
                <a:latin typeface="Arial" panose="020B0604020202090204" pitchFamily="34" charset="0"/>
              </a:rPr>
              <a:t>SETTING</a:t>
            </a:r>
            <a:r>
              <a:rPr kumimoji="0" lang="zh-CN" altLang="zh-CN" sz="1400" b="0" i="0" u="none" strike="noStrike" cap="none" normalizeH="0" baseline="0" dirty="0">
                <a:ln>
                  <a:noFill/>
                </a:ln>
                <a:solidFill>
                  <a:srgbClr val="152849"/>
                </a:solidFill>
                <a:effectLst/>
                <a:latin typeface="Arial Unicode MS" panose="020B0604020202020204" charset="-122"/>
                <a:ea typeface="SourceCodePro-Regular"/>
              </a:rPr>
              <a:t> </a:t>
            </a:r>
            <a:r>
              <a:rPr kumimoji="0" lang="zh-CN" altLang="zh-CN" sz="1400" b="0" i="0" u="none" strike="noStrike" cap="none" normalizeH="0" baseline="0" dirty="0">
                <a:ln>
                  <a:noFill/>
                </a:ln>
                <a:solidFill>
                  <a:srgbClr val="A0247A"/>
                </a:solidFill>
                <a:effectLst/>
                <a:latin typeface="Arial Unicode MS" panose="020B0604020202020204" charset="-122"/>
                <a:ea typeface="SourceCodePro-Regular"/>
              </a:rPr>
              <a:t>sql</a:t>
            </a:r>
            <a:r>
              <a:rPr kumimoji="0" lang="zh-CN" altLang="zh-CN" sz="1400" b="0" i="0" u="none" strike="noStrike" cap="none" normalizeH="0" baseline="0" dirty="0">
                <a:ln>
                  <a:noFill/>
                </a:ln>
                <a:solidFill>
                  <a:srgbClr val="152849"/>
                </a:solidFill>
                <a:effectLst/>
                <a:latin typeface="Arial Unicode MS" panose="020B0604020202020204" charset="-122"/>
                <a:ea typeface="SourceCodePro-Regular"/>
              </a:rPr>
              <a:t>.</a:t>
            </a:r>
            <a:r>
              <a:rPr kumimoji="0" lang="zh-CN" altLang="zh-CN" sz="1400" b="0" i="0" u="none" strike="noStrike" cap="none" normalizeH="0" baseline="0" dirty="0">
                <a:ln>
                  <a:noFill/>
                </a:ln>
                <a:solidFill>
                  <a:schemeClr val="tx1"/>
                </a:solidFill>
                <a:effectLst/>
                <a:latin typeface="Arial" panose="020B0604020202090204" pitchFamily="34" charset="0"/>
              </a:rPr>
              <a:t>trace</a:t>
            </a:r>
            <a:r>
              <a:rPr kumimoji="0" lang="zh-CN" altLang="zh-CN" sz="1400" b="0" i="0" u="none" strike="noStrike" cap="none" normalizeH="0" baseline="0" dirty="0">
                <a:ln>
                  <a:noFill/>
                </a:ln>
                <a:solidFill>
                  <a:srgbClr val="152849"/>
                </a:solidFill>
                <a:effectLst/>
                <a:latin typeface="Arial Unicode MS" panose="020B0604020202020204" charset="-122"/>
                <a:ea typeface="SourceCodePro-Regular"/>
              </a:rPr>
              <a:t>.</a:t>
            </a:r>
            <a:r>
              <a:rPr kumimoji="0" lang="zh-CN" altLang="zh-CN" sz="1400" b="0" i="0" u="none" strike="noStrike" cap="none" normalizeH="0" baseline="0" dirty="0">
                <a:ln>
                  <a:noFill/>
                </a:ln>
                <a:solidFill>
                  <a:schemeClr val="tx1"/>
                </a:solidFill>
                <a:effectLst/>
                <a:latin typeface="Arial" panose="020B0604020202090204" pitchFamily="34" charset="0"/>
              </a:rPr>
              <a:t>log_statement_execute</a:t>
            </a:r>
            <a:r>
              <a:rPr kumimoji="0" lang="zh-CN" altLang="zh-CN" sz="1400" b="0" i="0" u="none" strike="noStrike" cap="none" normalizeH="0" baseline="0" dirty="0">
                <a:ln>
                  <a:noFill/>
                </a:ln>
                <a:solidFill>
                  <a:srgbClr val="152849"/>
                </a:solidFill>
                <a:effectLst/>
                <a:latin typeface="Arial Unicode MS" panose="020B0604020202020204" charset="-122"/>
                <a:ea typeface="SourceCodePro-Regular"/>
              </a:rPr>
              <a:t> </a:t>
            </a:r>
            <a:r>
              <a:rPr kumimoji="0" lang="zh-CN" altLang="zh-CN" sz="1400" b="0" i="0" u="none" strike="noStrike" cap="none" normalizeH="0" baseline="0" dirty="0">
                <a:ln>
                  <a:noFill/>
                </a:ln>
                <a:solidFill>
                  <a:schemeClr val="tx1"/>
                </a:solidFill>
                <a:effectLst/>
                <a:latin typeface="Arial" panose="020B0604020202090204" pitchFamily="34" charset="0"/>
              </a:rPr>
              <a:t>=</a:t>
            </a:r>
            <a:r>
              <a:rPr kumimoji="0" lang="zh-CN" altLang="zh-CN" sz="1400" b="0" i="0" u="none" strike="noStrike" cap="none" normalizeH="0" baseline="0" dirty="0">
                <a:ln>
                  <a:noFill/>
                </a:ln>
                <a:solidFill>
                  <a:srgbClr val="152849"/>
                </a:solidFill>
                <a:effectLst/>
                <a:latin typeface="Arial Unicode MS" panose="020B0604020202020204" charset="-122"/>
                <a:ea typeface="SourceCodePro-Regular"/>
              </a:rPr>
              <a:t> </a:t>
            </a:r>
            <a:r>
              <a:rPr kumimoji="0" lang="zh-CN" altLang="zh-CN" sz="1400" b="0" i="0" u="none" strike="noStrike" cap="none" normalizeH="0" baseline="0" dirty="0">
                <a:ln>
                  <a:noFill/>
                </a:ln>
                <a:solidFill>
                  <a:srgbClr val="A0247A"/>
                </a:solidFill>
                <a:effectLst/>
                <a:latin typeface="Arial Unicode MS" panose="020B0604020202020204" charset="-122"/>
                <a:ea typeface="SourceCodePro-Regular"/>
              </a:rPr>
              <a:t>true</a:t>
            </a:r>
            <a:r>
              <a:rPr kumimoji="0" lang="zh-CN" altLang="zh-CN" sz="1400" b="0" i="0" u="none" strike="noStrike" cap="none" normalizeH="0" baseline="0" dirty="0">
                <a:ln>
                  <a:noFill/>
                </a:ln>
                <a:solidFill>
                  <a:srgbClr val="152849"/>
                </a:solidFill>
                <a:effectLst/>
                <a:latin typeface="Arial Unicode MS" panose="020B0604020202020204" charset="-122"/>
                <a:ea typeface="SourceCodePro-Regular"/>
              </a:rPr>
              <a: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90204" pitchFamily="34" charset="0"/>
            </a:endParaRPr>
          </a:p>
        </p:txBody>
      </p:sp>
      <p:sp>
        <p:nvSpPr>
          <p:cNvPr id="12" name="矩形 11"/>
          <p:cNvSpPr/>
          <p:nvPr/>
        </p:nvSpPr>
        <p:spPr>
          <a:xfrm>
            <a:off x="485140" y="2493645"/>
            <a:ext cx="8211185" cy="1304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9716" y="4691787"/>
            <a:ext cx="5868902" cy="306705"/>
          </a:xfrm>
          <a:prstGeom prst="rect">
            <a:avLst/>
          </a:prstGeom>
          <a:noFill/>
        </p:spPr>
        <p:txBody>
          <a:bodyPr wrap="square" rtlCol="0">
            <a:spAutoFit/>
          </a:bodyPr>
          <a:lstStyle/>
          <a:p>
            <a:r>
              <a:rPr lang="zh-CN" altLang="en-US" sz="1400" dirty="0">
                <a:latin typeface="Times New Roman" panose="02020603050405020304" pitchFamily="18" charset="0"/>
                <a:cs typeface="Times New Roman" panose="02020603050405020304" pitchFamily="18" charset="0"/>
              </a:rPr>
              <a:t>查询语句执行日志，存储于</a:t>
            </a:r>
            <a:r>
              <a:rPr lang="en-US" altLang="zh-CN" sz="1400" dirty="0">
                <a:latin typeface="Times New Roman" panose="02020603050405020304" pitchFamily="18" charset="0"/>
                <a:cs typeface="Times New Roman" panose="02020603050405020304" pitchFamily="18" charset="0"/>
              </a:rPr>
              <a:t>~/tpcc-local1/logs/cockroach-sql-exec.log</a:t>
            </a:r>
            <a:endParaRPr lang="en-US" altLang="zh-CN" sz="1400" dirty="0">
              <a:latin typeface="Times New Roman" panose="02020603050405020304" pitchFamily="18" charset="0"/>
              <a:cs typeface="Times New Roman" panose="02020603050405020304" pitchFamily="18" charset="0"/>
            </a:endParaRPr>
          </a:p>
        </p:txBody>
      </p:sp>
      <p:cxnSp>
        <p:nvCxnSpPr>
          <p:cNvPr id="14" name="连接符: 肘形 13"/>
          <p:cNvCxnSpPr>
            <a:stCxn id="12" idx="1"/>
            <a:endCxn id="13" idx="1"/>
          </p:cNvCxnSpPr>
          <p:nvPr/>
        </p:nvCxnSpPr>
        <p:spPr>
          <a:xfrm rot="10800000" flipH="1" flipV="1">
            <a:off x="485140" y="3145790"/>
            <a:ext cx="254635" cy="1699895"/>
          </a:xfrm>
          <a:prstGeom prst="bentConnector3">
            <a:avLst>
              <a:gd name="adj1" fmla="val -93516"/>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63575" y="5586730"/>
            <a:ext cx="7569835" cy="368300"/>
          </a:xfrm>
          <a:prstGeom prst="rect">
            <a:avLst/>
          </a:prstGeom>
          <a:noFill/>
        </p:spPr>
        <p:txBody>
          <a:bodyPr wrap="square" rtlCol="0">
            <a:spAutoFit/>
          </a:bodyPr>
          <a:lstStyle/>
          <a:p>
            <a:r>
              <a:rPr lang="zh-CN" altLang="en-US" b="1">
                <a:solidFill>
                  <a:srgbClr val="FF0000"/>
                </a:solidFill>
                <a:latin typeface="微软雅黑" panose="020B0503020204020204" pitchFamily="34" charset="-122"/>
                <a:ea typeface="微软雅黑" panose="020B0503020204020204" pitchFamily="34" charset="-122"/>
              </a:rPr>
              <a:t>日志</a:t>
            </a:r>
            <a:r>
              <a:rPr lang="zh-CN" altLang="en-US">
                <a:latin typeface="微软雅黑" panose="020B0503020204020204" pitchFamily="34" charset="-122"/>
                <a:ea typeface="微软雅黑" panose="020B0503020204020204" pitchFamily="34" charset="-122"/>
              </a:rPr>
              <a:t>作为恢复服务的核心组件，会在接下来的</a:t>
            </a:r>
            <a:r>
              <a:rPr lang="zh-CN" altLang="en-US">
                <a:latin typeface="微软雅黑" panose="020B0503020204020204" pitchFamily="34" charset="-122"/>
                <a:ea typeface="微软雅黑" panose="020B0503020204020204" pitchFamily="34" charset="-122"/>
              </a:rPr>
              <a:t>第三部分中具体展开。</a:t>
            </a:r>
            <a:endParaRPr lang="zh-CN" altLang="en-US">
              <a:latin typeface="微软雅黑" panose="020B0503020204020204" pitchFamily="34" charset="-122"/>
              <a:ea typeface="微软雅黑" panose="020B0503020204020204" pitchFamily="34" charset="-122"/>
            </a:endParaRPr>
          </a:p>
        </p:txBody>
      </p:sp>
      <p:sp>
        <p:nvSpPr>
          <p:cNvPr id="7"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2800" b="1" dirty="0">
                <a:latin typeface="Times New Roman" panose="02020603050405020304" pitchFamily="18" charset="0"/>
                <a:sym typeface="+mn-ea"/>
              </a:rPr>
              <a:t>SQL</a:t>
            </a:r>
            <a:r>
              <a:rPr lang="zh-CN" altLang="en-US" sz="2800" b="1" dirty="0">
                <a:latin typeface="Times New Roman" panose="02020603050405020304" pitchFamily="18" charset="0"/>
                <a:sym typeface="+mn-ea"/>
              </a:rPr>
              <a:t>语句执行</a:t>
            </a:r>
            <a:endParaRPr lang="zh-CN" altLang="en-US" sz="2800" b="1" dirty="0">
              <a:latin typeface="Times New Roman" panose="02020603050405020304" pitchFamily="18" charset="0"/>
              <a:sym typeface="+mn-ea"/>
            </a:endParaRPr>
          </a:p>
        </p:txBody>
      </p:sp>
      <p:cxnSp>
        <p:nvCxnSpPr>
          <p:cNvPr id="6" name="直接连接符 5"/>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6894" y="748665"/>
            <a:ext cx="8029576" cy="1198880"/>
          </a:xfrm>
          <a:prstGeom prst="rect">
            <a:avLst/>
          </a:prstGeom>
          <a:noFill/>
        </p:spPr>
        <p:txBody>
          <a:bodyPr wrap="square" rtlCol="0">
            <a:spAutoFit/>
          </a:bodyPr>
          <a:lstStyle/>
          <a:p>
            <a:pPr lvl="0" indent="0" algn="just">
              <a:lnSpc>
                <a:spcPct val="150000"/>
              </a:lnSpc>
              <a:buFont typeface="+mj-lt"/>
              <a:buNone/>
              <a:tabLst>
                <a:tab pos="198120" algn="l"/>
              </a:tabLst>
            </a:pPr>
            <a:endParaRPr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indent="0" algn="just">
              <a:lnSpc>
                <a:spcPct val="150000"/>
              </a:lnSpc>
              <a:buFont typeface="+mj-lt"/>
              <a:buNone/>
              <a:tabLst>
                <a:tab pos="198120" algn="l"/>
              </a:tabLst>
            </a:pPr>
            <a:r>
              <a:rPr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结合TPC-C当前存储在数据库中的实例，</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思考</a:t>
            </a:r>
            <a:r>
              <a:rPr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DBMS在接收到SQL</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语句</a:t>
            </a:r>
            <a:r>
              <a:rPr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后，需要经过什么样的步骤以返回</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下面</a:t>
            </a:r>
            <a:r>
              <a:rPr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所示的结果</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a:t>
            </a:r>
            <a:r>
              <a:rPr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第</a:t>
            </a: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9</a:t>
            </a:r>
            <a:r>
              <a:rPr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页</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a:t>
            </a:r>
            <a:r>
              <a:rPr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606" r="606" b="38227"/>
          <a:stretch>
            <a:fillRect/>
          </a:stretch>
        </p:blipFill>
        <p:spPr>
          <a:xfrm>
            <a:off x="843915" y="2154555"/>
            <a:ext cx="7186295" cy="3238500"/>
          </a:xfrm>
          <a:prstGeom prst="rect">
            <a:avLst/>
          </a:prstGeom>
        </p:spPr>
      </p:pic>
      <p:sp>
        <p:nvSpPr>
          <p:cNvPr id="2" name="椭圆 5"/>
          <p:cNvSpPr>
            <a:spLocks noChangeArrowheads="1"/>
          </p:cNvSpPr>
          <p:nvPr/>
        </p:nvSpPr>
        <p:spPr bwMode="auto">
          <a:xfrm>
            <a:off x="3864930" y="7426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 name="矩形 6"/>
          <p:cNvSpPr>
            <a:spLocks noChangeArrowheads="1"/>
          </p:cNvSpPr>
          <p:nvPr/>
        </p:nvSpPr>
        <p:spPr bwMode="auto">
          <a:xfrm>
            <a:off x="-2222" y="7473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文本框 10"/>
          <p:cNvSpPr txBox="1">
            <a:spLocks noChangeArrowheads="1"/>
          </p:cNvSpPr>
          <p:nvPr/>
        </p:nvSpPr>
        <p:spPr bwMode="auto">
          <a:xfrm>
            <a:off x="-10382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思考</a:t>
            </a:r>
            <a:endParaRPr lang="zh-CN"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10"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2800" b="1" dirty="0">
                <a:latin typeface="Times New Roman" panose="02020603050405020304" pitchFamily="18" charset="0"/>
                <a:sym typeface="+mn-ea"/>
              </a:rPr>
              <a:t>SQL</a:t>
            </a:r>
            <a:r>
              <a:rPr lang="zh-CN" altLang="en-US" sz="2800" b="1" dirty="0">
                <a:latin typeface="Times New Roman" panose="02020603050405020304" pitchFamily="18" charset="0"/>
                <a:sym typeface="+mn-ea"/>
              </a:rPr>
              <a:t>语句执行</a:t>
            </a:r>
            <a:endParaRPr lang="zh-CN" altLang="en-US" sz="2800" b="1" dirty="0">
              <a:latin typeface="Times New Roman" panose="02020603050405020304" pitchFamily="18" charset="0"/>
              <a:sym typeface="+mn-ea"/>
            </a:endParaRPr>
          </a:p>
        </p:txBody>
      </p:sp>
      <p:cxnSp>
        <p:nvCxnSpPr>
          <p:cNvPr id="12" name="直接连接符 11"/>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椭圆 5"/>
          <p:cNvSpPr>
            <a:spLocks noChangeArrowheads="1"/>
          </p:cNvSpPr>
          <p:nvPr/>
        </p:nvSpPr>
        <p:spPr bwMode="auto">
          <a:xfrm>
            <a:off x="3856040" y="7426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11112" y="7473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1271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sym typeface="+mn-ea"/>
              </a:rPr>
              <a:t>SQL</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sym typeface="+mn-ea"/>
              </a:rPr>
              <a:t>语句的执行计划</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18" name="文本框 17"/>
          <p:cNvSpPr txBox="1"/>
          <p:nvPr/>
        </p:nvSpPr>
        <p:spPr>
          <a:xfrm>
            <a:off x="663575" y="5449570"/>
            <a:ext cx="7569835" cy="645160"/>
          </a:xfrm>
          <a:prstGeom prst="rect">
            <a:avLst/>
          </a:prstGeom>
          <a:noFill/>
        </p:spPr>
        <p:txBody>
          <a:bodyPr wrap="square" rtlCol="0">
            <a:spAutoFit/>
          </a:bodyPr>
          <a:lstStyle/>
          <a:p>
            <a:r>
              <a:rPr lang="zh-CN" altLang="en-US" b="1">
                <a:solidFill>
                  <a:srgbClr val="FF0000"/>
                </a:solidFill>
                <a:latin typeface="微软雅黑" panose="020B0503020204020204" pitchFamily="34" charset="-122"/>
                <a:ea typeface="微软雅黑" panose="020B0503020204020204" pitchFamily="34" charset="-122"/>
              </a:rPr>
              <a:t>常见的算子</a:t>
            </a:r>
            <a:r>
              <a:rPr lang="zh-CN" altLang="en-US">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索引</a:t>
            </a:r>
            <a:r>
              <a:rPr lang="zh-CN" altLang="en-US">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编译器</a:t>
            </a:r>
            <a:r>
              <a:rPr lang="zh-CN" altLang="en-US">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查询优化器</a:t>
            </a:r>
            <a:r>
              <a:rPr lang="zh-CN" altLang="en-US">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执行计划</a:t>
            </a:r>
            <a:r>
              <a:rPr lang="zh-CN" altLang="en-US">
                <a:latin typeface="微软雅黑" panose="020B0503020204020204" pitchFamily="34" charset="-122"/>
                <a:ea typeface="微软雅黑" panose="020B0503020204020204" pitchFamily="34" charset="-122"/>
              </a:rPr>
              <a:t>和</a:t>
            </a:r>
            <a:r>
              <a:rPr lang="zh-CN" altLang="en-US" b="1">
                <a:solidFill>
                  <a:srgbClr val="FF0000"/>
                </a:solidFill>
                <a:latin typeface="微软雅黑" panose="020B0503020204020204" pitchFamily="34" charset="-122"/>
                <a:ea typeface="微软雅黑" panose="020B0503020204020204" pitchFamily="34" charset="-122"/>
              </a:rPr>
              <a:t>执行器</a:t>
            </a:r>
            <a:r>
              <a:rPr lang="zh-CN" altLang="en-US">
                <a:latin typeface="微软雅黑" panose="020B0503020204020204" pitchFamily="34" charset="-122"/>
                <a:ea typeface="微软雅黑" panose="020B0503020204020204" pitchFamily="34" charset="-122"/>
              </a:rPr>
              <a:t>等内容，会在接下来的第</a:t>
            </a:r>
            <a:r>
              <a:rPr lang="zh-CN" altLang="en-US">
                <a:latin typeface="微软雅黑" panose="020B0503020204020204" pitchFamily="34" charset="-122"/>
                <a:ea typeface="微软雅黑" panose="020B0503020204020204" pitchFamily="34" charset="-122"/>
              </a:rPr>
              <a:t>三部分中具体展开。</a:t>
            </a:r>
            <a:endParaRPr lang="zh-CN" altLang="en-US">
              <a:latin typeface="微软雅黑" panose="020B0503020204020204" pitchFamily="34" charset="-122"/>
              <a:ea typeface="微软雅黑" panose="020B0503020204020204" pitchFamily="34" charset="-122"/>
            </a:endParaRPr>
          </a:p>
        </p:txBody>
      </p:sp>
      <p:sp>
        <p:nvSpPr>
          <p:cNvPr id="3"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SQL</a:t>
            </a:r>
            <a:r>
              <a:rPr lang="zh-CN" altLang="en-US"/>
              <a:t>语句</a:t>
            </a:r>
            <a:endParaRPr lang="zh-CN" altLang="en-US"/>
          </a:p>
        </p:txBody>
      </p:sp>
      <p:sp>
        <p:nvSpPr>
          <p:cNvPr id="5"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执行计划</a:t>
            </a:r>
            <a:endParaRPr lang="zh-CN"/>
          </a:p>
        </p:txBody>
      </p:sp>
      <p:cxnSp>
        <p:nvCxnSpPr>
          <p:cNvPr id="19" name="直接箭头连接符 18"/>
          <p:cNvCxnSpPr>
            <a:endCxn id="20"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0"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编译器</a:t>
            </a:r>
            <a:endParaRPr lang="zh-CN"/>
          </a:p>
        </p:txBody>
      </p:sp>
      <p:sp>
        <p:nvSpPr>
          <p:cNvPr id="21"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优化器</a:t>
            </a:r>
            <a:endParaRPr lang="zh-CN"/>
          </a:p>
        </p:txBody>
      </p:sp>
      <p:sp>
        <p:nvSpPr>
          <p:cNvPr id="22" name="圆角矩形 21"/>
          <p:cNvSpPr/>
          <p:nvPr/>
        </p:nvSpPr>
        <p:spPr>
          <a:xfrm>
            <a:off x="6436360" y="473265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执行器</a:t>
            </a:r>
            <a:endParaRPr lang="zh-CN"/>
          </a:p>
        </p:txBody>
      </p:sp>
      <p:cxnSp>
        <p:nvCxnSpPr>
          <p:cNvPr id="23" name="直接箭头连接符 22"/>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a:xfrm flipH="1">
            <a:off x="6938010" y="4114800"/>
            <a:ext cx="3175" cy="56451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6" name="文本框 25"/>
          <p:cNvSpPr txBox="1"/>
          <p:nvPr/>
        </p:nvSpPr>
        <p:spPr>
          <a:xfrm>
            <a:off x="7790815" y="3270885"/>
            <a:ext cx="1407795" cy="1076325"/>
          </a:xfrm>
          <a:prstGeom prst="rect">
            <a:avLst/>
          </a:prstGeom>
          <a:noFill/>
        </p:spPr>
        <p:txBody>
          <a:bodyPr wrap="square" rtlCol="0">
            <a:spAutoFit/>
          </a:bodyPr>
          <a:lstStyle/>
          <a:p>
            <a:pPr marL="285750" indent="-285750">
              <a:buFont typeface="Wingdings" panose="05000000000000000000" charset="0"/>
              <a:buChar char="p"/>
            </a:pPr>
            <a:r>
              <a:rPr lang="en-US" altLang="zh-CN" sz="1600"/>
              <a:t>join</a:t>
            </a:r>
            <a:r>
              <a:rPr lang="zh-CN" altLang="en-US" sz="1600"/>
              <a:t>算子</a:t>
            </a:r>
            <a:endParaRPr lang="zh-CN" altLang="en-US" sz="1600"/>
          </a:p>
          <a:p>
            <a:pPr marL="285750" indent="-285750">
              <a:buFont typeface="Wingdings" panose="05000000000000000000" charset="0"/>
              <a:buChar char="p"/>
            </a:pPr>
            <a:r>
              <a:rPr lang="en-US" altLang="zh-CN" sz="1600"/>
              <a:t>sort</a:t>
            </a:r>
            <a:r>
              <a:rPr lang="zh-CN" altLang="en-US" sz="1600"/>
              <a:t>算子</a:t>
            </a:r>
            <a:endParaRPr lang="zh-CN" altLang="en-US" sz="1600"/>
          </a:p>
          <a:p>
            <a:pPr marL="285750" indent="-285750">
              <a:buFont typeface="Wingdings" panose="05000000000000000000" charset="0"/>
              <a:buChar char="p"/>
            </a:pPr>
            <a:r>
              <a:rPr lang="en-US" altLang="zh-CN" sz="1600"/>
              <a:t>scan</a:t>
            </a:r>
            <a:r>
              <a:rPr lang="zh-CN" altLang="en-US" sz="1600"/>
              <a:t>算子</a:t>
            </a:r>
            <a:endParaRPr lang="zh-CN" altLang="en-US" sz="1600"/>
          </a:p>
          <a:p>
            <a:pPr marL="285750" indent="-285750">
              <a:buFont typeface="Wingdings" panose="05000000000000000000" charset="0"/>
              <a:buChar char="p"/>
            </a:pPr>
            <a:r>
              <a:rPr lang="zh-CN" altLang="en-US" sz="1600"/>
              <a:t>索引</a:t>
            </a:r>
            <a:endParaRPr lang="zh-CN" altLang="en-US" sz="1600"/>
          </a:p>
        </p:txBody>
      </p:sp>
      <p:sp>
        <p:nvSpPr>
          <p:cNvPr id="27" name="左大括号 26"/>
          <p:cNvSpPr/>
          <p:nvPr/>
        </p:nvSpPr>
        <p:spPr>
          <a:xfrm>
            <a:off x="7629525" y="339598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8" name="文本框 27"/>
          <p:cNvSpPr txBox="1"/>
          <p:nvPr/>
        </p:nvSpPr>
        <p:spPr>
          <a:xfrm>
            <a:off x="7736205" y="1671955"/>
            <a:ext cx="1407795" cy="1076325"/>
          </a:xfrm>
          <a:prstGeom prst="rect">
            <a:avLst/>
          </a:prstGeom>
          <a:noFill/>
        </p:spPr>
        <p:txBody>
          <a:bodyPr wrap="square" rtlCol="0">
            <a:spAutoFit/>
          </a:bodyPr>
          <a:lstStyle/>
          <a:p>
            <a:pPr marL="285750" indent="-285750">
              <a:buFont typeface="Wingdings" panose="05000000000000000000" charset="0"/>
              <a:buChar char="p"/>
            </a:pPr>
            <a:r>
              <a:rPr lang="zh-CN" altLang="en-US" sz="1600"/>
              <a:t>词法分析</a:t>
            </a:r>
            <a:endParaRPr lang="zh-CN" altLang="en-US" sz="1600"/>
          </a:p>
          <a:p>
            <a:pPr marL="285750" indent="-285750">
              <a:buFont typeface="Wingdings" panose="05000000000000000000" charset="0"/>
              <a:buChar char="p"/>
            </a:pPr>
            <a:r>
              <a:rPr lang="zh-CN" altLang="en-US" sz="1600"/>
              <a:t>语法分析</a:t>
            </a:r>
            <a:endParaRPr lang="zh-CN" altLang="en-US" sz="1600"/>
          </a:p>
          <a:p>
            <a:pPr marL="285750" indent="-285750">
              <a:buFont typeface="Wingdings" panose="05000000000000000000" charset="0"/>
              <a:buChar char="p"/>
            </a:pPr>
            <a:r>
              <a:rPr lang="zh-CN" altLang="en-US" sz="1600"/>
              <a:t>语义检查</a:t>
            </a:r>
            <a:endParaRPr lang="zh-CN" altLang="en-US" sz="1600"/>
          </a:p>
          <a:p>
            <a:pPr marL="285750" indent="-285750">
              <a:buFont typeface="Wingdings" panose="05000000000000000000" charset="0"/>
              <a:buChar char="p"/>
            </a:pPr>
            <a:r>
              <a:rPr lang="zh-CN" altLang="en-US" sz="1600"/>
              <a:t>授权检查</a:t>
            </a:r>
            <a:endParaRPr lang="zh-CN" altLang="en-US" sz="1600"/>
          </a:p>
        </p:txBody>
      </p:sp>
      <p:sp>
        <p:nvSpPr>
          <p:cNvPr id="29" name="左大括号 28"/>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pic>
        <p:nvPicPr>
          <p:cNvPr id="30" name="图片 29" descr="图片2"/>
          <p:cNvPicPr>
            <a:picLocks noChangeAspect="1"/>
          </p:cNvPicPr>
          <p:nvPr/>
        </p:nvPicPr>
        <p:blipFill>
          <a:blip r:embed="rId1"/>
          <a:stretch>
            <a:fillRect/>
          </a:stretch>
        </p:blipFill>
        <p:spPr>
          <a:xfrm>
            <a:off x="60960" y="1267460"/>
            <a:ext cx="6180455" cy="4048760"/>
          </a:xfrm>
          <a:prstGeom prst="rect">
            <a:avLst/>
          </a:prstGeom>
        </p:spPr>
      </p:pic>
      <p:sp>
        <p:nvSpPr>
          <p:cNvPr id="7"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2800" b="1" dirty="0">
                <a:latin typeface="Times New Roman" panose="02020603050405020304" pitchFamily="18" charset="0"/>
                <a:sym typeface="+mn-ea"/>
              </a:rPr>
              <a:t>SQL</a:t>
            </a:r>
            <a:r>
              <a:rPr lang="zh-CN" altLang="en-US" sz="2800" b="1" dirty="0">
                <a:latin typeface="Times New Roman" panose="02020603050405020304" pitchFamily="18" charset="0"/>
                <a:sym typeface="+mn-ea"/>
              </a:rPr>
              <a:t>语句执行</a:t>
            </a:r>
            <a:endParaRPr lang="zh-CN" altLang="en-US" sz="2800" b="1" dirty="0">
              <a:latin typeface="Times New Roman" panose="02020603050405020304" pitchFamily="18" charset="0"/>
              <a:sym typeface="+mn-ea"/>
            </a:endParaRPr>
          </a:p>
        </p:txBody>
      </p:sp>
      <p:cxnSp>
        <p:nvCxnSpPr>
          <p:cNvPr id="6" name="直接连接符 5"/>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bldLvl="0" animBg="1"/>
      <p:bldP spid="5" grpId="0" bldLvl="0" animBg="1"/>
      <p:bldP spid="20" grpId="0" bldLvl="0" animBg="1"/>
      <p:bldP spid="21" grpId="0" bldLvl="0" animBg="1"/>
      <p:bldP spid="22" grpId="0" bldLvl="0" animBg="1"/>
      <p:bldP spid="26" grpId="0"/>
      <p:bldP spid="27" grpId="0" bldLvl="0" animBg="1"/>
      <p:bldP spid="28" grpId="0"/>
      <p:bldP spid="29"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数据管理技术的发展（三个阶段）</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6" name="矩形 5"/>
          <p:cNvSpPr/>
          <p:nvPr/>
        </p:nvSpPr>
        <p:spPr>
          <a:xfrm>
            <a:off x="782003" y="1326434"/>
            <a:ext cx="7316665" cy="378886"/>
          </a:xfrm>
          <a:prstGeom prst="rect">
            <a:avLst/>
          </a:prstGeom>
        </p:spPr>
        <p:txBody>
          <a:bodyPr wrap="square">
            <a:spAutoFit/>
          </a:bodyPr>
          <a:lstStyle/>
          <a:p>
            <a:pPr>
              <a:lnSpc>
                <a:spcPts val="2600"/>
              </a:lnSpc>
              <a:defRPr/>
            </a:pP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人工管理阶段</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世纪</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50</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年代中期前</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一、数据库应运而生</a:t>
            </a:r>
            <a:endParaRPr lang="zh-CN" altLang="en-US" sz="2800" b="1" dirty="0">
              <a:latin typeface="Times New Roman" panose="02020603050405020304" pitchFamily="18" charset="0"/>
            </a:endParaRPr>
          </a:p>
        </p:txBody>
      </p:sp>
      <p:grpSp>
        <p:nvGrpSpPr>
          <p:cNvPr id="8" name="Group 5"/>
          <p:cNvGrpSpPr/>
          <p:nvPr/>
        </p:nvGrpSpPr>
        <p:grpSpPr bwMode="auto">
          <a:xfrm>
            <a:off x="4876800" y="2133600"/>
            <a:ext cx="3581400" cy="1981200"/>
            <a:chOff x="0" y="0"/>
            <a:chExt cx="3216" cy="1920"/>
          </a:xfrm>
        </p:grpSpPr>
        <p:grpSp>
          <p:nvGrpSpPr>
            <p:cNvPr id="9" name="Group 6"/>
            <p:cNvGrpSpPr/>
            <p:nvPr/>
          </p:nvGrpSpPr>
          <p:grpSpPr bwMode="auto">
            <a:xfrm>
              <a:off x="0" y="0"/>
              <a:ext cx="3168" cy="816"/>
              <a:chOff x="0" y="0"/>
              <a:chExt cx="3570" cy="1256"/>
            </a:xfrm>
          </p:grpSpPr>
          <p:sp>
            <p:nvSpPr>
              <p:cNvPr id="16" name="Text Box 6"/>
              <p:cNvSpPr txBox="1">
                <a:spLocks noChangeArrowheads="1"/>
              </p:cNvSpPr>
              <p:nvPr/>
            </p:nvSpPr>
            <p:spPr bwMode="auto">
              <a:xfrm>
                <a:off x="0" y="0"/>
                <a:ext cx="1260" cy="47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应用程序１</a:t>
                </a:r>
                <a:endParaRPr lang="zh-CN" altLang="en-US" sz="1400">
                  <a:ea typeface="宋体" pitchFamily="2" charset="-122"/>
                </a:endParaRPr>
              </a:p>
            </p:txBody>
          </p:sp>
          <p:sp>
            <p:nvSpPr>
              <p:cNvPr id="17" name="Text Box 7"/>
              <p:cNvSpPr txBox="1">
                <a:spLocks noChangeArrowheads="1"/>
              </p:cNvSpPr>
              <p:nvPr/>
            </p:nvSpPr>
            <p:spPr bwMode="auto">
              <a:xfrm>
                <a:off x="2415" y="0"/>
                <a:ext cx="1155" cy="47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数据集１</a:t>
                </a:r>
                <a:endParaRPr lang="zh-CN" altLang="en-US" sz="1400">
                  <a:ea typeface="宋体" pitchFamily="2" charset="-122"/>
                </a:endParaRPr>
              </a:p>
            </p:txBody>
          </p:sp>
          <p:sp>
            <p:nvSpPr>
              <p:cNvPr id="18" name="Line 8"/>
              <p:cNvSpPr>
                <a:spLocks noChangeShapeType="1"/>
              </p:cNvSpPr>
              <p:nvPr/>
            </p:nvSpPr>
            <p:spPr bwMode="auto">
              <a:xfrm>
                <a:off x="1260" y="314"/>
                <a:ext cx="115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Text Box 9"/>
              <p:cNvSpPr txBox="1">
                <a:spLocks noChangeArrowheads="1"/>
              </p:cNvSpPr>
              <p:nvPr/>
            </p:nvSpPr>
            <p:spPr bwMode="auto">
              <a:xfrm>
                <a:off x="0" y="785"/>
                <a:ext cx="1260" cy="47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应用程序２</a:t>
                </a:r>
                <a:endParaRPr lang="zh-CN" altLang="en-US" sz="1400" b="0">
                  <a:ea typeface="宋体" pitchFamily="2" charset="-122"/>
                </a:endParaRPr>
              </a:p>
            </p:txBody>
          </p:sp>
          <p:sp>
            <p:nvSpPr>
              <p:cNvPr id="20" name="Text Box 10"/>
              <p:cNvSpPr txBox="1">
                <a:spLocks noChangeArrowheads="1"/>
              </p:cNvSpPr>
              <p:nvPr/>
            </p:nvSpPr>
            <p:spPr bwMode="auto">
              <a:xfrm>
                <a:off x="2415" y="785"/>
                <a:ext cx="1155" cy="47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数据集２</a:t>
                </a:r>
                <a:endParaRPr lang="zh-CN" altLang="en-US" sz="1400">
                  <a:ea typeface="宋体" pitchFamily="2" charset="-122"/>
                </a:endParaRPr>
              </a:p>
            </p:txBody>
          </p:sp>
          <p:sp>
            <p:nvSpPr>
              <p:cNvPr id="21" name="Line 11"/>
              <p:cNvSpPr>
                <a:spLocks noChangeShapeType="1"/>
              </p:cNvSpPr>
              <p:nvPr/>
            </p:nvSpPr>
            <p:spPr bwMode="auto">
              <a:xfrm>
                <a:off x="1260" y="1099"/>
                <a:ext cx="115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13"/>
            <p:cNvGrpSpPr/>
            <p:nvPr/>
          </p:nvGrpSpPr>
          <p:grpSpPr bwMode="auto">
            <a:xfrm>
              <a:off x="0" y="1584"/>
              <a:ext cx="3216" cy="336"/>
              <a:chOff x="0" y="0"/>
              <a:chExt cx="3570" cy="471"/>
            </a:xfrm>
          </p:grpSpPr>
          <p:sp>
            <p:nvSpPr>
              <p:cNvPr id="13" name="Text Box 13"/>
              <p:cNvSpPr txBox="1">
                <a:spLocks noChangeArrowheads="1"/>
              </p:cNvSpPr>
              <p:nvPr/>
            </p:nvSpPr>
            <p:spPr bwMode="auto">
              <a:xfrm>
                <a:off x="0" y="0"/>
                <a:ext cx="1260" cy="47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应用程序ｎ</a:t>
                </a:r>
                <a:endParaRPr lang="zh-CN" altLang="en-US" sz="1400">
                  <a:ea typeface="宋体" pitchFamily="2" charset="-122"/>
                </a:endParaRPr>
              </a:p>
            </p:txBody>
          </p:sp>
          <p:sp>
            <p:nvSpPr>
              <p:cNvPr id="14" name="Text Box 14"/>
              <p:cNvSpPr txBox="1">
                <a:spLocks noChangeArrowheads="1"/>
              </p:cNvSpPr>
              <p:nvPr/>
            </p:nvSpPr>
            <p:spPr bwMode="auto">
              <a:xfrm>
                <a:off x="2415" y="0"/>
                <a:ext cx="1155" cy="47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数据集</a:t>
                </a:r>
                <a:r>
                  <a:rPr lang="en-US" altLang="zh-CN" sz="1400">
                    <a:ea typeface="宋体" pitchFamily="2" charset="-122"/>
                  </a:rPr>
                  <a:t>n</a:t>
                </a:r>
                <a:endParaRPr lang="en-US" altLang="zh-CN" sz="1400">
                  <a:ea typeface="宋体" pitchFamily="2" charset="-122"/>
                </a:endParaRPr>
              </a:p>
            </p:txBody>
          </p:sp>
          <p:sp>
            <p:nvSpPr>
              <p:cNvPr id="15" name="Line 15"/>
              <p:cNvSpPr>
                <a:spLocks noChangeShapeType="1"/>
              </p:cNvSpPr>
              <p:nvPr/>
            </p:nvSpPr>
            <p:spPr bwMode="auto">
              <a:xfrm>
                <a:off x="1260" y="314"/>
                <a:ext cx="115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 name="Text Box 16"/>
            <p:cNvSpPr txBox="1">
              <a:spLocks noChangeArrowheads="1"/>
            </p:cNvSpPr>
            <p:nvPr/>
          </p:nvSpPr>
          <p:spPr bwMode="auto">
            <a:xfrm>
              <a:off x="383" y="1056"/>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400">
                  <a:ea typeface="宋体" pitchFamily="2" charset="-122"/>
                </a:rPr>
                <a:t>...…</a:t>
              </a:r>
              <a:endParaRPr lang="en-US" altLang="zh-CN" sz="1400">
                <a:ea typeface="宋体" pitchFamily="2" charset="-122"/>
              </a:endParaRPr>
            </a:p>
          </p:txBody>
        </p:sp>
        <p:sp>
          <p:nvSpPr>
            <p:cNvPr id="12" name="Text Box 17"/>
            <p:cNvSpPr txBox="1">
              <a:spLocks noChangeArrowheads="1"/>
            </p:cNvSpPr>
            <p:nvPr/>
          </p:nvSpPr>
          <p:spPr bwMode="auto">
            <a:xfrm>
              <a:off x="2449" y="1056"/>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400">
                  <a:ea typeface="宋体" pitchFamily="2" charset="-122"/>
                </a:rPr>
                <a:t>...…</a:t>
              </a:r>
              <a:endParaRPr lang="en-US" altLang="zh-CN" sz="1400">
                <a:ea typeface="宋体" pitchFamily="2" charset="-122"/>
              </a:endParaRPr>
            </a:p>
          </p:txBody>
        </p:sp>
      </p:grpSp>
      <p:sp>
        <p:nvSpPr>
          <p:cNvPr id="22" name="Rectangle 18"/>
          <p:cNvSpPr>
            <a:spLocks noChangeArrowheads="1"/>
          </p:cNvSpPr>
          <p:nvPr/>
        </p:nvSpPr>
        <p:spPr bwMode="auto">
          <a:xfrm>
            <a:off x="4495800" y="4267200"/>
            <a:ext cx="3962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20000"/>
              </a:spcBef>
              <a:buClr>
                <a:schemeClr val="accent1"/>
              </a:buClr>
              <a:buSzPct val="75000"/>
              <a:buFont typeface="Wingdings" panose="05000000000000000000" pitchFamily="2" charset="2"/>
              <a:buNone/>
            </a:pPr>
            <a:r>
              <a:rPr lang="zh-CN" altLang="en-US" sz="2400" b="0">
                <a:latin typeface="Tahoma" panose="020B0604030504040204" pitchFamily="34" charset="0"/>
                <a:ea typeface="宋体" pitchFamily="2" charset="-122"/>
              </a:rPr>
              <a:t>特点：</a:t>
            </a:r>
            <a:endParaRPr lang="zh-CN" altLang="en-US" sz="2400" b="0">
              <a:latin typeface="Tahoma" panose="020B0604030504040204" pitchFamily="34" charset="0"/>
              <a:ea typeface="宋体" pitchFamily="2" charset="-122"/>
            </a:endParaRPr>
          </a:p>
          <a:p>
            <a:pPr eaLnBrk="1" hangingPunct="1">
              <a:lnSpc>
                <a:spcPct val="80000"/>
              </a:lnSpc>
              <a:spcBef>
                <a:spcPct val="20000"/>
              </a:spcBef>
              <a:buClr>
                <a:schemeClr val="accent1"/>
              </a:buClr>
              <a:buSzPct val="75000"/>
              <a:buFont typeface="Wingdings" panose="05000000000000000000" pitchFamily="2" charset="2"/>
              <a:buNone/>
            </a:pPr>
            <a:r>
              <a:rPr lang="en-US" altLang="zh-CN" sz="2400" b="0">
                <a:latin typeface="Tahoma" panose="020B0604030504040204" pitchFamily="34" charset="0"/>
                <a:ea typeface="宋体" pitchFamily="2" charset="-122"/>
              </a:rPr>
              <a:t>1. </a:t>
            </a:r>
            <a:r>
              <a:rPr lang="zh-CN" altLang="en-US" sz="2400" b="0">
                <a:latin typeface="Tahoma" panose="020B0604030504040204" pitchFamily="34" charset="0"/>
                <a:ea typeface="宋体" pitchFamily="2" charset="-122"/>
              </a:rPr>
              <a:t>数据不保存</a:t>
            </a:r>
            <a:endParaRPr lang="zh-CN" altLang="en-US" sz="2400" b="0">
              <a:latin typeface="Tahoma" panose="020B0604030504040204" pitchFamily="34" charset="0"/>
              <a:ea typeface="宋体" pitchFamily="2" charset="-122"/>
            </a:endParaRPr>
          </a:p>
          <a:p>
            <a:pPr eaLnBrk="1" hangingPunct="1">
              <a:lnSpc>
                <a:spcPct val="80000"/>
              </a:lnSpc>
              <a:spcBef>
                <a:spcPct val="20000"/>
              </a:spcBef>
              <a:buClr>
                <a:schemeClr val="accent1"/>
              </a:buClr>
              <a:buSzPct val="75000"/>
              <a:buFont typeface="Wingdings" panose="05000000000000000000" pitchFamily="2" charset="2"/>
              <a:buNone/>
            </a:pPr>
            <a:r>
              <a:rPr lang="en-US" altLang="zh-CN" sz="2400" b="0">
                <a:latin typeface="Tahoma" panose="020B0604030504040204" pitchFamily="34" charset="0"/>
                <a:ea typeface="宋体" pitchFamily="2" charset="-122"/>
              </a:rPr>
              <a:t>2. </a:t>
            </a:r>
            <a:r>
              <a:rPr lang="zh-CN" altLang="en-US" sz="2400" b="0">
                <a:latin typeface="Tahoma" panose="020B0604030504040204" pitchFamily="34" charset="0"/>
                <a:ea typeface="宋体" pitchFamily="2" charset="-122"/>
              </a:rPr>
              <a:t>应用程序管理数据</a:t>
            </a:r>
            <a:endParaRPr lang="zh-CN" altLang="en-US" sz="2400" b="0">
              <a:latin typeface="Tahoma" panose="020B0604030504040204" pitchFamily="34" charset="0"/>
              <a:ea typeface="宋体" pitchFamily="2" charset="-122"/>
            </a:endParaRPr>
          </a:p>
          <a:p>
            <a:pPr eaLnBrk="1" hangingPunct="1">
              <a:lnSpc>
                <a:spcPct val="80000"/>
              </a:lnSpc>
              <a:spcBef>
                <a:spcPct val="20000"/>
              </a:spcBef>
              <a:buClr>
                <a:schemeClr val="accent1"/>
              </a:buClr>
              <a:buSzPct val="75000"/>
              <a:buFont typeface="Wingdings" panose="05000000000000000000" pitchFamily="2" charset="2"/>
              <a:buNone/>
            </a:pPr>
            <a:r>
              <a:rPr lang="en-US" altLang="zh-CN" sz="2400" b="0">
                <a:latin typeface="Tahoma" panose="020B0604030504040204" pitchFamily="34" charset="0"/>
                <a:ea typeface="宋体" pitchFamily="2" charset="-122"/>
              </a:rPr>
              <a:t>3. </a:t>
            </a:r>
            <a:r>
              <a:rPr lang="zh-CN" altLang="en-US" sz="2400" b="0">
                <a:latin typeface="Tahoma" panose="020B0604030504040204" pitchFamily="34" charset="0"/>
                <a:ea typeface="宋体" pitchFamily="2" charset="-122"/>
              </a:rPr>
              <a:t>数据不共享</a:t>
            </a:r>
            <a:endParaRPr lang="zh-CN" altLang="en-US" sz="2400" b="0">
              <a:latin typeface="Tahoma" panose="020B0604030504040204" pitchFamily="34" charset="0"/>
              <a:ea typeface="宋体" pitchFamily="2" charset="-122"/>
            </a:endParaRPr>
          </a:p>
          <a:p>
            <a:pPr eaLnBrk="1" hangingPunct="1">
              <a:lnSpc>
                <a:spcPct val="80000"/>
              </a:lnSpc>
              <a:spcBef>
                <a:spcPct val="20000"/>
              </a:spcBef>
              <a:buClr>
                <a:schemeClr val="accent1"/>
              </a:buClr>
              <a:buSzPct val="75000"/>
              <a:buFont typeface="Wingdings" panose="05000000000000000000" pitchFamily="2" charset="2"/>
              <a:buNone/>
            </a:pPr>
            <a:r>
              <a:rPr lang="en-US" altLang="zh-CN" sz="2400" b="0">
                <a:latin typeface="Arial" panose="020B0604020202090204" pitchFamily="34" charset="0"/>
                <a:ea typeface="宋体" pitchFamily="2" charset="-122"/>
              </a:rPr>
              <a:t>4. </a:t>
            </a:r>
            <a:r>
              <a:rPr lang="zh-CN" altLang="en-US" sz="2400" b="0">
                <a:latin typeface="Arial" panose="020B0604020202090204" pitchFamily="34" charset="0"/>
                <a:ea typeface="宋体" pitchFamily="2" charset="-122"/>
              </a:rPr>
              <a:t>数据不具有独立性</a:t>
            </a:r>
            <a:endParaRPr lang="zh-CN" altLang="en-US" sz="2400" b="0">
              <a:latin typeface="Arial" panose="020B0604020202090204" pitchFamily="34" charset="0"/>
              <a:ea typeface="宋体" pitchFamily="2" charset="-122"/>
            </a:endParaRPr>
          </a:p>
        </p:txBody>
      </p:sp>
      <p:sp>
        <p:nvSpPr>
          <p:cNvPr id="23" name="Rectangle 19"/>
          <p:cNvSpPr>
            <a:spLocks noChangeArrowheads="1"/>
          </p:cNvSpPr>
          <p:nvPr/>
        </p:nvSpPr>
        <p:spPr bwMode="auto">
          <a:xfrm>
            <a:off x="609600" y="2057400"/>
            <a:ext cx="3810000" cy="4191000"/>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DATA	SEGMENT</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X  DB  -25</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RESULT DB  ?</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DATA	ENDS</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CODE	SEGMENT</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ASSUME S:DATA,CS:CODE</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START:	MOV	AX,DATA</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MOV	DS,AX </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MOV	AL,X</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TEST  AL,80H</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JZ NEXT </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NEG AL  </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NEXT:	MOV 	RESULT,AL</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MOV 	AH,4CH</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		INT 	21H </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CODE	ENDS</a:t>
            </a:r>
            <a:endParaRPr lang="en-US" altLang="zh-CN" sz="1600" b="0" dirty="0">
              <a:latin typeface="Courier New" panose="02070409020205090404" pitchFamily="49" charset="0"/>
              <a:ea typeface="宋体" pitchFamily="2" charset="-122"/>
            </a:endParaRPr>
          </a:p>
          <a:p>
            <a:pPr algn="just" eaLnBrk="1" hangingPunct="1">
              <a:lnSpc>
                <a:spcPct val="60000"/>
              </a:lnSpc>
              <a:spcBef>
                <a:spcPct val="35000"/>
              </a:spcBef>
              <a:buClr>
                <a:schemeClr val="tx1"/>
              </a:buClr>
              <a:buSzTx/>
              <a:buFont typeface="Arial" panose="020B0604020202090204" pitchFamily="34" charset="0"/>
              <a:buNone/>
            </a:pPr>
            <a:r>
              <a:rPr lang="en-US" altLang="zh-CN" sz="1600" b="0" dirty="0">
                <a:latin typeface="Courier New" panose="02070409020205090404" pitchFamily="49" charset="0"/>
                <a:ea typeface="宋体" pitchFamily="2" charset="-122"/>
              </a:rPr>
              <a:t>END   	START</a:t>
            </a:r>
            <a:r>
              <a:rPr lang="en-US" altLang="zh-CN" sz="2400" b="0" dirty="0">
                <a:latin typeface="Courier New" panose="02070409020205090404" pitchFamily="49" charset="0"/>
                <a:ea typeface="宋体" pitchFamily="2" charset="-122"/>
              </a:rPr>
              <a:t> </a:t>
            </a:r>
            <a:r>
              <a:rPr lang="en-US" altLang="zh-CN" sz="1800" b="0" dirty="0">
                <a:latin typeface="Courier New" panose="02070409020205090404" pitchFamily="49" charset="0"/>
                <a:ea typeface="宋体" pitchFamily="2" charset="-122"/>
              </a:rPr>
              <a:t>	</a:t>
            </a:r>
            <a:endParaRPr lang="en-US" altLang="zh-CN" sz="1800" b="0" dirty="0">
              <a:latin typeface="Courier New" panose="02070409020205090404" pitchFamily="49"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ppt_x-#ppt_w/2"/>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anim calcmode="lin" valueType="num">
                                      <p:cBhvr>
                                        <p:cTn id="9" dur="500" fill="hold"/>
                                        <p:tgtEl>
                                          <p:spTgt spid="23"/>
                                        </p:tgtEl>
                                        <p:attrNameLst>
                                          <p:attrName>ppt_w</p:attrName>
                                        </p:attrNameLst>
                                      </p:cBhvr>
                                      <p:tavLst>
                                        <p:tav tm="0">
                                          <p:val>
                                            <p:fltVal val="0"/>
                                          </p:val>
                                        </p:tav>
                                        <p:tav tm="100000">
                                          <p:val>
                                            <p:strVal val="#ppt_w"/>
                                          </p:val>
                                        </p:tav>
                                      </p:tavLst>
                                    </p:anim>
                                    <p:anim calcmode="lin" valueType="num">
                                      <p:cBhvr>
                                        <p:cTn id="10"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2" autoUpdateAnimBg="0" build="p"/>
      <p:bldP spid="2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数据管理技术的发展（三个阶段）</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6" name="矩形 5"/>
          <p:cNvSpPr/>
          <p:nvPr/>
        </p:nvSpPr>
        <p:spPr>
          <a:xfrm>
            <a:off x="637229" y="1113840"/>
            <a:ext cx="7316665" cy="378886"/>
          </a:xfrm>
          <a:prstGeom prst="rect">
            <a:avLst/>
          </a:prstGeom>
        </p:spPr>
        <p:txBody>
          <a:bodyPr wrap="square">
            <a:spAutoFit/>
          </a:bodyPr>
          <a:lstStyle/>
          <a:p>
            <a:pPr>
              <a:lnSpc>
                <a:spcPts val="2600"/>
              </a:lnSpc>
              <a:defRPr/>
            </a:pP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文件系统阶段</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世纪</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50</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年代后～</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60</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年代中期</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一、数据库应运而生</a:t>
            </a:r>
            <a:endParaRPr lang="zh-CN" altLang="en-US" sz="2800" b="1" dirty="0">
              <a:latin typeface="Times New Roman" panose="02020603050405020304" pitchFamily="18" charset="0"/>
            </a:endParaRPr>
          </a:p>
        </p:txBody>
      </p:sp>
      <p:grpSp>
        <p:nvGrpSpPr>
          <p:cNvPr id="24" name="Group 5"/>
          <p:cNvGrpSpPr/>
          <p:nvPr/>
        </p:nvGrpSpPr>
        <p:grpSpPr bwMode="auto">
          <a:xfrm>
            <a:off x="990600" y="3810000"/>
            <a:ext cx="3886200" cy="2438400"/>
            <a:chOff x="0" y="0"/>
            <a:chExt cx="3216" cy="2544"/>
          </a:xfrm>
        </p:grpSpPr>
        <p:sp>
          <p:nvSpPr>
            <p:cNvPr id="25" name="Text Box 5"/>
            <p:cNvSpPr txBox="1">
              <a:spLocks noChangeArrowheads="1"/>
            </p:cNvSpPr>
            <p:nvPr/>
          </p:nvSpPr>
          <p:spPr bwMode="auto">
            <a:xfrm>
              <a:off x="0" y="0"/>
              <a:ext cx="1072" cy="36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应用程序１</a:t>
              </a:r>
              <a:endParaRPr lang="zh-CN" altLang="en-US" sz="1400">
                <a:ea typeface="宋体" pitchFamily="2" charset="-122"/>
              </a:endParaRPr>
            </a:p>
          </p:txBody>
        </p:sp>
        <p:sp>
          <p:nvSpPr>
            <p:cNvPr id="26" name="Text Box 6"/>
            <p:cNvSpPr txBox="1">
              <a:spLocks noChangeArrowheads="1"/>
            </p:cNvSpPr>
            <p:nvPr/>
          </p:nvSpPr>
          <p:spPr bwMode="auto">
            <a:xfrm>
              <a:off x="2233" y="8"/>
              <a:ext cx="983" cy="36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文件１</a:t>
              </a:r>
              <a:endParaRPr lang="zh-CN" altLang="en-US" sz="1400">
                <a:ea typeface="宋体" pitchFamily="2" charset="-122"/>
              </a:endParaRPr>
            </a:p>
          </p:txBody>
        </p:sp>
        <p:sp>
          <p:nvSpPr>
            <p:cNvPr id="27" name="Line 7"/>
            <p:cNvSpPr>
              <a:spLocks noChangeShapeType="1"/>
            </p:cNvSpPr>
            <p:nvPr/>
          </p:nvSpPr>
          <p:spPr bwMode="auto">
            <a:xfrm>
              <a:off x="1072" y="249"/>
              <a:ext cx="1161"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 name="Text Box 8"/>
            <p:cNvSpPr txBox="1">
              <a:spLocks noChangeArrowheads="1"/>
            </p:cNvSpPr>
            <p:nvPr/>
          </p:nvSpPr>
          <p:spPr bwMode="auto">
            <a:xfrm>
              <a:off x="0" y="610"/>
              <a:ext cx="1072" cy="36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应用程序２</a:t>
              </a:r>
              <a:endParaRPr lang="zh-CN" altLang="en-US" sz="1400">
                <a:ea typeface="宋体" pitchFamily="2" charset="-122"/>
              </a:endParaRPr>
            </a:p>
          </p:txBody>
        </p:sp>
        <p:sp>
          <p:nvSpPr>
            <p:cNvPr id="29" name="Text Box 9"/>
            <p:cNvSpPr txBox="1">
              <a:spLocks noChangeArrowheads="1"/>
            </p:cNvSpPr>
            <p:nvPr/>
          </p:nvSpPr>
          <p:spPr bwMode="auto">
            <a:xfrm>
              <a:off x="2233" y="610"/>
              <a:ext cx="983" cy="36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文件</a:t>
              </a:r>
              <a:r>
                <a:rPr lang="en-US" altLang="zh-CN" sz="1400">
                  <a:ea typeface="宋体" pitchFamily="2" charset="-122"/>
                </a:rPr>
                <a:t>2</a:t>
              </a:r>
              <a:endParaRPr lang="en-US" altLang="zh-CN" sz="1400">
                <a:ea typeface="宋体" pitchFamily="2" charset="-122"/>
              </a:endParaRPr>
            </a:p>
          </p:txBody>
        </p:sp>
        <p:sp>
          <p:nvSpPr>
            <p:cNvPr id="30" name="Line 10"/>
            <p:cNvSpPr>
              <a:spLocks noChangeShapeType="1"/>
            </p:cNvSpPr>
            <p:nvPr/>
          </p:nvSpPr>
          <p:spPr bwMode="auto">
            <a:xfrm>
              <a:off x="1072" y="851"/>
              <a:ext cx="1161"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 name="Text Box 11"/>
            <p:cNvSpPr txBox="1">
              <a:spLocks noChangeArrowheads="1"/>
            </p:cNvSpPr>
            <p:nvPr/>
          </p:nvSpPr>
          <p:spPr bwMode="auto">
            <a:xfrm>
              <a:off x="0" y="2183"/>
              <a:ext cx="1072" cy="36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just" eaLnBrk="1" hangingPunct="1">
                <a:spcBef>
                  <a:spcPct val="0"/>
                </a:spcBef>
                <a:buSzTx/>
                <a:buFont typeface="Arial" panose="020B0604020202090204" pitchFamily="34" charset="0"/>
                <a:buNone/>
              </a:pPr>
              <a:r>
                <a:rPr lang="zh-CN" altLang="en-US" sz="1400">
                  <a:ea typeface="宋体" pitchFamily="2" charset="-122"/>
                </a:rPr>
                <a:t>应用程序ｎ</a:t>
              </a:r>
              <a:endParaRPr lang="zh-CN" altLang="en-US" sz="1400" b="0">
                <a:ea typeface="宋体" pitchFamily="2" charset="-122"/>
              </a:endParaRPr>
            </a:p>
          </p:txBody>
        </p:sp>
        <p:sp>
          <p:nvSpPr>
            <p:cNvPr id="32" name="Text Box 12"/>
            <p:cNvSpPr txBox="1">
              <a:spLocks noChangeArrowheads="1"/>
            </p:cNvSpPr>
            <p:nvPr/>
          </p:nvSpPr>
          <p:spPr bwMode="auto">
            <a:xfrm>
              <a:off x="2233" y="2179"/>
              <a:ext cx="974" cy="361"/>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文件</a:t>
              </a:r>
              <a:r>
                <a:rPr lang="en-US" altLang="zh-CN" sz="1400">
                  <a:ea typeface="宋体" pitchFamily="2" charset="-122"/>
                </a:rPr>
                <a:t>n</a:t>
              </a:r>
              <a:endParaRPr lang="en-US" altLang="zh-CN" sz="1400">
                <a:ea typeface="宋体" pitchFamily="2" charset="-122"/>
              </a:endParaRPr>
            </a:p>
          </p:txBody>
        </p:sp>
        <p:sp>
          <p:nvSpPr>
            <p:cNvPr id="33" name="Line 13"/>
            <p:cNvSpPr>
              <a:spLocks noChangeShapeType="1"/>
            </p:cNvSpPr>
            <p:nvPr/>
          </p:nvSpPr>
          <p:spPr bwMode="auto">
            <a:xfrm flipV="1">
              <a:off x="1072" y="2420"/>
              <a:ext cx="1161" cy="4"/>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4" name="Oval 14"/>
            <p:cNvSpPr>
              <a:spLocks noChangeArrowheads="1"/>
            </p:cNvSpPr>
            <p:nvPr/>
          </p:nvSpPr>
          <p:spPr bwMode="auto">
            <a:xfrm>
              <a:off x="1251" y="1211"/>
              <a:ext cx="867" cy="744"/>
            </a:xfrm>
            <a:prstGeom prst="ellipse">
              <a:avLst/>
            </a:prstGeom>
            <a:solidFill>
              <a:srgbClr val="FFFFFF"/>
            </a:solidFill>
            <a:ln w="9525">
              <a:solidFill>
                <a:srgbClr val="000000"/>
              </a:solidFill>
              <a:round/>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400">
                  <a:ea typeface="宋体" pitchFamily="2" charset="-122"/>
                </a:rPr>
                <a:t>存取方法</a:t>
              </a:r>
              <a:endParaRPr lang="zh-CN" altLang="en-US" sz="1400" b="0">
                <a:ea typeface="宋体" pitchFamily="2" charset="-122"/>
              </a:endParaRPr>
            </a:p>
          </p:txBody>
        </p:sp>
        <p:sp>
          <p:nvSpPr>
            <p:cNvPr id="35" name="Line 15"/>
            <p:cNvSpPr>
              <a:spLocks noChangeShapeType="1"/>
            </p:cNvSpPr>
            <p:nvPr/>
          </p:nvSpPr>
          <p:spPr bwMode="auto">
            <a:xfrm>
              <a:off x="1072" y="368"/>
              <a:ext cx="447" cy="84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16"/>
            <p:cNvSpPr>
              <a:spLocks noChangeShapeType="1"/>
            </p:cNvSpPr>
            <p:nvPr/>
          </p:nvSpPr>
          <p:spPr bwMode="auto">
            <a:xfrm flipH="1">
              <a:off x="1787" y="368"/>
              <a:ext cx="446" cy="84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17"/>
            <p:cNvSpPr>
              <a:spLocks noChangeShapeType="1"/>
            </p:cNvSpPr>
            <p:nvPr/>
          </p:nvSpPr>
          <p:spPr bwMode="auto">
            <a:xfrm>
              <a:off x="1072" y="970"/>
              <a:ext cx="268" cy="3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18"/>
            <p:cNvSpPr>
              <a:spLocks noChangeShapeType="1"/>
            </p:cNvSpPr>
            <p:nvPr/>
          </p:nvSpPr>
          <p:spPr bwMode="auto">
            <a:xfrm flipH="1">
              <a:off x="1965" y="970"/>
              <a:ext cx="268" cy="3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Freeform 19"/>
            <p:cNvSpPr/>
            <p:nvPr/>
          </p:nvSpPr>
          <p:spPr bwMode="auto">
            <a:xfrm>
              <a:off x="1072" y="1892"/>
              <a:ext cx="351" cy="287"/>
            </a:xfrm>
            <a:custGeom>
              <a:avLst/>
              <a:gdLst>
                <a:gd name="T0" fmla="*/ 0 w 413"/>
                <a:gd name="T1" fmla="*/ 2 h 374"/>
                <a:gd name="T2" fmla="*/ 8 w 413"/>
                <a:gd name="T3" fmla="*/ 0 h 374"/>
                <a:gd name="T4" fmla="*/ 0 60000 65536"/>
                <a:gd name="T5" fmla="*/ 0 60000 65536"/>
                <a:gd name="T6" fmla="*/ 0 w 413"/>
                <a:gd name="T7" fmla="*/ 0 h 374"/>
                <a:gd name="T8" fmla="*/ 413 w 413"/>
                <a:gd name="T9" fmla="*/ 374 h 374"/>
              </a:gdLst>
              <a:ahLst/>
              <a:cxnLst>
                <a:cxn ang="T4">
                  <a:pos x="T0" y="T1"/>
                </a:cxn>
                <a:cxn ang="T5">
                  <a:pos x="T2" y="T3"/>
                </a:cxn>
              </a:cxnLst>
              <a:rect l="T6" t="T7" r="T8" b="T9"/>
              <a:pathLst>
                <a:path w="413" h="374">
                  <a:moveTo>
                    <a:pt x="0" y="374"/>
                  </a:moveTo>
                  <a:lnTo>
                    <a:pt x="413" y="0"/>
                  </a:lnTo>
                </a:path>
              </a:pathLst>
            </a:custGeom>
            <a:noFill/>
            <a:ln w="9525"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20"/>
            <p:cNvSpPr/>
            <p:nvPr/>
          </p:nvSpPr>
          <p:spPr bwMode="auto">
            <a:xfrm>
              <a:off x="1967" y="1881"/>
              <a:ext cx="267" cy="295"/>
            </a:xfrm>
            <a:custGeom>
              <a:avLst/>
              <a:gdLst>
                <a:gd name="T0" fmla="*/ 7 w 314"/>
                <a:gd name="T1" fmla="*/ 2 h 384"/>
                <a:gd name="T2" fmla="*/ 0 w 314"/>
                <a:gd name="T3" fmla="*/ 0 h 384"/>
                <a:gd name="T4" fmla="*/ 0 60000 65536"/>
                <a:gd name="T5" fmla="*/ 0 60000 65536"/>
                <a:gd name="T6" fmla="*/ 0 w 314"/>
                <a:gd name="T7" fmla="*/ 0 h 384"/>
                <a:gd name="T8" fmla="*/ 314 w 314"/>
                <a:gd name="T9" fmla="*/ 384 h 384"/>
              </a:gdLst>
              <a:ahLst/>
              <a:cxnLst>
                <a:cxn ang="T4">
                  <a:pos x="T0" y="T1"/>
                </a:cxn>
                <a:cxn ang="T5">
                  <a:pos x="T2" y="T3"/>
                </a:cxn>
              </a:cxnLst>
              <a:rect l="T6" t="T7" r="T8" b="T9"/>
              <a:pathLst>
                <a:path w="314" h="384">
                  <a:moveTo>
                    <a:pt x="314" y="384"/>
                  </a:moveTo>
                  <a:lnTo>
                    <a:pt x="0" y="0"/>
                  </a:lnTo>
                </a:path>
              </a:pathLst>
            </a:custGeom>
            <a:noFill/>
            <a:ln w="9525"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Text Box 21"/>
            <p:cNvSpPr txBox="1">
              <a:spLocks noChangeArrowheads="1"/>
            </p:cNvSpPr>
            <p:nvPr/>
          </p:nvSpPr>
          <p:spPr bwMode="auto">
            <a:xfrm>
              <a:off x="317" y="1294"/>
              <a:ext cx="328"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400">
                  <a:ea typeface="宋体" pitchFamily="2" charset="-122"/>
                </a:rPr>
                <a:t>...…</a:t>
              </a:r>
              <a:endParaRPr lang="en-US" altLang="zh-CN" sz="1400">
                <a:ea typeface="宋体" pitchFamily="2" charset="-122"/>
              </a:endParaRPr>
            </a:p>
          </p:txBody>
        </p:sp>
        <p:sp>
          <p:nvSpPr>
            <p:cNvPr id="42" name="Text Box 22"/>
            <p:cNvSpPr txBox="1">
              <a:spLocks noChangeArrowheads="1"/>
            </p:cNvSpPr>
            <p:nvPr/>
          </p:nvSpPr>
          <p:spPr bwMode="auto">
            <a:xfrm>
              <a:off x="2571" y="1294"/>
              <a:ext cx="328"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400">
                  <a:ea typeface="宋体" pitchFamily="2" charset="-122"/>
                </a:rPr>
                <a:t>...…</a:t>
              </a:r>
              <a:endParaRPr lang="en-US" altLang="zh-CN" sz="1400">
                <a:ea typeface="宋体" pitchFamily="2" charset="-122"/>
              </a:endParaRPr>
            </a:p>
          </p:txBody>
        </p:sp>
      </p:grpSp>
      <p:sp>
        <p:nvSpPr>
          <p:cNvPr id="43" name="Rectangle 23"/>
          <p:cNvSpPr>
            <a:spLocks noChangeArrowheads="1"/>
          </p:cNvSpPr>
          <p:nvPr/>
        </p:nvSpPr>
        <p:spPr bwMode="auto">
          <a:xfrm>
            <a:off x="5029200" y="3810000"/>
            <a:ext cx="3962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20000"/>
              </a:spcBef>
              <a:buClr>
                <a:schemeClr val="folHlink"/>
              </a:buClr>
              <a:buSzPct val="90000"/>
              <a:buFont typeface="Wingdings" panose="05000000000000000000" pitchFamily="2" charset="2"/>
              <a:buNone/>
            </a:pPr>
            <a:r>
              <a:rPr lang="zh-CN" altLang="en-US" sz="2400" b="0">
                <a:latin typeface="Arial" panose="020B0604020202090204" pitchFamily="34" charset="0"/>
                <a:ea typeface="宋体" pitchFamily="2" charset="-122"/>
              </a:rPr>
              <a:t>特点：</a:t>
            </a:r>
            <a:endParaRPr lang="zh-CN" altLang="en-US" sz="2400" b="0">
              <a:latin typeface="Arial" panose="020B0604020202090204" pitchFamily="34" charset="0"/>
              <a:ea typeface="宋体" pitchFamily="2" charset="-122"/>
            </a:endParaRPr>
          </a:p>
          <a:p>
            <a:pPr eaLnBrk="1" hangingPunct="1">
              <a:spcBef>
                <a:spcPct val="20000"/>
              </a:spcBef>
              <a:buClr>
                <a:schemeClr val="folHlink"/>
              </a:buClr>
              <a:buSzPct val="90000"/>
              <a:buFont typeface="Wingdings" panose="05000000000000000000" pitchFamily="2" charset="2"/>
              <a:buNone/>
            </a:pPr>
            <a:r>
              <a:rPr lang="en-US" altLang="zh-CN" sz="2400" b="0">
                <a:latin typeface="Arial" panose="020B0604020202090204" pitchFamily="34" charset="0"/>
                <a:ea typeface="宋体" pitchFamily="2" charset="-122"/>
              </a:rPr>
              <a:t>1. </a:t>
            </a:r>
            <a:r>
              <a:rPr lang="zh-CN" altLang="en-US" sz="2400" b="0">
                <a:latin typeface="Tahoma" panose="020B0604030504040204" pitchFamily="34" charset="0"/>
                <a:ea typeface="宋体" pitchFamily="2" charset="-122"/>
              </a:rPr>
              <a:t>数据可以长期保存</a:t>
            </a:r>
            <a:endParaRPr lang="zh-CN" altLang="en-US" sz="2400" b="0">
              <a:latin typeface="Tahoma" panose="020B0604030504040204" pitchFamily="34" charset="0"/>
              <a:ea typeface="宋体" pitchFamily="2" charset="-122"/>
            </a:endParaRPr>
          </a:p>
          <a:p>
            <a:pPr eaLnBrk="1" hangingPunct="1">
              <a:spcBef>
                <a:spcPct val="20000"/>
              </a:spcBef>
              <a:buClr>
                <a:schemeClr val="folHlink"/>
              </a:buClr>
              <a:buSzPct val="90000"/>
              <a:buFont typeface="Wingdings" panose="05000000000000000000" pitchFamily="2" charset="2"/>
              <a:buNone/>
            </a:pPr>
            <a:r>
              <a:rPr lang="en-US" altLang="zh-CN" sz="2400" b="0">
                <a:latin typeface="Tahoma" panose="020B0604030504040204" pitchFamily="34" charset="0"/>
                <a:ea typeface="宋体" pitchFamily="2" charset="-122"/>
              </a:rPr>
              <a:t>2. </a:t>
            </a:r>
            <a:r>
              <a:rPr lang="zh-CN" altLang="en-US" sz="2400" b="0">
                <a:latin typeface="Tahoma" panose="020B0604030504040204" pitchFamily="34" charset="0"/>
                <a:ea typeface="宋体" pitchFamily="2" charset="-122"/>
              </a:rPr>
              <a:t>文件系统管理数据</a:t>
            </a:r>
            <a:endParaRPr lang="zh-CN" altLang="en-US" sz="2400" b="0">
              <a:latin typeface="Tahoma" panose="020B0604030504040204" pitchFamily="34" charset="0"/>
              <a:ea typeface="宋体" pitchFamily="2" charset="-122"/>
            </a:endParaRPr>
          </a:p>
          <a:p>
            <a:pPr eaLnBrk="1" hangingPunct="1">
              <a:spcBef>
                <a:spcPct val="20000"/>
              </a:spcBef>
              <a:buClr>
                <a:schemeClr val="folHlink"/>
              </a:buClr>
              <a:buSzPct val="90000"/>
              <a:buFont typeface="Wingdings" panose="05000000000000000000" pitchFamily="2" charset="2"/>
              <a:buNone/>
            </a:pPr>
            <a:r>
              <a:rPr lang="en-US" altLang="zh-CN" sz="2400" b="0">
                <a:latin typeface="Tahoma" panose="020B0604030504040204" pitchFamily="34" charset="0"/>
                <a:ea typeface="宋体" pitchFamily="2" charset="-122"/>
              </a:rPr>
              <a:t>3. </a:t>
            </a:r>
            <a:r>
              <a:rPr lang="zh-CN" altLang="en-US" sz="2400" b="0">
                <a:latin typeface="Tahoma" panose="020B0604030504040204" pitchFamily="34" charset="0"/>
                <a:ea typeface="宋体" pitchFamily="2" charset="-122"/>
              </a:rPr>
              <a:t>数据共享性差、冗余度大</a:t>
            </a:r>
            <a:endParaRPr lang="zh-CN" altLang="en-US" sz="2400" b="0">
              <a:latin typeface="Tahoma" panose="020B0604030504040204" pitchFamily="34" charset="0"/>
              <a:ea typeface="宋体" pitchFamily="2" charset="-122"/>
            </a:endParaRPr>
          </a:p>
          <a:p>
            <a:pPr eaLnBrk="1" hangingPunct="1">
              <a:spcBef>
                <a:spcPct val="20000"/>
              </a:spcBef>
              <a:buClr>
                <a:schemeClr val="folHlink"/>
              </a:buClr>
              <a:buSzPct val="90000"/>
              <a:buFont typeface="Wingdings" panose="05000000000000000000" pitchFamily="2" charset="2"/>
              <a:buNone/>
            </a:pPr>
            <a:r>
              <a:rPr lang="en-US" altLang="zh-CN" sz="2400" b="0">
                <a:latin typeface="Tahoma" panose="020B0604030504040204" pitchFamily="34" charset="0"/>
                <a:ea typeface="宋体" pitchFamily="2" charset="-122"/>
              </a:rPr>
              <a:t>4. </a:t>
            </a:r>
            <a:r>
              <a:rPr lang="zh-CN" altLang="en-US" sz="2400" b="0">
                <a:latin typeface="Tahoma" panose="020B0604030504040204" pitchFamily="34" charset="0"/>
                <a:ea typeface="宋体" pitchFamily="2" charset="-122"/>
              </a:rPr>
              <a:t>数据独立性差</a:t>
            </a:r>
            <a:endParaRPr lang="zh-CN" altLang="en-US" b="0">
              <a:latin typeface="Arial" panose="020B0604020202090204" pitchFamily="34" charset="0"/>
              <a:ea typeface="宋体" pitchFamily="2" charset="-122"/>
            </a:endParaRPr>
          </a:p>
        </p:txBody>
      </p:sp>
      <p:grpSp>
        <p:nvGrpSpPr>
          <p:cNvPr id="44" name="Group 25"/>
          <p:cNvGrpSpPr/>
          <p:nvPr/>
        </p:nvGrpSpPr>
        <p:grpSpPr bwMode="auto">
          <a:xfrm>
            <a:off x="1143000" y="1524000"/>
            <a:ext cx="6894513" cy="1809750"/>
            <a:chOff x="0" y="0"/>
            <a:chExt cx="4343" cy="1140"/>
          </a:xfrm>
        </p:grpSpPr>
        <p:sp>
          <p:nvSpPr>
            <p:cNvPr id="45" name="Rectangle 25"/>
            <p:cNvSpPr>
              <a:spLocks noChangeArrowheads="1"/>
            </p:cNvSpPr>
            <p:nvPr/>
          </p:nvSpPr>
          <p:spPr bwMode="auto">
            <a:xfrm>
              <a:off x="170" y="89"/>
              <a:ext cx="3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95004</a:t>
              </a:r>
              <a:endParaRPr lang="en-US" altLang="zh-CN" sz="1800">
                <a:latin typeface="Arial" panose="020B0604020202090204" pitchFamily="34" charset="0"/>
                <a:ea typeface="宋体" pitchFamily="2" charset="-122"/>
              </a:endParaRPr>
            </a:p>
          </p:txBody>
        </p:sp>
        <p:sp>
          <p:nvSpPr>
            <p:cNvPr id="46" name="Rectangle 26"/>
            <p:cNvSpPr>
              <a:spLocks noChangeArrowheads="1"/>
            </p:cNvSpPr>
            <p:nvPr/>
          </p:nvSpPr>
          <p:spPr bwMode="auto">
            <a:xfrm>
              <a:off x="848" y="102"/>
              <a:ext cx="45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900">
                  <a:solidFill>
                    <a:srgbClr val="000000"/>
                  </a:solidFill>
                  <a:latin typeface="宋体" pitchFamily="2" charset="-122"/>
                  <a:ea typeface="宋体" pitchFamily="2" charset="-122"/>
                </a:rPr>
                <a:t>王小明</a:t>
              </a:r>
              <a:endParaRPr lang="zh-CN" altLang="en-US" sz="1800">
                <a:latin typeface="Arial" panose="020B0604020202090204" pitchFamily="34" charset="0"/>
                <a:ea typeface="宋体" pitchFamily="2" charset="-122"/>
              </a:endParaRPr>
            </a:p>
          </p:txBody>
        </p:sp>
        <p:sp>
          <p:nvSpPr>
            <p:cNvPr id="47" name="Rectangle 27"/>
            <p:cNvSpPr>
              <a:spLocks noChangeArrowheads="1"/>
            </p:cNvSpPr>
            <p:nvPr/>
          </p:nvSpPr>
          <p:spPr bwMode="auto">
            <a:xfrm>
              <a:off x="1735" y="8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19</a:t>
              </a:r>
              <a:endParaRPr lang="en-US" altLang="zh-CN" sz="1800">
                <a:latin typeface="Arial" panose="020B0604020202090204" pitchFamily="34" charset="0"/>
                <a:ea typeface="宋体" pitchFamily="2" charset="-122"/>
              </a:endParaRPr>
            </a:p>
          </p:txBody>
        </p:sp>
        <p:sp>
          <p:nvSpPr>
            <p:cNvPr id="48" name="Rectangle 28"/>
            <p:cNvSpPr>
              <a:spLocks noChangeArrowheads="1"/>
            </p:cNvSpPr>
            <p:nvPr/>
          </p:nvSpPr>
          <p:spPr bwMode="auto">
            <a:xfrm>
              <a:off x="2452" y="102"/>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900">
                  <a:solidFill>
                    <a:srgbClr val="000000"/>
                  </a:solidFill>
                  <a:latin typeface="宋体" pitchFamily="2" charset="-122"/>
                  <a:ea typeface="宋体" pitchFamily="2" charset="-122"/>
                </a:rPr>
                <a:t>女</a:t>
              </a:r>
              <a:endParaRPr lang="zh-CN" altLang="en-US" sz="1800">
                <a:latin typeface="Arial" panose="020B0604020202090204" pitchFamily="34" charset="0"/>
                <a:ea typeface="宋体" pitchFamily="2" charset="-122"/>
              </a:endParaRPr>
            </a:p>
          </p:txBody>
        </p:sp>
        <p:sp>
          <p:nvSpPr>
            <p:cNvPr id="49" name="Rectangle 29"/>
            <p:cNvSpPr>
              <a:spLocks noChangeArrowheads="1"/>
            </p:cNvSpPr>
            <p:nvPr/>
          </p:nvSpPr>
          <p:spPr bwMode="auto">
            <a:xfrm>
              <a:off x="3026" y="102"/>
              <a:ext cx="45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900">
                  <a:solidFill>
                    <a:srgbClr val="000000"/>
                  </a:solidFill>
                  <a:latin typeface="宋体" pitchFamily="2" charset="-122"/>
                  <a:ea typeface="宋体" pitchFamily="2" charset="-122"/>
                </a:rPr>
                <a:t>社会学</a:t>
              </a:r>
              <a:endParaRPr lang="zh-CN" altLang="en-US" sz="1800">
                <a:latin typeface="Arial" panose="020B0604020202090204" pitchFamily="34" charset="0"/>
                <a:ea typeface="宋体" pitchFamily="2" charset="-122"/>
              </a:endParaRPr>
            </a:p>
          </p:txBody>
        </p:sp>
        <p:sp>
          <p:nvSpPr>
            <p:cNvPr id="50" name="Rectangle 30"/>
            <p:cNvSpPr>
              <a:spLocks noChangeArrowheads="1"/>
            </p:cNvSpPr>
            <p:nvPr/>
          </p:nvSpPr>
          <p:spPr bwMode="auto">
            <a:xfrm>
              <a:off x="3900" y="8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95</a:t>
              </a:r>
              <a:endParaRPr lang="en-US" altLang="zh-CN" sz="1800">
                <a:latin typeface="Arial" panose="020B0604020202090204" pitchFamily="34" charset="0"/>
                <a:ea typeface="宋体" pitchFamily="2" charset="-122"/>
              </a:endParaRPr>
            </a:p>
          </p:txBody>
        </p:sp>
        <p:sp>
          <p:nvSpPr>
            <p:cNvPr id="51" name="Rectangle 31"/>
            <p:cNvSpPr>
              <a:spLocks noChangeArrowheads="1"/>
            </p:cNvSpPr>
            <p:nvPr/>
          </p:nvSpPr>
          <p:spPr bwMode="auto">
            <a:xfrm>
              <a:off x="0" y="0"/>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52" name="Line 32"/>
            <p:cNvSpPr>
              <a:spLocks noChangeShapeType="1"/>
            </p:cNvSpPr>
            <p:nvPr/>
          </p:nvSpPr>
          <p:spPr bwMode="auto">
            <a:xfrm>
              <a:off x="0" y="0"/>
              <a:ext cx="1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33"/>
            <p:cNvSpPr>
              <a:spLocks noChangeShapeType="1"/>
            </p:cNvSpPr>
            <p:nvPr/>
          </p:nvSpPr>
          <p:spPr bwMode="auto">
            <a:xfrm>
              <a:off x="0" y="0"/>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Rectangle 34"/>
            <p:cNvSpPr>
              <a:spLocks noChangeArrowheads="1"/>
            </p:cNvSpPr>
            <p:nvPr/>
          </p:nvSpPr>
          <p:spPr bwMode="auto">
            <a:xfrm>
              <a:off x="14" y="0"/>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55" name="Line 35"/>
            <p:cNvSpPr>
              <a:spLocks noChangeShapeType="1"/>
            </p:cNvSpPr>
            <p:nvPr/>
          </p:nvSpPr>
          <p:spPr bwMode="auto">
            <a:xfrm>
              <a:off x="14" y="0"/>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Rectangle 36"/>
            <p:cNvSpPr>
              <a:spLocks noChangeArrowheads="1"/>
            </p:cNvSpPr>
            <p:nvPr/>
          </p:nvSpPr>
          <p:spPr bwMode="auto">
            <a:xfrm>
              <a:off x="718" y="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57" name="Line 37"/>
            <p:cNvSpPr>
              <a:spLocks noChangeShapeType="1"/>
            </p:cNvSpPr>
            <p:nvPr/>
          </p:nvSpPr>
          <p:spPr bwMode="auto">
            <a:xfrm>
              <a:off x="718" y="0"/>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Line 38"/>
            <p:cNvSpPr>
              <a:spLocks noChangeShapeType="1"/>
            </p:cNvSpPr>
            <p:nvPr/>
          </p:nvSpPr>
          <p:spPr bwMode="auto">
            <a:xfrm>
              <a:off x="718" y="0"/>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Rectangle 39"/>
            <p:cNvSpPr>
              <a:spLocks noChangeArrowheads="1"/>
            </p:cNvSpPr>
            <p:nvPr/>
          </p:nvSpPr>
          <p:spPr bwMode="auto">
            <a:xfrm>
              <a:off x="731" y="0"/>
              <a:ext cx="7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60" name="Line 40"/>
            <p:cNvSpPr>
              <a:spLocks noChangeShapeType="1"/>
            </p:cNvSpPr>
            <p:nvPr/>
          </p:nvSpPr>
          <p:spPr bwMode="auto">
            <a:xfrm>
              <a:off x="731" y="0"/>
              <a:ext cx="717"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 name="Rectangle 41"/>
            <p:cNvSpPr>
              <a:spLocks noChangeArrowheads="1"/>
            </p:cNvSpPr>
            <p:nvPr/>
          </p:nvSpPr>
          <p:spPr bwMode="auto">
            <a:xfrm>
              <a:off x="1448" y="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62" name="Line 42"/>
            <p:cNvSpPr>
              <a:spLocks noChangeShapeType="1"/>
            </p:cNvSpPr>
            <p:nvPr/>
          </p:nvSpPr>
          <p:spPr bwMode="auto">
            <a:xfrm>
              <a:off x="1448" y="0"/>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 name="Line 43"/>
            <p:cNvSpPr>
              <a:spLocks noChangeShapeType="1"/>
            </p:cNvSpPr>
            <p:nvPr/>
          </p:nvSpPr>
          <p:spPr bwMode="auto">
            <a:xfrm>
              <a:off x="1448" y="0"/>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Rectangle 44"/>
            <p:cNvSpPr>
              <a:spLocks noChangeArrowheads="1"/>
            </p:cNvSpPr>
            <p:nvPr/>
          </p:nvSpPr>
          <p:spPr bwMode="auto">
            <a:xfrm>
              <a:off x="1461" y="0"/>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65" name="Line 45"/>
            <p:cNvSpPr>
              <a:spLocks noChangeShapeType="1"/>
            </p:cNvSpPr>
            <p:nvPr/>
          </p:nvSpPr>
          <p:spPr bwMode="auto">
            <a:xfrm>
              <a:off x="1461" y="0"/>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Rectangle 46"/>
            <p:cNvSpPr>
              <a:spLocks noChangeArrowheads="1"/>
            </p:cNvSpPr>
            <p:nvPr/>
          </p:nvSpPr>
          <p:spPr bwMode="auto">
            <a:xfrm>
              <a:off x="2165" y="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67" name="Line 47"/>
            <p:cNvSpPr>
              <a:spLocks noChangeShapeType="1"/>
            </p:cNvSpPr>
            <p:nvPr/>
          </p:nvSpPr>
          <p:spPr bwMode="auto">
            <a:xfrm>
              <a:off x="2165" y="0"/>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 name="Line 48"/>
            <p:cNvSpPr>
              <a:spLocks noChangeShapeType="1"/>
            </p:cNvSpPr>
            <p:nvPr/>
          </p:nvSpPr>
          <p:spPr bwMode="auto">
            <a:xfrm>
              <a:off x="2165" y="0"/>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 name="Rectangle 49"/>
            <p:cNvSpPr>
              <a:spLocks noChangeArrowheads="1"/>
            </p:cNvSpPr>
            <p:nvPr/>
          </p:nvSpPr>
          <p:spPr bwMode="auto">
            <a:xfrm>
              <a:off x="2178" y="0"/>
              <a:ext cx="70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70" name="Line 50"/>
            <p:cNvSpPr>
              <a:spLocks noChangeShapeType="1"/>
            </p:cNvSpPr>
            <p:nvPr/>
          </p:nvSpPr>
          <p:spPr bwMode="auto">
            <a:xfrm>
              <a:off x="2178" y="0"/>
              <a:ext cx="70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 name="Rectangle 51"/>
            <p:cNvSpPr>
              <a:spLocks noChangeArrowheads="1"/>
            </p:cNvSpPr>
            <p:nvPr/>
          </p:nvSpPr>
          <p:spPr bwMode="auto">
            <a:xfrm>
              <a:off x="2883" y="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72" name="Line 52"/>
            <p:cNvSpPr>
              <a:spLocks noChangeShapeType="1"/>
            </p:cNvSpPr>
            <p:nvPr/>
          </p:nvSpPr>
          <p:spPr bwMode="auto">
            <a:xfrm>
              <a:off x="2883" y="0"/>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 name="Line 53"/>
            <p:cNvSpPr>
              <a:spLocks noChangeShapeType="1"/>
            </p:cNvSpPr>
            <p:nvPr/>
          </p:nvSpPr>
          <p:spPr bwMode="auto">
            <a:xfrm>
              <a:off x="2883" y="0"/>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 name="Rectangle 54"/>
            <p:cNvSpPr>
              <a:spLocks noChangeArrowheads="1"/>
            </p:cNvSpPr>
            <p:nvPr/>
          </p:nvSpPr>
          <p:spPr bwMode="auto">
            <a:xfrm>
              <a:off x="2896" y="0"/>
              <a:ext cx="7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75" name="Line 55"/>
            <p:cNvSpPr>
              <a:spLocks noChangeShapeType="1"/>
            </p:cNvSpPr>
            <p:nvPr/>
          </p:nvSpPr>
          <p:spPr bwMode="auto">
            <a:xfrm>
              <a:off x="2896" y="0"/>
              <a:ext cx="717"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 name="Rectangle 56"/>
            <p:cNvSpPr>
              <a:spLocks noChangeArrowheads="1"/>
            </p:cNvSpPr>
            <p:nvPr/>
          </p:nvSpPr>
          <p:spPr bwMode="auto">
            <a:xfrm>
              <a:off x="3613" y="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77" name="Line 57"/>
            <p:cNvSpPr>
              <a:spLocks noChangeShapeType="1"/>
            </p:cNvSpPr>
            <p:nvPr/>
          </p:nvSpPr>
          <p:spPr bwMode="auto">
            <a:xfrm>
              <a:off x="3613" y="0"/>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 name="Line 58"/>
            <p:cNvSpPr>
              <a:spLocks noChangeShapeType="1"/>
            </p:cNvSpPr>
            <p:nvPr/>
          </p:nvSpPr>
          <p:spPr bwMode="auto">
            <a:xfrm>
              <a:off x="3613" y="0"/>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 name="Rectangle 59"/>
            <p:cNvSpPr>
              <a:spLocks noChangeArrowheads="1"/>
            </p:cNvSpPr>
            <p:nvPr/>
          </p:nvSpPr>
          <p:spPr bwMode="auto">
            <a:xfrm>
              <a:off x="3626" y="0"/>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80" name="Line 60"/>
            <p:cNvSpPr>
              <a:spLocks noChangeShapeType="1"/>
            </p:cNvSpPr>
            <p:nvPr/>
          </p:nvSpPr>
          <p:spPr bwMode="auto">
            <a:xfrm>
              <a:off x="3626" y="0"/>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 name="Rectangle 61"/>
            <p:cNvSpPr>
              <a:spLocks noChangeArrowheads="1"/>
            </p:cNvSpPr>
            <p:nvPr/>
          </p:nvSpPr>
          <p:spPr bwMode="auto">
            <a:xfrm>
              <a:off x="4330" y="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82" name="Line 62"/>
            <p:cNvSpPr>
              <a:spLocks noChangeShapeType="1"/>
            </p:cNvSpPr>
            <p:nvPr/>
          </p:nvSpPr>
          <p:spPr bwMode="auto">
            <a:xfrm>
              <a:off x="4330" y="0"/>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 name="Line 63"/>
            <p:cNvSpPr>
              <a:spLocks noChangeShapeType="1"/>
            </p:cNvSpPr>
            <p:nvPr/>
          </p:nvSpPr>
          <p:spPr bwMode="auto">
            <a:xfrm>
              <a:off x="4330" y="0"/>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 name="Rectangle 64"/>
            <p:cNvSpPr>
              <a:spLocks noChangeArrowheads="1"/>
            </p:cNvSpPr>
            <p:nvPr/>
          </p:nvSpPr>
          <p:spPr bwMode="auto">
            <a:xfrm>
              <a:off x="0" y="12"/>
              <a:ext cx="14"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85" name="Line 65"/>
            <p:cNvSpPr>
              <a:spLocks noChangeShapeType="1"/>
            </p:cNvSpPr>
            <p:nvPr/>
          </p:nvSpPr>
          <p:spPr bwMode="auto">
            <a:xfrm>
              <a:off x="0" y="12"/>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Rectangle 66"/>
            <p:cNvSpPr>
              <a:spLocks noChangeArrowheads="1"/>
            </p:cNvSpPr>
            <p:nvPr/>
          </p:nvSpPr>
          <p:spPr bwMode="auto">
            <a:xfrm>
              <a:off x="718" y="12"/>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87" name="Line 67"/>
            <p:cNvSpPr>
              <a:spLocks noChangeShapeType="1"/>
            </p:cNvSpPr>
            <p:nvPr/>
          </p:nvSpPr>
          <p:spPr bwMode="auto">
            <a:xfrm>
              <a:off x="718" y="12"/>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 name="Rectangle 68"/>
            <p:cNvSpPr>
              <a:spLocks noChangeArrowheads="1"/>
            </p:cNvSpPr>
            <p:nvPr/>
          </p:nvSpPr>
          <p:spPr bwMode="auto">
            <a:xfrm>
              <a:off x="1448" y="12"/>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89" name="Line 69"/>
            <p:cNvSpPr>
              <a:spLocks noChangeShapeType="1"/>
            </p:cNvSpPr>
            <p:nvPr/>
          </p:nvSpPr>
          <p:spPr bwMode="auto">
            <a:xfrm>
              <a:off x="1448" y="12"/>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 name="Rectangle 70"/>
            <p:cNvSpPr>
              <a:spLocks noChangeArrowheads="1"/>
            </p:cNvSpPr>
            <p:nvPr/>
          </p:nvSpPr>
          <p:spPr bwMode="auto">
            <a:xfrm>
              <a:off x="2165" y="12"/>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91" name="Line 71"/>
            <p:cNvSpPr>
              <a:spLocks noChangeShapeType="1"/>
            </p:cNvSpPr>
            <p:nvPr/>
          </p:nvSpPr>
          <p:spPr bwMode="auto">
            <a:xfrm>
              <a:off x="2165" y="12"/>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 name="Rectangle 72"/>
            <p:cNvSpPr>
              <a:spLocks noChangeArrowheads="1"/>
            </p:cNvSpPr>
            <p:nvPr/>
          </p:nvSpPr>
          <p:spPr bwMode="auto">
            <a:xfrm>
              <a:off x="2883" y="12"/>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93" name="Line 73"/>
            <p:cNvSpPr>
              <a:spLocks noChangeShapeType="1"/>
            </p:cNvSpPr>
            <p:nvPr/>
          </p:nvSpPr>
          <p:spPr bwMode="auto">
            <a:xfrm>
              <a:off x="2883" y="12"/>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Rectangle 74"/>
            <p:cNvSpPr>
              <a:spLocks noChangeArrowheads="1"/>
            </p:cNvSpPr>
            <p:nvPr/>
          </p:nvSpPr>
          <p:spPr bwMode="auto">
            <a:xfrm>
              <a:off x="3613" y="12"/>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95" name="Line 75"/>
            <p:cNvSpPr>
              <a:spLocks noChangeShapeType="1"/>
            </p:cNvSpPr>
            <p:nvPr/>
          </p:nvSpPr>
          <p:spPr bwMode="auto">
            <a:xfrm>
              <a:off x="3613" y="12"/>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6" name="Rectangle 76"/>
            <p:cNvSpPr>
              <a:spLocks noChangeArrowheads="1"/>
            </p:cNvSpPr>
            <p:nvPr/>
          </p:nvSpPr>
          <p:spPr bwMode="auto">
            <a:xfrm>
              <a:off x="4330" y="12"/>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97" name="Line 77"/>
            <p:cNvSpPr>
              <a:spLocks noChangeShapeType="1"/>
            </p:cNvSpPr>
            <p:nvPr/>
          </p:nvSpPr>
          <p:spPr bwMode="auto">
            <a:xfrm>
              <a:off x="4330" y="12"/>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8" name="Rectangle 78"/>
            <p:cNvSpPr>
              <a:spLocks noChangeArrowheads="1"/>
            </p:cNvSpPr>
            <p:nvPr/>
          </p:nvSpPr>
          <p:spPr bwMode="auto">
            <a:xfrm>
              <a:off x="170" y="371"/>
              <a:ext cx="3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95006</a:t>
              </a:r>
              <a:endParaRPr lang="en-US" altLang="zh-CN" sz="1800">
                <a:latin typeface="Arial" panose="020B0604020202090204" pitchFamily="34" charset="0"/>
                <a:ea typeface="宋体" pitchFamily="2" charset="-122"/>
              </a:endParaRPr>
            </a:p>
          </p:txBody>
        </p:sp>
        <p:sp>
          <p:nvSpPr>
            <p:cNvPr id="99" name="Rectangle 79"/>
            <p:cNvSpPr>
              <a:spLocks noChangeArrowheads="1"/>
            </p:cNvSpPr>
            <p:nvPr/>
          </p:nvSpPr>
          <p:spPr bwMode="auto">
            <a:xfrm>
              <a:off x="848" y="384"/>
              <a:ext cx="45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900">
                  <a:solidFill>
                    <a:srgbClr val="000000"/>
                  </a:solidFill>
                  <a:latin typeface="宋体" pitchFamily="2" charset="-122"/>
                  <a:ea typeface="宋体" pitchFamily="2" charset="-122"/>
                </a:rPr>
                <a:t>黄大鹏</a:t>
              </a:r>
              <a:endParaRPr lang="zh-CN" altLang="en-US" sz="1800">
                <a:latin typeface="Arial" panose="020B0604020202090204" pitchFamily="34" charset="0"/>
                <a:ea typeface="宋体" pitchFamily="2" charset="-122"/>
              </a:endParaRPr>
            </a:p>
          </p:txBody>
        </p:sp>
        <p:sp>
          <p:nvSpPr>
            <p:cNvPr id="100" name="Rectangle 80"/>
            <p:cNvSpPr>
              <a:spLocks noChangeArrowheads="1"/>
            </p:cNvSpPr>
            <p:nvPr/>
          </p:nvSpPr>
          <p:spPr bwMode="auto">
            <a:xfrm>
              <a:off x="1735" y="371"/>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20</a:t>
              </a:r>
              <a:endParaRPr lang="en-US" altLang="zh-CN" sz="1800">
                <a:latin typeface="Arial" panose="020B0604020202090204" pitchFamily="34" charset="0"/>
                <a:ea typeface="宋体" pitchFamily="2" charset="-122"/>
              </a:endParaRPr>
            </a:p>
          </p:txBody>
        </p:sp>
        <p:sp>
          <p:nvSpPr>
            <p:cNvPr id="101" name="Rectangle 81"/>
            <p:cNvSpPr>
              <a:spLocks noChangeArrowheads="1"/>
            </p:cNvSpPr>
            <p:nvPr/>
          </p:nvSpPr>
          <p:spPr bwMode="auto">
            <a:xfrm>
              <a:off x="2452" y="384"/>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900">
                  <a:solidFill>
                    <a:srgbClr val="000000"/>
                  </a:solidFill>
                  <a:latin typeface="宋体" pitchFamily="2" charset="-122"/>
                  <a:ea typeface="宋体" pitchFamily="2" charset="-122"/>
                </a:rPr>
                <a:t>男</a:t>
              </a:r>
              <a:endParaRPr lang="zh-CN" altLang="en-US" sz="1800">
                <a:latin typeface="Arial" panose="020B0604020202090204" pitchFamily="34" charset="0"/>
                <a:ea typeface="宋体" pitchFamily="2" charset="-122"/>
              </a:endParaRPr>
            </a:p>
          </p:txBody>
        </p:sp>
        <p:sp>
          <p:nvSpPr>
            <p:cNvPr id="102" name="Rectangle 82"/>
            <p:cNvSpPr>
              <a:spLocks noChangeArrowheads="1"/>
            </p:cNvSpPr>
            <p:nvPr/>
          </p:nvSpPr>
          <p:spPr bwMode="auto">
            <a:xfrm>
              <a:off x="3026" y="384"/>
              <a:ext cx="45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900">
                  <a:solidFill>
                    <a:srgbClr val="000000"/>
                  </a:solidFill>
                  <a:latin typeface="宋体" pitchFamily="2" charset="-122"/>
                  <a:ea typeface="宋体" pitchFamily="2" charset="-122"/>
                </a:rPr>
                <a:t>商品学</a:t>
              </a:r>
              <a:endParaRPr lang="zh-CN" altLang="en-US" sz="1800">
                <a:latin typeface="Arial" panose="020B0604020202090204" pitchFamily="34" charset="0"/>
                <a:ea typeface="宋体" pitchFamily="2" charset="-122"/>
              </a:endParaRPr>
            </a:p>
          </p:txBody>
        </p:sp>
        <p:sp>
          <p:nvSpPr>
            <p:cNvPr id="103" name="Rectangle 83"/>
            <p:cNvSpPr>
              <a:spLocks noChangeArrowheads="1"/>
            </p:cNvSpPr>
            <p:nvPr/>
          </p:nvSpPr>
          <p:spPr bwMode="auto">
            <a:xfrm>
              <a:off x="3900" y="371"/>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95</a:t>
              </a:r>
              <a:endParaRPr lang="en-US" altLang="zh-CN" sz="1800">
                <a:latin typeface="Arial" panose="020B0604020202090204" pitchFamily="34" charset="0"/>
                <a:ea typeface="宋体" pitchFamily="2" charset="-122"/>
              </a:endParaRPr>
            </a:p>
          </p:txBody>
        </p:sp>
        <p:sp>
          <p:nvSpPr>
            <p:cNvPr id="104" name="Rectangle 84"/>
            <p:cNvSpPr>
              <a:spLocks noChangeArrowheads="1"/>
            </p:cNvSpPr>
            <p:nvPr/>
          </p:nvSpPr>
          <p:spPr bwMode="auto">
            <a:xfrm>
              <a:off x="0" y="282"/>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05" name="Line 85"/>
            <p:cNvSpPr>
              <a:spLocks noChangeShapeType="1"/>
            </p:cNvSpPr>
            <p:nvPr/>
          </p:nvSpPr>
          <p:spPr bwMode="auto">
            <a:xfrm>
              <a:off x="0" y="282"/>
              <a:ext cx="1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 name="Line 86"/>
            <p:cNvSpPr>
              <a:spLocks noChangeShapeType="1"/>
            </p:cNvSpPr>
            <p:nvPr/>
          </p:nvSpPr>
          <p:spPr bwMode="auto">
            <a:xfrm>
              <a:off x="0" y="282"/>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 name="Rectangle 87"/>
            <p:cNvSpPr>
              <a:spLocks noChangeArrowheads="1"/>
            </p:cNvSpPr>
            <p:nvPr/>
          </p:nvSpPr>
          <p:spPr bwMode="auto">
            <a:xfrm>
              <a:off x="14" y="282"/>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08" name="Line 88"/>
            <p:cNvSpPr>
              <a:spLocks noChangeShapeType="1"/>
            </p:cNvSpPr>
            <p:nvPr/>
          </p:nvSpPr>
          <p:spPr bwMode="auto">
            <a:xfrm>
              <a:off x="14" y="282"/>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 name="Rectangle 89"/>
            <p:cNvSpPr>
              <a:spLocks noChangeArrowheads="1"/>
            </p:cNvSpPr>
            <p:nvPr/>
          </p:nvSpPr>
          <p:spPr bwMode="auto">
            <a:xfrm>
              <a:off x="718" y="282"/>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10" name="Line 90"/>
            <p:cNvSpPr>
              <a:spLocks noChangeShapeType="1"/>
            </p:cNvSpPr>
            <p:nvPr/>
          </p:nvSpPr>
          <p:spPr bwMode="auto">
            <a:xfrm>
              <a:off x="718" y="282"/>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 name="Line 91"/>
            <p:cNvSpPr>
              <a:spLocks noChangeShapeType="1"/>
            </p:cNvSpPr>
            <p:nvPr/>
          </p:nvSpPr>
          <p:spPr bwMode="auto">
            <a:xfrm>
              <a:off x="718" y="282"/>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 name="Rectangle 92"/>
            <p:cNvSpPr>
              <a:spLocks noChangeArrowheads="1"/>
            </p:cNvSpPr>
            <p:nvPr/>
          </p:nvSpPr>
          <p:spPr bwMode="auto">
            <a:xfrm>
              <a:off x="731" y="282"/>
              <a:ext cx="7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13" name="Line 93"/>
            <p:cNvSpPr>
              <a:spLocks noChangeShapeType="1"/>
            </p:cNvSpPr>
            <p:nvPr/>
          </p:nvSpPr>
          <p:spPr bwMode="auto">
            <a:xfrm>
              <a:off x="731" y="282"/>
              <a:ext cx="717"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4" name="Rectangle 94"/>
            <p:cNvSpPr>
              <a:spLocks noChangeArrowheads="1"/>
            </p:cNvSpPr>
            <p:nvPr/>
          </p:nvSpPr>
          <p:spPr bwMode="auto">
            <a:xfrm>
              <a:off x="1448" y="282"/>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15" name="Line 95"/>
            <p:cNvSpPr>
              <a:spLocks noChangeShapeType="1"/>
            </p:cNvSpPr>
            <p:nvPr/>
          </p:nvSpPr>
          <p:spPr bwMode="auto">
            <a:xfrm>
              <a:off x="1448" y="282"/>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 name="Line 96"/>
            <p:cNvSpPr>
              <a:spLocks noChangeShapeType="1"/>
            </p:cNvSpPr>
            <p:nvPr/>
          </p:nvSpPr>
          <p:spPr bwMode="auto">
            <a:xfrm>
              <a:off x="1448" y="282"/>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 name="Rectangle 97"/>
            <p:cNvSpPr>
              <a:spLocks noChangeArrowheads="1"/>
            </p:cNvSpPr>
            <p:nvPr/>
          </p:nvSpPr>
          <p:spPr bwMode="auto">
            <a:xfrm>
              <a:off x="1461" y="282"/>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18" name="Line 98"/>
            <p:cNvSpPr>
              <a:spLocks noChangeShapeType="1"/>
            </p:cNvSpPr>
            <p:nvPr/>
          </p:nvSpPr>
          <p:spPr bwMode="auto">
            <a:xfrm>
              <a:off x="1461" y="282"/>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 name="Rectangle 99"/>
            <p:cNvSpPr>
              <a:spLocks noChangeArrowheads="1"/>
            </p:cNvSpPr>
            <p:nvPr/>
          </p:nvSpPr>
          <p:spPr bwMode="auto">
            <a:xfrm>
              <a:off x="2165" y="282"/>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20" name="Line 100"/>
            <p:cNvSpPr>
              <a:spLocks noChangeShapeType="1"/>
            </p:cNvSpPr>
            <p:nvPr/>
          </p:nvSpPr>
          <p:spPr bwMode="auto">
            <a:xfrm>
              <a:off x="2165" y="282"/>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1" name="Line 101"/>
            <p:cNvSpPr>
              <a:spLocks noChangeShapeType="1"/>
            </p:cNvSpPr>
            <p:nvPr/>
          </p:nvSpPr>
          <p:spPr bwMode="auto">
            <a:xfrm>
              <a:off x="2165" y="282"/>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2" name="Rectangle 102"/>
            <p:cNvSpPr>
              <a:spLocks noChangeArrowheads="1"/>
            </p:cNvSpPr>
            <p:nvPr/>
          </p:nvSpPr>
          <p:spPr bwMode="auto">
            <a:xfrm>
              <a:off x="2178" y="282"/>
              <a:ext cx="70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23" name="Line 103"/>
            <p:cNvSpPr>
              <a:spLocks noChangeShapeType="1"/>
            </p:cNvSpPr>
            <p:nvPr/>
          </p:nvSpPr>
          <p:spPr bwMode="auto">
            <a:xfrm>
              <a:off x="2178" y="282"/>
              <a:ext cx="70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 name="Rectangle 104"/>
            <p:cNvSpPr>
              <a:spLocks noChangeArrowheads="1"/>
            </p:cNvSpPr>
            <p:nvPr/>
          </p:nvSpPr>
          <p:spPr bwMode="auto">
            <a:xfrm>
              <a:off x="2883" y="282"/>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25" name="Line 105"/>
            <p:cNvSpPr>
              <a:spLocks noChangeShapeType="1"/>
            </p:cNvSpPr>
            <p:nvPr/>
          </p:nvSpPr>
          <p:spPr bwMode="auto">
            <a:xfrm>
              <a:off x="2883" y="282"/>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6" name="Line 106"/>
            <p:cNvSpPr>
              <a:spLocks noChangeShapeType="1"/>
            </p:cNvSpPr>
            <p:nvPr/>
          </p:nvSpPr>
          <p:spPr bwMode="auto">
            <a:xfrm>
              <a:off x="2883" y="282"/>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7" name="Rectangle 107"/>
            <p:cNvSpPr>
              <a:spLocks noChangeArrowheads="1"/>
            </p:cNvSpPr>
            <p:nvPr/>
          </p:nvSpPr>
          <p:spPr bwMode="auto">
            <a:xfrm>
              <a:off x="2896" y="282"/>
              <a:ext cx="7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28" name="Line 108"/>
            <p:cNvSpPr>
              <a:spLocks noChangeShapeType="1"/>
            </p:cNvSpPr>
            <p:nvPr/>
          </p:nvSpPr>
          <p:spPr bwMode="auto">
            <a:xfrm>
              <a:off x="2896" y="282"/>
              <a:ext cx="717"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 name="Rectangle 109"/>
            <p:cNvSpPr>
              <a:spLocks noChangeArrowheads="1"/>
            </p:cNvSpPr>
            <p:nvPr/>
          </p:nvSpPr>
          <p:spPr bwMode="auto">
            <a:xfrm>
              <a:off x="3613" y="282"/>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30" name="Line 110"/>
            <p:cNvSpPr>
              <a:spLocks noChangeShapeType="1"/>
            </p:cNvSpPr>
            <p:nvPr/>
          </p:nvSpPr>
          <p:spPr bwMode="auto">
            <a:xfrm>
              <a:off x="3613" y="282"/>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 name="Line 111"/>
            <p:cNvSpPr>
              <a:spLocks noChangeShapeType="1"/>
            </p:cNvSpPr>
            <p:nvPr/>
          </p:nvSpPr>
          <p:spPr bwMode="auto">
            <a:xfrm>
              <a:off x="3613" y="282"/>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2" name="Rectangle 112"/>
            <p:cNvSpPr>
              <a:spLocks noChangeArrowheads="1"/>
            </p:cNvSpPr>
            <p:nvPr/>
          </p:nvSpPr>
          <p:spPr bwMode="auto">
            <a:xfrm>
              <a:off x="3626" y="282"/>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33" name="Line 113"/>
            <p:cNvSpPr>
              <a:spLocks noChangeShapeType="1"/>
            </p:cNvSpPr>
            <p:nvPr/>
          </p:nvSpPr>
          <p:spPr bwMode="auto">
            <a:xfrm>
              <a:off x="3626" y="282"/>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 name="Rectangle 114"/>
            <p:cNvSpPr>
              <a:spLocks noChangeArrowheads="1"/>
            </p:cNvSpPr>
            <p:nvPr/>
          </p:nvSpPr>
          <p:spPr bwMode="auto">
            <a:xfrm>
              <a:off x="4330" y="282"/>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35" name="Line 115"/>
            <p:cNvSpPr>
              <a:spLocks noChangeShapeType="1"/>
            </p:cNvSpPr>
            <p:nvPr/>
          </p:nvSpPr>
          <p:spPr bwMode="auto">
            <a:xfrm>
              <a:off x="4330" y="282"/>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6" name="Line 116"/>
            <p:cNvSpPr>
              <a:spLocks noChangeShapeType="1"/>
            </p:cNvSpPr>
            <p:nvPr/>
          </p:nvSpPr>
          <p:spPr bwMode="auto">
            <a:xfrm>
              <a:off x="4330" y="282"/>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7" name="Rectangle 117"/>
            <p:cNvSpPr>
              <a:spLocks noChangeArrowheads="1"/>
            </p:cNvSpPr>
            <p:nvPr/>
          </p:nvSpPr>
          <p:spPr bwMode="auto">
            <a:xfrm>
              <a:off x="0" y="294"/>
              <a:ext cx="14"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38" name="Line 118"/>
            <p:cNvSpPr>
              <a:spLocks noChangeShapeType="1"/>
            </p:cNvSpPr>
            <p:nvPr/>
          </p:nvSpPr>
          <p:spPr bwMode="auto">
            <a:xfrm>
              <a:off x="0" y="294"/>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 name="Rectangle 119"/>
            <p:cNvSpPr>
              <a:spLocks noChangeArrowheads="1"/>
            </p:cNvSpPr>
            <p:nvPr/>
          </p:nvSpPr>
          <p:spPr bwMode="auto">
            <a:xfrm>
              <a:off x="718" y="294"/>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40" name="Line 120"/>
            <p:cNvSpPr>
              <a:spLocks noChangeShapeType="1"/>
            </p:cNvSpPr>
            <p:nvPr/>
          </p:nvSpPr>
          <p:spPr bwMode="auto">
            <a:xfrm>
              <a:off x="718" y="294"/>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1" name="Rectangle 121"/>
            <p:cNvSpPr>
              <a:spLocks noChangeArrowheads="1"/>
            </p:cNvSpPr>
            <p:nvPr/>
          </p:nvSpPr>
          <p:spPr bwMode="auto">
            <a:xfrm>
              <a:off x="1448" y="294"/>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42" name="Line 122"/>
            <p:cNvSpPr>
              <a:spLocks noChangeShapeType="1"/>
            </p:cNvSpPr>
            <p:nvPr/>
          </p:nvSpPr>
          <p:spPr bwMode="auto">
            <a:xfrm>
              <a:off x="1448" y="294"/>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 name="Rectangle 123"/>
            <p:cNvSpPr>
              <a:spLocks noChangeArrowheads="1"/>
            </p:cNvSpPr>
            <p:nvPr/>
          </p:nvSpPr>
          <p:spPr bwMode="auto">
            <a:xfrm>
              <a:off x="2165" y="294"/>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44" name="Line 124"/>
            <p:cNvSpPr>
              <a:spLocks noChangeShapeType="1"/>
            </p:cNvSpPr>
            <p:nvPr/>
          </p:nvSpPr>
          <p:spPr bwMode="auto">
            <a:xfrm>
              <a:off x="2165" y="294"/>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 name="Rectangle 125"/>
            <p:cNvSpPr>
              <a:spLocks noChangeArrowheads="1"/>
            </p:cNvSpPr>
            <p:nvPr/>
          </p:nvSpPr>
          <p:spPr bwMode="auto">
            <a:xfrm>
              <a:off x="2883" y="294"/>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46" name="Line 126"/>
            <p:cNvSpPr>
              <a:spLocks noChangeShapeType="1"/>
            </p:cNvSpPr>
            <p:nvPr/>
          </p:nvSpPr>
          <p:spPr bwMode="auto">
            <a:xfrm>
              <a:off x="2883" y="294"/>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7" name="Rectangle 127"/>
            <p:cNvSpPr>
              <a:spLocks noChangeArrowheads="1"/>
            </p:cNvSpPr>
            <p:nvPr/>
          </p:nvSpPr>
          <p:spPr bwMode="auto">
            <a:xfrm>
              <a:off x="3613" y="294"/>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48" name="Line 128"/>
            <p:cNvSpPr>
              <a:spLocks noChangeShapeType="1"/>
            </p:cNvSpPr>
            <p:nvPr/>
          </p:nvSpPr>
          <p:spPr bwMode="auto">
            <a:xfrm>
              <a:off x="3613" y="294"/>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9" name="Rectangle 129"/>
            <p:cNvSpPr>
              <a:spLocks noChangeArrowheads="1"/>
            </p:cNvSpPr>
            <p:nvPr/>
          </p:nvSpPr>
          <p:spPr bwMode="auto">
            <a:xfrm>
              <a:off x="4330" y="294"/>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50" name="Line 130"/>
            <p:cNvSpPr>
              <a:spLocks noChangeShapeType="1"/>
            </p:cNvSpPr>
            <p:nvPr/>
          </p:nvSpPr>
          <p:spPr bwMode="auto">
            <a:xfrm>
              <a:off x="4330" y="294"/>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 name="Rectangle 131"/>
            <p:cNvSpPr>
              <a:spLocks noChangeArrowheads="1"/>
            </p:cNvSpPr>
            <p:nvPr/>
          </p:nvSpPr>
          <p:spPr bwMode="auto">
            <a:xfrm>
              <a:off x="170" y="653"/>
              <a:ext cx="3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95008</a:t>
              </a:r>
              <a:endParaRPr lang="en-US" altLang="zh-CN" sz="1800">
                <a:latin typeface="Arial" panose="020B0604020202090204" pitchFamily="34" charset="0"/>
                <a:ea typeface="宋体" pitchFamily="2" charset="-122"/>
              </a:endParaRPr>
            </a:p>
          </p:txBody>
        </p:sp>
        <p:sp>
          <p:nvSpPr>
            <p:cNvPr id="152" name="Rectangle 132"/>
            <p:cNvSpPr>
              <a:spLocks noChangeArrowheads="1"/>
            </p:cNvSpPr>
            <p:nvPr/>
          </p:nvSpPr>
          <p:spPr bwMode="auto">
            <a:xfrm>
              <a:off x="848" y="666"/>
              <a:ext cx="45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900">
                  <a:solidFill>
                    <a:srgbClr val="000000"/>
                  </a:solidFill>
                  <a:latin typeface="宋体" pitchFamily="2" charset="-122"/>
                  <a:ea typeface="宋体" pitchFamily="2" charset="-122"/>
                </a:rPr>
                <a:t>张文斌</a:t>
              </a:r>
              <a:endParaRPr lang="zh-CN" altLang="en-US" sz="1800">
                <a:latin typeface="Arial" panose="020B0604020202090204" pitchFamily="34" charset="0"/>
                <a:ea typeface="宋体" pitchFamily="2" charset="-122"/>
              </a:endParaRPr>
            </a:p>
          </p:txBody>
        </p:sp>
        <p:sp>
          <p:nvSpPr>
            <p:cNvPr id="153" name="Rectangle 133"/>
            <p:cNvSpPr>
              <a:spLocks noChangeArrowheads="1"/>
            </p:cNvSpPr>
            <p:nvPr/>
          </p:nvSpPr>
          <p:spPr bwMode="auto">
            <a:xfrm>
              <a:off x="1735" y="65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18</a:t>
              </a:r>
              <a:endParaRPr lang="en-US" altLang="zh-CN" sz="1800">
                <a:latin typeface="Arial" panose="020B0604020202090204" pitchFamily="34" charset="0"/>
                <a:ea typeface="宋体" pitchFamily="2" charset="-122"/>
              </a:endParaRPr>
            </a:p>
          </p:txBody>
        </p:sp>
        <p:sp>
          <p:nvSpPr>
            <p:cNvPr id="154" name="Rectangle 134"/>
            <p:cNvSpPr>
              <a:spLocks noChangeArrowheads="1"/>
            </p:cNvSpPr>
            <p:nvPr/>
          </p:nvSpPr>
          <p:spPr bwMode="auto">
            <a:xfrm>
              <a:off x="2452" y="666"/>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900">
                  <a:solidFill>
                    <a:srgbClr val="000000"/>
                  </a:solidFill>
                  <a:latin typeface="宋体" pitchFamily="2" charset="-122"/>
                  <a:ea typeface="宋体" pitchFamily="2" charset="-122"/>
                </a:rPr>
                <a:t>女</a:t>
              </a:r>
              <a:endParaRPr lang="zh-CN" altLang="en-US" sz="1800">
                <a:latin typeface="Arial" panose="020B0604020202090204" pitchFamily="34" charset="0"/>
                <a:ea typeface="宋体" pitchFamily="2" charset="-122"/>
              </a:endParaRPr>
            </a:p>
          </p:txBody>
        </p:sp>
        <p:sp>
          <p:nvSpPr>
            <p:cNvPr id="155" name="Rectangle 135"/>
            <p:cNvSpPr>
              <a:spLocks noChangeArrowheads="1"/>
            </p:cNvSpPr>
            <p:nvPr/>
          </p:nvSpPr>
          <p:spPr bwMode="auto">
            <a:xfrm>
              <a:off x="3026" y="666"/>
              <a:ext cx="45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900">
                  <a:solidFill>
                    <a:srgbClr val="000000"/>
                  </a:solidFill>
                  <a:latin typeface="宋体" pitchFamily="2" charset="-122"/>
                  <a:ea typeface="宋体" pitchFamily="2" charset="-122"/>
                </a:rPr>
                <a:t>法律学</a:t>
              </a:r>
              <a:endParaRPr lang="zh-CN" altLang="en-US" sz="1800">
                <a:latin typeface="Arial" panose="020B0604020202090204" pitchFamily="34" charset="0"/>
                <a:ea typeface="宋体" pitchFamily="2" charset="-122"/>
              </a:endParaRPr>
            </a:p>
          </p:txBody>
        </p:sp>
        <p:sp>
          <p:nvSpPr>
            <p:cNvPr id="156" name="Rectangle 136"/>
            <p:cNvSpPr>
              <a:spLocks noChangeArrowheads="1"/>
            </p:cNvSpPr>
            <p:nvPr/>
          </p:nvSpPr>
          <p:spPr bwMode="auto">
            <a:xfrm>
              <a:off x="3900" y="65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95</a:t>
              </a:r>
              <a:endParaRPr lang="en-US" altLang="zh-CN" sz="1800">
                <a:latin typeface="Arial" panose="020B0604020202090204" pitchFamily="34" charset="0"/>
                <a:ea typeface="宋体" pitchFamily="2" charset="-122"/>
              </a:endParaRPr>
            </a:p>
          </p:txBody>
        </p:sp>
        <p:sp>
          <p:nvSpPr>
            <p:cNvPr id="157" name="Rectangle 137"/>
            <p:cNvSpPr>
              <a:spLocks noChangeArrowheads="1"/>
            </p:cNvSpPr>
            <p:nvPr/>
          </p:nvSpPr>
          <p:spPr bwMode="auto">
            <a:xfrm>
              <a:off x="0" y="564"/>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58" name="Line 138"/>
            <p:cNvSpPr>
              <a:spLocks noChangeShapeType="1"/>
            </p:cNvSpPr>
            <p:nvPr/>
          </p:nvSpPr>
          <p:spPr bwMode="auto">
            <a:xfrm>
              <a:off x="0" y="564"/>
              <a:ext cx="1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9" name="Line 139"/>
            <p:cNvSpPr>
              <a:spLocks noChangeShapeType="1"/>
            </p:cNvSpPr>
            <p:nvPr/>
          </p:nvSpPr>
          <p:spPr bwMode="auto">
            <a:xfrm>
              <a:off x="0" y="564"/>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 name="Rectangle 140"/>
            <p:cNvSpPr>
              <a:spLocks noChangeArrowheads="1"/>
            </p:cNvSpPr>
            <p:nvPr/>
          </p:nvSpPr>
          <p:spPr bwMode="auto">
            <a:xfrm>
              <a:off x="14" y="564"/>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61" name="Line 141"/>
            <p:cNvSpPr>
              <a:spLocks noChangeShapeType="1"/>
            </p:cNvSpPr>
            <p:nvPr/>
          </p:nvSpPr>
          <p:spPr bwMode="auto">
            <a:xfrm>
              <a:off x="14" y="564"/>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2" name="Rectangle 142"/>
            <p:cNvSpPr>
              <a:spLocks noChangeArrowheads="1"/>
            </p:cNvSpPr>
            <p:nvPr/>
          </p:nvSpPr>
          <p:spPr bwMode="auto">
            <a:xfrm>
              <a:off x="718" y="564"/>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63" name="Line 143"/>
            <p:cNvSpPr>
              <a:spLocks noChangeShapeType="1"/>
            </p:cNvSpPr>
            <p:nvPr/>
          </p:nvSpPr>
          <p:spPr bwMode="auto">
            <a:xfrm>
              <a:off x="718" y="564"/>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 name="Line 144"/>
            <p:cNvSpPr>
              <a:spLocks noChangeShapeType="1"/>
            </p:cNvSpPr>
            <p:nvPr/>
          </p:nvSpPr>
          <p:spPr bwMode="auto">
            <a:xfrm>
              <a:off x="718" y="564"/>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 name="Rectangle 145"/>
            <p:cNvSpPr>
              <a:spLocks noChangeArrowheads="1"/>
            </p:cNvSpPr>
            <p:nvPr/>
          </p:nvSpPr>
          <p:spPr bwMode="auto">
            <a:xfrm>
              <a:off x="731" y="564"/>
              <a:ext cx="7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66" name="Line 146"/>
            <p:cNvSpPr>
              <a:spLocks noChangeShapeType="1"/>
            </p:cNvSpPr>
            <p:nvPr/>
          </p:nvSpPr>
          <p:spPr bwMode="auto">
            <a:xfrm>
              <a:off x="731" y="564"/>
              <a:ext cx="717"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 name="Rectangle 147"/>
            <p:cNvSpPr>
              <a:spLocks noChangeArrowheads="1"/>
            </p:cNvSpPr>
            <p:nvPr/>
          </p:nvSpPr>
          <p:spPr bwMode="auto">
            <a:xfrm>
              <a:off x="1448" y="564"/>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68" name="Line 148"/>
            <p:cNvSpPr>
              <a:spLocks noChangeShapeType="1"/>
            </p:cNvSpPr>
            <p:nvPr/>
          </p:nvSpPr>
          <p:spPr bwMode="auto">
            <a:xfrm>
              <a:off x="1448" y="564"/>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9" name="Line 149"/>
            <p:cNvSpPr>
              <a:spLocks noChangeShapeType="1"/>
            </p:cNvSpPr>
            <p:nvPr/>
          </p:nvSpPr>
          <p:spPr bwMode="auto">
            <a:xfrm>
              <a:off x="1448" y="564"/>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0" name="Rectangle 150"/>
            <p:cNvSpPr>
              <a:spLocks noChangeArrowheads="1"/>
            </p:cNvSpPr>
            <p:nvPr/>
          </p:nvSpPr>
          <p:spPr bwMode="auto">
            <a:xfrm>
              <a:off x="1461" y="564"/>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71" name="Line 151"/>
            <p:cNvSpPr>
              <a:spLocks noChangeShapeType="1"/>
            </p:cNvSpPr>
            <p:nvPr/>
          </p:nvSpPr>
          <p:spPr bwMode="auto">
            <a:xfrm>
              <a:off x="1461" y="564"/>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2" name="Rectangle 152"/>
            <p:cNvSpPr>
              <a:spLocks noChangeArrowheads="1"/>
            </p:cNvSpPr>
            <p:nvPr/>
          </p:nvSpPr>
          <p:spPr bwMode="auto">
            <a:xfrm>
              <a:off x="2165" y="564"/>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73" name="Line 153"/>
            <p:cNvSpPr>
              <a:spLocks noChangeShapeType="1"/>
            </p:cNvSpPr>
            <p:nvPr/>
          </p:nvSpPr>
          <p:spPr bwMode="auto">
            <a:xfrm>
              <a:off x="2165" y="564"/>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 name="Line 154"/>
            <p:cNvSpPr>
              <a:spLocks noChangeShapeType="1"/>
            </p:cNvSpPr>
            <p:nvPr/>
          </p:nvSpPr>
          <p:spPr bwMode="auto">
            <a:xfrm>
              <a:off x="2165" y="564"/>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 name="Rectangle 155"/>
            <p:cNvSpPr>
              <a:spLocks noChangeArrowheads="1"/>
            </p:cNvSpPr>
            <p:nvPr/>
          </p:nvSpPr>
          <p:spPr bwMode="auto">
            <a:xfrm>
              <a:off x="2178" y="564"/>
              <a:ext cx="70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76" name="Line 156"/>
            <p:cNvSpPr>
              <a:spLocks noChangeShapeType="1"/>
            </p:cNvSpPr>
            <p:nvPr/>
          </p:nvSpPr>
          <p:spPr bwMode="auto">
            <a:xfrm>
              <a:off x="2178" y="564"/>
              <a:ext cx="70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7" name="Rectangle 157"/>
            <p:cNvSpPr>
              <a:spLocks noChangeArrowheads="1"/>
            </p:cNvSpPr>
            <p:nvPr/>
          </p:nvSpPr>
          <p:spPr bwMode="auto">
            <a:xfrm>
              <a:off x="2883" y="564"/>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78" name="Line 158"/>
            <p:cNvSpPr>
              <a:spLocks noChangeShapeType="1"/>
            </p:cNvSpPr>
            <p:nvPr/>
          </p:nvSpPr>
          <p:spPr bwMode="auto">
            <a:xfrm>
              <a:off x="2883" y="564"/>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9" name="Line 159"/>
            <p:cNvSpPr>
              <a:spLocks noChangeShapeType="1"/>
            </p:cNvSpPr>
            <p:nvPr/>
          </p:nvSpPr>
          <p:spPr bwMode="auto">
            <a:xfrm>
              <a:off x="2883" y="564"/>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0" name="Rectangle 160"/>
            <p:cNvSpPr>
              <a:spLocks noChangeArrowheads="1"/>
            </p:cNvSpPr>
            <p:nvPr/>
          </p:nvSpPr>
          <p:spPr bwMode="auto">
            <a:xfrm>
              <a:off x="2896" y="564"/>
              <a:ext cx="7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81" name="Line 161"/>
            <p:cNvSpPr>
              <a:spLocks noChangeShapeType="1"/>
            </p:cNvSpPr>
            <p:nvPr/>
          </p:nvSpPr>
          <p:spPr bwMode="auto">
            <a:xfrm>
              <a:off x="2896" y="564"/>
              <a:ext cx="717"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2" name="Rectangle 162"/>
            <p:cNvSpPr>
              <a:spLocks noChangeArrowheads="1"/>
            </p:cNvSpPr>
            <p:nvPr/>
          </p:nvSpPr>
          <p:spPr bwMode="auto">
            <a:xfrm>
              <a:off x="3613" y="564"/>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83" name="Line 163"/>
            <p:cNvSpPr>
              <a:spLocks noChangeShapeType="1"/>
            </p:cNvSpPr>
            <p:nvPr/>
          </p:nvSpPr>
          <p:spPr bwMode="auto">
            <a:xfrm>
              <a:off x="3613" y="564"/>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 name="Line 164"/>
            <p:cNvSpPr>
              <a:spLocks noChangeShapeType="1"/>
            </p:cNvSpPr>
            <p:nvPr/>
          </p:nvSpPr>
          <p:spPr bwMode="auto">
            <a:xfrm>
              <a:off x="3613" y="564"/>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5" name="Rectangle 165"/>
            <p:cNvSpPr>
              <a:spLocks noChangeArrowheads="1"/>
            </p:cNvSpPr>
            <p:nvPr/>
          </p:nvSpPr>
          <p:spPr bwMode="auto">
            <a:xfrm>
              <a:off x="3626" y="564"/>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86" name="Line 166"/>
            <p:cNvSpPr>
              <a:spLocks noChangeShapeType="1"/>
            </p:cNvSpPr>
            <p:nvPr/>
          </p:nvSpPr>
          <p:spPr bwMode="auto">
            <a:xfrm>
              <a:off x="3626" y="564"/>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 name="Rectangle 167"/>
            <p:cNvSpPr>
              <a:spLocks noChangeArrowheads="1"/>
            </p:cNvSpPr>
            <p:nvPr/>
          </p:nvSpPr>
          <p:spPr bwMode="auto">
            <a:xfrm>
              <a:off x="4330" y="564"/>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88" name="Line 168"/>
            <p:cNvSpPr>
              <a:spLocks noChangeShapeType="1"/>
            </p:cNvSpPr>
            <p:nvPr/>
          </p:nvSpPr>
          <p:spPr bwMode="auto">
            <a:xfrm>
              <a:off x="4330" y="564"/>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9" name="Line 169"/>
            <p:cNvSpPr>
              <a:spLocks noChangeShapeType="1"/>
            </p:cNvSpPr>
            <p:nvPr/>
          </p:nvSpPr>
          <p:spPr bwMode="auto">
            <a:xfrm>
              <a:off x="4330" y="564"/>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0" name="Rectangle 170"/>
            <p:cNvSpPr>
              <a:spLocks noChangeArrowheads="1"/>
            </p:cNvSpPr>
            <p:nvPr/>
          </p:nvSpPr>
          <p:spPr bwMode="auto">
            <a:xfrm>
              <a:off x="0" y="576"/>
              <a:ext cx="14"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91" name="Line 171"/>
            <p:cNvSpPr>
              <a:spLocks noChangeShapeType="1"/>
            </p:cNvSpPr>
            <p:nvPr/>
          </p:nvSpPr>
          <p:spPr bwMode="auto">
            <a:xfrm>
              <a:off x="0" y="576"/>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2" name="Rectangle 172"/>
            <p:cNvSpPr>
              <a:spLocks noChangeArrowheads="1"/>
            </p:cNvSpPr>
            <p:nvPr/>
          </p:nvSpPr>
          <p:spPr bwMode="auto">
            <a:xfrm>
              <a:off x="718" y="576"/>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93" name="Line 173"/>
            <p:cNvSpPr>
              <a:spLocks noChangeShapeType="1"/>
            </p:cNvSpPr>
            <p:nvPr/>
          </p:nvSpPr>
          <p:spPr bwMode="auto">
            <a:xfrm>
              <a:off x="718" y="576"/>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 name="Rectangle 174"/>
            <p:cNvSpPr>
              <a:spLocks noChangeArrowheads="1"/>
            </p:cNvSpPr>
            <p:nvPr/>
          </p:nvSpPr>
          <p:spPr bwMode="auto">
            <a:xfrm>
              <a:off x="1448" y="576"/>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95" name="Line 175"/>
            <p:cNvSpPr>
              <a:spLocks noChangeShapeType="1"/>
            </p:cNvSpPr>
            <p:nvPr/>
          </p:nvSpPr>
          <p:spPr bwMode="auto">
            <a:xfrm>
              <a:off x="1448" y="576"/>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6" name="Rectangle 176"/>
            <p:cNvSpPr>
              <a:spLocks noChangeArrowheads="1"/>
            </p:cNvSpPr>
            <p:nvPr/>
          </p:nvSpPr>
          <p:spPr bwMode="auto">
            <a:xfrm>
              <a:off x="2165" y="576"/>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97" name="Line 177"/>
            <p:cNvSpPr>
              <a:spLocks noChangeShapeType="1"/>
            </p:cNvSpPr>
            <p:nvPr/>
          </p:nvSpPr>
          <p:spPr bwMode="auto">
            <a:xfrm>
              <a:off x="2165" y="576"/>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8" name="Rectangle 178"/>
            <p:cNvSpPr>
              <a:spLocks noChangeArrowheads="1"/>
            </p:cNvSpPr>
            <p:nvPr/>
          </p:nvSpPr>
          <p:spPr bwMode="auto">
            <a:xfrm>
              <a:off x="2883" y="576"/>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99" name="Line 179"/>
            <p:cNvSpPr>
              <a:spLocks noChangeShapeType="1"/>
            </p:cNvSpPr>
            <p:nvPr/>
          </p:nvSpPr>
          <p:spPr bwMode="auto">
            <a:xfrm>
              <a:off x="2883" y="576"/>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 name="Rectangle 180"/>
            <p:cNvSpPr>
              <a:spLocks noChangeArrowheads="1"/>
            </p:cNvSpPr>
            <p:nvPr/>
          </p:nvSpPr>
          <p:spPr bwMode="auto">
            <a:xfrm>
              <a:off x="3613" y="576"/>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01" name="Line 181"/>
            <p:cNvSpPr>
              <a:spLocks noChangeShapeType="1"/>
            </p:cNvSpPr>
            <p:nvPr/>
          </p:nvSpPr>
          <p:spPr bwMode="auto">
            <a:xfrm>
              <a:off x="3613" y="576"/>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2" name="Rectangle 182"/>
            <p:cNvSpPr>
              <a:spLocks noChangeArrowheads="1"/>
            </p:cNvSpPr>
            <p:nvPr/>
          </p:nvSpPr>
          <p:spPr bwMode="auto">
            <a:xfrm>
              <a:off x="4330" y="576"/>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03" name="Line 183"/>
            <p:cNvSpPr>
              <a:spLocks noChangeShapeType="1"/>
            </p:cNvSpPr>
            <p:nvPr/>
          </p:nvSpPr>
          <p:spPr bwMode="auto">
            <a:xfrm>
              <a:off x="4330" y="576"/>
              <a:ext cx="1" cy="27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 name="Rectangle 184"/>
            <p:cNvSpPr>
              <a:spLocks noChangeArrowheads="1"/>
            </p:cNvSpPr>
            <p:nvPr/>
          </p:nvSpPr>
          <p:spPr bwMode="auto">
            <a:xfrm>
              <a:off x="274" y="910"/>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200">
                  <a:solidFill>
                    <a:srgbClr val="000000"/>
                  </a:solidFill>
                  <a:ea typeface="宋体" pitchFamily="2" charset="-122"/>
                </a:rPr>
                <a:t>…</a:t>
              </a:r>
              <a:endParaRPr lang="en-US" altLang="zh-CN" sz="1800">
                <a:latin typeface="Arial" panose="020B0604020202090204" pitchFamily="34" charset="0"/>
                <a:ea typeface="宋体" pitchFamily="2" charset="-122"/>
              </a:endParaRPr>
            </a:p>
          </p:txBody>
        </p:sp>
        <p:sp>
          <p:nvSpPr>
            <p:cNvPr id="205" name="Rectangle 185"/>
            <p:cNvSpPr>
              <a:spLocks noChangeArrowheads="1"/>
            </p:cNvSpPr>
            <p:nvPr/>
          </p:nvSpPr>
          <p:spPr bwMode="auto">
            <a:xfrm>
              <a:off x="992" y="910"/>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200">
                  <a:solidFill>
                    <a:srgbClr val="000000"/>
                  </a:solidFill>
                  <a:ea typeface="宋体" pitchFamily="2" charset="-122"/>
                </a:rPr>
                <a:t>…</a:t>
              </a:r>
              <a:endParaRPr lang="en-US" altLang="zh-CN" sz="1800">
                <a:latin typeface="Arial" panose="020B0604020202090204" pitchFamily="34" charset="0"/>
                <a:ea typeface="宋体" pitchFamily="2" charset="-122"/>
              </a:endParaRPr>
            </a:p>
          </p:txBody>
        </p:sp>
        <p:sp>
          <p:nvSpPr>
            <p:cNvPr id="206" name="Rectangle 186"/>
            <p:cNvSpPr>
              <a:spLocks noChangeArrowheads="1"/>
            </p:cNvSpPr>
            <p:nvPr/>
          </p:nvSpPr>
          <p:spPr bwMode="auto">
            <a:xfrm>
              <a:off x="1722" y="910"/>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200">
                  <a:solidFill>
                    <a:srgbClr val="000000"/>
                  </a:solidFill>
                  <a:ea typeface="宋体" pitchFamily="2" charset="-122"/>
                </a:rPr>
                <a:t>…</a:t>
              </a:r>
              <a:endParaRPr lang="en-US" altLang="zh-CN" sz="1800">
                <a:latin typeface="Arial" panose="020B0604020202090204" pitchFamily="34" charset="0"/>
                <a:ea typeface="宋体" pitchFamily="2" charset="-122"/>
              </a:endParaRPr>
            </a:p>
          </p:txBody>
        </p:sp>
        <p:sp>
          <p:nvSpPr>
            <p:cNvPr id="207" name="Rectangle 187"/>
            <p:cNvSpPr>
              <a:spLocks noChangeArrowheads="1"/>
            </p:cNvSpPr>
            <p:nvPr/>
          </p:nvSpPr>
          <p:spPr bwMode="auto">
            <a:xfrm>
              <a:off x="2439" y="910"/>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200">
                  <a:solidFill>
                    <a:srgbClr val="000000"/>
                  </a:solidFill>
                  <a:ea typeface="宋体" pitchFamily="2" charset="-122"/>
                </a:rPr>
                <a:t>…</a:t>
              </a:r>
              <a:endParaRPr lang="en-US" altLang="zh-CN" sz="1800">
                <a:latin typeface="Arial" panose="020B0604020202090204" pitchFamily="34" charset="0"/>
                <a:ea typeface="宋体" pitchFamily="2" charset="-122"/>
              </a:endParaRPr>
            </a:p>
          </p:txBody>
        </p:sp>
        <p:sp>
          <p:nvSpPr>
            <p:cNvPr id="208" name="Rectangle 188"/>
            <p:cNvSpPr>
              <a:spLocks noChangeArrowheads="1"/>
            </p:cNvSpPr>
            <p:nvPr/>
          </p:nvSpPr>
          <p:spPr bwMode="auto">
            <a:xfrm>
              <a:off x="3170" y="910"/>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200">
                  <a:solidFill>
                    <a:srgbClr val="000000"/>
                  </a:solidFill>
                  <a:ea typeface="宋体" pitchFamily="2" charset="-122"/>
                </a:rPr>
                <a:t>…</a:t>
              </a:r>
              <a:endParaRPr lang="en-US" altLang="zh-CN" sz="1800">
                <a:latin typeface="Arial" panose="020B0604020202090204" pitchFamily="34" charset="0"/>
                <a:ea typeface="宋体" pitchFamily="2" charset="-122"/>
              </a:endParaRPr>
            </a:p>
          </p:txBody>
        </p:sp>
        <p:sp>
          <p:nvSpPr>
            <p:cNvPr id="209" name="Rectangle 189"/>
            <p:cNvSpPr>
              <a:spLocks noChangeArrowheads="1"/>
            </p:cNvSpPr>
            <p:nvPr/>
          </p:nvSpPr>
          <p:spPr bwMode="auto">
            <a:xfrm>
              <a:off x="3900" y="93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1900">
                  <a:solidFill>
                    <a:srgbClr val="000000"/>
                  </a:solidFill>
                  <a:ea typeface="宋体" pitchFamily="2" charset="-122"/>
                </a:rPr>
                <a:t>…</a:t>
              </a:r>
              <a:endParaRPr lang="en-US" altLang="zh-CN" sz="1800">
                <a:latin typeface="Arial" panose="020B0604020202090204" pitchFamily="34" charset="0"/>
                <a:ea typeface="宋体" pitchFamily="2" charset="-122"/>
              </a:endParaRPr>
            </a:p>
          </p:txBody>
        </p:sp>
        <p:sp>
          <p:nvSpPr>
            <p:cNvPr id="210" name="Rectangle 190"/>
            <p:cNvSpPr>
              <a:spLocks noChangeArrowheads="1"/>
            </p:cNvSpPr>
            <p:nvPr/>
          </p:nvSpPr>
          <p:spPr bwMode="auto">
            <a:xfrm>
              <a:off x="0" y="846"/>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11" name="Line 191"/>
            <p:cNvSpPr>
              <a:spLocks noChangeShapeType="1"/>
            </p:cNvSpPr>
            <p:nvPr/>
          </p:nvSpPr>
          <p:spPr bwMode="auto">
            <a:xfrm>
              <a:off x="0" y="846"/>
              <a:ext cx="1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2" name="Line 192"/>
            <p:cNvSpPr>
              <a:spLocks noChangeShapeType="1"/>
            </p:cNvSpPr>
            <p:nvPr/>
          </p:nvSpPr>
          <p:spPr bwMode="auto">
            <a:xfrm>
              <a:off x="0" y="846"/>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3" name="Rectangle 193"/>
            <p:cNvSpPr>
              <a:spLocks noChangeArrowheads="1"/>
            </p:cNvSpPr>
            <p:nvPr/>
          </p:nvSpPr>
          <p:spPr bwMode="auto">
            <a:xfrm>
              <a:off x="14" y="846"/>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14" name="Line 194"/>
            <p:cNvSpPr>
              <a:spLocks noChangeShapeType="1"/>
            </p:cNvSpPr>
            <p:nvPr/>
          </p:nvSpPr>
          <p:spPr bwMode="auto">
            <a:xfrm>
              <a:off x="14" y="846"/>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 name="Rectangle 195"/>
            <p:cNvSpPr>
              <a:spLocks noChangeArrowheads="1"/>
            </p:cNvSpPr>
            <p:nvPr/>
          </p:nvSpPr>
          <p:spPr bwMode="auto">
            <a:xfrm>
              <a:off x="718" y="84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16" name="Line 196"/>
            <p:cNvSpPr>
              <a:spLocks noChangeShapeType="1"/>
            </p:cNvSpPr>
            <p:nvPr/>
          </p:nvSpPr>
          <p:spPr bwMode="auto">
            <a:xfrm>
              <a:off x="718" y="846"/>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 name="Line 197"/>
            <p:cNvSpPr>
              <a:spLocks noChangeShapeType="1"/>
            </p:cNvSpPr>
            <p:nvPr/>
          </p:nvSpPr>
          <p:spPr bwMode="auto">
            <a:xfrm>
              <a:off x="718" y="846"/>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8" name="Rectangle 198"/>
            <p:cNvSpPr>
              <a:spLocks noChangeArrowheads="1"/>
            </p:cNvSpPr>
            <p:nvPr/>
          </p:nvSpPr>
          <p:spPr bwMode="auto">
            <a:xfrm>
              <a:off x="731" y="846"/>
              <a:ext cx="7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19" name="Line 199"/>
            <p:cNvSpPr>
              <a:spLocks noChangeShapeType="1"/>
            </p:cNvSpPr>
            <p:nvPr/>
          </p:nvSpPr>
          <p:spPr bwMode="auto">
            <a:xfrm>
              <a:off x="731" y="846"/>
              <a:ext cx="717"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0" name="Rectangle 200"/>
            <p:cNvSpPr>
              <a:spLocks noChangeArrowheads="1"/>
            </p:cNvSpPr>
            <p:nvPr/>
          </p:nvSpPr>
          <p:spPr bwMode="auto">
            <a:xfrm>
              <a:off x="1448" y="84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21" name="Line 201"/>
            <p:cNvSpPr>
              <a:spLocks noChangeShapeType="1"/>
            </p:cNvSpPr>
            <p:nvPr/>
          </p:nvSpPr>
          <p:spPr bwMode="auto">
            <a:xfrm>
              <a:off x="1448" y="846"/>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2" name="Line 202"/>
            <p:cNvSpPr>
              <a:spLocks noChangeShapeType="1"/>
            </p:cNvSpPr>
            <p:nvPr/>
          </p:nvSpPr>
          <p:spPr bwMode="auto">
            <a:xfrm>
              <a:off x="1448" y="846"/>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 name="Rectangle 203"/>
            <p:cNvSpPr>
              <a:spLocks noChangeArrowheads="1"/>
            </p:cNvSpPr>
            <p:nvPr/>
          </p:nvSpPr>
          <p:spPr bwMode="auto">
            <a:xfrm>
              <a:off x="1461" y="846"/>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24" name="Line 204"/>
            <p:cNvSpPr>
              <a:spLocks noChangeShapeType="1"/>
            </p:cNvSpPr>
            <p:nvPr/>
          </p:nvSpPr>
          <p:spPr bwMode="auto">
            <a:xfrm>
              <a:off x="1461" y="846"/>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 name="Rectangle 205"/>
            <p:cNvSpPr>
              <a:spLocks noChangeArrowheads="1"/>
            </p:cNvSpPr>
            <p:nvPr/>
          </p:nvSpPr>
          <p:spPr bwMode="auto">
            <a:xfrm>
              <a:off x="2165" y="84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26" name="Line 206"/>
            <p:cNvSpPr>
              <a:spLocks noChangeShapeType="1"/>
            </p:cNvSpPr>
            <p:nvPr/>
          </p:nvSpPr>
          <p:spPr bwMode="auto">
            <a:xfrm>
              <a:off x="2165" y="846"/>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7" name="Line 207"/>
            <p:cNvSpPr>
              <a:spLocks noChangeShapeType="1"/>
            </p:cNvSpPr>
            <p:nvPr/>
          </p:nvSpPr>
          <p:spPr bwMode="auto">
            <a:xfrm>
              <a:off x="2165" y="846"/>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8" name="Rectangle 208"/>
            <p:cNvSpPr>
              <a:spLocks noChangeArrowheads="1"/>
            </p:cNvSpPr>
            <p:nvPr/>
          </p:nvSpPr>
          <p:spPr bwMode="auto">
            <a:xfrm>
              <a:off x="2178" y="846"/>
              <a:ext cx="70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29" name="Line 209"/>
            <p:cNvSpPr>
              <a:spLocks noChangeShapeType="1"/>
            </p:cNvSpPr>
            <p:nvPr/>
          </p:nvSpPr>
          <p:spPr bwMode="auto">
            <a:xfrm>
              <a:off x="2178" y="846"/>
              <a:ext cx="705"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0" name="Rectangle 210"/>
            <p:cNvSpPr>
              <a:spLocks noChangeArrowheads="1"/>
            </p:cNvSpPr>
            <p:nvPr/>
          </p:nvSpPr>
          <p:spPr bwMode="auto">
            <a:xfrm>
              <a:off x="2883" y="84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31" name="Line 211"/>
            <p:cNvSpPr>
              <a:spLocks noChangeShapeType="1"/>
            </p:cNvSpPr>
            <p:nvPr/>
          </p:nvSpPr>
          <p:spPr bwMode="auto">
            <a:xfrm>
              <a:off x="2883" y="846"/>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2" name="Line 212"/>
            <p:cNvSpPr>
              <a:spLocks noChangeShapeType="1"/>
            </p:cNvSpPr>
            <p:nvPr/>
          </p:nvSpPr>
          <p:spPr bwMode="auto">
            <a:xfrm>
              <a:off x="2883" y="846"/>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3" name="Rectangle 213"/>
            <p:cNvSpPr>
              <a:spLocks noChangeArrowheads="1"/>
            </p:cNvSpPr>
            <p:nvPr/>
          </p:nvSpPr>
          <p:spPr bwMode="auto">
            <a:xfrm>
              <a:off x="2896" y="846"/>
              <a:ext cx="7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34" name="Line 214"/>
            <p:cNvSpPr>
              <a:spLocks noChangeShapeType="1"/>
            </p:cNvSpPr>
            <p:nvPr/>
          </p:nvSpPr>
          <p:spPr bwMode="auto">
            <a:xfrm>
              <a:off x="2896" y="846"/>
              <a:ext cx="717"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 name="Rectangle 215"/>
            <p:cNvSpPr>
              <a:spLocks noChangeArrowheads="1"/>
            </p:cNvSpPr>
            <p:nvPr/>
          </p:nvSpPr>
          <p:spPr bwMode="auto">
            <a:xfrm>
              <a:off x="3613" y="84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36" name="Line 216"/>
            <p:cNvSpPr>
              <a:spLocks noChangeShapeType="1"/>
            </p:cNvSpPr>
            <p:nvPr/>
          </p:nvSpPr>
          <p:spPr bwMode="auto">
            <a:xfrm>
              <a:off x="3613" y="846"/>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7" name="Line 217"/>
            <p:cNvSpPr>
              <a:spLocks noChangeShapeType="1"/>
            </p:cNvSpPr>
            <p:nvPr/>
          </p:nvSpPr>
          <p:spPr bwMode="auto">
            <a:xfrm>
              <a:off x="3613" y="846"/>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8" name="Rectangle 218"/>
            <p:cNvSpPr>
              <a:spLocks noChangeArrowheads="1"/>
            </p:cNvSpPr>
            <p:nvPr/>
          </p:nvSpPr>
          <p:spPr bwMode="auto">
            <a:xfrm>
              <a:off x="3626" y="846"/>
              <a:ext cx="7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39" name="Line 219"/>
            <p:cNvSpPr>
              <a:spLocks noChangeShapeType="1"/>
            </p:cNvSpPr>
            <p:nvPr/>
          </p:nvSpPr>
          <p:spPr bwMode="auto">
            <a:xfrm>
              <a:off x="3626" y="846"/>
              <a:ext cx="70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0" name="Rectangle 220"/>
            <p:cNvSpPr>
              <a:spLocks noChangeArrowheads="1"/>
            </p:cNvSpPr>
            <p:nvPr/>
          </p:nvSpPr>
          <p:spPr bwMode="auto">
            <a:xfrm>
              <a:off x="4330" y="84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41" name="Line 221"/>
            <p:cNvSpPr>
              <a:spLocks noChangeShapeType="1"/>
            </p:cNvSpPr>
            <p:nvPr/>
          </p:nvSpPr>
          <p:spPr bwMode="auto">
            <a:xfrm>
              <a:off x="4330" y="846"/>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2" name="Line 222"/>
            <p:cNvSpPr>
              <a:spLocks noChangeShapeType="1"/>
            </p:cNvSpPr>
            <p:nvPr/>
          </p:nvSpPr>
          <p:spPr bwMode="auto">
            <a:xfrm>
              <a:off x="4330" y="846"/>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3" name="Rectangle 223"/>
            <p:cNvSpPr>
              <a:spLocks noChangeArrowheads="1"/>
            </p:cNvSpPr>
            <p:nvPr/>
          </p:nvSpPr>
          <p:spPr bwMode="auto">
            <a:xfrm>
              <a:off x="0" y="858"/>
              <a:ext cx="14"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44" name="Line 224"/>
            <p:cNvSpPr>
              <a:spLocks noChangeShapeType="1"/>
            </p:cNvSpPr>
            <p:nvPr/>
          </p:nvSpPr>
          <p:spPr bwMode="auto">
            <a:xfrm>
              <a:off x="0" y="858"/>
              <a:ext cx="1" cy="25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 name="Rectangle 225"/>
            <p:cNvSpPr>
              <a:spLocks noChangeArrowheads="1"/>
            </p:cNvSpPr>
            <p:nvPr/>
          </p:nvSpPr>
          <p:spPr bwMode="auto">
            <a:xfrm>
              <a:off x="0" y="1128"/>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46" name="Line 226"/>
            <p:cNvSpPr>
              <a:spLocks noChangeShapeType="1"/>
            </p:cNvSpPr>
            <p:nvPr/>
          </p:nvSpPr>
          <p:spPr bwMode="auto">
            <a:xfrm>
              <a:off x="0" y="1128"/>
              <a:ext cx="1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 name="Line 227"/>
            <p:cNvSpPr>
              <a:spLocks noChangeShapeType="1"/>
            </p:cNvSpPr>
            <p:nvPr/>
          </p:nvSpPr>
          <p:spPr bwMode="auto">
            <a:xfrm>
              <a:off x="0" y="1128"/>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 name="Rectangle 228"/>
            <p:cNvSpPr>
              <a:spLocks noChangeArrowheads="1"/>
            </p:cNvSpPr>
            <p:nvPr/>
          </p:nvSpPr>
          <p:spPr bwMode="auto">
            <a:xfrm>
              <a:off x="0" y="1128"/>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49" name="Line 229"/>
            <p:cNvSpPr>
              <a:spLocks noChangeShapeType="1"/>
            </p:cNvSpPr>
            <p:nvPr/>
          </p:nvSpPr>
          <p:spPr bwMode="auto">
            <a:xfrm>
              <a:off x="0" y="1128"/>
              <a:ext cx="1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 name="Line 230"/>
            <p:cNvSpPr>
              <a:spLocks noChangeShapeType="1"/>
            </p:cNvSpPr>
            <p:nvPr/>
          </p:nvSpPr>
          <p:spPr bwMode="auto">
            <a:xfrm>
              <a:off x="0" y="1128"/>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1" name="Rectangle 231"/>
            <p:cNvSpPr>
              <a:spLocks noChangeArrowheads="1"/>
            </p:cNvSpPr>
            <p:nvPr/>
          </p:nvSpPr>
          <p:spPr bwMode="auto">
            <a:xfrm>
              <a:off x="718" y="858"/>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52" name="Line 232"/>
            <p:cNvSpPr>
              <a:spLocks noChangeShapeType="1"/>
            </p:cNvSpPr>
            <p:nvPr/>
          </p:nvSpPr>
          <p:spPr bwMode="auto">
            <a:xfrm>
              <a:off x="718" y="858"/>
              <a:ext cx="1" cy="25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 name="Rectangle 233"/>
            <p:cNvSpPr>
              <a:spLocks noChangeArrowheads="1"/>
            </p:cNvSpPr>
            <p:nvPr/>
          </p:nvSpPr>
          <p:spPr bwMode="auto">
            <a:xfrm>
              <a:off x="718" y="1128"/>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54" name="Line 234"/>
            <p:cNvSpPr>
              <a:spLocks noChangeShapeType="1"/>
            </p:cNvSpPr>
            <p:nvPr/>
          </p:nvSpPr>
          <p:spPr bwMode="auto">
            <a:xfrm>
              <a:off x="718" y="1128"/>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5" name="Line 235"/>
            <p:cNvSpPr>
              <a:spLocks noChangeShapeType="1"/>
            </p:cNvSpPr>
            <p:nvPr/>
          </p:nvSpPr>
          <p:spPr bwMode="auto">
            <a:xfrm>
              <a:off x="718" y="1128"/>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 name="Rectangle 236"/>
            <p:cNvSpPr>
              <a:spLocks noChangeArrowheads="1"/>
            </p:cNvSpPr>
            <p:nvPr/>
          </p:nvSpPr>
          <p:spPr bwMode="auto">
            <a:xfrm>
              <a:off x="1448" y="858"/>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57" name="Line 237"/>
            <p:cNvSpPr>
              <a:spLocks noChangeShapeType="1"/>
            </p:cNvSpPr>
            <p:nvPr/>
          </p:nvSpPr>
          <p:spPr bwMode="auto">
            <a:xfrm>
              <a:off x="1448" y="858"/>
              <a:ext cx="1" cy="25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8" name="Rectangle 238"/>
            <p:cNvSpPr>
              <a:spLocks noChangeArrowheads="1"/>
            </p:cNvSpPr>
            <p:nvPr/>
          </p:nvSpPr>
          <p:spPr bwMode="auto">
            <a:xfrm>
              <a:off x="1448" y="1128"/>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59" name="Line 239"/>
            <p:cNvSpPr>
              <a:spLocks noChangeShapeType="1"/>
            </p:cNvSpPr>
            <p:nvPr/>
          </p:nvSpPr>
          <p:spPr bwMode="auto">
            <a:xfrm>
              <a:off x="1448" y="1128"/>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0" name="Line 240"/>
            <p:cNvSpPr>
              <a:spLocks noChangeShapeType="1"/>
            </p:cNvSpPr>
            <p:nvPr/>
          </p:nvSpPr>
          <p:spPr bwMode="auto">
            <a:xfrm>
              <a:off x="1448" y="1128"/>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1" name="Rectangle 241"/>
            <p:cNvSpPr>
              <a:spLocks noChangeArrowheads="1"/>
            </p:cNvSpPr>
            <p:nvPr/>
          </p:nvSpPr>
          <p:spPr bwMode="auto">
            <a:xfrm>
              <a:off x="2165" y="858"/>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62" name="Line 242"/>
            <p:cNvSpPr>
              <a:spLocks noChangeShapeType="1"/>
            </p:cNvSpPr>
            <p:nvPr/>
          </p:nvSpPr>
          <p:spPr bwMode="auto">
            <a:xfrm>
              <a:off x="2165" y="858"/>
              <a:ext cx="1" cy="25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3" name="Rectangle 243"/>
            <p:cNvSpPr>
              <a:spLocks noChangeArrowheads="1"/>
            </p:cNvSpPr>
            <p:nvPr/>
          </p:nvSpPr>
          <p:spPr bwMode="auto">
            <a:xfrm>
              <a:off x="2165" y="1128"/>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64" name="Line 244"/>
            <p:cNvSpPr>
              <a:spLocks noChangeShapeType="1"/>
            </p:cNvSpPr>
            <p:nvPr/>
          </p:nvSpPr>
          <p:spPr bwMode="auto">
            <a:xfrm>
              <a:off x="2165" y="1128"/>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5" name="Line 245"/>
            <p:cNvSpPr>
              <a:spLocks noChangeShapeType="1"/>
            </p:cNvSpPr>
            <p:nvPr/>
          </p:nvSpPr>
          <p:spPr bwMode="auto">
            <a:xfrm>
              <a:off x="2165" y="1128"/>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 name="Rectangle 246"/>
            <p:cNvSpPr>
              <a:spLocks noChangeArrowheads="1"/>
            </p:cNvSpPr>
            <p:nvPr/>
          </p:nvSpPr>
          <p:spPr bwMode="auto">
            <a:xfrm>
              <a:off x="2883" y="858"/>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67" name="Line 247"/>
            <p:cNvSpPr>
              <a:spLocks noChangeShapeType="1"/>
            </p:cNvSpPr>
            <p:nvPr/>
          </p:nvSpPr>
          <p:spPr bwMode="auto">
            <a:xfrm>
              <a:off x="2883" y="858"/>
              <a:ext cx="1" cy="25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8" name="Rectangle 248"/>
            <p:cNvSpPr>
              <a:spLocks noChangeArrowheads="1"/>
            </p:cNvSpPr>
            <p:nvPr/>
          </p:nvSpPr>
          <p:spPr bwMode="auto">
            <a:xfrm>
              <a:off x="2883" y="1128"/>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69" name="Line 249"/>
            <p:cNvSpPr>
              <a:spLocks noChangeShapeType="1"/>
            </p:cNvSpPr>
            <p:nvPr/>
          </p:nvSpPr>
          <p:spPr bwMode="auto">
            <a:xfrm>
              <a:off x="2883" y="1128"/>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0" name="Line 250"/>
            <p:cNvSpPr>
              <a:spLocks noChangeShapeType="1"/>
            </p:cNvSpPr>
            <p:nvPr/>
          </p:nvSpPr>
          <p:spPr bwMode="auto">
            <a:xfrm>
              <a:off x="2883" y="1128"/>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1" name="Rectangle 251"/>
            <p:cNvSpPr>
              <a:spLocks noChangeArrowheads="1"/>
            </p:cNvSpPr>
            <p:nvPr/>
          </p:nvSpPr>
          <p:spPr bwMode="auto">
            <a:xfrm>
              <a:off x="3613" y="858"/>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72" name="Line 252"/>
            <p:cNvSpPr>
              <a:spLocks noChangeShapeType="1"/>
            </p:cNvSpPr>
            <p:nvPr/>
          </p:nvSpPr>
          <p:spPr bwMode="auto">
            <a:xfrm>
              <a:off x="3613" y="858"/>
              <a:ext cx="1" cy="25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3" name="Rectangle 253"/>
            <p:cNvSpPr>
              <a:spLocks noChangeArrowheads="1"/>
            </p:cNvSpPr>
            <p:nvPr/>
          </p:nvSpPr>
          <p:spPr bwMode="auto">
            <a:xfrm>
              <a:off x="3613" y="1128"/>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74" name="Line 254"/>
            <p:cNvSpPr>
              <a:spLocks noChangeShapeType="1"/>
            </p:cNvSpPr>
            <p:nvPr/>
          </p:nvSpPr>
          <p:spPr bwMode="auto">
            <a:xfrm>
              <a:off x="3613" y="1128"/>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5" name="Line 255"/>
            <p:cNvSpPr>
              <a:spLocks noChangeShapeType="1"/>
            </p:cNvSpPr>
            <p:nvPr/>
          </p:nvSpPr>
          <p:spPr bwMode="auto">
            <a:xfrm>
              <a:off x="3613" y="1128"/>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 name="Rectangle 256"/>
            <p:cNvSpPr>
              <a:spLocks noChangeArrowheads="1"/>
            </p:cNvSpPr>
            <p:nvPr/>
          </p:nvSpPr>
          <p:spPr bwMode="auto">
            <a:xfrm>
              <a:off x="4330" y="858"/>
              <a:ext cx="13"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77" name="Line 257"/>
            <p:cNvSpPr>
              <a:spLocks noChangeShapeType="1"/>
            </p:cNvSpPr>
            <p:nvPr/>
          </p:nvSpPr>
          <p:spPr bwMode="auto">
            <a:xfrm>
              <a:off x="4330" y="858"/>
              <a:ext cx="1" cy="25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8" name="Rectangle 258"/>
            <p:cNvSpPr>
              <a:spLocks noChangeArrowheads="1"/>
            </p:cNvSpPr>
            <p:nvPr/>
          </p:nvSpPr>
          <p:spPr bwMode="auto">
            <a:xfrm>
              <a:off x="4330" y="1128"/>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79" name="Line 259"/>
            <p:cNvSpPr>
              <a:spLocks noChangeShapeType="1"/>
            </p:cNvSpPr>
            <p:nvPr/>
          </p:nvSpPr>
          <p:spPr bwMode="auto">
            <a:xfrm>
              <a:off x="4330" y="1128"/>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0" name="Line 260"/>
            <p:cNvSpPr>
              <a:spLocks noChangeShapeType="1"/>
            </p:cNvSpPr>
            <p:nvPr/>
          </p:nvSpPr>
          <p:spPr bwMode="auto">
            <a:xfrm>
              <a:off x="4330" y="1128"/>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1" name="Rectangle 261"/>
            <p:cNvSpPr>
              <a:spLocks noChangeArrowheads="1"/>
            </p:cNvSpPr>
            <p:nvPr/>
          </p:nvSpPr>
          <p:spPr bwMode="auto">
            <a:xfrm>
              <a:off x="4330" y="1128"/>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82" name="Line 262"/>
            <p:cNvSpPr>
              <a:spLocks noChangeShapeType="1"/>
            </p:cNvSpPr>
            <p:nvPr/>
          </p:nvSpPr>
          <p:spPr bwMode="auto">
            <a:xfrm>
              <a:off x="4330" y="1128"/>
              <a:ext cx="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3" name="Line 263"/>
            <p:cNvSpPr>
              <a:spLocks noChangeShapeType="1"/>
            </p:cNvSpPr>
            <p:nvPr/>
          </p:nvSpPr>
          <p:spPr bwMode="auto">
            <a:xfrm>
              <a:off x="4330" y="1128"/>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2" autoUpdateAnimBg="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数据管理技术的发展（三个阶段）</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6" name="矩形 5"/>
          <p:cNvSpPr/>
          <p:nvPr/>
        </p:nvSpPr>
        <p:spPr>
          <a:xfrm>
            <a:off x="637229" y="1113840"/>
            <a:ext cx="7316665" cy="378886"/>
          </a:xfrm>
          <a:prstGeom prst="rect">
            <a:avLst/>
          </a:prstGeom>
        </p:spPr>
        <p:txBody>
          <a:bodyPr wrap="square">
            <a:spAutoFit/>
          </a:bodyPr>
          <a:lstStyle/>
          <a:p>
            <a:pPr>
              <a:lnSpc>
                <a:spcPts val="2600"/>
              </a:lnSpc>
              <a:defRPr/>
            </a:pP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数据库系统阶段 </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(60</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年代末</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现在</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一、数据库应运而生</a:t>
            </a:r>
            <a:endParaRPr lang="zh-CN" altLang="en-US" sz="2800" b="1" dirty="0">
              <a:latin typeface="Times New Roman" panose="02020603050405020304" pitchFamily="18" charset="0"/>
            </a:endParaRPr>
          </a:p>
        </p:txBody>
      </p:sp>
      <p:grpSp>
        <p:nvGrpSpPr>
          <p:cNvPr id="284" name="Group 5"/>
          <p:cNvGrpSpPr>
            <a:grpSpLocks noChangeAspect="1"/>
          </p:cNvGrpSpPr>
          <p:nvPr/>
        </p:nvGrpSpPr>
        <p:grpSpPr bwMode="auto">
          <a:xfrm>
            <a:off x="1295400" y="1828800"/>
            <a:ext cx="6719888" cy="4318000"/>
            <a:chOff x="0" y="0"/>
            <a:chExt cx="4233" cy="2720"/>
          </a:xfrm>
        </p:grpSpPr>
        <p:graphicFrame>
          <p:nvGraphicFramePr>
            <p:cNvPr id="285" name="Object 5"/>
            <p:cNvGraphicFramePr>
              <a:graphicFrameLocks noChangeAspect="1"/>
            </p:cNvGraphicFramePr>
            <p:nvPr/>
          </p:nvGraphicFramePr>
          <p:xfrm>
            <a:off x="0" y="1488"/>
            <a:ext cx="1995" cy="1146"/>
          </p:xfrm>
          <a:graphic>
            <a:graphicData uri="http://schemas.openxmlformats.org/presentationml/2006/ole">
              <mc:AlternateContent xmlns:mc="http://schemas.openxmlformats.org/markup-compatibility/2006">
                <mc:Choice xmlns:v="urn:schemas-microsoft-com:vml" Requires="v">
                  <p:oleObj spid="_x0000_s2" name="" r:id="rId1" imgW="7067550" imgH="4095750" progId="Word.Document.8">
                    <p:embed/>
                  </p:oleObj>
                </mc:Choice>
                <mc:Fallback>
                  <p:oleObj name="" r:id="rId1" imgW="7067550" imgH="4095750"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8"/>
                          <a:ext cx="1995" cy="1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86" name="Object 6"/>
            <p:cNvGraphicFramePr>
              <a:graphicFrameLocks noChangeAspect="1"/>
            </p:cNvGraphicFramePr>
            <p:nvPr/>
          </p:nvGraphicFramePr>
          <p:xfrm>
            <a:off x="192" y="0"/>
            <a:ext cx="3648" cy="1395"/>
          </p:xfrm>
          <a:graphic>
            <a:graphicData uri="http://schemas.openxmlformats.org/presentationml/2006/ole">
              <mc:AlternateContent xmlns:mc="http://schemas.openxmlformats.org/markup-compatibility/2006">
                <mc:Choice xmlns:v="urn:schemas-microsoft-com:vml" Requires="v">
                  <p:oleObj spid="_x0000_s8" name="" r:id="rId3" imgW="8410575" imgH="4962525" progId="Word.Document.8">
                    <p:embed/>
                  </p:oleObj>
                </mc:Choice>
                <mc:Fallback>
                  <p:oleObj name="" r:id="rId3" imgW="8410575" imgH="4962525"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0"/>
                          <a:ext cx="3648" cy="1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 name="Object 7"/>
            <p:cNvGraphicFramePr>
              <a:graphicFrameLocks noChangeAspect="1"/>
            </p:cNvGraphicFramePr>
            <p:nvPr/>
          </p:nvGraphicFramePr>
          <p:xfrm>
            <a:off x="2256" y="1440"/>
            <a:ext cx="1977" cy="1280"/>
          </p:xfrm>
          <a:graphic>
            <a:graphicData uri="http://schemas.openxmlformats.org/presentationml/2006/ole">
              <mc:AlternateContent xmlns:mc="http://schemas.openxmlformats.org/markup-compatibility/2006">
                <mc:Choice xmlns:v="urn:schemas-microsoft-com:vml" Requires="v">
                  <p:oleObj spid="_x0000_s9" name="" r:id="rId5" imgW="6000750" imgH="3914775" progId="Word.Document.8">
                    <p:embed/>
                  </p:oleObj>
                </mc:Choice>
                <mc:Fallback>
                  <p:oleObj name="" r:id="rId5" imgW="6000750" imgH="3914775"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 y="1440"/>
                          <a:ext cx="1977" cy="1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8" name="Group 9"/>
          <p:cNvGrpSpPr/>
          <p:nvPr/>
        </p:nvGrpSpPr>
        <p:grpSpPr bwMode="auto">
          <a:xfrm>
            <a:off x="1600200" y="2209800"/>
            <a:ext cx="4572000" cy="3124200"/>
            <a:chOff x="0" y="0"/>
            <a:chExt cx="2880" cy="1968"/>
          </a:xfrm>
        </p:grpSpPr>
        <p:sp>
          <p:nvSpPr>
            <p:cNvPr id="289" name="Line 9"/>
            <p:cNvSpPr>
              <a:spLocks noChangeShapeType="1"/>
            </p:cNvSpPr>
            <p:nvPr/>
          </p:nvSpPr>
          <p:spPr bwMode="auto">
            <a:xfrm>
              <a:off x="288" y="0"/>
              <a:ext cx="1824" cy="1440"/>
            </a:xfrm>
            <a:prstGeom prst="line">
              <a:avLst/>
            </a:prstGeom>
            <a:noFill/>
            <a:ln w="38100">
              <a:solidFill>
                <a:srgbClr val="3366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 name="Line 10"/>
            <p:cNvSpPr>
              <a:spLocks noChangeShapeType="1"/>
            </p:cNvSpPr>
            <p:nvPr/>
          </p:nvSpPr>
          <p:spPr bwMode="auto">
            <a:xfrm>
              <a:off x="288" y="0"/>
              <a:ext cx="1824" cy="1632"/>
            </a:xfrm>
            <a:prstGeom prst="line">
              <a:avLst/>
            </a:prstGeom>
            <a:noFill/>
            <a:ln w="38100">
              <a:solidFill>
                <a:srgbClr val="33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1" name="Line 11"/>
            <p:cNvSpPr>
              <a:spLocks noChangeShapeType="1"/>
            </p:cNvSpPr>
            <p:nvPr/>
          </p:nvSpPr>
          <p:spPr bwMode="auto">
            <a:xfrm>
              <a:off x="288" y="0"/>
              <a:ext cx="1824" cy="1824"/>
            </a:xfrm>
            <a:prstGeom prst="line">
              <a:avLst/>
            </a:prstGeom>
            <a:noFill/>
            <a:ln w="38100">
              <a:solidFill>
                <a:srgbClr val="33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2" name="Line 12"/>
            <p:cNvSpPr>
              <a:spLocks noChangeShapeType="1"/>
            </p:cNvSpPr>
            <p:nvPr/>
          </p:nvSpPr>
          <p:spPr bwMode="auto">
            <a:xfrm flipV="1">
              <a:off x="0" y="1632"/>
              <a:ext cx="2880" cy="288"/>
            </a:xfrm>
            <a:prstGeom prst="line">
              <a:avLst/>
            </a:prstGeom>
            <a:noFill/>
            <a:ln w="38100">
              <a:solidFill>
                <a:srgbClr val="3366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3" name="Line 13"/>
            <p:cNvSpPr>
              <a:spLocks noChangeShapeType="1"/>
            </p:cNvSpPr>
            <p:nvPr/>
          </p:nvSpPr>
          <p:spPr bwMode="auto">
            <a:xfrm>
              <a:off x="0" y="1920"/>
              <a:ext cx="2880" cy="48"/>
            </a:xfrm>
            <a:prstGeom prst="line">
              <a:avLst/>
            </a:prstGeom>
            <a:noFill/>
            <a:ln w="38100">
              <a:solidFill>
                <a:srgbClr val="33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数据管理技术的发展（三个阶段）</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6" name="矩形 5"/>
          <p:cNvSpPr/>
          <p:nvPr/>
        </p:nvSpPr>
        <p:spPr>
          <a:xfrm>
            <a:off x="637229" y="1113840"/>
            <a:ext cx="7316665" cy="378886"/>
          </a:xfrm>
          <a:prstGeom prst="rect">
            <a:avLst/>
          </a:prstGeom>
        </p:spPr>
        <p:txBody>
          <a:bodyPr wrap="square">
            <a:spAutoFit/>
          </a:bodyPr>
          <a:lstStyle/>
          <a:p>
            <a:pPr>
              <a:lnSpc>
                <a:spcPts val="2600"/>
              </a:lnSpc>
              <a:defRPr/>
            </a:pP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数据库系统阶段 </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(60</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年代末</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现在</a:t>
            </a:r>
            <a:r>
              <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一、数据库应运而生</a:t>
            </a:r>
            <a:endParaRPr lang="zh-CN" altLang="en-US" sz="2800" b="1" dirty="0">
              <a:latin typeface="Times New Roman" panose="02020603050405020304" pitchFamily="18" charset="0"/>
            </a:endParaRPr>
          </a:p>
        </p:txBody>
      </p:sp>
      <p:sp>
        <p:nvSpPr>
          <p:cNvPr id="17" name="Rectangle 3"/>
          <p:cNvSpPr txBox="1">
            <a:spLocks noChangeArrowheads="1"/>
          </p:cNvSpPr>
          <p:nvPr/>
        </p:nvSpPr>
        <p:spPr>
          <a:xfrm>
            <a:off x="5532438" y="1225550"/>
            <a:ext cx="3361191" cy="485933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533400" indent="-533400">
              <a:buFont typeface="Wingdings" panose="05000000000000000000" pitchFamily="2" charset="2"/>
              <a:buNone/>
            </a:pPr>
            <a:r>
              <a:rPr lang="zh-CN" altLang="en-US" sz="2400" dirty="0"/>
              <a:t>特点：</a:t>
            </a:r>
            <a:endParaRPr lang="zh-CN" altLang="en-US" sz="2400" dirty="0"/>
          </a:p>
          <a:p>
            <a:pPr marL="533400" indent="-533400">
              <a:buFont typeface="Wingdings" panose="05000000000000000000" pitchFamily="2" charset="2"/>
              <a:buAutoNum type="arabicPeriod"/>
            </a:pPr>
            <a:r>
              <a:rPr lang="zh-CN" altLang="en-US" sz="2400" dirty="0"/>
              <a:t>数据结构化</a:t>
            </a:r>
            <a:endParaRPr lang="zh-CN" altLang="en-US" sz="2400" dirty="0"/>
          </a:p>
          <a:p>
            <a:pPr marL="533400" indent="-533400">
              <a:buFont typeface="Wingdings" panose="05000000000000000000" pitchFamily="2" charset="2"/>
              <a:buAutoNum type="arabicPeriod"/>
            </a:pPr>
            <a:r>
              <a:rPr lang="zh-CN" altLang="en-US" sz="2400" dirty="0"/>
              <a:t>数据共享性高</a:t>
            </a:r>
            <a:endParaRPr lang="zh-CN" altLang="en-US" sz="2400" dirty="0"/>
          </a:p>
          <a:p>
            <a:pPr marL="533400" indent="-533400">
              <a:buFont typeface="Wingdings" panose="05000000000000000000" pitchFamily="2" charset="2"/>
              <a:buNone/>
            </a:pPr>
            <a:r>
              <a:rPr lang="zh-CN" altLang="en-US" sz="2400" dirty="0"/>
              <a:t>	冗余度低</a:t>
            </a:r>
            <a:endParaRPr lang="zh-CN" altLang="en-US" sz="2400" dirty="0"/>
          </a:p>
          <a:p>
            <a:pPr marL="533400" indent="-533400">
              <a:buFont typeface="Wingdings" panose="05000000000000000000" pitchFamily="2" charset="2"/>
              <a:buNone/>
            </a:pPr>
            <a:r>
              <a:rPr lang="zh-CN" altLang="en-US" sz="2400" dirty="0"/>
              <a:t>	易扩充</a:t>
            </a:r>
            <a:endParaRPr lang="zh-CN" altLang="en-US" sz="2400" dirty="0"/>
          </a:p>
          <a:p>
            <a:pPr marL="533400" indent="-533400">
              <a:buFont typeface="Wingdings" panose="05000000000000000000" pitchFamily="2" charset="2"/>
              <a:buAutoNum type="arabicPeriod" startAt="3"/>
            </a:pPr>
            <a:r>
              <a:rPr lang="zh-CN" altLang="en-US" sz="2400" dirty="0"/>
              <a:t>数据独立性高</a:t>
            </a:r>
            <a:endParaRPr lang="zh-CN" altLang="en-US" sz="2400" dirty="0"/>
          </a:p>
          <a:p>
            <a:pPr marL="533400" indent="-533400">
              <a:buFont typeface="Wingdings" panose="05000000000000000000" pitchFamily="2" charset="2"/>
              <a:buAutoNum type="arabicPeriod" startAt="3"/>
            </a:pPr>
            <a:r>
              <a:rPr lang="zh-CN" altLang="en-US" sz="2400" dirty="0"/>
              <a:t>数据由</a:t>
            </a:r>
            <a:r>
              <a:rPr lang="en-US" altLang="zh-CN" sz="2400" dirty="0"/>
              <a:t>DBMS</a:t>
            </a:r>
            <a:r>
              <a:rPr lang="zh-CN" altLang="en-US" sz="2400" dirty="0"/>
              <a:t>统一管理和控制</a:t>
            </a:r>
            <a:endParaRPr lang="zh-CN" altLang="en-US" sz="2400" dirty="0"/>
          </a:p>
          <a:p>
            <a:pPr marL="533400" indent="-533400">
              <a:buFont typeface="Wingdings" panose="05000000000000000000" pitchFamily="2" charset="2"/>
              <a:buAutoNum type="arabicPeriod"/>
            </a:pPr>
            <a:endParaRPr lang="en-US" altLang="zh-CN" sz="2400" dirty="0"/>
          </a:p>
        </p:txBody>
      </p:sp>
      <p:grpSp>
        <p:nvGrpSpPr>
          <p:cNvPr id="18" name="Group 5"/>
          <p:cNvGrpSpPr/>
          <p:nvPr/>
        </p:nvGrpSpPr>
        <p:grpSpPr bwMode="auto">
          <a:xfrm>
            <a:off x="496888" y="2057400"/>
            <a:ext cx="4722812" cy="2667000"/>
            <a:chOff x="0" y="0"/>
            <a:chExt cx="2975" cy="1680"/>
          </a:xfrm>
        </p:grpSpPr>
        <p:sp>
          <p:nvSpPr>
            <p:cNvPr id="19" name="Line 5"/>
            <p:cNvSpPr>
              <a:spLocks noChangeShapeType="1"/>
            </p:cNvSpPr>
            <p:nvPr/>
          </p:nvSpPr>
          <p:spPr bwMode="auto">
            <a:xfrm>
              <a:off x="269" y="1587"/>
              <a:ext cx="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6"/>
            <p:cNvSpPr>
              <a:spLocks noChangeShapeType="1"/>
            </p:cNvSpPr>
            <p:nvPr/>
          </p:nvSpPr>
          <p:spPr bwMode="auto">
            <a:xfrm>
              <a:off x="315" y="1402"/>
              <a:ext cx="46" cy="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1" name="Group 8"/>
            <p:cNvGrpSpPr/>
            <p:nvPr/>
          </p:nvGrpSpPr>
          <p:grpSpPr bwMode="auto">
            <a:xfrm>
              <a:off x="0" y="1217"/>
              <a:ext cx="862" cy="463"/>
              <a:chOff x="0" y="0"/>
              <a:chExt cx="1470" cy="785"/>
            </a:xfrm>
          </p:grpSpPr>
          <p:grpSp>
            <p:nvGrpSpPr>
              <p:cNvPr id="40" name="Group 9"/>
              <p:cNvGrpSpPr/>
              <p:nvPr/>
            </p:nvGrpSpPr>
            <p:grpSpPr bwMode="auto">
              <a:xfrm>
                <a:off x="315" y="0"/>
                <a:ext cx="1155" cy="471"/>
                <a:chOff x="0" y="0"/>
                <a:chExt cx="1155" cy="471"/>
              </a:xfrm>
            </p:grpSpPr>
            <p:sp>
              <p:nvSpPr>
                <p:cNvPr id="48" name="Rectangle 9"/>
                <p:cNvSpPr>
                  <a:spLocks noChangeArrowheads="1"/>
                </p:cNvSpPr>
                <p:nvPr/>
              </p:nvSpPr>
              <p:spPr bwMode="auto">
                <a:xfrm>
                  <a:off x="105" y="0"/>
                  <a:ext cx="1050" cy="314"/>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49" name="Line 10"/>
                <p:cNvSpPr>
                  <a:spLocks noChangeShapeType="1"/>
                </p:cNvSpPr>
                <p:nvPr/>
              </p:nvSpPr>
              <p:spPr bwMode="auto">
                <a:xfrm flipH="1">
                  <a:off x="0" y="314"/>
                  <a:ext cx="105" cy="1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11"/>
                <p:cNvSpPr>
                  <a:spLocks noChangeShapeType="1"/>
                </p:cNvSpPr>
                <p:nvPr/>
              </p:nvSpPr>
              <p:spPr bwMode="auto">
                <a:xfrm flipH="1">
                  <a:off x="1050" y="314"/>
                  <a:ext cx="105" cy="1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2"/>
                <p:cNvSpPr>
                  <a:spLocks noChangeShapeType="1"/>
                </p:cNvSpPr>
                <p:nvPr/>
              </p:nvSpPr>
              <p:spPr bwMode="auto">
                <a:xfrm>
                  <a:off x="0" y="471"/>
                  <a:ext cx="1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14"/>
              <p:cNvGrpSpPr/>
              <p:nvPr/>
            </p:nvGrpSpPr>
            <p:grpSpPr bwMode="auto">
              <a:xfrm>
                <a:off x="0" y="157"/>
                <a:ext cx="420" cy="628"/>
                <a:chOff x="0" y="0"/>
                <a:chExt cx="420" cy="628"/>
              </a:xfrm>
            </p:grpSpPr>
            <p:grpSp>
              <p:nvGrpSpPr>
                <p:cNvPr id="42" name="Group 15"/>
                <p:cNvGrpSpPr/>
                <p:nvPr/>
              </p:nvGrpSpPr>
              <p:grpSpPr bwMode="auto">
                <a:xfrm>
                  <a:off x="0" y="0"/>
                  <a:ext cx="261" cy="628"/>
                  <a:chOff x="0" y="0"/>
                  <a:chExt cx="261" cy="628"/>
                </a:xfrm>
              </p:grpSpPr>
              <p:sp>
                <p:nvSpPr>
                  <p:cNvPr id="44" name="AutoShape 15"/>
                  <p:cNvSpPr>
                    <a:spLocks noChangeArrowheads="1"/>
                  </p:cNvSpPr>
                  <p:nvPr/>
                </p:nvSpPr>
                <p:spPr bwMode="auto">
                  <a:xfrm>
                    <a:off x="156" y="0"/>
                    <a:ext cx="105" cy="142"/>
                  </a:xfrm>
                  <a:prstGeom prst="flowChartConnector">
                    <a:avLst/>
                  </a:prstGeom>
                  <a:solidFill>
                    <a:srgbClr val="FFFFFF"/>
                  </a:solidFill>
                  <a:ln w="9525">
                    <a:solidFill>
                      <a:srgbClr val="000000"/>
                    </a:solidFill>
                    <a:round/>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45" name="Arc 16"/>
                  <p:cNvSpPr/>
                  <p:nvPr/>
                </p:nvSpPr>
                <p:spPr bwMode="auto">
                  <a:xfrm flipH="1">
                    <a:off x="99" y="157"/>
                    <a:ext cx="105"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Line 17"/>
                  <p:cNvSpPr>
                    <a:spLocks noChangeShapeType="1"/>
                  </p:cNvSpPr>
                  <p:nvPr/>
                </p:nvSpPr>
                <p:spPr bwMode="auto">
                  <a:xfrm>
                    <a:off x="105" y="471"/>
                    <a:ext cx="105" cy="1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18"/>
                  <p:cNvSpPr>
                    <a:spLocks noChangeShapeType="1"/>
                  </p:cNvSpPr>
                  <p:nvPr/>
                </p:nvSpPr>
                <p:spPr bwMode="auto">
                  <a:xfrm flipH="1">
                    <a:off x="0" y="471"/>
                    <a:ext cx="105" cy="1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3" name="Line 19"/>
                <p:cNvSpPr>
                  <a:spLocks noChangeShapeType="1"/>
                </p:cNvSpPr>
                <p:nvPr/>
              </p:nvSpPr>
              <p:spPr bwMode="auto">
                <a:xfrm>
                  <a:off x="210" y="157"/>
                  <a:ext cx="210" cy="1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22" name="AutoShape 20"/>
            <p:cNvSpPr>
              <a:spLocks noChangeArrowheads="1"/>
            </p:cNvSpPr>
            <p:nvPr/>
          </p:nvSpPr>
          <p:spPr bwMode="auto">
            <a:xfrm>
              <a:off x="1342" y="384"/>
              <a:ext cx="687" cy="555"/>
            </a:xfrm>
            <a:prstGeom prst="hexagon">
              <a:avLst>
                <a:gd name="adj" fmla="val 30946"/>
                <a:gd name="vf" fmla="val 115470"/>
              </a:avLst>
            </a:prstGeom>
            <a:solidFill>
              <a:srgbClr val="FFFFFF"/>
            </a:solidFill>
            <a:ln w="9525">
              <a:solidFill>
                <a:srgbClr val="000000"/>
              </a:solidFill>
              <a:miter lim="800000"/>
            </a:ln>
          </p:spPr>
          <p:txBody>
            <a:bodyPr lIns="0" tIns="190800" rIns="0"/>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ea typeface="宋体" pitchFamily="2" charset="-122"/>
                </a:rPr>
                <a:t>DBMS</a:t>
              </a:r>
              <a:endParaRPr lang="en-US" altLang="zh-CN" sz="1800">
                <a:ea typeface="宋体" pitchFamily="2" charset="-122"/>
              </a:endParaRPr>
            </a:p>
          </p:txBody>
        </p:sp>
        <p:sp>
          <p:nvSpPr>
            <p:cNvPr id="23" name="AutoShape 21"/>
            <p:cNvSpPr>
              <a:spLocks noChangeArrowheads="1"/>
            </p:cNvSpPr>
            <p:nvPr/>
          </p:nvSpPr>
          <p:spPr bwMode="auto">
            <a:xfrm>
              <a:off x="2288" y="106"/>
              <a:ext cx="687" cy="1296"/>
            </a:xfrm>
            <a:prstGeom prst="can">
              <a:avLst>
                <a:gd name="adj" fmla="val 47162"/>
              </a:avLst>
            </a:prstGeom>
            <a:solidFill>
              <a:srgbClr val="FFFFFF"/>
            </a:solidFill>
            <a:ln w="9525">
              <a:solidFill>
                <a:srgbClr val="000000"/>
              </a:solidFill>
              <a:round/>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grpSp>
          <p:nvGrpSpPr>
            <p:cNvPr id="24" name="Group 23"/>
            <p:cNvGrpSpPr/>
            <p:nvPr/>
          </p:nvGrpSpPr>
          <p:grpSpPr bwMode="auto">
            <a:xfrm>
              <a:off x="2465" y="569"/>
              <a:ext cx="457" cy="648"/>
              <a:chOff x="0" y="0"/>
              <a:chExt cx="1050" cy="1099"/>
            </a:xfrm>
          </p:grpSpPr>
          <p:sp>
            <p:nvSpPr>
              <p:cNvPr id="33" name="Rectangle 23"/>
              <p:cNvSpPr>
                <a:spLocks noChangeArrowheads="1"/>
              </p:cNvSpPr>
              <p:nvPr/>
            </p:nvSpPr>
            <p:spPr bwMode="auto">
              <a:xfrm>
                <a:off x="0" y="0"/>
                <a:ext cx="420" cy="157"/>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34" name="Rectangle 24"/>
              <p:cNvSpPr>
                <a:spLocks noChangeArrowheads="1"/>
              </p:cNvSpPr>
              <p:nvPr/>
            </p:nvSpPr>
            <p:spPr bwMode="auto">
              <a:xfrm>
                <a:off x="0" y="471"/>
                <a:ext cx="420" cy="157"/>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35" name="Rectangle 25"/>
              <p:cNvSpPr>
                <a:spLocks noChangeArrowheads="1"/>
              </p:cNvSpPr>
              <p:nvPr/>
            </p:nvSpPr>
            <p:spPr bwMode="auto">
              <a:xfrm>
                <a:off x="630" y="471"/>
                <a:ext cx="420" cy="157"/>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36" name="Rectangle 26"/>
              <p:cNvSpPr>
                <a:spLocks noChangeArrowheads="1"/>
              </p:cNvSpPr>
              <p:nvPr/>
            </p:nvSpPr>
            <p:spPr bwMode="auto">
              <a:xfrm>
                <a:off x="315" y="942"/>
                <a:ext cx="420" cy="157"/>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37" name="Line 27"/>
              <p:cNvSpPr>
                <a:spLocks noChangeShapeType="1"/>
              </p:cNvSpPr>
              <p:nvPr/>
            </p:nvSpPr>
            <p:spPr bwMode="auto">
              <a:xfrm>
                <a:off x="210" y="157"/>
                <a:ext cx="0" cy="31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28"/>
              <p:cNvSpPr>
                <a:spLocks noChangeShapeType="1"/>
              </p:cNvSpPr>
              <p:nvPr/>
            </p:nvSpPr>
            <p:spPr bwMode="auto">
              <a:xfrm>
                <a:off x="315" y="628"/>
                <a:ext cx="105" cy="31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29"/>
              <p:cNvSpPr>
                <a:spLocks noChangeShapeType="1"/>
              </p:cNvSpPr>
              <p:nvPr/>
            </p:nvSpPr>
            <p:spPr bwMode="auto">
              <a:xfrm flipH="1">
                <a:off x="630" y="628"/>
                <a:ext cx="105" cy="31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 name="Line 30"/>
            <p:cNvSpPr>
              <a:spLocks noChangeShapeType="1"/>
            </p:cNvSpPr>
            <p:nvPr/>
          </p:nvSpPr>
          <p:spPr bwMode="auto">
            <a:xfrm flipV="1">
              <a:off x="2016" y="665"/>
              <a:ext cx="2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31"/>
            <p:cNvSpPr>
              <a:spLocks noChangeShapeType="1"/>
            </p:cNvSpPr>
            <p:nvPr/>
          </p:nvSpPr>
          <p:spPr bwMode="auto">
            <a:xfrm>
              <a:off x="793" y="106"/>
              <a:ext cx="641" cy="3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32"/>
            <p:cNvSpPr>
              <a:spLocks noChangeShapeType="1"/>
            </p:cNvSpPr>
            <p:nvPr/>
          </p:nvSpPr>
          <p:spPr bwMode="auto">
            <a:xfrm>
              <a:off x="793" y="476"/>
              <a:ext cx="549" cy="1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33"/>
            <p:cNvSpPr>
              <a:spLocks noChangeShapeType="1"/>
            </p:cNvSpPr>
            <p:nvPr/>
          </p:nvSpPr>
          <p:spPr bwMode="auto">
            <a:xfrm flipV="1">
              <a:off x="873" y="847"/>
              <a:ext cx="589" cy="4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Text Box 34"/>
            <p:cNvSpPr txBox="1">
              <a:spLocks noChangeArrowheads="1"/>
            </p:cNvSpPr>
            <p:nvPr/>
          </p:nvSpPr>
          <p:spPr bwMode="auto">
            <a:xfrm>
              <a:off x="45" y="0"/>
              <a:ext cx="837" cy="276"/>
            </a:xfrm>
            <a:prstGeom prst="rect">
              <a:avLst/>
            </a:prstGeom>
            <a:solidFill>
              <a:srgbClr val="FFFFFF"/>
            </a:solidFill>
            <a:ln w="19050">
              <a:solidFill>
                <a:srgbClr val="000000"/>
              </a:solidFill>
              <a:miter lim="800000"/>
            </a:ln>
          </p:spPr>
          <p:txBody>
            <a:bodyPr tIns="118800"/>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ea typeface="宋体" pitchFamily="2" charset="-122"/>
                </a:rPr>
                <a:t>应用程序</a:t>
              </a:r>
              <a:r>
                <a:rPr lang="en-US" altLang="zh-CN" sz="1800">
                  <a:ea typeface="宋体" pitchFamily="2" charset="-122"/>
                </a:rPr>
                <a:t>1</a:t>
              </a:r>
              <a:endParaRPr lang="en-US" altLang="zh-CN" sz="1800">
                <a:ea typeface="宋体" pitchFamily="2" charset="-122"/>
              </a:endParaRPr>
            </a:p>
          </p:txBody>
        </p:sp>
        <p:sp>
          <p:nvSpPr>
            <p:cNvPr id="30" name="Text Box 35"/>
            <p:cNvSpPr txBox="1">
              <a:spLocks noChangeArrowheads="1"/>
            </p:cNvSpPr>
            <p:nvPr/>
          </p:nvSpPr>
          <p:spPr bwMode="auto">
            <a:xfrm>
              <a:off x="45" y="368"/>
              <a:ext cx="837" cy="276"/>
            </a:xfrm>
            <a:prstGeom prst="rect">
              <a:avLst/>
            </a:prstGeom>
            <a:solidFill>
              <a:srgbClr val="FFFFFF"/>
            </a:solidFill>
            <a:ln w="19050">
              <a:solidFill>
                <a:srgbClr val="000000"/>
              </a:solidFill>
              <a:miter lim="800000"/>
            </a:ln>
          </p:spPr>
          <p:txBody>
            <a:bodyPr tIns="118800"/>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ea typeface="宋体" pitchFamily="2" charset="-122"/>
                </a:rPr>
                <a:t>应用程序</a:t>
              </a:r>
              <a:r>
                <a:rPr lang="en-US" altLang="zh-CN" sz="1800">
                  <a:ea typeface="宋体" pitchFamily="2" charset="-122"/>
                </a:rPr>
                <a:t>2</a:t>
              </a:r>
              <a:endParaRPr lang="en-US" altLang="zh-CN" sz="1800">
                <a:ea typeface="宋体" pitchFamily="2" charset="-122"/>
              </a:endParaRPr>
            </a:p>
          </p:txBody>
        </p:sp>
        <p:sp>
          <p:nvSpPr>
            <p:cNvPr id="31" name="Text Box 36"/>
            <p:cNvSpPr txBox="1">
              <a:spLocks noChangeArrowheads="1"/>
            </p:cNvSpPr>
            <p:nvPr/>
          </p:nvSpPr>
          <p:spPr bwMode="auto">
            <a:xfrm>
              <a:off x="2379" y="184"/>
              <a:ext cx="47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ea typeface="宋体" pitchFamily="2" charset="-122"/>
                </a:rPr>
                <a:t>数据库</a:t>
              </a:r>
              <a:endParaRPr lang="zh-CN" altLang="en-US" sz="1800">
                <a:ea typeface="宋体" pitchFamily="2" charset="-122"/>
              </a:endParaRPr>
            </a:p>
          </p:txBody>
        </p:sp>
        <p:sp>
          <p:nvSpPr>
            <p:cNvPr id="32" name="Text Box 37"/>
            <p:cNvSpPr txBox="1">
              <a:spLocks noChangeArrowheads="1"/>
            </p:cNvSpPr>
            <p:nvPr/>
          </p:nvSpPr>
          <p:spPr bwMode="auto">
            <a:xfrm>
              <a:off x="363" y="770"/>
              <a:ext cx="28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a:ea typeface="宋体" pitchFamily="2" charset="-122"/>
                </a:rPr>
                <a:t>…</a:t>
              </a:r>
              <a:endParaRPr lang="en-US" altLang="zh-CN" sz="1800">
                <a:ea typeface="宋体" pitchFamily="2" charset="-122"/>
              </a:endParaRPr>
            </a:p>
          </p:txBody>
        </p:sp>
      </p:grpSp>
      <p:sp>
        <p:nvSpPr>
          <p:cNvPr id="52" name="Text Box 40"/>
          <p:cNvSpPr txBox="1">
            <a:spLocks noChangeArrowheads="1"/>
          </p:cNvSpPr>
          <p:nvPr/>
        </p:nvSpPr>
        <p:spPr bwMode="auto">
          <a:xfrm>
            <a:off x="1500188" y="4797425"/>
            <a:ext cx="292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应用程序与数据的对应关系</a:t>
            </a:r>
            <a:endParaRPr lang="zh-CN" altLang="en-US" sz="1800" b="0">
              <a:latin typeface="Arial" panose="020B060402020209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0657" y="1658769"/>
            <a:ext cx="4152900" cy="4084104"/>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数据库</a:t>
            </a:r>
            <a:r>
              <a:rPr lang="en-US" altLang="zh-CN"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DataBase</a:t>
            </a:r>
            <a:r>
              <a:rPr lang="zh-CN" altLang="en-US"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，简称</a:t>
            </a:r>
            <a:r>
              <a:rPr lang="en-US" altLang="zh-CN"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DB)</a:t>
            </a:r>
            <a:r>
              <a:rPr lang="zh-CN" altLang="en-US" sz="1800" dirty="0"/>
              <a:t> </a:t>
            </a:r>
            <a:endParaRPr lang="en-US" altLang="zh-CN" sz="1800" dirty="0"/>
          </a:p>
          <a:p>
            <a:pPr lvl="1"/>
            <a:r>
              <a:rPr lang="zh-CN" altLang="en-US" sz="1800" dirty="0"/>
              <a:t>长期存储在计算机内、有组织、可共享的数据集合。</a:t>
            </a:r>
            <a:endParaRPr lang="zh-CN" altLang="en-US" sz="1800" dirty="0"/>
          </a:p>
          <a:p>
            <a:r>
              <a:rPr lang="zh-CN" altLang="en-US"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数据库管理系统</a:t>
            </a:r>
            <a:r>
              <a:rPr lang="en-US" altLang="zh-CN"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DataBase</a:t>
            </a:r>
            <a:r>
              <a:rPr lang="en-US" altLang="zh-CN"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Management system</a:t>
            </a:r>
            <a:r>
              <a:rPr lang="zh-CN" altLang="en-US"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，简称</a:t>
            </a:r>
            <a:r>
              <a:rPr lang="en-US" altLang="zh-CN"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DBMS)</a:t>
            </a:r>
            <a:endParaRPr lang="en-US" altLang="zh-CN" sz="1800" dirty="0"/>
          </a:p>
          <a:p>
            <a:pPr lvl="1"/>
            <a:r>
              <a:rPr lang="zh-CN" altLang="en-US" sz="1800" dirty="0"/>
              <a:t>专门用于管理数据库的软件。</a:t>
            </a:r>
            <a:endParaRPr lang="zh-CN" altLang="en-US" sz="1800" dirty="0"/>
          </a:p>
          <a:p>
            <a:r>
              <a:rPr lang="zh-CN" altLang="en-US"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数据库系统</a:t>
            </a:r>
            <a:r>
              <a:rPr lang="en-US" altLang="zh-CN"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DataBase</a:t>
            </a:r>
            <a:r>
              <a:rPr lang="en-US" altLang="zh-CN"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System</a:t>
            </a:r>
            <a:r>
              <a:rPr lang="zh-CN" altLang="en-US"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，简称</a:t>
            </a:r>
            <a:r>
              <a:rPr lang="en-US" altLang="zh-CN" sz="18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DBS)</a:t>
            </a:r>
            <a:endParaRPr lang="en-US" altLang="zh-CN" sz="1800" dirty="0"/>
          </a:p>
          <a:p>
            <a:pPr lvl="1"/>
            <a:r>
              <a:rPr lang="zh-CN" altLang="en-US" sz="1800" dirty="0"/>
              <a:t>引入数据库之后的计算机系统。</a:t>
            </a:r>
            <a:endParaRPr lang="zh-CN" altLang="en-US" sz="1800" dirty="0"/>
          </a:p>
        </p:txBody>
      </p:sp>
      <p:grpSp>
        <p:nvGrpSpPr>
          <p:cNvPr id="3" name="Group 5"/>
          <p:cNvGrpSpPr/>
          <p:nvPr/>
        </p:nvGrpSpPr>
        <p:grpSpPr bwMode="auto">
          <a:xfrm>
            <a:off x="5076825" y="1268413"/>
            <a:ext cx="3167063" cy="4392612"/>
            <a:chOff x="0" y="0"/>
            <a:chExt cx="1835" cy="2400"/>
          </a:xfrm>
        </p:grpSpPr>
        <p:sp>
          <p:nvSpPr>
            <p:cNvPr id="4" name="Rectangle 5"/>
            <p:cNvSpPr>
              <a:spLocks noChangeArrowheads="1"/>
            </p:cNvSpPr>
            <p:nvPr/>
          </p:nvSpPr>
          <p:spPr bwMode="auto">
            <a:xfrm>
              <a:off x="0" y="0"/>
              <a:ext cx="336" cy="192"/>
            </a:xfrm>
            <a:prstGeom prst="rect">
              <a:avLst/>
            </a:prstGeom>
            <a:noFill/>
            <a:ln w="1524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latin typeface="Arial" panose="020B0604020202090204" pitchFamily="34" charset="0"/>
                  <a:ea typeface="宋体" pitchFamily="2" charset="-122"/>
                </a:rPr>
                <a:t>用户</a:t>
              </a:r>
              <a:endParaRPr lang="zh-CN" altLang="en-US" sz="1800">
                <a:latin typeface="Arial" panose="020B0604020202090204" pitchFamily="34" charset="0"/>
                <a:ea typeface="宋体" pitchFamily="2" charset="-122"/>
              </a:endParaRPr>
            </a:p>
          </p:txBody>
        </p:sp>
        <p:sp>
          <p:nvSpPr>
            <p:cNvPr id="5" name="Rectangle 6"/>
            <p:cNvSpPr>
              <a:spLocks noChangeArrowheads="1"/>
            </p:cNvSpPr>
            <p:nvPr/>
          </p:nvSpPr>
          <p:spPr bwMode="auto">
            <a:xfrm>
              <a:off x="576" y="0"/>
              <a:ext cx="336" cy="192"/>
            </a:xfrm>
            <a:prstGeom prst="rect">
              <a:avLst/>
            </a:prstGeom>
            <a:noFill/>
            <a:ln w="1524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latin typeface="Arial" panose="020B0604020202090204" pitchFamily="34" charset="0"/>
                  <a:ea typeface="宋体" pitchFamily="2" charset="-122"/>
                </a:rPr>
                <a:t>用户</a:t>
              </a:r>
              <a:endParaRPr lang="zh-CN" altLang="en-US" sz="1800">
                <a:latin typeface="Arial" panose="020B0604020202090204" pitchFamily="34" charset="0"/>
                <a:ea typeface="宋体" pitchFamily="2" charset="-122"/>
              </a:endParaRPr>
            </a:p>
          </p:txBody>
        </p:sp>
        <p:sp>
          <p:nvSpPr>
            <p:cNvPr id="6" name="Rectangle 7"/>
            <p:cNvSpPr>
              <a:spLocks noChangeArrowheads="1"/>
            </p:cNvSpPr>
            <p:nvPr/>
          </p:nvSpPr>
          <p:spPr bwMode="auto">
            <a:xfrm>
              <a:off x="1152" y="0"/>
              <a:ext cx="336" cy="192"/>
            </a:xfrm>
            <a:prstGeom prst="rect">
              <a:avLst/>
            </a:prstGeom>
            <a:noFill/>
            <a:ln w="1524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latin typeface="Arial" panose="020B0604020202090204" pitchFamily="34" charset="0"/>
                  <a:ea typeface="宋体" pitchFamily="2" charset="-122"/>
                </a:rPr>
                <a:t>用户</a:t>
              </a:r>
              <a:endParaRPr lang="zh-CN" altLang="en-US" sz="1800">
                <a:latin typeface="Arial" panose="020B0604020202090204" pitchFamily="34" charset="0"/>
                <a:ea typeface="宋体" pitchFamily="2" charset="-122"/>
              </a:endParaRPr>
            </a:p>
          </p:txBody>
        </p:sp>
        <p:sp>
          <p:nvSpPr>
            <p:cNvPr id="7" name="AutoShape 8"/>
            <p:cNvSpPr>
              <a:spLocks noChangeArrowheads="1"/>
            </p:cNvSpPr>
            <p:nvPr/>
          </p:nvSpPr>
          <p:spPr bwMode="auto">
            <a:xfrm>
              <a:off x="288" y="432"/>
              <a:ext cx="960" cy="240"/>
            </a:xfrm>
            <a:prstGeom prst="hexagon">
              <a:avLst>
                <a:gd name="adj" fmla="val 100000"/>
                <a:gd name="vf" fmla="val 115470"/>
              </a:avLst>
            </a:prstGeom>
            <a:noFill/>
            <a:ln w="1524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latin typeface="Arial" panose="020B0604020202090204" pitchFamily="34" charset="0"/>
                  <a:ea typeface="宋体" pitchFamily="2" charset="-122"/>
                </a:rPr>
                <a:t>应用系统</a:t>
              </a:r>
              <a:endParaRPr lang="zh-CN" altLang="en-US" sz="1800">
                <a:latin typeface="Arial" panose="020B0604020202090204" pitchFamily="34" charset="0"/>
                <a:ea typeface="宋体" pitchFamily="2" charset="-122"/>
              </a:endParaRPr>
            </a:p>
          </p:txBody>
        </p:sp>
        <p:sp>
          <p:nvSpPr>
            <p:cNvPr id="8" name="AutoShape 9"/>
            <p:cNvSpPr>
              <a:spLocks noChangeArrowheads="1"/>
            </p:cNvSpPr>
            <p:nvPr/>
          </p:nvSpPr>
          <p:spPr bwMode="auto">
            <a:xfrm>
              <a:off x="174" y="816"/>
              <a:ext cx="1200" cy="240"/>
            </a:xfrm>
            <a:prstGeom prst="hexagon">
              <a:avLst>
                <a:gd name="adj" fmla="val 125000"/>
                <a:gd name="vf" fmla="val 115470"/>
              </a:avLst>
            </a:prstGeom>
            <a:noFill/>
            <a:ln w="1524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latin typeface="Arial" panose="020B0604020202090204" pitchFamily="34" charset="0"/>
                  <a:ea typeface="宋体" pitchFamily="2" charset="-122"/>
                </a:rPr>
                <a:t>应用开发工具</a:t>
              </a:r>
              <a:endParaRPr lang="zh-CN" altLang="en-US" sz="1800">
                <a:latin typeface="Arial" panose="020B0604020202090204" pitchFamily="34" charset="0"/>
                <a:ea typeface="宋体" pitchFamily="2" charset="-122"/>
              </a:endParaRPr>
            </a:p>
          </p:txBody>
        </p:sp>
        <p:sp>
          <p:nvSpPr>
            <p:cNvPr id="9" name="AutoShape 10"/>
            <p:cNvSpPr>
              <a:spLocks noChangeArrowheads="1"/>
            </p:cNvSpPr>
            <p:nvPr/>
          </p:nvSpPr>
          <p:spPr bwMode="auto">
            <a:xfrm>
              <a:off x="288" y="1200"/>
              <a:ext cx="960" cy="240"/>
            </a:xfrm>
            <a:prstGeom prst="hexagon">
              <a:avLst>
                <a:gd name="adj" fmla="val 100000"/>
                <a:gd name="vf" fmla="val 115470"/>
              </a:avLst>
            </a:prstGeom>
            <a:noFill/>
            <a:ln w="1524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DBMS</a:t>
              </a:r>
              <a:endParaRPr lang="en-US" altLang="zh-CN" sz="1800">
                <a:latin typeface="Arial" panose="020B0604020202090204" pitchFamily="34" charset="0"/>
                <a:ea typeface="宋体" pitchFamily="2" charset="-122"/>
              </a:endParaRPr>
            </a:p>
          </p:txBody>
        </p:sp>
        <p:sp>
          <p:nvSpPr>
            <p:cNvPr id="10" name="AutoShape 11"/>
            <p:cNvSpPr>
              <a:spLocks noChangeArrowheads="1"/>
            </p:cNvSpPr>
            <p:nvPr/>
          </p:nvSpPr>
          <p:spPr bwMode="auto">
            <a:xfrm>
              <a:off x="288" y="1584"/>
              <a:ext cx="960" cy="240"/>
            </a:xfrm>
            <a:prstGeom prst="hexagon">
              <a:avLst>
                <a:gd name="adj" fmla="val 100000"/>
                <a:gd name="vf" fmla="val 115470"/>
              </a:avLst>
            </a:prstGeom>
            <a:noFill/>
            <a:ln w="1524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latin typeface="Arial" panose="020B0604020202090204" pitchFamily="34" charset="0"/>
                  <a:ea typeface="宋体" pitchFamily="2" charset="-122"/>
                </a:rPr>
                <a:t>操作系统</a:t>
              </a:r>
              <a:endParaRPr lang="zh-CN" altLang="en-US" sz="1800">
                <a:latin typeface="Arial" panose="020B0604020202090204" pitchFamily="34" charset="0"/>
                <a:ea typeface="宋体" pitchFamily="2" charset="-122"/>
              </a:endParaRPr>
            </a:p>
          </p:txBody>
        </p:sp>
        <p:sp>
          <p:nvSpPr>
            <p:cNvPr id="11" name="AutoShape 12"/>
            <p:cNvSpPr>
              <a:spLocks noChangeArrowheads="1"/>
            </p:cNvSpPr>
            <p:nvPr/>
          </p:nvSpPr>
          <p:spPr bwMode="auto">
            <a:xfrm>
              <a:off x="384" y="1920"/>
              <a:ext cx="768" cy="480"/>
            </a:xfrm>
            <a:prstGeom prst="can">
              <a:avLst>
                <a:gd name="adj" fmla="val 35417"/>
              </a:avLst>
            </a:prstGeom>
            <a:noFill/>
            <a:ln w="1524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latin typeface="Arial" panose="020B0604020202090204" pitchFamily="34" charset="0"/>
                  <a:ea typeface="宋体" pitchFamily="2" charset="-122"/>
                </a:rPr>
                <a:t>数据库</a:t>
              </a:r>
              <a:endParaRPr lang="zh-CN" altLang="en-US" sz="1800">
                <a:latin typeface="Arial" panose="020B0604020202090204" pitchFamily="34" charset="0"/>
                <a:ea typeface="宋体" pitchFamily="2" charset="-122"/>
              </a:endParaRPr>
            </a:p>
          </p:txBody>
        </p:sp>
        <p:sp>
          <p:nvSpPr>
            <p:cNvPr id="12" name="Rectangle 13"/>
            <p:cNvSpPr>
              <a:spLocks noChangeArrowheads="1"/>
            </p:cNvSpPr>
            <p:nvPr/>
          </p:nvSpPr>
          <p:spPr bwMode="auto">
            <a:xfrm>
              <a:off x="1440" y="1209"/>
              <a:ext cx="395" cy="240"/>
            </a:xfrm>
            <a:prstGeom prst="rect">
              <a:avLst/>
            </a:prstGeom>
            <a:noFill/>
            <a:ln w="1524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DBA</a:t>
              </a:r>
              <a:endParaRPr lang="en-US" altLang="zh-CN" sz="1800">
                <a:latin typeface="Arial" panose="020B0604020202090204" pitchFamily="34" charset="0"/>
                <a:ea typeface="宋体" pitchFamily="2" charset="-122"/>
              </a:endParaRPr>
            </a:p>
          </p:txBody>
        </p:sp>
        <p:sp>
          <p:nvSpPr>
            <p:cNvPr id="13" name="Line 14"/>
            <p:cNvSpPr>
              <a:spLocks noChangeShapeType="1"/>
            </p:cNvSpPr>
            <p:nvPr/>
          </p:nvSpPr>
          <p:spPr bwMode="auto">
            <a:xfrm>
              <a:off x="768" y="672"/>
              <a:ext cx="0" cy="144"/>
            </a:xfrm>
            <a:prstGeom prst="line">
              <a:avLst/>
            </a:prstGeom>
            <a:noFill/>
            <a:ln w="1524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5"/>
            <p:cNvSpPr>
              <a:spLocks noChangeShapeType="1"/>
            </p:cNvSpPr>
            <p:nvPr/>
          </p:nvSpPr>
          <p:spPr bwMode="auto">
            <a:xfrm>
              <a:off x="768" y="1056"/>
              <a:ext cx="0" cy="144"/>
            </a:xfrm>
            <a:prstGeom prst="line">
              <a:avLst/>
            </a:prstGeom>
            <a:noFill/>
            <a:ln w="1524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6"/>
            <p:cNvSpPr>
              <a:spLocks noChangeShapeType="1"/>
            </p:cNvSpPr>
            <p:nvPr/>
          </p:nvSpPr>
          <p:spPr bwMode="auto">
            <a:xfrm>
              <a:off x="768" y="1440"/>
              <a:ext cx="0" cy="144"/>
            </a:xfrm>
            <a:prstGeom prst="line">
              <a:avLst/>
            </a:prstGeom>
            <a:noFill/>
            <a:ln w="1524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7"/>
            <p:cNvSpPr>
              <a:spLocks noChangeShapeType="1"/>
            </p:cNvSpPr>
            <p:nvPr/>
          </p:nvSpPr>
          <p:spPr bwMode="auto">
            <a:xfrm>
              <a:off x="768" y="1824"/>
              <a:ext cx="0" cy="192"/>
            </a:xfrm>
            <a:prstGeom prst="line">
              <a:avLst/>
            </a:prstGeom>
            <a:noFill/>
            <a:ln w="1524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8"/>
            <p:cNvSpPr>
              <a:spLocks noChangeShapeType="1"/>
            </p:cNvSpPr>
            <p:nvPr/>
          </p:nvSpPr>
          <p:spPr bwMode="auto">
            <a:xfrm flipH="1">
              <a:off x="1248" y="1314"/>
              <a:ext cx="192" cy="0"/>
            </a:xfrm>
            <a:prstGeom prst="line">
              <a:avLst/>
            </a:prstGeom>
            <a:noFill/>
            <a:ln w="1524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19"/>
            <p:cNvSpPr>
              <a:spLocks noChangeShapeType="1"/>
            </p:cNvSpPr>
            <p:nvPr/>
          </p:nvSpPr>
          <p:spPr bwMode="auto">
            <a:xfrm>
              <a:off x="1654" y="1458"/>
              <a:ext cx="0" cy="240"/>
            </a:xfrm>
            <a:prstGeom prst="line">
              <a:avLst/>
            </a:prstGeom>
            <a:noFill/>
            <a:ln w="1524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20"/>
            <p:cNvSpPr>
              <a:spLocks noChangeShapeType="1"/>
            </p:cNvSpPr>
            <p:nvPr/>
          </p:nvSpPr>
          <p:spPr bwMode="auto">
            <a:xfrm flipH="1" flipV="1">
              <a:off x="1245" y="1707"/>
              <a:ext cx="409" cy="0"/>
            </a:xfrm>
            <a:prstGeom prst="line">
              <a:avLst/>
            </a:prstGeom>
            <a:noFill/>
            <a:ln w="1524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21"/>
            <p:cNvSpPr>
              <a:spLocks noChangeShapeType="1"/>
            </p:cNvSpPr>
            <p:nvPr/>
          </p:nvSpPr>
          <p:spPr bwMode="auto">
            <a:xfrm flipH="1">
              <a:off x="912" y="192"/>
              <a:ext cx="384" cy="240"/>
            </a:xfrm>
            <a:prstGeom prst="line">
              <a:avLst/>
            </a:prstGeom>
            <a:noFill/>
            <a:ln w="15240">
              <a:solidFill>
                <a:schemeClr val="tx1"/>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2"/>
            <p:cNvSpPr>
              <a:spLocks noChangeShapeType="1"/>
            </p:cNvSpPr>
            <p:nvPr/>
          </p:nvSpPr>
          <p:spPr bwMode="auto">
            <a:xfrm>
              <a:off x="768" y="192"/>
              <a:ext cx="0" cy="240"/>
            </a:xfrm>
            <a:prstGeom prst="line">
              <a:avLst/>
            </a:prstGeom>
            <a:noFill/>
            <a:ln w="15240">
              <a:solidFill>
                <a:schemeClr val="tx1"/>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3"/>
            <p:cNvSpPr>
              <a:spLocks noChangeShapeType="1"/>
            </p:cNvSpPr>
            <p:nvPr/>
          </p:nvSpPr>
          <p:spPr bwMode="auto">
            <a:xfrm>
              <a:off x="240" y="192"/>
              <a:ext cx="384" cy="240"/>
            </a:xfrm>
            <a:prstGeom prst="line">
              <a:avLst/>
            </a:prstGeom>
            <a:noFill/>
            <a:ln w="15240">
              <a:solidFill>
                <a:schemeClr val="tx1"/>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3" name="Text Box 25"/>
          <p:cNvSpPr txBox="1">
            <a:spLocks noChangeArrowheads="1"/>
          </p:cNvSpPr>
          <p:nvPr/>
        </p:nvSpPr>
        <p:spPr bwMode="auto">
          <a:xfrm>
            <a:off x="5508625" y="57991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800">
                <a:latin typeface="Arial" panose="020B0604020202090204" pitchFamily="34" charset="0"/>
                <a:ea typeface="宋体" pitchFamily="2" charset="-122"/>
              </a:rPr>
              <a:t>数据库系统的结构</a:t>
            </a:r>
            <a:endParaRPr lang="zh-CN" altLang="en-US" sz="1800">
              <a:latin typeface="Arial" panose="020B0604020202090204" pitchFamily="34" charset="0"/>
              <a:ea typeface="宋体" pitchFamily="2" charset="-122"/>
            </a:endParaRPr>
          </a:p>
        </p:txBody>
      </p:sp>
      <p:sp>
        <p:nvSpPr>
          <p:cNvPr id="2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数据库系统</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DBMS</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一、数据库应运而生</a:t>
            </a:r>
            <a:endParaRPr lang="zh-CN" altLang="en-US" sz="2800" b="1" dirty="0">
              <a:latin typeface="Times New Roman" panose="02020603050405020304" pitchFamily="18" charset="0"/>
            </a:endParaRPr>
          </a:p>
        </p:txBody>
      </p:sp>
      <p:sp>
        <p:nvSpPr>
          <p:cNvPr id="28" name="椭圆 27"/>
          <p:cNvSpPr/>
          <p:nvPr/>
        </p:nvSpPr>
        <p:spPr>
          <a:xfrm>
            <a:off x="5388402" y="3267247"/>
            <a:ext cx="2048570" cy="808954"/>
          </a:xfrm>
          <a:custGeom>
            <a:avLst/>
            <a:gdLst>
              <a:gd name="connsiteX0" fmla="*/ 0 w 2048570"/>
              <a:gd name="connsiteY0" fmla="*/ 404477 h 808954"/>
              <a:gd name="connsiteX1" fmla="*/ 1024285 w 2048570"/>
              <a:gd name="connsiteY1" fmla="*/ 0 h 808954"/>
              <a:gd name="connsiteX2" fmla="*/ 2048570 w 2048570"/>
              <a:gd name="connsiteY2" fmla="*/ 404477 h 808954"/>
              <a:gd name="connsiteX3" fmla="*/ 1024285 w 2048570"/>
              <a:gd name="connsiteY3" fmla="*/ 808954 h 808954"/>
              <a:gd name="connsiteX4" fmla="*/ 0 w 2048570"/>
              <a:gd name="connsiteY4" fmla="*/ 404477 h 80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570" h="808954" extrusionOk="0">
                <a:moveTo>
                  <a:pt x="0" y="404477"/>
                </a:moveTo>
                <a:cubicBezTo>
                  <a:pt x="-12701" y="156380"/>
                  <a:pt x="430290" y="30291"/>
                  <a:pt x="1024285" y="0"/>
                </a:cubicBezTo>
                <a:cubicBezTo>
                  <a:pt x="1598527" y="5144"/>
                  <a:pt x="2030058" y="145958"/>
                  <a:pt x="2048570" y="404477"/>
                </a:cubicBezTo>
                <a:cubicBezTo>
                  <a:pt x="1997395" y="617110"/>
                  <a:pt x="1602639" y="707567"/>
                  <a:pt x="1024285" y="808954"/>
                </a:cubicBezTo>
                <a:cubicBezTo>
                  <a:pt x="448889" y="795585"/>
                  <a:pt x="26438" y="591667"/>
                  <a:pt x="0" y="404477"/>
                </a:cubicBez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2" end="2"/>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3" end="3"/>
                                            </p:txEl>
                                          </p:spTgt>
                                        </p:tgtEl>
                                        <p:attrNameLst>
                                          <p:attrName>ppt_c</p:attrName>
                                        </p:attrNameLst>
                                      </p:cBhvr>
                                      <p:to>
                                        <a:schemeClr val="accent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4" end="4"/>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5" end="5"/>
                                            </p:txEl>
                                          </p:spTgt>
                                        </p:tgtEl>
                                        <p:attrNameLst>
                                          <p:attrName>ppt_c</p:attrName>
                                        </p:attrNameLst>
                                      </p:cBhvr>
                                      <p:to>
                                        <a:schemeClr val="accent1"/>
                                      </p:to>
                                    </p:animClr>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utoUpdateAnimBg="0" build="p"/>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数据库系统</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DBMS</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的主要功能</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一、数据库应运而生</a:t>
            </a:r>
            <a:endParaRPr lang="zh-CN" altLang="en-US" sz="2800" b="1" dirty="0">
              <a:latin typeface="Times New Roman" panose="02020603050405020304" pitchFamily="18" charset="0"/>
            </a:endParaRPr>
          </a:p>
        </p:txBody>
      </p:sp>
      <p:sp>
        <p:nvSpPr>
          <p:cNvPr id="28" name="矩形 27"/>
          <p:cNvSpPr/>
          <p:nvPr/>
        </p:nvSpPr>
        <p:spPr>
          <a:xfrm>
            <a:off x="782003" y="1326434"/>
            <a:ext cx="7316665" cy="4712957"/>
          </a:xfrm>
          <a:prstGeom prst="rect">
            <a:avLst/>
          </a:prstGeom>
        </p:spPr>
        <p:txBody>
          <a:bodyPr wrap="square">
            <a:spAutoFit/>
          </a:bodyPr>
          <a:lstStyle/>
          <a:p>
            <a:pPr>
              <a:lnSpc>
                <a:spcPts val="2600"/>
              </a:lnSpc>
              <a:defRPr/>
            </a:pP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数据定义功能：</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DBMS</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提供的数据定义语言</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(Data Definition Language, DDL)</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定义数据库中的数据对象。</a:t>
            </a:r>
            <a:endPar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2600"/>
              </a:lnSpc>
              <a:defRPr/>
            </a:pP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数据组织、存储和管理：</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分类组织、存储和管理各种数据，包括数据字典、用户数据、数据的存取路径等。</a:t>
            </a:r>
            <a:endPar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2600"/>
              </a:lnSpc>
              <a:defRPr/>
            </a:pP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数据操纵功能：</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DBMS</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提供的数据操纵语言</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(Data Manipulation Language, DML)</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实现对数据库的查询、插入、删除和修改。</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2600"/>
              </a:lnSpc>
              <a:defRPr/>
            </a:pP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数据控制功能：</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由</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DBMS</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提供的数据控制语言</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(Data Control </a:t>
            </a:r>
            <a:r>
              <a:rPr lang="en-US" altLang="zh-CN" sz="12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Languge</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 DCL)</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实现数据保护和事务管理等功能。包括完整性、安全性、并发控制、数据库恢复</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2600"/>
              </a:lnSpc>
              <a:defRPr/>
            </a:pP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数据库的建立和维护功能</a:t>
            </a:r>
            <a:endPar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2600"/>
              </a:lnSpc>
              <a:defRPr/>
            </a:pPr>
            <a:r>
              <a:rPr lang="zh-CN" altLang="en-US"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其他功能</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DBMS</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与其他软件的通信，与另一个</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DBMS</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或文件系统进行数据交换；异构数据库的互操作等</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endPar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数据库系统</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DBMS</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一、数据库应运而生</a:t>
            </a:r>
            <a:endParaRPr lang="zh-CN" altLang="en-US" sz="2800" b="1" dirty="0">
              <a:latin typeface="Times New Roman" panose="02020603050405020304" pitchFamily="18" charset="0"/>
            </a:endParaRPr>
          </a:p>
        </p:txBody>
      </p:sp>
      <p:sp>
        <p:nvSpPr>
          <p:cNvPr id="28" name="Rectangle 3"/>
          <p:cNvSpPr txBox="1">
            <a:spLocks noChangeArrowheads="1"/>
          </p:cNvSpPr>
          <p:nvPr/>
        </p:nvSpPr>
        <p:spPr>
          <a:xfrm>
            <a:off x="2746035" y="5928966"/>
            <a:ext cx="2600551" cy="4699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C00000"/>
                </a:solidFill>
              </a:rPr>
              <a:t>DBMS</a:t>
            </a:r>
            <a:r>
              <a:rPr lang="zh-CN" altLang="en-US" sz="2400" dirty="0">
                <a:solidFill>
                  <a:srgbClr val="C00000"/>
                </a:solidFill>
              </a:rPr>
              <a:t>的主要构成</a:t>
            </a:r>
            <a:endParaRPr lang="zh-CN" altLang="en-US" sz="2400" dirty="0">
              <a:solidFill>
                <a:srgbClr val="C00000"/>
              </a:solidFill>
            </a:endParaRPr>
          </a:p>
        </p:txBody>
      </p:sp>
      <p:grpSp>
        <p:nvGrpSpPr>
          <p:cNvPr id="29" name="Group 5"/>
          <p:cNvGrpSpPr/>
          <p:nvPr/>
        </p:nvGrpSpPr>
        <p:grpSpPr bwMode="auto">
          <a:xfrm>
            <a:off x="990374" y="1402658"/>
            <a:ext cx="6858000" cy="4465638"/>
            <a:chOff x="0" y="0"/>
            <a:chExt cx="4320" cy="2813"/>
          </a:xfrm>
        </p:grpSpPr>
        <p:sp>
          <p:nvSpPr>
            <p:cNvPr id="30" name="Rectangle 6"/>
            <p:cNvSpPr>
              <a:spLocks noChangeArrowheads="1"/>
            </p:cNvSpPr>
            <p:nvPr/>
          </p:nvSpPr>
          <p:spPr bwMode="auto">
            <a:xfrm>
              <a:off x="1248" y="735"/>
              <a:ext cx="1306" cy="409"/>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a:spcBef>
                  <a:spcPct val="0"/>
                </a:spcBef>
                <a:buSzTx/>
                <a:buFont typeface="Arial" panose="020B0604020202090204" pitchFamily="34" charset="0"/>
                <a:buNone/>
              </a:pPr>
              <a:r>
                <a:rPr lang="en-US" altLang="zh-CN" sz="1800" b="0" dirty="0">
                  <a:ea typeface="宋体" pitchFamily="2" charset="-122"/>
                </a:rPr>
                <a:t>“Query” Processor</a:t>
              </a:r>
              <a:endParaRPr lang="en-US" altLang="zh-CN" sz="1800" b="0" dirty="0">
                <a:ea typeface="宋体" pitchFamily="2" charset="-122"/>
              </a:endParaRPr>
            </a:p>
            <a:p>
              <a:pPr algn="ctr">
                <a:spcBef>
                  <a:spcPct val="0"/>
                </a:spcBef>
                <a:buSzTx/>
                <a:buFont typeface="Arial" panose="020B0604020202090204" pitchFamily="34" charset="0"/>
                <a:buNone/>
              </a:pPr>
              <a:r>
                <a:rPr lang="zh-CN" altLang="en-US" sz="1800" b="0" dirty="0">
                  <a:ea typeface="宋体" pitchFamily="2" charset="-122"/>
                </a:rPr>
                <a:t>查询处理器</a:t>
              </a:r>
              <a:endParaRPr lang="zh-CN" altLang="en-US" sz="1800" b="0" dirty="0">
                <a:ea typeface="宋体" pitchFamily="2" charset="-122"/>
              </a:endParaRPr>
            </a:p>
          </p:txBody>
        </p:sp>
        <p:sp>
          <p:nvSpPr>
            <p:cNvPr id="31" name="Line 7"/>
            <p:cNvSpPr>
              <a:spLocks noChangeShapeType="1"/>
            </p:cNvSpPr>
            <p:nvPr/>
          </p:nvSpPr>
          <p:spPr bwMode="auto">
            <a:xfrm flipV="1">
              <a:off x="2398" y="409"/>
              <a:ext cx="313" cy="326"/>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8"/>
            <p:cNvSpPr>
              <a:spLocks noChangeShapeType="1"/>
            </p:cNvSpPr>
            <p:nvPr/>
          </p:nvSpPr>
          <p:spPr bwMode="auto">
            <a:xfrm flipV="1">
              <a:off x="1979" y="409"/>
              <a:ext cx="0" cy="326"/>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9"/>
            <p:cNvSpPr>
              <a:spLocks noChangeShapeType="1"/>
            </p:cNvSpPr>
            <p:nvPr/>
          </p:nvSpPr>
          <p:spPr bwMode="auto">
            <a:xfrm flipH="1" flipV="1">
              <a:off x="1142" y="409"/>
              <a:ext cx="419" cy="326"/>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Rectangle 10"/>
            <p:cNvSpPr>
              <a:spLocks noChangeArrowheads="1"/>
            </p:cNvSpPr>
            <p:nvPr/>
          </p:nvSpPr>
          <p:spPr bwMode="auto">
            <a:xfrm>
              <a:off x="0" y="0"/>
              <a:ext cx="1351" cy="409"/>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a:spcBef>
                  <a:spcPct val="0"/>
                </a:spcBef>
                <a:buSzTx/>
                <a:buFont typeface="Arial" panose="020B0604020202090204" pitchFamily="34" charset="0"/>
                <a:buNone/>
              </a:pPr>
              <a:r>
                <a:rPr lang="en-US" altLang="zh-CN" sz="1800" b="0" dirty="0" err="1">
                  <a:ea typeface="宋体" pitchFamily="2" charset="-122"/>
                </a:rPr>
                <a:t>SchemaModification</a:t>
              </a:r>
              <a:endParaRPr lang="en-US" altLang="zh-CN" sz="1800" b="0" dirty="0">
                <a:ea typeface="宋体" pitchFamily="2" charset="-122"/>
              </a:endParaRPr>
            </a:p>
            <a:p>
              <a:pPr algn="ctr">
                <a:spcBef>
                  <a:spcPct val="0"/>
                </a:spcBef>
                <a:buSzTx/>
                <a:buFont typeface="Arial" panose="020B0604020202090204" pitchFamily="34" charset="0"/>
                <a:buNone/>
              </a:pPr>
              <a:r>
                <a:rPr lang="zh-CN" altLang="en-US" sz="1800" b="0" dirty="0">
                  <a:ea typeface="宋体" pitchFamily="2" charset="-122"/>
                </a:rPr>
                <a:t>模式修改</a:t>
              </a:r>
              <a:endParaRPr lang="zh-CN" altLang="en-US" sz="1800" b="0" dirty="0">
                <a:ea typeface="宋体" pitchFamily="2" charset="-122"/>
              </a:endParaRPr>
            </a:p>
          </p:txBody>
        </p:sp>
        <p:sp>
          <p:nvSpPr>
            <p:cNvPr id="35" name="Rectangle 11"/>
            <p:cNvSpPr>
              <a:spLocks noChangeArrowheads="1"/>
            </p:cNvSpPr>
            <p:nvPr/>
          </p:nvSpPr>
          <p:spPr bwMode="auto">
            <a:xfrm>
              <a:off x="1665" y="0"/>
              <a:ext cx="628" cy="409"/>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a:spcBef>
                  <a:spcPct val="0"/>
                </a:spcBef>
                <a:buSzTx/>
                <a:buFont typeface="Arial" panose="020B0604020202090204" pitchFamily="34" charset="0"/>
                <a:buNone/>
              </a:pPr>
              <a:r>
                <a:rPr lang="en-US" altLang="zh-CN" sz="1800" b="0">
                  <a:ea typeface="宋体" pitchFamily="2" charset="-122"/>
                </a:rPr>
                <a:t>Query</a:t>
              </a:r>
              <a:endParaRPr lang="en-US" altLang="zh-CN" sz="1800" b="0">
                <a:ea typeface="宋体" pitchFamily="2" charset="-122"/>
              </a:endParaRPr>
            </a:p>
            <a:p>
              <a:pPr algn="ctr">
                <a:spcBef>
                  <a:spcPct val="0"/>
                </a:spcBef>
                <a:buSzTx/>
                <a:buFont typeface="Arial" panose="020B0604020202090204" pitchFamily="34" charset="0"/>
                <a:buNone/>
              </a:pPr>
              <a:r>
                <a:rPr lang="zh-CN" altLang="en-US" sz="1800" b="0">
                  <a:ea typeface="宋体" pitchFamily="2" charset="-122"/>
                </a:rPr>
                <a:t>查询</a:t>
              </a:r>
              <a:endParaRPr lang="zh-CN" altLang="en-US" sz="1800" b="0">
                <a:ea typeface="宋体" pitchFamily="2" charset="-122"/>
              </a:endParaRPr>
            </a:p>
          </p:txBody>
        </p:sp>
        <p:sp>
          <p:nvSpPr>
            <p:cNvPr id="36" name="Rectangle 12"/>
            <p:cNvSpPr>
              <a:spLocks noChangeArrowheads="1"/>
            </p:cNvSpPr>
            <p:nvPr/>
          </p:nvSpPr>
          <p:spPr bwMode="auto">
            <a:xfrm>
              <a:off x="2607" y="0"/>
              <a:ext cx="941" cy="409"/>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a:spcBef>
                  <a:spcPct val="0"/>
                </a:spcBef>
                <a:buSzTx/>
                <a:buFont typeface="Arial" panose="020B0604020202090204" pitchFamily="34" charset="0"/>
                <a:buNone/>
              </a:pPr>
              <a:r>
                <a:rPr lang="en-US" altLang="zh-CN" sz="1800" b="0">
                  <a:ea typeface="宋体" pitchFamily="2" charset="-122"/>
                </a:rPr>
                <a:t>Modifications</a:t>
              </a:r>
              <a:endParaRPr lang="en-US" altLang="zh-CN" sz="1800" b="0">
                <a:ea typeface="宋体" pitchFamily="2" charset="-122"/>
              </a:endParaRPr>
            </a:p>
            <a:p>
              <a:pPr algn="ctr">
                <a:spcBef>
                  <a:spcPct val="0"/>
                </a:spcBef>
                <a:buSzTx/>
                <a:buFont typeface="Arial" panose="020B0604020202090204" pitchFamily="34" charset="0"/>
                <a:buNone/>
              </a:pPr>
              <a:r>
                <a:rPr lang="zh-CN" altLang="en-US" sz="1800" b="0">
                  <a:ea typeface="宋体" pitchFamily="2" charset="-122"/>
                </a:rPr>
                <a:t>修改</a:t>
              </a:r>
              <a:endParaRPr lang="zh-CN" altLang="en-US" sz="1800" b="0">
                <a:ea typeface="宋体" pitchFamily="2" charset="-122"/>
              </a:endParaRPr>
            </a:p>
          </p:txBody>
        </p:sp>
        <p:sp>
          <p:nvSpPr>
            <p:cNvPr id="37" name="Rectangle 13"/>
            <p:cNvSpPr>
              <a:spLocks noChangeArrowheads="1"/>
            </p:cNvSpPr>
            <p:nvPr/>
          </p:nvSpPr>
          <p:spPr bwMode="auto">
            <a:xfrm>
              <a:off x="1344" y="1470"/>
              <a:ext cx="1158" cy="409"/>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a:spcBef>
                  <a:spcPct val="0"/>
                </a:spcBef>
                <a:buSzTx/>
                <a:buFont typeface="Arial" panose="020B0604020202090204" pitchFamily="34" charset="0"/>
                <a:buNone/>
              </a:pPr>
              <a:r>
                <a:rPr lang="en-US" altLang="zh-CN" sz="1800" b="0">
                  <a:ea typeface="宋体" pitchFamily="2" charset="-122"/>
                </a:rPr>
                <a:t>Storage Manager</a:t>
              </a:r>
              <a:endParaRPr lang="en-US" altLang="zh-CN" sz="1800" b="0">
                <a:ea typeface="宋体" pitchFamily="2" charset="-122"/>
              </a:endParaRPr>
            </a:p>
            <a:p>
              <a:pPr algn="ctr">
                <a:spcBef>
                  <a:spcPct val="0"/>
                </a:spcBef>
                <a:buSzTx/>
                <a:buFont typeface="Arial" panose="020B0604020202090204" pitchFamily="34" charset="0"/>
                <a:buNone/>
              </a:pPr>
              <a:r>
                <a:rPr lang="zh-CN" altLang="en-US" sz="1800" b="0">
                  <a:ea typeface="宋体" pitchFamily="2" charset="-122"/>
                </a:rPr>
                <a:t>存储管理器</a:t>
              </a:r>
              <a:endParaRPr lang="zh-CN" altLang="en-US" sz="1800" b="0">
                <a:ea typeface="宋体" pitchFamily="2" charset="-122"/>
              </a:endParaRPr>
            </a:p>
          </p:txBody>
        </p:sp>
        <p:sp>
          <p:nvSpPr>
            <p:cNvPr id="38" name="Line 14"/>
            <p:cNvSpPr>
              <a:spLocks noChangeShapeType="1"/>
            </p:cNvSpPr>
            <p:nvPr/>
          </p:nvSpPr>
          <p:spPr bwMode="auto">
            <a:xfrm>
              <a:off x="1920" y="1144"/>
              <a:ext cx="0" cy="32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AutoShape 15"/>
            <p:cNvSpPr>
              <a:spLocks noChangeArrowheads="1"/>
            </p:cNvSpPr>
            <p:nvPr/>
          </p:nvSpPr>
          <p:spPr bwMode="auto">
            <a:xfrm>
              <a:off x="1402" y="2160"/>
              <a:ext cx="1046" cy="653"/>
            </a:xfrm>
            <a:prstGeom prst="flowChartMagneticDisk">
              <a:avLst/>
            </a:prstGeom>
            <a:solidFill>
              <a:srgbClr val="FFFFFF"/>
            </a:solidFill>
            <a:ln w="9525">
              <a:solidFill>
                <a:srgbClr val="000000"/>
              </a:solidFill>
              <a:round/>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a:spcBef>
                  <a:spcPct val="0"/>
                </a:spcBef>
                <a:buSzTx/>
                <a:buFont typeface="Arial" panose="020B0604020202090204" pitchFamily="34" charset="0"/>
                <a:buNone/>
              </a:pPr>
              <a:r>
                <a:rPr lang="en-US" altLang="zh-CN" sz="1800" b="0">
                  <a:ea typeface="宋体" pitchFamily="2" charset="-122"/>
                </a:rPr>
                <a:t>Data Metadata</a:t>
              </a:r>
              <a:endParaRPr lang="en-US" altLang="zh-CN" sz="1800" b="0">
                <a:ea typeface="宋体" pitchFamily="2" charset="-122"/>
              </a:endParaRPr>
            </a:p>
            <a:p>
              <a:pPr algn="ctr">
                <a:spcBef>
                  <a:spcPct val="0"/>
                </a:spcBef>
                <a:buSzTx/>
                <a:buFont typeface="Arial" panose="020B0604020202090204" pitchFamily="34" charset="0"/>
                <a:buNone/>
              </a:pPr>
              <a:r>
                <a:rPr lang="zh-CN" altLang="en-US" sz="1800" b="0">
                  <a:ea typeface="宋体" pitchFamily="2" charset="-122"/>
                </a:rPr>
                <a:t>数据、元数据</a:t>
              </a:r>
              <a:endParaRPr lang="zh-CN" altLang="en-US" sz="1800" b="0">
                <a:ea typeface="宋体" pitchFamily="2" charset="-122"/>
              </a:endParaRPr>
            </a:p>
          </p:txBody>
        </p:sp>
        <p:sp>
          <p:nvSpPr>
            <p:cNvPr id="40" name="Line 16"/>
            <p:cNvSpPr>
              <a:spLocks noChangeShapeType="1"/>
            </p:cNvSpPr>
            <p:nvPr/>
          </p:nvSpPr>
          <p:spPr bwMode="auto">
            <a:xfrm>
              <a:off x="1920" y="1872"/>
              <a:ext cx="0" cy="38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Rectangle 17"/>
            <p:cNvSpPr>
              <a:spLocks noChangeArrowheads="1"/>
            </p:cNvSpPr>
            <p:nvPr/>
          </p:nvSpPr>
          <p:spPr bwMode="auto">
            <a:xfrm>
              <a:off x="2928" y="1104"/>
              <a:ext cx="1392" cy="409"/>
            </a:xfrm>
            <a:prstGeom prst="rect">
              <a:avLst/>
            </a:prstGeom>
            <a:solidFill>
              <a:srgbClr val="FFFFFF"/>
            </a:solidFill>
            <a:ln w="9525">
              <a:solidFill>
                <a:srgbClr val="000000"/>
              </a:solidFill>
              <a:miter lim="800000"/>
            </a:ln>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a:spcBef>
                  <a:spcPct val="0"/>
                </a:spcBef>
                <a:buSzTx/>
                <a:buFont typeface="Arial" panose="020B0604020202090204" pitchFamily="34" charset="0"/>
                <a:buNone/>
              </a:pPr>
              <a:r>
                <a:rPr lang="en-US" altLang="zh-CN" sz="1800" b="0">
                  <a:ea typeface="宋体" pitchFamily="2" charset="-122"/>
                </a:rPr>
                <a:t>Transaction Manager</a:t>
              </a:r>
              <a:endParaRPr lang="en-US" altLang="zh-CN" sz="1800" b="0">
                <a:ea typeface="宋体" pitchFamily="2" charset="-122"/>
              </a:endParaRPr>
            </a:p>
            <a:p>
              <a:pPr algn="ctr">
                <a:spcBef>
                  <a:spcPct val="0"/>
                </a:spcBef>
                <a:buSzTx/>
                <a:buFont typeface="Arial" panose="020B0604020202090204" pitchFamily="34" charset="0"/>
                <a:buNone/>
              </a:pPr>
              <a:r>
                <a:rPr lang="zh-CN" altLang="en-US" sz="1800" b="0">
                  <a:ea typeface="宋体" pitchFamily="2" charset="-122"/>
                </a:rPr>
                <a:t>事务处理器</a:t>
              </a:r>
              <a:endParaRPr lang="zh-CN" altLang="en-US" sz="1800" b="0">
                <a:ea typeface="宋体" pitchFamily="2" charset="-122"/>
              </a:endParaRPr>
            </a:p>
          </p:txBody>
        </p:sp>
        <p:sp>
          <p:nvSpPr>
            <p:cNvPr id="42" name="Line 18"/>
            <p:cNvSpPr>
              <a:spLocks noChangeShapeType="1"/>
            </p:cNvSpPr>
            <p:nvPr/>
          </p:nvSpPr>
          <p:spPr bwMode="auto">
            <a:xfrm>
              <a:off x="2546" y="844"/>
              <a:ext cx="526" cy="2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19"/>
            <p:cNvSpPr>
              <a:spLocks noChangeShapeType="1"/>
            </p:cNvSpPr>
            <p:nvPr/>
          </p:nvSpPr>
          <p:spPr bwMode="auto">
            <a:xfrm flipH="1">
              <a:off x="2502" y="1505"/>
              <a:ext cx="523" cy="29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数据库应用</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6" name="矩形 5"/>
          <p:cNvSpPr/>
          <p:nvPr/>
        </p:nvSpPr>
        <p:spPr>
          <a:xfrm>
            <a:off x="782003" y="1499780"/>
            <a:ext cx="7316665" cy="3465051"/>
          </a:xfrm>
          <a:prstGeom prst="rect">
            <a:avLst/>
          </a:prstGeom>
        </p:spPr>
        <p:txBody>
          <a:bodyPr wrap="square">
            <a:spAutoFit/>
          </a:bodyPr>
          <a:lstStyle/>
          <a:p>
            <a:pPr marL="285750">
              <a:lnSpc>
                <a:spcPct val="200000"/>
              </a:lnSpc>
              <a:buFont typeface="Wingdings" panose="05000000000000000000" pitchFamily="2" charset="2"/>
              <a:buChar char="u"/>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银行业：完全事务</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ct val="200000"/>
              </a:lnSpc>
              <a:buFont typeface="Wingdings" panose="05000000000000000000" pitchFamily="2" charset="2"/>
              <a:buChar char="u"/>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航空业：预定、调度</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ct val="200000"/>
              </a:lnSpc>
              <a:buFont typeface="Wingdings" panose="05000000000000000000" pitchFamily="2" charset="2"/>
              <a:buChar char="u"/>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大学：注册、评分</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ct val="200000"/>
              </a:lnSpc>
              <a:buFont typeface="Wingdings" panose="05000000000000000000" pitchFamily="2" charset="2"/>
              <a:buChar char="u"/>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销售业：客户、产品、购买</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ct val="200000"/>
              </a:lnSpc>
              <a:buFont typeface="Wingdings" panose="05000000000000000000" pitchFamily="2" charset="2"/>
              <a:buChar char="u"/>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制造业：生产、记帐、定单、供应链</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ct val="200000"/>
              </a:lnSpc>
              <a:buFont typeface="Wingdings" panose="05000000000000000000" pitchFamily="2" charset="2"/>
              <a:buChar char="u"/>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人力资源：雇员记录、工资、课税减免</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ct val="200000"/>
              </a:lnSpc>
              <a:buFont typeface="Wingdings" panose="05000000000000000000" pitchFamily="2" charset="2"/>
              <a:buChar char="u"/>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一、数据库应运而生</a:t>
            </a:r>
            <a:endParaRPr lang="zh-CN" altLang="en-US" sz="2800" b="1" dirty="0">
              <a:latin typeface="Times New Roman" panose="02020603050405020304" pitchFamily="18" charset="0"/>
            </a:endParaRPr>
          </a:p>
        </p:txBody>
      </p:sp>
      <p:sp>
        <p:nvSpPr>
          <p:cNvPr id="2" name="矩形: 圆角 1"/>
          <p:cNvSpPr/>
          <p:nvPr/>
        </p:nvSpPr>
        <p:spPr>
          <a:xfrm>
            <a:off x="1789797" y="3145631"/>
            <a:ext cx="5348713" cy="63704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algn="ctr">
              <a:lnSpc>
                <a:spcPts val="2600"/>
              </a:lnSpc>
              <a:defRPr/>
            </a:pPr>
            <a:r>
              <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DB</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is ubiquitous!!!</a:t>
            </a:r>
            <a:endPar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22" name="Rectangle 3"/>
          <p:cNvSpPr txBox="1">
            <a:spLocks noChangeArrowheads="1"/>
          </p:cNvSpPr>
          <p:nvPr/>
        </p:nvSpPr>
        <p:spPr>
          <a:xfrm>
            <a:off x="381000" y="1623313"/>
            <a:ext cx="8458200" cy="4214069"/>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dirty="0">
                <a:solidFill>
                  <a:srgbClr val="C00000"/>
                </a:solidFill>
              </a:rPr>
              <a:t>数据模型</a:t>
            </a:r>
            <a:endParaRPr lang="en-US" altLang="zh-CN" dirty="0">
              <a:solidFill>
                <a:srgbClr val="C00000"/>
              </a:solidFill>
            </a:endParaRPr>
          </a:p>
          <a:p>
            <a:pPr lvl="1"/>
            <a:r>
              <a:rPr lang="zh-CN" altLang="en-US" dirty="0"/>
              <a:t>现实世界数据特征的抽象，通俗地讲，数据模型就是</a:t>
            </a:r>
            <a:r>
              <a:rPr lang="zh-CN" altLang="en-US" dirty="0">
                <a:solidFill>
                  <a:schemeClr val="accent2"/>
                </a:solidFill>
              </a:rPr>
              <a:t>现实世界的模拟</a:t>
            </a:r>
            <a:endParaRPr lang="zh-CN" altLang="en-US" dirty="0"/>
          </a:p>
          <a:p>
            <a:r>
              <a:rPr lang="zh-CN" altLang="en-US" dirty="0"/>
              <a:t>计算机只能处理数字化的数据，需要使用数据模型来抽象、表示和处理现实世界中的具体事物</a:t>
            </a:r>
            <a:endParaRPr lang="zh-CN" altLang="en-US" dirty="0"/>
          </a:p>
          <a:p>
            <a:r>
              <a:rPr lang="zh-CN" altLang="en-US" dirty="0">
                <a:solidFill>
                  <a:srgbClr val="C00000"/>
                </a:solidFill>
              </a:rPr>
              <a:t>数据模型</a:t>
            </a:r>
            <a:r>
              <a:rPr lang="zh-CN" altLang="en-US" dirty="0"/>
              <a:t>是数据库系统的</a:t>
            </a:r>
            <a:r>
              <a:rPr lang="zh-CN" altLang="en-US" dirty="0">
                <a:solidFill>
                  <a:srgbClr val="00B050"/>
                </a:solidFill>
              </a:rPr>
              <a:t>核心和基础</a:t>
            </a:r>
            <a:endParaRPr lang="zh-CN" altLang="en-US" dirty="0">
              <a:solidFill>
                <a:srgbClr val="00B050"/>
              </a:solidFill>
            </a:endParaRPr>
          </a:p>
          <a:p>
            <a:r>
              <a:rPr lang="zh-CN" altLang="en-US" dirty="0"/>
              <a:t>数据模型应满足三个要求：</a:t>
            </a:r>
            <a:endParaRPr lang="zh-CN" altLang="en-US" dirty="0"/>
          </a:p>
          <a:p>
            <a:pPr lvl="1"/>
            <a:r>
              <a:rPr lang="zh-CN" altLang="en-US" dirty="0"/>
              <a:t>能比较真实地模拟现实世界</a:t>
            </a:r>
            <a:endParaRPr lang="zh-CN" altLang="en-US" dirty="0"/>
          </a:p>
          <a:p>
            <a:pPr lvl="1"/>
            <a:r>
              <a:rPr lang="zh-CN" altLang="en-US" dirty="0"/>
              <a:t>容易为人所理解</a:t>
            </a:r>
            <a:endParaRPr lang="zh-CN" altLang="en-US" dirty="0"/>
          </a:p>
          <a:p>
            <a:pPr lvl="1"/>
            <a:r>
              <a:rPr lang="zh-CN" altLang="en-US" dirty="0"/>
              <a:t>便于在计算机上实现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additive="base">
                                        <p:cTn id="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anim calcmode="lin" valueType="num">
                                      <p:cBhvr additive="base">
                                        <p:cTn id="13"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 calcmode="lin" valueType="num">
                                      <p:cBhvr additive="base">
                                        <p:cTn id="19"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anim calcmode="lin" valueType="num">
                                      <p:cBhvr additive="base">
                                        <p:cTn id="25" dur="500" fill="hold"/>
                                        <p:tgtEl>
                                          <p:spTgt spid="2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xEl>
                                              <p:pRg st="4" end="4"/>
                                            </p:txEl>
                                          </p:spTgt>
                                        </p:tgtEl>
                                        <p:attrNameLst>
                                          <p:attrName>style.visibility</p:attrName>
                                        </p:attrNameLst>
                                      </p:cBhvr>
                                      <p:to>
                                        <p:strVal val="visible"/>
                                      </p:to>
                                    </p:set>
                                    <p:anim calcmode="lin" valueType="num">
                                      <p:cBhvr additive="base">
                                        <p:cTn id="31" dur="500" fill="hold"/>
                                        <p:tgtEl>
                                          <p:spTgt spid="2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xEl>
                                              <p:pRg st="5" end="5"/>
                                            </p:txEl>
                                          </p:spTgt>
                                        </p:tgtEl>
                                        <p:attrNameLst>
                                          <p:attrName>style.visibility</p:attrName>
                                        </p:attrNameLst>
                                      </p:cBhvr>
                                      <p:to>
                                        <p:strVal val="visible"/>
                                      </p:to>
                                    </p:set>
                                    <p:anim calcmode="lin" valueType="num">
                                      <p:cBhvr additive="base">
                                        <p:cTn id="35" dur="500" fill="hold"/>
                                        <p:tgtEl>
                                          <p:spTgt spid="2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
                                            <p:txEl>
                                              <p:pRg st="6" end="6"/>
                                            </p:txEl>
                                          </p:spTgt>
                                        </p:tgtEl>
                                        <p:attrNameLst>
                                          <p:attrName>style.visibility</p:attrName>
                                        </p:attrNameLst>
                                      </p:cBhvr>
                                      <p:to>
                                        <p:strVal val="visible"/>
                                      </p:to>
                                    </p:set>
                                    <p:anim calcmode="lin" valueType="num">
                                      <p:cBhvr additive="base">
                                        <p:cTn id="39" dur="500" fill="hold"/>
                                        <p:tgtEl>
                                          <p:spTgt spid="22">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2">
                                            <p:txEl>
                                              <p:pRg st="7" end="7"/>
                                            </p:txEl>
                                          </p:spTgt>
                                        </p:tgtEl>
                                        <p:attrNameLst>
                                          <p:attrName>style.visibility</p:attrName>
                                        </p:attrNameLst>
                                      </p:cBhvr>
                                      <p:to>
                                        <p:strVal val="visible"/>
                                      </p:to>
                                    </p:set>
                                    <p:anim calcmode="lin" valueType="num">
                                      <p:cBhvr additive="base">
                                        <p:cTn id="43" dur="500" fill="hold"/>
                                        <p:tgtEl>
                                          <p:spTgt spid="2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endParaRPr lang="zh-CN" altLang="en-US" dirty="0"/>
          </a:p>
        </p:txBody>
      </p:sp>
      <p:sp>
        <p:nvSpPr>
          <p:cNvPr id="3" name="内容占位符 2"/>
          <p:cNvSpPr>
            <a:spLocks noGrp="1"/>
          </p:cNvSpPr>
          <p:nvPr>
            <p:ph idx="1"/>
          </p:nvPr>
        </p:nvSpPr>
        <p:spPr/>
        <p:txBody>
          <a:bodyPr>
            <a:normAutofit/>
          </a:bodyPr>
          <a:lstStyle/>
          <a:p>
            <a:r>
              <a:rPr lang="zh-CN" altLang="en-US" dirty="0"/>
              <a:t>基础知识</a:t>
            </a:r>
            <a:endParaRPr lang="en-US" altLang="zh-CN" dirty="0"/>
          </a:p>
          <a:p>
            <a:pPr lvl="1"/>
            <a:r>
              <a:rPr lang="zh-CN" altLang="en-US" dirty="0"/>
              <a:t>数据库内核原理</a:t>
            </a:r>
            <a:endParaRPr lang="zh-CN" altLang="en-US" dirty="0"/>
          </a:p>
          <a:p>
            <a:pPr lvl="1"/>
            <a:r>
              <a:rPr lang="zh-CN" altLang="en-US" dirty="0"/>
              <a:t>分布式数据库</a:t>
            </a:r>
            <a:endParaRPr lang="en-US" altLang="zh-CN" dirty="0"/>
          </a:p>
          <a:p>
            <a:r>
              <a:rPr lang="zh-CN" altLang="en-US" dirty="0"/>
              <a:t>研究前沿介绍</a:t>
            </a:r>
            <a:endParaRPr lang="en-US" altLang="zh-CN" dirty="0"/>
          </a:p>
          <a:p>
            <a:pPr lvl="1"/>
            <a:r>
              <a:rPr lang="zh-CN" altLang="en-US" dirty="0"/>
              <a:t>由特邀教师或博士生讲解</a:t>
            </a:r>
            <a:endParaRPr lang="zh-CN" altLang="en-US" dirty="0"/>
          </a:p>
          <a:p>
            <a:pPr lvl="1"/>
            <a:r>
              <a:rPr lang="zh-CN" altLang="en-US" dirty="0"/>
              <a:t>介绍当前研究的前沿课题</a:t>
            </a:r>
            <a:endParaRPr lang="zh-CN" altLang="en-US" dirty="0"/>
          </a:p>
          <a:p>
            <a:pPr lvl="1"/>
            <a:r>
              <a:rPr lang="zh-CN" altLang="en-US" dirty="0"/>
              <a:t>论文</a:t>
            </a:r>
            <a:r>
              <a:rPr lang="zh-CN" altLang="en-US" dirty="0"/>
              <a:t>阅读</a:t>
            </a:r>
            <a:endParaRPr lang="zh-CN" altLang="en-US" dirty="0"/>
          </a:p>
        </p:txBody>
      </p:sp>
      <p:sp>
        <p:nvSpPr>
          <p:cNvPr id="4" name="灯片编号占位符 3"/>
          <p:cNvSpPr>
            <a:spLocks noGrp="1"/>
          </p:cNvSpPr>
          <p:nvPr>
            <p:ph type="sldNum" sz="quarter" idx="12"/>
          </p:nvPr>
        </p:nvSpPr>
        <p:spPr/>
        <p:txBody>
          <a:bodyPr/>
          <a:lstStyle/>
          <a:p>
            <a:fld id="{48F63A3B-78C7-47BE-AE5E-E10140E04643}" type="slidenum">
              <a:rPr lang="en-US" smtClean="0"/>
            </a:fld>
            <a:endParaRPr lang="en-US" dirty="0"/>
          </a:p>
        </p:txBody>
      </p:sp>
      <p:sp>
        <p:nvSpPr>
          <p:cNvPr id="5" name="椭圆 5"/>
          <p:cNvSpPr>
            <a:spLocks noChangeArrowheads="1"/>
          </p:cNvSpPr>
          <p:nvPr/>
        </p:nvSpPr>
        <p:spPr bwMode="auto">
          <a:xfrm>
            <a:off x="3867152" y="128475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128951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1307260"/>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主要内容</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7" name="矩形 6"/>
          <p:cNvSpPr/>
          <p:nvPr/>
        </p:nvSpPr>
        <p:spPr>
          <a:xfrm>
            <a:off x="782003" y="1175514"/>
            <a:ext cx="7316665" cy="5398529"/>
          </a:xfrm>
          <a:prstGeom prst="rect">
            <a:avLst/>
          </a:prstGeom>
        </p:spPr>
        <p:txBody>
          <a:bodyPr wrap="square">
            <a:spAutoFit/>
          </a:bodyPr>
          <a:lstStyle/>
          <a:p>
            <a:pPr>
              <a:lnSpc>
                <a:spcPts val="2600"/>
              </a:lnSpc>
              <a:defRPr/>
            </a:pPr>
            <a:r>
              <a:rPr lang="zh-CN" altLang="en-US"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数据模型：</a:t>
            </a:r>
            <a:endPar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dirty="0">
                <a:latin typeface="宋体" pitchFamily="2" charset="-122"/>
              </a:rPr>
              <a:t>是严格定义的一组概念的集合。精确描述了系统的静态特性、动态特性和完整性约束条件</a:t>
            </a: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endParaRPr lang="zh-CN" altLang="en-US"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2600"/>
              </a:lnSpc>
              <a:defRPr/>
            </a:pPr>
            <a:r>
              <a:rPr lang="zh-CN" altLang="en-US"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数据模型三要素：</a:t>
            </a:r>
            <a:endPar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数据结构（静态）</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ts val="2600"/>
              </a:lnSpc>
              <a:buFont typeface="Wingdings" panose="05000000000000000000" pitchFamily="2" charset="2"/>
              <a:buChar char="u"/>
              <a:defRPr/>
            </a:pPr>
            <a:r>
              <a:rPr lang="zh-CN" altLang="en-US" dirty="0"/>
              <a:t>数据库组成对象以及对象之间的联系</a:t>
            </a:r>
            <a:endParaRPr lang="en-US" altLang="zh-CN" dirty="0"/>
          </a:p>
          <a:p>
            <a:pPr marL="285750">
              <a:lnSpc>
                <a:spcPts val="2600"/>
              </a:lnSpc>
              <a:buFont typeface="Wingdings" panose="05000000000000000000" pitchFamily="2" charset="2"/>
              <a:buChar char="u"/>
              <a:defRPr/>
            </a:pP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数据操纵（动态）</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ts val="2600"/>
              </a:lnSpc>
              <a:buFont typeface="Wingdings" panose="05000000000000000000" pitchFamily="2" charset="2"/>
              <a:buChar char="u"/>
              <a:defRPr/>
            </a:pPr>
            <a:r>
              <a:rPr lang="zh-CN" altLang="en-US" dirty="0"/>
              <a:t>数据库中各种对象</a:t>
            </a:r>
            <a:r>
              <a:rPr lang="en-US" altLang="zh-CN" dirty="0"/>
              <a:t>(</a:t>
            </a:r>
            <a:r>
              <a:rPr lang="zh-CN" altLang="en-US" dirty="0"/>
              <a:t>型</a:t>
            </a:r>
            <a:r>
              <a:rPr lang="en-US" altLang="zh-CN" dirty="0"/>
              <a:t>)</a:t>
            </a:r>
            <a:r>
              <a:rPr lang="zh-CN" altLang="en-US" dirty="0"/>
              <a:t>的实例</a:t>
            </a:r>
            <a:r>
              <a:rPr lang="en-US" altLang="zh-CN" dirty="0"/>
              <a:t>(</a:t>
            </a:r>
            <a:r>
              <a:rPr lang="zh-CN" altLang="en-US" dirty="0"/>
              <a:t>值</a:t>
            </a:r>
            <a:r>
              <a:rPr lang="en-US" altLang="zh-CN" dirty="0"/>
              <a:t>)</a:t>
            </a:r>
            <a:r>
              <a:rPr lang="zh-CN" altLang="en-US" dirty="0"/>
              <a:t>允许操作的集合，包括操作及有关的操作规则</a:t>
            </a:r>
            <a:endParaRPr lang="zh-CN" altLang="en-US" dirty="0"/>
          </a:p>
          <a:p>
            <a:pPr marL="742950" lvl="1" indent="-285750">
              <a:lnSpc>
                <a:spcPts val="2600"/>
              </a:lnSpc>
              <a:buFont typeface="Wingdings" panose="05000000000000000000" pitchFamily="2" charset="2"/>
              <a:buChar char="u"/>
              <a:defRPr/>
            </a:pPr>
            <a:r>
              <a:rPr lang="zh-CN" altLang="en-US" dirty="0"/>
              <a:t>查询、更新</a:t>
            </a:r>
            <a:r>
              <a:rPr lang="en-US" altLang="zh-CN" dirty="0"/>
              <a:t>(</a:t>
            </a:r>
            <a:r>
              <a:rPr lang="zh-CN" altLang="en-US" dirty="0"/>
              <a:t>插入、删除、修改</a:t>
            </a:r>
            <a:r>
              <a:rPr lang="en-US" altLang="zh-CN" dirty="0"/>
              <a:t>)</a:t>
            </a: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数据完整性约束（规则）</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ts val="2600"/>
              </a:lnSpc>
              <a:buFont typeface="Wingdings" panose="05000000000000000000" pitchFamily="2" charset="2"/>
              <a:buChar char="u"/>
              <a:defRPr/>
            </a:pPr>
            <a:r>
              <a:rPr lang="zh-CN" altLang="en-US" dirty="0"/>
              <a:t>一组完整性规则：给定的数据模型中数据及其联系所具有的制约和存储规则</a:t>
            </a:r>
            <a:endParaRPr lang="zh-CN" altLang="en-US" dirty="0"/>
          </a:p>
          <a:p>
            <a:pPr marL="742950" lvl="1" indent="-285750">
              <a:lnSpc>
                <a:spcPts val="2600"/>
              </a:lnSpc>
              <a:buFont typeface="Wingdings" panose="05000000000000000000" pitchFamily="2" charset="2"/>
              <a:buChar char="u"/>
              <a:defRPr/>
            </a:pPr>
            <a:r>
              <a:rPr lang="zh-CN" altLang="en-US" dirty="0"/>
              <a:t>限定数据库状态以及状态的变化，以保证数据的正确、有效、相容</a:t>
            </a:r>
            <a:endPar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7" name="矩形 6"/>
          <p:cNvSpPr/>
          <p:nvPr/>
        </p:nvSpPr>
        <p:spPr>
          <a:xfrm>
            <a:off x="782003" y="1326434"/>
            <a:ext cx="7316665" cy="4064831"/>
          </a:xfrm>
          <a:prstGeom prst="rect">
            <a:avLst/>
          </a:prstGeom>
        </p:spPr>
        <p:txBody>
          <a:bodyPr wrap="square">
            <a:spAutoFit/>
          </a:bodyPr>
          <a:lstStyle/>
          <a:p>
            <a:pPr>
              <a:lnSpc>
                <a:spcPts val="2600"/>
              </a:lnSpc>
              <a:defRPr/>
            </a:pPr>
            <a:r>
              <a:rPr lang="zh-CN" altLang="en-US" sz="1800" dirty="0"/>
              <a:t>根据模型应用的不同目的，数据模型分为：</a:t>
            </a:r>
            <a:endParaRPr lang="en-US" altLang="zh-CN" sz="12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2600"/>
              </a:lnSpc>
              <a:defRPr/>
            </a:pPr>
            <a:r>
              <a:rPr lang="zh-CN" altLang="en-US"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概念模型：</a:t>
            </a:r>
            <a:endPar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按用户的观点对数据和信息建模，主要用于数据库设计。</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endParaRPr lang="zh-CN" altLang="en-US"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2600"/>
              </a:lnSpc>
              <a:defRPr/>
            </a:pPr>
            <a:r>
              <a:rPr lang="zh-CN" altLang="en-US"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逻辑模型：</a:t>
            </a:r>
            <a:endPar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包括层次模型、网状模型、关系模型、面向对象模型、对象关系模型等。它按计算机系统的观点对数据建模，用于</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DBMS</a:t>
            </a: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实现。</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2600"/>
              </a:lnSpc>
              <a:defRPr/>
            </a:pPr>
            <a:r>
              <a:rPr lang="zh-CN" altLang="en-US"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物理模型：</a:t>
            </a:r>
            <a:endPar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a:lnSpc>
                <a:spcPts val="2600"/>
              </a:lnSpc>
              <a:buFont typeface="Wingdings" panose="05000000000000000000" pitchFamily="2" charset="2"/>
              <a:buChar char="u"/>
              <a:defRPr/>
            </a:pP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是对数据最底层的抽象，描述数据在系统内部的表示方式和存取方法，在磁盘或磁带上的存储方式和存取方法。它的具体实现是</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DBMS</a:t>
            </a: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的任务。</a:t>
            </a:r>
            <a:endPar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8" name="Rectangle 4"/>
          <p:cNvSpPr>
            <a:spLocks noChangeArrowheads="1"/>
          </p:cNvSpPr>
          <p:nvPr/>
        </p:nvSpPr>
        <p:spPr bwMode="auto">
          <a:xfrm>
            <a:off x="3006581" y="4807157"/>
            <a:ext cx="2735262" cy="57626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ea typeface="宋体" pitchFamily="2" charset="-122"/>
              </a:rPr>
              <a:t>DBMS</a:t>
            </a:r>
            <a:r>
              <a:rPr lang="zh-CN" altLang="en-US" sz="1800" b="0">
                <a:ea typeface="宋体" pitchFamily="2" charset="-122"/>
              </a:rPr>
              <a:t>支持的数据模型</a:t>
            </a:r>
            <a:endParaRPr lang="zh-CN" altLang="en-US" sz="1800" b="0">
              <a:ea typeface="宋体" pitchFamily="2" charset="-122"/>
            </a:endParaRPr>
          </a:p>
        </p:txBody>
      </p:sp>
      <p:sp>
        <p:nvSpPr>
          <p:cNvPr id="9" name="Rectangle 5"/>
          <p:cNvSpPr>
            <a:spLocks noChangeArrowheads="1"/>
          </p:cNvSpPr>
          <p:nvPr/>
        </p:nvSpPr>
        <p:spPr bwMode="auto">
          <a:xfrm>
            <a:off x="3393931" y="3654632"/>
            <a:ext cx="1943100" cy="57626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ea typeface="宋体" pitchFamily="2" charset="-122"/>
              </a:rPr>
              <a:t>概念模型</a:t>
            </a:r>
            <a:endParaRPr lang="zh-CN" altLang="en-US" sz="1800" b="0">
              <a:ea typeface="宋体" pitchFamily="2" charset="-122"/>
            </a:endParaRPr>
          </a:p>
        </p:txBody>
      </p:sp>
      <p:sp>
        <p:nvSpPr>
          <p:cNvPr id="10" name="AutoShape 6"/>
          <p:cNvSpPr>
            <a:spLocks noChangeArrowheads="1"/>
          </p:cNvSpPr>
          <p:nvPr/>
        </p:nvSpPr>
        <p:spPr bwMode="auto">
          <a:xfrm>
            <a:off x="3681268" y="2503694"/>
            <a:ext cx="1368425" cy="720725"/>
          </a:xfrm>
          <a:prstGeom prst="smileyFace">
            <a:avLst>
              <a:gd name="adj" fmla="val 4653"/>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11" name="AutoShape 7"/>
          <p:cNvSpPr>
            <a:spLocks noChangeArrowheads="1"/>
          </p:cNvSpPr>
          <p:nvPr/>
        </p:nvSpPr>
        <p:spPr bwMode="auto">
          <a:xfrm flipH="1">
            <a:off x="2141393" y="1638507"/>
            <a:ext cx="1081088" cy="1008062"/>
          </a:xfrm>
          <a:prstGeom prst="wedgeEllipseCallout">
            <a:avLst>
              <a:gd name="adj1" fmla="val -96991"/>
              <a:gd name="adj2" fmla="val 53306"/>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800" b="0">
                <a:ea typeface="宋体" pitchFamily="2" charset="-122"/>
              </a:rPr>
              <a:t>认识</a:t>
            </a:r>
            <a:endParaRPr lang="zh-CN" altLang="en-US" sz="1800" b="0">
              <a:ea typeface="宋体" pitchFamily="2" charset="-122"/>
            </a:endParaRPr>
          </a:p>
          <a:p>
            <a:pPr eaLnBrk="1" hangingPunct="1">
              <a:spcBef>
                <a:spcPct val="0"/>
              </a:spcBef>
              <a:buSzTx/>
              <a:buFont typeface="Arial" panose="020B0604020202090204" pitchFamily="34" charset="0"/>
              <a:buNone/>
            </a:pPr>
            <a:r>
              <a:rPr lang="zh-CN" altLang="en-US" sz="1800" b="0">
                <a:ea typeface="宋体" pitchFamily="2" charset="-122"/>
              </a:rPr>
              <a:t>抽象</a:t>
            </a:r>
            <a:endParaRPr lang="zh-CN" altLang="en-US" sz="1800" b="0">
              <a:ea typeface="宋体" pitchFamily="2" charset="-122"/>
            </a:endParaRPr>
          </a:p>
        </p:txBody>
      </p:sp>
      <p:sp>
        <p:nvSpPr>
          <p:cNvPr id="12" name="Text Box 8"/>
          <p:cNvSpPr txBox="1">
            <a:spLocks noChangeArrowheads="1"/>
          </p:cNvSpPr>
          <p:nvPr/>
        </p:nvSpPr>
        <p:spPr bwMode="auto">
          <a:xfrm>
            <a:off x="1546081" y="3727657"/>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800" b="0">
                <a:ea typeface="宋体" pitchFamily="2" charset="-122"/>
              </a:rPr>
              <a:t>信息世界</a:t>
            </a:r>
            <a:endParaRPr lang="zh-CN" altLang="en-US" sz="1800" b="0">
              <a:ea typeface="宋体" pitchFamily="2" charset="-122"/>
            </a:endParaRPr>
          </a:p>
        </p:txBody>
      </p:sp>
      <p:sp>
        <p:nvSpPr>
          <p:cNvPr id="13" name="Text Box 9"/>
          <p:cNvSpPr txBox="1">
            <a:spLocks noChangeArrowheads="1"/>
          </p:cNvSpPr>
          <p:nvPr/>
        </p:nvSpPr>
        <p:spPr bwMode="auto">
          <a:xfrm>
            <a:off x="1546081" y="4945269"/>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800" b="0">
                <a:ea typeface="宋体" pitchFamily="2" charset="-122"/>
              </a:rPr>
              <a:t>机器世界</a:t>
            </a:r>
            <a:endParaRPr lang="zh-CN" altLang="en-US" sz="1800" b="0">
              <a:ea typeface="宋体" pitchFamily="2" charset="-122"/>
            </a:endParaRPr>
          </a:p>
        </p:txBody>
      </p:sp>
      <p:sp>
        <p:nvSpPr>
          <p:cNvPr id="14" name="Line 11"/>
          <p:cNvSpPr>
            <a:spLocks noChangeShapeType="1"/>
          </p:cNvSpPr>
          <p:nvPr/>
        </p:nvSpPr>
        <p:spPr bwMode="auto">
          <a:xfrm>
            <a:off x="4373418" y="2216357"/>
            <a:ext cx="0" cy="287337"/>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12"/>
          <p:cNvSpPr>
            <a:spLocks noChangeShapeType="1"/>
          </p:cNvSpPr>
          <p:nvPr/>
        </p:nvSpPr>
        <p:spPr bwMode="auto">
          <a:xfrm>
            <a:off x="4373418" y="3224419"/>
            <a:ext cx="0" cy="430213"/>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a:off x="4371831" y="4230894"/>
            <a:ext cx="0" cy="576263"/>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 name="AutoShape 23"/>
          <p:cNvSpPr>
            <a:spLocks noChangeArrowheads="1"/>
          </p:cNvSpPr>
          <p:nvPr/>
        </p:nvSpPr>
        <p:spPr bwMode="auto">
          <a:xfrm>
            <a:off x="3365356" y="1135269"/>
            <a:ext cx="1944687" cy="1008063"/>
          </a:xfrm>
          <a:prstGeom prst="cloudCallout">
            <a:avLst>
              <a:gd name="adj1" fmla="val 4856"/>
              <a:gd name="adj2" fmla="val 44958"/>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现实世界</a:t>
            </a:r>
            <a:endParaRPr lang="zh-CN" altLang="en-US" sz="1800" b="0">
              <a:latin typeface="Arial" panose="020B0604020202090204" pitchFamily="34" charset="0"/>
              <a:ea typeface="宋体" pitchFamily="2" charset="-122"/>
            </a:endParaRPr>
          </a:p>
        </p:txBody>
      </p:sp>
      <p:sp>
        <p:nvSpPr>
          <p:cNvPr id="18" name="Text Box 24"/>
          <p:cNvSpPr txBox="1">
            <a:spLocks noChangeArrowheads="1"/>
          </p:cNvSpPr>
          <p:nvPr/>
        </p:nvSpPr>
        <p:spPr bwMode="auto">
          <a:xfrm>
            <a:off x="2346325" y="5810456"/>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2400" b="0" dirty="0">
                <a:latin typeface="华文彩云" panose="02010800040101010101" pitchFamily="2" charset="-122"/>
                <a:ea typeface="华文彩云" panose="02010800040101010101" pitchFamily="2" charset="-122"/>
              </a:rPr>
              <a:t>现实世界中客观对象的抽象过程</a:t>
            </a:r>
            <a:endParaRPr lang="zh-CN" altLang="en-US" sz="2400" b="0" dirty="0">
              <a:latin typeface="华文彩云" panose="02010800040101010101" pitchFamily="2" charset="-122"/>
              <a:ea typeface="华文彩云" panose="02010800040101010101" pitchFamily="2" charset="-122"/>
            </a:endParaRPr>
          </a:p>
        </p:txBody>
      </p:sp>
      <p:sp>
        <p:nvSpPr>
          <p:cNvPr id="19" name="Rectangle 25"/>
          <p:cNvSpPr>
            <a:spLocks noChangeArrowheads="1"/>
          </p:cNvSpPr>
          <p:nvPr/>
        </p:nvSpPr>
        <p:spPr bwMode="auto">
          <a:xfrm>
            <a:off x="5957743" y="2405269"/>
            <a:ext cx="2504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2000" dirty="0">
                <a:solidFill>
                  <a:srgbClr val="0070C0"/>
                </a:solidFill>
                <a:latin typeface="Arial" panose="020B0604020202090204" pitchFamily="34" charset="0"/>
                <a:ea typeface="宋体" pitchFamily="2" charset="-122"/>
              </a:rPr>
              <a:t>数据库设计人员</a:t>
            </a:r>
            <a:r>
              <a:rPr lang="zh-CN" altLang="en-US" sz="2000" b="0" dirty="0">
                <a:latin typeface="Arial" panose="020B0604020202090204" pitchFamily="34" charset="0"/>
                <a:ea typeface="宋体" pitchFamily="2" charset="-122"/>
              </a:rPr>
              <a:t>完成</a:t>
            </a:r>
            <a:endParaRPr lang="zh-CN" altLang="en-US" sz="2000" b="0" dirty="0">
              <a:latin typeface="Arial" panose="020B0604020202090204" pitchFamily="34" charset="0"/>
              <a:ea typeface="宋体" pitchFamily="2" charset="-122"/>
            </a:endParaRPr>
          </a:p>
        </p:txBody>
      </p:sp>
      <p:sp>
        <p:nvSpPr>
          <p:cNvPr id="20" name="Rectangle 28"/>
          <p:cNvSpPr>
            <a:spLocks noChangeArrowheads="1"/>
          </p:cNvSpPr>
          <p:nvPr/>
        </p:nvSpPr>
        <p:spPr bwMode="auto">
          <a:xfrm>
            <a:off x="7757968" y="4842082"/>
            <a:ext cx="1427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000" b="0" dirty="0">
                <a:solidFill>
                  <a:srgbClr val="C00000"/>
                </a:solidFill>
                <a:latin typeface="Arial" panose="020B0604020202090204" pitchFamily="34" charset="0"/>
                <a:ea typeface="宋体" pitchFamily="2" charset="-122"/>
              </a:rPr>
              <a:t>DBMS</a:t>
            </a:r>
            <a:r>
              <a:rPr lang="zh-CN" altLang="en-US" sz="2000" b="0" dirty="0">
                <a:latin typeface="Arial" panose="020B0604020202090204" pitchFamily="34" charset="0"/>
                <a:ea typeface="宋体" pitchFamily="2" charset="-122"/>
              </a:rPr>
              <a:t>完成</a:t>
            </a:r>
            <a:endParaRPr lang="zh-CN" altLang="en-US" sz="2000" b="0" dirty="0">
              <a:latin typeface="Arial" panose="020B0604020202090204" pitchFamily="34" charset="0"/>
              <a:ea typeface="宋体" pitchFamily="2" charset="-122"/>
            </a:endParaRPr>
          </a:p>
        </p:txBody>
      </p:sp>
      <p:sp>
        <p:nvSpPr>
          <p:cNvPr id="21" name="Rectangle 29"/>
          <p:cNvSpPr>
            <a:spLocks noChangeArrowheads="1"/>
          </p:cNvSpPr>
          <p:nvPr/>
        </p:nvSpPr>
        <p:spPr bwMode="auto">
          <a:xfrm>
            <a:off x="6173643" y="3295857"/>
            <a:ext cx="25042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2000" b="0" dirty="0">
                <a:latin typeface="Arial" panose="020B0604020202090204" pitchFamily="34" charset="0"/>
                <a:ea typeface="宋体" pitchFamily="2" charset="-122"/>
              </a:rPr>
              <a:t>（</a:t>
            </a:r>
            <a:r>
              <a:rPr lang="zh-CN" altLang="en-US" sz="2000" b="0" dirty="0">
                <a:solidFill>
                  <a:srgbClr val="0070C0"/>
                </a:solidFill>
                <a:latin typeface="Arial" panose="020B0604020202090204" pitchFamily="34" charset="0"/>
                <a:ea typeface="宋体" pitchFamily="2" charset="-122"/>
              </a:rPr>
              <a:t>设计工具协助</a:t>
            </a:r>
            <a:r>
              <a:rPr lang="zh-CN" altLang="en-US" sz="2000" b="0" dirty="0">
                <a:latin typeface="Arial" panose="020B0604020202090204" pitchFamily="34" charset="0"/>
                <a:ea typeface="宋体" pitchFamily="2" charset="-122"/>
              </a:rPr>
              <a:t>）</a:t>
            </a:r>
            <a:endParaRPr lang="zh-CN" altLang="en-US" sz="2000" b="0" dirty="0">
              <a:latin typeface="Arial" panose="020B0604020202090204" pitchFamily="34" charset="0"/>
              <a:ea typeface="宋体" pitchFamily="2" charset="-122"/>
            </a:endParaRPr>
          </a:p>
          <a:p>
            <a:pPr eaLnBrk="1" hangingPunct="1">
              <a:spcBef>
                <a:spcPct val="0"/>
              </a:spcBef>
              <a:buSzTx/>
              <a:buFont typeface="Arial" panose="020B0604020202090204" pitchFamily="34" charset="0"/>
              <a:buNone/>
            </a:pPr>
            <a:r>
              <a:rPr lang="zh-CN" altLang="en-US" sz="2000" dirty="0">
                <a:solidFill>
                  <a:srgbClr val="0070C0"/>
                </a:solidFill>
                <a:latin typeface="Arial" panose="020B0604020202090204" pitchFamily="34" charset="0"/>
                <a:ea typeface="宋体" pitchFamily="2" charset="-122"/>
              </a:rPr>
              <a:t>数据库设计人员</a:t>
            </a:r>
            <a:r>
              <a:rPr lang="zh-CN" altLang="en-US" sz="2000" b="0" dirty="0">
                <a:latin typeface="Arial" panose="020B0604020202090204" pitchFamily="34" charset="0"/>
                <a:ea typeface="宋体" pitchFamily="2" charset="-122"/>
              </a:rPr>
              <a:t>完成</a:t>
            </a:r>
            <a:endParaRPr lang="zh-CN" altLang="en-US" sz="2000" b="0" dirty="0">
              <a:latin typeface="Arial" panose="020B0604020202090204" pitchFamily="34" charset="0"/>
              <a:ea typeface="宋体" pitchFamily="2" charset="-122"/>
            </a:endParaRPr>
          </a:p>
        </p:txBody>
      </p:sp>
      <p:sp>
        <p:nvSpPr>
          <p:cNvPr id="22" name="Rectangle 30"/>
          <p:cNvSpPr>
            <a:spLocks noChangeArrowheads="1"/>
          </p:cNvSpPr>
          <p:nvPr/>
        </p:nvSpPr>
        <p:spPr bwMode="auto">
          <a:xfrm>
            <a:off x="6245081" y="4303919"/>
            <a:ext cx="1123950" cy="392113"/>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逻辑模型</a:t>
            </a:r>
            <a:endParaRPr lang="zh-CN" altLang="en-US" sz="1800" b="0">
              <a:latin typeface="Arial" panose="020B0604020202090204" pitchFamily="34" charset="0"/>
              <a:ea typeface="宋体" pitchFamily="2" charset="-122"/>
            </a:endParaRPr>
          </a:p>
        </p:txBody>
      </p:sp>
      <p:sp>
        <p:nvSpPr>
          <p:cNvPr id="23" name="Rectangle 31"/>
          <p:cNvSpPr>
            <a:spLocks noChangeArrowheads="1"/>
          </p:cNvSpPr>
          <p:nvPr/>
        </p:nvSpPr>
        <p:spPr bwMode="auto">
          <a:xfrm>
            <a:off x="6245081" y="5351669"/>
            <a:ext cx="1123950" cy="392113"/>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物理模型</a:t>
            </a:r>
            <a:endParaRPr lang="zh-CN" altLang="en-US" sz="1800" b="0">
              <a:latin typeface="Arial" panose="020B0604020202090204" pitchFamily="34" charset="0"/>
              <a:ea typeface="宋体" pitchFamily="2" charset="-122"/>
            </a:endParaRPr>
          </a:p>
        </p:txBody>
      </p:sp>
      <p:cxnSp>
        <p:nvCxnSpPr>
          <p:cNvPr id="28" name="AutoShape 32"/>
          <p:cNvCxnSpPr>
            <a:cxnSpLocks noChangeShapeType="1"/>
            <a:stCxn id="9" idx="3"/>
            <a:endCxn id="22" idx="0"/>
          </p:cNvCxnSpPr>
          <p:nvPr/>
        </p:nvCxnSpPr>
        <p:spPr bwMode="auto">
          <a:xfrm>
            <a:off x="5349731" y="3943557"/>
            <a:ext cx="1457325" cy="347662"/>
          </a:xfrm>
          <a:prstGeom prst="curvedConnector2">
            <a:avLst/>
          </a:prstGeom>
          <a:noFill/>
          <a:ln w="25400">
            <a:solidFill>
              <a:srgbClr val="0070C0"/>
            </a:solidFill>
            <a:round/>
            <a:tailEnd type="stealth" w="lg" len="lg"/>
          </a:ln>
          <a:extLst>
            <a:ext uri="{909E8E84-426E-40DD-AFC4-6F175D3DCCD1}">
              <a14:hiddenFill xmlns:a14="http://schemas.microsoft.com/office/drawing/2010/main">
                <a:noFill/>
              </a14:hiddenFill>
            </a:ext>
          </a:extLst>
        </p:spPr>
      </p:cxnSp>
      <p:sp>
        <p:nvSpPr>
          <p:cNvPr id="29" name="Freeform 34"/>
          <p:cNvSpPr/>
          <p:nvPr/>
        </p:nvSpPr>
        <p:spPr bwMode="auto">
          <a:xfrm>
            <a:off x="5308456" y="1711532"/>
            <a:ext cx="649287" cy="1943100"/>
          </a:xfrm>
          <a:custGeom>
            <a:avLst/>
            <a:gdLst>
              <a:gd name="T0" fmla="*/ 0 w 409"/>
              <a:gd name="T1" fmla="*/ 0 h 1224"/>
              <a:gd name="T2" fmla="*/ 2147483646 w 409"/>
              <a:gd name="T3" fmla="*/ 2147483646 h 1224"/>
              <a:gd name="T4" fmla="*/ 0 w 409"/>
              <a:gd name="T5" fmla="*/ 2147483646 h 1224"/>
              <a:gd name="T6" fmla="*/ 0 60000 65536"/>
              <a:gd name="T7" fmla="*/ 0 60000 65536"/>
              <a:gd name="T8" fmla="*/ 0 60000 65536"/>
              <a:gd name="T9" fmla="*/ 0 w 409"/>
              <a:gd name="T10" fmla="*/ 0 h 1224"/>
              <a:gd name="T11" fmla="*/ 409 w 409"/>
              <a:gd name="T12" fmla="*/ 1224 h 1224"/>
            </a:gdLst>
            <a:ahLst/>
            <a:cxnLst>
              <a:cxn ang="T6">
                <a:pos x="T0" y="T1"/>
              </a:cxn>
              <a:cxn ang="T7">
                <a:pos x="T2" y="T3"/>
              </a:cxn>
              <a:cxn ang="T8">
                <a:pos x="T4" y="T5"/>
              </a:cxn>
            </a:cxnLst>
            <a:rect l="T9" t="T10" r="T11" b="T12"/>
            <a:pathLst>
              <a:path w="409" h="1224">
                <a:moveTo>
                  <a:pt x="0" y="0"/>
                </a:moveTo>
                <a:cubicBezTo>
                  <a:pt x="204" y="192"/>
                  <a:pt x="409" y="385"/>
                  <a:pt x="409" y="589"/>
                </a:cubicBezTo>
                <a:cubicBezTo>
                  <a:pt x="409" y="793"/>
                  <a:pt x="204" y="1008"/>
                  <a:pt x="0" y="1224"/>
                </a:cubicBezTo>
              </a:path>
            </a:pathLst>
          </a:custGeom>
          <a:noFill/>
          <a:ln w="25400" cmpd="sng">
            <a:solidFill>
              <a:srgbClr val="0070C0"/>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30" name="AutoShape 35"/>
          <p:cNvCxnSpPr>
            <a:cxnSpLocks noChangeShapeType="1"/>
            <a:stCxn id="22" idx="3"/>
            <a:endCxn id="23" idx="3"/>
          </p:cNvCxnSpPr>
          <p:nvPr/>
        </p:nvCxnSpPr>
        <p:spPr bwMode="auto">
          <a:xfrm>
            <a:off x="7381731" y="4500769"/>
            <a:ext cx="1587" cy="1047750"/>
          </a:xfrm>
          <a:prstGeom prst="curvedConnector3">
            <a:avLst>
              <a:gd name="adj1" fmla="val 22900009"/>
            </a:avLst>
          </a:prstGeom>
          <a:noFill/>
          <a:ln w="25400">
            <a:solidFill>
              <a:srgbClr val="C00000"/>
            </a:solidFill>
            <a:round/>
            <a:tailEnd type="stealth" w="lg" len="lg"/>
          </a:ln>
          <a:extLst>
            <a:ext uri="{909E8E84-426E-40DD-AFC4-6F175D3DCCD1}">
              <a14:hiddenFill xmlns:a14="http://schemas.microsoft.com/office/drawing/2010/main">
                <a:noFill/>
              </a14:hiddenFill>
            </a:ext>
          </a:extLst>
        </p:spPr>
      </p:cxnSp>
      <p:cxnSp>
        <p:nvCxnSpPr>
          <p:cNvPr id="31" name="AutoShape 36"/>
          <p:cNvCxnSpPr>
            <a:cxnSpLocks noChangeShapeType="1"/>
            <a:stCxn id="8" idx="3"/>
            <a:endCxn id="22" idx="1"/>
          </p:cNvCxnSpPr>
          <p:nvPr/>
        </p:nvCxnSpPr>
        <p:spPr bwMode="auto">
          <a:xfrm flipV="1">
            <a:off x="5754543" y="4500769"/>
            <a:ext cx="477838" cy="595313"/>
          </a:xfrm>
          <a:prstGeom prst="straightConnector1">
            <a:avLst/>
          </a:prstGeom>
          <a:noFill/>
          <a:ln w="25400">
            <a:solidFill>
              <a:schemeClr val="tx1"/>
            </a:solidFill>
            <a:prstDash val="dash"/>
            <a:round/>
            <a:tailEnd type="stealth" w="lg" len="lg"/>
          </a:ln>
          <a:extLst>
            <a:ext uri="{909E8E84-426E-40DD-AFC4-6F175D3DCCD1}">
              <a14:hiddenFill xmlns:a14="http://schemas.microsoft.com/office/drawing/2010/main">
                <a:noFill/>
              </a14:hiddenFill>
            </a:ext>
          </a:extLst>
        </p:spPr>
      </p:cxnSp>
      <p:cxnSp>
        <p:nvCxnSpPr>
          <p:cNvPr id="32" name="AutoShape 37"/>
          <p:cNvCxnSpPr>
            <a:cxnSpLocks noChangeShapeType="1"/>
            <a:stCxn id="8" idx="3"/>
            <a:endCxn id="23" idx="1"/>
          </p:cNvCxnSpPr>
          <p:nvPr/>
        </p:nvCxnSpPr>
        <p:spPr bwMode="auto">
          <a:xfrm>
            <a:off x="5754543" y="5096082"/>
            <a:ext cx="477838" cy="452437"/>
          </a:xfrm>
          <a:prstGeom prst="straightConnector1">
            <a:avLst/>
          </a:prstGeom>
          <a:noFill/>
          <a:ln w="25400">
            <a:solidFill>
              <a:schemeClr val="tx1"/>
            </a:solidFill>
            <a:prstDash val="dash"/>
            <a:round/>
            <a:tailEnd type="stealth"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par>
                                <p:cTn id="14" presetID="4" presetClass="entr" presetSubtype="16"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ox(in)">
                                      <p:cBhvr>
                                        <p:cTn id="16" dur="500"/>
                                        <p:tgtEl>
                                          <p:spTgt spid="1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1+#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0-#ppt_w/2"/>
                                          </p:val>
                                        </p:tav>
                                        <p:tav tm="100000">
                                          <p:val>
                                            <p:strVal val="#ppt_x"/>
                                          </p:val>
                                        </p:tav>
                                      </p:tavLst>
                                    </p:anim>
                                    <p:anim calcmode="lin" valueType="num">
                                      <p:cBhvr additive="base">
                                        <p:cTn id="49" dur="500" fill="hold"/>
                                        <p:tgtEl>
                                          <p:spTgt spid="22"/>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0-#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0-#ppt_w/2"/>
                                          </p:val>
                                        </p:tav>
                                        <p:tav tm="100000">
                                          <p:val>
                                            <p:strVal val="#ppt_x"/>
                                          </p:val>
                                        </p:tav>
                                      </p:tavLst>
                                    </p:anim>
                                    <p:anim calcmode="lin" valueType="num">
                                      <p:cBhvr additive="base">
                                        <p:cTn id="57" dur="500" fill="hold"/>
                                        <p:tgtEl>
                                          <p:spTgt spid="31"/>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0-#ppt_w/2"/>
                                          </p:val>
                                        </p:tav>
                                        <p:tav tm="100000">
                                          <p:val>
                                            <p:strVal val="#ppt_x"/>
                                          </p:val>
                                        </p:tav>
                                      </p:tavLst>
                                    </p:anim>
                                    <p:anim calcmode="lin" valueType="num">
                                      <p:cBhvr additive="base">
                                        <p:cTn id="61"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nodeType="click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ppt_x"/>
                                          </p:val>
                                        </p:tav>
                                        <p:tav tm="100000">
                                          <p:val>
                                            <p:strVal val="#ppt_x"/>
                                          </p:val>
                                        </p:tav>
                                      </p:tavLst>
                                    </p:anim>
                                    <p:anim calcmode="lin" valueType="num">
                                      <p:cBhvr additive="base">
                                        <p:cTn id="67" dur="500" fill="hold"/>
                                        <p:tgtEl>
                                          <p:spTgt spid="28"/>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additive="base">
                                        <p:cTn id="70" dur="500" fill="hold"/>
                                        <p:tgtEl>
                                          <p:spTgt spid="21"/>
                                        </p:tgtEl>
                                        <p:attrNameLst>
                                          <p:attrName>ppt_x</p:attrName>
                                        </p:attrNameLst>
                                      </p:cBhvr>
                                      <p:tavLst>
                                        <p:tav tm="0">
                                          <p:val>
                                            <p:strVal val="#ppt_x"/>
                                          </p:val>
                                        </p:tav>
                                        <p:tav tm="100000">
                                          <p:val>
                                            <p:strVal val="#ppt_x"/>
                                          </p:val>
                                        </p:tav>
                                      </p:tavLst>
                                    </p:anim>
                                    <p:anim calcmode="lin" valueType="num">
                                      <p:cBhvr additive="base">
                                        <p:cTn id="71"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fill="hold"/>
                                        <p:tgtEl>
                                          <p:spTgt spid="30"/>
                                        </p:tgtEl>
                                        <p:attrNameLst>
                                          <p:attrName>ppt_x</p:attrName>
                                        </p:attrNameLst>
                                      </p:cBhvr>
                                      <p:tavLst>
                                        <p:tav tm="0">
                                          <p:val>
                                            <p:strVal val="1+#ppt_w/2"/>
                                          </p:val>
                                        </p:tav>
                                        <p:tav tm="100000">
                                          <p:val>
                                            <p:strVal val="#ppt_x"/>
                                          </p:val>
                                        </p:tav>
                                      </p:tavLst>
                                    </p:anim>
                                    <p:anim calcmode="lin" valueType="num">
                                      <p:cBhvr additive="base">
                                        <p:cTn id="77" dur="500" fill="hold"/>
                                        <p:tgtEl>
                                          <p:spTgt spid="30"/>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additive="base">
                                        <p:cTn id="80" dur="500" fill="hold"/>
                                        <p:tgtEl>
                                          <p:spTgt spid="20"/>
                                        </p:tgtEl>
                                        <p:attrNameLst>
                                          <p:attrName>ppt_x</p:attrName>
                                        </p:attrNameLst>
                                      </p:cBhvr>
                                      <p:tavLst>
                                        <p:tav tm="0">
                                          <p:val>
                                            <p:strVal val="1+#ppt_w/2"/>
                                          </p:val>
                                        </p:tav>
                                        <p:tav tm="100000">
                                          <p:val>
                                            <p:strVal val="#ppt_x"/>
                                          </p:val>
                                        </p:tav>
                                      </p:tavLst>
                                    </p:anim>
                                    <p:anim calcmode="lin" valueType="num">
                                      <p:cBhvr additive="base">
                                        <p:cTn id="8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nimBg="1" autoUpdateAnimBg="0"/>
      <p:bldP spid="12" grpId="0" autoUpdateAnimBg="0"/>
      <p:bldP spid="13" grpId="0" autoUpdateAnimBg="0"/>
      <p:bldP spid="19" grpId="0" autoUpdateAnimBg="0"/>
      <p:bldP spid="20" grpId="0" autoUpdateAnimBg="0"/>
      <p:bldP spid="21" grpId="0" autoUpdateAnimBg="0"/>
      <p:bldP spid="22" grpId="0" animBg="1" autoUpdateAnimBg="0"/>
      <p:bldP spid="2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33" name="Rectangle 3"/>
          <p:cNvSpPr txBox="1">
            <a:spLocks noChangeArrowheads="1"/>
          </p:cNvSpPr>
          <p:nvPr/>
        </p:nvSpPr>
        <p:spPr>
          <a:xfrm>
            <a:off x="316345" y="1530206"/>
            <a:ext cx="8458200" cy="627062"/>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zh-CN"/>
              <a:t>认识和处理的过程：</a:t>
            </a:r>
            <a:endParaRPr lang="zh-CN" altLang="zh-CN"/>
          </a:p>
        </p:txBody>
      </p:sp>
      <p:grpSp>
        <p:nvGrpSpPr>
          <p:cNvPr id="34" name="Group 5"/>
          <p:cNvGrpSpPr/>
          <p:nvPr/>
        </p:nvGrpSpPr>
        <p:grpSpPr bwMode="auto">
          <a:xfrm>
            <a:off x="316345" y="2366818"/>
            <a:ext cx="8382000" cy="3810000"/>
            <a:chOff x="0" y="0"/>
            <a:chExt cx="5280" cy="2400"/>
          </a:xfrm>
        </p:grpSpPr>
        <p:sp>
          <p:nvSpPr>
            <p:cNvPr id="35" name="Rectangle 5"/>
            <p:cNvSpPr>
              <a:spLocks noChangeArrowheads="1"/>
            </p:cNvSpPr>
            <p:nvPr/>
          </p:nvSpPr>
          <p:spPr bwMode="auto">
            <a:xfrm>
              <a:off x="96" y="432"/>
              <a:ext cx="960" cy="43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客观事物及</a:t>
              </a:r>
              <a:endParaRPr lang="zh-CN" altLang="en-US" sz="1800" b="0">
                <a:latin typeface="Arial" panose="020B0604020202090204" pitchFamily="34" charset="0"/>
                <a:ea typeface="宋体" pitchFamily="2" charset="-122"/>
              </a:endParaRPr>
            </a:p>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事物间的联系</a:t>
              </a:r>
              <a:endParaRPr lang="zh-CN" altLang="en-US" sz="1800" b="0">
                <a:latin typeface="Arial" panose="020B0604020202090204" pitchFamily="34" charset="0"/>
                <a:ea typeface="宋体" pitchFamily="2" charset="-122"/>
              </a:endParaRPr>
            </a:p>
          </p:txBody>
        </p:sp>
        <p:sp>
          <p:nvSpPr>
            <p:cNvPr id="36" name="Rectangle 6"/>
            <p:cNvSpPr>
              <a:spLocks noChangeArrowheads="1"/>
            </p:cNvSpPr>
            <p:nvPr/>
          </p:nvSpPr>
          <p:spPr bwMode="auto">
            <a:xfrm>
              <a:off x="1968" y="432"/>
              <a:ext cx="960" cy="43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信息</a:t>
              </a:r>
              <a:endParaRPr lang="zh-CN" altLang="en-US" sz="1800" b="0">
                <a:latin typeface="Arial" panose="020B0604020202090204" pitchFamily="34" charset="0"/>
                <a:ea typeface="宋体" pitchFamily="2" charset="-122"/>
              </a:endParaRPr>
            </a:p>
          </p:txBody>
        </p:sp>
        <p:sp>
          <p:nvSpPr>
            <p:cNvPr id="37" name="Rectangle 7"/>
            <p:cNvSpPr>
              <a:spLocks noChangeArrowheads="1"/>
            </p:cNvSpPr>
            <p:nvPr/>
          </p:nvSpPr>
          <p:spPr bwMode="auto">
            <a:xfrm>
              <a:off x="3840" y="432"/>
              <a:ext cx="960" cy="43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数据</a:t>
              </a:r>
              <a:endParaRPr lang="zh-CN" altLang="en-US" sz="1800" b="0">
                <a:latin typeface="Arial" panose="020B0604020202090204" pitchFamily="34" charset="0"/>
                <a:ea typeface="宋体" pitchFamily="2" charset="-122"/>
              </a:endParaRPr>
            </a:p>
          </p:txBody>
        </p:sp>
        <p:sp>
          <p:nvSpPr>
            <p:cNvPr id="38" name="Line 8"/>
            <p:cNvSpPr>
              <a:spLocks noChangeShapeType="1"/>
            </p:cNvSpPr>
            <p:nvPr/>
          </p:nvSpPr>
          <p:spPr bwMode="auto">
            <a:xfrm>
              <a:off x="1056" y="768"/>
              <a:ext cx="91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a:off x="2928" y="768"/>
              <a:ext cx="91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928" y="576"/>
              <a:ext cx="912" cy="0"/>
            </a:xfrm>
            <a:prstGeom prst="line">
              <a:avLst/>
            </a:prstGeom>
            <a:noFill/>
            <a:ln w="1905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11"/>
            <p:cNvSpPr>
              <a:spLocks noChangeShapeType="1"/>
            </p:cNvSpPr>
            <p:nvPr/>
          </p:nvSpPr>
          <p:spPr bwMode="auto">
            <a:xfrm flipH="1">
              <a:off x="1056" y="576"/>
              <a:ext cx="912" cy="0"/>
            </a:xfrm>
            <a:prstGeom prst="line">
              <a:avLst/>
            </a:prstGeom>
            <a:noFill/>
            <a:ln w="1905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Rectangle 12"/>
            <p:cNvSpPr>
              <a:spLocks noChangeArrowheads="1"/>
            </p:cNvSpPr>
            <p:nvPr/>
          </p:nvSpPr>
          <p:spPr bwMode="auto">
            <a:xfrm>
              <a:off x="1056" y="768"/>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反映（抽象）</a:t>
              </a:r>
              <a:endParaRPr lang="zh-CN" altLang="en-US" sz="1800" b="0">
                <a:latin typeface="Arial" panose="020B0604020202090204" pitchFamily="34" charset="0"/>
                <a:ea typeface="宋体" pitchFamily="2" charset="-122"/>
              </a:endParaRPr>
            </a:p>
          </p:txBody>
        </p:sp>
        <p:sp>
          <p:nvSpPr>
            <p:cNvPr id="43" name="Rectangle 13"/>
            <p:cNvSpPr>
              <a:spLocks noChangeArrowheads="1"/>
            </p:cNvSpPr>
            <p:nvPr/>
          </p:nvSpPr>
          <p:spPr bwMode="auto">
            <a:xfrm>
              <a:off x="1056" y="336"/>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作用、指导</a:t>
              </a:r>
              <a:endParaRPr lang="zh-CN" altLang="en-US" sz="1800" b="0">
                <a:latin typeface="Arial" panose="020B0604020202090204" pitchFamily="34" charset="0"/>
                <a:ea typeface="宋体" pitchFamily="2" charset="-122"/>
              </a:endParaRPr>
            </a:p>
          </p:txBody>
        </p:sp>
        <p:sp>
          <p:nvSpPr>
            <p:cNvPr id="44" name="Rectangle 14"/>
            <p:cNvSpPr>
              <a:spLocks noChangeArrowheads="1"/>
            </p:cNvSpPr>
            <p:nvPr/>
          </p:nvSpPr>
          <p:spPr bwMode="auto">
            <a:xfrm>
              <a:off x="2880" y="768"/>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数据化</a:t>
              </a:r>
              <a:endParaRPr lang="zh-CN" altLang="en-US" sz="1800" b="0">
                <a:latin typeface="Arial" panose="020B0604020202090204" pitchFamily="34" charset="0"/>
                <a:ea typeface="宋体" pitchFamily="2" charset="-122"/>
              </a:endParaRPr>
            </a:p>
          </p:txBody>
        </p:sp>
        <p:sp>
          <p:nvSpPr>
            <p:cNvPr id="45" name="Rectangle 15"/>
            <p:cNvSpPr>
              <a:spLocks noChangeArrowheads="1"/>
            </p:cNvSpPr>
            <p:nvPr/>
          </p:nvSpPr>
          <p:spPr bwMode="auto">
            <a:xfrm>
              <a:off x="2880" y="336"/>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信息化</a:t>
              </a:r>
              <a:endParaRPr lang="zh-CN" altLang="en-US" sz="1800" b="0">
                <a:latin typeface="Arial" panose="020B0604020202090204" pitchFamily="34" charset="0"/>
                <a:ea typeface="宋体" pitchFamily="2" charset="-122"/>
              </a:endParaRPr>
            </a:p>
          </p:txBody>
        </p:sp>
        <p:sp>
          <p:nvSpPr>
            <p:cNvPr id="46" name="AutoShape 16"/>
            <p:cNvSpPr>
              <a:spLocks noChangeArrowheads="1"/>
            </p:cNvSpPr>
            <p:nvPr/>
          </p:nvSpPr>
          <p:spPr bwMode="auto">
            <a:xfrm>
              <a:off x="0" y="1056"/>
              <a:ext cx="1104" cy="480"/>
            </a:xfrm>
            <a:prstGeom prst="diamond">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构成</a:t>
              </a:r>
              <a:endParaRPr lang="zh-CN" altLang="en-US" sz="1800" b="0">
                <a:latin typeface="Arial" panose="020B0604020202090204" pitchFamily="34" charset="0"/>
                <a:ea typeface="宋体" pitchFamily="2" charset="-122"/>
              </a:endParaRPr>
            </a:p>
          </p:txBody>
        </p:sp>
        <p:sp>
          <p:nvSpPr>
            <p:cNvPr id="47" name="AutoShape 17"/>
            <p:cNvSpPr>
              <a:spLocks noChangeArrowheads="1"/>
            </p:cNvSpPr>
            <p:nvPr/>
          </p:nvSpPr>
          <p:spPr bwMode="auto">
            <a:xfrm>
              <a:off x="1872" y="1056"/>
              <a:ext cx="1104" cy="480"/>
            </a:xfrm>
            <a:prstGeom prst="diamond">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概念模型</a:t>
              </a:r>
              <a:endParaRPr lang="zh-CN" altLang="en-US" sz="1800" b="0">
                <a:latin typeface="Arial" panose="020B0604020202090204" pitchFamily="34" charset="0"/>
                <a:ea typeface="宋体" pitchFamily="2" charset="-122"/>
              </a:endParaRPr>
            </a:p>
          </p:txBody>
        </p:sp>
        <p:sp>
          <p:nvSpPr>
            <p:cNvPr id="48" name="AutoShape 18"/>
            <p:cNvSpPr>
              <a:spLocks noChangeArrowheads="1"/>
            </p:cNvSpPr>
            <p:nvPr/>
          </p:nvSpPr>
          <p:spPr bwMode="auto">
            <a:xfrm>
              <a:off x="3744" y="1056"/>
              <a:ext cx="1104" cy="480"/>
            </a:xfrm>
            <a:prstGeom prst="diamond">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数据模型</a:t>
              </a:r>
              <a:endParaRPr lang="zh-CN" altLang="en-US" sz="1800" b="0">
                <a:latin typeface="Arial" panose="020B0604020202090204" pitchFamily="34" charset="0"/>
                <a:ea typeface="宋体" pitchFamily="2" charset="-122"/>
              </a:endParaRPr>
            </a:p>
          </p:txBody>
        </p:sp>
        <p:sp>
          <p:nvSpPr>
            <p:cNvPr id="49" name="Rectangle 19"/>
            <p:cNvSpPr>
              <a:spLocks noChangeArrowheads="1"/>
            </p:cNvSpPr>
            <p:nvPr/>
          </p:nvSpPr>
          <p:spPr bwMode="auto">
            <a:xfrm>
              <a:off x="48" y="1728"/>
              <a:ext cx="960" cy="33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现实世界</a:t>
              </a:r>
              <a:endParaRPr lang="zh-CN" altLang="en-US" sz="1800" b="0">
                <a:latin typeface="Arial" panose="020B0604020202090204" pitchFamily="34" charset="0"/>
                <a:ea typeface="宋体" pitchFamily="2" charset="-122"/>
              </a:endParaRPr>
            </a:p>
          </p:txBody>
        </p:sp>
        <p:sp>
          <p:nvSpPr>
            <p:cNvPr id="50" name="Rectangle 20"/>
            <p:cNvSpPr>
              <a:spLocks noChangeArrowheads="1"/>
            </p:cNvSpPr>
            <p:nvPr/>
          </p:nvSpPr>
          <p:spPr bwMode="auto">
            <a:xfrm>
              <a:off x="1920" y="1728"/>
              <a:ext cx="960" cy="33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信息世界</a:t>
              </a:r>
              <a:endParaRPr lang="zh-CN" altLang="en-US" sz="1800" b="0">
                <a:latin typeface="Arial" panose="020B0604020202090204" pitchFamily="34" charset="0"/>
                <a:ea typeface="宋体" pitchFamily="2" charset="-122"/>
              </a:endParaRPr>
            </a:p>
          </p:txBody>
        </p:sp>
        <p:sp>
          <p:nvSpPr>
            <p:cNvPr id="51" name="Rectangle 21"/>
            <p:cNvSpPr>
              <a:spLocks noChangeArrowheads="1"/>
            </p:cNvSpPr>
            <p:nvPr/>
          </p:nvSpPr>
          <p:spPr bwMode="auto">
            <a:xfrm>
              <a:off x="3792" y="1728"/>
              <a:ext cx="960" cy="33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机器世界</a:t>
              </a:r>
              <a:endParaRPr lang="zh-CN" altLang="en-US" sz="1800" b="0">
                <a:latin typeface="Arial" panose="020B0604020202090204" pitchFamily="34" charset="0"/>
                <a:ea typeface="宋体" pitchFamily="2" charset="-122"/>
              </a:endParaRPr>
            </a:p>
          </p:txBody>
        </p:sp>
        <p:sp>
          <p:nvSpPr>
            <p:cNvPr id="52" name="Rectangle 22"/>
            <p:cNvSpPr>
              <a:spLocks noChangeArrowheads="1"/>
            </p:cNvSpPr>
            <p:nvPr/>
          </p:nvSpPr>
          <p:spPr bwMode="auto">
            <a:xfrm>
              <a:off x="1056" y="1152"/>
              <a:ext cx="6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客观存在</a:t>
              </a:r>
              <a:endParaRPr lang="zh-CN" altLang="en-US" sz="1800" b="0">
                <a:latin typeface="Arial" panose="020B0604020202090204" pitchFamily="34" charset="0"/>
                <a:ea typeface="宋体" pitchFamily="2" charset="-122"/>
              </a:endParaRPr>
            </a:p>
          </p:txBody>
        </p:sp>
        <p:sp>
          <p:nvSpPr>
            <p:cNvPr id="53" name="Rectangle 23"/>
            <p:cNvSpPr>
              <a:spLocks noChangeArrowheads="1"/>
            </p:cNvSpPr>
            <p:nvPr/>
          </p:nvSpPr>
          <p:spPr bwMode="auto">
            <a:xfrm>
              <a:off x="2976" y="1152"/>
              <a:ext cx="6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规范信息</a:t>
              </a:r>
              <a:endParaRPr lang="zh-CN" altLang="en-US" sz="1800" b="0">
                <a:latin typeface="Arial" panose="020B0604020202090204" pitchFamily="34" charset="0"/>
                <a:ea typeface="宋体" pitchFamily="2" charset="-122"/>
              </a:endParaRPr>
            </a:p>
          </p:txBody>
        </p:sp>
        <p:sp>
          <p:nvSpPr>
            <p:cNvPr id="54" name="Rectangle 24"/>
            <p:cNvSpPr>
              <a:spLocks noChangeArrowheads="1"/>
            </p:cNvSpPr>
            <p:nvPr/>
          </p:nvSpPr>
          <p:spPr bwMode="auto">
            <a:xfrm>
              <a:off x="4896" y="816"/>
              <a:ext cx="384"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分类</a:t>
              </a:r>
              <a:endParaRPr lang="zh-CN" altLang="en-US" sz="1800" b="0">
                <a:latin typeface="Arial" panose="020B0604020202090204" pitchFamily="34" charset="0"/>
                <a:ea typeface="宋体" pitchFamily="2" charset="-122"/>
              </a:endParaRPr>
            </a:p>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组织</a:t>
              </a:r>
              <a:endParaRPr lang="zh-CN" altLang="en-US" sz="1800" b="0">
                <a:latin typeface="Arial" panose="020B0604020202090204" pitchFamily="34" charset="0"/>
                <a:ea typeface="宋体" pitchFamily="2" charset="-122"/>
              </a:endParaRPr>
            </a:p>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编码</a:t>
              </a:r>
              <a:endParaRPr lang="zh-CN" altLang="en-US" sz="1800" b="0">
                <a:latin typeface="Arial" panose="020B0604020202090204" pitchFamily="34" charset="0"/>
                <a:ea typeface="宋体" pitchFamily="2" charset="-122"/>
              </a:endParaRPr>
            </a:p>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存储</a:t>
              </a:r>
              <a:endParaRPr lang="zh-CN" altLang="en-US" sz="1800" b="0">
                <a:latin typeface="Arial" panose="020B0604020202090204" pitchFamily="34" charset="0"/>
                <a:ea typeface="宋体" pitchFamily="2" charset="-122"/>
              </a:endParaRPr>
            </a:p>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检索</a:t>
              </a:r>
              <a:endParaRPr lang="zh-CN" altLang="en-US" sz="1800" b="0">
                <a:latin typeface="Arial" panose="020B0604020202090204" pitchFamily="34" charset="0"/>
                <a:ea typeface="宋体" pitchFamily="2" charset="-122"/>
              </a:endParaRPr>
            </a:p>
          </p:txBody>
        </p:sp>
        <p:sp>
          <p:nvSpPr>
            <p:cNvPr id="55" name="Line 25"/>
            <p:cNvSpPr>
              <a:spLocks noChangeShapeType="1"/>
            </p:cNvSpPr>
            <p:nvPr/>
          </p:nvSpPr>
          <p:spPr bwMode="auto">
            <a:xfrm>
              <a:off x="537" y="864"/>
              <a:ext cx="0" cy="19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Line 26"/>
            <p:cNvSpPr>
              <a:spLocks noChangeShapeType="1"/>
            </p:cNvSpPr>
            <p:nvPr/>
          </p:nvSpPr>
          <p:spPr bwMode="auto">
            <a:xfrm>
              <a:off x="2430" y="864"/>
              <a:ext cx="0" cy="19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 name="Line 27"/>
            <p:cNvSpPr>
              <a:spLocks noChangeShapeType="1"/>
            </p:cNvSpPr>
            <p:nvPr/>
          </p:nvSpPr>
          <p:spPr bwMode="auto">
            <a:xfrm>
              <a:off x="4290" y="864"/>
              <a:ext cx="0" cy="19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Line 28"/>
            <p:cNvSpPr>
              <a:spLocks noChangeShapeType="1"/>
            </p:cNvSpPr>
            <p:nvPr/>
          </p:nvSpPr>
          <p:spPr bwMode="auto">
            <a:xfrm>
              <a:off x="546" y="1536"/>
              <a:ext cx="0" cy="192"/>
            </a:xfrm>
            <a:prstGeom prst="line">
              <a:avLst/>
            </a:prstGeom>
            <a:noFill/>
            <a:ln w="19050">
              <a:solidFill>
                <a:schemeClr val="tx1"/>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9" name="Line 29"/>
            <p:cNvSpPr>
              <a:spLocks noChangeShapeType="1"/>
            </p:cNvSpPr>
            <p:nvPr/>
          </p:nvSpPr>
          <p:spPr bwMode="auto">
            <a:xfrm>
              <a:off x="2418" y="1536"/>
              <a:ext cx="0" cy="192"/>
            </a:xfrm>
            <a:prstGeom prst="line">
              <a:avLst/>
            </a:prstGeom>
            <a:noFill/>
            <a:ln w="19050">
              <a:solidFill>
                <a:schemeClr val="tx1"/>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30"/>
            <p:cNvSpPr>
              <a:spLocks noChangeShapeType="1"/>
            </p:cNvSpPr>
            <p:nvPr/>
          </p:nvSpPr>
          <p:spPr bwMode="auto">
            <a:xfrm>
              <a:off x="4293" y="1536"/>
              <a:ext cx="0" cy="192"/>
            </a:xfrm>
            <a:prstGeom prst="line">
              <a:avLst/>
            </a:prstGeom>
            <a:noFill/>
            <a:ln w="19050">
              <a:solidFill>
                <a:schemeClr val="tx1"/>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31"/>
            <p:cNvSpPr>
              <a:spLocks noChangeShapeType="1"/>
            </p:cNvSpPr>
            <p:nvPr/>
          </p:nvSpPr>
          <p:spPr bwMode="auto">
            <a:xfrm flipH="1">
              <a:off x="48" y="240"/>
              <a:ext cx="475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Line 32"/>
            <p:cNvSpPr>
              <a:spLocks noChangeShapeType="1"/>
            </p:cNvSpPr>
            <p:nvPr/>
          </p:nvSpPr>
          <p:spPr bwMode="auto">
            <a:xfrm>
              <a:off x="48" y="2160"/>
              <a:ext cx="475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 name="Rectangle 33"/>
            <p:cNvSpPr>
              <a:spLocks noChangeArrowheads="1"/>
            </p:cNvSpPr>
            <p:nvPr/>
          </p:nvSpPr>
          <p:spPr bwMode="auto">
            <a:xfrm>
              <a:off x="1680" y="0"/>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指导、决策依据</a:t>
              </a:r>
              <a:endParaRPr lang="zh-CN" altLang="en-US" sz="1800" b="0">
                <a:latin typeface="Arial" panose="020B0604020202090204" pitchFamily="34" charset="0"/>
                <a:ea typeface="宋体" pitchFamily="2" charset="-122"/>
              </a:endParaRPr>
            </a:p>
          </p:txBody>
        </p:sp>
        <p:sp>
          <p:nvSpPr>
            <p:cNvPr id="64" name="Rectangle 34"/>
            <p:cNvSpPr>
              <a:spLocks noChangeArrowheads="1"/>
            </p:cNvSpPr>
            <p:nvPr/>
          </p:nvSpPr>
          <p:spPr bwMode="auto">
            <a:xfrm>
              <a:off x="1920" y="2160"/>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反映</a:t>
              </a:r>
              <a:endParaRPr lang="zh-CN" altLang="en-US" sz="1800" b="0">
                <a:latin typeface="Arial" panose="020B0604020202090204"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ChangeArrowheads="1"/>
          </p:cNvSpPr>
          <p:nvPr/>
        </p:nvSpPr>
        <p:spPr bwMode="auto">
          <a:xfrm>
            <a:off x="457200" y="11430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lnSpc>
                <a:spcPct val="90000"/>
              </a:lnSpc>
              <a:spcBef>
                <a:spcPct val="20000"/>
              </a:spcBef>
              <a:buClr>
                <a:schemeClr val="folHlink"/>
              </a:buClr>
              <a:buSzPct val="90000"/>
              <a:buFont typeface="Wingdings" panose="05000000000000000000" pitchFamily="2" charset="2"/>
              <a:buChar char="n"/>
            </a:pPr>
            <a:r>
              <a:rPr lang="zh-CN" altLang="en-US" sz="2400" b="0" dirty="0">
                <a:latin typeface="Arial" panose="020B0604020202090204" pitchFamily="34" charset="0"/>
                <a:ea typeface="宋体" pitchFamily="2" charset="-122"/>
              </a:rPr>
              <a:t>概念模型是信息建模，是对现实世界的事物符号化的描述，为计算机处理做准备。常用的概念模型是</a:t>
            </a:r>
            <a:r>
              <a:rPr lang="en-US" altLang="zh-CN" sz="2400" dirty="0">
                <a:latin typeface="Arial" panose="020B0604020202090204" pitchFamily="34" charset="0"/>
                <a:ea typeface="宋体" pitchFamily="2" charset="-122"/>
              </a:rPr>
              <a:t>E-R</a:t>
            </a:r>
            <a:r>
              <a:rPr lang="zh-CN" altLang="en-US" sz="2400" dirty="0">
                <a:latin typeface="Arial" panose="020B0604020202090204" pitchFamily="34" charset="0"/>
                <a:ea typeface="宋体" pitchFamily="2" charset="-122"/>
              </a:rPr>
              <a:t>图</a:t>
            </a:r>
            <a:r>
              <a:rPr lang="en-US" altLang="zh-CN" sz="2400" b="0" dirty="0">
                <a:latin typeface="Arial" panose="020B0604020202090204" pitchFamily="34" charset="0"/>
                <a:ea typeface="宋体" pitchFamily="2" charset="-122"/>
              </a:rPr>
              <a:t>(Entity-Relationship Diagram)</a:t>
            </a:r>
            <a:r>
              <a:rPr lang="zh-CN" altLang="en-US" sz="2400" b="0" dirty="0">
                <a:latin typeface="Arial" panose="020B0604020202090204" pitchFamily="34" charset="0"/>
                <a:ea typeface="宋体" pitchFamily="2" charset="-122"/>
              </a:rPr>
              <a:t>。</a:t>
            </a:r>
            <a:endParaRPr lang="zh-CN" altLang="en-US" sz="2400" b="0" dirty="0">
              <a:latin typeface="Arial" panose="020B0604020202090204" pitchFamily="34" charset="0"/>
              <a:ea typeface="宋体" pitchFamily="2" charset="-122"/>
            </a:endParaRPr>
          </a:p>
          <a:p>
            <a:pPr eaLnBrk="1" hangingPunct="1">
              <a:lnSpc>
                <a:spcPct val="90000"/>
              </a:lnSpc>
              <a:spcBef>
                <a:spcPct val="20000"/>
              </a:spcBef>
              <a:buClr>
                <a:schemeClr val="folHlink"/>
              </a:buClr>
              <a:buSzPct val="90000"/>
              <a:buFont typeface="Wingdings" panose="05000000000000000000" pitchFamily="2" charset="2"/>
              <a:buChar char="n"/>
            </a:pPr>
            <a:r>
              <a:rPr lang="zh-CN" altLang="en-US" sz="2400" b="0" dirty="0">
                <a:latin typeface="Arial" panose="020B0604020202090204" pitchFamily="34" charset="0"/>
                <a:ea typeface="宋体" pitchFamily="2" charset="-122"/>
              </a:rPr>
              <a:t>信息世界的主要概念</a:t>
            </a:r>
            <a:endParaRPr lang="zh-CN" altLang="en-US" sz="2400" b="0" dirty="0">
              <a:latin typeface="Arial" panose="020B0604020202090204" pitchFamily="34" charset="0"/>
              <a:ea typeface="宋体" pitchFamily="2" charset="-122"/>
            </a:endParaRPr>
          </a:p>
          <a:p>
            <a:pPr lvl="1" eaLnBrk="1" hangingPunct="1">
              <a:spcBef>
                <a:spcPct val="20000"/>
              </a:spcBef>
              <a:buClr>
                <a:schemeClr val="accent1"/>
              </a:buClr>
              <a:buSzPct val="75000"/>
              <a:buFont typeface="Wingdings" panose="05000000000000000000" pitchFamily="2" charset="2"/>
              <a:buChar char="n"/>
            </a:pPr>
            <a:r>
              <a:rPr lang="zh-CN" altLang="en-US" sz="2200" b="0" dirty="0">
                <a:latin typeface="Arial" panose="020B0604020202090204" pitchFamily="34" charset="0"/>
                <a:ea typeface="宋体" pitchFamily="2" charset="-122"/>
              </a:rPr>
              <a:t>实体</a:t>
            </a:r>
            <a:r>
              <a:rPr lang="en-US" altLang="zh-CN" sz="2200" b="0" dirty="0">
                <a:latin typeface="Arial" panose="020B0604020202090204" pitchFamily="34" charset="0"/>
                <a:ea typeface="宋体" pitchFamily="2" charset="-122"/>
              </a:rPr>
              <a:t>(Entity):</a:t>
            </a:r>
            <a:r>
              <a:rPr lang="zh-CN" altLang="en-US" sz="2200" b="0" dirty="0">
                <a:latin typeface="Arial" panose="020B0604020202090204" pitchFamily="34" charset="0"/>
                <a:ea typeface="宋体" pitchFamily="2" charset="-122"/>
              </a:rPr>
              <a:t>客观存在的各类事物。分为弱实体和强实体。</a:t>
            </a:r>
            <a:endParaRPr lang="zh-CN" altLang="en-US" sz="2200" b="0" dirty="0">
              <a:latin typeface="Arial" panose="020B0604020202090204" pitchFamily="34" charset="0"/>
              <a:ea typeface="宋体" pitchFamily="2" charset="-122"/>
            </a:endParaRPr>
          </a:p>
          <a:p>
            <a:pPr lvl="1" eaLnBrk="1" hangingPunct="1">
              <a:spcBef>
                <a:spcPct val="20000"/>
              </a:spcBef>
              <a:buClr>
                <a:schemeClr val="accent1"/>
              </a:buClr>
              <a:buSzPct val="75000"/>
              <a:buFont typeface="Wingdings" panose="05000000000000000000" pitchFamily="2" charset="2"/>
              <a:buChar char="n"/>
            </a:pPr>
            <a:r>
              <a:rPr lang="zh-CN" altLang="en-US" sz="2200" b="0" dirty="0">
                <a:latin typeface="Arial" panose="020B0604020202090204" pitchFamily="34" charset="0"/>
                <a:ea typeface="宋体" pitchFamily="2" charset="-122"/>
              </a:rPr>
              <a:t>属性</a:t>
            </a:r>
            <a:r>
              <a:rPr lang="en-US" altLang="zh-CN" sz="2200" b="0" dirty="0">
                <a:latin typeface="Arial" panose="020B0604020202090204" pitchFamily="34" charset="0"/>
                <a:ea typeface="宋体" pitchFamily="2" charset="-122"/>
              </a:rPr>
              <a:t>(Attribute):</a:t>
            </a:r>
            <a:r>
              <a:rPr lang="zh-CN" altLang="en-US" sz="2200" b="0" dirty="0">
                <a:latin typeface="Arial" panose="020B0604020202090204" pitchFamily="34" charset="0"/>
                <a:ea typeface="宋体" pitchFamily="2" charset="-122"/>
              </a:rPr>
              <a:t>实体所具有的特性。有组合属性、多值属性、派生属性。</a:t>
            </a:r>
            <a:endParaRPr lang="zh-CN" altLang="en-US" sz="2200" b="0" dirty="0">
              <a:latin typeface="Arial" panose="020B0604020202090204" pitchFamily="34" charset="0"/>
              <a:ea typeface="宋体" pitchFamily="2" charset="-122"/>
            </a:endParaRPr>
          </a:p>
          <a:p>
            <a:pPr lvl="1" eaLnBrk="1" hangingPunct="1">
              <a:spcBef>
                <a:spcPct val="20000"/>
              </a:spcBef>
              <a:buClr>
                <a:schemeClr val="accent1"/>
              </a:buClr>
              <a:buSzPct val="75000"/>
              <a:buFont typeface="Wingdings" panose="05000000000000000000" pitchFamily="2" charset="2"/>
              <a:buChar char="n"/>
            </a:pPr>
            <a:r>
              <a:rPr lang="zh-CN" altLang="en-US" sz="2200" b="0" dirty="0">
                <a:latin typeface="Arial" panose="020B0604020202090204" pitchFamily="34" charset="0"/>
                <a:ea typeface="宋体" pitchFamily="2" charset="-122"/>
              </a:rPr>
              <a:t>码</a:t>
            </a:r>
            <a:r>
              <a:rPr lang="en-US" altLang="zh-CN" sz="2200" b="0" dirty="0">
                <a:latin typeface="Arial" panose="020B0604020202090204" pitchFamily="34" charset="0"/>
                <a:ea typeface="宋体" pitchFamily="2" charset="-122"/>
              </a:rPr>
              <a:t>(Key)</a:t>
            </a:r>
            <a:r>
              <a:rPr lang="zh-CN" altLang="en-US" sz="2200" b="0" dirty="0">
                <a:latin typeface="Arial" panose="020B0604020202090204" pitchFamily="34" charset="0"/>
                <a:ea typeface="宋体" pitchFamily="2" charset="-122"/>
              </a:rPr>
              <a:t>：能唯一标识实体的属性集。</a:t>
            </a:r>
            <a:endParaRPr lang="zh-CN" altLang="en-US" sz="2200" b="0" dirty="0">
              <a:latin typeface="Arial" panose="020B0604020202090204" pitchFamily="34" charset="0"/>
              <a:ea typeface="宋体" pitchFamily="2" charset="-122"/>
            </a:endParaRPr>
          </a:p>
          <a:p>
            <a:pPr lvl="1" eaLnBrk="1" hangingPunct="1">
              <a:spcBef>
                <a:spcPct val="20000"/>
              </a:spcBef>
              <a:buClr>
                <a:schemeClr val="accent1"/>
              </a:buClr>
              <a:buSzPct val="75000"/>
              <a:buFont typeface="Wingdings" panose="05000000000000000000" pitchFamily="2" charset="2"/>
              <a:buChar char="n"/>
            </a:pPr>
            <a:r>
              <a:rPr lang="zh-CN" altLang="en-US" sz="2200" b="0" dirty="0">
                <a:latin typeface="Arial" panose="020B0604020202090204" pitchFamily="34" charset="0"/>
                <a:ea typeface="宋体" pitchFamily="2" charset="-122"/>
              </a:rPr>
              <a:t>域</a:t>
            </a:r>
            <a:r>
              <a:rPr lang="en-US" altLang="zh-CN" sz="2200" b="0" dirty="0">
                <a:latin typeface="Arial" panose="020B0604020202090204" pitchFamily="34" charset="0"/>
                <a:ea typeface="宋体" pitchFamily="2" charset="-122"/>
              </a:rPr>
              <a:t>(Domain):</a:t>
            </a:r>
            <a:r>
              <a:rPr lang="zh-CN" altLang="en-US" sz="2200" b="0" dirty="0">
                <a:latin typeface="Arial" panose="020B0604020202090204" pitchFamily="34" charset="0"/>
                <a:ea typeface="宋体" pitchFamily="2" charset="-122"/>
              </a:rPr>
              <a:t>属性的取值范围。</a:t>
            </a:r>
            <a:endParaRPr lang="zh-CN" altLang="en-US" sz="2200" b="0" dirty="0">
              <a:latin typeface="Arial" panose="020B0604020202090204" pitchFamily="34" charset="0"/>
              <a:ea typeface="宋体" pitchFamily="2" charset="-122"/>
            </a:endParaRPr>
          </a:p>
          <a:p>
            <a:pPr lvl="1" eaLnBrk="1" hangingPunct="1">
              <a:spcBef>
                <a:spcPct val="20000"/>
              </a:spcBef>
              <a:buClr>
                <a:schemeClr val="accent1"/>
              </a:buClr>
              <a:buSzPct val="75000"/>
              <a:buFont typeface="Wingdings" panose="05000000000000000000" pitchFamily="2" charset="2"/>
              <a:buChar char="n"/>
            </a:pPr>
            <a:r>
              <a:rPr lang="zh-CN" altLang="en-US" sz="2200" b="0" dirty="0">
                <a:latin typeface="Arial" panose="020B0604020202090204" pitchFamily="34" charset="0"/>
                <a:ea typeface="宋体" pitchFamily="2" charset="-122"/>
              </a:rPr>
              <a:t>实体型</a:t>
            </a:r>
            <a:r>
              <a:rPr lang="en-US" altLang="zh-CN" sz="2200" b="0" dirty="0">
                <a:latin typeface="Arial" panose="020B0604020202090204" pitchFamily="34" charset="0"/>
                <a:ea typeface="宋体" pitchFamily="2" charset="-122"/>
              </a:rPr>
              <a:t>(Entity Type):</a:t>
            </a:r>
            <a:r>
              <a:rPr lang="zh-CN" altLang="en-US" sz="2200" b="0" dirty="0">
                <a:latin typeface="Arial" panose="020B0604020202090204" pitchFamily="34" charset="0"/>
                <a:ea typeface="宋体" pitchFamily="2" charset="-122"/>
              </a:rPr>
              <a:t>对具有相同属性特征实体的描述。</a:t>
            </a:r>
            <a:endParaRPr lang="zh-CN" altLang="en-US" sz="2200" b="0" dirty="0">
              <a:latin typeface="Arial" panose="020B0604020202090204" pitchFamily="34" charset="0"/>
              <a:ea typeface="宋体" pitchFamily="2" charset="-122"/>
            </a:endParaRPr>
          </a:p>
          <a:p>
            <a:pPr lvl="1" eaLnBrk="1" hangingPunct="1">
              <a:spcBef>
                <a:spcPct val="20000"/>
              </a:spcBef>
              <a:buClr>
                <a:schemeClr val="accent1"/>
              </a:buClr>
              <a:buSzPct val="75000"/>
              <a:buFont typeface="Wingdings" panose="05000000000000000000" pitchFamily="2" charset="2"/>
              <a:buChar char="n"/>
            </a:pPr>
            <a:r>
              <a:rPr lang="zh-CN" altLang="en-US" b="0" dirty="0">
                <a:latin typeface="Tahoma" panose="020B0604030504040204" pitchFamily="34" charset="0"/>
                <a:ea typeface="宋体" pitchFamily="2" charset="-122"/>
              </a:rPr>
              <a:t>实体集</a:t>
            </a:r>
            <a:r>
              <a:rPr lang="en-US" altLang="zh-CN" b="0" dirty="0">
                <a:latin typeface="Tahoma" panose="020B0604030504040204" pitchFamily="34" charset="0"/>
                <a:ea typeface="宋体" pitchFamily="2" charset="-122"/>
              </a:rPr>
              <a:t>(Entity Set):</a:t>
            </a:r>
            <a:r>
              <a:rPr lang="zh-CN" altLang="en-US" b="0" dirty="0">
                <a:latin typeface="Tahoma" panose="020B0604030504040204" pitchFamily="34" charset="0"/>
                <a:ea typeface="宋体" pitchFamily="2" charset="-122"/>
              </a:rPr>
              <a:t>同型实体的集合。</a:t>
            </a:r>
            <a:endParaRPr lang="zh-CN" altLang="en-US" b="0" dirty="0">
              <a:latin typeface="Tahoma" panose="020B0604030504040204" pitchFamily="34" charset="0"/>
              <a:ea typeface="宋体" pitchFamily="2" charset="-122"/>
            </a:endParaRPr>
          </a:p>
          <a:p>
            <a:pPr lvl="1" eaLnBrk="1" hangingPunct="1">
              <a:spcBef>
                <a:spcPct val="20000"/>
              </a:spcBef>
              <a:buClr>
                <a:schemeClr val="accent1"/>
              </a:buClr>
              <a:buSzPct val="75000"/>
              <a:buFont typeface="Wingdings" panose="05000000000000000000" pitchFamily="2" charset="2"/>
              <a:buChar char="n"/>
            </a:pPr>
            <a:r>
              <a:rPr lang="zh-CN" altLang="en-US" b="0" dirty="0">
                <a:latin typeface="Tahoma" panose="020B0604030504040204" pitchFamily="34" charset="0"/>
                <a:ea typeface="宋体" pitchFamily="2" charset="-122"/>
              </a:rPr>
              <a:t>联系</a:t>
            </a:r>
            <a:r>
              <a:rPr lang="en-US" altLang="zh-CN" b="0" dirty="0">
                <a:latin typeface="Tahoma" panose="020B0604030504040204" pitchFamily="34" charset="0"/>
                <a:ea typeface="宋体" pitchFamily="2" charset="-122"/>
              </a:rPr>
              <a:t>(Relationship):</a:t>
            </a:r>
            <a:r>
              <a:rPr lang="zh-CN" altLang="en-US" b="0" dirty="0">
                <a:latin typeface="Tahoma" panose="020B0604030504040204" pitchFamily="34" charset="0"/>
                <a:ea typeface="宋体" pitchFamily="2" charset="-122"/>
              </a:rPr>
              <a:t>不同实体集中实体之间的联系，也可以是同一实体集内实体的联系。</a:t>
            </a:r>
            <a:endParaRPr lang="zh-CN" altLang="en-US" b="0" dirty="0">
              <a:latin typeface="Tahoma" panose="020B0604030504040204" pitchFamily="34" charset="0"/>
              <a:ea typeface="宋体" pitchFamily="2" charset="-122"/>
            </a:endParaRPr>
          </a:p>
        </p:txBody>
      </p:sp>
      <p:sp>
        <p:nvSpPr>
          <p:cNvPr id="9"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0"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1"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12"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5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5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2"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5605" name="Group 5"/>
          <p:cNvGrpSpPr/>
          <p:nvPr/>
        </p:nvGrpSpPr>
        <p:grpSpPr bwMode="auto">
          <a:xfrm>
            <a:off x="2743200" y="2819400"/>
            <a:ext cx="3505200" cy="3505200"/>
            <a:chOff x="0" y="0"/>
            <a:chExt cx="2208" cy="2208"/>
          </a:xfrm>
        </p:grpSpPr>
        <p:sp>
          <p:nvSpPr>
            <p:cNvPr id="27654" name="Oval 5"/>
            <p:cNvSpPr>
              <a:spLocks noChangeArrowheads="1"/>
            </p:cNvSpPr>
            <p:nvPr/>
          </p:nvSpPr>
          <p:spPr bwMode="auto">
            <a:xfrm>
              <a:off x="0" y="240"/>
              <a:ext cx="672" cy="1968"/>
            </a:xfrm>
            <a:prstGeom prst="ellipse">
              <a:avLst/>
            </a:prstGeom>
            <a:noFill/>
            <a:ln w="38100">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7655" name="Rectangle 6"/>
            <p:cNvSpPr>
              <a:spLocks noChangeArrowheads="1"/>
            </p:cNvSpPr>
            <p:nvPr/>
          </p:nvSpPr>
          <p:spPr bwMode="auto">
            <a:xfrm>
              <a:off x="192" y="480"/>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1</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7656" name="Rectangle 7"/>
            <p:cNvSpPr>
              <a:spLocks noChangeArrowheads="1"/>
            </p:cNvSpPr>
            <p:nvPr/>
          </p:nvSpPr>
          <p:spPr bwMode="auto">
            <a:xfrm>
              <a:off x="192" y="816"/>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2</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7657" name="Rectangle 8"/>
            <p:cNvSpPr>
              <a:spLocks noChangeArrowheads="1"/>
            </p:cNvSpPr>
            <p:nvPr/>
          </p:nvSpPr>
          <p:spPr bwMode="auto">
            <a:xfrm>
              <a:off x="192" y="1152"/>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3</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7658" name="Rectangle 9"/>
            <p:cNvSpPr>
              <a:spLocks noChangeArrowheads="1"/>
            </p:cNvSpPr>
            <p:nvPr/>
          </p:nvSpPr>
          <p:spPr bwMode="auto">
            <a:xfrm>
              <a:off x="192" y="1536"/>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4</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7659" name="Oval 10"/>
            <p:cNvSpPr>
              <a:spLocks noChangeArrowheads="1"/>
            </p:cNvSpPr>
            <p:nvPr/>
          </p:nvSpPr>
          <p:spPr bwMode="auto">
            <a:xfrm>
              <a:off x="1536" y="240"/>
              <a:ext cx="672" cy="1968"/>
            </a:xfrm>
            <a:prstGeom prst="ellipse">
              <a:avLst/>
            </a:prstGeom>
            <a:noFill/>
            <a:ln w="38100">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7660" name="Rectangle 11"/>
            <p:cNvSpPr>
              <a:spLocks noChangeArrowheads="1"/>
            </p:cNvSpPr>
            <p:nvPr/>
          </p:nvSpPr>
          <p:spPr bwMode="auto">
            <a:xfrm>
              <a:off x="1728" y="480"/>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1</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7661" name="Rectangle 12"/>
            <p:cNvSpPr>
              <a:spLocks noChangeArrowheads="1"/>
            </p:cNvSpPr>
            <p:nvPr/>
          </p:nvSpPr>
          <p:spPr bwMode="auto">
            <a:xfrm>
              <a:off x="1728" y="816"/>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2</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7662" name="Rectangle 13"/>
            <p:cNvSpPr>
              <a:spLocks noChangeArrowheads="1"/>
            </p:cNvSpPr>
            <p:nvPr/>
          </p:nvSpPr>
          <p:spPr bwMode="auto">
            <a:xfrm>
              <a:off x="1728" y="1152"/>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3</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7663" name="Rectangle 14"/>
            <p:cNvSpPr>
              <a:spLocks noChangeArrowheads="1"/>
            </p:cNvSpPr>
            <p:nvPr/>
          </p:nvSpPr>
          <p:spPr bwMode="auto">
            <a:xfrm>
              <a:off x="1728" y="1536"/>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4</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7664" name="Line 15"/>
            <p:cNvSpPr>
              <a:spLocks noChangeShapeType="1"/>
            </p:cNvSpPr>
            <p:nvPr/>
          </p:nvSpPr>
          <p:spPr bwMode="auto">
            <a:xfrm>
              <a:off x="432" y="624"/>
              <a:ext cx="129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65" name="Line 16"/>
            <p:cNvSpPr>
              <a:spLocks noChangeShapeType="1"/>
            </p:cNvSpPr>
            <p:nvPr/>
          </p:nvSpPr>
          <p:spPr bwMode="auto">
            <a:xfrm>
              <a:off x="432" y="960"/>
              <a:ext cx="129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66" name="Line 17"/>
            <p:cNvSpPr>
              <a:spLocks noChangeShapeType="1"/>
            </p:cNvSpPr>
            <p:nvPr/>
          </p:nvSpPr>
          <p:spPr bwMode="auto">
            <a:xfrm>
              <a:off x="432" y="1296"/>
              <a:ext cx="129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67" name="Line 18"/>
            <p:cNvSpPr>
              <a:spLocks noChangeShapeType="1"/>
            </p:cNvSpPr>
            <p:nvPr/>
          </p:nvSpPr>
          <p:spPr bwMode="auto">
            <a:xfrm>
              <a:off x="432" y="1680"/>
              <a:ext cx="129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68" name="Rectangle 19"/>
            <p:cNvSpPr>
              <a:spLocks noChangeArrowheads="1"/>
            </p:cNvSpPr>
            <p:nvPr/>
          </p:nvSpPr>
          <p:spPr bwMode="auto">
            <a:xfrm>
              <a:off x="240"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7669" name="Rectangle 20"/>
            <p:cNvSpPr>
              <a:spLocks noChangeArrowheads="1"/>
            </p:cNvSpPr>
            <p:nvPr/>
          </p:nvSpPr>
          <p:spPr bwMode="auto">
            <a:xfrm>
              <a:off x="1776"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grpSp>
      <p:sp>
        <p:nvSpPr>
          <p:cNvPr id="22"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5"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26" name="Rectangle 3"/>
          <p:cNvSpPr txBox="1">
            <a:spLocks noChangeArrowheads="1"/>
          </p:cNvSpPr>
          <p:nvPr/>
        </p:nvSpPr>
        <p:spPr>
          <a:xfrm>
            <a:off x="381000" y="1230312"/>
            <a:ext cx="8458200" cy="1958975"/>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600" dirty="0"/>
              <a:t>联系的种类：</a:t>
            </a:r>
            <a:endParaRPr lang="zh-CN" altLang="en-US" sz="2600" dirty="0"/>
          </a:p>
          <a:p>
            <a:pPr lvl="1"/>
            <a:r>
              <a:rPr lang="zh-CN" altLang="en-US" sz="2200" dirty="0"/>
              <a:t>一对一联系</a:t>
            </a:r>
            <a:r>
              <a:rPr lang="en-US" altLang="zh-CN" sz="2200" dirty="0"/>
              <a:t>(1:1)</a:t>
            </a:r>
            <a:r>
              <a:rPr lang="zh-CN" altLang="en-US" sz="2200" dirty="0"/>
              <a:t>：实体集</a:t>
            </a:r>
            <a:r>
              <a:rPr lang="en-US" altLang="zh-CN" sz="2200" dirty="0"/>
              <a:t>A</a:t>
            </a:r>
            <a:r>
              <a:rPr lang="zh-CN" altLang="en-US" sz="2200" dirty="0"/>
              <a:t>中的任一实体，在实体集</a:t>
            </a:r>
            <a:r>
              <a:rPr lang="en-US" altLang="zh-CN" sz="2200" dirty="0"/>
              <a:t>B</a:t>
            </a:r>
            <a:r>
              <a:rPr lang="zh-CN" altLang="en-US" sz="2200" dirty="0"/>
              <a:t>中</a:t>
            </a:r>
            <a:r>
              <a:rPr lang="zh-CN" altLang="en-US" sz="2200" dirty="0">
                <a:solidFill>
                  <a:srgbClr val="C00000"/>
                </a:solidFill>
              </a:rPr>
              <a:t>最多有唯一实体</a:t>
            </a:r>
            <a:r>
              <a:rPr lang="zh-CN" altLang="en-US" sz="2200" dirty="0"/>
              <a:t>和它对应；反之，实体集</a:t>
            </a:r>
            <a:r>
              <a:rPr lang="en-US" altLang="zh-CN" sz="2200" dirty="0"/>
              <a:t>B</a:t>
            </a:r>
            <a:r>
              <a:rPr lang="zh-CN" altLang="en-US" sz="2200" dirty="0"/>
              <a:t>中的任一实体，在实体集</a:t>
            </a:r>
            <a:r>
              <a:rPr lang="en-US" altLang="zh-CN" sz="2200" dirty="0"/>
              <a:t>A</a:t>
            </a:r>
            <a:r>
              <a:rPr lang="zh-CN" altLang="en-US" sz="2200" dirty="0"/>
              <a:t>中</a:t>
            </a:r>
            <a:r>
              <a:rPr lang="zh-CN" altLang="en-US" sz="2200" dirty="0">
                <a:solidFill>
                  <a:srgbClr val="C00000"/>
                </a:solidFill>
              </a:rPr>
              <a:t>最多有唯一实体</a:t>
            </a:r>
            <a:r>
              <a:rPr lang="zh-CN" altLang="en-US" sz="2200" dirty="0"/>
              <a:t>和它对应。</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2"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6629" name="Group 5"/>
          <p:cNvGrpSpPr/>
          <p:nvPr/>
        </p:nvGrpSpPr>
        <p:grpSpPr bwMode="auto">
          <a:xfrm>
            <a:off x="1219200" y="2362200"/>
            <a:ext cx="2695575" cy="3581400"/>
            <a:chOff x="0" y="0"/>
            <a:chExt cx="1698" cy="2256"/>
          </a:xfrm>
        </p:grpSpPr>
        <p:sp>
          <p:nvSpPr>
            <p:cNvPr id="28696" name="Rectangle 5"/>
            <p:cNvSpPr>
              <a:spLocks noChangeArrowheads="1"/>
            </p:cNvSpPr>
            <p:nvPr/>
          </p:nvSpPr>
          <p:spPr bwMode="auto">
            <a:xfrm>
              <a:off x="192" y="768"/>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1</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97" name="Rectangle 6"/>
            <p:cNvSpPr>
              <a:spLocks noChangeArrowheads="1"/>
            </p:cNvSpPr>
            <p:nvPr/>
          </p:nvSpPr>
          <p:spPr bwMode="auto">
            <a:xfrm>
              <a:off x="192" y="1104"/>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2</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98" name="Rectangle 7"/>
            <p:cNvSpPr>
              <a:spLocks noChangeArrowheads="1"/>
            </p:cNvSpPr>
            <p:nvPr/>
          </p:nvSpPr>
          <p:spPr bwMode="auto">
            <a:xfrm>
              <a:off x="192" y="1536"/>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3</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99" name="Oval 8"/>
            <p:cNvSpPr>
              <a:spLocks noChangeArrowheads="1"/>
            </p:cNvSpPr>
            <p:nvPr/>
          </p:nvSpPr>
          <p:spPr bwMode="auto">
            <a:xfrm>
              <a:off x="1026" y="288"/>
              <a:ext cx="672" cy="1968"/>
            </a:xfrm>
            <a:prstGeom prst="ellipse">
              <a:avLst/>
            </a:prstGeom>
            <a:noFill/>
            <a:ln w="38100">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8700" name="Rectangle 9"/>
            <p:cNvSpPr>
              <a:spLocks noChangeArrowheads="1"/>
            </p:cNvSpPr>
            <p:nvPr/>
          </p:nvSpPr>
          <p:spPr bwMode="auto">
            <a:xfrm>
              <a:off x="1248" y="480"/>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1</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701" name="Rectangle 10"/>
            <p:cNvSpPr>
              <a:spLocks noChangeArrowheads="1"/>
            </p:cNvSpPr>
            <p:nvPr/>
          </p:nvSpPr>
          <p:spPr bwMode="auto">
            <a:xfrm>
              <a:off x="1248" y="816"/>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2</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702" name="Rectangle 11"/>
            <p:cNvSpPr>
              <a:spLocks noChangeArrowheads="1"/>
            </p:cNvSpPr>
            <p:nvPr/>
          </p:nvSpPr>
          <p:spPr bwMode="auto">
            <a:xfrm>
              <a:off x="1248" y="1152"/>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3</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703" name="Rectangle 12"/>
            <p:cNvSpPr>
              <a:spLocks noChangeArrowheads="1"/>
            </p:cNvSpPr>
            <p:nvPr/>
          </p:nvSpPr>
          <p:spPr bwMode="auto">
            <a:xfrm>
              <a:off x="1248" y="1488"/>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4</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704" name="Line 13"/>
            <p:cNvSpPr>
              <a:spLocks noChangeShapeType="1"/>
            </p:cNvSpPr>
            <p:nvPr/>
          </p:nvSpPr>
          <p:spPr bwMode="auto">
            <a:xfrm>
              <a:off x="432" y="1248"/>
              <a:ext cx="81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5" name="Line 14"/>
            <p:cNvSpPr>
              <a:spLocks noChangeShapeType="1"/>
            </p:cNvSpPr>
            <p:nvPr/>
          </p:nvSpPr>
          <p:spPr bwMode="auto">
            <a:xfrm>
              <a:off x="432" y="912"/>
              <a:ext cx="81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6" name="Rectangle 15"/>
            <p:cNvSpPr>
              <a:spLocks noChangeArrowheads="1"/>
            </p:cNvSpPr>
            <p:nvPr/>
          </p:nvSpPr>
          <p:spPr bwMode="auto">
            <a:xfrm>
              <a:off x="1248" y="1824"/>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5</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cxnSp>
          <p:nvCxnSpPr>
            <p:cNvPr id="28707" name="AutoShape 16"/>
            <p:cNvCxnSpPr>
              <a:cxnSpLocks noChangeShapeType="1"/>
            </p:cNvCxnSpPr>
            <p:nvPr/>
          </p:nvCxnSpPr>
          <p:spPr bwMode="auto">
            <a:xfrm rot="10800000" flipV="1">
              <a:off x="438" y="585"/>
              <a:ext cx="798" cy="312"/>
            </a:xfrm>
            <a:prstGeom prst="curvedConnector3">
              <a:avLst>
                <a:gd name="adj1" fmla="val 35713"/>
              </a:avLst>
            </a:prstGeom>
            <a:noFill/>
            <a:ln w="28575">
              <a:solidFill>
                <a:schemeClr val="tx1"/>
              </a:solidFill>
              <a:round/>
            </a:ln>
            <a:extLst>
              <a:ext uri="{909E8E84-426E-40DD-AFC4-6F175D3DCCD1}">
                <a14:hiddenFill xmlns:a14="http://schemas.microsoft.com/office/drawing/2010/main">
                  <a:noFill/>
                </a14:hiddenFill>
              </a:ext>
            </a:extLst>
          </p:spPr>
        </p:cxnSp>
        <p:cxnSp>
          <p:nvCxnSpPr>
            <p:cNvPr id="28708" name="AutoShape 17"/>
            <p:cNvCxnSpPr>
              <a:cxnSpLocks noChangeShapeType="1"/>
              <a:stCxn id="28703" idx="1"/>
            </p:cNvCxnSpPr>
            <p:nvPr/>
          </p:nvCxnSpPr>
          <p:spPr bwMode="auto">
            <a:xfrm rot="10800000">
              <a:off x="432" y="1248"/>
              <a:ext cx="810" cy="360"/>
            </a:xfrm>
            <a:prstGeom prst="curvedConnector3">
              <a:avLst>
                <a:gd name="adj1" fmla="val 37407"/>
              </a:avLst>
            </a:prstGeom>
            <a:noFill/>
            <a:ln w="28575">
              <a:solidFill>
                <a:schemeClr val="tx1"/>
              </a:solidFill>
              <a:round/>
            </a:ln>
            <a:extLst>
              <a:ext uri="{909E8E84-426E-40DD-AFC4-6F175D3DCCD1}">
                <a14:hiddenFill xmlns:a14="http://schemas.microsoft.com/office/drawing/2010/main">
                  <a:noFill/>
                </a14:hiddenFill>
              </a:ext>
            </a:extLst>
          </p:spPr>
        </p:cxnSp>
        <p:cxnSp>
          <p:nvCxnSpPr>
            <p:cNvPr id="28709" name="AutoShape 18"/>
            <p:cNvCxnSpPr>
              <a:cxnSpLocks noChangeShapeType="1"/>
              <a:stCxn id="28706" idx="1"/>
            </p:cNvCxnSpPr>
            <p:nvPr/>
          </p:nvCxnSpPr>
          <p:spPr bwMode="auto">
            <a:xfrm rot="10800000">
              <a:off x="432" y="1656"/>
              <a:ext cx="810" cy="288"/>
            </a:xfrm>
            <a:prstGeom prst="curvedConnector3">
              <a:avLst>
                <a:gd name="adj1" fmla="val 40741"/>
              </a:avLst>
            </a:prstGeom>
            <a:noFill/>
            <a:ln w="28575">
              <a:solidFill>
                <a:schemeClr val="tx1"/>
              </a:solidFill>
              <a:round/>
            </a:ln>
            <a:extLst>
              <a:ext uri="{909E8E84-426E-40DD-AFC4-6F175D3DCCD1}">
                <a14:hiddenFill xmlns:a14="http://schemas.microsoft.com/office/drawing/2010/main">
                  <a:noFill/>
                </a14:hiddenFill>
              </a:ext>
            </a:extLst>
          </p:spPr>
        </p:cxnSp>
        <p:sp>
          <p:nvSpPr>
            <p:cNvPr id="28710" name="Oval 19"/>
            <p:cNvSpPr>
              <a:spLocks noChangeArrowheads="1"/>
            </p:cNvSpPr>
            <p:nvPr/>
          </p:nvSpPr>
          <p:spPr bwMode="auto">
            <a:xfrm>
              <a:off x="0" y="288"/>
              <a:ext cx="672" cy="1968"/>
            </a:xfrm>
            <a:prstGeom prst="ellipse">
              <a:avLst/>
            </a:prstGeom>
            <a:noFill/>
            <a:ln w="38100">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8711" name="Rectangle 20"/>
            <p:cNvSpPr>
              <a:spLocks noChangeArrowheads="1"/>
            </p:cNvSpPr>
            <p:nvPr/>
          </p:nvSpPr>
          <p:spPr bwMode="auto">
            <a:xfrm>
              <a:off x="192"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712" name="Rectangle 21"/>
            <p:cNvSpPr>
              <a:spLocks noChangeArrowheads="1"/>
            </p:cNvSpPr>
            <p:nvPr/>
          </p:nvSpPr>
          <p:spPr bwMode="auto">
            <a:xfrm>
              <a:off x="1248"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grpSp>
      <p:grpSp>
        <p:nvGrpSpPr>
          <p:cNvPr id="26647" name="Group 23"/>
          <p:cNvGrpSpPr/>
          <p:nvPr/>
        </p:nvGrpSpPr>
        <p:grpSpPr bwMode="auto">
          <a:xfrm>
            <a:off x="5105400" y="2362200"/>
            <a:ext cx="2743200" cy="3581400"/>
            <a:chOff x="0" y="0"/>
            <a:chExt cx="1728" cy="2256"/>
          </a:xfrm>
        </p:grpSpPr>
        <p:sp>
          <p:nvSpPr>
            <p:cNvPr id="28679" name="Rectangle 23"/>
            <p:cNvSpPr>
              <a:spLocks noChangeArrowheads="1"/>
            </p:cNvSpPr>
            <p:nvPr/>
          </p:nvSpPr>
          <p:spPr bwMode="auto">
            <a:xfrm>
              <a:off x="1278" y="768"/>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1</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80" name="Rectangle 24"/>
            <p:cNvSpPr>
              <a:spLocks noChangeArrowheads="1"/>
            </p:cNvSpPr>
            <p:nvPr/>
          </p:nvSpPr>
          <p:spPr bwMode="auto">
            <a:xfrm>
              <a:off x="1278" y="1104"/>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2</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81" name="Rectangle 25"/>
            <p:cNvSpPr>
              <a:spLocks noChangeArrowheads="1"/>
            </p:cNvSpPr>
            <p:nvPr/>
          </p:nvSpPr>
          <p:spPr bwMode="auto">
            <a:xfrm>
              <a:off x="1278" y="1488"/>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3</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82" name="Oval 26"/>
            <p:cNvSpPr>
              <a:spLocks noChangeArrowheads="1"/>
            </p:cNvSpPr>
            <p:nvPr/>
          </p:nvSpPr>
          <p:spPr bwMode="auto">
            <a:xfrm>
              <a:off x="0" y="288"/>
              <a:ext cx="672" cy="1968"/>
            </a:xfrm>
            <a:prstGeom prst="ellipse">
              <a:avLst/>
            </a:prstGeom>
            <a:noFill/>
            <a:ln w="38100">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8683" name="Rectangle 27"/>
            <p:cNvSpPr>
              <a:spLocks noChangeArrowheads="1"/>
            </p:cNvSpPr>
            <p:nvPr/>
          </p:nvSpPr>
          <p:spPr bwMode="auto">
            <a:xfrm>
              <a:off x="222" y="480"/>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1</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84" name="Rectangle 28"/>
            <p:cNvSpPr>
              <a:spLocks noChangeArrowheads="1"/>
            </p:cNvSpPr>
            <p:nvPr/>
          </p:nvSpPr>
          <p:spPr bwMode="auto">
            <a:xfrm>
              <a:off x="222" y="816"/>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2</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85" name="Rectangle 29"/>
            <p:cNvSpPr>
              <a:spLocks noChangeArrowheads="1"/>
            </p:cNvSpPr>
            <p:nvPr/>
          </p:nvSpPr>
          <p:spPr bwMode="auto">
            <a:xfrm>
              <a:off x="222" y="1152"/>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3</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86" name="Rectangle 30"/>
            <p:cNvSpPr>
              <a:spLocks noChangeArrowheads="1"/>
            </p:cNvSpPr>
            <p:nvPr/>
          </p:nvSpPr>
          <p:spPr bwMode="auto">
            <a:xfrm>
              <a:off x="222" y="1488"/>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4</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87" name="Line 31"/>
            <p:cNvSpPr>
              <a:spLocks noChangeShapeType="1"/>
            </p:cNvSpPr>
            <p:nvPr/>
          </p:nvSpPr>
          <p:spPr bwMode="auto">
            <a:xfrm>
              <a:off x="462" y="1248"/>
              <a:ext cx="81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88" name="Line 32"/>
            <p:cNvSpPr>
              <a:spLocks noChangeShapeType="1"/>
            </p:cNvSpPr>
            <p:nvPr/>
          </p:nvSpPr>
          <p:spPr bwMode="auto">
            <a:xfrm>
              <a:off x="462" y="912"/>
              <a:ext cx="81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89" name="Rectangle 33"/>
            <p:cNvSpPr>
              <a:spLocks noChangeArrowheads="1"/>
            </p:cNvSpPr>
            <p:nvPr/>
          </p:nvSpPr>
          <p:spPr bwMode="auto">
            <a:xfrm>
              <a:off x="222" y="1824"/>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5</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cxnSp>
          <p:nvCxnSpPr>
            <p:cNvPr id="28690" name="AutoShape 34"/>
            <p:cNvCxnSpPr>
              <a:cxnSpLocks noChangeShapeType="1"/>
              <a:stCxn id="28681" idx="1"/>
              <a:endCxn id="28689" idx="3"/>
            </p:cNvCxnSpPr>
            <p:nvPr/>
          </p:nvCxnSpPr>
          <p:spPr bwMode="auto">
            <a:xfrm rot="10800000" flipV="1">
              <a:off x="468" y="1608"/>
              <a:ext cx="804" cy="336"/>
            </a:xfrm>
            <a:prstGeom prst="curvedConnector3">
              <a:avLst>
                <a:gd name="adj1" fmla="val 50000"/>
              </a:avLst>
            </a:prstGeom>
            <a:noFill/>
            <a:ln w="28575">
              <a:solidFill>
                <a:schemeClr val="tx1"/>
              </a:solidFill>
              <a:round/>
            </a:ln>
            <a:extLst>
              <a:ext uri="{909E8E84-426E-40DD-AFC4-6F175D3DCCD1}">
                <a14:hiddenFill xmlns:a14="http://schemas.microsoft.com/office/drawing/2010/main">
                  <a:noFill/>
                </a14:hiddenFill>
              </a:ext>
            </a:extLst>
          </p:spPr>
        </p:cxnSp>
        <p:sp>
          <p:nvSpPr>
            <p:cNvPr id="28691" name="Rectangle 35"/>
            <p:cNvSpPr>
              <a:spLocks noChangeArrowheads="1"/>
            </p:cNvSpPr>
            <p:nvPr/>
          </p:nvSpPr>
          <p:spPr bwMode="auto">
            <a:xfrm>
              <a:off x="222"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92" name="Rectangle 36"/>
            <p:cNvSpPr>
              <a:spLocks noChangeArrowheads="1"/>
            </p:cNvSpPr>
            <p:nvPr/>
          </p:nvSpPr>
          <p:spPr bwMode="auto">
            <a:xfrm>
              <a:off x="1278"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8693" name="Line 37"/>
            <p:cNvSpPr>
              <a:spLocks noChangeShapeType="1"/>
            </p:cNvSpPr>
            <p:nvPr/>
          </p:nvSpPr>
          <p:spPr bwMode="auto">
            <a:xfrm>
              <a:off x="471" y="1596"/>
              <a:ext cx="81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28694" name="AutoShape 38"/>
            <p:cNvCxnSpPr>
              <a:cxnSpLocks noChangeShapeType="1"/>
            </p:cNvCxnSpPr>
            <p:nvPr/>
          </p:nvCxnSpPr>
          <p:spPr bwMode="auto">
            <a:xfrm rot="10800000">
              <a:off x="471" y="633"/>
              <a:ext cx="801" cy="264"/>
            </a:xfrm>
            <a:prstGeom prst="curvedConnector3">
              <a:avLst>
                <a:gd name="adj1" fmla="val 49565"/>
              </a:avLst>
            </a:prstGeom>
            <a:noFill/>
            <a:ln w="28575">
              <a:solidFill>
                <a:schemeClr val="tx1"/>
              </a:solidFill>
              <a:round/>
            </a:ln>
            <a:extLst>
              <a:ext uri="{909E8E84-426E-40DD-AFC4-6F175D3DCCD1}">
                <a14:hiddenFill xmlns:a14="http://schemas.microsoft.com/office/drawing/2010/main">
                  <a:noFill/>
                </a14:hiddenFill>
              </a:ext>
            </a:extLst>
          </p:spPr>
        </p:cxnSp>
        <p:sp>
          <p:nvSpPr>
            <p:cNvPr id="28695" name="Oval 39"/>
            <p:cNvSpPr>
              <a:spLocks noChangeArrowheads="1"/>
            </p:cNvSpPr>
            <p:nvPr/>
          </p:nvSpPr>
          <p:spPr bwMode="auto">
            <a:xfrm>
              <a:off x="1056" y="288"/>
              <a:ext cx="672" cy="1968"/>
            </a:xfrm>
            <a:prstGeom prst="ellipse">
              <a:avLst/>
            </a:prstGeom>
            <a:noFill/>
            <a:ln w="38100">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grpSp>
      <p:sp>
        <p:nvSpPr>
          <p:cNvPr id="41"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2"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3"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44"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45" name="Rectangle 3"/>
          <p:cNvSpPr txBox="1">
            <a:spLocks noChangeArrowheads="1"/>
          </p:cNvSpPr>
          <p:nvPr/>
        </p:nvSpPr>
        <p:spPr>
          <a:xfrm>
            <a:off x="342900" y="1247055"/>
            <a:ext cx="8458200" cy="1331913"/>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1"/>
            <a:r>
              <a:rPr lang="zh-CN" altLang="en-US" sz="2200" dirty="0"/>
              <a:t>一对多联系</a:t>
            </a:r>
            <a:r>
              <a:rPr lang="en-US" altLang="zh-CN" sz="2200" dirty="0"/>
              <a:t>(1:N)</a:t>
            </a:r>
            <a:r>
              <a:rPr lang="zh-CN" altLang="en-US" sz="2200" dirty="0"/>
              <a:t>：实体集</a:t>
            </a:r>
            <a:r>
              <a:rPr lang="en-US" altLang="zh-CN" sz="2200" dirty="0"/>
              <a:t>A</a:t>
            </a:r>
            <a:r>
              <a:rPr lang="zh-CN" altLang="en-US" sz="2200" dirty="0"/>
              <a:t>中的任一实体，在实体集</a:t>
            </a:r>
            <a:r>
              <a:rPr lang="en-US" altLang="zh-CN" sz="2200" dirty="0"/>
              <a:t>B</a:t>
            </a:r>
            <a:r>
              <a:rPr lang="zh-CN" altLang="en-US" sz="2200" dirty="0"/>
              <a:t>中有</a:t>
            </a:r>
            <a:r>
              <a:rPr lang="zh-CN" altLang="en-US" sz="2200" dirty="0">
                <a:solidFill>
                  <a:srgbClr val="C00000"/>
                </a:solidFill>
              </a:rPr>
              <a:t>多个实体</a:t>
            </a:r>
            <a:r>
              <a:rPr lang="zh-CN" altLang="en-US" sz="2200" dirty="0"/>
              <a:t>和它对应；反之，实体集</a:t>
            </a:r>
            <a:r>
              <a:rPr lang="en-US" altLang="zh-CN" sz="2200" dirty="0"/>
              <a:t>B</a:t>
            </a:r>
            <a:r>
              <a:rPr lang="zh-CN" altLang="en-US" sz="2200" dirty="0"/>
              <a:t>中的任一实体，在实体集</a:t>
            </a:r>
            <a:r>
              <a:rPr lang="en-US" altLang="zh-CN" sz="2200" dirty="0"/>
              <a:t>A</a:t>
            </a:r>
            <a:r>
              <a:rPr lang="zh-CN" altLang="en-US" sz="2200" dirty="0"/>
              <a:t>中</a:t>
            </a:r>
            <a:r>
              <a:rPr lang="zh-CN" altLang="en-US" sz="2200" dirty="0">
                <a:solidFill>
                  <a:srgbClr val="C00000"/>
                </a:solidFill>
              </a:rPr>
              <a:t>最多有唯一实体</a:t>
            </a:r>
            <a:r>
              <a:rPr lang="zh-CN" altLang="en-US" sz="2200" dirty="0"/>
              <a:t>和它对应。</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653" name="Group 5"/>
          <p:cNvGrpSpPr/>
          <p:nvPr/>
        </p:nvGrpSpPr>
        <p:grpSpPr bwMode="auto">
          <a:xfrm>
            <a:off x="2438400" y="2286000"/>
            <a:ext cx="3124200" cy="3505200"/>
            <a:chOff x="0" y="0"/>
            <a:chExt cx="1968" cy="2208"/>
          </a:xfrm>
        </p:grpSpPr>
        <p:sp>
          <p:nvSpPr>
            <p:cNvPr id="29702" name="Oval 5"/>
            <p:cNvSpPr>
              <a:spLocks noChangeArrowheads="1"/>
            </p:cNvSpPr>
            <p:nvPr/>
          </p:nvSpPr>
          <p:spPr bwMode="auto">
            <a:xfrm>
              <a:off x="0" y="240"/>
              <a:ext cx="672" cy="1968"/>
            </a:xfrm>
            <a:prstGeom prst="ellipse">
              <a:avLst/>
            </a:prstGeom>
            <a:noFill/>
            <a:ln w="38100">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9703" name="Rectangle 6"/>
            <p:cNvSpPr>
              <a:spLocks noChangeArrowheads="1"/>
            </p:cNvSpPr>
            <p:nvPr/>
          </p:nvSpPr>
          <p:spPr bwMode="auto">
            <a:xfrm>
              <a:off x="192" y="528"/>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1</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9704" name="Rectangle 7"/>
            <p:cNvSpPr>
              <a:spLocks noChangeArrowheads="1"/>
            </p:cNvSpPr>
            <p:nvPr/>
          </p:nvSpPr>
          <p:spPr bwMode="auto">
            <a:xfrm>
              <a:off x="192" y="864"/>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2</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9705" name="Rectangle 8"/>
            <p:cNvSpPr>
              <a:spLocks noChangeArrowheads="1"/>
            </p:cNvSpPr>
            <p:nvPr/>
          </p:nvSpPr>
          <p:spPr bwMode="auto">
            <a:xfrm>
              <a:off x="192" y="1230"/>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3</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9706" name="Rectangle 9"/>
            <p:cNvSpPr>
              <a:spLocks noChangeArrowheads="1"/>
            </p:cNvSpPr>
            <p:nvPr/>
          </p:nvSpPr>
          <p:spPr bwMode="auto">
            <a:xfrm>
              <a:off x="192" y="1584"/>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baseline="-30000">
                  <a:ea typeface="宋体" pitchFamily="2" charset="-122"/>
                  <a:cs typeface="Times New Roman" panose="02020603050405020304" pitchFamily="18" charset="0"/>
                </a:rPr>
                <a:t>4</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9707" name="Oval 10"/>
            <p:cNvSpPr>
              <a:spLocks noChangeArrowheads="1"/>
            </p:cNvSpPr>
            <p:nvPr/>
          </p:nvSpPr>
          <p:spPr bwMode="auto">
            <a:xfrm>
              <a:off x="1296" y="240"/>
              <a:ext cx="672" cy="1968"/>
            </a:xfrm>
            <a:prstGeom prst="ellipse">
              <a:avLst/>
            </a:prstGeom>
            <a:noFill/>
            <a:ln w="38100">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29708" name="Rectangle 11"/>
            <p:cNvSpPr>
              <a:spLocks noChangeArrowheads="1"/>
            </p:cNvSpPr>
            <p:nvPr/>
          </p:nvSpPr>
          <p:spPr bwMode="auto">
            <a:xfrm>
              <a:off x="1488" y="528"/>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1</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9709" name="Rectangle 12"/>
            <p:cNvSpPr>
              <a:spLocks noChangeArrowheads="1"/>
            </p:cNvSpPr>
            <p:nvPr/>
          </p:nvSpPr>
          <p:spPr bwMode="auto">
            <a:xfrm>
              <a:off x="1488" y="864"/>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2</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9710" name="Rectangle 13"/>
            <p:cNvSpPr>
              <a:spLocks noChangeArrowheads="1"/>
            </p:cNvSpPr>
            <p:nvPr/>
          </p:nvSpPr>
          <p:spPr bwMode="auto">
            <a:xfrm>
              <a:off x="1488" y="1200"/>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3</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9711" name="Rectangle 14"/>
            <p:cNvSpPr>
              <a:spLocks noChangeArrowheads="1"/>
            </p:cNvSpPr>
            <p:nvPr/>
          </p:nvSpPr>
          <p:spPr bwMode="auto">
            <a:xfrm>
              <a:off x="1488" y="1584"/>
              <a:ext cx="240" cy="24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baseline="-30000">
                  <a:ea typeface="宋体" pitchFamily="2" charset="-122"/>
                  <a:cs typeface="Times New Roman" panose="02020603050405020304" pitchFamily="18" charset="0"/>
                </a:rPr>
                <a:t>4</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9712" name="Line 15"/>
            <p:cNvSpPr>
              <a:spLocks noChangeShapeType="1"/>
            </p:cNvSpPr>
            <p:nvPr/>
          </p:nvSpPr>
          <p:spPr bwMode="auto">
            <a:xfrm>
              <a:off x="432" y="672"/>
              <a:ext cx="105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3" name="Line 16"/>
            <p:cNvSpPr>
              <a:spLocks noChangeShapeType="1"/>
            </p:cNvSpPr>
            <p:nvPr/>
          </p:nvSpPr>
          <p:spPr bwMode="auto">
            <a:xfrm>
              <a:off x="432" y="999"/>
              <a:ext cx="105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4" name="Line 17"/>
            <p:cNvSpPr>
              <a:spLocks noChangeShapeType="1"/>
            </p:cNvSpPr>
            <p:nvPr/>
          </p:nvSpPr>
          <p:spPr bwMode="auto">
            <a:xfrm>
              <a:off x="432" y="1371"/>
              <a:ext cx="105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5" name="Line 18"/>
            <p:cNvSpPr>
              <a:spLocks noChangeShapeType="1"/>
            </p:cNvSpPr>
            <p:nvPr/>
          </p:nvSpPr>
          <p:spPr bwMode="auto">
            <a:xfrm>
              <a:off x="432" y="1710"/>
              <a:ext cx="105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6" name="Rectangle 19"/>
            <p:cNvSpPr>
              <a:spLocks noChangeArrowheads="1"/>
            </p:cNvSpPr>
            <p:nvPr/>
          </p:nvSpPr>
          <p:spPr bwMode="auto">
            <a:xfrm>
              <a:off x="240"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A</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sp>
          <p:nvSpPr>
            <p:cNvPr id="29717" name="Rectangle 20"/>
            <p:cNvSpPr>
              <a:spLocks noChangeArrowheads="1"/>
            </p:cNvSpPr>
            <p:nvPr/>
          </p:nvSpPr>
          <p:spPr bwMode="auto">
            <a:xfrm>
              <a:off x="1536"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400" b="0">
                  <a:ea typeface="宋体" pitchFamily="2" charset="-122"/>
                  <a:cs typeface="Times New Roman" panose="02020603050405020304" pitchFamily="18" charset="0"/>
                </a:rPr>
                <a:t>B</a:t>
              </a:r>
              <a:r>
                <a:rPr lang="en-US" altLang="zh-CN" sz="2400" b="0">
                  <a:latin typeface="Arial" panose="020B0604020202090204" pitchFamily="34" charset="0"/>
                  <a:ea typeface="宋体" pitchFamily="2" charset="-122"/>
                  <a:cs typeface="Times New Roman" panose="02020603050405020304" pitchFamily="18" charset="0"/>
                </a:rPr>
                <a:t> </a:t>
              </a:r>
              <a:endParaRPr lang="en-US" altLang="zh-CN" sz="2400" b="0">
                <a:latin typeface="Arial" panose="020B0604020202090204" pitchFamily="34" charset="0"/>
                <a:ea typeface="宋体" pitchFamily="2" charset="-122"/>
                <a:cs typeface="Times New Roman" panose="02020603050405020304" pitchFamily="18" charset="0"/>
              </a:endParaRPr>
            </a:p>
          </p:txBody>
        </p:sp>
        <p:cxnSp>
          <p:nvCxnSpPr>
            <p:cNvPr id="29718" name="AutoShape 21"/>
            <p:cNvCxnSpPr>
              <a:cxnSpLocks noChangeShapeType="1"/>
              <a:stCxn id="29709" idx="1"/>
            </p:cNvCxnSpPr>
            <p:nvPr/>
          </p:nvCxnSpPr>
          <p:spPr bwMode="auto">
            <a:xfrm rot="10800000">
              <a:off x="432" y="672"/>
              <a:ext cx="1050" cy="312"/>
            </a:xfrm>
            <a:prstGeom prst="curvedConnector3">
              <a:avLst>
                <a:gd name="adj1" fmla="val 49713"/>
              </a:avLst>
            </a:prstGeom>
            <a:noFill/>
            <a:ln w="28575">
              <a:solidFill>
                <a:schemeClr val="tx1"/>
              </a:solidFill>
              <a:round/>
            </a:ln>
            <a:extLst>
              <a:ext uri="{909E8E84-426E-40DD-AFC4-6F175D3DCCD1}">
                <a14:hiddenFill xmlns:a14="http://schemas.microsoft.com/office/drawing/2010/main">
                  <a:noFill/>
                </a14:hiddenFill>
              </a:ext>
            </a:extLst>
          </p:spPr>
        </p:cxnSp>
        <p:cxnSp>
          <p:nvCxnSpPr>
            <p:cNvPr id="29719" name="AutoShape 22"/>
            <p:cNvCxnSpPr>
              <a:cxnSpLocks noChangeShapeType="1"/>
              <a:stCxn id="29711" idx="1"/>
            </p:cNvCxnSpPr>
            <p:nvPr/>
          </p:nvCxnSpPr>
          <p:spPr bwMode="auto">
            <a:xfrm rot="10800000">
              <a:off x="432" y="1368"/>
              <a:ext cx="1050" cy="336"/>
            </a:xfrm>
            <a:prstGeom prst="curvedConnector3">
              <a:avLst>
                <a:gd name="adj1" fmla="val 49713"/>
              </a:avLst>
            </a:prstGeom>
            <a:noFill/>
            <a:ln w="28575">
              <a:solidFill>
                <a:schemeClr val="tx1"/>
              </a:solidFill>
              <a:round/>
            </a:ln>
            <a:extLst>
              <a:ext uri="{909E8E84-426E-40DD-AFC4-6F175D3DCCD1}">
                <a14:hiddenFill xmlns:a14="http://schemas.microsoft.com/office/drawing/2010/main">
                  <a:noFill/>
                </a14:hiddenFill>
              </a:ext>
            </a:extLst>
          </p:spPr>
        </p:cxnSp>
        <p:cxnSp>
          <p:nvCxnSpPr>
            <p:cNvPr id="29720" name="AutoShape 23"/>
            <p:cNvCxnSpPr>
              <a:cxnSpLocks noChangeShapeType="1"/>
            </p:cNvCxnSpPr>
            <p:nvPr/>
          </p:nvCxnSpPr>
          <p:spPr bwMode="auto">
            <a:xfrm rot="10800000" flipV="1">
              <a:off x="432" y="999"/>
              <a:ext cx="1050" cy="360"/>
            </a:xfrm>
            <a:prstGeom prst="curvedConnector3">
              <a:avLst>
                <a:gd name="adj1" fmla="val 48856"/>
              </a:avLst>
            </a:prstGeom>
            <a:noFill/>
            <a:ln w="28575">
              <a:solidFill>
                <a:schemeClr val="tx1"/>
              </a:solidFill>
              <a:round/>
            </a:ln>
            <a:extLst>
              <a:ext uri="{909E8E84-426E-40DD-AFC4-6F175D3DCCD1}">
                <a14:hiddenFill xmlns:a14="http://schemas.microsoft.com/office/drawing/2010/main">
                  <a:noFill/>
                </a14:hiddenFill>
              </a:ext>
            </a:extLst>
          </p:spPr>
        </p:cxnSp>
      </p:grpSp>
      <p:sp>
        <p:nvSpPr>
          <p:cNvPr id="2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29" name="Rectangle 3"/>
          <p:cNvSpPr txBox="1">
            <a:spLocks noChangeArrowheads="1"/>
          </p:cNvSpPr>
          <p:nvPr/>
        </p:nvSpPr>
        <p:spPr>
          <a:xfrm>
            <a:off x="381000" y="1240631"/>
            <a:ext cx="8458200" cy="1331913"/>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400" dirty="0"/>
              <a:t>多对多联系</a:t>
            </a:r>
            <a:r>
              <a:rPr lang="en-US" altLang="zh-CN" sz="2400" dirty="0">
                <a:sym typeface="Wingdings" panose="05000000000000000000" pitchFamily="2" charset="2"/>
              </a:rPr>
              <a:t>(M:N)</a:t>
            </a:r>
            <a:r>
              <a:rPr lang="zh-CN" altLang="en-US" sz="2400" dirty="0">
                <a:sym typeface="Wingdings" panose="05000000000000000000" pitchFamily="2" charset="2"/>
              </a:rPr>
              <a:t>：</a:t>
            </a:r>
            <a:r>
              <a:rPr lang="zh-CN" altLang="en-US" sz="2400" dirty="0"/>
              <a:t>实体集</a:t>
            </a:r>
            <a:r>
              <a:rPr lang="en-US" altLang="zh-CN" sz="2400" dirty="0"/>
              <a:t>A</a:t>
            </a:r>
            <a:r>
              <a:rPr lang="zh-CN" altLang="en-US" sz="2400" dirty="0"/>
              <a:t>中的任一实体，在实体集</a:t>
            </a:r>
            <a:r>
              <a:rPr lang="en-US" altLang="zh-CN" sz="2400" dirty="0"/>
              <a:t>B</a:t>
            </a:r>
            <a:r>
              <a:rPr lang="zh-CN" altLang="en-US" sz="2400" dirty="0"/>
              <a:t>中有</a:t>
            </a:r>
            <a:r>
              <a:rPr lang="zh-CN" altLang="en-US" sz="2400" dirty="0">
                <a:solidFill>
                  <a:srgbClr val="C00000"/>
                </a:solidFill>
              </a:rPr>
              <a:t>多个实体</a:t>
            </a:r>
            <a:r>
              <a:rPr lang="zh-CN" altLang="en-US" sz="2400" dirty="0"/>
              <a:t>和它对应；反之，实体集</a:t>
            </a:r>
            <a:r>
              <a:rPr lang="en-US" altLang="zh-CN" sz="2400" dirty="0"/>
              <a:t>B</a:t>
            </a:r>
            <a:r>
              <a:rPr lang="zh-CN" altLang="en-US" sz="2400" dirty="0"/>
              <a:t>中的任一实体，在实体集</a:t>
            </a:r>
            <a:r>
              <a:rPr lang="en-US" altLang="zh-CN" sz="2400" dirty="0"/>
              <a:t>A</a:t>
            </a:r>
            <a:r>
              <a:rPr lang="zh-CN" altLang="en-US" sz="2400" dirty="0"/>
              <a:t>中有</a:t>
            </a:r>
            <a:r>
              <a:rPr lang="zh-CN" altLang="en-US" sz="2400" dirty="0">
                <a:solidFill>
                  <a:srgbClr val="C00000"/>
                </a:solidFill>
              </a:rPr>
              <a:t>多个实体</a:t>
            </a:r>
            <a:r>
              <a:rPr lang="zh-CN" altLang="en-US" sz="2400" dirty="0"/>
              <a:t>和它对应。</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Oval 4"/>
          <p:cNvSpPr>
            <a:spLocks noChangeArrowheads="1"/>
          </p:cNvSpPr>
          <p:nvPr/>
        </p:nvSpPr>
        <p:spPr bwMode="auto">
          <a:xfrm>
            <a:off x="3200400" y="2497427"/>
            <a:ext cx="1066800" cy="381000"/>
          </a:xfrm>
          <a:prstGeom prst="ellipse">
            <a:avLst/>
          </a:prstGeom>
        </p:spPr>
        <p:style>
          <a:lnRef idx="2">
            <a:schemeClr val="accent5"/>
          </a:lnRef>
          <a:fillRef idx="1">
            <a:schemeClr val="lt1"/>
          </a:fillRef>
          <a:effectRef idx="0">
            <a:schemeClr val="accent5"/>
          </a:effectRef>
          <a:fontRef idx="minor">
            <a:schemeClr val="dk1"/>
          </a:fontRef>
        </p:style>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Clr>
                <a:schemeClr val="hlink"/>
              </a:buClr>
              <a:buSzPct val="55000"/>
              <a:buFont typeface="Wingdings" panose="05000000000000000000" pitchFamily="2" charset="2"/>
              <a:buNone/>
            </a:pPr>
            <a:r>
              <a:rPr lang="zh-CN" altLang="en-US" sz="1800" b="0">
                <a:latin typeface="Tahoma" panose="020B0604030504040204" pitchFamily="34" charset="0"/>
                <a:ea typeface="宋体" pitchFamily="2" charset="-122"/>
              </a:rPr>
              <a:t>属性名</a:t>
            </a:r>
            <a:endParaRPr lang="zh-CN" altLang="en-US" sz="1800" b="0">
              <a:latin typeface="Tahoma" panose="020B0604030504040204" pitchFamily="34" charset="0"/>
              <a:ea typeface="宋体" pitchFamily="2" charset="-122"/>
            </a:endParaRPr>
          </a:p>
        </p:txBody>
      </p:sp>
      <p:grpSp>
        <p:nvGrpSpPr>
          <p:cNvPr id="28678" name="Group 6"/>
          <p:cNvGrpSpPr/>
          <p:nvPr/>
        </p:nvGrpSpPr>
        <p:grpSpPr bwMode="auto">
          <a:xfrm>
            <a:off x="1447800" y="3800764"/>
            <a:ext cx="5638800" cy="1473200"/>
            <a:chOff x="0" y="0"/>
            <a:chExt cx="3552" cy="928"/>
          </a:xfrm>
        </p:grpSpPr>
        <p:sp>
          <p:nvSpPr>
            <p:cNvPr id="30730" name="Text Box 6"/>
            <p:cNvSpPr txBox="1">
              <a:spLocks noChangeArrowheads="1"/>
            </p:cNvSpPr>
            <p:nvPr/>
          </p:nvSpPr>
          <p:spPr bwMode="auto">
            <a:xfrm>
              <a:off x="1392" y="0"/>
              <a:ext cx="576" cy="256"/>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zh-CN" altLang="en-US" sz="2000" b="0">
                  <a:ea typeface="宋体" pitchFamily="2" charset="-122"/>
                </a:rPr>
                <a:t>学生</a:t>
              </a:r>
              <a:endParaRPr lang="zh-CN" altLang="en-US" sz="2000" b="0">
                <a:ea typeface="宋体" pitchFamily="2" charset="-122"/>
              </a:endParaRPr>
            </a:p>
          </p:txBody>
        </p:sp>
        <p:sp>
          <p:nvSpPr>
            <p:cNvPr id="30731" name="Oval 7"/>
            <p:cNvSpPr>
              <a:spLocks noChangeArrowheads="1"/>
            </p:cNvSpPr>
            <p:nvPr/>
          </p:nvSpPr>
          <p:spPr bwMode="auto">
            <a:xfrm>
              <a:off x="0" y="640"/>
              <a:ext cx="720" cy="288"/>
            </a:xfrm>
            <a:prstGeom prst="ellipse">
              <a:avLst/>
            </a:prstGeom>
          </p:spPr>
          <p:style>
            <a:lnRef idx="2">
              <a:schemeClr val="accent5"/>
            </a:lnRef>
            <a:fillRef idx="1">
              <a:schemeClr val="lt1"/>
            </a:fillRef>
            <a:effectRef idx="0">
              <a:schemeClr val="accent5"/>
            </a:effectRef>
            <a:fontRef idx="minor">
              <a:schemeClr val="dk1"/>
            </a:fontRef>
          </p:style>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b="0">
                  <a:ea typeface="宋体" pitchFamily="2" charset="-122"/>
                </a:rPr>
                <a:t>学号</a:t>
              </a:r>
              <a:endParaRPr lang="zh-CN" altLang="en-US" sz="2000" b="0">
                <a:ea typeface="宋体" pitchFamily="2" charset="-122"/>
              </a:endParaRPr>
            </a:p>
          </p:txBody>
        </p:sp>
        <p:sp>
          <p:nvSpPr>
            <p:cNvPr id="30732" name="Oval 8"/>
            <p:cNvSpPr>
              <a:spLocks noChangeArrowheads="1"/>
            </p:cNvSpPr>
            <p:nvPr/>
          </p:nvSpPr>
          <p:spPr bwMode="auto">
            <a:xfrm>
              <a:off x="2832" y="640"/>
              <a:ext cx="720" cy="288"/>
            </a:xfrm>
            <a:prstGeom prst="ellipse">
              <a:avLst/>
            </a:prstGeom>
          </p:spPr>
          <p:style>
            <a:lnRef idx="2">
              <a:schemeClr val="accent5"/>
            </a:lnRef>
            <a:fillRef idx="1">
              <a:schemeClr val="lt1"/>
            </a:fillRef>
            <a:effectRef idx="0">
              <a:schemeClr val="accent5"/>
            </a:effectRef>
            <a:fontRef idx="minor">
              <a:schemeClr val="dk1"/>
            </a:fontRef>
          </p:style>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b="0">
                  <a:ea typeface="宋体" pitchFamily="2" charset="-122"/>
                </a:rPr>
                <a:t>年龄</a:t>
              </a:r>
              <a:endParaRPr lang="zh-CN" altLang="en-US" sz="2000" b="0">
                <a:ea typeface="宋体" pitchFamily="2" charset="-122"/>
              </a:endParaRPr>
            </a:p>
          </p:txBody>
        </p:sp>
        <p:sp>
          <p:nvSpPr>
            <p:cNvPr id="30733" name="Oval 9"/>
            <p:cNvSpPr>
              <a:spLocks noChangeArrowheads="1"/>
            </p:cNvSpPr>
            <p:nvPr/>
          </p:nvSpPr>
          <p:spPr bwMode="auto">
            <a:xfrm>
              <a:off x="1872" y="640"/>
              <a:ext cx="720" cy="288"/>
            </a:xfrm>
            <a:prstGeom prst="ellipse">
              <a:avLst/>
            </a:prstGeom>
          </p:spPr>
          <p:style>
            <a:lnRef idx="2">
              <a:schemeClr val="accent5"/>
            </a:lnRef>
            <a:fillRef idx="1">
              <a:schemeClr val="lt1"/>
            </a:fillRef>
            <a:effectRef idx="0">
              <a:schemeClr val="accent5"/>
            </a:effectRef>
            <a:fontRef idx="minor">
              <a:schemeClr val="dk1"/>
            </a:fontRef>
          </p:style>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b="0">
                  <a:ea typeface="宋体" pitchFamily="2" charset="-122"/>
                </a:rPr>
                <a:t>性别</a:t>
              </a:r>
              <a:endParaRPr lang="zh-CN" altLang="en-US" sz="2000" b="0">
                <a:ea typeface="宋体" pitchFamily="2" charset="-122"/>
              </a:endParaRPr>
            </a:p>
          </p:txBody>
        </p:sp>
        <p:sp>
          <p:nvSpPr>
            <p:cNvPr id="30734" name="Oval 10"/>
            <p:cNvSpPr>
              <a:spLocks noChangeArrowheads="1"/>
            </p:cNvSpPr>
            <p:nvPr/>
          </p:nvSpPr>
          <p:spPr bwMode="auto">
            <a:xfrm>
              <a:off x="912" y="640"/>
              <a:ext cx="720" cy="288"/>
            </a:xfrm>
            <a:prstGeom prst="ellipse">
              <a:avLst/>
            </a:prstGeom>
          </p:spPr>
          <p:style>
            <a:lnRef idx="2">
              <a:schemeClr val="accent5"/>
            </a:lnRef>
            <a:fillRef idx="1">
              <a:schemeClr val="lt1"/>
            </a:fillRef>
            <a:effectRef idx="0">
              <a:schemeClr val="accent5"/>
            </a:effectRef>
            <a:fontRef idx="minor">
              <a:schemeClr val="dk1"/>
            </a:fontRef>
          </p:style>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b="0">
                  <a:ea typeface="宋体" pitchFamily="2" charset="-122"/>
                </a:rPr>
                <a:t>姓名</a:t>
              </a:r>
              <a:endParaRPr lang="zh-CN" altLang="en-US" sz="2000" b="0">
                <a:ea typeface="宋体" pitchFamily="2" charset="-122"/>
              </a:endParaRPr>
            </a:p>
          </p:txBody>
        </p:sp>
        <p:sp>
          <p:nvSpPr>
            <p:cNvPr id="30735" name="Line 11"/>
            <p:cNvSpPr>
              <a:spLocks noChangeShapeType="1"/>
            </p:cNvSpPr>
            <p:nvPr/>
          </p:nvSpPr>
          <p:spPr bwMode="auto">
            <a:xfrm flipH="1">
              <a:off x="384" y="256"/>
              <a:ext cx="1152"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12"/>
            <p:cNvSpPr>
              <a:spLocks noChangeShapeType="1"/>
            </p:cNvSpPr>
            <p:nvPr/>
          </p:nvSpPr>
          <p:spPr bwMode="auto">
            <a:xfrm flipH="1">
              <a:off x="1344" y="256"/>
              <a:ext cx="288"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Line 13"/>
            <p:cNvSpPr>
              <a:spLocks noChangeShapeType="1"/>
            </p:cNvSpPr>
            <p:nvPr/>
          </p:nvSpPr>
          <p:spPr bwMode="auto">
            <a:xfrm>
              <a:off x="1728" y="256"/>
              <a:ext cx="576"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8" name="Line 14"/>
            <p:cNvSpPr>
              <a:spLocks noChangeShapeType="1"/>
            </p:cNvSpPr>
            <p:nvPr/>
          </p:nvSpPr>
          <p:spPr bwMode="auto">
            <a:xfrm>
              <a:off x="1872" y="256"/>
              <a:ext cx="1248"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88" name="Text Box 15"/>
          <p:cNvSpPr txBox="1">
            <a:spLocks noChangeArrowheads="1"/>
          </p:cNvSpPr>
          <p:nvPr/>
        </p:nvSpPr>
        <p:spPr bwMode="auto">
          <a:xfrm>
            <a:off x="3276600" y="1964027"/>
            <a:ext cx="914400" cy="376237"/>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b="0">
                <a:ea typeface="宋体" pitchFamily="2" charset="-122"/>
              </a:rPr>
              <a:t>实体名</a:t>
            </a:r>
            <a:endParaRPr lang="zh-CN" altLang="en-US" sz="1800" b="0">
              <a:ea typeface="宋体" pitchFamily="2" charset="-122"/>
            </a:endParaRPr>
          </a:p>
        </p:txBody>
      </p:sp>
      <p:sp>
        <p:nvSpPr>
          <p:cNvPr id="28689" name="Rectangle 16"/>
          <p:cNvSpPr>
            <a:spLocks noChangeArrowheads="1"/>
          </p:cNvSpPr>
          <p:nvPr/>
        </p:nvSpPr>
        <p:spPr bwMode="auto">
          <a:xfrm>
            <a:off x="533400" y="2378364"/>
            <a:ext cx="281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lvl="1" eaLnBrk="1" hangingPunct="1">
              <a:spcBef>
                <a:spcPct val="50000"/>
              </a:spcBef>
              <a:buClr>
                <a:schemeClr val="hlink"/>
              </a:buClr>
              <a:buSzPct val="55000"/>
              <a:buFont typeface="Wingdings" panose="05000000000000000000" pitchFamily="2" charset="2"/>
              <a:buChar char="n"/>
            </a:pPr>
            <a:r>
              <a:rPr lang="en-US" altLang="zh-CN" sz="2800" b="0" dirty="0">
                <a:latin typeface="Tahoma" panose="020B0604030504040204" pitchFamily="34" charset="0"/>
                <a:ea typeface="宋体" pitchFamily="2" charset="-122"/>
              </a:rPr>
              <a:t> </a:t>
            </a:r>
            <a:r>
              <a:rPr lang="zh-CN" altLang="en-US" b="0" dirty="0">
                <a:latin typeface="Tahoma" panose="020B0604030504040204" pitchFamily="34" charset="0"/>
                <a:ea typeface="宋体" pitchFamily="2" charset="-122"/>
              </a:rPr>
              <a:t>属性的表示：</a:t>
            </a:r>
            <a:endParaRPr lang="zh-CN" altLang="en-US" b="0" dirty="0">
              <a:latin typeface="Tahoma" panose="020B0604030504040204" pitchFamily="34" charset="0"/>
              <a:ea typeface="宋体" pitchFamily="2" charset="-122"/>
            </a:endParaRPr>
          </a:p>
        </p:txBody>
      </p:sp>
      <p:sp>
        <p:nvSpPr>
          <p:cNvPr id="28690" name="Rectangle 17"/>
          <p:cNvSpPr>
            <a:spLocks noChangeArrowheads="1"/>
          </p:cNvSpPr>
          <p:nvPr/>
        </p:nvSpPr>
        <p:spPr bwMode="auto">
          <a:xfrm>
            <a:off x="1219200" y="3140364"/>
            <a:ext cx="567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20000"/>
              </a:spcBef>
              <a:buSzTx/>
              <a:buFont typeface="Arial" panose="020B0604020202090204" pitchFamily="34" charset="0"/>
              <a:buNone/>
            </a:pPr>
            <a:r>
              <a:rPr lang="zh-CN" altLang="en-US" sz="2400" b="0">
                <a:latin typeface="Tahoma" panose="020B0604030504040204" pitchFamily="34" charset="0"/>
                <a:ea typeface="宋体" pitchFamily="2" charset="-122"/>
              </a:rPr>
              <a:t>并用无向边将其与相应的实体连接起来。</a:t>
            </a:r>
            <a:endParaRPr lang="zh-CN" altLang="en-US" sz="2400" b="0">
              <a:latin typeface="Tahoma" panose="020B0604030504040204" pitchFamily="34" charset="0"/>
              <a:ea typeface="宋体" pitchFamily="2" charset="-122"/>
            </a:endParaRPr>
          </a:p>
        </p:txBody>
      </p:sp>
      <p:sp>
        <p:nvSpPr>
          <p:cNvPr id="20"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1"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2"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3"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24" name="Rectangle 3"/>
          <p:cNvSpPr txBox="1">
            <a:spLocks noChangeArrowheads="1"/>
          </p:cNvSpPr>
          <p:nvPr/>
        </p:nvSpPr>
        <p:spPr>
          <a:xfrm>
            <a:off x="687388" y="1300163"/>
            <a:ext cx="4383087" cy="569407"/>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dirty="0"/>
              <a:t>用</a:t>
            </a:r>
            <a:r>
              <a:rPr lang="en-US" altLang="zh-CN" dirty="0"/>
              <a:t>E-R</a:t>
            </a:r>
            <a:r>
              <a:rPr lang="zh-CN" altLang="en-US" dirty="0"/>
              <a:t>图建立概念模型</a:t>
            </a:r>
            <a:endParaRPr lang="zh-CN" altLang="en-US" dirty="0"/>
          </a:p>
        </p:txBody>
      </p:sp>
      <p:sp>
        <p:nvSpPr>
          <p:cNvPr id="26" name="Rectangle 16"/>
          <p:cNvSpPr>
            <a:spLocks noChangeArrowheads="1"/>
          </p:cNvSpPr>
          <p:nvPr/>
        </p:nvSpPr>
        <p:spPr bwMode="auto">
          <a:xfrm>
            <a:off x="533400" y="1869570"/>
            <a:ext cx="281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lvl="1" eaLnBrk="1" hangingPunct="1">
              <a:spcBef>
                <a:spcPct val="50000"/>
              </a:spcBef>
              <a:buClr>
                <a:schemeClr val="hlink"/>
              </a:buClr>
              <a:buSzPct val="55000"/>
              <a:buFont typeface="Wingdings" panose="05000000000000000000" pitchFamily="2" charset="2"/>
              <a:buChar char="n"/>
            </a:pPr>
            <a:r>
              <a:rPr lang="en-US" altLang="zh-CN" sz="2800" b="0" dirty="0">
                <a:latin typeface="Tahoma" panose="020B0604030504040204" pitchFamily="34" charset="0"/>
                <a:ea typeface="宋体" pitchFamily="2" charset="-122"/>
              </a:rPr>
              <a:t> </a:t>
            </a:r>
            <a:r>
              <a:rPr lang="zh-CN" altLang="en-US" b="0" dirty="0">
                <a:latin typeface="Tahoma" panose="020B0604030504040204" pitchFamily="34" charset="0"/>
                <a:ea typeface="宋体" pitchFamily="2" charset="-122"/>
              </a:rPr>
              <a:t>实体的表示：</a:t>
            </a:r>
            <a:endParaRPr lang="zh-CN" altLang="en-US" b="0" dirty="0">
              <a:latin typeface="Tahoma" panose="020B060403050404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6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nimBg="1" autoUpdateAnimBg="0"/>
      <p:bldP spid="28688" grpId="0" animBg="1" autoUpdateAnimBg="0"/>
      <p:bldP spid="28689" grpId="0" autoUpdateAnimBg="0"/>
      <p:bldP spid="28690" grpId="0" autoUpdateAnimBg="0"/>
      <p:bldP spid="24" grpId="0" bldLvl="2" autoUpdateAnimBg="0" build="p"/>
      <p:bldP spid="2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9701" name="Group 5"/>
          <p:cNvGrpSpPr/>
          <p:nvPr/>
        </p:nvGrpSpPr>
        <p:grpSpPr bwMode="auto">
          <a:xfrm>
            <a:off x="3770313" y="1258888"/>
            <a:ext cx="2438400" cy="533400"/>
            <a:chOff x="0" y="0"/>
            <a:chExt cx="1536" cy="336"/>
          </a:xfrm>
        </p:grpSpPr>
        <p:sp>
          <p:nvSpPr>
            <p:cNvPr id="31790" name="AutoShape 5"/>
            <p:cNvSpPr>
              <a:spLocks noChangeArrowheads="1"/>
            </p:cNvSpPr>
            <p:nvPr/>
          </p:nvSpPr>
          <p:spPr bwMode="auto">
            <a:xfrm>
              <a:off x="288" y="48"/>
              <a:ext cx="960" cy="288"/>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r" eaLnBrk="1" hangingPunct="1">
                <a:spcBef>
                  <a:spcPct val="20000"/>
                </a:spcBef>
                <a:buClr>
                  <a:schemeClr val="hlink"/>
                </a:buClr>
                <a:buSzPct val="55000"/>
                <a:buFont typeface="Wingdings" panose="05000000000000000000" pitchFamily="2" charset="2"/>
                <a:buNone/>
              </a:pPr>
              <a:r>
                <a:rPr lang="zh-CN" altLang="en-US" sz="2000" b="0" dirty="0">
                  <a:latin typeface="Tahoma" panose="020B0604030504040204" pitchFamily="34" charset="0"/>
                  <a:ea typeface="宋体" pitchFamily="2" charset="-122"/>
                </a:rPr>
                <a:t>联系名</a:t>
              </a:r>
              <a:endParaRPr lang="zh-CN" altLang="en-US" sz="2000" b="0" dirty="0">
                <a:latin typeface="Tahoma" panose="020B0604030504040204" pitchFamily="34" charset="0"/>
                <a:ea typeface="宋体" pitchFamily="2" charset="-122"/>
              </a:endParaRPr>
            </a:p>
          </p:txBody>
        </p:sp>
        <p:sp>
          <p:nvSpPr>
            <p:cNvPr id="31791" name="Line 6"/>
            <p:cNvSpPr>
              <a:spLocks noChangeShapeType="1"/>
            </p:cNvSpPr>
            <p:nvPr/>
          </p:nvSpPr>
          <p:spPr bwMode="auto">
            <a:xfrm flipH="1">
              <a:off x="0" y="192"/>
              <a:ext cx="2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92" name="Line 7"/>
            <p:cNvSpPr>
              <a:spLocks noChangeShapeType="1"/>
            </p:cNvSpPr>
            <p:nvPr/>
          </p:nvSpPr>
          <p:spPr bwMode="auto">
            <a:xfrm flipH="1">
              <a:off x="1248" y="192"/>
              <a:ext cx="2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93" name="Rectangle 8"/>
            <p:cNvSpPr>
              <a:spLocks noChangeArrowheads="1"/>
            </p:cNvSpPr>
            <p:nvPr/>
          </p:nvSpPr>
          <p:spPr bwMode="auto">
            <a:xfrm>
              <a:off x="48" y="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r" eaLnBrk="1" hangingPunct="1">
                <a:spcBef>
                  <a:spcPct val="20000"/>
                </a:spcBef>
                <a:buClr>
                  <a:schemeClr val="hlink"/>
                </a:buClr>
                <a:buSzPct val="55000"/>
                <a:buFont typeface="Wingdings" panose="05000000000000000000" pitchFamily="2" charset="2"/>
                <a:buNone/>
              </a:pPr>
              <a:r>
                <a:rPr lang="en-US" altLang="zh-CN" sz="2000" b="0">
                  <a:latin typeface="Tahoma" panose="020B0604030504040204" pitchFamily="34" charset="0"/>
                  <a:ea typeface="宋体" pitchFamily="2" charset="-122"/>
                </a:rPr>
                <a:t>1</a:t>
              </a:r>
              <a:endParaRPr lang="en-US" altLang="zh-CN" sz="2000" b="0">
                <a:latin typeface="Tahoma" panose="020B0604030504040204" pitchFamily="34" charset="0"/>
                <a:ea typeface="宋体" pitchFamily="2" charset="-122"/>
              </a:endParaRPr>
            </a:p>
          </p:txBody>
        </p:sp>
        <p:sp>
          <p:nvSpPr>
            <p:cNvPr id="31794" name="Rectangle 9"/>
            <p:cNvSpPr>
              <a:spLocks noChangeArrowheads="1"/>
            </p:cNvSpPr>
            <p:nvPr/>
          </p:nvSpPr>
          <p:spPr bwMode="auto">
            <a:xfrm>
              <a:off x="1296" y="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r" eaLnBrk="1" hangingPunct="1">
                <a:spcBef>
                  <a:spcPct val="20000"/>
                </a:spcBef>
                <a:buClr>
                  <a:schemeClr val="hlink"/>
                </a:buClr>
                <a:buSzPct val="55000"/>
                <a:buFont typeface="Wingdings" panose="05000000000000000000" pitchFamily="2" charset="2"/>
                <a:buNone/>
              </a:pPr>
              <a:r>
                <a:rPr lang="en-US" altLang="zh-CN" sz="2000" b="0">
                  <a:latin typeface="Tahoma" panose="020B0604030504040204" pitchFamily="34" charset="0"/>
                  <a:ea typeface="宋体" pitchFamily="2" charset="-122"/>
                </a:rPr>
                <a:t>1</a:t>
              </a:r>
              <a:endParaRPr lang="en-US" altLang="zh-CN" sz="2000" b="0">
                <a:latin typeface="Tahoma" panose="020B0604030504040204" pitchFamily="34" charset="0"/>
                <a:ea typeface="宋体" pitchFamily="2" charset="-122"/>
              </a:endParaRPr>
            </a:p>
          </p:txBody>
        </p:sp>
      </p:grpSp>
      <p:grpSp>
        <p:nvGrpSpPr>
          <p:cNvPr id="29707" name="Group 11"/>
          <p:cNvGrpSpPr/>
          <p:nvPr/>
        </p:nvGrpSpPr>
        <p:grpSpPr bwMode="auto">
          <a:xfrm>
            <a:off x="1752600" y="1905000"/>
            <a:ext cx="2438400" cy="533400"/>
            <a:chOff x="0" y="0"/>
            <a:chExt cx="1536" cy="336"/>
          </a:xfrm>
        </p:grpSpPr>
        <p:sp>
          <p:nvSpPr>
            <p:cNvPr id="31785" name="AutoShape 11"/>
            <p:cNvSpPr>
              <a:spLocks noChangeArrowheads="1"/>
            </p:cNvSpPr>
            <p:nvPr/>
          </p:nvSpPr>
          <p:spPr bwMode="auto">
            <a:xfrm>
              <a:off x="288" y="48"/>
              <a:ext cx="960" cy="288"/>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r" eaLnBrk="1" hangingPunct="1">
                <a:spcBef>
                  <a:spcPct val="20000"/>
                </a:spcBef>
                <a:buClr>
                  <a:schemeClr val="hlink"/>
                </a:buClr>
                <a:buSzPct val="55000"/>
                <a:buFont typeface="Wingdings" panose="05000000000000000000" pitchFamily="2" charset="2"/>
                <a:buNone/>
              </a:pPr>
              <a:r>
                <a:rPr lang="zh-CN" altLang="en-US" sz="2000" b="0">
                  <a:latin typeface="Tahoma" panose="020B0604030504040204" pitchFamily="34" charset="0"/>
                  <a:ea typeface="宋体" pitchFamily="2" charset="-122"/>
                </a:rPr>
                <a:t>联系名</a:t>
              </a:r>
              <a:endParaRPr lang="zh-CN" altLang="en-US" sz="2000" b="0">
                <a:latin typeface="Tahoma" panose="020B0604030504040204" pitchFamily="34" charset="0"/>
                <a:ea typeface="宋体" pitchFamily="2" charset="-122"/>
              </a:endParaRPr>
            </a:p>
          </p:txBody>
        </p:sp>
        <p:sp>
          <p:nvSpPr>
            <p:cNvPr id="31786" name="Line 12"/>
            <p:cNvSpPr>
              <a:spLocks noChangeShapeType="1"/>
            </p:cNvSpPr>
            <p:nvPr/>
          </p:nvSpPr>
          <p:spPr bwMode="auto">
            <a:xfrm flipH="1">
              <a:off x="0" y="192"/>
              <a:ext cx="2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7" name="Line 13"/>
            <p:cNvSpPr>
              <a:spLocks noChangeShapeType="1"/>
            </p:cNvSpPr>
            <p:nvPr/>
          </p:nvSpPr>
          <p:spPr bwMode="auto">
            <a:xfrm flipH="1">
              <a:off x="1248" y="192"/>
              <a:ext cx="2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8" name="Rectangle 14"/>
            <p:cNvSpPr>
              <a:spLocks noChangeArrowheads="1"/>
            </p:cNvSpPr>
            <p:nvPr/>
          </p:nvSpPr>
          <p:spPr bwMode="auto">
            <a:xfrm>
              <a:off x="48" y="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r" eaLnBrk="1" hangingPunct="1">
                <a:spcBef>
                  <a:spcPct val="20000"/>
                </a:spcBef>
                <a:buClr>
                  <a:schemeClr val="hlink"/>
                </a:buClr>
                <a:buSzPct val="55000"/>
                <a:buFont typeface="Wingdings" panose="05000000000000000000" pitchFamily="2" charset="2"/>
                <a:buNone/>
              </a:pPr>
              <a:r>
                <a:rPr lang="en-US" altLang="zh-CN" sz="2000" b="0">
                  <a:latin typeface="Tahoma" panose="020B0604030504040204" pitchFamily="34" charset="0"/>
                  <a:ea typeface="宋体" pitchFamily="2" charset="-122"/>
                </a:rPr>
                <a:t>1</a:t>
              </a:r>
              <a:endParaRPr lang="en-US" altLang="zh-CN" sz="2000" b="0">
                <a:latin typeface="Tahoma" panose="020B0604030504040204" pitchFamily="34" charset="0"/>
                <a:ea typeface="宋体" pitchFamily="2" charset="-122"/>
              </a:endParaRPr>
            </a:p>
          </p:txBody>
        </p:sp>
        <p:sp>
          <p:nvSpPr>
            <p:cNvPr id="31789" name="Rectangle 15"/>
            <p:cNvSpPr>
              <a:spLocks noChangeArrowheads="1"/>
            </p:cNvSpPr>
            <p:nvPr/>
          </p:nvSpPr>
          <p:spPr bwMode="auto">
            <a:xfrm>
              <a:off x="1296" y="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r" eaLnBrk="1" hangingPunct="1">
                <a:spcBef>
                  <a:spcPct val="20000"/>
                </a:spcBef>
                <a:buClr>
                  <a:schemeClr val="hlink"/>
                </a:buClr>
                <a:buSzPct val="55000"/>
                <a:buFont typeface="Wingdings" panose="05000000000000000000" pitchFamily="2" charset="2"/>
                <a:buNone/>
              </a:pPr>
              <a:r>
                <a:rPr lang="en-US" altLang="zh-CN" sz="2000" b="0">
                  <a:latin typeface="Tahoma" panose="020B0604030504040204" pitchFamily="34" charset="0"/>
                  <a:ea typeface="宋体" pitchFamily="2" charset="-122"/>
                </a:rPr>
                <a:t>N</a:t>
              </a:r>
              <a:endParaRPr lang="en-US" altLang="zh-CN" sz="2000" b="0">
                <a:latin typeface="Tahoma" panose="020B0604030504040204" pitchFamily="34" charset="0"/>
                <a:ea typeface="宋体" pitchFamily="2" charset="-122"/>
              </a:endParaRPr>
            </a:p>
          </p:txBody>
        </p:sp>
      </p:grpSp>
      <p:grpSp>
        <p:nvGrpSpPr>
          <p:cNvPr id="29713" name="Group 17"/>
          <p:cNvGrpSpPr/>
          <p:nvPr/>
        </p:nvGrpSpPr>
        <p:grpSpPr bwMode="auto">
          <a:xfrm>
            <a:off x="5105400" y="1905000"/>
            <a:ext cx="2438400" cy="533400"/>
            <a:chOff x="0" y="0"/>
            <a:chExt cx="1536" cy="336"/>
          </a:xfrm>
        </p:grpSpPr>
        <p:sp>
          <p:nvSpPr>
            <p:cNvPr id="31780" name="AutoShape 17"/>
            <p:cNvSpPr>
              <a:spLocks noChangeArrowheads="1"/>
            </p:cNvSpPr>
            <p:nvPr/>
          </p:nvSpPr>
          <p:spPr bwMode="auto">
            <a:xfrm>
              <a:off x="288" y="48"/>
              <a:ext cx="960" cy="288"/>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r" eaLnBrk="1" hangingPunct="1">
                <a:spcBef>
                  <a:spcPct val="20000"/>
                </a:spcBef>
                <a:buClr>
                  <a:schemeClr val="hlink"/>
                </a:buClr>
                <a:buSzPct val="55000"/>
                <a:buFont typeface="Wingdings" panose="05000000000000000000" pitchFamily="2" charset="2"/>
                <a:buNone/>
              </a:pPr>
              <a:r>
                <a:rPr lang="zh-CN" altLang="en-US" sz="2000" b="0">
                  <a:latin typeface="Tahoma" panose="020B0604030504040204" pitchFamily="34" charset="0"/>
                  <a:ea typeface="宋体" pitchFamily="2" charset="-122"/>
                </a:rPr>
                <a:t>联系名</a:t>
              </a:r>
              <a:endParaRPr lang="zh-CN" altLang="en-US" sz="2000" b="0">
                <a:latin typeface="Tahoma" panose="020B0604030504040204" pitchFamily="34" charset="0"/>
                <a:ea typeface="宋体" pitchFamily="2" charset="-122"/>
              </a:endParaRPr>
            </a:p>
          </p:txBody>
        </p:sp>
        <p:sp>
          <p:nvSpPr>
            <p:cNvPr id="31781" name="Line 18"/>
            <p:cNvSpPr>
              <a:spLocks noChangeShapeType="1"/>
            </p:cNvSpPr>
            <p:nvPr/>
          </p:nvSpPr>
          <p:spPr bwMode="auto">
            <a:xfrm flipH="1">
              <a:off x="0" y="192"/>
              <a:ext cx="2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2" name="Line 19"/>
            <p:cNvSpPr>
              <a:spLocks noChangeShapeType="1"/>
            </p:cNvSpPr>
            <p:nvPr/>
          </p:nvSpPr>
          <p:spPr bwMode="auto">
            <a:xfrm flipH="1">
              <a:off x="1248" y="192"/>
              <a:ext cx="2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3" name="Rectangle 20"/>
            <p:cNvSpPr>
              <a:spLocks noChangeArrowheads="1"/>
            </p:cNvSpPr>
            <p:nvPr/>
          </p:nvSpPr>
          <p:spPr bwMode="auto">
            <a:xfrm>
              <a:off x="48" y="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r" eaLnBrk="1" hangingPunct="1">
                <a:spcBef>
                  <a:spcPct val="20000"/>
                </a:spcBef>
                <a:buClr>
                  <a:schemeClr val="hlink"/>
                </a:buClr>
                <a:buSzPct val="55000"/>
                <a:buFont typeface="Wingdings" panose="05000000000000000000" pitchFamily="2" charset="2"/>
                <a:buNone/>
              </a:pPr>
              <a:r>
                <a:rPr lang="en-US" altLang="zh-CN" sz="2000" b="0">
                  <a:latin typeface="Tahoma" panose="020B0604030504040204" pitchFamily="34" charset="0"/>
                  <a:ea typeface="宋体" pitchFamily="2" charset="-122"/>
                </a:rPr>
                <a:t>M</a:t>
              </a:r>
              <a:endParaRPr lang="en-US" altLang="zh-CN" sz="2000" b="0">
                <a:latin typeface="Tahoma" panose="020B0604030504040204" pitchFamily="34" charset="0"/>
                <a:ea typeface="宋体" pitchFamily="2" charset="-122"/>
              </a:endParaRPr>
            </a:p>
          </p:txBody>
        </p:sp>
        <p:sp>
          <p:nvSpPr>
            <p:cNvPr id="31784" name="Rectangle 21"/>
            <p:cNvSpPr>
              <a:spLocks noChangeArrowheads="1"/>
            </p:cNvSpPr>
            <p:nvPr/>
          </p:nvSpPr>
          <p:spPr bwMode="auto">
            <a:xfrm>
              <a:off x="1296" y="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r" eaLnBrk="1" hangingPunct="1">
                <a:spcBef>
                  <a:spcPct val="20000"/>
                </a:spcBef>
                <a:buClr>
                  <a:schemeClr val="hlink"/>
                </a:buClr>
                <a:buSzPct val="55000"/>
                <a:buFont typeface="Wingdings" panose="05000000000000000000" pitchFamily="2" charset="2"/>
                <a:buNone/>
              </a:pPr>
              <a:r>
                <a:rPr lang="en-US" altLang="zh-CN" sz="2000" b="0">
                  <a:latin typeface="Tahoma" panose="020B0604030504040204" pitchFamily="34" charset="0"/>
                  <a:ea typeface="宋体" pitchFamily="2" charset="-122"/>
                </a:rPr>
                <a:t>N</a:t>
              </a:r>
              <a:endParaRPr lang="en-US" altLang="zh-CN" sz="2000" b="0">
                <a:latin typeface="Tahoma" panose="020B0604030504040204" pitchFamily="34" charset="0"/>
                <a:ea typeface="宋体" pitchFamily="2" charset="-122"/>
              </a:endParaRPr>
            </a:p>
          </p:txBody>
        </p:sp>
      </p:grpSp>
      <p:grpSp>
        <p:nvGrpSpPr>
          <p:cNvPr id="29719" name="Group 23"/>
          <p:cNvGrpSpPr/>
          <p:nvPr/>
        </p:nvGrpSpPr>
        <p:grpSpPr bwMode="auto">
          <a:xfrm>
            <a:off x="6248400" y="3403600"/>
            <a:ext cx="1524000" cy="2784475"/>
            <a:chOff x="0" y="0"/>
            <a:chExt cx="960" cy="1754"/>
          </a:xfrm>
        </p:grpSpPr>
        <p:sp>
          <p:nvSpPr>
            <p:cNvPr id="31772" name="Text Box 24"/>
            <p:cNvSpPr txBox="1">
              <a:spLocks noChangeArrowheads="1"/>
            </p:cNvSpPr>
            <p:nvPr/>
          </p:nvSpPr>
          <p:spPr bwMode="auto">
            <a:xfrm>
              <a:off x="96" y="0"/>
              <a:ext cx="816"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b="0">
                  <a:ea typeface="宋体" pitchFamily="2" charset="-122"/>
                </a:rPr>
                <a:t>课程</a:t>
              </a:r>
              <a:endParaRPr lang="zh-CN" altLang="en-US" sz="2000" b="0">
                <a:ea typeface="宋体" pitchFamily="2" charset="-122"/>
              </a:endParaRPr>
            </a:p>
          </p:txBody>
        </p:sp>
        <p:sp>
          <p:nvSpPr>
            <p:cNvPr id="31773" name="AutoShape 25"/>
            <p:cNvSpPr>
              <a:spLocks noChangeArrowheads="1"/>
            </p:cNvSpPr>
            <p:nvPr/>
          </p:nvSpPr>
          <p:spPr bwMode="auto">
            <a:xfrm>
              <a:off x="0" y="527"/>
              <a:ext cx="960" cy="353"/>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b="0">
                  <a:ea typeface="宋体" pitchFamily="2" charset="-122"/>
                </a:rPr>
                <a:t>选修</a:t>
              </a:r>
              <a:endParaRPr lang="zh-CN" altLang="en-US" sz="2000" b="0">
                <a:ea typeface="宋体" pitchFamily="2" charset="-122"/>
              </a:endParaRPr>
            </a:p>
          </p:txBody>
        </p:sp>
        <p:sp>
          <p:nvSpPr>
            <p:cNvPr id="31774" name="Text Box 26"/>
            <p:cNvSpPr txBox="1">
              <a:spLocks noChangeArrowheads="1"/>
            </p:cNvSpPr>
            <p:nvPr/>
          </p:nvSpPr>
          <p:spPr bwMode="auto">
            <a:xfrm>
              <a:off x="96" y="1143"/>
              <a:ext cx="816"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b="0">
                  <a:ea typeface="宋体" pitchFamily="2" charset="-122"/>
                </a:rPr>
                <a:t>学生</a:t>
              </a:r>
              <a:endParaRPr lang="zh-CN" altLang="en-US" sz="2000" b="0">
                <a:ea typeface="宋体" pitchFamily="2" charset="-122"/>
              </a:endParaRPr>
            </a:p>
          </p:txBody>
        </p:sp>
        <p:sp>
          <p:nvSpPr>
            <p:cNvPr id="31775" name="Text Box 27"/>
            <p:cNvSpPr txBox="1">
              <a:spLocks noChangeArrowheads="1"/>
            </p:cNvSpPr>
            <p:nvPr/>
          </p:nvSpPr>
          <p:spPr bwMode="auto">
            <a:xfrm>
              <a:off x="192" y="26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000" b="0">
                  <a:ea typeface="宋体" pitchFamily="2" charset="-122"/>
                </a:rPr>
                <a:t>m</a:t>
              </a:r>
              <a:endParaRPr lang="en-US" altLang="zh-CN" sz="2000" b="0">
                <a:ea typeface="宋体" pitchFamily="2" charset="-122"/>
              </a:endParaRPr>
            </a:p>
          </p:txBody>
        </p:sp>
        <p:sp>
          <p:nvSpPr>
            <p:cNvPr id="31776" name="Text Box 28"/>
            <p:cNvSpPr txBox="1">
              <a:spLocks noChangeArrowheads="1"/>
            </p:cNvSpPr>
            <p:nvPr/>
          </p:nvSpPr>
          <p:spPr bwMode="auto">
            <a:xfrm>
              <a:off x="240" y="89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000" b="0">
                  <a:ea typeface="宋体" pitchFamily="2" charset="-122"/>
                </a:rPr>
                <a:t>n</a:t>
              </a:r>
              <a:endParaRPr lang="en-US" altLang="zh-CN" sz="2000" b="0">
                <a:ea typeface="宋体" pitchFamily="2" charset="-122"/>
              </a:endParaRPr>
            </a:p>
          </p:txBody>
        </p:sp>
        <p:sp>
          <p:nvSpPr>
            <p:cNvPr id="31777" name="Text Box 29"/>
            <p:cNvSpPr txBox="1">
              <a:spLocks noChangeArrowheads="1"/>
            </p:cNvSpPr>
            <p:nvPr/>
          </p:nvSpPr>
          <p:spPr bwMode="auto">
            <a:xfrm>
              <a:off x="96" y="1504"/>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en-US" altLang="zh-CN" sz="2000">
                  <a:ea typeface="宋体" pitchFamily="2" charset="-122"/>
                </a:rPr>
                <a:t>m:n</a:t>
              </a:r>
              <a:r>
                <a:rPr lang="zh-CN" altLang="en-US" sz="2000">
                  <a:ea typeface="宋体" pitchFamily="2" charset="-122"/>
                </a:rPr>
                <a:t>联系</a:t>
              </a:r>
              <a:endParaRPr lang="zh-CN" altLang="en-US" sz="2000" b="0">
                <a:ea typeface="宋体" pitchFamily="2" charset="-122"/>
              </a:endParaRPr>
            </a:p>
          </p:txBody>
        </p:sp>
        <p:sp>
          <p:nvSpPr>
            <p:cNvPr id="31778" name="Line 30"/>
            <p:cNvSpPr>
              <a:spLocks noChangeShapeType="1"/>
            </p:cNvSpPr>
            <p:nvPr/>
          </p:nvSpPr>
          <p:spPr bwMode="auto">
            <a:xfrm flipV="1">
              <a:off x="480" y="256"/>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9" name="Line 31"/>
            <p:cNvSpPr>
              <a:spLocks noChangeShapeType="1"/>
            </p:cNvSpPr>
            <p:nvPr/>
          </p:nvSpPr>
          <p:spPr bwMode="auto">
            <a:xfrm flipV="1">
              <a:off x="480" y="880"/>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728" name="Group 32"/>
          <p:cNvGrpSpPr/>
          <p:nvPr/>
        </p:nvGrpSpPr>
        <p:grpSpPr bwMode="auto">
          <a:xfrm>
            <a:off x="3733800" y="3403600"/>
            <a:ext cx="1524000" cy="2784475"/>
            <a:chOff x="0" y="0"/>
            <a:chExt cx="960" cy="1754"/>
          </a:xfrm>
        </p:grpSpPr>
        <p:sp>
          <p:nvSpPr>
            <p:cNvPr id="31764" name="Text Box 33"/>
            <p:cNvSpPr txBox="1">
              <a:spLocks noChangeArrowheads="1"/>
            </p:cNvSpPr>
            <p:nvPr/>
          </p:nvSpPr>
          <p:spPr bwMode="auto">
            <a:xfrm>
              <a:off x="96" y="0"/>
              <a:ext cx="816"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b="0">
                  <a:ea typeface="宋体" pitchFamily="2" charset="-122"/>
                </a:rPr>
                <a:t>班级</a:t>
              </a:r>
              <a:endParaRPr lang="zh-CN" altLang="en-US" sz="2000" b="0">
                <a:ea typeface="宋体" pitchFamily="2" charset="-122"/>
              </a:endParaRPr>
            </a:p>
          </p:txBody>
        </p:sp>
        <p:sp>
          <p:nvSpPr>
            <p:cNvPr id="31765" name="AutoShape 34"/>
            <p:cNvSpPr>
              <a:spLocks noChangeArrowheads="1"/>
            </p:cNvSpPr>
            <p:nvPr/>
          </p:nvSpPr>
          <p:spPr bwMode="auto">
            <a:xfrm>
              <a:off x="0" y="527"/>
              <a:ext cx="960" cy="353"/>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b="0">
                  <a:ea typeface="宋体" pitchFamily="2" charset="-122"/>
                </a:rPr>
                <a:t>组成</a:t>
              </a:r>
              <a:endParaRPr lang="zh-CN" altLang="en-US" sz="2000" b="0">
                <a:ea typeface="宋体" pitchFamily="2" charset="-122"/>
              </a:endParaRPr>
            </a:p>
          </p:txBody>
        </p:sp>
        <p:sp>
          <p:nvSpPr>
            <p:cNvPr id="31766" name="Text Box 35"/>
            <p:cNvSpPr txBox="1">
              <a:spLocks noChangeArrowheads="1"/>
            </p:cNvSpPr>
            <p:nvPr/>
          </p:nvSpPr>
          <p:spPr bwMode="auto">
            <a:xfrm>
              <a:off x="96" y="1150"/>
              <a:ext cx="816"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b="0">
                  <a:ea typeface="宋体" pitchFamily="2" charset="-122"/>
                </a:rPr>
                <a:t>学生</a:t>
              </a:r>
              <a:endParaRPr lang="zh-CN" altLang="en-US" sz="2000" b="0">
                <a:ea typeface="宋体" pitchFamily="2" charset="-122"/>
              </a:endParaRPr>
            </a:p>
          </p:txBody>
        </p:sp>
        <p:sp>
          <p:nvSpPr>
            <p:cNvPr id="31767" name="Line 36"/>
            <p:cNvSpPr>
              <a:spLocks noChangeShapeType="1"/>
            </p:cNvSpPr>
            <p:nvPr/>
          </p:nvSpPr>
          <p:spPr bwMode="auto">
            <a:xfrm flipV="1">
              <a:off x="480" y="256"/>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8" name="Text Box 37"/>
            <p:cNvSpPr txBox="1">
              <a:spLocks noChangeArrowheads="1"/>
            </p:cNvSpPr>
            <p:nvPr/>
          </p:nvSpPr>
          <p:spPr bwMode="auto">
            <a:xfrm>
              <a:off x="240" y="2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000" b="0">
                  <a:ea typeface="宋体" pitchFamily="2" charset="-122"/>
                </a:rPr>
                <a:t>1</a:t>
              </a:r>
              <a:endParaRPr lang="en-US" altLang="zh-CN" sz="2000" b="0">
                <a:ea typeface="宋体" pitchFamily="2" charset="-122"/>
              </a:endParaRPr>
            </a:p>
          </p:txBody>
        </p:sp>
        <p:sp>
          <p:nvSpPr>
            <p:cNvPr id="31769" name="Text Box 38"/>
            <p:cNvSpPr txBox="1">
              <a:spLocks noChangeArrowheads="1"/>
            </p:cNvSpPr>
            <p:nvPr/>
          </p:nvSpPr>
          <p:spPr bwMode="auto">
            <a:xfrm>
              <a:off x="240" y="88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000" b="0">
                  <a:ea typeface="宋体" pitchFamily="2" charset="-122"/>
                </a:rPr>
                <a:t>n</a:t>
              </a:r>
              <a:endParaRPr lang="en-US" altLang="zh-CN" sz="2000" b="0">
                <a:ea typeface="宋体" pitchFamily="2" charset="-122"/>
              </a:endParaRPr>
            </a:p>
          </p:txBody>
        </p:sp>
        <p:sp>
          <p:nvSpPr>
            <p:cNvPr id="31770" name="Text Box 39"/>
            <p:cNvSpPr txBox="1">
              <a:spLocks noChangeArrowheads="1"/>
            </p:cNvSpPr>
            <p:nvPr/>
          </p:nvSpPr>
          <p:spPr bwMode="auto">
            <a:xfrm>
              <a:off x="96" y="1504"/>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en-US" altLang="zh-CN" sz="2000">
                  <a:ea typeface="宋体" pitchFamily="2" charset="-122"/>
                </a:rPr>
                <a:t>1:n</a:t>
              </a:r>
              <a:r>
                <a:rPr lang="zh-CN" altLang="en-US" sz="2000">
                  <a:ea typeface="宋体" pitchFamily="2" charset="-122"/>
                </a:rPr>
                <a:t>联系</a:t>
              </a:r>
              <a:endParaRPr lang="zh-CN" altLang="en-US" sz="2000" b="0">
                <a:ea typeface="宋体" pitchFamily="2" charset="-122"/>
              </a:endParaRPr>
            </a:p>
          </p:txBody>
        </p:sp>
        <p:sp>
          <p:nvSpPr>
            <p:cNvPr id="31771" name="Line 40"/>
            <p:cNvSpPr>
              <a:spLocks noChangeShapeType="1"/>
            </p:cNvSpPr>
            <p:nvPr/>
          </p:nvSpPr>
          <p:spPr bwMode="auto">
            <a:xfrm flipV="1">
              <a:off x="480" y="880"/>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737" name="Group 41"/>
          <p:cNvGrpSpPr/>
          <p:nvPr/>
        </p:nvGrpSpPr>
        <p:grpSpPr bwMode="auto">
          <a:xfrm>
            <a:off x="1219200" y="3429000"/>
            <a:ext cx="1524000" cy="2759075"/>
            <a:chOff x="0" y="0"/>
            <a:chExt cx="960" cy="1738"/>
          </a:xfrm>
        </p:grpSpPr>
        <p:sp>
          <p:nvSpPr>
            <p:cNvPr id="31756" name="Text Box 42"/>
            <p:cNvSpPr txBox="1">
              <a:spLocks noChangeArrowheads="1"/>
            </p:cNvSpPr>
            <p:nvPr/>
          </p:nvSpPr>
          <p:spPr bwMode="auto">
            <a:xfrm>
              <a:off x="96" y="0"/>
              <a:ext cx="816"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b="0">
                  <a:ea typeface="宋体" pitchFamily="2" charset="-122"/>
                </a:rPr>
                <a:t>班级</a:t>
              </a:r>
              <a:endParaRPr lang="zh-CN" altLang="en-US" sz="2000" b="0">
                <a:ea typeface="宋体" pitchFamily="2" charset="-122"/>
              </a:endParaRPr>
            </a:p>
          </p:txBody>
        </p:sp>
        <p:sp>
          <p:nvSpPr>
            <p:cNvPr id="31757" name="AutoShape 43"/>
            <p:cNvSpPr>
              <a:spLocks noChangeArrowheads="1"/>
            </p:cNvSpPr>
            <p:nvPr/>
          </p:nvSpPr>
          <p:spPr bwMode="auto">
            <a:xfrm>
              <a:off x="0" y="528"/>
              <a:ext cx="960" cy="333"/>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b="0">
                  <a:ea typeface="宋体" pitchFamily="2" charset="-122"/>
                </a:rPr>
                <a:t>班级</a:t>
              </a:r>
              <a:r>
                <a:rPr lang="en-US" altLang="zh-CN" sz="2000" b="0">
                  <a:ea typeface="宋体" pitchFamily="2" charset="-122"/>
                </a:rPr>
                <a:t>-</a:t>
              </a:r>
              <a:r>
                <a:rPr lang="zh-CN" altLang="en-US" sz="2000" b="0">
                  <a:ea typeface="宋体" pitchFamily="2" charset="-122"/>
                </a:rPr>
                <a:t>班长</a:t>
              </a:r>
              <a:endParaRPr lang="zh-CN" altLang="en-US" sz="2000" b="0">
                <a:ea typeface="宋体" pitchFamily="2" charset="-122"/>
              </a:endParaRPr>
            </a:p>
          </p:txBody>
        </p:sp>
        <p:sp>
          <p:nvSpPr>
            <p:cNvPr id="31758" name="Text Box 44"/>
            <p:cNvSpPr txBox="1">
              <a:spLocks noChangeArrowheads="1"/>
            </p:cNvSpPr>
            <p:nvPr/>
          </p:nvSpPr>
          <p:spPr bwMode="auto">
            <a:xfrm>
              <a:off x="96" y="1134"/>
              <a:ext cx="816"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b="0">
                  <a:ea typeface="宋体" pitchFamily="2" charset="-122"/>
                </a:rPr>
                <a:t>班长</a:t>
              </a:r>
              <a:endParaRPr lang="zh-CN" altLang="en-US" sz="2000" b="0">
                <a:ea typeface="宋体" pitchFamily="2" charset="-122"/>
              </a:endParaRPr>
            </a:p>
          </p:txBody>
        </p:sp>
        <p:sp>
          <p:nvSpPr>
            <p:cNvPr id="31759" name="Text Box 45"/>
            <p:cNvSpPr txBox="1">
              <a:spLocks noChangeArrowheads="1"/>
            </p:cNvSpPr>
            <p:nvPr/>
          </p:nvSpPr>
          <p:spPr bwMode="auto">
            <a:xfrm>
              <a:off x="240" y="2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000" b="0">
                  <a:ea typeface="宋体" pitchFamily="2" charset="-122"/>
                </a:rPr>
                <a:t>1</a:t>
              </a:r>
              <a:endParaRPr lang="en-US" altLang="zh-CN" sz="2000" b="0">
                <a:ea typeface="宋体" pitchFamily="2" charset="-122"/>
              </a:endParaRPr>
            </a:p>
          </p:txBody>
        </p:sp>
        <p:sp>
          <p:nvSpPr>
            <p:cNvPr id="31760" name="Text Box 46"/>
            <p:cNvSpPr txBox="1">
              <a:spLocks noChangeArrowheads="1"/>
            </p:cNvSpPr>
            <p:nvPr/>
          </p:nvSpPr>
          <p:spPr bwMode="auto">
            <a:xfrm>
              <a:off x="240" y="88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000" b="0">
                  <a:ea typeface="宋体" pitchFamily="2" charset="-122"/>
                </a:rPr>
                <a:t>1</a:t>
              </a:r>
              <a:endParaRPr lang="en-US" altLang="zh-CN" sz="2000" b="0">
                <a:ea typeface="宋体" pitchFamily="2" charset="-122"/>
              </a:endParaRPr>
            </a:p>
          </p:txBody>
        </p:sp>
        <p:sp>
          <p:nvSpPr>
            <p:cNvPr id="31761" name="Text Box 47"/>
            <p:cNvSpPr txBox="1">
              <a:spLocks noChangeArrowheads="1"/>
            </p:cNvSpPr>
            <p:nvPr/>
          </p:nvSpPr>
          <p:spPr bwMode="auto">
            <a:xfrm>
              <a:off x="48" y="148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en-US" altLang="zh-CN" sz="2000">
                  <a:ea typeface="宋体" pitchFamily="2" charset="-122"/>
                </a:rPr>
                <a:t>1:1</a:t>
              </a:r>
              <a:r>
                <a:rPr lang="zh-CN" altLang="en-US" sz="2000">
                  <a:ea typeface="宋体" pitchFamily="2" charset="-122"/>
                </a:rPr>
                <a:t>联系</a:t>
              </a:r>
              <a:endParaRPr lang="zh-CN" altLang="en-US" sz="2000" b="0">
                <a:ea typeface="宋体" pitchFamily="2" charset="-122"/>
              </a:endParaRPr>
            </a:p>
          </p:txBody>
        </p:sp>
        <p:sp>
          <p:nvSpPr>
            <p:cNvPr id="31762" name="Line 48"/>
            <p:cNvSpPr>
              <a:spLocks noChangeShapeType="1"/>
            </p:cNvSpPr>
            <p:nvPr/>
          </p:nvSpPr>
          <p:spPr bwMode="auto">
            <a:xfrm flipV="1">
              <a:off x="480" y="258"/>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Line 49"/>
            <p:cNvSpPr>
              <a:spLocks noChangeShapeType="1"/>
            </p:cNvSpPr>
            <p:nvPr/>
          </p:nvSpPr>
          <p:spPr bwMode="auto">
            <a:xfrm flipV="1">
              <a:off x="480" y="864"/>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46" name="Rectangle 50"/>
          <p:cNvSpPr>
            <a:spLocks noChangeArrowheads="1"/>
          </p:cNvSpPr>
          <p:nvPr/>
        </p:nvSpPr>
        <p:spPr bwMode="auto">
          <a:xfrm>
            <a:off x="1219200" y="274320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20000"/>
              </a:spcBef>
              <a:buSzTx/>
              <a:buFont typeface="Arial" panose="020B0604020202090204" pitchFamily="34" charset="0"/>
              <a:buNone/>
            </a:pPr>
            <a:r>
              <a:rPr lang="zh-CN" altLang="en-US" sz="2400" b="0">
                <a:latin typeface="Tahoma" panose="020B0604030504040204" pitchFamily="34" charset="0"/>
                <a:ea typeface="宋体" pitchFamily="2" charset="-122"/>
              </a:rPr>
              <a:t>实体联系图示例：</a:t>
            </a:r>
            <a:endParaRPr lang="zh-CN" altLang="en-US" sz="2400" b="0">
              <a:latin typeface="Tahoma" panose="020B0604030504040204" pitchFamily="34" charset="0"/>
              <a:ea typeface="宋体" pitchFamily="2" charset="-122"/>
            </a:endParaRPr>
          </a:p>
        </p:txBody>
      </p:sp>
      <p:sp>
        <p:nvSpPr>
          <p:cNvPr id="51"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2"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3"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54"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55" name="Rectangle 3"/>
          <p:cNvSpPr txBox="1">
            <a:spLocks noChangeArrowheads="1"/>
          </p:cNvSpPr>
          <p:nvPr/>
        </p:nvSpPr>
        <p:spPr>
          <a:xfrm>
            <a:off x="765175" y="1225550"/>
            <a:ext cx="2768600" cy="549275"/>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1"/>
            <a:r>
              <a:rPr lang="zh-CN" altLang="zh-CN" dirty="0"/>
              <a:t>联系的表示：</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7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7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97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7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97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97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endParaRPr lang="zh-CN" altLang="en-US" dirty="0"/>
          </a:p>
        </p:txBody>
      </p:sp>
      <p:sp>
        <p:nvSpPr>
          <p:cNvPr id="3" name="内容占位符 2"/>
          <p:cNvSpPr>
            <a:spLocks noGrp="1"/>
          </p:cNvSpPr>
          <p:nvPr>
            <p:ph idx="1"/>
          </p:nvPr>
        </p:nvSpPr>
        <p:spPr/>
        <p:txBody>
          <a:bodyPr>
            <a:normAutofit/>
          </a:bodyPr>
          <a:lstStyle/>
          <a:p>
            <a:r>
              <a:rPr lang="zh-CN" altLang="en-US" dirty="0"/>
              <a:t>教材：</a:t>
            </a:r>
            <a:endParaRPr lang="zh-CN" altLang="en-US" dirty="0"/>
          </a:p>
          <a:p>
            <a:pPr lvl="1">
              <a:buFont typeface="Wingdings" panose="05000000000000000000" pitchFamily="2" charset="2"/>
              <a:buChar char="&amp;"/>
            </a:pPr>
            <a:r>
              <a:rPr lang="en-US" altLang="zh-CN" sz="2200" dirty="0"/>
              <a:t>《</a:t>
            </a:r>
            <a:r>
              <a:rPr lang="zh-CN" altLang="en-US" sz="2200" dirty="0"/>
              <a:t>数据库系统概念（译，原书第</a:t>
            </a:r>
            <a:r>
              <a:rPr lang="en-US" altLang="zh-CN" sz="2200" dirty="0"/>
              <a:t>7</a:t>
            </a:r>
            <a:r>
              <a:rPr lang="zh-CN" altLang="en-US" sz="2200" dirty="0"/>
              <a:t>版）</a:t>
            </a:r>
            <a:r>
              <a:rPr lang="en-US" altLang="zh-CN" sz="2200" dirty="0"/>
              <a:t>》</a:t>
            </a:r>
            <a:r>
              <a:rPr lang="zh-CN" altLang="en-US" sz="2200" dirty="0"/>
              <a:t>，机械工业出版社，杨冬青，李红燕，张金波等译</a:t>
            </a:r>
            <a:endParaRPr lang="en-US" altLang="zh-CN" sz="2200" dirty="0"/>
          </a:p>
          <a:p>
            <a:pPr lvl="1">
              <a:buFont typeface="Wingdings" panose="05000000000000000000" pitchFamily="2" charset="2"/>
              <a:buChar char="&amp;"/>
            </a:pPr>
            <a:r>
              <a:rPr lang="en-US" altLang="zh-CN" sz="2200" dirty="0"/>
              <a:t>《</a:t>
            </a:r>
            <a:r>
              <a:rPr lang="zh-CN" altLang="en-US" sz="2200" dirty="0"/>
              <a:t>分布式数据库系统原理（译，原书第</a:t>
            </a:r>
            <a:r>
              <a:rPr lang="en-US" altLang="zh-CN" sz="2200" dirty="0"/>
              <a:t>3</a:t>
            </a:r>
            <a:r>
              <a:rPr lang="zh-CN" altLang="en-US" sz="2200" dirty="0"/>
              <a:t>版）</a:t>
            </a:r>
            <a:r>
              <a:rPr lang="en-US" altLang="zh-CN" sz="2200" dirty="0"/>
              <a:t>》</a:t>
            </a:r>
            <a:r>
              <a:rPr lang="zh-CN" altLang="en-US" sz="2200" dirty="0"/>
              <a:t>，清华大学出版社，周立柱等译</a:t>
            </a:r>
            <a:endParaRPr lang="en-US" altLang="zh-CN" sz="2200" dirty="0"/>
          </a:p>
          <a:p>
            <a:r>
              <a:rPr lang="zh-CN" altLang="en-US" dirty="0"/>
              <a:t>参考书目：</a:t>
            </a:r>
            <a:endParaRPr lang="zh-CN" altLang="en-US" dirty="0"/>
          </a:p>
          <a:p>
            <a:pPr lvl="1">
              <a:buFont typeface="Wingdings" panose="05000000000000000000" pitchFamily="2" charset="2"/>
              <a:buChar char="&amp;"/>
            </a:pPr>
            <a:r>
              <a:rPr lang="en-US" altLang="zh-CN" sz="2200" dirty="0"/>
              <a:t>《Database Concept</a:t>
            </a:r>
            <a:r>
              <a:rPr lang="zh-CN" altLang="en-US" sz="2200" dirty="0"/>
              <a:t>（第</a:t>
            </a:r>
            <a:r>
              <a:rPr lang="en-US" altLang="zh-CN" sz="2200" dirty="0"/>
              <a:t>7</a:t>
            </a:r>
            <a:r>
              <a:rPr lang="zh-CN" altLang="en-US" sz="2200" dirty="0"/>
              <a:t>版）</a:t>
            </a:r>
            <a:r>
              <a:rPr lang="en-US" altLang="zh-CN" sz="2200" dirty="0"/>
              <a:t>》</a:t>
            </a:r>
            <a:r>
              <a:rPr lang="zh-CN" altLang="en-US" sz="2200" dirty="0"/>
              <a:t>，高等教育出版社 ，作者：</a:t>
            </a:r>
            <a:r>
              <a:rPr lang="en-US" altLang="zh-CN" sz="2200" dirty="0"/>
              <a:t>Abraham </a:t>
            </a:r>
            <a:r>
              <a:rPr lang="en-US" altLang="zh-CN" sz="2200" dirty="0" err="1"/>
              <a:t>Silberschatz</a:t>
            </a:r>
            <a:r>
              <a:rPr lang="en-US" altLang="zh-CN" sz="2200" dirty="0"/>
              <a:t>, Henry F. </a:t>
            </a:r>
            <a:r>
              <a:rPr lang="en-US" altLang="zh-CN" sz="2200" dirty="0" err="1"/>
              <a:t>Korth</a:t>
            </a:r>
            <a:r>
              <a:rPr lang="en-US" altLang="zh-CN" sz="2200" dirty="0"/>
              <a:t>, S. Sudarshan</a:t>
            </a:r>
            <a:endParaRPr lang="en-US" altLang="zh-CN" sz="2200" dirty="0"/>
          </a:p>
          <a:p>
            <a:pPr lvl="1">
              <a:buFont typeface="Wingdings" panose="05000000000000000000" pitchFamily="2" charset="2"/>
              <a:buChar char="&amp;"/>
            </a:pPr>
            <a:r>
              <a:rPr lang="en-US" altLang="zh-CN" sz="2200" dirty="0"/>
              <a:t>《Principles of Distributed Database Systems》(4th Edition)</a:t>
            </a:r>
            <a:r>
              <a:rPr lang="zh-CN" altLang="en-US" sz="2200" dirty="0"/>
              <a:t>，</a:t>
            </a:r>
            <a:r>
              <a:rPr lang="en-US" altLang="zh-CN" sz="2200" dirty="0"/>
              <a:t>M. Tamer </a:t>
            </a:r>
            <a:r>
              <a:rPr lang="en-US" altLang="zh-CN" sz="2200" dirty="0" err="1"/>
              <a:t>Özsu</a:t>
            </a:r>
            <a:r>
              <a:rPr lang="en-US" altLang="zh-CN" sz="2200" dirty="0"/>
              <a:t>, Patrick </a:t>
            </a:r>
            <a:r>
              <a:rPr lang="en-US" altLang="zh-CN" sz="2200" dirty="0" err="1"/>
              <a:t>Valduriez</a:t>
            </a:r>
            <a:r>
              <a:rPr lang="zh-CN" altLang="en-US" sz="2200" dirty="0"/>
              <a:t>，</a:t>
            </a:r>
            <a:r>
              <a:rPr lang="en-US" altLang="zh-CN" sz="2200" dirty="0"/>
              <a:t>Springer 2020</a:t>
            </a:r>
            <a:endParaRPr lang="zh-CN" altLang="en-US" sz="2200" dirty="0"/>
          </a:p>
        </p:txBody>
      </p:sp>
      <p:sp>
        <p:nvSpPr>
          <p:cNvPr id="4" name="灯片编号占位符 3"/>
          <p:cNvSpPr>
            <a:spLocks noGrp="1"/>
          </p:cNvSpPr>
          <p:nvPr>
            <p:ph type="sldNum" sz="quarter" idx="12"/>
          </p:nvPr>
        </p:nvSpPr>
        <p:spPr/>
        <p:txBody>
          <a:bodyPr/>
          <a:lstStyle/>
          <a:p>
            <a:fld id="{48F63A3B-78C7-47BE-AE5E-E10140E04643}" type="slidenum">
              <a:rPr lang="en-US" smtClean="0"/>
            </a:fld>
            <a:endParaRPr lang="en-US" dirty="0"/>
          </a:p>
        </p:txBody>
      </p:sp>
      <p:pic>
        <p:nvPicPr>
          <p:cNvPr id="5" name="图片 4"/>
          <p:cNvPicPr>
            <a:picLocks noChangeAspect="1"/>
          </p:cNvPicPr>
          <p:nvPr/>
        </p:nvPicPr>
        <p:blipFill>
          <a:blip r:embed="rId1"/>
          <a:stretch>
            <a:fillRect/>
          </a:stretch>
        </p:blipFill>
        <p:spPr>
          <a:xfrm>
            <a:off x="4711700" y="88218"/>
            <a:ext cx="1817147" cy="2127392"/>
          </a:xfrm>
          <a:prstGeom prst="rect">
            <a:avLst/>
          </a:prstGeom>
        </p:spPr>
      </p:pic>
      <p:sp>
        <p:nvSpPr>
          <p:cNvPr id="6" name="椭圆 5"/>
          <p:cNvSpPr>
            <a:spLocks noChangeArrowheads="1"/>
          </p:cNvSpPr>
          <p:nvPr/>
        </p:nvSpPr>
        <p:spPr bwMode="auto">
          <a:xfrm>
            <a:off x="3867153" y="134144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矩形 6"/>
          <p:cNvSpPr>
            <a:spLocks noChangeArrowheads="1"/>
          </p:cNvSpPr>
          <p:nvPr/>
        </p:nvSpPr>
        <p:spPr bwMode="auto">
          <a:xfrm>
            <a:off x="1" y="134620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8" name="文本框 10"/>
          <p:cNvSpPr txBox="1">
            <a:spLocks noChangeArrowheads="1"/>
          </p:cNvSpPr>
          <p:nvPr/>
        </p:nvSpPr>
        <p:spPr bwMode="auto">
          <a:xfrm>
            <a:off x="1" y="1363942"/>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课程教材和参考</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6862927" y="49439"/>
            <a:ext cx="1652423" cy="221868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749" name="Group 5"/>
          <p:cNvGrpSpPr/>
          <p:nvPr/>
        </p:nvGrpSpPr>
        <p:grpSpPr bwMode="auto">
          <a:xfrm>
            <a:off x="1066800" y="1524000"/>
            <a:ext cx="3276600" cy="2392363"/>
            <a:chOff x="0" y="0"/>
            <a:chExt cx="2064" cy="1507"/>
          </a:xfrm>
        </p:grpSpPr>
        <p:sp>
          <p:nvSpPr>
            <p:cNvPr id="33835" name="Text Box 5"/>
            <p:cNvSpPr txBox="1">
              <a:spLocks noChangeArrowheads="1"/>
            </p:cNvSpPr>
            <p:nvPr/>
          </p:nvSpPr>
          <p:spPr bwMode="auto">
            <a:xfrm>
              <a:off x="791" y="0"/>
              <a:ext cx="457"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b="0">
                  <a:ea typeface="宋体" pitchFamily="2" charset="-122"/>
                </a:rPr>
                <a:t>课程</a:t>
              </a:r>
              <a:endParaRPr lang="zh-CN" altLang="en-US" sz="1800" b="0">
                <a:ea typeface="宋体" pitchFamily="2" charset="-122"/>
              </a:endParaRPr>
            </a:p>
          </p:txBody>
        </p:sp>
        <p:sp>
          <p:nvSpPr>
            <p:cNvPr id="33836" name="AutoShape 6"/>
            <p:cNvSpPr>
              <a:spLocks noChangeArrowheads="1"/>
            </p:cNvSpPr>
            <p:nvPr/>
          </p:nvSpPr>
          <p:spPr bwMode="auto">
            <a:xfrm>
              <a:off x="626" y="470"/>
              <a:ext cx="826" cy="272"/>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ea typeface="宋体" pitchFamily="2" charset="-122"/>
                </a:rPr>
                <a:t>讲授</a:t>
              </a:r>
              <a:endParaRPr lang="zh-CN" altLang="en-US" sz="1800" b="0">
                <a:ea typeface="宋体" pitchFamily="2" charset="-122"/>
              </a:endParaRPr>
            </a:p>
          </p:txBody>
        </p:sp>
        <p:sp>
          <p:nvSpPr>
            <p:cNvPr id="33837" name="Text Box 7"/>
            <p:cNvSpPr txBox="1">
              <a:spLocks noChangeArrowheads="1"/>
            </p:cNvSpPr>
            <p:nvPr/>
          </p:nvSpPr>
          <p:spPr bwMode="auto">
            <a:xfrm>
              <a:off x="48" y="936"/>
              <a:ext cx="480"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b="0">
                  <a:ea typeface="宋体" pitchFamily="2" charset="-122"/>
                </a:rPr>
                <a:t>教师</a:t>
              </a:r>
              <a:endParaRPr lang="zh-CN" altLang="en-US" sz="1800" b="0">
                <a:ea typeface="宋体" pitchFamily="2" charset="-122"/>
              </a:endParaRPr>
            </a:p>
          </p:txBody>
        </p:sp>
        <p:sp>
          <p:nvSpPr>
            <p:cNvPr id="33838" name="Text Box 8"/>
            <p:cNvSpPr txBox="1">
              <a:spLocks noChangeArrowheads="1"/>
            </p:cNvSpPr>
            <p:nvPr/>
          </p:nvSpPr>
          <p:spPr bwMode="auto">
            <a:xfrm>
              <a:off x="791" y="255"/>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1</a:t>
              </a:r>
              <a:endParaRPr lang="en-US" altLang="zh-CN" sz="1800" b="0">
                <a:ea typeface="宋体" pitchFamily="2" charset="-122"/>
              </a:endParaRPr>
            </a:p>
          </p:txBody>
        </p:sp>
        <p:sp>
          <p:nvSpPr>
            <p:cNvPr id="33839" name="Text Box 9"/>
            <p:cNvSpPr txBox="1">
              <a:spLocks noChangeArrowheads="1"/>
            </p:cNvSpPr>
            <p:nvPr/>
          </p:nvSpPr>
          <p:spPr bwMode="auto">
            <a:xfrm>
              <a:off x="378" y="649"/>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m</a:t>
              </a:r>
              <a:endParaRPr lang="en-US" altLang="zh-CN" sz="1800" b="0">
                <a:ea typeface="宋体" pitchFamily="2" charset="-122"/>
              </a:endParaRPr>
            </a:p>
          </p:txBody>
        </p:sp>
        <p:sp>
          <p:nvSpPr>
            <p:cNvPr id="33840" name="Text Box 10"/>
            <p:cNvSpPr txBox="1">
              <a:spLocks noChangeArrowheads="1"/>
            </p:cNvSpPr>
            <p:nvPr/>
          </p:nvSpPr>
          <p:spPr bwMode="auto">
            <a:xfrm>
              <a:off x="0" y="1257"/>
              <a:ext cx="20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a:ea typeface="宋体" pitchFamily="2" charset="-122"/>
                </a:rPr>
                <a:t>多个实体型间的</a:t>
              </a:r>
              <a:r>
                <a:rPr lang="en-US" altLang="zh-CN" sz="2000">
                  <a:ea typeface="宋体" pitchFamily="2" charset="-122"/>
                </a:rPr>
                <a:t>1:n</a:t>
              </a:r>
              <a:r>
                <a:rPr lang="zh-CN" altLang="en-US" sz="2000">
                  <a:ea typeface="宋体" pitchFamily="2" charset="-122"/>
                </a:rPr>
                <a:t>联系</a:t>
              </a:r>
              <a:endParaRPr lang="zh-CN" altLang="en-US" sz="2000">
                <a:ea typeface="宋体" pitchFamily="2" charset="-122"/>
              </a:endParaRPr>
            </a:p>
          </p:txBody>
        </p:sp>
        <p:sp>
          <p:nvSpPr>
            <p:cNvPr id="33841" name="Text Box 11"/>
            <p:cNvSpPr txBox="1">
              <a:spLocks noChangeArrowheads="1"/>
            </p:cNvSpPr>
            <p:nvPr/>
          </p:nvSpPr>
          <p:spPr bwMode="auto">
            <a:xfrm>
              <a:off x="1493" y="936"/>
              <a:ext cx="571"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b="0">
                  <a:ea typeface="宋体" pitchFamily="2" charset="-122"/>
                </a:rPr>
                <a:t>参考书</a:t>
              </a:r>
              <a:endParaRPr lang="zh-CN" altLang="en-US" sz="1800" b="0">
                <a:ea typeface="宋体" pitchFamily="2" charset="-122"/>
              </a:endParaRPr>
            </a:p>
          </p:txBody>
        </p:sp>
        <p:sp>
          <p:nvSpPr>
            <p:cNvPr id="33842" name="Text Box 12"/>
            <p:cNvSpPr txBox="1">
              <a:spLocks noChangeArrowheads="1"/>
            </p:cNvSpPr>
            <p:nvPr/>
          </p:nvSpPr>
          <p:spPr bwMode="auto">
            <a:xfrm>
              <a:off x="1452" y="649"/>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n</a:t>
              </a:r>
              <a:endParaRPr lang="en-US" altLang="zh-CN" sz="1800" b="0">
                <a:ea typeface="宋体" pitchFamily="2" charset="-122"/>
              </a:endParaRPr>
            </a:p>
          </p:txBody>
        </p:sp>
        <p:sp>
          <p:nvSpPr>
            <p:cNvPr id="33843" name="Line 13"/>
            <p:cNvSpPr>
              <a:spLocks noChangeShapeType="1"/>
            </p:cNvSpPr>
            <p:nvPr/>
          </p:nvSpPr>
          <p:spPr bwMode="auto">
            <a:xfrm flipV="1">
              <a:off x="378" y="678"/>
              <a:ext cx="470" cy="25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4" name="Line 14"/>
            <p:cNvSpPr>
              <a:spLocks noChangeShapeType="1"/>
            </p:cNvSpPr>
            <p:nvPr/>
          </p:nvSpPr>
          <p:spPr bwMode="auto">
            <a:xfrm>
              <a:off x="1204" y="685"/>
              <a:ext cx="495" cy="25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5" name="Line 15"/>
            <p:cNvSpPr>
              <a:spLocks noChangeShapeType="1"/>
            </p:cNvSpPr>
            <p:nvPr/>
          </p:nvSpPr>
          <p:spPr bwMode="auto">
            <a:xfrm flipV="1">
              <a:off x="1035" y="237"/>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761" name="Group 17"/>
          <p:cNvGrpSpPr/>
          <p:nvPr/>
        </p:nvGrpSpPr>
        <p:grpSpPr bwMode="auto">
          <a:xfrm>
            <a:off x="4800600" y="1447800"/>
            <a:ext cx="3657600" cy="2454275"/>
            <a:chOff x="0" y="0"/>
            <a:chExt cx="2304" cy="1546"/>
          </a:xfrm>
        </p:grpSpPr>
        <p:sp>
          <p:nvSpPr>
            <p:cNvPr id="33816" name="Text Box 17"/>
            <p:cNvSpPr txBox="1">
              <a:spLocks noChangeArrowheads="1"/>
            </p:cNvSpPr>
            <p:nvPr/>
          </p:nvSpPr>
          <p:spPr bwMode="auto">
            <a:xfrm>
              <a:off x="912" y="1008"/>
              <a:ext cx="432"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b="0">
                  <a:ea typeface="宋体" pitchFamily="2" charset="-122"/>
                </a:rPr>
                <a:t>食堂</a:t>
              </a:r>
              <a:endParaRPr lang="zh-CN" altLang="en-US" sz="1800" b="0">
                <a:ea typeface="宋体" pitchFamily="2" charset="-122"/>
              </a:endParaRPr>
            </a:p>
          </p:txBody>
        </p:sp>
        <p:sp>
          <p:nvSpPr>
            <p:cNvPr id="33817" name="AutoShape 18"/>
            <p:cNvSpPr>
              <a:spLocks noChangeArrowheads="1"/>
            </p:cNvSpPr>
            <p:nvPr/>
          </p:nvSpPr>
          <p:spPr bwMode="auto">
            <a:xfrm>
              <a:off x="285" y="528"/>
              <a:ext cx="627" cy="272"/>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ea typeface="宋体" pitchFamily="2" charset="-122"/>
                </a:rPr>
                <a:t>进餐</a:t>
              </a:r>
              <a:endParaRPr lang="zh-CN" altLang="en-US" sz="1800" b="0">
                <a:ea typeface="宋体" pitchFamily="2" charset="-122"/>
              </a:endParaRPr>
            </a:p>
          </p:txBody>
        </p:sp>
        <p:sp>
          <p:nvSpPr>
            <p:cNvPr id="33818" name="Text Box 19"/>
            <p:cNvSpPr txBox="1">
              <a:spLocks noChangeArrowheads="1"/>
            </p:cNvSpPr>
            <p:nvPr/>
          </p:nvSpPr>
          <p:spPr bwMode="auto">
            <a:xfrm>
              <a:off x="0" y="51"/>
              <a:ext cx="480"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b="0">
                  <a:ea typeface="宋体" pitchFamily="2" charset="-122"/>
                </a:rPr>
                <a:t>教师</a:t>
              </a:r>
              <a:endParaRPr lang="zh-CN" altLang="en-US" sz="1800" b="0">
                <a:ea typeface="宋体" pitchFamily="2" charset="-122"/>
              </a:endParaRPr>
            </a:p>
          </p:txBody>
        </p:sp>
        <p:sp>
          <p:nvSpPr>
            <p:cNvPr id="33819" name="Text Box 20"/>
            <p:cNvSpPr txBox="1">
              <a:spLocks noChangeArrowheads="1"/>
            </p:cNvSpPr>
            <p:nvPr/>
          </p:nvSpPr>
          <p:spPr bwMode="auto">
            <a:xfrm>
              <a:off x="576" y="0"/>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m</a:t>
              </a:r>
              <a:endParaRPr lang="en-US" altLang="zh-CN" sz="1800" b="0">
                <a:ea typeface="宋体" pitchFamily="2" charset="-122"/>
              </a:endParaRPr>
            </a:p>
          </p:txBody>
        </p:sp>
        <p:sp>
          <p:nvSpPr>
            <p:cNvPr id="33820" name="Text Box 21"/>
            <p:cNvSpPr txBox="1">
              <a:spLocks noChangeArrowheads="1"/>
            </p:cNvSpPr>
            <p:nvPr/>
          </p:nvSpPr>
          <p:spPr bwMode="auto">
            <a:xfrm>
              <a:off x="192" y="297"/>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m</a:t>
              </a:r>
              <a:endParaRPr lang="en-US" altLang="zh-CN" sz="1800" b="0">
                <a:ea typeface="宋体" pitchFamily="2" charset="-122"/>
              </a:endParaRPr>
            </a:p>
          </p:txBody>
        </p:sp>
        <p:sp>
          <p:nvSpPr>
            <p:cNvPr id="33821" name="Text Box 22"/>
            <p:cNvSpPr txBox="1">
              <a:spLocks noChangeArrowheads="1"/>
            </p:cNvSpPr>
            <p:nvPr/>
          </p:nvSpPr>
          <p:spPr bwMode="auto">
            <a:xfrm>
              <a:off x="48" y="1296"/>
              <a:ext cx="22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a:ea typeface="宋体" pitchFamily="2" charset="-122"/>
                </a:rPr>
                <a:t>多个实体型两两间的</a:t>
              </a:r>
              <a:r>
                <a:rPr lang="en-US" altLang="zh-CN" sz="2000">
                  <a:ea typeface="宋体" pitchFamily="2" charset="-122"/>
                </a:rPr>
                <a:t>m:n</a:t>
              </a:r>
              <a:r>
                <a:rPr lang="zh-CN" altLang="en-US" sz="2000">
                  <a:ea typeface="宋体" pitchFamily="2" charset="-122"/>
                </a:rPr>
                <a:t>联系</a:t>
              </a:r>
              <a:endParaRPr lang="zh-CN" altLang="en-US" sz="2000">
                <a:ea typeface="宋体" pitchFamily="2" charset="-122"/>
              </a:endParaRPr>
            </a:p>
          </p:txBody>
        </p:sp>
        <p:sp>
          <p:nvSpPr>
            <p:cNvPr id="33822" name="Text Box 23"/>
            <p:cNvSpPr txBox="1">
              <a:spLocks noChangeArrowheads="1"/>
            </p:cNvSpPr>
            <p:nvPr/>
          </p:nvSpPr>
          <p:spPr bwMode="auto">
            <a:xfrm>
              <a:off x="1776" y="48"/>
              <a:ext cx="432"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b="0">
                  <a:ea typeface="宋体" pitchFamily="2" charset="-122"/>
                </a:rPr>
                <a:t>学生</a:t>
              </a:r>
              <a:endParaRPr lang="zh-CN" altLang="en-US" sz="1800" b="0">
                <a:ea typeface="宋体" pitchFamily="2" charset="-122"/>
              </a:endParaRPr>
            </a:p>
          </p:txBody>
        </p:sp>
        <p:sp>
          <p:nvSpPr>
            <p:cNvPr id="33823" name="Text Box 24"/>
            <p:cNvSpPr txBox="1">
              <a:spLocks noChangeArrowheads="1"/>
            </p:cNvSpPr>
            <p:nvPr/>
          </p:nvSpPr>
          <p:spPr bwMode="auto">
            <a:xfrm>
              <a:off x="1920" y="384"/>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a:ea typeface="宋体" pitchFamily="2" charset="-122"/>
                </a:rPr>
                <a:t>n</a:t>
              </a:r>
              <a:endParaRPr lang="en-US" altLang="zh-CN" sz="1800" b="0">
                <a:ea typeface="宋体" pitchFamily="2" charset="-122"/>
              </a:endParaRPr>
            </a:p>
          </p:txBody>
        </p:sp>
        <p:sp>
          <p:nvSpPr>
            <p:cNvPr id="33824" name="AutoShape 25"/>
            <p:cNvSpPr>
              <a:spLocks noChangeArrowheads="1"/>
            </p:cNvSpPr>
            <p:nvPr/>
          </p:nvSpPr>
          <p:spPr bwMode="auto">
            <a:xfrm>
              <a:off x="1389" y="528"/>
              <a:ext cx="627" cy="272"/>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ea typeface="宋体" pitchFamily="2" charset="-122"/>
                </a:rPr>
                <a:t>吃饭</a:t>
              </a:r>
              <a:endParaRPr lang="zh-CN" altLang="en-US" sz="1800" b="0">
                <a:ea typeface="宋体" pitchFamily="2" charset="-122"/>
              </a:endParaRPr>
            </a:p>
          </p:txBody>
        </p:sp>
        <p:sp>
          <p:nvSpPr>
            <p:cNvPr id="33825" name="AutoShape 26"/>
            <p:cNvSpPr>
              <a:spLocks noChangeArrowheads="1"/>
            </p:cNvSpPr>
            <p:nvPr/>
          </p:nvSpPr>
          <p:spPr bwMode="auto">
            <a:xfrm>
              <a:off x="816" y="57"/>
              <a:ext cx="627" cy="272"/>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ea typeface="宋体" pitchFamily="2" charset="-122"/>
                </a:rPr>
                <a:t>教</a:t>
              </a:r>
              <a:r>
                <a:rPr lang="en-US" altLang="zh-CN" sz="1800" b="0">
                  <a:ea typeface="宋体" pitchFamily="2" charset="-122"/>
                </a:rPr>
                <a:t>-</a:t>
              </a:r>
              <a:r>
                <a:rPr lang="zh-CN" altLang="en-US" sz="1800" b="0">
                  <a:ea typeface="宋体" pitchFamily="2" charset="-122"/>
                </a:rPr>
                <a:t>学</a:t>
              </a:r>
              <a:endParaRPr lang="zh-CN" altLang="en-US" sz="1800" b="0">
                <a:ea typeface="宋体" pitchFamily="2" charset="-122"/>
              </a:endParaRPr>
            </a:p>
          </p:txBody>
        </p:sp>
        <p:sp>
          <p:nvSpPr>
            <p:cNvPr id="33826" name="Line 27"/>
            <p:cNvSpPr>
              <a:spLocks noChangeShapeType="1"/>
            </p:cNvSpPr>
            <p:nvPr/>
          </p:nvSpPr>
          <p:spPr bwMode="auto">
            <a:xfrm>
              <a:off x="240" y="288"/>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7" name="Line 28"/>
            <p:cNvSpPr>
              <a:spLocks noChangeShapeType="1"/>
            </p:cNvSpPr>
            <p:nvPr/>
          </p:nvSpPr>
          <p:spPr bwMode="auto">
            <a:xfrm>
              <a:off x="624" y="816"/>
              <a:ext cx="48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8" name="Line 29"/>
            <p:cNvSpPr>
              <a:spLocks noChangeShapeType="1"/>
            </p:cNvSpPr>
            <p:nvPr/>
          </p:nvSpPr>
          <p:spPr bwMode="auto">
            <a:xfrm flipV="1">
              <a:off x="1200" y="816"/>
              <a:ext cx="48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9" name="Line 30"/>
            <p:cNvSpPr>
              <a:spLocks noChangeShapeType="1"/>
            </p:cNvSpPr>
            <p:nvPr/>
          </p:nvSpPr>
          <p:spPr bwMode="auto">
            <a:xfrm>
              <a:off x="480" y="192"/>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0" name="Line 31"/>
            <p:cNvSpPr>
              <a:spLocks noChangeShapeType="1"/>
            </p:cNvSpPr>
            <p:nvPr/>
          </p:nvSpPr>
          <p:spPr bwMode="auto">
            <a:xfrm>
              <a:off x="1440" y="192"/>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1" name="Line 32"/>
            <p:cNvSpPr>
              <a:spLocks noChangeShapeType="1"/>
            </p:cNvSpPr>
            <p:nvPr/>
          </p:nvSpPr>
          <p:spPr bwMode="auto">
            <a:xfrm flipV="1">
              <a:off x="1728" y="288"/>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2" name="Text Box 33"/>
            <p:cNvSpPr txBox="1">
              <a:spLocks noChangeArrowheads="1"/>
            </p:cNvSpPr>
            <p:nvPr/>
          </p:nvSpPr>
          <p:spPr bwMode="auto">
            <a:xfrm>
              <a:off x="1440" y="816"/>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m</a:t>
              </a:r>
              <a:endParaRPr lang="en-US" altLang="zh-CN" sz="1800" b="0">
                <a:ea typeface="宋体" pitchFamily="2" charset="-122"/>
              </a:endParaRPr>
            </a:p>
          </p:txBody>
        </p:sp>
        <p:sp>
          <p:nvSpPr>
            <p:cNvPr id="33833" name="Text Box 34"/>
            <p:cNvSpPr txBox="1">
              <a:spLocks noChangeArrowheads="1"/>
            </p:cNvSpPr>
            <p:nvPr/>
          </p:nvSpPr>
          <p:spPr bwMode="auto">
            <a:xfrm>
              <a:off x="1488" y="0"/>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n</a:t>
              </a:r>
              <a:endParaRPr lang="en-US" altLang="zh-CN" sz="1800" b="0">
                <a:ea typeface="宋体" pitchFamily="2" charset="-122"/>
              </a:endParaRPr>
            </a:p>
          </p:txBody>
        </p:sp>
        <p:sp>
          <p:nvSpPr>
            <p:cNvPr id="33834" name="Text Box 35"/>
            <p:cNvSpPr txBox="1">
              <a:spLocks noChangeArrowheads="1"/>
            </p:cNvSpPr>
            <p:nvPr/>
          </p:nvSpPr>
          <p:spPr bwMode="auto">
            <a:xfrm>
              <a:off x="657" y="816"/>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n</a:t>
              </a:r>
              <a:endParaRPr lang="en-US" altLang="zh-CN" sz="1800" b="0">
                <a:ea typeface="宋体" pitchFamily="2" charset="-122"/>
              </a:endParaRPr>
            </a:p>
          </p:txBody>
        </p:sp>
      </p:grpSp>
      <p:sp>
        <p:nvSpPr>
          <p:cNvPr id="31781" name="Rectangle 36"/>
          <p:cNvSpPr>
            <a:spLocks noChangeArrowheads="1"/>
          </p:cNvSpPr>
          <p:nvPr/>
        </p:nvSpPr>
        <p:spPr bwMode="auto">
          <a:xfrm>
            <a:off x="381000" y="388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lvl="1" eaLnBrk="1" hangingPunct="1">
              <a:spcBef>
                <a:spcPct val="20000"/>
              </a:spcBef>
              <a:buClr>
                <a:schemeClr val="accent1"/>
              </a:buClr>
              <a:buSzPct val="75000"/>
              <a:buFont typeface="Wingdings" panose="05000000000000000000" pitchFamily="2" charset="2"/>
              <a:buNone/>
            </a:pPr>
            <a:r>
              <a:rPr lang="zh-CN" altLang="en-US" b="0">
                <a:latin typeface="Arial" panose="020B0604020202090204" pitchFamily="34" charset="0"/>
                <a:ea typeface="宋体" pitchFamily="2" charset="-122"/>
              </a:rPr>
              <a:t>同一实体集内部实体间的联系：</a:t>
            </a:r>
            <a:endParaRPr lang="zh-CN" altLang="en-US" b="0">
              <a:latin typeface="Arial" panose="020B0604020202090204" pitchFamily="34" charset="0"/>
              <a:ea typeface="宋体" pitchFamily="2" charset="-122"/>
            </a:endParaRPr>
          </a:p>
        </p:txBody>
      </p:sp>
      <p:grpSp>
        <p:nvGrpSpPr>
          <p:cNvPr id="31782" name="Group 38"/>
          <p:cNvGrpSpPr/>
          <p:nvPr/>
        </p:nvGrpSpPr>
        <p:grpSpPr bwMode="auto">
          <a:xfrm>
            <a:off x="1143000" y="4403725"/>
            <a:ext cx="2286000" cy="2225675"/>
            <a:chOff x="0" y="0"/>
            <a:chExt cx="1440" cy="1402"/>
          </a:xfrm>
        </p:grpSpPr>
        <p:sp>
          <p:nvSpPr>
            <p:cNvPr id="33809" name="Text Box 38"/>
            <p:cNvSpPr txBox="1">
              <a:spLocks noChangeArrowheads="1"/>
            </p:cNvSpPr>
            <p:nvPr/>
          </p:nvSpPr>
          <p:spPr bwMode="auto">
            <a:xfrm>
              <a:off x="336" y="0"/>
              <a:ext cx="720"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b="0">
                  <a:ea typeface="宋体" pitchFamily="2" charset="-122"/>
                </a:rPr>
                <a:t>职工</a:t>
              </a:r>
              <a:endParaRPr lang="zh-CN" altLang="en-US" sz="1800" b="0">
                <a:ea typeface="宋体" pitchFamily="2" charset="-122"/>
              </a:endParaRPr>
            </a:p>
          </p:txBody>
        </p:sp>
        <p:sp>
          <p:nvSpPr>
            <p:cNvPr id="33810" name="AutoShape 39"/>
            <p:cNvSpPr>
              <a:spLocks noChangeArrowheads="1"/>
            </p:cNvSpPr>
            <p:nvPr/>
          </p:nvSpPr>
          <p:spPr bwMode="auto">
            <a:xfrm>
              <a:off x="231" y="548"/>
              <a:ext cx="960" cy="364"/>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ea typeface="宋体" pitchFamily="2" charset="-122"/>
                </a:rPr>
                <a:t>领导</a:t>
              </a:r>
              <a:endParaRPr lang="zh-CN" altLang="en-US" sz="1800" b="0">
                <a:ea typeface="宋体" pitchFamily="2" charset="-122"/>
              </a:endParaRPr>
            </a:p>
          </p:txBody>
        </p:sp>
        <p:sp>
          <p:nvSpPr>
            <p:cNvPr id="33811" name="Line 40"/>
            <p:cNvSpPr>
              <a:spLocks noChangeShapeType="1"/>
            </p:cNvSpPr>
            <p:nvPr/>
          </p:nvSpPr>
          <p:spPr bwMode="auto">
            <a:xfrm flipV="1">
              <a:off x="528" y="250"/>
              <a:ext cx="0" cy="3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2" name="Line 41"/>
            <p:cNvSpPr>
              <a:spLocks noChangeShapeType="1"/>
            </p:cNvSpPr>
            <p:nvPr/>
          </p:nvSpPr>
          <p:spPr bwMode="auto">
            <a:xfrm>
              <a:off x="912" y="250"/>
              <a:ext cx="0" cy="3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Text Box 42"/>
            <p:cNvSpPr txBox="1">
              <a:spLocks noChangeArrowheads="1"/>
            </p:cNvSpPr>
            <p:nvPr/>
          </p:nvSpPr>
          <p:spPr bwMode="auto">
            <a:xfrm>
              <a:off x="288" y="30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1</a:t>
              </a:r>
              <a:endParaRPr lang="en-US" altLang="zh-CN" sz="1800" b="0">
                <a:ea typeface="宋体" pitchFamily="2" charset="-122"/>
              </a:endParaRPr>
            </a:p>
          </p:txBody>
        </p:sp>
        <p:sp>
          <p:nvSpPr>
            <p:cNvPr id="33814" name="Text Box 43"/>
            <p:cNvSpPr txBox="1">
              <a:spLocks noChangeArrowheads="1"/>
            </p:cNvSpPr>
            <p:nvPr/>
          </p:nvSpPr>
          <p:spPr bwMode="auto">
            <a:xfrm>
              <a:off x="912" y="3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n</a:t>
              </a:r>
              <a:endParaRPr lang="en-US" altLang="zh-CN" sz="1800" b="0">
                <a:ea typeface="宋体" pitchFamily="2" charset="-122"/>
              </a:endParaRPr>
            </a:p>
          </p:txBody>
        </p:sp>
        <p:sp>
          <p:nvSpPr>
            <p:cNvPr id="33815" name="Text Box 44"/>
            <p:cNvSpPr txBox="1">
              <a:spLocks noChangeArrowheads="1"/>
            </p:cNvSpPr>
            <p:nvPr/>
          </p:nvSpPr>
          <p:spPr bwMode="auto">
            <a:xfrm>
              <a:off x="0" y="960"/>
              <a:ext cx="14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a:ea typeface="宋体" pitchFamily="2" charset="-122"/>
                </a:rPr>
                <a:t>同一实体型内部的</a:t>
              </a:r>
              <a:r>
                <a:rPr lang="en-US" altLang="zh-CN" sz="2000">
                  <a:ea typeface="宋体" pitchFamily="2" charset="-122"/>
                </a:rPr>
                <a:t>1:n</a:t>
              </a:r>
              <a:r>
                <a:rPr lang="zh-CN" altLang="en-US" sz="2000">
                  <a:ea typeface="宋体" pitchFamily="2" charset="-122"/>
                </a:rPr>
                <a:t>联系</a:t>
              </a:r>
              <a:endParaRPr lang="zh-CN" altLang="en-US" sz="2000" b="0">
                <a:ea typeface="宋体" pitchFamily="2" charset="-122"/>
              </a:endParaRPr>
            </a:p>
          </p:txBody>
        </p:sp>
      </p:grpSp>
      <p:grpSp>
        <p:nvGrpSpPr>
          <p:cNvPr id="31790" name="Group 46"/>
          <p:cNvGrpSpPr/>
          <p:nvPr/>
        </p:nvGrpSpPr>
        <p:grpSpPr bwMode="auto">
          <a:xfrm>
            <a:off x="4648200" y="4403725"/>
            <a:ext cx="2286000" cy="2225675"/>
            <a:chOff x="0" y="0"/>
            <a:chExt cx="1440" cy="1402"/>
          </a:xfrm>
        </p:grpSpPr>
        <p:sp>
          <p:nvSpPr>
            <p:cNvPr id="33802" name="Text Box 46"/>
            <p:cNvSpPr txBox="1">
              <a:spLocks noChangeArrowheads="1"/>
            </p:cNvSpPr>
            <p:nvPr/>
          </p:nvSpPr>
          <p:spPr bwMode="auto">
            <a:xfrm>
              <a:off x="384" y="0"/>
              <a:ext cx="672"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b="0">
                  <a:ea typeface="宋体" pitchFamily="2" charset="-122"/>
                </a:rPr>
                <a:t>学生</a:t>
              </a:r>
              <a:endParaRPr lang="zh-CN" altLang="en-US" sz="1800" b="0">
                <a:ea typeface="宋体" pitchFamily="2" charset="-122"/>
              </a:endParaRPr>
            </a:p>
          </p:txBody>
        </p:sp>
        <p:sp>
          <p:nvSpPr>
            <p:cNvPr id="33803" name="AutoShape 47"/>
            <p:cNvSpPr>
              <a:spLocks noChangeArrowheads="1"/>
            </p:cNvSpPr>
            <p:nvPr/>
          </p:nvSpPr>
          <p:spPr bwMode="auto">
            <a:xfrm>
              <a:off x="240" y="548"/>
              <a:ext cx="960" cy="364"/>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ea typeface="宋体" pitchFamily="2" charset="-122"/>
                </a:rPr>
                <a:t>室友</a:t>
              </a:r>
              <a:endParaRPr lang="zh-CN" altLang="en-US" sz="1800" b="0">
                <a:ea typeface="宋体" pitchFamily="2" charset="-122"/>
              </a:endParaRPr>
            </a:p>
          </p:txBody>
        </p:sp>
        <p:sp>
          <p:nvSpPr>
            <p:cNvPr id="33804" name="Text Box 50"/>
            <p:cNvSpPr txBox="1">
              <a:spLocks noChangeArrowheads="1"/>
            </p:cNvSpPr>
            <p:nvPr/>
          </p:nvSpPr>
          <p:spPr bwMode="auto">
            <a:xfrm>
              <a:off x="288" y="3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m</a:t>
              </a:r>
              <a:endParaRPr lang="en-US" altLang="zh-CN" sz="1800" b="0">
                <a:ea typeface="宋体" pitchFamily="2" charset="-122"/>
              </a:endParaRPr>
            </a:p>
          </p:txBody>
        </p:sp>
        <p:sp>
          <p:nvSpPr>
            <p:cNvPr id="33805" name="Text Box 51"/>
            <p:cNvSpPr txBox="1">
              <a:spLocks noChangeArrowheads="1"/>
            </p:cNvSpPr>
            <p:nvPr/>
          </p:nvSpPr>
          <p:spPr bwMode="auto">
            <a:xfrm>
              <a:off x="912" y="3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b="0">
                  <a:ea typeface="宋体" pitchFamily="2" charset="-122"/>
                </a:rPr>
                <a:t>n</a:t>
              </a:r>
              <a:endParaRPr lang="en-US" altLang="zh-CN" sz="1800" b="0">
                <a:ea typeface="宋体" pitchFamily="2" charset="-122"/>
              </a:endParaRPr>
            </a:p>
          </p:txBody>
        </p:sp>
        <p:sp>
          <p:nvSpPr>
            <p:cNvPr id="33806" name="Text Box 52"/>
            <p:cNvSpPr txBox="1">
              <a:spLocks noChangeArrowheads="1"/>
            </p:cNvSpPr>
            <p:nvPr/>
          </p:nvSpPr>
          <p:spPr bwMode="auto">
            <a:xfrm>
              <a:off x="0" y="960"/>
              <a:ext cx="14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dirty="0">
                  <a:ea typeface="宋体" pitchFamily="2" charset="-122"/>
                </a:rPr>
                <a:t>同一实体型内部的</a:t>
              </a:r>
              <a:r>
                <a:rPr lang="en-US" altLang="zh-CN" sz="2000" dirty="0">
                  <a:ea typeface="宋体" pitchFamily="2" charset="-122"/>
                </a:rPr>
                <a:t>m:n</a:t>
              </a:r>
              <a:r>
                <a:rPr lang="zh-CN" altLang="en-US" sz="2000" dirty="0">
                  <a:ea typeface="宋体" pitchFamily="2" charset="-122"/>
                </a:rPr>
                <a:t>联系</a:t>
              </a:r>
              <a:endParaRPr lang="zh-CN" altLang="en-US" sz="2000" b="0" dirty="0">
                <a:ea typeface="宋体" pitchFamily="2" charset="-122"/>
              </a:endParaRPr>
            </a:p>
          </p:txBody>
        </p:sp>
        <p:sp>
          <p:nvSpPr>
            <p:cNvPr id="33807" name="Line 53"/>
            <p:cNvSpPr>
              <a:spLocks noChangeShapeType="1"/>
            </p:cNvSpPr>
            <p:nvPr/>
          </p:nvSpPr>
          <p:spPr bwMode="auto">
            <a:xfrm>
              <a:off x="528" y="250"/>
              <a:ext cx="0" cy="3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8" name="Line 54"/>
            <p:cNvSpPr>
              <a:spLocks noChangeShapeType="1"/>
            </p:cNvSpPr>
            <p:nvPr/>
          </p:nvSpPr>
          <p:spPr bwMode="auto">
            <a:xfrm>
              <a:off x="912" y="250"/>
              <a:ext cx="0" cy="3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5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58" name="Rectangle 3"/>
          <p:cNvSpPr txBox="1">
            <a:spLocks noChangeArrowheads="1"/>
          </p:cNvSpPr>
          <p:nvPr/>
        </p:nvSpPr>
        <p:spPr>
          <a:xfrm>
            <a:off x="-180398" y="1170782"/>
            <a:ext cx="8458200" cy="54927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1">
              <a:buFont typeface="Wingdings" panose="05000000000000000000" pitchFamily="2" charset="2"/>
              <a:buNone/>
            </a:pPr>
            <a:r>
              <a:rPr lang="zh-CN" altLang="zh-CN" sz="2200"/>
              <a:t>两个以上不同实体集之间的联系：</a:t>
            </a:r>
            <a:endParaRPr lang="zh-CN" altLang="zh-CN"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7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8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17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1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1"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2773" name="Group 5"/>
          <p:cNvGrpSpPr/>
          <p:nvPr/>
        </p:nvGrpSpPr>
        <p:grpSpPr bwMode="auto">
          <a:xfrm>
            <a:off x="1143000" y="1828800"/>
            <a:ext cx="6248400" cy="3200400"/>
            <a:chOff x="0" y="0"/>
            <a:chExt cx="4656" cy="2016"/>
          </a:xfrm>
        </p:grpSpPr>
        <p:sp>
          <p:nvSpPr>
            <p:cNvPr id="34822" name="Text Box 5"/>
            <p:cNvSpPr txBox="1">
              <a:spLocks noChangeArrowheads="1"/>
            </p:cNvSpPr>
            <p:nvPr/>
          </p:nvSpPr>
          <p:spPr bwMode="auto">
            <a:xfrm>
              <a:off x="3216" y="714"/>
              <a:ext cx="5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a:ea typeface="宋体" pitchFamily="2" charset="-122"/>
                </a:rPr>
                <a:t>课程</a:t>
              </a:r>
              <a:endParaRPr lang="zh-CN" altLang="en-US" sz="2000">
                <a:ea typeface="宋体" pitchFamily="2" charset="-122"/>
              </a:endParaRPr>
            </a:p>
          </p:txBody>
        </p:sp>
        <p:sp>
          <p:nvSpPr>
            <p:cNvPr id="34823" name="AutoShape 6"/>
            <p:cNvSpPr>
              <a:spLocks noChangeArrowheads="1"/>
            </p:cNvSpPr>
            <p:nvPr/>
          </p:nvSpPr>
          <p:spPr bwMode="auto">
            <a:xfrm>
              <a:off x="2016" y="710"/>
              <a:ext cx="816" cy="298"/>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a:ea typeface="宋体" pitchFamily="2" charset="-122"/>
                </a:rPr>
                <a:t>选修</a:t>
              </a:r>
              <a:endParaRPr lang="zh-CN" altLang="en-US" sz="2000" b="0">
                <a:ea typeface="宋体" pitchFamily="2" charset="-122"/>
              </a:endParaRPr>
            </a:p>
          </p:txBody>
        </p:sp>
        <p:sp>
          <p:nvSpPr>
            <p:cNvPr id="34824" name="Text Box 7"/>
            <p:cNvSpPr txBox="1">
              <a:spLocks noChangeArrowheads="1"/>
            </p:cNvSpPr>
            <p:nvPr/>
          </p:nvSpPr>
          <p:spPr bwMode="auto">
            <a:xfrm>
              <a:off x="1007" y="722"/>
              <a:ext cx="5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a:ea typeface="宋体" pitchFamily="2" charset="-122"/>
                </a:rPr>
                <a:t>学生</a:t>
              </a:r>
              <a:endParaRPr lang="zh-CN" altLang="en-US" sz="2000">
                <a:ea typeface="宋体" pitchFamily="2" charset="-122"/>
              </a:endParaRPr>
            </a:p>
          </p:txBody>
        </p:sp>
        <p:sp>
          <p:nvSpPr>
            <p:cNvPr id="34825" name="Text Box 8"/>
            <p:cNvSpPr txBox="1">
              <a:spLocks noChangeArrowheads="1"/>
            </p:cNvSpPr>
            <p:nvPr/>
          </p:nvSpPr>
          <p:spPr bwMode="auto">
            <a:xfrm>
              <a:off x="1632" y="6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400">
                  <a:ea typeface="宋体" pitchFamily="2" charset="-122"/>
                </a:rPr>
                <a:t>m</a:t>
              </a:r>
              <a:endParaRPr lang="en-US" altLang="zh-CN" sz="2400" b="0">
                <a:ea typeface="宋体" pitchFamily="2" charset="-122"/>
              </a:endParaRPr>
            </a:p>
          </p:txBody>
        </p:sp>
        <p:sp>
          <p:nvSpPr>
            <p:cNvPr id="34826" name="Text Box 9"/>
            <p:cNvSpPr txBox="1">
              <a:spLocks noChangeArrowheads="1"/>
            </p:cNvSpPr>
            <p:nvPr/>
          </p:nvSpPr>
          <p:spPr bwMode="auto">
            <a:xfrm>
              <a:off x="2880" y="6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400">
                  <a:ea typeface="宋体" pitchFamily="2" charset="-122"/>
                </a:rPr>
                <a:t>n</a:t>
              </a:r>
              <a:endParaRPr lang="en-US" altLang="zh-CN" sz="2400" b="0">
                <a:ea typeface="宋体" pitchFamily="2" charset="-122"/>
              </a:endParaRPr>
            </a:p>
          </p:txBody>
        </p:sp>
        <p:sp>
          <p:nvSpPr>
            <p:cNvPr id="34827" name="Oval 10"/>
            <p:cNvSpPr>
              <a:spLocks noChangeArrowheads="1"/>
            </p:cNvSpPr>
            <p:nvPr/>
          </p:nvSpPr>
          <p:spPr bwMode="auto">
            <a:xfrm>
              <a:off x="2088" y="1345"/>
              <a:ext cx="672" cy="239"/>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b="0">
                  <a:ea typeface="宋体" pitchFamily="2" charset="-122"/>
                </a:rPr>
                <a:t>成绩</a:t>
              </a:r>
              <a:endParaRPr lang="zh-CN" altLang="en-US" sz="2000" b="0">
                <a:ea typeface="宋体" pitchFamily="2" charset="-122"/>
              </a:endParaRPr>
            </a:p>
          </p:txBody>
        </p:sp>
        <p:sp>
          <p:nvSpPr>
            <p:cNvPr id="34828" name="Oval 11"/>
            <p:cNvSpPr>
              <a:spLocks noChangeArrowheads="1"/>
            </p:cNvSpPr>
            <p:nvPr/>
          </p:nvSpPr>
          <p:spPr bwMode="auto">
            <a:xfrm>
              <a:off x="96" y="432"/>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姓名</a:t>
              </a:r>
              <a:endParaRPr lang="zh-CN" altLang="en-US" sz="2000" b="0">
                <a:ea typeface="宋体" pitchFamily="2" charset="-122"/>
              </a:endParaRPr>
            </a:p>
          </p:txBody>
        </p:sp>
        <p:sp>
          <p:nvSpPr>
            <p:cNvPr id="34829" name="Oval 12"/>
            <p:cNvSpPr>
              <a:spLocks noChangeArrowheads="1"/>
            </p:cNvSpPr>
            <p:nvPr/>
          </p:nvSpPr>
          <p:spPr bwMode="auto">
            <a:xfrm>
              <a:off x="48" y="768"/>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性别</a:t>
              </a:r>
              <a:endParaRPr lang="zh-CN" altLang="en-US" sz="2000" b="0">
                <a:ea typeface="宋体" pitchFamily="2" charset="-122"/>
              </a:endParaRPr>
            </a:p>
          </p:txBody>
        </p:sp>
        <p:sp>
          <p:nvSpPr>
            <p:cNvPr id="34830" name="Oval 13"/>
            <p:cNvSpPr>
              <a:spLocks noChangeArrowheads="1"/>
            </p:cNvSpPr>
            <p:nvPr/>
          </p:nvSpPr>
          <p:spPr bwMode="auto">
            <a:xfrm>
              <a:off x="96" y="1104"/>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年龄</a:t>
              </a:r>
              <a:endParaRPr lang="zh-CN" altLang="en-US" sz="2000" b="0">
                <a:ea typeface="宋体" pitchFamily="2" charset="-122"/>
              </a:endParaRPr>
            </a:p>
          </p:txBody>
        </p:sp>
        <p:sp>
          <p:nvSpPr>
            <p:cNvPr id="34831" name="Oval 14"/>
            <p:cNvSpPr>
              <a:spLocks noChangeArrowheads="1"/>
            </p:cNvSpPr>
            <p:nvPr/>
          </p:nvSpPr>
          <p:spPr bwMode="auto">
            <a:xfrm>
              <a:off x="240" y="1392"/>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班级</a:t>
              </a:r>
              <a:endParaRPr lang="zh-CN" altLang="en-US" sz="2000" b="0">
                <a:ea typeface="宋体" pitchFamily="2" charset="-122"/>
              </a:endParaRPr>
            </a:p>
          </p:txBody>
        </p:sp>
        <p:sp>
          <p:nvSpPr>
            <p:cNvPr id="34832" name="Oval 15"/>
            <p:cNvSpPr>
              <a:spLocks noChangeArrowheads="1"/>
            </p:cNvSpPr>
            <p:nvPr/>
          </p:nvSpPr>
          <p:spPr bwMode="auto">
            <a:xfrm>
              <a:off x="3984" y="352"/>
              <a:ext cx="624"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课程号</a:t>
              </a:r>
              <a:endParaRPr lang="zh-CN" altLang="en-US" sz="2000" b="0">
                <a:ea typeface="宋体" pitchFamily="2" charset="-122"/>
              </a:endParaRPr>
            </a:p>
          </p:txBody>
        </p:sp>
        <p:sp>
          <p:nvSpPr>
            <p:cNvPr id="34833" name="Oval 16"/>
            <p:cNvSpPr>
              <a:spLocks noChangeArrowheads="1"/>
            </p:cNvSpPr>
            <p:nvPr/>
          </p:nvSpPr>
          <p:spPr bwMode="auto">
            <a:xfrm>
              <a:off x="240" y="96"/>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学号</a:t>
              </a:r>
              <a:endParaRPr lang="zh-CN" altLang="en-US" sz="2000" b="0">
                <a:ea typeface="宋体" pitchFamily="2" charset="-122"/>
              </a:endParaRPr>
            </a:p>
          </p:txBody>
        </p:sp>
        <p:sp>
          <p:nvSpPr>
            <p:cNvPr id="34834" name="Oval 17"/>
            <p:cNvSpPr>
              <a:spLocks noChangeArrowheads="1"/>
            </p:cNvSpPr>
            <p:nvPr/>
          </p:nvSpPr>
          <p:spPr bwMode="auto">
            <a:xfrm>
              <a:off x="3984" y="1120"/>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学分</a:t>
              </a:r>
              <a:endParaRPr lang="zh-CN" altLang="en-US" sz="2000" b="0">
                <a:ea typeface="宋体" pitchFamily="2" charset="-122"/>
              </a:endParaRPr>
            </a:p>
          </p:txBody>
        </p:sp>
        <p:sp>
          <p:nvSpPr>
            <p:cNvPr id="34835" name="Line 18"/>
            <p:cNvSpPr>
              <a:spLocks noChangeShapeType="1"/>
            </p:cNvSpPr>
            <p:nvPr/>
          </p:nvSpPr>
          <p:spPr bwMode="auto">
            <a:xfrm>
              <a:off x="1536" y="856"/>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6" name="Line 19"/>
            <p:cNvSpPr>
              <a:spLocks noChangeShapeType="1"/>
            </p:cNvSpPr>
            <p:nvPr/>
          </p:nvSpPr>
          <p:spPr bwMode="auto">
            <a:xfrm>
              <a:off x="2832" y="856"/>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7" name="Line 20"/>
            <p:cNvSpPr>
              <a:spLocks noChangeShapeType="1"/>
            </p:cNvSpPr>
            <p:nvPr/>
          </p:nvSpPr>
          <p:spPr bwMode="auto">
            <a:xfrm>
              <a:off x="2424" y="1008"/>
              <a:ext cx="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8" name="Line 21"/>
            <p:cNvSpPr>
              <a:spLocks noChangeShapeType="1"/>
            </p:cNvSpPr>
            <p:nvPr/>
          </p:nvSpPr>
          <p:spPr bwMode="auto">
            <a:xfrm>
              <a:off x="624" y="624"/>
              <a:ext cx="38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9" name="Line 22"/>
            <p:cNvSpPr>
              <a:spLocks noChangeShapeType="1"/>
            </p:cNvSpPr>
            <p:nvPr/>
          </p:nvSpPr>
          <p:spPr bwMode="auto">
            <a:xfrm>
              <a:off x="624" y="880"/>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0" name="Line 23"/>
            <p:cNvSpPr>
              <a:spLocks noChangeShapeType="1"/>
            </p:cNvSpPr>
            <p:nvPr/>
          </p:nvSpPr>
          <p:spPr bwMode="auto">
            <a:xfrm flipV="1">
              <a:off x="624" y="912"/>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Oval 24"/>
            <p:cNvSpPr>
              <a:spLocks noChangeArrowheads="1"/>
            </p:cNvSpPr>
            <p:nvPr/>
          </p:nvSpPr>
          <p:spPr bwMode="auto">
            <a:xfrm>
              <a:off x="3984" y="736"/>
              <a:ext cx="624"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课程名</a:t>
              </a:r>
              <a:endParaRPr lang="zh-CN" altLang="en-US" sz="2000" b="0">
                <a:ea typeface="宋体" pitchFamily="2" charset="-122"/>
              </a:endParaRPr>
            </a:p>
          </p:txBody>
        </p:sp>
        <p:sp>
          <p:nvSpPr>
            <p:cNvPr id="34842" name="Line 25"/>
            <p:cNvSpPr>
              <a:spLocks noChangeShapeType="1"/>
            </p:cNvSpPr>
            <p:nvPr/>
          </p:nvSpPr>
          <p:spPr bwMode="auto">
            <a:xfrm>
              <a:off x="3744" y="856"/>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6"/>
            <p:cNvSpPr>
              <a:spLocks noChangeShapeType="1"/>
            </p:cNvSpPr>
            <p:nvPr/>
          </p:nvSpPr>
          <p:spPr bwMode="auto">
            <a:xfrm flipV="1">
              <a:off x="3744" y="528"/>
              <a:ext cx="28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7"/>
            <p:cNvSpPr>
              <a:spLocks noChangeShapeType="1"/>
            </p:cNvSpPr>
            <p:nvPr/>
          </p:nvSpPr>
          <p:spPr bwMode="auto">
            <a:xfrm>
              <a:off x="3744" y="912"/>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Rectangle 28"/>
            <p:cNvSpPr>
              <a:spLocks noChangeArrowheads="1"/>
            </p:cNvSpPr>
            <p:nvPr/>
          </p:nvSpPr>
          <p:spPr bwMode="auto">
            <a:xfrm>
              <a:off x="1488" y="17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400" b="0">
                  <a:ea typeface="宋体" pitchFamily="2" charset="-122"/>
                </a:rPr>
                <a:t>学生选课</a:t>
              </a:r>
              <a:r>
                <a:rPr lang="en-US" altLang="zh-CN" sz="2400" b="0">
                  <a:ea typeface="宋体" pitchFamily="2" charset="-122"/>
                </a:rPr>
                <a:t>E-R</a:t>
              </a:r>
              <a:r>
                <a:rPr lang="zh-CN" altLang="en-US" sz="2400" b="0">
                  <a:ea typeface="宋体" pitchFamily="2" charset="-122"/>
                </a:rPr>
                <a:t>图</a:t>
              </a:r>
              <a:endParaRPr lang="zh-CN" altLang="en-US" sz="2400" b="0">
                <a:ea typeface="宋体" pitchFamily="2" charset="-122"/>
              </a:endParaRPr>
            </a:p>
          </p:txBody>
        </p:sp>
        <p:sp>
          <p:nvSpPr>
            <p:cNvPr id="34846" name="Line 29"/>
            <p:cNvSpPr>
              <a:spLocks noChangeShapeType="1"/>
            </p:cNvSpPr>
            <p:nvPr/>
          </p:nvSpPr>
          <p:spPr bwMode="auto">
            <a:xfrm>
              <a:off x="624" y="336"/>
              <a:ext cx="384"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Line 30"/>
            <p:cNvSpPr>
              <a:spLocks noChangeShapeType="1"/>
            </p:cNvSpPr>
            <p:nvPr/>
          </p:nvSpPr>
          <p:spPr bwMode="auto">
            <a:xfrm flipV="1">
              <a:off x="672" y="960"/>
              <a:ext cx="336"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Rectangle 31"/>
            <p:cNvSpPr>
              <a:spLocks noChangeArrowheads="1"/>
            </p:cNvSpPr>
            <p:nvPr/>
          </p:nvSpPr>
          <p:spPr bwMode="auto">
            <a:xfrm>
              <a:off x="0" y="0"/>
              <a:ext cx="4656"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grpSp>
      <p:sp>
        <p:nvSpPr>
          <p:cNvPr id="33"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4"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5"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6"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37" name="Rectangle 3"/>
          <p:cNvSpPr txBox="1">
            <a:spLocks noChangeArrowheads="1"/>
          </p:cNvSpPr>
          <p:nvPr/>
        </p:nvSpPr>
        <p:spPr>
          <a:xfrm>
            <a:off x="265545" y="1208570"/>
            <a:ext cx="8458200" cy="54927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a:t>完整的</a:t>
            </a:r>
            <a:r>
              <a:rPr lang="en-US" altLang="zh-CN"/>
              <a:t>E-R</a:t>
            </a:r>
            <a:r>
              <a:rPr lang="zh-CN" altLang="en-US"/>
              <a:t>图（实体、属性和联系都要完整）</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7" name="Group 5"/>
          <p:cNvGrpSpPr/>
          <p:nvPr/>
        </p:nvGrpSpPr>
        <p:grpSpPr bwMode="auto">
          <a:xfrm>
            <a:off x="609600" y="1600200"/>
            <a:ext cx="7924800" cy="4572000"/>
            <a:chOff x="0" y="0"/>
            <a:chExt cx="4992" cy="2880"/>
          </a:xfrm>
        </p:grpSpPr>
        <p:sp>
          <p:nvSpPr>
            <p:cNvPr id="35846" name="Rectangle 1028"/>
            <p:cNvSpPr>
              <a:spLocks noChangeArrowheads="1"/>
            </p:cNvSpPr>
            <p:nvPr/>
          </p:nvSpPr>
          <p:spPr bwMode="auto">
            <a:xfrm>
              <a:off x="912" y="703"/>
              <a:ext cx="480" cy="22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供应商</a:t>
              </a:r>
              <a:endParaRPr lang="zh-CN" altLang="en-US" sz="1800" b="0">
                <a:latin typeface="Arial" panose="020B0604020202090204" pitchFamily="34" charset="0"/>
                <a:ea typeface="宋体" pitchFamily="2" charset="-122"/>
              </a:endParaRPr>
            </a:p>
          </p:txBody>
        </p:sp>
        <p:sp>
          <p:nvSpPr>
            <p:cNvPr id="35847" name="Oval 1029"/>
            <p:cNvSpPr>
              <a:spLocks noChangeArrowheads="1"/>
            </p:cNvSpPr>
            <p:nvPr/>
          </p:nvSpPr>
          <p:spPr bwMode="auto">
            <a:xfrm>
              <a:off x="96" y="220"/>
              <a:ext cx="672"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供应商号</a:t>
              </a:r>
              <a:endParaRPr lang="zh-CN" altLang="en-US" sz="1800" b="0">
                <a:latin typeface="Arial" panose="020B0604020202090204" pitchFamily="34" charset="0"/>
                <a:ea typeface="宋体" pitchFamily="2" charset="-122"/>
              </a:endParaRPr>
            </a:p>
          </p:txBody>
        </p:sp>
        <p:sp>
          <p:nvSpPr>
            <p:cNvPr id="35848" name="Oval 1030"/>
            <p:cNvSpPr>
              <a:spLocks noChangeArrowheads="1"/>
            </p:cNvSpPr>
            <p:nvPr/>
          </p:nvSpPr>
          <p:spPr bwMode="auto">
            <a:xfrm>
              <a:off x="624" y="0"/>
              <a:ext cx="432" cy="22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姓名</a:t>
              </a:r>
              <a:endParaRPr lang="zh-CN" altLang="en-US" sz="1800" b="0">
                <a:latin typeface="Arial" panose="020B0604020202090204" pitchFamily="34" charset="0"/>
                <a:ea typeface="宋体" pitchFamily="2" charset="-122"/>
              </a:endParaRPr>
            </a:p>
          </p:txBody>
        </p:sp>
        <p:sp>
          <p:nvSpPr>
            <p:cNvPr id="35849" name="Oval 1031"/>
            <p:cNvSpPr>
              <a:spLocks noChangeArrowheads="1"/>
            </p:cNvSpPr>
            <p:nvPr/>
          </p:nvSpPr>
          <p:spPr bwMode="auto">
            <a:xfrm>
              <a:off x="912" y="220"/>
              <a:ext cx="432"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地址</a:t>
              </a:r>
              <a:endParaRPr lang="zh-CN" altLang="en-US" sz="1800" b="0">
                <a:latin typeface="Arial" panose="020B0604020202090204" pitchFamily="34" charset="0"/>
                <a:ea typeface="宋体" pitchFamily="2" charset="-122"/>
              </a:endParaRPr>
            </a:p>
          </p:txBody>
        </p:sp>
        <p:sp>
          <p:nvSpPr>
            <p:cNvPr id="35850" name="Oval 1032"/>
            <p:cNvSpPr>
              <a:spLocks noChangeArrowheads="1"/>
            </p:cNvSpPr>
            <p:nvPr/>
          </p:nvSpPr>
          <p:spPr bwMode="auto">
            <a:xfrm>
              <a:off x="1200" y="0"/>
              <a:ext cx="432" cy="22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电话</a:t>
              </a:r>
              <a:endParaRPr lang="zh-CN" altLang="en-US" sz="1800" b="0">
                <a:latin typeface="Arial" panose="020B0604020202090204" pitchFamily="34" charset="0"/>
                <a:ea typeface="宋体" pitchFamily="2" charset="-122"/>
              </a:endParaRPr>
            </a:p>
          </p:txBody>
        </p:sp>
        <p:sp>
          <p:nvSpPr>
            <p:cNvPr id="35851" name="Oval 1033"/>
            <p:cNvSpPr>
              <a:spLocks noChangeArrowheads="1"/>
            </p:cNvSpPr>
            <p:nvPr/>
          </p:nvSpPr>
          <p:spPr bwMode="auto">
            <a:xfrm>
              <a:off x="1488" y="220"/>
              <a:ext cx="432"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账号</a:t>
              </a:r>
              <a:endParaRPr lang="zh-CN" altLang="en-US" sz="1800" b="0">
                <a:latin typeface="Arial" panose="020B0604020202090204" pitchFamily="34" charset="0"/>
                <a:ea typeface="宋体" pitchFamily="2" charset="-122"/>
              </a:endParaRPr>
            </a:p>
          </p:txBody>
        </p:sp>
        <p:sp>
          <p:nvSpPr>
            <p:cNvPr id="35852" name="Rectangle 1034"/>
            <p:cNvSpPr>
              <a:spLocks noChangeArrowheads="1"/>
            </p:cNvSpPr>
            <p:nvPr/>
          </p:nvSpPr>
          <p:spPr bwMode="auto">
            <a:xfrm>
              <a:off x="2400" y="703"/>
              <a:ext cx="480" cy="22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仓库</a:t>
              </a:r>
              <a:endParaRPr lang="zh-CN" altLang="en-US" sz="1800" b="0">
                <a:latin typeface="Arial" panose="020B0604020202090204" pitchFamily="34" charset="0"/>
                <a:ea typeface="宋体" pitchFamily="2" charset="-122"/>
              </a:endParaRPr>
            </a:p>
          </p:txBody>
        </p:sp>
        <p:sp>
          <p:nvSpPr>
            <p:cNvPr id="35853" name="Oval 1035"/>
            <p:cNvSpPr>
              <a:spLocks noChangeArrowheads="1"/>
            </p:cNvSpPr>
            <p:nvPr/>
          </p:nvSpPr>
          <p:spPr bwMode="auto">
            <a:xfrm>
              <a:off x="2016" y="220"/>
              <a:ext cx="480"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仓库号</a:t>
              </a:r>
              <a:endParaRPr lang="zh-CN" altLang="en-US" sz="1800" b="0">
                <a:latin typeface="Arial" panose="020B0604020202090204" pitchFamily="34" charset="0"/>
                <a:ea typeface="宋体" pitchFamily="2" charset="-122"/>
              </a:endParaRPr>
            </a:p>
          </p:txBody>
        </p:sp>
        <p:sp>
          <p:nvSpPr>
            <p:cNvPr id="35854" name="Oval 1036"/>
            <p:cNvSpPr>
              <a:spLocks noChangeArrowheads="1"/>
            </p:cNvSpPr>
            <p:nvPr/>
          </p:nvSpPr>
          <p:spPr bwMode="auto">
            <a:xfrm>
              <a:off x="2448" y="44"/>
              <a:ext cx="432" cy="22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面积</a:t>
              </a:r>
              <a:endParaRPr lang="zh-CN" altLang="en-US" sz="1800" b="0">
                <a:latin typeface="Arial" panose="020B0604020202090204" pitchFamily="34" charset="0"/>
                <a:ea typeface="宋体" pitchFamily="2" charset="-122"/>
              </a:endParaRPr>
            </a:p>
          </p:txBody>
        </p:sp>
        <p:sp>
          <p:nvSpPr>
            <p:cNvPr id="35855" name="Oval 1037"/>
            <p:cNvSpPr>
              <a:spLocks noChangeArrowheads="1"/>
            </p:cNvSpPr>
            <p:nvPr/>
          </p:nvSpPr>
          <p:spPr bwMode="auto">
            <a:xfrm>
              <a:off x="2832" y="220"/>
              <a:ext cx="432"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电话</a:t>
              </a:r>
              <a:endParaRPr lang="zh-CN" altLang="en-US" sz="1800" b="0">
                <a:latin typeface="Arial" panose="020B0604020202090204" pitchFamily="34" charset="0"/>
                <a:ea typeface="宋体" pitchFamily="2" charset="-122"/>
              </a:endParaRPr>
            </a:p>
          </p:txBody>
        </p:sp>
        <p:sp>
          <p:nvSpPr>
            <p:cNvPr id="35856" name="AutoShape 1038"/>
            <p:cNvSpPr>
              <a:spLocks noChangeArrowheads="1"/>
            </p:cNvSpPr>
            <p:nvPr/>
          </p:nvSpPr>
          <p:spPr bwMode="auto">
            <a:xfrm>
              <a:off x="3120" y="659"/>
              <a:ext cx="672" cy="308"/>
            </a:xfrm>
            <a:prstGeom prst="diamond">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工作</a:t>
              </a:r>
              <a:endParaRPr lang="zh-CN" altLang="en-US" sz="1800" b="0">
                <a:latin typeface="Arial" panose="020B0604020202090204" pitchFamily="34" charset="0"/>
                <a:ea typeface="宋体" pitchFamily="2" charset="-122"/>
              </a:endParaRPr>
            </a:p>
          </p:txBody>
        </p:sp>
        <p:sp>
          <p:nvSpPr>
            <p:cNvPr id="35857" name="Rectangle 1039"/>
            <p:cNvSpPr>
              <a:spLocks noChangeArrowheads="1"/>
            </p:cNvSpPr>
            <p:nvPr/>
          </p:nvSpPr>
          <p:spPr bwMode="auto">
            <a:xfrm>
              <a:off x="4032" y="703"/>
              <a:ext cx="480" cy="22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职工</a:t>
              </a:r>
              <a:endParaRPr lang="zh-CN" altLang="en-US" sz="1800" b="0">
                <a:latin typeface="Arial" panose="020B0604020202090204" pitchFamily="34" charset="0"/>
                <a:ea typeface="宋体" pitchFamily="2" charset="-122"/>
              </a:endParaRPr>
            </a:p>
          </p:txBody>
        </p:sp>
        <p:sp>
          <p:nvSpPr>
            <p:cNvPr id="35858" name="Oval 1040"/>
            <p:cNvSpPr>
              <a:spLocks noChangeArrowheads="1"/>
            </p:cNvSpPr>
            <p:nvPr/>
          </p:nvSpPr>
          <p:spPr bwMode="auto">
            <a:xfrm>
              <a:off x="3408" y="220"/>
              <a:ext cx="528"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职工号</a:t>
              </a:r>
              <a:endParaRPr lang="zh-CN" altLang="en-US" sz="1800" b="0">
                <a:latin typeface="Arial" panose="020B0604020202090204" pitchFamily="34" charset="0"/>
                <a:ea typeface="宋体" pitchFamily="2" charset="-122"/>
              </a:endParaRPr>
            </a:p>
          </p:txBody>
        </p:sp>
        <p:sp>
          <p:nvSpPr>
            <p:cNvPr id="35859" name="Oval 1041"/>
            <p:cNvSpPr>
              <a:spLocks noChangeArrowheads="1"/>
            </p:cNvSpPr>
            <p:nvPr/>
          </p:nvSpPr>
          <p:spPr bwMode="auto">
            <a:xfrm>
              <a:off x="3840" y="44"/>
              <a:ext cx="432" cy="22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姓名</a:t>
              </a:r>
              <a:endParaRPr lang="zh-CN" altLang="en-US" sz="1800" b="0">
                <a:latin typeface="Arial" panose="020B0604020202090204" pitchFamily="34" charset="0"/>
                <a:ea typeface="宋体" pitchFamily="2" charset="-122"/>
              </a:endParaRPr>
            </a:p>
          </p:txBody>
        </p:sp>
        <p:sp>
          <p:nvSpPr>
            <p:cNvPr id="35860" name="Oval 1042"/>
            <p:cNvSpPr>
              <a:spLocks noChangeArrowheads="1"/>
            </p:cNvSpPr>
            <p:nvPr/>
          </p:nvSpPr>
          <p:spPr bwMode="auto">
            <a:xfrm>
              <a:off x="4320" y="44"/>
              <a:ext cx="432" cy="22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年龄</a:t>
              </a:r>
              <a:endParaRPr lang="zh-CN" altLang="en-US" sz="1800" b="0">
                <a:latin typeface="Arial" panose="020B0604020202090204" pitchFamily="34" charset="0"/>
                <a:ea typeface="宋体" pitchFamily="2" charset="-122"/>
              </a:endParaRPr>
            </a:p>
          </p:txBody>
        </p:sp>
        <p:sp>
          <p:nvSpPr>
            <p:cNvPr id="35861" name="Oval 1043"/>
            <p:cNvSpPr>
              <a:spLocks noChangeArrowheads="1"/>
            </p:cNvSpPr>
            <p:nvPr/>
          </p:nvSpPr>
          <p:spPr bwMode="auto">
            <a:xfrm>
              <a:off x="4560" y="264"/>
              <a:ext cx="432"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职称</a:t>
              </a:r>
              <a:endParaRPr lang="zh-CN" altLang="en-US" sz="1800" b="0">
                <a:latin typeface="Arial" panose="020B0604020202090204" pitchFamily="34" charset="0"/>
                <a:ea typeface="宋体" pitchFamily="2" charset="-122"/>
              </a:endParaRPr>
            </a:p>
          </p:txBody>
        </p:sp>
        <p:sp>
          <p:nvSpPr>
            <p:cNvPr id="35862" name="Line 1044"/>
            <p:cNvSpPr>
              <a:spLocks noChangeShapeType="1"/>
            </p:cNvSpPr>
            <p:nvPr/>
          </p:nvSpPr>
          <p:spPr bwMode="auto">
            <a:xfrm flipH="1">
              <a:off x="2880" y="807"/>
              <a:ext cx="24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63" name="Line 1045"/>
            <p:cNvSpPr>
              <a:spLocks noChangeShapeType="1"/>
            </p:cNvSpPr>
            <p:nvPr/>
          </p:nvSpPr>
          <p:spPr bwMode="auto">
            <a:xfrm flipH="1">
              <a:off x="3792" y="807"/>
              <a:ext cx="24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64" name="AutoShape 1046"/>
            <p:cNvSpPr>
              <a:spLocks noChangeArrowheads="1"/>
            </p:cNvSpPr>
            <p:nvPr/>
          </p:nvSpPr>
          <p:spPr bwMode="auto">
            <a:xfrm>
              <a:off x="816" y="1186"/>
              <a:ext cx="672" cy="308"/>
            </a:xfrm>
            <a:prstGeom prst="diamond">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供应</a:t>
              </a:r>
              <a:endParaRPr lang="zh-CN" altLang="en-US" sz="1800" b="0">
                <a:latin typeface="Arial" panose="020B0604020202090204" pitchFamily="34" charset="0"/>
                <a:ea typeface="宋体" pitchFamily="2" charset="-122"/>
              </a:endParaRPr>
            </a:p>
          </p:txBody>
        </p:sp>
        <p:sp>
          <p:nvSpPr>
            <p:cNvPr id="35865" name="Rectangle 1047"/>
            <p:cNvSpPr>
              <a:spLocks noChangeArrowheads="1"/>
            </p:cNvSpPr>
            <p:nvPr/>
          </p:nvSpPr>
          <p:spPr bwMode="auto">
            <a:xfrm>
              <a:off x="384" y="1757"/>
              <a:ext cx="480" cy="22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项目</a:t>
              </a:r>
              <a:endParaRPr lang="zh-CN" altLang="en-US" sz="1800" b="0">
                <a:latin typeface="Arial" panose="020B0604020202090204" pitchFamily="34" charset="0"/>
                <a:ea typeface="宋体" pitchFamily="2" charset="-122"/>
              </a:endParaRPr>
            </a:p>
          </p:txBody>
        </p:sp>
        <p:sp>
          <p:nvSpPr>
            <p:cNvPr id="35866" name="Rectangle 1048"/>
            <p:cNvSpPr>
              <a:spLocks noChangeArrowheads="1"/>
            </p:cNvSpPr>
            <p:nvPr/>
          </p:nvSpPr>
          <p:spPr bwMode="auto">
            <a:xfrm>
              <a:off x="2400" y="1757"/>
              <a:ext cx="480" cy="22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零件</a:t>
              </a:r>
              <a:endParaRPr lang="zh-CN" altLang="en-US" sz="1800" b="0">
                <a:latin typeface="Arial" panose="020B0604020202090204" pitchFamily="34" charset="0"/>
                <a:ea typeface="宋体" pitchFamily="2" charset="-122"/>
              </a:endParaRPr>
            </a:p>
          </p:txBody>
        </p:sp>
        <p:sp>
          <p:nvSpPr>
            <p:cNvPr id="35867" name="Oval 1049"/>
            <p:cNvSpPr>
              <a:spLocks noChangeArrowheads="1"/>
            </p:cNvSpPr>
            <p:nvPr/>
          </p:nvSpPr>
          <p:spPr bwMode="auto">
            <a:xfrm>
              <a:off x="144" y="1230"/>
              <a:ext cx="528" cy="22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供应量</a:t>
              </a:r>
              <a:endParaRPr lang="zh-CN" altLang="en-US" sz="1800" b="0">
                <a:latin typeface="Arial" panose="020B0604020202090204" pitchFamily="34" charset="0"/>
                <a:ea typeface="宋体" pitchFamily="2" charset="-122"/>
              </a:endParaRPr>
            </a:p>
          </p:txBody>
        </p:sp>
        <p:sp>
          <p:nvSpPr>
            <p:cNvPr id="35868" name="Oval 1050"/>
            <p:cNvSpPr>
              <a:spLocks noChangeArrowheads="1"/>
            </p:cNvSpPr>
            <p:nvPr/>
          </p:nvSpPr>
          <p:spPr bwMode="auto">
            <a:xfrm>
              <a:off x="0" y="2197"/>
              <a:ext cx="480"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项目号</a:t>
              </a:r>
              <a:endParaRPr lang="zh-CN" altLang="en-US" sz="1800" b="0">
                <a:latin typeface="Arial" panose="020B0604020202090204" pitchFamily="34" charset="0"/>
                <a:ea typeface="宋体" pitchFamily="2" charset="-122"/>
              </a:endParaRPr>
            </a:p>
          </p:txBody>
        </p:sp>
        <p:sp>
          <p:nvSpPr>
            <p:cNvPr id="35869" name="Oval 1051"/>
            <p:cNvSpPr>
              <a:spLocks noChangeArrowheads="1"/>
            </p:cNvSpPr>
            <p:nvPr/>
          </p:nvSpPr>
          <p:spPr bwMode="auto">
            <a:xfrm>
              <a:off x="528" y="2197"/>
              <a:ext cx="432"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预算</a:t>
              </a:r>
              <a:endParaRPr lang="zh-CN" altLang="en-US" sz="1800" b="0">
                <a:latin typeface="Arial" panose="020B0604020202090204" pitchFamily="34" charset="0"/>
                <a:ea typeface="宋体" pitchFamily="2" charset="-122"/>
              </a:endParaRPr>
            </a:p>
          </p:txBody>
        </p:sp>
        <p:sp>
          <p:nvSpPr>
            <p:cNvPr id="35870" name="Oval 1052"/>
            <p:cNvSpPr>
              <a:spLocks noChangeArrowheads="1"/>
            </p:cNvSpPr>
            <p:nvPr/>
          </p:nvSpPr>
          <p:spPr bwMode="auto">
            <a:xfrm>
              <a:off x="1008" y="2197"/>
              <a:ext cx="624"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开工日期</a:t>
              </a:r>
              <a:endParaRPr lang="zh-CN" altLang="en-US" sz="1800" b="0">
                <a:latin typeface="Arial" panose="020B0604020202090204" pitchFamily="34" charset="0"/>
                <a:ea typeface="宋体" pitchFamily="2" charset="-122"/>
              </a:endParaRPr>
            </a:p>
          </p:txBody>
        </p:sp>
        <p:sp>
          <p:nvSpPr>
            <p:cNvPr id="35871" name="Oval 1053"/>
            <p:cNvSpPr>
              <a:spLocks noChangeArrowheads="1"/>
            </p:cNvSpPr>
            <p:nvPr/>
          </p:nvSpPr>
          <p:spPr bwMode="auto">
            <a:xfrm>
              <a:off x="1776" y="2197"/>
              <a:ext cx="480"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零件号</a:t>
              </a:r>
              <a:endParaRPr lang="zh-CN" altLang="en-US" sz="1800" b="0">
                <a:latin typeface="Arial" panose="020B0604020202090204" pitchFamily="34" charset="0"/>
                <a:ea typeface="宋体" pitchFamily="2" charset="-122"/>
              </a:endParaRPr>
            </a:p>
          </p:txBody>
        </p:sp>
        <p:sp>
          <p:nvSpPr>
            <p:cNvPr id="35872" name="Oval 1054"/>
            <p:cNvSpPr>
              <a:spLocks noChangeArrowheads="1"/>
            </p:cNvSpPr>
            <p:nvPr/>
          </p:nvSpPr>
          <p:spPr bwMode="auto">
            <a:xfrm>
              <a:off x="2112" y="2372"/>
              <a:ext cx="432" cy="22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名称</a:t>
              </a:r>
              <a:endParaRPr lang="zh-CN" altLang="en-US" sz="1800" b="0">
                <a:latin typeface="Arial" panose="020B0604020202090204" pitchFamily="34" charset="0"/>
                <a:ea typeface="宋体" pitchFamily="2" charset="-122"/>
              </a:endParaRPr>
            </a:p>
          </p:txBody>
        </p:sp>
        <p:sp>
          <p:nvSpPr>
            <p:cNvPr id="35873" name="Oval 1055"/>
            <p:cNvSpPr>
              <a:spLocks noChangeArrowheads="1"/>
            </p:cNvSpPr>
            <p:nvPr/>
          </p:nvSpPr>
          <p:spPr bwMode="auto">
            <a:xfrm>
              <a:off x="2448" y="2197"/>
              <a:ext cx="432"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规格</a:t>
              </a:r>
              <a:endParaRPr lang="zh-CN" altLang="en-US" sz="1800" b="0">
                <a:latin typeface="Arial" panose="020B0604020202090204" pitchFamily="34" charset="0"/>
                <a:ea typeface="宋体" pitchFamily="2" charset="-122"/>
              </a:endParaRPr>
            </a:p>
          </p:txBody>
        </p:sp>
        <p:sp>
          <p:nvSpPr>
            <p:cNvPr id="35874" name="Oval 1056"/>
            <p:cNvSpPr>
              <a:spLocks noChangeArrowheads="1"/>
            </p:cNvSpPr>
            <p:nvPr/>
          </p:nvSpPr>
          <p:spPr bwMode="auto">
            <a:xfrm>
              <a:off x="2784" y="2372"/>
              <a:ext cx="432" cy="22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单价</a:t>
              </a:r>
              <a:endParaRPr lang="zh-CN" altLang="en-US" sz="1800" b="0">
                <a:latin typeface="Arial" panose="020B0604020202090204" pitchFamily="34" charset="0"/>
                <a:ea typeface="宋体" pitchFamily="2" charset="-122"/>
              </a:endParaRPr>
            </a:p>
          </p:txBody>
        </p:sp>
        <p:sp>
          <p:nvSpPr>
            <p:cNvPr id="35875" name="Oval 1057"/>
            <p:cNvSpPr>
              <a:spLocks noChangeArrowheads="1"/>
            </p:cNvSpPr>
            <p:nvPr/>
          </p:nvSpPr>
          <p:spPr bwMode="auto">
            <a:xfrm>
              <a:off x="3120" y="2197"/>
              <a:ext cx="432" cy="219"/>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描述</a:t>
              </a:r>
              <a:endParaRPr lang="zh-CN" altLang="en-US" sz="1800" b="0">
                <a:latin typeface="Arial" panose="020B0604020202090204" pitchFamily="34" charset="0"/>
                <a:ea typeface="宋体" pitchFamily="2" charset="-122"/>
              </a:endParaRPr>
            </a:p>
          </p:txBody>
        </p:sp>
        <p:sp>
          <p:nvSpPr>
            <p:cNvPr id="35876" name="AutoShape 1058"/>
            <p:cNvSpPr>
              <a:spLocks noChangeArrowheads="1"/>
            </p:cNvSpPr>
            <p:nvPr/>
          </p:nvSpPr>
          <p:spPr bwMode="auto">
            <a:xfrm>
              <a:off x="2304" y="1186"/>
              <a:ext cx="672" cy="308"/>
            </a:xfrm>
            <a:prstGeom prst="diamond">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库存</a:t>
              </a:r>
              <a:endParaRPr lang="zh-CN" altLang="en-US" sz="1800" b="0">
                <a:latin typeface="Arial" panose="020B0604020202090204" pitchFamily="34" charset="0"/>
                <a:ea typeface="宋体" pitchFamily="2" charset="-122"/>
              </a:endParaRPr>
            </a:p>
          </p:txBody>
        </p:sp>
        <p:sp>
          <p:nvSpPr>
            <p:cNvPr id="35877" name="Oval 1059"/>
            <p:cNvSpPr>
              <a:spLocks noChangeArrowheads="1"/>
            </p:cNvSpPr>
            <p:nvPr/>
          </p:nvSpPr>
          <p:spPr bwMode="auto">
            <a:xfrm>
              <a:off x="3120" y="1230"/>
              <a:ext cx="528" cy="22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库存量</a:t>
              </a:r>
              <a:endParaRPr lang="zh-CN" altLang="en-US" sz="1800" b="0">
                <a:latin typeface="Arial" panose="020B0604020202090204" pitchFamily="34" charset="0"/>
                <a:ea typeface="宋体" pitchFamily="2" charset="-122"/>
              </a:endParaRPr>
            </a:p>
          </p:txBody>
        </p:sp>
        <p:sp>
          <p:nvSpPr>
            <p:cNvPr id="35878" name="AutoShape 1060"/>
            <p:cNvSpPr>
              <a:spLocks noChangeArrowheads="1"/>
            </p:cNvSpPr>
            <p:nvPr/>
          </p:nvSpPr>
          <p:spPr bwMode="auto">
            <a:xfrm>
              <a:off x="3936" y="1186"/>
              <a:ext cx="672" cy="308"/>
            </a:xfrm>
            <a:prstGeom prst="diamond">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领导</a:t>
              </a:r>
              <a:endParaRPr lang="zh-CN" altLang="en-US" sz="1800" b="0">
                <a:latin typeface="Arial" panose="020B0604020202090204" pitchFamily="34" charset="0"/>
                <a:ea typeface="宋体" pitchFamily="2" charset="-122"/>
              </a:endParaRPr>
            </a:p>
          </p:txBody>
        </p:sp>
        <p:sp>
          <p:nvSpPr>
            <p:cNvPr id="35879" name="Line 1061"/>
            <p:cNvSpPr>
              <a:spLocks noChangeShapeType="1"/>
            </p:cNvSpPr>
            <p:nvPr/>
          </p:nvSpPr>
          <p:spPr bwMode="auto">
            <a:xfrm>
              <a:off x="1152" y="923"/>
              <a:ext cx="0" cy="26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0" name="Line 1062"/>
            <p:cNvSpPr>
              <a:spLocks noChangeShapeType="1"/>
            </p:cNvSpPr>
            <p:nvPr/>
          </p:nvSpPr>
          <p:spPr bwMode="auto">
            <a:xfrm>
              <a:off x="2640" y="923"/>
              <a:ext cx="0" cy="26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1" name="Line 1063"/>
            <p:cNvSpPr>
              <a:spLocks noChangeShapeType="1"/>
            </p:cNvSpPr>
            <p:nvPr/>
          </p:nvSpPr>
          <p:spPr bwMode="auto">
            <a:xfrm>
              <a:off x="4110" y="923"/>
              <a:ext cx="0" cy="35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2" name="Line 1064"/>
            <p:cNvSpPr>
              <a:spLocks noChangeShapeType="1"/>
            </p:cNvSpPr>
            <p:nvPr/>
          </p:nvSpPr>
          <p:spPr bwMode="auto">
            <a:xfrm>
              <a:off x="4443" y="923"/>
              <a:ext cx="0" cy="35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3" name="Line 1065"/>
            <p:cNvSpPr>
              <a:spLocks noChangeShapeType="1"/>
            </p:cNvSpPr>
            <p:nvPr/>
          </p:nvSpPr>
          <p:spPr bwMode="auto">
            <a:xfrm>
              <a:off x="2640" y="1494"/>
              <a:ext cx="0" cy="26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4" name="Line 1066"/>
            <p:cNvSpPr>
              <a:spLocks noChangeShapeType="1"/>
            </p:cNvSpPr>
            <p:nvPr/>
          </p:nvSpPr>
          <p:spPr bwMode="auto">
            <a:xfrm flipH="1">
              <a:off x="672" y="1362"/>
              <a:ext cx="144" cy="39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5" name="Line 1067"/>
            <p:cNvSpPr>
              <a:spLocks noChangeShapeType="1"/>
            </p:cNvSpPr>
            <p:nvPr/>
          </p:nvSpPr>
          <p:spPr bwMode="auto">
            <a:xfrm flipH="1" flipV="1">
              <a:off x="672" y="1334"/>
              <a:ext cx="14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6" name="Line 1068"/>
            <p:cNvSpPr>
              <a:spLocks noChangeShapeType="1"/>
            </p:cNvSpPr>
            <p:nvPr/>
          </p:nvSpPr>
          <p:spPr bwMode="auto">
            <a:xfrm>
              <a:off x="1488" y="1362"/>
              <a:ext cx="1056" cy="39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7" name="Line 1069"/>
            <p:cNvSpPr>
              <a:spLocks noChangeShapeType="1"/>
            </p:cNvSpPr>
            <p:nvPr/>
          </p:nvSpPr>
          <p:spPr bwMode="auto">
            <a:xfrm>
              <a:off x="1152" y="439"/>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8" name="Line 1070"/>
            <p:cNvSpPr>
              <a:spLocks noChangeShapeType="1"/>
            </p:cNvSpPr>
            <p:nvPr/>
          </p:nvSpPr>
          <p:spPr bwMode="auto">
            <a:xfrm flipH="1">
              <a:off x="1200" y="220"/>
              <a:ext cx="240" cy="48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9" name="Line 1071"/>
            <p:cNvSpPr>
              <a:spLocks noChangeShapeType="1"/>
            </p:cNvSpPr>
            <p:nvPr/>
          </p:nvSpPr>
          <p:spPr bwMode="auto">
            <a:xfrm flipH="1">
              <a:off x="1296" y="439"/>
              <a:ext cx="384"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0" name="Line 1072"/>
            <p:cNvSpPr>
              <a:spLocks noChangeShapeType="1"/>
            </p:cNvSpPr>
            <p:nvPr/>
          </p:nvSpPr>
          <p:spPr bwMode="auto">
            <a:xfrm>
              <a:off x="816" y="220"/>
              <a:ext cx="288" cy="48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1" name="Line 1073"/>
            <p:cNvSpPr>
              <a:spLocks noChangeShapeType="1"/>
            </p:cNvSpPr>
            <p:nvPr/>
          </p:nvSpPr>
          <p:spPr bwMode="auto">
            <a:xfrm>
              <a:off x="480" y="439"/>
              <a:ext cx="528"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2" name="Line 1074"/>
            <p:cNvSpPr>
              <a:spLocks noChangeShapeType="1"/>
            </p:cNvSpPr>
            <p:nvPr/>
          </p:nvSpPr>
          <p:spPr bwMode="auto">
            <a:xfrm>
              <a:off x="2640" y="264"/>
              <a:ext cx="0" cy="43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3" name="Line 1075"/>
            <p:cNvSpPr>
              <a:spLocks noChangeShapeType="1"/>
            </p:cNvSpPr>
            <p:nvPr/>
          </p:nvSpPr>
          <p:spPr bwMode="auto">
            <a:xfrm flipH="1">
              <a:off x="2736" y="439"/>
              <a:ext cx="288"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4" name="Line 1076"/>
            <p:cNvSpPr>
              <a:spLocks noChangeShapeType="1"/>
            </p:cNvSpPr>
            <p:nvPr/>
          </p:nvSpPr>
          <p:spPr bwMode="auto">
            <a:xfrm>
              <a:off x="2256" y="439"/>
              <a:ext cx="288"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5" name="Line 1077"/>
            <p:cNvSpPr>
              <a:spLocks noChangeShapeType="1"/>
            </p:cNvSpPr>
            <p:nvPr/>
          </p:nvSpPr>
          <p:spPr bwMode="auto">
            <a:xfrm>
              <a:off x="4080" y="264"/>
              <a:ext cx="144" cy="43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6" name="Line 1078"/>
            <p:cNvSpPr>
              <a:spLocks noChangeShapeType="1"/>
            </p:cNvSpPr>
            <p:nvPr/>
          </p:nvSpPr>
          <p:spPr bwMode="auto">
            <a:xfrm>
              <a:off x="3744" y="439"/>
              <a:ext cx="432"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7" name="Line 1079"/>
            <p:cNvSpPr>
              <a:spLocks noChangeShapeType="1"/>
            </p:cNvSpPr>
            <p:nvPr/>
          </p:nvSpPr>
          <p:spPr bwMode="auto">
            <a:xfrm flipH="1">
              <a:off x="4320" y="264"/>
              <a:ext cx="192" cy="43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8" name="Line 1080"/>
            <p:cNvSpPr>
              <a:spLocks noChangeShapeType="1"/>
            </p:cNvSpPr>
            <p:nvPr/>
          </p:nvSpPr>
          <p:spPr bwMode="auto">
            <a:xfrm flipH="1">
              <a:off x="4368" y="483"/>
              <a:ext cx="336" cy="22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99" name="Line 1081"/>
            <p:cNvSpPr>
              <a:spLocks noChangeShapeType="1"/>
            </p:cNvSpPr>
            <p:nvPr/>
          </p:nvSpPr>
          <p:spPr bwMode="auto">
            <a:xfrm flipH="1" flipV="1">
              <a:off x="2976" y="1334"/>
              <a:ext cx="14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900" name="Line 1082"/>
            <p:cNvSpPr>
              <a:spLocks noChangeShapeType="1"/>
            </p:cNvSpPr>
            <p:nvPr/>
          </p:nvSpPr>
          <p:spPr bwMode="auto">
            <a:xfrm flipH="1">
              <a:off x="288" y="1977"/>
              <a:ext cx="240" cy="22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901" name="Line 1083"/>
            <p:cNvSpPr>
              <a:spLocks noChangeShapeType="1"/>
            </p:cNvSpPr>
            <p:nvPr/>
          </p:nvSpPr>
          <p:spPr bwMode="auto">
            <a:xfrm>
              <a:off x="624" y="1977"/>
              <a:ext cx="96" cy="22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902" name="Line 1084"/>
            <p:cNvSpPr>
              <a:spLocks noChangeShapeType="1"/>
            </p:cNvSpPr>
            <p:nvPr/>
          </p:nvSpPr>
          <p:spPr bwMode="auto">
            <a:xfrm>
              <a:off x="720" y="1977"/>
              <a:ext cx="576" cy="22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903" name="Line 1085"/>
            <p:cNvSpPr>
              <a:spLocks noChangeShapeType="1"/>
            </p:cNvSpPr>
            <p:nvPr/>
          </p:nvSpPr>
          <p:spPr bwMode="auto">
            <a:xfrm>
              <a:off x="2640" y="1977"/>
              <a:ext cx="0" cy="22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904" name="Line 1086"/>
            <p:cNvSpPr>
              <a:spLocks noChangeShapeType="1"/>
            </p:cNvSpPr>
            <p:nvPr/>
          </p:nvSpPr>
          <p:spPr bwMode="auto">
            <a:xfrm>
              <a:off x="2688" y="1977"/>
              <a:ext cx="336" cy="39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905" name="Line 1087"/>
            <p:cNvSpPr>
              <a:spLocks noChangeShapeType="1"/>
            </p:cNvSpPr>
            <p:nvPr/>
          </p:nvSpPr>
          <p:spPr bwMode="auto">
            <a:xfrm>
              <a:off x="2784" y="1977"/>
              <a:ext cx="480" cy="22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906" name="Line 1088"/>
            <p:cNvSpPr>
              <a:spLocks noChangeShapeType="1"/>
            </p:cNvSpPr>
            <p:nvPr/>
          </p:nvSpPr>
          <p:spPr bwMode="auto">
            <a:xfrm flipH="1">
              <a:off x="2352" y="1977"/>
              <a:ext cx="240" cy="39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907" name="Line 1089"/>
            <p:cNvSpPr>
              <a:spLocks noChangeShapeType="1"/>
            </p:cNvSpPr>
            <p:nvPr/>
          </p:nvSpPr>
          <p:spPr bwMode="auto">
            <a:xfrm flipH="1">
              <a:off x="2064" y="1977"/>
              <a:ext cx="432" cy="22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908" name="Rectangle 1090"/>
            <p:cNvSpPr>
              <a:spLocks noChangeArrowheads="1"/>
            </p:cNvSpPr>
            <p:nvPr/>
          </p:nvSpPr>
          <p:spPr bwMode="auto">
            <a:xfrm>
              <a:off x="1152" y="967"/>
              <a:ext cx="24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m</a:t>
              </a:r>
              <a:endParaRPr lang="en-US" altLang="zh-CN" sz="1800" b="0">
                <a:latin typeface="Arial" panose="020B0604020202090204" pitchFamily="34" charset="0"/>
                <a:ea typeface="宋体" pitchFamily="2" charset="-122"/>
              </a:endParaRPr>
            </a:p>
          </p:txBody>
        </p:sp>
        <p:sp>
          <p:nvSpPr>
            <p:cNvPr id="35909" name="Rectangle 1091"/>
            <p:cNvSpPr>
              <a:spLocks noChangeArrowheads="1"/>
            </p:cNvSpPr>
            <p:nvPr/>
          </p:nvSpPr>
          <p:spPr bwMode="auto">
            <a:xfrm>
              <a:off x="2880" y="659"/>
              <a:ext cx="24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1</a:t>
              </a:r>
              <a:endParaRPr lang="en-US" altLang="zh-CN" sz="1800" b="0">
                <a:latin typeface="Arial" panose="020B0604020202090204" pitchFamily="34" charset="0"/>
                <a:ea typeface="宋体" pitchFamily="2" charset="-122"/>
              </a:endParaRPr>
            </a:p>
          </p:txBody>
        </p:sp>
        <p:sp>
          <p:nvSpPr>
            <p:cNvPr id="35910" name="Rectangle 1092"/>
            <p:cNvSpPr>
              <a:spLocks noChangeArrowheads="1"/>
            </p:cNvSpPr>
            <p:nvPr/>
          </p:nvSpPr>
          <p:spPr bwMode="auto">
            <a:xfrm>
              <a:off x="3792" y="659"/>
              <a:ext cx="24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n</a:t>
              </a:r>
              <a:endParaRPr lang="en-US" altLang="zh-CN" sz="1800" b="0">
                <a:latin typeface="Arial" panose="020B0604020202090204" pitchFamily="34" charset="0"/>
                <a:ea typeface="宋体" pitchFamily="2" charset="-122"/>
              </a:endParaRPr>
            </a:p>
          </p:txBody>
        </p:sp>
        <p:sp>
          <p:nvSpPr>
            <p:cNvPr id="35911" name="Rectangle 1093"/>
            <p:cNvSpPr>
              <a:spLocks noChangeArrowheads="1"/>
            </p:cNvSpPr>
            <p:nvPr/>
          </p:nvSpPr>
          <p:spPr bwMode="auto">
            <a:xfrm>
              <a:off x="720" y="1494"/>
              <a:ext cx="24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n</a:t>
              </a:r>
              <a:endParaRPr lang="en-US" altLang="zh-CN" sz="1800" b="0">
                <a:latin typeface="Arial" panose="020B0604020202090204" pitchFamily="34" charset="0"/>
                <a:ea typeface="宋体" pitchFamily="2" charset="-122"/>
              </a:endParaRPr>
            </a:p>
          </p:txBody>
        </p:sp>
        <p:sp>
          <p:nvSpPr>
            <p:cNvPr id="35912" name="Rectangle 1094"/>
            <p:cNvSpPr>
              <a:spLocks noChangeArrowheads="1"/>
            </p:cNvSpPr>
            <p:nvPr/>
          </p:nvSpPr>
          <p:spPr bwMode="auto">
            <a:xfrm>
              <a:off x="1776" y="1494"/>
              <a:ext cx="24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p</a:t>
              </a:r>
              <a:endParaRPr lang="en-US" altLang="zh-CN" sz="1800" b="0">
                <a:latin typeface="Arial" panose="020B0604020202090204" pitchFamily="34" charset="0"/>
                <a:ea typeface="宋体" pitchFamily="2" charset="-122"/>
              </a:endParaRPr>
            </a:p>
          </p:txBody>
        </p:sp>
        <p:sp>
          <p:nvSpPr>
            <p:cNvPr id="35913" name="Rectangle 1095"/>
            <p:cNvSpPr>
              <a:spLocks noChangeArrowheads="1"/>
            </p:cNvSpPr>
            <p:nvPr/>
          </p:nvSpPr>
          <p:spPr bwMode="auto">
            <a:xfrm>
              <a:off x="2640" y="967"/>
              <a:ext cx="24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m</a:t>
              </a:r>
              <a:endParaRPr lang="en-US" altLang="zh-CN" sz="1800" b="0">
                <a:latin typeface="Arial" panose="020B0604020202090204" pitchFamily="34" charset="0"/>
                <a:ea typeface="宋体" pitchFamily="2" charset="-122"/>
              </a:endParaRPr>
            </a:p>
          </p:txBody>
        </p:sp>
        <p:sp>
          <p:nvSpPr>
            <p:cNvPr id="35914" name="Rectangle 1096"/>
            <p:cNvSpPr>
              <a:spLocks noChangeArrowheads="1"/>
            </p:cNvSpPr>
            <p:nvPr/>
          </p:nvSpPr>
          <p:spPr bwMode="auto">
            <a:xfrm>
              <a:off x="2640" y="1538"/>
              <a:ext cx="24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n</a:t>
              </a:r>
              <a:endParaRPr lang="en-US" altLang="zh-CN" sz="1800" b="0">
                <a:latin typeface="Arial" panose="020B0604020202090204" pitchFamily="34" charset="0"/>
                <a:ea typeface="宋体" pitchFamily="2" charset="-122"/>
              </a:endParaRPr>
            </a:p>
          </p:txBody>
        </p:sp>
        <p:sp>
          <p:nvSpPr>
            <p:cNvPr id="35915" name="Rectangle 1097"/>
            <p:cNvSpPr>
              <a:spLocks noChangeArrowheads="1"/>
            </p:cNvSpPr>
            <p:nvPr/>
          </p:nvSpPr>
          <p:spPr bwMode="auto">
            <a:xfrm>
              <a:off x="3888" y="1010"/>
              <a:ext cx="24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1</a:t>
              </a:r>
              <a:endParaRPr lang="en-US" altLang="zh-CN" sz="1800" b="0">
                <a:latin typeface="Arial" panose="020B0604020202090204" pitchFamily="34" charset="0"/>
                <a:ea typeface="宋体" pitchFamily="2" charset="-122"/>
              </a:endParaRPr>
            </a:p>
          </p:txBody>
        </p:sp>
        <p:sp>
          <p:nvSpPr>
            <p:cNvPr id="35916" name="Rectangle 1098"/>
            <p:cNvSpPr>
              <a:spLocks noChangeArrowheads="1"/>
            </p:cNvSpPr>
            <p:nvPr/>
          </p:nvSpPr>
          <p:spPr bwMode="auto">
            <a:xfrm>
              <a:off x="4416" y="1010"/>
              <a:ext cx="24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n</a:t>
              </a:r>
              <a:endParaRPr lang="en-US" altLang="zh-CN" sz="1800" b="0">
                <a:latin typeface="Arial" panose="020B0604020202090204" pitchFamily="34" charset="0"/>
                <a:ea typeface="宋体" pitchFamily="2" charset="-122"/>
              </a:endParaRPr>
            </a:p>
          </p:txBody>
        </p:sp>
        <p:sp>
          <p:nvSpPr>
            <p:cNvPr id="35917" name="Rectangle 1100"/>
            <p:cNvSpPr>
              <a:spLocks noChangeArrowheads="1"/>
            </p:cNvSpPr>
            <p:nvPr/>
          </p:nvSpPr>
          <p:spPr bwMode="auto">
            <a:xfrm>
              <a:off x="1632" y="2657"/>
              <a:ext cx="139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工厂物资管理</a:t>
              </a:r>
              <a:r>
                <a:rPr lang="en-US" altLang="zh-CN" sz="1800" b="0">
                  <a:latin typeface="Arial" panose="020B0604020202090204" pitchFamily="34" charset="0"/>
                  <a:ea typeface="宋体" pitchFamily="2" charset="-122"/>
                </a:rPr>
                <a:t>E-R</a:t>
              </a:r>
              <a:r>
                <a:rPr lang="zh-CN" altLang="en-US" sz="1800" b="0">
                  <a:latin typeface="Arial" panose="020B0604020202090204" pitchFamily="34" charset="0"/>
                  <a:ea typeface="宋体" pitchFamily="2" charset="-122"/>
                </a:rPr>
                <a:t>图</a:t>
              </a:r>
              <a:endParaRPr lang="zh-CN" altLang="en-US" sz="1800" b="0">
                <a:latin typeface="Arial" panose="020B0604020202090204" pitchFamily="34" charset="0"/>
                <a:ea typeface="宋体" pitchFamily="2" charset="-122"/>
              </a:endParaRPr>
            </a:p>
          </p:txBody>
        </p:sp>
      </p:grpSp>
      <p:sp>
        <p:nvSpPr>
          <p:cNvPr id="78"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9"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80"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数据模型</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1"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82" name="Rectangle 1027"/>
          <p:cNvSpPr txBox="1">
            <a:spLocks noChangeArrowheads="1"/>
          </p:cNvSpPr>
          <p:nvPr/>
        </p:nvSpPr>
        <p:spPr>
          <a:xfrm>
            <a:off x="381000" y="1125538"/>
            <a:ext cx="8458200" cy="54927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a:t>完整的</a:t>
            </a:r>
            <a:r>
              <a:rPr lang="en-US" altLang="zh-CN"/>
              <a:t>E-R</a:t>
            </a:r>
            <a:r>
              <a:rPr lang="zh-CN" altLang="en-US"/>
              <a:t>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6869" name="Group 5"/>
          <p:cNvGrpSpPr/>
          <p:nvPr/>
        </p:nvGrpSpPr>
        <p:grpSpPr bwMode="auto">
          <a:xfrm>
            <a:off x="1143000" y="1646380"/>
            <a:ext cx="6248400" cy="3200400"/>
            <a:chOff x="0" y="0"/>
            <a:chExt cx="4656" cy="2016"/>
          </a:xfrm>
        </p:grpSpPr>
        <p:sp>
          <p:nvSpPr>
            <p:cNvPr id="37895" name="Text Box 5"/>
            <p:cNvSpPr txBox="1">
              <a:spLocks noChangeArrowheads="1"/>
            </p:cNvSpPr>
            <p:nvPr/>
          </p:nvSpPr>
          <p:spPr bwMode="auto">
            <a:xfrm>
              <a:off x="3216" y="714"/>
              <a:ext cx="5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a:ea typeface="宋体" pitchFamily="2" charset="-122"/>
                </a:rPr>
                <a:t>课程</a:t>
              </a:r>
              <a:endParaRPr lang="zh-CN" altLang="en-US" sz="2000">
                <a:ea typeface="宋体" pitchFamily="2" charset="-122"/>
              </a:endParaRPr>
            </a:p>
          </p:txBody>
        </p:sp>
        <p:sp>
          <p:nvSpPr>
            <p:cNvPr id="37896" name="AutoShape 6"/>
            <p:cNvSpPr>
              <a:spLocks noChangeArrowheads="1"/>
            </p:cNvSpPr>
            <p:nvPr/>
          </p:nvSpPr>
          <p:spPr bwMode="auto">
            <a:xfrm>
              <a:off x="2016" y="710"/>
              <a:ext cx="816" cy="298"/>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a:ea typeface="宋体" pitchFamily="2" charset="-122"/>
                </a:rPr>
                <a:t>选修</a:t>
              </a:r>
              <a:endParaRPr lang="zh-CN" altLang="en-US" sz="2000" b="0">
                <a:ea typeface="宋体" pitchFamily="2" charset="-122"/>
              </a:endParaRPr>
            </a:p>
          </p:txBody>
        </p:sp>
        <p:sp>
          <p:nvSpPr>
            <p:cNvPr id="37897" name="Text Box 7"/>
            <p:cNvSpPr txBox="1">
              <a:spLocks noChangeArrowheads="1"/>
            </p:cNvSpPr>
            <p:nvPr/>
          </p:nvSpPr>
          <p:spPr bwMode="auto">
            <a:xfrm>
              <a:off x="1007" y="722"/>
              <a:ext cx="5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2000">
                  <a:ea typeface="宋体" pitchFamily="2" charset="-122"/>
                </a:rPr>
                <a:t>学生</a:t>
              </a:r>
              <a:endParaRPr lang="zh-CN" altLang="en-US" sz="2000">
                <a:ea typeface="宋体" pitchFamily="2" charset="-122"/>
              </a:endParaRPr>
            </a:p>
          </p:txBody>
        </p:sp>
        <p:sp>
          <p:nvSpPr>
            <p:cNvPr id="37898" name="Text Box 8"/>
            <p:cNvSpPr txBox="1">
              <a:spLocks noChangeArrowheads="1"/>
            </p:cNvSpPr>
            <p:nvPr/>
          </p:nvSpPr>
          <p:spPr bwMode="auto">
            <a:xfrm>
              <a:off x="1632" y="6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400">
                  <a:ea typeface="宋体" pitchFamily="2" charset="-122"/>
                </a:rPr>
                <a:t>m</a:t>
              </a:r>
              <a:endParaRPr lang="en-US" altLang="zh-CN" sz="2400" b="0">
                <a:ea typeface="宋体" pitchFamily="2" charset="-122"/>
              </a:endParaRPr>
            </a:p>
          </p:txBody>
        </p:sp>
        <p:sp>
          <p:nvSpPr>
            <p:cNvPr id="37899" name="Text Box 9"/>
            <p:cNvSpPr txBox="1">
              <a:spLocks noChangeArrowheads="1"/>
            </p:cNvSpPr>
            <p:nvPr/>
          </p:nvSpPr>
          <p:spPr bwMode="auto">
            <a:xfrm>
              <a:off x="2880" y="6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2400">
                  <a:ea typeface="宋体" pitchFamily="2" charset="-122"/>
                </a:rPr>
                <a:t>n</a:t>
              </a:r>
              <a:endParaRPr lang="en-US" altLang="zh-CN" sz="2400" b="0">
                <a:ea typeface="宋体" pitchFamily="2" charset="-122"/>
              </a:endParaRPr>
            </a:p>
          </p:txBody>
        </p:sp>
        <p:sp>
          <p:nvSpPr>
            <p:cNvPr id="37900" name="Oval 10"/>
            <p:cNvSpPr>
              <a:spLocks noChangeArrowheads="1"/>
            </p:cNvSpPr>
            <p:nvPr/>
          </p:nvSpPr>
          <p:spPr bwMode="auto">
            <a:xfrm>
              <a:off x="2088" y="1345"/>
              <a:ext cx="672" cy="239"/>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2000" b="0">
                  <a:ea typeface="宋体" pitchFamily="2" charset="-122"/>
                </a:rPr>
                <a:t>成绩</a:t>
              </a:r>
              <a:endParaRPr lang="zh-CN" altLang="en-US" sz="2000" b="0">
                <a:ea typeface="宋体" pitchFamily="2" charset="-122"/>
              </a:endParaRPr>
            </a:p>
          </p:txBody>
        </p:sp>
        <p:sp>
          <p:nvSpPr>
            <p:cNvPr id="37901" name="Oval 11"/>
            <p:cNvSpPr>
              <a:spLocks noChangeArrowheads="1"/>
            </p:cNvSpPr>
            <p:nvPr/>
          </p:nvSpPr>
          <p:spPr bwMode="auto">
            <a:xfrm>
              <a:off x="96" y="432"/>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姓名</a:t>
              </a:r>
              <a:endParaRPr lang="zh-CN" altLang="en-US" sz="2000" b="0">
                <a:ea typeface="宋体" pitchFamily="2" charset="-122"/>
              </a:endParaRPr>
            </a:p>
          </p:txBody>
        </p:sp>
        <p:sp>
          <p:nvSpPr>
            <p:cNvPr id="37902" name="Oval 12"/>
            <p:cNvSpPr>
              <a:spLocks noChangeArrowheads="1"/>
            </p:cNvSpPr>
            <p:nvPr/>
          </p:nvSpPr>
          <p:spPr bwMode="auto">
            <a:xfrm>
              <a:off x="48" y="768"/>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性别</a:t>
              </a:r>
              <a:endParaRPr lang="zh-CN" altLang="en-US" sz="2000" b="0">
                <a:ea typeface="宋体" pitchFamily="2" charset="-122"/>
              </a:endParaRPr>
            </a:p>
          </p:txBody>
        </p:sp>
        <p:sp>
          <p:nvSpPr>
            <p:cNvPr id="37903" name="Oval 13"/>
            <p:cNvSpPr>
              <a:spLocks noChangeArrowheads="1"/>
            </p:cNvSpPr>
            <p:nvPr/>
          </p:nvSpPr>
          <p:spPr bwMode="auto">
            <a:xfrm>
              <a:off x="96" y="1104"/>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年龄</a:t>
              </a:r>
              <a:endParaRPr lang="zh-CN" altLang="en-US" sz="2000" b="0">
                <a:ea typeface="宋体" pitchFamily="2" charset="-122"/>
              </a:endParaRPr>
            </a:p>
          </p:txBody>
        </p:sp>
        <p:sp>
          <p:nvSpPr>
            <p:cNvPr id="37904" name="Oval 14"/>
            <p:cNvSpPr>
              <a:spLocks noChangeArrowheads="1"/>
            </p:cNvSpPr>
            <p:nvPr/>
          </p:nvSpPr>
          <p:spPr bwMode="auto">
            <a:xfrm>
              <a:off x="240" y="1392"/>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班级</a:t>
              </a:r>
              <a:endParaRPr lang="zh-CN" altLang="en-US" sz="2000" b="0">
                <a:ea typeface="宋体" pitchFamily="2" charset="-122"/>
              </a:endParaRPr>
            </a:p>
          </p:txBody>
        </p:sp>
        <p:sp>
          <p:nvSpPr>
            <p:cNvPr id="37905" name="Oval 15"/>
            <p:cNvSpPr>
              <a:spLocks noChangeArrowheads="1"/>
            </p:cNvSpPr>
            <p:nvPr/>
          </p:nvSpPr>
          <p:spPr bwMode="auto">
            <a:xfrm>
              <a:off x="3984" y="352"/>
              <a:ext cx="624"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课程号</a:t>
              </a:r>
              <a:endParaRPr lang="zh-CN" altLang="en-US" sz="2000" b="0">
                <a:ea typeface="宋体" pitchFamily="2" charset="-122"/>
              </a:endParaRPr>
            </a:p>
          </p:txBody>
        </p:sp>
        <p:sp>
          <p:nvSpPr>
            <p:cNvPr id="37906" name="Oval 16"/>
            <p:cNvSpPr>
              <a:spLocks noChangeArrowheads="1"/>
            </p:cNvSpPr>
            <p:nvPr/>
          </p:nvSpPr>
          <p:spPr bwMode="auto">
            <a:xfrm>
              <a:off x="240" y="96"/>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学号</a:t>
              </a:r>
              <a:endParaRPr lang="zh-CN" altLang="en-US" sz="2000" b="0">
                <a:ea typeface="宋体" pitchFamily="2" charset="-122"/>
              </a:endParaRPr>
            </a:p>
          </p:txBody>
        </p:sp>
        <p:sp>
          <p:nvSpPr>
            <p:cNvPr id="37907" name="Oval 17"/>
            <p:cNvSpPr>
              <a:spLocks noChangeArrowheads="1"/>
            </p:cNvSpPr>
            <p:nvPr/>
          </p:nvSpPr>
          <p:spPr bwMode="auto">
            <a:xfrm>
              <a:off x="3984" y="1120"/>
              <a:ext cx="576"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学分</a:t>
              </a:r>
              <a:endParaRPr lang="zh-CN" altLang="en-US" sz="2000" b="0">
                <a:ea typeface="宋体" pitchFamily="2" charset="-122"/>
              </a:endParaRPr>
            </a:p>
          </p:txBody>
        </p:sp>
        <p:sp>
          <p:nvSpPr>
            <p:cNvPr id="37908" name="Line 18"/>
            <p:cNvSpPr>
              <a:spLocks noChangeShapeType="1"/>
            </p:cNvSpPr>
            <p:nvPr/>
          </p:nvSpPr>
          <p:spPr bwMode="auto">
            <a:xfrm>
              <a:off x="1536" y="856"/>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09" name="Line 19"/>
            <p:cNvSpPr>
              <a:spLocks noChangeShapeType="1"/>
            </p:cNvSpPr>
            <p:nvPr/>
          </p:nvSpPr>
          <p:spPr bwMode="auto">
            <a:xfrm>
              <a:off x="2832" y="856"/>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10" name="Line 20"/>
            <p:cNvSpPr>
              <a:spLocks noChangeShapeType="1"/>
            </p:cNvSpPr>
            <p:nvPr/>
          </p:nvSpPr>
          <p:spPr bwMode="auto">
            <a:xfrm>
              <a:off x="2424" y="1008"/>
              <a:ext cx="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11" name="Line 21"/>
            <p:cNvSpPr>
              <a:spLocks noChangeShapeType="1"/>
            </p:cNvSpPr>
            <p:nvPr/>
          </p:nvSpPr>
          <p:spPr bwMode="auto">
            <a:xfrm>
              <a:off x="624" y="624"/>
              <a:ext cx="38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12" name="Line 22"/>
            <p:cNvSpPr>
              <a:spLocks noChangeShapeType="1"/>
            </p:cNvSpPr>
            <p:nvPr/>
          </p:nvSpPr>
          <p:spPr bwMode="auto">
            <a:xfrm>
              <a:off x="624" y="880"/>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13" name="Line 23"/>
            <p:cNvSpPr>
              <a:spLocks noChangeShapeType="1"/>
            </p:cNvSpPr>
            <p:nvPr/>
          </p:nvSpPr>
          <p:spPr bwMode="auto">
            <a:xfrm flipV="1">
              <a:off x="624" y="912"/>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14" name="Oval 24"/>
            <p:cNvSpPr>
              <a:spLocks noChangeArrowheads="1"/>
            </p:cNvSpPr>
            <p:nvPr/>
          </p:nvSpPr>
          <p:spPr bwMode="auto">
            <a:xfrm>
              <a:off x="3984" y="736"/>
              <a:ext cx="624"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000" b="0">
                  <a:ea typeface="宋体" pitchFamily="2" charset="-122"/>
                </a:rPr>
                <a:t>课程名</a:t>
              </a:r>
              <a:endParaRPr lang="zh-CN" altLang="en-US" sz="2000" b="0">
                <a:ea typeface="宋体" pitchFamily="2" charset="-122"/>
              </a:endParaRPr>
            </a:p>
          </p:txBody>
        </p:sp>
        <p:sp>
          <p:nvSpPr>
            <p:cNvPr id="37915" name="Line 25"/>
            <p:cNvSpPr>
              <a:spLocks noChangeShapeType="1"/>
            </p:cNvSpPr>
            <p:nvPr/>
          </p:nvSpPr>
          <p:spPr bwMode="auto">
            <a:xfrm>
              <a:off x="3744" y="856"/>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16" name="Line 26"/>
            <p:cNvSpPr>
              <a:spLocks noChangeShapeType="1"/>
            </p:cNvSpPr>
            <p:nvPr/>
          </p:nvSpPr>
          <p:spPr bwMode="auto">
            <a:xfrm flipV="1">
              <a:off x="3744" y="528"/>
              <a:ext cx="28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17" name="Line 27"/>
            <p:cNvSpPr>
              <a:spLocks noChangeShapeType="1"/>
            </p:cNvSpPr>
            <p:nvPr/>
          </p:nvSpPr>
          <p:spPr bwMode="auto">
            <a:xfrm>
              <a:off x="3744" y="912"/>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18" name="Rectangle 28"/>
            <p:cNvSpPr>
              <a:spLocks noChangeArrowheads="1"/>
            </p:cNvSpPr>
            <p:nvPr/>
          </p:nvSpPr>
          <p:spPr bwMode="auto">
            <a:xfrm>
              <a:off x="1488" y="17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2400" b="0">
                  <a:ea typeface="宋体" pitchFamily="2" charset="-122"/>
                </a:rPr>
                <a:t>学生选课</a:t>
              </a:r>
              <a:r>
                <a:rPr lang="en-US" altLang="zh-CN" sz="2400" b="0">
                  <a:ea typeface="宋体" pitchFamily="2" charset="-122"/>
                </a:rPr>
                <a:t>E-R</a:t>
              </a:r>
              <a:r>
                <a:rPr lang="zh-CN" altLang="en-US" sz="2400" b="0">
                  <a:ea typeface="宋体" pitchFamily="2" charset="-122"/>
                </a:rPr>
                <a:t>图</a:t>
              </a:r>
              <a:endParaRPr lang="zh-CN" altLang="en-US" sz="2400" b="0">
                <a:ea typeface="宋体" pitchFamily="2" charset="-122"/>
              </a:endParaRPr>
            </a:p>
          </p:txBody>
        </p:sp>
        <p:sp>
          <p:nvSpPr>
            <p:cNvPr id="37919" name="Line 29"/>
            <p:cNvSpPr>
              <a:spLocks noChangeShapeType="1"/>
            </p:cNvSpPr>
            <p:nvPr/>
          </p:nvSpPr>
          <p:spPr bwMode="auto">
            <a:xfrm>
              <a:off x="624" y="336"/>
              <a:ext cx="384"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0" name="Line 30"/>
            <p:cNvSpPr>
              <a:spLocks noChangeShapeType="1"/>
            </p:cNvSpPr>
            <p:nvPr/>
          </p:nvSpPr>
          <p:spPr bwMode="auto">
            <a:xfrm flipV="1">
              <a:off x="672" y="960"/>
              <a:ext cx="336"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1" name="Rectangle 31"/>
            <p:cNvSpPr>
              <a:spLocks noChangeArrowheads="1"/>
            </p:cNvSpPr>
            <p:nvPr/>
          </p:nvSpPr>
          <p:spPr bwMode="auto">
            <a:xfrm>
              <a:off x="0" y="0"/>
              <a:ext cx="4656"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grpSp>
      <p:sp>
        <p:nvSpPr>
          <p:cNvPr id="36897" name="Rectangle 32"/>
          <p:cNvSpPr>
            <a:spLocks noChangeArrowheads="1"/>
          </p:cNvSpPr>
          <p:nvPr/>
        </p:nvSpPr>
        <p:spPr bwMode="auto">
          <a:xfrm>
            <a:off x="457200" y="111298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20000"/>
              </a:spcBef>
              <a:buClr>
                <a:schemeClr val="folHlink"/>
              </a:buClr>
              <a:buSzPct val="90000"/>
              <a:buFont typeface="Wingdings" panose="05000000000000000000" pitchFamily="2" charset="2"/>
              <a:buNone/>
            </a:pPr>
            <a:r>
              <a:rPr lang="zh-CN" altLang="en-US" sz="2400" b="0">
                <a:latin typeface="Arial" panose="020B0604020202090204" pitchFamily="34" charset="0"/>
                <a:ea typeface="宋体" pitchFamily="2" charset="-122"/>
              </a:rPr>
              <a:t>学生选课</a:t>
            </a:r>
            <a:r>
              <a:rPr lang="en-US" altLang="zh-CN" sz="2400" b="0">
                <a:latin typeface="Arial" panose="020B0604020202090204" pitchFamily="34" charset="0"/>
                <a:ea typeface="宋体" pitchFamily="2" charset="-122"/>
              </a:rPr>
              <a:t>E-R</a:t>
            </a:r>
            <a:r>
              <a:rPr lang="zh-CN" altLang="en-US" sz="2400" b="0">
                <a:latin typeface="Arial" panose="020B0604020202090204" pitchFamily="34" charset="0"/>
                <a:ea typeface="宋体" pitchFamily="2" charset="-122"/>
              </a:rPr>
              <a:t>图</a:t>
            </a:r>
            <a:endParaRPr lang="zh-CN" altLang="en-US" sz="2400" b="0">
              <a:latin typeface="Arial" panose="020B0604020202090204" pitchFamily="34" charset="0"/>
              <a:ea typeface="宋体" pitchFamily="2" charset="-122"/>
            </a:endParaRPr>
          </a:p>
        </p:txBody>
      </p:sp>
      <p:sp>
        <p:nvSpPr>
          <p:cNvPr id="38"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9"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0"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41"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42" name="Rectangle 3"/>
          <p:cNvSpPr txBox="1">
            <a:spLocks noChangeArrowheads="1"/>
          </p:cNvSpPr>
          <p:nvPr/>
        </p:nvSpPr>
        <p:spPr>
          <a:xfrm>
            <a:off x="457200" y="5029200"/>
            <a:ext cx="8382000" cy="12954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400"/>
              <a:t>结论　</a:t>
            </a:r>
            <a:r>
              <a:rPr lang="en-US" altLang="zh-CN" sz="2400"/>
              <a:t>E-R</a:t>
            </a:r>
            <a:r>
              <a:rPr lang="zh-CN" altLang="en-US" sz="2400"/>
              <a:t>图可以准确地描述现实世界的事物及事物之间　　　　的关系（联系）。</a:t>
            </a:r>
            <a:endParaRPr lang="zh-CN" altLang="en-US" sz="2400"/>
          </a:p>
          <a:p>
            <a:r>
              <a:rPr lang="zh-CN" altLang="en-US" sz="2400"/>
              <a:t>问题　这些实体和联系如何用计算机来实现？</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8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7" grpId="0" autoUpdateAnimBg="0"/>
      <p:bldP spid="42"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7893" name="Group 5"/>
          <p:cNvGrpSpPr/>
          <p:nvPr/>
        </p:nvGrpSpPr>
        <p:grpSpPr bwMode="auto">
          <a:xfrm>
            <a:off x="1371600" y="1286164"/>
            <a:ext cx="6719888" cy="4318000"/>
            <a:chOff x="0" y="0"/>
            <a:chExt cx="4233" cy="2720"/>
          </a:xfrm>
        </p:grpSpPr>
        <p:grpSp>
          <p:nvGrpSpPr>
            <p:cNvPr id="38918" name="Group 6"/>
            <p:cNvGrpSpPr>
              <a:grpSpLocks noChangeAspect="1"/>
            </p:cNvGrpSpPr>
            <p:nvPr/>
          </p:nvGrpSpPr>
          <p:grpSpPr bwMode="auto">
            <a:xfrm>
              <a:off x="0" y="0"/>
              <a:ext cx="4233" cy="2720"/>
              <a:chOff x="0" y="0"/>
              <a:chExt cx="4233" cy="2720"/>
            </a:xfrm>
          </p:grpSpPr>
          <p:graphicFrame>
            <p:nvGraphicFramePr>
              <p:cNvPr id="38925" name="Object 6"/>
              <p:cNvGraphicFramePr>
                <a:graphicFrameLocks noChangeAspect="1"/>
              </p:cNvGraphicFramePr>
              <p:nvPr/>
            </p:nvGraphicFramePr>
            <p:xfrm>
              <a:off x="0" y="1488"/>
              <a:ext cx="1995" cy="1146"/>
            </p:xfrm>
            <a:graphic>
              <a:graphicData uri="http://schemas.openxmlformats.org/presentationml/2006/ole">
                <mc:AlternateContent xmlns:mc="http://schemas.openxmlformats.org/markup-compatibility/2006">
                  <mc:Choice xmlns:v="urn:schemas-microsoft-com:vml" Requires="v">
                    <p:oleObj spid="_x0000_s2" name="" r:id="rId1" imgW="7067550" imgH="4095750" progId="Word.Document.8">
                      <p:embed/>
                    </p:oleObj>
                  </mc:Choice>
                  <mc:Fallback>
                    <p:oleObj name="" r:id="rId1" imgW="7067550" imgH="4095750" progId="Word.Document.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8"/>
                            <a:ext cx="1995" cy="1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8926" name="Object 7"/>
              <p:cNvGraphicFramePr>
                <a:graphicFrameLocks noChangeAspect="1"/>
              </p:cNvGraphicFramePr>
              <p:nvPr/>
            </p:nvGraphicFramePr>
            <p:xfrm>
              <a:off x="192" y="0"/>
              <a:ext cx="3648" cy="1395"/>
            </p:xfrm>
            <a:graphic>
              <a:graphicData uri="http://schemas.openxmlformats.org/presentationml/2006/ole">
                <mc:AlternateContent xmlns:mc="http://schemas.openxmlformats.org/markup-compatibility/2006">
                  <mc:Choice xmlns:v="urn:schemas-microsoft-com:vml" Requires="v">
                    <p:oleObj spid="_x0000_s3" name="" r:id="rId3" imgW="8410575" imgH="4962525" progId="Word.Document.8">
                      <p:embed/>
                    </p:oleObj>
                  </mc:Choice>
                  <mc:Fallback>
                    <p:oleObj name="" r:id="rId3" imgW="8410575" imgH="4962525"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0"/>
                            <a:ext cx="3648" cy="1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7" name="Object 8"/>
              <p:cNvGraphicFramePr>
                <a:graphicFrameLocks noChangeAspect="1"/>
              </p:cNvGraphicFramePr>
              <p:nvPr/>
            </p:nvGraphicFramePr>
            <p:xfrm>
              <a:off x="2256" y="1440"/>
              <a:ext cx="1977" cy="1280"/>
            </p:xfrm>
            <a:graphic>
              <a:graphicData uri="http://schemas.openxmlformats.org/presentationml/2006/ole">
                <mc:AlternateContent xmlns:mc="http://schemas.openxmlformats.org/markup-compatibility/2006">
                  <mc:Choice xmlns:v="urn:schemas-microsoft-com:vml" Requires="v">
                    <p:oleObj spid="_x0000_s4" name="" r:id="rId5" imgW="6000750" imgH="3914775" progId="Word.Document.8">
                      <p:embed/>
                    </p:oleObj>
                  </mc:Choice>
                  <mc:Fallback>
                    <p:oleObj name="" r:id="rId5" imgW="6000750" imgH="3914775" progId="Word.Documen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 y="1440"/>
                            <a:ext cx="1977" cy="1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8919" name="Group 10"/>
            <p:cNvGrpSpPr/>
            <p:nvPr/>
          </p:nvGrpSpPr>
          <p:grpSpPr bwMode="auto">
            <a:xfrm>
              <a:off x="192" y="240"/>
              <a:ext cx="2880" cy="1968"/>
              <a:chOff x="0" y="0"/>
              <a:chExt cx="2880" cy="1968"/>
            </a:xfrm>
          </p:grpSpPr>
          <p:sp>
            <p:nvSpPr>
              <p:cNvPr id="38920" name="Line 10"/>
              <p:cNvSpPr>
                <a:spLocks noChangeShapeType="1"/>
              </p:cNvSpPr>
              <p:nvPr/>
            </p:nvSpPr>
            <p:spPr bwMode="auto">
              <a:xfrm>
                <a:off x="288" y="0"/>
                <a:ext cx="1824" cy="1440"/>
              </a:xfrm>
              <a:prstGeom prst="line">
                <a:avLst/>
              </a:prstGeom>
              <a:noFill/>
              <a:ln w="38100">
                <a:solidFill>
                  <a:srgbClr val="3366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1" name="Line 11"/>
              <p:cNvSpPr>
                <a:spLocks noChangeShapeType="1"/>
              </p:cNvSpPr>
              <p:nvPr/>
            </p:nvSpPr>
            <p:spPr bwMode="auto">
              <a:xfrm>
                <a:off x="288" y="0"/>
                <a:ext cx="1824" cy="1632"/>
              </a:xfrm>
              <a:prstGeom prst="line">
                <a:avLst/>
              </a:prstGeom>
              <a:noFill/>
              <a:ln w="38100">
                <a:solidFill>
                  <a:srgbClr val="33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2" name="Line 12"/>
              <p:cNvSpPr>
                <a:spLocks noChangeShapeType="1"/>
              </p:cNvSpPr>
              <p:nvPr/>
            </p:nvSpPr>
            <p:spPr bwMode="auto">
              <a:xfrm>
                <a:off x="288" y="0"/>
                <a:ext cx="1824" cy="1824"/>
              </a:xfrm>
              <a:prstGeom prst="line">
                <a:avLst/>
              </a:prstGeom>
              <a:noFill/>
              <a:ln w="38100">
                <a:solidFill>
                  <a:srgbClr val="33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3" name="Line 13"/>
              <p:cNvSpPr>
                <a:spLocks noChangeShapeType="1"/>
              </p:cNvSpPr>
              <p:nvPr/>
            </p:nvSpPr>
            <p:spPr bwMode="auto">
              <a:xfrm flipV="1">
                <a:off x="0" y="1632"/>
                <a:ext cx="2880" cy="288"/>
              </a:xfrm>
              <a:prstGeom prst="line">
                <a:avLst/>
              </a:prstGeom>
              <a:noFill/>
              <a:ln w="38100">
                <a:solidFill>
                  <a:srgbClr val="3366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4" name="Line 14"/>
              <p:cNvSpPr>
                <a:spLocks noChangeShapeType="1"/>
              </p:cNvSpPr>
              <p:nvPr/>
            </p:nvSpPr>
            <p:spPr bwMode="auto">
              <a:xfrm>
                <a:off x="0" y="1920"/>
                <a:ext cx="2880" cy="48"/>
              </a:xfrm>
              <a:prstGeom prst="line">
                <a:avLst/>
              </a:prstGeom>
              <a:noFill/>
              <a:ln w="38100">
                <a:solidFill>
                  <a:srgbClr val="33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6"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7"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8"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概念模型→逻辑模型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19"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20" name="Rectangle 3"/>
          <p:cNvSpPr txBox="1">
            <a:spLocks noChangeArrowheads="1"/>
          </p:cNvSpPr>
          <p:nvPr/>
        </p:nvSpPr>
        <p:spPr>
          <a:xfrm>
            <a:off x="457200" y="5486400"/>
            <a:ext cx="8382000" cy="8382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zh-CN" sz="2400"/>
              <a:t>结论：实体以记录为基本单位存储在计算机内。</a:t>
            </a:r>
            <a:endParaRPr lang="zh-CN" altLang="zh-CN" sz="2400"/>
          </a:p>
          <a:p>
            <a:pPr>
              <a:buFont typeface="Wingdings" panose="05000000000000000000" pitchFamily="2" charset="2"/>
              <a:buNone/>
            </a:pPr>
            <a:r>
              <a:rPr lang="zh-CN" altLang="zh-CN" sz="2400"/>
              <a:t>问题：联系如何来实现？</a:t>
            </a:r>
            <a:endParaRPr lang="zh-CN"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8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11" name="Rectangle 3"/>
          <p:cNvSpPr txBox="1">
            <a:spLocks noChangeArrowheads="1"/>
          </p:cNvSpPr>
          <p:nvPr/>
        </p:nvSpPr>
        <p:spPr>
          <a:xfrm>
            <a:off x="381000" y="1272309"/>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533400" indent="-533400"/>
            <a:r>
              <a:rPr lang="zh-CN" altLang="en-US" dirty="0"/>
              <a:t>数据库领域常用的逻辑数据模型：</a:t>
            </a:r>
            <a:endParaRPr lang="zh-CN" altLang="en-US" dirty="0"/>
          </a:p>
          <a:p>
            <a:pPr marL="952500" lvl="1" indent="-495300">
              <a:buFont typeface="Wingdings" panose="05000000000000000000" pitchFamily="2" charset="2"/>
              <a:buAutoNum type="arabicPeriod"/>
            </a:pPr>
            <a:r>
              <a:rPr lang="zh-CN" altLang="en-US" sz="2600" dirty="0"/>
              <a:t>层次模型</a:t>
            </a:r>
            <a:endParaRPr lang="zh-CN" altLang="en-US" sz="2600" dirty="0"/>
          </a:p>
          <a:p>
            <a:pPr marL="952500" lvl="1" indent="-495300">
              <a:buFont typeface="Wingdings" panose="05000000000000000000" pitchFamily="2" charset="2"/>
              <a:buAutoNum type="arabicPeriod"/>
            </a:pPr>
            <a:r>
              <a:rPr lang="zh-CN" altLang="en-US" sz="2600" dirty="0"/>
              <a:t>网状模型</a:t>
            </a:r>
            <a:endParaRPr lang="zh-CN" altLang="en-US" sz="2600" dirty="0"/>
          </a:p>
          <a:p>
            <a:pPr marL="952500" lvl="1" indent="-495300">
              <a:buFont typeface="Wingdings" panose="05000000000000000000" pitchFamily="2" charset="2"/>
              <a:buAutoNum type="arabicPeriod"/>
            </a:pPr>
            <a:r>
              <a:rPr lang="zh-CN" altLang="en-US" sz="2600" dirty="0"/>
              <a:t>关系模型</a:t>
            </a:r>
            <a:endParaRPr lang="zh-CN" altLang="en-US" sz="2600" dirty="0"/>
          </a:p>
          <a:p>
            <a:pPr marL="952500" lvl="1" indent="-495300">
              <a:buFont typeface="Wingdings" panose="05000000000000000000" pitchFamily="2" charset="2"/>
              <a:buAutoNum type="arabicPeriod"/>
            </a:pPr>
            <a:r>
              <a:rPr lang="zh-CN" altLang="en-US" sz="2600" dirty="0"/>
              <a:t>面向对象模型</a:t>
            </a:r>
            <a:endParaRPr lang="zh-CN" altLang="en-US" sz="2600" dirty="0"/>
          </a:p>
          <a:p>
            <a:pPr marL="952500" lvl="1" indent="-495300">
              <a:buFont typeface="Wingdings" panose="05000000000000000000" pitchFamily="2" charset="2"/>
              <a:buAutoNum type="arabicPeriod"/>
            </a:pPr>
            <a:r>
              <a:rPr lang="zh-CN" altLang="en-US" sz="2600" dirty="0"/>
              <a:t>对象关系模型</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2" autoUpdateAnimBg="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9941" name="Group 5"/>
          <p:cNvGrpSpPr/>
          <p:nvPr/>
        </p:nvGrpSpPr>
        <p:grpSpPr bwMode="auto">
          <a:xfrm>
            <a:off x="609600" y="2438400"/>
            <a:ext cx="4332288" cy="3810000"/>
            <a:chOff x="0" y="0"/>
            <a:chExt cx="2729" cy="2400"/>
          </a:xfrm>
        </p:grpSpPr>
        <p:sp>
          <p:nvSpPr>
            <p:cNvPr id="40967" name="Rectangle 5"/>
            <p:cNvSpPr>
              <a:spLocks noChangeArrowheads="1"/>
            </p:cNvSpPr>
            <p:nvPr/>
          </p:nvSpPr>
          <p:spPr bwMode="auto">
            <a:xfrm>
              <a:off x="2222" y="1282"/>
              <a:ext cx="50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2100">
                  <a:solidFill>
                    <a:srgbClr val="000000"/>
                  </a:solidFill>
                  <a:latin typeface="宋体" pitchFamily="2" charset="-122"/>
                  <a:ea typeface="宋体" pitchFamily="2" charset="-122"/>
                </a:rPr>
                <a:t>叶结点</a:t>
              </a:r>
              <a:endParaRPr lang="zh-CN" altLang="en-US" sz="3200">
                <a:ea typeface="宋体" pitchFamily="2" charset="-122"/>
              </a:endParaRPr>
            </a:p>
          </p:txBody>
        </p:sp>
        <p:sp>
          <p:nvSpPr>
            <p:cNvPr id="40968" name="Rectangle 6"/>
            <p:cNvSpPr>
              <a:spLocks noChangeArrowheads="1"/>
            </p:cNvSpPr>
            <p:nvPr/>
          </p:nvSpPr>
          <p:spPr bwMode="auto">
            <a:xfrm>
              <a:off x="2070" y="62"/>
              <a:ext cx="50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2100">
                  <a:solidFill>
                    <a:srgbClr val="000000"/>
                  </a:solidFill>
                  <a:latin typeface="宋体" pitchFamily="2" charset="-122"/>
                  <a:ea typeface="宋体" pitchFamily="2" charset="-122"/>
                </a:rPr>
                <a:t>根结点</a:t>
              </a:r>
              <a:endParaRPr lang="zh-CN" altLang="en-US" sz="3200">
                <a:ea typeface="宋体" pitchFamily="2" charset="-122"/>
              </a:endParaRPr>
            </a:p>
          </p:txBody>
        </p:sp>
        <p:sp>
          <p:nvSpPr>
            <p:cNvPr id="40969" name="Rectangle 7"/>
            <p:cNvSpPr>
              <a:spLocks noChangeArrowheads="1"/>
            </p:cNvSpPr>
            <p:nvPr/>
          </p:nvSpPr>
          <p:spPr bwMode="auto">
            <a:xfrm>
              <a:off x="1195" y="956"/>
              <a:ext cx="6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2100">
                  <a:solidFill>
                    <a:srgbClr val="000000"/>
                  </a:solidFill>
                  <a:latin typeface="宋体" pitchFamily="2" charset="-122"/>
                  <a:ea typeface="宋体" pitchFamily="2" charset="-122"/>
                </a:rPr>
                <a:t>兄弟结点</a:t>
              </a:r>
              <a:endParaRPr lang="zh-CN" altLang="en-US" sz="3200">
                <a:ea typeface="宋体" pitchFamily="2" charset="-122"/>
              </a:endParaRPr>
            </a:p>
          </p:txBody>
        </p:sp>
        <p:sp>
          <p:nvSpPr>
            <p:cNvPr id="40970" name="Rectangle 8"/>
            <p:cNvSpPr>
              <a:spLocks noChangeArrowheads="1"/>
            </p:cNvSpPr>
            <p:nvPr/>
          </p:nvSpPr>
          <p:spPr bwMode="auto">
            <a:xfrm>
              <a:off x="657" y="1874"/>
              <a:ext cx="6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2100">
                  <a:solidFill>
                    <a:srgbClr val="000000"/>
                  </a:solidFill>
                  <a:latin typeface="宋体" pitchFamily="2" charset="-122"/>
                  <a:ea typeface="宋体" pitchFamily="2" charset="-122"/>
                </a:rPr>
                <a:t>兄弟结点</a:t>
              </a:r>
              <a:endParaRPr lang="zh-CN" altLang="en-US" sz="3200">
                <a:ea typeface="宋体" pitchFamily="2" charset="-122"/>
              </a:endParaRPr>
            </a:p>
          </p:txBody>
        </p:sp>
        <p:sp>
          <p:nvSpPr>
            <p:cNvPr id="40971" name="Rectangle 9"/>
            <p:cNvSpPr>
              <a:spLocks noChangeArrowheads="1"/>
            </p:cNvSpPr>
            <p:nvPr/>
          </p:nvSpPr>
          <p:spPr bwMode="auto">
            <a:xfrm>
              <a:off x="98" y="2187"/>
              <a:ext cx="50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2100">
                  <a:solidFill>
                    <a:srgbClr val="000000"/>
                  </a:solidFill>
                  <a:latin typeface="宋体" pitchFamily="2" charset="-122"/>
                  <a:ea typeface="宋体" pitchFamily="2" charset="-122"/>
                </a:rPr>
                <a:t>叶结点</a:t>
              </a:r>
              <a:endParaRPr lang="zh-CN" altLang="en-US" sz="3200">
                <a:ea typeface="宋体" pitchFamily="2" charset="-122"/>
              </a:endParaRPr>
            </a:p>
          </p:txBody>
        </p:sp>
        <p:sp>
          <p:nvSpPr>
            <p:cNvPr id="40972" name="Rectangle 10"/>
            <p:cNvSpPr>
              <a:spLocks noChangeArrowheads="1"/>
            </p:cNvSpPr>
            <p:nvPr/>
          </p:nvSpPr>
          <p:spPr bwMode="auto">
            <a:xfrm>
              <a:off x="1531" y="2198"/>
              <a:ext cx="50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zh-CN" altLang="en-US" sz="2100">
                  <a:solidFill>
                    <a:srgbClr val="000000"/>
                  </a:solidFill>
                  <a:latin typeface="宋体" pitchFamily="2" charset="-122"/>
                  <a:ea typeface="宋体" pitchFamily="2" charset="-122"/>
                </a:rPr>
                <a:t>叶结点</a:t>
              </a:r>
              <a:endParaRPr lang="zh-CN" altLang="en-US" sz="3200">
                <a:ea typeface="宋体" pitchFamily="2" charset="-122"/>
              </a:endParaRPr>
            </a:p>
          </p:txBody>
        </p:sp>
        <p:sp>
          <p:nvSpPr>
            <p:cNvPr id="40973" name="Line 11"/>
            <p:cNvSpPr>
              <a:spLocks noChangeShapeType="1"/>
            </p:cNvSpPr>
            <p:nvPr/>
          </p:nvSpPr>
          <p:spPr bwMode="auto">
            <a:xfrm>
              <a:off x="1643" y="287"/>
              <a:ext cx="1" cy="27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0974" name="Group 13"/>
            <p:cNvGrpSpPr/>
            <p:nvPr/>
          </p:nvGrpSpPr>
          <p:grpSpPr bwMode="auto">
            <a:xfrm>
              <a:off x="2282" y="564"/>
              <a:ext cx="118" cy="383"/>
              <a:chOff x="0" y="0"/>
              <a:chExt cx="121" cy="303"/>
            </a:xfrm>
          </p:grpSpPr>
          <p:sp>
            <p:nvSpPr>
              <p:cNvPr id="40992" name="Line 13"/>
              <p:cNvSpPr>
                <a:spLocks noChangeShapeType="1"/>
              </p:cNvSpPr>
              <p:nvPr/>
            </p:nvSpPr>
            <p:spPr bwMode="auto">
              <a:xfrm>
                <a:off x="58" y="0"/>
                <a:ext cx="4" cy="194"/>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93" name="Freeform 14"/>
              <p:cNvSpPr>
                <a:spLocks noChangeArrowheads="1"/>
              </p:cNvSpPr>
              <p:nvPr/>
            </p:nvSpPr>
            <p:spPr bwMode="auto">
              <a:xfrm>
                <a:off x="0" y="18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40975" name="Group 16"/>
            <p:cNvGrpSpPr/>
            <p:nvPr/>
          </p:nvGrpSpPr>
          <p:grpSpPr bwMode="auto">
            <a:xfrm>
              <a:off x="821" y="558"/>
              <a:ext cx="119" cy="383"/>
              <a:chOff x="0" y="0"/>
              <a:chExt cx="121" cy="303"/>
            </a:xfrm>
          </p:grpSpPr>
          <p:sp>
            <p:nvSpPr>
              <p:cNvPr id="40990" name="Line 16"/>
              <p:cNvSpPr>
                <a:spLocks noChangeShapeType="1"/>
              </p:cNvSpPr>
              <p:nvPr/>
            </p:nvSpPr>
            <p:spPr bwMode="auto">
              <a:xfrm>
                <a:off x="62" y="0"/>
                <a:ext cx="1" cy="194"/>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91" name="Freeform 17"/>
              <p:cNvSpPr>
                <a:spLocks noChangeArrowheads="1"/>
              </p:cNvSpPr>
              <p:nvPr/>
            </p:nvSpPr>
            <p:spPr bwMode="auto">
              <a:xfrm>
                <a:off x="0" y="18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40976" name="Line 18"/>
            <p:cNvSpPr>
              <a:spLocks noChangeShapeType="1"/>
            </p:cNvSpPr>
            <p:nvPr/>
          </p:nvSpPr>
          <p:spPr bwMode="auto">
            <a:xfrm>
              <a:off x="859" y="1233"/>
              <a:ext cx="1" cy="25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77" name="Line 19"/>
            <p:cNvSpPr>
              <a:spLocks noChangeShapeType="1"/>
            </p:cNvSpPr>
            <p:nvPr/>
          </p:nvSpPr>
          <p:spPr bwMode="auto">
            <a:xfrm>
              <a:off x="224" y="1481"/>
              <a:ext cx="1444" cy="2"/>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0978" name="Group 21"/>
            <p:cNvGrpSpPr/>
            <p:nvPr/>
          </p:nvGrpSpPr>
          <p:grpSpPr bwMode="auto">
            <a:xfrm>
              <a:off x="1606" y="1481"/>
              <a:ext cx="117" cy="382"/>
              <a:chOff x="0" y="0"/>
              <a:chExt cx="121" cy="303"/>
            </a:xfrm>
          </p:grpSpPr>
          <p:sp>
            <p:nvSpPr>
              <p:cNvPr id="40988" name="Line 21"/>
              <p:cNvSpPr>
                <a:spLocks noChangeShapeType="1"/>
              </p:cNvSpPr>
              <p:nvPr/>
            </p:nvSpPr>
            <p:spPr bwMode="auto">
              <a:xfrm>
                <a:off x="62" y="0"/>
                <a:ext cx="1" cy="194"/>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9" name="Freeform 22"/>
              <p:cNvSpPr>
                <a:spLocks noChangeArrowheads="1"/>
              </p:cNvSpPr>
              <p:nvPr/>
            </p:nvSpPr>
            <p:spPr bwMode="auto">
              <a:xfrm>
                <a:off x="0" y="18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40979" name="Group 24"/>
            <p:cNvGrpSpPr/>
            <p:nvPr/>
          </p:nvGrpSpPr>
          <p:grpSpPr bwMode="auto">
            <a:xfrm>
              <a:off x="170" y="1481"/>
              <a:ext cx="118" cy="382"/>
              <a:chOff x="0" y="0"/>
              <a:chExt cx="121" cy="303"/>
            </a:xfrm>
          </p:grpSpPr>
          <p:sp>
            <p:nvSpPr>
              <p:cNvPr id="40986" name="Line 24"/>
              <p:cNvSpPr>
                <a:spLocks noChangeShapeType="1"/>
              </p:cNvSpPr>
              <p:nvPr/>
            </p:nvSpPr>
            <p:spPr bwMode="auto">
              <a:xfrm>
                <a:off x="62" y="0"/>
                <a:ext cx="1" cy="194"/>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7" name="Freeform 25"/>
              <p:cNvSpPr>
                <a:spLocks noChangeArrowheads="1"/>
              </p:cNvSpPr>
              <p:nvPr/>
            </p:nvSpPr>
            <p:spPr bwMode="auto">
              <a:xfrm>
                <a:off x="0" y="18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40980" name="Line 26"/>
            <p:cNvSpPr>
              <a:spLocks noChangeShapeType="1"/>
            </p:cNvSpPr>
            <p:nvPr/>
          </p:nvSpPr>
          <p:spPr bwMode="auto">
            <a:xfrm>
              <a:off x="882" y="564"/>
              <a:ext cx="145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1" name="Rectangle 27"/>
            <p:cNvSpPr>
              <a:spLocks noChangeArrowheads="1"/>
            </p:cNvSpPr>
            <p:nvPr/>
          </p:nvSpPr>
          <p:spPr bwMode="auto">
            <a:xfrm>
              <a:off x="1419" y="0"/>
              <a:ext cx="448" cy="287"/>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ea typeface="宋体" pitchFamily="2" charset="-122"/>
                </a:rPr>
                <a:t>R</a:t>
              </a:r>
              <a:r>
                <a:rPr lang="en-US" altLang="zh-CN" sz="1800" baseline="-25000">
                  <a:ea typeface="宋体" pitchFamily="2" charset="-122"/>
                </a:rPr>
                <a:t>1</a:t>
              </a:r>
              <a:endParaRPr lang="en-US" altLang="zh-CN" sz="1800">
                <a:ea typeface="宋体" pitchFamily="2" charset="-122"/>
              </a:endParaRPr>
            </a:p>
          </p:txBody>
        </p:sp>
        <p:sp>
          <p:nvSpPr>
            <p:cNvPr id="40982" name="Rectangle 28"/>
            <p:cNvSpPr>
              <a:spLocks noChangeArrowheads="1"/>
            </p:cNvSpPr>
            <p:nvPr/>
          </p:nvSpPr>
          <p:spPr bwMode="auto">
            <a:xfrm>
              <a:off x="635" y="947"/>
              <a:ext cx="448" cy="28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ea typeface="宋体" pitchFamily="2" charset="-122"/>
                </a:rPr>
                <a:t>R</a:t>
              </a:r>
              <a:r>
                <a:rPr lang="en-US" altLang="zh-CN" sz="1800" baseline="-25000">
                  <a:ea typeface="宋体" pitchFamily="2" charset="-122"/>
                </a:rPr>
                <a:t>2</a:t>
              </a:r>
              <a:endParaRPr lang="en-US" altLang="zh-CN" sz="1800">
                <a:ea typeface="宋体" pitchFamily="2" charset="-122"/>
              </a:endParaRPr>
            </a:p>
          </p:txBody>
        </p:sp>
        <p:sp>
          <p:nvSpPr>
            <p:cNvPr id="40983" name="Rectangle 29"/>
            <p:cNvSpPr>
              <a:spLocks noChangeArrowheads="1"/>
            </p:cNvSpPr>
            <p:nvPr/>
          </p:nvSpPr>
          <p:spPr bwMode="auto">
            <a:xfrm>
              <a:off x="2128" y="947"/>
              <a:ext cx="448" cy="28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ea typeface="宋体" pitchFamily="2" charset="-122"/>
                </a:rPr>
                <a:t>R</a:t>
              </a:r>
              <a:r>
                <a:rPr lang="en-US" altLang="zh-CN" sz="1800" baseline="-25000">
                  <a:ea typeface="宋体" pitchFamily="2" charset="-122"/>
                </a:rPr>
                <a:t>3</a:t>
              </a:r>
              <a:endParaRPr lang="en-US" altLang="zh-CN" sz="1800">
                <a:ea typeface="宋体" pitchFamily="2" charset="-122"/>
              </a:endParaRPr>
            </a:p>
          </p:txBody>
        </p:sp>
        <p:sp>
          <p:nvSpPr>
            <p:cNvPr id="40984" name="Rectangle 30"/>
            <p:cNvSpPr>
              <a:spLocks noChangeArrowheads="1"/>
            </p:cNvSpPr>
            <p:nvPr/>
          </p:nvSpPr>
          <p:spPr bwMode="auto">
            <a:xfrm>
              <a:off x="0" y="1863"/>
              <a:ext cx="448" cy="287"/>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ea typeface="宋体" pitchFamily="2" charset="-122"/>
                </a:rPr>
                <a:t>R</a:t>
              </a:r>
              <a:r>
                <a:rPr lang="en-US" altLang="zh-CN" sz="1800" baseline="-25000">
                  <a:ea typeface="宋体" pitchFamily="2" charset="-122"/>
                </a:rPr>
                <a:t>4</a:t>
              </a:r>
              <a:endParaRPr lang="en-US" altLang="zh-CN" sz="1800">
                <a:ea typeface="宋体" pitchFamily="2" charset="-122"/>
              </a:endParaRPr>
            </a:p>
          </p:txBody>
        </p:sp>
        <p:sp>
          <p:nvSpPr>
            <p:cNvPr id="40985" name="Rectangle 31"/>
            <p:cNvSpPr>
              <a:spLocks noChangeArrowheads="1"/>
            </p:cNvSpPr>
            <p:nvPr/>
          </p:nvSpPr>
          <p:spPr bwMode="auto">
            <a:xfrm>
              <a:off x="1456" y="1863"/>
              <a:ext cx="448" cy="287"/>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ea typeface="宋体" pitchFamily="2" charset="-122"/>
                </a:rPr>
                <a:t>R</a:t>
              </a:r>
              <a:r>
                <a:rPr lang="en-US" altLang="zh-CN" sz="1800" baseline="-25000">
                  <a:ea typeface="宋体" pitchFamily="2" charset="-122"/>
                </a:rPr>
                <a:t>5</a:t>
              </a:r>
              <a:endParaRPr lang="en-US" altLang="zh-CN" sz="1800">
                <a:ea typeface="宋体" pitchFamily="2" charset="-122"/>
              </a:endParaRPr>
            </a:p>
          </p:txBody>
        </p:sp>
      </p:grpSp>
      <p:sp>
        <p:nvSpPr>
          <p:cNvPr id="39969" name="Rectangle 32"/>
          <p:cNvSpPr>
            <a:spLocks noChangeArrowheads="1"/>
          </p:cNvSpPr>
          <p:nvPr/>
        </p:nvSpPr>
        <p:spPr bwMode="auto">
          <a:xfrm>
            <a:off x="5181600" y="2514600"/>
            <a:ext cx="3429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just" eaLnBrk="1" hangingPunct="1">
              <a:lnSpc>
                <a:spcPct val="140000"/>
              </a:lnSpc>
              <a:spcBef>
                <a:spcPct val="20000"/>
              </a:spcBef>
              <a:buClr>
                <a:schemeClr val="hlink"/>
              </a:buClr>
              <a:buSzPct val="55000"/>
              <a:buFont typeface="Wingdings" panose="05000000000000000000" pitchFamily="2" charset="2"/>
              <a:buNone/>
            </a:pPr>
            <a:r>
              <a:rPr lang="zh-CN" altLang="en-US" sz="2000">
                <a:latin typeface="华文中宋" panose="02010600040101010101" pitchFamily="2" charset="-122"/>
              </a:rPr>
              <a:t>满足下面两个条件</a:t>
            </a:r>
            <a:r>
              <a:rPr lang="en-US" altLang="zh-CN" sz="2000">
                <a:latin typeface="华文中宋" panose="02010600040101010101" pitchFamily="2" charset="-122"/>
              </a:rPr>
              <a:t>:</a:t>
            </a:r>
            <a:endParaRPr lang="en-US" altLang="zh-CN" sz="2000">
              <a:latin typeface="华文中宋" panose="02010600040101010101" pitchFamily="2" charset="-122"/>
            </a:endParaRPr>
          </a:p>
          <a:p>
            <a:pPr algn="just" eaLnBrk="1" hangingPunct="1">
              <a:lnSpc>
                <a:spcPct val="140000"/>
              </a:lnSpc>
              <a:spcBef>
                <a:spcPct val="20000"/>
              </a:spcBef>
              <a:buClr>
                <a:schemeClr val="hlink"/>
              </a:buClr>
              <a:buSzPct val="55000"/>
              <a:buFont typeface="Wingdings" panose="05000000000000000000" pitchFamily="2" charset="2"/>
              <a:buNone/>
            </a:pPr>
            <a:r>
              <a:rPr lang="en-US" altLang="zh-CN" sz="2000" b="0">
                <a:latin typeface="华文中宋" panose="02010600040101010101" pitchFamily="2" charset="-122"/>
              </a:rPr>
              <a:t>1. </a:t>
            </a:r>
            <a:r>
              <a:rPr lang="zh-CN" altLang="en-US" sz="2000" b="0">
                <a:latin typeface="华文中宋" panose="02010600040101010101" pitchFamily="2" charset="-122"/>
              </a:rPr>
              <a:t>有且只有一个结点没有双亲结点，这个结点称为根结点。</a:t>
            </a:r>
            <a:endParaRPr lang="zh-CN" altLang="en-US" sz="2000" b="0">
              <a:latin typeface="华文中宋" panose="02010600040101010101" pitchFamily="2" charset="-122"/>
            </a:endParaRPr>
          </a:p>
          <a:p>
            <a:pPr algn="just" eaLnBrk="1" hangingPunct="1">
              <a:lnSpc>
                <a:spcPct val="140000"/>
              </a:lnSpc>
              <a:spcBef>
                <a:spcPct val="20000"/>
              </a:spcBef>
              <a:buClr>
                <a:schemeClr val="hlink"/>
              </a:buClr>
              <a:buSzPct val="55000"/>
              <a:buFont typeface="Wingdings" panose="05000000000000000000" pitchFamily="2" charset="2"/>
              <a:buNone/>
            </a:pPr>
            <a:r>
              <a:rPr lang="en-US" altLang="zh-CN" sz="2000" b="0">
                <a:latin typeface="华文中宋" panose="02010600040101010101" pitchFamily="2" charset="-122"/>
              </a:rPr>
              <a:t>2. </a:t>
            </a:r>
            <a:r>
              <a:rPr lang="zh-CN" altLang="en-US" sz="2000" b="0">
                <a:latin typeface="华文中宋" panose="02010600040101010101" pitchFamily="2" charset="-122"/>
              </a:rPr>
              <a:t>根以外的其它结点有且只有一个双亲结点。</a:t>
            </a:r>
            <a:endParaRPr lang="zh-CN" altLang="en-US" sz="2000" b="0">
              <a:latin typeface="华文中宋" panose="02010600040101010101" pitchFamily="2" charset="-122"/>
            </a:endParaRPr>
          </a:p>
        </p:txBody>
      </p:sp>
      <p:sp>
        <p:nvSpPr>
          <p:cNvPr id="3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38" name="Rectangle 3"/>
          <p:cNvSpPr txBox="1">
            <a:spLocks noChangeArrowheads="1"/>
          </p:cNvSpPr>
          <p:nvPr/>
        </p:nvSpPr>
        <p:spPr>
          <a:xfrm>
            <a:off x="274781" y="1179874"/>
            <a:ext cx="8458200" cy="1411288"/>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dirty="0"/>
              <a:t>层次模型（</a:t>
            </a:r>
            <a:r>
              <a:rPr lang="en-US" altLang="zh-CN" dirty="0"/>
              <a:t>Hierarchical Model</a:t>
            </a:r>
            <a:r>
              <a:rPr lang="zh-CN" altLang="en-US" dirty="0"/>
              <a:t>）</a:t>
            </a:r>
            <a:endParaRPr lang="zh-CN" altLang="en-US" dirty="0"/>
          </a:p>
          <a:p>
            <a:pPr lvl="1">
              <a:buFont typeface="Wingdings" panose="05000000000000000000" pitchFamily="2" charset="2"/>
              <a:buNone/>
            </a:pPr>
            <a:r>
              <a:rPr lang="zh-CN" altLang="en-US" sz="2200" dirty="0"/>
              <a:t>数据结构：以一条包含实体所有属性值的记录为基本单位，记录之间的联系以树型结构来表示。</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99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6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6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9"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0965" name="Group 5"/>
          <p:cNvGrpSpPr/>
          <p:nvPr/>
        </p:nvGrpSpPr>
        <p:grpSpPr bwMode="auto">
          <a:xfrm>
            <a:off x="685800" y="1533525"/>
            <a:ext cx="7772400" cy="4486275"/>
            <a:chOff x="0" y="0"/>
            <a:chExt cx="4896" cy="2826"/>
          </a:xfrm>
        </p:grpSpPr>
        <p:sp>
          <p:nvSpPr>
            <p:cNvPr id="41990" name="Rectangle 5"/>
            <p:cNvSpPr>
              <a:spLocks noChangeArrowheads="1"/>
            </p:cNvSpPr>
            <p:nvPr/>
          </p:nvSpPr>
          <p:spPr bwMode="auto">
            <a:xfrm>
              <a:off x="1104" y="240"/>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主楼</a:t>
              </a:r>
              <a:r>
                <a:rPr lang="en-US" altLang="zh-CN" sz="1400"/>
                <a:t>Ⅱ</a:t>
              </a:r>
              <a:r>
                <a:rPr lang="zh-CN" altLang="en-US" sz="1400"/>
                <a:t>区</a:t>
              </a:r>
              <a:endParaRPr lang="zh-CN" altLang="en-US" sz="1400"/>
            </a:p>
          </p:txBody>
        </p:sp>
        <p:sp>
          <p:nvSpPr>
            <p:cNvPr id="41991" name="Rectangle 6"/>
            <p:cNvSpPr>
              <a:spLocks noChangeArrowheads="1"/>
            </p:cNvSpPr>
            <p:nvPr/>
          </p:nvSpPr>
          <p:spPr bwMode="auto">
            <a:xfrm>
              <a:off x="384" y="240"/>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通信工程</a:t>
              </a:r>
              <a:endParaRPr lang="zh-CN" altLang="en-US" sz="1400"/>
            </a:p>
          </p:txBody>
        </p:sp>
        <p:sp>
          <p:nvSpPr>
            <p:cNvPr id="41992" name="Rectangle 7"/>
            <p:cNvSpPr>
              <a:spLocks noChangeArrowheads="1"/>
            </p:cNvSpPr>
            <p:nvPr/>
          </p:nvSpPr>
          <p:spPr bwMode="auto">
            <a:xfrm>
              <a:off x="0" y="240"/>
              <a:ext cx="38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D01</a:t>
              </a:r>
              <a:endParaRPr lang="en-US" altLang="zh-CN" sz="1400"/>
            </a:p>
          </p:txBody>
        </p:sp>
        <p:sp>
          <p:nvSpPr>
            <p:cNvPr id="41993" name="Rectangle 8"/>
            <p:cNvSpPr>
              <a:spLocks noChangeArrowheads="1"/>
            </p:cNvSpPr>
            <p:nvPr/>
          </p:nvSpPr>
          <p:spPr bwMode="auto">
            <a:xfrm>
              <a:off x="1104" y="431"/>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主楼</a:t>
              </a:r>
              <a:r>
                <a:rPr lang="en-US" altLang="zh-CN" sz="1400"/>
                <a:t>Ⅲ</a:t>
              </a:r>
              <a:r>
                <a:rPr lang="zh-CN" altLang="en-US" sz="1400"/>
                <a:t>区</a:t>
              </a:r>
              <a:endParaRPr lang="zh-CN" altLang="en-US" sz="1400"/>
            </a:p>
          </p:txBody>
        </p:sp>
        <p:sp>
          <p:nvSpPr>
            <p:cNvPr id="41994" name="Rectangle 9"/>
            <p:cNvSpPr>
              <a:spLocks noChangeArrowheads="1"/>
            </p:cNvSpPr>
            <p:nvPr/>
          </p:nvSpPr>
          <p:spPr bwMode="auto">
            <a:xfrm>
              <a:off x="384" y="431"/>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电子工程</a:t>
              </a:r>
              <a:endParaRPr lang="zh-CN" altLang="en-US" sz="1400"/>
            </a:p>
          </p:txBody>
        </p:sp>
        <p:sp>
          <p:nvSpPr>
            <p:cNvPr id="41995" name="Rectangle 10"/>
            <p:cNvSpPr>
              <a:spLocks noChangeArrowheads="1"/>
            </p:cNvSpPr>
            <p:nvPr/>
          </p:nvSpPr>
          <p:spPr bwMode="auto">
            <a:xfrm>
              <a:off x="0" y="431"/>
              <a:ext cx="38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D02</a:t>
              </a:r>
              <a:endParaRPr lang="en-US" altLang="zh-CN" sz="1400"/>
            </a:p>
          </p:txBody>
        </p:sp>
        <p:sp>
          <p:nvSpPr>
            <p:cNvPr id="41996" name="Rectangle 11"/>
            <p:cNvSpPr>
              <a:spLocks noChangeArrowheads="1"/>
            </p:cNvSpPr>
            <p:nvPr/>
          </p:nvSpPr>
          <p:spPr bwMode="auto">
            <a:xfrm>
              <a:off x="1104" y="622"/>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主楼</a:t>
              </a:r>
              <a:r>
                <a:rPr lang="en-US" altLang="zh-CN" sz="1400"/>
                <a:t>Ⅰ</a:t>
              </a:r>
              <a:r>
                <a:rPr lang="zh-CN" altLang="en-US" sz="1400"/>
                <a:t>区</a:t>
              </a:r>
              <a:endParaRPr lang="zh-CN" altLang="en-US" sz="1400"/>
            </a:p>
          </p:txBody>
        </p:sp>
        <p:sp>
          <p:nvSpPr>
            <p:cNvPr id="41997" name="Rectangle 12"/>
            <p:cNvSpPr>
              <a:spLocks noChangeArrowheads="1"/>
            </p:cNvSpPr>
            <p:nvPr/>
          </p:nvSpPr>
          <p:spPr bwMode="auto">
            <a:xfrm>
              <a:off x="384" y="622"/>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计算机</a:t>
              </a:r>
              <a:endParaRPr lang="zh-CN" altLang="en-US" sz="1400"/>
            </a:p>
          </p:txBody>
        </p:sp>
        <p:sp>
          <p:nvSpPr>
            <p:cNvPr id="41998" name="Rectangle 13"/>
            <p:cNvSpPr>
              <a:spLocks noChangeArrowheads="1"/>
            </p:cNvSpPr>
            <p:nvPr/>
          </p:nvSpPr>
          <p:spPr bwMode="auto">
            <a:xfrm>
              <a:off x="0" y="622"/>
              <a:ext cx="38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D03</a:t>
              </a:r>
              <a:endParaRPr lang="en-US" altLang="zh-CN" sz="1400"/>
            </a:p>
          </p:txBody>
        </p:sp>
        <p:sp>
          <p:nvSpPr>
            <p:cNvPr id="41999" name="Rectangle 14"/>
            <p:cNvSpPr>
              <a:spLocks noChangeArrowheads="1"/>
            </p:cNvSpPr>
            <p:nvPr/>
          </p:nvSpPr>
          <p:spPr bwMode="auto">
            <a:xfrm>
              <a:off x="1104" y="813"/>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00" name="Rectangle 15"/>
            <p:cNvSpPr>
              <a:spLocks noChangeArrowheads="1"/>
            </p:cNvSpPr>
            <p:nvPr/>
          </p:nvSpPr>
          <p:spPr bwMode="auto">
            <a:xfrm>
              <a:off x="384" y="813"/>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01" name="Rectangle 16"/>
            <p:cNvSpPr>
              <a:spLocks noChangeArrowheads="1"/>
            </p:cNvSpPr>
            <p:nvPr/>
          </p:nvSpPr>
          <p:spPr bwMode="auto">
            <a:xfrm>
              <a:off x="0" y="813"/>
              <a:ext cx="38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02" name="Line 17"/>
            <p:cNvSpPr>
              <a:spLocks noChangeShapeType="1"/>
            </p:cNvSpPr>
            <p:nvPr/>
          </p:nvSpPr>
          <p:spPr bwMode="auto">
            <a:xfrm>
              <a:off x="0" y="240"/>
              <a:ext cx="18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3" name="Line 18"/>
            <p:cNvSpPr>
              <a:spLocks noChangeShapeType="1"/>
            </p:cNvSpPr>
            <p:nvPr/>
          </p:nvSpPr>
          <p:spPr bwMode="auto">
            <a:xfrm>
              <a:off x="0" y="1004"/>
              <a:ext cx="18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4" name="Line 19"/>
            <p:cNvSpPr>
              <a:spLocks noChangeShapeType="1"/>
            </p:cNvSpPr>
            <p:nvPr/>
          </p:nvSpPr>
          <p:spPr bwMode="auto">
            <a:xfrm>
              <a:off x="384" y="240"/>
              <a:ext cx="0" cy="76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5" name="Line 20"/>
            <p:cNvSpPr>
              <a:spLocks noChangeShapeType="1"/>
            </p:cNvSpPr>
            <p:nvPr/>
          </p:nvSpPr>
          <p:spPr bwMode="auto">
            <a:xfrm>
              <a:off x="1104" y="240"/>
              <a:ext cx="0" cy="76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6" name="Line 21"/>
            <p:cNvSpPr>
              <a:spLocks noChangeShapeType="1"/>
            </p:cNvSpPr>
            <p:nvPr/>
          </p:nvSpPr>
          <p:spPr bwMode="auto">
            <a:xfrm>
              <a:off x="0" y="813"/>
              <a:ext cx="182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7" name="Line 22"/>
            <p:cNvSpPr>
              <a:spLocks noChangeShapeType="1"/>
            </p:cNvSpPr>
            <p:nvPr/>
          </p:nvSpPr>
          <p:spPr bwMode="auto">
            <a:xfrm>
              <a:off x="0" y="622"/>
              <a:ext cx="182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8" name="Line 23"/>
            <p:cNvSpPr>
              <a:spLocks noChangeShapeType="1"/>
            </p:cNvSpPr>
            <p:nvPr/>
          </p:nvSpPr>
          <p:spPr bwMode="auto">
            <a:xfrm>
              <a:off x="0" y="431"/>
              <a:ext cx="182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9" name="Rectangle 24"/>
            <p:cNvSpPr>
              <a:spLocks noChangeArrowheads="1"/>
            </p:cNvSpPr>
            <p:nvPr/>
          </p:nvSpPr>
          <p:spPr bwMode="auto">
            <a:xfrm>
              <a:off x="48" y="0"/>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系：</a:t>
              </a:r>
              <a:endParaRPr lang="zh-CN" altLang="en-US" sz="1800" b="0">
                <a:latin typeface="Arial" panose="020B0604020202090204" pitchFamily="34" charset="0"/>
                <a:ea typeface="宋体" pitchFamily="2" charset="-122"/>
              </a:endParaRPr>
            </a:p>
          </p:txBody>
        </p:sp>
        <p:sp>
          <p:nvSpPr>
            <p:cNvPr id="42010" name="Rectangle 25"/>
            <p:cNvSpPr>
              <a:spLocks noChangeArrowheads="1"/>
            </p:cNvSpPr>
            <p:nvPr/>
          </p:nvSpPr>
          <p:spPr bwMode="auto">
            <a:xfrm>
              <a:off x="3408" y="1004"/>
              <a:ext cx="11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软件实践中心</a:t>
              </a:r>
              <a:endParaRPr lang="zh-CN" altLang="en-US" sz="1400"/>
            </a:p>
          </p:txBody>
        </p:sp>
        <p:sp>
          <p:nvSpPr>
            <p:cNvPr id="42011" name="Rectangle 26"/>
            <p:cNvSpPr>
              <a:spLocks noChangeArrowheads="1"/>
            </p:cNvSpPr>
            <p:nvPr/>
          </p:nvSpPr>
          <p:spPr bwMode="auto">
            <a:xfrm>
              <a:off x="2832" y="1004"/>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R0302</a:t>
              </a:r>
              <a:endParaRPr lang="en-US" altLang="zh-CN" sz="1400"/>
            </a:p>
          </p:txBody>
        </p:sp>
        <p:sp>
          <p:nvSpPr>
            <p:cNvPr id="42012" name="Rectangle 27"/>
            <p:cNvSpPr>
              <a:spLocks noChangeArrowheads="1"/>
            </p:cNvSpPr>
            <p:nvPr/>
          </p:nvSpPr>
          <p:spPr bwMode="auto">
            <a:xfrm>
              <a:off x="3408" y="1195"/>
              <a:ext cx="11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软件教研室</a:t>
              </a:r>
              <a:endParaRPr lang="zh-CN" altLang="en-US" sz="1400"/>
            </a:p>
          </p:txBody>
        </p:sp>
        <p:sp>
          <p:nvSpPr>
            <p:cNvPr id="42013" name="Rectangle 28"/>
            <p:cNvSpPr>
              <a:spLocks noChangeArrowheads="1"/>
            </p:cNvSpPr>
            <p:nvPr/>
          </p:nvSpPr>
          <p:spPr bwMode="auto">
            <a:xfrm>
              <a:off x="2832" y="1195"/>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R0303</a:t>
              </a:r>
              <a:endParaRPr lang="en-US" altLang="zh-CN" sz="1400"/>
            </a:p>
          </p:txBody>
        </p:sp>
        <p:sp>
          <p:nvSpPr>
            <p:cNvPr id="42014" name="Rectangle 29"/>
            <p:cNvSpPr>
              <a:spLocks noChangeArrowheads="1"/>
            </p:cNvSpPr>
            <p:nvPr/>
          </p:nvSpPr>
          <p:spPr bwMode="auto">
            <a:xfrm>
              <a:off x="3408" y="1386"/>
              <a:ext cx="11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15" name="Rectangle 30"/>
            <p:cNvSpPr>
              <a:spLocks noChangeArrowheads="1"/>
            </p:cNvSpPr>
            <p:nvPr/>
          </p:nvSpPr>
          <p:spPr bwMode="auto">
            <a:xfrm>
              <a:off x="2832" y="1386"/>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16" name="Rectangle 31"/>
            <p:cNvSpPr>
              <a:spLocks noChangeArrowheads="1"/>
            </p:cNvSpPr>
            <p:nvPr/>
          </p:nvSpPr>
          <p:spPr bwMode="auto">
            <a:xfrm>
              <a:off x="3408" y="622"/>
              <a:ext cx="11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17" name="Rectangle 32"/>
            <p:cNvSpPr>
              <a:spLocks noChangeArrowheads="1"/>
            </p:cNvSpPr>
            <p:nvPr/>
          </p:nvSpPr>
          <p:spPr bwMode="auto">
            <a:xfrm>
              <a:off x="2832" y="622"/>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18" name="Rectangle 33"/>
            <p:cNvSpPr>
              <a:spLocks noChangeArrowheads="1"/>
            </p:cNvSpPr>
            <p:nvPr/>
          </p:nvSpPr>
          <p:spPr bwMode="auto">
            <a:xfrm>
              <a:off x="3408" y="240"/>
              <a:ext cx="11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信息科学研究所</a:t>
              </a:r>
              <a:endParaRPr lang="zh-CN" altLang="en-US" sz="1400"/>
            </a:p>
          </p:txBody>
        </p:sp>
        <p:sp>
          <p:nvSpPr>
            <p:cNvPr id="42019" name="Rectangle 34"/>
            <p:cNvSpPr>
              <a:spLocks noChangeArrowheads="1"/>
            </p:cNvSpPr>
            <p:nvPr/>
          </p:nvSpPr>
          <p:spPr bwMode="auto">
            <a:xfrm>
              <a:off x="2832" y="240"/>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R0101</a:t>
              </a:r>
              <a:endParaRPr lang="en-US" altLang="zh-CN" sz="1400"/>
            </a:p>
          </p:txBody>
        </p:sp>
        <p:sp>
          <p:nvSpPr>
            <p:cNvPr id="42020" name="Rectangle 35"/>
            <p:cNvSpPr>
              <a:spLocks noChangeArrowheads="1"/>
            </p:cNvSpPr>
            <p:nvPr/>
          </p:nvSpPr>
          <p:spPr bwMode="auto">
            <a:xfrm>
              <a:off x="3408" y="431"/>
              <a:ext cx="11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信息保密研究所</a:t>
              </a:r>
              <a:endParaRPr lang="zh-CN" altLang="en-US" sz="1400"/>
            </a:p>
          </p:txBody>
        </p:sp>
        <p:sp>
          <p:nvSpPr>
            <p:cNvPr id="42021" name="Rectangle 36"/>
            <p:cNvSpPr>
              <a:spLocks noChangeArrowheads="1"/>
            </p:cNvSpPr>
            <p:nvPr/>
          </p:nvSpPr>
          <p:spPr bwMode="auto">
            <a:xfrm>
              <a:off x="2832" y="431"/>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R0102</a:t>
              </a:r>
              <a:endParaRPr lang="en-US" altLang="zh-CN" sz="1400"/>
            </a:p>
          </p:txBody>
        </p:sp>
        <p:sp>
          <p:nvSpPr>
            <p:cNvPr id="42022" name="Rectangle 37"/>
            <p:cNvSpPr>
              <a:spLocks noChangeArrowheads="1"/>
            </p:cNvSpPr>
            <p:nvPr/>
          </p:nvSpPr>
          <p:spPr bwMode="auto">
            <a:xfrm>
              <a:off x="3408" y="813"/>
              <a:ext cx="11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应用教研室</a:t>
              </a:r>
              <a:endParaRPr lang="zh-CN" altLang="en-US" sz="1400"/>
            </a:p>
          </p:txBody>
        </p:sp>
        <p:sp>
          <p:nvSpPr>
            <p:cNvPr id="42023" name="Rectangle 38"/>
            <p:cNvSpPr>
              <a:spLocks noChangeArrowheads="1"/>
            </p:cNvSpPr>
            <p:nvPr/>
          </p:nvSpPr>
          <p:spPr bwMode="auto">
            <a:xfrm>
              <a:off x="2832" y="813"/>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R0301</a:t>
              </a:r>
              <a:endParaRPr lang="en-US" altLang="zh-CN" sz="1400"/>
            </a:p>
          </p:txBody>
        </p:sp>
        <p:sp>
          <p:nvSpPr>
            <p:cNvPr id="42024" name="Line 39"/>
            <p:cNvSpPr>
              <a:spLocks noChangeShapeType="1"/>
            </p:cNvSpPr>
            <p:nvPr/>
          </p:nvSpPr>
          <p:spPr bwMode="auto">
            <a:xfrm>
              <a:off x="2832" y="240"/>
              <a:ext cx="172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5" name="Line 40"/>
            <p:cNvSpPr>
              <a:spLocks noChangeShapeType="1"/>
            </p:cNvSpPr>
            <p:nvPr/>
          </p:nvSpPr>
          <p:spPr bwMode="auto">
            <a:xfrm>
              <a:off x="2832" y="1577"/>
              <a:ext cx="172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6" name="Line 41"/>
            <p:cNvSpPr>
              <a:spLocks noChangeShapeType="1"/>
            </p:cNvSpPr>
            <p:nvPr/>
          </p:nvSpPr>
          <p:spPr bwMode="auto">
            <a:xfrm>
              <a:off x="3408" y="240"/>
              <a:ext cx="0" cy="133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7" name="Line 42"/>
            <p:cNvSpPr>
              <a:spLocks noChangeShapeType="1"/>
            </p:cNvSpPr>
            <p:nvPr/>
          </p:nvSpPr>
          <p:spPr bwMode="auto">
            <a:xfrm>
              <a:off x="2832" y="1004"/>
              <a:ext cx="172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8" name="Line 43"/>
            <p:cNvSpPr>
              <a:spLocks noChangeShapeType="1"/>
            </p:cNvSpPr>
            <p:nvPr/>
          </p:nvSpPr>
          <p:spPr bwMode="auto">
            <a:xfrm>
              <a:off x="2832" y="622"/>
              <a:ext cx="172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9" name="Line 44"/>
            <p:cNvSpPr>
              <a:spLocks noChangeShapeType="1"/>
            </p:cNvSpPr>
            <p:nvPr/>
          </p:nvSpPr>
          <p:spPr bwMode="auto">
            <a:xfrm>
              <a:off x="2832" y="431"/>
              <a:ext cx="172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0" name="Line 45"/>
            <p:cNvSpPr>
              <a:spLocks noChangeShapeType="1"/>
            </p:cNvSpPr>
            <p:nvPr/>
          </p:nvSpPr>
          <p:spPr bwMode="auto">
            <a:xfrm>
              <a:off x="2832" y="813"/>
              <a:ext cx="172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1" name="Line 46"/>
            <p:cNvSpPr>
              <a:spLocks noChangeShapeType="1"/>
            </p:cNvSpPr>
            <p:nvPr/>
          </p:nvSpPr>
          <p:spPr bwMode="auto">
            <a:xfrm>
              <a:off x="2832" y="1386"/>
              <a:ext cx="172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2" name="Line 47"/>
            <p:cNvSpPr>
              <a:spLocks noChangeShapeType="1"/>
            </p:cNvSpPr>
            <p:nvPr/>
          </p:nvSpPr>
          <p:spPr bwMode="auto">
            <a:xfrm>
              <a:off x="2832" y="1195"/>
              <a:ext cx="172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3" name="Rectangle 48"/>
            <p:cNvSpPr>
              <a:spLocks noChangeArrowheads="1"/>
            </p:cNvSpPr>
            <p:nvPr/>
          </p:nvSpPr>
          <p:spPr bwMode="auto">
            <a:xfrm>
              <a:off x="2544" y="0"/>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教研室：</a:t>
              </a:r>
              <a:endParaRPr lang="zh-CN" altLang="en-US" sz="1800" b="0">
                <a:latin typeface="Arial" panose="020B0604020202090204" pitchFamily="34" charset="0"/>
                <a:ea typeface="宋体" pitchFamily="2" charset="-122"/>
              </a:endParaRPr>
            </a:p>
          </p:txBody>
        </p:sp>
        <p:sp>
          <p:nvSpPr>
            <p:cNvPr id="42034" name="Line 49"/>
            <p:cNvSpPr>
              <a:spLocks noChangeShapeType="1"/>
            </p:cNvSpPr>
            <p:nvPr/>
          </p:nvSpPr>
          <p:spPr bwMode="auto">
            <a:xfrm>
              <a:off x="1824" y="336"/>
              <a:ext cx="96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5" name="Line 50"/>
            <p:cNvSpPr>
              <a:spLocks noChangeShapeType="1"/>
            </p:cNvSpPr>
            <p:nvPr/>
          </p:nvSpPr>
          <p:spPr bwMode="auto">
            <a:xfrm>
              <a:off x="2448" y="336"/>
              <a:ext cx="0" cy="19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6" name="Line 51"/>
            <p:cNvSpPr>
              <a:spLocks noChangeShapeType="1"/>
            </p:cNvSpPr>
            <p:nvPr/>
          </p:nvSpPr>
          <p:spPr bwMode="auto">
            <a:xfrm>
              <a:off x="2448" y="528"/>
              <a:ext cx="336"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7" name="Line 52"/>
            <p:cNvSpPr>
              <a:spLocks noChangeShapeType="1"/>
            </p:cNvSpPr>
            <p:nvPr/>
          </p:nvSpPr>
          <p:spPr bwMode="auto">
            <a:xfrm>
              <a:off x="1824" y="720"/>
              <a:ext cx="62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8" name="Line 53"/>
            <p:cNvSpPr>
              <a:spLocks noChangeShapeType="1"/>
            </p:cNvSpPr>
            <p:nvPr/>
          </p:nvSpPr>
          <p:spPr bwMode="auto">
            <a:xfrm>
              <a:off x="2448" y="720"/>
              <a:ext cx="0" cy="57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9" name="Line 54"/>
            <p:cNvSpPr>
              <a:spLocks noChangeShapeType="1"/>
            </p:cNvSpPr>
            <p:nvPr/>
          </p:nvSpPr>
          <p:spPr bwMode="auto">
            <a:xfrm>
              <a:off x="2448" y="912"/>
              <a:ext cx="336"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0" name="Line 55"/>
            <p:cNvSpPr>
              <a:spLocks noChangeShapeType="1"/>
            </p:cNvSpPr>
            <p:nvPr/>
          </p:nvSpPr>
          <p:spPr bwMode="auto">
            <a:xfrm>
              <a:off x="2448" y="1104"/>
              <a:ext cx="336"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1" name="Line 56"/>
            <p:cNvSpPr>
              <a:spLocks noChangeShapeType="1"/>
            </p:cNvSpPr>
            <p:nvPr/>
          </p:nvSpPr>
          <p:spPr bwMode="auto">
            <a:xfrm>
              <a:off x="2448" y="1296"/>
              <a:ext cx="336"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2" name="Rectangle 57"/>
            <p:cNvSpPr>
              <a:spLocks noChangeArrowheads="1"/>
            </p:cNvSpPr>
            <p:nvPr/>
          </p:nvSpPr>
          <p:spPr bwMode="auto">
            <a:xfrm>
              <a:off x="1872" y="2062"/>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43" name="Rectangle 58"/>
            <p:cNvSpPr>
              <a:spLocks noChangeArrowheads="1"/>
            </p:cNvSpPr>
            <p:nvPr/>
          </p:nvSpPr>
          <p:spPr bwMode="auto">
            <a:xfrm>
              <a:off x="1248" y="2062"/>
              <a:ext cx="62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44" name="Rectangle 59"/>
            <p:cNvSpPr>
              <a:spLocks noChangeArrowheads="1"/>
            </p:cNvSpPr>
            <p:nvPr/>
          </p:nvSpPr>
          <p:spPr bwMode="auto">
            <a:xfrm>
              <a:off x="768" y="2062"/>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45" name="Rectangle 60"/>
            <p:cNvSpPr>
              <a:spLocks noChangeArrowheads="1"/>
            </p:cNvSpPr>
            <p:nvPr/>
          </p:nvSpPr>
          <p:spPr bwMode="auto">
            <a:xfrm>
              <a:off x="1872" y="2635"/>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46" name="Rectangle 61"/>
            <p:cNvSpPr>
              <a:spLocks noChangeArrowheads="1"/>
            </p:cNvSpPr>
            <p:nvPr/>
          </p:nvSpPr>
          <p:spPr bwMode="auto">
            <a:xfrm>
              <a:off x="1248" y="2635"/>
              <a:ext cx="62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47" name="Rectangle 62"/>
            <p:cNvSpPr>
              <a:spLocks noChangeArrowheads="1"/>
            </p:cNvSpPr>
            <p:nvPr/>
          </p:nvSpPr>
          <p:spPr bwMode="auto">
            <a:xfrm>
              <a:off x="768" y="2635"/>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a:t>
              </a:r>
              <a:endParaRPr lang="en-US" altLang="zh-CN" sz="1400"/>
            </a:p>
          </p:txBody>
        </p:sp>
        <p:sp>
          <p:nvSpPr>
            <p:cNvPr id="42048" name="Rectangle 63"/>
            <p:cNvSpPr>
              <a:spLocks noChangeArrowheads="1"/>
            </p:cNvSpPr>
            <p:nvPr/>
          </p:nvSpPr>
          <p:spPr bwMode="auto">
            <a:xfrm>
              <a:off x="1872" y="1680"/>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男</a:t>
              </a:r>
              <a:endParaRPr lang="zh-CN" altLang="en-US" sz="1400"/>
            </a:p>
          </p:txBody>
        </p:sp>
        <p:sp>
          <p:nvSpPr>
            <p:cNvPr id="42049" name="Rectangle 64"/>
            <p:cNvSpPr>
              <a:spLocks noChangeArrowheads="1"/>
            </p:cNvSpPr>
            <p:nvPr/>
          </p:nvSpPr>
          <p:spPr bwMode="auto">
            <a:xfrm>
              <a:off x="1248" y="1680"/>
              <a:ext cx="62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王大明</a:t>
              </a:r>
              <a:endParaRPr lang="zh-CN" altLang="en-US" sz="1400"/>
            </a:p>
          </p:txBody>
        </p:sp>
        <p:sp>
          <p:nvSpPr>
            <p:cNvPr id="42050" name="Rectangle 65"/>
            <p:cNvSpPr>
              <a:spLocks noChangeArrowheads="1"/>
            </p:cNvSpPr>
            <p:nvPr/>
          </p:nvSpPr>
          <p:spPr bwMode="auto">
            <a:xfrm>
              <a:off x="768" y="1680"/>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E0102</a:t>
              </a:r>
              <a:endParaRPr lang="en-US" altLang="zh-CN" sz="1400"/>
            </a:p>
          </p:txBody>
        </p:sp>
        <p:sp>
          <p:nvSpPr>
            <p:cNvPr id="42051" name="Rectangle 66"/>
            <p:cNvSpPr>
              <a:spLocks noChangeArrowheads="1"/>
            </p:cNvSpPr>
            <p:nvPr/>
          </p:nvSpPr>
          <p:spPr bwMode="auto">
            <a:xfrm>
              <a:off x="1872" y="1871"/>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女</a:t>
              </a:r>
              <a:endParaRPr lang="zh-CN" altLang="en-US" sz="1400"/>
            </a:p>
          </p:txBody>
        </p:sp>
        <p:sp>
          <p:nvSpPr>
            <p:cNvPr id="42052" name="Rectangle 67"/>
            <p:cNvSpPr>
              <a:spLocks noChangeArrowheads="1"/>
            </p:cNvSpPr>
            <p:nvPr/>
          </p:nvSpPr>
          <p:spPr bwMode="auto">
            <a:xfrm>
              <a:off x="1248" y="1871"/>
              <a:ext cx="62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李明丽</a:t>
              </a:r>
              <a:endParaRPr lang="zh-CN" altLang="en-US" sz="1400"/>
            </a:p>
          </p:txBody>
        </p:sp>
        <p:sp>
          <p:nvSpPr>
            <p:cNvPr id="42053" name="Rectangle 68"/>
            <p:cNvSpPr>
              <a:spLocks noChangeArrowheads="1"/>
            </p:cNvSpPr>
            <p:nvPr/>
          </p:nvSpPr>
          <p:spPr bwMode="auto">
            <a:xfrm>
              <a:off x="768" y="1871"/>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E0103</a:t>
              </a:r>
              <a:endParaRPr lang="en-US" altLang="zh-CN" sz="1400"/>
            </a:p>
          </p:txBody>
        </p:sp>
        <p:sp>
          <p:nvSpPr>
            <p:cNvPr id="42054" name="Rectangle 69"/>
            <p:cNvSpPr>
              <a:spLocks noChangeArrowheads="1"/>
            </p:cNvSpPr>
            <p:nvPr/>
          </p:nvSpPr>
          <p:spPr bwMode="auto">
            <a:xfrm>
              <a:off x="1872" y="2253"/>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女</a:t>
              </a:r>
              <a:endParaRPr lang="zh-CN" altLang="en-US" sz="1400"/>
            </a:p>
          </p:txBody>
        </p:sp>
        <p:sp>
          <p:nvSpPr>
            <p:cNvPr id="42055" name="Rectangle 70"/>
            <p:cNvSpPr>
              <a:spLocks noChangeArrowheads="1"/>
            </p:cNvSpPr>
            <p:nvPr/>
          </p:nvSpPr>
          <p:spPr bwMode="auto">
            <a:xfrm>
              <a:off x="1248" y="2253"/>
              <a:ext cx="62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陈芝</a:t>
              </a:r>
              <a:endParaRPr lang="zh-CN" altLang="en-US" sz="1400"/>
            </a:p>
          </p:txBody>
        </p:sp>
        <p:sp>
          <p:nvSpPr>
            <p:cNvPr id="42056" name="Rectangle 71"/>
            <p:cNvSpPr>
              <a:spLocks noChangeArrowheads="1"/>
            </p:cNvSpPr>
            <p:nvPr/>
          </p:nvSpPr>
          <p:spPr bwMode="auto">
            <a:xfrm>
              <a:off x="768" y="2253"/>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E0313</a:t>
              </a:r>
              <a:endParaRPr lang="en-US" altLang="zh-CN" sz="1400"/>
            </a:p>
          </p:txBody>
        </p:sp>
        <p:sp>
          <p:nvSpPr>
            <p:cNvPr id="42057" name="Rectangle 72"/>
            <p:cNvSpPr>
              <a:spLocks noChangeArrowheads="1"/>
            </p:cNvSpPr>
            <p:nvPr/>
          </p:nvSpPr>
          <p:spPr bwMode="auto">
            <a:xfrm>
              <a:off x="1872" y="2444"/>
              <a:ext cx="72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男</a:t>
              </a:r>
              <a:endParaRPr lang="zh-CN" altLang="en-US" sz="1400"/>
            </a:p>
          </p:txBody>
        </p:sp>
        <p:sp>
          <p:nvSpPr>
            <p:cNvPr id="42058" name="Rectangle 73"/>
            <p:cNvSpPr>
              <a:spLocks noChangeArrowheads="1"/>
            </p:cNvSpPr>
            <p:nvPr/>
          </p:nvSpPr>
          <p:spPr bwMode="auto">
            <a:xfrm>
              <a:off x="1248" y="2444"/>
              <a:ext cx="62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400"/>
                <a:t>孟正堂</a:t>
              </a:r>
              <a:endParaRPr lang="zh-CN" altLang="en-US" sz="1400"/>
            </a:p>
          </p:txBody>
        </p:sp>
        <p:sp>
          <p:nvSpPr>
            <p:cNvPr id="42059" name="Rectangle 74"/>
            <p:cNvSpPr>
              <a:spLocks noChangeArrowheads="1"/>
            </p:cNvSpPr>
            <p:nvPr/>
          </p:nvSpPr>
          <p:spPr bwMode="auto">
            <a:xfrm>
              <a:off x="768" y="2444"/>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400"/>
                <a:t>E0315</a:t>
              </a:r>
              <a:endParaRPr lang="en-US" altLang="zh-CN" sz="1400"/>
            </a:p>
          </p:txBody>
        </p:sp>
        <p:sp>
          <p:nvSpPr>
            <p:cNvPr id="42060" name="Line 75"/>
            <p:cNvSpPr>
              <a:spLocks noChangeShapeType="1"/>
            </p:cNvSpPr>
            <p:nvPr/>
          </p:nvSpPr>
          <p:spPr bwMode="auto">
            <a:xfrm>
              <a:off x="768" y="1680"/>
              <a:ext cx="18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1" name="Line 76"/>
            <p:cNvSpPr>
              <a:spLocks noChangeShapeType="1"/>
            </p:cNvSpPr>
            <p:nvPr/>
          </p:nvSpPr>
          <p:spPr bwMode="auto">
            <a:xfrm>
              <a:off x="768" y="2826"/>
              <a:ext cx="18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2" name="Line 77"/>
            <p:cNvSpPr>
              <a:spLocks noChangeShapeType="1"/>
            </p:cNvSpPr>
            <p:nvPr/>
          </p:nvSpPr>
          <p:spPr bwMode="auto">
            <a:xfrm>
              <a:off x="1248" y="1680"/>
              <a:ext cx="0" cy="114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3" name="Line 78"/>
            <p:cNvSpPr>
              <a:spLocks noChangeShapeType="1"/>
            </p:cNvSpPr>
            <p:nvPr/>
          </p:nvSpPr>
          <p:spPr bwMode="auto">
            <a:xfrm>
              <a:off x="1872" y="1680"/>
              <a:ext cx="0" cy="114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4" name="Line 79"/>
            <p:cNvSpPr>
              <a:spLocks noChangeShapeType="1"/>
            </p:cNvSpPr>
            <p:nvPr/>
          </p:nvSpPr>
          <p:spPr bwMode="auto">
            <a:xfrm>
              <a:off x="768" y="2444"/>
              <a:ext cx="182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5" name="Line 80"/>
            <p:cNvSpPr>
              <a:spLocks noChangeShapeType="1"/>
            </p:cNvSpPr>
            <p:nvPr/>
          </p:nvSpPr>
          <p:spPr bwMode="auto">
            <a:xfrm>
              <a:off x="768" y="2062"/>
              <a:ext cx="182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6" name="Line 81"/>
            <p:cNvSpPr>
              <a:spLocks noChangeShapeType="1"/>
            </p:cNvSpPr>
            <p:nvPr/>
          </p:nvSpPr>
          <p:spPr bwMode="auto">
            <a:xfrm>
              <a:off x="768" y="1871"/>
              <a:ext cx="182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7" name="Line 82"/>
            <p:cNvSpPr>
              <a:spLocks noChangeShapeType="1"/>
            </p:cNvSpPr>
            <p:nvPr/>
          </p:nvSpPr>
          <p:spPr bwMode="auto">
            <a:xfrm>
              <a:off x="768" y="2635"/>
              <a:ext cx="182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8" name="Line 83"/>
            <p:cNvSpPr>
              <a:spLocks noChangeShapeType="1"/>
            </p:cNvSpPr>
            <p:nvPr/>
          </p:nvSpPr>
          <p:spPr bwMode="auto">
            <a:xfrm>
              <a:off x="768" y="2253"/>
              <a:ext cx="182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9" name="Line 84"/>
            <p:cNvSpPr>
              <a:spLocks noChangeShapeType="1"/>
            </p:cNvSpPr>
            <p:nvPr/>
          </p:nvSpPr>
          <p:spPr bwMode="auto">
            <a:xfrm>
              <a:off x="4512" y="336"/>
              <a:ext cx="19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70" name="Line 85"/>
            <p:cNvSpPr>
              <a:spLocks noChangeShapeType="1"/>
            </p:cNvSpPr>
            <p:nvPr/>
          </p:nvSpPr>
          <p:spPr bwMode="auto">
            <a:xfrm>
              <a:off x="4704" y="336"/>
              <a:ext cx="0" cy="144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71" name="Line 86"/>
            <p:cNvSpPr>
              <a:spLocks noChangeShapeType="1"/>
            </p:cNvSpPr>
            <p:nvPr/>
          </p:nvSpPr>
          <p:spPr bwMode="auto">
            <a:xfrm flipH="1">
              <a:off x="2592" y="1767"/>
              <a:ext cx="2112"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72" name="Line 87"/>
            <p:cNvSpPr>
              <a:spLocks noChangeShapeType="1"/>
            </p:cNvSpPr>
            <p:nvPr/>
          </p:nvSpPr>
          <p:spPr bwMode="auto">
            <a:xfrm>
              <a:off x="4512" y="528"/>
              <a:ext cx="28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73" name="Line 88"/>
            <p:cNvSpPr>
              <a:spLocks noChangeShapeType="1"/>
            </p:cNvSpPr>
            <p:nvPr/>
          </p:nvSpPr>
          <p:spPr bwMode="auto">
            <a:xfrm>
              <a:off x="4800" y="528"/>
              <a:ext cx="0" cy="144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74" name="Line 89"/>
            <p:cNvSpPr>
              <a:spLocks noChangeShapeType="1"/>
            </p:cNvSpPr>
            <p:nvPr/>
          </p:nvSpPr>
          <p:spPr bwMode="auto">
            <a:xfrm>
              <a:off x="4512" y="912"/>
              <a:ext cx="3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75" name="Line 90"/>
            <p:cNvSpPr>
              <a:spLocks noChangeShapeType="1"/>
            </p:cNvSpPr>
            <p:nvPr/>
          </p:nvSpPr>
          <p:spPr bwMode="auto">
            <a:xfrm>
              <a:off x="4896" y="912"/>
              <a:ext cx="0" cy="163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76" name="Line 91"/>
            <p:cNvSpPr>
              <a:spLocks noChangeShapeType="1"/>
            </p:cNvSpPr>
            <p:nvPr/>
          </p:nvSpPr>
          <p:spPr bwMode="auto">
            <a:xfrm flipH="1">
              <a:off x="2592" y="2352"/>
              <a:ext cx="230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77" name="Line 92"/>
            <p:cNvSpPr>
              <a:spLocks noChangeShapeType="1"/>
            </p:cNvSpPr>
            <p:nvPr/>
          </p:nvSpPr>
          <p:spPr bwMode="auto">
            <a:xfrm flipH="1">
              <a:off x="2592" y="1968"/>
              <a:ext cx="220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78" name="Line 93"/>
            <p:cNvSpPr>
              <a:spLocks noChangeShapeType="1"/>
            </p:cNvSpPr>
            <p:nvPr/>
          </p:nvSpPr>
          <p:spPr bwMode="auto">
            <a:xfrm flipH="1">
              <a:off x="2592" y="2544"/>
              <a:ext cx="230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79" name="Rectangle 94"/>
            <p:cNvSpPr>
              <a:spLocks noChangeArrowheads="1"/>
            </p:cNvSpPr>
            <p:nvPr/>
          </p:nvSpPr>
          <p:spPr bwMode="auto">
            <a:xfrm>
              <a:off x="816"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教师：</a:t>
              </a:r>
              <a:endParaRPr lang="zh-CN" altLang="en-US" sz="1800" b="0">
                <a:latin typeface="Arial" panose="020B0604020202090204" pitchFamily="34" charset="0"/>
                <a:ea typeface="宋体" pitchFamily="2" charset="-122"/>
              </a:endParaRPr>
            </a:p>
          </p:txBody>
        </p:sp>
      </p:grpSp>
      <p:sp>
        <p:nvSpPr>
          <p:cNvPr id="96"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97"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98"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99"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100" name="Rectangle 3"/>
          <p:cNvSpPr txBox="1">
            <a:spLocks noChangeArrowheads="1"/>
          </p:cNvSpPr>
          <p:nvPr/>
        </p:nvSpPr>
        <p:spPr>
          <a:xfrm>
            <a:off x="381000" y="1149206"/>
            <a:ext cx="8458200" cy="54927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zh-CN"/>
              <a:t>层次模型实现示意图：</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9" name="Rectangle 3"/>
          <p:cNvSpPr txBox="1">
            <a:spLocks noChangeArrowheads="1"/>
          </p:cNvSpPr>
          <p:nvPr/>
        </p:nvSpPr>
        <p:spPr>
          <a:xfrm>
            <a:off x="361952" y="1337117"/>
            <a:ext cx="8458200" cy="4126192"/>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r>
              <a:rPr lang="zh-CN" altLang="en-US" dirty="0">
                <a:ea typeface="黑体" panose="02010609060101010101" pitchFamily="49" charset="-122"/>
              </a:rPr>
              <a:t>层次模型特点：</a:t>
            </a:r>
            <a:endParaRPr lang="zh-CN" altLang="en-US" dirty="0">
              <a:ea typeface="黑体" panose="02010609060101010101" pitchFamily="49" charset="-122"/>
            </a:endParaRPr>
          </a:p>
          <a:p>
            <a:pPr lvl="1" algn="just"/>
            <a:r>
              <a:rPr lang="zh-CN" altLang="en-US" dirty="0"/>
              <a:t>结点的双亲是唯一的</a:t>
            </a:r>
            <a:endParaRPr lang="zh-CN" altLang="en-US" dirty="0"/>
          </a:p>
          <a:p>
            <a:pPr lvl="1" algn="just"/>
            <a:r>
              <a:rPr lang="zh-CN" altLang="en-US" dirty="0"/>
              <a:t>只能直接处理一对多（一对一）的实体联系</a:t>
            </a:r>
            <a:endParaRPr lang="zh-CN" altLang="en-US" dirty="0"/>
          </a:p>
          <a:p>
            <a:pPr lvl="1" algn="just"/>
            <a:r>
              <a:rPr lang="zh-CN" altLang="en-US" dirty="0"/>
              <a:t>每个记录类型定义一个排序字段，也称为码字段</a:t>
            </a:r>
            <a:endParaRPr lang="zh-CN" altLang="en-US" dirty="0"/>
          </a:p>
          <a:p>
            <a:pPr lvl="1" algn="just"/>
            <a:r>
              <a:rPr lang="zh-CN" altLang="en-US" dirty="0"/>
              <a:t>任何记录值只有按其路径查看时，才能显出它的全部意义</a:t>
            </a:r>
            <a:endParaRPr lang="zh-CN" altLang="en-US" dirty="0"/>
          </a:p>
          <a:p>
            <a:pPr lvl="1" algn="just"/>
            <a:r>
              <a:rPr lang="zh-CN" altLang="en-US" dirty="0"/>
              <a:t>没有一个子女记录值能够脱离双亲记录值而独立存在</a:t>
            </a:r>
            <a:endParaRPr lang="zh-CN" altLang="en-US" dirty="0"/>
          </a:p>
          <a:p>
            <a:pPr algn="just"/>
            <a:r>
              <a:rPr lang="zh-CN" altLang="en-US" dirty="0"/>
              <a:t>问题：</a:t>
            </a:r>
            <a:r>
              <a:rPr lang="zh-CN" altLang="en-US" dirty="0">
                <a:solidFill>
                  <a:srgbClr val="C00000"/>
                </a:solidFill>
              </a:rPr>
              <a:t>多对多</a:t>
            </a:r>
            <a:r>
              <a:rPr lang="zh-CN" altLang="en-US" dirty="0"/>
              <a:t>联系如何表示？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wipe(left)">
                                      <p:cBhvr>
                                        <p:cTn id="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9" name="Rectangle 3"/>
          <p:cNvSpPr txBox="1">
            <a:spLocks noChangeArrowheads="1"/>
          </p:cNvSpPr>
          <p:nvPr/>
        </p:nvSpPr>
        <p:spPr>
          <a:xfrm>
            <a:off x="342900" y="1367135"/>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533400" indent="-533400"/>
            <a:r>
              <a:rPr lang="zh-CN" altLang="en-US"/>
              <a:t>数据操纵与约束：</a:t>
            </a:r>
            <a:endParaRPr lang="zh-CN" altLang="en-US"/>
          </a:p>
          <a:p>
            <a:pPr marL="952500" lvl="1" indent="-495300"/>
            <a:r>
              <a:rPr lang="zh-CN" altLang="en-US" sz="2200"/>
              <a:t>操纵主要有查询（</a:t>
            </a:r>
            <a:r>
              <a:rPr lang="en-US" altLang="zh-CN" sz="2200"/>
              <a:t>Query</a:t>
            </a:r>
            <a:r>
              <a:rPr lang="zh-CN" altLang="en-US" sz="2200"/>
              <a:t>）、插入（</a:t>
            </a:r>
            <a:r>
              <a:rPr lang="en-US" altLang="zh-CN" sz="2200"/>
              <a:t>Insert</a:t>
            </a:r>
            <a:r>
              <a:rPr lang="zh-CN" altLang="en-US" sz="2200"/>
              <a:t>）、删除（</a:t>
            </a:r>
            <a:r>
              <a:rPr lang="en-US" altLang="zh-CN" sz="2200"/>
              <a:t>Delete</a:t>
            </a:r>
            <a:r>
              <a:rPr lang="zh-CN" altLang="en-US" sz="2200"/>
              <a:t>）和修改（</a:t>
            </a:r>
            <a:r>
              <a:rPr lang="en-US" altLang="zh-CN" sz="2200"/>
              <a:t>Update</a:t>
            </a:r>
            <a:r>
              <a:rPr lang="zh-CN" altLang="en-US" sz="2200"/>
              <a:t>）。</a:t>
            </a:r>
            <a:endParaRPr lang="zh-CN" altLang="en-US" sz="2200"/>
          </a:p>
          <a:p>
            <a:pPr marL="952500" lvl="1" indent="-495300"/>
            <a:r>
              <a:rPr lang="zh-CN" altLang="en-US" sz="2200"/>
              <a:t>查询信息通常需要从根结点出发做树的遍历。</a:t>
            </a:r>
            <a:endParaRPr lang="zh-CN" altLang="en-US" sz="2200"/>
          </a:p>
          <a:p>
            <a:pPr marL="952500" lvl="1" indent="-495300"/>
            <a:r>
              <a:rPr lang="zh-CN" altLang="en-US" sz="2200"/>
              <a:t>插入若无双亲结点则无法进行。</a:t>
            </a:r>
            <a:endParaRPr lang="zh-CN" altLang="en-US" sz="2200"/>
          </a:p>
          <a:p>
            <a:pPr marL="952500" lvl="1" indent="-495300"/>
            <a:r>
              <a:rPr lang="zh-CN" altLang="en-US" sz="2200"/>
              <a:t>删除某一结点则必须将子树删除。</a:t>
            </a:r>
            <a:endParaRPr lang="zh-CN" altLang="en-US" sz="2200"/>
          </a:p>
          <a:p>
            <a:pPr marL="952500" lvl="1" indent="-495300"/>
            <a:r>
              <a:rPr lang="zh-CN" altLang="en-US" sz="2200"/>
              <a:t>修改必须保证数据的一致性。</a:t>
            </a:r>
            <a:endParaRPr lang="zh-CN" altLang="en-US" sz="2200"/>
          </a:p>
          <a:p>
            <a:pPr marL="533400" indent="-533400"/>
            <a:r>
              <a:rPr lang="zh-CN" altLang="en-US" sz="2600"/>
              <a:t>存储结构：</a:t>
            </a:r>
            <a:endParaRPr lang="zh-CN" altLang="en-US" sz="2600"/>
          </a:p>
          <a:p>
            <a:pPr marL="952500" lvl="1" indent="-495300">
              <a:buFont typeface="Wingdings" panose="05000000000000000000" pitchFamily="2" charset="2"/>
              <a:buAutoNum type="arabicPeriod"/>
            </a:pPr>
            <a:r>
              <a:rPr lang="zh-CN" altLang="en-US" sz="2100"/>
              <a:t>邻接表法（前序穿越顺序存储）</a:t>
            </a:r>
            <a:endParaRPr lang="zh-CN" altLang="en-US" sz="2100"/>
          </a:p>
          <a:p>
            <a:pPr marL="952500" lvl="1" indent="-495300">
              <a:buFont typeface="Wingdings" panose="05000000000000000000" pitchFamily="2" charset="2"/>
              <a:buAutoNum type="arabicPeriod"/>
            </a:pPr>
            <a:r>
              <a:rPr lang="zh-CN" altLang="en-US" sz="2100"/>
              <a:t>链接法（子女－兄弟链接法，层次序列链接法）</a:t>
            </a:r>
            <a:endParaRPr lang="zh-CN" altLang="en-US" sz="2100"/>
          </a:p>
          <a:p>
            <a:pPr marL="533400" indent="-533400"/>
            <a:r>
              <a:rPr lang="zh-CN" altLang="en-US" sz="2500"/>
              <a:t>结论：层次模型中的联系是以指针或数据间的相对位置来表达的。</a:t>
            </a:r>
            <a:endParaRPr lang="zh-CN" altLang="en-US"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endParaRPr lang="zh-CN" altLang="en-US" dirty="0"/>
          </a:p>
        </p:txBody>
      </p:sp>
      <p:sp>
        <p:nvSpPr>
          <p:cNvPr id="3" name="内容占位符 2"/>
          <p:cNvSpPr>
            <a:spLocks noGrp="1"/>
          </p:cNvSpPr>
          <p:nvPr>
            <p:ph idx="1"/>
          </p:nvPr>
        </p:nvSpPr>
        <p:spPr/>
        <p:txBody>
          <a:bodyPr>
            <a:normAutofit/>
          </a:bodyPr>
          <a:lstStyle/>
          <a:p>
            <a:pPr lvl="1">
              <a:buFont typeface="Wingdings" panose="05000000000000000000" pitchFamily="2" charset="2"/>
              <a:buChar char="l"/>
            </a:pPr>
            <a:r>
              <a:rPr lang="zh-CN" altLang="en-US" dirty="0"/>
              <a:t>总成绩 </a:t>
            </a:r>
            <a:r>
              <a:rPr lang="en-US" altLang="zh-CN" dirty="0"/>
              <a:t>=</a:t>
            </a:r>
            <a:r>
              <a:rPr lang="zh-CN" altLang="en-US" dirty="0"/>
              <a:t> 大作业</a:t>
            </a:r>
            <a:r>
              <a:rPr lang="en-US" altLang="zh-CN" dirty="0"/>
              <a:t>(70%)+</a:t>
            </a:r>
            <a:r>
              <a:rPr lang="zh-CN" altLang="en-US" dirty="0"/>
              <a:t>期末考试（</a:t>
            </a:r>
            <a:r>
              <a:rPr lang="en-US" altLang="zh-CN" dirty="0"/>
              <a:t>30%</a:t>
            </a:r>
            <a:r>
              <a:rPr lang="zh-CN" altLang="en-US" dirty="0"/>
              <a:t>）</a:t>
            </a:r>
            <a:r>
              <a:rPr lang="en-US" altLang="zh-CN" dirty="0"/>
              <a:t>+</a:t>
            </a:r>
            <a:r>
              <a:rPr lang="zh-CN" altLang="en-US" dirty="0"/>
              <a:t> </a:t>
            </a:r>
            <a:r>
              <a:rPr lang="en-US" altLang="zh-CN" dirty="0"/>
              <a:t>paper</a:t>
            </a:r>
            <a:r>
              <a:rPr lang="zh-CN" altLang="en-US" dirty="0"/>
              <a:t> </a:t>
            </a:r>
            <a:r>
              <a:rPr lang="en-US" altLang="zh-CN" dirty="0"/>
              <a:t>reading</a:t>
            </a:r>
            <a:r>
              <a:rPr lang="zh-CN" altLang="en-US" dirty="0"/>
              <a:t> 加分</a:t>
            </a:r>
            <a:endParaRPr lang="en-US" altLang="zh-CN" dirty="0"/>
          </a:p>
          <a:p>
            <a:pPr lvl="1">
              <a:buFont typeface="Wingdings" panose="05000000000000000000" pitchFamily="2" charset="2"/>
              <a:buChar char="l"/>
            </a:pPr>
            <a:r>
              <a:rPr lang="zh-CN" altLang="en-US" dirty="0"/>
              <a:t>大作业</a:t>
            </a:r>
            <a:r>
              <a:rPr lang="en-US" altLang="zh-CN" dirty="0"/>
              <a:t>(A:90</a:t>
            </a:r>
            <a:r>
              <a:rPr lang="zh-CN" altLang="en-US" dirty="0"/>
              <a:t>，</a:t>
            </a:r>
            <a:r>
              <a:rPr lang="en-US" altLang="zh-CN" dirty="0"/>
              <a:t>B:80</a:t>
            </a:r>
            <a:r>
              <a:rPr lang="zh-CN" altLang="en-US" dirty="0"/>
              <a:t>，</a:t>
            </a:r>
            <a:r>
              <a:rPr lang="en-US" altLang="zh-CN" dirty="0"/>
              <a:t>C:70</a:t>
            </a:r>
            <a:r>
              <a:rPr lang="zh-CN" altLang="en-US" dirty="0"/>
              <a:t>，</a:t>
            </a:r>
            <a:r>
              <a:rPr lang="en-US" altLang="zh-CN" dirty="0"/>
              <a:t>D:60</a:t>
            </a:r>
            <a:r>
              <a:rPr lang="zh-CN" altLang="en-US" dirty="0"/>
              <a:t>，</a:t>
            </a:r>
            <a:r>
              <a:rPr lang="en-US" altLang="zh-CN" dirty="0"/>
              <a:t>E:0)</a:t>
            </a:r>
            <a:endParaRPr lang="en-US" altLang="zh-CN" dirty="0"/>
          </a:p>
          <a:p>
            <a:pPr marL="1447800" lvl="2" indent="-533400"/>
            <a:r>
              <a:rPr lang="zh-CN" altLang="en-US" dirty="0"/>
              <a:t>顶会或顶刊论文评析</a:t>
            </a:r>
            <a:endParaRPr lang="en-US" altLang="zh-CN" dirty="0"/>
          </a:p>
          <a:p>
            <a:pPr marL="1447800" lvl="2" indent="-533400"/>
            <a:r>
              <a:rPr lang="zh-CN" altLang="en-US" dirty="0"/>
              <a:t>提交材料：评析报告一份、仿真代码及结果一份；</a:t>
            </a:r>
            <a:endParaRPr lang="en-US" altLang="zh-CN" dirty="0"/>
          </a:p>
          <a:p>
            <a:pPr lvl="1">
              <a:buFont typeface="Wingdings" panose="05000000000000000000" pitchFamily="2" charset="2"/>
              <a:buChar char="l"/>
            </a:pPr>
            <a:r>
              <a:rPr lang="zh-CN" altLang="en-US" dirty="0"/>
              <a:t>大作业要求：</a:t>
            </a:r>
            <a:endParaRPr lang="en-US" altLang="zh-CN" dirty="0"/>
          </a:p>
          <a:p>
            <a:pPr lvl="2"/>
            <a:r>
              <a:rPr lang="zh-CN" altLang="en-US" dirty="0"/>
              <a:t>以自己的思考形成评析报告，介绍清楚论文思路和创新；</a:t>
            </a:r>
            <a:endParaRPr lang="en-US" altLang="zh-CN" dirty="0"/>
          </a:p>
          <a:p>
            <a:pPr lvl="2"/>
            <a:r>
              <a:rPr lang="zh-CN" altLang="en-US" dirty="0"/>
              <a:t>自己实现论文的关键核心算法，实现仿真并对结果分析；</a:t>
            </a:r>
            <a:endParaRPr lang="en-US" altLang="zh-CN" dirty="0"/>
          </a:p>
          <a:p>
            <a:pPr lvl="2"/>
            <a:r>
              <a:rPr lang="zh-CN" altLang="en-US" dirty="0"/>
              <a:t>如有可能，提出改进思路，进行改进</a:t>
            </a:r>
            <a:r>
              <a:rPr lang="en-US" altLang="zh-CN" dirty="0"/>
              <a:t>(</a:t>
            </a:r>
            <a:r>
              <a:rPr lang="zh-CN" altLang="en-US" dirty="0">
                <a:solidFill>
                  <a:srgbClr val="FF0000"/>
                </a:solidFill>
              </a:rPr>
              <a:t>加分项，提高一个等级</a:t>
            </a:r>
            <a:r>
              <a:rPr lang="en-US" altLang="zh-CN" dirty="0"/>
              <a:t>)</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48F63A3B-78C7-47BE-AE5E-E10140E04643}" type="slidenum">
              <a:rPr lang="en-US" smtClean="0"/>
            </a:fld>
            <a:endParaRPr lang="en-US" dirty="0"/>
          </a:p>
        </p:txBody>
      </p:sp>
      <p:sp>
        <p:nvSpPr>
          <p:cNvPr id="5" name="椭圆 5"/>
          <p:cNvSpPr>
            <a:spLocks noChangeArrowheads="1"/>
          </p:cNvSpPr>
          <p:nvPr/>
        </p:nvSpPr>
        <p:spPr bwMode="auto">
          <a:xfrm>
            <a:off x="3867152" y="128475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128951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1307260"/>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考核事项</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10" name="Rectangle 3"/>
          <p:cNvSpPr txBox="1">
            <a:spLocks noChangeArrowheads="1"/>
          </p:cNvSpPr>
          <p:nvPr/>
        </p:nvSpPr>
        <p:spPr>
          <a:xfrm>
            <a:off x="427182" y="12954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r>
              <a:rPr lang="zh-CN" altLang="en-US" sz="2600" dirty="0"/>
              <a:t>优点</a:t>
            </a:r>
            <a:endParaRPr lang="zh-CN" altLang="en-US" sz="2600" dirty="0"/>
          </a:p>
          <a:p>
            <a:pPr lvl="1" algn="just"/>
            <a:r>
              <a:rPr lang="zh-CN" altLang="en-US" sz="2200" dirty="0"/>
              <a:t>层次数据模型简单，对具有一对多的层次关系的部门描述自然、直观，容易理解</a:t>
            </a:r>
            <a:endParaRPr lang="zh-CN" altLang="en-US" sz="2200" dirty="0"/>
          </a:p>
          <a:p>
            <a:pPr lvl="1" algn="just"/>
            <a:r>
              <a:rPr lang="zh-CN" altLang="en-US" sz="2200" dirty="0"/>
              <a:t>性能优于关系模型，不低于网状模型</a:t>
            </a:r>
            <a:endParaRPr lang="zh-CN" altLang="en-US" sz="2200" dirty="0"/>
          </a:p>
          <a:p>
            <a:pPr lvl="1" algn="just"/>
            <a:r>
              <a:rPr lang="zh-CN" altLang="en-US" sz="2200" dirty="0"/>
              <a:t>层次数据模型提供了良好的完整性支持</a:t>
            </a:r>
            <a:endParaRPr lang="zh-CN" altLang="en-US" sz="2200" dirty="0"/>
          </a:p>
          <a:p>
            <a:r>
              <a:rPr lang="zh-CN" altLang="en-US" sz="2600" dirty="0"/>
              <a:t>缺点</a:t>
            </a:r>
            <a:endParaRPr lang="zh-CN" altLang="en-US" sz="2600" dirty="0"/>
          </a:p>
          <a:p>
            <a:pPr lvl="1"/>
            <a:r>
              <a:rPr lang="zh-CN" altLang="en-US" sz="2200" dirty="0"/>
              <a:t>多对多联系表示不自然</a:t>
            </a:r>
            <a:endParaRPr lang="zh-CN" altLang="en-US" sz="2200" dirty="0"/>
          </a:p>
          <a:p>
            <a:pPr lvl="1"/>
            <a:r>
              <a:rPr lang="zh-CN" altLang="en-US" sz="2200" dirty="0"/>
              <a:t>对插入和删除操作的限制多</a:t>
            </a:r>
            <a:endParaRPr lang="zh-CN" altLang="en-US" sz="2200" dirty="0"/>
          </a:p>
          <a:p>
            <a:pPr lvl="1"/>
            <a:r>
              <a:rPr lang="zh-CN" altLang="en-US" sz="2200" dirty="0"/>
              <a:t>查询子女结点必须通过双亲结点</a:t>
            </a:r>
            <a:endParaRPr lang="zh-CN" altLang="en-US" sz="2200" dirty="0"/>
          </a:p>
          <a:p>
            <a:pPr lvl="1"/>
            <a:r>
              <a:rPr lang="zh-CN" altLang="en-US" sz="2200" dirty="0"/>
              <a:t>层次命令趋于程序化</a:t>
            </a:r>
            <a:endParaRPr lang="zh-CN" altLang="en-US" sz="2200" dirty="0"/>
          </a:p>
          <a:p>
            <a:r>
              <a:rPr lang="zh-CN" altLang="en-US" sz="2600" dirty="0">
                <a:latin typeface="Tahoma" panose="020B0604030504040204" pitchFamily="34" charset="0"/>
              </a:rPr>
              <a:t>典型代表</a:t>
            </a:r>
            <a:r>
              <a:rPr lang="zh-CN" altLang="en-US" sz="2400" dirty="0">
                <a:latin typeface="Tahoma" panose="020B0604030504040204" pitchFamily="34" charset="0"/>
              </a:rPr>
              <a:t>： </a:t>
            </a:r>
            <a:r>
              <a:rPr lang="en-US" altLang="zh-CN" sz="2400" dirty="0">
                <a:latin typeface="Tahoma" panose="020B0604030504040204" pitchFamily="34" charset="0"/>
              </a:rPr>
              <a:t>1968</a:t>
            </a:r>
            <a:r>
              <a:rPr lang="zh-CN" altLang="en-US" sz="2400" dirty="0">
                <a:latin typeface="Tahoma" panose="020B0604030504040204" pitchFamily="34" charset="0"/>
              </a:rPr>
              <a:t>年推出的</a:t>
            </a:r>
            <a:r>
              <a:rPr lang="en-US" altLang="zh-CN" sz="2400" dirty="0">
                <a:latin typeface="Tahoma" panose="020B0604030504040204" pitchFamily="34" charset="0"/>
              </a:rPr>
              <a:t>IMS(Information Management System)</a:t>
            </a:r>
            <a:r>
              <a:rPr lang="zh-CN" altLang="en-US" sz="2400" dirty="0">
                <a:latin typeface="Tahoma" panose="020B0604030504040204" pitchFamily="34" charset="0"/>
              </a:rPr>
              <a:t>系统。</a:t>
            </a:r>
            <a:endParaRPr lang="zh-CN" altLang="en-US" sz="2400" dirty="0">
              <a:latin typeface="Tahom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7109" name="Group 5"/>
          <p:cNvGrpSpPr/>
          <p:nvPr/>
        </p:nvGrpSpPr>
        <p:grpSpPr bwMode="auto">
          <a:xfrm>
            <a:off x="1676400" y="2133600"/>
            <a:ext cx="2209800" cy="2133600"/>
            <a:chOff x="0" y="0"/>
            <a:chExt cx="1392" cy="1344"/>
          </a:xfrm>
        </p:grpSpPr>
        <p:sp>
          <p:nvSpPr>
            <p:cNvPr id="48152" name="Line 5"/>
            <p:cNvSpPr>
              <a:spLocks noChangeShapeType="1"/>
            </p:cNvSpPr>
            <p:nvPr/>
          </p:nvSpPr>
          <p:spPr bwMode="auto">
            <a:xfrm>
              <a:off x="240" y="285"/>
              <a:ext cx="1" cy="45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53" name="Line 6"/>
            <p:cNvSpPr>
              <a:spLocks noChangeShapeType="1"/>
            </p:cNvSpPr>
            <p:nvPr/>
          </p:nvSpPr>
          <p:spPr bwMode="auto">
            <a:xfrm>
              <a:off x="1121" y="285"/>
              <a:ext cx="1" cy="45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54" name="Line 7"/>
            <p:cNvSpPr>
              <a:spLocks noChangeShapeType="1"/>
            </p:cNvSpPr>
            <p:nvPr/>
          </p:nvSpPr>
          <p:spPr bwMode="auto">
            <a:xfrm>
              <a:off x="240" y="743"/>
              <a:ext cx="881" cy="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8155" name="Group 9"/>
            <p:cNvGrpSpPr/>
            <p:nvPr/>
          </p:nvGrpSpPr>
          <p:grpSpPr bwMode="auto">
            <a:xfrm>
              <a:off x="586" y="743"/>
              <a:ext cx="173" cy="315"/>
              <a:chOff x="0" y="0"/>
              <a:chExt cx="173" cy="315"/>
            </a:xfrm>
          </p:grpSpPr>
          <p:sp>
            <p:nvSpPr>
              <p:cNvPr id="48161" name="Line 9"/>
              <p:cNvSpPr>
                <a:spLocks noChangeShapeType="1"/>
              </p:cNvSpPr>
              <p:nvPr/>
            </p:nvSpPr>
            <p:spPr bwMode="auto">
              <a:xfrm>
                <a:off x="94" y="0"/>
                <a:ext cx="1" cy="18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2" name="Freeform 10"/>
              <p:cNvSpPr>
                <a:spLocks noChangeArrowheads="1"/>
              </p:cNvSpPr>
              <p:nvPr/>
            </p:nvSpPr>
            <p:spPr bwMode="auto">
              <a:xfrm>
                <a:off x="0" y="158"/>
                <a:ext cx="173" cy="157"/>
              </a:xfrm>
              <a:custGeom>
                <a:avLst/>
                <a:gdLst>
                  <a:gd name="T0" fmla="*/ 0 w 173"/>
                  <a:gd name="T1" fmla="*/ 0 h 157"/>
                  <a:gd name="T2" fmla="*/ 94 w 173"/>
                  <a:gd name="T3" fmla="*/ 157 h 157"/>
                  <a:gd name="T4" fmla="*/ 173 w 173"/>
                  <a:gd name="T5" fmla="*/ 0 h 157"/>
                  <a:gd name="T6" fmla="*/ 0 w 173"/>
                  <a:gd name="T7" fmla="*/ 0 h 157"/>
                  <a:gd name="T8" fmla="*/ 0 60000 65536"/>
                  <a:gd name="T9" fmla="*/ 0 60000 65536"/>
                  <a:gd name="T10" fmla="*/ 0 60000 65536"/>
                  <a:gd name="T11" fmla="*/ 0 60000 65536"/>
                  <a:gd name="T12" fmla="*/ 0 w 173"/>
                  <a:gd name="T13" fmla="*/ 0 h 157"/>
                  <a:gd name="T14" fmla="*/ 173 w 173"/>
                  <a:gd name="T15" fmla="*/ 157 h 157"/>
                </a:gdLst>
                <a:ahLst/>
                <a:cxnLst>
                  <a:cxn ang="T8">
                    <a:pos x="T0" y="T1"/>
                  </a:cxn>
                  <a:cxn ang="T9">
                    <a:pos x="T2" y="T3"/>
                  </a:cxn>
                  <a:cxn ang="T10">
                    <a:pos x="T4" y="T5"/>
                  </a:cxn>
                  <a:cxn ang="T11">
                    <a:pos x="T6" y="T7"/>
                  </a:cxn>
                </a:cxnLst>
                <a:rect l="T12" t="T13" r="T14" b="T15"/>
                <a:pathLst>
                  <a:path w="173" h="157">
                    <a:moveTo>
                      <a:pt x="0" y="0"/>
                    </a:moveTo>
                    <a:lnTo>
                      <a:pt x="94" y="157"/>
                    </a:lnTo>
                    <a:lnTo>
                      <a:pt x="17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48156" name="Rectangle 11"/>
            <p:cNvSpPr>
              <a:spLocks noChangeArrowheads="1"/>
            </p:cNvSpPr>
            <p:nvPr/>
          </p:nvSpPr>
          <p:spPr bwMode="auto">
            <a:xfrm>
              <a:off x="0" y="0"/>
              <a:ext cx="43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R</a:t>
              </a:r>
              <a:r>
                <a:rPr lang="en-US" altLang="zh-CN" sz="1800" baseline="-25000">
                  <a:latin typeface="Arial" panose="020B0604020202090204" pitchFamily="34" charset="0"/>
                  <a:ea typeface="宋体" pitchFamily="2" charset="-122"/>
                </a:rPr>
                <a:t>1</a:t>
              </a:r>
              <a:endParaRPr lang="en-US" altLang="zh-CN" sz="1800">
                <a:latin typeface="Arial" panose="020B0604020202090204" pitchFamily="34" charset="0"/>
                <a:ea typeface="宋体" pitchFamily="2" charset="-122"/>
              </a:endParaRPr>
            </a:p>
          </p:txBody>
        </p:sp>
        <p:sp>
          <p:nvSpPr>
            <p:cNvPr id="48157" name="Rectangle 12"/>
            <p:cNvSpPr>
              <a:spLocks noChangeArrowheads="1"/>
            </p:cNvSpPr>
            <p:nvPr/>
          </p:nvSpPr>
          <p:spPr bwMode="auto">
            <a:xfrm>
              <a:off x="912" y="0"/>
              <a:ext cx="43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R</a:t>
              </a:r>
              <a:r>
                <a:rPr lang="en-US" altLang="zh-CN" sz="1800" baseline="-25000">
                  <a:latin typeface="Arial" panose="020B0604020202090204" pitchFamily="34" charset="0"/>
                  <a:ea typeface="宋体" pitchFamily="2" charset="-122"/>
                </a:rPr>
                <a:t>2</a:t>
              </a:r>
              <a:endParaRPr lang="en-US" altLang="zh-CN" sz="1800">
                <a:latin typeface="Arial" panose="020B0604020202090204" pitchFamily="34" charset="0"/>
                <a:ea typeface="宋体" pitchFamily="2" charset="-122"/>
              </a:endParaRPr>
            </a:p>
          </p:txBody>
        </p:sp>
        <p:sp>
          <p:nvSpPr>
            <p:cNvPr id="48158" name="Rectangle 13"/>
            <p:cNvSpPr>
              <a:spLocks noChangeArrowheads="1"/>
            </p:cNvSpPr>
            <p:nvPr/>
          </p:nvSpPr>
          <p:spPr bwMode="auto">
            <a:xfrm>
              <a:off x="192" y="3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L</a:t>
              </a:r>
              <a:r>
                <a:rPr lang="en-US" altLang="zh-CN" sz="1800" baseline="-25000">
                  <a:latin typeface="Arial" panose="020B0604020202090204" pitchFamily="34" charset="0"/>
                  <a:ea typeface="宋体" pitchFamily="2" charset="-122"/>
                </a:rPr>
                <a:t>1</a:t>
              </a:r>
              <a:endParaRPr lang="en-US" altLang="zh-CN" sz="1800">
                <a:latin typeface="Arial" panose="020B0604020202090204" pitchFamily="34" charset="0"/>
                <a:ea typeface="宋体" pitchFamily="2" charset="-122"/>
              </a:endParaRPr>
            </a:p>
          </p:txBody>
        </p:sp>
        <p:sp>
          <p:nvSpPr>
            <p:cNvPr id="48159" name="Rectangle 14"/>
            <p:cNvSpPr>
              <a:spLocks noChangeArrowheads="1"/>
            </p:cNvSpPr>
            <p:nvPr/>
          </p:nvSpPr>
          <p:spPr bwMode="auto">
            <a:xfrm>
              <a:off x="1056" y="3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L</a:t>
              </a:r>
              <a:r>
                <a:rPr lang="en-US" altLang="zh-CN" sz="1800" baseline="-25000">
                  <a:latin typeface="Arial" panose="020B0604020202090204" pitchFamily="34" charset="0"/>
                  <a:ea typeface="宋体" pitchFamily="2" charset="-122"/>
                </a:rPr>
                <a:t>2</a:t>
              </a:r>
              <a:endParaRPr lang="en-US" altLang="zh-CN" sz="1800">
                <a:latin typeface="Arial" panose="020B0604020202090204" pitchFamily="34" charset="0"/>
                <a:ea typeface="宋体" pitchFamily="2" charset="-122"/>
              </a:endParaRPr>
            </a:p>
          </p:txBody>
        </p:sp>
        <p:sp>
          <p:nvSpPr>
            <p:cNvPr id="48160" name="Rectangle 15"/>
            <p:cNvSpPr>
              <a:spLocks noChangeArrowheads="1"/>
            </p:cNvSpPr>
            <p:nvPr/>
          </p:nvSpPr>
          <p:spPr bwMode="auto">
            <a:xfrm>
              <a:off x="459" y="1056"/>
              <a:ext cx="43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R</a:t>
              </a:r>
              <a:r>
                <a:rPr lang="en-US" altLang="zh-CN" sz="1800" baseline="-25000">
                  <a:latin typeface="Arial" panose="020B0604020202090204" pitchFamily="34" charset="0"/>
                  <a:ea typeface="宋体" pitchFamily="2" charset="-122"/>
                </a:rPr>
                <a:t>3</a:t>
              </a:r>
              <a:endParaRPr lang="en-US" altLang="zh-CN" sz="1800">
                <a:latin typeface="Arial" panose="020B0604020202090204" pitchFamily="34" charset="0"/>
                <a:ea typeface="宋体" pitchFamily="2" charset="-122"/>
              </a:endParaRPr>
            </a:p>
          </p:txBody>
        </p:sp>
      </p:grpSp>
      <p:sp>
        <p:nvSpPr>
          <p:cNvPr id="47121" name="Rectangle 16"/>
          <p:cNvSpPr>
            <a:spLocks noChangeArrowheads="1"/>
          </p:cNvSpPr>
          <p:nvPr/>
        </p:nvSpPr>
        <p:spPr bwMode="auto">
          <a:xfrm>
            <a:off x="381000" y="45720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914400" indent="-45720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lvl="1" eaLnBrk="1" hangingPunct="1">
              <a:spcBef>
                <a:spcPct val="20000"/>
              </a:spcBef>
              <a:buClr>
                <a:schemeClr val="folHlink"/>
              </a:buClr>
              <a:buSzPct val="90000"/>
              <a:buFont typeface="Wingdings" panose="05000000000000000000" pitchFamily="2" charset="2"/>
              <a:buAutoNum type="arabicPeriod"/>
            </a:pPr>
            <a:r>
              <a:rPr lang="zh-CN" altLang="en-US" b="0">
                <a:latin typeface="Arial" panose="020B0604020202090204" pitchFamily="34" charset="0"/>
                <a:ea typeface="宋体" pitchFamily="2" charset="-122"/>
              </a:rPr>
              <a:t>数据结构是网。</a:t>
            </a:r>
            <a:endParaRPr lang="zh-CN" altLang="en-US" b="0">
              <a:latin typeface="Arial" panose="020B0604020202090204" pitchFamily="34" charset="0"/>
              <a:ea typeface="宋体" pitchFamily="2" charset="-122"/>
            </a:endParaRPr>
          </a:p>
          <a:p>
            <a:pPr lvl="1" eaLnBrk="1" hangingPunct="1">
              <a:spcBef>
                <a:spcPct val="20000"/>
              </a:spcBef>
              <a:buClr>
                <a:schemeClr val="folHlink"/>
              </a:buClr>
              <a:buSzPct val="90000"/>
              <a:buFont typeface="Wingdings" panose="05000000000000000000" pitchFamily="2" charset="2"/>
              <a:buAutoNum type="arabicPeriod"/>
            </a:pPr>
            <a:r>
              <a:rPr lang="zh-CN" altLang="en-US" b="0">
                <a:latin typeface="Arial" panose="020B0604020202090204" pitchFamily="34" charset="0"/>
                <a:ea typeface="宋体" pitchFamily="2" charset="-122"/>
              </a:rPr>
              <a:t>记录之间的联系用连线表达。</a:t>
            </a:r>
            <a:endParaRPr lang="zh-CN" altLang="en-US" b="0">
              <a:latin typeface="Arial" panose="020B0604020202090204" pitchFamily="34" charset="0"/>
              <a:ea typeface="宋体" pitchFamily="2" charset="-122"/>
            </a:endParaRPr>
          </a:p>
          <a:p>
            <a:pPr lvl="1" eaLnBrk="1" hangingPunct="1">
              <a:spcBef>
                <a:spcPct val="20000"/>
              </a:spcBef>
              <a:buClr>
                <a:schemeClr val="folHlink"/>
              </a:buClr>
              <a:buSzPct val="90000"/>
              <a:buFont typeface="Wingdings" panose="05000000000000000000" pitchFamily="2" charset="2"/>
              <a:buAutoNum type="arabicPeriod"/>
            </a:pPr>
            <a:r>
              <a:rPr lang="zh-CN" altLang="en-US" b="0">
                <a:latin typeface="Arial" panose="020B0604020202090204" pitchFamily="34" charset="0"/>
                <a:ea typeface="宋体" pitchFamily="2" charset="-122"/>
              </a:rPr>
              <a:t>联系必须标注名称。</a:t>
            </a:r>
            <a:endParaRPr lang="zh-CN" altLang="en-US" b="0">
              <a:latin typeface="Arial" panose="020B0604020202090204" pitchFamily="34" charset="0"/>
              <a:ea typeface="宋体" pitchFamily="2" charset="-122"/>
            </a:endParaRPr>
          </a:p>
        </p:txBody>
      </p:sp>
      <p:grpSp>
        <p:nvGrpSpPr>
          <p:cNvPr id="47122" name="Group 18"/>
          <p:cNvGrpSpPr/>
          <p:nvPr/>
        </p:nvGrpSpPr>
        <p:grpSpPr bwMode="auto">
          <a:xfrm>
            <a:off x="4946650" y="1752600"/>
            <a:ext cx="3240088" cy="2514600"/>
            <a:chOff x="0" y="0"/>
            <a:chExt cx="2041" cy="1584"/>
          </a:xfrm>
        </p:grpSpPr>
        <p:sp>
          <p:nvSpPr>
            <p:cNvPr id="48136" name="Rectangle 18"/>
            <p:cNvSpPr>
              <a:spLocks noChangeArrowheads="1"/>
            </p:cNvSpPr>
            <p:nvPr/>
          </p:nvSpPr>
          <p:spPr bwMode="auto">
            <a:xfrm>
              <a:off x="1732" y="288"/>
              <a:ext cx="2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300">
                  <a:solidFill>
                    <a:srgbClr val="000000"/>
                  </a:solidFill>
                  <a:latin typeface="黑体" panose="02010609060101010101" pitchFamily="49" charset="-122"/>
                  <a:ea typeface="黑体" panose="02010609060101010101" pitchFamily="49" charset="-122"/>
                </a:rPr>
                <a:t>L3</a:t>
              </a:r>
              <a:endParaRPr lang="en-US" altLang="zh-CN" sz="2400">
                <a:ea typeface="宋体" pitchFamily="2" charset="-122"/>
              </a:endParaRPr>
            </a:p>
          </p:txBody>
        </p:sp>
        <p:sp>
          <p:nvSpPr>
            <p:cNvPr id="48137" name="Rectangle 19"/>
            <p:cNvSpPr>
              <a:spLocks noChangeArrowheads="1"/>
            </p:cNvSpPr>
            <p:nvPr/>
          </p:nvSpPr>
          <p:spPr bwMode="auto">
            <a:xfrm>
              <a:off x="0" y="775"/>
              <a:ext cx="2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300">
                  <a:solidFill>
                    <a:srgbClr val="000000"/>
                  </a:solidFill>
                  <a:latin typeface="黑体" panose="02010609060101010101" pitchFamily="49" charset="-122"/>
                  <a:ea typeface="黑体" panose="02010609060101010101" pitchFamily="49" charset="-122"/>
                </a:rPr>
                <a:t>L1</a:t>
              </a:r>
              <a:endParaRPr lang="en-US" altLang="zh-CN" sz="2400">
                <a:ea typeface="宋体" pitchFamily="2" charset="-122"/>
              </a:endParaRPr>
            </a:p>
          </p:txBody>
        </p:sp>
        <p:sp>
          <p:nvSpPr>
            <p:cNvPr id="48138" name="Rectangle 20"/>
            <p:cNvSpPr>
              <a:spLocks noChangeArrowheads="1"/>
            </p:cNvSpPr>
            <p:nvPr/>
          </p:nvSpPr>
          <p:spPr bwMode="auto">
            <a:xfrm>
              <a:off x="1732" y="931"/>
              <a:ext cx="30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300">
                  <a:solidFill>
                    <a:srgbClr val="000000"/>
                  </a:solidFill>
                  <a:latin typeface="黑体" panose="02010609060101010101" pitchFamily="49" charset="-122"/>
                  <a:ea typeface="黑体" panose="02010609060101010101" pitchFamily="49" charset="-122"/>
                </a:rPr>
                <a:t>L4</a:t>
              </a:r>
              <a:endParaRPr lang="en-US" altLang="zh-CN" sz="2400">
                <a:ea typeface="宋体" pitchFamily="2" charset="-122"/>
              </a:endParaRPr>
            </a:p>
          </p:txBody>
        </p:sp>
        <p:sp>
          <p:nvSpPr>
            <p:cNvPr id="48139" name="Rectangle 21"/>
            <p:cNvSpPr>
              <a:spLocks noChangeArrowheads="1"/>
            </p:cNvSpPr>
            <p:nvPr/>
          </p:nvSpPr>
          <p:spPr bwMode="auto">
            <a:xfrm>
              <a:off x="494" y="1326"/>
              <a:ext cx="111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300">
                  <a:solidFill>
                    <a:srgbClr val="000000"/>
                  </a:solidFill>
                  <a:latin typeface="黑体" panose="02010609060101010101" pitchFamily="49" charset="-122"/>
                  <a:ea typeface="黑体" panose="02010609060101010101" pitchFamily="49" charset="-122"/>
                </a:rPr>
                <a:t>            </a:t>
              </a:r>
              <a:endParaRPr lang="en-US" altLang="zh-CN" sz="2400">
                <a:ea typeface="宋体" pitchFamily="2" charset="-122"/>
              </a:endParaRPr>
            </a:p>
          </p:txBody>
        </p:sp>
        <p:sp>
          <p:nvSpPr>
            <p:cNvPr id="48140" name="Freeform 22"/>
            <p:cNvSpPr/>
            <p:nvPr/>
          </p:nvSpPr>
          <p:spPr bwMode="auto">
            <a:xfrm>
              <a:off x="1683" y="288"/>
              <a:ext cx="1" cy="352"/>
            </a:xfrm>
            <a:custGeom>
              <a:avLst/>
              <a:gdLst>
                <a:gd name="T0" fmla="*/ 0 w 1"/>
                <a:gd name="T1" fmla="*/ 0 h 352"/>
                <a:gd name="T2" fmla="*/ 0 w 1"/>
                <a:gd name="T3" fmla="*/ 352 h 352"/>
                <a:gd name="T4" fmla="*/ 0 60000 65536"/>
                <a:gd name="T5" fmla="*/ 0 60000 65536"/>
                <a:gd name="T6" fmla="*/ 0 w 1"/>
                <a:gd name="T7" fmla="*/ 0 h 352"/>
                <a:gd name="T8" fmla="*/ 1 w 1"/>
                <a:gd name="T9" fmla="*/ 352 h 352"/>
              </a:gdLst>
              <a:ahLst/>
              <a:cxnLst>
                <a:cxn ang="T4">
                  <a:pos x="T0" y="T1"/>
                </a:cxn>
                <a:cxn ang="T5">
                  <a:pos x="T2" y="T3"/>
                </a:cxn>
              </a:cxnLst>
              <a:rect l="T6" t="T7" r="T8" b="T9"/>
              <a:pathLst>
                <a:path w="1" h="352">
                  <a:moveTo>
                    <a:pt x="0" y="0"/>
                  </a:moveTo>
                  <a:lnTo>
                    <a:pt x="0" y="352"/>
                  </a:lnTo>
                </a:path>
              </a:pathLst>
            </a:custGeom>
            <a:noFill/>
            <a:ln w="28575" cmpd="sng">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41" name="Line 23"/>
            <p:cNvSpPr>
              <a:spLocks noChangeShapeType="1"/>
            </p:cNvSpPr>
            <p:nvPr/>
          </p:nvSpPr>
          <p:spPr bwMode="auto">
            <a:xfrm>
              <a:off x="1684" y="919"/>
              <a:ext cx="0" cy="38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2" name="Line 24"/>
            <p:cNvSpPr>
              <a:spLocks noChangeShapeType="1"/>
            </p:cNvSpPr>
            <p:nvPr/>
          </p:nvSpPr>
          <p:spPr bwMode="auto">
            <a:xfrm flipV="1">
              <a:off x="484" y="1433"/>
              <a:ext cx="960" cy="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3" name="Rectangle 25"/>
            <p:cNvSpPr>
              <a:spLocks noChangeArrowheads="1"/>
            </p:cNvSpPr>
            <p:nvPr/>
          </p:nvSpPr>
          <p:spPr bwMode="auto">
            <a:xfrm>
              <a:off x="52" y="0"/>
              <a:ext cx="43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R</a:t>
              </a:r>
              <a:r>
                <a:rPr lang="en-US" altLang="zh-CN" sz="1800" baseline="-25000">
                  <a:latin typeface="Arial" panose="020B0604020202090204" pitchFamily="34" charset="0"/>
                  <a:ea typeface="宋体" pitchFamily="2" charset="-122"/>
                </a:rPr>
                <a:t>1</a:t>
              </a:r>
              <a:endParaRPr lang="en-US" altLang="zh-CN" sz="1800">
                <a:latin typeface="Arial" panose="020B0604020202090204" pitchFamily="34" charset="0"/>
                <a:ea typeface="宋体" pitchFamily="2" charset="-122"/>
              </a:endParaRPr>
            </a:p>
          </p:txBody>
        </p:sp>
        <p:sp>
          <p:nvSpPr>
            <p:cNvPr id="48144" name="Rectangle 26"/>
            <p:cNvSpPr>
              <a:spLocks noChangeArrowheads="1"/>
            </p:cNvSpPr>
            <p:nvPr/>
          </p:nvSpPr>
          <p:spPr bwMode="auto">
            <a:xfrm>
              <a:off x="1444" y="0"/>
              <a:ext cx="43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R</a:t>
              </a:r>
              <a:r>
                <a:rPr lang="en-US" altLang="zh-CN" sz="1800" baseline="-25000">
                  <a:latin typeface="Arial" panose="020B0604020202090204" pitchFamily="34" charset="0"/>
                  <a:ea typeface="宋体" pitchFamily="2" charset="-122"/>
                </a:rPr>
                <a:t>2</a:t>
              </a:r>
              <a:endParaRPr lang="en-US" altLang="zh-CN" sz="1800">
                <a:latin typeface="Arial" panose="020B0604020202090204" pitchFamily="34" charset="0"/>
                <a:ea typeface="宋体" pitchFamily="2" charset="-122"/>
              </a:endParaRPr>
            </a:p>
          </p:txBody>
        </p:sp>
        <p:sp>
          <p:nvSpPr>
            <p:cNvPr id="48145" name="Rectangle 27"/>
            <p:cNvSpPr>
              <a:spLocks noChangeArrowheads="1"/>
            </p:cNvSpPr>
            <p:nvPr/>
          </p:nvSpPr>
          <p:spPr bwMode="auto">
            <a:xfrm>
              <a:off x="1444" y="624"/>
              <a:ext cx="43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R</a:t>
              </a:r>
              <a:r>
                <a:rPr lang="en-US" altLang="zh-CN" sz="1800" baseline="-25000">
                  <a:latin typeface="Arial" panose="020B0604020202090204" pitchFamily="34" charset="0"/>
                  <a:ea typeface="宋体" pitchFamily="2" charset="-122"/>
                </a:rPr>
                <a:t>3</a:t>
              </a:r>
              <a:endParaRPr lang="en-US" altLang="zh-CN" sz="1800">
                <a:latin typeface="Arial" panose="020B0604020202090204" pitchFamily="34" charset="0"/>
                <a:ea typeface="宋体" pitchFamily="2" charset="-122"/>
              </a:endParaRPr>
            </a:p>
          </p:txBody>
        </p:sp>
        <p:sp>
          <p:nvSpPr>
            <p:cNvPr id="48146" name="Line 28"/>
            <p:cNvSpPr>
              <a:spLocks noChangeShapeType="1"/>
            </p:cNvSpPr>
            <p:nvPr/>
          </p:nvSpPr>
          <p:spPr bwMode="auto">
            <a:xfrm flipV="1">
              <a:off x="388" y="768"/>
              <a:ext cx="105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29"/>
            <p:cNvSpPr>
              <a:spLocks noChangeShapeType="1"/>
            </p:cNvSpPr>
            <p:nvPr/>
          </p:nvSpPr>
          <p:spPr bwMode="auto">
            <a:xfrm flipH="1">
              <a:off x="388" y="297"/>
              <a:ext cx="9" cy="47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48" name="Rectangle 30"/>
            <p:cNvSpPr>
              <a:spLocks noChangeArrowheads="1"/>
            </p:cNvSpPr>
            <p:nvPr/>
          </p:nvSpPr>
          <p:spPr bwMode="auto">
            <a:xfrm>
              <a:off x="1444" y="1296"/>
              <a:ext cx="43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R</a:t>
              </a:r>
              <a:r>
                <a:rPr lang="en-US" altLang="zh-CN" sz="1800" baseline="-25000">
                  <a:latin typeface="Arial" panose="020B0604020202090204" pitchFamily="34" charset="0"/>
                  <a:ea typeface="宋体" pitchFamily="2" charset="-122"/>
                </a:rPr>
                <a:t>5</a:t>
              </a:r>
              <a:endParaRPr lang="en-US" altLang="zh-CN" sz="1800">
                <a:latin typeface="Arial" panose="020B0604020202090204" pitchFamily="34" charset="0"/>
                <a:ea typeface="宋体" pitchFamily="2" charset="-122"/>
              </a:endParaRPr>
            </a:p>
          </p:txBody>
        </p:sp>
        <p:sp>
          <p:nvSpPr>
            <p:cNvPr id="48149" name="Rectangle 31"/>
            <p:cNvSpPr>
              <a:spLocks noChangeArrowheads="1"/>
            </p:cNvSpPr>
            <p:nvPr/>
          </p:nvSpPr>
          <p:spPr bwMode="auto">
            <a:xfrm>
              <a:off x="772" y="768"/>
              <a:ext cx="2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r>
                <a:rPr lang="en-US" altLang="zh-CN" sz="2300">
                  <a:solidFill>
                    <a:srgbClr val="000000"/>
                  </a:solidFill>
                  <a:latin typeface="黑体" panose="02010609060101010101" pitchFamily="49" charset="-122"/>
                  <a:ea typeface="黑体" panose="02010609060101010101" pitchFamily="49" charset="-122"/>
                </a:rPr>
                <a:t>L2</a:t>
              </a:r>
              <a:endParaRPr lang="en-US" altLang="zh-CN" sz="2400">
                <a:ea typeface="宋体" pitchFamily="2" charset="-122"/>
              </a:endParaRPr>
            </a:p>
          </p:txBody>
        </p:sp>
        <p:sp>
          <p:nvSpPr>
            <p:cNvPr id="48150" name="Rectangle 32"/>
            <p:cNvSpPr>
              <a:spLocks noChangeArrowheads="1"/>
            </p:cNvSpPr>
            <p:nvPr/>
          </p:nvSpPr>
          <p:spPr bwMode="auto">
            <a:xfrm>
              <a:off x="52" y="1296"/>
              <a:ext cx="43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R</a:t>
              </a:r>
              <a:r>
                <a:rPr lang="en-US" altLang="zh-CN" sz="1800" baseline="-25000">
                  <a:latin typeface="Arial" panose="020B0604020202090204" pitchFamily="34" charset="0"/>
                  <a:ea typeface="宋体" pitchFamily="2" charset="-122"/>
                </a:rPr>
                <a:t>4</a:t>
              </a:r>
              <a:endParaRPr lang="en-US" altLang="zh-CN" sz="1800">
                <a:latin typeface="Arial" panose="020B0604020202090204" pitchFamily="34" charset="0"/>
                <a:ea typeface="宋体" pitchFamily="2" charset="-122"/>
              </a:endParaRPr>
            </a:p>
          </p:txBody>
        </p:sp>
        <p:sp>
          <p:nvSpPr>
            <p:cNvPr id="48151" name="Freeform 33"/>
            <p:cNvSpPr/>
            <p:nvPr/>
          </p:nvSpPr>
          <p:spPr bwMode="auto">
            <a:xfrm flipH="1">
              <a:off x="148" y="288"/>
              <a:ext cx="48" cy="1008"/>
            </a:xfrm>
            <a:custGeom>
              <a:avLst/>
              <a:gdLst>
                <a:gd name="T0" fmla="*/ 0 w 1"/>
                <a:gd name="T1" fmla="*/ 0 h 352"/>
                <a:gd name="T2" fmla="*/ 0 w 1"/>
                <a:gd name="T3" fmla="*/ 2147483646 h 352"/>
                <a:gd name="T4" fmla="*/ 0 60000 65536"/>
                <a:gd name="T5" fmla="*/ 0 60000 65536"/>
                <a:gd name="T6" fmla="*/ 0 w 1"/>
                <a:gd name="T7" fmla="*/ 0 h 352"/>
                <a:gd name="T8" fmla="*/ 1 w 1"/>
                <a:gd name="T9" fmla="*/ 352 h 352"/>
              </a:gdLst>
              <a:ahLst/>
              <a:cxnLst>
                <a:cxn ang="T4">
                  <a:pos x="T0" y="T1"/>
                </a:cxn>
                <a:cxn ang="T5">
                  <a:pos x="T2" y="T3"/>
                </a:cxn>
              </a:cxnLst>
              <a:rect l="T6" t="T7" r="T8" b="T9"/>
              <a:pathLst>
                <a:path w="1" h="352">
                  <a:moveTo>
                    <a:pt x="0" y="0"/>
                  </a:moveTo>
                  <a:lnTo>
                    <a:pt x="0" y="352"/>
                  </a:lnTo>
                </a:path>
              </a:pathLst>
            </a:custGeom>
            <a:noFill/>
            <a:ln w="28575" cmpd="sng">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39" name="Rectangle 3"/>
          <p:cNvSpPr txBox="1">
            <a:spLocks noChangeArrowheads="1"/>
          </p:cNvSpPr>
          <p:nvPr/>
        </p:nvSpPr>
        <p:spPr>
          <a:xfrm>
            <a:off x="370609" y="1179802"/>
            <a:ext cx="4229100" cy="1096963"/>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a:ea typeface="黑体" panose="02010609060101010101" pitchFamily="49" charset="-122"/>
              </a:rPr>
              <a:t>网状模型：</a:t>
            </a:r>
            <a:endParaRPr lang="zh-CN" altLang="en-US">
              <a:ea typeface="黑体" panose="02010609060101010101" pitchFamily="49" charset="-122"/>
            </a:endParaRPr>
          </a:p>
          <a:p>
            <a:pPr lvl="1"/>
            <a:r>
              <a:rPr lang="zh-CN" altLang="en-US"/>
              <a:t>数据结构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7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7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2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2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bldLvl="2"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8133" name="Group 5"/>
          <p:cNvGrpSpPr/>
          <p:nvPr/>
        </p:nvGrpSpPr>
        <p:grpSpPr bwMode="auto">
          <a:xfrm>
            <a:off x="457200" y="2057400"/>
            <a:ext cx="2895600" cy="3962400"/>
            <a:chOff x="0" y="0"/>
            <a:chExt cx="1966" cy="2709"/>
          </a:xfrm>
        </p:grpSpPr>
        <p:sp>
          <p:nvSpPr>
            <p:cNvPr id="49200" name="Text Box 5"/>
            <p:cNvSpPr txBox="1">
              <a:spLocks noChangeArrowheads="1"/>
            </p:cNvSpPr>
            <p:nvPr/>
          </p:nvSpPr>
          <p:spPr bwMode="auto">
            <a:xfrm>
              <a:off x="624" y="1557"/>
              <a:ext cx="446" cy="25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a:ea typeface="宋体" pitchFamily="2" charset="-122"/>
                </a:rPr>
                <a:t>课程</a:t>
              </a:r>
              <a:endParaRPr lang="zh-CN" altLang="en-US" sz="1800">
                <a:ea typeface="宋体" pitchFamily="2" charset="-122"/>
              </a:endParaRPr>
            </a:p>
          </p:txBody>
        </p:sp>
        <p:sp>
          <p:nvSpPr>
            <p:cNvPr id="49201" name="AutoShape 6"/>
            <p:cNvSpPr>
              <a:spLocks noChangeArrowheads="1"/>
            </p:cNvSpPr>
            <p:nvPr/>
          </p:nvSpPr>
          <p:spPr bwMode="auto">
            <a:xfrm>
              <a:off x="528" y="1019"/>
              <a:ext cx="690" cy="298"/>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a:ea typeface="宋体" pitchFamily="2" charset="-122"/>
                </a:rPr>
                <a:t>选修</a:t>
              </a:r>
              <a:endParaRPr lang="zh-CN" altLang="en-US" sz="1800" b="0">
                <a:ea typeface="宋体" pitchFamily="2" charset="-122"/>
              </a:endParaRPr>
            </a:p>
          </p:txBody>
        </p:sp>
        <p:sp>
          <p:nvSpPr>
            <p:cNvPr id="49202" name="Text Box 7"/>
            <p:cNvSpPr txBox="1">
              <a:spLocks noChangeArrowheads="1"/>
            </p:cNvSpPr>
            <p:nvPr/>
          </p:nvSpPr>
          <p:spPr bwMode="auto">
            <a:xfrm>
              <a:off x="657" y="485"/>
              <a:ext cx="447" cy="25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50000"/>
                </a:spcBef>
                <a:buSzTx/>
                <a:buFont typeface="Arial" panose="020B0604020202090204" pitchFamily="34" charset="0"/>
                <a:buNone/>
              </a:pPr>
              <a:r>
                <a:rPr lang="zh-CN" altLang="en-US" sz="1800">
                  <a:ea typeface="宋体" pitchFamily="2" charset="-122"/>
                </a:rPr>
                <a:t>学生</a:t>
              </a:r>
              <a:endParaRPr lang="zh-CN" altLang="en-US" sz="1800">
                <a:ea typeface="宋体" pitchFamily="2" charset="-122"/>
              </a:endParaRPr>
            </a:p>
          </p:txBody>
        </p:sp>
        <p:sp>
          <p:nvSpPr>
            <p:cNvPr id="49203" name="Text Box 8"/>
            <p:cNvSpPr txBox="1">
              <a:spLocks noChangeArrowheads="1"/>
            </p:cNvSpPr>
            <p:nvPr/>
          </p:nvSpPr>
          <p:spPr bwMode="auto">
            <a:xfrm>
              <a:off x="864" y="741"/>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a:ea typeface="宋体" pitchFamily="2" charset="-122"/>
                </a:rPr>
                <a:t>m</a:t>
              </a:r>
              <a:endParaRPr lang="en-US" altLang="zh-CN" sz="1800" b="0">
                <a:ea typeface="宋体" pitchFamily="2" charset="-122"/>
              </a:endParaRPr>
            </a:p>
          </p:txBody>
        </p:sp>
        <p:sp>
          <p:nvSpPr>
            <p:cNvPr id="49204" name="Text Box 9"/>
            <p:cNvSpPr txBox="1">
              <a:spLocks noChangeArrowheads="1"/>
            </p:cNvSpPr>
            <p:nvPr/>
          </p:nvSpPr>
          <p:spPr bwMode="auto">
            <a:xfrm>
              <a:off x="864" y="1269"/>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50000"/>
                </a:spcBef>
                <a:buSzTx/>
                <a:buFont typeface="Arial" panose="020B0604020202090204" pitchFamily="34" charset="0"/>
                <a:buNone/>
              </a:pPr>
              <a:r>
                <a:rPr lang="en-US" altLang="zh-CN" sz="1800">
                  <a:ea typeface="宋体" pitchFamily="2" charset="-122"/>
                </a:rPr>
                <a:t>n</a:t>
              </a:r>
              <a:endParaRPr lang="en-US" altLang="zh-CN" sz="1800" b="0">
                <a:ea typeface="宋体" pitchFamily="2" charset="-122"/>
              </a:endParaRPr>
            </a:p>
          </p:txBody>
        </p:sp>
        <p:sp>
          <p:nvSpPr>
            <p:cNvPr id="49205" name="Oval 10"/>
            <p:cNvSpPr>
              <a:spLocks noChangeArrowheads="1"/>
            </p:cNvSpPr>
            <p:nvPr/>
          </p:nvSpPr>
          <p:spPr bwMode="auto">
            <a:xfrm>
              <a:off x="1398" y="1047"/>
              <a:ext cx="568" cy="239"/>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ea typeface="宋体" pitchFamily="2" charset="-122"/>
                </a:rPr>
                <a:t>成绩</a:t>
              </a:r>
              <a:endParaRPr lang="zh-CN" altLang="en-US" sz="1800" b="0">
                <a:ea typeface="宋体" pitchFamily="2" charset="-122"/>
              </a:endParaRPr>
            </a:p>
          </p:txBody>
        </p:sp>
        <p:sp>
          <p:nvSpPr>
            <p:cNvPr id="49206" name="Oval 11"/>
            <p:cNvSpPr>
              <a:spLocks noChangeArrowheads="1"/>
            </p:cNvSpPr>
            <p:nvPr/>
          </p:nvSpPr>
          <p:spPr bwMode="auto">
            <a:xfrm>
              <a:off x="620" y="0"/>
              <a:ext cx="487"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1800" b="0">
                  <a:ea typeface="宋体" pitchFamily="2" charset="-122"/>
                </a:rPr>
                <a:t>姓名</a:t>
              </a:r>
              <a:endParaRPr lang="zh-CN" altLang="en-US" sz="1800" b="0">
                <a:ea typeface="宋体" pitchFamily="2" charset="-122"/>
              </a:endParaRPr>
            </a:p>
          </p:txBody>
        </p:sp>
        <p:sp>
          <p:nvSpPr>
            <p:cNvPr id="49207" name="Oval 12"/>
            <p:cNvSpPr>
              <a:spLocks noChangeArrowheads="1"/>
            </p:cNvSpPr>
            <p:nvPr/>
          </p:nvSpPr>
          <p:spPr bwMode="auto">
            <a:xfrm>
              <a:off x="1200" y="69"/>
              <a:ext cx="487"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1800" b="0">
                  <a:ea typeface="宋体" pitchFamily="2" charset="-122"/>
                </a:rPr>
                <a:t>系别</a:t>
              </a:r>
              <a:endParaRPr lang="zh-CN" altLang="en-US" sz="1800" b="0">
                <a:ea typeface="宋体" pitchFamily="2" charset="-122"/>
              </a:endParaRPr>
            </a:p>
          </p:txBody>
        </p:sp>
        <p:sp>
          <p:nvSpPr>
            <p:cNvPr id="49208" name="Oval 13"/>
            <p:cNvSpPr>
              <a:spLocks noChangeArrowheads="1"/>
            </p:cNvSpPr>
            <p:nvPr/>
          </p:nvSpPr>
          <p:spPr bwMode="auto">
            <a:xfrm>
              <a:off x="0" y="1989"/>
              <a:ext cx="527"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1800" b="0">
                  <a:ea typeface="宋体" pitchFamily="2" charset="-122"/>
                </a:rPr>
                <a:t>课程号</a:t>
              </a:r>
              <a:endParaRPr lang="zh-CN" altLang="en-US" sz="1800" b="0">
                <a:ea typeface="宋体" pitchFamily="2" charset="-122"/>
              </a:endParaRPr>
            </a:p>
          </p:txBody>
        </p:sp>
        <p:sp>
          <p:nvSpPr>
            <p:cNvPr id="49209" name="Oval 14"/>
            <p:cNvSpPr>
              <a:spLocks noChangeArrowheads="1"/>
            </p:cNvSpPr>
            <p:nvPr/>
          </p:nvSpPr>
          <p:spPr bwMode="auto">
            <a:xfrm>
              <a:off x="96" y="117"/>
              <a:ext cx="487"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1800" b="0">
                  <a:ea typeface="宋体" pitchFamily="2" charset="-122"/>
                </a:rPr>
                <a:t>学号</a:t>
              </a:r>
              <a:endParaRPr lang="zh-CN" altLang="en-US" sz="1800" b="0">
                <a:ea typeface="宋体" pitchFamily="2" charset="-122"/>
              </a:endParaRPr>
            </a:p>
          </p:txBody>
        </p:sp>
        <p:sp>
          <p:nvSpPr>
            <p:cNvPr id="49210" name="Oval 15"/>
            <p:cNvSpPr>
              <a:spLocks noChangeArrowheads="1"/>
            </p:cNvSpPr>
            <p:nvPr/>
          </p:nvSpPr>
          <p:spPr bwMode="auto">
            <a:xfrm>
              <a:off x="1104" y="1989"/>
              <a:ext cx="487"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1800" b="0">
                  <a:ea typeface="宋体" pitchFamily="2" charset="-122"/>
                </a:rPr>
                <a:t>学分</a:t>
              </a:r>
              <a:endParaRPr lang="zh-CN" altLang="en-US" sz="1800" b="0">
                <a:ea typeface="宋体" pitchFamily="2" charset="-122"/>
              </a:endParaRPr>
            </a:p>
          </p:txBody>
        </p:sp>
        <p:sp>
          <p:nvSpPr>
            <p:cNvPr id="49211" name="Line 16"/>
            <p:cNvSpPr>
              <a:spLocks noChangeShapeType="1"/>
            </p:cNvSpPr>
            <p:nvPr/>
          </p:nvSpPr>
          <p:spPr bwMode="auto">
            <a:xfrm>
              <a:off x="816" y="180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12" name="Oval 17"/>
            <p:cNvSpPr>
              <a:spLocks noChangeArrowheads="1"/>
            </p:cNvSpPr>
            <p:nvPr/>
          </p:nvSpPr>
          <p:spPr bwMode="auto">
            <a:xfrm>
              <a:off x="528" y="2085"/>
              <a:ext cx="527"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1800" b="0">
                  <a:ea typeface="宋体" pitchFamily="2" charset="-122"/>
                </a:rPr>
                <a:t>课程名</a:t>
              </a:r>
              <a:endParaRPr lang="zh-CN" altLang="en-US" sz="1800" b="0">
                <a:ea typeface="宋体" pitchFamily="2" charset="-122"/>
              </a:endParaRPr>
            </a:p>
          </p:txBody>
        </p:sp>
        <p:sp>
          <p:nvSpPr>
            <p:cNvPr id="49213" name="Line 18"/>
            <p:cNvSpPr>
              <a:spLocks noChangeShapeType="1"/>
            </p:cNvSpPr>
            <p:nvPr/>
          </p:nvSpPr>
          <p:spPr bwMode="auto">
            <a:xfrm>
              <a:off x="1200" y="1173"/>
              <a:ext cx="20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14" name="Line 19"/>
            <p:cNvSpPr>
              <a:spLocks noChangeShapeType="1"/>
            </p:cNvSpPr>
            <p:nvPr/>
          </p:nvSpPr>
          <p:spPr bwMode="auto">
            <a:xfrm flipV="1">
              <a:off x="303" y="1815"/>
              <a:ext cx="43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15" name="Line 20"/>
            <p:cNvSpPr>
              <a:spLocks noChangeShapeType="1"/>
            </p:cNvSpPr>
            <p:nvPr/>
          </p:nvSpPr>
          <p:spPr bwMode="auto">
            <a:xfrm>
              <a:off x="900" y="1815"/>
              <a:ext cx="33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16" name="Rectangle 21"/>
            <p:cNvSpPr>
              <a:spLocks noChangeArrowheads="1"/>
            </p:cNvSpPr>
            <p:nvPr/>
          </p:nvSpPr>
          <p:spPr bwMode="auto">
            <a:xfrm>
              <a:off x="144" y="2421"/>
              <a:ext cx="13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20000"/>
                </a:spcBef>
                <a:buSzTx/>
                <a:buFont typeface="Arial" panose="020B0604020202090204" pitchFamily="34" charset="0"/>
                <a:buNone/>
              </a:pPr>
              <a:r>
                <a:rPr lang="zh-CN" altLang="en-US" sz="1800" b="0">
                  <a:ea typeface="宋体" pitchFamily="2" charset="-122"/>
                </a:rPr>
                <a:t>学生选课</a:t>
              </a:r>
              <a:r>
                <a:rPr lang="en-US" altLang="zh-CN" sz="1800" b="0">
                  <a:ea typeface="宋体" pitchFamily="2" charset="-122"/>
                </a:rPr>
                <a:t>E-R</a:t>
              </a:r>
              <a:r>
                <a:rPr lang="zh-CN" altLang="en-US" sz="1800" b="0">
                  <a:ea typeface="宋体" pitchFamily="2" charset="-122"/>
                </a:rPr>
                <a:t>图</a:t>
              </a:r>
              <a:endParaRPr lang="zh-CN" altLang="en-US" sz="1800" b="0">
                <a:ea typeface="宋体" pitchFamily="2" charset="-122"/>
              </a:endParaRPr>
            </a:p>
          </p:txBody>
        </p:sp>
        <p:sp>
          <p:nvSpPr>
            <p:cNvPr id="49217" name="Line 22"/>
            <p:cNvSpPr>
              <a:spLocks noChangeShapeType="1"/>
            </p:cNvSpPr>
            <p:nvPr/>
          </p:nvSpPr>
          <p:spPr bwMode="auto">
            <a:xfrm>
              <a:off x="864" y="741"/>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18" name="Line 23"/>
            <p:cNvSpPr>
              <a:spLocks noChangeShapeType="1"/>
            </p:cNvSpPr>
            <p:nvPr/>
          </p:nvSpPr>
          <p:spPr bwMode="auto">
            <a:xfrm>
              <a:off x="864" y="1317"/>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19" name="Line 24"/>
            <p:cNvSpPr>
              <a:spLocks noChangeShapeType="1"/>
            </p:cNvSpPr>
            <p:nvPr/>
          </p:nvSpPr>
          <p:spPr bwMode="auto">
            <a:xfrm>
              <a:off x="864" y="24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20" name="Line 25"/>
            <p:cNvSpPr>
              <a:spLocks noChangeShapeType="1"/>
            </p:cNvSpPr>
            <p:nvPr/>
          </p:nvSpPr>
          <p:spPr bwMode="auto">
            <a:xfrm>
              <a:off x="528" y="291"/>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21" name="Line 26"/>
            <p:cNvSpPr>
              <a:spLocks noChangeShapeType="1"/>
            </p:cNvSpPr>
            <p:nvPr/>
          </p:nvSpPr>
          <p:spPr bwMode="auto">
            <a:xfrm flipV="1">
              <a:off x="930" y="291"/>
              <a:ext cx="43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8156" name="AutoShape 27"/>
          <p:cNvSpPr>
            <a:spLocks noChangeArrowheads="1"/>
          </p:cNvSpPr>
          <p:nvPr/>
        </p:nvSpPr>
        <p:spPr bwMode="auto">
          <a:xfrm>
            <a:off x="2819400" y="3886200"/>
            <a:ext cx="838200" cy="457200"/>
          </a:xfrm>
          <a:prstGeom prst="rightArrow">
            <a:avLst>
              <a:gd name="adj1" fmla="val 50000"/>
              <a:gd name="adj2" fmla="val 45833"/>
            </a:avLst>
          </a:prstGeom>
          <a:gradFill rotWithShape="0">
            <a:gsLst>
              <a:gs pos="0">
                <a:srgbClr val="00006B"/>
              </a:gs>
              <a:gs pos="50000">
                <a:schemeClr val="bg1"/>
              </a:gs>
              <a:gs pos="100000">
                <a:srgbClr val="00006B"/>
              </a:gs>
            </a:gsLst>
            <a:lin ang="5400000" scaled="1"/>
          </a:gradFill>
          <a:ln w="38100" cmpd="sng">
            <a:solidFill>
              <a:srgbClr val="3366FF"/>
            </a:solidFill>
            <a:miter lim="800000"/>
          </a:ln>
        </p:spPr>
        <p:txBody>
          <a:bodyPr wrap="none" anchor="ct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itchFamily="2" charset="-122"/>
              </a:defRPr>
            </a:lvl9pPr>
          </a:lstStyle>
          <a:p>
            <a:pPr eaLnBrk="1" hangingPunct="1">
              <a:buFont typeface="Arial" panose="020B0604020202090204" pitchFamily="34" charset="0"/>
              <a:buNone/>
              <a:defRPr/>
            </a:pPr>
            <a:endParaRPr lang="zh-CN" altLang="en-US"/>
          </a:p>
        </p:txBody>
      </p:sp>
      <p:sp>
        <p:nvSpPr>
          <p:cNvPr id="48157" name="Rectangle 28"/>
          <p:cNvSpPr>
            <a:spLocks noChangeArrowheads="1"/>
          </p:cNvSpPr>
          <p:nvPr/>
        </p:nvSpPr>
        <p:spPr bwMode="auto">
          <a:xfrm>
            <a:off x="3276600" y="1676400"/>
            <a:ext cx="548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20000"/>
              </a:spcBef>
              <a:buClr>
                <a:schemeClr val="folHlink"/>
              </a:buClr>
              <a:buSzPct val="90000"/>
              <a:buFont typeface="Wingdings" panose="05000000000000000000" pitchFamily="2" charset="2"/>
              <a:buAutoNum type="arabicPeriod"/>
            </a:pPr>
            <a:r>
              <a:rPr lang="zh-CN" altLang="en-US" sz="2300" b="0">
                <a:latin typeface="Arial" panose="020B0604020202090204" pitchFamily="34" charset="0"/>
                <a:ea typeface="宋体" pitchFamily="2" charset="-122"/>
              </a:rPr>
              <a:t>将多对多联系分解成两个一对多联系</a:t>
            </a:r>
            <a:endParaRPr lang="zh-CN" altLang="en-US" sz="2300" b="0">
              <a:latin typeface="Arial" panose="020B0604020202090204" pitchFamily="34" charset="0"/>
              <a:ea typeface="宋体" pitchFamily="2" charset="-122"/>
            </a:endParaRPr>
          </a:p>
          <a:p>
            <a:pPr eaLnBrk="1" hangingPunct="1">
              <a:spcBef>
                <a:spcPct val="20000"/>
              </a:spcBef>
              <a:buClr>
                <a:schemeClr val="folHlink"/>
              </a:buClr>
              <a:buSzPct val="90000"/>
              <a:buFont typeface="Wingdings" panose="05000000000000000000" pitchFamily="2" charset="2"/>
              <a:buAutoNum type="arabicPeriod"/>
            </a:pPr>
            <a:r>
              <a:rPr lang="zh-CN" altLang="en-US" sz="2300" b="0">
                <a:latin typeface="Arial" panose="020B0604020202090204" pitchFamily="34" charset="0"/>
                <a:ea typeface="宋体" pitchFamily="2" charset="-122"/>
              </a:rPr>
              <a:t>对于带属性的联系单独作为一组记录</a:t>
            </a:r>
            <a:endParaRPr lang="zh-CN" altLang="en-US" sz="2300" b="0">
              <a:latin typeface="Arial" panose="020B0604020202090204" pitchFamily="34" charset="0"/>
              <a:ea typeface="宋体" pitchFamily="2" charset="-122"/>
            </a:endParaRPr>
          </a:p>
        </p:txBody>
      </p:sp>
      <p:grpSp>
        <p:nvGrpSpPr>
          <p:cNvPr id="48158" name="Group 30"/>
          <p:cNvGrpSpPr/>
          <p:nvPr/>
        </p:nvGrpSpPr>
        <p:grpSpPr bwMode="auto">
          <a:xfrm>
            <a:off x="3276600" y="3048000"/>
            <a:ext cx="5562600" cy="2819400"/>
            <a:chOff x="0" y="0"/>
            <a:chExt cx="3504" cy="1776"/>
          </a:xfrm>
        </p:grpSpPr>
        <p:sp>
          <p:nvSpPr>
            <p:cNvPr id="49161" name="Rectangle 30"/>
            <p:cNvSpPr>
              <a:spLocks noChangeArrowheads="1"/>
            </p:cNvSpPr>
            <p:nvPr/>
          </p:nvSpPr>
          <p:spPr bwMode="auto">
            <a:xfrm>
              <a:off x="1152" y="0"/>
              <a:ext cx="4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buFont typeface="Wingdings" panose="05000000000000000000" pitchFamily="2" charset="2"/>
                <a:buNone/>
              </a:pPr>
              <a:r>
                <a:rPr lang="zh-CN" altLang="en-US" sz="1800"/>
                <a:t>系别</a:t>
              </a:r>
              <a:endParaRPr lang="zh-CN" altLang="en-US" sz="1800"/>
            </a:p>
          </p:txBody>
        </p:sp>
        <p:sp>
          <p:nvSpPr>
            <p:cNvPr id="49162" name="Rectangle 31"/>
            <p:cNvSpPr>
              <a:spLocks noChangeArrowheads="1"/>
            </p:cNvSpPr>
            <p:nvPr/>
          </p:nvSpPr>
          <p:spPr bwMode="auto">
            <a:xfrm>
              <a:off x="720" y="0"/>
              <a:ext cx="4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buFont typeface="Wingdings" panose="05000000000000000000" pitchFamily="2" charset="2"/>
                <a:buNone/>
              </a:pPr>
              <a:r>
                <a:rPr lang="zh-CN" altLang="en-US" sz="1800"/>
                <a:t>姓名</a:t>
              </a:r>
              <a:endParaRPr lang="zh-CN" altLang="en-US" sz="1800"/>
            </a:p>
          </p:txBody>
        </p:sp>
        <p:sp>
          <p:nvSpPr>
            <p:cNvPr id="49163" name="Rectangle 32"/>
            <p:cNvSpPr>
              <a:spLocks noChangeArrowheads="1"/>
            </p:cNvSpPr>
            <p:nvPr/>
          </p:nvSpPr>
          <p:spPr bwMode="auto">
            <a:xfrm>
              <a:off x="288" y="0"/>
              <a:ext cx="4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buFont typeface="Wingdings" panose="05000000000000000000" pitchFamily="2" charset="2"/>
                <a:buNone/>
              </a:pPr>
              <a:r>
                <a:rPr lang="zh-CN" altLang="en-US" sz="1800"/>
                <a:t>学号</a:t>
              </a:r>
              <a:endParaRPr lang="zh-CN" altLang="en-US" sz="1800"/>
            </a:p>
          </p:txBody>
        </p:sp>
        <p:sp>
          <p:nvSpPr>
            <p:cNvPr id="49164" name="Line 33"/>
            <p:cNvSpPr>
              <a:spLocks noChangeShapeType="1"/>
            </p:cNvSpPr>
            <p:nvPr/>
          </p:nvSpPr>
          <p:spPr bwMode="auto">
            <a:xfrm>
              <a:off x="288" y="0"/>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5" name="Line 34"/>
            <p:cNvSpPr>
              <a:spLocks noChangeShapeType="1"/>
            </p:cNvSpPr>
            <p:nvPr/>
          </p:nvSpPr>
          <p:spPr bwMode="auto">
            <a:xfrm>
              <a:off x="288" y="272"/>
              <a:ext cx="12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6" name="Line 35"/>
            <p:cNvSpPr>
              <a:spLocks noChangeShapeType="1"/>
            </p:cNvSpPr>
            <p:nvPr/>
          </p:nvSpPr>
          <p:spPr bwMode="auto">
            <a:xfrm>
              <a:off x="288" y="0"/>
              <a:ext cx="0" cy="27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7" name="Line 36"/>
            <p:cNvSpPr>
              <a:spLocks noChangeShapeType="1"/>
            </p:cNvSpPr>
            <p:nvPr/>
          </p:nvSpPr>
          <p:spPr bwMode="auto">
            <a:xfrm>
              <a:off x="720" y="0"/>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8" name="Line 37"/>
            <p:cNvSpPr>
              <a:spLocks noChangeShapeType="1"/>
            </p:cNvSpPr>
            <p:nvPr/>
          </p:nvSpPr>
          <p:spPr bwMode="auto">
            <a:xfrm>
              <a:off x="1152" y="0"/>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9" name="Line 38"/>
            <p:cNvSpPr>
              <a:spLocks noChangeShapeType="1"/>
            </p:cNvSpPr>
            <p:nvPr/>
          </p:nvSpPr>
          <p:spPr bwMode="auto">
            <a:xfrm>
              <a:off x="1584" y="0"/>
              <a:ext cx="0" cy="27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0" name="Rectangle 39"/>
            <p:cNvSpPr>
              <a:spLocks noChangeArrowheads="1"/>
            </p:cNvSpPr>
            <p:nvPr/>
          </p:nvSpPr>
          <p:spPr bwMode="auto">
            <a:xfrm>
              <a:off x="3072" y="0"/>
              <a:ext cx="4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buFont typeface="Wingdings" panose="05000000000000000000" pitchFamily="2" charset="2"/>
                <a:buNone/>
              </a:pPr>
              <a:r>
                <a:rPr lang="zh-CN" altLang="en-US" sz="1800"/>
                <a:t>学分</a:t>
              </a:r>
              <a:endParaRPr lang="zh-CN" altLang="en-US" sz="1800"/>
            </a:p>
          </p:txBody>
        </p:sp>
        <p:sp>
          <p:nvSpPr>
            <p:cNvPr id="49171" name="Rectangle 40"/>
            <p:cNvSpPr>
              <a:spLocks noChangeArrowheads="1"/>
            </p:cNvSpPr>
            <p:nvPr/>
          </p:nvSpPr>
          <p:spPr bwMode="auto">
            <a:xfrm>
              <a:off x="2496" y="0"/>
              <a:ext cx="5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buFont typeface="Wingdings" panose="05000000000000000000" pitchFamily="2" charset="2"/>
                <a:buNone/>
              </a:pPr>
              <a:r>
                <a:rPr lang="zh-CN" altLang="en-US" sz="1800"/>
                <a:t>课程名</a:t>
              </a:r>
              <a:endParaRPr lang="zh-CN" altLang="en-US" sz="1800"/>
            </a:p>
          </p:txBody>
        </p:sp>
        <p:sp>
          <p:nvSpPr>
            <p:cNvPr id="49172" name="Rectangle 41"/>
            <p:cNvSpPr>
              <a:spLocks noChangeArrowheads="1"/>
            </p:cNvSpPr>
            <p:nvPr/>
          </p:nvSpPr>
          <p:spPr bwMode="auto">
            <a:xfrm>
              <a:off x="1920" y="0"/>
              <a:ext cx="5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buFont typeface="Wingdings" panose="05000000000000000000" pitchFamily="2" charset="2"/>
                <a:buNone/>
              </a:pPr>
              <a:r>
                <a:rPr lang="zh-CN" altLang="en-US" sz="1800"/>
                <a:t>课程号</a:t>
              </a:r>
              <a:endParaRPr lang="zh-CN" altLang="en-US" sz="1800"/>
            </a:p>
          </p:txBody>
        </p:sp>
        <p:sp>
          <p:nvSpPr>
            <p:cNvPr id="49173" name="Line 42"/>
            <p:cNvSpPr>
              <a:spLocks noChangeShapeType="1"/>
            </p:cNvSpPr>
            <p:nvPr/>
          </p:nvSpPr>
          <p:spPr bwMode="auto">
            <a:xfrm>
              <a:off x="1920" y="0"/>
              <a:ext cx="158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4" name="Line 43"/>
            <p:cNvSpPr>
              <a:spLocks noChangeShapeType="1"/>
            </p:cNvSpPr>
            <p:nvPr/>
          </p:nvSpPr>
          <p:spPr bwMode="auto">
            <a:xfrm>
              <a:off x="1920" y="272"/>
              <a:ext cx="158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5" name="Line 44"/>
            <p:cNvSpPr>
              <a:spLocks noChangeShapeType="1"/>
            </p:cNvSpPr>
            <p:nvPr/>
          </p:nvSpPr>
          <p:spPr bwMode="auto">
            <a:xfrm>
              <a:off x="1920" y="0"/>
              <a:ext cx="0" cy="27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6" name="Line 45"/>
            <p:cNvSpPr>
              <a:spLocks noChangeShapeType="1"/>
            </p:cNvSpPr>
            <p:nvPr/>
          </p:nvSpPr>
          <p:spPr bwMode="auto">
            <a:xfrm>
              <a:off x="2496" y="0"/>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7" name="Line 46"/>
            <p:cNvSpPr>
              <a:spLocks noChangeShapeType="1"/>
            </p:cNvSpPr>
            <p:nvPr/>
          </p:nvSpPr>
          <p:spPr bwMode="auto">
            <a:xfrm>
              <a:off x="3072" y="0"/>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8" name="Line 47"/>
            <p:cNvSpPr>
              <a:spLocks noChangeShapeType="1"/>
            </p:cNvSpPr>
            <p:nvPr/>
          </p:nvSpPr>
          <p:spPr bwMode="auto">
            <a:xfrm>
              <a:off x="3504" y="0"/>
              <a:ext cx="0" cy="27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9" name="Rectangle 48"/>
            <p:cNvSpPr>
              <a:spLocks noChangeArrowheads="1"/>
            </p:cNvSpPr>
            <p:nvPr/>
          </p:nvSpPr>
          <p:spPr bwMode="auto">
            <a:xfrm>
              <a:off x="2016" y="1040"/>
              <a:ext cx="4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buFont typeface="Wingdings" panose="05000000000000000000" pitchFamily="2" charset="2"/>
                <a:buNone/>
              </a:pPr>
              <a:r>
                <a:rPr lang="zh-CN" altLang="en-US" sz="1800"/>
                <a:t>成绩</a:t>
              </a:r>
              <a:endParaRPr lang="zh-CN" altLang="en-US" sz="1800"/>
            </a:p>
          </p:txBody>
        </p:sp>
        <p:sp>
          <p:nvSpPr>
            <p:cNvPr id="49180" name="Rectangle 49"/>
            <p:cNvSpPr>
              <a:spLocks noChangeArrowheads="1"/>
            </p:cNvSpPr>
            <p:nvPr/>
          </p:nvSpPr>
          <p:spPr bwMode="auto">
            <a:xfrm>
              <a:off x="1440" y="1040"/>
              <a:ext cx="5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buFont typeface="Wingdings" panose="05000000000000000000" pitchFamily="2" charset="2"/>
                <a:buNone/>
              </a:pPr>
              <a:r>
                <a:rPr lang="zh-CN" altLang="en-US" sz="1800"/>
                <a:t>课程号</a:t>
              </a:r>
              <a:endParaRPr lang="zh-CN" altLang="en-US" sz="1800"/>
            </a:p>
          </p:txBody>
        </p:sp>
        <p:sp>
          <p:nvSpPr>
            <p:cNvPr id="49181" name="Rectangle 50"/>
            <p:cNvSpPr>
              <a:spLocks noChangeArrowheads="1"/>
            </p:cNvSpPr>
            <p:nvPr/>
          </p:nvSpPr>
          <p:spPr bwMode="auto">
            <a:xfrm>
              <a:off x="1008" y="1040"/>
              <a:ext cx="4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buFont typeface="Wingdings" panose="05000000000000000000" pitchFamily="2" charset="2"/>
                <a:buNone/>
              </a:pPr>
              <a:r>
                <a:rPr lang="zh-CN" altLang="en-US" sz="1800"/>
                <a:t>学号</a:t>
              </a:r>
              <a:endParaRPr lang="zh-CN" altLang="en-US" sz="1800"/>
            </a:p>
          </p:txBody>
        </p:sp>
        <p:sp>
          <p:nvSpPr>
            <p:cNvPr id="49182" name="Line 51"/>
            <p:cNvSpPr>
              <a:spLocks noChangeShapeType="1"/>
            </p:cNvSpPr>
            <p:nvPr/>
          </p:nvSpPr>
          <p:spPr bwMode="auto">
            <a:xfrm>
              <a:off x="1008" y="1040"/>
              <a:ext cx="144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3" name="Line 52"/>
            <p:cNvSpPr>
              <a:spLocks noChangeShapeType="1"/>
            </p:cNvSpPr>
            <p:nvPr/>
          </p:nvSpPr>
          <p:spPr bwMode="auto">
            <a:xfrm>
              <a:off x="1008" y="1312"/>
              <a:ext cx="144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4" name="Line 53"/>
            <p:cNvSpPr>
              <a:spLocks noChangeShapeType="1"/>
            </p:cNvSpPr>
            <p:nvPr/>
          </p:nvSpPr>
          <p:spPr bwMode="auto">
            <a:xfrm>
              <a:off x="1008" y="1040"/>
              <a:ext cx="0" cy="27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5" name="Line 54"/>
            <p:cNvSpPr>
              <a:spLocks noChangeShapeType="1"/>
            </p:cNvSpPr>
            <p:nvPr/>
          </p:nvSpPr>
          <p:spPr bwMode="auto">
            <a:xfrm>
              <a:off x="1440" y="1040"/>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6" name="Line 55"/>
            <p:cNvSpPr>
              <a:spLocks noChangeShapeType="1"/>
            </p:cNvSpPr>
            <p:nvPr/>
          </p:nvSpPr>
          <p:spPr bwMode="auto">
            <a:xfrm>
              <a:off x="2016" y="1040"/>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7" name="Line 56"/>
            <p:cNvSpPr>
              <a:spLocks noChangeShapeType="1"/>
            </p:cNvSpPr>
            <p:nvPr/>
          </p:nvSpPr>
          <p:spPr bwMode="auto">
            <a:xfrm>
              <a:off x="2448" y="1040"/>
              <a:ext cx="0" cy="27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8" name="Line 57"/>
            <p:cNvSpPr>
              <a:spLocks noChangeShapeType="1"/>
            </p:cNvSpPr>
            <p:nvPr/>
          </p:nvSpPr>
          <p:spPr bwMode="auto">
            <a:xfrm>
              <a:off x="2208" y="272"/>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9" name="Line 58"/>
            <p:cNvSpPr>
              <a:spLocks noChangeShapeType="1"/>
            </p:cNvSpPr>
            <p:nvPr/>
          </p:nvSpPr>
          <p:spPr bwMode="auto">
            <a:xfrm>
              <a:off x="672" y="608"/>
              <a:ext cx="67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0" name="Line 59"/>
            <p:cNvSpPr>
              <a:spLocks noChangeShapeType="1"/>
            </p:cNvSpPr>
            <p:nvPr/>
          </p:nvSpPr>
          <p:spPr bwMode="auto">
            <a:xfrm>
              <a:off x="1335" y="608"/>
              <a:ext cx="0" cy="43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1" name="Line 60"/>
            <p:cNvSpPr>
              <a:spLocks noChangeShapeType="1"/>
            </p:cNvSpPr>
            <p:nvPr/>
          </p:nvSpPr>
          <p:spPr bwMode="auto">
            <a:xfrm>
              <a:off x="672" y="272"/>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2" name="Line 61"/>
            <p:cNvSpPr>
              <a:spLocks noChangeShapeType="1"/>
            </p:cNvSpPr>
            <p:nvPr/>
          </p:nvSpPr>
          <p:spPr bwMode="auto">
            <a:xfrm>
              <a:off x="1728" y="608"/>
              <a:ext cx="48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3" name="Line 62"/>
            <p:cNvSpPr>
              <a:spLocks noChangeShapeType="1"/>
            </p:cNvSpPr>
            <p:nvPr/>
          </p:nvSpPr>
          <p:spPr bwMode="auto">
            <a:xfrm>
              <a:off x="1737" y="608"/>
              <a:ext cx="0" cy="43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4" name="Rectangle 63"/>
            <p:cNvSpPr>
              <a:spLocks noChangeArrowheads="1"/>
            </p:cNvSpPr>
            <p:nvPr/>
          </p:nvSpPr>
          <p:spPr bwMode="auto">
            <a:xfrm>
              <a:off x="288" y="336"/>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S-SC</a:t>
              </a:r>
              <a:endParaRPr lang="en-US" altLang="zh-CN" sz="1800" b="0">
                <a:latin typeface="Arial" panose="020B0604020202090204" pitchFamily="34" charset="0"/>
                <a:ea typeface="宋体" pitchFamily="2" charset="-122"/>
              </a:endParaRPr>
            </a:p>
          </p:txBody>
        </p:sp>
        <p:sp>
          <p:nvSpPr>
            <p:cNvPr id="49195" name="Rectangle 64"/>
            <p:cNvSpPr>
              <a:spLocks noChangeArrowheads="1"/>
            </p:cNvSpPr>
            <p:nvPr/>
          </p:nvSpPr>
          <p:spPr bwMode="auto">
            <a:xfrm>
              <a:off x="2256" y="336"/>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C-SC</a:t>
              </a:r>
              <a:endParaRPr lang="en-US" altLang="zh-CN" sz="1800" b="0">
                <a:latin typeface="Arial" panose="020B0604020202090204" pitchFamily="34" charset="0"/>
                <a:ea typeface="宋体" pitchFamily="2" charset="-122"/>
              </a:endParaRPr>
            </a:p>
          </p:txBody>
        </p:sp>
        <p:sp>
          <p:nvSpPr>
            <p:cNvPr id="49196" name="Rectangle 65"/>
            <p:cNvSpPr>
              <a:spLocks noChangeArrowheads="1"/>
            </p:cNvSpPr>
            <p:nvPr/>
          </p:nvSpPr>
          <p:spPr bwMode="auto">
            <a:xfrm>
              <a:off x="1248" y="1536"/>
              <a:ext cx="16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2000" b="0">
                  <a:latin typeface="Tahoma" panose="020B0604030504040204" pitchFamily="34" charset="0"/>
                  <a:ea typeface="宋体" pitchFamily="2" charset="-122"/>
                </a:rPr>
                <a:t>Bachman</a:t>
              </a:r>
              <a:r>
                <a:rPr lang="zh-CN" altLang="en-US" sz="2000" b="0">
                  <a:latin typeface="Tahoma" panose="020B0604030504040204" pitchFamily="34" charset="0"/>
                  <a:ea typeface="宋体" pitchFamily="2" charset="-122"/>
                </a:rPr>
                <a:t>图</a:t>
              </a:r>
              <a:endParaRPr lang="zh-CN" altLang="en-US" sz="2000" b="0">
                <a:latin typeface="Tahoma" panose="020B0604030504040204" pitchFamily="34" charset="0"/>
                <a:ea typeface="宋体" pitchFamily="2" charset="-122"/>
              </a:endParaRPr>
            </a:p>
          </p:txBody>
        </p:sp>
        <p:sp>
          <p:nvSpPr>
            <p:cNvPr id="49197" name="Rectangle 66"/>
            <p:cNvSpPr>
              <a:spLocks noChangeArrowheads="1"/>
            </p:cNvSpPr>
            <p:nvPr/>
          </p:nvSpPr>
          <p:spPr bwMode="auto">
            <a:xfrm>
              <a:off x="576" y="1056"/>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SC</a:t>
              </a:r>
              <a:endParaRPr lang="en-US" altLang="zh-CN" sz="1800" b="0">
                <a:latin typeface="Arial" panose="020B0604020202090204" pitchFamily="34" charset="0"/>
                <a:ea typeface="宋体" pitchFamily="2" charset="-122"/>
              </a:endParaRPr>
            </a:p>
          </p:txBody>
        </p:sp>
        <p:sp>
          <p:nvSpPr>
            <p:cNvPr id="49198" name="Rectangle 67"/>
            <p:cNvSpPr>
              <a:spLocks noChangeArrowheads="1"/>
            </p:cNvSpPr>
            <p:nvPr/>
          </p:nvSpPr>
          <p:spPr bwMode="auto">
            <a:xfrm>
              <a:off x="0" y="48"/>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S</a:t>
              </a:r>
              <a:endParaRPr lang="en-US" altLang="zh-CN" sz="1800" b="0">
                <a:latin typeface="Arial" panose="020B0604020202090204" pitchFamily="34" charset="0"/>
                <a:ea typeface="宋体" pitchFamily="2" charset="-122"/>
              </a:endParaRPr>
            </a:p>
          </p:txBody>
        </p:sp>
        <p:sp>
          <p:nvSpPr>
            <p:cNvPr id="49199" name="Rectangle 68"/>
            <p:cNvSpPr>
              <a:spLocks noChangeArrowheads="1"/>
            </p:cNvSpPr>
            <p:nvPr/>
          </p:nvSpPr>
          <p:spPr bwMode="auto">
            <a:xfrm>
              <a:off x="1632" y="48"/>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b="0">
                  <a:latin typeface="Arial" panose="020B0604020202090204" pitchFamily="34" charset="0"/>
                  <a:ea typeface="宋体" pitchFamily="2" charset="-122"/>
                </a:rPr>
                <a:t>C</a:t>
              </a:r>
              <a:endParaRPr lang="en-US" altLang="zh-CN" sz="1800" b="0">
                <a:latin typeface="Arial" panose="020B0604020202090204" pitchFamily="34" charset="0"/>
                <a:ea typeface="宋体" pitchFamily="2" charset="-122"/>
              </a:endParaRPr>
            </a:p>
          </p:txBody>
        </p:sp>
      </p:grpSp>
      <p:sp>
        <p:nvSpPr>
          <p:cNvPr id="70"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1"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2"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73"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74" name="Rectangle 3"/>
          <p:cNvSpPr txBox="1">
            <a:spLocks noChangeArrowheads="1"/>
          </p:cNvSpPr>
          <p:nvPr/>
        </p:nvSpPr>
        <p:spPr>
          <a:xfrm>
            <a:off x="381000" y="1180139"/>
            <a:ext cx="8458200" cy="54927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zh-CN"/>
              <a:t>网状模型的实现</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8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5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5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48156"/>
                                        </p:tgtEl>
                                        <p:attrNameLst>
                                          <p:attrName>style.visibility</p:attrName>
                                        </p:attrNameLst>
                                      </p:cBhvr>
                                      <p:to>
                                        <p:strVal val="visible"/>
                                      </p:to>
                                    </p:set>
                                    <p:anim calcmode="lin" valueType="num">
                                      <p:cBhvr>
                                        <p:cTn id="19" dur="500" fill="hold"/>
                                        <p:tgtEl>
                                          <p:spTgt spid="48156"/>
                                        </p:tgtEl>
                                        <p:attrNameLst>
                                          <p:attrName>ppt_x</p:attrName>
                                        </p:attrNameLst>
                                      </p:cBhvr>
                                      <p:tavLst>
                                        <p:tav tm="0">
                                          <p:val>
                                            <p:strVal val="#ppt_x-#ppt_w/2"/>
                                          </p:val>
                                        </p:tav>
                                        <p:tav tm="100000">
                                          <p:val>
                                            <p:strVal val="#ppt_x"/>
                                          </p:val>
                                        </p:tav>
                                      </p:tavLst>
                                    </p:anim>
                                    <p:anim calcmode="lin" valueType="num">
                                      <p:cBhvr>
                                        <p:cTn id="20" dur="500" fill="hold"/>
                                        <p:tgtEl>
                                          <p:spTgt spid="48156"/>
                                        </p:tgtEl>
                                        <p:attrNameLst>
                                          <p:attrName>ppt_y</p:attrName>
                                        </p:attrNameLst>
                                      </p:cBhvr>
                                      <p:tavLst>
                                        <p:tav tm="0">
                                          <p:val>
                                            <p:strVal val="#ppt_y"/>
                                          </p:val>
                                        </p:tav>
                                        <p:tav tm="100000">
                                          <p:val>
                                            <p:strVal val="#ppt_y"/>
                                          </p:val>
                                        </p:tav>
                                      </p:tavLst>
                                    </p:anim>
                                    <p:anim calcmode="lin" valueType="num">
                                      <p:cBhvr>
                                        <p:cTn id="21" dur="500" fill="hold"/>
                                        <p:tgtEl>
                                          <p:spTgt spid="48156"/>
                                        </p:tgtEl>
                                        <p:attrNameLst>
                                          <p:attrName>ppt_w</p:attrName>
                                        </p:attrNameLst>
                                      </p:cBhvr>
                                      <p:tavLst>
                                        <p:tav tm="0">
                                          <p:val>
                                            <p:fltVal val="0"/>
                                          </p:val>
                                        </p:tav>
                                        <p:tav tm="100000">
                                          <p:val>
                                            <p:strVal val="#ppt_w"/>
                                          </p:val>
                                        </p:tav>
                                      </p:tavLst>
                                    </p:anim>
                                    <p:anim calcmode="lin" valueType="num">
                                      <p:cBhvr>
                                        <p:cTn id="22" dur="500" fill="hold"/>
                                        <p:tgtEl>
                                          <p:spTgt spid="48156"/>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8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6" grpId="0" animBg="1" autoUpdateAnimBg="0"/>
      <p:bldP spid="48157"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81" name="Group 5"/>
          <p:cNvGrpSpPr/>
          <p:nvPr/>
        </p:nvGrpSpPr>
        <p:grpSpPr bwMode="auto">
          <a:xfrm>
            <a:off x="533400" y="1711325"/>
            <a:ext cx="8077200" cy="2936875"/>
            <a:chOff x="0" y="0"/>
            <a:chExt cx="5088" cy="1850"/>
          </a:xfrm>
        </p:grpSpPr>
        <p:sp>
          <p:nvSpPr>
            <p:cNvPr id="50182" name="Rectangle 5"/>
            <p:cNvSpPr>
              <a:spLocks noChangeArrowheads="1"/>
            </p:cNvSpPr>
            <p:nvPr/>
          </p:nvSpPr>
          <p:spPr bwMode="auto">
            <a:xfrm>
              <a:off x="1056" y="70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CS</a:t>
              </a:r>
              <a:endParaRPr lang="en-US" altLang="zh-CN" sz="1800"/>
            </a:p>
          </p:txBody>
        </p:sp>
        <p:sp>
          <p:nvSpPr>
            <p:cNvPr id="50183" name="Rectangle 6"/>
            <p:cNvSpPr>
              <a:spLocks noChangeArrowheads="1"/>
            </p:cNvSpPr>
            <p:nvPr/>
          </p:nvSpPr>
          <p:spPr bwMode="auto">
            <a:xfrm>
              <a:off x="480" y="70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800"/>
                <a:t>王杰</a:t>
              </a:r>
              <a:endParaRPr lang="zh-CN" altLang="en-US" sz="1800"/>
            </a:p>
          </p:txBody>
        </p:sp>
        <p:sp>
          <p:nvSpPr>
            <p:cNvPr id="50184" name="Rectangle 7"/>
            <p:cNvSpPr>
              <a:spLocks noChangeArrowheads="1"/>
            </p:cNvSpPr>
            <p:nvPr/>
          </p:nvSpPr>
          <p:spPr bwMode="auto">
            <a:xfrm>
              <a:off x="0" y="70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S003</a:t>
              </a:r>
              <a:endParaRPr lang="en-US" altLang="zh-CN" sz="1800"/>
            </a:p>
          </p:txBody>
        </p:sp>
        <p:sp>
          <p:nvSpPr>
            <p:cNvPr id="50185" name="Rectangle 8"/>
            <p:cNvSpPr>
              <a:spLocks noChangeArrowheads="1"/>
            </p:cNvSpPr>
            <p:nvPr/>
          </p:nvSpPr>
          <p:spPr bwMode="auto">
            <a:xfrm>
              <a:off x="1056" y="93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a:t>
              </a:r>
              <a:endParaRPr lang="en-US" altLang="zh-CN" sz="1800"/>
            </a:p>
          </p:txBody>
        </p:sp>
        <p:sp>
          <p:nvSpPr>
            <p:cNvPr id="50186" name="Rectangle 9"/>
            <p:cNvSpPr>
              <a:spLocks noChangeArrowheads="1"/>
            </p:cNvSpPr>
            <p:nvPr/>
          </p:nvSpPr>
          <p:spPr bwMode="auto">
            <a:xfrm>
              <a:off x="480" y="93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a:t>
              </a:r>
              <a:endParaRPr lang="en-US" altLang="zh-CN" sz="1800"/>
            </a:p>
          </p:txBody>
        </p:sp>
        <p:sp>
          <p:nvSpPr>
            <p:cNvPr id="50187" name="Rectangle 10"/>
            <p:cNvSpPr>
              <a:spLocks noChangeArrowheads="1"/>
            </p:cNvSpPr>
            <p:nvPr/>
          </p:nvSpPr>
          <p:spPr bwMode="auto">
            <a:xfrm>
              <a:off x="0" y="93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a:t>
              </a:r>
              <a:endParaRPr lang="en-US" altLang="zh-CN" sz="1800"/>
            </a:p>
          </p:txBody>
        </p:sp>
        <p:sp>
          <p:nvSpPr>
            <p:cNvPr id="50188" name="Rectangle 11"/>
            <p:cNvSpPr>
              <a:spLocks noChangeArrowheads="1"/>
            </p:cNvSpPr>
            <p:nvPr/>
          </p:nvSpPr>
          <p:spPr bwMode="auto">
            <a:xfrm>
              <a:off x="1056" y="47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CS</a:t>
              </a:r>
              <a:endParaRPr lang="en-US" altLang="zh-CN" sz="1800"/>
            </a:p>
          </p:txBody>
        </p:sp>
        <p:sp>
          <p:nvSpPr>
            <p:cNvPr id="50189" name="Rectangle 12"/>
            <p:cNvSpPr>
              <a:spLocks noChangeArrowheads="1"/>
            </p:cNvSpPr>
            <p:nvPr/>
          </p:nvSpPr>
          <p:spPr bwMode="auto">
            <a:xfrm>
              <a:off x="480" y="47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800"/>
                <a:t>张娜</a:t>
              </a:r>
              <a:endParaRPr lang="zh-CN" altLang="en-US" sz="1800"/>
            </a:p>
          </p:txBody>
        </p:sp>
        <p:sp>
          <p:nvSpPr>
            <p:cNvPr id="50190" name="Rectangle 13"/>
            <p:cNvSpPr>
              <a:spLocks noChangeArrowheads="1"/>
            </p:cNvSpPr>
            <p:nvPr/>
          </p:nvSpPr>
          <p:spPr bwMode="auto">
            <a:xfrm>
              <a:off x="0" y="47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S002</a:t>
              </a:r>
              <a:endParaRPr lang="en-US" altLang="zh-CN" sz="1800"/>
            </a:p>
          </p:txBody>
        </p:sp>
        <p:sp>
          <p:nvSpPr>
            <p:cNvPr id="50191" name="Rectangle 14"/>
            <p:cNvSpPr>
              <a:spLocks noChangeArrowheads="1"/>
            </p:cNvSpPr>
            <p:nvPr/>
          </p:nvSpPr>
          <p:spPr bwMode="auto">
            <a:xfrm>
              <a:off x="1056" y="24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CS</a:t>
              </a:r>
              <a:endParaRPr lang="en-US" altLang="zh-CN" sz="1800"/>
            </a:p>
          </p:txBody>
        </p:sp>
        <p:sp>
          <p:nvSpPr>
            <p:cNvPr id="50192" name="Rectangle 15"/>
            <p:cNvSpPr>
              <a:spLocks noChangeArrowheads="1"/>
            </p:cNvSpPr>
            <p:nvPr/>
          </p:nvSpPr>
          <p:spPr bwMode="auto">
            <a:xfrm>
              <a:off x="480" y="24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800"/>
                <a:t>李小明</a:t>
              </a:r>
              <a:endParaRPr lang="zh-CN" altLang="en-US" sz="1800"/>
            </a:p>
          </p:txBody>
        </p:sp>
        <p:sp>
          <p:nvSpPr>
            <p:cNvPr id="50193" name="Rectangle 16"/>
            <p:cNvSpPr>
              <a:spLocks noChangeArrowheads="1"/>
            </p:cNvSpPr>
            <p:nvPr/>
          </p:nvSpPr>
          <p:spPr bwMode="auto">
            <a:xfrm>
              <a:off x="0" y="24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S001</a:t>
              </a:r>
              <a:endParaRPr lang="en-US" altLang="zh-CN" sz="1800"/>
            </a:p>
          </p:txBody>
        </p:sp>
        <p:sp>
          <p:nvSpPr>
            <p:cNvPr id="50194" name="Line 17"/>
            <p:cNvSpPr>
              <a:spLocks noChangeShapeType="1"/>
            </p:cNvSpPr>
            <p:nvPr/>
          </p:nvSpPr>
          <p:spPr bwMode="auto">
            <a:xfrm>
              <a:off x="0" y="240"/>
              <a:ext cx="14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5" name="Line 18"/>
            <p:cNvSpPr>
              <a:spLocks noChangeShapeType="1"/>
            </p:cNvSpPr>
            <p:nvPr/>
          </p:nvSpPr>
          <p:spPr bwMode="auto">
            <a:xfrm>
              <a:off x="0" y="470"/>
              <a:ext cx="144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6" name="Line 19"/>
            <p:cNvSpPr>
              <a:spLocks noChangeShapeType="1"/>
            </p:cNvSpPr>
            <p:nvPr/>
          </p:nvSpPr>
          <p:spPr bwMode="auto">
            <a:xfrm>
              <a:off x="0" y="700"/>
              <a:ext cx="144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7" name="Line 20"/>
            <p:cNvSpPr>
              <a:spLocks noChangeShapeType="1"/>
            </p:cNvSpPr>
            <p:nvPr/>
          </p:nvSpPr>
          <p:spPr bwMode="auto">
            <a:xfrm>
              <a:off x="0" y="1160"/>
              <a:ext cx="14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8" name="Line 21"/>
            <p:cNvSpPr>
              <a:spLocks noChangeShapeType="1"/>
            </p:cNvSpPr>
            <p:nvPr/>
          </p:nvSpPr>
          <p:spPr bwMode="auto">
            <a:xfrm>
              <a:off x="0" y="240"/>
              <a:ext cx="0" cy="23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199" name="Line 22"/>
            <p:cNvSpPr>
              <a:spLocks noChangeShapeType="1"/>
            </p:cNvSpPr>
            <p:nvPr/>
          </p:nvSpPr>
          <p:spPr bwMode="auto">
            <a:xfrm>
              <a:off x="1440" y="240"/>
              <a:ext cx="0" cy="23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00" name="Line 23"/>
            <p:cNvSpPr>
              <a:spLocks noChangeShapeType="1"/>
            </p:cNvSpPr>
            <p:nvPr/>
          </p:nvSpPr>
          <p:spPr bwMode="auto">
            <a:xfrm>
              <a:off x="0" y="470"/>
              <a:ext cx="0" cy="23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01" name="Line 24"/>
            <p:cNvSpPr>
              <a:spLocks noChangeShapeType="1"/>
            </p:cNvSpPr>
            <p:nvPr/>
          </p:nvSpPr>
          <p:spPr bwMode="auto">
            <a:xfrm>
              <a:off x="1440" y="470"/>
              <a:ext cx="0" cy="23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02" name="Line 25"/>
            <p:cNvSpPr>
              <a:spLocks noChangeShapeType="1"/>
            </p:cNvSpPr>
            <p:nvPr/>
          </p:nvSpPr>
          <p:spPr bwMode="auto">
            <a:xfrm>
              <a:off x="0" y="700"/>
              <a:ext cx="0" cy="4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03" name="Line 26"/>
            <p:cNvSpPr>
              <a:spLocks noChangeShapeType="1"/>
            </p:cNvSpPr>
            <p:nvPr/>
          </p:nvSpPr>
          <p:spPr bwMode="auto">
            <a:xfrm>
              <a:off x="1440" y="700"/>
              <a:ext cx="0" cy="4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04" name="Line 27"/>
            <p:cNvSpPr>
              <a:spLocks noChangeShapeType="1"/>
            </p:cNvSpPr>
            <p:nvPr/>
          </p:nvSpPr>
          <p:spPr bwMode="auto">
            <a:xfrm>
              <a:off x="0" y="930"/>
              <a:ext cx="144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05" name="Rectangle 28"/>
            <p:cNvSpPr>
              <a:spLocks noChangeArrowheads="1"/>
            </p:cNvSpPr>
            <p:nvPr/>
          </p:nvSpPr>
          <p:spPr bwMode="auto">
            <a:xfrm>
              <a:off x="96" y="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S</a:t>
              </a:r>
              <a:endParaRPr lang="en-US" altLang="zh-CN" sz="1800">
                <a:latin typeface="Arial" panose="020B0604020202090204" pitchFamily="34" charset="0"/>
                <a:ea typeface="宋体" pitchFamily="2" charset="-122"/>
              </a:endParaRPr>
            </a:p>
          </p:txBody>
        </p:sp>
        <p:sp>
          <p:nvSpPr>
            <p:cNvPr id="50206" name="Rectangle 29"/>
            <p:cNvSpPr>
              <a:spLocks noChangeArrowheads="1"/>
            </p:cNvSpPr>
            <p:nvPr/>
          </p:nvSpPr>
          <p:spPr bwMode="auto">
            <a:xfrm>
              <a:off x="4752" y="470"/>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4</a:t>
              </a:r>
              <a:endParaRPr lang="en-US" altLang="zh-CN" sz="1800"/>
            </a:p>
          </p:txBody>
        </p:sp>
        <p:sp>
          <p:nvSpPr>
            <p:cNvPr id="50207" name="Rectangle 30"/>
            <p:cNvSpPr>
              <a:spLocks noChangeArrowheads="1"/>
            </p:cNvSpPr>
            <p:nvPr/>
          </p:nvSpPr>
          <p:spPr bwMode="auto">
            <a:xfrm>
              <a:off x="3888" y="470"/>
              <a:ext cx="8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800"/>
                <a:t>计算机原理</a:t>
              </a:r>
              <a:endParaRPr lang="zh-CN" altLang="en-US" sz="1800"/>
            </a:p>
          </p:txBody>
        </p:sp>
        <p:sp>
          <p:nvSpPr>
            <p:cNvPr id="50208" name="Rectangle 31"/>
            <p:cNvSpPr>
              <a:spLocks noChangeArrowheads="1"/>
            </p:cNvSpPr>
            <p:nvPr/>
          </p:nvSpPr>
          <p:spPr bwMode="auto">
            <a:xfrm>
              <a:off x="3504" y="47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C02</a:t>
              </a:r>
              <a:endParaRPr lang="en-US" altLang="zh-CN" sz="1800"/>
            </a:p>
          </p:txBody>
        </p:sp>
        <p:sp>
          <p:nvSpPr>
            <p:cNvPr id="50209" name="Rectangle 32"/>
            <p:cNvSpPr>
              <a:spLocks noChangeArrowheads="1"/>
            </p:cNvSpPr>
            <p:nvPr/>
          </p:nvSpPr>
          <p:spPr bwMode="auto">
            <a:xfrm>
              <a:off x="4752" y="700"/>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a:t>
              </a:r>
              <a:endParaRPr lang="en-US" altLang="zh-CN" sz="1800"/>
            </a:p>
          </p:txBody>
        </p:sp>
        <p:sp>
          <p:nvSpPr>
            <p:cNvPr id="50210" name="Rectangle 33"/>
            <p:cNvSpPr>
              <a:spLocks noChangeArrowheads="1"/>
            </p:cNvSpPr>
            <p:nvPr/>
          </p:nvSpPr>
          <p:spPr bwMode="auto">
            <a:xfrm>
              <a:off x="3888" y="700"/>
              <a:ext cx="8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a:t>
              </a:r>
              <a:endParaRPr lang="en-US" altLang="zh-CN" sz="1800"/>
            </a:p>
          </p:txBody>
        </p:sp>
        <p:sp>
          <p:nvSpPr>
            <p:cNvPr id="50211" name="Rectangle 34"/>
            <p:cNvSpPr>
              <a:spLocks noChangeArrowheads="1"/>
            </p:cNvSpPr>
            <p:nvPr/>
          </p:nvSpPr>
          <p:spPr bwMode="auto">
            <a:xfrm>
              <a:off x="3504" y="70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a:t>
              </a:r>
              <a:endParaRPr lang="en-US" altLang="zh-CN" sz="1800"/>
            </a:p>
          </p:txBody>
        </p:sp>
        <p:sp>
          <p:nvSpPr>
            <p:cNvPr id="50212" name="Rectangle 35"/>
            <p:cNvSpPr>
              <a:spLocks noChangeArrowheads="1"/>
            </p:cNvSpPr>
            <p:nvPr/>
          </p:nvSpPr>
          <p:spPr bwMode="auto">
            <a:xfrm>
              <a:off x="4752" y="240"/>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3</a:t>
              </a:r>
              <a:endParaRPr lang="en-US" altLang="zh-CN" sz="1800"/>
            </a:p>
          </p:txBody>
        </p:sp>
        <p:sp>
          <p:nvSpPr>
            <p:cNvPr id="50213" name="Rectangle 36"/>
            <p:cNvSpPr>
              <a:spLocks noChangeArrowheads="1"/>
            </p:cNvSpPr>
            <p:nvPr/>
          </p:nvSpPr>
          <p:spPr bwMode="auto">
            <a:xfrm>
              <a:off x="3888" y="240"/>
              <a:ext cx="8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zh-CN" altLang="en-US" sz="1800"/>
                <a:t>高等数学</a:t>
              </a:r>
              <a:endParaRPr lang="zh-CN" altLang="en-US" sz="1800"/>
            </a:p>
          </p:txBody>
        </p:sp>
        <p:sp>
          <p:nvSpPr>
            <p:cNvPr id="50214" name="Rectangle 37"/>
            <p:cNvSpPr>
              <a:spLocks noChangeArrowheads="1"/>
            </p:cNvSpPr>
            <p:nvPr/>
          </p:nvSpPr>
          <p:spPr bwMode="auto">
            <a:xfrm>
              <a:off x="3504" y="24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C01</a:t>
              </a:r>
              <a:endParaRPr lang="en-US" altLang="zh-CN" sz="1800"/>
            </a:p>
          </p:txBody>
        </p:sp>
        <p:sp>
          <p:nvSpPr>
            <p:cNvPr id="50215" name="Line 38"/>
            <p:cNvSpPr>
              <a:spLocks noChangeShapeType="1"/>
            </p:cNvSpPr>
            <p:nvPr/>
          </p:nvSpPr>
          <p:spPr bwMode="auto">
            <a:xfrm>
              <a:off x="3504" y="240"/>
              <a:ext cx="158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6" name="Line 39"/>
            <p:cNvSpPr>
              <a:spLocks noChangeShapeType="1"/>
            </p:cNvSpPr>
            <p:nvPr/>
          </p:nvSpPr>
          <p:spPr bwMode="auto">
            <a:xfrm>
              <a:off x="3504" y="470"/>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7" name="Line 40"/>
            <p:cNvSpPr>
              <a:spLocks noChangeShapeType="1"/>
            </p:cNvSpPr>
            <p:nvPr/>
          </p:nvSpPr>
          <p:spPr bwMode="auto">
            <a:xfrm>
              <a:off x="3504" y="930"/>
              <a:ext cx="158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8" name="Line 41"/>
            <p:cNvSpPr>
              <a:spLocks noChangeShapeType="1"/>
            </p:cNvSpPr>
            <p:nvPr/>
          </p:nvSpPr>
          <p:spPr bwMode="auto">
            <a:xfrm>
              <a:off x="3504" y="240"/>
              <a:ext cx="0" cy="69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19" name="Line 42"/>
            <p:cNvSpPr>
              <a:spLocks noChangeShapeType="1"/>
            </p:cNvSpPr>
            <p:nvPr/>
          </p:nvSpPr>
          <p:spPr bwMode="auto">
            <a:xfrm>
              <a:off x="5088" y="240"/>
              <a:ext cx="0" cy="69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20" name="Line 43"/>
            <p:cNvSpPr>
              <a:spLocks noChangeShapeType="1"/>
            </p:cNvSpPr>
            <p:nvPr/>
          </p:nvSpPr>
          <p:spPr bwMode="auto">
            <a:xfrm>
              <a:off x="3504" y="700"/>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21" name="Rectangle 44"/>
            <p:cNvSpPr>
              <a:spLocks noChangeArrowheads="1"/>
            </p:cNvSpPr>
            <p:nvPr/>
          </p:nvSpPr>
          <p:spPr bwMode="auto">
            <a:xfrm>
              <a:off x="3600" y="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C</a:t>
              </a:r>
              <a:endParaRPr lang="en-US" altLang="zh-CN" sz="1800">
                <a:latin typeface="Arial" panose="020B0604020202090204" pitchFamily="34" charset="0"/>
                <a:ea typeface="宋体" pitchFamily="2" charset="-122"/>
              </a:endParaRPr>
            </a:p>
          </p:txBody>
        </p:sp>
        <p:sp>
          <p:nvSpPr>
            <p:cNvPr id="50222" name="Rectangle 45"/>
            <p:cNvSpPr>
              <a:spLocks noChangeArrowheads="1"/>
            </p:cNvSpPr>
            <p:nvPr/>
          </p:nvSpPr>
          <p:spPr bwMode="auto">
            <a:xfrm>
              <a:off x="2832" y="70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65</a:t>
              </a:r>
              <a:endParaRPr lang="en-US" altLang="zh-CN" sz="1800"/>
            </a:p>
          </p:txBody>
        </p:sp>
        <p:sp>
          <p:nvSpPr>
            <p:cNvPr id="50223" name="Rectangle 46"/>
            <p:cNvSpPr>
              <a:spLocks noChangeArrowheads="1"/>
            </p:cNvSpPr>
            <p:nvPr/>
          </p:nvSpPr>
          <p:spPr bwMode="auto">
            <a:xfrm>
              <a:off x="2256" y="70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C01</a:t>
              </a:r>
              <a:endParaRPr lang="en-US" altLang="zh-CN" sz="1800"/>
            </a:p>
          </p:txBody>
        </p:sp>
        <p:sp>
          <p:nvSpPr>
            <p:cNvPr id="50224" name="Rectangle 47"/>
            <p:cNvSpPr>
              <a:spLocks noChangeArrowheads="1"/>
            </p:cNvSpPr>
            <p:nvPr/>
          </p:nvSpPr>
          <p:spPr bwMode="auto">
            <a:xfrm>
              <a:off x="1776" y="70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S002</a:t>
              </a:r>
              <a:endParaRPr lang="en-US" altLang="zh-CN" sz="1800"/>
            </a:p>
          </p:txBody>
        </p:sp>
        <p:sp>
          <p:nvSpPr>
            <p:cNvPr id="50225" name="Rectangle 48"/>
            <p:cNvSpPr>
              <a:spLocks noChangeArrowheads="1"/>
            </p:cNvSpPr>
            <p:nvPr/>
          </p:nvSpPr>
          <p:spPr bwMode="auto">
            <a:xfrm>
              <a:off x="2832" y="93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84</a:t>
              </a:r>
              <a:endParaRPr lang="en-US" altLang="zh-CN" sz="1800"/>
            </a:p>
          </p:txBody>
        </p:sp>
        <p:sp>
          <p:nvSpPr>
            <p:cNvPr id="50226" name="Rectangle 49"/>
            <p:cNvSpPr>
              <a:spLocks noChangeArrowheads="1"/>
            </p:cNvSpPr>
            <p:nvPr/>
          </p:nvSpPr>
          <p:spPr bwMode="auto">
            <a:xfrm>
              <a:off x="2256" y="93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C02</a:t>
              </a:r>
              <a:endParaRPr lang="en-US" altLang="zh-CN" sz="1800"/>
            </a:p>
          </p:txBody>
        </p:sp>
        <p:sp>
          <p:nvSpPr>
            <p:cNvPr id="50227" name="Rectangle 50"/>
            <p:cNvSpPr>
              <a:spLocks noChangeArrowheads="1"/>
            </p:cNvSpPr>
            <p:nvPr/>
          </p:nvSpPr>
          <p:spPr bwMode="auto">
            <a:xfrm>
              <a:off x="1776" y="93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S002</a:t>
              </a:r>
              <a:endParaRPr lang="en-US" altLang="zh-CN" sz="1800"/>
            </a:p>
          </p:txBody>
        </p:sp>
        <p:sp>
          <p:nvSpPr>
            <p:cNvPr id="50228" name="Rectangle 51"/>
            <p:cNvSpPr>
              <a:spLocks noChangeArrowheads="1"/>
            </p:cNvSpPr>
            <p:nvPr/>
          </p:nvSpPr>
          <p:spPr bwMode="auto">
            <a:xfrm>
              <a:off x="2832" y="116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91</a:t>
              </a:r>
              <a:endParaRPr lang="en-US" altLang="zh-CN" sz="1800"/>
            </a:p>
          </p:txBody>
        </p:sp>
        <p:sp>
          <p:nvSpPr>
            <p:cNvPr id="50229" name="Rectangle 52"/>
            <p:cNvSpPr>
              <a:spLocks noChangeArrowheads="1"/>
            </p:cNvSpPr>
            <p:nvPr/>
          </p:nvSpPr>
          <p:spPr bwMode="auto">
            <a:xfrm>
              <a:off x="2256" y="116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C01</a:t>
              </a:r>
              <a:endParaRPr lang="en-US" altLang="zh-CN" sz="1800"/>
            </a:p>
          </p:txBody>
        </p:sp>
        <p:sp>
          <p:nvSpPr>
            <p:cNvPr id="50230" name="Rectangle 53"/>
            <p:cNvSpPr>
              <a:spLocks noChangeArrowheads="1"/>
            </p:cNvSpPr>
            <p:nvPr/>
          </p:nvSpPr>
          <p:spPr bwMode="auto">
            <a:xfrm>
              <a:off x="1776" y="116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S003</a:t>
              </a:r>
              <a:endParaRPr lang="en-US" altLang="zh-CN" sz="1800"/>
            </a:p>
          </p:txBody>
        </p:sp>
        <p:sp>
          <p:nvSpPr>
            <p:cNvPr id="50231" name="Rectangle 54"/>
            <p:cNvSpPr>
              <a:spLocks noChangeArrowheads="1"/>
            </p:cNvSpPr>
            <p:nvPr/>
          </p:nvSpPr>
          <p:spPr bwMode="auto">
            <a:xfrm>
              <a:off x="2832" y="139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85</a:t>
              </a:r>
              <a:endParaRPr lang="en-US" altLang="zh-CN" sz="1800"/>
            </a:p>
          </p:txBody>
        </p:sp>
        <p:sp>
          <p:nvSpPr>
            <p:cNvPr id="50232" name="Rectangle 55"/>
            <p:cNvSpPr>
              <a:spLocks noChangeArrowheads="1"/>
            </p:cNvSpPr>
            <p:nvPr/>
          </p:nvSpPr>
          <p:spPr bwMode="auto">
            <a:xfrm>
              <a:off x="2256" y="139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C02</a:t>
              </a:r>
              <a:endParaRPr lang="en-US" altLang="zh-CN" sz="1800"/>
            </a:p>
          </p:txBody>
        </p:sp>
        <p:sp>
          <p:nvSpPr>
            <p:cNvPr id="50233" name="Rectangle 56"/>
            <p:cNvSpPr>
              <a:spLocks noChangeArrowheads="1"/>
            </p:cNvSpPr>
            <p:nvPr/>
          </p:nvSpPr>
          <p:spPr bwMode="auto">
            <a:xfrm>
              <a:off x="1776" y="139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S003</a:t>
              </a:r>
              <a:endParaRPr lang="en-US" altLang="zh-CN" sz="1800"/>
            </a:p>
          </p:txBody>
        </p:sp>
        <p:sp>
          <p:nvSpPr>
            <p:cNvPr id="50234" name="Rectangle 57"/>
            <p:cNvSpPr>
              <a:spLocks noChangeArrowheads="1"/>
            </p:cNvSpPr>
            <p:nvPr/>
          </p:nvSpPr>
          <p:spPr bwMode="auto">
            <a:xfrm>
              <a:off x="2832" y="162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a:t>
              </a:r>
              <a:endParaRPr lang="en-US" altLang="zh-CN" sz="1800"/>
            </a:p>
          </p:txBody>
        </p:sp>
        <p:sp>
          <p:nvSpPr>
            <p:cNvPr id="50235" name="Rectangle 58"/>
            <p:cNvSpPr>
              <a:spLocks noChangeArrowheads="1"/>
            </p:cNvSpPr>
            <p:nvPr/>
          </p:nvSpPr>
          <p:spPr bwMode="auto">
            <a:xfrm>
              <a:off x="2256" y="162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a:t>
              </a:r>
              <a:endParaRPr lang="en-US" altLang="zh-CN" sz="1800"/>
            </a:p>
          </p:txBody>
        </p:sp>
        <p:sp>
          <p:nvSpPr>
            <p:cNvPr id="50236" name="Rectangle 59"/>
            <p:cNvSpPr>
              <a:spLocks noChangeArrowheads="1"/>
            </p:cNvSpPr>
            <p:nvPr/>
          </p:nvSpPr>
          <p:spPr bwMode="auto">
            <a:xfrm>
              <a:off x="1776" y="162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a:t>
              </a:r>
              <a:endParaRPr lang="en-US" altLang="zh-CN" sz="1800"/>
            </a:p>
          </p:txBody>
        </p:sp>
        <p:sp>
          <p:nvSpPr>
            <p:cNvPr id="50237" name="Rectangle 60"/>
            <p:cNvSpPr>
              <a:spLocks noChangeArrowheads="1"/>
            </p:cNvSpPr>
            <p:nvPr/>
          </p:nvSpPr>
          <p:spPr bwMode="auto">
            <a:xfrm>
              <a:off x="2832" y="47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78</a:t>
              </a:r>
              <a:endParaRPr lang="en-US" altLang="zh-CN" sz="1800"/>
            </a:p>
          </p:txBody>
        </p:sp>
        <p:sp>
          <p:nvSpPr>
            <p:cNvPr id="50238" name="Rectangle 61"/>
            <p:cNvSpPr>
              <a:spLocks noChangeArrowheads="1"/>
            </p:cNvSpPr>
            <p:nvPr/>
          </p:nvSpPr>
          <p:spPr bwMode="auto">
            <a:xfrm>
              <a:off x="2256" y="47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C02</a:t>
              </a:r>
              <a:endParaRPr lang="en-US" altLang="zh-CN" sz="1800"/>
            </a:p>
          </p:txBody>
        </p:sp>
        <p:sp>
          <p:nvSpPr>
            <p:cNvPr id="50239" name="Rectangle 62"/>
            <p:cNvSpPr>
              <a:spLocks noChangeArrowheads="1"/>
            </p:cNvSpPr>
            <p:nvPr/>
          </p:nvSpPr>
          <p:spPr bwMode="auto">
            <a:xfrm>
              <a:off x="1776" y="47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S001</a:t>
              </a:r>
              <a:endParaRPr lang="en-US" altLang="zh-CN" sz="1800"/>
            </a:p>
          </p:txBody>
        </p:sp>
        <p:sp>
          <p:nvSpPr>
            <p:cNvPr id="50240" name="Rectangle 63"/>
            <p:cNvSpPr>
              <a:spLocks noChangeArrowheads="1"/>
            </p:cNvSpPr>
            <p:nvPr/>
          </p:nvSpPr>
          <p:spPr bwMode="auto">
            <a:xfrm>
              <a:off x="2832" y="24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80</a:t>
              </a:r>
              <a:endParaRPr lang="en-US" altLang="zh-CN" sz="1800"/>
            </a:p>
          </p:txBody>
        </p:sp>
        <p:sp>
          <p:nvSpPr>
            <p:cNvPr id="50241" name="Rectangle 64"/>
            <p:cNvSpPr>
              <a:spLocks noChangeArrowheads="1"/>
            </p:cNvSpPr>
            <p:nvPr/>
          </p:nvSpPr>
          <p:spPr bwMode="auto">
            <a:xfrm>
              <a:off x="2256" y="24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C01</a:t>
              </a:r>
              <a:endParaRPr lang="en-US" altLang="zh-CN" sz="1800"/>
            </a:p>
          </p:txBody>
        </p:sp>
        <p:sp>
          <p:nvSpPr>
            <p:cNvPr id="50242" name="Rectangle 65"/>
            <p:cNvSpPr>
              <a:spLocks noChangeArrowheads="1"/>
            </p:cNvSpPr>
            <p:nvPr/>
          </p:nvSpPr>
          <p:spPr bwMode="auto">
            <a:xfrm>
              <a:off x="1776" y="240"/>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buFont typeface="Wingdings" panose="05000000000000000000" pitchFamily="2" charset="2"/>
                <a:buNone/>
              </a:pPr>
              <a:r>
                <a:rPr lang="en-US" altLang="zh-CN" sz="1800"/>
                <a:t>S001</a:t>
              </a:r>
              <a:endParaRPr lang="en-US" altLang="zh-CN" sz="1800"/>
            </a:p>
          </p:txBody>
        </p:sp>
        <p:sp>
          <p:nvSpPr>
            <p:cNvPr id="50243" name="Line 66"/>
            <p:cNvSpPr>
              <a:spLocks noChangeShapeType="1"/>
            </p:cNvSpPr>
            <p:nvPr/>
          </p:nvSpPr>
          <p:spPr bwMode="auto">
            <a:xfrm>
              <a:off x="1776" y="240"/>
              <a:ext cx="14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44" name="Line 67"/>
            <p:cNvSpPr>
              <a:spLocks noChangeShapeType="1"/>
            </p:cNvSpPr>
            <p:nvPr/>
          </p:nvSpPr>
          <p:spPr bwMode="auto">
            <a:xfrm>
              <a:off x="1776" y="470"/>
              <a:ext cx="144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45" name="Line 68"/>
            <p:cNvSpPr>
              <a:spLocks noChangeShapeType="1"/>
            </p:cNvSpPr>
            <p:nvPr/>
          </p:nvSpPr>
          <p:spPr bwMode="auto">
            <a:xfrm>
              <a:off x="1776" y="700"/>
              <a:ext cx="144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46" name="Line 69"/>
            <p:cNvSpPr>
              <a:spLocks noChangeShapeType="1"/>
            </p:cNvSpPr>
            <p:nvPr/>
          </p:nvSpPr>
          <p:spPr bwMode="auto">
            <a:xfrm>
              <a:off x="1776" y="1850"/>
              <a:ext cx="14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47" name="Line 70"/>
            <p:cNvSpPr>
              <a:spLocks noChangeShapeType="1"/>
            </p:cNvSpPr>
            <p:nvPr/>
          </p:nvSpPr>
          <p:spPr bwMode="auto">
            <a:xfrm>
              <a:off x="1776" y="240"/>
              <a:ext cx="0" cy="23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48" name="Line 71"/>
            <p:cNvSpPr>
              <a:spLocks noChangeShapeType="1"/>
            </p:cNvSpPr>
            <p:nvPr/>
          </p:nvSpPr>
          <p:spPr bwMode="auto">
            <a:xfrm>
              <a:off x="3216" y="240"/>
              <a:ext cx="0" cy="23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49" name="Line 72"/>
            <p:cNvSpPr>
              <a:spLocks noChangeShapeType="1"/>
            </p:cNvSpPr>
            <p:nvPr/>
          </p:nvSpPr>
          <p:spPr bwMode="auto">
            <a:xfrm>
              <a:off x="1776" y="470"/>
              <a:ext cx="0" cy="23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50" name="Line 73"/>
            <p:cNvSpPr>
              <a:spLocks noChangeShapeType="1"/>
            </p:cNvSpPr>
            <p:nvPr/>
          </p:nvSpPr>
          <p:spPr bwMode="auto">
            <a:xfrm>
              <a:off x="3216" y="470"/>
              <a:ext cx="0" cy="23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51" name="Line 74"/>
            <p:cNvSpPr>
              <a:spLocks noChangeShapeType="1"/>
            </p:cNvSpPr>
            <p:nvPr/>
          </p:nvSpPr>
          <p:spPr bwMode="auto">
            <a:xfrm>
              <a:off x="1776" y="700"/>
              <a:ext cx="0" cy="11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52" name="Line 75"/>
            <p:cNvSpPr>
              <a:spLocks noChangeShapeType="1"/>
            </p:cNvSpPr>
            <p:nvPr/>
          </p:nvSpPr>
          <p:spPr bwMode="auto">
            <a:xfrm>
              <a:off x="3216" y="700"/>
              <a:ext cx="0" cy="11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253" name="Line 76"/>
            <p:cNvSpPr>
              <a:spLocks noChangeShapeType="1"/>
            </p:cNvSpPr>
            <p:nvPr/>
          </p:nvSpPr>
          <p:spPr bwMode="auto">
            <a:xfrm>
              <a:off x="1776" y="1620"/>
              <a:ext cx="144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54" name="Line 77"/>
            <p:cNvSpPr>
              <a:spLocks noChangeShapeType="1"/>
            </p:cNvSpPr>
            <p:nvPr/>
          </p:nvSpPr>
          <p:spPr bwMode="auto">
            <a:xfrm>
              <a:off x="1776" y="1390"/>
              <a:ext cx="144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55" name="Line 78"/>
            <p:cNvSpPr>
              <a:spLocks noChangeShapeType="1"/>
            </p:cNvSpPr>
            <p:nvPr/>
          </p:nvSpPr>
          <p:spPr bwMode="auto">
            <a:xfrm>
              <a:off x="1776" y="1160"/>
              <a:ext cx="144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56" name="Line 79"/>
            <p:cNvSpPr>
              <a:spLocks noChangeShapeType="1"/>
            </p:cNvSpPr>
            <p:nvPr/>
          </p:nvSpPr>
          <p:spPr bwMode="auto">
            <a:xfrm>
              <a:off x="1776" y="930"/>
              <a:ext cx="144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57" name="Rectangle 80"/>
            <p:cNvSpPr>
              <a:spLocks noChangeArrowheads="1"/>
            </p:cNvSpPr>
            <p:nvPr/>
          </p:nvSpPr>
          <p:spPr bwMode="auto">
            <a:xfrm>
              <a:off x="1872" y="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en-US" altLang="zh-CN" sz="1800">
                  <a:latin typeface="Arial" panose="020B0604020202090204" pitchFamily="34" charset="0"/>
                  <a:ea typeface="宋体" pitchFamily="2" charset="-122"/>
                </a:rPr>
                <a:t>SC</a:t>
              </a:r>
              <a:endParaRPr lang="en-US" altLang="zh-CN" sz="1800">
                <a:latin typeface="Arial" panose="020B0604020202090204" pitchFamily="34" charset="0"/>
                <a:ea typeface="宋体" pitchFamily="2" charset="-122"/>
              </a:endParaRPr>
            </a:p>
          </p:txBody>
        </p:sp>
        <p:sp>
          <p:nvSpPr>
            <p:cNvPr id="50258" name="Line 81"/>
            <p:cNvSpPr>
              <a:spLocks noChangeShapeType="1"/>
            </p:cNvSpPr>
            <p:nvPr/>
          </p:nvSpPr>
          <p:spPr bwMode="auto">
            <a:xfrm>
              <a:off x="1392" y="384"/>
              <a:ext cx="38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9" name="Line 82"/>
            <p:cNvSpPr>
              <a:spLocks noChangeShapeType="1"/>
            </p:cNvSpPr>
            <p:nvPr/>
          </p:nvSpPr>
          <p:spPr bwMode="auto">
            <a:xfrm>
              <a:off x="1392" y="432"/>
              <a:ext cx="384" cy="144"/>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0" name="Line 83"/>
            <p:cNvSpPr>
              <a:spLocks noChangeShapeType="1"/>
            </p:cNvSpPr>
            <p:nvPr/>
          </p:nvSpPr>
          <p:spPr bwMode="auto">
            <a:xfrm>
              <a:off x="1392" y="576"/>
              <a:ext cx="384" cy="24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1" name="Line 84"/>
            <p:cNvSpPr>
              <a:spLocks noChangeShapeType="1"/>
            </p:cNvSpPr>
            <p:nvPr/>
          </p:nvSpPr>
          <p:spPr bwMode="auto">
            <a:xfrm>
              <a:off x="1392" y="624"/>
              <a:ext cx="384" cy="43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2" name="Line 85"/>
            <p:cNvSpPr>
              <a:spLocks noChangeShapeType="1"/>
            </p:cNvSpPr>
            <p:nvPr/>
          </p:nvSpPr>
          <p:spPr bwMode="auto">
            <a:xfrm>
              <a:off x="1392" y="768"/>
              <a:ext cx="384" cy="48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3" name="Line 86"/>
            <p:cNvSpPr>
              <a:spLocks noChangeShapeType="1"/>
            </p:cNvSpPr>
            <p:nvPr/>
          </p:nvSpPr>
          <p:spPr bwMode="auto">
            <a:xfrm>
              <a:off x="1392" y="864"/>
              <a:ext cx="432" cy="624"/>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4" name="Line 87"/>
            <p:cNvSpPr>
              <a:spLocks noChangeShapeType="1"/>
            </p:cNvSpPr>
            <p:nvPr/>
          </p:nvSpPr>
          <p:spPr bwMode="auto">
            <a:xfrm flipH="1">
              <a:off x="3168" y="336"/>
              <a:ext cx="336"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5" name="Line 88"/>
            <p:cNvSpPr>
              <a:spLocks noChangeShapeType="1"/>
            </p:cNvSpPr>
            <p:nvPr/>
          </p:nvSpPr>
          <p:spPr bwMode="auto">
            <a:xfrm flipH="1">
              <a:off x="3168" y="384"/>
              <a:ext cx="336" cy="43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6" name="Line 89"/>
            <p:cNvSpPr>
              <a:spLocks noChangeShapeType="1"/>
            </p:cNvSpPr>
            <p:nvPr/>
          </p:nvSpPr>
          <p:spPr bwMode="auto">
            <a:xfrm flipH="1">
              <a:off x="3120" y="432"/>
              <a:ext cx="384" cy="864"/>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7" name="Line 90"/>
            <p:cNvSpPr>
              <a:spLocks noChangeShapeType="1"/>
            </p:cNvSpPr>
            <p:nvPr/>
          </p:nvSpPr>
          <p:spPr bwMode="auto">
            <a:xfrm flipH="1">
              <a:off x="3168" y="537"/>
              <a:ext cx="336"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8" name="Line 91"/>
            <p:cNvSpPr>
              <a:spLocks noChangeShapeType="1"/>
            </p:cNvSpPr>
            <p:nvPr/>
          </p:nvSpPr>
          <p:spPr bwMode="auto">
            <a:xfrm flipH="1">
              <a:off x="3168" y="576"/>
              <a:ext cx="336" cy="43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9" name="Line 92"/>
            <p:cNvSpPr>
              <a:spLocks noChangeShapeType="1"/>
            </p:cNvSpPr>
            <p:nvPr/>
          </p:nvSpPr>
          <p:spPr bwMode="auto">
            <a:xfrm flipH="1">
              <a:off x="3120" y="624"/>
              <a:ext cx="384" cy="864"/>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4"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95"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96"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97"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98" name="Rectangle 3"/>
          <p:cNvSpPr txBox="1">
            <a:spLocks noChangeArrowheads="1"/>
          </p:cNvSpPr>
          <p:nvPr/>
        </p:nvSpPr>
        <p:spPr>
          <a:xfrm>
            <a:off x="342900" y="1156513"/>
            <a:ext cx="8458200" cy="54927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t>网状模型</a:t>
            </a:r>
            <a:r>
              <a:rPr lang="zh-CN" altLang="zh-CN" dirty="0"/>
              <a:t>示意图：</a:t>
            </a:r>
            <a:endParaRPr lang="zh-CN"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9" name="Rectangle 3"/>
          <p:cNvSpPr txBox="1">
            <a:spLocks noChangeArrowheads="1"/>
          </p:cNvSpPr>
          <p:nvPr/>
        </p:nvSpPr>
        <p:spPr>
          <a:xfrm>
            <a:off x="381000" y="1272463"/>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dirty="0"/>
              <a:t>操纵与约束</a:t>
            </a:r>
            <a:endParaRPr lang="zh-CN" altLang="en-US" dirty="0"/>
          </a:p>
          <a:p>
            <a:pPr lvl="1"/>
            <a:r>
              <a:rPr lang="zh-CN" altLang="en-US" dirty="0"/>
              <a:t>操纵同层次模型</a:t>
            </a:r>
            <a:endParaRPr lang="zh-CN" altLang="en-US" dirty="0"/>
          </a:p>
          <a:p>
            <a:pPr lvl="1"/>
            <a:r>
              <a:rPr lang="zh-CN" altLang="en-US" dirty="0"/>
              <a:t>支持码</a:t>
            </a:r>
            <a:r>
              <a:rPr lang="en-US" altLang="zh-CN" dirty="0"/>
              <a:t>(</a:t>
            </a:r>
            <a:r>
              <a:rPr lang="zh-CN" altLang="en-US" dirty="0"/>
              <a:t>对应实体标识符</a:t>
            </a:r>
            <a:r>
              <a:rPr lang="en-US" altLang="zh-CN" dirty="0"/>
              <a:t>)</a:t>
            </a:r>
            <a:endParaRPr lang="en-US" altLang="zh-CN" dirty="0"/>
          </a:p>
          <a:p>
            <a:pPr lvl="1"/>
            <a:r>
              <a:rPr lang="zh-CN" altLang="en-US" dirty="0"/>
              <a:t>双亲结点与子女结点间有一对多的联系</a:t>
            </a:r>
            <a:endParaRPr lang="zh-CN" altLang="en-US" dirty="0"/>
          </a:p>
          <a:p>
            <a:pPr lvl="1"/>
            <a:r>
              <a:rPr lang="zh-CN" altLang="en-US" dirty="0"/>
              <a:t>支持双亲结点与子女结点间的某些约束</a:t>
            </a:r>
            <a:endParaRPr lang="zh-CN" altLang="en-US" dirty="0"/>
          </a:p>
          <a:p>
            <a:r>
              <a:rPr lang="zh-CN" altLang="en-US" dirty="0"/>
              <a:t>存储结构－－链式存储</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9" name="Rectangle 3"/>
          <p:cNvSpPr txBox="1">
            <a:spLocks noChangeArrowheads="1"/>
          </p:cNvSpPr>
          <p:nvPr/>
        </p:nvSpPr>
        <p:spPr>
          <a:xfrm>
            <a:off x="381000" y="1276928"/>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r>
              <a:rPr lang="zh-CN" altLang="en-US" dirty="0"/>
              <a:t>优点</a:t>
            </a:r>
            <a:endParaRPr lang="zh-CN" altLang="en-US" dirty="0"/>
          </a:p>
          <a:p>
            <a:pPr lvl="1" algn="just"/>
            <a:r>
              <a:rPr lang="zh-CN" altLang="en-US" sz="2000" dirty="0"/>
              <a:t>能够更为直接地描述现实世界，如一个结点可以有多个双亲</a:t>
            </a:r>
            <a:endParaRPr lang="zh-CN" altLang="en-US" sz="2000" dirty="0"/>
          </a:p>
          <a:p>
            <a:pPr lvl="1" algn="just"/>
            <a:r>
              <a:rPr lang="zh-CN" altLang="en-US" sz="2000" dirty="0"/>
              <a:t>具有良好的性能，存取效率较高</a:t>
            </a:r>
            <a:endParaRPr lang="zh-CN" altLang="en-US" sz="2000" dirty="0"/>
          </a:p>
          <a:p>
            <a:r>
              <a:rPr lang="zh-CN" altLang="en-US" dirty="0"/>
              <a:t>缺点</a:t>
            </a:r>
            <a:endParaRPr lang="zh-CN" altLang="en-US" dirty="0"/>
          </a:p>
          <a:p>
            <a:pPr lvl="1"/>
            <a:r>
              <a:rPr lang="zh-CN" altLang="en-US" sz="2000" dirty="0"/>
              <a:t>结构比较复杂，而且随着应用环境的扩大，数据库的结构就变得越来越复杂，不利于最终用户掌握</a:t>
            </a:r>
            <a:endParaRPr lang="zh-CN" altLang="en-US" sz="2000" dirty="0"/>
          </a:p>
          <a:p>
            <a:pPr lvl="1"/>
            <a:r>
              <a:rPr lang="en-US" altLang="zh-CN" sz="2000" dirty="0"/>
              <a:t>DDL</a:t>
            </a:r>
            <a:r>
              <a:rPr lang="zh-CN" altLang="en-US" sz="2000" dirty="0"/>
              <a:t>、</a:t>
            </a:r>
            <a:r>
              <a:rPr lang="en-US" altLang="zh-CN" sz="2000" dirty="0"/>
              <a:t>DML</a:t>
            </a:r>
            <a:r>
              <a:rPr lang="zh-CN" altLang="en-US" sz="2000" dirty="0"/>
              <a:t>语言复杂，用户不容易使用</a:t>
            </a:r>
            <a:endParaRPr lang="zh-CN" altLang="en-US" dirty="0"/>
          </a:p>
          <a:p>
            <a:r>
              <a:rPr lang="zh-CN" altLang="en-US" dirty="0"/>
              <a:t>规范：</a:t>
            </a:r>
            <a:r>
              <a:rPr lang="en-US" altLang="zh-CN" dirty="0"/>
              <a:t>DBTG</a:t>
            </a:r>
            <a:r>
              <a:rPr lang="zh-CN" altLang="en-US" dirty="0"/>
              <a:t>系统，亦称</a:t>
            </a:r>
            <a:r>
              <a:rPr lang="en-US" altLang="zh-CN" dirty="0"/>
              <a:t>CODASYL</a:t>
            </a:r>
            <a:r>
              <a:rPr lang="zh-CN" altLang="en-US" dirty="0"/>
              <a:t>系统</a:t>
            </a:r>
            <a:r>
              <a:rPr lang="en-US" altLang="zh-CN" dirty="0"/>
              <a:t>(1970's)</a:t>
            </a:r>
            <a:endParaRPr lang="en-US" altLang="zh-CN" dirty="0"/>
          </a:p>
          <a:p>
            <a:pPr algn="just"/>
            <a:r>
              <a:rPr lang="zh-CN" altLang="en-US" dirty="0"/>
              <a:t>实际系统</a:t>
            </a:r>
            <a:endParaRPr lang="zh-CN" altLang="en-US" dirty="0"/>
          </a:p>
          <a:p>
            <a:pPr lvl="1" algn="just"/>
            <a:r>
              <a:rPr lang="en-US" altLang="zh-CN" sz="2000" dirty="0" err="1"/>
              <a:t>Cullinet</a:t>
            </a:r>
            <a:r>
              <a:rPr lang="en-US" altLang="zh-CN" sz="2000" dirty="0"/>
              <a:t>  Software  Inc.</a:t>
            </a:r>
            <a:r>
              <a:rPr lang="zh-CN" altLang="en-US" sz="2000" dirty="0"/>
              <a:t>公司的 </a:t>
            </a:r>
            <a:r>
              <a:rPr lang="en-US" altLang="zh-CN" sz="2000" dirty="0"/>
              <a:t>IDMS</a:t>
            </a:r>
            <a:endParaRPr lang="en-US" altLang="zh-CN" sz="2000" dirty="0"/>
          </a:p>
          <a:p>
            <a:pPr lvl="1" algn="just"/>
            <a:r>
              <a:rPr lang="en-US" altLang="zh-CN" sz="2000" dirty="0"/>
              <a:t>Univac</a:t>
            </a:r>
            <a:r>
              <a:rPr lang="zh-CN" altLang="en-US" sz="2000" dirty="0"/>
              <a:t>公司的 </a:t>
            </a:r>
            <a:r>
              <a:rPr lang="en-US" altLang="zh-CN" sz="2000" dirty="0"/>
              <a:t>DMS1100</a:t>
            </a:r>
            <a:endParaRPr lang="en-US" altLang="zh-CN" sz="2000" dirty="0"/>
          </a:p>
          <a:p>
            <a:pPr lvl="1" algn="just"/>
            <a:r>
              <a:rPr lang="en-US" altLang="zh-CN" sz="2000" dirty="0"/>
              <a:t>Honeywell</a:t>
            </a:r>
            <a:r>
              <a:rPr lang="zh-CN" altLang="en-US" sz="2000" dirty="0"/>
              <a:t>公司的</a:t>
            </a:r>
            <a:r>
              <a:rPr lang="en-US" altLang="zh-CN" sz="2000" dirty="0"/>
              <a:t>IDS/2</a:t>
            </a:r>
            <a:endParaRPr lang="en-US" altLang="zh-CN" sz="2000" dirty="0"/>
          </a:p>
          <a:p>
            <a:pPr lvl="1" algn="just"/>
            <a:r>
              <a:rPr lang="en-US" altLang="zh-CN" sz="2000" dirty="0"/>
              <a:t>HP</a:t>
            </a:r>
            <a:r>
              <a:rPr lang="zh-CN" altLang="en-US" sz="2000" dirty="0"/>
              <a:t>公司的</a:t>
            </a:r>
            <a:r>
              <a:rPr lang="en-US" altLang="zh-CN" sz="2000" dirty="0"/>
              <a:t>IMAGE</a:t>
            </a:r>
            <a:endParaRPr lang="en-US" altLang="zh-CN"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9" name="Object 4"/>
          <p:cNvGraphicFramePr>
            <a:graphicFrameLocks noChangeAspect="1"/>
          </p:cNvGraphicFramePr>
          <p:nvPr/>
        </p:nvGraphicFramePr>
        <p:xfrm>
          <a:off x="2362200" y="2362200"/>
          <a:ext cx="5738813" cy="2214563"/>
        </p:xfrm>
        <a:graphic>
          <a:graphicData uri="http://schemas.openxmlformats.org/presentationml/2006/ole">
            <mc:AlternateContent xmlns:mc="http://schemas.openxmlformats.org/markup-compatibility/2006">
              <mc:Choice xmlns:v="urn:schemas-microsoft-com:vml" Requires="v">
                <p:oleObj spid="_x0000_s2" name="" r:id="rId1" imgW="8410575" imgH="4962525" progId="Word.Document.8">
                  <p:embed/>
                </p:oleObj>
              </mc:Choice>
              <mc:Fallback>
                <p:oleObj name="" r:id="rId1" imgW="8410575" imgH="496252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62200"/>
                        <a:ext cx="5738813" cy="2214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2230" name="Group 6"/>
          <p:cNvGrpSpPr/>
          <p:nvPr/>
        </p:nvGrpSpPr>
        <p:grpSpPr bwMode="auto">
          <a:xfrm>
            <a:off x="1524000" y="2133600"/>
            <a:ext cx="6492875" cy="2971800"/>
            <a:chOff x="0" y="0"/>
            <a:chExt cx="4128" cy="1872"/>
          </a:xfrm>
        </p:grpSpPr>
        <p:sp>
          <p:nvSpPr>
            <p:cNvPr id="53272" name="AutoShape 6"/>
            <p:cNvSpPr>
              <a:spLocks noChangeArrowheads="1"/>
            </p:cNvSpPr>
            <p:nvPr/>
          </p:nvSpPr>
          <p:spPr bwMode="auto">
            <a:xfrm>
              <a:off x="432" y="0"/>
              <a:ext cx="3696" cy="1488"/>
            </a:xfrm>
            <a:prstGeom prst="wedgeRoundRectCallout">
              <a:avLst>
                <a:gd name="adj1" fmla="val -52843"/>
                <a:gd name="adj2" fmla="val 63574"/>
                <a:gd name="adj3" fmla="val 16667"/>
              </a:avLst>
            </a:prstGeom>
            <a:noFill/>
            <a:ln w="38100">
              <a:solidFill>
                <a:srgbClr val="3366FF"/>
              </a:solidFill>
              <a:miter lim="800000"/>
            </a:ln>
            <a:extLst>
              <a:ext uri="{909E8E84-426E-40DD-AFC4-6F175D3DCCD1}">
                <a14:hiddenFill xmlns:a14="http://schemas.microsoft.com/office/drawing/2010/main">
                  <a:solidFill>
                    <a:srgbClr val="FFFFFF"/>
                  </a:solidFill>
                </a14:hiddenFill>
              </a:ext>
            </a:extLst>
          </p:spPr>
          <p:txBody>
            <a:bodyP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53273" name="Rectangle 7"/>
            <p:cNvSpPr>
              <a:spLocks noChangeArrowheads="1"/>
            </p:cNvSpPr>
            <p:nvPr/>
          </p:nvSpPr>
          <p:spPr bwMode="auto">
            <a:xfrm>
              <a:off x="0" y="1632"/>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关系</a:t>
              </a:r>
              <a:r>
                <a:rPr lang="en-US" altLang="zh-CN" sz="1800" b="0">
                  <a:latin typeface="Arial" panose="020B0604020202090204" pitchFamily="34" charset="0"/>
                  <a:ea typeface="宋体" pitchFamily="2" charset="-122"/>
                </a:rPr>
                <a:t>(Relation)</a:t>
              </a:r>
              <a:endParaRPr lang="en-US" altLang="zh-CN" sz="1800" b="0">
                <a:latin typeface="Arial" panose="020B0604020202090204" pitchFamily="34" charset="0"/>
                <a:ea typeface="宋体" pitchFamily="2" charset="-122"/>
              </a:endParaRPr>
            </a:p>
          </p:txBody>
        </p:sp>
      </p:grpSp>
      <p:grpSp>
        <p:nvGrpSpPr>
          <p:cNvPr id="52233" name="Group 9"/>
          <p:cNvGrpSpPr/>
          <p:nvPr/>
        </p:nvGrpSpPr>
        <p:grpSpPr bwMode="auto">
          <a:xfrm>
            <a:off x="1295400" y="3200400"/>
            <a:ext cx="5662613" cy="381000"/>
            <a:chOff x="0" y="0"/>
            <a:chExt cx="3600" cy="240"/>
          </a:xfrm>
        </p:grpSpPr>
        <p:sp>
          <p:nvSpPr>
            <p:cNvPr id="53269" name="Line 9"/>
            <p:cNvSpPr>
              <a:spLocks noChangeShapeType="1"/>
            </p:cNvSpPr>
            <p:nvPr/>
          </p:nvSpPr>
          <p:spPr bwMode="auto">
            <a:xfrm flipH="1">
              <a:off x="720" y="0"/>
              <a:ext cx="2880" cy="0"/>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0" name="Line 10"/>
            <p:cNvSpPr>
              <a:spLocks noChangeShapeType="1"/>
            </p:cNvSpPr>
            <p:nvPr/>
          </p:nvSpPr>
          <p:spPr bwMode="auto">
            <a:xfrm flipH="1">
              <a:off x="336" y="0"/>
              <a:ext cx="384" cy="96"/>
            </a:xfrm>
            <a:prstGeom prst="line">
              <a:avLst/>
            </a:prstGeom>
            <a:noFill/>
            <a:ln w="38100">
              <a:solidFill>
                <a:srgbClr val="99CC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1" name="Rectangle 11"/>
            <p:cNvSpPr>
              <a:spLocks noChangeArrowheads="1"/>
            </p:cNvSpPr>
            <p:nvPr/>
          </p:nvSpPr>
          <p:spPr bwMode="auto">
            <a:xfrm>
              <a:off x="0" y="0"/>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元组</a:t>
              </a:r>
              <a:r>
                <a:rPr lang="en-US" altLang="zh-CN" sz="1800" b="0">
                  <a:latin typeface="Arial" panose="020B0604020202090204" pitchFamily="34" charset="0"/>
                  <a:ea typeface="宋体" pitchFamily="2" charset="-122"/>
                </a:rPr>
                <a:t>(Tuple)</a:t>
              </a:r>
              <a:endParaRPr lang="en-US" altLang="zh-CN" sz="1800" b="0">
                <a:latin typeface="Arial" panose="020B0604020202090204" pitchFamily="34" charset="0"/>
                <a:ea typeface="宋体" pitchFamily="2" charset="-122"/>
              </a:endParaRPr>
            </a:p>
          </p:txBody>
        </p:sp>
      </p:grpSp>
      <p:grpSp>
        <p:nvGrpSpPr>
          <p:cNvPr id="52237" name="Group 13"/>
          <p:cNvGrpSpPr/>
          <p:nvPr/>
        </p:nvGrpSpPr>
        <p:grpSpPr bwMode="auto">
          <a:xfrm>
            <a:off x="3505200" y="1676400"/>
            <a:ext cx="1689100" cy="2590800"/>
            <a:chOff x="0" y="0"/>
            <a:chExt cx="1074" cy="1632"/>
          </a:xfrm>
        </p:grpSpPr>
        <p:sp>
          <p:nvSpPr>
            <p:cNvPr id="53266" name="Oval 13"/>
            <p:cNvSpPr>
              <a:spLocks noChangeArrowheads="1"/>
            </p:cNvSpPr>
            <p:nvPr/>
          </p:nvSpPr>
          <p:spPr bwMode="auto">
            <a:xfrm>
              <a:off x="546" y="384"/>
              <a:ext cx="528" cy="1248"/>
            </a:xfrm>
            <a:prstGeom prst="ellipse">
              <a:avLst/>
            </a:prstGeom>
            <a:noFill/>
            <a:ln w="38100">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spcBef>
                  <a:spcPct val="0"/>
                </a:spcBef>
                <a:buSzTx/>
                <a:buFont typeface="Arial" panose="020B0604020202090204" pitchFamily="34" charset="0"/>
                <a:buNone/>
              </a:pPr>
              <a:endParaRPr lang="zh-CN" altLang="en-US" sz="1800" b="0">
                <a:latin typeface="Arial" panose="020B0604020202090204" pitchFamily="34" charset="0"/>
                <a:ea typeface="宋体" pitchFamily="2" charset="-122"/>
              </a:endParaRPr>
            </a:p>
          </p:txBody>
        </p:sp>
        <p:sp>
          <p:nvSpPr>
            <p:cNvPr id="53267" name="Line 14"/>
            <p:cNvSpPr>
              <a:spLocks noChangeShapeType="1"/>
            </p:cNvSpPr>
            <p:nvPr/>
          </p:nvSpPr>
          <p:spPr bwMode="auto">
            <a:xfrm flipH="1" flipV="1">
              <a:off x="336" y="96"/>
              <a:ext cx="432" cy="288"/>
            </a:xfrm>
            <a:prstGeom prst="line">
              <a:avLst/>
            </a:prstGeom>
            <a:noFill/>
            <a:ln w="38100">
              <a:solidFill>
                <a:srgbClr val="FFCC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8" name="Rectangle 15"/>
            <p:cNvSpPr>
              <a:spLocks noChangeArrowheads="1"/>
            </p:cNvSpPr>
            <p:nvPr/>
          </p:nvSpPr>
          <p:spPr bwMode="auto">
            <a:xfrm>
              <a:off x="0" y="0"/>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属性</a:t>
              </a:r>
              <a:r>
                <a:rPr lang="en-US" altLang="zh-CN" sz="1800" b="0">
                  <a:latin typeface="Arial" panose="020B0604020202090204" pitchFamily="34" charset="0"/>
                  <a:ea typeface="宋体" pitchFamily="2" charset="-122"/>
                </a:rPr>
                <a:t>(Attribute)</a:t>
              </a:r>
              <a:endParaRPr lang="en-US" altLang="zh-CN" sz="1800" b="0">
                <a:latin typeface="Arial" panose="020B0604020202090204" pitchFamily="34" charset="0"/>
                <a:ea typeface="宋体" pitchFamily="2" charset="-122"/>
              </a:endParaRPr>
            </a:p>
          </p:txBody>
        </p:sp>
      </p:grpSp>
      <p:grpSp>
        <p:nvGrpSpPr>
          <p:cNvPr id="52241" name="Group 17"/>
          <p:cNvGrpSpPr/>
          <p:nvPr/>
        </p:nvGrpSpPr>
        <p:grpSpPr bwMode="auto">
          <a:xfrm>
            <a:off x="5181600" y="1676400"/>
            <a:ext cx="1963738" cy="1828800"/>
            <a:chOff x="0" y="0"/>
            <a:chExt cx="1248" cy="1152"/>
          </a:xfrm>
        </p:grpSpPr>
        <p:sp>
          <p:nvSpPr>
            <p:cNvPr id="53263" name="Line 17"/>
            <p:cNvSpPr>
              <a:spLocks noChangeShapeType="1"/>
            </p:cNvSpPr>
            <p:nvPr/>
          </p:nvSpPr>
          <p:spPr bwMode="auto">
            <a:xfrm>
              <a:off x="864" y="1152"/>
              <a:ext cx="384" cy="0"/>
            </a:xfrm>
            <a:prstGeom prst="line">
              <a:avLst/>
            </a:prstGeom>
            <a:noFill/>
            <a:ln w="38100">
              <a:solidFill>
                <a:srgbClr val="CC99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4" name="Line 18"/>
            <p:cNvSpPr>
              <a:spLocks noChangeShapeType="1"/>
            </p:cNvSpPr>
            <p:nvPr/>
          </p:nvSpPr>
          <p:spPr bwMode="auto">
            <a:xfrm flipH="1" flipV="1">
              <a:off x="336" y="144"/>
              <a:ext cx="528" cy="1008"/>
            </a:xfrm>
            <a:prstGeom prst="line">
              <a:avLst/>
            </a:prstGeom>
            <a:noFill/>
            <a:ln w="38100">
              <a:solidFill>
                <a:srgbClr val="CC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5" name="Rectangle 19"/>
            <p:cNvSpPr>
              <a:spLocks noChangeArrowheads="1"/>
            </p:cNvSpPr>
            <p:nvPr/>
          </p:nvSpPr>
          <p:spPr bwMode="auto">
            <a:xfrm>
              <a:off x="0" y="0"/>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分量</a:t>
              </a:r>
              <a:endParaRPr lang="zh-CN" altLang="en-US" sz="1800" b="0">
                <a:latin typeface="Arial" panose="020B0604020202090204" pitchFamily="34" charset="0"/>
                <a:ea typeface="宋体" pitchFamily="2" charset="-122"/>
              </a:endParaRPr>
            </a:p>
          </p:txBody>
        </p:sp>
      </p:grpSp>
      <p:sp>
        <p:nvSpPr>
          <p:cNvPr id="52245" name="Rectangle 20"/>
          <p:cNvSpPr>
            <a:spLocks noChangeArrowheads="1"/>
          </p:cNvSpPr>
          <p:nvPr/>
        </p:nvSpPr>
        <p:spPr bwMode="auto">
          <a:xfrm>
            <a:off x="762000" y="5105400"/>
            <a:ext cx="7924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eaLnBrk="1" hangingPunct="1">
              <a:lnSpc>
                <a:spcPct val="90000"/>
              </a:lnSpc>
              <a:spcBef>
                <a:spcPct val="20000"/>
              </a:spcBef>
              <a:buClr>
                <a:schemeClr val="folHlink"/>
              </a:buClr>
              <a:buSzPct val="90000"/>
              <a:buFont typeface="Wingdings" panose="05000000000000000000" pitchFamily="2" charset="2"/>
              <a:buNone/>
            </a:pPr>
            <a:r>
              <a:rPr lang="zh-CN" altLang="en-US" sz="2000" b="0" dirty="0">
                <a:solidFill>
                  <a:srgbClr val="C00000"/>
                </a:solidFill>
                <a:latin typeface="Arial" panose="020B0604020202090204" pitchFamily="34" charset="0"/>
                <a:ea typeface="宋体" pitchFamily="2" charset="-122"/>
              </a:rPr>
              <a:t>域</a:t>
            </a:r>
            <a:r>
              <a:rPr lang="zh-CN" altLang="en-US" sz="2000" b="0" dirty="0">
                <a:latin typeface="Arial" panose="020B0604020202090204" pitchFamily="34" charset="0"/>
                <a:ea typeface="宋体" pitchFamily="2" charset="-122"/>
              </a:rPr>
              <a:t>：属性的取值范围。</a:t>
            </a:r>
            <a:endParaRPr lang="zh-CN" altLang="en-US" sz="2000" b="0" dirty="0">
              <a:latin typeface="Arial" panose="020B0604020202090204" pitchFamily="34" charset="0"/>
              <a:ea typeface="宋体" pitchFamily="2" charset="-122"/>
            </a:endParaRPr>
          </a:p>
          <a:p>
            <a:pPr eaLnBrk="1" hangingPunct="1">
              <a:lnSpc>
                <a:spcPct val="90000"/>
              </a:lnSpc>
              <a:spcBef>
                <a:spcPct val="20000"/>
              </a:spcBef>
              <a:buClr>
                <a:schemeClr val="folHlink"/>
              </a:buClr>
              <a:buSzPct val="90000"/>
              <a:buFont typeface="Wingdings" panose="05000000000000000000" pitchFamily="2" charset="2"/>
              <a:buNone/>
            </a:pPr>
            <a:r>
              <a:rPr lang="zh-CN" altLang="en-US" sz="2000" b="0" dirty="0">
                <a:solidFill>
                  <a:srgbClr val="C00000"/>
                </a:solidFill>
                <a:latin typeface="Arial" panose="020B0604020202090204" pitchFamily="34" charset="0"/>
                <a:ea typeface="宋体" pitchFamily="2" charset="-122"/>
              </a:rPr>
              <a:t>关系模式</a:t>
            </a:r>
            <a:r>
              <a:rPr lang="zh-CN" altLang="en-US" sz="2000" b="0" dirty="0">
                <a:latin typeface="Arial" panose="020B0604020202090204" pitchFamily="34" charset="0"/>
                <a:ea typeface="宋体" pitchFamily="2" charset="-122"/>
              </a:rPr>
              <a:t>：对关系结构的描述，定义如下：</a:t>
            </a:r>
            <a:endParaRPr lang="zh-CN" altLang="en-US" sz="2000" b="0" dirty="0">
              <a:latin typeface="Arial" panose="020B0604020202090204" pitchFamily="34" charset="0"/>
              <a:ea typeface="宋体" pitchFamily="2" charset="-122"/>
            </a:endParaRPr>
          </a:p>
          <a:p>
            <a:pPr eaLnBrk="1" hangingPunct="1">
              <a:lnSpc>
                <a:spcPct val="90000"/>
              </a:lnSpc>
              <a:spcBef>
                <a:spcPct val="20000"/>
              </a:spcBef>
              <a:buClr>
                <a:schemeClr val="folHlink"/>
              </a:buClr>
              <a:buSzPct val="90000"/>
              <a:buFont typeface="Wingdings" panose="05000000000000000000" pitchFamily="2" charset="2"/>
              <a:buNone/>
            </a:pPr>
            <a:r>
              <a:rPr lang="zh-CN" altLang="en-US" sz="2000" b="0" dirty="0">
                <a:latin typeface="Arial" panose="020B0604020202090204" pitchFamily="34" charset="0"/>
                <a:ea typeface="宋体" pitchFamily="2" charset="-122"/>
              </a:rPr>
              <a:t>		</a:t>
            </a:r>
            <a:r>
              <a:rPr lang="zh-CN" altLang="en-US" sz="2000" b="0" dirty="0">
                <a:solidFill>
                  <a:srgbClr val="0070C0"/>
                </a:solidFill>
                <a:latin typeface="Arial" panose="020B0604020202090204" pitchFamily="34" charset="0"/>
                <a:ea typeface="宋体" pitchFamily="2" charset="-122"/>
              </a:rPr>
              <a:t>关系名（属性</a:t>
            </a:r>
            <a:r>
              <a:rPr lang="en-US" altLang="zh-CN" sz="2000" b="0" dirty="0">
                <a:solidFill>
                  <a:srgbClr val="0070C0"/>
                </a:solidFill>
                <a:latin typeface="Arial" panose="020B0604020202090204" pitchFamily="34" charset="0"/>
                <a:ea typeface="宋体" pitchFamily="2" charset="-122"/>
              </a:rPr>
              <a:t>1</a:t>
            </a:r>
            <a:r>
              <a:rPr lang="zh-CN" altLang="en-US" sz="2000" b="0" dirty="0">
                <a:solidFill>
                  <a:srgbClr val="0070C0"/>
                </a:solidFill>
                <a:latin typeface="Arial" panose="020B0604020202090204" pitchFamily="34" charset="0"/>
                <a:ea typeface="宋体" pitchFamily="2" charset="-122"/>
              </a:rPr>
              <a:t>，属性</a:t>
            </a:r>
            <a:r>
              <a:rPr lang="en-US" altLang="zh-CN" sz="2000" b="0" dirty="0">
                <a:solidFill>
                  <a:srgbClr val="0070C0"/>
                </a:solidFill>
                <a:latin typeface="Arial" panose="020B0604020202090204" pitchFamily="34" charset="0"/>
                <a:ea typeface="宋体" pitchFamily="2" charset="-122"/>
              </a:rPr>
              <a:t>2</a:t>
            </a:r>
            <a:r>
              <a:rPr lang="zh-CN" altLang="en-US" sz="2000" b="0" dirty="0">
                <a:solidFill>
                  <a:srgbClr val="0070C0"/>
                </a:solidFill>
                <a:latin typeface="Arial" panose="020B0604020202090204" pitchFamily="34" charset="0"/>
                <a:ea typeface="宋体" pitchFamily="2" charset="-122"/>
              </a:rPr>
              <a:t>，</a:t>
            </a:r>
            <a:r>
              <a:rPr lang="en-US" altLang="zh-CN" sz="2000" b="0" dirty="0">
                <a:solidFill>
                  <a:srgbClr val="0070C0"/>
                </a:solidFill>
                <a:latin typeface="Arial" panose="020B0604020202090204" pitchFamily="34" charset="0"/>
                <a:ea typeface="宋体" pitchFamily="2" charset="-122"/>
              </a:rPr>
              <a:t>…</a:t>
            </a:r>
            <a:r>
              <a:rPr lang="zh-CN" altLang="en-US" sz="2000" b="0" dirty="0">
                <a:solidFill>
                  <a:srgbClr val="0070C0"/>
                </a:solidFill>
                <a:latin typeface="Arial" panose="020B0604020202090204" pitchFamily="34" charset="0"/>
                <a:ea typeface="宋体" pitchFamily="2" charset="-122"/>
              </a:rPr>
              <a:t>，属性</a:t>
            </a:r>
            <a:r>
              <a:rPr lang="en-US" altLang="zh-CN" sz="2000" b="0" dirty="0">
                <a:solidFill>
                  <a:srgbClr val="0070C0"/>
                </a:solidFill>
                <a:latin typeface="Arial" panose="020B0604020202090204" pitchFamily="34" charset="0"/>
                <a:ea typeface="宋体" pitchFamily="2" charset="-122"/>
              </a:rPr>
              <a:t>n </a:t>
            </a:r>
            <a:r>
              <a:rPr lang="zh-CN" altLang="en-US" sz="2000" b="0" dirty="0">
                <a:solidFill>
                  <a:srgbClr val="0070C0"/>
                </a:solidFill>
                <a:latin typeface="Arial" panose="020B0604020202090204" pitchFamily="34" charset="0"/>
                <a:ea typeface="宋体" pitchFamily="2" charset="-122"/>
              </a:rPr>
              <a:t>）</a:t>
            </a:r>
            <a:endParaRPr lang="zh-CN" altLang="en-US" sz="2000" b="0" dirty="0">
              <a:solidFill>
                <a:srgbClr val="0070C0"/>
              </a:solidFill>
              <a:latin typeface="Arial" panose="020B0604020202090204" pitchFamily="34" charset="0"/>
              <a:ea typeface="宋体" pitchFamily="2" charset="-122"/>
            </a:endParaRPr>
          </a:p>
          <a:p>
            <a:pPr eaLnBrk="1" hangingPunct="1">
              <a:lnSpc>
                <a:spcPct val="90000"/>
              </a:lnSpc>
              <a:spcBef>
                <a:spcPct val="20000"/>
              </a:spcBef>
              <a:buClr>
                <a:schemeClr val="folHlink"/>
              </a:buClr>
              <a:buSzPct val="90000"/>
              <a:buFont typeface="Wingdings" panose="05000000000000000000" pitchFamily="2" charset="2"/>
              <a:buNone/>
            </a:pPr>
            <a:r>
              <a:rPr lang="zh-CN" altLang="en-US" sz="2000" b="0" dirty="0">
                <a:latin typeface="Arial" panose="020B0604020202090204" pitchFamily="34" charset="0"/>
                <a:ea typeface="宋体" pitchFamily="2" charset="-122"/>
              </a:rPr>
              <a:t>例： </a:t>
            </a:r>
            <a:r>
              <a:rPr lang="zh-CN" altLang="en-US" sz="2000" b="0" dirty="0">
                <a:latin typeface="Tahoma" panose="020B0604030504040204" pitchFamily="34" charset="0"/>
                <a:ea typeface="宋体" pitchFamily="2" charset="-122"/>
              </a:rPr>
              <a:t>学生（学号，姓名，年龄，性别，系，年级）</a:t>
            </a:r>
            <a:endParaRPr lang="zh-CN" altLang="en-US" sz="2000" b="0" dirty="0">
              <a:latin typeface="Arial" panose="020B0604020202090204" pitchFamily="34" charset="0"/>
              <a:ea typeface="宋体" pitchFamily="2" charset="-122"/>
            </a:endParaRPr>
          </a:p>
        </p:txBody>
      </p:sp>
      <p:grpSp>
        <p:nvGrpSpPr>
          <p:cNvPr id="52246" name="Group 22"/>
          <p:cNvGrpSpPr/>
          <p:nvPr/>
        </p:nvGrpSpPr>
        <p:grpSpPr bwMode="auto">
          <a:xfrm>
            <a:off x="990600" y="2438400"/>
            <a:ext cx="1887538" cy="381000"/>
            <a:chOff x="0" y="0"/>
            <a:chExt cx="1200" cy="240"/>
          </a:xfrm>
        </p:grpSpPr>
        <p:sp>
          <p:nvSpPr>
            <p:cNvPr id="53260" name="Line 22"/>
            <p:cNvSpPr>
              <a:spLocks noChangeShapeType="1"/>
            </p:cNvSpPr>
            <p:nvPr/>
          </p:nvSpPr>
          <p:spPr bwMode="auto">
            <a:xfrm flipH="1">
              <a:off x="864" y="240"/>
              <a:ext cx="336"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1" name="Line 23"/>
            <p:cNvSpPr>
              <a:spLocks noChangeShapeType="1"/>
            </p:cNvSpPr>
            <p:nvPr/>
          </p:nvSpPr>
          <p:spPr bwMode="auto">
            <a:xfrm flipH="1" flipV="1">
              <a:off x="576" y="144"/>
              <a:ext cx="288" cy="96"/>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2" name="Rectangle 24"/>
            <p:cNvSpPr>
              <a:spLocks noChangeArrowheads="1"/>
            </p:cNvSpPr>
            <p:nvPr/>
          </p:nvSpPr>
          <p:spPr bwMode="auto">
            <a:xfrm>
              <a:off x="0" y="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5000"/>
                </a:spcBef>
                <a:buSzPct val="95000"/>
                <a:buFont typeface="Wingdings" panose="05000000000000000000" pitchFamily="2" charset="2"/>
                <a:buChar char="F"/>
                <a:defRPr sz="28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SzPct val="95000"/>
                <a:buFont typeface="Wingdings" panose="05000000000000000000" pitchFamily="2" charset="2"/>
                <a:buChar char="¯"/>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SzPct val="95000"/>
                <a:buFont typeface="Wingdings" panose="05000000000000000000" pitchFamily="2" charset="2"/>
                <a:buChar char="Ø"/>
                <a:defRPr sz="2400" b="1">
                  <a:solidFill>
                    <a:schemeClr val="tx1"/>
                  </a:solidFill>
                  <a:latin typeface="Times New Roman" panose="02020603050405020304" pitchFamily="18" charset="0"/>
                  <a:ea typeface="楷体_GB2312" pitchFamily="1" charset="-122"/>
                </a:defRPr>
              </a:lvl3pPr>
              <a:lvl4pPr marL="1600200" indent="-228600">
                <a:spcBef>
                  <a:spcPct val="15000"/>
                </a:spcBef>
                <a:buSzPct val="95000"/>
                <a:buFont typeface="Wingdings" panose="05000000000000000000" pitchFamily="2" charset="2"/>
                <a:buChar char="Ø"/>
                <a:defRPr sz="2200" b="1">
                  <a:solidFill>
                    <a:schemeClr val="tx1"/>
                  </a:solidFill>
                  <a:latin typeface="Times New Roman" panose="02020603050405020304" pitchFamily="18" charset="0"/>
                  <a:ea typeface="楷体_GB2312" pitchFamily="1"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90204" pitchFamily="34" charset="0"/>
                  <a:ea typeface="宋体" pitchFamily="2" charset="-122"/>
                </a:defRPr>
              </a:lvl9pPr>
            </a:lstStyle>
            <a:p>
              <a:pPr algn="ctr" eaLnBrk="1" hangingPunct="1">
                <a:spcBef>
                  <a:spcPct val="0"/>
                </a:spcBef>
                <a:buSzTx/>
                <a:buFont typeface="Arial" panose="020B0604020202090204" pitchFamily="34" charset="0"/>
                <a:buNone/>
              </a:pPr>
              <a:r>
                <a:rPr lang="zh-CN" altLang="en-US" sz="1800" b="0">
                  <a:latin typeface="Arial" panose="020B0604020202090204" pitchFamily="34" charset="0"/>
                  <a:ea typeface="宋体" pitchFamily="2" charset="-122"/>
                </a:rPr>
                <a:t>码</a:t>
              </a:r>
              <a:r>
                <a:rPr lang="en-US" altLang="zh-CN" sz="1800" b="0">
                  <a:latin typeface="Arial" panose="020B0604020202090204" pitchFamily="34" charset="0"/>
                  <a:ea typeface="宋体" pitchFamily="2" charset="-122"/>
                </a:rPr>
                <a:t>(Key)</a:t>
              </a:r>
              <a:endParaRPr lang="en-US" altLang="zh-CN" sz="1800" b="0">
                <a:latin typeface="Arial" panose="020B0604020202090204" pitchFamily="34" charset="0"/>
                <a:ea typeface="宋体" pitchFamily="2" charset="-122"/>
              </a:endParaRPr>
            </a:p>
          </p:txBody>
        </p:sp>
      </p:grpSp>
      <p:sp>
        <p:nvSpPr>
          <p:cNvPr id="26"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7"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8"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9"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30" name="Rectangle 3"/>
          <p:cNvSpPr txBox="1">
            <a:spLocks noChangeArrowheads="1"/>
          </p:cNvSpPr>
          <p:nvPr/>
        </p:nvSpPr>
        <p:spPr>
          <a:xfrm>
            <a:off x="381000" y="1148340"/>
            <a:ext cx="8458200" cy="101917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a:ea typeface="黑体" panose="02010609060101010101" pitchFamily="49" charset="-122"/>
              </a:rPr>
              <a:t>关系模型</a:t>
            </a:r>
            <a:endParaRPr lang="zh-CN" altLang="en-US">
              <a:ea typeface="黑体" panose="02010609060101010101" pitchFamily="49" charset="-122"/>
            </a:endParaRPr>
          </a:p>
          <a:p>
            <a:pPr lvl="1"/>
            <a:r>
              <a:rPr lang="zh-CN" altLang="en-US"/>
              <a:t>数据结构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52230"/>
                                        </p:tgtEl>
                                        <p:attrNameLst>
                                          <p:attrName>style.visibility</p:attrName>
                                        </p:attrNameLst>
                                      </p:cBhvr>
                                      <p:to>
                                        <p:strVal val="visible"/>
                                      </p:to>
                                    </p:set>
                                    <p:animEffect transition="in" filter="randombar(horizontal)">
                                      <p:cBhvr>
                                        <p:cTn id="11" dur="500"/>
                                        <p:tgtEl>
                                          <p:spTgt spid="52230"/>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52233"/>
                                        </p:tgtEl>
                                        <p:attrNameLst>
                                          <p:attrName>style.visibility</p:attrName>
                                        </p:attrNameLst>
                                      </p:cBhvr>
                                      <p:to>
                                        <p:strVal val="visible"/>
                                      </p:to>
                                    </p:set>
                                    <p:animEffect transition="in" filter="randombar(horizontal)">
                                      <p:cBhvr>
                                        <p:cTn id="16" dur="500"/>
                                        <p:tgtEl>
                                          <p:spTgt spid="5223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nodeType="clickEffect">
                                  <p:stCondLst>
                                    <p:cond delay="0"/>
                                  </p:stCondLst>
                                  <p:childTnLst>
                                    <p:set>
                                      <p:cBhvr>
                                        <p:cTn id="20" dur="1" fill="hold">
                                          <p:stCondLst>
                                            <p:cond delay="0"/>
                                          </p:stCondLst>
                                        </p:cTn>
                                        <p:tgtEl>
                                          <p:spTgt spid="52237"/>
                                        </p:tgtEl>
                                        <p:attrNameLst>
                                          <p:attrName>style.visibility</p:attrName>
                                        </p:attrNameLst>
                                      </p:cBhvr>
                                      <p:to>
                                        <p:strVal val="visible"/>
                                      </p:to>
                                    </p:set>
                                    <p:animEffect transition="in" filter="barn(outHorizontal)">
                                      <p:cBhvr>
                                        <p:cTn id="21" dur="500"/>
                                        <p:tgtEl>
                                          <p:spTgt spid="5223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52241"/>
                                        </p:tgtEl>
                                        <p:attrNameLst>
                                          <p:attrName>style.visibility</p:attrName>
                                        </p:attrNameLst>
                                      </p:cBhvr>
                                      <p:to>
                                        <p:strVal val="visible"/>
                                      </p:to>
                                    </p:set>
                                    <p:animEffect transition="in" filter="randombar(horizontal)">
                                      <p:cBhvr>
                                        <p:cTn id="26" dur="500"/>
                                        <p:tgtEl>
                                          <p:spTgt spid="5224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2246"/>
                                        </p:tgtEl>
                                        <p:attrNameLst>
                                          <p:attrName>style.visibility</p:attrName>
                                        </p:attrNameLst>
                                      </p:cBhvr>
                                      <p:to>
                                        <p:strVal val="visible"/>
                                      </p:to>
                                    </p:set>
                                    <p:animEffect transition="in" filter="randombar(horizontal)">
                                      <p:cBhvr>
                                        <p:cTn id="31" dur="500"/>
                                        <p:tgtEl>
                                          <p:spTgt spid="5224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2245">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2245">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2245">
                                            <p:txEl>
                                              <p:pRg st="2" end="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22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5" grpId="0"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9" name="Rectangle 3"/>
          <p:cNvSpPr txBox="1">
            <a:spLocks noChangeArrowheads="1"/>
          </p:cNvSpPr>
          <p:nvPr/>
        </p:nvSpPr>
        <p:spPr>
          <a:xfrm>
            <a:off x="342900" y="1304636"/>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533400" indent="-533400"/>
            <a:r>
              <a:rPr lang="zh-CN" altLang="en-US" dirty="0"/>
              <a:t>数据操纵与完整性约束</a:t>
            </a:r>
            <a:endParaRPr lang="zh-CN" altLang="en-US" dirty="0"/>
          </a:p>
          <a:p>
            <a:pPr marL="952500" lvl="1" indent="-495300"/>
            <a:r>
              <a:rPr lang="zh-CN" altLang="en-US" sz="2200" dirty="0"/>
              <a:t>查询、插入、删除、修改</a:t>
            </a:r>
            <a:endParaRPr lang="zh-CN" altLang="en-US" sz="2200" dirty="0"/>
          </a:p>
          <a:p>
            <a:pPr marL="952500" lvl="1" indent="-495300">
              <a:buFont typeface="Wingdings" panose="05000000000000000000" pitchFamily="2" charset="2"/>
              <a:buNone/>
            </a:pPr>
            <a:r>
              <a:rPr lang="zh-CN" altLang="en-US" sz="2200" dirty="0"/>
              <a:t>	　　</a:t>
            </a:r>
            <a:r>
              <a:rPr lang="zh-CN" altLang="en-US" sz="1800" dirty="0"/>
              <a:t>数据操作是集合操作，</a:t>
            </a:r>
            <a:r>
              <a:rPr lang="zh-CN" altLang="en-US" sz="1800" dirty="0">
                <a:solidFill>
                  <a:srgbClr val="C00000"/>
                </a:solidFill>
              </a:rPr>
              <a:t>操作对象和操作结果都是关系</a:t>
            </a:r>
            <a:r>
              <a:rPr lang="zh-CN" altLang="en-US" sz="1800" dirty="0">
                <a:solidFill>
                  <a:schemeClr val="folHlink"/>
                </a:solidFill>
              </a:rPr>
              <a:t>，</a:t>
            </a:r>
            <a:r>
              <a:rPr lang="zh-CN" altLang="en-US" sz="1800" dirty="0"/>
              <a:t>即若干元组的集合。</a:t>
            </a:r>
            <a:endParaRPr lang="zh-CN" altLang="en-US" sz="1800" dirty="0"/>
          </a:p>
          <a:p>
            <a:pPr marL="952500" lvl="1" indent="-495300"/>
            <a:r>
              <a:rPr lang="zh-CN" altLang="en-US" sz="2200" dirty="0"/>
              <a:t>实体完整性、参照完整性、用户定义完整性</a:t>
            </a:r>
            <a:endParaRPr lang="zh-CN" altLang="en-US" sz="2200" dirty="0"/>
          </a:p>
          <a:p>
            <a:pPr marL="533400" indent="-533400"/>
            <a:r>
              <a:rPr lang="zh-CN" altLang="en-US" dirty="0"/>
              <a:t>存储结构</a:t>
            </a:r>
            <a:endParaRPr lang="zh-CN" altLang="en-US" dirty="0"/>
          </a:p>
          <a:p>
            <a:pPr marL="952500" lvl="1" indent="-495300">
              <a:buFont typeface="Wingdings" panose="05000000000000000000" pitchFamily="2" charset="2"/>
              <a:buNone/>
            </a:pPr>
            <a:r>
              <a:rPr lang="zh-CN" altLang="en-US" dirty="0"/>
              <a:t>实体和联系都作为数据文件来存储。</a:t>
            </a:r>
            <a:endParaRPr lang="zh-CN" altLang="en-US" dirty="0"/>
          </a:p>
          <a:p>
            <a:pPr marL="952500" lvl="1" indent="-495300"/>
            <a:r>
              <a:rPr lang="zh-CN" altLang="en-US" sz="2000" dirty="0"/>
              <a:t>实体型：直接用关系（表）表示。</a:t>
            </a:r>
            <a:endParaRPr lang="zh-CN" altLang="en-US" sz="2000" dirty="0"/>
          </a:p>
          <a:p>
            <a:pPr marL="952500" lvl="1" indent="-495300"/>
            <a:r>
              <a:rPr lang="zh-CN" altLang="en-US" sz="2000" dirty="0"/>
              <a:t>属性：用属性名表示。</a:t>
            </a:r>
            <a:endParaRPr lang="zh-CN" altLang="en-US" sz="2000" dirty="0"/>
          </a:p>
          <a:p>
            <a:pPr marL="952500" lvl="1" indent="-495300"/>
            <a:r>
              <a:rPr lang="zh-CN" altLang="en-US" sz="2000" dirty="0"/>
              <a:t>一对一联系：隐含在实体对应的关系中。</a:t>
            </a:r>
            <a:endParaRPr lang="zh-CN" altLang="en-US" sz="2000" dirty="0"/>
          </a:p>
          <a:p>
            <a:pPr marL="952500" lvl="1" indent="-495300"/>
            <a:r>
              <a:rPr lang="zh-CN" altLang="en-US" sz="2000" dirty="0"/>
              <a:t>一对多联系：隐含在实体对应的关系中。</a:t>
            </a:r>
            <a:endParaRPr lang="zh-CN" altLang="en-US" sz="2000" dirty="0"/>
          </a:p>
          <a:p>
            <a:pPr marL="952500" lvl="1" indent="-495300"/>
            <a:r>
              <a:rPr lang="zh-CN" altLang="en-US" sz="2000" dirty="0"/>
              <a:t>多对多联系：直接用关系表示。</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3" autoUpdateAnimBg="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76593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Title 1"/>
          <p:cNvSpPr txBox="1"/>
          <p:nvPr/>
        </p:nvSpPr>
        <p:spPr>
          <a:xfrm>
            <a:off x="46399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二、关系数据库脱颖而出</a:t>
            </a:r>
            <a:endParaRPr lang="zh-CN" altLang="en-US" sz="2800" b="1" dirty="0">
              <a:latin typeface="Times New Roman" panose="02020603050405020304" pitchFamily="18" charset="0"/>
            </a:endParaRPr>
          </a:p>
        </p:txBody>
      </p:sp>
      <p:sp>
        <p:nvSpPr>
          <p:cNvPr id="9" name="Rectangle 3"/>
          <p:cNvSpPr txBox="1">
            <a:spLocks noChangeArrowheads="1"/>
          </p:cNvSpPr>
          <p:nvPr/>
        </p:nvSpPr>
        <p:spPr>
          <a:xfrm>
            <a:off x="342900" y="1300018"/>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r>
              <a:rPr lang="zh-CN" altLang="en-US" sz="2600" dirty="0"/>
              <a:t>优点</a:t>
            </a:r>
            <a:endParaRPr lang="zh-CN" altLang="en-US" sz="2600" dirty="0"/>
          </a:p>
          <a:p>
            <a:pPr lvl="1" algn="just"/>
            <a:r>
              <a:rPr lang="zh-CN" altLang="en-US" sz="2200" dirty="0"/>
              <a:t>建立在严格的数学概念的基础上</a:t>
            </a:r>
            <a:endParaRPr lang="zh-CN" altLang="en-US" sz="2200" dirty="0"/>
          </a:p>
          <a:p>
            <a:pPr lvl="1" algn="just"/>
            <a:r>
              <a:rPr lang="zh-CN" altLang="en-US" sz="2200" dirty="0"/>
              <a:t>概念单一。数据结构简单、清晰，用户易懂易用</a:t>
            </a:r>
            <a:endParaRPr lang="zh-CN" altLang="en-US" sz="2200" dirty="0"/>
          </a:p>
          <a:p>
            <a:pPr lvl="2" algn="just"/>
            <a:r>
              <a:rPr lang="zh-CN" altLang="en-US" sz="2100" dirty="0"/>
              <a:t>实体和各类联系都用关系来表示。</a:t>
            </a:r>
            <a:endParaRPr lang="zh-CN" altLang="en-US" sz="2100" dirty="0"/>
          </a:p>
          <a:p>
            <a:pPr lvl="2" algn="just"/>
            <a:r>
              <a:rPr lang="zh-CN" altLang="en-US" sz="2100" dirty="0"/>
              <a:t>对数据的检索结果也是关系。</a:t>
            </a:r>
            <a:endParaRPr lang="zh-CN" altLang="en-US" sz="2100" dirty="0"/>
          </a:p>
          <a:p>
            <a:pPr lvl="1" algn="just"/>
            <a:r>
              <a:rPr lang="zh-CN" altLang="en-US" sz="2200" dirty="0"/>
              <a:t>关系模型的存取路径对用户透明</a:t>
            </a:r>
            <a:endParaRPr lang="zh-CN" altLang="en-US" sz="2200" dirty="0"/>
          </a:p>
          <a:p>
            <a:pPr lvl="2" algn="just">
              <a:lnSpc>
                <a:spcPct val="120000"/>
              </a:lnSpc>
            </a:pPr>
            <a:r>
              <a:rPr lang="zh-CN" altLang="en-US" sz="2100" dirty="0"/>
              <a:t>具有更高的数据独立性，更好的安全保密性</a:t>
            </a:r>
            <a:endParaRPr lang="zh-CN" altLang="en-US" sz="2100" dirty="0"/>
          </a:p>
          <a:p>
            <a:pPr lvl="2" algn="just">
              <a:lnSpc>
                <a:spcPct val="120000"/>
              </a:lnSpc>
            </a:pPr>
            <a:r>
              <a:rPr lang="zh-CN" altLang="en-US" sz="2100" dirty="0"/>
              <a:t>简化了程序员的工作和数据库开发建立的工作</a:t>
            </a:r>
            <a:endParaRPr lang="zh-CN" altLang="en-US" sz="2100" dirty="0"/>
          </a:p>
          <a:p>
            <a:pPr algn="just"/>
            <a:r>
              <a:rPr lang="zh-CN" altLang="en-US" sz="2400" dirty="0">
                <a:ea typeface="黑体" panose="02010609060101010101" pitchFamily="49" charset="-122"/>
              </a:rPr>
              <a:t>缺点</a:t>
            </a:r>
            <a:endParaRPr lang="zh-CN" altLang="en-US" sz="2400" dirty="0">
              <a:ea typeface="黑体" panose="02010609060101010101" pitchFamily="49" charset="-122"/>
            </a:endParaRPr>
          </a:p>
          <a:p>
            <a:pPr algn="just">
              <a:buFont typeface="Wingdings" panose="05000000000000000000" pitchFamily="2" charset="2"/>
              <a:buNone/>
            </a:pPr>
            <a:r>
              <a:rPr lang="zh-CN" altLang="en-US" sz="2400" dirty="0"/>
              <a:t>　　　存取路径对用户透明导致查询效率往往不如非关系数据模型。为提高性能，必须对用户的查询请求进行优化，增加了开发数据库管理系统的难度。</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3" autoUpdateAnimBg="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3377" y="2136338"/>
            <a:ext cx="5697245" cy="1754326"/>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l"/>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一、关系型数据库脱颖而出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二、关系数据库的内部架构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三、</a:t>
            </a:r>
            <a:r>
              <a:rPr lang="en-US" altLang="zh-CN" dirty="0">
                <a:latin typeface="微软雅黑" panose="020B0503020204020204" pitchFamily="34" charset="-122"/>
                <a:ea typeface="微软雅黑" panose="020B0503020204020204" pitchFamily="34" charset="-122"/>
              </a:rPr>
              <a:t>TPC-C</a:t>
            </a:r>
            <a:r>
              <a:rPr lang="zh-CN" altLang="en-US" dirty="0">
                <a:latin typeface="微软雅黑" panose="020B0503020204020204" pitchFamily="34" charset="-122"/>
                <a:ea typeface="微软雅黑" panose="020B0503020204020204" pitchFamily="34" charset="-122"/>
              </a:rPr>
              <a:t>案例</a:t>
            </a:r>
            <a:endParaRPr lang="en-US" altLang="zh-CN" dirty="0">
              <a:latin typeface="微软雅黑" panose="020B0503020204020204" pitchFamily="34" charset="-122"/>
              <a:ea typeface="微软雅黑" panose="020B0503020204020204" pitchFamily="34" charset="-122"/>
            </a:endParaRPr>
          </a:p>
        </p:txBody>
      </p:sp>
      <p:sp>
        <p:nvSpPr>
          <p:cNvPr id="5" name="箭头: 右 4"/>
          <p:cNvSpPr/>
          <p:nvPr/>
        </p:nvSpPr>
        <p:spPr>
          <a:xfrm>
            <a:off x="1202258" y="2976233"/>
            <a:ext cx="417251" cy="248575"/>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a:latin typeface="+mj-ea"/>
              </a:rPr>
              <a:t>大纲</a:t>
            </a:r>
            <a:endParaRPr lang="zh-CN" altLang="en-US" sz="2800" b="1" dirty="0">
              <a:latin typeface="+mj-ea"/>
            </a:endParaRPr>
          </a:p>
        </p:txBody>
      </p:sp>
      <p:sp>
        <p:nvSpPr>
          <p:cNvPr id="10" name="灯片编号占位符 9"/>
          <p:cNvSpPr>
            <a:spLocks noGrp="1"/>
          </p:cNvSpPr>
          <p:nvPr>
            <p:ph type="sldNum" sz="quarter" idx="4294967295"/>
          </p:nvPr>
        </p:nvSpPr>
        <p:spPr>
          <a:xfrm>
            <a:off x="6984724" y="86826"/>
            <a:ext cx="2057400" cy="365125"/>
          </a:xfrm>
          <a:prstGeom prst="rect">
            <a:avLst/>
          </a:prstGeom>
        </p:spPr>
        <p:txBody>
          <a:bodyPr/>
          <a:lstStyle/>
          <a:p>
            <a:fld id="{48F63A3B-78C7-47BE-AE5E-E10140E0464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endParaRPr lang="zh-CN" altLang="en-US" dirty="0"/>
          </a:p>
        </p:txBody>
      </p:sp>
      <p:sp>
        <p:nvSpPr>
          <p:cNvPr id="3" name="内容占位符 2"/>
          <p:cNvSpPr>
            <a:spLocks noGrp="1"/>
          </p:cNvSpPr>
          <p:nvPr>
            <p:ph idx="1"/>
          </p:nvPr>
        </p:nvSpPr>
        <p:spPr/>
        <p:txBody>
          <a:bodyPr>
            <a:normAutofit/>
          </a:bodyPr>
          <a:lstStyle/>
          <a:p>
            <a:r>
              <a:rPr lang="en-US" altLang="zh-CN" dirty="0"/>
              <a:t>CCF A</a:t>
            </a:r>
            <a:r>
              <a:rPr lang="zh-CN" altLang="en-US" dirty="0"/>
              <a:t>类会议</a:t>
            </a:r>
            <a:endParaRPr lang="zh-CN" altLang="en-US" dirty="0"/>
          </a:p>
          <a:p>
            <a:pPr lvl="1"/>
            <a:r>
              <a:rPr lang="zh-CN" altLang="en-US" dirty="0"/>
              <a:t> </a:t>
            </a:r>
            <a:r>
              <a:rPr lang="en-US" altLang="zh-CN" sz="2000" dirty="0"/>
              <a:t>VLDB, SIGMOD</a:t>
            </a:r>
            <a:endParaRPr lang="en-US" altLang="zh-CN" dirty="0"/>
          </a:p>
          <a:p>
            <a:r>
              <a:rPr lang="en-US" altLang="zh-CN" dirty="0"/>
              <a:t>CCF A</a:t>
            </a:r>
            <a:r>
              <a:rPr lang="zh-CN" altLang="en-US" dirty="0"/>
              <a:t>类期刊</a:t>
            </a:r>
            <a:endParaRPr lang="en-US" altLang="zh-CN" dirty="0"/>
          </a:p>
          <a:p>
            <a:pPr lvl="1"/>
            <a:r>
              <a:rPr lang="en-US" altLang="zh-CN" sz="2000" dirty="0"/>
              <a:t>ACM TODS, IEEE TKDE, VLDB J</a:t>
            </a:r>
            <a:endParaRPr lang="en-US" altLang="zh-CN" sz="2000" dirty="0"/>
          </a:p>
          <a:p>
            <a:r>
              <a:rPr lang="zh-CN" altLang="en-US" sz="2400" dirty="0"/>
              <a:t>所有提交大作业必须从上述</a:t>
            </a:r>
            <a:r>
              <a:rPr lang="en-US" altLang="zh-CN" sz="2400" dirty="0"/>
              <a:t>5</a:t>
            </a:r>
            <a:r>
              <a:rPr lang="zh-CN" altLang="en-US" sz="2400" dirty="0"/>
              <a:t>个会议或期刊中而来，且发表日期是在</a:t>
            </a:r>
            <a:r>
              <a:rPr lang="en-US" altLang="zh-CN" sz="2400" dirty="0"/>
              <a:t>2021</a:t>
            </a:r>
            <a:r>
              <a:rPr lang="zh-CN" altLang="en-US" sz="2400" dirty="0"/>
              <a:t>年</a:t>
            </a:r>
            <a:r>
              <a:rPr lang="en-US" altLang="zh-CN" sz="2400" dirty="0"/>
              <a:t>1</a:t>
            </a:r>
            <a:r>
              <a:rPr lang="zh-CN" altLang="en-US" sz="2400" dirty="0"/>
              <a:t>月之后</a:t>
            </a:r>
            <a:endParaRPr lang="zh-CN" altLang="en-US" sz="2400" dirty="0"/>
          </a:p>
        </p:txBody>
      </p:sp>
      <p:sp>
        <p:nvSpPr>
          <p:cNvPr id="4" name="灯片编号占位符 3"/>
          <p:cNvSpPr>
            <a:spLocks noGrp="1"/>
          </p:cNvSpPr>
          <p:nvPr>
            <p:ph type="sldNum" sz="quarter" idx="12"/>
          </p:nvPr>
        </p:nvSpPr>
        <p:spPr/>
        <p:txBody>
          <a:bodyPr/>
          <a:lstStyle/>
          <a:p>
            <a:fld id="{48F63A3B-78C7-47BE-AE5E-E10140E04643}" type="slidenum">
              <a:rPr lang="en-US" smtClean="0"/>
            </a:fld>
            <a:endParaRPr lang="en-US" dirty="0"/>
          </a:p>
        </p:txBody>
      </p:sp>
      <p:sp>
        <p:nvSpPr>
          <p:cNvPr id="5" name="椭圆 5"/>
          <p:cNvSpPr>
            <a:spLocks noChangeArrowheads="1"/>
          </p:cNvSpPr>
          <p:nvPr/>
        </p:nvSpPr>
        <p:spPr bwMode="auto">
          <a:xfrm>
            <a:off x="3867152" y="128475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128951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1307260"/>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大作业论文范围</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62087" y="1189553"/>
            <a:ext cx="5697245" cy="1938020"/>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l" fontAlgn="auto">
              <a:lnSpc>
                <a:spcPct val="150000"/>
              </a:lnSpc>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总体环境</a:t>
            </a:r>
            <a:endParaRPr lang="zh-CN" altLang="en-US" sz="20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SQL引擎</a:t>
            </a:r>
            <a:endParaRPr lang="zh-CN" altLang="en-US" sz="20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存储引擎</a:t>
            </a:r>
            <a:endParaRPr lang="zh-CN" altLang="en-US" sz="20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多节点数据库</a:t>
            </a:r>
            <a:endParaRPr lang="zh-CN" altLang="en-US" sz="2000" dirty="0">
              <a:latin typeface="微软雅黑" panose="020B0503020204020204" pitchFamily="34" charset="-122"/>
              <a:ea typeface="微软雅黑" panose="020B0503020204020204" pitchFamily="34" charset="-122"/>
            </a:endParaRPr>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微软雅黑" panose="020B0503020204020204" pitchFamily="34" charset="-122"/>
                <a:ea typeface="微软雅黑" panose="020B0503020204020204" pitchFamily="34" charset="-122"/>
              </a:rPr>
              <a:t>二、关系数据库的内部架构</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56372" y="1195903"/>
            <a:ext cx="5697245" cy="1938020"/>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l" fontAlgn="auto">
              <a:lnSpc>
                <a:spcPct val="150000"/>
              </a:lnSpc>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总体环境</a:t>
            </a:r>
            <a:endParaRPr lang="zh-CN" altLang="en-US" sz="20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SQL引擎</a:t>
            </a:r>
            <a:endParaRPr lang="zh-CN" altLang="en-US" sz="2000" dirty="0">
              <a:solidFill>
                <a:schemeClr val="accent3"/>
              </a:solidFill>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存储引擎</a:t>
            </a:r>
            <a:endParaRPr lang="zh-CN" altLang="en-US" sz="2000" dirty="0">
              <a:solidFill>
                <a:schemeClr val="accent3"/>
              </a:solidFill>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多节点数据库</a:t>
            </a:r>
            <a:endParaRPr lang="zh-CN" altLang="en-US" sz="2000" dirty="0">
              <a:solidFill>
                <a:schemeClr val="accent3"/>
              </a:solidFill>
              <a:latin typeface="微软雅黑" panose="020B0503020204020204" pitchFamily="34" charset="-122"/>
              <a:ea typeface="微软雅黑" panose="020B0503020204020204" pitchFamily="34" charset="-122"/>
            </a:endParaRPr>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微软雅黑" panose="020B0503020204020204" pitchFamily="34" charset="-122"/>
                <a:ea typeface="微软雅黑" panose="020B0503020204020204" pitchFamily="34" charset="-122"/>
              </a:rPr>
              <a:t>二、关系数据库的内部架构</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总体环境</a:t>
            </a:r>
            <a:endParaRPr lang="zh-CN" altLang="en-US" sz="2800" b="1" dirty="0">
              <a:latin typeface="Times New Roman" panose="02020603050405020304" pitchFamily="18" charset="0"/>
            </a:endParaRPr>
          </a:p>
        </p:txBody>
      </p:sp>
      <p:sp>
        <p:nvSpPr>
          <p:cNvPr id="5" name="文本框 4"/>
          <p:cNvSpPr txBox="1"/>
          <p:nvPr/>
        </p:nvSpPr>
        <p:spPr>
          <a:xfrm>
            <a:off x="7788031" y="2957162"/>
            <a:ext cx="1359668" cy="1815882"/>
          </a:xfrm>
          <a:prstGeom prst="rect">
            <a:avLst/>
          </a:prstGeom>
          <a:noFill/>
        </p:spPr>
        <p:txBody>
          <a:bodyPr wrap="none" rtlCol="0">
            <a:spAutoFit/>
          </a:bodyPr>
          <a:lstStyle/>
          <a:p>
            <a:pPr algn="ctr"/>
            <a:r>
              <a:rPr lang="zh-CN" altLang="en-US" sz="1600" dirty="0">
                <a:latin typeface="Times New Roman" panose="02020603050405020304" pitchFamily="18" charset="0"/>
                <a:ea typeface="微软雅黑" panose="020B0503020204020204" pitchFamily="34" charset="-122"/>
              </a:rPr>
              <a:t>胖</a:t>
            </a:r>
            <a:r>
              <a:rPr lang="en-US" altLang="zh-CN"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瘦</a:t>
            </a:r>
            <a:r>
              <a:rPr lang="en-US" altLang="zh-CN"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客户端</a:t>
            </a:r>
            <a:endParaRPr lang="en-US" altLang="zh-CN" sz="1600" dirty="0">
              <a:latin typeface="Times New Roman" panose="02020603050405020304" pitchFamily="18" charset="0"/>
              <a:ea typeface="微软雅黑" panose="020B0503020204020204" pitchFamily="34" charset="-122"/>
            </a:endParaRPr>
          </a:p>
          <a:p>
            <a:pPr algn="ctr"/>
            <a:endParaRPr lang="en-US" altLang="zh-CN" sz="1600" dirty="0">
              <a:latin typeface="Times New Roman" panose="02020603050405020304" pitchFamily="18" charset="0"/>
              <a:ea typeface="微软雅黑" panose="020B0503020204020204" pitchFamily="34" charset="-122"/>
            </a:endParaRPr>
          </a:p>
          <a:p>
            <a:pPr algn="ct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笔记本电脑</a:t>
            </a:r>
            <a:endParaRPr lang="en-US" altLang="zh-CN" sz="1600" dirty="0">
              <a:latin typeface="Times New Roman" panose="02020603050405020304" pitchFamily="18" charset="0"/>
              <a:ea typeface="微软雅黑" panose="020B0503020204020204" pitchFamily="34" charset="-122"/>
            </a:endParaRPr>
          </a:p>
          <a:p>
            <a:pPr algn="ctr"/>
            <a:r>
              <a:rPr lang="en-US" altLang="zh-CN" sz="1600" dirty="0">
                <a:latin typeface="Times New Roman" panose="02020603050405020304" pitchFamily="18" charset="0"/>
                <a:ea typeface="微软雅黑" panose="020B0503020204020204" pitchFamily="34" charset="-122"/>
              </a:rPr>
              <a:t>ATM</a:t>
            </a: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平板设备</a:t>
            </a: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其他设备</a:t>
            </a:r>
            <a:endParaRPr lang="zh-CN" altLang="en-US" sz="1600" dirty="0">
              <a:latin typeface="Times New Roman" panose="02020603050405020304" pitchFamily="18" charset="0"/>
              <a:ea typeface="微软雅黑" panose="020B0503020204020204" pitchFamily="34" charset="-122"/>
            </a:endParaRPr>
          </a:p>
        </p:txBody>
      </p:sp>
      <p:sp>
        <p:nvSpPr>
          <p:cNvPr id="8" name="Rectangle: Rounded Corners 4"/>
          <p:cNvSpPr/>
          <p:nvPr/>
        </p:nvSpPr>
        <p:spPr>
          <a:xfrm>
            <a:off x="386756" y="2560695"/>
            <a:ext cx="2068195" cy="1990351"/>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9" name="Flowchart: Magnetic Disk 8"/>
          <p:cNvSpPr/>
          <p:nvPr/>
        </p:nvSpPr>
        <p:spPr>
          <a:xfrm>
            <a:off x="250825" y="5127625"/>
            <a:ext cx="2294890" cy="96456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cxnSp>
        <p:nvCxnSpPr>
          <p:cNvPr id="10" name="Straight Arrow Connector 11"/>
          <p:cNvCxnSpPr/>
          <p:nvPr/>
        </p:nvCxnSpPr>
        <p:spPr>
          <a:xfrm>
            <a:off x="2771140" y="3126105"/>
            <a:ext cx="388683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2"/>
          <p:cNvSpPr txBox="1"/>
          <p:nvPr/>
        </p:nvSpPr>
        <p:spPr>
          <a:xfrm>
            <a:off x="3798011" y="2787519"/>
            <a:ext cx="1643399" cy="338554"/>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数据库连接</a:t>
            </a:r>
            <a:endParaRPr lang="en-US" sz="1600" b="1" dirty="0">
              <a:latin typeface="Times New Roman" panose="02020603050405020304" pitchFamily="18" charset="0"/>
              <a:ea typeface="微软雅黑" panose="020B0503020204020204" pitchFamily="34" charset="-122"/>
            </a:endParaRPr>
          </a:p>
        </p:txBody>
      </p:sp>
      <p:sp>
        <p:nvSpPr>
          <p:cNvPr id="13" name="TextBox 13"/>
          <p:cNvSpPr txBox="1"/>
          <p:nvPr/>
        </p:nvSpPr>
        <p:spPr>
          <a:xfrm>
            <a:off x="2714299" y="3126061"/>
            <a:ext cx="3810659" cy="583565"/>
          </a:xfrm>
          <a:prstGeom prst="rect">
            <a:avLst/>
          </a:prstGeom>
          <a:noFill/>
        </p:spPr>
        <p:txBody>
          <a:bodyPr wrap="square" rtlCol="0">
            <a:spAutoFit/>
          </a:bodyPr>
          <a:lstStyle/>
          <a:p>
            <a:pPr algn="ctr"/>
            <a:r>
              <a:rPr lang="zh-CN" altLang="en-US" sz="1600" dirty="0">
                <a:latin typeface="Times New Roman" panose="02020603050405020304" pitchFamily="18" charset="0"/>
                <a:ea typeface="微软雅黑" panose="020B0503020204020204" pitchFamily="34" charset="-122"/>
              </a:rPr>
              <a:t>授权</a:t>
            </a:r>
            <a:r>
              <a:rPr lang="en-US" altLang="zh-CN" sz="1600" dirty="0">
                <a:latin typeface="Times New Roman" panose="02020603050405020304" pitchFamily="18" charset="0"/>
                <a:ea typeface="微软雅黑" panose="020B0503020204020204" pitchFamily="34" charset="-122"/>
              </a:rPr>
              <a:t>ID</a:t>
            </a:r>
            <a:endParaRPr lang="en-US" altLang="zh-CN" sz="1600" dirty="0">
              <a:latin typeface="Times New Roman" panose="02020603050405020304" pitchFamily="18" charset="0"/>
              <a:ea typeface="微软雅黑" panose="020B0503020204020204" pitchFamily="34" charset="-122"/>
            </a:endParaRPr>
          </a:p>
          <a:p>
            <a:pPr algn="ctr"/>
            <a:r>
              <a:rPr lang="en-US"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应用 </a:t>
            </a:r>
            <a:r>
              <a:rPr lang="en-US" altLang="zh-CN" sz="1600" dirty="0">
                <a:latin typeface="Times New Roman" panose="02020603050405020304" pitchFamily="18" charset="0"/>
                <a:ea typeface="微软雅黑" panose="020B0503020204020204" pitchFamily="34" charset="-122"/>
              </a:rPr>
              <a:t>/</a:t>
            </a:r>
            <a:r>
              <a:rPr lang="en-US"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事务 </a:t>
            </a:r>
            <a:r>
              <a:rPr lang="en-US" altLang="zh-CN" sz="1600" dirty="0">
                <a:latin typeface="Times New Roman" panose="02020603050405020304" pitchFamily="18" charset="0"/>
                <a:ea typeface="微软雅黑" panose="020B0503020204020204" pitchFamily="34" charset="-122"/>
              </a:rPr>
              <a:t>/</a:t>
            </a:r>
            <a:r>
              <a:rPr lang="en-US"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语句</a:t>
            </a:r>
            <a:r>
              <a:rPr lang="en-US" sz="1600" dirty="0">
                <a:latin typeface="Times New Roman" panose="02020603050405020304" pitchFamily="18" charset="0"/>
                <a:ea typeface="微软雅黑" panose="020B0503020204020204" pitchFamily="34" charset="-122"/>
              </a:rPr>
              <a:t>)</a:t>
            </a:r>
            <a:endParaRPr lang="en-US" sz="1600" dirty="0">
              <a:latin typeface="Times New Roman" panose="02020603050405020304" pitchFamily="18" charset="0"/>
              <a:ea typeface="微软雅黑" panose="020B0503020204020204" pitchFamily="34" charset="-122"/>
            </a:endParaRPr>
          </a:p>
        </p:txBody>
      </p:sp>
      <p:grpSp>
        <p:nvGrpSpPr>
          <p:cNvPr id="21" name="Group 20"/>
          <p:cNvGrpSpPr/>
          <p:nvPr/>
        </p:nvGrpSpPr>
        <p:grpSpPr>
          <a:xfrm>
            <a:off x="6717030" y="5141595"/>
            <a:ext cx="1076325" cy="656590"/>
            <a:chOff x="9840416" y="2708920"/>
            <a:chExt cx="1080120" cy="648072"/>
          </a:xfrm>
        </p:grpSpPr>
        <p:sp>
          <p:nvSpPr>
            <p:cNvPr id="22" name="Rectangle: Rounded Corners 21"/>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23" name="TextBox 22"/>
            <p:cNvSpPr txBox="1"/>
            <p:nvPr/>
          </p:nvSpPr>
          <p:spPr>
            <a:xfrm>
              <a:off x="9976300" y="2860321"/>
              <a:ext cx="800219" cy="332811"/>
            </a:xfrm>
            <a:prstGeom prst="rect">
              <a:avLst/>
            </a:prstGeom>
            <a:noFill/>
          </p:spPr>
          <p:txBody>
            <a:bodyPr wrap="squar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grpSp>
        <p:nvGrpSpPr>
          <p:cNvPr id="14" name="Group 16"/>
          <p:cNvGrpSpPr/>
          <p:nvPr/>
        </p:nvGrpSpPr>
        <p:grpSpPr>
          <a:xfrm>
            <a:off x="6708367" y="2807117"/>
            <a:ext cx="1080120" cy="648072"/>
            <a:chOff x="9840416" y="2708920"/>
            <a:chExt cx="1080120" cy="648072"/>
          </a:xfrm>
        </p:grpSpPr>
        <p:sp>
          <p:nvSpPr>
            <p:cNvPr id="15" name="Rectangle: Rounded Corners 9"/>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15"/>
            <p:cNvSpPr txBox="1"/>
            <p:nvPr/>
          </p:nvSpPr>
          <p:spPr>
            <a:xfrm>
              <a:off x="9980366" y="2858688"/>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grpSp>
        <p:nvGrpSpPr>
          <p:cNvPr id="18" name="Group 17"/>
          <p:cNvGrpSpPr/>
          <p:nvPr/>
        </p:nvGrpSpPr>
        <p:grpSpPr>
          <a:xfrm>
            <a:off x="6717257" y="2241518"/>
            <a:ext cx="1080120" cy="2309413"/>
            <a:chOff x="9705161" y="2863679"/>
            <a:chExt cx="1080120" cy="2309413"/>
          </a:xfrm>
        </p:grpSpPr>
        <p:sp>
          <p:nvSpPr>
            <p:cNvPr id="19" name="Rectangle: Rounded Corners 18"/>
            <p:cNvSpPr/>
            <p:nvPr/>
          </p:nvSpPr>
          <p:spPr>
            <a:xfrm>
              <a:off x="9705161" y="45250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20" name="TextBox 19"/>
            <p:cNvSpPr txBox="1"/>
            <p:nvPr/>
          </p:nvSpPr>
          <p:spPr>
            <a:xfrm>
              <a:off x="9976301" y="2863679"/>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sp>
        <p:nvSpPr>
          <p:cNvPr id="24" name="TextBox 23"/>
          <p:cNvSpPr txBox="1"/>
          <p:nvPr/>
        </p:nvSpPr>
        <p:spPr>
          <a:xfrm flipV="1">
            <a:off x="5645785" y="4628515"/>
            <a:ext cx="379730" cy="521970"/>
          </a:xfrm>
          <a:prstGeom prst="rect">
            <a:avLst/>
          </a:prstGeom>
          <a:noFill/>
        </p:spPr>
        <p:txBody>
          <a:bodyPr wrap="square" rtlCol="0">
            <a:spAutoFit/>
          </a:bodyPr>
          <a:lstStyle/>
          <a:p>
            <a:r>
              <a:rPr lang="en-US" sz="2800" b="1" dirty="0">
                <a:latin typeface="Times New Roman" panose="02020603050405020304" pitchFamily="18" charset="0"/>
                <a:ea typeface="微软雅黑" panose="020B0503020204020204" pitchFamily="34" charset="-122"/>
              </a:rPr>
              <a:t>…</a:t>
            </a:r>
            <a:endParaRPr lang="en-US" sz="2800" b="1" dirty="0">
              <a:latin typeface="Times New Roman" panose="02020603050405020304" pitchFamily="18" charset="0"/>
              <a:ea typeface="微软雅黑" panose="020B0503020204020204" pitchFamily="34" charset="-122"/>
            </a:endParaRPr>
          </a:p>
        </p:txBody>
      </p:sp>
      <p:sp>
        <p:nvSpPr>
          <p:cNvPr id="25" name="TextBox 27"/>
          <p:cNvSpPr txBox="1"/>
          <p:nvPr/>
        </p:nvSpPr>
        <p:spPr>
          <a:xfrm>
            <a:off x="571990" y="3295926"/>
            <a:ext cx="1651414" cy="338554"/>
          </a:xfrm>
          <a:prstGeom prst="rect">
            <a:avLst/>
          </a:prstGeom>
          <a:noFill/>
        </p:spPr>
        <p:txBody>
          <a:bodyPr wrap="square" rtlCol="0">
            <a:spAutoFit/>
          </a:bodyPr>
          <a:lstStyle/>
          <a:p>
            <a:pPr algn="ctr"/>
            <a:r>
              <a:rPr lang="en-US" sz="1600" b="1" dirty="0">
                <a:latin typeface="Times New Roman" panose="02020603050405020304" pitchFamily="18" charset="0"/>
                <a:ea typeface="微软雅黑" panose="020B0503020204020204" pitchFamily="34" charset="-122"/>
              </a:rPr>
              <a:t>DBMS</a:t>
            </a:r>
            <a:r>
              <a:rPr lang="zh-CN" altLang="en-US" sz="1600" b="1" dirty="0">
                <a:latin typeface="Times New Roman" panose="02020603050405020304" pitchFamily="18" charset="0"/>
                <a:ea typeface="微软雅黑" panose="020B0503020204020204" pitchFamily="34" charset="-122"/>
              </a:rPr>
              <a:t>实例</a:t>
            </a:r>
            <a:endParaRPr lang="en-US" sz="1600" b="1" dirty="0">
              <a:latin typeface="Times New Roman" panose="02020603050405020304" pitchFamily="18" charset="0"/>
              <a:ea typeface="微软雅黑" panose="020B0503020204020204" pitchFamily="34" charset="-122"/>
            </a:endParaRPr>
          </a:p>
        </p:txBody>
      </p:sp>
      <p:cxnSp>
        <p:nvCxnSpPr>
          <p:cNvPr id="28" name="Straight Arrow Connector 30"/>
          <p:cNvCxnSpPr/>
          <p:nvPr/>
        </p:nvCxnSpPr>
        <p:spPr>
          <a:xfrm>
            <a:off x="4805403" y="5464165"/>
            <a:ext cx="18002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8"/>
          <p:cNvSpPr txBox="1"/>
          <p:nvPr/>
        </p:nvSpPr>
        <p:spPr>
          <a:xfrm>
            <a:off x="574040" y="5126990"/>
            <a:ext cx="1693545"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cxnSp>
        <p:nvCxnSpPr>
          <p:cNvPr id="27" name="Straight Arrow Connector 29"/>
          <p:cNvCxnSpPr/>
          <p:nvPr/>
        </p:nvCxnSpPr>
        <p:spPr>
          <a:xfrm>
            <a:off x="2833370" y="4227195"/>
            <a:ext cx="387540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32"/>
          <p:cNvSpPr txBox="1"/>
          <p:nvPr/>
        </p:nvSpPr>
        <p:spPr>
          <a:xfrm>
            <a:off x="355006" y="5464286"/>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日志文件和控制文件</a:t>
            </a:r>
            <a:endParaRPr lang="en-US" sz="1400" dirty="0">
              <a:latin typeface="Times New Roman" panose="02020603050405020304" pitchFamily="18" charset="0"/>
              <a:ea typeface="微软雅黑" panose="020B0503020204020204" pitchFamily="34" charset="-122"/>
            </a:endParaRPr>
          </a:p>
        </p:txBody>
      </p:sp>
      <p:sp>
        <p:nvSpPr>
          <p:cNvPr id="30" name="Arrow: Up-Down 33"/>
          <p:cNvSpPr/>
          <p:nvPr/>
        </p:nvSpPr>
        <p:spPr>
          <a:xfrm>
            <a:off x="1348895" y="4628080"/>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6" name="TextBox 15"/>
          <p:cNvSpPr txBox="1"/>
          <p:nvPr/>
        </p:nvSpPr>
        <p:spPr>
          <a:xfrm>
            <a:off x="6857207" y="4057340"/>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sp>
        <p:nvSpPr>
          <p:cNvPr id="23555"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客户端/服务器端环境</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3" name="文本框 32"/>
          <p:cNvSpPr txBox="1"/>
          <p:nvPr/>
        </p:nvSpPr>
        <p:spPr>
          <a:xfrm>
            <a:off x="504190" y="1259840"/>
            <a:ext cx="8242300" cy="82994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在服务器端：</a:t>
            </a:r>
            <a:r>
              <a:rPr lang="zh-CN" altLang="en-US" sz="1600" dirty="0">
                <a:latin typeface="Times New Roman" panose="02020603050405020304" pitchFamily="18" charset="0"/>
                <a:ea typeface="微软雅黑" panose="020B0503020204020204" pitchFamily="34" charset="-122"/>
                <a:cs typeface="微软雅黑" panose="020B0503020204020204" pitchFamily="34" charset="-122"/>
              </a:rPr>
              <a:t>数据库实例、系统目录、用户数据、日志文件、控制文件；</a:t>
            </a:r>
            <a:endParaRPr lang="zh-CN" altLang="en-US" sz="1600" dirty="0">
              <a:latin typeface="Times New Roman" panose="02020603050405020304" pitchFamily="18" charset="0"/>
              <a:ea typeface="微软雅黑" panose="020B0503020204020204" pitchFamily="34" charset="-122"/>
              <a:cs typeface="微软雅黑" panose="020B0503020204020204" pitchFamily="34" charset="-122"/>
            </a:endParaRPr>
          </a:p>
          <a:p>
            <a:endParaRPr lang="zh-CN" altLang="en-US" sz="1600" dirty="0">
              <a:latin typeface="Times New Roman" panose="02020603050405020304" pitchFamily="18" charset="0"/>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在客户端：</a:t>
            </a:r>
            <a:r>
              <a:rPr lang="zh-CN" altLang="en-US" sz="1600" dirty="0">
                <a:latin typeface="Times New Roman" panose="02020603050405020304" pitchFamily="18" charset="0"/>
                <a:ea typeface="微软雅黑" panose="020B0503020204020204" pitchFamily="34" charset="-122"/>
                <a:cs typeface="微软雅黑" panose="020B0503020204020204" pitchFamily="34" charset="-122"/>
              </a:rPr>
              <a:t>多个用户/应用程序/连接和并发事务。</a:t>
            </a:r>
            <a:endParaRPr lang="zh-CN" altLang="en-US" sz="1600" dirty="0">
              <a:latin typeface="Times New Roman" panose="02020603050405020304" pitchFamily="18" charset="0"/>
              <a:ea typeface="微软雅黑" panose="020B0503020204020204" pitchFamily="34" charset="-122"/>
              <a:cs typeface="微软雅黑" panose="020B0503020204020204" pitchFamily="34" charset="-122"/>
            </a:endParaRPr>
          </a:p>
        </p:txBody>
      </p:sp>
      <p:sp>
        <p:nvSpPr>
          <p:cNvPr id="2" name="矩形: 圆角 1"/>
          <p:cNvSpPr/>
          <p:nvPr/>
        </p:nvSpPr>
        <p:spPr>
          <a:xfrm>
            <a:off x="141605" y="2364105"/>
            <a:ext cx="2447290" cy="40468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总体环境</a:t>
            </a:r>
            <a:endParaRPr lang="zh-CN" altLang="en-US" sz="2800" b="1" dirty="0">
              <a:latin typeface="Times New Roman" panose="02020603050405020304" pitchFamily="18" charset="0"/>
            </a:endParaRPr>
          </a:p>
        </p:txBody>
      </p:sp>
      <p:sp>
        <p:nvSpPr>
          <p:cNvPr id="23555" name="椭圆 5"/>
          <p:cNvSpPr>
            <a:spLocks noChangeArrowheads="1"/>
          </p:cNvSpPr>
          <p:nvPr/>
        </p:nvSpPr>
        <p:spPr bwMode="auto">
          <a:xfrm>
            <a:off x="3865565"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1587"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09537"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一般场景描述</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54" name="矩形 53"/>
          <p:cNvSpPr/>
          <p:nvPr/>
        </p:nvSpPr>
        <p:spPr>
          <a:xfrm>
            <a:off x="464185" y="1822450"/>
            <a:ext cx="3515360" cy="2886710"/>
          </a:xfrm>
          <a:prstGeom prst="rect">
            <a:avLst/>
          </a:prstGeom>
          <a:ln w="19050">
            <a:solidFill>
              <a:schemeClr val="tx1"/>
            </a:solidFill>
          </a:ln>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客户端：</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通过使用授权ID和密码登录来建立数据库连接；</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开始事务；</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提交DB命令和SQL语句；</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从DBMS接收结果；</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结束事务；</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断开与DBMS的连接。</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4855210" y="1408430"/>
            <a:ext cx="3674110" cy="4117975"/>
          </a:xfrm>
          <a:prstGeom prst="rect">
            <a:avLst/>
          </a:prstGeom>
          <a:ln w="19050">
            <a:solidFill>
              <a:schemeClr val="tx1"/>
            </a:solidFill>
          </a:ln>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在服务器端：</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监听连接服务（通常通过</a:t>
            </a:r>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rPr>
              <a:t>TCP/IP</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端口）；</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生成一个新进程</a:t>
            </a:r>
            <a:r>
              <a:rPr sz="1600" kern="100" dirty="0">
                <a:latin typeface="Times New Roman" panose="02020603050405020304" pitchFamily="18" charset="0"/>
                <a:ea typeface="微软雅黑" panose="020B0503020204020204" pitchFamily="34" charset="-122"/>
                <a:cs typeface="Times New Roman" panose="02020603050405020304" pitchFamily="18" charset="0"/>
              </a:rPr>
              <a:t>/</a:t>
            </a: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线程来服务传入的连接请求（通常使用连接池</a:t>
            </a:r>
            <a:r>
              <a:rPr sz="1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a:latin typeface="Times New Roman" panose="02020603050405020304" pitchFamily="18" charset="0"/>
                <a:ea typeface="微软雅黑" panose="020B0503020204020204" pitchFamily="34" charset="-122"/>
                <a:cs typeface="Times New Roman" panose="02020603050405020304" pitchFamily="18" charset="0"/>
              </a:rPr>
              <a:t>从</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相应</a:t>
            </a: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的客户端一次接收一个DB命令和SQL语句</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调度</a:t>
            </a: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到DBMS服务组件以执行命令</a:t>
            </a:r>
            <a:r>
              <a:rPr sz="1600" kern="100" dirty="0">
                <a:latin typeface="Times New Roman" panose="02020603050405020304" pitchFamily="18" charset="0"/>
                <a:ea typeface="微软雅黑" panose="020B0503020204020204" pitchFamily="34" charset="-122"/>
                <a:cs typeface="Times New Roman" panose="02020603050405020304" pitchFamily="18" charset="0"/>
              </a:rPr>
              <a:t>/</a:t>
            </a: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语句</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结束事务处理</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连接结束（返回到连接池</a:t>
            </a:r>
            <a:r>
              <a:rPr sz="16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 name="直接箭头连接符 3"/>
          <p:cNvCxnSpPr/>
          <p:nvPr/>
        </p:nvCxnSpPr>
        <p:spPr>
          <a:xfrm flipV="1">
            <a:off x="3900805" y="1988820"/>
            <a:ext cx="1342390" cy="360045"/>
          </a:xfrm>
          <a:prstGeom prst="straightConnector1">
            <a:avLst/>
          </a:prstGeom>
          <a:ln w="19050">
            <a:solidFill>
              <a:srgbClr val="0070C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082165" y="2577465"/>
            <a:ext cx="3161030" cy="400685"/>
          </a:xfrm>
          <a:prstGeom prst="straightConnector1">
            <a:avLst/>
          </a:prstGeom>
          <a:ln w="19050">
            <a:solidFill>
              <a:srgbClr val="0070C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334385" y="3265805"/>
            <a:ext cx="1908810" cy="0"/>
          </a:xfrm>
          <a:prstGeom prst="straightConnector1">
            <a:avLst/>
          </a:prstGeom>
          <a:ln w="19050">
            <a:solidFill>
              <a:srgbClr val="0070C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2851150" y="3608705"/>
            <a:ext cx="2392045" cy="192405"/>
          </a:xfrm>
          <a:prstGeom prst="straightConnector1">
            <a:avLst/>
          </a:prstGeom>
          <a:ln w="19050">
            <a:solidFill>
              <a:srgbClr val="0070C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082165" y="3919220"/>
            <a:ext cx="3161030" cy="789940"/>
          </a:xfrm>
          <a:prstGeom prst="straightConnector1">
            <a:avLst/>
          </a:prstGeom>
          <a:ln w="19050">
            <a:solidFill>
              <a:srgbClr val="0070C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981960" y="4516755"/>
            <a:ext cx="2261235" cy="761365"/>
          </a:xfrm>
          <a:prstGeom prst="straightConnector1">
            <a:avLst/>
          </a:prstGeom>
          <a:ln w="19050">
            <a:solidFill>
              <a:srgbClr val="0070C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nvCxnSpPr>
        <p:spPr>
          <a:xfrm flipH="1" flipV="1">
            <a:off x="2570480" y="4250690"/>
            <a:ext cx="2576195" cy="731520"/>
          </a:xfrm>
          <a:prstGeom prst="straightConnector1">
            <a:avLst/>
          </a:prstGeom>
          <a:ln w="19050">
            <a:solidFill>
              <a:srgbClr val="0070C0"/>
            </a:solidFill>
            <a:headEnd type="none"/>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总体环境</a:t>
            </a:r>
            <a:endParaRPr lang="zh-CN" altLang="en-US" sz="2800" b="1" dirty="0">
              <a:latin typeface="Times New Roman" panose="02020603050405020304" pitchFamily="18" charset="0"/>
            </a:endParaRPr>
          </a:p>
        </p:txBody>
      </p:sp>
      <p:sp>
        <p:nvSpPr>
          <p:cNvPr id="23555"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系统动态视角</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54" name="矩形 53"/>
          <p:cNvSpPr/>
          <p:nvPr/>
        </p:nvSpPr>
        <p:spPr>
          <a:xfrm>
            <a:off x="779782" y="1335147"/>
            <a:ext cx="7503096" cy="334327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在客户端：</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频繁建立连接；</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一个或多个针对D</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MS运行的应用程序；</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每个应用程序可以使用不同的授权ID集运行，拥有不同的权限集；</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业务事务语义；</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响应时间与吞吐量；</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业务连续性。</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在服务器端：</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DBMS进程/线程进出连接池；</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长事务与短事务；</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CPU受限、I/O受限、序列化受限；</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同步与异步处理；</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缓存机制：内存开销和缓存命中率；</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I/O瓶颈和网络带宽。</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4"/>
          <p:cNvSpPr/>
          <p:nvPr/>
        </p:nvSpPr>
        <p:spPr>
          <a:xfrm>
            <a:off x="1484036" y="890010"/>
            <a:ext cx="2068195" cy="1990351"/>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 name="文本框 3"/>
          <p:cNvSpPr txBox="1"/>
          <p:nvPr/>
        </p:nvSpPr>
        <p:spPr>
          <a:xfrm>
            <a:off x="7784221" y="1434432"/>
            <a:ext cx="1359668" cy="1815882"/>
          </a:xfrm>
          <a:prstGeom prst="rect">
            <a:avLst/>
          </a:prstGeom>
          <a:noFill/>
        </p:spPr>
        <p:txBody>
          <a:bodyPr wrap="none" rtlCol="0">
            <a:spAutoFit/>
          </a:bodyPr>
          <a:lstStyle/>
          <a:p>
            <a:pPr algn="ctr"/>
            <a:r>
              <a:rPr lang="zh-CN" altLang="en-US" sz="1600" dirty="0">
                <a:latin typeface="Times New Roman" panose="02020603050405020304" pitchFamily="18" charset="0"/>
                <a:ea typeface="微软雅黑" panose="020B0503020204020204" pitchFamily="34" charset="-122"/>
              </a:rPr>
              <a:t>胖</a:t>
            </a:r>
            <a:r>
              <a:rPr lang="en-US" altLang="zh-CN"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瘦</a:t>
            </a:r>
            <a:r>
              <a:rPr lang="en-US" altLang="zh-CN"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客户端</a:t>
            </a:r>
            <a:endParaRPr lang="en-US" altLang="zh-CN" sz="1600" dirty="0">
              <a:latin typeface="Times New Roman" panose="02020603050405020304" pitchFamily="18" charset="0"/>
              <a:ea typeface="微软雅黑" panose="020B0503020204020204" pitchFamily="34" charset="-122"/>
            </a:endParaRPr>
          </a:p>
          <a:p>
            <a:pPr algn="ctr"/>
            <a:endParaRPr lang="en-US" altLang="zh-CN" sz="1600" dirty="0">
              <a:latin typeface="Times New Roman" panose="02020603050405020304" pitchFamily="18" charset="0"/>
              <a:ea typeface="微软雅黑" panose="020B0503020204020204" pitchFamily="34" charset="-122"/>
            </a:endParaRPr>
          </a:p>
          <a:p>
            <a:pPr algn="ct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笔记本电脑</a:t>
            </a:r>
            <a:endParaRPr lang="en-US" altLang="zh-CN" sz="1600" dirty="0">
              <a:latin typeface="Times New Roman" panose="02020603050405020304" pitchFamily="18" charset="0"/>
              <a:ea typeface="微软雅黑" panose="020B0503020204020204" pitchFamily="34" charset="-122"/>
            </a:endParaRPr>
          </a:p>
          <a:p>
            <a:pPr algn="ctr"/>
            <a:r>
              <a:rPr lang="en-US" altLang="zh-CN" sz="1600" dirty="0">
                <a:latin typeface="Times New Roman" panose="02020603050405020304" pitchFamily="18" charset="0"/>
                <a:ea typeface="微软雅黑" panose="020B0503020204020204" pitchFamily="34" charset="-122"/>
              </a:rPr>
              <a:t>ATM</a:t>
            </a: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平板设备</a:t>
            </a: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其他设备</a:t>
            </a:r>
            <a:endParaRPr lang="zh-CN" altLang="en-US" sz="1600" dirty="0">
              <a:latin typeface="Times New Roman" panose="02020603050405020304" pitchFamily="18" charset="0"/>
              <a:ea typeface="微软雅黑" panose="020B0503020204020204" pitchFamily="34" charset="-122"/>
            </a:endParaRPr>
          </a:p>
        </p:txBody>
      </p:sp>
      <p:sp>
        <p:nvSpPr>
          <p:cNvPr id="9" name="Flowchart: Magnetic Disk 8"/>
          <p:cNvSpPr/>
          <p:nvPr/>
        </p:nvSpPr>
        <p:spPr>
          <a:xfrm>
            <a:off x="241935" y="5151755"/>
            <a:ext cx="2294890" cy="96456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cxnSp>
        <p:nvCxnSpPr>
          <p:cNvPr id="10" name="Straight Arrow Connector 11"/>
          <p:cNvCxnSpPr/>
          <p:nvPr/>
        </p:nvCxnSpPr>
        <p:spPr>
          <a:xfrm>
            <a:off x="3771900" y="1529715"/>
            <a:ext cx="271145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2"/>
          <p:cNvSpPr txBox="1"/>
          <p:nvPr/>
        </p:nvSpPr>
        <p:spPr>
          <a:xfrm>
            <a:off x="4373321" y="1076194"/>
            <a:ext cx="1643399" cy="338554"/>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数据库连接</a:t>
            </a:r>
            <a:endParaRPr lang="en-US" sz="1600" b="1" dirty="0">
              <a:latin typeface="Times New Roman" panose="02020603050405020304" pitchFamily="18" charset="0"/>
              <a:ea typeface="微软雅黑" panose="020B0503020204020204" pitchFamily="34" charset="-122"/>
            </a:endParaRPr>
          </a:p>
        </p:txBody>
      </p:sp>
      <p:sp>
        <p:nvSpPr>
          <p:cNvPr id="13" name="TextBox 13"/>
          <p:cNvSpPr txBox="1"/>
          <p:nvPr/>
        </p:nvSpPr>
        <p:spPr>
          <a:xfrm>
            <a:off x="3148004" y="1644606"/>
            <a:ext cx="3810659" cy="583565"/>
          </a:xfrm>
          <a:prstGeom prst="rect">
            <a:avLst/>
          </a:prstGeom>
          <a:noFill/>
        </p:spPr>
        <p:txBody>
          <a:bodyPr wrap="square" rtlCol="0">
            <a:spAutoFit/>
          </a:bodyPr>
          <a:lstStyle/>
          <a:p>
            <a:pPr algn="ctr"/>
            <a:r>
              <a:rPr lang="zh-CN" altLang="en-US" sz="1600" dirty="0">
                <a:latin typeface="Times New Roman" panose="02020603050405020304" pitchFamily="18" charset="0"/>
                <a:ea typeface="微软雅黑" panose="020B0503020204020204" pitchFamily="34" charset="-122"/>
              </a:rPr>
              <a:t>授权</a:t>
            </a:r>
            <a:r>
              <a:rPr lang="en-US" altLang="zh-CN" sz="1600" dirty="0">
                <a:latin typeface="Times New Roman" panose="02020603050405020304" pitchFamily="18" charset="0"/>
                <a:ea typeface="微软雅黑" panose="020B0503020204020204" pitchFamily="34" charset="-122"/>
              </a:rPr>
              <a:t>ID</a:t>
            </a:r>
            <a:endParaRPr lang="en-US" altLang="zh-CN" sz="1600" dirty="0">
              <a:latin typeface="Times New Roman" panose="02020603050405020304" pitchFamily="18" charset="0"/>
              <a:ea typeface="微软雅黑" panose="020B0503020204020204" pitchFamily="34" charset="-122"/>
            </a:endParaRPr>
          </a:p>
          <a:p>
            <a:pPr algn="ctr"/>
            <a:r>
              <a:rPr lang="en-US"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应用 </a:t>
            </a:r>
            <a:r>
              <a:rPr lang="en-US" altLang="zh-CN" sz="1600" dirty="0">
                <a:latin typeface="Times New Roman" panose="02020603050405020304" pitchFamily="18" charset="0"/>
                <a:ea typeface="微软雅黑" panose="020B0503020204020204" pitchFamily="34" charset="-122"/>
              </a:rPr>
              <a:t>/</a:t>
            </a:r>
            <a:r>
              <a:rPr lang="en-US"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事务 </a:t>
            </a:r>
            <a:r>
              <a:rPr lang="en-US" altLang="zh-CN" sz="1600" dirty="0">
                <a:latin typeface="Times New Roman" panose="02020603050405020304" pitchFamily="18" charset="0"/>
                <a:ea typeface="微软雅黑" panose="020B0503020204020204" pitchFamily="34" charset="-122"/>
              </a:rPr>
              <a:t>/</a:t>
            </a:r>
            <a:r>
              <a:rPr lang="en-US"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语句</a:t>
            </a:r>
            <a:r>
              <a:rPr lang="en-US" sz="1600" dirty="0">
                <a:latin typeface="Times New Roman" panose="02020603050405020304" pitchFamily="18" charset="0"/>
                <a:ea typeface="微软雅黑" panose="020B0503020204020204" pitchFamily="34" charset="-122"/>
              </a:rPr>
              <a:t>)</a:t>
            </a:r>
            <a:endParaRPr lang="en-US" sz="1600" dirty="0">
              <a:latin typeface="Times New Roman" panose="02020603050405020304" pitchFamily="18" charset="0"/>
              <a:ea typeface="微软雅黑" panose="020B0503020204020204" pitchFamily="34" charset="-122"/>
            </a:endParaRPr>
          </a:p>
        </p:txBody>
      </p:sp>
      <p:grpSp>
        <p:nvGrpSpPr>
          <p:cNvPr id="21" name="Group 20"/>
          <p:cNvGrpSpPr/>
          <p:nvPr/>
        </p:nvGrpSpPr>
        <p:grpSpPr>
          <a:xfrm>
            <a:off x="6703060" y="4913630"/>
            <a:ext cx="1076325" cy="665480"/>
            <a:chOff x="9840416" y="2708920"/>
            <a:chExt cx="1080120" cy="648072"/>
          </a:xfrm>
        </p:grpSpPr>
        <p:sp>
          <p:nvSpPr>
            <p:cNvPr id="22" name="Rectangle: Rounded Corners 21"/>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23" name="TextBox 22"/>
            <p:cNvSpPr txBox="1"/>
            <p:nvPr/>
          </p:nvSpPr>
          <p:spPr>
            <a:xfrm>
              <a:off x="9976300" y="2860321"/>
              <a:ext cx="800219" cy="328365"/>
            </a:xfrm>
            <a:prstGeom prst="rect">
              <a:avLst/>
            </a:prstGeom>
            <a:noFill/>
          </p:spPr>
          <p:txBody>
            <a:bodyPr wrap="squar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grpSp>
        <p:nvGrpSpPr>
          <p:cNvPr id="14" name="Group 16"/>
          <p:cNvGrpSpPr/>
          <p:nvPr/>
        </p:nvGrpSpPr>
        <p:grpSpPr>
          <a:xfrm>
            <a:off x="6639787" y="1197392"/>
            <a:ext cx="1080120" cy="648072"/>
            <a:chOff x="9840416" y="2708920"/>
            <a:chExt cx="1080120" cy="648072"/>
          </a:xfrm>
        </p:grpSpPr>
        <p:sp>
          <p:nvSpPr>
            <p:cNvPr id="15" name="Rectangle: Rounded Corners 9"/>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15"/>
            <p:cNvSpPr txBox="1"/>
            <p:nvPr/>
          </p:nvSpPr>
          <p:spPr>
            <a:xfrm>
              <a:off x="9980366" y="2858688"/>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sp>
        <p:nvSpPr>
          <p:cNvPr id="24" name="TextBox 23"/>
          <p:cNvSpPr txBox="1"/>
          <p:nvPr/>
        </p:nvSpPr>
        <p:spPr>
          <a:xfrm flipV="1">
            <a:off x="5636895" y="4652645"/>
            <a:ext cx="379730" cy="521970"/>
          </a:xfrm>
          <a:prstGeom prst="rect">
            <a:avLst/>
          </a:prstGeom>
          <a:noFill/>
        </p:spPr>
        <p:txBody>
          <a:bodyPr wrap="square" rtlCol="0">
            <a:spAutoFit/>
          </a:bodyPr>
          <a:lstStyle/>
          <a:p>
            <a:r>
              <a:rPr lang="en-US" sz="2800" b="1" dirty="0">
                <a:latin typeface="Times New Roman" panose="02020603050405020304" pitchFamily="18" charset="0"/>
                <a:ea typeface="微软雅黑" panose="020B0503020204020204" pitchFamily="34" charset="-122"/>
              </a:rPr>
              <a:t>…</a:t>
            </a:r>
            <a:endParaRPr lang="en-US" sz="2800" b="1" dirty="0">
              <a:latin typeface="Times New Roman" panose="02020603050405020304" pitchFamily="18" charset="0"/>
              <a:ea typeface="微软雅黑" panose="020B0503020204020204" pitchFamily="34" charset="-122"/>
            </a:endParaRPr>
          </a:p>
        </p:txBody>
      </p:sp>
      <p:cxnSp>
        <p:nvCxnSpPr>
          <p:cNvPr id="28" name="Straight Arrow Connector 30"/>
          <p:cNvCxnSpPr/>
          <p:nvPr/>
        </p:nvCxnSpPr>
        <p:spPr>
          <a:xfrm>
            <a:off x="4839058" y="5237470"/>
            <a:ext cx="18002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8"/>
          <p:cNvSpPr txBox="1"/>
          <p:nvPr/>
        </p:nvSpPr>
        <p:spPr>
          <a:xfrm>
            <a:off x="565150" y="5151120"/>
            <a:ext cx="1693545"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cxnSp>
        <p:nvCxnSpPr>
          <p:cNvPr id="27" name="Straight Arrow Connector 29"/>
          <p:cNvCxnSpPr/>
          <p:nvPr/>
        </p:nvCxnSpPr>
        <p:spPr>
          <a:xfrm>
            <a:off x="3852545" y="2595245"/>
            <a:ext cx="258508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32"/>
          <p:cNvSpPr txBox="1"/>
          <p:nvPr/>
        </p:nvSpPr>
        <p:spPr>
          <a:xfrm>
            <a:off x="346116" y="5488416"/>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a:t>
            </a:r>
            <a:endParaRPr lang="en-US" sz="1400" dirty="0">
              <a:latin typeface="Times New Roman" panose="02020603050405020304" pitchFamily="18" charset="0"/>
              <a:ea typeface="微软雅黑" panose="020B0503020204020204" pitchFamily="34" charset="-122"/>
            </a:endParaRPr>
          </a:p>
          <a:p>
            <a:pPr algn="ctr"/>
            <a:r>
              <a:rPr lang="zh-CN" altLang="en-US" sz="1400" dirty="0">
                <a:latin typeface="Times New Roman" panose="02020603050405020304" pitchFamily="18" charset="0"/>
                <a:ea typeface="微软雅黑" panose="020B0503020204020204" pitchFamily="34" charset="-122"/>
              </a:rPr>
              <a:t>控制文件</a:t>
            </a:r>
            <a:endParaRPr lang="en-US" sz="1400" dirty="0">
              <a:latin typeface="Times New Roman" panose="02020603050405020304" pitchFamily="18" charset="0"/>
              <a:ea typeface="微软雅黑" panose="020B0503020204020204" pitchFamily="34" charset="-122"/>
            </a:endParaRPr>
          </a:p>
        </p:txBody>
      </p:sp>
      <p:sp>
        <p:nvSpPr>
          <p:cNvPr id="30" name="Arrow: Up-Down 33"/>
          <p:cNvSpPr/>
          <p:nvPr/>
        </p:nvSpPr>
        <p:spPr>
          <a:xfrm>
            <a:off x="1340005" y="4652210"/>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6" name="Rectangle: Rounded Corners 4"/>
          <p:cNvSpPr/>
          <p:nvPr/>
        </p:nvSpPr>
        <p:spPr>
          <a:xfrm>
            <a:off x="736641" y="1936490"/>
            <a:ext cx="2068195" cy="1990351"/>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8" name="Rectangle: Rounded Corners 4"/>
          <p:cNvSpPr/>
          <p:nvPr/>
        </p:nvSpPr>
        <p:spPr>
          <a:xfrm>
            <a:off x="454701" y="2584825"/>
            <a:ext cx="2068195" cy="1990351"/>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2" name="文本框 11"/>
          <p:cNvSpPr txBox="1"/>
          <p:nvPr/>
        </p:nvSpPr>
        <p:spPr>
          <a:xfrm>
            <a:off x="787400" y="3288030"/>
            <a:ext cx="1402715" cy="583565"/>
          </a:xfrm>
          <a:prstGeom prst="rect">
            <a:avLst/>
          </a:prstGeom>
          <a:noFill/>
        </p:spPr>
        <p:txBody>
          <a:bodyPr wrap="square" rtlCol="0">
            <a:spAutoFit/>
          </a:bodyPr>
          <a:lstStyle/>
          <a:p>
            <a:r>
              <a:rPr lang="en-US" altLang="zh-CN" sz="1600">
                <a:latin typeface="Times New Roman" panose="02020603050405020304" pitchFamily="18" charset="0"/>
                <a:ea typeface="微软雅黑" panose="020B0503020204020204" pitchFamily="34" charset="-122"/>
              </a:rPr>
              <a:t>     DBMS</a:t>
            </a:r>
            <a:endParaRPr lang="en-US" altLang="zh-CN" sz="1600">
              <a:latin typeface="Times New Roman" panose="02020603050405020304" pitchFamily="18" charset="0"/>
              <a:ea typeface="微软雅黑" panose="020B0503020204020204" pitchFamily="34" charset="-122"/>
            </a:endParaRPr>
          </a:p>
          <a:p>
            <a:r>
              <a:rPr lang="zh-CN" altLang="en-US" sz="1600">
                <a:latin typeface="Times New Roman" panose="02020603050405020304" pitchFamily="18" charset="0"/>
                <a:ea typeface="微软雅黑" panose="020B0503020204020204" pitchFamily="34" charset="-122"/>
              </a:rPr>
              <a:t>     主进程</a:t>
            </a:r>
            <a:endParaRPr lang="zh-CN" altLang="en-US" sz="1600">
              <a:latin typeface="Times New Roman" panose="02020603050405020304" pitchFamily="18" charset="0"/>
              <a:ea typeface="微软雅黑" panose="020B0503020204020204" pitchFamily="34" charset="-122"/>
            </a:endParaRPr>
          </a:p>
        </p:txBody>
      </p:sp>
      <p:sp>
        <p:nvSpPr>
          <p:cNvPr id="32" name="文本框 31"/>
          <p:cNvSpPr txBox="1"/>
          <p:nvPr/>
        </p:nvSpPr>
        <p:spPr>
          <a:xfrm>
            <a:off x="1060450" y="2158365"/>
            <a:ext cx="1421130" cy="368300"/>
          </a:xfrm>
          <a:prstGeom prst="rect">
            <a:avLst/>
          </a:prstGeom>
          <a:noFill/>
        </p:spPr>
        <p:txBody>
          <a:bodyPr wrap="square" rtlCol="0">
            <a:spAutoFit/>
          </a:bodyPr>
          <a:lstStyle/>
          <a:p>
            <a:r>
              <a:rPr lang="en-US" altLang="zh-CN">
                <a:latin typeface="Times New Roman" panose="02020603050405020304" pitchFamily="18" charset="0"/>
                <a:ea typeface="微软雅黑" panose="020B0503020204020204" pitchFamily="34" charset="-122"/>
                <a:cs typeface="微软雅黑" panose="020B0503020204020204" pitchFamily="34" charset="-122"/>
              </a:rPr>
              <a:t>DBMS </a:t>
            </a:r>
            <a:r>
              <a:rPr lang="zh-CN" altLang="en-US">
                <a:latin typeface="Times New Roman" panose="02020603050405020304" pitchFamily="18" charset="0"/>
                <a:ea typeface="微软雅黑" panose="020B0503020204020204" pitchFamily="34" charset="-122"/>
                <a:cs typeface="微软雅黑" panose="020B0503020204020204" pitchFamily="34" charset="-122"/>
              </a:rPr>
              <a:t>代理</a:t>
            </a:r>
            <a:endParaRPr lang="zh-CN" altLang="en-US">
              <a:latin typeface="Times New Roman" panose="02020603050405020304" pitchFamily="18" charset="0"/>
              <a:ea typeface="微软雅黑" panose="020B0503020204020204" pitchFamily="34" charset="-122"/>
              <a:cs typeface="微软雅黑" panose="020B0503020204020204" pitchFamily="34" charset="-122"/>
            </a:endParaRPr>
          </a:p>
        </p:txBody>
      </p:sp>
      <p:sp>
        <p:nvSpPr>
          <p:cNvPr id="34" name="文本框 33"/>
          <p:cNvSpPr txBox="1"/>
          <p:nvPr/>
        </p:nvSpPr>
        <p:spPr>
          <a:xfrm>
            <a:off x="1807845" y="1030605"/>
            <a:ext cx="1421130" cy="368300"/>
          </a:xfrm>
          <a:prstGeom prst="rect">
            <a:avLst/>
          </a:prstGeom>
          <a:noFill/>
        </p:spPr>
        <p:txBody>
          <a:bodyPr wrap="square" rtlCol="0">
            <a:spAutoFit/>
          </a:bodyPr>
          <a:lstStyle/>
          <a:p>
            <a:r>
              <a:rPr lang="en-US" altLang="zh-CN">
                <a:latin typeface="Times New Roman" panose="02020603050405020304" pitchFamily="18" charset="0"/>
                <a:ea typeface="微软雅黑" panose="020B0503020204020204" pitchFamily="34" charset="-122"/>
                <a:cs typeface="微软雅黑" panose="020B0503020204020204" pitchFamily="34" charset="-122"/>
              </a:rPr>
              <a:t>DBMS </a:t>
            </a:r>
            <a:r>
              <a:rPr lang="zh-CN" altLang="en-US">
                <a:latin typeface="Times New Roman" panose="02020603050405020304" pitchFamily="18" charset="0"/>
                <a:ea typeface="微软雅黑" panose="020B0503020204020204" pitchFamily="34" charset="-122"/>
                <a:cs typeface="微软雅黑" panose="020B0503020204020204" pitchFamily="34" charset="-122"/>
              </a:rPr>
              <a:t>代理</a:t>
            </a:r>
            <a:endParaRPr lang="zh-CN" altLang="en-US">
              <a:latin typeface="Times New Roman" panose="02020603050405020304" pitchFamily="18" charset="0"/>
              <a:ea typeface="微软雅黑" panose="020B0503020204020204" pitchFamily="34" charset="-122"/>
              <a:cs typeface="微软雅黑" panose="020B0503020204020204" pitchFamily="34" charset="-122"/>
            </a:endParaRPr>
          </a:p>
        </p:txBody>
      </p:sp>
      <p:sp>
        <p:nvSpPr>
          <p:cNvPr id="35" name="TextBox 23"/>
          <p:cNvSpPr txBox="1"/>
          <p:nvPr/>
        </p:nvSpPr>
        <p:spPr>
          <a:xfrm flipV="1">
            <a:off x="2258695" y="1414780"/>
            <a:ext cx="379730" cy="521970"/>
          </a:xfrm>
          <a:prstGeom prst="rect">
            <a:avLst/>
          </a:prstGeom>
          <a:noFill/>
        </p:spPr>
        <p:txBody>
          <a:bodyPr wrap="square" rtlCol="0">
            <a:spAutoFit/>
          </a:bodyPr>
          <a:lstStyle/>
          <a:p>
            <a:r>
              <a:rPr lang="en-US" sz="2800" b="1" dirty="0">
                <a:latin typeface="Times New Roman" panose="02020603050405020304" pitchFamily="18" charset="0"/>
                <a:ea typeface="微软雅黑" panose="020B0503020204020204" pitchFamily="34" charset="-122"/>
              </a:rPr>
              <a:t>…</a:t>
            </a:r>
            <a:endParaRPr lang="en-US" sz="2800" b="1" dirty="0">
              <a:latin typeface="Times New Roman" panose="02020603050405020304" pitchFamily="18" charset="0"/>
              <a:ea typeface="微软雅黑" panose="020B0503020204020204" pitchFamily="34" charset="-122"/>
            </a:endParaRPr>
          </a:p>
        </p:txBody>
      </p:sp>
      <p:grpSp>
        <p:nvGrpSpPr>
          <p:cNvPr id="36" name="Group 16"/>
          <p:cNvGrpSpPr/>
          <p:nvPr/>
        </p:nvGrpSpPr>
        <p:grpSpPr>
          <a:xfrm>
            <a:off x="6639787" y="2231807"/>
            <a:ext cx="1080120" cy="648072"/>
            <a:chOff x="9840416" y="2708920"/>
            <a:chExt cx="1080120" cy="648072"/>
          </a:xfrm>
        </p:grpSpPr>
        <p:sp>
          <p:nvSpPr>
            <p:cNvPr id="37" name="Rectangle: Rounded Corners 9"/>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38" name="TextBox 15"/>
            <p:cNvSpPr txBox="1"/>
            <p:nvPr/>
          </p:nvSpPr>
          <p:spPr>
            <a:xfrm>
              <a:off x="9980366" y="2858688"/>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sp>
        <p:nvSpPr>
          <p:cNvPr id="39" name="文本框 38"/>
          <p:cNvSpPr txBox="1"/>
          <p:nvPr/>
        </p:nvSpPr>
        <p:spPr>
          <a:xfrm rot="17820000">
            <a:off x="-555625" y="1391920"/>
            <a:ext cx="1621155" cy="368300"/>
          </a:xfrm>
          <a:prstGeom prst="rect">
            <a:avLst/>
          </a:prstGeom>
          <a:noFill/>
        </p:spPr>
        <p:txBody>
          <a:bodyPr wrap="square" rtlCol="0">
            <a:spAutoFit/>
          </a:bodyPr>
          <a:lstStyle/>
          <a:p>
            <a:r>
              <a:rPr lang="en-US" altLang="zh-CN">
                <a:latin typeface="Times New Roman" panose="02020603050405020304" pitchFamily="18" charset="0"/>
              </a:rPr>
              <a:t>      </a:t>
            </a:r>
            <a:r>
              <a:rPr lang="zh-CN" altLang="en-US">
                <a:latin typeface="Times New Roman" panose="02020603050405020304" pitchFamily="18" charset="0"/>
              </a:rPr>
              <a:t>代理池</a:t>
            </a:r>
            <a:endParaRPr lang="zh-CN" altLang="en-US">
              <a:latin typeface="Times New Roman" panose="02020603050405020304" pitchFamily="18" charset="0"/>
            </a:endParaRPr>
          </a:p>
        </p:txBody>
      </p:sp>
      <p:sp>
        <p:nvSpPr>
          <p:cNvPr id="40" name="Left Brace 14"/>
          <p:cNvSpPr/>
          <p:nvPr/>
        </p:nvSpPr>
        <p:spPr>
          <a:xfrm rot="1330253">
            <a:off x="534527" y="870434"/>
            <a:ext cx="435732" cy="1634864"/>
          </a:xfrm>
          <a:prstGeom prst="leftBrace">
            <a:avLst>
              <a:gd name="adj1" fmla="val 8333"/>
              <a:gd name="adj2" fmla="val 53572"/>
            </a:avLst>
          </a:prstGeom>
          <a:ln w="28575">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ndParaRPr>
          </a:p>
        </p:txBody>
      </p:sp>
      <p:sp>
        <p:nvSpPr>
          <p:cNvPr id="41" name="Title 1"/>
          <p:cNvSpPr>
            <a:spLocks noGrp="1"/>
          </p:cNvSpPr>
          <p:nvPr/>
        </p:nvSpPr>
        <p:spPr>
          <a:xfrm>
            <a:off x="454701" y="183274"/>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进程模型和代理池</a:t>
            </a:r>
            <a:endParaRPr lang="zh-CN" altLang="en-US" sz="2800" b="1" dirty="0">
              <a:latin typeface="Times New Roman" panose="02020603050405020304" pitchFamily="18" charset="0"/>
            </a:endParaRPr>
          </a:p>
        </p:txBody>
      </p:sp>
      <p:sp>
        <p:nvSpPr>
          <p:cNvPr id="2" name="矩形: 圆角 1"/>
          <p:cNvSpPr/>
          <p:nvPr/>
        </p:nvSpPr>
        <p:spPr>
          <a:xfrm>
            <a:off x="141605" y="745490"/>
            <a:ext cx="3545840" cy="5690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进程模型和代理池</a:t>
            </a:r>
            <a:endParaRPr lang="zh-CN" altLang="en-US" sz="2800" b="1" dirty="0">
              <a:latin typeface="Times New Roman" panose="02020603050405020304" pitchFamily="18" charset="0"/>
            </a:endParaRPr>
          </a:p>
        </p:txBody>
      </p:sp>
      <p:sp>
        <p:nvSpPr>
          <p:cNvPr id="23555" name="椭圆 5"/>
          <p:cNvSpPr>
            <a:spLocks noChangeArrowheads="1"/>
          </p:cNvSpPr>
          <p:nvPr/>
        </p:nvSpPr>
        <p:spPr bwMode="auto">
          <a:xfrm>
            <a:off x="3865565"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1587"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09537"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进程模型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54" name="矩形 53"/>
          <p:cNvSpPr/>
          <p:nvPr/>
        </p:nvSpPr>
        <p:spPr>
          <a:xfrm>
            <a:off x="780417" y="1335147"/>
            <a:ext cx="7503096" cy="329755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DBMS实例是一个可重入的系统：相同的代码副本由子进程/线程共享。</a:t>
            </a:r>
            <a:endPar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DBMS系统通常带有“主”进程：</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indent="-342900" fontAlgn="auto">
              <a:lnSpc>
                <a:spcPts val="2400"/>
              </a:lnSpc>
              <a:buFont typeface="Wingdings" panose="05000000000000000000" pitchFamily="2" charset="2"/>
              <a:buChar char="n"/>
              <a:defRPr/>
            </a:pP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维护一个“代理”池，每个代理本质上都是DBMS本身的副本</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ts val="2600"/>
              </a:lnSpc>
              <a:buFont typeface="Wingdings" panose="05000000000000000000" pitchFamily="2" charset="2"/>
              <a:buChar char="u"/>
              <a:defRPr/>
            </a:pPr>
            <a:r>
              <a:rPr lang="zh-CN"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代理</a:t>
            </a:r>
            <a:r>
              <a:rPr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进程模型</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90</a:t>
            </a:r>
            <a:r>
              <a:rPr lang="zh-CN" altLang="en-US"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年代早期</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a:t>
            </a:r>
            <a:r>
              <a:rPr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：每个DB代理都是一个子进程</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pitchFamily="2" charset="2"/>
              <a:buChar char="u"/>
              <a:defRPr/>
            </a:pPr>
            <a:r>
              <a:rPr lang="zh-CN"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代理</a:t>
            </a:r>
            <a:r>
              <a:rPr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线程模型</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90</a:t>
            </a:r>
            <a:r>
              <a:rPr lang="zh-CN" altLang="en-US"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年代中期</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a:t>
            </a:r>
            <a:r>
              <a:rPr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：每个DB代理都是一个子线程</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pitchFamily="2" charset="2"/>
              <a:buChar char="u"/>
              <a:defRPr/>
            </a:pPr>
            <a:r>
              <a:rPr lang="zh-CN"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代理</a:t>
            </a:r>
            <a:r>
              <a:rPr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协程</a:t>
            </a:r>
            <a:r>
              <a:rPr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模型</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现在</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a:t>
            </a:r>
            <a:r>
              <a:rPr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：每个</a:t>
            </a:r>
            <a:r>
              <a:rPr lang="zh-CN"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代理</a:t>
            </a:r>
            <a:r>
              <a:rPr sz="16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都是一个子</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协程。</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监听传入的连接请求；</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为新的连接请求分配一个</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可用的代理；</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为了自我保护，对收到的请求进行截流；</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在连接结束时</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rPr>
              <a:t>，使</a:t>
            </a: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代理</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rPr>
              <a:t>退出执行，并存放到</a:t>
            </a: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到</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rPr>
              <a:t>代理</a:t>
            </a: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池</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rPr>
              <a:t>中</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进程模型和代理池</a:t>
            </a:r>
            <a:endParaRPr lang="zh-CN" altLang="en-US" sz="2800" b="1" dirty="0">
              <a:latin typeface="Times New Roman" panose="02020603050405020304" pitchFamily="18" charset="0"/>
            </a:endParaRPr>
          </a:p>
        </p:txBody>
      </p:sp>
      <p:sp>
        <p:nvSpPr>
          <p:cNvPr id="23555" name="椭圆 5"/>
          <p:cNvSpPr>
            <a:spLocks noChangeArrowheads="1"/>
          </p:cNvSpPr>
          <p:nvPr/>
        </p:nvSpPr>
        <p:spPr bwMode="auto">
          <a:xfrm>
            <a:off x="3865565"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1587"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09537"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代理池</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 name="矩形 2"/>
          <p:cNvSpPr/>
          <p:nvPr/>
        </p:nvSpPr>
        <p:spPr>
          <a:xfrm>
            <a:off x="780417" y="1335147"/>
            <a:ext cx="7503096" cy="445135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每个代理的独占资源：</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拥有一份可重入代码的副本；</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有自己的内存：堆、栈等；</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有不同的初始化状态：</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ts val="2400"/>
              </a:lnSpc>
              <a:buFont typeface="Wingdings" panose="05000000000000000000" pitchFamily="2" charset="2"/>
              <a:buChar char="u"/>
              <a:defRPr/>
            </a:pPr>
            <a:r>
              <a:rPr lang="zh-CN" altLang="en-US" sz="16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连接级别；</a:t>
            </a:r>
            <a:endParaRPr lang="en-US" altLang="zh-CN" sz="16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ts val="2400"/>
              </a:lnSpc>
              <a:buFont typeface="Wingdings" panose="05000000000000000000" pitchFamily="2" charset="2"/>
              <a:buChar char="u"/>
              <a:defRPr/>
            </a:pPr>
            <a:r>
              <a:rPr lang="zh-CN" altLang="en-US" sz="16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事务级别；</a:t>
            </a:r>
            <a:endParaRPr lang="en-US" altLang="zh-CN" sz="16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ts val="2400"/>
              </a:lnSpc>
              <a:buFont typeface="Wingdings" panose="05000000000000000000" pitchFamily="2" charset="2"/>
              <a:buChar char="u"/>
              <a:defRPr/>
            </a:pPr>
            <a:r>
              <a:rPr lang="zh-CN" altLang="en-US" sz="16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语句级别。</a:t>
            </a:r>
            <a:endParaRPr lang="zh-CN" altLang="en-US" sz="16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所有代理的共享资源：</a:t>
            </a:r>
            <a:endPar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全局内存结构</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ts val="2400"/>
              </a:lnSpc>
              <a:buFont typeface="Wingdings" panose="05000000000000000000" charset="0"/>
              <a:buChar char=""/>
              <a:defRPr/>
            </a:pP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数据缓存、目录缓存、动态语句缓存、日志缓冲区等；</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ts val="2400"/>
              </a:lnSpc>
              <a:buFont typeface="Wingdings" panose="05000000000000000000" charset="0"/>
              <a:buChar char=""/>
              <a:defRPr/>
            </a:pP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rPr>
              <a:t>降低</a:t>
            </a: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序列化开销和</a:t>
            </a:r>
            <a:r>
              <a:rPr lang="zh-CN" sz="1600" kern="100" dirty="0" err="1">
                <a:latin typeface="Times New Roman" panose="02020603050405020304" pitchFamily="18" charset="0"/>
                <a:ea typeface="微软雅黑" panose="020B0503020204020204" pitchFamily="34" charset="-122"/>
                <a:cs typeface="Times New Roman" panose="02020603050405020304" pitchFamily="18" charset="0"/>
              </a:rPr>
              <a:t>提高</a:t>
            </a: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缓存命中率</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sz="1600" kern="100" dirty="0">
                <a:latin typeface="Times New Roman" panose="02020603050405020304" pitchFamily="18" charset="0"/>
                <a:ea typeface="微软雅黑" panose="020B0503020204020204" pitchFamily="34" charset="-122"/>
                <a:cs typeface="Times New Roman" panose="02020603050405020304" pitchFamily="18" charset="0"/>
              </a:rPr>
              <a:t>上下文切换：</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ts val="2400"/>
              </a:lnSpc>
              <a:buFont typeface="Wingdings" panose="05000000000000000000" charset="0"/>
              <a:buChar char=""/>
              <a:defRPr/>
            </a:pP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指令缓存</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ts val="2400"/>
              </a:lnSpc>
              <a:buFont typeface="Wingdings" panose="05000000000000000000" charset="0"/>
              <a:buChar char=""/>
              <a:defRPr/>
            </a:pPr>
            <a:r>
              <a:rPr sz="1600" kern="100" dirty="0" err="1">
                <a:latin typeface="Times New Roman" panose="02020603050405020304" pitchFamily="18" charset="0"/>
                <a:ea typeface="微软雅黑" panose="020B0503020204020204" pitchFamily="34" charset="-122"/>
                <a:cs typeface="Times New Roman" panose="02020603050405020304" pitchFamily="18" charset="0"/>
              </a:rPr>
              <a:t>多核</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架构</a:t>
            </a:r>
            <a:r>
              <a:rPr sz="1600" kern="100" dirty="0">
                <a:latin typeface="Times New Roman" panose="02020603050405020304" pitchFamily="18" charset="0"/>
                <a:ea typeface="微软雅黑" panose="020B0503020204020204" pitchFamily="34" charset="-122"/>
                <a:cs typeface="Times New Roman" panose="02020603050405020304" pitchFamily="18" charset="0"/>
              </a:rPr>
              <a:t>中的数据缓存（L1/L2/L3）和内存局部性</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62087" y="1189553"/>
            <a:ext cx="5697245" cy="1938020"/>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l"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总体环境</a:t>
            </a:r>
            <a:endParaRPr lang="zh-CN" altLang="en-US" sz="20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SQL引擎</a:t>
            </a:r>
            <a:endParaRPr lang="zh-CN" altLang="en-US" sz="20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存储引擎</a:t>
            </a:r>
            <a:endParaRPr lang="zh-CN" altLang="en-US" sz="2000" dirty="0">
              <a:solidFill>
                <a:schemeClr val="accent3"/>
              </a:solidFill>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多节点数据库</a:t>
            </a:r>
            <a:endParaRPr lang="zh-CN" altLang="en-US" sz="2000" dirty="0">
              <a:solidFill>
                <a:schemeClr val="accent3"/>
              </a:solidFill>
              <a:latin typeface="微软雅黑" panose="020B0503020204020204" pitchFamily="34" charset="-122"/>
              <a:ea typeface="微软雅黑" panose="020B0503020204020204" pitchFamily="34" charset="-122"/>
            </a:endParaRPr>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微软雅黑" panose="020B0503020204020204" pitchFamily="34" charset="-122"/>
                <a:ea typeface="微软雅黑" panose="020B0503020204020204" pitchFamily="34" charset="-122"/>
              </a:rPr>
              <a:t>二、关系数据库的内部架构</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SQL引擎和数据库连接</a:t>
            </a:r>
            <a:endParaRPr lang="zh-CN" altLang="en-US" sz="2800" b="1" dirty="0">
              <a:latin typeface="Times New Roman" panose="02020603050405020304" pitchFamily="18" charset="0"/>
            </a:endParaRPr>
          </a:p>
        </p:txBody>
      </p:sp>
      <p:sp>
        <p:nvSpPr>
          <p:cNvPr id="4" name="文本框 3"/>
          <p:cNvSpPr txBox="1"/>
          <p:nvPr/>
        </p:nvSpPr>
        <p:spPr>
          <a:xfrm>
            <a:off x="7874391" y="1323942"/>
            <a:ext cx="1359668" cy="1815882"/>
          </a:xfrm>
          <a:prstGeom prst="rect">
            <a:avLst/>
          </a:prstGeom>
          <a:noFill/>
        </p:spPr>
        <p:txBody>
          <a:bodyPr wrap="none" rtlCol="0">
            <a:spAutoFit/>
          </a:bodyPr>
          <a:lstStyle/>
          <a:p>
            <a:pPr algn="ctr"/>
            <a:r>
              <a:rPr lang="zh-CN" altLang="en-US" sz="1600" dirty="0">
                <a:latin typeface="Times New Roman" panose="02020603050405020304" pitchFamily="18" charset="0"/>
                <a:ea typeface="微软雅黑" panose="020B0503020204020204" pitchFamily="34" charset="-122"/>
              </a:rPr>
              <a:t>胖</a:t>
            </a:r>
            <a:r>
              <a:rPr lang="en-US" altLang="zh-CN"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瘦</a:t>
            </a:r>
            <a:r>
              <a:rPr lang="en-US" altLang="zh-CN"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客户端</a:t>
            </a:r>
            <a:endParaRPr lang="en-US" altLang="zh-CN" sz="1600" dirty="0">
              <a:latin typeface="Times New Roman" panose="02020603050405020304" pitchFamily="18" charset="0"/>
              <a:ea typeface="微软雅黑" panose="020B0503020204020204" pitchFamily="34" charset="-122"/>
            </a:endParaRPr>
          </a:p>
          <a:p>
            <a:pPr algn="ctr"/>
            <a:endParaRPr lang="en-US" altLang="zh-CN" sz="1600" dirty="0">
              <a:latin typeface="Times New Roman" panose="02020603050405020304" pitchFamily="18" charset="0"/>
              <a:ea typeface="微软雅黑" panose="020B0503020204020204" pitchFamily="34" charset="-122"/>
            </a:endParaRPr>
          </a:p>
          <a:p>
            <a:pPr algn="ct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笔记本电脑</a:t>
            </a:r>
            <a:endParaRPr lang="en-US" altLang="zh-CN" sz="1600" dirty="0">
              <a:latin typeface="Times New Roman" panose="02020603050405020304" pitchFamily="18" charset="0"/>
              <a:ea typeface="微软雅黑" panose="020B0503020204020204" pitchFamily="34" charset="-122"/>
            </a:endParaRPr>
          </a:p>
          <a:p>
            <a:pPr algn="ctr"/>
            <a:r>
              <a:rPr lang="en-US" altLang="zh-CN" sz="1600" dirty="0">
                <a:latin typeface="Times New Roman" panose="02020603050405020304" pitchFamily="18" charset="0"/>
                <a:ea typeface="微软雅黑" panose="020B0503020204020204" pitchFamily="34" charset="-122"/>
              </a:rPr>
              <a:t>ATM</a:t>
            </a: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平板设备</a:t>
            </a: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其他设备</a:t>
            </a:r>
            <a:endParaRPr lang="zh-CN" altLang="en-US" sz="1600" dirty="0">
              <a:latin typeface="Times New Roman" panose="02020603050405020304" pitchFamily="18" charset="0"/>
              <a:ea typeface="微软雅黑" panose="020B0503020204020204" pitchFamily="34" charset="-122"/>
            </a:endParaRPr>
          </a:p>
        </p:txBody>
      </p:sp>
      <p:sp>
        <p:nvSpPr>
          <p:cNvPr id="7" name="Rectangle: Rounded Corners 36"/>
          <p:cNvSpPr/>
          <p:nvPr/>
        </p:nvSpPr>
        <p:spPr>
          <a:xfrm>
            <a:off x="404536" y="3285738"/>
            <a:ext cx="2068195" cy="1375364"/>
          </a:xfrm>
          <a:prstGeom prst="roundRect">
            <a:avLst/>
          </a:prstGeom>
          <a:solidFill>
            <a:schemeClr val="bg1">
              <a:lumMod val="9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8" name="Rectangle: Rounded Corners 4"/>
          <p:cNvSpPr/>
          <p:nvPr/>
        </p:nvSpPr>
        <p:spPr>
          <a:xfrm>
            <a:off x="404536" y="1276725"/>
            <a:ext cx="2068195" cy="1990351"/>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9" name="Flowchart: Magnetic Disk 8"/>
          <p:cNvSpPr/>
          <p:nvPr/>
        </p:nvSpPr>
        <p:spPr>
          <a:xfrm>
            <a:off x="260520" y="5237164"/>
            <a:ext cx="2304256" cy="100053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cxnSp>
        <p:nvCxnSpPr>
          <p:cNvPr id="10" name="Straight Arrow Connector 11"/>
          <p:cNvCxnSpPr/>
          <p:nvPr/>
        </p:nvCxnSpPr>
        <p:spPr>
          <a:xfrm>
            <a:off x="2636784" y="1507267"/>
            <a:ext cx="417646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2"/>
          <p:cNvSpPr txBox="1"/>
          <p:nvPr/>
        </p:nvSpPr>
        <p:spPr>
          <a:xfrm>
            <a:off x="4017721" y="1132709"/>
            <a:ext cx="1643399" cy="338554"/>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数据库连接</a:t>
            </a:r>
            <a:endParaRPr lang="en-US" sz="1600" b="1" dirty="0">
              <a:latin typeface="Times New Roman" panose="02020603050405020304" pitchFamily="18" charset="0"/>
              <a:ea typeface="微软雅黑" panose="020B0503020204020204" pitchFamily="34" charset="-122"/>
            </a:endParaRPr>
          </a:p>
        </p:txBody>
      </p:sp>
      <p:sp>
        <p:nvSpPr>
          <p:cNvPr id="13" name="TextBox 13"/>
          <p:cNvSpPr txBox="1"/>
          <p:nvPr/>
        </p:nvSpPr>
        <p:spPr>
          <a:xfrm>
            <a:off x="3002589" y="1498556"/>
            <a:ext cx="3810659" cy="583565"/>
          </a:xfrm>
          <a:prstGeom prst="rect">
            <a:avLst/>
          </a:prstGeom>
          <a:noFill/>
        </p:spPr>
        <p:txBody>
          <a:bodyPr wrap="square" rtlCol="0">
            <a:spAutoFit/>
          </a:bodyPr>
          <a:lstStyle/>
          <a:p>
            <a:pPr algn="ctr"/>
            <a:r>
              <a:rPr lang="zh-CN" altLang="en-US" sz="1600" dirty="0">
                <a:latin typeface="Times New Roman" panose="02020603050405020304" pitchFamily="18" charset="0"/>
                <a:ea typeface="微软雅黑" panose="020B0503020204020204" pitchFamily="34" charset="-122"/>
              </a:rPr>
              <a:t>授权</a:t>
            </a:r>
            <a:r>
              <a:rPr lang="en-US" altLang="zh-CN" sz="1600" dirty="0">
                <a:latin typeface="Times New Roman" panose="02020603050405020304" pitchFamily="18" charset="0"/>
                <a:ea typeface="微软雅黑" panose="020B0503020204020204" pitchFamily="34" charset="-122"/>
              </a:rPr>
              <a:t>ID</a:t>
            </a:r>
            <a:endParaRPr lang="en-US" altLang="zh-CN" sz="1600" dirty="0">
              <a:latin typeface="Times New Roman" panose="02020603050405020304" pitchFamily="18" charset="0"/>
              <a:ea typeface="微软雅黑" panose="020B0503020204020204" pitchFamily="34" charset="-122"/>
            </a:endParaRPr>
          </a:p>
          <a:p>
            <a:pPr algn="ctr"/>
            <a:r>
              <a:rPr lang="en-US"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应用 </a:t>
            </a:r>
            <a:r>
              <a:rPr lang="en-US" altLang="zh-CN" sz="1600" dirty="0">
                <a:latin typeface="Times New Roman" panose="02020603050405020304" pitchFamily="18" charset="0"/>
                <a:ea typeface="微软雅黑" panose="020B0503020204020204" pitchFamily="34" charset="-122"/>
              </a:rPr>
              <a:t>/</a:t>
            </a:r>
            <a:r>
              <a:rPr lang="en-US"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事务 </a:t>
            </a:r>
            <a:r>
              <a:rPr lang="en-US" altLang="zh-CN" sz="1600" dirty="0">
                <a:latin typeface="Times New Roman" panose="02020603050405020304" pitchFamily="18" charset="0"/>
                <a:ea typeface="微软雅黑" panose="020B0503020204020204" pitchFamily="34" charset="-122"/>
              </a:rPr>
              <a:t>/</a:t>
            </a:r>
            <a:r>
              <a:rPr lang="en-US"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语句</a:t>
            </a:r>
            <a:r>
              <a:rPr lang="en-US" sz="1600" dirty="0">
                <a:latin typeface="Times New Roman" panose="02020603050405020304" pitchFamily="18" charset="0"/>
                <a:ea typeface="微软雅黑" panose="020B0503020204020204" pitchFamily="34" charset="-122"/>
              </a:rPr>
              <a:t>)</a:t>
            </a:r>
            <a:endParaRPr lang="en-US" sz="1600" dirty="0">
              <a:latin typeface="Times New Roman" panose="02020603050405020304" pitchFamily="18" charset="0"/>
              <a:ea typeface="微软雅黑" panose="020B0503020204020204" pitchFamily="34" charset="-122"/>
            </a:endParaRPr>
          </a:p>
        </p:txBody>
      </p:sp>
      <p:grpSp>
        <p:nvGrpSpPr>
          <p:cNvPr id="14" name="Group 16"/>
          <p:cNvGrpSpPr/>
          <p:nvPr/>
        </p:nvGrpSpPr>
        <p:grpSpPr>
          <a:xfrm>
            <a:off x="6862037" y="1147227"/>
            <a:ext cx="1080120" cy="648072"/>
            <a:chOff x="9840416" y="2708920"/>
            <a:chExt cx="1080120" cy="648072"/>
          </a:xfrm>
        </p:grpSpPr>
        <p:sp>
          <p:nvSpPr>
            <p:cNvPr id="15" name="Rectangle: Rounded Corners 9"/>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15"/>
            <p:cNvSpPr txBox="1"/>
            <p:nvPr/>
          </p:nvSpPr>
          <p:spPr>
            <a:xfrm>
              <a:off x="9980366" y="2858688"/>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grpSp>
        <p:nvGrpSpPr>
          <p:cNvPr id="18" name="Group 17"/>
          <p:cNvGrpSpPr/>
          <p:nvPr/>
        </p:nvGrpSpPr>
        <p:grpSpPr>
          <a:xfrm>
            <a:off x="6862037" y="2155339"/>
            <a:ext cx="1080120" cy="648072"/>
            <a:chOff x="9840416" y="2708920"/>
            <a:chExt cx="1080120" cy="648072"/>
          </a:xfrm>
        </p:grpSpPr>
        <p:sp>
          <p:nvSpPr>
            <p:cNvPr id="19" name="Rectangle: Rounded Corners 18"/>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20" name="TextBox 19"/>
            <p:cNvSpPr txBox="1"/>
            <p:nvPr/>
          </p:nvSpPr>
          <p:spPr>
            <a:xfrm>
              <a:off x="9976301" y="2863679"/>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grpSp>
        <p:nvGrpSpPr>
          <p:cNvPr id="21" name="Group 20"/>
          <p:cNvGrpSpPr/>
          <p:nvPr/>
        </p:nvGrpSpPr>
        <p:grpSpPr>
          <a:xfrm>
            <a:off x="6862037" y="4099555"/>
            <a:ext cx="1080120" cy="648072"/>
            <a:chOff x="9840416" y="2708920"/>
            <a:chExt cx="1080120" cy="648072"/>
          </a:xfrm>
        </p:grpSpPr>
        <p:sp>
          <p:nvSpPr>
            <p:cNvPr id="22" name="Rectangle: Rounded Corners 21"/>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23" name="TextBox 22"/>
            <p:cNvSpPr txBox="1"/>
            <p:nvPr/>
          </p:nvSpPr>
          <p:spPr>
            <a:xfrm>
              <a:off x="9976300" y="2860321"/>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sp>
        <p:nvSpPr>
          <p:cNvPr id="24" name="TextBox 23"/>
          <p:cNvSpPr txBox="1"/>
          <p:nvPr/>
        </p:nvSpPr>
        <p:spPr>
          <a:xfrm>
            <a:off x="5655110" y="3144443"/>
            <a:ext cx="543739" cy="523220"/>
          </a:xfrm>
          <a:prstGeom prst="rect">
            <a:avLst/>
          </a:prstGeom>
          <a:noFill/>
        </p:spPr>
        <p:txBody>
          <a:bodyPr wrap="square" rtlCol="0">
            <a:spAutoFit/>
          </a:bodyPr>
          <a:lstStyle/>
          <a:p>
            <a:r>
              <a:rPr lang="en-US" sz="2800" b="1" dirty="0">
                <a:latin typeface="Times New Roman" panose="02020603050405020304" pitchFamily="18" charset="0"/>
                <a:ea typeface="微软雅黑" panose="020B0503020204020204" pitchFamily="34" charset="-122"/>
              </a:rPr>
              <a:t>…</a:t>
            </a:r>
            <a:endParaRPr lang="en-US" sz="2800" b="1" dirty="0">
              <a:latin typeface="Times New Roman" panose="02020603050405020304" pitchFamily="18" charset="0"/>
              <a:ea typeface="微软雅黑" panose="020B0503020204020204" pitchFamily="34" charset="-122"/>
            </a:endParaRPr>
          </a:p>
        </p:txBody>
      </p:sp>
      <p:sp>
        <p:nvSpPr>
          <p:cNvPr id="25" name="TextBox 27"/>
          <p:cNvSpPr txBox="1"/>
          <p:nvPr/>
        </p:nvSpPr>
        <p:spPr>
          <a:xfrm>
            <a:off x="625330" y="938171"/>
            <a:ext cx="1651414" cy="338554"/>
          </a:xfrm>
          <a:prstGeom prst="rect">
            <a:avLst/>
          </a:prstGeom>
          <a:noFill/>
        </p:spPr>
        <p:txBody>
          <a:bodyPr wrap="square" rtlCol="0">
            <a:spAutoFit/>
          </a:bodyPr>
          <a:lstStyle/>
          <a:p>
            <a:pPr algn="ctr"/>
            <a:r>
              <a:rPr lang="en-US" sz="1600" b="1" dirty="0">
                <a:latin typeface="Times New Roman" panose="02020603050405020304" pitchFamily="18" charset="0"/>
                <a:ea typeface="微软雅黑" panose="020B0503020204020204" pitchFamily="34" charset="-122"/>
              </a:rPr>
              <a:t>DBMS</a:t>
            </a:r>
            <a:r>
              <a:rPr lang="zh-CN" altLang="en-US" sz="1600" b="1" dirty="0">
                <a:latin typeface="Times New Roman" panose="02020603050405020304" pitchFamily="18" charset="0"/>
                <a:ea typeface="微软雅黑" panose="020B0503020204020204" pitchFamily="34" charset="-122"/>
              </a:rPr>
              <a:t>实例</a:t>
            </a:r>
            <a:endParaRPr lang="en-US" sz="1600" b="1" dirty="0">
              <a:latin typeface="Times New Roman" panose="02020603050405020304" pitchFamily="18" charset="0"/>
              <a:ea typeface="微软雅黑" panose="020B0503020204020204" pitchFamily="34" charset="-122"/>
            </a:endParaRPr>
          </a:p>
        </p:txBody>
      </p:sp>
      <p:sp>
        <p:nvSpPr>
          <p:cNvPr id="26" name="TextBox 28"/>
          <p:cNvSpPr txBox="1"/>
          <p:nvPr/>
        </p:nvSpPr>
        <p:spPr>
          <a:xfrm>
            <a:off x="583735" y="5240692"/>
            <a:ext cx="1657826"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cxnSp>
        <p:nvCxnSpPr>
          <p:cNvPr id="27" name="Straight Arrow Connector 29"/>
          <p:cNvCxnSpPr/>
          <p:nvPr/>
        </p:nvCxnSpPr>
        <p:spPr>
          <a:xfrm>
            <a:off x="2636784" y="2515379"/>
            <a:ext cx="417646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30"/>
          <p:cNvCxnSpPr/>
          <p:nvPr/>
        </p:nvCxnSpPr>
        <p:spPr>
          <a:xfrm>
            <a:off x="5013048" y="4459595"/>
            <a:ext cx="18002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32"/>
          <p:cNvSpPr txBox="1"/>
          <p:nvPr/>
        </p:nvSpPr>
        <p:spPr>
          <a:xfrm>
            <a:off x="404536" y="5660501"/>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a:t>
            </a:r>
            <a:endParaRPr lang="en-US" sz="1400" dirty="0">
              <a:latin typeface="Times New Roman" panose="02020603050405020304" pitchFamily="18" charset="0"/>
              <a:ea typeface="微软雅黑" panose="020B0503020204020204" pitchFamily="34" charset="-122"/>
            </a:endParaRPr>
          </a:p>
          <a:p>
            <a:pPr algn="ctr"/>
            <a:r>
              <a:rPr lang="zh-CN" altLang="en-US" sz="1400" dirty="0">
                <a:latin typeface="Times New Roman" panose="02020603050405020304" pitchFamily="18" charset="0"/>
                <a:ea typeface="微软雅黑" panose="020B0503020204020204" pitchFamily="34" charset="-122"/>
              </a:rPr>
              <a:t>控制文件</a:t>
            </a:r>
            <a:endParaRPr lang="en-US" sz="1400" dirty="0">
              <a:latin typeface="Times New Roman" panose="02020603050405020304" pitchFamily="18" charset="0"/>
              <a:ea typeface="微软雅黑" panose="020B0503020204020204" pitchFamily="34" charset="-122"/>
            </a:endParaRPr>
          </a:p>
        </p:txBody>
      </p:sp>
      <p:sp>
        <p:nvSpPr>
          <p:cNvPr id="30" name="Arrow: Up-Down 33"/>
          <p:cNvSpPr/>
          <p:nvPr/>
        </p:nvSpPr>
        <p:spPr>
          <a:xfrm>
            <a:off x="1340640" y="4661100"/>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1" name="TextBox 31"/>
          <p:cNvSpPr txBox="1"/>
          <p:nvPr/>
        </p:nvSpPr>
        <p:spPr>
          <a:xfrm>
            <a:off x="1010470" y="1979513"/>
            <a:ext cx="856324" cy="584775"/>
          </a:xfrm>
          <a:prstGeom prst="rect">
            <a:avLst/>
          </a:prstGeom>
          <a:noFill/>
        </p:spPr>
        <p:txBody>
          <a:bodyPr wrap="square" rtlCol="0">
            <a:spAutoFit/>
          </a:bodyPr>
          <a:lstStyle/>
          <a:p>
            <a:pPr algn="ctr"/>
            <a:r>
              <a:rPr lang="en-US" sz="1600" b="1" dirty="0">
                <a:latin typeface="Times New Roman" panose="02020603050405020304" pitchFamily="18" charset="0"/>
                <a:ea typeface="微软雅黑" panose="020B0503020204020204" pitchFamily="34" charset="-122"/>
              </a:rPr>
              <a:t>SQL</a:t>
            </a:r>
            <a:endParaRPr lang="en-US" sz="1600" b="1" dirty="0">
              <a:latin typeface="Times New Roman" panose="02020603050405020304" pitchFamily="18" charset="0"/>
              <a:ea typeface="微软雅黑" panose="020B0503020204020204" pitchFamily="34" charset="-122"/>
            </a:endParaRPr>
          </a:p>
          <a:p>
            <a:pPr algn="ctr"/>
            <a:r>
              <a:rPr lang="zh-CN" altLang="en-US" sz="1600" b="1" dirty="0">
                <a:latin typeface="Times New Roman" panose="02020603050405020304" pitchFamily="18" charset="0"/>
                <a:ea typeface="微软雅黑" panose="020B0503020204020204" pitchFamily="34" charset="-122"/>
              </a:rPr>
              <a:t>引擎</a:t>
            </a:r>
            <a:endParaRPr lang="en-US" sz="1600" b="1" dirty="0">
              <a:latin typeface="Times New Roman" panose="02020603050405020304" pitchFamily="18" charset="0"/>
              <a:ea typeface="微软雅黑" panose="020B0503020204020204" pitchFamily="34" charset="-122"/>
            </a:endParaRPr>
          </a:p>
        </p:txBody>
      </p:sp>
      <p:sp>
        <p:nvSpPr>
          <p:cNvPr id="32" name="TextBox 35"/>
          <p:cNvSpPr txBox="1"/>
          <p:nvPr/>
        </p:nvSpPr>
        <p:spPr>
          <a:xfrm>
            <a:off x="1060468" y="3666181"/>
            <a:ext cx="756328" cy="58477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存储引擎</a:t>
            </a:r>
            <a:endParaRPr lang="en-US" sz="1600" b="1" dirty="0">
              <a:latin typeface="Times New Roman" panose="02020603050405020304" pitchFamily="18" charset="0"/>
              <a:ea typeface="微软雅黑" panose="020B0503020204020204" pitchFamily="34" charset="-122"/>
            </a:endParaRPr>
          </a:p>
        </p:txBody>
      </p:sp>
      <p:sp>
        <p:nvSpPr>
          <p:cNvPr id="5" name="矩形: 圆角 2"/>
          <p:cNvSpPr/>
          <p:nvPr/>
        </p:nvSpPr>
        <p:spPr>
          <a:xfrm>
            <a:off x="189230" y="938530"/>
            <a:ext cx="2447290" cy="54921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endParaRPr lang="zh-CN" altLang="en-US" dirty="0"/>
          </a:p>
        </p:txBody>
      </p:sp>
      <p:sp>
        <p:nvSpPr>
          <p:cNvPr id="3" name="内容占位符 2"/>
          <p:cNvSpPr>
            <a:spLocks noGrp="1"/>
          </p:cNvSpPr>
          <p:nvPr>
            <p:ph idx="1"/>
          </p:nvPr>
        </p:nvSpPr>
        <p:spPr/>
        <p:txBody>
          <a:bodyPr>
            <a:normAutofit/>
          </a:bodyPr>
          <a:lstStyle/>
          <a:p>
            <a:r>
              <a:rPr lang="zh-CN" altLang="en-US" sz="2400" dirty="0"/>
              <a:t>我们搜集了一些最新的数据库领域论文，来进行</a:t>
            </a:r>
            <a:r>
              <a:rPr lang="en-US" altLang="zh-CN" sz="2400" dirty="0"/>
              <a:t>paper</a:t>
            </a:r>
            <a:r>
              <a:rPr lang="zh-CN" altLang="en-US" sz="2400" dirty="0"/>
              <a:t> </a:t>
            </a:r>
            <a:r>
              <a:rPr lang="en-US" altLang="zh-CN" sz="2400" dirty="0"/>
              <a:t>reading</a:t>
            </a:r>
            <a:endParaRPr lang="en-US" altLang="zh-CN" sz="2400" dirty="0"/>
          </a:p>
          <a:p>
            <a:r>
              <a:rPr lang="zh-CN" altLang="en-US" sz="2400" dirty="0"/>
              <a:t>论文列表稍后会公布（稍后公布）</a:t>
            </a:r>
            <a:endParaRPr lang="en-US" altLang="zh-CN" sz="2400" dirty="0"/>
          </a:p>
          <a:p>
            <a:r>
              <a:rPr lang="zh-CN" altLang="en-US" sz="2400" dirty="0"/>
              <a:t>有兴趣的学生可以报名参加，需要在课堂上讲解相关论文</a:t>
            </a:r>
            <a:endParaRPr lang="en-US" altLang="zh-CN" sz="2400" dirty="0"/>
          </a:p>
          <a:p>
            <a:pPr lvl="1"/>
            <a:r>
              <a:rPr lang="en-US" altLang="zh-CN" sz="2000" dirty="0"/>
              <a:t>30</a:t>
            </a:r>
            <a:r>
              <a:rPr lang="zh-CN" altLang="en-US" sz="2000" dirty="0"/>
              <a:t>分钟演讲</a:t>
            </a:r>
            <a:r>
              <a:rPr lang="en-US" altLang="zh-CN" sz="2000" dirty="0"/>
              <a:t>+10</a:t>
            </a:r>
            <a:r>
              <a:rPr lang="zh-CN" altLang="en-US" sz="2000" dirty="0"/>
              <a:t>分钟</a:t>
            </a:r>
            <a:r>
              <a:rPr lang="en-US" altLang="zh-CN" sz="2000" dirty="0"/>
              <a:t>QA</a:t>
            </a:r>
            <a:endParaRPr lang="en-US" altLang="zh-CN" sz="2000" dirty="0"/>
          </a:p>
          <a:p>
            <a:pPr lvl="1"/>
            <a:r>
              <a:rPr lang="zh-CN" altLang="en-US" sz="2000" dirty="0"/>
              <a:t>根据讲解效果，将会额外获得</a:t>
            </a:r>
            <a:r>
              <a:rPr lang="en-US" altLang="zh-CN" sz="2000" dirty="0"/>
              <a:t>10~20</a:t>
            </a:r>
            <a:r>
              <a:rPr lang="zh-CN" altLang="en-US" sz="2000" dirty="0"/>
              <a:t>分的加分</a:t>
            </a:r>
            <a:endParaRPr lang="zh-CN" altLang="en-US" sz="2000" dirty="0"/>
          </a:p>
        </p:txBody>
      </p:sp>
      <p:sp>
        <p:nvSpPr>
          <p:cNvPr id="4" name="灯片编号占位符 3"/>
          <p:cNvSpPr>
            <a:spLocks noGrp="1"/>
          </p:cNvSpPr>
          <p:nvPr>
            <p:ph type="sldNum" sz="quarter" idx="12"/>
          </p:nvPr>
        </p:nvSpPr>
        <p:spPr/>
        <p:txBody>
          <a:bodyPr/>
          <a:lstStyle/>
          <a:p>
            <a:fld id="{48F63A3B-78C7-47BE-AE5E-E10140E04643}" type="slidenum">
              <a:rPr lang="en-US" smtClean="0"/>
            </a:fld>
            <a:endParaRPr lang="en-US" dirty="0"/>
          </a:p>
        </p:txBody>
      </p:sp>
      <p:sp>
        <p:nvSpPr>
          <p:cNvPr id="5" name="椭圆 5"/>
          <p:cNvSpPr>
            <a:spLocks noChangeArrowheads="1"/>
          </p:cNvSpPr>
          <p:nvPr/>
        </p:nvSpPr>
        <p:spPr bwMode="auto">
          <a:xfrm>
            <a:off x="3867152" y="128475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128951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1307260"/>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Paper</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 </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Reading</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SQL引擎和数据库连接</a:t>
            </a:r>
            <a:endParaRPr lang="zh-CN" altLang="en-US" sz="2800" b="1" dirty="0">
              <a:latin typeface="Times New Roman" panose="02020603050405020304" pitchFamily="18" charset="0"/>
            </a:endParaRPr>
          </a:p>
        </p:txBody>
      </p:sp>
      <p:sp>
        <p:nvSpPr>
          <p:cNvPr id="3" name="Rectangle: Rounded Corners 4"/>
          <p:cNvSpPr/>
          <p:nvPr/>
        </p:nvSpPr>
        <p:spPr>
          <a:xfrm>
            <a:off x="182850" y="1135008"/>
            <a:ext cx="3076307" cy="720726"/>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 name="TextBox 31"/>
          <p:cNvSpPr txBox="1"/>
          <p:nvPr/>
        </p:nvSpPr>
        <p:spPr>
          <a:xfrm>
            <a:off x="1097569" y="765675"/>
            <a:ext cx="1170513" cy="369332"/>
          </a:xfrm>
          <a:prstGeom prst="rect">
            <a:avLst/>
          </a:prstGeom>
          <a:noFill/>
        </p:spPr>
        <p:txBody>
          <a:bodyPr wrap="none" rtlCol="0">
            <a:spAutoFit/>
            <a:scene3d>
              <a:camera prst="orthographicFront"/>
              <a:lightRig rig="threePt" dir="t"/>
            </a:scene3d>
          </a:bodyPr>
          <a:lstStyle/>
          <a:p>
            <a:pPr algn="ct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6" name="TextBox 37"/>
          <p:cNvSpPr txBox="1"/>
          <p:nvPr/>
        </p:nvSpPr>
        <p:spPr>
          <a:xfrm>
            <a:off x="1128826" y="1265406"/>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连接服务</a:t>
            </a:r>
            <a:endParaRPr lang="en-US" b="1" dirty="0">
              <a:latin typeface="Times New Roman" panose="02020603050405020304" pitchFamily="18" charset="0"/>
              <a:ea typeface="微软雅黑" panose="020B0503020204020204" pitchFamily="34" charset="-122"/>
            </a:endParaRPr>
          </a:p>
        </p:txBody>
      </p:sp>
      <p:sp>
        <p:nvSpPr>
          <p:cNvPr id="7" name="Rectangle: Rounded Corners 38"/>
          <p:cNvSpPr/>
          <p:nvPr/>
        </p:nvSpPr>
        <p:spPr>
          <a:xfrm>
            <a:off x="235402" y="1923576"/>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8" name="TextBox 39"/>
          <p:cNvSpPr txBox="1"/>
          <p:nvPr/>
        </p:nvSpPr>
        <p:spPr>
          <a:xfrm>
            <a:off x="305376" y="2068068"/>
            <a:ext cx="494380" cy="138499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系</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统</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9" name="Rectangle: Rounded Corners 40"/>
          <p:cNvSpPr/>
          <p:nvPr/>
        </p:nvSpPr>
        <p:spPr>
          <a:xfrm>
            <a:off x="902930" y="190608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2" name="TextBox 41"/>
          <p:cNvSpPr txBox="1"/>
          <p:nvPr/>
        </p:nvSpPr>
        <p:spPr>
          <a:xfrm>
            <a:off x="1140131" y="2175789"/>
            <a:ext cx="409150"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译</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器</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25" name="Rectangle: Rounded Corners 42"/>
          <p:cNvSpPr/>
          <p:nvPr/>
        </p:nvSpPr>
        <p:spPr>
          <a:xfrm>
            <a:off x="1839034" y="1906080"/>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6" name="TextBox 43"/>
          <p:cNvSpPr txBox="1"/>
          <p:nvPr/>
        </p:nvSpPr>
        <p:spPr>
          <a:xfrm>
            <a:off x="1984979" y="2259550"/>
            <a:ext cx="375925"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计</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划</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29" name="Rectangle: Rounded Corners 44"/>
          <p:cNvSpPr/>
          <p:nvPr/>
        </p:nvSpPr>
        <p:spPr>
          <a:xfrm>
            <a:off x="2578859" y="1927095"/>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0" name="TextBox 45"/>
          <p:cNvSpPr txBox="1"/>
          <p:nvPr/>
        </p:nvSpPr>
        <p:spPr>
          <a:xfrm>
            <a:off x="2707080" y="2106376"/>
            <a:ext cx="434887" cy="138499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语</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缓</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存</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31" name="Rectangle: Rounded Corners 46"/>
          <p:cNvSpPr/>
          <p:nvPr/>
        </p:nvSpPr>
        <p:spPr>
          <a:xfrm>
            <a:off x="182850" y="3726648"/>
            <a:ext cx="3076307" cy="879257"/>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2" name="TextBox 47"/>
          <p:cNvSpPr txBox="1"/>
          <p:nvPr/>
        </p:nvSpPr>
        <p:spPr>
          <a:xfrm>
            <a:off x="1167004" y="3981610"/>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执行服务</a:t>
            </a:r>
            <a:endParaRPr lang="en-US" b="1" dirty="0">
              <a:latin typeface="Times New Roman" panose="02020603050405020304" pitchFamily="18" charset="0"/>
              <a:ea typeface="微软雅黑" panose="020B0503020204020204" pitchFamily="34" charset="-122"/>
            </a:endParaRPr>
          </a:p>
        </p:txBody>
      </p:sp>
      <p:sp>
        <p:nvSpPr>
          <p:cNvPr id="49" name="TextBox 48"/>
          <p:cNvSpPr txBox="1"/>
          <p:nvPr/>
        </p:nvSpPr>
        <p:spPr>
          <a:xfrm>
            <a:off x="1129336" y="5254139"/>
            <a:ext cx="1107996"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50" name="Arrow: Up-Down 49"/>
          <p:cNvSpPr/>
          <p:nvPr/>
        </p:nvSpPr>
        <p:spPr>
          <a:xfrm>
            <a:off x="1623060" y="4987290"/>
            <a:ext cx="132080" cy="2984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1" name="矩形: 圆角 47"/>
          <p:cNvSpPr/>
          <p:nvPr/>
        </p:nvSpPr>
        <p:spPr>
          <a:xfrm>
            <a:off x="107950" y="765810"/>
            <a:ext cx="322389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Arrow: Up-Down 49"/>
          <p:cNvSpPr/>
          <p:nvPr/>
        </p:nvSpPr>
        <p:spPr>
          <a:xfrm>
            <a:off x="1610995" y="5633085"/>
            <a:ext cx="156210" cy="269875"/>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3" name="TextBox 48"/>
          <p:cNvSpPr txBox="1"/>
          <p:nvPr/>
        </p:nvSpPr>
        <p:spPr>
          <a:xfrm>
            <a:off x="1050078" y="5900377"/>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6" name="矩形 35"/>
          <p:cNvSpPr/>
          <p:nvPr/>
        </p:nvSpPr>
        <p:spPr>
          <a:xfrm>
            <a:off x="3711575" y="1616710"/>
            <a:ext cx="5007610" cy="294830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一个典型的</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引擎包括六个子部件：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600" b="1" dirty="0">
                <a:solidFill>
                  <a:schemeClr val="accent5">
                    <a:lumMod val="75000"/>
                  </a:schemeClr>
                </a:solidFill>
                <a:latin typeface="Times New Roman" panose="02020603050405020304" pitchFamily="18" charset="0"/>
                <a:ea typeface="微软雅黑" panose="020B0503020204020204" pitchFamily="34" charset="-122"/>
                <a:sym typeface="+mn-ea"/>
              </a:rPr>
              <a:t>连接服务</a:t>
            </a:r>
            <a:r>
              <a:rPr lang="zh-CN" altLang="zh-CN" sz="1600" dirty="0">
                <a:latin typeface="Times New Roman" panose="02020603050405020304" pitchFamily="18" charset="0"/>
                <a:ea typeface="微软雅黑" panose="020B0503020204020204" pitchFamily="34" charset="-122"/>
                <a:sym typeface="+mn-ea"/>
              </a:rPr>
              <a:t>：客户端与数据库之间的沟通桥梁</a:t>
            </a:r>
            <a:r>
              <a:rPr lang="zh-CN" altLang="en-US" sz="1600" dirty="0">
                <a:latin typeface="Times New Roman" panose="02020603050405020304" pitchFamily="18" charset="0"/>
                <a:ea typeface="微软雅黑" panose="020B0503020204020204" pitchFamily="34" charset="-122"/>
                <a:sym typeface="+mn-ea"/>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600" b="1" dirty="0">
                <a:solidFill>
                  <a:schemeClr val="accent5">
                    <a:lumMod val="75000"/>
                  </a:schemeClr>
                </a:solidFill>
                <a:latin typeface="Times New Roman" panose="02020603050405020304" pitchFamily="18" charset="0"/>
                <a:ea typeface="微软雅黑" panose="020B0503020204020204" pitchFamily="34" charset="-122"/>
                <a:sym typeface="+mn-ea"/>
              </a:rPr>
              <a:t>系统目录服务</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：记录数据库所拥有的的对象的详细信息，包括表、索引、视图等；</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600" b="1" dirty="0">
                <a:solidFill>
                  <a:schemeClr val="accent5">
                    <a:lumMod val="75000"/>
                  </a:schemeClr>
                </a:solidFill>
                <a:latin typeface="Times New Roman" panose="02020603050405020304" pitchFamily="18" charset="0"/>
                <a:ea typeface="微软雅黑" panose="020B0503020204020204" pitchFamily="34" charset="-122"/>
                <a:sym typeface="+mn-ea"/>
              </a:rPr>
              <a:t>编译器服务</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：将</a:t>
            </a:r>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SQL</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语句编译成可执行代码，即执行计划；</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600" b="1" dirty="0">
                <a:solidFill>
                  <a:schemeClr val="accent5">
                    <a:lumMod val="75000"/>
                  </a:schemeClr>
                </a:solidFill>
                <a:latin typeface="Times New Roman" panose="02020603050405020304" pitchFamily="18" charset="0"/>
                <a:ea typeface="微软雅黑" panose="020B0503020204020204" pitchFamily="34" charset="-122"/>
                <a:sym typeface="+mn-ea"/>
              </a:rPr>
              <a:t>计划服务</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：管理执行计划；</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600" b="1" dirty="0">
                <a:solidFill>
                  <a:schemeClr val="accent5">
                    <a:lumMod val="75000"/>
                  </a:schemeClr>
                </a:solidFill>
                <a:latin typeface="Times New Roman" panose="02020603050405020304" pitchFamily="18" charset="0"/>
                <a:ea typeface="微软雅黑" panose="020B0503020204020204" pitchFamily="34" charset="-122"/>
                <a:sym typeface="+mn-ea"/>
              </a:rPr>
              <a:t>语句缓存服务</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：避免重复编译，减少资源消耗；</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600" b="1" dirty="0">
                <a:solidFill>
                  <a:schemeClr val="accent5">
                    <a:lumMod val="75000"/>
                  </a:schemeClr>
                </a:solidFill>
                <a:latin typeface="Times New Roman" panose="02020603050405020304" pitchFamily="18" charset="0"/>
                <a:ea typeface="微软雅黑" panose="020B0503020204020204" pitchFamily="34" charset="-122"/>
                <a:sym typeface="+mn-ea"/>
              </a:rPr>
              <a:t>执行服务</a:t>
            </a:r>
            <a:r>
              <a:rPr lang="zh-CN" altLang="zh-CN" sz="1600" dirty="0">
                <a:latin typeface="Times New Roman" panose="02020603050405020304" pitchFamily="18" charset="0"/>
                <a:ea typeface="微软雅黑" panose="020B0503020204020204" pitchFamily="34" charset="-122"/>
                <a:sym typeface="+mn-ea"/>
              </a:rPr>
              <a:t>：解释、执行编译的结果（执行计划）</a:t>
            </a:r>
            <a:r>
              <a:rPr lang="zh-CN" altLang="en-US" sz="1600" dirty="0">
                <a:latin typeface="Times New Roman" panose="02020603050405020304" pitchFamily="18" charset="0"/>
                <a:ea typeface="微软雅黑" panose="020B0503020204020204" pitchFamily="34" charset="-122"/>
                <a:sym typeface="+mn-ea"/>
              </a:rPr>
              <a:t>。</a:t>
            </a: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indent="0" fontAlgn="auto">
              <a:lnSpc>
                <a:spcPts val="2400"/>
              </a:lnSpc>
              <a:buFont typeface="Wingdings" panose="05000000000000000000" pitchFamily="2" charset="2"/>
              <a:buNone/>
              <a:defRPr/>
            </a:pP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87139" y="897256"/>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9725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33166" y="89721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SQL</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引擎架构</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SQL引擎和数据库连接</a:t>
            </a:r>
            <a:endParaRPr lang="zh-CN" altLang="en-US" sz="2800" b="1" dirty="0">
              <a:latin typeface="Times New Roman" panose="02020603050405020304" pitchFamily="18" charset="0"/>
            </a:endParaRPr>
          </a:p>
        </p:txBody>
      </p:sp>
      <p:sp>
        <p:nvSpPr>
          <p:cNvPr id="33" name="Rectangle: Rounded Corners 4"/>
          <p:cNvSpPr/>
          <p:nvPr/>
        </p:nvSpPr>
        <p:spPr>
          <a:xfrm>
            <a:off x="160934" y="1221522"/>
            <a:ext cx="3076307" cy="720726"/>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4" name="TextBox 31"/>
          <p:cNvSpPr txBox="1"/>
          <p:nvPr/>
        </p:nvSpPr>
        <p:spPr>
          <a:xfrm>
            <a:off x="1075653" y="852189"/>
            <a:ext cx="1170513" cy="369332"/>
          </a:xfrm>
          <a:prstGeom prst="rect">
            <a:avLst/>
          </a:prstGeom>
          <a:noFill/>
        </p:spPr>
        <p:txBody>
          <a:bodyPr wrap="none" rtlCol="0">
            <a:spAutoFit/>
            <a:scene3d>
              <a:camera prst="orthographicFront"/>
              <a:lightRig rig="threePt" dir="t"/>
            </a:scene3d>
          </a:bodyPr>
          <a:lstStyle/>
          <a:p>
            <a:pPr algn="ct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5" name="TextBox 37"/>
          <p:cNvSpPr txBox="1"/>
          <p:nvPr/>
        </p:nvSpPr>
        <p:spPr>
          <a:xfrm>
            <a:off x="1106910" y="1351920"/>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连接服务</a:t>
            </a:r>
            <a:endParaRPr lang="en-US" b="1" dirty="0">
              <a:latin typeface="Times New Roman" panose="02020603050405020304" pitchFamily="18" charset="0"/>
              <a:ea typeface="微软雅黑" panose="020B0503020204020204" pitchFamily="34" charset="-122"/>
            </a:endParaRPr>
          </a:p>
        </p:txBody>
      </p:sp>
      <p:sp>
        <p:nvSpPr>
          <p:cNvPr id="36" name="Rectangle: Rounded Corners 38"/>
          <p:cNvSpPr/>
          <p:nvPr/>
        </p:nvSpPr>
        <p:spPr>
          <a:xfrm>
            <a:off x="213486" y="2010090"/>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7" name="TextBox 39"/>
          <p:cNvSpPr txBox="1"/>
          <p:nvPr/>
        </p:nvSpPr>
        <p:spPr>
          <a:xfrm>
            <a:off x="294640" y="2185670"/>
            <a:ext cx="45275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系</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统</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目</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录</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38" name="Rectangle: Rounded Corners 40"/>
          <p:cNvSpPr/>
          <p:nvPr/>
        </p:nvSpPr>
        <p:spPr>
          <a:xfrm>
            <a:off x="881014" y="1992594"/>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9" name="TextBox 41"/>
          <p:cNvSpPr txBox="1"/>
          <p:nvPr/>
        </p:nvSpPr>
        <p:spPr>
          <a:xfrm>
            <a:off x="1076960" y="2272030"/>
            <a:ext cx="474345" cy="1168400"/>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编</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译</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器</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40" name="Rectangle: Rounded Corners 42"/>
          <p:cNvSpPr/>
          <p:nvPr/>
        </p:nvSpPr>
        <p:spPr>
          <a:xfrm>
            <a:off x="1817118" y="1992594"/>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1" name="TextBox 43"/>
          <p:cNvSpPr txBox="1"/>
          <p:nvPr/>
        </p:nvSpPr>
        <p:spPr>
          <a:xfrm>
            <a:off x="1948815" y="2401570"/>
            <a:ext cx="403860" cy="95313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计</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划</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42" name="Rectangle: Rounded Corners 44"/>
          <p:cNvSpPr/>
          <p:nvPr/>
        </p:nvSpPr>
        <p:spPr>
          <a:xfrm>
            <a:off x="2556943" y="2013609"/>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3" name="TextBox 45"/>
          <p:cNvSpPr txBox="1"/>
          <p:nvPr/>
        </p:nvSpPr>
        <p:spPr>
          <a:xfrm>
            <a:off x="2687955" y="2186305"/>
            <a:ext cx="43878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语</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句</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缓</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存</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44" name="Rectangle: Rounded Corners 46"/>
          <p:cNvSpPr/>
          <p:nvPr/>
        </p:nvSpPr>
        <p:spPr>
          <a:xfrm>
            <a:off x="160655" y="3809365"/>
            <a:ext cx="3076575" cy="77851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1145088" y="4068124"/>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执行服务</a:t>
            </a:r>
            <a:endParaRPr lang="en-US" b="1" dirty="0">
              <a:latin typeface="Times New Roman" panose="02020603050405020304" pitchFamily="18" charset="0"/>
              <a:ea typeface="微软雅黑" panose="020B0503020204020204" pitchFamily="34" charset="-122"/>
            </a:endParaRPr>
          </a:p>
        </p:txBody>
      </p:sp>
      <p:sp>
        <p:nvSpPr>
          <p:cNvPr id="3" name="矩形 2"/>
          <p:cNvSpPr/>
          <p:nvPr/>
        </p:nvSpPr>
        <p:spPr>
          <a:xfrm>
            <a:off x="3711575" y="1619250"/>
            <a:ext cx="5007610" cy="336423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连接服务在客户端和数据库服务器之间进行沟通和交互；</a:t>
            </a:r>
            <a:endParaRPr lang="zh-CN" altLang="en-US" sz="14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沟通机制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辨别所有的</a:t>
            </a: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数据库访问协议</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，使客户端能够与数据库进行交互，例如DRDA（IBM、Oracle）、RDA（ISO）、TDS（Sybase、Microsoft）等；</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742950" lvl="1" indent="-285750" fontAlgn="auto">
              <a:lnSpc>
                <a:spcPct val="100000"/>
              </a:lnSpc>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对接客户端的</a:t>
            </a: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数据库访问API</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，如</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JDBC</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ODBC</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CLI</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，以及嵌入式</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SQL</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SQLJ</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等；</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交互作用</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对于来自客户端的请求，连接服务会解析请求，分析请求类型，并将结果返回给客户端；</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连接服务有一个服务调度器，可以根据客户端的请求语义，调动底层相应的服务来完成请求。</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950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997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603308" y="91753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连接服务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4" name="TextBox 48"/>
          <p:cNvSpPr txBox="1"/>
          <p:nvPr/>
        </p:nvSpPr>
        <p:spPr>
          <a:xfrm>
            <a:off x="1218236" y="5345579"/>
            <a:ext cx="1107996"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5" name="Arrow: Up-Down 49"/>
          <p:cNvSpPr/>
          <p:nvPr/>
        </p:nvSpPr>
        <p:spPr>
          <a:xfrm>
            <a:off x="1699895" y="5038725"/>
            <a:ext cx="132080" cy="33782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0" name="Arrow: Up-Down 49"/>
          <p:cNvSpPr/>
          <p:nvPr/>
        </p:nvSpPr>
        <p:spPr>
          <a:xfrm>
            <a:off x="1672590" y="5763895"/>
            <a:ext cx="144780" cy="266065"/>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1" name="TextBox 48"/>
          <p:cNvSpPr txBox="1"/>
          <p:nvPr/>
        </p:nvSpPr>
        <p:spPr>
          <a:xfrm>
            <a:off x="1126913" y="5988007"/>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7" name="矩形: 圆角 47"/>
          <p:cNvSpPr/>
          <p:nvPr/>
        </p:nvSpPr>
        <p:spPr>
          <a:xfrm>
            <a:off x="107950" y="765810"/>
            <a:ext cx="322389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SQL引擎和数据库连接</a:t>
            </a:r>
            <a:endParaRPr lang="zh-CN" altLang="en-US" sz="2800" b="1" dirty="0">
              <a:latin typeface="Times New Roman" panose="02020603050405020304" pitchFamily="18" charset="0"/>
            </a:endParaRPr>
          </a:p>
        </p:txBody>
      </p:sp>
      <p:sp>
        <p:nvSpPr>
          <p:cNvPr id="3" name="矩形 2"/>
          <p:cNvSpPr/>
          <p:nvPr/>
        </p:nvSpPr>
        <p:spPr>
          <a:xfrm>
            <a:off x="3711575" y="1618615"/>
            <a:ext cx="5007610" cy="369760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系统目录服务本质上是通过一些系统表来定义数据库内容的机制。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系统目录中描述的对象</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表、视图、触发器、索引等；</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计划、包、语句等；</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函数、存储过程等；</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目录缓存</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系统表会被频繁访问，因此提供缓存机制提升性能；</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迁移服务：</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charset="0"/>
              <a:buChar char=""/>
              <a:defRPr/>
            </a:pPr>
            <a:r>
              <a:rPr lang="zh-CN" sz="1400" kern="100" dirty="0" err="1">
                <a:latin typeface="Times New Roman" panose="02020603050405020304" pitchFamily="18" charset="0"/>
                <a:ea typeface="微软雅黑" panose="020B0503020204020204" pitchFamily="34" charset="-122"/>
                <a:cs typeface="Times New Roman" panose="02020603050405020304" pitchFamily="18" charset="0"/>
              </a:rPr>
              <a:t>版本升级可能涉及到系统表内容的改动，这可能会影响相关应用的正常工作；</a:t>
            </a:r>
            <a:endParaRPr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charset="0"/>
              <a:buChar char=""/>
              <a:defRPr/>
            </a:pPr>
            <a:r>
              <a:rPr lang="zh-CN" sz="1400" kern="100" dirty="0" err="1">
                <a:latin typeface="Times New Roman" panose="02020603050405020304" pitchFamily="18" charset="0"/>
                <a:ea typeface="微软雅黑" panose="020B0503020204020204" pitchFamily="34" charset="-122"/>
                <a:cs typeface="Times New Roman" panose="02020603050405020304" pitchFamily="18" charset="0"/>
              </a:rPr>
              <a:t>解决方案一：</a:t>
            </a:r>
            <a:r>
              <a:rPr sz="1400" kern="100" dirty="0" err="1">
                <a:latin typeface="Times New Roman" panose="02020603050405020304" pitchFamily="18" charset="0"/>
                <a:ea typeface="微软雅黑" panose="020B0503020204020204" pitchFamily="34" charset="-122"/>
                <a:cs typeface="Times New Roman" panose="02020603050405020304" pitchFamily="18" charset="0"/>
              </a:rPr>
              <a:t>迁移回退（</a:t>
            </a:r>
            <a:r>
              <a:rPr lang="zh-CN" sz="1400" kern="100" dirty="0" err="1">
                <a:latin typeface="Times New Roman" panose="02020603050405020304" pitchFamily="18" charset="0"/>
                <a:ea typeface="微软雅黑" panose="020B0503020204020204" pitchFamily="34" charset="-122"/>
                <a:cs typeface="Times New Roman" panose="02020603050405020304" pitchFamily="18" charset="0"/>
              </a:rPr>
              <a:t>考虑用户可能后悔</a:t>
            </a:r>
            <a:r>
              <a:rPr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charset="0"/>
              <a:buChar char=""/>
              <a:defRPr/>
            </a:pPr>
            <a:r>
              <a:rPr lang="zh-CN" sz="1400" kern="100" dirty="0" err="1">
                <a:latin typeface="Times New Roman" panose="02020603050405020304" pitchFamily="18" charset="0"/>
                <a:ea typeface="微软雅黑" panose="020B0503020204020204" pitchFamily="34" charset="-122"/>
                <a:cs typeface="Times New Roman" panose="02020603050405020304" pitchFamily="18" charset="0"/>
              </a:rPr>
              <a:t>解决方案二：</a:t>
            </a:r>
            <a:r>
              <a:rPr sz="1400" kern="100" dirty="0" err="1">
                <a:latin typeface="Times New Roman" panose="02020603050405020304" pitchFamily="18" charset="0"/>
                <a:ea typeface="微软雅黑" panose="020B0503020204020204" pitchFamily="34" charset="-122"/>
                <a:cs typeface="Times New Roman" panose="02020603050405020304" pitchFamily="18" charset="0"/>
              </a:rPr>
              <a:t>共存（</a:t>
            </a:r>
            <a:r>
              <a:rPr lang="zh-CN" sz="14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考虑</a:t>
            </a:r>
            <a:r>
              <a:rPr sz="1400" kern="100" dirty="0" err="1">
                <a:latin typeface="Times New Roman" panose="02020603050405020304" pitchFamily="18" charset="0"/>
                <a:ea typeface="微软雅黑" panose="020B0503020204020204" pitchFamily="34" charset="-122"/>
                <a:cs typeface="Times New Roman" panose="02020603050405020304" pitchFamily="18" charset="0"/>
              </a:rPr>
              <a:t>业务连续性</a:t>
            </a:r>
            <a:r>
              <a:rPr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9440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9916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9912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系统</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目录服务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6" name="Rectangle: Rounded Corners 4"/>
          <p:cNvSpPr/>
          <p:nvPr/>
        </p:nvSpPr>
        <p:spPr>
          <a:xfrm>
            <a:off x="160934" y="1220887"/>
            <a:ext cx="3076307" cy="720726"/>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0" name="TextBox 31"/>
          <p:cNvSpPr txBox="1"/>
          <p:nvPr/>
        </p:nvSpPr>
        <p:spPr>
          <a:xfrm>
            <a:off x="1075653" y="852189"/>
            <a:ext cx="1170513" cy="369332"/>
          </a:xfrm>
          <a:prstGeom prst="rect">
            <a:avLst/>
          </a:prstGeom>
          <a:noFill/>
        </p:spPr>
        <p:txBody>
          <a:bodyPr wrap="none" rtlCol="0">
            <a:spAutoFit/>
            <a:scene3d>
              <a:camera prst="orthographicFront"/>
              <a:lightRig rig="threePt" dir="t"/>
            </a:scene3d>
          </a:bodyPr>
          <a:lstStyle/>
          <a:p>
            <a:pPr algn="ct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11" name="TextBox 37"/>
          <p:cNvSpPr txBox="1"/>
          <p:nvPr/>
        </p:nvSpPr>
        <p:spPr>
          <a:xfrm>
            <a:off x="1106910" y="1351920"/>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连接服务</a:t>
            </a:r>
            <a:endParaRPr lang="en-US" b="1" dirty="0">
              <a:latin typeface="Times New Roman" panose="02020603050405020304" pitchFamily="18" charset="0"/>
              <a:ea typeface="微软雅黑" panose="020B0503020204020204" pitchFamily="34" charset="-122"/>
            </a:endParaRPr>
          </a:p>
        </p:txBody>
      </p:sp>
      <p:sp>
        <p:nvSpPr>
          <p:cNvPr id="13" name="Rectangle: Rounded Corners 38"/>
          <p:cNvSpPr/>
          <p:nvPr/>
        </p:nvSpPr>
        <p:spPr>
          <a:xfrm>
            <a:off x="213486" y="1993580"/>
            <a:ext cx="614976"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latin typeface="Times New Roman" panose="02020603050405020304" pitchFamily="18" charset="0"/>
            </a:endParaRPr>
          </a:p>
        </p:txBody>
      </p:sp>
      <p:sp>
        <p:nvSpPr>
          <p:cNvPr id="37" name="TextBox 39"/>
          <p:cNvSpPr txBox="1"/>
          <p:nvPr/>
        </p:nvSpPr>
        <p:spPr>
          <a:xfrm>
            <a:off x="294640" y="2185670"/>
            <a:ext cx="45275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系</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统</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目</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录</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4" name="Rectangle: Rounded Corners 40"/>
          <p:cNvSpPr/>
          <p:nvPr/>
        </p:nvSpPr>
        <p:spPr>
          <a:xfrm>
            <a:off x="881014" y="1992594"/>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9" name="TextBox 41"/>
          <p:cNvSpPr txBox="1"/>
          <p:nvPr/>
        </p:nvSpPr>
        <p:spPr>
          <a:xfrm>
            <a:off x="1076960" y="2272030"/>
            <a:ext cx="474345" cy="1168400"/>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编</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译</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器</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2"/>
          <p:cNvSpPr/>
          <p:nvPr/>
        </p:nvSpPr>
        <p:spPr>
          <a:xfrm>
            <a:off x="1817118" y="1992594"/>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1" name="TextBox 43"/>
          <p:cNvSpPr txBox="1"/>
          <p:nvPr/>
        </p:nvSpPr>
        <p:spPr>
          <a:xfrm>
            <a:off x="1948815" y="2401570"/>
            <a:ext cx="403860" cy="95313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计</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划</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7" name="Rectangle: Rounded Corners 44"/>
          <p:cNvSpPr/>
          <p:nvPr/>
        </p:nvSpPr>
        <p:spPr>
          <a:xfrm>
            <a:off x="2556943" y="2013609"/>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3" name="TextBox 45"/>
          <p:cNvSpPr txBox="1"/>
          <p:nvPr/>
        </p:nvSpPr>
        <p:spPr>
          <a:xfrm>
            <a:off x="2687955" y="2186305"/>
            <a:ext cx="43878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语</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句</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缓</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存</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8" name="Rectangle: Rounded Corners 46"/>
          <p:cNvSpPr/>
          <p:nvPr/>
        </p:nvSpPr>
        <p:spPr>
          <a:xfrm>
            <a:off x="160655" y="3813175"/>
            <a:ext cx="3076575" cy="79311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9" name="TextBox 47"/>
          <p:cNvSpPr txBox="1"/>
          <p:nvPr/>
        </p:nvSpPr>
        <p:spPr>
          <a:xfrm>
            <a:off x="1145088" y="4068124"/>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执行服务</a:t>
            </a:r>
            <a:endParaRPr lang="en-US" b="1" dirty="0">
              <a:latin typeface="Times New Roman" panose="02020603050405020304" pitchFamily="18" charset="0"/>
              <a:ea typeface="微软雅黑" panose="020B0503020204020204" pitchFamily="34" charset="-122"/>
            </a:endParaRPr>
          </a:p>
        </p:txBody>
      </p:sp>
      <p:sp>
        <p:nvSpPr>
          <p:cNvPr id="20" name="TextBox 48"/>
          <p:cNvSpPr txBox="1"/>
          <p:nvPr/>
        </p:nvSpPr>
        <p:spPr>
          <a:xfrm>
            <a:off x="1218236" y="5345579"/>
            <a:ext cx="1107996"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1" name="Arrow: Up-Down 49"/>
          <p:cNvSpPr/>
          <p:nvPr/>
        </p:nvSpPr>
        <p:spPr>
          <a:xfrm>
            <a:off x="1699895" y="5038725"/>
            <a:ext cx="132080" cy="33782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2" name="Arrow: Up-Down 49"/>
          <p:cNvSpPr/>
          <p:nvPr/>
        </p:nvSpPr>
        <p:spPr>
          <a:xfrm>
            <a:off x="1672590" y="5763895"/>
            <a:ext cx="144780" cy="266065"/>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3" name="TextBox 48"/>
          <p:cNvSpPr txBox="1"/>
          <p:nvPr/>
        </p:nvSpPr>
        <p:spPr>
          <a:xfrm>
            <a:off x="1126913" y="5988007"/>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4" name="矩形: 圆角 47"/>
          <p:cNvSpPr/>
          <p:nvPr/>
        </p:nvSpPr>
        <p:spPr>
          <a:xfrm>
            <a:off x="107950" y="765810"/>
            <a:ext cx="322389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6475" y="1618615"/>
            <a:ext cx="5172710" cy="3051175"/>
          </a:xfrm>
          <a:prstGeom prst="rect">
            <a:avLst/>
          </a:prstGeom>
        </p:spPr>
        <p:txBody>
          <a:bodyPr wrap="square">
            <a:spAutoFit/>
          </a:bodyPr>
          <a:lstStyle/>
          <a:p>
            <a:pPr marL="285750" indent="-285750">
              <a:lnSpc>
                <a:spcPts val="2600"/>
              </a:lnSpc>
              <a:buFont typeface="Wingdings" panose="05000000000000000000" charset="0"/>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编译器的功能是将一条</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语句编译成执行计划，它包含</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个过程：</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词法解析和语法解析</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742950" lvl="1" indent="-285750" fontAlgn="auto">
              <a:lnSpc>
                <a:spcPct val="100000"/>
              </a:lnSpc>
              <a:buFont typeface="Wingdings" panose="05000000000000000000" charset="0"/>
              <a:buChar char="n"/>
              <a:defRPr/>
            </a:pP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使用扫描器将</a:t>
            </a:r>
            <a:r>
              <a:rPr lang="en-US" alt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语句转化为标记流（</a:t>
            </a:r>
            <a:r>
              <a:rPr lang="en-US" alt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token sequence</a:t>
            </a: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n"/>
              <a:defRPr/>
            </a:pP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使用语法分析器将标记流转化为抽象语法树（</a:t>
            </a:r>
            <a:r>
              <a:rPr lang="en-US" alt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AST</a:t>
            </a: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语义检查</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l" fontAlgn="auto">
              <a:lnSpc>
                <a:spcPct val="100000"/>
              </a:lnSpc>
              <a:buClrTx/>
              <a:buSzTx/>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名称解析（表、列、函数），例如表名是否存在；</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l" fontAlgn="auto">
              <a:lnSpc>
                <a:spcPct val="100000"/>
              </a:lnSpc>
              <a:buClrTx/>
              <a:buSzTx/>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类型解析，例如操作数的类型是否正确</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权限检查</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l">
              <a:lnSpc>
                <a:spcPct val="100000"/>
              </a:lnSpc>
              <a:buClrTx/>
              <a:buSzTx/>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确认访问用户是否有访问相关表、列等对象的权限；</a:t>
            </a: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9440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9916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9912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编译器服务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SQL引擎和数据库连接</a:t>
            </a:r>
            <a:endParaRPr lang="zh-CN" altLang="en-US" sz="2800" b="1" dirty="0">
              <a:latin typeface="Times New Roman" panose="02020603050405020304" pitchFamily="18" charset="0"/>
            </a:endParaRPr>
          </a:p>
        </p:txBody>
      </p:sp>
      <p:sp>
        <p:nvSpPr>
          <p:cNvPr id="24" name="Rectangle: Rounded Corners 4"/>
          <p:cNvSpPr/>
          <p:nvPr/>
        </p:nvSpPr>
        <p:spPr>
          <a:xfrm>
            <a:off x="160934" y="1221522"/>
            <a:ext cx="3076307" cy="720726"/>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5" name="TextBox 31"/>
          <p:cNvSpPr txBox="1"/>
          <p:nvPr/>
        </p:nvSpPr>
        <p:spPr>
          <a:xfrm>
            <a:off x="1075653" y="852189"/>
            <a:ext cx="1170513" cy="369332"/>
          </a:xfrm>
          <a:prstGeom prst="rect">
            <a:avLst/>
          </a:prstGeom>
          <a:noFill/>
        </p:spPr>
        <p:txBody>
          <a:bodyPr wrap="none" rtlCol="0">
            <a:spAutoFit/>
            <a:scene3d>
              <a:camera prst="orthographicFront"/>
              <a:lightRig rig="threePt" dir="t"/>
            </a:scene3d>
          </a:bodyPr>
          <a:lstStyle/>
          <a:p>
            <a:pPr algn="ct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6" name="TextBox 37"/>
          <p:cNvSpPr txBox="1"/>
          <p:nvPr/>
        </p:nvSpPr>
        <p:spPr>
          <a:xfrm>
            <a:off x="1106910" y="1351920"/>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连接服务</a:t>
            </a:r>
            <a:endParaRPr lang="en-US" b="1" dirty="0">
              <a:latin typeface="Times New Roman" panose="02020603050405020304" pitchFamily="18" charset="0"/>
              <a:ea typeface="微软雅黑" panose="020B0503020204020204" pitchFamily="34" charset="-122"/>
            </a:endParaRPr>
          </a:p>
        </p:txBody>
      </p:sp>
      <p:sp>
        <p:nvSpPr>
          <p:cNvPr id="27" name="Rectangle: Rounded Corners 38"/>
          <p:cNvSpPr/>
          <p:nvPr/>
        </p:nvSpPr>
        <p:spPr>
          <a:xfrm>
            <a:off x="213486" y="2010090"/>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8" name="TextBox 39"/>
          <p:cNvSpPr txBox="1"/>
          <p:nvPr/>
        </p:nvSpPr>
        <p:spPr>
          <a:xfrm>
            <a:off x="294640" y="2185670"/>
            <a:ext cx="45275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系</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统</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目</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录</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29" name="Rectangle: Rounded Corners 40"/>
          <p:cNvSpPr/>
          <p:nvPr/>
        </p:nvSpPr>
        <p:spPr>
          <a:xfrm>
            <a:off x="881014" y="1992594"/>
            <a:ext cx="864096"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0" name="TextBox 41"/>
          <p:cNvSpPr txBox="1"/>
          <p:nvPr/>
        </p:nvSpPr>
        <p:spPr>
          <a:xfrm>
            <a:off x="1076960" y="2272030"/>
            <a:ext cx="474345" cy="1168400"/>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编</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译</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器</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31" name="Rectangle: Rounded Corners 42"/>
          <p:cNvSpPr/>
          <p:nvPr/>
        </p:nvSpPr>
        <p:spPr>
          <a:xfrm>
            <a:off x="1817118" y="1992594"/>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2" name="TextBox 43"/>
          <p:cNvSpPr txBox="1"/>
          <p:nvPr/>
        </p:nvSpPr>
        <p:spPr>
          <a:xfrm>
            <a:off x="1948815" y="2401570"/>
            <a:ext cx="403860" cy="95313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计</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划</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46" name="Rectangle: Rounded Corners 44"/>
          <p:cNvSpPr/>
          <p:nvPr/>
        </p:nvSpPr>
        <p:spPr>
          <a:xfrm>
            <a:off x="2556943" y="2013609"/>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7" name="TextBox 45"/>
          <p:cNvSpPr txBox="1"/>
          <p:nvPr/>
        </p:nvSpPr>
        <p:spPr>
          <a:xfrm>
            <a:off x="2687955" y="2186305"/>
            <a:ext cx="43878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语</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句</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缓</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存</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48" name="Rectangle: Rounded Corners 46"/>
          <p:cNvSpPr/>
          <p:nvPr/>
        </p:nvSpPr>
        <p:spPr>
          <a:xfrm>
            <a:off x="160655" y="3813175"/>
            <a:ext cx="3076575" cy="74422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9" name="TextBox 47"/>
          <p:cNvSpPr txBox="1"/>
          <p:nvPr/>
        </p:nvSpPr>
        <p:spPr>
          <a:xfrm>
            <a:off x="1145088" y="4068124"/>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执行服务</a:t>
            </a:r>
            <a:endParaRPr lang="en-US" b="1" dirty="0">
              <a:latin typeface="Times New Roman" panose="02020603050405020304" pitchFamily="18" charset="0"/>
              <a:ea typeface="微软雅黑" panose="020B0503020204020204" pitchFamily="34" charset="-122"/>
            </a:endParaRPr>
          </a:p>
        </p:txBody>
      </p:sp>
      <p:sp>
        <p:nvSpPr>
          <p:cNvPr id="52" name="TextBox 48"/>
          <p:cNvSpPr txBox="1"/>
          <p:nvPr/>
        </p:nvSpPr>
        <p:spPr>
          <a:xfrm>
            <a:off x="1218236" y="5345579"/>
            <a:ext cx="1107996"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53" name="Arrow: Up-Down 49"/>
          <p:cNvSpPr/>
          <p:nvPr/>
        </p:nvSpPr>
        <p:spPr>
          <a:xfrm>
            <a:off x="1699895" y="5038725"/>
            <a:ext cx="132080" cy="33782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4" name="Arrow: Up-Down 49"/>
          <p:cNvSpPr/>
          <p:nvPr/>
        </p:nvSpPr>
        <p:spPr>
          <a:xfrm>
            <a:off x="1672590" y="5763895"/>
            <a:ext cx="144780" cy="266065"/>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5" name="TextBox 48"/>
          <p:cNvSpPr txBox="1"/>
          <p:nvPr/>
        </p:nvSpPr>
        <p:spPr>
          <a:xfrm>
            <a:off x="1126913" y="5988007"/>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56" name="矩形: 圆角 47"/>
          <p:cNvSpPr/>
          <p:nvPr/>
        </p:nvSpPr>
        <p:spPr>
          <a:xfrm>
            <a:off x="107950" y="765810"/>
            <a:ext cx="322389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6475" y="1618615"/>
            <a:ext cx="5172710" cy="248158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查询优化</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SQL语言是一个声明式语言，用户只负责提供操作意图，而不指明如何实现这个意图；</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通常，一条SQL语句对应多个访问计划，因此，需要优化器来确定采用哪一个访问计划；</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常见的优化方式有两种，即</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基于规则的优化(Rule Based Optimization, RBO)和基于代价的优化(Cost Based Optimization, CBO)；</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代码生成</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l">
              <a:lnSpc>
                <a:spcPct val="100000"/>
              </a:lnSpc>
              <a:buClrTx/>
              <a:buSzTx/>
              <a:buFont typeface="Wingdings" panose="05000000000000000000" charset="0"/>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编译器最终生成可以由执行引擎执行的可执行代码；</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9440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9916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9912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编译器服务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SQL引擎和数据库连接</a:t>
            </a:r>
            <a:endParaRPr lang="zh-CN" altLang="en-US" sz="2800" b="1" dirty="0">
              <a:latin typeface="Times New Roman" panose="02020603050405020304" pitchFamily="18" charset="0"/>
            </a:endParaRPr>
          </a:p>
        </p:txBody>
      </p:sp>
      <p:sp>
        <p:nvSpPr>
          <p:cNvPr id="2" name="Rectangle: Rounded Corners 4"/>
          <p:cNvSpPr/>
          <p:nvPr/>
        </p:nvSpPr>
        <p:spPr>
          <a:xfrm>
            <a:off x="160934" y="1221522"/>
            <a:ext cx="3076307" cy="720726"/>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9" name="TextBox 31"/>
          <p:cNvSpPr txBox="1"/>
          <p:nvPr/>
        </p:nvSpPr>
        <p:spPr>
          <a:xfrm>
            <a:off x="1075653" y="852189"/>
            <a:ext cx="1170513" cy="369332"/>
          </a:xfrm>
          <a:prstGeom prst="rect">
            <a:avLst/>
          </a:prstGeom>
          <a:noFill/>
        </p:spPr>
        <p:txBody>
          <a:bodyPr wrap="none" rtlCol="0">
            <a:spAutoFit/>
            <a:scene3d>
              <a:camera prst="orthographicFront"/>
              <a:lightRig rig="threePt" dir="t"/>
            </a:scene3d>
          </a:bodyPr>
          <a:lstStyle/>
          <a:p>
            <a:pPr algn="ct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10" name="TextBox 37"/>
          <p:cNvSpPr txBox="1"/>
          <p:nvPr/>
        </p:nvSpPr>
        <p:spPr>
          <a:xfrm>
            <a:off x="1106910" y="1351920"/>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连接服务</a:t>
            </a:r>
            <a:endParaRPr lang="en-US" b="1" dirty="0">
              <a:latin typeface="Times New Roman" panose="02020603050405020304" pitchFamily="18" charset="0"/>
              <a:ea typeface="微软雅黑" panose="020B0503020204020204" pitchFamily="34" charset="-122"/>
            </a:endParaRPr>
          </a:p>
        </p:txBody>
      </p:sp>
      <p:sp>
        <p:nvSpPr>
          <p:cNvPr id="11" name="Rectangle: Rounded Corners 38"/>
          <p:cNvSpPr/>
          <p:nvPr/>
        </p:nvSpPr>
        <p:spPr>
          <a:xfrm>
            <a:off x="213486" y="2010090"/>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7" name="TextBox 39"/>
          <p:cNvSpPr txBox="1"/>
          <p:nvPr/>
        </p:nvSpPr>
        <p:spPr>
          <a:xfrm>
            <a:off x="294640" y="2185670"/>
            <a:ext cx="45275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系</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统</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目</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录</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0"/>
          <p:cNvSpPr/>
          <p:nvPr/>
        </p:nvSpPr>
        <p:spPr>
          <a:xfrm>
            <a:off x="881014" y="1992594"/>
            <a:ext cx="864096"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9" name="TextBox 41"/>
          <p:cNvSpPr txBox="1"/>
          <p:nvPr/>
        </p:nvSpPr>
        <p:spPr>
          <a:xfrm>
            <a:off x="1076960" y="2272030"/>
            <a:ext cx="474345" cy="1168400"/>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编</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译</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器</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4" name="Rectangle: Rounded Corners 42"/>
          <p:cNvSpPr/>
          <p:nvPr/>
        </p:nvSpPr>
        <p:spPr>
          <a:xfrm>
            <a:off x="1817118" y="1992594"/>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1" name="TextBox 43"/>
          <p:cNvSpPr txBox="1"/>
          <p:nvPr/>
        </p:nvSpPr>
        <p:spPr>
          <a:xfrm>
            <a:off x="1948815" y="2401570"/>
            <a:ext cx="403860" cy="95313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计</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划</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56943" y="2013609"/>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3" name="TextBox 45"/>
          <p:cNvSpPr txBox="1"/>
          <p:nvPr/>
        </p:nvSpPr>
        <p:spPr>
          <a:xfrm>
            <a:off x="2687955" y="2186305"/>
            <a:ext cx="43878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语</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句</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缓</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存</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7" name="Rectangle: Rounded Corners 46"/>
          <p:cNvSpPr/>
          <p:nvPr/>
        </p:nvSpPr>
        <p:spPr>
          <a:xfrm>
            <a:off x="160655" y="3813175"/>
            <a:ext cx="3076575" cy="74549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8" name="TextBox 47"/>
          <p:cNvSpPr txBox="1"/>
          <p:nvPr/>
        </p:nvSpPr>
        <p:spPr>
          <a:xfrm>
            <a:off x="1145088" y="4068124"/>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执行服务</a:t>
            </a:r>
            <a:endParaRPr lang="en-US" b="1" dirty="0">
              <a:latin typeface="Times New Roman" panose="02020603050405020304" pitchFamily="18" charset="0"/>
              <a:ea typeface="微软雅黑" panose="020B0503020204020204" pitchFamily="34" charset="-122"/>
            </a:endParaRPr>
          </a:p>
        </p:txBody>
      </p:sp>
      <p:sp>
        <p:nvSpPr>
          <p:cNvPr id="19" name="TextBox 48"/>
          <p:cNvSpPr txBox="1"/>
          <p:nvPr/>
        </p:nvSpPr>
        <p:spPr>
          <a:xfrm>
            <a:off x="1218236" y="5345579"/>
            <a:ext cx="1107996"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0" name="Arrow: Up-Down 49"/>
          <p:cNvSpPr/>
          <p:nvPr/>
        </p:nvSpPr>
        <p:spPr>
          <a:xfrm>
            <a:off x="1699895" y="5038725"/>
            <a:ext cx="132080" cy="33782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1" name="Arrow: Up-Down 49"/>
          <p:cNvSpPr/>
          <p:nvPr/>
        </p:nvSpPr>
        <p:spPr>
          <a:xfrm>
            <a:off x="1672590" y="5763895"/>
            <a:ext cx="144780" cy="266065"/>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2" name="TextBox 48"/>
          <p:cNvSpPr txBox="1"/>
          <p:nvPr/>
        </p:nvSpPr>
        <p:spPr>
          <a:xfrm>
            <a:off x="1126913" y="5988007"/>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3" name="矩形: 圆角 47"/>
          <p:cNvSpPr/>
          <p:nvPr/>
        </p:nvSpPr>
        <p:spPr>
          <a:xfrm>
            <a:off x="107950" y="765810"/>
            <a:ext cx="322389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SQL引擎和数据库连接</a:t>
            </a:r>
            <a:endParaRPr lang="zh-CN" altLang="en-US" sz="2800" b="1" dirty="0">
              <a:latin typeface="Times New Roman" panose="02020603050405020304" pitchFamily="18" charset="0"/>
            </a:endParaRPr>
          </a:p>
        </p:txBody>
      </p:sp>
      <p:grpSp>
        <p:nvGrpSpPr>
          <p:cNvPr id="2" name="组合 1"/>
          <p:cNvGrpSpPr/>
          <p:nvPr/>
        </p:nvGrpSpPr>
        <p:grpSpPr>
          <a:xfrm>
            <a:off x="3365500" y="669925"/>
            <a:ext cx="5478780" cy="5150485"/>
            <a:chOff x="5300" y="1055"/>
            <a:chExt cx="8628" cy="8111"/>
          </a:xfrm>
        </p:grpSpPr>
        <p:sp>
          <p:nvSpPr>
            <p:cNvPr id="22" name="Rectangle: Rounded Corners 21"/>
            <p:cNvSpPr/>
            <p:nvPr/>
          </p:nvSpPr>
          <p:spPr>
            <a:xfrm>
              <a:off x="11529" y="2507"/>
              <a:ext cx="2025" cy="844"/>
            </a:xfrm>
            <a:prstGeom prst="roundRect">
              <a:avLst/>
            </a:prstGeom>
            <a:solidFill>
              <a:schemeClr val="accent6"/>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Times New Roman" panose="02020603050405020304" pitchFamily="18" charset="0"/>
                </a:rPr>
                <a:t>程序文件</a:t>
              </a:r>
              <a:endParaRPr lang="zh-CN" altLang="en-US" sz="1400" b="1" dirty="0">
                <a:solidFill>
                  <a:schemeClr val="tx1"/>
                </a:solidFill>
                <a:latin typeface="Times New Roman" panose="02020603050405020304" pitchFamily="18" charset="0"/>
              </a:endParaRPr>
            </a:p>
          </p:txBody>
        </p:sp>
        <p:sp>
          <p:nvSpPr>
            <p:cNvPr id="24" name="Rectangle: Rounded Corners 23"/>
            <p:cNvSpPr/>
            <p:nvPr/>
          </p:nvSpPr>
          <p:spPr>
            <a:xfrm>
              <a:off x="8990" y="2501"/>
              <a:ext cx="1588" cy="844"/>
            </a:xfrm>
            <a:prstGeom prst="roundRect">
              <a:avLst/>
            </a:prstGeom>
            <a:solidFill>
              <a:schemeClr val="accent3"/>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Times New Roman" panose="02020603050405020304" pitchFamily="18" charset="0"/>
                </a:rPr>
                <a:t>绑定文件</a:t>
              </a:r>
              <a:endParaRPr lang="zh-CN" altLang="en-US" sz="1400" b="1" dirty="0">
                <a:solidFill>
                  <a:schemeClr val="tx1"/>
                </a:solidFill>
                <a:latin typeface="Times New Roman" panose="02020603050405020304" pitchFamily="18" charset="0"/>
              </a:endParaRPr>
            </a:p>
          </p:txBody>
        </p:sp>
        <p:sp>
          <p:nvSpPr>
            <p:cNvPr id="25" name="Rectangle: Rounded Corners 24"/>
            <p:cNvSpPr/>
            <p:nvPr/>
          </p:nvSpPr>
          <p:spPr>
            <a:xfrm>
              <a:off x="5982" y="2501"/>
              <a:ext cx="1716" cy="844"/>
            </a:xfrm>
            <a:prstGeom prst="roundRect">
              <a:avLst/>
            </a:prstGeom>
            <a:solidFill>
              <a:schemeClr val="tx2"/>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Times New Roman" panose="02020603050405020304" pitchFamily="18" charset="0"/>
                </a:rPr>
                <a:t>包</a:t>
              </a:r>
              <a:endParaRPr lang="zh-CN" altLang="en-US" sz="1400" b="1" dirty="0">
                <a:solidFill>
                  <a:schemeClr val="tx1"/>
                </a:solidFill>
                <a:latin typeface="Times New Roman" panose="02020603050405020304" pitchFamily="18" charset="0"/>
              </a:endParaRPr>
            </a:p>
          </p:txBody>
        </p:sp>
        <p:sp>
          <p:nvSpPr>
            <p:cNvPr id="26" name="Rectangle: Rounded Corners 25"/>
            <p:cNvSpPr/>
            <p:nvPr/>
          </p:nvSpPr>
          <p:spPr>
            <a:xfrm>
              <a:off x="11529" y="3805"/>
              <a:ext cx="2025" cy="844"/>
            </a:xfrm>
            <a:prstGeom prst="roundRect">
              <a:avLst/>
            </a:prstGeom>
            <a:solidFill>
              <a:schemeClr val="accent6"/>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Times New Roman" panose="02020603050405020304" pitchFamily="18" charset="0"/>
                  <a:sym typeface="+mn-ea"/>
                </a:rPr>
                <a:t>程序文件</a:t>
              </a:r>
              <a:endParaRPr lang="en-US" sz="1400" b="1" dirty="0">
                <a:solidFill>
                  <a:schemeClr val="tx1"/>
                </a:solidFill>
                <a:latin typeface="Times New Roman" panose="02020603050405020304" pitchFamily="18" charset="0"/>
              </a:endParaRPr>
            </a:p>
          </p:txBody>
        </p:sp>
        <p:sp>
          <p:nvSpPr>
            <p:cNvPr id="27" name="Rectangle: Rounded Corners 26"/>
            <p:cNvSpPr/>
            <p:nvPr/>
          </p:nvSpPr>
          <p:spPr>
            <a:xfrm>
              <a:off x="8990" y="3799"/>
              <a:ext cx="1588" cy="844"/>
            </a:xfrm>
            <a:prstGeom prst="roundRect">
              <a:avLst/>
            </a:prstGeom>
            <a:solidFill>
              <a:schemeClr val="accent3"/>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Times New Roman" panose="02020603050405020304" pitchFamily="18" charset="0"/>
                </a:rPr>
                <a:t>绑定文件</a:t>
              </a:r>
              <a:endParaRPr lang="zh-CN" altLang="en-US" sz="1400" b="1" dirty="0">
                <a:solidFill>
                  <a:schemeClr val="tx1"/>
                </a:solidFill>
                <a:latin typeface="Times New Roman" panose="02020603050405020304" pitchFamily="18" charset="0"/>
              </a:endParaRPr>
            </a:p>
          </p:txBody>
        </p:sp>
        <p:sp>
          <p:nvSpPr>
            <p:cNvPr id="28" name="Rectangle: Rounded Corners 27"/>
            <p:cNvSpPr/>
            <p:nvPr/>
          </p:nvSpPr>
          <p:spPr>
            <a:xfrm>
              <a:off x="5982" y="3799"/>
              <a:ext cx="1716" cy="844"/>
            </a:xfrm>
            <a:prstGeom prst="roundRect">
              <a:avLst/>
            </a:prstGeom>
            <a:solidFill>
              <a:schemeClr val="tx2"/>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Times New Roman" panose="02020603050405020304" pitchFamily="18" charset="0"/>
                </a:rPr>
                <a:t>包</a:t>
              </a:r>
              <a:endParaRPr lang="zh-CN" altLang="en-US" sz="1400" b="1" dirty="0">
                <a:solidFill>
                  <a:schemeClr val="tx1"/>
                </a:solidFill>
                <a:latin typeface="Times New Roman" panose="02020603050405020304" pitchFamily="18" charset="0"/>
              </a:endParaRPr>
            </a:p>
          </p:txBody>
        </p:sp>
        <p:sp>
          <p:nvSpPr>
            <p:cNvPr id="29" name="Rectangle: Rounded Corners 28"/>
            <p:cNvSpPr/>
            <p:nvPr/>
          </p:nvSpPr>
          <p:spPr>
            <a:xfrm>
              <a:off x="11529" y="6303"/>
              <a:ext cx="2025" cy="844"/>
            </a:xfrm>
            <a:prstGeom prst="roundRect">
              <a:avLst/>
            </a:prstGeom>
            <a:solidFill>
              <a:schemeClr val="accent6"/>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Times New Roman" panose="02020603050405020304" pitchFamily="18" charset="0"/>
                  <a:sym typeface="+mn-ea"/>
                </a:rPr>
                <a:t>程序文件</a:t>
              </a:r>
              <a:endParaRPr lang="en-US" sz="1400" b="1" dirty="0">
                <a:solidFill>
                  <a:schemeClr val="tx1"/>
                </a:solidFill>
                <a:latin typeface="Times New Roman" panose="02020603050405020304" pitchFamily="18" charset="0"/>
              </a:endParaRPr>
            </a:p>
          </p:txBody>
        </p:sp>
        <p:sp>
          <p:nvSpPr>
            <p:cNvPr id="30" name="Rectangle: Rounded Corners 29"/>
            <p:cNvSpPr/>
            <p:nvPr/>
          </p:nvSpPr>
          <p:spPr>
            <a:xfrm>
              <a:off x="8990" y="6303"/>
              <a:ext cx="1588" cy="844"/>
            </a:xfrm>
            <a:prstGeom prst="roundRect">
              <a:avLst/>
            </a:prstGeom>
            <a:solidFill>
              <a:schemeClr val="accent3"/>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Times New Roman" panose="02020603050405020304" pitchFamily="18" charset="0"/>
                </a:rPr>
                <a:t>绑定文件</a:t>
              </a:r>
              <a:endParaRPr lang="zh-CN" altLang="en-US" sz="1400" b="1" dirty="0">
                <a:solidFill>
                  <a:schemeClr val="tx1"/>
                </a:solidFill>
                <a:latin typeface="Times New Roman" panose="02020603050405020304" pitchFamily="18" charset="0"/>
              </a:endParaRPr>
            </a:p>
          </p:txBody>
        </p:sp>
        <p:sp>
          <p:nvSpPr>
            <p:cNvPr id="31" name="Rectangle: Rounded Corners 30"/>
            <p:cNvSpPr/>
            <p:nvPr/>
          </p:nvSpPr>
          <p:spPr>
            <a:xfrm>
              <a:off x="5982" y="6303"/>
              <a:ext cx="1716" cy="844"/>
            </a:xfrm>
            <a:prstGeom prst="roundRect">
              <a:avLst/>
            </a:prstGeom>
            <a:solidFill>
              <a:schemeClr val="tx2"/>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Times New Roman" panose="02020603050405020304" pitchFamily="18" charset="0"/>
                </a:rPr>
                <a:t>包</a:t>
              </a:r>
              <a:endParaRPr lang="zh-CN" altLang="en-US" sz="1400" b="1" dirty="0">
                <a:solidFill>
                  <a:schemeClr val="tx1"/>
                </a:solidFill>
                <a:latin typeface="Times New Roman" panose="02020603050405020304" pitchFamily="18" charset="0"/>
              </a:endParaRPr>
            </a:p>
          </p:txBody>
        </p:sp>
        <p:sp>
          <p:nvSpPr>
            <p:cNvPr id="3" name="TextBox 2"/>
            <p:cNvSpPr txBox="1"/>
            <p:nvPr/>
          </p:nvSpPr>
          <p:spPr>
            <a:xfrm>
              <a:off x="9384" y="4829"/>
              <a:ext cx="856" cy="824"/>
            </a:xfrm>
            <a:prstGeom prst="rect">
              <a:avLst/>
            </a:prstGeom>
            <a:noFill/>
          </p:spPr>
          <p:txBody>
            <a:bodyPr wrap="none" rtlCol="0">
              <a:spAutoFit/>
            </a:bodyPr>
            <a:lstStyle/>
            <a:p>
              <a:r>
                <a:rPr lang="en-US" sz="2800" b="1" dirty="0">
                  <a:latin typeface="Times New Roman" panose="02020603050405020304" pitchFamily="18" charset="0"/>
                </a:rPr>
                <a:t>…</a:t>
              </a:r>
              <a:endParaRPr lang="en-US" sz="2800" b="1" dirty="0">
                <a:latin typeface="Times New Roman" panose="02020603050405020304" pitchFamily="18" charset="0"/>
              </a:endParaRPr>
            </a:p>
          </p:txBody>
        </p:sp>
        <p:sp>
          <p:nvSpPr>
            <p:cNvPr id="10" name="Left Brace 9"/>
            <p:cNvSpPr/>
            <p:nvPr/>
          </p:nvSpPr>
          <p:spPr>
            <a:xfrm>
              <a:off x="5300" y="2438"/>
              <a:ext cx="627" cy="4784"/>
            </a:xfrm>
            <a:prstGeom prst="leftBrace">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ndParaRPr>
            </a:p>
          </p:txBody>
        </p:sp>
        <p:sp>
          <p:nvSpPr>
            <p:cNvPr id="4" name="Left Brace 34"/>
            <p:cNvSpPr/>
            <p:nvPr/>
          </p:nvSpPr>
          <p:spPr>
            <a:xfrm>
              <a:off x="8363" y="2438"/>
              <a:ext cx="627" cy="4784"/>
            </a:xfrm>
            <a:prstGeom prst="leftBrace">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ndParaRPr>
            </a:p>
          </p:txBody>
        </p:sp>
        <p:sp>
          <p:nvSpPr>
            <p:cNvPr id="5" name="Left Brace 35"/>
            <p:cNvSpPr/>
            <p:nvPr/>
          </p:nvSpPr>
          <p:spPr>
            <a:xfrm>
              <a:off x="10886" y="2438"/>
              <a:ext cx="627" cy="4784"/>
            </a:xfrm>
            <a:prstGeom prst="leftBrace">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ndParaRPr>
            </a:p>
          </p:txBody>
        </p:sp>
        <p:sp>
          <p:nvSpPr>
            <p:cNvPr id="6" name="TextBox 36"/>
            <p:cNvSpPr txBox="1"/>
            <p:nvPr/>
          </p:nvSpPr>
          <p:spPr>
            <a:xfrm>
              <a:off x="6322" y="4829"/>
              <a:ext cx="856" cy="824"/>
            </a:xfrm>
            <a:prstGeom prst="rect">
              <a:avLst/>
            </a:prstGeom>
            <a:noFill/>
          </p:spPr>
          <p:txBody>
            <a:bodyPr wrap="none" rtlCol="0">
              <a:spAutoFit/>
            </a:bodyPr>
            <a:lstStyle/>
            <a:p>
              <a:r>
                <a:rPr lang="en-US" sz="2800" b="1" dirty="0">
                  <a:latin typeface="Times New Roman" panose="02020603050405020304" pitchFamily="18" charset="0"/>
                </a:rPr>
                <a:t>…</a:t>
              </a:r>
              <a:endParaRPr lang="en-US" sz="2800" b="1" dirty="0">
                <a:latin typeface="Times New Roman" panose="02020603050405020304" pitchFamily="18" charset="0"/>
              </a:endParaRPr>
            </a:p>
          </p:txBody>
        </p:sp>
        <p:sp>
          <p:nvSpPr>
            <p:cNvPr id="51" name="TextBox 50"/>
            <p:cNvSpPr txBox="1"/>
            <p:nvPr/>
          </p:nvSpPr>
          <p:spPr>
            <a:xfrm>
              <a:off x="12193" y="4829"/>
              <a:ext cx="856" cy="824"/>
            </a:xfrm>
            <a:prstGeom prst="rect">
              <a:avLst/>
            </a:prstGeom>
            <a:noFill/>
          </p:spPr>
          <p:txBody>
            <a:bodyPr wrap="none" rtlCol="0">
              <a:spAutoFit/>
            </a:bodyPr>
            <a:lstStyle/>
            <a:p>
              <a:r>
                <a:rPr lang="en-US" sz="2800" b="1" dirty="0">
                  <a:latin typeface="Times New Roman" panose="02020603050405020304" pitchFamily="18" charset="0"/>
                </a:rPr>
                <a:t>…</a:t>
              </a:r>
              <a:endParaRPr lang="en-US" sz="2800" b="1" dirty="0">
                <a:latin typeface="Times New Roman" panose="02020603050405020304" pitchFamily="18" charset="0"/>
              </a:endParaRPr>
            </a:p>
          </p:txBody>
        </p:sp>
        <p:sp>
          <p:nvSpPr>
            <p:cNvPr id="11" name="Arrow: Left 10"/>
            <p:cNvSpPr/>
            <p:nvPr/>
          </p:nvSpPr>
          <p:spPr>
            <a:xfrm>
              <a:off x="9638" y="1816"/>
              <a:ext cx="1754" cy="404"/>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2" name="Arrow: Left 51"/>
            <p:cNvSpPr/>
            <p:nvPr/>
          </p:nvSpPr>
          <p:spPr>
            <a:xfrm>
              <a:off x="7235" y="1816"/>
              <a:ext cx="1754" cy="404"/>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2" name="Rectangle 11"/>
            <p:cNvSpPr/>
            <p:nvPr/>
          </p:nvSpPr>
          <p:spPr>
            <a:xfrm>
              <a:off x="9455" y="1055"/>
              <a:ext cx="2248" cy="822"/>
            </a:xfrm>
            <a:prstGeom prst="rect">
              <a:avLst/>
            </a:prstGeom>
          </p:spPr>
          <p:txBody>
            <a:bodyPr wrap="none">
              <a:spAutoFit/>
            </a:bodyPr>
            <a:lstStyle/>
            <a:p>
              <a:pPr algn="ctr"/>
              <a:r>
                <a:rPr lang="en-US" sz="1400" dirty="0">
                  <a:latin typeface="Times New Roman" panose="02020603050405020304" pitchFamily="18" charset="0"/>
                </a:rPr>
                <a:t>预编译</a:t>
              </a:r>
              <a:endParaRPr lang="en-US" sz="1400" dirty="0">
                <a:latin typeface="Times New Roman" panose="02020603050405020304" pitchFamily="18" charset="0"/>
              </a:endParaRPr>
            </a:p>
            <a:p>
              <a:pPr algn="ctr"/>
              <a:r>
                <a:rPr lang="en-US" sz="1400" dirty="0">
                  <a:latin typeface="Times New Roman" panose="02020603050405020304" pitchFamily="18" charset="0"/>
                </a:rPr>
                <a:t>（预编译选项）</a:t>
              </a:r>
              <a:endParaRPr lang="en-US" sz="1400" dirty="0">
                <a:latin typeface="Times New Roman" panose="02020603050405020304" pitchFamily="18" charset="0"/>
              </a:endParaRPr>
            </a:p>
          </p:txBody>
        </p:sp>
        <p:sp>
          <p:nvSpPr>
            <p:cNvPr id="53" name="Rectangle 52"/>
            <p:cNvSpPr/>
            <p:nvPr/>
          </p:nvSpPr>
          <p:spPr>
            <a:xfrm>
              <a:off x="7172" y="1067"/>
              <a:ext cx="1968" cy="822"/>
            </a:xfrm>
            <a:prstGeom prst="rect">
              <a:avLst/>
            </a:prstGeom>
          </p:spPr>
          <p:txBody>
            <a:bodyPr wrap="none">
              <a:spAutoFit/>
            </a:bodyPr>
            <a:lstStyle/>
            <a:p>
              <a:pPr algn="ctr"/>
              <a:r>
                <a:rPr lang="en-US" sz="1400" dirty="0">
                  <a:latin typeface="Times New Roman" panose="02020603050405020304" pitchFamily="18" charset="0"/>
                </a:rPr>
                <a:t>绑定包</a:t>
              </a:r>
              <a:endParaRPr lang="en-US" sz="1400" dirty="0">
                <a:latin typeface="Times New Roman" panose="02020603050405020304" pitchFamily="18" charset="0"/>
              </a:endParaRPr>
            </a:p>
            <a:p>
              <a:pPr algn="ctr"/>
              <a:r>
                <a:rPr lang="en-US" sz="1400" dirty="0">
                  <a:latin typeface="Times New Roman" panose="02020603050405020304" pitchFamily="18" charset="0"/>
                </a:rPr>
                <a:t>（绑定选项）</a:t>
              </a:r>
              <a:endParaRPr lang="en-US" sz="1400" dirty="0">
                <a:latin typeface="Times New Roman" panose="02020603050405020304" pitchFamily="18" charset="0"/>
              </a:endParaRPr>
            </a:p>
          </p:txBody>
        </p:sp>
        <p:sp>
          <p:nvSpPr>
            <p:cNvPr id="54" name="Arrow: Left 53"/>
            <p:cNvSpPr/>
            <p:nvPr/>
          </p:nvSpPr>
          <p:spPr>
            <a:xfrm rot="16200000">
              <a:off x="6453" y="7655"/>
              <a:ext cx="765" cy="457"/>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5" name="Arrow: Left 54"/>
            <p:cNvSpPr/>
            <p:nvPr/>
          </p:nvSpPr>
          <p:spPr>
            <a:xfrm rot="16200000">
              <a:off x="12262" y="7704"/>
              <a:ext cx="765" cy="457"/>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6" name="Rectangle 55"/>
            <p:cNvSpPr/>
            <p:nvPr/>
          </p:nvSpPr>
          <p:spPr>
            <a:xfrm>
              <a:off x="12196" y="8426"/>
              <a:ext cx="852" cy="483"/>
            </a:xfrm>
            <a:prstGeom prst="rect">
              <a:avLst/>
            </a:prstGeom>
          </p:spPr>
          <p:txBody>
            <a:bodyPr wrap="none">
              <a:spAutoFit/>
            </a:bodyPr>
            <a:lstStyle/>
            <a:p>
              <a:pPr algn="ctr"/>
              <a:r>
                <a:rPr lang="en-US" sz="1400" b="1" dirty="0">
                  <a:latin typeface="Times New Roman" panose="02020603050405020304" pitchFamily="18" charset="0"/>
                </a:rPr>
                <a:t>应用</a:t>
              </a:r>
              <a:endParaRPr lang="en-US" sz="1400" b="1" dirty="0">
                <a:latin typeface="Times New Roman" panose="02020603050405020304" pitchFamily="18" charset="0"/>
              </a:endParaRPr>
            </a:p>
          </p:txBody>
        </p:sp>
        <p:sp>
          <p:nvSpPr>
            <p:cNvPr id="57" name="Rectangle 56"/>
            <p:cNvSpPr/>
            <p:nvPr/>
          </p:nvSpPr>
          <p:spPr>
            <a:xfrm>
              <a:off x="5547" y="8344"/>
              <a:ext cx="2544" cy="822"/>
            </a:xfrm>
            <a:prstGeom prst="rect">
              <a:avLst/>
            </a:prstGeom>
          </p:spPr>
          <p:txBody>
            <a:bodyPr wrap="none">
              <a:spAutoFit/>
            </a:bodyPr>
            <a:lstStyle/>
            <a:p>
              <a:pPr algn="ctr"/>
              <a:r>
                <a:rPr lang="en-US" sz="1400" b="1" dirty="0">
                  <a:latin typeface="Times New Roman" panose="02020603050405020304" pitchFamily="18" charset="0"/>
                </a:rPr>
                <a:t>计划</a:t>
              </a:r>
              <a:endParaRPr lang="en-US" sz="1400" b="1" dirty="0">
                <a:latin typeface="Times New Roman" panose="02020603050405020304" pitchFamily="18" charset="0"/>
              </a:endParaRPr>
            </a:p>
            <a:p>
              <a:pPr algn="ctr"/>
              <a:r>
                <a:rPr lang="en-US" sz="1400" b="1" dirty="0">
                  <a:latin typeface="Times New Roman" panose="02020603050405020304" pitchFamily="18" charset="0"/>
                </a:rPr>
                <a:t>（包的搜索路径）</a:t>
              </a:r>
              <a:endParaRPr lang="en-US" sz="1400" b="1" dirty="0">
                <a:latin typeface="Times New Roman" panose="02020603050405020304" pitchFamily="18" charset="0"/>
              </a:endParaRPr>
            </a:p>
          </p:txBody>
        </p:sp>
        <p:sp>
          <p:nvSpPr>
            <p:cNvPr id="59" name="Rectangle 58"/>
            <p:cNvSpPr/>
            <p:nvPr/>
          </p:nvSpPr>
          <p:spPr>
            <a:xfrm>
              <a:off x="7029" y="7550"/>
              <a:ext cx="1408" cy="483"/>
            </a:xfrm>
            <a:prstGeom prst="rect">
              <a:avLst/>
            </a:prstGeom>
          </p:spPr>
          <p:txBody>
            <a:bodyPr wrap="none">
              <a:spAutoFit/>
            </a:bodyPr>
            <a:lstStyle/>
            <a:p>
              <a:pPr algn="ctr"/>
              <a:r>
                <a:rPr lang="zh-CN" altLang="en-US" sz="1400" dirty="0">
                  <a:latin typeface="Times New Roman" panose="02020603050405020304" pitchFamily="18" charset="0"/>
                </a:rPr>
                <a:t>绑定计划</a:t>
              </a:r>
              <a:endParaRPr lang="zh-CN" altLang="en-US" sz="1400" dirty="0">
                <a:latin typeface="Times New Roman" panose="02020603050405020304" pitchFamily="18" charset="0"/>
              </a:endParaRPr>
            </a:p>
          </p:txBody>
        </p:sp>
        <p:sp>
          <p:nvSpPr>
            <p:cNvPr id="60" name="Rectangle 59"/>
            <p:cNvSpPr/>
            <p:nvPr/>
          </p:nvSpPr>
          <p:spPr>
            <a:xfrm>
              <a:off x="13080" y="7437"/>
              <a:ext cx="848" cy="822"/>
            </a:xfrm>
            <a:prstGeom prst="rect">
              <a:avLst/>
            </a:prstGeom>
          </p:spPr>
          <p:txBody>
            <a:bodyPr wrap="none">
              <a:spAutoFit/>
            </a:bodyPr>
            <a:lstStyle/>
            <a:p>
              <a:pPr algn="ctr"/>
              <a:r>
                <a:rPr lang="en-US" sz="1400" dirty="0">
                  <a:latin typeface="Times New Roman" panose="02020603050405020304" pitchFamily="18" charset="0"/>
                </a:rPr>
                <a:t>编译</a:t>
              </a:r>
              <a:endParaRPr lang="en-US" sz="1400" dirty="0">
                <a:latin typeface="Times New Roman" panose="02020603050405020304" pitchFamily="18" charset="0"/>
              </a:endParaRPr>
            </a:p>
            <a:p>
              <a:pPr algn="ctr"/>
              <a:r>
                <a:rPr lang="en-US" sz="1400" dirty="0">
                  <a:latin typeface="Times New Roman" panose="02020603050405020304" pitchFamily="18" charset="0"/>
                </a:rPr>
                <a:t>链接</a:t>
              </a:r>
              <a:endParaRPr lang="en-US" sz="1400" dirty="0">
                <a:latin typeface="Times New Roman" panose="02020603050405020304" pitchFamily="18" charset="0"/>
              </a:endParaRPr>
            </a:p>
          </p:txBody>
        </p:sp>
      </p:grpSp>
      <p:sp>
        <p:nvSpPr>
          <p:cNvPr id="18" name="Rectangle: Rounded Corners 4"/>
          <p:cNvSpPr/>
          <p:nvPr/>
        </p:nvSpPr>
        <p:spPr>
          <a:xfrm>
            <a:off x="160934" y="1221522"/>
            <a:ext cx="3076307" cy="720726"/>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9" name="TextBox 31"/>
          <p:cNvSpPr txBox="1"/>
          <p:nvPr/>
        </p:nvSpPr>
        <p:spPr>
          <a:xfrm>
            <a:off x="1075653" y="852189"/>
            <a:ext cx="1170513" cy="369332"/>
          </a:xfrm>
          <a:prstGeom prst="rect">
            <a:avLst/>
          </a:prstGeom>
          <a:noFill/>
        </p:spPr>
        <p:txBody>
          <a:bodyPr wrap="none" rtlCol="0">
            <a:spAutoFit/>
            <a:scene3d>
              <a:camera prst="orthographicFront"/>
              <a:lightRig rig="threePt" dir="t"/>
            </a:scene3d>
          </a:bodyPr>
          <a:lstStyle/>
          <a:p>
            <a:pPr algn="ct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0" name="TextBox 37"/>
          <p:cNvSpPr txBox="1"/>
          <p:nvPr/>
        </p:nvSpPr>
        <p:spPr>
          <a:xfrm>
            <a:off x="1106910" y="1351920"/>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连接服务</a:t>
            </a:r>
            <a:endParaRPr lang="en-US" b="1" dirty="0">
              <a:latin typeface="Times New Roman" panose="02020603050405020304" pitchFamily="18" charset="0"/>
              <a:ea typeface="微软雅黑" panose="020B0503020204020204" pitchFamily="34" charset="-122"/>
            </a:endParaRPr>
          </a:p>
        </p:txBody>
      </p:sp>
      <p:sp>
        <p:nvSpPr>
          <p:cNvPr id="21" name="Rectangle: Rounded Corners 38"/>
          <p:cNvSpPr/>
          <p:nvPr/>
        </p:nvSpPr>
        <p:spPr>
          <a:xfrm>
            <a:off x="213486" y="2010090"/>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7" name="TextBox 39"/>
          <p:cNvSpPr txBox="1"/>
          <p:nvPr/>
        </p:nvSpPr>
        <p:spPr>
          <a:xfrm>
            <a:off x="294640" y="2185670"/>
            <a:ext cx="45275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系</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统</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目</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录</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23" name="Rectangle: Rounded Corners 40"/>
          <p:cNvSpPr/>
          <p:nvPr/>
        </p:nvSpPr>
        <p:spPr>
          <a:xfrm>
            <a:off x="881014" y="1992594"/>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9" name="TextBox 41"/>
          <p:cNvSpPr txBox="1"/>
          <p:nvPr/>
        </p:nvSpPr>
        <p:spPr>
          <a:xfrm>
            <a:off x="1076960" y="2272030"/>
            <a:ext cx="474345" cy="1168400"/>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编</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译</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器</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32" name="Rectangle: Rounded Corners 42"/>
          <p:cNvSpPr/>
          <p:nvPr/>
        </p:nvSpPr>
        <p:spPr>
          <a:xfrm>
            <a:off x="1817118" y="1992594"/>
            <a:ext cx="667817"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1" name="TextBox 43"/>
          <p:cNvSpPr txBox="1"/>
          <p:nvPr/>
        </p:nvSpPr>
        <p:spPr>
          <a:xfrm>
            <a:off x="1948815" y="2401570"/>
            <a:ext cx="403860" cy="95313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计</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划</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43" name="Rectangle: Rounded Corners 44"/>
          <p:cNvSpPr/>
          <p:nvPr/>
        </p:nvSpPr>
        <p:spPr>
          <a:xfrm>
            <a:off x="2556943" y="2013609"/>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6" name="TextBox 45"/>
          <p:cNvSpPr txBox="1"/>
          <p:nvPr/>
        </p:nvSpPr>
        <p:spPr>
          <a:xfrm>
            <a:off x="2687955" y="2186305"/>
            <a:ext cx="43878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语</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句</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缓</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存</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47" name="Rectangle: Rounded Corners 46"/>
          <p:cNvSpPr/>
          <p:nvPr/>
        </p:nvSpPr>
        <p:spPr>
          <a:xfrm>
            <a:off x="160655" y="3813175"/>
            <a:ext cx="3076575" cy="77279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8" name="TextBox 47"/>
          <p:cNvSpPr txBox="1"/>
          <p:nvPr/>
        </p:nvSpPr>
        <p:spPr>
          <a:xfrm>
            <a:off x="1145088" y="4068124"/>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执行服务</a:t>
            </a:r>
            <a:endParaRPr lang="en-US" b="1" dirty="0">
              <a:latin typeface="Times New Roman" panose="02020603050405020304" pitchFamily="18" charset="0"/>
              <a:ea typeface="微软雅黑" panose="020B0503020204020204" pitchFamily="34" charset="-122"/>
            </a:endParaRPr>
          </a:p>
        </p:txBody>
      </p:sp>
      <p:sp>
        <p:nvSpPr>
          <p:cNvPr id="49" name="TextBox 48"/>
          <p:cNvSpPr txBox="1"/>
          <p:nvPr/>
        </p:nvSpPr>
        <p:spPr>
          <a:xfrm>
            <a:off x="1218236" y="5345579"/>
            <a:ext cx="1107996"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58" name="Arrow: Up-Down 49"/>
          <p:cNvSpPr/>
          <p:nvPr/>
        </p:nvSpPr>
        <p:spPr>
          <a:xfrm>
            <a:off x="1699895" y="5038725"/>
            <a:ext cx="132080" cy="33782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61" name="Arrow: Up-Down 49"/>
          <p:cNvSpPr/>
          <p:nvPr/>
        </p:nvSpPr>
        <p:spPr>
          <a:xfrm>
            <a:off x="1672590" y="5763895"/>
            <a:ext cx="144780" cy="266065"/>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62" name="TextBox 48"/>
          <p:cNvSpPr txBox="1"/>
          <p:nvPr/>
        </p:nvSpPr>
        <p:spPr>
          <a:xfrm>
            <a:off x="1126913" y="5988007"/>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63" name="矩形: 圆角 47"/>
          <p:cNvSpPr/>
          <p:nvPr/>
        </p:nvSpPr>
        <p:spPr>
          <a:xfrm>
            <a:off x="107950" y="765810"/>
            <a:ext cx="322389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SQL引擎和数据库连接</a:t>
            </a:r>
            <a:endParaRPr lang="zh-CN" altLang="en-US" sz="2800" b="1" dirty="0">
              <a:latin typeface="Times New Roman" panose="02020603050405020304" pitchFamily="18" charset="0"/>
            </a:endParaRPr>
          </a:p>
        </p:txBody>
      </p:sp>
      <p:sp>
        <p:nvSpPr>
          <p:cNvPr id="3" name="矩形 2"/>
          <p:cNvSpPr/>
          <p:nvPr/>
        </p:nvSpPr>
        <p:spPr>
          <a:xfrm>
            <a:off x="3711575" y="1618615"/>
            <a:ext cx="5007610" cy="412305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语句缓存服务保留之前</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的编译结果（执行计划），从而避免重复编译同一条</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语句。</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同一</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语句？</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两条SQL语句完全一样；</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两条SQL语句具有相同的授权ID；</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通过哈希的方法：先比较两条语句的哈希值，然后比较它们的授权</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等信息；</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动态</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语句需要在运行时才能确定，因此，同一条动态</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语句对应多个最优执行计划。</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针对动态</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语句，有重优化选项：</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l"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总是（Always）</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：每次都重新编译；</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l"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第一次（First）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：只在第一次执行时进行编译；</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l"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自适应（Adaptive）</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：根据之前的执行情况进行自我学习和调试。</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lvl="0" indent="0" fontAlgn="auto">
              <a:lnSpc>
                <a:spcPts val="2400"/>
              </a:lnSpc>
              <a:buFont typeface="Wingdings" panose="05000000000000000000" charset="0"/>
              <a:buNone/>
              <a:defRPr/>
            </a:pP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9440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9916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9912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语句缓存服务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 name="Rectangle: Rounded Corners 4"/>
          <p:cNvSpPr/>
          <p:nvPr/>
        </p:nvSpPr>
        <p:spPr>
          <a:xfrm>
            <a:off x="160934" y="1221522"/>
            <a:ext cx="3076307" cy="720726"/>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9" name="TextBox 31"/>
          <p:cNvSpPr txBox="1"/>
          <p:nvPr/>
        </p:nvSpPr>
        <p:spPr>
          <a:xfrm>
            <a:off x="1075653" y="852189"/>
            <a:ext cx="1170513" cy="369332"/>
          </a:xfrm>
          <a:prstGeom prst="rect">
            <a:avLst/>
          </a:prstGeom>
          <a:noFill/>
        </p:spPr>
        <p:txBody>
          <a:bodyPr wrap="none" rtlCol="0">
            <a:spAutoFit/>
            <a:scene3d>
              <a:camera prst="orthographicFront"/>
              <a:lightRig rig="threePt" dir="t"/>
            </a:scene3d>
          </a:bodyPr>
          <a:lstStyle/>
          <a:p>
            <a:pPr algn="ct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10" name="TextBox 37"/>
          <p:cNvSpPr txBox="1"/>
          <p:nvPr/>
        </p:nvSpPr>
        <p:spPr>
          <a:xfrm>
            <a:off x="1106910" y="1351920"/>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连接服务</a:t>
            </a:r>
            <a:endParaRPr lang="en-US" b="1" dirty="0">
              <a:latin typeface="Times New Roman" panose="02020603050405020304" pitchFamily="18" charset="0"/>
              <a:ea typeface="微软雅黑" panose="020B0503020204020204" pitchFamily="34" charset="-122"/>
            </a:endParaRPr>
          </a:p>
        </p:txBody>
      </p:sp>
      <p:sp>
        <p:nvSpPr>
          <p:cNvPr id="11" name="Rectangle: Rounded Corners 38"/>
          <p:cNvSpPr/>
          <p:nvPr/>
        </p:nvSpPr>
        <p:spPr>
          <a:xfrm>
            <a:off x="213486" y="2010090"/>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7" name="TextBox 39"/>
          <p:cNvSpPr txBox="1"/>
          <p:nvPr/>
        </p:nvSpPr>
        <p:spPr>
          <a:xfrm>
            <a:off x="294640" y="2185670"/>
            <a:ext cx="45275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系</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统</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目</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录</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0"/>
          <p:cNvSpPr/>
          <p:nvPr/>
        </p:nvSpPr>
        <p:spPr>
          <a:xfrm>
            <a:off x="881014" y="1992594"/>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9" name="TextBox 41"/>
          <p:cNvSpPr txBox="1"/>
          <p:nvPr/>
        </p:nvSpPr>
        <p:spPr>
          <a:xfrm>
            <a:off x="1076960" y="2272030"/>
            <a:ext cx="474345" cy="1168400"/>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编</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译</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器</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4" name="Rectangle: Rounded Corners 42"/>
          <p:cNvSpPr/>
          <p:nvPr/>
        </p:nvSpPr>
        <p:spPr>
          <a:xfrm>
            <a:off x="1817118" y="1992594"/>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1" name="TextBox 43"/>
          <p:cNvSpPr txBox="1"/>
          <p:nvPr/>
        </p:nvSpPr>
        <p:spPr>
          <a:xfrm>
            <a:off x="1948815" y="2401570"/>
            <a:ext cx="403860" cy="95313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计</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划</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56308" y="2012339"/>
            <a:ext cx="700335"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3" name="TextBox 45"/>
          <p:cNvSpPr txBox="1"/>
          <p:nvPr/>
        </p:nvSpPr>
        <p:spPr>
          <a:xfrm>
            <a:off x="2687955" y="2186305"/>
            <a:ext cx="43878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语</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句</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缓</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存</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7" name="Rectangle: Rounded Corners 46"/>
          <p:cNvSpPr/>
          <p:nvPr/>
        </p:nvSpPr>
        <p:spPr>
          <a:xfrm>
            <a:off x="160655" y="3813175"/>
            <a:ext cx="3076575" cy="78041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8" name="TextBox 47"/>
          <p:cNvSpPr txBox="1"/>
          <p:nvPr/>
        </p:nvSpPr>
        <p:spPr>
          <a:xfrm>
            <a:off x="1145088" y="4068124"/>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执行服务</a:t>
            </a:r>
            <a:endParaRPr lang="en-US" b="1" dirty="0">
              <a:latin typeface="Times New Roman" panose="02020603050405020304" pitchFamily="18" charset="0"/>
              <a:ea typeface="微软雅黑" panose="020B0503020204020204" pitchFamily="34" charset="-122"/>
            </a:endParaRPr>
          </a:p>
        </p:txBody>
      </p:sp>
      <p:sp>
        <p:nvSpPr>
          <p:cNvPr id="19" name="TextBox 48"/>
          <p:cNvSpPr txBox="1"/>
          <p:nvPr/>
        </p:nvSpPr>
        <p:spPr>
          <a:xfrm>
            <a:off x="1218236" y="5345579"/>
            <a:ext cx="1107996"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0" name="Arrow: Up-Down 49"/>
          <p:cNvSpPr/>
          <p:nvPr/>
        </p:nvSpPr>
        <p:spPr>
          <a:xfrm>
            <a:off x="1699895" y="5038725"/>
            <a:ext cx="132080" cy="33782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1" name="Arrow: Up-Down 49"/>
          <p:cNvSpPr/>
          <p:nvPr/>
        </p:nvSpPr>
        <p:spPr>
          <a:xfrm>
            <a:off x="1672590" y="5763895"/>
            <a:ext cx="144780" cy="266065"/>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2" name="TextBox 48"/>
          <p:cNvSpPr txBox="1"/>
          <p:nvPr/>
        </p:nvSpPr>
        <p:spPr>
          <a:xfrm>
            <a:off x="1126913" y="5988007"/>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3" name="矩形: 圆角 47"/>
          <p:cNvSpPr/>
          <p:nvPr/>
        </p:nvSpPr>
        <p:spPr>
          <a:xfrm>
            <a:off x="107950" y="765810"/>
            <a:ext cx="322389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SQL引擎和数据库连接</a:t>
            </a:r>
            <a:endParaRPr lang="zh-CN" altLang="en-US" sz="2800" b="1" dirty="0">
              <a:latin typeface="Times New Roman" panose="02020603050405020304" pitchFamily="18" charset="0"/>
            </a:endParaRPr>
          </a:p>
        </p:txBody>
      </p:sp>
      <p:sp>
        <p:nvSpPr>
          <p:cNvPr id="3" name="矩形 2"/>
          <p:cNvSpPr/>
          <p:nvPr/>
        </p:nvSpPr>
        <p:spPr>
          <a:xfrm>
            <a:off x="3711575" y="1618615"/>
            <a:ext cx="5007610" cy="436435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执行服务用来执行编译的结果，即执行计划。</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可以将执行服务看做一个虚拟的计算机：</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有自己的指令集，即算子集合，每个算子对应一个数据结构，包含实现算法等信息；</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执行计划的格式：</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文件头</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：描述整个执行计划，以及如何区分算子和对应的数据；</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重定位标识</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：存放数据的位置是相对的，用来获取每次执行的物理位置；</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代码段</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堆栈</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解释器：针对每个算子，解释器有一个函数来引导它的执行；</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底层虚拟机运行时环境（</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LLVM</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服务例程：数据库系统通过调用一个特定的函数来执行一个算子，这个函数被称为服务例程。</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9440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9916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9912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执行服务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 name="Rectangle: Rounded Corners 4"/>
          <p:cNvSpPr/>
          <p:nvPr/>
        </p:nvSpPr>
        <p:spPr>
          <a:xfrm>
            <a:off x="166370" y="1221740"/>
            <a:ext cx="3076575" cy="72072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9" name="TextBox 31"/>
          <p:cNvSpPr txBox="1"/>
          <p:nvPr/>
        </p:nvSpPr>
        <p:spPr>
          <a:xfrm>
            <a:off x="1081368" y="852189"/>
            <a:ext cx="1170513" cy="368300"/>
          </a:xfrm>
          <a:prstGeom prst="rect">
            <a:avLst/>
          </a:prstGeom>
          <a:noFill/>
        </p:spPr>
        <p:txBody>
          <a:bodyPr wrap="square" rtlCol="0">
            <a:spAutoFit/>
            <a:scene3d>
              <a:camera prst="orthographicFront"/>
              <a:lightRig rig="threePt" dir="t"/>
            </a:scene3d>
          </a:bodyPr>
          <a:lstStyle/>
          <a:p>
            <a:pPr algn="ct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10" name="TextBox 37"/>
          <p:cNvSpPr txBox="1"/>
          <p:nvPr/>
        </p:nvSpPr>
        <p:spPr>
          <a:xfrm>
            <a:off x="1112625" y="1351920"/>
            <a:ext cx="1107997" cy="368300"/>
          </a:xfrm>
          <a:prstGeom prst="rect">
            <a:avLst/>
          </a:prstGeom>
          <a:noFill/>
        </p:spPr>
        <p:txBody>
          <a:bodyPr wrap="square" rtlCol="0">
            <a:spAutoFit/>
          </a:bodyPr>
          <a:lstStyle/>
          <a:p>
            <a:pPr algn="ctr"/>
            <a:r>
              <a:rPr lang="zh-CN" altLang="en-US" b="1" dirty="0">
                <a:latin typeface="Times New Roman" panose="02020603050405020304" pitchFamily="18" charset="0"/>
                <a:ea typeface="微软雅黑" panose="020B0503020204020204" pitchFamily="34" charset="-122"/>
              </a:rPr>
              <a:t>连接服务</a:t>
            </a:r>
            <a:endParaRPr lang="en-US" b="1" dirty="0">
              <a:latin typeface="Times New Roman" panose="02020603050405020304" pitchFamily="18" charset="0"/>
              <a:ea typeface="微软雅黑" panose="020B0503020204020204" pitchFamily="34" charset="-122"/>
            </a:endParaRPr>
          </a:p>
        </p:txBody>
      </p:sp>
      <p:sp>
        <p:nvSpPr>
          <p:cNvPr id="11" name="Rectangle: Rounded Corners 38"/>
          <p:cNvSpPr/>
          <p:nvPr/>
        </p:nvSpPr>
        <p:spPr>
          <a:xfrm>
            <a:off x="219075" y="2009775"/>
            <a:ext cx="615315" cy="173228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7" name="TextBox 39"/>
          <p:cNvSpPr txBox="1"/>
          <p:nvPr/>
        </p:nvSpPr>
        <p:spPr>
          <a:xfrm>
            <a:off x="300355" y="2185670"/>
            <a:ext cx="45275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系</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统</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目</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录</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0"/>
          <p:cNvSpPr/>
          <p:nvPr/>
        </p:nvSpPr>
        <p:spPr>
          <a:xfrm>
            <a:off x="886460" y="1992630"/>
            <a:ext cx="864235" cy="173164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9" name="TextBox 41"/>
          <p:cNvSpPr txBox="1"/>
          <p:nvPr/>
        </p:nvSpPr>
        <p:spPr>
          <a:xfrm>
            <a:off x="1082675" y="2272030"/>
            <a:ext cx="474345" cy="1168400"/>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编</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译</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器</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4" name="Rectangle: Rounded Corners 42"/>
          <p:cNvSpPr/>
          <p:nvPr/>
        </p:nvSpPr>
        <p:spPr>
          <a:xfrm>
            <a:off x="1823085" y="1992630"/>
            <a:ext cx="667385" cy="173164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1" name="TextBox 43"/>
          <p:cNvSpPr txBox="1"/>
          <p:nvPr/>
        </p:nvSpPr>
        <p:spPr>
          <a:xfrm>
            <a:off x="1954530" y="2401570"/>
            <a:ext cx="403860" cy="95313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计</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划</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62860" y="2013585"/>
            <a:ext cx="700405" cy="173164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3" name="TextBox 45"/>
          <p:cNvSpPr txBox="1"/>
          <p:nvPr/>
        </p:nvSpPr>
        <p:spPr>
          <a:xfrm>
            <a:off x="2693670" y="2186305"/>
            <a:ext cx="43878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语</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句</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缓</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存</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7" name="Rectangle: Rounded Corners 46"/>
          <p:cNvSpPr/>
          <p:nvPr/>
        </p:nvSpPr>
        <p:spPr>
          <a:xfrm>
            <a:off x="166370" y="3813810"/>
            <a:ext cx="3076575" cy="798830"/>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8" name="TextBox 47"/>
          <p:cNvSpPr txBox="1"/>
          <p:nvPr/>
        </p:nvSpPr>
        <p:spPr>
          <a:xfrm>
            <a:off x="1150803" y="4068124"/>
            <a:ext cx="1107997" cy="368300"/>
          </a:xfrm>
          <a:prstGeom prst="rect">
            <a:avLst/>
          </a:prstGeom>
          <a:noFill/>
        </p:spPr>
        <p:txBody>
          <a:bodyPr wrap="square" rtlCol="0">
            <a:spAutoFit/>
          </a:bodyPr>
          <a:lstStyle/>
          <a:p>
            <a:pPr algn="ctr"/>
            <a:r>
              <a:rPr lang="zh-CN" altLang="en-US" b="1" dirty="0">
                <a:latin typeface="Times New Roman" panose="02020603050405020304" pitchFamily="18" charset="0"/>
                <a:ea typeface="微软雅黑" panose="020B0503020204020204" pitchFamily="34" charset="-122"/>
              </a:rPr>
              <a:t>执行服务</a:t>
            </a:r>
            <a:endParaRPr lang="en-US" b="1" dirty="0">
              <a:latin typeface="Times New Roman" panose="02020603050405020304" pitchFamily="18" charset="0"/>
              <a:ea typeface="微软雅黑" panose="020B0503020204020204" pitchFamily="34" charset="-122"/>
            </a:endParaRPr>
          </a:p>
        </p:txBody>
      </p:sp>
      <p:sp>
        <p:nvSpPr>
          <p:cNvPr id="19" name="TextBox 48"/>
          <p:cNvSpPr txBox="1"/>
          <p:nvPr/>
        </p:nvSpPr>
        <p:spPr>
          <a:xfrm>
            <a:off x="1223951" y="5345579"/>
            <a:ext cx="1107996" cy="368300"/>
          </a:xfrm>
          <a:prstGeom prst="rect">
            <a:avLst/>
          </a:prstGeom>
          <a:noFill/>
        </p:spPr>
        <p:txBody>
          <a:bodyPr wrap="squar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0" name="Arrow: Up-Down 49"/>
          <p:cNvSpPr/>
          <p:nvPr/>
        </p:nvSpPr>
        <p:spPr>
          <a:xfrm>
            <a:off x="1705610" y="5038725"/>
            <a:ext cx="132080" cy="33782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1" name="Arrow: Up-Down 49"/>
          <p:cNvSpPr/>
          <p:nvPr/>
        </p:nvSpPr>
        <p:spPr>
          <a:xfrm>
            <a:off x="1678305" y="5763895"/>
            <a:ext cx="144780" cy="266065"/>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2" name="TextBox 48"/>
          <p:cNvSpPr txBox="1"/>
          <p:nvPr/>
        </p:nvSpPr>
        <p:spPr>
          <a:xfrm>
            <a:off x="1132628" y="5988007"/>
            <a:ext cx="1338828" cy="368300"/>
          </a:xfrm>
          <a:prstGeom prst="rect">
            <a:avLst/>
          </a:prstGeom>
          <a:noFill/>
        </p:spPr>
        <p:txBody>
          <a:bodyPr wrap="squar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23" name="矩形: 圆角 47"/>
          <p:cNvSpPr/>
          <p:nvPr/>
        </p:nvSpPr>
        <p:spPr>
          <a:xfrm>
            <a:off x="113665" y="765810"/>
            <a:ext cx="322389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62087" y="1189553"/>
            <a:ext cx="5697245" cy="1938020"/>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l"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总体环境</a:t>
            </a:r>
            <a:endParaRPr lang="zh-CN" altLang="en-US" sz="2000" dirty="0">
              <a:solidFill>
                <a:schemeClr val="accent3"/>
              </a:solidFill>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SQL引擎</a:t>
            </a:r>
            <a:endParaRPr lang="zh-CN" altLang="en-US" sz="20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存储引擎</a:t>
            </a:r>
            <a:endParaRPr lang="zh-CN" altLang="en-US" sz="20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多节点数据库</a:t>
            </a:r>
            <a:endParaRPr lang="zh-CN" altLang="en-US" sz="2000" dirty="0">
              <a:solidFill>
                <a:schemeClr val="accent3"/>
              </a:solidFill>
              <a:latin typeface="微软雅黑" panose="020B0503020204020204" pitchFamily="34" charset="-122"/>
              <a:ea typeface="微软雅黑" panose="020B0503020204020204" pitchFamily="34" charset="-122"/>
            </a:endParaRPr>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微软雅黑" panose="020B0503020204020204" pitchFamily="34" charset="-122"/>
                <a:ea typeface="微软雅黑" panose="020B0503020204020204" pitchFamily="34" charset="-122"/>
              </a:rPr>
              <a:t>二、关系数据库的内部架构</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4"/>
          <p:cNvSpPr/>
          <p:nvPr/>
        </p:nvSpPr>
        <p:spPr>
          <a:xfrm>
            <a:off x="121920" y="3982600"/>
            <a:ext cx="3077210" cy="97536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4" name="Rectangle: Rounded Corners 46"/>
          <p:cNvSpPr/>
          <p:nvPr/>
        </p:nvSpPr>
        <p:spPr>
          <a:xfrm>
            <a:off x="101879" y="3069873"/>
            <a:ext cx="3076307" cy="879257"/>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862792" y="3324835"/>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46" name="TextBox 48"/>
          <p:cNvSpPr txBox="1"/>
          <p:nvPr/>
        </p:nvSpPr>
        <p:spPr>
          <a:xfrm>
            <a:off x="1076093" y="648348"/>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7" name="Arrow: Up-Down 49"/>
          <p:cNvSpPr/>
          <p:nvPr/>
        </p:nvSpPr>
        <p:spPr>
          <a:xfrm>
            <a:off x="1573154" y="963008"/>
            <a:ext cx="144016" cy="269031"/>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 name="TextBox 47"/>
          <p:cNvSpPr txBox="1"/>
          <p:nvPr/>
        </p:nvSpPr>
        <p:spPr>
          <a:xfrm>
            <a:off x="1115522" y="4205799"/>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20" name="椭圆 5"/>
          <p:cNvSpPr>
            <a:spLocks noChangeArrowheads="1"/>
          </p:cNvSpPr>
          <p:nvPr/>
        </p:nvSpPr>
        <p:spPr bwMode="auto">
          <a:xfrm>
            <a:off x="7577614" y="889636"/>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1" name="矩形 6"/>
          <p:cNvSpPr>
            <a:spLocks noChangeArrowheads="1"/>
          </p:cNvSpPr>
          <p:nvPr/>
        </p:nvSpPr>
        <p:spPr bwMode="auto">
          <a:xfrm>
            <a:off x="3701733" y="88963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2" name="文本框 10"/>
          <p:cNvSpPr txBox="1">
            <a:spLocks noChangeArrowheads="1"/>
          </p:cNvSpPr>
          <p:nvPr/>
        </p:nvSpPr>
        <p:spPr bwMode="auto">
          <a:xfrm>
            <a:off x="3723641" y="88959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存储引擎架构</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24" name="矩形 23"/>
          <p:cNvSpPr/>
          <p:nvPr/>
        </p:nvSpPr>
        <p:spPr>
          <a:xfrm>
            <a:off x="3702050" y="1609090"/>
            <a:ext cx="5007610" cy="357949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存储引擎承接</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引擎，管理整个系统的共享资源；</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RDBMS</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的存储引擎具有对用户屏蔽存储格式的功能；</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一个典型的存储引擎包括六个子部件：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rPr>
              <a:t>数据服务</a:t>
            </a:r>
            <a:r>
              <a:rPr lang="zh-CN" altLang="zh-CN" sz="1400" dirty="0">
                <a:latin typeface="Times New Roman" panose="02020603050405020304" pitchFamily="18" charset="0"/>
                <a:ea typeface="微软雅黑" panose="020B0503020204020204" pitchFamily="34" charset="-122"/>
              </a:rPr>
              <a:t>：针对用户数据，提供高效的访问机制</a:t>
            </a:r>
            <a:r>
              <a:rPr lang="zh-CN" altLang="en-US" sz="1400" dirty="0">
                <a:latin typeface="Times New Roman" panose="02020603050405020304" pitchFamily="18" charset="0"/>
                <a:ea typeface="微软雅黑" panose="020B0503020204020204" pitchFamily="34" charset="-122"/>
              </a:rPr>
              <a:t>；</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rPr>
              <a:t>索引服务</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：针对索引，提供高效的访问机制；</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rPr>
              <a:t>序列化服务</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：管理共享资源，解决访问冲突；</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rPr>
              <a:t>工具箱</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：包含管理共享资源的常用工具，如磁盘碎片整理工具等；</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rPr>
              <a:t>数据缓存服务</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：起到桥梁作用，上述四个服务从缓存服务读取数据；同时，缓存服务将数据从底层存储加载到内存中；</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rPr>
              <a:t>恢复服务</a:t>
            </a:r>
            <a:r>
              <a:rPr lang="zh-CN" altLang="zh-CN" sz="1400" dirty="0">
                <a:latin typeface="Times New Roman" panose="02020603050405020304" pitchFamily="18" charset="0"/>
                <a:ea typeface="微软雅黑" panose="020B0503020204020204" pitchFamily="34" charset="-122"/>
              </a:rPr>
              <a:t>：当数据库服务器发生宕机时，恢复服务对用户已经提交成功的数据进行恢复</a:t>
            </a:r>
            <a:r>
              <a:rPr lang="zh-CN" altLang="en-US" sz="1400" dirty="0">
                <a:latin typeface="Times New Roman" panose="02020603050405020304" pitchFamily="18" charset="0"/>
                <a:ea typeface="微软雅黑" panose="020B0503020204020204" pitchFamily="34" charset="-122"/>
              </a:rPr>
              <a:t>。</a:t>
            </a: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Flowchart: Magnetic Disk 8"/>
          <p:cNvSpPr/>
          <p:nvPr/>
        </p:nvSpPr>
        <p:spPr>
          <a:xfrm>
            <a:off x="508904" y="5565474"/>
            <a:ext cx="2304256" cy="100053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0" name="TextBox 28"/>
          <p:cNvSpPr txBox="1"/>
          <p:nvPr/>
        </p:nvSpPr>
        <p:spPr>
          <a:xfrm>
            <a:off x="832119" y="5569002"/>
            <a:ext cx="1657826"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sp>
        <p:nvSpPr>
          <p:cNvPr id="31" name="TextBox 32"/>
          <p:cNvSpPr txBox="1"/>
          <p:nvPr/>
        </p:nvSpPr>
        <p:spPr>
          <a:xfrm>
            <a:off x="652920" y="5988811"/>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a:t>
            </a:r>
            <a:endParaRPr lang="en-US" sz="1400" dirty="0">
              <a:latin typeface="Times New Roman" panose="02020603050405020304" pitchFamily="18" charset="0"/>
              <a:ea typeface="微软雅黑" panose="020B0503020204020204" pitchFamily="34" charset="-122"/>
            </a:endParaRPr>
          </a:p>
          <a:p>
            <a:pPr algn="ctr"/>
            <a:r>
              <a:rPr lang="zh-CN" altLang="en-US" sz="1400" dirty="0">
                <a:latin typeface="Times New Roman" panose="02020603050405020304" pitchFamily="18" charset="0"/>
                <a:ea typeface="微软雅黑" panose="020B0503020204020204" pitchFamily="34" charset="-122"/>
              </a:rPr>
              <a:t>控制文件</a:t>
            </a:r>
            <a:endParaRPr lang="en-US" sz="1400" dirty="0">
              <a:latin typeface="Times New Roman" panose="02020603050405020304" pitchFamily="18" charset="0"/>
              <a:ea typeface="微软雅黑" panose="020B0503020204020204" pitchFamily="34" charset="-122"/>
            </a:endParaRPr>
          </a:p>
        </p:txBody>
      </p:sp>
      <p:sp>
        <p:nvSpPr>
          <p:cNvPr id="32" name="Arrow: Up-Down 33"/>
          <p:cNvSpPr/>
          <p:nvPr/>
        </p:nvSpPr>
        <p:spPr>
          <a:xfrm>
            <a:off x="1589024" y="5263833"/>
            <a:ext cx="144016" cy="277079"/>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4" name="TextBox 48"/>
          <p:cNvSpPr txBox="1"/>
          <p:nvPr/>
        </p:nvSpPr>
        <p:spPr>
          <a:xfrm>
            <a:off x="1091333" y="4937629"/>
            <a:ext cx="1107996"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8" name="Rectangle: Rounded Corners 38"/>
          <p:cNvSpPr/>
          <p:nvPr/>
        </p:nvSpPr>
        <p:spPr>
          <a:xfrm>
            <a:off x="134075" y="1300929"/>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9" name="TextBox 39"/>
          <p:cNvSpPr txBox="1"/>
          <p:nvPr/>
        </p:nvSpPr>
        <p:spPr>
          <a:xfrm>
            <a:off x="262377" y="1714601"/>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0" name="Rectangle: Rounded Corners 40"/>
          <p:cNvSpPr/>
          <p:nvPr/>
        </p:nvSpPr>
        <p:spPr>
          <a:xfrm>
            <a:off x="801603" y="1300935"/>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1" name="TextBox 41"/>
          <p:cNvSpPr txBox="1"/>
          <p:nvPr/>
        </p:nvSpPr>
        <p:spPr>
          <a:xfrm>
            <a:off x="1076142" y="1710245"/>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2"/>
          <p:cNvSpPr/>
          <p:nvPr/>
        </p:nvSpPr>
        <p:spPr>
          <a:xfrm>
            <a:off x="1737707" y="1300935"/>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TextBox 43"/>
          <p:cNvSpPr txBox="1"/>
          <p:nvPr/>
        </p:nvSpPr>
        <p:spPr>
          <a:xfrm>
            <a:off x="1907499" y="1609043"/>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477532" y="1304448"/>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45"/>
          <p:cNvSpPr txBox="1"/>
          <p:nvPr/>
        </p:nvSpPr>
        <p:spPr>
          <a:xfrm>
            <a:off x="2575316" y="1824486"/>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48" name="矩形: 圆角 47"/>
          <p:cNvSpPr/>
          <p:nvPr/>
        </p:nvSpPr>
        <p:spPr>
          <a:xfrm>
            <a:off x="48260" y="1236980"/>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endParaRPr lang="zh-CN" altLang="en-US" dirty="0"/>
          </a:p>
        </p:txBody>
      </p:sp>
      <p:sp>
        <p:nvSpPr>
          <p:cNvPr id="3" name="内容占位符 2"/>
          <p:cNvSpPr>
            <a:spLocks noGrp="1"/>
          </p:cNvSpPr>
          <p:nvPr>
            <p:ph idx="1"/>
          </p:nvPr>
        </p:nvSpPr>
        <p:spPr/>
        <p:txBody>
          <a:bodyPr>
            <a:normAutofit/>
          </a:bodyPr>
          <a:lstStyle/>
          <a:p>
            <a:r>
              <a:rPr lang="zh-CN" altLang="en-US" sz="2400" dirty="0"/>
              <a:t>开卷</a:t>
            </a:r>
            <a:r>
              <a:rPr lang="zh-CN" altLang="en-US" sz="2400" dirty="0"/>
              <a:t>考试</a:t>
            </a:r>
            <a:endParaRPr lang="zh-CN" altLang="en-US" sz="2400" dirty="0"/>
          </a:p>
          <a:p>
            <a:r>
              <a:rPr lang="zh-CN" altLang="en-US" sz="2400" dirty="0"/>
              <a:t>最后一次课程考试，</a:t>
            </a:r>
            <a:r>
              <a:rPr lang="en-US" altLang="zh-CN" sz="2400" dirty="0"/>
              <a:t>6</a:t>
            </a:r>
            <a:r>
              <a:rPr lang="zh-CN" altLang="en-US" sz="2400" dirty="0"/>
              <a:t>月</a:t>
            </a:r>
            <a:r>
              <a:rPr lang="en-US" altLang="zh-CN" sz="2400" dirty="0"/>
              <a:t>18</a:t>
            </a:r>
            <a:r>
              <a:rPr lang="zh-CN" altLang="en-US" sz="2400" dirty="0"/>
              <a:t>号</a:t>
            </a:r>
            <a:endParaRPr lang="zh-CN" altLang="en-US" sz="2400" dirty="0"/>
          </a:p>
          <a:p>
            <a:endParaRPr lang="zh-CN" altLang="en-US" sz="2400" dirty="0"/>
          </a:p>
          <a:p>
            <a:endParaRPr lang="zh-CN" altLang="en-US" sz="2400" dirty="0"/>
          </a:p>
          <a:p>
            <a:endParaRPr lang="zh-CN" altLang="en-US" sz="2400" dirty="0"/>
          </a:p>
        </p:txBody>
      </p:sp>
      <p:sp>
        <p:nvSpPr>
          <p:cNvPr id="4" name="灯片编号占位符 3"/>
          <p:cNvSpPr>
            <a:spLocks noGrp="1"/>
          </p:cNvSpPr>
          <p:nvPr>
            <p:ph type="sldNum" sz="quarter" idx="12"/>
          </p:nvPr>
        </p:nvSpPr>
        <p:spPr/>
        <p:txBody>
          <a:bodyPr/>
          <a:lstStyle/>
          <a:p>
            <a:fld id="{48F63A3B-78C7-47BE-AE5E-E10140E04643}" type="slidenum">
              <a:rPr lang="en-US" smtClean="0"/>
            </a:fld>
            <a:endParaRPr lang="en-US" dirty="0"/>
          </a:p>
        </p:txBody>
      </p:sp>
      <p:sp>
        <p:nvSpPr>
          <p:cNvPr id="5" name="椭圆 5"/>
          <p:cNvSpPr>
            <a:spLocks noChangeArrowheads="1"/>
          </p:cNvSpPr>
          <p:nvPr/>
        </p:nvSpPr>
        <p:spPr bwMode="auto">
          <a:xfrm>
            <a:off x="3867152" y="128475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128951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0" y="1307260"/>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期末</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考试</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4"/>
          <p:cNvSpPr/>
          <p:nvPr/>
        </p:nvSpPr>
        <p:spPr>
          <a:xfrm>
            <a:off x="85725" y="4323715"/>
            <a:ext cx="3077210" cy="97536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5" name="TextBox 37"/>
          <p:cNvSpPr txBox="1"/>
          <p:nvPr/>
        </p:nvSpPr>
        <p:spPr>
          <a:xfrm>
            <a:off x="1041148" y="532638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4" name="Rectangle: Rounded Corners 46"/>
          <p:cNvSpPr/>
          <p:nvPr/>
        </p:nvSpPr>
        <p:spPr>
          <a:xfrm>
            <a:off x="65684" y="3363582"/>
            <a:ext cx="3076307" cy="879257"/>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826597"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46" name="TextBox 48"/>
          <p:cNvSpPr txBox="1"/>
          <p:nvPr/>
        </p:nvSpPr>
        <p:spPr>
          <a:xfrm>
            <a:off x="1055138"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7" name="Arrow: Up-Down 49"/>
          <p:cNvSpPr/>
          <p:nvPr/>
        </p:nvSpPr>
        <p:spPr>
          <a:xfrm>
            <a:off x="1518920"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5" name="TextBox 47"/>
          <p:cNvSpPr txBox="1"/>
          <p:nvPr/>
        </p:nvSpPr>
        <p:spPr>
          <a:xfrm>
            <a:off x="1079327"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6" name="矩形 5"/>
          <p:cNvSpPr/>
          <p:nvPr/>
        </p:nvSpPr>
        <p:spPr>
          <a:xfrm>
            <a:off x="3711575" y="1600200"/>
            <a:ext cx="5007610" cy="377444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数据服务提供表的扫描机制；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它包含以下操作：</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(Open)/</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关闭</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(Close)</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提取</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(Get)</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rPr>
              <a:t>访问下一个(GetNext)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：可以用来访问一个范围内的所有记录，数据服务打开一个游标，生成一个指向该范围内的第一条记录的指针，然后通过</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GetNext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遍历该范围内的所有目标记录；</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rPr>
              <a:t>直接访问(Direct Access)</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：通过用户提供的记录</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，直接访问目标记录；</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IUD</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调用（插入、删除、更新）；</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操作下推</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sym typeface="+mn-ea"/>
              </a:rPr>
              <a:t>谓词估算</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：谓词下推，尽可能地过滤不必要的数据，为后续执行节省存储空间和计算开销；</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zh-CN" sz="1400" b="1" dirty="0">
                <a:solidFill>
                  <a:schemeClr val="accent5">
                    <a:lumMod val="75000"/>
                  </a:schemeClr>
                </a:solidFill>
                <a:latin typeface="Times New Roman" panose="02020603050405020304" pitchFamily="18" charset="0"/>
                <a:ea typeface="微软雅黑" panose="020B0503020204020204" pitchFamily="34" charset="-122"/>
                <a:sym typeface="+mn-ea"/>
              </a:rPr>
              <a:t>聚合函数</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：如</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count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average</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等，下推可以提高执行效率。</a:t>
            </a: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87139" y="880746"/>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8074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33166" y="88070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数据</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Rectangle: Rounded Corners 38"/>
          <p:cNvSpPr/>
          <p:nvPr/>
        </p:nvSpPr>
        <p:spPr>
          <a:xfrm>
            <a:off x="118835" y="1547944"/>
            <a:ext cx="614976"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9" name="TextBox 39"/>
          <p:cNvSpPr txBox="1"/>
          <p:nvPr/>
        </p:nvSpPr>
        <p:spPr>
          <a:xfrm>
            <a:off x="247137"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0" name="Rectangle: Rounded Corners 40"/>
          <p:cNvSpPr/>
          <p:nvPr/>
        </p:nvSpPr>
        <p:spPr>
          <a:xfrm>
            <a:off x="786363" y="154795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1" name="TextBox 41"/>
          <p:cNvSpPr txBox="1"/>
          <p:nvPr/>
        </p:nvSpPr>
        <p:spPr>
          <a:xfrm>
            <a:off x="1060902"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2"/>
          <p:cNvSpPr/>
          <p:nvPr/>
        </p:nvSpPr>
        <p:spPr>
          <a:xfrm>
            <a:off x="1722467" y="1547950"/>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TextBox 43"/>
          <p:cNvSpPr txBox="1"/>
          <p:nvPr/>
        </p:nvSpPr>
        <p:spPr>
          <a:xfrm>
            <a:off x="1892259"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462292" y="1551463"/>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45"/>
          <p:cNvSpPr txBox="1"/>
          <p:nvPr/>
        </p:nvSpPr>
        <p:spPr>
          <a:xfrm>
            <a:off x="2560076"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4" name="TextBox 48"/>
          <p:cNvSpPr txBox="1"/>
          <p:nvPr/>
        </p:nvSpPr>
        <p:spPr>
          <a:xfrm>
            <a:off x="954828"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7" name="Arrow: Up-Down 49"/>
          <p:cNvSpPr/>
          <p:nvPr/>
        </p:nvSpPr>
        <p:spPr>
          <a:xfrm>
            <a:off x="1504950"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4"/>
          <p:cNvSpPr/>
          <p:nvPr/>
        </p:nvSpPr>
        <p:spPr>
          <a:xfrm>
            <a:off x="217170" y="4323715"/>
            <a:ext cx="3077210" cy="77724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5" name="TextBox 37"/>
          <p:cNvSpPr txBox="1"/>
          <p:nvPr/>
        </p:nvSpPr>
        <p:spPr>
          <a:xfrm>
            <a:off x="1172593" y="511810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4" name="Rectangle: Rounded Corners 46"/>
          <p:cNvSpPr/>
          <p:nvPr/>
        </p:nvSpPr>
        <p:spPr>
          <a:xfrm>
            <a:off x="197129" y="3363582"/>
            <a:ext cx="3076307" cy="879257"/>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958042"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46" name="TextBox 48"/>
          <p:cNvSpPr txBox="1"/>
          <p:nvPr/>
        </p:nvSpPr>
        <p:spPr>
          <a:xfrm>
            <a:off x="1186583"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7" name="Arrow: Up-Down 49"/>
          <p:cNvSpPr/>
          <p:nvPr/>
        </p:nvSpPr>
        <p:spPr>
          <a:xfrm>
            <a:off x="1650365"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5" name="TextBox 47"/>
          <p:cNvSpPr txBox="1"/>
          <p:nvPr/>
        </p:nvSpPr>
        <p:spPr>
          <a:xfrm>
            <a:off x="1210772"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6" name="矩形 5"/>
          <p:cNvSpPr/>
          <p:nvPr/>
        </p:nvSpPr>
        <p:spPr>
          <a:xfrm>
            <a:off x="3711575" y="1600200"/>
            <a:ext cx="5007610" cy="183515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数据服务与序列化服务</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
              <a:defRPr/>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数据服务会调用序列化服务来解决访问冲突，例如两个事务同时修改同一条记录</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数据服务与恢复服务</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
              <a:defRPr/>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数据服务可能调用恢复服务，因为任何的增、删、改操作的日志记录都会被写入到日志缓存区，最后固化到磁盘中。</a:t>
            </a: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87139" y="880746"/>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8074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33166" y="88070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数据</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8" name="Rectangle: Rounded Corners 38"/>
          <p:cNvSpPr/>
          <p:nvPr/>
        </p:nvSpPr>
        <p:spPr>
          <a:xfrm>
            <a:off x="250280" y="1547944"/>
            <a:ext cx="614976"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9" name="TextBox 39"/>
          <p:cNvSpPr txBox="1"/>
          <p:nvPr/>
        </p:nvSpPr>
        <p:spPr>
          <a:xfrm>
            <a:off x="378582"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0" name="Rectangle: Rounded Corners 40"/>
          <p:cNvSpPr/>
          <p:nvPr/>
        </p:nvSpPr>
        <p:spPr>
          <a:xfrm>
            <a:off x="917808" y="154795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1" name="TextBox 41"/>
          <p:cNvSpPr txBox="1"/>
          <p:nvPr/>
        </p:nvSpPr>
        <p:spPr>
          <a:xfrm>
            <a:off x="1192347"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2"/>
          <p:cNvSpPr/>
          <p:nvPr/>
        </p:nvSpPr>
        <p:spPr>
          <a:xfrm>
            <a:off x="1853912" y="1547950"/>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TextBox 43"/>
          <p:cNvSpPr txBox="1"/>
          <p:nvPr/>
        </p:nvSpPr>
        <p:spPr>
          <a:xfrm>
            <a:off x="2023704"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93737" y="1551463"/>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45"/>
          <p:cNvSpPr txBox="1"/>
          <p:nvPr/>
        </p:nvSpPr>
        <p:spPr>
          <a:xfrm>
            <a:off x="2691521"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4" name="TextBox 48"/>
          <p:cNvSpPr txBox="1"/>
          <p:nvPr/>
        </p:nvSpPr>
        <p:spPr>
          <a:xfrm>
            <a:off x="1086273"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7" name="Arrow: Up-Down 49"/>
          <p:cNvSpPr/>
          <p:nvPr/>
        </p:nvSpPr>
        <p:spPr>
          <a:xfrm>
            <a:off x="1636395"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8" name="矩形: 圆角 47"/>
          <p:cNvSpPr/>
          <p:nvPr/>
        </p:nvSpPr>
        <p:spPr>
          <a:xfrm>
            <a:off x="133985" y="1496695"/>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3" name="矩形 2"/>
          <p:cNvSpPr/>
          <p:nvPr/>
        </p:nvSpPr>
        <p:spPr>
          <a:xfrm>
            <a:off x="3712210" y="1600835"/>
            <a:ext cx="5007610" cy="465645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如同数据服务一样，索引服务也提供表的扫描机制；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包含以下操作：</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(Open)/</a:t>
            </a: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关闭</a:t>
            </a:r>
            <a:r>
              <a:rPr lang="en-US" altLang="zh-CN"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(Close)</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：每次打开索引会定义一个范围（包含一个开始键值和一个结束键值）；</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得到第一个/下一个(GetFirst/GetNext)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：打开索引后，可以通过</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GetFirst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来获取范围内的第一条记录，然后使用</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GetNext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遍历索引范围的数据；</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IUD调用（插入、删除、更新）</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：用户对数据进行增、删、改操作后，对应的索引项也要进行相应的操作；</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操作下推</a:t>
            </a:r>
            <a:endPar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谓词估算和聚合函数；</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可以进一步减少</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I/O</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、内存和</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CPU</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开销；</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变种</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访问索引和数据</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(IndexScan)vs</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只访问索引</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(IndexOnly)</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索引组合</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(AND</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OR</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：有时可能需要多个索引；</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顺序访问</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索引</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如同数据服务一样，索引服务也可能调用序列化服务和恢复服务。</a:t>
            </a: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9045" y="87662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893" y="88138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893" y="88134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索引</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3" name="Rectangle: Rounded Corners 4"/>
          <p:cNvSpPr/>
          <p:nvPr/>
        </p:nvSpPr>
        <p:spPr>
          <a:xfrm>
            <a:off x="217170" y="4323715"/>
            <a:ext cx="3077210" cy="777240"/>
          </a:xfrm>
          <a:prstGeom prst="roundRect">
            <a:avLst/>
          </a:prstGeom>
          <a:solidFill>
            <a:schemeClr val="bg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5" name="TextBox 37"/>
          <p:cNvSpPr txBox="1"/>
          <p:nvPr/>
        </p:nvSpPr>
        <p:spPr>
          <a:xfrm>
            <a:off x="1172593" y="511810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4" name="Rectangle: Rounded Corners 46"/>
          <p:cNvSpPr/>
          <p:nvPr/>
        </p:nvSpPr>
        <p:spPr>
          <a:xfrm>
            <a:off x="197129" y="3363582"/>
            <a:ext cx="3076307" cy="879257"/>
          </a:xfrm>
          <a:prstGeom prst="roundRect">
            <a:avLst/>
          </a:prstGeom>
          <a:solidFill>
            <a:schemeClr val="bg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958042"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46" name="TextBox 48"/>
          <p:cNvSpPr txBox="1"/>
          <p:nvPr/>
        </p:nvSpPr>
        <p:spPr>
          <a:xfrm>
            <a:off x="1186583"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7" name="Arrow: Up-Down 49"/>
          <p:cNvSpPr/>
          <p:nvPr/>
        </p:nvSpPr>
        <p:spPr>
          <a:xfrm>
            <a:off x="1650365"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 name="TextBox 47"/>
          <p:cNvSpPr txBox="1"/>
          <p:nvPr/>
        </p:nvSpPr>
        <p:spPr>
          <a:xfrm>
            <a:off x="1210772"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8" name="Rectangle: Rounded Corners 38"/>
          <p:cNvSpPr/>
          <p:nvPr/>
        </p:nvSpPr>
        <p:spPr>
          <a:xfrm>
            <a:off x="250280" y="1547944"/>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9" name="TextBox 39"/>
          <p:cNvSpPr txBox="1"/>
          <p:nvPr/>
        </p:nvSpPr>
        <p:spPr>
          <a:xfrm>
            <a:off x="378582"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0" name="Rectangle: Rounded Corners 40"/>
          <p:cNvSpPr/>
          <p:nvPr/>
        </p:nvSpPr>
        <p:spPr>
          <a:xfrm>
            <a:off x="917808" y="1547950"/>
            <a:ext cx="864096"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1" name="TextBox 41"/>
          <p:cNvSpPr txBox="1"/>
          <p:nvPr/>
        </p:nvSpPr>
        <p:spPr>
          <a:xfrm>
            <a:off x="1192347"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2"/>
          <p:cNvSpPr/>
          <p:nvPr/>
        </p:nvSpPr>
        <p:spPr>
          <a:xfrm>
            <a:off x="1853912" y="1547950"/>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TextBox 43"/>
          <p:cNvSpPr txBox="1"/>
          <p:nvPr/>
        </p:nvSpPr>
        <p:spPr>
          <a:xfrm>
            <a:off x="2023704"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93737" y="1551463"/>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45"/>
          <p:cNvSpPr txBox="1"/>
          <p:nvPr/>
        </p:nvSpPr>
        <p:spPr>
          <a:xfrm>
            <a:off x="2691521"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2" name="TextBox 48"/>
          <p:cNvSpPr txBox="1"/>
          <p:nvPr/>
        </p:nvSpPr>
        <p:spPr>
          <a:xfrm>
            <a:off x="1086273"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1" name="Arrow: Up-Down 49"/>
          <p:cNvSpPr/>
          <p:nvPr/>
        </p:nvSpPr>
        <p:spPr>
          <a:xfrm>
            <a:off x="1636395"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8" name="矩形: 圆角 47"/>
          <p:cNvSpPr/>
          <p:nvPr/>
        </p:nvSpPr>
        <p:spPr>
          <a:xfrm>
            <a:off x="133985" y="1496695"/>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3" name="矩形 2"/>
          <p:cNvSpPr/>
          <p:nvPr/>
        </p:nvSpPr>
        <p:spPr>
          <a:xfrm>
            <a:off x="3712210" y="1600835"/>
            <a:ext cx="5007610" cy="376936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在并发环境下，对共享资源的访问可能造成访问冲突，序列化服务通过锁机制来解决访问冲突。</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锁机制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意图</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：读锁、写锁和读后再写；</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粒度</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表/分区/页/</a:t>
            </a:r>
            <a:r>
              <a:rPr sz="14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记录</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锁（粒度越粗，并发性越低），</a:t>
            </a:r>
            <a:r>
              <a:rPr sz="14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升级</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锁（锁的粒度由细变粗）；</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资源消耗</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：锁机制需要占用内存记录相关信息，如加锁事务的</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ID</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、加锁意图及对象等；</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lvl="0" indent="-285750" fontAlgn="auto">
              <a:lnSpc>
                <a:spcPts val="24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乐观锁</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lvl="0" indent="-285750" algn="l" fontAlgn="auto">
              <a:lnSpc>
                <a:spcPct val="100000"/>
              </a:lnSpc>
              <a:buClrTx/>
              <a:buSzTx/>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观察</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：在记录级别上访问冲突概率极低；</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lvl="0" indent="-285750" algn="l" fontAlgn="auto">
              <a:lnSpc>
                <a:spcPct val="100000"/>
              </a:lnSpc>
              <a:buClrTx/>
              <a:buSzTx/>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悲观锁</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：为了理论上的可能性而加锁显得悲观；</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lvl="0" indent="-285750" algn="l" fontAlgn="auto">
              <a:lnSpc>
                <a:spcPct val="100000"/>
              </a:lnSpc>
              <a:buClrTx/>
              <a:buSzTx/>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乐观锁</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：就是不锁，这样可以降低系统资源消耗；</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lvl="0" indent="-285750" algn="l" fontAlgn="auto">
              <a:lnSpc>
                <a:spcPct val="100000"/>
              </a:lnSpc>
              <a:buClrTx/>
              <a:buSzTx/>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乐观锁采用</a:t>
            </a: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时间戳</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来检测冲突，如果没有冲突则提交，如果有则重新执行；</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lvl="0" indent="-285750" algn="l" fontAlgn="auto">
              <a:lnSpc>
                <a:spcPct val="100000"/>
              </a:lnSpc>
              <a:buClrTx/>
              <a:buSzTx/>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风险</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：如果实际冲突的比例过高，性能会变差；</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9045" y="87662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893" y="88138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893" y="88134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序列化</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3" name="Rectangle: Rounded Corners 4"/>
          <p:cNvSpPr/>
          <p:nvPr/>
        </p:nvSpPr>
        <p:spPr>
          <a:xfrm>
            <a:off x="217170" y="4323715"/>
            <a:ext cx="3077210" cy="77724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5" name="TextBox 37"/>
          <p:cNvSpPr txBox="1"/>
          <p:nvPr/>
        </p:nvSpPr>
        <p:spPr>
          <a:xfrm>
            <a:off x="1172593" y="511810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4" name="Rectangle: Rounded Corners 46"/>
          <p:cNvSpPr/>
          <p:nvPr/>
        </p:nvSpPr>
        <p:spPr>
          <a:xfrm>
            <a:off x="197129" y="3363582"/>
            <a:ext cx="3076307" cy="879257"/>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958042"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46" name="TextBox 48"/>
          <p:cNvSpPr txBox="1"/>
          <p:nvPr/>
        </p:nvSpPr>
        <p:spPr>
          <a:xfrm>
            <a:off x="1186583"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7" name="Arrow: Up-Down 49"/>
          <p:cNvSpPr/>
          <p:nvPr/>
        </p:nvSpPr>
        <p:spPr>
          <a:xfrm>
            <a:off x="1650365"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 name="TextBox 47"/>
          <p:cNvSpPr txBox="1"/>
          <p:nvPr/>
        </p:nvSpPr>
        <p:spPr>
          <a:xfrm>
            <a:off x="1210772"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8" name="Rectangle: Rounded Corners 38"/>
          <p:cNvSpPr/>
          <p:nvPr/>
        </p:nvSpPr>
        <p:spPr>
          <a:xfrm>
            <a:off x="250280" y="1547944"/>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9" name="TextBox 39"/>
          <p:cNvSpPr txBox="1"/>
          <p:nvPr/>
        </p:nvSpPr>
        <p:spPr>
          <a:xfrm>
            <a:off x="378582"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0" name="Rectangle: Rounded Corners 40"/>
          <p:cNvSpPr/>
          <p:nvPr/>
        </p:nvSpPr>
        <p:spPr>
          <a:xfrm>
            <a:off x="917808" y="154795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1" name="TextBox 41"/>
          <p:cNvSpPr txBox="1"/>
          <p:nvPr/>
        </p:nvSpPr>
        <p:spPr>
          <a:xfrm>
            <a:off x="1192347"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2"/>
          <p:cNvSpPr/>
          <p:nvPr/>
        </p:nvSpPr>
        <p:spPr>
          <a:xfrm>
            <a:off x="1853912" y="1547950"/>
            <a:ext cx="667817"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TextBox 43"/>
          <p:cNvSpPr txBox="1"/>
          <p:nvPr/>
        </p:nvSpPr>
        <p:spPr>
          <a:xfrm>
            <a:off x="2023704"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93737" y="1551463"/>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45"/>
          <p:cNvSpPr txBox="1"/>
          <p:nvPr/>
        </p:nvSpPr>
        <p:spPr>
          <a:xfrm>
            <a:off x="2691521"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2" name="TextBox 48"/>
          <p:cNvSpPr txBox="1"/>
          <p:nvPr/>
        </p:nvSpPr>
        <p:spPr>
          <a:xfrm>
            <a:off x="1086273"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1" name="Arrow: Up-Down 49"/>
          <p:cNvSpPr/>
          <p:nvPr/>
        </p:nvSpPr>
        <p:spPr>
          <a:xfrm>
            <a:off x="1636395"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8" name="矩形: 圆角 47"/>
          <p:cNvSpPr/>
          <p:nvPr/>
        </p:nvSpPr>
        <p:spPr>
          <a:xfrm>
            <a:off x="133985" y="1496695"/>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3" name="矩形 2"/>
          <p:cNvSpPr/>
          <p:nvPr/>
        </p:nvSpPr>
        <p:spPr>
          <a:xfrm>
            <a:off x="3712210" y="1600835"/>
            <a:ext cx="5007610" cy="2430145"/>
          </a:xfrm>
          <a:prstGeom prst="rect">
            <a:avLst/>
          </a:prstGeom>
        </p:spPr>
        <p:txBody>
          <a:bodyPr wrap="square">
            <a:spAutoFit/>
          </a:bodyPr>
          <a:lstStyle/>
          <a:p>
            <a:pPr marL="285750" lvl="0" indent="-285750" fontAlgn="auto">
              <a:lnSpc>
                <a:spcPts val="2400"/>
              </a:lnSpc>
              <a:buFont typeface="Wingdings" panose="05000000000000000000" pitchFamily="2" charset="2"/>
              <a:buChar char="Ø"/>
              <a:defRPr/>
            </a:pPr>
            <a:r>
              <a:rPr sz="16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多版本并发</a:t>
            </a:r>
            <a:r>
              <a:rPr lang="zh-CN" sz="16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(MVCC)</a:t>
            </a:r>
            <a:r>
              <a:rPr 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lvl="0" indent="-285750" algn="l" defTabSz="914400" fontAlgn="auto">
              <a:lnSpc>
                <a:spcPct val="100000"/>
              </a:lnSpc>
              <a:buFont typeface="Wingdings" panose="05000000000000000000" pitchFamily="2" charset="2"/>
              <a:buChar char="n"/>
              <a:defRPr/>
            </a:pP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利用快照的概念，允许在数据库中同时存在同一记录的多个版本；</a:t>
            </a:r>
            <a:endPar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lvl="0" indent="-285750" algn="l" defTabSz="914400" fontAlgn="auto">
              <a:lnSpc>
                <a:spcPct val="100000"/>
              </a:lnSpc>
              <a:buFont typeface="Wingdings" panose="05000000000000000000" pitchFamily="2" charset="2"/>
              <a:buChar char="n"/>
              <a:defRPr/>
            </a:pPr>
            <a:r>
              <a:rPr lang="en-US" alt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2000</a:t>
            </a: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年以后，大多数据库都支持</a:t>
            </a:r>
            <a:r>
              <a:rPr lang="en-US" alt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MVCC</a:t>
            </a: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lvl="0" indent="-285750" fontAlgn="auto">
              <a:lnSpc>
                <a:spcPts val="24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序列化服务也可能调用恢复服务</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lvl="0" indent="-285750" algn="l" fontAlgn="auto">
              <a:lnSpc>
                <a:spcPct val="100000"/>
              </a:lnSpc>
              <a:buClrTx/>
              <a:buSzTx/>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传统数据库中，锁是放在内存中的，无须固化到磁盘；</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lvl="0" indent="-285750" algn="l" fontAlgn="auto">
              <a:lnSpc>
                <a:spcPct val="100000"/>
              </a:lnSpc>
              <a:buClrTx/>
              <a:buSzTx/>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在集群/分布式架构中，为了提高可用性，锁也会固化到磁盘；</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lvl="0" indent="-285750" algn="l" fontAlgn="auto">
              <a:lnSpc>
                <a:spcPct val="100000"/>
              </a:lnSpc>
              <a:buClrTx/>
              <a:buSzTx/>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在集群中某个成员重启时，使用恢复服务获取锁信息，可以提高效率。</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9045" y="87662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893" y="88138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893" y="88134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序列化</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3" name="Rectangle: Rounded Corners 4"/>
          <p:cNvSpPr/>
          <p:nvPr/>
        </p:nvSpPr>
        <p:spPr>
          <a:xfrm>
            <a:off x="217170" y="4323715"/>
            <a:ext cx="3077210" cy="77724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5" name="TextBox 37"/>
          <p:cNvSpPr txBox="1"/>
          <p:nvPr/>
        </p:nvSpPr>
        <p:spPr>
          <a:xfrm>
            <a:off x="1172593" y="511810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4" name="Rectangle: Rounded Corners 46"/>
          <p:cNvSpPr/>
          <p:nvPr/>
        </p:nvSpPr>
        <p:spPr>
          <a:xfrm>
            <a:off x="197129" y="3363582"/>
            <a:ext cx="3076307" cy="879257"/>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958042"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46" name="TextBox 48"/>
          <p:cNvSpPr txBox="1"/>
          <p:nvPr/>
        </p:nvSpPr>
        <p:spPr>
          <a:xfrm>
            <a:off x="1186583"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7" name="Arrow: Up-Down 49"/>
          <p:cNvSpPr/>
          <p:nvPr/>
        </p:nvSpPr>
        <p:spPr>
          <a:xfrm>
            <a:off x="1650365"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 name="TextBox 47"/>
          <p:cNvSpPr txBox="1"/>
          <p:nvPr/>
        </p:nvSpPr>
        <p:spPr>
          <a:xfrm>
            <a:off x="1210772"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8" name="Rectangle: Rounded Corners 38"/>
          <p:cNvSpPr/>
          <p:nvPr/>
        </p:nvSpPr>
        <p:spPr>
          <a:xfrm>
            <a:off x="250280" y="1547944"/>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9" name="TextBox 39"/>
          <p:cNvSpPr txBox="1"/>
          <p:nvPr/>
        </p:nvSpPr>
        <p:spPr>
          <a:xfrm>
            <a:off x="378582"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0" name="Rectangle: Rounded Corners 40"/>
          <p:cNvSpPr/>
          <p:nvPr/>
        </p:nvSpPr>
        <p:spPr>
          <a:xfrm>
            <a:off x="917808" y="154795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1" name="TextBox 41"/>
          <p:cNvSpPr txBox="1"/>
          <p:nvPr/>
        </p:nvSpPr>
        <p:spPr>
          <a:xfrm>
            <a:off x="1192347"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2"/>
          <p:cNvSpPr/>
          <p:nvPr/>
        </p:nvSpPr>
        <p:spPr>
          <a:xfrm>
            <a:off x="1853912" y="1549220"/>
            <a:ext cx="667817"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TextBox 43"/>
          <p:cNvSpPr txBox="1"/>
          <p:nvPr/>
        </p:nvSpPr>
        <p:spPr>
          <a:xfrm>
            <a:off x="2023704"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93737" y="1551463"/>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45"/>
          <p:cNvSpPr txBox="1"/>
          <p:nvPr/>
        </p:nvSpPr>
        <p:spPr>
          <a:xfrm>
            <a:off x="2691521"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2" name="TextBox 48"/>
          <p:cNvSpPr txBox="1"/>
          <p:nvPr/>
        </p:nvSpPr>
        <p:spPr>
          <a:xfrm>
            <a:off x="1086273"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1" name="Arrow: Up-Down 49"/>
          <p:cNvSpPr/>
          <p:nvPr/>
        </p:nvSpPr>
        <p:spPr>
          <a:xfrm>
            <a:off x="1636395"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8" name="矩形: 圆角 47"/>
          <p:cNvSpPr/>
          <p:nvPr/>
        </p:nvSpPr>
        <p:spPr>
          <a:xfrm>
            <a:off x="133985" y="1496695"/>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3" name="矩形 2"/>
          <p:cNvSpPr/>
          <p:nvPr/>
        </p:nvSpPr>
        <p:spPr>
          <a:xfrm>
            <a:off x="3785235" y="1365250"/>
            <a:ext cx="5007610" cy="471805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工具箱包含管理共享资源的常用工具；</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数据加载/卸载/导入/导出</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绕过SQL引擎和存储引擎，实现高性能加载；</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例如，有大批量（一千万）条记录要导入数据库，使用</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语句一条条</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insert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，效率很低；</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重组表/分区/索引</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底层文件经过长期增、删、改后，出现大量</a:t>
            </a: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磁盘碎片</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早期的重组工具是</a:t>
            </a: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离线</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的，但会影响业务连续性；</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后来发展出</a:t>
            </a: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在线</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重组技术，保证业务连续性；</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检查表/分区/索引</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algn="l">
              <a:lnSpc>
                <a:spcPct val="100000"/>
              </a:lnSpc>
              <a:buClrTx/>
              <a:buSzTx/>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定期检查不同对象之间是否存在不一致或损坏的地方；</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lvl="0" indent="-285750" fontAlgn="auto">
              <a:lnSpc>
                <a:spcPts val="2400"/>
              </a:lnSpc>
              <a:buFont typeface="Wingdings" panose="05000000000000000000" pitchFamily="2" charset="2"/>
              <a:buChar char="Ø"/>
              <a:defRPr/>
            </a:pPr>
            <a:r>
              <a:rPr sz="16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数据收集（表</a:t>
            </a:r>
            <a:r>
              <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sz="16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分区</a:t>
            </a:r>
            <a:r>
              <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/列/</a:t>
            </a:r>
            <a:r>
              <a:rPr sz="16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索引</a:t>
            </a:r>
            <a:r>
              <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lvl="0" indent="-285750" algn="l" fontAlgn="auto">
              <a:lnSpc>
                <a:spcPct val="100000"/>
              </a:lnSpc>
              <a:buClrTx/>
              <a:buSzTx/>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搜集优化器或数据库管理工具所需的统计信息</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lvl="0" indent="-285750" algn="l" fontAlgn="auto">
              <a:lnSpc>
                <a:spcPct val="100000"/>
              </a:lnSpc>
              <a:buClrTx/>
              <a:buSzTx/>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例如记录总数、列的最大值或最小值或直方图分布等；</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lvl="0" indent="-285750" fontAlgn="auto">
              <a:lnSpc>
                <a:spcPts val="2400"/>
              </a:lnSpc>
              <a:buFont typeface="Wingdings" panose="05000000000000000000" pitchFamily="2" charset="2"/>
              <a:buChar char="Ø"/>
              <a:defRPr/>
            </a:pPr>
            <a:r>
              <a:rPr 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备份/</a:t>
            </a:r>
            <a:r>
              <a:rPr lang="en-US" sz="16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修复</a:t>
            </a:r>
            <a:endParaRPr lang="en-US" sz="16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lvl="0" indent="-285750" algn="l" fontAlgn="auto">
              <a:lnSpc>
                <a:spcPct val="100000"/>
              </a:lnSpc>
              <a:buClrTx/>
              <a:buSzTx/>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对数据库进行备份存储，在数据库崩溃后可以用来修复数据库；</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lvl="0" indent="-285750" fontAlgn="auto">
              <a:lnSpc>
                <a:spcPts val="24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其它。。。</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7662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8138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8134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工具箱</a:t>
            </a:r>
            <a:endParaRPr lang="zh-CN"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3" name="Rectangle: Rounded Corners 4"/>
          <p:cNvSpPr/>
          <p:nvPr/>
        </p:nvSpPr>
        <p:spPr>
          <a:xfrm>
            <a:off x="217170" y="4323715"/>
            <a:ext cx="3077210" cy="77724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5" name="TextBox 37"/>
          <p:cNvSpPr txBox="1"/>
          <p:nvPr/>
        </p:nvSpPr>
        <p:spPr>
          <a:xfrm>
            <a:off x="1172593" y="511810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4" name="Rectangle: Rounded Corners 46"/>
          <p:cNvSpPr/>
          <p:nvPr/>
        </p:nvSpPr>
        <p:spPr>
          <a:xfrm>
            <a:off x="197129" y="3363582"/>
            <a:ext cx="3076307" cy="879257"/>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958042"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46" name="TextBox 48"/>
          <p:cNvSpPr txBox="1"/>
          <p:nvPr/>
        </p:nvSpPr>
        <p:spPr>
          <a:xfrm>
            <a:off x="1186583"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7" name="Arrow: Up-Down 49"/>
          <p:cNvSpPr/>
          <p:nvPr/>
        </p:nvSpPr>
        <p:spPr>
          <a:xfrm>
            <a:off x="1650365"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 name="TextBox 47"/>
          <p:cNvSpPr txBox="1"/>
          <p:nvPr/>
        </p:nvSpPr>
        <p:spPr>
          <a:xfrm>
            <a:off x="1210772"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8" name="Rectangle: Rounded Corners 38"/>
          <p:cNvSpPr/>
          <p:nvPr/>
        </p:nvSpPr>
        <p:spPr>
          <a:xfrm>
            <a:off x="250280" y="1547944"/>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9" name="TextBox 39"/>
          <p:cNvSpPr txBox="1"/>
          <p:nvPr/>
        </p:nvSpPr>
        <p:spPr>
          <a:xfrm>
            <a:off x="378582"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0" name="Rectangle: Rounded Corners 40"/>
          <p:cNvSpPr/>
          <p:nvPr/>
        </p:nvSpPr>
        <p:spPr>
          <a:xfrm>
            <a:off x="917808" y="154795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1" name="TextBox 41"/>
          <p:cNvSpPr txBox="1"/>
          <p:nvPr/>
        </p:nvSpPr>
        <p:spPr>
          <a:xfrm>
            <a:off x="1192347"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2"/>
          <p:cNvSpPr/>
          <p:nvPr/>
        </p:nvSpPr>
        <p:spPr>
          <a:xfrm>
            <a:off x="1853912" y="1547950"/>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TextBox 43"/>
          <p:cNvSpPr txBox="1"/>
          <p:nvPr/>
        </p:nvSpPr>
        <p:spPr>
          <a:xfrm>
            <a:off x="2023704"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93737" y="1551463"/>
            <a:ext cx="700335"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45"/>
          <p:cNvSpPr txBox="1"/>
          <p:nvPr/>
        </p:nvSpPr>
        <p:spPr>
          <a:xfrm>
            <a:off x="2691521"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2" name="TextBox 48"/>
          <p:cNvSpPr txBox="1"/>
          <p:nvPr/>
        </p:nvSpPr>
        <p:spPr>
          <a:xfrm>
            <a:off x="1086273"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1" name="Arrow: Up-Down 49"/>
          <p:cNvSpPr/>
          <p:nvPr/>
        </p:nvSpPr>
        <p:spPr>
          <a:xfrm>
            <a:off x="1636395"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8" name="矩形: 圆角 47"/>
          <p:cNvSpPr/>
          <p:nvPr/>
        </p:nvSpPr>
        <p:spPr>
          <a:xfrm>
            <a:off x="133985" y="1496695"/>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3" name="矩形 2"/>
          <p:cNvSpPr/>
          <p:nvPr/>
        </p:nvSpPr>
        <p:spPr>
          <a:xfrm>
            <a:off x="3711575" y="1600200"/>
            <a:ext cx="5007610" cy="336423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数据缓存服务维护一个内存池，数据库中的数据以页为单位加载到这些内存中；</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维护内存池</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页的分类</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：未使用页、干净页和脏页；</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页置换</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：缓存的容量是有限的，为了加载新的数据页，需要进行置换（将脏页写入硬盘，从而释放空间），通常采用</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LRU</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least recently used</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）算法；</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页丢弃</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：缓存服务使用一个异步协程将脏页不断逐出内存，写到硬盘，从而释放内存空间；</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缓存服务中的数据都是共享数据，需要进行序列化</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闭锁</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：保证物理一致性，即一个事务在写一个记录时，不允许另一个事务读它；</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锁</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：保证逻辑一致性，在序列化介绍过；</a:t>
            </a:r>
            <a:endParaRPr 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7598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8074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8070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数据缓存</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2" name="Rectangle: Rounded Corners 4"/>
          <p:cNvSpPr/>
          <p:nvPr/>
        </p:nvSpPr>
        <p:spPr>
          <a:xfrm>
            <a:off x="217170" y="4323715"/>
            <a:ext cx="3077210" cy="77724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4" name="TextBox 37"/>
          <p:cNvSpPr txBox="1"/>
          <p:nvPr/>
        </p:nvSpPr>
        <p:spPr>
          <a:xfrm>
            <a:off x="1172593" y="511810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6" name="Rectangle: Rounded Corners 46"/>
          <p:cNvSpPr/>
          <p:nvPr/>
        </p:nvSpPr>
        <p:spPr>
          <a:xfrm>
            <a:off x="197129" y="3363582"/>
            <a:ext cx="3076307" cy="879257"/>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7" name="TextBox 47"/>
          <p:cNvSpPr txBox="1"/>
          <p:nvPr/>
        </p:nvSpPr>
        <p:spPr>
          <a:xfrm>
            <a:off x="958042"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38" name="TextBox 48"/>
          <p:cNvSpPr txBox="1"/>
          <p:nvPr/>
        </p:nvSpPr>
        <p:spPr>
          <a:xfrm>
            <a:off x="1186583"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9" name="Arrow: Up-Down 49"/>
          <p:cNvSpPr/>
          <p:nvPr/>
        </p:nvSpPr>
        <p:spPr>
          <a:xfrm>
            <a:off x="1650365"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0" name="TextBox 47"/>
          <p:cNvSpPr txBox="1"/>
          <p:nvPr/>
        </p:nvSpPr>
        <p:spPr>
          <a:xfrm>
            <a:off x="1210772"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41" name="Rectangle: Rounded Corners 38"/>
          <p:cNvSpPr/>
          <p:nvPr/>
        </p:nvSpPr>
        <p:spPr>
          <a:xfrm>
            <a:off x="250280" y="1547944"/>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42" name="TextBox 39"/>
          <p:cNvSpPr txBox="1"/>
          <p:nvPr/>
        </p:nvSpPr>
        <p:spPr>
          <a:xfrm>
            <a:off x="378582"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43" name="Rectangle: Rounded Corners 40"/>
          <p:cNvSpPr/>
          <p:nvPr/>
        </p:nvSpPr>
        <p:spPr>
          <a:xfrm>
            <a:off x="917808" y="154795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49" name="TextBox 41"/>
          <p:cNvSpPr txBox="1"/>
          <p:nvPr/>
        </p:nvSpPr>
        <p:spPr>
          <a:xfrm>
            <a:off x="1192347"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50" name="Rectangle: Rounded Corners 42"/>
          <p:cNvSpPr/>
          <p:nvPr/>
        </p:nvSpPr>
        <p:spPr>
          <a:xfrm>
            <a:off x="1853912" y="1547950"/>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51" name="TextBox 43"/>
          <p:cNvSpPr txBox="1"/>
          <p:nvPr/>
        </p:nvSpPr>
        <p:spPr>
          <a:xfrm>
            <a:off x="2023704"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52" name="Rectangle: Rounded Corners 44"/>
          <p:cNvSpPr/>
          <p:nvPr/>
        </p:nvSpPr>
        <p:spPr>
          <a:xfrm>
            <a:off x="2593737" y="1551463"/>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53" name="TextBox 45"/>
          <p:cNvSpPr txBox="1"/>
          <p:nvPr/>
        </p:nvSpPr>
        <p:spPr>
          <a:xfrm>
            <a:off x="2691521"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54" name="TextBox 48"/>
          <p:cNvSpPr txBox="1"/>
          <p:nvPr/>
        </p:nvSpPr>
        <p:spPr>
          <a:xfrm>
            <a:off x="1086273"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55" name="Arrow: Up-Down 49"/>
          <p:cNvSpPr/>
          <p:nvPr/>
        </p:nvSpPr>
        <p:spPr>
          <a:xfrm>
            <a:off x="1636395"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6" name="矩形: 圆角 47"/>
          <p:cNvSpPr/>
          <p:nvPr/>
        </p:nvSpPr>
        <p:spPr>
          <a:xfrm>
            <a:off x="133985" y="1496695"/>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3" name="矩形 2"/>
          <p:cNvSpPr/>
          <p:nvPr/>
        </p:nvSpPr>
        <p:spPr>
          <a:xfrm>
            <a:off x="3711575" y="1600200"/>
            <a:ext cx="5007610" cy="359981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缓存命中率，即每次访问数据时，能够在缓存中找到数据的概率；缓存命中率越高，更有助于提升访问效率；</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为了提高命中率，一般采用数据预取，即通过预测接下来访问的数据页，进而提前读取这些数据到缓存中；</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数据顺序预取</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：如全表扫描时，顺序读取每一个数据页；</a:t>
            </a:r>
            <a:endParaRPr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索引顺序预取</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：如根据索引顺序访问一段数据，可以先顺序读取索引页，获取相关记录</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，然后对这些记录的页号进行排序，从而根据页号大小来顺序读取数据页；</a:t>
            </a:r>
            <a:endParaRPr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自适应预取</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7598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8074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8070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数据缓存</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3" name="Rectangle: Rounded Corners 4"/>
          <p:cNvSpPr/>
          <p:nvPr/>
        </p:nvSpPr>
        <p:spPr>
          <a:xfrm>
            <a:off x="217170" y="4323715"/>
            <a:ext cx="3077210" cy="77724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5" name="TextBox 37"/>
          <p:cNvSpPr txBox="1"/>
          <p:nvPr/>
        </p:nvSpPr>
        <p:spPr>
          <a:xfrm>
            <a:off x="1172593" y="511810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4" name="Rectangle: Rounded Corners 46"/>
          <p:cNvSpPr/>
          <p:nvPr/>
        </p:nvSpPr>
        <p:spPr>
          <a:xfrm>
            <a:off x="197129" y="3363582"/>
            <a:ext cx="3076307" cy="879257"/>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958042"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46" name="TextBox 48"/>
          <p:cNvSpPr txBox="1"/>
          <p:nvPr/>
        </p:nvSpPr>
        <p:spPr>
          <a:xfrm>
            <a:off x="1186583"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7" name="Arrow: Up-Down 49"/>
          <p:cNvSpPr/>
          <p:nvPr/>
        </p:nvSpPr>
        <p:spPr>
          <a:xfrm>
            <a:off x="1650365"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 name="TextBox 47"/>
          <p:cNvSpPr txBox="1"/>
          <p:nvPr/>
        </p:nvSpPr>
        <p:spPr>
          <a:xfrm>
            <a:off x="1210772"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8" name="Rectangle: Rounded Corners 38"/>
          <p:cNvSpPr/>
          <p:nvPr/>
        </p:nvSpPr>
        <p:spPr>
          <a:xfrm>
            <a:off x="250280" y="1547944"/>
            <a:ext cx="614976" cy="1731705"/>
          </a:xfrm>
          <a:prstGeom prst="roundRect">
            <a:avLst/>
          </a:prstGeom>
          <a:solidFill>
            <a:schemeClr val="bg2"/>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9" name="TextBox 39"/>
          <p:cNvSpPr txBox="1"/>
          <p:nvPr/>
        </p:nvSpPr>
        <p:spPr>
          <a:xfrm>
            <a:off x="378582"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0" name="Rectangle: Rounded Corners 40"/>
          <p:cNvSpPr/>
          <p:nvPr/>
        </p:nvSpPr>
        <p:spPr>
          <a:xfrm>
            <a:off x="917808" y="154795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1" name="TextBox 41"/>
          <p:cNvSpPr txBox="1"/>
          <p:nvPr/>
        </p:nvSpPr>
        <p:spPr>
          <a:xfrm>
            <a:off x="1192347"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2"/>
          <p:cNvSpPr/>
          <p:nvPr/>
        </p:nvSpPr>
        <p:spPr>
          <a:xfrm>
            <a:off x="1853912" y="1547950"/>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TextBox 43"/>
          <p:cNvSpPr txBox="1"/>
          <p:nvPr/>
        </p:nvSpPr>
        <p:spPr>
          <a:xfrm>
            <a:off x="2023704"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93737" y="1551463"/>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45"/>
          <p:cNvSpPr txBox="1"/>
          <p:nvPr/>
        </p:nvSpPr>
        <p:spPr>
          <a:xfrm>
            <a:off x="2691521"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2" name="TextBox 48"/>
          <p:cNvSpPr txBox="1"/>
          <p:nvPr/>
        </p:nvSpPr>
        <p:spPr>
          <a:xfrm>
            <a:off x="1086273"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1" name="Arrow: Up-Down 49"/>
          <p:cNvSpPr/>
          <p:nvPr/>
        </p:nvSpPr>
        <p:spPr>
          <a:xfrm>
            <a:off x="1636395"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8" name="矩形: 圆角 47"/>
          <p:cNvSpPr/>
          <p:nvPr/>
        </p:nvSpPr>
        <p:spPr>
          <a:xfrm>
            <a:off x="133985" y="1496695"/>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4" name="矩形 3"/>
          <p:cNvSpPr/>
          <p:nvPr/>
        </p:nvSpPr>
        <p:spPr>
          <a:xfrm>
            <a:off x="3711575" y="1600835"/>
            <a:ext cx="5007610" cy="389255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恢复服务是通过日志文件来实现</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采用提前写日志（write ahead log，WAL），要求在任何一个事务提交前，必须确保与该事务相关的所有日志记录已经固化到磁盘；</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事务提交时，与该事务有关的数据改动则不要求固化到磁盘；</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charset="0"/>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日志类型</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数据/索引日志记录</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：包括数据</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索引的增删改操作，表的创建、删除和修改操作等；</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信息日志记录</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：记录信息与数据库状态无关，可以通过专门的分析工具帮助用户了解数据库的历史状态；</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其他日志记录</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：如DDL、DCL、检查点、工具箱等；</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charset="0"/>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日志传输</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可以通过日志将数据库复制到别的地方；</a:t>
            </a:r>
            <a:endPar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保证业务连续性（</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BC</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）和高可用性（</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HA</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考虑分布式环境的容灾场景；</a:t>
            </a:r>
            <a:endPar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7662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8138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8134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恢复</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3" name="Rectangle: Rounded Corners 4"/>
          <p:cNvSpPr/>
          <p:nvPr/>
        </p:nvSpPr>
        <p:spPr>
          <a:xfrm>
            <a:off x="217170" y="4323715"/>
            <a:ext cx="3077210" cy="777240"/>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5" name="TextBox 37"/>
          <p:cNvSpPr txBox="1"/>
          <p:nvPr/>
        </p:nvSpPr>
        <p:spPr>
          <a:xfrm>
            <a:off x="1172593" y="511810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4" name="Rectangle: Rounded Corners 46"/>
          <p:cNvSpPr/>
          <p:nvPr/>
        </p:nvSpPr>
        <p:spPr>
          <a:xfrm>
            <a:off x="197129" y="3363582"/>
            <a:ext cx="3076307" cy="879257"/>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5" name="TextBox 47"/>
          <p:cNvSpPr txBox="1"/>
          <p:nvPr/>
        </p:nvSpPr>
        <p:spPr>
          <a:xfrm>
            <a:off x="958042"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46" name="TextBox 48"/>
          <p:cNvSpPr txBox="1"/>
          <p:nvPr/>
        </p:nvSpPr>
        <p:spPr>
          <a:xfrm>
            <a:off x="1186583"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47" name="Arrow: Up-Down 49"/>
          <p:cNvSpPr/>
          <p:nvPr/>
        </p:nvSpPr>
        <p:spPr>
          <a:xfrm>
            <a:off x="1650365"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 name="TextBox 47"/>
          <p:cNvSpPr txBox="1"/>
          <p:nvPr/>
        </p:nvSpPr>
        <p:spPr>
          <a:xfrm>
            <a:off x="1210772"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8" name="Rectangle: Rounded Corners 38"/>
          <p:cNvSpPr/>
          <p:nvPr/>
        </p:nvSpPr>
        <p:spPr>
          <a:xfrm>
            <a:off x="250280" y="1547944"/>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9" name="TextBox 39"/>
          <p:cNvSpPr txBox="1"/>
          <p:nvPr/>
        </p:nvSpPr>
        <p:spPr>
          <a:xfrm>
            <a:off x="378582"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0" name="Rectangle: Rounded Corners 40"/>
          <p:cNvSpPr/>
          <p:nvPr/>
        </p:nvSpPr>
        <p:spPr>
          <a:xfrm>
            <a:off x="917808" y="154795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1" name="TextBox 41"/>
          <p:cNvSpPr txBox="1"/>
          <p:nvPr/>
        </p:nvSpPr>
        <p:spPr>
          <a:xfrm>
            <a:off x="1192347"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3" name="Rectangle: Rounded Corners 42"/>
          <p:cNvSpPr/>
          <p:nvPr/>
        </p:nvSpPr>
        <p:spPr>
          <a:xfrm>
            <a:off x="1853912" y="1547950"/>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TextBox 43"/>
          <p:cNvSpPr txBox="1"/>
          <p:nvPr/>
        </p:nvSpPr>
        <p:spPr>
          <a:xfrm>
            <a:off x="2023704"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15" name="Rectangle: Rounded Corners 44"/>
          <p:cNvSpPr/>
          <p:nvPr/>
        </p:nvSpPr>
        <p:spPr>
          <a:xfrm>
            <a:off x="2593737" y="1551463"/>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45"/>
          <p:cNvSpPr txBox="1"/>
          <p:nvPr/>
        </p:nvSpPr>
        <p:spPr>
          <a:xfrm>
            <a:off x="2691521"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2" name="TextBox 48"/>
          <p:cNvSpPr txBox="1"/>
          <p:nvPr/>
        </p:nvSpPr>
        <p:spPr>
          <a:xfrm>
            <a:off x="1086273"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1" name="Arrow: Up-Down 49"/>
          <p:cNvSpPr/>
          <p:nvPr/>
        </p:nvSpPr>
        <p:spPr>
          <a:xfrm>
            <a:off x="1636395"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8" name="矩形: 圆角 47"/>
          <p:cNvSpPr/>
          <p:nvPr/>
        </p:nvSpPr>
        <p:spPr>
          <a:xfrm>
            <a:off x="133985" y="1496695"/>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存储引擎和数据缓存</a:t>
            </a:r>
            <a:endParaRPr lang="zh-CN" altLang="en-US" sz="2800" b="1" dirty="0">
              <a:latin typeface="Times New Roman" panose="02020603050405020304" pitchFamily="18" charset="0"/>
            </a:endParaRPr>
          </a:p>
        </p:txBody>
      </p:sp>
      <p:sp>
        <p:nvSpPr>
          <p:cNvPr id="4" name="矩形 3"/>
          <p:cNvSpPr/>
          <p:nvPr/>
        </p:nvSpPr>
        <p:spPr>
          <a:xfrm>
            <a:off x="3711575" y="1600835"/>
            <a:ext cx="5007610" cy="4538345"/>
          </a:xfrm>
          <a:prstGeom prst="rect">
            <a:avLst/>
          </a:prstGeom>
        </p:spPr>
        <p:txBody>
          <a:bodyPr wrap="square">
            <a:spAutoFit/>
          </a:bodyPr>
          <a:lstStyle/>
          <a:p>
            <a:pPr indent="0">
              <a:lnSpc>
                <a:spcPts val="2600"/>
              </a:lnSpc>
              <a:buNone/>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日志数据的管理</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有序</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：日志数据是有时间戳的；</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日志缓冲区</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：环状缓冲区（</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ring buffer</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），日志记录被不断地添加到缓冲区的尾部；</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数据库使用一个异步的协程不断将日志中数据固化到硬盘中；</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日志记录固化</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algn="l" fontAlgn="auto">
              <a:lnSpc>
                <a:spcPct val="100000"/>
              </a:lnSpc>
              <a:buClrTx/>
              <a:buSzTx/>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提前写原则</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：即事务在提交前，与之相关的所有日志记录都要写入磁盘；</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fontAlgn="auto">
              <a:lnSpc>
                <a:spcPct val="100000"/>
              </a:lnSpc>
              <a:buClrTx/>
              <a:buSzTx/>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检查点</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：数据库每个一段时间生成一个检查点，以确保该时间点以前的所有数据更改都已写入磁盘；</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a:lnSpc>
                <a:spcPts val="2600"/>
              </a:lnSpc>
              <a:buFont typeface="Wingdings" panose="05000000000000000000" pitchFamily="2" charset="2"/>
              <a:buChar char="Ø"/>
              <a:defRPr/>
            </a:pPr>
            <a:r>
              <a:rPr lang="en-US" altLang="zh-CN" sz="1600"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日志应用和恢复</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数据库崩溃后可以通过日志进行恢复</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首先，找到最近的检查点，对检查点之后的事务进行重新处理；</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重做</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：已提交但修改后的数据尚未固化到硬盘的</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事务</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撤销</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：未提交但修改后的数据已经固化到硬盘的事务；</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总之，恢复服务保证所有提交的事务全部恢复，所有未提交的事务全部回滚。</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椭圆 5"/>
          <p:cNvSpPr>
            <a:spLocks noChangeArrowheads="1"/>
          </p:cNvSpPr>
          <p:nvPr/>
        </p:nvSpPr>
        <p:spPr bwMode="auto">
          <a:xfrm>
            <a:off x="7578410" y="87662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3711258" y="88138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7" name="文本框 10"/>
          <p:cNvSpPr txBox="1">
            <a:spLocks noChangeArrowheads="1"/>
          </p:cNvSpPr>
          <p:nvPr/>
        </p:nvSpPr>
        <p:spPr bwMode="auto">
          <a:xfrm>
            <a:off x="3711258" y="88134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恢复</a:t>
            </a:r>
            <a:r>
              <a:rPr sz="1800" b="1" dirty="0">
                <a:solidFill>
                  <a:schemeClr val="accent2">
                    <a:lumMod val="40000"/>
                    <a:lumOff val="60000"/>
                  </a:schemeClr>
                </a:solidFill>
                <a:latin typeface="Times New Roman" panose="02020603050405020304" pitchFamily="18" charset="0"/>
                <a:ea typeface="微软雅黑" panose="020B0503020204020204" pitchFamily="34" charset="-122"/>
              </a:rPr>
              <a:t>服务</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2" name="Rectangle: Rounded Corners 4"/>
          <p:cNvSpPr/>
          <p:nvPr/>
        </p:nvSpPr>
        <p:spPr>
          <a:xfrm>
            <a:off x="217170" y="4323715"/>
            <a:ext cx="3077210" cy="777240"/>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4" name="TextBox 37"/>
          <p:cNvSpPr txBox="1"/>
          <p:nvPr/>
        </p:nvSpPr>
        <p:spPr>
          <a:xfrm>
            <a:off x="1172593" y="5118105"/>
            <a:ext cx="1097280" cy="368300"/>
          </a:xfrm>
          <a:prstGeom prst="rect">
            <a:avLst/>
          </a:prstGeom>
          <a:noFill/>
        </p:spPr>
        <p:txBody>
          <a:bodyPr wrap="none" rtlCol="0">
            <a:spAutoFit/>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存储引擎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6" name="Rectangle: Rounded Corners 46"/>
          <p:cNvSpPr/>
          <p:nvPr/>
        </p:nvSpPr>
        <p:spPr>
          <a:xfrm>
            <a:off x="197129" y="3363582"/>
            <a:ext cx="3076307" cy="879257"/>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7" name="TextBox 47"/>
          <p:cNvSpPr txBox="1"/>
          <p:nvPr/>
        </p:nvSpPr>
        <p:spPr>
          <a:xfrm>
            <a:off x="958042" y="3618544"/>
            <a:ext cx="15544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数据缓存服务</a:t>
            </a:r>
            <a:endParaRPr lang="en-US" b="1" dirty="0">
              <a:latin typeface="Times New Roman" panose="02020603050405020304" pitchFamily="18" charset="0"/>
              <a:ea typeface="微软雅黑" panose="020B0503020204020204" pitchFamily="34" charset="-122"/>
            </a:endParaRPr>
          </a:p>
        </p:txBody>
      </p:sp>
      <p:sp>
        <p:nvSpPr>
          <p:cNvPr id="38" name="TextBox 48"/>
          <p:cNvSpPr txBox="1"/>
          <p:nvPr/>
        </p:nvSpPr>
        <p:spPr>
          <a:xfrm>
            <a:off x="1186583" y="742154"/>
            <a:ext cx="1097280" cy="368300"/>
          </a:xfrm>
          <a:prstGeom prst="rect">
            <a:avLst/>
          </a:prstGeom>
          <a:noFill/>
        </p:spPr>
        <p:txBody>
          <a:bodyPr wrap="none" rtlCol="0">
            <a:spAutoFit/>
            <a:scene3d>
              <a:camera prst="orthographicFront"/>
              <a:lightRig rig="threePt" dir="t"/>
            </a:scene3d>
          </a:bodyPr>
          <a:lstStyle/>
          <a:p>
            <a:pPr algn="ctr"/>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SQL</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引擎</a:t>
            </a:r>
            <a:endPar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39" name="Arrow: Up-Down 49"/>
          <p:cNvSpPr/>
          <p:nvPr/>
        </p:nvSpPr>
        <p:spPr>
          <a:xfrm>
            <a:off x="1650365" y="1102360"/>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40" name="TextBox 47"/>
          <p:cNvSpPr txBox="1"/>
          <p:nvPr/>
        </p:nvSpPr>
        <p:spPr>
          <a:xfrm>
            <a:off x="1210772" y="4546914"/>
            <a:ext cx="1097280" cy="368300"/>
          </a:xfrm>
          <a:prstGeom prst="rect">
            <a:avLst/>
          </a:prstGeom>
          <a:noFill/>
        </p:spPr>
        <p:txBody>
          <a:bodyPr wrap="none" rtlCol="0">
            <a:spAutoFit/>
          </a:bodyPr>
          <a:lstStyle/>
          <a:p>
            <a:pPr algn="ctr"/>
            <a:r>
              <a:rPr lang="zh-CN" altLang="en-US" b="1" dirty="0">
                <a:latin typeface="Times New Roman" panose="02020603050405020304" pitchFamily="18" charset="0"/>
                <a:ea typeface="微软雅黑" panose="020B0503020204020204" pitchFamily="34" charset="-122"/>
              </a:rPr>
              <a:t>恢复服务</a:t>
            </a:r>
            <a:endParaRPr lang="en-US" b="1" dirty="0">
              <a:latin typeface="Times New Roman" panose="02020603050405020304" pitchFamily="18" charset="0"/>
              <a:ea typeface="微软雅黑" panose="020B0503020204020204" pitchFamily="34" charset="-122"/>
            </a:endParaRPr>
          </a:p>
        </p:txBody>
      </p:sp>
      <p:sp>
        <p:nvSpPr>
          <p:cNvPr id="41" name="Rectangle: Rounded Corners 38"/>
          <p:cNvSpPr/>
          <p:nvPr/>
        </p:nvSpPr>
        <p:spPr>
          <a:xfrm>
            <a:off x="250280" y="1547944"/>
            <a:ext cx="61497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42" name="TextBox 39"/>
          <p:cNvSpPr txBox="1"/>
          <p:nvPr/>
        </p:nvSpPr>
        <p:spPr>
          <a:xfrm>
            <a:off x="378582" y="1961616"/>
            <a:ext cx="368719"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数</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据</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43" name="Rectangle: Rounded Corners 40"/>
          <p:cNvSpPr/>
          <p:nvPr/>
        </p:nvSpPr>
        <p:spPr>
          <a:xfrm>
            <a:off x="917808" y="1547950"/>
            <a:ext cx="864096"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49" name="TextBox 41"/>
          <p:cNvSpPr txBox="1"/>
          <p:nvPr/>
        </p:nvSpPr>
        <p:spPr>
          <a:xfrm>
            <a:off x="1192347" y="1957260"/>
            <a:ext cx="317514" cy="954107"/>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索</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引</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50" name="Rectangle: Rounded Corners 42"/>
          <p:cNvSpPr/>
          <p:nvPr/>
        </p:nvSpPr>
        <p:spPr>
          <a:xfrm>
            <a:off x="1853912" y="1547950"/>
            <a:ext cx="667817"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51" name="TextBox 43"/>
          <p:cNvSpPr txBox="1"/>
          <p:nvPr/>
        </p:nvSpPr>
        <p:spPr>
          <a:xfrm>
            <a:off x="2023704" y="1856058"/>
            <a:ext cx="335874" cy="1169551"/>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序</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列</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化</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en-US" sz="1400" b="1" dirty="0">
              <a:latin typeface="Times New Roman" panose="02020603050405020304" pitchFamily="18" charset="0"/>
              <a:ea typeface="微软雅黑" panose="020B0503020204020204" pitchFamily="34" charset="-122"/>
            </a:endParaRPr>
          </a:p>
        </p:txBody>
      </p:sp>
      <p:sp>
        <p:nvSpPr>
          <p:cNvPr id="52" name="Rectangle: Rounded Corners 44"/>
          <p:cNvSpPr/>
          <p:nvPr/>
        </p:nvSpPr>
        <p:spPr>
          <a:xfrm>
            <a:off x="2593737" y="1551463"/>
            <a:ext cx="700335" cy="173170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53" name="TextBox 45"/>
          <p:cNvSpPr txBox="1"/>
          <p:nvPr/>
        </p:nvSpPr>
        <p:spPr>
          <a:xfrm>
            <a:off x="2691521" y="2071501"/>
            <a:ext cx="546821" cy="738664"/>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工</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具</a:t>
            </a:r>
            <a:endParaRPr lang="en-US" altLang="zh-CN"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箱</a:t>
            </a:r>
            <a:endParaRPr lang="zh-CN" altLang="en-US" sz="1400" b="1" dirty="0">
              <a:latin typeface="Times New Roman" panose="02020603050405020304" pitchFamily="18" charset="0"/>
              <a:ea typeface="微软雅黑" panose="020B0503020204020204" pitchFamily="34" charset="-122"/>
            </a:endParaRPr>
          </a:p>
        </p:txBody>
      </p:sp>
      <p:sp>
        <p:nvSpPr>
          <p:cNvPr id="54" name="TextBox 48"/>
          <p:cNvSpPr txBox="1"/>
          <p:nvPr/>
        </p:nvSpPr>
        <p:spPr>
          <a:xfrm>
            <a:off x="1086273" y="6050872"/>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endParaRPr>
          </a:p>
        </p:txBody>
      </p:sp>
      <p:sp>
        <p:nvSpPr>
          <p:cNvPr id="55" name="Arrow: Up-Down 49"/>
          <p:cNvSpPr/>
          <p:nvPr/>
        </p:nvSpPr>
        <p:spPr>
          <a:xfrm>
            <a:off x="1636395" y="5688965"/>
            <a:ext cx="170180" cy="36195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56" name="矩形: 圆角 47"/>
          <p:cNvSpPr/>
          <p:nvPr/>
        </p:nvSpPr>
        <p:spPr>
          <a:xfrm>
            <a:off x="133985" y="1496695"/>
            <a:ext cx="3223895" cy="4027170"/>
          </a:xfrm>
          <a:prstGeom prst="roundRect">
            <a:avLst>
              <a:gd name="adj" fmla="val 6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endParaRPr lang="zh-CN" altLang="en-US" dirty="0"/>
          </a:p>
        </p:txBody>
      </p:sp>
      <p:sp>
        <p:nvSpPr>
          <p:cNvPr id="3" name="内容占位符 2"/>
          <p:cNvSpPr>
            <a:spLocks noGrp="1"/>
          </p:cNvSpPr>
          <p:nvPr>
            <p:ph idx="1"/>
          </p:nvPr>
        </p:nvSpPr>
        <p:spPr/>
        <p:txBody>
          <a:bodyPr>
            <a:normAutofit/>
          </a:bodyPr>
          <a:lstStyle/>
          <a:p>
            <a:r>
              <a:rPr lang="zh-CN" altLang="en-US" dirty="0"/>
              <a:t>崔江涛 教授</a:t>
            </a:r>
            <a:endParaRPr lang="en-US" altLang="zh-CN" dirty="0"/>
          </a:p>
          <a:p>
            <a:r>
              <a:rPr lang="zh-CN" altLang="en-US" dirty="0"/>
              <a:t>李辉 教授</a:t>
            </a:r>
            <a:r>
              <a:rPr lang="zh-CN" altLang="zh-CN" dirty="0"/>
              <a:t> </a:t>
            </a:r>
            <a:endParaRPr lang="en-US" altLang="zh-CN" dirty="0"/>
          </a:p>
          <a:p>
            <a:r>
              <a:rPr lang="zh-CN" altLang="en-US" dirty="0"/>
              <a:t>刘英帆 讲师</a:t>
            </a:r>
            <a:endParaRPr lang="en-US" altLang="zh-CN" dirty="0"/>
          </a:p>
          <a:p>
            <a:endParaRPr lang="en-US" altLang="zh-CN" dirty="0"/>
          </a:p>
          <a:p>
            <a:r>
              <a:rPr lang="zh-CN" altLang="en-US" sz="2000" dirty="0"/>
              <a:t>加入微信群，方便沟通</a:t>
            </a:r>
            <a:endParaRPr lang="en-US" altLang="zh-CN" sz="2000" dirty="0"/>
          </a:p>
          <a:p>
            <a:endParaRPr lang="zh-CN" altLang="en-US" dirty="0"/>
          </a:p>
        </p:txBody>
      </p:sp>
      <p:sp>
        <p:nvSpPr>
          <p:cNvPr id="4" name="灯片编号占位符 3"/>
          <p:cNvSpPr>
            <a:spLocks noGrp="1"/>
          </p:cNvSpPr>
          <p:nvPr>
            <p:ph type="sldNum" sz="quarter" idx="12"/>
          </p:nvPr>
        </p:nvSpPr>
        <p:spPr/>
        <p:txBody>
          <a:bodyPr/>
          <a:lstStyle/>
          <a:p>
            <a:fld id="{48F63A3B-78C7-47BE-AE5E-E10140E04643}" type="slidenum">
              <a:rPr lang="en-US" smtClean="0"/>
            </a:fld>
            <a:endParaRPr lang="en-US" dirty="0"/>
          </a:p>
        </p:txBody>
      </p:sp>
      <p:sp>
        <p:nvSpPr>
          <p:cNvPr id="5" name="椭圆 5"/>
          <p:cNvSpPr>
            <a:spLocks noChangeArrowheads="1"/>
          </p:cNvSpPr>
          <p:nvPr/>
        </p:nvSpPr>
        <p:spPr bwMode="auto">
          <a:xfrm>
            <a:off x="3867153" y="129885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1" y="130361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1" y="1321357"/>
            <a:ext cx="408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主讲教师</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9" name="右箭头 8"/>
          <p:cNvSpPr/>
          <p:nvPr/>
        </p:nvSpPr>
        <p:spPr>
          <a:xfrm>
            <a:off x="4074321" y="4001294"/>
            <a:ext cx="788191"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p:cNvPicPr>
            <a:picLocks noChangeAspect="1"/>
          </p:cNvPicPr>
          <p:nvPr>
            <p:custDataLst>
              <p:tags r:id="rId1"/>
            </p:custDataLst>
          </p:nvPr>
        </p:nvPicPr>
        <p:blipFill>
          <a:blip r:embed="rId2"/>
          <a:stretch>
            <a:fillRect/>
          </a:stretch>
        </p:blipFill>
        <p:spPr>
          <a:xfrm>
            <a:off x="5057775" y="770255"/>
            <a:ext cx="3457575" cy="523938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36"/>
          <p:cNvSpPr/>
          <p:nvPr/>
        </p:nvSpPr>
        <p:spPr>
          <a:xfrm>
            <a:off x="395646" y="3350508"/>
            <a:ext cx="2068195" cy="1375364"/>
          </a:xfrm>
          <a:prstGeom prst="roundRect">
            <a:avLst/>
          </a:prstGeom>
          <a:solidFill>
            <a:schemeClr val="bg1">
              <a:lumMod val="9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8" name="Rectangle: Rounded Corners 4"/>
          <p:cNvSpPr/>
          <p:nvPr/>
        </p:nvSpPr>
        <p:spPr>
          <a:xfrm>
            <a:off x="395646" y="1341495"/>
            <a:ext cx="2068195" cy="1990351"/>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9" name="Flowchart: Magnetic Disk 8"/>
          <p:cNvSpPr/>
          <p:nvPr/>
        </p:nvSpPr>
        <p:spPr>
          <a:xfrm>
            <a:off x="251630" y="5301934"/>
            <a:ext cx="2304256" cy="100053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5" name="TextBox 27"/>
          <p:cNvSpPr txBox="1"/>
          <p:nvPr/>
        </p:nvSpPr>
        <p:spPr>
          <a:xfrm>
            <a:off x="616440" y="1002941"/>
            <a:ext cx="1651414" cy="338554"/>
          </a:xfrm>
          <a:prstGeom prst="rect">
            <a:avLst/>
          </a:prstGeom>
          <a:noFill/>
        </p:spPr>
        <p:txBody>
          <a:bodyPr wrap="square" rtlCol="0">
            <a:spAutoFit/>
          </a:bodyPr>
          <a:lstStyle/>
          <a:p>
            <a:pPr algn="ctr"/>
            <a:r>
              <a:rPr lang="en-US" sz="1600" b="1" dirty="0">
                <a:latin typeface="Times New Roman" panose="02020603050405020304" pitchFamily="18" charset="0"/>
                <a:ea typeface="微软雅黑" panose="020B0503020204020204" pitchFamily="34" charset="-122"/>
              </a:rPr>
              <a:t>DBMS</a:t>
            </a:r>
            <a:r>
              <a:rPr lang="zh-CN" altLang="en-US" sz="1600" b="1" dirty="0">
                <a:latin typeface="Times New Roman" panose="02020603050405020304" pitchFamily="18" charset="0"/>
                <a:ea typeface="微软雅黑" panose="020B0503020204020204" pitchFamily="34" charset="-122"/>
              </a:rPr>
              <a:t>实例</a:t>
            </a:r>
            <a:endParaRPr lang="en-US" sz="1600" b="1" dirty="0">
              <a:latin typeface="Times New Roman" panose="02020603050405020304" pitchFamily="18" charset="0"/>
              <a:ea typeface="微软雅黑" panose="020B0503020204020204" pitchFamily="34" charset="-122"/>
            </a:endParaRPr>
          </a:p>
        </p:txBody>
      </p:sp>
      <p:sp>
        <p:nvSpPr>
          <p:cNvPr id="26" name="TextBox 28"/>
          <p:cNvSpPr txBox="1"/>
          <p:nvPr/>
        </p:nvSpPr>
        <p:spPr>
          <a:xfrm>
            <a:off x="574845" y="5305462"/>
            <a:ext cx="1657826"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sp>
        <p:nvSpPr>
          <p:cNvPr id="29" name="TextBox 32"/>
          <p:cNvSpPr txBox="1"/>
          <p:nvPr/>
        </p:nvSpPr>
        <p:spPr>
          <a:xfrm>
            <a:off x="395646" y="5725271"/>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a:t>
            </a:r>
            <a:endParaRPr lang="en-US" sz="1400" dirty="0">
              <a:latin typeface="Times New Roman" panose="02020603050405020304" pitchFamily="18" charset="0"/>
              <a:ea typeface="微软雅黑" panose="020B0503020204020204" pitchFamily="34" charset="-122"/>
            </a:endParaRPr>
          </a:p>
          <a:p>
            <a:pPr algn="ctr"/>
            <a:r>
              <a:rPr lang="zh-CN" altLang="en-US" sz="1400" dirty="0">
                <a:latin typeface="Times New Roman" panose="02020603050405020304" pitchFamily="18" charset="0"/>
                <a:ea typeface="微软雅黑" panose="020B0503020204020204" pitchFamily="34" charset="-122"/>
              </a:rPr>
              <a:t>控制文件</a:t>
            </a:r>
            <a:endParaRPr lang="en-US" sz="1400" dirty="0">
              <a:latin typeface="Times New Roman" panose="02020603050405020304" pitchFamily="18" charset="0"/>
              <a:ea typeface="微软雅黑" panose="020B0503020204020204" pitchFamily="34" charset="-122"/>
            </a:endParaRPr>
          </a:p>
        </p:txBody>
      </p:sp>
      <p:sp>
        <p:nvSpPr>
          <p:cNvPr id="30" name="Arrow: Up-Down 33"/>
          <p:cNvSpPr/>
          <p:nvPr/>
        </p:nvSpPr>
        <p:spPr>
          <a:xfrm>
            <a:off x="1331750" y="4725870"/>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1" name="TextBox 31"/>
          <p:cNvSpPr txBox="1"/>
          <p:nvPr/>
        </p:nvSpPr>
        <p:spPr>
          <a:xfrm>
            <a:off x="1001580" y="2044283"/>
            <a:ext cx="856324" cy="584775"/>
          </a:xfrm>
          <a:prstGeom prst="rect">
            <a:avLst/>
          </a:prstGeom>
          <a:noFill/>
        </p:spPr>
        <p:txBody>
          <a:bodyPr wrap="square" rtlCol="0">
            <a:spAutoFit/>
          </a:bodyPr>
          <a:lstStyle/>
          <a:p>
            <a:pPr algn="ctr"/>
            <a:r>
              <a:rPr lang="en-US" sz="1600" b="1" dirty="0">
                <a:latin typeface="Times New Roman" panose="02020603050405020304" pitchFamily="18" charset="0"/>
                <a:ea typeface="微软雅黑" panose="020B0503020204020204" pitchFamily="34" charset="-122"/>
              </a:rPr>
              <a:t>SQL</a:t>
            </a:r>
            <a:endParaRPr lang="en-US" sz="1600" b="1" dirty="0">
              <a:latin typeface="Times New Roman" panose="02020603050405020304" pitchFamily="18" charset="0"/>
              <a:ea typeface="微软雅黑" panose="020B0503020204020204" pitchFamily="34" charset="-122"/>
            </a:endParaRPr>
          </a:p>
          <a:p>
            <a:pPr algn="ctr"/>
            <a:r>
              <a:rPr lang="zh-CN" altLang="en-US" sz="1600" b="1" dirty="0">
                <a:latin typeface="Times New Roman" panose="02020603050405020304" pitchFamily="18" charset="0"/>
                <a:ea typeface="微软雅黑" panose="020B0503020204020204" pitchFamily="34" charset="-122"/>
              </a:rPr>
              <a:t>引擎</a:t>
            </a:r>
            <a:endParaRPr lang="en-US" sz="1600" b="1" dirty="0">
              <a:latin typeface="Times New Roman" panose="02020603050405020304" pitchFamily="18" charset="0"/>
              <a:ea typeface="微软雅黑" panose="020B0503020204020204" pitchFamily="34" charset="-122"/>
            </a:endParaRPr>
          </a:p>
        </p:txBody>
      </p:sp>
      <p:sp>
        <p:nvSpPr>
          <p:cNvPr id="32" name="TextBox 35"/>
          <p:cNvSpPr txBox="1"/>
          <p:nvPr/>
        </p:nvSpPr>
        <p:spPr>
          <a:xfrm>
            <a:off x="1051578" y="3730951"/>
            <a:ext cx="756328" cy="58477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存储引擎</a:t>
            </a:r>
            <a:endParaRPr lang="en-US" sz="1600" b="1" dirty="0">
              <a:latin typeface="Times New Roman" panose="02020603050405020304" pitchFamily="18" charset="0"/>
              <a:ea typeface="微软雅黑" panose="020B0503020204020204" pitchFamily="34" charset="-122"/>
            </a:endParaRPr>
          </a:p>
        </p:txBody>
      </p:sp>
      <p:sp>
        <p:nvSpPr>
          <p:cNvPr id="36" name="Rectangle: Rounded Corners 38"/>
          <p:cNvSpPr/>
          <p:nvPr/>
        </p:nvSpPr>
        <p:spPr>
          <a:xfrm>
            <a:off x="2555240" y="1341755"/>
            <a:ext cx="837565" cy="3384550"/>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7" name="TextBox 39"/>
          <p:cNvSpPr txBox="1"/>
          <p:nvPr/>
        </p:nvSpPr>
        <p:spPr>
          <a:xfrm>
            <a:off x="2724785" y="2347595"/>
            <a:ext cx="49847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垂</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直</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组</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件</a:t>
            </a:r>
            <a:endParaRPr lang="en-US" sz="1400" b="1" dirty="0">
              <a:latin typeface="Times New Roman" panose="02020603050405020304" pitchFamily="18" charset="0"/>
              <a:ea typeface="微软雅黑" panose="020B0503020204020204" pitchFamily="34" charset="-122"/>
            </a:endParaRPr>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垂直服务部件</a:t>
            </a:r>
            <a:endParaRPr lang="zh-CN" altLang="en-US" sz="2800" b="1" dirty="0">
              <a:latin typeface="Times New Roman" panose="02020603050405020304" pitchFamily="18" charset="0"/>
            </a:endParaRPr>
          </a:p>
        </p:txBody>
      </p:sp>
      <p:sp>
        <p:nvSpPr>
          <p:cNvPr id="4" name="椭圆 5"/>
          <p:cNvSpPr>
            <a:spLocks noChangeArrowheads="1"/>
          </p:cNvSpPr>
          <p:nvPr/>
        </p:nvSpPr>
        <p:spPr bwMode="auto">
          <a:xfrm>
            <a:off x="7587935" y="88551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矩形 6"/>
          <p:cNvSpPr>
            <a:spLocks noChangeArrowheads="1"/>
          </p:cNvSpPr>
          <p:nvPr/>
        </p:nvSpPr>
        <p:spPr bwMode="auto">
          <a:xfrm>
            <a:off x="3720783" y="89027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文本框 10"/>
          <p:cNvSpPr txBox="1">
            <a:spLocks noChangeArrowheads="1"/>
          </p:cNvSpPr>
          <p:nvPr/>
        </p:nvSpPr>
        <p:spPr bwMode="auto">
          <a:xfrm>
            <a:off x="3720783" y="89023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垂直服务部件</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3" name="矩形 32"/>
          <p:cNvSpPr/>
          <p:nvPr/>
        </p:nvSpPr>
        <p:spPr>
          <a:xfrm>
            <a:off x="3721100" y="1609725"/>
            <a:ext cx="5007610" cy="4010025"/>
          </a:xfrm>
          <a:prstGeom prst="rect">
            <a:avLst/>
          </a:prstGeom>
        </p:spPr>
        <p:txBody>
          <a:bodyPr wrap="square">
            <a:spAutoFit/>
          </a:bodyPr>
          <a:lstStyle/>
          <a:p>
            <a:pPr marL="285750" indent="-285750" fontAlgn="auto">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垂直服务部件通常横跨</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引擎和存储引擎；</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fontAlgn="auto">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事务服务</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n"/>
              <a:defRPr/>
            </a:pPr>
            <a:r>
              <a:rPr lang="zh-CN" altLang="en-US" sz="1400"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有关事务的管理，包括事务的开始、结束、写日志记录等；</a:t>
            </a:r>
            <a:endParaRPr lang="zh-CN" altLang="en-US" sz="1400"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fontAlgn="auto">
              <a:lnSpc>
                <a:spcPct val="100000"/>
              </a:lnSpc>
              <a:buFont typeface="Wingdings" panose="05000000000000000000" charset="0"/>
              <a:buChar char="n"/>
              <a:defRPr/>
            </a:pPr>
            <a:r>
              <a:rPr lang="zh-CN" altLang="en-US" sz="1400"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事务的开始和结束时在</a:t>
            </a:r>
            <a:r>
              <a:rPr lang="en-US" altLang="zh-CN" sz="1400"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1400"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引擎完成的，很多任务是在存储引擎完成的；</a:t>
            </a:r>
            <a:endParaRPr lang="zh-CN" altLang="en-US" sz="1400"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仪器服务</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n"/>
              <a:defRPr/>
            </a:pPr>
            <a:r>
              <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rPr>
              <a:t>数据库包含很多计数器，记录数据库运行的行为数据；</a:t>
            </a:r>
            <a:endPar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fontAlgn="auto">
              <a:lnSpc>
                <a:spcPct val="100000"/>
              </a:lnSpc>
              <a:buFont typeface="Wingdings" panose="05000000000000000000" charset="0"/>
              <a:buChar char="n"/>
              <a:defRPr/>
            </a:pPr>
            <a:r>
              <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rPr>
              <a:t>例如增删改SQL语句的数量、缓存命中率等；</a:t>
            </a:r>
            <a:endPar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fontAlgn="auto">
              <a:lnSpc>
                <a:spcPct val="100000"/>
              </a:lnSpc>
              <a:buFont typeface="Wingdings" panose="05000000000000000000" charset="0"/>
              <a:buChar char="n"/>
              <a:defRPr/>
            </a:pPr>
            <a:r>
              <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rPr>
              <a:t>这些行为数据即涉及SQL引擎，也涉及存储引擎；</a:t>
            </a:r>
            <a:endPar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负载服务</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l" fontAlgn="auto">
              <a:lnSpc>
                <a:spcPct val="100000"/>
              </a:lnSpc>
              <a:buClrTx/>
              <a:buSzTx/>
              <a:buFont typeface="Wingdings" panose="05000000000000000000" charset="0"/>
              <a:buChar char="n"/>
              <a:defRPr/>
            </a:pPr>
            <a:r>
              <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rPr>
              <a:t>数据库允许用户从业务出发来定义负载，设置不同事务（TP、批量作业和AP）的优先级；</a:t>
            </a:r>
            <a:endPar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fontAlgn="auto">
              <a:lnSpc>
                <a:spcPct val="100000"/>
              </a:lnSpc>
              <a:buClrTx/>
              <a:buSzTx/>
              <a:buFont typeface="Wingdings" panose="05000000000000000000" charset="0"/>
              <a:buChar char="n"/>
              <a:defRPr/>
            </a:pPr>
            <a:r>
              <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rPr>
              <a:t>因此，需要赋予负载服务一定的权限来保证优先级的执行；</a:t>
            </a:r>
            <a:endPar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36"/>
          <p:cNvSpPr/>
          <p:nvPr/>
        </p:nvSpPr>
        <p:spPr>
          <a:xfrm>
            <a:off x="395646" y="3350508"/>
            <a:ext cx="2068195" cy="1375364"/>
          </a:xfrm>
          <a:prstGeom prst="roundRect">
            <a:avLst/>
          </a:prstGeom>
          <a:solidFill>
            <a:schemeClr val="bg1">
              <a:lumMod val="9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8" name="Rectangle: Rounded Corners 4"/>
          <p:cNvSpPr/>
          <p:nvPr/>
        </p:nvSpPr>
        <p:spPr>
          <a:xfrm>
            <a:off x="395646" y="1341495"/>
            <a:ext cx="2068195" cy="1990351"/>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9" name="Flowchart: Magnetic Disk 8"/>
          <p:cNvSpPr/>
          <p:nvPr/>
        </p:nvSpPr>
        <p:spPr>
          <a:xfrm>
            <a:off x="251630" y="5301934"/>
            <a:ext cx="2304256" cy="100053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5" name="TextBox 27"/>
          <p:cNvSpPr txBox="1"/>
          <p:nvPr/>
        </p:nvSpPr>
        <p:spPr>
          <a:xfrm>
            <a:off x="616440" y="1002941"/>
            <a:ext cx="1651414" cy="338554"/>
          </a:xfrm>
          <a:prstGeom prst="rect">
            <a:avLst/>
          </a:prstGeom>
          <a:noFill/>
        </p:spPr>
        <p:txBody>
          <a:bodyPr wrap="square" rtlCol="0">
            <a:spAutoFit/>
          </a:bodyPr>
          <a:lstStyle/>
          <a:p>
            <a:pPr algn="ctr"/>
            <a:r>
              <a:rPr lang="en-US" sz="1600" b="1" dirty="0">
                <a:latin typeface="Times New Roman" panose="02020603050405020304" pitchFamily="18" charset="0"/>
                <a:ea typeface="微软雅黑" panose="020B0503020204020204" pitchFamily="34" charset="-122"/>
              </a:rPr>
              <a:t>DBMS</a:t>
            </a:r>
            <a:r>
              <a:rPr lang="zh-CN" altLang="en-US" sz="1600" b="1" dirty="0">
                <a:latin typeface="Times New Roman" panose="02020603050405020304" pitchFamily="18" charset="0"/>
                <a:ea typeface="微软雅黑" panose="020B0503020204020204" pitchFamily="34" charset="-122"/>
              </a:rPr>
              <a:t>实例</a:t>
            </a:r>
            <a:endParaRPr lang="en-US" sz="1600" b="1" dirty="0">
              <a:latin typeface="Times New Roman" panose="02020603050405020304" pitchFamily="18" charset="0"/>
              <a:ea typeface="微软雅黑" panose="020B0503020204020204" pitchFamily="34" charset="-122"/>
            </a:endParaRPr>
          </a:p>
        </p:txBody>
      </p:sp>
      <p:sp>
        <p:nvSpPr>
          <p:cNvPr id="26" name="TextBox 28"/>
          <p:cNvSpPr txBox="1"/>
          <p:nvPr/>
        </p:nvSpPr>
        <p:spPr>
          <a:xfrm>
            <a:off x="574845" y="5305462"/>
            <a:ext cx="1657826"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sp>
        <p:nvSpPr>
          <p:cNvPr id="29" name="TextBox 32"/>
          <p:cNvSpPr txBox="1"/>
          <p:nvPr/>
        </p:nvSpPr>
        <p:spPr>
          <a:xfrm>
            <a:off x="395646" y="5725271"/>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a:t>
            </a:r>
            <a:endParaRPr lang="en-US" sz="1400" dirty="0">
              <a:latin typeface="Times New Roman" panose="02020603050405020304" pitchFamily="18" charset="0"/>
              <a:ea typeface="微软雅黑" panose="020B0503020204020204" pitchFamily="34" charset="-122"/>
            </a:endParaRPr>
          </a:p>
          <a:p>
            <a:pPr algn="ctr"/>
            <a:r>
              <a:rPr lang="zh-CN" altLang="en-US" sz="1400" dirty="0">
                <a:latin typeface="Times New Roman" panose="02020603050405020304" pitchFamily="18" charset="0"/>
                <a:ea typeface="微软雅黑" panose="020B0503020204020204" pitchFamily="34" charset="-122"/>
              </a:rPr>
              <a:t>控制文件</a:t>
            </a:r>
            <a:endParaRPr lang="en-US" sz="1400" dirty="0">
              <a:latin typeface="Times New Roman" panose="02020603050405020304" pitchFamily="18" charset="0"/>
              <a:ea typeface="微软雅黑" panose="020B0503020204020204" pitchFamily="34" charset="-122"/>
            </a:endParaRPr>
          </a:p>
        </p:txBody>
      </p:sp>
      <p:sp>
        <p:nvSpPr>
          <p:cNvPr id="30" name="Arrow: Up-Down 33"/>
          <p:cNvSpPr/>
          <p:nvPr/>
        </p:nvSpPr>
        <p:spPr>
          <a:xfrm>
            <a:off x="1331750" y="4725870"/>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1" name="TextBox 31"/>
          <p:cNvSpPr txBox="1"/>
          <p:nvPr/>
        </p:nvSpPr>
        <p:spPr>
          <a:xfrm>
            <a:off x="1001580" y="2044283"/>
            <a:ext cx="856324" cy="584775"/>
          </a:xfrm>
          <a:prstGeom prst="rect">
            <a:avLst/>
          </a:prstGeom>
          <a:noFill/>
        </p:spPr>
        <p:txBody>
          <a:bodyPr wrap="square" rtlCol="0">
            <a:spAutoFit/>
          </a:bodyPr>
          <a:lstStyle/>
          <a:p>
            <a:pPr algn="ctr"/>
            <a:r>
              <a:rPr lang="en-US" sz="1600" b="1" dirty="0">
                <a:latin typeface="Times New Roman" panose="02020603050405020304" pitchFamily="18" charset="0"/>
                <a:ea typeface="微软雅黑" panose="020B0503020204020204" pitchFamily="34" charset="-122"/>
              </a:rPr>
              <a:t>SQL</a:t>
            </a:r>
            <a:endParaRPr lang="en-US" sz="1600" b="1" dirty="0">
              <a:latin typeface="Times New Roman" panose="02020603050405020304" pitchFamily="18" charset="0"/>
              <a:ea typeface="微软雅黑" panose="020B0503020204020204" pitchFamily="34" charset="-122"/>
            </a:endParaRPr>
          </a:p>
          <a:p>
            <a:pPr algn="ctr"/>
            <a:r>
              <a:rPr lang="zh-CN" altLang="en-US" sz="1600" b="1" dirty="0">
                <a:latin typeface="Times New Roman" panose="02020603050405020304" pitchFamily="18" charset="0"/>
                <a:ea typeface="微软雅黑" panose="020B0503020204020204" pitchFamily="34" charset="-122"/>
              </a:rPr>
              <a:t>引擎</a:t>
            </a:r>
            <a:endParaRPr lang="en-US" sz="1600" b="1" dirty="0">
              <a:latin typeface="Times New Roman" panose="02020603050405020304" pitchFamily="18" charset="0"/>
              <a:ea typeface="微软雅黑" panose="020B0503020204020204" pitchFamily="34" charset="-122"/>
            </a:endParaRPr>
          </a:p>
        </p:txBody>
      </p:sp>
      <p:sp>
        <p:nvSpPr>
          <p:cNvPr id="32" name="TextBox 35"/>
          <p:cNvSpPr txBox="1"/>
          <p:nvPr/>
        </p:nvSpPr>
        <p:spPr>
          <a:xfrm>
            <a:off x="1051578" y="3730951"/>
            <a:ext cx="756328" cy="58477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存储引擎</a:t>
            </a:r>
            <a:endParaRPr lang="en-US" sz="1600" b="1" dirty="0">
              <a:latin typeface="Times New Roman" panose="02020603050405020304" pitchFamily="18" charset="0"/>
              <a:ea typeface="微软雅黑" panose="020B0503020204020204" pitchFamily="34" charset="-122"/>
            </a:endParaRPr>
          </a:p>
        </p:txBody>
      </p:sp>
      <p:sp>
        <p:nvSpPr>
          <p:cNvPr id="36" name="Rectangle: Rounded Corners 38"/>
          <p:cNvSpPr/>
          <p:nvPr/>
        </p:nvSpPr>
        <p:spPr>
          <a:xfrm>
            <a:off x="2555240" y="1341755"/>
            <a:ext cx="837565" cy="3384550"/>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7" name="TextBox 39"/>
          <p:cNvSpPr txBox="1"/>
          <p:nvPr/>
        </p:nvSpPr>
        <p:spPr>
          <a:xfrm>
            <a:off x="2724785" y="2347595"/>
            <a:ext cx="49847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微软雅黑" panose="020B0503020204020204" pitchFamily="34" charset="-122"/>
              </a:rPr>
              <a:t>垂</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直</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服</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务</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组</a:t>
            </a:r>
            <a:endParaRPr lang="zh-CN" altLang="en-US" sz="1400" b="1" dirty="0">
              <a:latin typeface="Times New Roman" panose="02020603050405020304" pitchFamily="18" charset="0"/>
              <a:ea typeface="微软雅黑" panose="020B0503020204020204" pitchFamily="34" charset="-122"/>
            </a:endParaRPr>
          </a:p>
          <a:p>
            <a:pPr algn="ctr"/>
            <a:r>
              <a:rPr lang="zh-CN" altLang="en-US" sz="1400" b="1" dirty="0">
                <a:latin typeface="Times New Roman" panose="02020603050405020304" pitchFamily="18" charset="0"/>
                <a:ea typeface="微软雅黑" panose="020B0503020204020204" pitchFamily="34" charset="-122"/>
              </a:rPr>
              <a:t>件</a:t>
            </a:r>
            <a:endParaRPr lang="en-US" sz="1400" b="1" dirty="0">
              <a:latin typeface="Times New Roman" panose="02020603050405020304" pitchFamily="18" charset="0"/>
              <a:ea typeface="微软雅黑" panose="020B0503020204020204" pitchFamily="34" charset="-122"/>
            </a:endParaRPr>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垂直服务部件</a:t>
            </a:r>
            <a:endParaRPr lang="zh-CN" altLang="en-US" sz="2800" b="1" dirty="0">
              <a:latin typeface="Times New Roman" panose="02020603050405020304" pitchFamily="18" charset="0"/>
            </a:endParaRPr>
          </a:p>
        </p:txBody>
      </p:sp>
      <p:sp>
        <p:nvSpPr>
          <p:cNvPr id="4" name="椭圆 5"/>
          <p:cNvSpPr>
            <a:spLocks noChangeArrowheads="1"/>
          </p:cNvSpPr>
          <p:nvPr/>
        </p:nvSpPr>
        <p:spPr bwMode="auto">
          <a:xfrm>
            <a:off x="7587935" y="88551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矩形 6"/>
          <p:cNvSpPr>
            <a:spLocks noChangeArrowheads="1"/>
          </p:cNvSpPr>
          <p:nvPr/>
        </p:nvSpPr>
        <p:spPr bwMode="auto">
          <a:xfrm>
            <a:off x="3720783" y="89027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文本框 10"/>
          <p:cNvSpPr txBox="1">
            <a:spLocks noChangeArrowheads="1"/>
          </p:cNvSpPr>
          <p:nvPr/>
        </p:nvSpPr>
        <p:spPr bwMode="auto">
          <a:xfrm>
            <a:off x="3720783" y="89023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垂直服务部件</a:t>
            </a:r>
            <a:endParaRPr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33" name="矩形 32"/>
          <p:cNvSpPr/>
          <p:nvPr/>
        </p:nvSpPr>
        <p:spPr>
          <a:xfrm>
            <a:off x="3721100" y="1609725"/>
            <a:ext cx="5007610" cy="2814955"/>
          </a:xfrm>
          <a:prstGeom prst="rect">
            <a:avLst/>
          </a:prstGeom>
        </p:spPr>
        <p:txBody>
          <a:bodyPr wrap="square">
            <a:spAutoFit/>
          </a:bodyPr>
          <a:lstStyle/>
          <a:p>
            <a:pPr marL="285750" indent="-285750" fontAlgn="auto">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分布式服务</a:t>
            </a:r>
            <a:endPar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fontAlgn="auto">
              <a:lnSpc>
                <a:spcPct val="100000"/>
              </a:lnSpc>
              <a:buFont typeface="Wingdings" panose="05000000000000000000" charset="0"/>
              <a:buChar char="n"/>
              <a:defRPr/>
            </a:pPr>
            <a:r>
              <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rPr>
              <a:t>分布式环境下，数据库会对一些数据进行复制；</a:t>
            </a:r>
            <a:endPar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fontAlgn="auto">
              <a:lnSpc>
                <a:spcPct val="100000"/>
              </a:lnSpc>
              <a:buFont typeface="Wingdings" panose="05000000000000000000" charset="0"/>
              <a:buChar char="n"/>
              <a:defRPr/>
            </a:pPr>
            <a:r>
              <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rPr>
              <a:t>例如浪潮的ZNBase有一个分布式层，它和存储引擎交互，并决定数据的存放位置；同时，SQL引擎通过它来访问相关数据；</a:t>
            </a:r>
            <a:endPar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高可用性</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业务连续性</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(HA/BC)</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服务</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l" fontAlgn="auto">
              <a:lnSpc>
                <a:spcPct val="100000"/>
              </a:lnSpc>
              <a:buClrTx/>
              <a:buSzTx/>
              <a:buFont typeface="Wingdings" panose="05000000000000000000" charset="0"/>
              <a:buChar char="n"/>
              <a:defRPr/>
            </a:pPr>
            <a:r>
              <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rPr>
              <a:t>分布式架构中，分布式层与数据复制可以满足相关功能；</a:t>
            </a:r>
            <a:endPar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fontAlgn="auto">
              <a:lnSpc>
                <a:spcPct val="100000"/>
              </a:lnSpc>
              <a:buClrTx/>
              <a:buSzTx/>
              <a:buFont typeface="Wingdings" panose="05000000000000000000" charset="0"/>
              <a:buChar char="n"/>
              <a:defRPr/>
            </a:pPr>
            <a:r>
              <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rPr>
              <a:t>在非分布式架构中，需要另外的服务来复制日志到别的站点，从而满足高可用性和业务连续性；</a:t>
            </a:r>
            <a:endParaRPr lang="zh-CN" altLang="en-US" sz="1400" kern="1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其它。。。</a:t>
            </a:r>
            <a:endPar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62087" y="1189553"/>
            <a:ext cx="5697245" cy="1938020"/>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l"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总体环境</a:t>
            </a:r>
            <a:endParaRPr lang="zh-CN" altLang="en-US" sz="2000" dirty="0">
              <a:solidFill>
                <a:schemeClr val="accent3"/>
              </a:solidFill>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SQL引擎</a:t>
            </a:r>
            <a:endParaRPr lang="zh-CN" altLang="en-US" sz="2000" dirty="0">
              <a:solidFill>
                <a:schemeClr val="accent3"/>
              </a:solidFill>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solidFill>
                  <a:schemeClr val="accent3"/>
                </a:solidFill>
                <a:latin typeface="微软雅黑" panose="020B0503020204020204" pitchFamily="34" charset="-122"/>
                <a:ea typeface="微软雅黑" panose="020B0503020204020204" pitchFamily="34" charset="-122"/>
              </a:rPr>
              <a:t>存储引擎</a:t>
            </a:r>
            <a:endParaRPr lang="zh-CN" altLang="en-US" sz="20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多节点数据库</a:t>
            </a:r>
            <a:endParaRPr lang="zh-CN" altLang="en-US" sz="2000" dirty="0">
              <a:latin typeface="微软雅黑" panose="020B0503020204020204" pitchFamily="34" charset="-122"/>
              <a:ea typeface="微软雅黑" panose="020B0503020204020204" pitchFamily="34" charset="-122"/>
            </a:endParaRPr>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微软雅黑" panose="020B0503020204020204" pitchFamily="34" charset="-122"/>
                <a:ea typeface="微软雅黑" panose="020B0503020204020204" pitchFamily="34" charset="-122"/>
              </a:rPr>
              <a:t>二、关系数据库的内部架构</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多节点数据库</a:t>
            </a:r>
            <a:endParaRPr lang="zh-CN" altLang="en-US" sz="2800" b="1" dirty="0">
              <a:latin typeface="Times New Roman" panose="02020603050405020304" pitchFamily="18" charset="0"/>
            </a:endParaRPr>
          </a:p>
        </p:txBody>
      </p:sp>
      <p:sp>
        <p:nvSpPr>
          <p:cNvPr id="54" name="矩形 53"/>
          <p:cNvSpPr/>
          <p:nvPr/>
        </p:nvSpPr>
        <p:spPr>
          <a:xfrm>
            <a:off x="758827" y="876042"/>
            <a:ext cx="7503096" cy="294322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单节点服务器存在不足：</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单个服务器的</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CPU</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性能和存储容量受限，能够处理的并发事务量和数据规模受限，不具备高可扩展性；</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在容灾和意外场景下，不具备高可用性；</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多节点服务器应运而生：</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数据存储在多个服务器，计算也可以在多个服务器上并发进行，可以满足高可扩展性和高可用性；</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集群架构</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：共享一切（share everything），即多节点之间共享数据库所有数据，每个节点能访问和处理数据库中所有数据；</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分布式架构</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：无共享（share nothing），数据库数据分布到不同节点，并且数据不能共享，但是元数据是共享的；</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集群架构（</a:t>
            </a:r>
            <a:r>
              <a:rPr lang="zh-CN" altLang="en-US" sz="2800" b="1" dirty="0">
                <a:latin typeface="Times New Roman" panose="02020603050405020304" pitchFamily="18" charset="0"/>
                <a:cs typeface="Times New Roman" panose="02020603050405020304" pitchFamily="18" charset="0"/>
              </a:rPr>
              <a:t>share-everything</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
        <p:nvSpPr>
          <p:cNvPr id="7" name="Rectangle: Rounded Corners 4"/>
          <p:cNvSpPr/>
          <p:nvPr/>
        </p:nvSpPr>
        <p:spPr>
          <a:xfrm>
            <a:off x="2089785" y="935355"/>
            <a:ext cx="1476375" cy="199009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5" name="文本框 4"/>
          <p:cNvSpPr txBox="1"/>
          <p:nvPr/>
        </p:nvSpPr>
        <p:spPr>
          <a:xfrm>
            <a:off x="7793111" y="2053557"/>
            <a:ext cx="1359668" cy="1815882"/>
          </a:xfrm>
          <a:prstGeom prst="rect">
            <a:avLst/>
          </a:prstGeom>
          <a:noFill/>
        </p:spPr>
        <p:txBody>
          <a:bodyPr wrap="none" rtlCol="0">
            <a:spAutoFit/>
          </a:bodyPr>
          <a:lstStyle/>
          <a:p>
            <a:pPr algn="ctr"/>
            <a:r>
              <a:rPr lang="zh-CN" altLang="en-US" sz="1600" dirty="0">
                <a:latin typeface="Times New Roman" panose="02020603050405020304" pitchFamily="18" charset="0"/>
                <a:ea typeface="微软雅黑" panose="020B0503020204020204" pitchFamily="34" charset="-122"/>
              </a:rPr>
              <a:t>胖</a:t>
            </a:r>
            <a:r>
              <a:rPr lang="en-US" altLang="zh-CN"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瘦</a:t>
            </a:r>
            <a:r>
              <a:rPr lang="en-US" altLang="zh-CN"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客户端</a:t>
            </a:r>
            <a:endParaRPr lang="en-US" altLang="zh-CN" sz="1600" dirty="0">
              <a:latin typeface="Times New Roman" panose="02020603050405020304" pitchFamily="18" charset="0"/>
              <a:ea typeface="微软雅黑" panose="020B0503020204020204" pitchFamily="34" charset="-122"/>
            </a:endParaRPr>
          </a:p>
          <a:p>
            <a:pPr algn="ctr"/>
            <a:endParaRPr lang="en-US" altLang="zh-CN" sz="1600" dirty="0">
              <a:latin typeface="Times New Roman" panose="02020603050405020304" pitchFamily="18" charset="0"/>
              <a:ea typeface="微软雅黑" panose="020B0503020204020204" pitchFamily="34" charset="-122"/>
            </a:endParaRPr>
          </a:p>
          <a:p>
            <a:pPr algn="ct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笔记本电脑</a:t>
            </a:r>
            <a:endParaRPr lang="en-US" altLang="zh-CN" sz="1600" dirty="0">
              <a:latin typeface="Times New Roman" panose="02020603050405020304" pitchFamily="18" charset="0"/>
              <a:ea typeface="微软雅黑" panose="020B0503020204020204" pitchFamily="34" charset="-122"/>
            </a:endParaRPr>
          </a:p>
          <a:p>
            <a:pPr algn="ctr"/>
            <a:r>
              <a:rPr lang="en-US" altLang="zh-CN" sz="1600" dirty="0">
                <a:latin typeface="Times New Roman" panose="02020603050405020304" pitchFamily="18" charset="0"/>
                <a:ea typeface="微软雅黑" panose="020B0503020204020204" pitchFamily="34" charset="-122"/>
              </a:rPr>
              <a:t>ATM</a:t>
            </a: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平板设备</a:t>
            </a:r>
            <a:endParaRPr lang="en-US" altLang="zh-CN" sz="1600" dirty="0">
              <a:latin typeface="Times New Roman" panose="02020603050405020304" pitchFamily="18" charset="0"/>
              <a:ea typeface="微软雅黑" panose="020B0503020204020204" pitchFamily="34" charset="-122"/>
            </a:endParaRPr>
          </a:p>
          <a:p>
            <a:pPr algn="ctr"/>
            <a:r>
              <a:rPr lang="zh-CN" altLang="en-US" sz="1600" dirty="0">
                <a:latin typeface="Times New Roman" panose="02020603050405020304" pitchFamily="18" charset="0"/>
                <a:ea typeface="微软雅黑" panose="020B0503020204020204" pitchFamily="34" charset="-122"/>
              </a:rPr>
              <a:t>其他设备</a:t>
            </a:r>
            <a:endParaRPr lang="zh-CN" altLang="en-US" sz="1600" dirty="0">
              <a:latin typeface="Times New Roman" panose="02020603050405020304" pitchFamily="18" charset="0"/>
              <a:ea typeface="微软雅黑" panose="020B0503020204020204" pitchFamily="34" charset="-122"/>
            </a:endParaRPr>
          </a:p>
        </p:txBody>
      </p:sp>
      <p:sp>
        <p:nvSpPr>
          <p:cNvPr id="9" name="Flowchart: Magnetic Disk 8"/>
          <p:cNvSpPr/>
          <p:nvPr/>
        </p:nvSpPr>
        <p:spPr>
          <a:xfrm>
            <a:off x="578485" y="5196840"/>
            <a:ext cx="2294890" cy="96456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cxnSp>
        <p:nvCxnSpPr>
          <p:cNvPr id="10" name="Straight Arrow Connector 11"/>
          <p:cNvCxnSpPr/>
          <p:nvPr/>
        </p:nvCxnSpPr>
        <p:spPr>
          <a:xfrm>
            <a:off x="3827780" y="2148840"/>
            <a:ext cx="266446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2"/>
          <p:cNvSpPr txBox="1"/>
          <p:nvPr/>
        </p:nvSpPr>
        <p:spPr>
          <a:xfrm>
            <a:off x="4382211" y="1695319"/>
            <a:ext cx="1643399" cy="338554"/>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数据库连接</a:t>
            </a:r>
            <a:endParaRPr lang="en-US" sz="1600" b="1" dirty="0">
              <a:latin typeface="Times New Roman" panose="02020603050405020304" pitchFamily="18" charset="0"/>
              <a:ea typeface="微软雅黑" panose="020B0503020204020204" pitchFamily="34" charset="-122"/>
            </a:endParaRPr>
          </a:p>
        </p:txBody>
      </p:sp>
      <p:sp>
        <p:nvSpPr>
          <p:cNvPr id="13" name="TextBox 13"/>
          <p:cNvSpPr txBox="1"/>
          <p:nvPr/>
        </p:nvSpPr>
        <p:spPr>
          <a:xfrm>
            <a:off x="3119429" y="2203406"/>
            <a:ext cx="3810659" cy="583565"/>
          </a:xfrm>
          <a:prstGeom prst="rect">
            <a:avLst/>
          </a:prstGeom>
          <a:noFill/>
        </p:spPr>
        <p:txBody>
          <a:bodyPr wrap="square" rtlCol="0">
            <a:spAutoFit/>
          </a:bodyPr>
          <a:lstStyle/>
          <a:p>
            <a:pPr algn="ctr"/>
            <a:r>
              <a:rPr lang="zh-CN" altLang="en-US" sz="1600" dirty="0">
                <a:latin typeface="Times New Roman" panose="02020603050405020304" pitchFamily="18" charset="0"/>
                <a:ea typeface="微软雅黑" panose="020B0503020204020204" pitchFamily="34" charset="-122"/>
              </a:rPr>
              <a:t>授权</a:t>
            </a:r>
            <a:r>
              <a:rPr lang="en-US" altLang="zh-CN" sz="1600" dirty="0">
                <a:latin typeface="Times New Roman" panose="02020603050405020304" pitchFamily="18" charset="0"/>
                <a:ea typeface="微软雅黑" panose="020B0503020204020204" pitchFamily="34" charset="-122"/>
              </a:rPr>
              <a:t>ID</a:t>
            </a:r>
            <a:endParaRPr lang="en-US" altLang="zh-CN" sz="1600" dirty="0">
              <a:latin typeface="Times New Roman" panose="02020603050405020304" pitchFamily="18" charset="0"/>
              <a:ea typeface="微软雅黑" panose="020B0503020204020204" pitchFamily="34" charset="-122"/>
            </a:endParaRPr>
          </a:p>
          <a:p>
            <a:pPr algn="ctr"/>
            <a:r>
              <a:rPr lang="en-US"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应用 </a:t>
            </a:r>
            <a:r>
              <a:rPr lang="en-US" altLang="zh-CN" sz="1600" dirty="0">
                <a:latin typeface="Times New Roman" panose="02020603050405020304" pitchFamily="18" charset="0"/>
                <a:ea typeface="微软雅黑" panose="020B0503020204020204" pitchFamily="34" charset="-122"/>
              </a:rPr>
              <a:t>/</a:t>
            </a:r>
            <a:r>
              <a:rPr lang="en-US"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事务 </a:t>
            </a:r>
            <a:r>
              <a:rPr lang="en-US" altLang="zh-CN" sz="1600" dirty="0">
                <a:latin typeface="Times New Roman" panose="02020603050405020304" pitchFamily="18" charset="0"/>
                <a:ea typeface="微软雅黑" panose="020B0503020204020204" pitchFamily="34" charset="-122"/>
              </a:rPr>
              <a:t>/</a:t>
            </a:r>
            <a:r>
              <a:rPr lang="en-US" sz="1600" dirty="0">
                <a:latin typeface="Times New Roman" panose="02020603050405020304" pitchFamily="18" charset="0"/>
                <a:ea typeface="微软雅黑" panose="020B0503020204020204" pitchFamily="34" charset="-122"/>
              </a:rPr>
              <a:t> </a:t>
            </a:r>
            <a:r>
              <a:rPr lang="zh-CN" altLang="en-US" sz="1600" dirty="0">
                <a:latin typeface="Times New Roman" panose="02020603050405020304" pitchFamily="18" charset="0"/>
                <a:ea typeface="微软雅黑" panose="020B0503020204020204" pitchFamily="34" charset="-122"/>
              </a:rPr>
              <a:t>语句</a:t>
            </a:r>
            <a:r>
              <a:rPr lang="en-US" sz="1600" dirty="0">
                <a:latin typeface="Times New Roman" panose="02020603050405020304" pitchFamily="18" charset="0"/>
                <a:ea typeface="微软雅黑" panose="020B0503020204020204" pitchFamily="34" charset="-122"/>
              </a:rPr>
              <a:t>)</a:t>
            </a:r>
            <a:endParaRPr lang="en-US" sz="1600" dirty="0">
              <a:latin typeface="Times New Roman" panose="02020603050405020304" pitchFamily="18" charset="0"/>
              <a:ea typeface="微软雅黑" panose="020B0503020204020204" pitchFamily="34" charset="-122"/>
            </a:endParaRPr>
          </a:p>
        </p:txBody>
      </p:sp>
      <p:grpSp>
        <p:nvGrpSpPr>
          <p:cNvPr id="21" name="Group 20"/>
          <p:cNvGrpSpPr/>
          <p:nvPr/>
        </p:nvGrpSpPr>
        <p:grpSpPr>
          <a:xfrm>
            <a:off x="6717030" y="3889375"/>
            <a:ext cx="1076325" cy="665480"/>
            <a:chOff x="9840416" y="2708920"/>
            <a:chExt cx="1080120" cy="648072"/>
          </a:xfrm>
        </p:grpSpPr>
        <p:sp>
          <p:nvSpPr>
            <p:cNvPr id="22" name="Rectangle: Rounded Corners 21"/>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23" name="TextBox 22"/>
            <p:cNvSpPr txBox="1"/>
            <p:nvPr/>
          </p:nvSpPr>
          <p:spPr>
            <a:xfrm>
              <a:off x="9976300" y="2860321"/>
              <a:ext cx="800219" cy="328365"/>
            </a:xfrm>
            <a:prstGeom prst="rect">
              <a:avLst/>
            </a:prstGeom>
            <a:noFill/>
          </p:spPr>
          <p:txBody>
            <a:bodyPr wrap="squar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grpSp>
        <p:nvGrpSpPr>
          <p:cNvPr id="14" name="Group 16"/>
          <p:cNvGrpSpPr/>
          <p:nvPr/>
        </p:nvGrpSpPr>
        <p:grpSpPr>
          <a:xfrm>
            <a:off x="6648677" y="1816517"/>
            <a:ext cx="1080120" cy="648072"/>
            <a:chOff x="9840416" y="2708920"/>
            <a:chExt cx="1080120" cy="648072"/>
          </a:xfrm>
        </p:grpSpPr>
        <p:sp>
          <p:nvSpPr>
            <p:cNvPr id="15" name="Rectangle: Rounded Corners 9"/>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TextBox 15"/>
            <p:cNvSpPr txBox="1"/>
            <p:nvPr/>
          </p:nvSpPr>
          <p:spPr>
            <a:xfrm>
              <a:off x="9980366" y="2858688"/>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sp>
        <p:nvSpPr>
          <p:cNvPr id="24" name="TextBox 23"/>
          <p:cNvSpPr txBox="1"/>
          <p:nvPr/>
        </p:nvSpPr>
        <p:spPr>
          <a:xfrm flipV="1">
            <a:off x="5334635" y="3499485"/>
            <a:ext cx="379730" cy="521970"/>
          </a:xfrm>
          <a:prstGeom prst="rect">
            <a:avLst/>
          </a:prstGeom>
          <a:noFill/>
        </p:spPr>
        <p:txBody>
          <a:bodyPr wrap="square" rtlCol="0">
            <a:spAutoFit/>
          </a:bodyPr>
          <a:lstStyle/>
          <a:p>
            <a:r>
              <a:rPr lang="en-US" sz="2800" b="1" dirty="0">
                <a:latin typeface="Times New Roman" panose="02020603050405020304" pitchFamily="18" charset="0"/>
                <a:ea typeface="微软雅黑" panose="020B0503020204020204" pitchFamily="34" charset="-122"/>
              </a:rPr>
              <a:t>…</a:t>
            </a:r>
            <a:endParaRPr lang="en-US" sz="2800" b="1" dirty="0">
              <a:latin typeface="Times New Roman" panose="02020603050405020304" pitchFamily="18" charset="0"/>
              <a:ea typeface="微软雅黑" panose="020B0503020204020204" pitchFamily="34" charset="-122"/>
            </a:endParaRPr>
          </a:p>
        </p:txBody>
      </p:sp>
      <p:cxnSp>
        <p:nvCxnSpPr>
          <p:cNvPr id="28" name="Straight Arrow Connector 30"/>
          <p:cNvCxnSpPr/>
          <p:nvPr/>
        </p:nvCxnSpPr>
        <p:spPr>
          <a:xfrm>
            <a:off x="4853028" y="4213215"/>
            <a:ext cx="18002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8"/>
          <p:cNvSpPr txBox="1"/>
          <p:nvPr/>
        </p:nvSpPr>
        <p:spPr>
          <a:xfrm>
            <a:off x="901700" y="5196205"/>
            <a:ext cx="1693545"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cxnSp>
        <p:nvCxnSpPr>
          <p:cNvPr id="27" name="Straight Arrow Connector 29"/>
          <p:cNvCxnSpPr/>
          <p:nvPr/>
        </p:nvCxnSpPr>
        <p:spPr>
          <a:xfrm>
            <a:off x="3939540" y="3214370"/>
            <a:ext cx="250698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32"/>
          <p:cNvSpPr txBox="1"/>
          <p:nvPr/>
        </p:nvSpPr>
        <p:spPr>
          <a:xfrm>
            <a:off x="682666" y="5533501"/>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a:t>
            </a:r>
            <a:endParaRPr lang="en-US" sz="1400" dirty="0">
              <a:latin typeface="Times New Roman" panose="02020603050405020304" pitchFamily="18" charset="0"/>
              <a:ea typeface="微软雅黑" panose="020B0503020204020204" pitchFamily="34" charset="-122"/>
            </a:endParaRPr>
          </a:p>
          <a:p>
            <a:pPr algn="ctr"/>
            <a:r>
              <a:rPr lang="zh-CN" altLang="en-US" sz="1400" dirty="0">
                <a:latin typeface="Times New Roman" panose="02020603050405020304" pitchFamily="18" charset="0"/>
                <a:ea typeface="微软雅黑" panose="020B0503020204020204" pitchFamily="34" charset="-122"/>
              </a:rPr>
              <a:t>控制文件</a:t>
            </a:r>
            <a:endParaRPr lang="en-US" sz="1400" dirty="0">
              <a:latin typeface="Times New Roman" panose="02020603050405020304" pitchFamily="18" charset="0"/>
              <a:ea typeface="微软雅黑" panose="020B0503020204020204" pitchFamily="34" charset="-122"/>
            </a:endParaRPr>
          </a:p>
        </p:txBody>
      </p:sp>
      <p:sp>
        <p:nvSpPr>
          <p:cNvPr id="30" name="Arrow: Up-Down 33"/>
          <p:cNvSpPr/>
          <p:nvPr/>
        </p:nvSpPr>
        <p:spPr>
          <a:xfrm>
            <a:off x="1676555" y="4697295"/>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6" name="Rectangle: Rounded Corners 4"/>
          <p:cNvSpPr/>
          <p:nvPr/>
        </p:nvSpPr>
        <p:spPr>
          <a:xfrm>
            <a:off x="1200785" y="1981835"/>
            <a:ext cx="1567180" cy="199009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8" name="Rectangle: Rounded Corners 4"/>
          <p:cNvSpPr/>
          <p:nvPr/>
        </p:nvSpPr>
        <p:spPr>
          <a:xfrm>
            <a:off x="1000760" y="2630170"/>
            <a:ext cx="1525905" cy="199009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2" name="文本框 11"/>
          <p:cNvSpPr txBox="1"/>
          <p:nvPr/>
        </p:nvSpPr>
        <p:spPr>
          <a:xfrm>
            <a:off x="1047231" y="3360420"/>
            <a:ext cx="1402715" cy="369332"/>
          </a:xfrm>
          <a:prstGeom prst="rect">
            <a:avLst/>
          </a:prstGeom>
          <a:noFill/>
        </p:spPr>
        <p:txBody>
          <a:bodyPr wrap="square" rtlCol="0">
            <a:spAutoFit/>
          </a:bodyPr>
          <a:lstStyle/>
          <a:p>
            <a:pPr algn="ctr"/>
            <a:r>
              <a:rPr lang="en-US" altLang="zh-CN" dirty="0" err="1">
                <a:latin typeface="微软雅黑" panose="020B0503020204020204" pitchFamily="34" charset="-122"/>
                <a:ea typeface="微软雅黑" panose="020B0503020204020204" pitchFamily="34" charset="-122"/>
              </a:rPr>
              <a:t>耦合</a:t>
            </a:r>
            <a:r>
              <a:rPr lang="zh-CN" altLang="en-US" dirty="0">
                <a:latin typeface="微软雅黑" panose="020B0503020204020204" pitchFamily="34" charset="-122"/>
                <a:ea typeface="微软雅黑" panose="020B0503020204020204" pitchFamily="34" charset="-122"/>
              </a:rPr>
              <a:t>设施</a:t>
            </a:r>
            <a:endParaRPr lang="en-US" altLang="zh-CN"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363980" y="2203450"/>
            <a:ext cx="1421130" cy="368300"/>
          </a:xfrm>
          <a:prstGeom prst="rect">
            <a:avLst/>
          </a:prstGeom>
          <a:noFill/>
        </p:spPr>
        <p:txBody>
          <a:bodyPr wrap="square" rtlCol="0">
            <a:spAutoFit/>
          </a:bodyPr>
          <a:lstStyle/>
          <a:p>
            <a:r>
              <a:rPr dirty="0" err="1">
                <a:latin typeface="微软雅黑" panose="020B0503020204020204" pitchFamily="34" charset="-122"/>
                <a:ea typeface="微软雅黑" panose="020B0503020204020204" pitchFamily="34" charset="-122"/>
                <a:cs typeface="微软雅黑" panose="020B0503020204020204" pitchFamily="34" charset="-122"/>
              </a:rPr>
              <a:t>数据库节点</a:t>
            </a: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33"/>
          <p:cNvSpPr txBox="1"/>
          <p:nvPr/>
        </p:nvSpPr>
        <p:spPr>
          <a:xfrm>
            <a:off x="2144395" y="1075690"/>
            <a:ext cx="1421130" cy="368300"/>
          </a:xfrm>
          <a:prstGeom prst="rect">
            <a:avLst/>
          </a:prstGeom>
          <a:noFill/>
        </p:spPr>
        <p:txBody>
          <a:bodyPr wrap="square" rtlCol="0">
            <a:spAutoFit/>
          </a:bodyPr>
          <a:lstStyle/>
          <a:p>
            <a:r>
              <a:rPr dirty="0" err="1">
                <a:latin typeface="微软雅黑" panose="020B0503020204020204" pitchFamily="34" charset="-122"/>
                <a:ea typeface="微软雅黑" panose="020B0503020204020204" pitchFamily="34" charset="-122"/>
                <a:cs typeface="微软雅黑" panose="020B0503020204020204" pitchFamily="34" charset="-122"/>
              </a:rPr>
              <a:t>数据库节点</a:t>
            </a: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TextBox 23"/>
          <p:cNvSpPr txBox="1"/>
          <p:nvPr/>
        </p:nvSpPr>
        <p:spPr>
          <a:xfrm flipV="1">
            <a:off x="2595245" y="1459865"/>
            <a:ext cx="379730" cy="521970"/>
          </a:xfrm>
          <a:prstGeom prst="rect">
            <a:avLst/>
          </a:prstGeom>
          <a:noFill/>
        </p:spPr>
        <p:txBody>
          <a:bodyPr wrap="square" rtlCol="0">
            <a:spAutoFit/>
          </a:bodyPr>
          <a:lstStyle/>
          <a:p>
            <a:r>
              <a:rPr lang="en-US" sz="2800" b="1" dirty="0">
                <a:latin typeface="Times New Roman" panose="02020603050405020304" pitchFamily="18" charset="0"/>
                <a:ea typeface="微软雅黑" panose="020B0503020204020204" pitchFamily="34" charset="-122"/>
              </a:rPr>
              <a:t>…</a:t>
            </a:r>
            <a:endParaRPr lang="en-US" sz="2800" b="1" dirty="0">
              <a:latin typeface="Times New Roman" panose="02020603050405020304" pitchFamily="18" charset="0"/>
              <a:ea typeface="微软雅黑" panose="020B0503020204020204" pitchFamily="34" charset="-122"/>
            </a:endParaRPr>
          </a:p>
        </p:txBody>
      </p:sp>
      <p:grpSp>
        <p:nvGrpSpPr>
          <p:cNvPr id="36" name="Group 16"/>
          <p:cNvGrpSpPr/>
          <p:nvPr/>
        </p:nvGrpSpPr>
        <p:grpSpPr>
          <a:xfrm>
            <a:off x="6648677" y="2850932"/>
            <a:ext cx="1080120" cy="648072"/>
            <a:chOff x="9840416" y="2708920"/>
            <a:chExt cx="1080120" cy="648072"/>
          </a:xfrm>
        </p:grpSpPr>
        <p:sp>
          <p:nvSpPr>
            <p:cNvPr id="37" name="Rectangle: Rounded Corners 9"/>
            <p:cNvSpPr/>
            <p:nvPr/>
          </p:nvSpPr>
          <p:spPr>
            <a:xfrm>
              <a:off x="9840416"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38" name="TextBox 15"/>
            <p:cNvSpPr txBox="1"/>
            <p:nvPr/>
          </p:nvSpPr>
          <p:spPr>
            <a:xfrm>
              <a:off x="9980366" y="2858688"/>
              <a:ext cx="800219" cy="338554"/>
            </a:xfrm>
            <a:prstGeom prst="rect">
              <a:avLst/>
            </a:prstGeom>
            <a:noFill/>
          </p:spPr>
          <p:txBody>
            <a:bodyPr wrap="none" rtlCol="0">
              <a:spAutoFit/>
            </a:bodyPr>
            <a:lstStyle/>
            <a:p>
              <a:r>
                <a:rPr lang="zh-CN" altLang="en-US" sz="1600" b="1" dirty="0">
                  <a:solidFill>
                    <a:schemeClr val="bg1"/>
                  </a:solidFill>
                  <a:latin typeface="Times New Roman" panose="02020603050405020304" pitchFamily="18" charset="0"/>
                  <a:ea typeface="微软雅黑" panose="020B0503020204020204" pitchFamily="34" charset="-122"/>
                </a:rPr>
                <a:t>客户端</a:t>
              </a:r>
              <a:endParaRPr lang="en-US" sz="1600" b="1" dirty="0">
                <a:solidFill>
                  <a:schemeClr val="bg1"/>
                </a:solidFill>
                <a:latin typeface="Times New Roman" panose="02020603050405020304" pitchFamily="18" charset="0"/>
                <a:ea typeface="微软雅黑" panose="020B0503020204020204" pitchFamily="34" charset="-122"/>
              </a:endParaRPr>
            </a:p>
          </p:txBody>
        </p:sp>
      </p:grpSp>
      <p:sp>
        <p:nvSpPr>
          <p:cNvPr id="19" name="文本框 18"/>
          <p:cNvSpPr txBox="1"/>
          <p:nvPr/>
        </p:nvSpPr>
        <p:spPr>
          <a:xfrm>
            <a:off x="199390" y="1055370"/>
            <a:ext cx="1675765" cy="645160"/>
          </a:xfrm>
          <a:prstGeom prst="rect">
            <a:avLst/>
          </a:prstGeom>
          <a:noFill/>
        </p:spPr>
        <p:txBody>
          <a:bodyPr wrap="square" rtlCol="0">
            <a:spAutoFit/>
          </a:bodyPr>
          <a:lstStyle/>
          <a:p>
            <a:pPr algn="ctr"/>
            <a:r>
              <a:rPr lang="en-US" altLang="zh-CN" dirty="0">
                <a:solidFill>
                  <a:srgbClr val="FF0000"/>
                </a:solidFill>
                <a:latin typeface="Times New Roman" panose="02020603050405020304" pitchFamily="18" charset="0"/>
                <a:ea typeface="微软雅黑" panose="020B0503020204020204" pitchFamily="34" charset="-122"/>
              </a:rPr>
              <a:t>DBMS</a:t>
            </a:r>
            <a:r>
              <a:rPr lang="zh-CN" altLang="en-US" dirty="0">
                <a:solidFill>
                  <a:srgbClr val="FF0000"/>
                </a:solidFill>
                <a:latin typeface="Times New Roman" panose="02020603050405020304" pitchFamily="18" charset="0"/>
                <a:ea typeface="微软雅黑" panose="020B0503020204020204" pitchFamily="34" charset="-122"/>
              </a:rPr>
              <a:t>实例</a:t>
            </a:r>
            <a:endParaRPr lang="zh-CN" altLang="en-US" dirty="0">
              <a:solidFill>
                <a:srgbClr val="FF0000"/>
              </a:solidFill>
              <a:latin typeface="Times New Roman" panose="02020603050405020304" pitchFamily="18" charset="0"/>
              <a:ea typeface="微软雅黑" panose="020B0503020204020204" pitchFamily="34" charset="-122"/>
            </a:endParaRPr>
          </a:p>
          <a:p>
            <a:pPr algn="ctr"/>
            <a:r>
              <a:rPr lang="zh-CN" altLang="en-US" dirty="0">
                <a:solidFill>
                  <a:srgbClr val="FF0000"/>
                </a:solidFill>
                <a:latin typeface="Times New Roman" panose="02020603050405020304" pitchFamily="18" charset="0"/>
                <a:ea typeface="微软雅黑" panose="020B0503020204020204" pitchFamily="34" charset="-122"/>
              </a:rPr>
              <a:t>（DB节点集群）</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20" name="Arrow: Up-Down 33"/>
          <p:cNvSpPr/>
          <p:nvPr/>
        </p:nvSpPr>
        <p:spPr>
          <a:xfrm>
            <a:off x="2975130" y="3048200"/>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54" name="矩形 53"/>
          <p:cNvSpPr/>
          <p:nvPr/>
        </p:nvSpPr>
        <p:spPr>
          <a:xfrm>
            <a:off x="3632200" y="5104765"/>
            <a:ext cx="4809490" cy="85534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耦合设施：</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集群架构中的一个特殊节点；</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将其它节点耦合在一起，从而实现跨节点一致性。</a:t>
            </a:r>
            <a:endParaRPr sz="1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圆角 1"/>
          <p:cNvSpPr/>
          <p:nvPr/>
        </p:nvSpPr>
        <p:spPr>
          <a:xfrm>
            <a:off x="141605" y="734060"/>
            <a:ext cx="3545840" cy="5690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集群架构</a:t>
            </a:r>
            <a:endParaRPr lang="zh-CN" altLang="en-US" sz="2800" b="1" dirty="0">
              <a:latin typeface="Times New Roman" panose="02020603050405020304" pitchFamily="18" charset="0"/>
            </a:endParaRPr>
          </a:p>
        </p:txBody>
      </p:sp>
      <p:sp>
        <p:nvSpPr>
          <p:cNvPr id="23555" name="椭圆 5"/>
          <p:cNvSpPr>
            <a:spLocks noChangeArrowheads="1"/>
          </p:cNvSpPr>
          <p:nvPr/>
        </p:nvSpPr>
        <p:spPr bwMode="auto">
          <a:xfrm>
            <a:off x="5103180" y="76549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0" y="765175"/>
            <a:ext cx="5285740" cy="414655"/>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18745" y="765810"/>
            <a:ext cx="56362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耦合设施</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处理全局结构</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快速连接</a:t>
            </a:r>
            <a:r>
              <a:rPr lang="en-US" altLang="zh-CN" sz="1800" b="1" dirty="0" err="1">
                <a:solidFill>
                  <a:schemeClr val="accent2">
                    <a:lumMod val="40000"/>
                    <a:lumOff val="60000"/>
                  </a:schemeClr>
                </a:solidFill>
                <a:latin typeface="Times New Roman" panose="02020603050405020304" pitchFamily="18" charset="0"/>
                <a:ea typeface="微软雅黑" panose="020B0503020204020204" pitchFamily="34" charset="-122"/>
              </a:rPr>
              <a:t>数据库节点</a:t>
            </a:r>
            <a:endPar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54" name="矩形 53"/>
          <p:cNvSpPr/>
          <p:nvPr/>
        </p:nvSpPr>
        <p:spPr>
          <a:xfrm>
            <a:off x="770890" y="1335405"/>
            <a:ext cx="7782560" cy="334327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实现两级控制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全局级控制</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：进行跨节点的控制；</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节点级控制</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：与单节点数据库的控制一致；</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结构</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时钟</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：快速访问全局锁；</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序列化</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任何数据从磁盘读到缓存，以及从缓存写到磁盘，都需要通过耦合设施；</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进行数据更新时，需要使用锁机制：加锁前要先在耦合设施中注册，声明拥有某一页的副本及对该副本的意图；在没有其它节点对对该副本进行更新操作或仅有只读操作时，才能进行加锁；加锁以后，耦合设施使其它数据副本失效，从而保证数据一致性；</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对数据缓存、目录缓存和语句缓存等共享数据的访问，也需要进行序列化；</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日志</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：本地日志文件，日志合并；</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b="1" kern="100"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事务</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：全局事务</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ID</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，全局日志记录序列号</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log record sequence number</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LRSN</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集群架构</a:t>
            </a:r>
            <a:endParaRPr lang="zh-CN" altLang="en-US" sz="2800" b="1" dirty="0">
              <a:latin typeface="Times New Roman" panose="02020603050405020304" pitchFamily="18" charset="0"/>
            </a:endParaRPr>
          </a:p>
        </p:txBody>
      </p:sp>
      <p:sp>
        <p:nvSpPr>
          <p:cNvPr id="23555" name="椭圆 5"/>
          <p:cNvSpPr>
            <a:spLocks noChangeArrowheads="1"/>
          </p:cNvSpPr>
          <p:nvPr/>
        </p:nvSpPr>
        <p:spPr bwMode="auto">
          <a:xfrm>
            <a:off x="3864930" y="76105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6581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10172" y="78355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高可用性</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54" name="矩形 53"/>
          <p:cNvSpPr/>
          <p:nvPr/>
        </p:nvSpPr>
        <p:spPr>
          <a:xfrm>
            <a:off x="820422" y="1352927"/>
            <a:ext cx="7503096" cy="412813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高可用性是指在任何情况下，特别是节点宕机、硬件升级维护和软件升级维护时，数据库系统都可以做到不关闭、相关业务和应用不中断；</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宕机下的自动容灾机制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当任一节点下线时，失效节点上未提交的事务执行失败，其余节点共享失效节点的工作负载。</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通常情况下，所有节点同时宕机的概率非常小，因此具有高可用性；</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硬件升级维护</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加入、退出一个DB节点；</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节点的加入或退出不会影响其它节点；</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algn="l"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在进行这些操作时，数据库系统不关闭，相关业务和应用不中断；</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软件升级维护</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集群进行软件升级维护时，为了保护业务不中断，依次退出每个DB节点，对其进行软件升级后，重新加入集群；</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但是，单节点的软件升级可能影响其它节点，例如版本升级时可能存在版本兼容问题；</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algn="l"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解决办法：升级后的DB节点重新加入集群后，以“共存”模式运行，限制其新功能；</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重复相同的过程，直到所有节点都成功升级后，再切换至新功能模式。</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分布式架构（share-nothing）</a:t>
            </a:r>
            <a:endParaRPr lang="zh-CN" altLang="en-US" sz="2800" b="1" dirty="0">
              <a:latin typeface="Times New Roman" panose="02020603050405020304" pitchFamily="18" charset="0"/>
            </a:endParaRPr>
          </a:p>
        </p:txBody>
      </p:sp>
      <p:sp>
        <p:nvSpPr>
          <p:cNvPr id="9" name="Flowchart: Magnetic Disk 8"/>
          <p:cNvSpPr/>
          <p:nvPr/>
        </p:nvSpPr>
        <p:spPr>
          <a:xfrm>
            <a:off x="347980" y="4222750"/>
            <a:ext cx="2294890" cy="96456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26" name="TextBox 28"/>
          <p:cNvSpPr txBox="1"/>
          <p:nvPr/>
        </p:nvSpPr>
        <p:spPr>
          <a:xfrm>
            <a:off x="671195" y="4222115"/>
            <a:ext cx="1693545"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sp>
        <p:nvSpPr>
          <p:cNvPr id="29" name="TextBox 32"/>
          <p:cNvSpPr txBox="1"/>
          <p:nvPr/>
        </p:nvSpPr>
        <p:spPr>
          <a:xfrm>
            <a:off x="452161" y="4559411"/>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a:t>
            </a:r>
            <a:endParaRPr lang="en-US" sz="1400" dirty="0">
              <a:latin typeface="Times New Roman" panose="02020603050405020304" pitchFamily="18" charset="0"/>
              <a:ea typeface="微软雅黑" panose="020B0503020204020204" pitchFamily="34" charset="-122"/>
            </a:endParaRPr>
          </a:p>
          <a:p>
            <a:pPr algn="ctr"/>
            <a:r>
              <a:rPr lang="zh-CN" altLang="en-US" sz="1400" dirty="0">
                <a:latin typeface="Times New Roman" panose="02020603050405020304" pitchFamily="18" charset="0"/>
                <a:ea typeface="微软雅黑" panose="020B0503020204020204" pitchFamily="34" charset="-122"/>
              </a:rPr>
              <a:t>控制文件</a:t>
            </a:r>
            <a:endParaRPr lang="en-US" sz="1400" dirty="0">
              <a:latin typeface="Times New Roman" panose="02020603050405020304" pitchFamily="18" charset="0"/>
              <a:ea typeface="微软雅黑" panose="020B0503020204020204" pitchFamily="34" charset="-122"/>
            </a:endParaRPr>
          </a:p>
        </p:txBody>
      </p:sp>
      <p:sp>
        <p:nvSpPr>
          <p:cNvPr id="30" name="Arrow: Up-Down 33"/>
          <p:cNvSpPr/>
          <p:nvPr/>
        </p:nvSpPr>
        <p:spPr>
          <a:xfrm>
            <a:off x="1446050" y="3723205"/>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8" name="Rectangle: Rounded Corners 4"/>
          <p:cNvSpPr/>
          <p:nvPr/>
        </p:nvSpPr>
        <p:spPr>
          <a:xfrm>
            <a:off x="770255" y="1656080"/>
            <a:ext cx="1525905" cy="199009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2" name="文本框 11"/>
          <p:cNvSpPr txBox="1"/>
          <p:nvPr/>
        </p:nvSpPr>
        <p:spPr>
          <a:xfrm>
            <a:off x="770255" y="2386330"/>
            <a:ext cx="1402715" cy="337185"/>
          </a:xfrm>
          <a:prstGeom prst="rect">
            <a:avLst/>
          </a:prstGeom>
          <a:noFill/>
        </p:spPr>
        <p:txBody>
          <a:bodyPr wrap="square" rtlCol="0">
            <a:spAutoFit/>
          </a:bodyPr>
          <a:lstStyle/>
          <a:p>
            <a:r>
              <a:rPr lang="en-US" altLang="zh-CN" sz="1600">
                <a:latin typeface="Times New Roman" panose="02020603050405020304" pitchFamily="18" charset="0"/>
                <a:ea typeface="微软雅黑" panose="020B0503020204020204" pitchFamily="34" charset="-122"/>
              </a:rPr>
              <a:t>   </a:t>
            </a:r>
            <a:r>
              <a:rPr lang="zh-CN" altLang="en-US" sz="1600">
                <a:latin typeface="Times New Roman" panose="02020603050405020304" pitchFamily="18" charset="0"/>
                <a:ea typeface="微软雅黑" panose="020B0503020204020204" pitchFamily="34" charset="-122"/>
              </a:rPr>
              <a:t>数据库节点</a:t>
            </a:r>
            <a:endParaRPr lang="zh-CN" altLang="en-US" sz="1600">
              <a:latin typeface="Times New Roman" panose="02020603050405020304" pitchFamily="18" charset="0"/>
              <a:ea typeface="微软雅黑" panose="020B0503020204020204" pitchFamily="34" charset="-122"/>
            </a:endParaRPr>
          </a:p>
        </p:txBody>
      </p:sp>
      <p:sp>
        <p:nvSpPr>
          <p:cNvPr id="5" name="Arrow: Up-Down 33"/>
          <p:cNvSpPr/>
          <p:nvPr/>
        </p:nvSpPr>
        <p:spPr>
          <a:xfrm>
            <a:off x="1461290" y="1035885"/>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6" name="Flowchart: Magnetic Disk 8"/>
          <p:cNvSpPr/>
          <p:nvPr/>
        </p:nvSpPr>
        <p:spPr>
          <a:xfrm>
            <a:off x="2740025" y="4222750"/>
            <a:ext cx="2294890" cy="96456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7" name="TextBox 28"/>
          <p:cNvSpPr txBox="1"/>
          <p:nvPr/>
        </p:nvSpPr>
        <p:spPr>
          <a:xfrm>
            <a:off x="3063240" y="4222115"/>
            <a:ext cx="1693545"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sp>
        <p:nvSpPr>
          <p:cNvPr id="10" name="TextBox 32"/>
          <p:cNvSpPr txBox="1"/>
          <p:nvPr/>
        </p:nvSpPr>
        <p:spPr>
          <a:xfrm>
            <a:off x="2844206" y="4559411"/>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a:t>
            </a:r>
            <a:endParaRPr lang="en-US" sz="1400" dirty="0">
              <a:latin typeface="Times New Roman" panose="02020603050405020304" pitchFamily="18" charset="0"/>
              <a:ea typeface="微软雅黑" panose="020B0503020204020204" pitchFamily="34" charset="-122"/>
            </a:endParaRPr>
          </a:p>
          <a:p>
            <a:pPr algn="ctr"/>
            <a:r>
              <a:rPr lang="zh-CN" altLang="en-US" sz="1400" dirty="0">
                <a:latin typeface="Times New Roman" panose="02020603050405020304" pitchFamily="18" charset="0"/>
                <a:ea typeface="微软雅黑" panose="020B0503020204020204" pitchFamily="34" charset="-122"/>
              </a:rPr>
              <a:t>控制文件</a:t>
            </a:r>
            <a:endParaRPr lang="en-US" sz="1400" dirty="0">
              <a:latin typeface="Times New Roman" panose="02020603050405020304" pitchFamily="18" charset="0"/>
              <a:ea typeface="微软雅黑" panose="020B0503020204020204" pitchFamily="34" charset="-122"/>
            </a:endParaRPr>
          </a:p>
        </p:txBody>
      </p:sp>
      <p:sp>
        <p:nvSpPr>
          <p:cNvPr id="11" name="Arrow: Up-Down 33"/>
          <p:cNvSpPr/>
          <p:nvPr/>
        </p:nvSpPr>
        <p:spPr>
          <a:xfrm>
            <a:off x="3838095" y="3723205"/>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3" name="Rectangle: Rounded Corners 4"/>
          <p:cNvSpPr/>
          <p:nvPr/>
        </p:nvSpPr>
        <p:spPr>
          <a:xfrm>
            <a:off x="3162300" y="1656080"/>
            <a:ext cx="1525905" cy="199009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4" name="文本框 13"/>
          <p:cNvSpPr txBox="1"/>
          <p:nvPr/>
        </p:nvSpPr>
        <p:spPr>
          <a:xfrm>
            <a:off x="3162300" y="2386330"/>
            <a:ext cx="1402715" cy="337185"/>
          </a:xfrm>
          <a:prstGeom prst="rect">
            <a:avLst/>
          </a:prstGeom>
          <a:noFill/>
        </p:spPr>
        <p:txBody>
          <a:bodyPr wrap="square" rtlCol="0">
            <a:spAutoFit/>
          </a:bodyPr>
          <a:lstStyle/>
          <a:p>
            <a:r>
              <a:rPr lang="en-US" altLang="zh-CN" sz="1600">
                <a:latin typeface="Times New Roman" panose="02020603050405020304" pitchFamily="18" charset="0"/>
                <a:ea typeface="微软雅黑" panose="020B0503020204020204" pitchFamily="34" charset="-122"/>
              </a:rPr>
              <a:t>   </a:t>
            </a:r>
            <a:r>
              <a:rPr lang="zh-CN" altLang="en-US" sz="1600">
                <a:latin typeface="Times New Roman" panose="02020603050405020304" pitchFamily="18" charset="0"/>
                <a:ea typeface="微软雅黑" panose="020B0503020204020204" pitchFamily="34" charset="-122"/>
              </a:rPr>
              <a:t>数据库节点</a:t>
            </a:r>
            <a:endParaRPr lang="zh-CN" altLang="en-US" sz="1600">
              <a:latin typeface="Times New Roman" panose="02020603050405020304" pitchFamily="18" charset="0"/>
              <a:ea typeface="微软雅黑" panose="020B0503020204020204" pitchFamily="34" charset="-122"/>
            </a:endParaRPr>
          </a:p>
        </p:txBody>
      </p:sp>
      <p:sp>
        <p:nvSpPr>
          <p:cNvPr id="15" name="Arrow: Up-Down 33"/>
          <p:cNvSpPr/>
          <p:nvPr/>
        </p:nvSpPr>
        <p:spPr>
          <a:xfrm>
            <a:off x="3853335" y="1035885"/>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7" name="Flowchart: Magnetic Disk 8"/>
          <p:cNvSpPr/>
          <p:nvPr/>
        </p:nvSpPr>
        <p:spPr>
          <a:xfrm>
            <a:off x="6415405" y="4222750"/>
            <a:ext cx="2294890" cy="964565"/>
          </a:xfrm>
          <a:prstGeom prst="flowChartMagneticDisk">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18" name="TextBox 28"/>
          <p:cNvSpPr txBox="1"/>
          <p:nvPr/>
        </p:nvSpPr>
        <p:spPr>
          <a:xfrm>
            <a:off x="6738620" y="4222115"/>
            <a:ext cx="1693545" cy="337185"/>
          </a:xfrm>
          <a:prstGeom prst="rect">
            <a:avLst/>
          </a:prstGeom>
          <a:noFill/>
        </p:spPr>
        <p:txBody>
          <a:bodyPr wrap="square" rtlCol="0">
            <a:spAutoFit/>
          </a:bodyPr>
          <a:lstStyle/>
          <a:p>
            <a:pPr algn="ctr"/>
            <a:r>
              <a:rPr lang="zh-CN" altLang="en-US" sz="1600" b="1" dirty="0">
                <a:latin typeface="Times New Roman" panose="02020603050405020304" pitchFamily="18" charset="0"/>
                <a:ea typeface="微软雅黑" panose="020B0503020204020204" pitchFamily="34" charset="-122"/>
              </a:rPr>
              <a:t>持久性存储</a:t>
            </a:r>
            <a:endParaRPr lang="en-US" sz="1600" b="1" dirty="0">
              <a:latin typeface="Times New Roman" panose="02020603050405020304" pitchFamily="18" charset="0"/>
              <a:ea typeface="微软雅黑" panose="020B0503020204020204" pitchFamily="34" charset="-122"/>
            </a:endParaRPr>
          </a:p>
        </p:txBody>
      </p:sp>
      <p:sp>
        <p:nvSpPr>
          <p:cNvPr id="19" name="TextBox 32"/>
          <p:cNvSpPr txBox="1"/>
          <p:nvPr/>
        </p:nvSpPr>
        <p:spPr>
          <a:xfrm>
            <a:off x="6519586" y="4559411"/>
            <a:ext cx="2085827" cy="521970"/>
          </a:xfrm>
          <a:prstGeom prst="rect">
            <a:avLst/>
          </a:prstGeom>
          <a:noFill/>
        </p:spPr>
        <p:txBody>
          <a:bodyPr wrap="square" rtlCol="0">
            <a:spAutoFit/>
          </a:bodyPr>
          <a:lstStyle/>
          <a:p>
            <a:pPr algn="ctr"/>
            <a:r>
              <a:rPr lang="zh-CN" altLang="en-US" sz="1400" dirty="0">
                <a:latin typeface="Times New Roman" panose="02020603050405020304" pitchFamily="18" charset="0"/>
                <a:ea typeface="微软雅黑" panose="020B0503020204020204" pitchFamily="34" charset="-122"/>
              </a:rPr>
              <a:t>系统目录，数据，</a:t>
            </a:r>
            <a:r>
              <a:rPr lang="en-US" sz="1400" dirty="0">
                <a:latin typeface="Times New Roman" panose="02020603050405020304" pitchFamily="18" charset="0"/>
                <a:ea typeface="微软雅黑" panose="020B0503020204020204" pitchFamily="34" charset="-122"/>
              </a:rPr>
              <a:t> </a:t>
            </a:r>
            <a:r>
              <a:rPr lang="zh-CN" altLang="en-US" sz="1400" dirty="0">
                <a:latin typeface="Times New Roman" panose="02020603050405020304" pitchFamily="18" charset="0"/>
                <a:ea typeface="微软雅黑" panose="020B0503020204020204" pitchFamily="34" charset="-122"/>
              </a:rPr>
              <a:t>日志</a:t>
            </a:r>
            <a:endParaRPr lang="en-US" sz="1400" dirty="0">
              <a:latin typeface="Times New Roman" panose="02020603050405020304" pitchFamily="18" charset="0"/>
              <a:ea typeface="微软雅黑" panose="020B0503020204020204" pitchFamily="34" charset="-122"/>
            </a:endParaRPr>
          </a:p>
          <a:p>
            <a:pPr algn="ctr"/>
            <a:r>
              <a:rPr lang="zh-CN" altLang="en-US" sz="1400" dirty="0">
                <a:latin typeface="Times New Roman" panose="02020603050405020304" pitchFamily="18" charset="0"/>
                <a:ea typeface="微软雅黑" panose="020B0503020204020204" pitchFamily="34" charset="-122"/>
              </a:rPr>
              <a:t>控制文件</a:t>
            </a:r>
            <a:endParaRPr lang="en-US" sz="1400" dirty="0">
              <a:latin typeface="Times New Roman" panose="02020603050405020304" pitchFamily="18" charset="0"/>
              <a:ea typeface="微软雅黑" panose="020B0503020204020204" pitchFamily="34" charset="-122"/>
            </a:endParaRPr>
          </a:p>
        </p:txBody>
      </p:sp>
      <p:sp>
        <p:nvSpPr>
          <p:cNvPr id="20" name="Arrow: Up-Down 33"/>
          <p:cNvSpPr/>
          <p:nvPr/>
        </p:nvSpPr>
        <p:spPr>
          <a:xfrm>
            <a:off x="7513475" y="3723205"/>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21" name="Rectangle: Rounded Corners 4"/>
          <p:cNvSpPr/>
          <p:nvPr/>
        </p:nvSpPr>
        <p:spPr>
          <a:xfrm>
            <a:off x="6837680" y="1656080"/>
            <a:ext cx="1525905" cy="1990090"/>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22" name="文本框 21"/>
          <p:cNvSpPr txBox="1"/>
          <p:nvPr/>
        </p:nvSpPr>
        <p:spPr>
          <a:xfrm>
            <a:off x="6837680" y="2386330"/>
            <a:ext cx="1402715" cy="337185"/>
          </a:xfrm>
          <a:prstGeom prst="rect">
            <a:avLst/>
          </a:prstGeom>
          <a:noFill/>
        </p:spPr>
        <p:txBody>
          <a:bodyPr wrap="square" rtlCol="0">
            <a:spAutoFit/>
          </a:bodyPr>
          <a:lstStyle/>
          <a:p>
            <a:r>
              <a:rPr lang="en-US" altLang="zh-CN" sz="1600">
                <a:latin typeface="Times New Roman" panose="02020603050405020304" pitchFamily="18" charset="0"/>
                <a:ea typeface="微软雅黑" panose="020B0503020204020204" pitchFamily="34" charset="-122"/>
              </a:rPr>
              <a:t>   </a:t>
            </a:r>
            <a:r>
              <a:rPr lang="zh-CN" altLang="en-US" sz="1600">
                <a:latin typeface="Times New Roman" panose="02020603050405020304" pitchFamily="18" charset="0"/>
                <a:ea typeface="微软雅黑" panose="020B0503020204020204" pitchFamily="34" charset="-122"/>
              </a:rPr>
              <a:t>数据库节点</a:t>
            </a:r>
            <a:endParaRPr lang="zh-CN" altLang="en-US" sz="1600">
              <a:latin typeface="Times New Roman" panose="02020603050405020304" pitchFamily="18" charset="0"/>
              <a:ea typeface="微软雅黑" panose="020B0503020204020204" pitchFamily="34" charset="-122"/>
            </a:endParaRPr>
          </a:p>
        </p:txBody>
      </p:sp>
      <p:sp>
        <p:nvSpPr>
          <p:cNvPr id="23" name="Arrow: Up-Down 33"/>
          <p:cNvSpPr/>
          <p:nvPr/>
        </p:nvSpPr>
        <p:spPr>
          <a:xfrm>
            <a:off x="7528715" y="1035885"/>
            <a:ext cx="144016" cy="498964"/>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endParaRPr>
          </a:p>
        </p:txBody>
      </p:sp>
      <p:sp>
        <p:nvSpPr>
          <p:cNvPr id="41" name="TextBox 23"/>
          <p:cNvSpPr txBox="1"/>
          <p:nvPr/>
        </p:nvSpPr>
        <p:spPr>
          <a:xfrm flipV="1">
            <a:off x="5511800" y="2475865"/>
            <a:ext cx="379730" cy="521970"/>
          </a:xfrm>
          <a:prstGeom prst="rect">
            <a:avLst/>
          </a:prstGeom>
          <a:noFill/>
        </p:spPr>
        <p:txBody>
          <a:bodyPr wrap="square" rtlCol="0">
            <a:spAutoFit/>
          </a:bodyPr>
          <a:lstStyle/>
          <a:p>
            <a:r>
              <a:rPr lang="en-US" sz="2800" b="1" dirty="0">
                <a:latin typeface="Times New Roman" panose="02020603050405020304" pitchFamily="18" charset="0"/>
                <a:ea typeface="微软雅黑" panose="020B0503020204020204" pitchFamily="34" charset="-122"/>
              </a:rPr>
              <a:t>…</a:t>
            </a:r>
            <a:endParaRPr lang="en-US" sz="2800" b="1" dirty="0">
              <a:latin typeface="Times New Roman" panose="02020603050405020304" pitchFamily="18" charset="0"/>
              <a:ea typeface="微软雅黑" panose="020B0503020204020204" pitchFamily="34" charset="-122"/>
            </a:endParaRPr>
          </a:p>
        </p:txBody>
      </p:sp>
      <p:cxnSp>
        <p:nvCxnSpPr>
          <p:cNvPr id="42" name="Straight Connector 25"/>
          <p:cNvCxnSpPr/>
          <p:nvPr/>
        </p:nvCxnSpPr>
        <p:spPr>
          <a:xfrm>
            <a:off x="455479" y="988796"/>
            <a:ext cx="810859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Left Bracket 36"/>
          <p:cNvSpPr/>
          <p:nvPr/>
        </p:nvSpPr>
        <p:spPr>
          <a:xfrm rot="16200000">
            <a:off x="4415103" y="1224266"/>
            <a:ext cx="182292" cy="8108599"/>
          </a:xfrm>
          <a:prstGeom prst="leftBracke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ea typeface="微软雅黑" panose="020B0503020204020204" pitchFamily="34" charset="-122"/>
            </a:endParaRPr>
          </a:p>
        </p:txBody>
      </p:sp>
      <p:sp>
        <p:nvSpPr>
          <p:cNvPr id="45" name="文本框 44"/>
          <p:cNvSpPr txBox="1"/>
          <p:nvPr/>
        </p:nvSpPr>
        <p:spPr>
          <a:xfrm>
            <a:off x="456565" y="5546090"/>
            <a:ext cx="8096885" cy="645160"/>
          </a:xfrm>
          <a:prstGeom prst="rect">
            <a:avLst/>
          </a:prstGeom>
          <a:noFill/>
        </p:spPr>
        <p:txBody>
          <a:bodyPr wrap="square" rtlCol="0">
            <a:spAutoFit/>
          </a:bodyPr>
          <a:lstStyle/>
          <a:p>
            <a:pPr algn="ctr"/>
            <a:r>
              <a:rPr lang="en-US" altLang="zh-CN" dirty="0" err="1">
                <a:solidFill>
                  <a:srgbClr val="FF0000"/>
                </a:solidFill>
                <a:ea typeface="微软雅黑" panose="020B0503020204020204" pitchFamily="34" charset="-122"/>
              </a:rPr>
              <a:t>同步日志传送+异步日志应用</a:t>
            </a:r>
            <a:endParaRPr lang="en-US" altLang="zh-CN" dirty="0">
              <a:solidFill>
                <a:srgbClr val="FF0000"/>
              </a:solidFill>
              <a:ea typeface="微软雅黑" panose="020B0503020204020204" pitchFamily="34" charset="-122"/>
            </a:endParaRPr>
          </a:p>
          <a:p>
            <a:pPr algn="ctr"/>
            <a:r>
              <a:rPr lang="en-US" altLang="zh-CN" dirty="0">
                <a:ea typeface="微软雅黑" panose="020B0503020204020204" pitchFamily="34" charset="-122"/>
              </a:rPr>
              <a:t>（</a:t>
            </a:r>
            <a:r>
              <a:rPr lang="en-US" altLang="zh-CN" dirty="0" err="1">
                <a:ea typeface="微软雅黑" panose="020B0503020204020204" pitchFamily="34" charset="-122"/>
              </a:rPr>
              <a:t>通常，每个</a:t>
            </a:r>
            <a:r>
              <a:rPr lang="zh-CN" altLang="en-US" dirty="0">
                <a:ea typeface="微软雅黑" panose="020B0503020204020204" pitchFamily="34" charset="-122"/>
              </a:rPr>
              <a:t>底层共识</a:t>
            </a:r>
            <a:r>
              <a:rPr lang="en-US" altLang="zh-CN" dirty="0" err="1">
                <a:ea typeface="微软雅黑" panose="020B0503020204020204" pitchFamily="34" charset="-122"/>
              </a:rPr>
              <a:t>算法有多个副本</a:t>
            </a:r>
            <a:r>
              <a:rPr lang="en-US" altLang="zh-CN" dirty="0">
                <a:ea typeface="微软雅黑" panose="020B0503020204020204" pitchFamily="34" charset="-122"/>
              </a:rPr>
              <a:t>）</a:t>
            </a:r>
            <a:endParaRPr lang="en-US" altLang="zh-CN" dirty="0">
              <a:ea typeface="微软雅黑"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分布式架构</a:t>
            </a:r>
            <a:endParaRPr lang="zh-CN" altLang="en-US" sz="2800" b="1" dirty="0">
              <a:latin typeface="Times New Roman" panose="02020603050405020304" pitchFamily="18" charset="0"/>
            </a:endParaRPr>
          </a:p>
        </p:txBody>
      </p:sp>
      <p:sp>
        <p:nvSpPr>
          <p:cNvPr id="54" name="矩形 53"/>
          <p:cNvSpPr/>
          <p:nvPr/>
        </p:nvSpPr>
        <p:spPr>
          <a:xfrm>
            <a:off x="730887" y="811907"/>
            <a:ext cx="7503096" cy="465645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分布式架构为了实现高可用性，将数据均匀分布在不同节点上；</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数据的主本与副本</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主本是数据的所有者，也叫租借者（</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lease-holder</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），而副本用来备用；</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每一条数据记录都有一个专属的主本节点，只有通过这个主本节点才能对其进行增删改查等操作；</a:t>
            </a:r>
            <a:endPar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分布式架构的上层并不感知数据的具体存放位置，这一功能由分布式层实现；</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日志传输</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主本节点与副本节点通过日志传输的方式进行交互；</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数据的修改只能在主本节点上进行，相关日志记录会同步发送到副本节点；</a:t>
            </a:r>
            <a:endPar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副本节点收到相关日志后，会异步地执行相关操作，从而将主本数据的改变固化到副本数据，这个过程称之为日志应用；</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事务提交时，数据库会检查所有的副本节点是否完成日志应用，从而保证主副本数据一致；</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同步和异步</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同步和异步是相对计算执行时而言；</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主本节点完成计算后，立刻向副本节点发送相关的日志记录，因此日志传输是同步的；</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之后，主本节点进入等待，直到收到副本节点返回的信息后结束等待；</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副本节点收到日志记录后，可能正在处理其它事务，不会马上进行日志应用，因此日志应用是异步；</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分布式架构</a:t>
            </a:r>
            <a:endParaRPr lang="zh-CN" altLang="en-US" sz="2800" b="1" dirty="0">
              <a:latin typeface="Times New Roman" panose="02020603050405020304" pitchFamily="18" charset="0"/>
            </a:endParaRPr>
          </a:p>
        </p:txBody>
      </p:sp>
      <p:sp>
        <p:nvSpPr>
          <p:cNvPr id="54" name="矩形 53"/>
          <p:cNvSpPr/>
          <p:nvPr/>
        </p:nvSpPr>
        <p:spPr>
          <a:xfrm>
            <a:off x="730887" y="811907"/>
            <a:ext cx="7503096" cy="269684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分布式协议</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分布式数据库底层通过共识协议实现去中心化；</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分布式架构没有耦合设施的概念，它的每一个节点是对称的；</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缺点</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由于主副本的存在，在执行</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SQL</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语句时，主本节点多出了等待日志传输完成的动作；</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由于分布式存储，上层并不清楚数据的具体存放位置，在计算执行时，需要通过额外的计算来获取数据的存储位置；</a:t>
            </a:r>
            <a:endPar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在执行时，可能要进行跨节点数据访问，而跨节点访问是哦通过</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TCP/IP</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协议实现的，因此效率很低；</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algn="l" defTabSz="91440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分布式数据库适用于互联网和物联网应用场景（高可扩展性、大量并发读操作、少量写操作），这与传统的数据库应用场景有很大差异；</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solidFill>
                  <a:srgbClr val="000000"/>
                </a:solidFill>
                <a:effectLst>
                  <a:outerShdw blurRad="38100" dist="38100" dir="2700000" algn="tl">
                    <a:srgbClr val="000000">
                      <a:alpha val="43137"/>
                    </a:srgbClr>
                  </a:outerShdw>
                </a:effectLst>
              </a:rPr>
              <a:t>数据库内核原理</a:t>
            </a:r>
            <a:endParaRPr lang="zh-CN" altLang="en-US" dirty="0">
              <a:solidFill>
                <a:srgbClr val="000000"/>
              </a:solidFill>
            </a:endParaRPr>
          </a:p>
        </p:txBody>
      </p:sp>
      <p:sp>
        <p:nvSpPr>
          <p:cNvPr id="3" name="文本占位符 2"/>
          <p:cNvSpPr>
            <a:spLocks noGrp="1"/>
          </p:cNvSpPr>
          <p:nvPr>
            <p:ph type="body" idx="1"/>
          </p:nvPr>
        </p:nvSpPr>
        <p:spPr/>
        <p:txBody>
          <a:bodyPr/>
          <a:lstStyle/>
          <a:p>
            <a:r>
              <a:rPr lang="zh-CN" altLang="en-US" dirty="0"/>
              <a:t>第一章 数据库内核概述</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分布式架构</a:t>
            </a:r>
            <a:endParaRPr lang="zh-CN" altLang="en-US" sz="2800" b="1" dirty="0">
              <a:latin typeface="Times New Roman" panose="02020603050405020304" pitchFamily="18" charset="0"/>
            </a:endParaRPr>
          </a:p>
        </p:txBody>
      </p:sp>
      <p:sp>
        <p:nvSpPr>
          <p:cNvPr id="54" name="矩形 53"/>
          <p:cNvSpPr/>
          <p:nvPr/>
        </p:nvSpPr>
        <p:spPr>
          <a:xfrm>
            <a:off x="762002" y="1277362"/>
            <a:ext cx="7503096" cy="453834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全局结构：</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全局结构掌握所有节点的相关信息；</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时钟：全局锁的快速存取；</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序列化</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访问共享数据会用到锁，它的实现依赖于共识协议；</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数据缓存的本地加锁机制；</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系统目录缓存和语句缓存的全局锁。</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日志</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事务恢复要用到日志；</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每个节点都存在本地日志文件，需要对本地日志进行合并；</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事务</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02870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事务的跨节点运算需要进行同步，需要用到全局事务</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ID</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，全局日志记录序列号（</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LRSN</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）等全局结构；</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为了保证事务一致性，通常使用两阶段提交协议，即每一个节点提交完成后，还得保证所有节点都提交完成，才能最后确认提交成功或失败；</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数据分片方案：范围分片 vs 哈希分片</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74295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哈希分片容易实现数据的均匀分布，但难以实现数据局部性；</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742950" lvl="1" indent="-285750" fontAlgn="auto">
              <a:lnSpc>
                <a:spcPct val="10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范围分片容易实现数据局部性，但难以保证均匀分布；</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网关节点和租赁持有节点。</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分布式架构</a:t>
            </a:r>
            <a:endParaRPr lang="zh-CN" altLang="en-US" sz="2800" b="1" dirty="0">
              <a:latin typeface="Times New Roman" panose="02020603050405020304" pitchFamily="18" charset="0"/>
            </a:endParaRPr>
          </a:p>
        </p:txBody>
      </p:sp>
      <p:sp>
        <p:nvSpPr>
          <p:cNvPr id="23555" name="椭圆 5"/>
          <p:cNvSpPr>
            <a:spLocks noChangeArrowheads="1"/>
          </p:cNvSpPr>
          <p:nvPr/>
        </p:nvSpPr>
        <p:spPr bwMode="auto">
          <a:xfrm>
            <a:off x="3865565"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1587"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09537"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高可用性</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54" name="矩形 53"/>
          <p:cNvSpPr/>
          <p:nvPr/>
        </p:nvSpPr>
        <p:spPr>
          <a:xfrm>
            <a:off x="780417" y="1335147"/>
            <a:ext cx="7503096" cy="333819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自动容灾机制：</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当出现节点失效时，系统可以通过共识协议来接管失效节点，使失效节点上未提交的事务失败；</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系统释放失效节点的主本节点角色，并为其上的主本数据分配新的主本节点；</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其余的DB节点共享其工作负载；</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硬件升级维护：</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加入/退出一个DB节点；</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重新为下线的数据分区分配主本节点；</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软件迁移维护：</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退出一个DB节点并迁移软件（例如：DB释放迁移）；</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加入这个DB节点并以“共存”模式运行在DB集群中；</a:t>
            </a:r>
            <a:endPar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0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重复相同的过程，直到所有节点都成功迁移。</a:t>
            </a:r>
            <a:endPar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lvl="0" indent="-285750" fontAlgn="auto">
              <a:lnSpc>
                <a:spcPts val="2400"/>
              </a:lnSpc>
              <a:buFont typeface="Wingdings" panose="05000000000000000000" charset="0"/>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重新划分数据可能产生大量的开销。</a:t>
            </a:r>
            <a:endPar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3377" y="2136338"/>
            <a:ext cx="5697245" cy="1754326"/>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l"/>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一、关系型数据库脱颖而出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二、关系数据库的内部架构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三、</a:t>
            </a:r>
            <a:r>
              <a:rPr lang="en-US" altLang="zh-CN" dirty="0">
                <a:latin typeface="微软雅黑" panose="020B0503020204020204" pitchFamily="34" charset="-122"/>
                <a:ea typeface="微软雅黑" panose="020B0503020204020204" pitchFamily="34" charset="-122"/>
              </a:rPr>
              <a:t>TPC-C</a:t>
            </a:r>
            <a:r>
              <a:rPr lang="zh-CN" altLang="en-US" dirty="0">
                <a:latin typeface="微软雅黑" panose="020B0503020204020204" pitchFamily="34" charset="-122"/>
                <a:ea typeface="微软雅黑" panose="020B0503020204020204" pitchFamily="34" charset="-122"/>
              </a:rPr>
              <a:t>案例</a:t>
            </a:r>
            <a:endParaRPr lang="en-US" altLang="zh-CN" dirty="0">
              <a:latin typeface="微软雅黑" panose="020B0503020204020204" pitchFamily="34" charset="-122"/>
              <a:ea typeface="微软雅黑" panose="020B0503020204020204" pitchFamily="34" charset="-122"/>
            </a:endParaRPr>
          </a:p>
        </p:txBody>
      </p:sp>
      <p:sp>
        <p:nvSpPr>
          <p:cNvPr id="5" name="箭头: 右 4"/>
          <p:cNvSpPr/>
          <p:nvPr/>
        </p:nvSpPr>
        <p:spPr>
          <a:xfrm>
            <a:off x="1202258" y="3559893"/>
            <a:ext cx="417251" cy="248575"/>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a:latin typeface="+mj-ea"/>
              </a:rPr>
              <a:t>大纲</a:t>
            </a:r>
            <a:endParaRPr lang="zh-CN" altLang="en-US" sz="2800" b="1" dirty="0">
              <a:latin typeface="+mj-ea"/>
            </a:endParaRPr>
          </a:p>
        </p:txBody>
      </p:sp>
      <p:sp>
        <p:nvSpPr>
          <p:cNvPr id="10" name="灯片编号占位符 9"/>
          <p:cNvSpPr>
            <a:spLocks noGrp="1"/>
          </p:cNvSpPr>
          <p:nvPr>
            <p:ph type="sldNum" sz="quarter" idx="4294967295"/>
          </p:nvPr>
        </p:nvSpPr>
        <p:spPr>
          <a:xfrm>
            <a:off x="6984724" y="86826"/>
            <a:ext cx="2057400" cy="365125"/>
          </a:xfrm>
          <a:prstGeom prst="rect">
            <a:avLst/>
          </a:prstGeom>
        </p:spPr>
        <p:txBody>
          <a:bodyPr/>
          <a:lstStyle/>
          <a:p>
            <a:fld id="{48F63A3B-78C7-47BE-AE5E-E10140E04643}" type="slidenum">
              <a:rPr lang="en-US" smtClean="0"/>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微软雅黑" panose="020B0503020204020204" pitchFamily="34" charset="-122"/>
                <a:ea typeface="微软雅黑" panose="020B0503020204020204" pitchFamily="34" charset="-122"/>
              </a:rPr>
              <a:t>三、</a:t>
            </a:r>
            <a:r>
              <a:rPr lang="en-US" altLang="zh-CN" sz="2800" dirty="0">
                <a:latin typeface="微软雅黑" panose="020B0503020204020204" pitchFamily="34" charset="-122"/>
                <a:ea typeface="微软雅黑" panose="020B0503020204020204" pitchFamily="34" charset="-122"/>
              </a:rPr>
              <a:t>TPC-C</a:t>
            </a:r>
            <a:r>
              <a:rPr lang="zh-CN" altLang="en-US" sz="2800" dirty="0">
                <a:latin typeface="微软雅黑" panose="020B0503020204020204" pitchFamily="34" charset="-122"/>
                <a:ea typeface="微软雅黑" panose="020B0503020204020204" pitchFamily="34" charset="-122"/>
              </a:rPr>
              <a:t>案例</a:t>
            </a:r>
            <a:endParaRPr lang="en-US" altLang="zh-CN"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9760" y="1278890"/>
            <a:ext cx="7658100" cy="2306955"/>
          </a:xfrm>
          <a:prstGeom prst="rect">
            <a:avLst/>
          </a:prstGeom>
          <a:noFill/>
        </p:spPr>
        <p:txBody>
          <a:bodyPr wrap="square" rtlCol="0">
            <a:spAutoFit/>
          </a:bodyPr>
          <a:lstStyle/>
          <a:p>
            <a:pPr marL="514350" indent="-514350" fontAlgn="auto">
              <a:lnSpc>
                <a:spcPct val="150000"/>
              </a:lnSpc>
              <a:buFont typeface="+mj-ea"/>
              <a:buAutoNum type="ea1JpnChsDbPeriod"/>
            </a:pPr>
            <a:r>
              <a:rPr lang="zh-CN" altLang="en-US" sz="2400">
                <a:solidFill>
                  <a:schemeClr val="tx1"/>
                </a:solidFill>
                <a:effectLst>
                  <a:outerShdw blurRad="38100" dist="19050" dir="2700000" algn="tl" rotWithShape="0">
                    <a:schemeClr val="dk1">
                      <a:alpha val="40000"/>
                    </a:schemeClr>
                  </a:outerShdw>
                </a:effectLst>
                <a:latin typeface="PingFang SC Regular" panose="020B0400000000000000" charset="-122"/>
                <a:ea typeface="PingFang SC Regular" panose="020B0400000000000000" charset="-122"/>
                <a:cs typeface="PingFang SC Regular" panose="020B0400000000000000" charset="-122"/>
              </a:rPr>
              <a:t>订单查询的应用实例</a:t>
            </a:r>
            <a:endParaRPr lang="zh-CN" altLang="en-US" sz="2400">
              <a:solidFill>
                <a:schemeClr val="tx1"/>
              </a:solidFill>
              <a:effectLst>
                <a:outerShdw blurRad="38100" dist="19050" dir="2700000" algn="tl" rotWithShape="0">
                  <a:schemeClr val="dk1">
                    <a:alpha val="40000"/>
                  </a:schemeClr>
                </a:outerShdw>
              </a:effectLst>
              <a:latin typeface="PingFang SC Regular" panose="020B0400000000000000" charset="-122"/>
              <a:ea typeface="PingFang SC Regular" panose="020B0400000000000000" charset="-122"/>
              <a:cs typeface="PingFang SC Regular" panose="020B0400000000000000" charset="-122"/>
            </a:endParaRPr>
          </a:p>
          <a:p>
            <a:pPr marL="514350" indent="-514350" fontAlgn="auto">
              <a:lnSpc>
                <a:spcPct val="150000"/>
              </a:lnSpc>
              <a:buFont typeface="+mj-ea"/>
              <a:buAutoNum type="ea1JpnChsDbPeriod"/>
            </a:pPr>
            <a:r>
              <a:rPr lang="zh-CN" altLang="en-US" sz="2400">
                <a:solidFill>
                  <a:schemeClr val="tx1"/>
                </a:solidFill>
                <a:effectLst>
                  <a:outerShdw blurRad="38100" dist="19050" dir="2700000" algn="tl" rotWithShape="0">
                    <a:schemeClr val="dk1">
                      <a:alpha val="40000"/>
                    </a:schemeClr>
                  </a:outerShdw>
                </a:effectLst>
                <a:latin typeface="PingFang SC Regular" panose="020B0400000000000000" charset="-122"/>
                <a:ea typeface="PingFang SC Regular" panose="020B0400000000000000" charset="-122"/>
                <a:cs typeface="PingFang SC Regular" panose="020B0400000000000000" charset="-122"/>
              </a:rPr>
              <a:t>数据库设计</a:t>
            </a:r>
            <a:endParaRPr lang="zh-CN" altLang="en-US" sz="2400">
              <a:solidFill>
                <a:schemeClr val="tx1"/>
              </a:solidFill>
              <a:effectLst>
                <a:outerShdw blurRad="38100" dist="19050" dir="2700000" algn="tl" rotWithShape="0">
                  <a:schemeClr val="dk1">
                    <a:alpha val="40000"/>
                  </a:schemeClr>
                </a:outerShdw>
              </a:effectLst>
              <a:latin typeface="PingFang SC Regular" panose="020B0400000000000000" charset="-122"/>
              <a:ea typeface="PingFang SC Regular" panose="020B0400000000000000" charset="-122"/>
              <a:cs typeface="PingFang SC Regular" panose="020B0400000000000000" charset="-122"/>
            </a:endParaRPr>
          </a:p>
          <a:p>
            <a:pPr marL="514350" indent="-514350" fontAlgn="auto">
              <a:lnSpc>
                <a:spcPct val="150000"/>
              </a:lnSpc>
              <a:buFont typeface="+mj-ea"/>
              <a:buAutoNum type="ea1JpnChsDbPeriod"/>
            </a:pPr>
            <a:r>
              <a:rPr lang="zh-CN" altLang="en-US" sz="2400">
                <a:solidFill>
                  <a:schemeClr val="tx1"/>
                </a:solidFill>
                <a:effectLst>
                  <a:outerShdw blurRad="38100" dist="19050" dir="2700000" algn="tl" rotWithShape="0">
                    <a:schemeClr val="dk1">
                      <a:alpha val="40000"/>
                    </a:schemeClr>
                  </a:outerShdw>
                </a:effectLst>
                <a:latin typeface="PingFang SC Regular" panose="020B0400000000000000" charset="-122"/>
                <a:ea typeface="PingFang SC Regular" panose="020B0400000000000000" charset="-122"/>
                <a:cs typeface="PingFang SC Regular" panose="020B0400000000000000" charset="-122"/>
              </a:rPr>
              <a:t>数据库实例</a:t>
            </a:r>
            <a:endParaRPr lang="zh-CN" altLang="en-US" sz="2400">
              <a:solidFill>
                <a:schemeClr val="tx1"/>
              </a:solidFill>
              <a:effectLst>
                <a:outerShdw blurRad="38100" dist="19050" dir="2700000" algn="tl" rotWithShape="0">
                  <a:schemeClr val="dk1">
                    <a:alpha val="40000"/>
                  </a:schemeClr>
                </a:outerShdw>
              </a:effectLst>
              <a:latin typeface="PingFang SC Regular" panose="020B0400000000000000" charset="-122"/>
              <a:ea typeface="PingFang SC Regular" panose="020B0400000000000000" charset="-122"/>
              <a:cs typeface="PingFang SC Regular" panose="020B0400000000000000" charset="-122"/>
            </a:endParaRPr>
          </a:p>
          <a:p>
            <a:pPr marL="514350" indent="-514350" fontAlgn="auto">
              <a:lnSpc>
                <a:spcPct val="150000"/>
              </a:lnSpc>
              <a:buFont typeface="+mj-ea"/>
              <a:buAutoNum type="ea1JpnChsDbPeriod"/>
            </a:pPr>
            <a:r>
              <a:rPr lang="en-US" altLang="zh-CN" sz="2400">
                <a:solidFill>
                  <a:schemeClr val="tx1"/>
                </a:solidFill>
                <a:effectLst>
                  <a:outerShdw blurRad="38100" dist="19050" dir="2700000" algn="tl" rotWithShape="0">
                    <a:schemeClr val="dk1">
                      <a:alpha val="40000"/>
                    </a:schemeClr>
                  </a:outerShdw>
                </a:effectLst>
                <a:latin typeface="PingFang SC Regular" panose="020B0400000000000000" charset="-122"/>
                <a:ea typeface="PingFang SC Regular" panose="020B0400000000000000" charset="-122"/>
                <a:cs typeface="PingFang SC Regular" panose="020B0400000000000000" charset="-122"/>
              </a:rPr>
              <a:t>SQL</a:t>
            </a:r>
            <a:r>
              <a:rPr lang="zh-CN" altLang="en-US" sz="2400">
                <a:solidFill>
                  <a:schemeClr val="tx1"/>
                </a:solidFill>
                <a:effectLst>
                  <a:outerShdw blurRad="38100" dist="19050" dir="2700000" algn="tl" rotWithShape="0">
                    <a:schemeClr val="dk1">
                      <a:alpha val="40000"/>
                    </a:schemeClr>
                  </a:outerShdw>
                </a:effectLst>
                <a:latin typeface="PingFang SC Regular" panose="020B0400000000000000" charset="-122"/>
                <a:ea typeface="PingFang SC Regular" panose="020B0400000000000000" charset="-122"/>
                <a:cs typeface="PingFang SC Regular" panose="020B0400000000000000" charset="-122"/>
              </a:rPr>
              <a:t>语句执行</a:t>
            </a:r>
            <a:endParaRPr lang="zh-CN" altLang="en-US" sz="2400">
              <a:solidFill>
                <a:schemeClr val="tx1"/>
              </a:solidFill>
              <a:effectLst>
                <a:outerShdw blurRad="38100" dist="19050" dir="2700000" algn="tl" rotWithShape="0">
                  <a:schemeClr val="dk1">
                    <a:alpha val="40000"/>
                  </a:schemeClr>
                </a:outerShdw>
              </a:effectLst>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464185" y="765810"/>
            <a:ext cx="8242300" cy="3046095"/>
          </a:xfrm>
          <a:prstGeom prst="rect">
            <a:avLst/>
          </a:prstGeom>
          <a:noFill/>
        </p:spPr>
        <p:txBody>
          <a:bodyPr wrap="square" rtlCol="0">
            <a:spAutoFit/>
          </a:bodyPr>
          <a:lstStyle/>
          <a:p>
            <a:pPr marL="285750" indent="-285750">
              <a:lnSpc>
                <a:spcPct val="150000"/>
              </a:lnSpc>
              <a:buFont typeface="Wingdings" panose="05000000000000000000" charset="0"/>
              <a:buChar char=""/>
            </a:pPr>
            <a:endParaRPr lang="en-US" altLang="zh-CN" sz="1600" dirty="0">
              <a:solidFill>
                <a:schemeClr val="tx1"/>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charset="0"/>
              <a:buChar char=""/>
            </a:pPr>
            <a:r>
              <a:rPr lang="en-US" altLang="zh-CN" sz="1600" dirty="0">
                <a:solidFill>
                  <a:schemeClr val="tx1"/>
                </a:solidFill>
                <a:latin typeface="微软雅黑" panose="020B0503020204020204" pitchFamily="34" charset="-122"/>
                <a:ea typeface="微软雅黑" panose="020B0503020204020204" pitchFamily="34" charset="-122"/>
                <a:sym typeface="+mn-ea"/>
              </a:rPr>
              <a:t>TPC-C</a:t>
            </a:r>
            <a:r>
              <a:rPr lang="zh-CN" altLang="en-US" sz="1600" dirty="0">
                <a:solidFill>
                  <a:schemeClr val="tx1"/>
                </a:solidFill>
                <a:latin typeface="微软雅黑" panose="020B0503020204020204" pitchFamily="34" charset="-122"/>
                <a:ea typeface="微软雅黑" panose="020B0503020204020204" pitchFamily="34" charset="-122"/>
                <a:sym typeface="+mn-ea"/>
              </a:rPr>
              <a:t>描绘了一个批发供应商的活动，</a:t>
            </a:r>
            <a:r>
              <a:rPr lang="en-US" altLang="zh-CN" sz="1600" dirty="0">
                <a:solidFill>
                  <a:schemeClr val="tx1"/>
                </a:solidFill>
                <a:latin typeface="微软雅黑" panose="020B0503020204020204" pitchFamily="34" charset="-122"/>
                <a:ea typeface="微软雅黑" panose="020B0503020204020204" pitchFamily="34" charset="-122"/>
                <a:sym typeface="+mn-ea"/>
              </a:rPr>
              <a:t>workload</a:t>
            </a:r>
            <a:r>
              <a:rPr lang="zh-CN" altLang="en-US" sz="1600" dirty="0">
                <a:solidFill>
                  <a:schemeClr val="tx1"/>
                </a:solidFill>
                <a:latin typeface="微软雅黑" panose="020B0503020204020204" pitchFamily="34" charset="-122"/>
                <a:ea typeface="微软雅黑" panose="020B0503020204020204" pitchFamily="34" charset="-122"/>
                <a:sym typeface="+mn-ea"/>
              </a:rPr>
              <a:t>以处理订单活动为中心，并提供了一个逻辑数据库设计，可以在不改变事务结构的情况下进行分布式执行。</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
            </a:pPr>
            <a:r>
              <a:rPr lang="zh-CN" altLang="en-US" sz="1600" dirty="0">
                <a:solidFill>
                  <a:schemeClr val="tx1"/>
                </a:solidFill>
                <a:latin typeface="微软雅黑" panose="020B0503020204020204" pitchFamily="34" charset="-122"/>
                <a:ea typeface="微软雅黑" panose="020B0503020204020204" pitchFamily="34" charset="-122"/>
                <a:sym typeface="+mn-ea"/>
              </a:rPr>
              <a:t>该基准所描绘的公司是一家批发供应商，拥有多个分布在不同地域的</a:t>
            </a:r>
            <a:r>
              <a:rPr lang="en-US" altLang="zh-CN" sz="1600" dirty="0">
                <a:solidFill>
                  <a:schemeClr val="tx1"/>
                </a:solidFill>
                <a:latin typeface="微软雅黑" panose="020B0503020204020204" pitchFamily="34" charset="-122"/>
                <a:ea typeface="微软雅黑" panose="020B0503020204020204" pitchFamily="34" charset="-122"/>
                <a:sym typeface="+mn-ea"/>
              </a:rPr>
              <a:t>district</a:t>
            </a:r>
            <a:r>
              <a:rPr lang="zh-CN" altLang="en-US" sz="1600" dirty="0">
                <a:solidFill>
                  <a:schemeClr val="tx1"/>
                </a:solidFill>
                <a:latin typeface="微软雅黑" panose="020B0503020204020204" pitchFamily="34" charset="-122"/>
                <a:ea typeface="微软雅黑" panose="020B0503020204020204" pitchFamily="34" charset="-122"/>
                <a:sym typeface="+mn-ea"/>
              </a:rPr>
              <a:t>和相关</a:t>
            </a:r>
            <a:r>
              <a:rPr lang="en-US" altLang="zh-CN" sz="1600" dirty="0">
                <a:solidFill>
                  <a:schemeClr val="tx1"/>
                </a:solidFill>
                <a:latin typeface="微软雅黑" panose="020B0503020204020204" pitchFamily="34" charset="-122"/>
                <a:ea typeface="微软雅黑" panose="020B0503020204020204" pitchFamily="34" charset="-122"/>
                <a:sym typeface="+mn-ea"/>
              </a:rPr>
              <a:t>warehouse</a:t>
            </a:r>
            <a:r>
              <a:rPr lang="zh-CN" altLang="en-US" sz="1600" dirty="0">
                <a:solidFill>
                  <a:schemeClr val="tx1"/>
                </a:solidFill>
                <a:latin typeface="微软雅黑" panose="020B0503020204020204" pitchFamily="34" charset="-122"/>
                <a:ea typeface="微软雅黑" panose="020B0503020204020204" pitchFamily="34" charset="-122"/>
                <a:sym typeface="+mn-ea"/>
              </a:rPr>
              <a:t>。随着公司业务的扩大，新的</a:t>
            </a:r>
            <a:r>
              <a:rPr lang="en-US" altLang="zh-CN" sz="1600" dirty="0">
                <a:solidFill>
                  <a:schemeClr val="tx1"/>
                </a:solidFill>
                <a:latin typeface="微软雅黑" panose="020B0503020204020204" pitchFamily="34" charset="-122"/>
                <a:ea typeface="微软雅黑" panose="020B0503020204020204" pitchFamily="34" charset="-122"/>
                <a:sym typeface="+mn-ea"/>
              </a:rPr>
              <a:t>warehouse</a:t>
            </a:r>
            <a:r>
              <a:rPr lang="zh-CN" altLang="en-US" sz="1600" dirty="0">
                <a:solidFill>
                  <a:schemeClr val="tx1"/>
                </a:solidFill>
                <a:latin typeface="微软雅黑" panose="020B0503020204020204" pitchFamily="34" charset="-122"/>
                <a:ea typeface="微软雅黑" panose="020B0503020204020204" pitchFamily="34" charset="-122"/>
                <a:sym typeface="+mn-ea"/>
              </a:rPr>
              <a:t>和相关的</a:t>
            </a:r>
            <a:r>
              <a:rPr lang="en-US" altLang="zh-CN" sz="1600" dirty="0">
                <a:solidFill>
                  <a:schemeClr val="tx1"/>
                </a:solidFill>
                <a:latin typeface="微软雅黑" panose="020B0503020204020204" pitchFamily="34" charset="-122"/>
                <a:ea typeface="微软雅黑" panose="020B0503020204020204" pitchFamily="34" charset="-122"/>
                <a:sym typeface="+mn-ea"/>
              </a:rPr>
              <a:t>district</a:t>
            </a:r>
            <a:r>
              <a:rPr lang="zh-CN" altLang="en-US" sz="1600" dirty="0">
                <a:solidFill>
                  <a:schemeClr val="tx1"/>
                </a:solidFill>
                <a:latin typeface="微软雅黑" panose="020B0503020204020204" pitchFamily="34" charset="-122"/>
                <a:ea typeface="微软雅黑" panose="020B0503020204020204" pitchFamily="34" charset="-122"/>
                <a:sym typeface="+mn-ea"/>
              </a:rPr>
              <a:t>也随之建立。每个区域</a:t>
            </a:r>
            <a:r>
              <a:rPr lang="en-US" altLang="zh-CN" sz="1600" dirty="0">
                <a:solidFill>
                  <a:schemeClr val="tx1"/>
                </a:solidFill>
                <a:latin typeface="微软雅黑" panose="020B0503020204020204" pitchFamily="34" charset="-122"/>
                <a:ea typeface="微软雅黑" panose="020B0503020204020204" pitchFamily="34" charset="-122"/>
                <a:sym typeface="+mn-ea"/>
              </a:rPr>
              <a:t>warehouse</a:t>
            </a:r>
            <a:r>
              <a:rPr lang="zh-CN" altLang="en-US" sz="1600" dirty="0">
                <a:solidFill>
                  <a:schemeClr val="tx1"/>
                </a:solidFill>
                <a:latin typeface="微软雅黑" panose="020B0503020204020204" pitchFamily="34" charset="-122"/>
                <a:ea typeface="微软雅黑" panose="020B0503020204020204" pitchFamily="34" charset="-122"/>
                <a:sym typeface="+mn-ea"/>
              </a:rPr>
              <a:t>覆盖</a:t>
            </a:r>
            <a:r>
              <a:rPr lang="en-US" altLang="zh-CN" sz="1600" dirty="0">
                <a:solidFill>
                  <a:schemeClr val="tx1"/>
                </a:solidFill>
                <a:latin typeface="微软雅黑" panose="020B0503020204020204" pitchFamily="34" charset="-122"/>
                <a:ea typeface="微软雅黑" panose="020B0503020204020204" pitchFamily="34" charset="-122"/>
                <a:sym typeface="+mn-ea"/>
              </a:rPr>
              <a:t>10</a:t>
            </a:r>
            <a:r>
              <a:rPr lang="zh-CN" altLang="en-US" sz="1600" dirty="0">
                <a:solidFill>
                  <a:schemeClr val="tx1"/>
                </a:solidFill>
                <a:latin typeface="微软雅黑" panose="020B0503020204020204" pitchFamily="34" charset="-122"/>
                <a:ea typeface="微软雅黑" panose="020B0503020204020204" pitchFamily="34" charset="-122"/>
                <a:sym typeface="+mn-ea"/>
              </a:rPr>
              <a:t>个</a:t>
            </a:r>
            <a:r>
              <a:rPr lang="en-US" altLang="zh-CN" sz="1600" dirty="0">
                <a:solidFill>
                  <a:schemeClr val="tx1"/>
                </a:solidFill>
                <a:latin typeface="微软雅黑" panose="020B0503020204020204" pitchFamily="34" charset="-122"/>
                <a:ea typeface="微软雅黑" panose="020B0503020204020204" pitchFamily="34" charset="-122"/>
                <a:sym typeface="+mn-ea"/>
              </a:rPr>
              <a:t>district</a:t>
            </a:r>
            <a:r>
              <a:rPr lang="zh-CN" altLang="en-US" sz="1600" dirty="0">
                <a:solidFill>
                  <a:schemeClr val="tx1"/>
                </a:solidFill>
                <a:latin typeface="微软雅黑" panose="020B0503020204020204" pitchFamily="34" charset="-122"/>
                <a:ea typeface="微软雅黑" panose="020B0503020204020204" pitchFamily="34" charset="-122"/>
                <a:sym typeface="+mn-ea"/>
              </a:rPr>
              <a:t>。每个</a:t>
            </a:r>
            <a:r>
              <a:rPr lang="en-US" altLang="zh-CN" sz="1600" dirty="0">
                <a:solidFill>
                  <a:schemeClr val="tx1"/>
                </a:solidFill>
                <a:latin typeface="微软雅黑" panose="020B0503020204020204" pitchFamily="34" charset="-122"/>
                <a:ea typeface="微软雅黑" panose="020B0503020204020204" pitchFamily="34" charset="-122"/>
                <a:sym typeface="+mn-ea"/>
              </a:rPr>
              <a:t>district</a:t>
            </a:r>
            <a:r>
              <a:rPr lang="zh-CN" altLang="en-US" sz="1600" dirty="0">
                <a:solidFill>
                  <a:schemeClr val="tx1"/>
                </a:solidFill>
                <a:latin typeface="微软雅黑" panose="020B0503020204020204" pitchFamily="34" charset="-122"/>
                <a:ea typeface="微软雅黑" panose="020B0503020204020204" pitchFamily="34" charset="-122"/>
                <a:sym typeface="+mn-ea"/>
              </a:rPr>
              <a:t>服务于</a:t>
            </a:r>
            <a:r>
              <a:rPr lang="en-US" altLang="zh-CN" sz="1600" dirty="0">
                <a:solidFill>
                  <a:schemeClr val="tx1"/>
                </a:solidFill>
                <a:latin typeface="微软雅黑" panose="020B0503020204020204" pitchFamily="34" charset="-122"/>
                <a:ea typeface="微软雅黑" panose="020B0503020204020204" pitchFamily="34" charset="-122"/>
                <a:sym typeface="+mn-ea"/>
              </a:rPr>
              <a:t>3,000</a:t>
            </a:r>
            <a:r>
              <a:rPr lang="zh-CN" altLang="en-US" sz="1600" dirty="0">
                <a:solidFill>
                  <a:schemeClr val="tx1"/>
                </a:solidFill>
                <a:latin typeface="微软雅黑" panose="020B0503020204020204" pitchFamily="34" charset="-122"/>
                <a:ea typeface="微软雅黑" panose="020B0503020204020204" pitchFamily="34" charset="-122"/>
                <a:sym typeface="+mn-ea"/>
              </a:rPr>
              <a:t>个</a:t>
            </a:r>
            <a:r>
              <a:rPr lang="en-US" altLang="zh-CN" sz="1600" dirty="0">
                <a:solidFill>
                  <a:schemeClr val="tx1"/>
                </a:solidFill>
                <a:latin typeface="微软雅黑" panose="020B0503020204020204" pitchFamily="34" charset="-122"/>
                <a:ea typeface="微软雅黑" panose="020B0503020204020204" pitchFamily="34" charset="-122"/>
                <a:sym typeface="+mn-ea"/>
              </a:rPr>
              <a:t>customer</a:t>
            </a:r>
            <a:r>
              <a:rPr lang="zh-CN" altLang="en-US" sz="1600" dirty="0">
                <a:solidFill>
                  <a:schemeClr val="tx1"/>
                </a:solidFill>
                <a:latin typeface="微软雅黑" panose="020B0503020204020204" pitchFamily="34" charset="-122"/>
                <a:ea typeface="微软雅黑" panose="020B0503020204020204" pitchFamily="34" charset="-122"/>
                <a:sym typeface="+mn-ea"/>
              </a:rPr>
              <a:t>。所有的</a:t>
            </a:r>
            <a:r>
              <a:rPr lang="en-US" altLang="zh-CN" sz="1600" dirty="0">
                <a:solidFill>
                  <a:schemeClr val="tx1"/>
                </a:solidFill>
                <a:latin typeface="微软雅黑" panose="020B0503020204020204" pitchFamily="34" charset="-122"/>
                <a:ea typeface="微软雅黑" panose="020B0503020204020204" pitchFamily="34" charset="-122"/>
                <a:sym typeface="+mn-ea"/>
              </a:rPr>
              <a:t>warehouse</a:t>
            </a:r>
            <a:r>
              <a:rPr lang="zh-CN" altLang="en-US" sz="1600" dirty="0">
                <a:solidFill>
                  <a:schemeClr val="tx1"/>
                </a:solidFill>
                <a:latin typeface="微软雅黑" panose="020B0503020204020204" pitchFamily="34" charset="-122"/>
                <a:ea typeface="微软雅黑" panose="020B0503020204020204" pitchFamily="34" charset="-122"/>
                <a:sym typeface="+mn-ea"/>
              </a:rPr>
              <a:t>都为公司销售的</a:t>
            </a:r>
            <a:r>
              <a:rPr lang="en-US" altLang="zh-CN" sz="1600" dirty="0">
                <a:solidFill>
                  <a:schemeClr val="tx1"/>
                </a:solidFill>
                <a:latin typeface="微软雅黑" panose="020B0503020204020204" pitchFamily="34" charset="-122"/>
                <a:ea typeface="微软雅黑" panose="020B0503020204020204" pitchFamily="34" charset="-122"/>
                <a:sym typeface="+mn-ea"/>
              </a:rPr>
              <a:t>10</a:t>
            </a:r>
            <a:r>
              <a:rPr lang="zh-CN" altLang="en-US" sz="1600" dirty="0">
                <a:solidFill>
                  <a:schemeClr val="tx1"/>
                </a:solidFill>
                <a:latin typeface="微软雅黑" panose="020B0503020204020204" pitchFamily="34" charset="-122"/>
                <a:ea typeface="微软雅黑" panose="020B0503020204020204" pitchFamily="34" charset="-122"/>
                <a:sym typeface="+mn-ea"/>
              </a:rPr>
              <a:t>万件</a:t>
            </a:r>
            <a:r>
              <a:rPr lang="en-US" altLang="zh-CN" sz="1600" dirty="0">
                <a:solidFill>
                  <a:schemeClr val="tx1"/>
                </a:solidFill>
                <a:latin typeface="微软雅黑" panose="020B0503020204020204" pitchFamily="34" charset="-122"/>
                <a:ea typeface="微软雅黑" panose="020B0503020204020204" pitchFamily="34" charset="-122"/>
                <a:sym typeface="+mn-ea"/>
              </a:rPr>
              <a:t>item</a:t>
            </a:r>
            <a:r>
              <a:rPr lang="zh-CN" altLang="en-US" sz="1600" dirty="0">
                <a:solidFill>
                  <a:schemeClr val="tx1"/>
                </a:solidFill>
                <a:latin typeface="微软雅黑" panose="020B0503020204020204" pitchFamily="34" charset="-122"/>
                <a:ea typeface="微软雅黑" panose="020B0503020204020204" pitchFamily="34" charset="-122"/>
                <a:sym typeface="+mn-ea"/>
              </a:rPr>
              <a:t>保留着库存。下图显示了</a:t>
            </a:r>
            <a:r>
              <a:rPr lang="en-US" altLang="zh-CN" sz="1600" dirty="0">
                <a:solidFill>
                  <a:schemeClr val="tx1"/>
                </a:solidFill>
                <a:latin typeface="微软雅黑" panose="020B0503020204020204" pitchFamily="34" charset="-122"/>
                <a:ea typeface="微软雅黑" panose="020B0503020204020204" pitchFamily="34" charset="-122"/>
                <a:sym typeface="+mn-ea"/>
              </a:rPr>
              <a:t>TPC-C</a:t>
            </a:r>
            <a:r>
              <a:rPr lang="zh-CN" altLang="en-US" sz="1600" dirty="0">
                <a:solidFill>
                  <a:schemeClr val="tx1"/>
                </a:solidFill>
                <a:latin typeface="微软雅黑" panose="020B0503020204020204" pitchFamily="34" charset="-122"/>
                <a:ea typeface="微软雅黑" panose="020B0503020204020204" pitchFamily="34" charset="-122"/>
                <a:sym typeface="+mn-ea"/>
              </a:rPr>
              <a:t>公司经营环境中的仓库、区域和客户等级结构。</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4013257" y="3429032"/>
            <a:ext cx="4887007" cy="2905530"/>
          </a:xfrm>
          <a:prstGeom prst="rect">
            <a:avLst/>
          </a:prstGeom>
        </p:spPr>
      </p:pic>
      <p:sp>
        <p:nvSpPr>
          <p:cNvPr id="3" name="椭圆 5"/>
          <p:cNvSpPr>
            <a:spLocks noChangeArrowheads="1"/>
          </p:cNvSpPr>
          <p:nvPr/>
        </p:nvSpPr>
        <p:spPr bwMode="auto">
          <a:xfrm>
            <a:off x="3864930" y="7426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 name="矩形 6"/>
          <p:cNvSpPr>
            <a:spLocks noChangeArrowheads="1"/>
          </p:cNvSpPr>
          <p:nvPr/>
        </p:nvSpPr>
        <p:spPr bwMode="auto">
          <a:xfrm>
            <a:off x="-2222" y="7473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文本框 10"/>
          <p:cNvSpPr txBox="1">
            <a:spLocks noChangeArrowheads="1"/>
          </p:cNvSpPr>
          <p:nvPr/>
        </p:nvSpPr>
        <p:spPr bwMode="auto">
          <a:xfrm>
            <a:off x="-10382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TPC-C</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数据库简介</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10"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2800" b="1" dirty="0">
                <a:latin typeface="Times New Roman" panose="02020603050405020304" pitchFamily="18" charset="0"/>
                <a:sym typeface="+mn-ea"/>
              </a:rPr>
              <a:t>数据库设计</a:t>
            </a:r>
            <a:endParaRPr lang="zh-CN" altLang="en-US" sz="2800" b="1" dirty="0">
              <a:latin typeface="Times New Roman" panose="02020603050405020304" pitchFamily="18" charset="0"/>
            </a:endParaRPr>
          </a:p>
        </p:txBody>
      </p:sp>
      <p:cxnSp>
        <p:nvCxnSpPr>
          <p:cNvPr id="11" name="直接连接符 10"/>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464185" y="765810"/>
            <a:ext cx="8242300" cy="829945"/>
          </a:xfrm>
          <a:prstGeom prst="rect">
            <a:avLst/>
          </a:prstGeom>
          <a:noFill/>
        </p:spPr>
        <p:txBody>
          <a:bodyPr wrap="square" rtlCol="0">
            <a:spAutoFit/>
          </a:bodyPr>
          <a:lstStyle/>
          <a:p>
            <a:pPr indent="0">
              <a:lnSpc>
                <a:spcPct val="150000"/>
              </a:lnSpc>
              <a:buFont typeface="Wingdings" panose="05000000000000000000" charset="0"/>
              <a:buNone/>
            </a:pPr>
            <a:endParaRPr lang="en-US" altLang="zh-CN" sz="1600" dirty="0">
              <a:solidFill>
                <a:schemeClr val="tx1"/>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charset="0"/>
              <a:buNone/>
            </a:pPr>
            <a:r>
              <a:rPr lang="en-US" altLang="zh-CN" sz="1600" dirty="0">
                <a:solidFill>
                  <a:schemeClr val="tx1"/>
                </a:solidFill>
                <a:latin typeface="微软雅黑" panose="020B0503020204020204" pitchFamily="34" charset="-122"/>
                <a:ea typeface="微软雅黑" panose="020B0503020204020204" pitchFamily="34" charset="-122"/>
                <a:sym typeface="+mn-ea"/>
              </a:rPr>
              <a:t>TPC-C</a:t>
            </a:r>
            <a:r>
              <a:rPr lang="zh-CN" altLang="en-US" sz="1600" dirty="0">
                <a:solidFill>
                  <a:schemeClr val="tx1"/>
                </a:solidFill>
                <a:latin typeface="微软雅黑" panose="020B0503020204020204" pitchFamily="34" charset="-122"/>
                <a:ea typeface="微软雅黑" panose="020B0503020204020204" pitchFamily="34" charset="-122"/>
                <a:sym typeface="+mn-ea"/>
              </a:rPr>
              <a:t>数据库有</a:t>
            </a:r>
            <a:r>
              <a:rPr lang="en-US" altLang="zh-CN" sz="1600" dirty="0">
                <a:solidFill>
                  <a:schemeClr val="tx1"/>
                </a:solidFill>
                <a:latin typeface="微软雅黑" panose="020B0503020204020204" pitchFamily="34" charset="-122"/>
                <a:ea typeface="微软雅黑" panose="020B0503020204020204" pitchFamily="34" charset="-122"/>
                <a:sym typeface="+mn-ea"/>
              </a:rPr>
              <a:t>9</a:t>
            </a:r>
            <a:r>
              <a:rPr lang="zh-CN" altLang="en-US" sz="1600" dirty="0">
                <a:solidFill>
                  <a:schemeClr val="tx1"/>
                </a:solidFill>
                <a:latin typeface="微软雅黑" panose="020B0503020204020204" pitchFamily="34" charset="-122"/>
                <a:ea typeface="微软雅黑" panose="020B0503020204020204" pitchFamily="34" charset="-122"/>
                <a:sym typeface="+mn-ea"/>
              </a:rPr>
              <a:t>个独立的表组成，这些表之间的关系如下方</a:t>
            </a:r>
            <a:r>
              <a:rPr lang="en-US" altLang="zh-CN" sz="1600" dirty="0">
                <a:solidFill>
                  <a:schemeClr val="tx1"/>
                </a:solidFill>
                <a:latin typeface="微软雅黑" panose="020B0503020204020204" pitchFamily="34" charset="-122"/>
                <a:ea typeface="微软雅黑" panose="020B0503020204020204" pitchFamily="34" charset="-122"/>
                <a:sym typeface="+mn-ea"/>
              </a:rPr>
              <a:t>E-R</a:t>
            </a:r>
            <a:r>
              <a:rPr lang="zh-CN" altLang="en-US" sz="1600" dirty="0">
                <a:solidFill>
                  <a:schemeClr val="tx1"/>
                </a:solidFill>
                <a:latin typeface="微软雅黑" panose="020B0503020204020204" pitchFamily="34" charset="-122"/>
                <a:ea typeface="微软雅黑" panose="020B0503020204020204" pitchFamily="34" charset="-122"/>
                <a:sym typeface="+mn-ea"/>
              </a:rPr>
              <a:t>图所示。</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6940" y="1887855"/>
            <a:ext cx="6612255" cy="3557270"/>
          </a:xfrm>
          <a:prstGeom prst="rect">
            <a:avLst/>
          </a:prstGeom>
        </p:spPr>
      </p:pic>
      <p:sp>
        <p:nvSpPr>
          <p:cNvPr id="3" name="椭圆 5"/>
          <p:cNvSpPr>
            <a:spLocks noChangeArrowheads="1"/>
          </p:cNvSpPr>
          <p:nvPr/>
        </p:nvSpPr>
        <p:spPr bwMode="auto">
          <a:xfrm>
            <a:off x="3864930" y="7426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 name="矩形 6"/>
          <p:cNvSpPr>
            <a:spLocks noChangeArrowheads="1"/>
          </p:cNvSpPr>
          <p:nvPr/>
        </p:nvSpPr>
        <p:spPr bwMode="auto">
          <a:xfrm>
            <a:off x="-2222" y="7473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文本框 10"/>
          <p:cNvSpPr txBox="1">
            <a:spLocks noChangeArrowheads="1"/>
          </p:cNvSpPr>
          <p:nvPr/>
        </p:nvSpPr>
        <p:spPr bwMode="auto">
          <a:xfrm>
            <a:off x="-10382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逻辑设计</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10"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2800" b="1" dirty="0">
                <a:latin typeface="Times New Roman" panose="02020603050405020304" pitchFamily="18" charset="0"/>
                <a:sym typeface="+mn-ea"/>
              </a:rPr>
              <a:t>数据库设计</a:t>
            </a:r>
            <a:endParaRPr lang="zh-CN" altLang="en-US" sz="2800" b="1" dirty="0">
              <a:latin typeface="Times New Roman" panose="02020603050405020304" pitchFamily="18" charset="0"/>
            </a:endParaRPr>
          </a:p>
        </p:txBody>
      </p:sp>
      <p:cxnSp>
        <p:nvCxnSpPr>
          <p:cNvPr id="11" name="直接连接符 10"/>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物理设计图"/>
          <p:cNvPicPr>
            <a:picLocks noChangeAspect="1"/>
          </p:cNvPicPr>
          <p:nvPr/>
        </p:nvPicPr>
        <p:blipFill>
          <a:blip r:embed="rId1"/>
          <a:stretch>
            <a:fillRect/>
          </a:stretch>
        </p:blipFill>
        <p:spPr>
          <a:xfrm>
            <a:off x="168275" y="1352550"/>
            <a:ext cx="8709660" cy="4695190"/>
          </a:xfrm>
          <a:prstGeom prst="rect">
            <a:avLst/>
          </a:prstGeom>
        </p:spPr>
      </p:pic>
      <p:sp>
        <p:nvSpPr>
          <p:cNvPr id="2" name="椭圆 5"/>
          <p:cNvSpPr>
            <a:spLocks noChangeArrowheads="1"/>
          </p:cNvSpPr>
          <p:nvPr/>
        </p:nvSpPr>
        <p:spPr bwMode="auto">
          <a:xfrm>
            <a:off x="3864930" y="7426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 name="矩形 6"/>
          <p:cNvSpPr>
            <a:spLocks noChangeArrowheads="1"/>
          </p:cNvSpPr>
          <p:nvPr/>
        </p:nvSpPr>
        <p:spPr bwMode="auto">
          <a:xfrm>
            <a:off x="-2222" y="7473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文本框 10"/>
          <p:cNvSpPr txBox="1">
            <a:spLocks noChangeArrowheads="1"/>
          </p:cNvSpPr>
          <p:nvPr/>
        </p:nvSpPr>
        <p:spPr bwMode="auto">
          <a:xfrm>
            <a:off x="-10382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物理设计</a:t>
            </a: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——9</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张表结构示意图</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sp>
        <p:nvSpPr>
          <p:cNvPr id="10"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2800" b="1" dirty="0">
                <a:latin typeface="Times New Roman" panose="02020603050405020304" pitchFamily="18" charset="0"/>
                <a:sym typeface="+mn-ea"/>
              </a:rPr>
              <a:t>数据库设计</a:t>
            </a:r>
            <a:endParaRPr lang="zh-CN" altLang="en-US" sz="2800" b="1" dirty="0">
              <a:latin typeface="Times New Roman" panose="02020603050405020304" pitchFamily="18" charset="0"/>
            </a:endParaRPr>
          </a:p>
        </p:txBody>
      </p:sp>
      <p:cxnSp>
        <p:nvCxnSpPr>
          <p:cNvPr id="11" name="直接连接符 10"/>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椭圆 5"/>
          <p:cNvSpPr>
            <a:spLocks noChangeArrowheads="1"/>
          </p:cNvSpPr>
          <p:nvPr/>
        </p:nvSpPr>
        <p:spPr bwMode="auto">
          <a:xfrm>
            <a:off x="3856040" y="73628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11112" y="74104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12712" y="75942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查看数据库的系统表</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grpSp>
        <p:nvGrpSpPr>
          <p:cNvPr id="12" name="组合 11"/>
          <p:cNvGrpSpPr/>
          <p:nvPr/>
        </p:nvGrpSpPr>
        <p:grpSpPr>
          <a:xfrm>
            <a:off x="619125" y="2136140"/>
            <a:ext cx="8047990" cy="2125980"/>
            <a:chOff x="975" y="2693"/>
            <a:chExt cx="12674" cy="3348"/>
          </a:xfrm>
        </p:grpSpPr>
        <p:pic>
          <p:nvPicPr>
            <p:cNvPr id="4" name="图片 3"/>
            <p:cNvPicPr>
              <a:picLocks noChangeAspect="1"/>
            </p:cNvPicPr>
            <p:nvPr/>
          </p:nvPicPr>
          <p:blipFill>
            <a:blip r:embed="rId1"/>
            <a:srcRect l="331" t="56315" r="331" b="25507"/>
            <a:stretch>
              <a:fillRect/>
            </a:stretch>
          </p:blipFill>
          <p:spPr>
            <a:xfrm>
              <a:off x="1151" y="3308"/>
              <a:ext cx="12323" cy="878"/>
            </a:xfrm>
            <a:prstGeom prst="rect">
              <a:avLst/>
            </a:prstGeom>
          </p:spPr>
        </p:pic>
        <p:pic>
          <p:nvPicPr>
            <p:cNvPr id="5" name="图片 4"/>
            <p:cNvPicPr>
              <a:picLocks noChangeAspect="1"/>
            </p:cNvPicPr>
            <p:nvPr/>
          </p:nvPicPr>
          <p:blipFill>
            <a:blip r:embed="rId2"/>
            <a:stretch>
              <a:fillRect/>
            </a:stretch>
          </p:blipFill>
          <p:spPr>
            <a:xfrm>
              <a:off x="1151" y="4181"/>
              <a:ext cx="12315" cy="1860"/>
            </a:xfrm>
            <a:prstGeom prst="rect">
              <a:avLst/>
            </a:prstGeom>
          </p:spPr>
        </p:pic>
        <p:pic>
          <p:nvPicPr>
            <p:cNvPr id="6" name="图片 5"/>
            <p:cNvPicPr>
              <a:picLocks noChangeAspect="1"/>
            </p:cNvPicPr>
            <p:nvPr/>
          </p:nvPicPr>
          <p:blipFill>
            <a:blip r:embed="rId3"/>
            <a:stretch>
              <a:fillRect/>
            </a:stretch>
          </p:blipFill>
          <p:spPr>
            <a:xfrm>
              <a:off x="975" y="2693"/>
              <a:ext cx="12675" cy="615"/>
            </a:xfrm>
            <a:prstGeom prst="rect">
              <a:avLst/>
            </a:prstGeom>
          </p:spPr>
        </p:pic>
      </p:grpSp>
      <p:sp>
        <p:nvSpPr>
          <p:cNvPr id="33" name="文本框 32"/>
          <p:cNvSpPr txBox="1"/>
          <p:nvPr/>
        </p:nvSpPr>
        <p:spPr>
          <a:xfrm>
            <a:off x="635635" y="1244600"/>
            <a:ext cx="7533005" cy="829945"/>
          </a:xfrm>
          <a:prstGeom prst="rect">
            <a:avLst/>
          </a:prstGeom>
          <a:noFill/>
        </p:spPr>
        <p:txBody>
          <a:bodyPr wrap="square" rtlCol="0">
            <a:spAutoFit/>
          </a:bodyPr>
          <a:lstStyle/>
          <a:p>
            <a:pPr indent="0">
              <a:lnSpc>
                <a:spcPct val="150000"/>
              </a:lnSpc>
              <a:buFont typeface="Wingdings" panose="05000000000000000000" charset="0"/>
              <a:buNone/>
            </a:pPr>
            <a:r>
              <a:rPr lang="en-US" sz="1600" dirty="0">
                <a:solidFill>
                  <a:schemeClr val="tx1"/>
                </a:solidFill>
                <a:latin typeface="微软雅黑" panose="020B0503020204020204" pitchFamily="34" charset="-122"/>
                <a:ea typeface="微软雅黑" panose="020B0503020204020204" pitchFamily="34" charset="-122"/>
                <a:sym typeface="+mn-ea"/>
              </a:rPr>
              <a:t>information_schema</a:t>
            </a:r>
            <a:r>
              <a:rPr lang="zh-CN" altLang="en-US" sz="1600" dirty="0">
                <a:solidFill>
                  <a:schemeClr val="tx1"/>
                </a:solidFill>
                <a:latin typeface="微软雅黑" panose="020B0503020204020204" pitchFamily="34" charset="-122"/>
                <a:ea typeface="微软雅黑" panose="020B0503020204020204" pitchFamily="34" charset="-122"/>
                <a:sym typeface="+mn-ea"/>
              </a:rPr>
              <a:t>包含</a:t>
            </a:r>
            <a:r>
              <a:rPr lang="en-US" altLang="zh-CN" sz="1600" dirty="0">
                <a:solidFill>
                  <a:schemeClr val="tx1"/>
                </a:solidFill>
                <a:latin typeface="微软雅黑" panose="020B0503020204020204" pitchFamily="34" charset="-122"/>
                <a:ea typeface="微软雅黑" panose="020B0503020204020204" pitchFamily="34" charset="-122"/>
                <a:sym typeface="+mn-ea"/>
              </a:rPr>
              <a:t>catalog</a:t>
            </a:r>
            <a:r>
              <a:rPr lang="zh-CN" altLang="en-US" sz="1600" dirty="0">
                <a:solidFill>
                  <a:schemeClr val="tx1"/>
                </a:solidFill>
                <a:latin typeface="微软雅黑" panose="020B0503020204020204" pitchFamily="34" charset="-122"/>
                <a:ea typeface="微软雅黑" panose="020B0503020204020204" pitchFamily="34" charset="-122"/>
                <a:sym typeface="+mn-ea"/>
              </a:rPr>
              <a:t>信息。</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charset="0"/>
              <a:buNone/>
            </a:pPr>
            <a:r>
              <a:rPr lang="zh-CN" altLang="en-US" sz="1600" dirty="0">
                <a:solidFill>
                  <a:schemeClr val="tx1"/>
                </a:solidFill>
                <a:latin typeface="微软雅黑" panose="020B0503020204020204" pitchFamily="34" charset="-122"/>
                <a:ea typeface="微软雅黑" panose="020B0503020204020204" pitchFamily="34" charset="-122"/>
                <a:sym typeface="+mn-ea"/>
              </a:rPr>
              <a:t>通过</a:t>
            </a:r>
            <a:r>
              <a:rPr lang="zh-CN" altLang="en-US" sz="1600" b="1" dirty="0">
                <a:solidFill>
                  <a:schemeClr val="tx1"/>
                </a:solidFill>
                <a:latin typeface="微软雅黑" panose="020B0503020204020204" pitchFamily="34" charset="-122"/>
                <a:ea typeface="微软雅黑" panose="020B0503020204020204" pitchFamily="34" charset="-122"/>
                <a:sym typeface="+mn-ea"/>
              </a:rPr>
              <a:t>”</a:t>
            </a:r>
            <a:r>
              <a:rPr lang="en-US" altLang="zh-CN" sz="1600" b="1" dirty="0">
                <a:solidFill>
                  <a:schemeClr val="tx1"/>
                </a:solidFill>
                <a:latin typeface="微软雅黑" panose="020B0503020204020204" pitchFamily="34" charset="-122"/>
                <a:ea typeface="微软雅黑" panose="020B0503020204020204" pitchFamily="34" charset="-122"/>
                <a:sym typeface="+mn-ea"/>
              </a:rPr>
              <a:t>select </a:t>
            </a:r>
            <a:r>
              <a:rPr lang="zh-CN" altLang="en-US" sz="1600" b="1" dirty="0">
                <a:solidFill>
                  <a:schemeClr val="tx1"/>
                </a:solidFill>
                <a:latin typeface="微软雅黑" panose="020B0503020204020204" pitchFamily="34" charset="-122"/>
                <a:ea typeface="微软雅黑" panose="020B0503020204020204" pitchFamily="34" charset="-122"/>
                <a:sym typeface="+mn-ea"/>
              </a:rPr>
              <a:t>* </a:t>
            </a:r>
            <a:r>
              <a:rPr lang="en-US" altLang="zh-CN" sz="1600" b="1" dirty="0">
                <a:solidFill>
                  <a:schemeClr val="tx1"/>
                </a:solidFill>
                <a:latin typeface="微软雅黑" panose="020B0503020204020204" pitchFamily="34" charset="-122"/>
                <a:ea typeface="微软雅黑" panose="020B0503020204020204" pitchFamily="34" charset="-122"/>
                <a:sym typeface="+mn-ea"/>
              </a:rPr>
              <a:t>from </a:t>
            </a:r>
            <a:r>
              <a:rPr lang="zh-CN" altLang="en-US" sz="1600" b="1" dirty="0">
                <a:solidFill>
                  <a:schemeClr val="tx1"/>
                </a:solidFill>
                <a:latin typeface="微软雅黑" panose="020B0503020204020204" pitchFamily="34" charset="-122"/>
                <a:ea typeface="微软雅黑" panose="020B0503020204020204" pitchFamily="34" charset="-122"/>
                <a:sym typeface="+mn-ea"/>
              </a:rPr>
              <a:t>information_schema.tables”</a:t>
            </a:r>
            <a:r>
              <a:rPr lang="zh-CN" altLang="en-US" sz="1600" dirty="0">
                <a:solidFill>
                  <a:schemeClr val="tx1"/>
                </a:solidFill>
                <a:latin typeface="微软雅黑" panose="020B0503020204020204" pitchFamily="34" charset="-122"/>
                <a:ea typeface="微软雅黑" panose="020B0503020204020204" pitchFamily="34" charset="-122"/>
                <a:sym typeface="+mn-ea"/>
              </a:rPr>
              <a:t>查看系统目录信息。</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p:txBody>
      </p:sp>
      <p:sp>
        <p:nvSpPr>
          <p:cNvPr id="10" name="左大括号 9"/>
          <p:cNvSpPr/>
          <p:nvPr/>
        </p:nvSpPr>
        <p:spPr>
          <a:xfrm>
            <a:off x="643255" y="3128645"/>
            <a:ext cx="87630" cy="1129030"/>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p:cNvSpPr/>
          <p:nvPr/>
        </p:nvSpPr>
        <p:spPr>
          <a:xfrm>
            <a:off x="635635" y="2562860"/>
            <a:ext cx="123825" cy="533400"/>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 name="连接符: 肘形 23"/>
          <p:cNvCxnSpPr>
            <a:stCxn id="7" idx="1"/>
            <a:endCxn id="9" idx="1"/>
          </p:cNvCxnSpPr>
          <p:nvPr/>
        </p:nvCxnSpPr>
        <p:spPr>
          <a:xfrm rot="10800000" flipH="1" flipV="1">
            <a:off x="635635" y="2829560"/>
            <a:ext cx="502285" cy="2002155"/>
          </a:xfrm>
          <a:prstGeom prst="bentConnector3">
            <a:avLst>
              <a:gd name="adj1" fmla="val -47408"/>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137920" y="4678045"/>
            <a:ext cx="6868160" cy="306705"/>
          </a:xfrm>
          <a:prstGeom prst="rect">
            <a:avLst/>
          </a:prstGeom>
          <a:noFill/>
        </p:spPr>
        <p:txBody>
          <a:bodyPr wrap="square" rtlCol="0">
            <a:spAutoFit/>
          </a:bodyPr>
          <a:lstStyle/>
          <a:p>
            <a:r>
              <a:rPr sz="1400" dirty="0">
                <a:latin typeface="微软雅黑" panose="020B0503020204020204" pitchFamily="34" charset="-122"/>
                <a:ea typeface="微软雅黑" panose="020B0503020204020204" pitchFamily="34" charset="-122"/>
                <a:cs typeface="微软雅黑" panose="020B0503020204020204" pitchFamily="34" charset="-122"/>
              </a:rPr>
              <a:t>TPC-C数据库中一些系统视图</a:t>
            </a:r>
            <a:r>
              <a:rPr lang="zh-CN" sz="1400" dirty="0">
                <a:latin typeface="微软雅黑" panose="020B0503020204020204" pitchFamily="34" charset="-122"/>
                <a:ea typeface="微软雅黑" panose="020B0503020204020204" pitchFamily="34" charset="-122"/>
                <a:cs typeface="微软雅黑" panose="020B0503020204020204" pitchFamily="34" charset="-122"/>
              </a:rPr>
              <a:t>：</a:t>
            </a:r>
            <a:r>
              <a:rPr sz="1400" dirty="0">
                <a:latin typeface="微软雅黑" panose="020B0503020204020204" pitchFamily="34" charset="-122"/>
                <a:ea typeface="微软雅黑" panose="020B0503020204020204" pitchFamily="34" charset="-122"/>
                <a:cs typeface="微软雅黑" panose="020B0503020204020204" pitchFamily="34" charset="-122"/>
              </a:rPr>
              <a:t>例如统计信息statistics等</a:t>
            </a:r>
            <a:r>
              <a:rPr lang="en-US"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这里截取部分内容展示</a:t>
            </a:r>
            <a:r>
              <a:rPr lang="en-US" sz="1400" dirty="0">
                <a:latin typeface="微软雅黑" panose="020B0503020204020204" pitchFamily="34" charset="-122"/>
                <a:ea typeface="微软雅黑" panose="020B0503020204020204" pitchFamily="34" charset="-122"/>
                <a:cs typeface="微软雅黑" panose="020B0503020204020204" pitchFamily="34" charset="-122"/>
              </a:rPr>
              <a:t>)</a:t>
            </a:r>
            <a:r>
              <a:rPr lang="zh-CN" sz="1400" dirty="0">
                <a:latin typeface="微软雅黑" panose="020B0503020204020204" pitchFamily="34" charset="-122"/>
                <a:ea typeface="微软雅黑" panose="020B0503020204020204" pitchFamily="34" charset="-122"/>
                <a:cs typeface="微软雅黑" panose="020B0503020204020204" pitchFamily="34" charset="-122"/>
              </a:rPr>
              <a:t>。</a:t>
            </a:r>
            <a:endParaRPr 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3" name="连接符: 肘形 23"/>
          <p:cNvCxnSpPr/>
          <p:nvPr/>
        </p:nvCxnSpPr>
        <p:spPr>
          <a:xfrm rot="10800000" flipH="1" flipV="1">
            <a:off x="643255" y="3357245"/>
            <a:ext cx="494665" cy="2084705"/>
          </a:xfrm>
          <a:prstGeom prst="bentConnector3">
            <a:avLst>
              <a:gd name="adj1" fmla="val -1168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37920" y="5288915"/>
            <a:ext cx="6362065" cy="306705"/>
          </a:xfrm>
          <a:prstGeom prst="rect">
            <a:avLst/>
          </a:prstGeom>
          <a:noFill/>
        </p:spPr>
        <p:txBody>
          <a:bodyPr wrap="square" rtlCol="0">
            <a:spAutoFit/>
          </a:bodyPr>
          <a:lstStyle/>
          <a:p>
            <a:r>
              <a:rPr sz="1400" dirty="0">
                <a:latin typeface="微软雅黑" panose="020B0503020204020204" pitchFamily="34" charset="-122"/>
                <a:ea typeface="微软雅黑" panose="020B0503020204020204" pitchFamily="34" charset="-122"/>
                <a:cs typeface="微软雅黑" panose="020B0503020204020204" pitchFamily="34" charset="-122"/>
              </a:rPr>
              <a:t>TPC-C数据库中九张基础的</a:t>
            </a:r>
            <a:r>
              <a:rPr lang="zh-CN" sz="1400" dirty="0">
                <a:latin typeface="微软雅黑" panose="020B0503020204020204" pitchFamily="34" charset="-122"/>
                <a:ea typeface="微软雅黑" panose="020B0503020204020204" pitchFamily="34" charset="-122"/>
                <a:cs typeface="微软雅黑" panose="020B0503020204020204" pitchFamily="34" charset="-122"/>
              </a:rPr>
              <a:t>表</a:t>
            </a:r>
            <a:r>
              <a:rPr sz="1400" dirty="0">
                <a:latin typeface="微软雅黑" panose="020B0503020204020204" pitchFamily="34" charset="-122"/>
                <a:ea typeface="微软雅黑" panose="020B0503020204020204" pitchFamily="34" charset="-122"/>
                <a:cs typeface="微软雅黑" panose="020B0503020204020204" pitchFamily="34" charset="-122"/>
              </a:rPr>
              <a:t>：warehouse、district等。</a:t>
            </a:r>
            <a:endParaRPr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2800" b="1" dirty="0">
                <a:latin typeface="Times New Roman" panose="02020603050405020304" pitchFamily="18" charset="0"/>
                <a:sym typeface="+mn-ea"/>
              </a:rPr>
              <a:t>数据库实例</a:t>
            </a:r>
            <a:endParaRPr lang="zh-CN" altLang="en-US" sz="2800" b="1" dirty="0">
              <a:latin typeface="Times New Roman" panose="02020603050405020304" pitchFamily="18" charset="0"/>
            </a:endParaRPr>
          </a:p>
        </p:txBody>
      </p:sp>
      <p:cxnSp>
        <p:nvCxnSpPr>
          <p:cNvPr id="20" name="直接连接符 19"/>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椭圆 5"/>
          <p:cNvSpPr>
            <a:spLocks noChangeArrowheads="1"/>
          </p:cNvSpPr>
          <p:nvPr/>
        </p:nvSpPr>
        <p:spPr bwMode="auto">
          <a:xfrm>
            <a:off x="3864295" y="7426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857" y="7473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04457"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查看数据库中的表</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472565" y="2023745"/>
            <a:ext cx="5963920" cy="2288540"/>
          </a:xfrm>
          <a:prstGeom prst="rect">
            <a:avLst/>
          </a:prstGeom>
        </p:spPr>
      </p:pic>
      <p:sp>
        <p:nvSpPr>
          <p:cNvPr id="33" name="文本框 32"/>
          <p:cNvSpPr txBox="1"/>
          <p:nvPr/>
        </p:nvSpPr>
        <p:spPr>
          <a:xfrm>
            <a:off x="575945" y="1233805"/>
            <a:ext cx="5554345" cy="829945"/>
          </a:xfrm>
          <a:prstGeom prst="rect">
            <a:avLst/>
          </a:prstGeom>
          <a:noFill/>
        </p:spPr>
        <p:txBody>
          <a:bodyPr wrap="square" rtlCol="0">
            <a:spAutoFit/>
          </a:bodyPr>
          <a:lstStyle/>
          <a:p>
            <a:pPr indent="0">
              <a:lnSpc>
                <a:spcPct val="150000"/>
              </a:lnSpc>
              <a:buFont typeface="Wingdings" panose="05000000000000000000" charset="0"/>
              <a:buNone/>
            </a:pPr>
            <a:r>
              <a:rPr 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”show tables”</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命令获取</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TPC-C</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数据库中数据表的信息。</a:t>
            </a:r>
            <a:endPar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4" name="连接符: 肘形 23"/>
          <p:cNvCxnSpPr>
            <a:stCxn id="6" idx="1"/>
            <a:endCxn id="4" idx="1"/>
          </p:cNvCxnSpPr>
          <p:nvPr/>
        </p:nvCxnSpPr>
        <p:spPr>
          <a:xfrm rot="10800000" flipV="1">
            <a:off x="1436370" y="2640965"/>
            <a:ext cx="247015" cy="2189480"/>
          </a:xfrm>
          <a:prstGeom prst="bentConnector3">
            <a:avLst>
              <a:gd name="adj1" fmla="val 19640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436370" y="4676775"/>
            <a:ext cx="6637020" cy="306705"/>
          </a:xfrm>
          <a:prstGeom prst="rect">
            <a:avLst/>
          </a:prstGeom>
          <a:noFill/>
        </p:spPr>
        <p:txBody>
          <a:bodyPr wrap="square" rtlCol="0">
            <a:spAutoFit/>
          </a:bodyPr>
          <a:lstStyle/>
          <a:p>
            <a:r>
              <a:rPr lang="en-US" sz="1400" dirty="0">
                <a:latin typeface="微软雅黑" panose="020B0503020204020204" pitchFamily="34" charset="-122"/>
                <a:ea typeface="微软雅黑" panose="020B0503020204020204" pitchFamily="34" charset="-122"/>
                <a:cs typeface="微软雅黑" panose="020B0503020204020204" pitchFamily="34" charset="-122"/>
              </a:rPr>
              <a:t>customer</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表所属的模式名、表名称、类型、所有者以及表中行数的估计。</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1683385" y="2555240"/>
            <a:ext cx="5463540" cy="1714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2800" b="1" dirty="0">
                <a:latin typeface="Times New Roman" panose="02020603050405020304" pitchFamily="18" charset="0"/>
                <a:sym typeface="+mn-ea"/>
              </a:rPr>
              <a:t>数据库实例</a:t>
            </a:r>
            <a:endParaRPr lang="zh-CN" altLang="en-US" sz="2800" b="1" dirty="0">
              <a:latin typeface="Times New Roman" panose="02020603050405020304" pitchFamily="18" charset="0"/>
            </a:endParaRPr>
          </a:p>
        </p:txBody>
      </p:sp>
      <p:cxnSp>
        <p:nvCxnSpPr>
          <p:cNvPr id="8" name="直接连接符 7"/>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椭圆 5"/>
          <p:cNvSpPr>
            <a:spLocks noChangeArrowheads="1"/>
          </p:cNvSpPr>
          <p:nvPr/>
        </p:nvSpPr>
        <p:spPr bwMode="auto">
          <a:xfrm>
            <a:off x="3847150" y="7426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0002" y="7473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1" name="文本框 10"/>
          <p:cNvSpPr txBox="1">
            <a:spLocks noChangeArrowheads="1"/>
          </p:cNvSpPr>
          <p:nvPr/>
        </p:nvSpPr>
        <p:spPr bwMode="auto">
          <a:xfrm>
            <a:off x="-12160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90204" pitchFamily="34" charset="0"/>
              </a:defRPr>
            </a:lvl1pPr>
            <a:lvl2pPr marL="742950" indent="-285750">
              <a:spcBef>
                <a:spcPct val="20000"/>
              </a:spcBef>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查看数据库实例中的索引</a:t>
            </a:r>
            <a:endPar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1"/>
          <a:srcRect r="26472" b="55243"/>
          <a:stretch>
            <a:fillRect/>
          </a:stretch>
        </p:blipFill>
        <p:spPr>
          <a:xfrm>
            <a:off x="386080" y="2094865"/>
            <a:ext cx="8577580" cy="2131060"/>
          </a:xfrm>
          <a:prstGeom prst="rect">
            <a:avLst/>
          </a:prstGeom>
        </p:spPr>
      </p:pic>
      <p:sp>
        <p:nvSpPr>
          <p:cNvPr id="33" name="文本框 32"/>
          <p:cNvSpPr txBox="1"/>
          <p:nvPr/>
        </p:nvSpPr>
        <p:spPr>
          <a:xfrm>
            <a:off x="455295" y="1162050"/>
            <a:ext cx="8077835" cy="829945"/>
          </a:xfrm>
          <a:prstGeom prst="rect">
            <a:avLst/>
          </a:prstGeom>
          <a:noFill/>
        </p:spPr>
        <p:txBody>
          <a:bodyPr wrap="square" rtlCol="0">
            <a:spAutoFit/>
          </a:bodyPr>
          <a:lstStyle/>
          <a:p>
            <a:pPr indent="0">
              <a:lnSpc>
                <a:spcPct val="150000"/>
              </a:lnSpc>
              <a:buFont typeface="Wingdings" panose="05000000000000000000" charset="0"/>
              <a:buNone/>
            </a:pPr>
            <a:r>
              <a:rPr lang="en-US" sz="1600" dirty="0">
                <a:solidFill>
                  <a:schemeClr val="tx1"/>
                </a:solidFill>
                <a:latin typeface="微软雅黑" panose="020B0503020204020204" pitchFamily="34" charset="-122"/>
                <a:ea typeface="微软雅黑" panose="020B0503020204020204" pitchFamily="34" charset="-122"/>
                <a:sym typeface="+mn-ea"/>
              </a:rPr>
              <a:t>information_schema.statistics</a:t>
            </a:r>
            <a:r>
              <a:rPr lang="zh-CN" altLang="en-US" sz="1600" dirty="0">
                <a:solidFill>
                  <a:schemeClr val="tx1"/>
                </a:solidFill>
                <a:latin typeface="微软雅黑" panose="020B0503020204020204" pitchFamily="34" charset="-122"/>
                <a:ea typeface="微软雅黑" panose="020B0503020204020204" pitchFamily="34" charset="-122"/>
                <a:sym typeface="+mn-ea"/>
              </a:rPr>
              <a:t>表中包含</a:t>
            </a:r>
            <a:r>
              <a:rPr lang="en-US" altLang="zh-CN" sz="1600" dirty="0">
                <a:solidFill>
                  <a:schemeClr val="tx1"/>
                </a:solidFill>
                <a:latin typeface="微软雅黑" panose="020B0503020204020204" pitchFamily="34" charset="-122"/>
                <a:ea typeface="微软雅黑" panose="020B0503020204020204" pitchFamily="34" charset="-122"/>
                <a:sym typeface="+mn-ea"/>
              </a:rPr>
              <a:t>TPC-C</a:t>
            </a:r>
            <a:r>
              <a:rPr lang="zh-CN" altLang="en-US" sz="1600" dirty="0">
                <a:solidFill>
                  <a:schemeClr val="tx1"/>
                </a:solidFill>
                <a:latin typeface="微软雅黑" panose="020B0503020204020204" pitchFamily="34" charset="-122"/>
                <a:ea typeface="微软雅黑" panose="020B0503020204020204" pitchFamily="34" charset="-122"/>
                <a:sym typeface="+mn-ea"/>
              </a:rPr>
              <a:t>数据库中所有索引的信息。</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charset="0"/>
              <a:buNone/>
            </a:pPr>
            <a:r>
              <a:rPr lang="zh-CN" altLang="en-US" sz="1600" dirty="0">
                <a:latin typeface="微软雅黑" panose="020B0503020204020204" pitchFamily="34" charset="-122"/>
                <a:ea typeface="微软雅黑" panose="020B0503020204020204" pitchFamily="34" charset="-122"/>
                <a:sym typeface="+mn-ea"/>
              </a:rPr>
              <a:t>可以</a:t>
            </a:r>
            <a:r>
              <a:rPr lang="zh-CN" altLang="en-US" sz="1600" dirty="0">
                <a:solidFill>
                  <a:schemeClr val="tx1"/>
                </a:solidFill>
                <a:latin typeface="微软雅黑" panose="020B0503020204020204" pitchFamily="34" charset="-122"/>
                <a:ea typeface="微软雅黑" panose="020B0503020204020204" pitchFamily="34" charset="-122"/>
                <a:sym typeface="+mn-ea"/>
              </a:rPr>
              <a:t>使用</a:t>
            </a:r>
            <a:r>
              <a:rPr lang="en-US" altLang="zh-CN" sz="1600" b="1" dirty="0">
                <a:solidFill>
                  <a:schemeClr val="tx1"/>
                </a:solidFill>
                <a:latin typeface="微软雅黑" panose="020B0503020204020204" pitchFamily="34" charset="-122"/>
                <a:ea typeface="微软雅黑" panose="020B0503020204020204" pitchFamily="34" charset="-122"/>
                <a:sym typeface="+mn-ea"/>
              </a:rPr>
              <a:t>”</a:t>
            </a:r>
            <a:r>
              <a:rPr lang="en-US" altLang="zh-CN" sz="1600" b="1" dirty="0">
                <a:latin typeface="微软雅黑" panose="020B0503020204020204" pitchFamily="34" charset="-122"/>
                <a:ea typeface="微软雅黑" panose="020B0503020204020204" pitchFamily="34" charset="-122"/>
                <a:sym typeface="+mn-ea"/>
              </a:rPr>
              <a:t>select</a:t>
            </a:r>
            <a:r>
              <a:rPr lang="zh-CN" altLang="en-US" sz="1600" b="1" dirty="0">
                <a:latin typeface="微软雅黑" panose="020B0503020204020204" pitchFamily="34" charset="-122"/>
                <a:ea typeface="微软雅黑" panose="020B0503020204020204" pitchFamily="34" charset="-122"/>
                <a:sym typeface="+mn-ea"/>
              </a:rPr>
              <a:t> * </a:t>
            </a:r>
            <a:r>
              <a:rPr lang="en-US" altLang="zh-CN" sz="1600" b="1" dirty="0">
                <a:latin typeface="微软雅黑" panose="020B0503020204020204" pitchFamily="34" charset="-122"/>
                <a:ea typeface="微软雅黑" panose="020B0503020204020204" pitchFamily="34" charset="-122"/>
                <a:sym typeface="+mn-ea"/>
              </a:rPr>
              <a:t>from </a:t>
            </a:r>
            <a:r>
              <a:rPr lang="zh-CN" altLang="en-US" sz="1600" b="1" dirty="0">
                <a:latin typeface="微软雅黑" panose="020B0503020204020204" pitchFamily="34" charset="-122"/>
                <a:ea typeface="微软雅黑" panose="020B0503020204020204" pitchFamily="34" charset="-122"/>
                <a:sym typeface="+mn-ea"/>
              </a:rPr>
              <a:t>information_schema.statistics</a:t>
            </a:r>
            <a:r>
              <a:rPr lang="en-US" altLang="zh-CN" sz="1600" b="1" dirty="0">
                <a:solidFill>
                  <a:schemeClr val="tx1"/>
                </a:solidFill>
                <a:latin typeface="微软雅黑" panose="020B0503020204020204" pitchFamily="34" charset="-122"/>
                <a:ea typeface="微软雅黑" panose="020B0503020204020204" pitchFamily="34" charset="-122"/>
                <a:sym typeface="+mn-ea"/>
              </a:rPr>
              <a:t>”</a:t>
            </a:r>
            <a:r>
              <a:rPr lang="zh-CN" altLang="en-US" sz="1600" dirty="0">
                <a:solidFill>
                  <a:schemeClr val="tx1"/>
                </a:solidFill>
                <a:latin typeface="微软雅黑" panose="020B0503020204020204" pitchFamily="34" charset="-122"/>
                <a:ea typeface="微软雅黑" panose="020B0503020204020204" pitchFamily="34" charset="-122"/>
                <a:sym typeface="+mn-ea"/>
              </a:rPr>
              <a:t>查看。</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p:txBody>
      </p:sp>
      <p:sp>
        <p:nvSpPr>
          <p:cNvPr id="10" name="左大括号 9"/>
          <p:cNvSpPr/>
          <p:nvPr/>
        </p:nvSpPr>
        <p:spPr>
          <a:xfrm>
            <a:off x="273050" y="3331845"/>
            <a:ext cx="90170" cy="633095"/>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连接符: 肘形 23"/>
          <p:cNvCxnSpPr>
            <a:stCxn id="10" idx="1"/>
            <a:endCxn id="14" idx="1"/>
          </p:cNvCxnSpPr>
          <p:nvPr/>
        </p:nvCxnSpPr>
        <p:spPr>
          <a:xfrm rot="10800000" flipH="1" flipV="1">
            <a:off x="273050" y="3648710"/>
            <a:ext cx="600710" cy="1825625"/>
          </a:xfrm>
          <a:prstGeom prst="bentConnector3">
            <a:avLst>
              <a:gd name="adj1" fmla="val -3964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73760" y="5320665"/>
            <a:ext cx="7839710" cy="306705"/>
          </a:xfrm>
          <a:prstGeom prst="rect">
            <a:avLst/>
          </a:prstGeom>
          <a:noFill/>
        </p:spPr>
        <p:txBody>
          <a:bodyPr wrap="square" rtlCol="0">
            <a:spAutoFit/>
          </a:bodyPr>
          <a:lstStyle/>
          <a:p>
            <a:r>
              <a:rPr lang="en-US" sz="1400" dirty="0">
                <a:latin typeface="微软雅黑" panose="020B0503020204020204" pitchFamily="34" charset="-122"/>
                <a:ea typeface="微软雅黑" panose="020B0503020204020204" pitchFamily="34" charset="-122"/>
                <a:cs typeface="微软雅黑" panose="020B0503020204020204" pitchFamily="34" charset="-122"/>
              </a:rPr>
              <a:t>customer</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表的第二个索引，</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customer_idx</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，包含</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个列：</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c_w_id, c_d_id, c_last, c_first, c_id</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386715" y="2910840"/>
            <a:ext cx="8576310" cy="3689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连接符: 肘形 23"/>
          <p:cNvCxnSpPr>
            <a:stCxn id="7" idx="1"/>
            <a:endCxn id="5" idx="1"/>
          </p:cNvCxnSpPr>
          <p:nvPr/>
        </p:nvCxnSpPr>
        <p:spPr>
          <a:xfrm rot="10800000" flipH="1" flipV="1">
            <a:off x="273050" y="3095625"/>
            <a:ext cx="600075" cy="1887220"/>
          </a:xfrm>
          <a:prstGeom prst="bentConnector3">
            <a:avLst>
              <a:gd name="adj1" fmla="val -1820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73125" y="4829175"/>
            <a:ext cx="7255510" cy="306705"/>
          </a:xfrm>
          <a:prstGeom prst="rect">
            <a:avLst/>
          </a:prstGeom>
          <a:noFill/>
        </p:spPr>
        <p:txBody>
          <a:bodyPr wrap="square" rtlCol="0">
            <a:spAutoFit/>
          </a:bodyPr>
          <a:lstStyle/>
          <a:p>
            <a:r>
              <a:rPr lang="en-US" sz="1400" dirty="0">
                <a:latin typeface="微软雅黑" panose="020B0503020204020204" pitchFamily="34" charset="-122"/>
                <a:ea typeface="微软雅黑" panose="020B0503020204020204" pitchFamily="34" charset="-122"/>
                <a:cs typeface="微软雅黑" panose="020B0503020204020204" pitchFamily="34" charset="-122"/>
              </a:rPr>
              <a:t>customer</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表的</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主键索引</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primary</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，包含三个列：</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c_w_id, d_d_id, c_id</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左大括号 6"/>
          <p:cNvSpPr/>
          <p:nvPr/>
        </p:nvSpPr>
        <p:spPr>
          <a:xfrm>
            <a:off x="273050" y="2910840"/>
            <a:ext cx="90170" cy="368935"/>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386080" y="3279140"/>
            <a:ext cx="8576945" cy="686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
          <p:cNvSpPr>
            <a:spLocks noGrp="1"/>
          </p:cNvSpPr>
          <p:nvPr/>
        </p:nvSpPr>
        <p:spPr>
          <a:xfrm>
            <a:off x="5633720" y="60325"/>
            <a:ext cx="3514725" cy="593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2800" b="1" dirty="0">
                <a:latin typeface="Times New Roman" panose="02020603050405020304" pitchFamily="18" charset="0"/>
                <a:sym typeface="+mn-ea"/>
              </a:rPr>
              <a:t>数据库实例</a:t>
            </a:r>
            <a:endParaRPr lang="zh-CN" altLang="en-US" sz="2800" b="1" dirty="0">
              <a:latin typeface="Times New Roman" panose="02020603050405020304" pitchFamily="18" charset="0"/>
            </a:endParaRPr>
          </a:p>
        </p:txBody>
      </p:sp>
      <p:cxnSp>
        <p:nvCxnSpPr>
          <p:cNvPr id="18" name="直接连接符 17"/>
          <p:cNvCxnSpPr/>
          <p:nvPr/>
        </p:nvCxnSpPr>
        <p:spPr>
          <a:xfrm>
            <a:off x="0" y="632460"/>
            <a:ext cx="91484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4575.63779527559,&quot;width&quot;:7696.074015748031}"/>
</p:tagLst>
</file>

<file path=ppt/tags/tag3.xml><?xml version="1.0" encoding="utf-8"?>
<p:tagLst xmlns:p="http://schemas.openxmlformats.org/presentationml/2006/main">
  <p:tag name="KSO_WM_UNIT_PLACING_PICTURE_USER_VIEWPORT" val="{&quot;height&quot;:6108,&quot;width&quot;:13554}"/>
</p:tagLst>
</file>

<file path=ppt/theme/theme1.xml><?xml version="1.0" encoding="utf-8"?>
<a:theme xmlns:a="http://schemas.openxmlformats.org/drawingml/2006/main" name="正文">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封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正文">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封底">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17805</Words>
  <Application>WPS 文字</Application>
  <PresentationFormat>全屏显示(4:3)</PresentationFormat>
  <Paragraphs>2899</Paragraphs>
  <Slides>104</Slides>
  <Notes>15</Notes>
  <HiddenSlides>0</HiddenSlides>
  <MMClips>0</MMClips>
  <ScaleCrop>false</ScaleCrop>
  <HeadingPairs>
    <vt:vector size="8" baseType="variant">
      <vt:variant>
        <vt:lpstr>已用的字体</vt:lpstr>
      </vt:variant>
      <vt:variant>
        <vt:i4>30</vt:i4>
      </vt:variant>
      <vt:variant>
        <vt:lpstr>主题</vt:lpstr>
      </vt:variant>
      <vt:variant>
        <vt:i4>4</vt:i4>
      </vt:variant>
      <vt:variant>
        <vt:lpstr>嵌入 OLE 服务器</vt:lpstr>
      </vt:variant>
      <vt:variant>
        <vt:i4>7</vt:i4>
      </vt:variant>
      <vt:variant>
        <vt:lpstr>幻灯片标题</vt:lpstr>
      </vt:variant>
      <vt:variant>
        <vt:i4>104</vt:i4>
      </vt:variant>
    </vt:vector>
  </HeadingPairs>
  <TitlesOfParts>
    <vt:vector size="145" baseType="lpstr">
      <vt:lpstr>Arial</vt:lpstr>
      <vt:lpstr>宋体</vt:lpstr>
      <vt:lpstr>Wingdings</vt:lpstr>
      <vt:lpstr>等线 Light</vt:lpstr>
      <vt:lpstr>汉仪中等线KW</vt:lpstr>
      <vt:lpstr>Impact</vt:lpstr>
      <vt:lpstr>微软雅黑</vt:lpstr>
      <vt:lpstr>汉仪旗黑</vt:lpstr>
      <vt:lpstr>微软雅黑 Light</vt:lpstr>
      <vt:lpstr>汉仪中黑KW</vt:lpstr>
      <vt:lpstr>Times New Roman</vt:lpstr>
      <vt:lpstr>华文中宋</vt:lpstr>
      <vt:lpstr>楷体_GB2312</vt:lpstr>
      <vt:lpstr>Tahoma</vt:lpstr>
      <vt:lpstr>Courier New</vt:lpstr>
      <vt:lpstr>Calibri</vt:lpstr>
      <vt:lpstr>Helvetica Neue</vt:lpstr>
      <vt:lpstr>宋体</vt:lpstr>
      <vt:lpstr>汉仪书宋二KW</vt:lpstr>
      <vt:lpstr>Arial Unicode MS</vt:lpstr>
      <vt:lpstr>Calibri Light</vt:lpstr>
      <vt:lpstr>等线</vt:lpstr>
      <vt:lpstr>华文彩云</vt:lpstr>
      <vt:lpstr>汉仪楷体简</vt:lpstr>
      <vt:lpstr>黑体</vt:lpstr>
      <vt:lpstr>Wingdings</vt:lpstr>
      <vt:lpstr>PingFang SC Regular</vt:lpstr>
      <vt:lpstr>SourceCodePro-Regular</vt:lpstr>
      <vt:lpstr>宋体-简</vt:lpstr>
      <vt:lpstr>Thonburi</vt:lpstr>
      <vt:lpstr>正文</vt:lpstr>
      <vt:lpstr>1_封底</vt:lpstr>
      <vt:lpstr>1_正文</vt:lpstr>
      <vt:lpstr>2_封底</vt:lpstr>
      <vt:lpstr>Word.Document.8</vt:lpstr>
      <vt:lpstr>Word.Document.8</vt:lpstr>
      <vt:lpstr>Word.Document.8</vt:lpstr>
      <vt:lpstr>Word.Document.8</vt:lpstr>
      <vt:lpstr>Word.Document.8</vt:lpstr>
      <vt:lpstr>Word.Document.8</vt:lpstr>
      <vt:lpstr>Word.Document.8</vt:lpstr>
      <vt:lpstr>先进数据库技术</vt:lpstr>
      <vt:lpstr>课程简介</vt:lpstr>
      <vt:lpstr>课程简介</vt:lpstr>
      <vt:lpstr>课程简介</vt:lpstr>
      <vt:lpstr>课程简介</vt:lpstr>
      <vt:lpstr>课程简介</vt:lpstr>
      <vt:lpstr>课程简介</vt:lpstr>
      <vt:lpstr>课程简介</vt:lpstr>
      <vt:lpstr>数据库内核原理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vv</dc:creator>
  <cp:lastModifiedBy>刘英帆</cp:lastModifiedBy>
  <cp:revision>201</cp:revision>
  <dcterms:created xsi:type="dcterms:W3CDTF">2024-03-05T09:22:36Z</dcterms:created>
  <dcterms:modified xsi:type="dcterms:W3CDTF">2024-03-05T09:22:36Z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2052-6.5.2.8766</vt:lpwstr>
  </property>
</Properties>
</file>