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437302" y="1082335"/>
            <a:ext cx="9747509" cy="5356569"/>
            <a:chOff x="-1" y="-1"/>
            <a:chExt cx="9747508" cy="5356568"/>
          </a:xfrm>
        </p:grpSpPr>
        <p:pic>
          <p:nvPicPr>
            <p:cNvPr id="112" name="Graphic 7" descr="Graphic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" y="-2"/>
              <a:ext cx="342904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5" name="Rectangle 8"/>
            <p:cNvGrpSpPr/>
            <p:nvPr/>
          </p:nvGrpSpPr>
          <p:grpSpPr>
            <a:xfrm>
              <a:off x="-2" y="-1"/>
              <a:ext cx="9747510" cy="5356568"/>
              <a:chOff x="-1" y="0"/>
              <a:chExt cx="9747508" cy="5356567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-2" y="-1"/>
                <a:ext cx="9747510" cy="5356569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14" name="VPC"/>
              <p:cNvSpPr txBox="1"/>
              <p:nvPr/>
            </p:nvSpPr>
            <p:spPr>
              <a:xfrm>
                <a:off x="-2" y="0"/>
                <a:ext cx="974751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VPC</a:t>
                </a:r>
              </a:p>
            </p:txBody>
          </p:sp>
        </p:grpSp>
      </p:grpSp>
      <p:grpSp>
        <p:nvGrpSpPr>
          <p:cNvPr id="121" name="Group 12"/>
          <p:cNvGrpSpPr/>
          <p:nvPr/>
        </p:nvGrpSpPr>
        <p:grpSpPr>
          <a:xfrm>
            <a:off x="124063" y="130506"/>
            <a:ext cx="10519558" cy="6579860"/>
            <a:chOff x="-1" y="0"/>
            <a:chExt cx="10519557" cy="6579858"/>
          </a:xfrm>
        </p:grpSpPr>
        <p:pic>
          <p:nvPicPr>
            <p:cNvPr id="117" name="Graphic 13" descr="Graphic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2903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" name="Rectangle 14"/>
            <p:cNvGrpSpPr/>
            <p:nvPr/>
          </p:nvGrpSpPr>
          <p:grpSpPr>
            <a:xfrm>
              <a:off x="-2" y="-1"/>
              <a:ext cx="10519558" cy="6579860"/>
              <a:chOff x="0" y="0"/>
              <a:chExt cx="10519557" cy="6579859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1" y="-1"/>
                <a:ext cx="10519559" cy="6579860"/>
              </a:xfrm>
              <a:prstGeom prst="rect">
                <a:avLst/>
              </a:prstGeom>
              <a:noFill/>
              <a:ln w="12700" cap="flat">
                <a:solidFill>
                  <a:srgbClr val="AAB7B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19" name="AWS Cloud"/>
              <p:cNvSpPr txBox="1"/>
              <p:nvPr/>
            </p:nvSpPr>
            <p:spPr>
              <a:xfrm>
                <a:off x="-1" y="-1"/>
                <a:ext cx="1051955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1">
                  <a:defRPr sz="1200">
                    <a:solidFill>
                      <a:srgbClr val="AAB7B8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AWS Existing VPC</a:t>
                </a:r>
              </a:p>
            </p:txBody>
          </p:sp>
        </p:grpSp>
      </p:grpSp>
      <p:grpSp>
        <p:nvGrpSpPr>
          <p:cNvPr id="126" name="Group 24"/>
          <p:cNvGrpSpPr/>
          <p:nvPr/>
        </p:nvGrpSpPr>
        <p:grpSpPr>
          <a:xfrm>
            <a:off x="279098" y="626981"/>
            <a:ext cx="10132874" cy="5938923"/>
            <a:chOff x="-1" y="-2"/>
            <a:chExt cx="10132873" cy="5938921"/>
          </a:xfrm>
        </p:grpSpPr>
        <p:pic>
          <p:nvPicPr>
            <p:cNvPr id="122" name="Graphic 25" descr="Graphic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1"/>
              <a:ext cx="342903" cy="342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5" name="Rectangle 26"/>
            <p:cNvGrpSpPr/>
            <p:nvPr/>
          </p:nvGrpSpPr>
          <p:grpSpPr>
            <a:xfrm>
              <a:off x="-1" y="-3"/>
              <a:ext cx="10132873" cy="5938924"/>
              <a:chOff x="0" y="0"/>
              <a:chExt cx="10132872" cy="5938922"/>
            </a:xfrm>
          </p:grpSpPr>
          <p:sp>
            <p:nvSpPr>
              <p:cNvPr id="123" name="Rectangle"/>
              <p:cNvSpPr/>
              <p:nvPr/>
            </p:nvSpPr>
            <p:spPr>
              <a:xfrm>
                <a:off x="0" y="0"/>
                <a:ext cx="10132873" cy="5938922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24" name="AWS Region"/>
              <p:cNvSpPr txBox="1"/>
              <p:nvPr/>
            </p:nvSpPr>
            <p:spPr>
              <a:xfrm>
                <a:off x="0" y="-1"/>
                <a:ext cx="1013287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AWS Region</a:t>
                </a:r>
              </a:p>
            </p:txBody>
          </p:sp>
        </p:grpSp>
      </p:grpSp>
      <p:grpSp>
        <p:nvGrpSpPr>
          <p:cNvPr id="131" name="Group 9"/>
          <p:cNvGrpSpPr/>
          <p:nvPr/>
        </p:nvGrpSpPr>
        <p:grpSpPr>
          <a:xfrm>
            <a:off x="735214" y="1994031"/>
            <a:ext cx="3871474" cy="1401008"/>
            <a:chOff x="-2" y="-2"/>
            <a:chExt cx="3871472" cy="1401007"/>
          </a:xfrm>
        </p:grpSpPr>
        <p:pic>
          <p:nvPicPr>
            <p:cNvPr id="127" name="Graphic 10" descr="Graphic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650" y="34864"/>
              <a:ext cx="342905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" name="Rectangle 11"/>
            <p:cNvGrpSpPr/>
            <p:nvPr/>
          </p:nvGrpSpPr>
          <p:grpSpPr>
            <a:xfrm>
              <a:off x="-3" y="-3"/>
              <a:ext cx="3871474" cy="1401009"/>
              <a:chOff x="-1" y="0"/>
              <a:chExt cx="3871472" cy="1401007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-2" y="-1"/>
                <a:ext cx="3503174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29" name="Public subnet"/>
              <p:cNvSpPr txBox="1"/>
              <p:nvPr/>
            </p:nvSpPr>
            <p:spPr>
              <a:xfrm>
                <a:off x="368300" y="-1"/>
                <a:ext cx="350317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Public subnet</a:t>
                </a:r>
              </a:p>
            </p:txBody>
          </p:sp>
        </p:grpSp>
      </p:grpSp>
      <p:grpSp>
        <p:nvGrpSpPr>
          <p:cNvPr id="136" name="Group 15"/>
          <p:cNvGrpSpPr/>
          <p:nvPr/>
        </p:nvGrpSpPr>
        <p:grpSpPr>
          <a:xfrm>
            <a:off x="621999" y="1582108"/>
            <a:ext cx="4167790" cy="4766618"/>
            <a:chOff x="-1" y="-2"/>
            <a:chExt cx="4167789" cy="4766617"/>
          </a:xfrm>
        </p:grpSpPr>
        <p:pic>
          <p:nvPicPr>
            <p:cNvPr id="132" name="Graphic 16" descr="Graphic 1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6" y="1"/>
              <a:ext cx="342904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5" name="Rectangle 17"/>
            <p:cNvGrpSpPr/>
            <p:nvPr/>
          </p:nvGrpSpPr>
          <p:grpSpPr>
            <a:xfrm>
              <a:off x="-3" y="-3"/>
              <a:ext cx="4167791" cy="4766618"/>
              <a:chOff x="0" y="-1"/>
              <a:chExt cx="4167789" cy="4766617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-1" y="-1"/>
                <a:ext cx="3862990" cy="476661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34" name="Availability zone 1"/>
              <p:cNvSpPr txBox="1"/>
              <p:nvPr/>
            </p:nvSpPr>
            <p:spPr>
              <a:xfrm>
                <a:off x="304799" y="-2"/>
                <a:ext cx="386299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Availability zone 1</a:t>
                </a:r>
              </a:p>
            </p:txBody>
          </p:sp>
        </p:grpSp>
      </p:grpSp>
      <p:grpSp>
        <p:nvGrpSpPr>
          <p:cNvPr id="139" name="Group 18"/>
          <p:cNvGrpSpPr/>
          <p:nvPr/>
        </p:nvGrpSpPr>
        <p:grpSpPr>
          <a:xfrm>
            <a:off x="2511492" y="2419902"/>
            <a:ext cx="5583496" cy="972966"/>
            <a:chOff x="0" y="0"/>
            <a:chExt cx="5583495" cy="972965"/>
          </a:xfrm>
        </p:grpSpPr>
        <p:sp>
          <p:nvSpPr>
            <p:cNvPr id="137" name="Rectangle 19"/>
            <p:cNvSpPr/>
            <p:nvPr/>
          </p:nvSpPr>
          <p:spPr>
            <a:xfrm>
              <a:off x="2238" y="1"/>
              <a:ext cx="5581257" cy="972964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38" name="Graphic 20" descr="Graphic 2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54034" cy="254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" name="Group 21"/>
          <p:cNvGrpSpPr/>
          <p:nvPr/>
        </p:nvGrpSpPr>
        <p:grpSpPr>
          <a:xfrm>
            <a:off x="892344" y="2479646"/>
            <a:ext cx="998098" cy="824963"/>
            <a:chOff x="-1" y="0"/>
            <a:chExt cx="998096" cy="824962"/>
          </a:xfrm>
        </p:grpSpPr>
        <p:pic>
          <p:nvPicPr>
            <p:cNvPr id="140" name="Graphic 22" descr="Graphic 2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-1"/>
              <a:ext cx="454130" cy="454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TextBox 23"/>
            <p:cNvSpPr txBox="1"/>
            <p:nvPr/>
          </p:nvSpPr>
          <p:spPr>
            <a:xfrm>
              <a:off x="-2" y="454125"/>
              <a:ext cx="99809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NAT gateway</a:t>
              </a:r>
            </a:p>
          </p:txBody>
        </p:sp>
      </p:grpSp>
      <p:grpSp>
        <p:nvGrpSpPr>
          <p:cNvPr id="147" name="Group 54"/>
          <p:cNvGrpSpPr/>
          <p:nvPr/>
        </p:nvGrpSpPr>
        <p:grpSpPr>
          <a:xfrm>
            <a:off x="780203" y="3466584"/>
            <a:ext cx="3851885" cy="1401008"/>
            <a:chOff x="-1" y="-2"/>
            <a:chExt cx="3851884" cy="1401007"/>
          </a:xfrm>
        </p:grpSpPr>
        <p:pic>
          <p:nvPicPr>
            <p:cNvPr id="143" name="Graphic 55" descr="Graphic 5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3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" name="Rectangle 56"/>
            <p:cNvGrpSpPr/>
            <p:nvPr/>
          </p:nvGrpSpPr>
          <p:grpSpPr>
            <a:xfrm>
              <a:off x="-2" y="-3"/>
              <a:ext cx="3851885" cy="1401009"/>
              <a:chOff x="0" y="0"/>
              <a:chExt cx="3851884" cy="1401007"/>
            </a:xfrm>
          </p:grpSpPr>
          <p:sp>
            <p:nvSpPr>
              <p:cNvPr id="144" name="Rectangle"/>
              <p:cNvSpPr/>
              <p:nvPr/>
            </p:nvSpPr>
            <p:spPr>
              <a:xfrm>
                <a:off x="-1" y="-1"/>
                <a:ext cx="3496284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45" name="Private subnet"/>
              <p:cNvSpPr txBox="1"/>
              <p:nvPr/>
            </p:nvSpPr>
            <p:spPr>
              <a:xfrm>
                <a:off x="355600" y="-1"/>
                <a:ext cx="349628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Private subnet</a:t>
                </a:r>
              </a:p>
            </p:txBody>
          </p:sp>
        </p:grpSp>
      </p:grpSp>
      <p:grpSp>
        <p:nvGrpSpPr>
          <p:cNvPr id="152" name="Group 60"/>
          <p:cNvGrpSpPr/>
          <p:nvPr/>
        </p:nvGrpSpPr>
        <p:grpSpPr>
          <a:xfrm>
            <a:off x="780206" y="4905169"/>
            <a:ext cx="3864582" cy="1401008"/>
            <a:chOff x="0" y="-2"/>
            <a:chExt cx="3864581" cy="1401007"/>
          </a:xfrm>
        </p:grpSpPr>
        <p:pic>
          <p:nvPicPr>
            <p:cNvPr id="148" name="Graphic 61" descr="Graphic 6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8" y="9463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" name="Rectangle 62"/>
            <p:cNvGrpSpPr/>
            <p:nvPr/>
          </p:nvGrpSpPr>
          <p:grpSpPr>
            <a:xfrm>
              <a:off x="-1" y="-3"/>
              <a:ext cx="3864582" cy="1401009"/>
              <a:chOff x="0" y="0"/>
              <a:chExt cx="3864581" cy="1401007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-1"/>
                <a:ext cx="3496280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50" name="Private data subnet"/>
              <p:cNvSpPr txBox="1"/>
              <p:nvPr/>
            </p:nvSpPr>
            <p:spPr>
              <a:xfrm>
                <a:off x="368300" y="-1"/>
                <a:ext cx="349628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Private data subnet</a:t>
                </a:r>
              </a:p>
            </p:txBody>
          </p:sp>
        </p:grpSp>
      </p:grpSp>
      <p:grpSp>
        <p:nvGrpSpPr>
          <p:cNvPr id="155" name="Group 66"/>
          <p:cNvGrpSpPr/>
          <p:nvPr/>
        </p:nvGrpSpPr>
        <p:grpSpPr>
          <a:xfrm>
            <a:off x="1684082" y="3843698"/>
            <a:ext cx="7243487" cy="972967"/>
            <a:chOff x="0" y="0"/>
            <a:chExt cx="7243485" cy="972965"/>
          </a:xfrm>
        </p:grpSpPr>
        <p:sp>
          <p:nvSpPr>
            <p:cNvPr id="153" name="Rectangle 67"/>
            <p:cNvSpPr/>
            <p:nvPr/>
          </p:nvSpPr>
          <p:spPr>
            <a:xfrm>
              <a:off x="-1" y="-1"/>
              <a:ext cx="7243486" cy="97296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54" name="Graphic 68" descr="Graphic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75"/>
              <a:ext cx="254034" cy="254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Graphic 69" descr="Graphic 6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99049" y="7811041"/>
            <a:ext cx="539871" cy="6748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98"/>
          <p:cNvGrpSpPr/>
          <p:nvPr/>
        </p:nvGrpSpPr>
        <p:grpSpPr>
          <a:xfrm>
            <a:off x="3004378" y="3892700"/>
            <a:ext cx="767955" cy="851667"/>
            <a:chOff x="0" y="-1"/>
            <a:chExt cx="767953" cy="851665"/>
          </a:xfrm>
        </p:grpSpPr>
        <p:pic>
          <p:nvPicPr>
            <p:cNvPr id="157" name="Graphic 82" descr="Graphic 8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2"/>
              <a:ext cx="534915" cy="534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583979"/>
              <a:ext cx="767955" cy="267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Group 97"/>
          <p:cNvGrpSpPr/>
          <p:nvPr/>
        </p:nvGrpSpPr>
        <p:grpSpPr>
          <a:xfrm>
            <a:off x="1883162" y="3891250"/>
            <a:ext cx="772487" cy="855725"/>
            <a:chOff x="0" y="0"/>
            <a:chExt cx="772485" cy="855723"/>
          </a:xfrm>
        </p:grpSpPr>
        <p:pic>
          <p:nvPicPr>
            <p:cNvPr id="160" name="Graphic 71" descr="Graphic 71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4030" y="-1"/>
              <a:ext cx="534914" cy="534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" descr="Picture 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1" y="586660"/>
              <a:ext cx="772486" cy="269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" name="Group 89"/>
          <p:cNvGrpSpPr/>
          <p:nvPr/>
        </p:nvGrpSpPr>
        <p:grpSpPr>
          <a:xfrm>
            <a:off x="2851979" y="2414834"/>
            <a:ext cx="1072755" cy="1029041"/>
            <a:chOff x="0" y="0"/>
            <a:chExt cx="1072753" cy="1029039"/>
          </a:xfrm>
        </p:grpSpPr>
        <p:sp>
          <p:nvSpPr>
            <p:cNvPr id="163" name="TextBox 90"/>
            <p:cNvSpPr txBox="1"/>
            <p:nvPr/>
          </p:nvSpPr>
          <p:spPr>
            <a:xfrm>
              <a:off x="0" y="632803"/>
              <a:ext cx="10727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Bastion host</a:t>
              </a:r>
            </a:p>
          </p:txBody>
        </p:sp>
        <p:pic>
          <p:nvPicPr>
            <p:cNvPr id="164" name="Graphic 91" descr="Graphic 9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6628" y="0"/>
              <a:ext cx="585501" cy="58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Graphic 95" descr="Graphic 9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982507" y="2826303"/>
            <a:ext cx="636774" cy="912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phic 99" descr="Graphic 9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274135" y="4218004"/>
            <a:ext cx="762003" cy="1092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raphic 100" descr="Graphic 10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274135" y="2885526"/>
            <a:ext cx="762003" cy="952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phic 102" descr="Graphic 10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74135" y="130507"/>
            <a:ext cx="762003" cy="1092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 103"/>
          <p:cNvGrpSpPr/>
          <p:nvPr/>
        </p:nvGrpSpPr>
        <p:grpSpPr>
          <a:xfrm>
            <a:off x="6284005" y="1991864"/>
            <a:ext cx="3833373" cy="1401008"/>
            <a:chOff x="-2" y="-2"/>
            <a:chExt cx="3833372" cy="1401007"/>
          </a:xfrm>
        </p:grpSpPr>
        <p:pic>
          <p:nvPicPr>
            <p:cNvPr id="170" name="Graphic 104" descr="Graphic 10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3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3" name="Rectangle 105"/>
            <p:cNvGrpSpPr/>
            <p:nvPr/>
          </p:nvGrpSpPr>
          <p:grpSpPr>
            <a:xfrm>
              <a:off x="-3" y="-3"/>
              <a:ext cx="3833374" cy="1401009"/>
              <a:chOff x="-1" y="0"/>
              <a:chExt cx="3833372" cy="1401007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2" y="-1"/>
                <a:ext cx="3503174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72" name="Public subnet"/>
              <p:cNvSpPr txBox="1"/>
              <p:nvPr/>
            </p:nvSpPr>
            <p:spPr>
              <a:xfrm>
                <a:off x="330200" y="-1"/>
                <a:ext cx="350317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Public subnet</a:t>
                </a:r>
              </a:p>
            </p:txBody>
          </p:sp>
        </p:grpSp>
      </p:grpSp>
      <p:grpSp>
        <p:nvGrpSpPr>
          <p:cNvPr id="179" name="Group 106"/>
          <p:cNvGrpSpPr/>
          <p:nvPr/>
        </p:nvGrpSpPr>
        <p:grpSpPr>
          <a:xfrm>
            <a:off x="6116796" y="1579262"/>
            <a:ext cx="4180492" cy="4766617"/>
            <a:chOff x="-1" y="-1"/>
            <a:chExt cx="4180490" cy="4766616"/>
          </a:xfrm>
        </p:grpSpPr>
        <p:pic>
          <p:nvPicPr>
            <p:cNvPr id="175" name="Graphic 107" descr="Graphic 10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6" y="1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8" name="Rectangle 108"/>
            <p:cNvGrpSpPr/>
            <p:nvPr/>
          </p:nvGrpSpPr>
          <p:grpSpPr>
            <a:xfrm>
              <a:off x="-2" y="-2"/>
              <a:ext cx="4180492" cy="4766617"/>
              <a:chOff x="-1" y="0"/>
              <a:chExt cx="4180490" cy="4766616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2" y="-1"/>
                <a:ext cx="3862990" cy="4766617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77" name="Availability zone 2"/>
              <p:cNvSpPr txBox="1"/>
              <p:nvPr/>
            </p:nvSpPr>
            <p:spPr>
              <a:xfrm>
                <a:off x="317500" y="-1"/>
                <a:ext cx="386299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Availability zone 2</a:t>
                </a:r>
              </a:p>
            </p:txBody>
          </p:sp>
        </p:grpSp>
      </p:grpSp>
      <p:grpSp>
        <p:nvGrpSpPr>
          <p:cNvPr id="182" name="Group 109"/>
          <p:cNvGrpSpPr/>
          <p:nvPr/>
        </p:nvGrpSpPr>
        <p:grpSpPr>
          <a:xfrm>
            <a:off x="8721303" y="2439003"/>
            <a:ext cx="998097" cy="824963"/>
            <a:chOff x="-1" y="0"/>
            <a:chExt cx="998096" cy="824962"/>
          </a:xfrm>
        </p:grpSpPr>
        <p:pic>
          <p:nvPicPr>
            <p:cNvPr id="180" name="Graphic 110" descr="Graphic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-1"/>
              <a:ext cx="454130" cy="454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TextBox 111"/>
            <p:cNvSpPr txBox="1"/>
            <p:nvPr/>
          </p:nvSpPr>
          <p:spPr>
            <a:xfrm>
              <a:off x="-2" y="454125"/>
              <a:ext cx="99809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NAT gateway</a:t>
              </a:r>
            </a:p>
          </p:txBody>
        </p:sp>
      </p:grpSp>
      <p:grpSp>
        <p:nvGrpSpPr>
          <p:cNvPr id="187" name="Group 112"/>
          <p:cNvGrpSpPr/>
          <p:nvPr/>
        </p:nvGrpSpPr>
        <p:grpSpPr>
          <a:xfrm>
            <a:off x="6275000" y="3463736"/>
            <a:ext cx="3826485" cy="1401008"/>
            <a:chOff x="-2" y="-2"/>
            <a:chExt cx="3826483" cy="1401007"/>
          </a:xfrm>
        </p:grpSpPr>
        <p:pic>
          <p:nvPicPr>
            <p:cNvPr id="183" name="Graphic 113" descr="Graphic 1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3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6" name="Rectangle 114"/>
            <p:cNvGrpSpPr/>
            <p:nvPr/>
          </p:nvGrpSpPr>
          <p:grpSpPr>
            <a:xfrm>
              <a:off x="-3" y="-3"/>
              <a:ext cx="3826485" cy="1401009"/>
              <a:chOff x="-1" y="0"/>
              <a:chExt cx="3826483" cy="1401007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-2" y="-1"/>
                <a:ext cx="3496284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85" name="Private subnet"/>
              <p:cNvSpPr txBox="1"/>
              <p:nvPr/>
            </p:nvSpPr>
            <p:spPr>
              <a:xfrm>
                <a:off x="330199" y="-1"/>
                <a:ext cx="349628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Private subnet</a:t>
                </a:r>
              </a:p>
            </p:txBody>
          </p:sp>
        </p:grpSp>
      </p:grpSp>
      <p:grpSp>
        <p:nvGrpSpPr>
          <p:cNvPr id="190" name="Group 115"/>
          <p:cNvGrpSpPr/>
          <p:nvPr/>
        </p:nvGrpSpPr>
        <p:grpSpPr>
          <a:xfrm>
            <a:off x="7851084" y="3904307"/>
            <a:ext cx="767955" cy="851667"/>
            <a:chOff x="0" y="-1"/>
            <a:chExt cx="767953" cy="851665"/>
          </a:xfrm>
        </p:grpSpPr>
        <p:pic>
          <p:nvPicPr>
            <p:cNvPr id="188" name="Graphic 116" descr="Graphic 116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2"/>
              <a:ext cx="534915" cy="534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583979"/>
              <a:ext cx="767955" cy="267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" name="Group 118"/>
          <p:cNvGrpSpPr/>
          <p:nvPr/>
        </p:nvGrpSpPr>
        <p:grpSpPr>
          <a:xfrm>
            <a:off x="6729867" y="3902857"/>
            <a:ext cx="772487" cy="855725"/>
            <a:chOff x="0" y="0"/>
            <a:chExt cx="772485" cy="855723"/>
          </a:xfrm>
        </p:grpSpPr>
        <p:pic>
          <p:nvPicPr>
            <p:cNvPr id="191" name="Graphic 119" descr="Graphic 119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24030" y="-1"/>
              <a:ext cx="534914" cy="534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2" descr="Picture 2"/>
            <p:cNvPicPr>
              <a:picLocks noChangeAspect="1"/>
            </p:cNvPicPr>
            <p:nvPr/>
          </p:nvPicPr>
          <p:blipFill>
            <a:blip r:embed="rId12">
              <a:alphaModFix amt="57000"/>
              <a:extLst/>
            </a:blip>
            <a:stretch>
              <a:fillRect/>
            </a:stretch>
          </p:blipFill>
          <p:spPr>
            <a:xfrm>
              <a:off x="-1" y="586660"/>
              <a:ext cx="772486" cy="269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 121"/>
          <p:cNvGrpSpPr/>
          <p:nvPr/>
        </p:nvGrpSpPr>
        <p:grpSpPr>
          <a:xfrm>
            <a:off x="6399703" y="2414834"/>
            <a:ext cx="1072755" cy="1029041"/>
            <a:chOff x="0" y="0"/>
            <a:chExt cx="1072753" cy="1029039"/>
          </a:xfrm>
        </p:grpSpPr>
        <p:sp>
          <p:nvSpPr>
            <p:cNvPr id="194" name="TextBox 122"/>
            <p:cNvSpPr txBox="1"/>
            <p:nvPr/>
          </p:nvSpPr>
          <p:spPr>
            <a:xfrm>
              <a:off x="0" y="632803"/>
              <a:ext cx="10727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Bastion host</a:t>
              </a:r>
            </a:p>
          </p:txBody>
        </p:sp>
        <p:pic>
          <p:nvPicPr>
            <p:cNvPr id="195" name="Graphic 123" descr="Graphic 123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36628" y="0"/>
              <a:ext cx="585501" cy="58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9" name="Group 124"/>
          <p:cNvGrpSpPr/>
          <p:nvPr/>
        </p:nvGrpSpPr>
        <p:grpSpPr>
          <a:xfrm>
            <a:off x="2269405" y="5214953"/>
            <a:ext cx="1072755" cy="1016258"/>
            <a:chOff x="0" y="0"/>
            <a:chExt cx="1072753" cy="1016257"/>
          </a:xfrm>
        </p:grpSpPr>
        <p:pic>
          <p:nvPicPr>
            <p:cNvPr id="197" name="Graphic 125" descr="Graphic 125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50625" y="-1"/>
              <a:ext cx="571504" cy="571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TextBox 126"/>
            <p:cNvSpPr txBox="1"/>
            <p:nvPr/>
          </p:nvSpPr>
          <p:spPr>
            <a:xfrm>
              <a:off x="0" y="620020"/>
              <a:ext cx="10727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Aurora PostgreSQL</a:t>
              </a:r>
            </a:p>
          </p:txBody>
        </p:sp>
      </p:grpSp>
      <p:grpSp>
        <p:nvGrpSpPr>
          <p:cNvPr id="202" name="Group 127"/>
          <p:cNvGrpSpPr/>
          <p:nvPr/>
        </p:nvGrpSpPr>
        <p:grpSpPr>
          <a:xfrm>
            <a:off x="7162309" y="5214953"/>
            <a:ext cx="1072755" cy="1016258"/>
            <a:chOff x="0" y="0"/>
            <a:chExt cx="1072753" cy="1016257"/>
          </a:xfrm>
        </p:grpSpPr>
        <p:sp>
          <p:nvSpPr>
            <p:cNvPr id="200" name="TextBox 128"/>
            <p:cNvSpPr txBox="1"/>
            <p:nvPr/>
          </p:nvSpPr>
          <p:spPr>
            <a:xfrm>
              <a:off x="0" y="620020"/>
              <a:ext cx="1072755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Aurora PostgreSQL</a:t>
              </a:r>
            </a:p>
          </p:txBody>
        </p:sp>
        <p:pic>
          <p:nvPicPr>
            <p:cNvPr id="201" name="Graphic 129" descr="Graphic 129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50625" y="-1"/>
              <a:ext cx="571504" cy="571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 130"/>
          <p:cNvGrpSpPr/>
          <p:nvPr/>
        </p:nvGrpSpPr>
        <p:grpSpPr>
          <a:xfrm>
            <a:off x="6281888" y="4902284"/>
            <a:ext cx="3826486" cy="1401008"/>
            <a:chOff x="-2" y="-2"/>
            <a:chExt cx="3826484" cy="1401007"/>
          </a:xfrm>
        </p:grpSpPr>
        <p:pic>
          <p:nvPicPr>
            <p:cNvPr id="203" name="Graphic 131" descr="Graphic 13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8" y="9463"/>
              <a:ext cx="342905" cy="342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6" name="Rectangle 132"/>
            <p:cNvGrpSpPr/>
            <p:nvPr/>
          </p:nvGrpSpPr>
          <p:grpSpPr>
            <a:xfrm>
              <a:off x="-3" y="-3"/>
              <a:ext cx="3826486" cy="1401009"/>
              <a:chOff x="0" y="0"/>
              <a:chExt cx="3826484" cy="1401007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-1" y="-1"/>
                <a:ext cx="3496284" cy="1401008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205" name="Private data subnet"/>
              <p:cNvSpPr txBox="1"/>
              <p:nvPr/>
            </p:nvSpPr>
            <p:spPr>
              <a:xfrm>
                <a:off x="330200" y="-1"/>
                <a:ext cx="349628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Existing Private data subnet</a:t>
                </a:r>
              </a:p>
            </p:txBody>
          </p:sp>
        </p:grpSp>
      </p:grpSp>
      <p:grpSp>
        <p:nvGrpSpPr>
          <p:cNvPr id="210" name="Group 134"/>
          <p:cNvGrpSpPr/>
          <p:nvPr/>
        </p:nvGrpSpPr>
        <p:grpSpPr>
          <a:xfrm>
            <a:off x="4764518" y="797053"/>
            <a:ext cx="1072755" cy="1159398"/>
            <a:chOff x="0" y="0"/>
            <a:chExt cx="1072753" cy="1159396"/>
          </a:xfrm>
        </p:grpSpPr>
        <p:pic>
          <p:nvPicPr>
            <p:cNvPr id="208" name="Graphic 135" descr="Graphic 135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50625" y="-1"/>
              <a:ext cx="571504" cy="571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TextBox 136"/>
            <p:cNvSpPr txBox="1"/>
            <p:nvPr/>
          </p:nvSpPr>
          <p:spPr>
            <a:xfrm>
              <a:off x="0" y="610760"/>
              <a:ext cx="1072755" cy="548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Existing Internet gateway</a:t>
              </a:r>
            </a:p>
          </p:txBody>
        </p:sp>
      </p:grpSp>
      <p:pic>
        <p:nvPicPr>
          <p:cNvPr id="211" name="Graphic 137" descr="Graphic 137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274135" y="1418669"/>
            <a:ext cx="762003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 138"/>
          <p:cNvGrpSpPr/>
          <p:nvPr/>
        </p:nvGrpSpPr>
        <p:grpSpPr>
          <a:xfrm>
            <a:off x="4764518" y="4178999"/>
            <a:ext cx="1072755" cy="868489"/>
            <a:chOff x="0" y="0"/>
            <a:chExt cx="1072753" cy="868488"/>
          </a:xfrm>
        </p:grpSpPr>
        <p:pic>
          <p:nvPicPr>
            <p:cNvPr id="212" name="Graphic 139" descr="Graphic 139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50625" y="-1"/>
              <a:ext cx="571504" cy="5715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extBox 140"/>
            <p:cNvSpPr txBox="1"/>
            <p:nvPr/>
          </p:nvSpPr>
          <p:spPr>
            <a:xfrm>
              <a:off x="0" y="624652"/>
              <a:ext cx="1072755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EFS Volume</a:t>
              </a:r>
            </a:p>
          </p:txBody>
        </p:sp>
      </p:grpSp>
      <p:grpSp>
        <p:nvGrpSpPr>
          <p:cNvPr id="217" name="Group 66"/>
          <p:cNvGrpSpPr/>
          <p:nvPr/>
        </p:nvGrpSpPr>
        <p:grpSpPr>
          <a:xfrm>
            <a:off x="1689313" y="5195197"/>
            <a:ext cx="7243487" cy="972967"/>
            <a:chOff x="0" y="0"/>
            <a:chExt cx="7243485" cy="972965"/>
          </a:xfrm>
        </p:grpSpPr>
        <p:sp>
          <p:nvSpPr>
            <p:cNvPr id="215" name="Rectangle 67"/>
            <p:cNvSpPr/>
            <p:nvPr/>
          </p:nvSpPr>
          <p:spPr>
            <a:xfrm>
              <a:off x="-1" y="-1"/>
              <a:ext cx="7243486" cy="97296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16" name="Graphic 68" descr="Graphic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75"/>
              <a:ext cx="254034" cy="254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8" name="lambda.png" descr="lambda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1223059" y="5500846"/>
            <a:ext cx="864155" cy="58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lambda.png" descr="lambda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913458" y="5431621"/>
            <a:ext cx="864155" cy="582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