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437304" y="1082337"/>
            <a:ext cx="9747505" cy="5356565"/>
            <a:chOff x="-2" y="-1"/>
            <a:chExt cx="9747503" cy="5356564"/>
          </a:xfrm>
        </p:grpSpPr>
        <p:pic>
          <p:nvPicPr>
            <p:cNvPr id="112" name="Graphic 7" descr="Graphic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2"/>
              <a:ext cx="342903" cy="342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5" name="Rectangle 8"/>
            <p:cNvGrpSpPr/>
            <p:nvPr/>
          </p:nvGrpSpPr>
          <p:grpSpPr>
            <a:xfrm>
              <a:off x="-3" y="-1"/>
              <a:ext cx="9747505" cy="5356565"/>
              <a:chOff x="-1" y="0"/>
              <a:chExt cx="9747503" cy="5356563"/>
            </a:xfrm>
          </p:grpSpPr>
          <p:sp>
            <p:nvSpPr>
              <p:cNvPr id="113" name="Rectangle"/>
              <p:cNvSpPr/>
              <p:nvPr/>
            </p:nvSpPr>
            <p:spPr>
              <a:xfrm>
                <a:off x="-2" y="0"/>
                <a:ext cx="9747505" cy="5356564"/>
              </a:xfrm>
              <a:prstGeom prst="rect">
                <a:avLst/>
              </a:prstGeom>
              <a:noFill/>
              <a:ln w="12700" cap="flat">
                <a:solidFill>
                  <a:srgbClr val="879196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4" name="VPC"/>
              <p:cNvSpPr txBox="1"/>
              <p:nvPr/>
            </p:nvSpPr>
            <p:spPr>
              <a:xfrm>
                <a:off x="-2" y="0"/>
                <a:ext cx="9747505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879196"/>
                    </a:solidFill>
                  </a:defRPr>
                </a:lvl1pPr>
              </a:lstStyle>
              <a:p>
                <a:pPr/>
                <a:r>
                  <a:t>VPC</a:t>
                </a:r>
              </a:p>
            </p:txBody>
          </p:sp>
        </p:grpSp>
      </p:grpSp>
      <p:grpSp>
        <p:nvGrpSpPr>
          <p:cNvPr id="121" name="Group 12"/>
          <p:cNvGrpSpPr/>
          <p:nvPr/>
        </p:nvGrpSpPr>
        <p:grpSpPr>
          <a:xfrm>
            <a:off x="124065" y="130507"/>
            <a:ext cx="10519555" cy="6579857"/>
            <a:chOff x="-2" y="0"/>
            <a:chExt cx="10519553" cy="6579856"/>
          </a:xfrm>
        </p:grpSpPr>
        <p:pic>
          <p:nvPicPr>
            <p:cNvPr id="117" name="Graphic 13" descr="Graphic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1"/>
              <a:ext cx="342902" cy="342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0" name="Rectangle 14"/>
            <p:cNvGrpSpPr/>
            <p:nvPr/>
          </p:nvGrpSpPr>
          <p:grpSpPr>
            <a:xfrm>
              <a:off x="-3" y="0"/>
              <a:ext cx="10519555" cy="6579857"/>
              <a:chOff x="-1" y="0"/>
              <a:chExt cx="10519553" cy="6579856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-2" y="-1"/>
                <a:ext cx="10519554" cy="6579858"/>
              </a:xfrm>
              <a:prstGeom prst="rect">
                <a:avLst/>
              </a:prstGeom>
              <a:noFill/>
              <a:ln w="12700" cap="flat">
                <a:solidFill>
                  <a:srgbClr val="AAB7B8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" name="AWS Cloud"/>
              <p:cNvSpPr txBox="1"/>
              <p:nvPr/>
            </p:nvSpPr>
            <p:spPr>
              <a:xfrm>
                <a:off x="-2" y="-1"/>
                <a:ext cx="10519554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AAB7B8"/>
                    </a:solidFill>
                  </a:defRPr>
                </a:lvl1pPr>
              </a:lstStyle>
              <a:p>
                <a:pPr/>
                <a:r>
                  <a:t>AWS VPC</a:t>
                </a:r>
              </a:p>
            </p:txBody>
          </p:sp>
        </p:grpSp>
      </p:grpSp>
      <p:grpSp>
        <p:nvGrpSpPr>
          <p:cNvPr id="126" name="Group 24"/>
          <p:cNvGrpSpPr/>
          <p:nvPr/>
        </p:nvGrpSpPr>
        <p:grpSpPr>
          <a:xfrm>
            <a:off x="279100" y="626984"/>
            <a:ext cx="10132871" cy="5938918"/>
            <a:chOff x="0" y="-2"/>
            <a:chExt cx="10132870" cy="5938916"/>
          </a:xfrm>
        </p:grpSpPr>
        <p:pic>
          <p:nvPicPr>
            <p:cNvPr id="122" name="Graphic 25" descr="Graphic 2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342902" cy="342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5" name="Rectangle 26"/>
            <p:cNvGrpSpPr/>
            <p:nvPr/>
          </p:nvGrpSpPr>
          <p:grpSpPr>
            <a:xfrm>
              <a:off x="0" y="-3"/>
              <a:ext cx="10132870" cy="5938918"/>
              <a:chOff x="0" y="-1"/>
              <a:chExt cx="10132869" cy="5938917"/>
            </a:xfrm>
          </p:grpSpPr>
          <p:sp>
            <p:nvSpPr>
              <p:cNvPr id="123" name="Rectangle"/>
              <p:cNvSpPr/>
              <p:nvPr/>
            </p:nvSpPr>
            <p:spPr>
              <a:xfrm>
                <a:off x="0" y="-1"/>
                <a:ext cx="10132870" cy="5938918"/>
              </a:xfrm>
              <a:prstGeom prst="rect">
                <a:avLst/>
              </a:prstGeom>
              <a:noFill/>
              <a:ln w="12700" cap="flat">
                <a:solidFill>
                  <a:srgbClr val="879196"/>
                </a:solidFill>
                <a:prstDash val="dash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AWS Region"/>
              <p:cNvSpPr txBox="1"/>
              <p:nvPr/>
            </p:nvSpPr>
            <p:spPr>
              <a:xfrm>
                <a:off x="0" y="-2"/>
                <a:ext cx="10132870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879196"/>
                    </a:solidFill>
                  </a:defRPr>
                </a:lvl1pPr>
              </a:lstStyle>
              <a:p>
                <a:pPr/>
                <a:r>
                  <a:t>AWS Region</a:t>
                </a:r>
              </a:p>
            </p:txBody>
          </p:sp>
        </p:grpSp>
      </p:grpSp>
      <p:grpSp>
        <p:nvGrpSpPr>
          <p:cNvPr id="131" name="Group 9"/>
          <p:cNvGrpSpPr/>
          <p:nvPr/>
        </p:nvGrpSpPr>
        <p:grpSpPr>
          <a:xfrm>
            <a:off x="735217" y="1994034"/>
            <a:ext cx="3871469" cy="1401003"/>
            <a:chOff x="-2" y="-1"/>
            <a:chExt cx="3871467" cy="1401001"/>
          </a:xfrm>
        </p:grpSpPr>
        <p:pic>
          <p:nvPicPr>
            <p:cNvPr id="127" name="Graphic 10" descr="Graphic 1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9649" y="34863"/>
              <a:ext cx="342903" cy="342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0" name="Rectangle 11"/>
            <p:cNvGrpSpPr/>
            <p:nvPr/>
          </p:nvGrpSpPr>
          <p:grpSpPr>
            <a:xfrm>
              <a:off x="-3" y="-2"/>
              <a:ext cx="3871469" cy="1401003"/>
              <a:chOff x="-1" y="0"/>
              <a:chExt cx="3871467" cy="1401002"/>
            </a:xfrm>
          </p:grpSpPr>
          <p:sp>
            <p:nvSpPr>
              <p:cNvPr id="128" name="Rectangle"/>
              <p:cNvSpPr/>
              <p:nvPr/>
            </p:nvSpPr>
            <p:spPr>
              <a:xfrm>
                <a:off x="-2" y="0"/>
                <a:ext cx="3503169" cy="1401003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Public subnet"/>
              <p:cNvSpPr txBox="1"/>
              <p:nvPr/>
            </p:nvSpPr>
            <p:spPr>
              <a:xfrm>
                <a:off x="368299" y="-1"/>
                <a:ext cx="3503168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</p:grpSp>
      <p:grpSp>
        <p:nvGrpSpPr>
          <p:cNvPr id="136" name="Group 15"/>
          <p:cNvGrpSpPr/>
          <p:nvPr/>
        </p:nvGrpSpPr>
        <p:grpSpPr>
          <a:xfrm>
            <a:off x="622001" y="1582111"/>
            <a:ext cx="4167788" cy="4766614"/>
            <a:chOff x="-1" y="-1"/>
            <a:chExt cx="4167787" cy="4766612"/>
          </a:xfrm>
        </p:grpSpPr>
        <p:pic>
          <p:nvPicPr>
            <p:cNvPr id="132" name="Graphic 16" descr="Graphic 16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5" y="1"/>
              <a:ext cx="342903" cy="342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5" name="Rectangle 17"/>
            <p:cNvGrpSpPr/>
            <p:nvPr/>
          </p:nvGrpSpPr>
          <p:grpSpPr>
            <a:xfrm>
              <a:off x="-2" y="-2"/>
              <a:ext cx="4167788" cy="4766614"/>
              <a:chOff x="0" y="-1"/>
              <a:chExt cx="4167787" cy="4766613"/>
            </a:xfrm>
          </p:grpSpPr>
          <p:sp>
            <p:nvSpPr>
              <p:cNvPr id="133" name="Rectangle"/>
              <p:cNvSpPr/>
              <p:nvPr/>
            </p:nvSpPr>
            <p:spPr>
              <a:xfrm>
                <a:off x="-1" y="-1"/>
                <a:ext cx="3862988" cy="4766613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dash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Availability zone 1"/>
              <p:cNvSpPr txBox="1"/>
              <p:nvPr/>
            </p:nvSpPr>
            <p:spPr>
              <a:xfrm>
                <a:off x="304799" y="-2"/>
                <a:ext cx="3862988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Availability zone 1</a:t>
                </a:r>
              </a:p>
            </p:txBody>
          </p:sp>
        </p:grpSp>
      </p:grpSp>
      <p:grpSp>
        <p:nvGrpSpPr>
          <p:cNvPr id="139" name="Group 18"/>
          <p:cNvGrpSpPr/>
          <p:nvPr/>
        </p:nvGrpSpPr>
        <p:grpSpPr>
          <a:xfrm>
            <a:off x="2511493" y="2419903"/>
            <a:ext cx="5583495" cy="972965"/>
            <a:chOff x="0" y="0"/>
            <a:chExt cx="5583493" cy="972964"/>
          </a:xfrm>
        </p:grpSpPr>
        <p:sp>
          <p:nvSpPr>
            <p:cNvPr id="137" name="Rectangle 19"/>
            <p:cNvSpPr/>
            <p:nvPr/>
          </p:nvSpPr>
          <p:spPr>
            <a:xfrm>
              <a:off x="2238" y="1"/>
              <a:ext cx="5581255" cy="972963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solidFill>
                    <a:srgbClr val="AAB7B8"/>
                  </a:solidFill>
                </a:defRPr>
              </a:pPr>
            </a:p>
          </p:txBody>
        </p:sp>
        <p:pic>
          <p:nvPicPr>
            <p:cNvPr id="138" name="Graphic 20" descr="Graphic 2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254033" cy="254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2" name="Group 21"/>
          <p:cNvGrpSpPr/>
          <p:nvPr/>
        </p:nvGrpSpPr>
        <p:grpSpPr>
          <a:xfrm>
            <a:off x="892346" y="2479647"/>
            <a:ext cx="998094" cy="685264"/>
            <a:chOff x="0" y="0"/>
            <a:chExt cx="998093" cy="685263"/>
          </a:xfrm>
        </p:grpSpPr>
        <p:pic>
          <p:nvPicPr>
            <p:cNvPr id="140" name="Graphic 22" descr="Graphic 2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71984" y="-1"/>
              <a:ext cx="454129" cy="454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TextBox 23"/>
            <p:cNvSpPr txBox="1"/>
            <p:nvPr/>
          </p:nvSpPr>
          <p:spPr>
            <a:xfrm>
              <a:off x="-1" y="454125"/>
              <a:ext cx="998095" cy="23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000">
                  <a:solidFill>
                    <a:srgbClr val="232F3E"/>
                  </a:solidFill>
                </a:defRPr>
              </a:lvl1pPr>
            </a:lstStyle>
            <a:p>
              <a:pPr/>
              <a:r>
                <a:t>NAT gateway</a:t>
              </a:r>
            </a:p>
          </p:txBody>
        </p:sp>
      </p:grpSp>
      <p:grpSp>
        <p:nvGrpSpPr>
          <p:cNvPr id="147" name="Group 54"/>
          <p:cNvGrpSpPr/>
          <p:nvPr/>
        </p:nvGrpSpPr>
        <p:grpSpPr>
          <a:xfrm>
            <a:off x="780205" y="3466586"/>
            <a:ext cx="3851881" cy="1401003"/>
            <a:chOff x="-2" y="0"/>
            <a:chExt cx="3851879" cy="1401001"/>
          </a:xfrm>
        </p:grpSpPr>
        <p:pic>
          <p:nvPicPr>
            <p:cNvPr id="143" name="Graphic 55" descr="Graphic 5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49" y="9463"/>
              <a:ext cx="342903" cy="342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6" name="Rectangle 56"/>
            <p:cNvGrpSpPr/>
            <p:nvPr/>
          </p:nvGrpSpPr>
          <p:grpSpPr>
            <a:xfrm>
              <a:off x="-3" y="-1"/>
              <a:ext cx="3851881" cy="1401003"/>
              <a:chOff x="-1" y="0"/>
              <a:chExt cx="3851879" cy="1401002"/>
            </a:xfrm>
          </p:grpSpPr>
          <p:sp>
            <p:nvSpPr>
              <p:cNvPr id="144" name="Rectangle"/>
              <p:cNvSpPr/>
              <p:nvPr/>
            </p:nvSpPr>
            <p:spPr>
              <a:xfrm>
                <a:off x="-2" y="0"/>
                <a:ext cx="3496281" cy="1401003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" name="Private subnet"/>
              <p:cNvSpPr txBox="1"/>
              <p:nvPr/>
            </p:nvSpPr>
            <p:spPr>
              <a:xfrm>
                <a:off x="355599" y="-1"/>
                <a:ext cx="3496280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</p:grpSp>
      <p:grpSp>
        <p:nvGrpSpPr>
          <p:cNvPr id="152" name="Group 60"/>
          <p:cNvGrpSpPr/>
          <p:nvPr/>
        </p:nvGrpSpPr>
        <p:grpSpPr>
          <a:xfrm>
            <a:off x="780207" y="4905171"/>
            <a:ext cx="3864579" cy="1401003"/>
            <a:chOff x="0" y="0"/>
            <a:chExt cx="3864577" cy="1401001"/>
          </a:xfrm>
        </p:grpSpPr>
        <p:pic>
          <p:nvPicPr>
            <p:cNvPr id="148" name="Graphic 61" descr="Graphic 6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49" y="9463"/>
              <a:ext cx="342903" cy="342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1" name="Rectangle 62"/>
            <p:cNvGrpSpPr/>
            <p:nvPr/>
          </p:nvGrpSpPr>
          <p:grpSpPr>
            <a:xfrm>
              <a:off x="-1" y="-1"/>
              <a:ext cx="3864579" cy="1401003"/>
              <a:chOff x="0" y="0"/>
              <a:chExt cx="3864577" cy="1401002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0" y="0"/>
                <a:ext cx="3496277" cy="1401003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Private data subnet"/>
              <p:cNvSpPr txBox="1"/>
              <p:nvPr/>
            </p:nvSpPr>
            <p:spPr>
              <a:xfrm>
                <a:off x="368300" y="-1"/>
                <a:ext cx="3496278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Private data subnet</a:t>
                </a:r>
              </a:p>
            </p:txBody>
          </p:sp>
        </p:grpSp>
      </p:grpSp>
      <p:grpSp>
        <p:nvGrpSpPr>
          <p:cNvPr id="155" name="Group 66"/>
          <p:cNvGrpSpPr/>
          <p:nvPr/>
        </p:nvGrpSpPr>
        <p:grpSpPr>
          <a:xfrm>
            <a:off x="1684083" y="3843699"/>
            <a:ext cx="7243485" cy="972966"/>
            <a:chOff x="0" y="0"/>
            <a:chExt cx="7243484" cy="972965"/>
          </a:xfrm>
        </p:grpSpPr>
        <p:sp>
          <p:nvSpPr>
            <p:cNvPr id="153" name="Rectangle 67"/>
            <p:cNvSpPr/>
            <p:nvPr/>
          </p:nvSpPr>
          <p:spPr>
            <a:xfrm>
              <a:off x="-1" y="-1"/>
              <a:ext cx="7243485" cy="972966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solidFill>
                    <a:srgbClr val="AAB7B8"/>
                  </a:solidFill>
                </a:defRPr>
              </a:pPr>
            </a:p>
          </p:txBody>
        </p:sp>
        <p:pic>
          <p:nvPicPr>
            <p:cNvPr id="154" name="Graphic 68" descr="Graphic 68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275"/>
              <a:ext cx="254033" cy="254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6" name="Graphic 69" descr="Graphic 6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99049" y="7811041"/>
            <a:ext cx="539870" cy="6748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Group 98"/>
          <p:cNvGrpSpPr/>
          <p:nvPr/>
        </p:nvGrpSpPr>
        <p:grpSpPr>
          <a:xfrm>
            <a:off x="3004379" y="3892702"/>
            <a:ext cx="767952" cy="851665"/>
            <a:chOff x="0" y="0"/>
            <a:chExt cx="767950" cy="851663"/>
          </a:xfrm>
        </p:grpSpPr>
        <p:pic>
          <p:nvPicPr>
            <p:cNvPr id="157" name="Graphic 82" descr="Graphic 82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6520" y="-1"/>
              <a:ext cx="534913" cy="5349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Picture 4" descr="Picture 4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1" y="583978"/>
              <a:ext cx="767952" cy="2676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2" name="Group 97"/>
          <p:cNvGrpSpPr/>
          <p:nvPr/>
        </p:nvGrpSpPr>
        <p:grpSpPr>
          <a:xfrm>
            <a:off x="1883164" y="3891250"/>
            <a:ext cx="772484" cy="855723"/>
            <a:chOff x="-1" y="0"/>
            <a:chExt cx="772483" cy="855722"/>
          </a:xfrm>
        </p:grpSpPr>
        <p:pic>
          <p:nvPicPr>
            <p:cNvPr id="160" name="Graphic 71" descr="Graphic 71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4029" y="0"/>
              <a:ext cx="534913" cy="5349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icture 2" descr="Picture 2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2" y="586660"/>
              <a:ext cx="772485" cy="269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" name="Group 89"/>
          <p:cNvGrpSpPr/>
          <p:nvPr/>
        </p:nvGrpSpPr>
        <p:grpSpPr>
          <a:xfrm>
            <a:off x="3224227" y="2479647"/>
            <a:ext cx="1072753" cy="876641"/>
            <a:chOff x="0" y="0"/>
            <a:chExt cx="1072751" cy="876640"/>
          </a:xfrm>
        </p:grpSpPr>
        <p:sp>
          <p:nvSpPr>
            <p:cNvPr id="163" name="TextBox 90"/>
            <p:cNvSpPr txBox="1"/>
            <p:nvPr/>
          </p:nvSpPr>
          <p:spPr>
            <a:xfrm>
              <a:off x="0" y="632802"/>
              <a:ext cx="1072752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Bastion host</a:t>
              </a:r>
            </a:p>
          </p:txBody>
        </p:sp>
        <p:pic>
          <p:nvPicPr>
            <p:cNvPr id="164" name="Graphic 91" descr="Graphic 9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36628" y="0"/>
              <a:ext cx="585499" cy="5854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6" name="Graphic 95" descr="Graphic 9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982507" y="2826303"/>
            <a:ext cx="636773" cy="912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Graphic 99" descr="Graphic 9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274135" y="4218004"/>
            <a:ext cx="762002" cy="1092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Graphic 100" descr="Graphic 100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274135" y="2885526"/>
            <a:ext cx="762002" cy="952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Graphic 102" descr="Graphic 102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1274135" y="130507"/>
            <a:ext cx="762002" cy="1092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 103"/>
          <p:cNvGrpSpPr/>
          <p:nvPr/>
        </p:nvGrpSpPr>
        <p:grpSpPr>
          <a:xfrm>
            <a:off x="6284007" y="1991866"/>
            <a:ext cx="3846069" cy="1401003"/>
            <a:chOff x="-2" y="0"/>
            <a:chExt cx="3846067" cy="1401001"/>
          </a:xfrm>
        </p:grpSpPr>
        <p:pic>
          <p:nvPicPr>
            <p:cNvPr id="170" name="Graphic 104" descr="Graphic 10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49" y="9463"/>
              <a:ext cx="342903" cy="342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3" name="Rectangle 105"/>
            <p:cNvGrpSpPr/>
            <p:nvPr/>
          </p:nvGrpSpPr>
          <p:grpSpPr>
            <a:xfrm>
              <a:off x="-3" y="-1"/>
              <a:ext cx="3846069" cy="1401003"/>
              <a:chOff x="-1" y="0"/>
              <a:chExt cx="3846067" cy="1401002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-2" y="0"/>
                <a:ext cx="3503169" cy="1401003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" name="Public subnet"/>
              <p:cNvSpPr txBox="1"/>
              <p:nvPr/>
            </p:nvSpPr>
            <p:spPr>
              <a:xfrm>
                <a:off x="342899" y="-1"/>
                <a:ext cx="3503168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</p:grpSp>
      <p:grpSp>
        <p:nvGrpSpPr>
          <p:cNvPr id="179" name="Group 106"/>
          <p:cNvGrpSpPr/>
          <p:nvPr/>
        </p:nvGrpSpPr>
        <p:grpSpPr>
          <a:xfrm>
            <a:off x="6116798" y="1579264"/>
            <a:ext cx="4180488" cy="4766613"/>
            <a:chOff x="-2" y="-1"/>
            <a:chExt cx="4180486" cy="4766612"/>
          </a:xfrm>
        </p:grpSpPr>
        <p:pic>
          <p:nvPicPr>
            <p:cNvPr id="175" name="Graphic 107" descr="Graphic 10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5" y="1"/>
              <a:ext cx="342903" cy="342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8" name="Rectangle 108"/>
            <p:cNvGrpSpPr/>
            <p:nvPr/>
          </p:nvGrpSpPr>
          <p:grpSpPr>
            <a:xfrm>
              <a:off x="-2" y="-2"/>
              <a:ext cx="4180487" cy="4766614"/>
              <a:chOff x="-1" y="-1"/>
              <a:chExt cx="4180486" cy="4766613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-2" y="-1"/>
                <a:ext cx="3862987" cy="4766613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dash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" name="Availability zone 2"/>
              <p:cNvSpPr txBox="1"/>
              <p:nvPr/>
            </p:nvSpPr>
            <p:spPr>
              <a:xfrm>
                <a:off x="317499" y="-2"/>
                <a:ext cx="3862987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Availability zone 2</a:t>
                </a:r>
              </a:p>
            </p:txBody>
          </p:sp>
        </p:grpSp>
      </p:grpSp>
      <p:grpSp>
        <p:nvGrpSpPr>
          <p:cNvPr id="182" name="Group 109"/>
          <p:cNvGrpSpPr/>
          <p:nvPr/>
        </p:nvGrpSpPr>
        <p:grpSpPr>
          <a:xfrm>
            <a:off x="8721304" y="2439004"/>
            <a:ext cx="998094" cy="685264"/>
            <a:chOff x="0" y="0"/>
            <a:chExt cx="998093" cy="685263"/>
          </a:xfrm>
        </p:grpSpPr>
        <p:pic>
          <p:nvPicPr>
            <p:cNvPr id="180" name="Graphic 110" descr="Graphic 11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71984" y="-1"/>
              <a:ext cx="454129" cy="454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TextBox 111"/>
            <p:cNvSpPr txBox="1"/>
            <p:nvPr/>
          </p:nvSpPr>
          <p:spPr>
            <a:xfrm>
              <a:off x="-1" y="454125"/>
              <a:ext cx="998095" cy="231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000">
                  <a:solidFill>
                    <a:srgbClr val="232F3E"/>
                  </a:solidFill>
                </a:defRPr>
              </a:lvl1pPr>
            </a:lstStyle>
            <a:p>
              <a:pPr/>
              <a:r>
                <a:t>NAT gateway</a:t>
              </a:r>
            </a:p>
          </p:txBody>
        </p:sp>
      </p:grpSp>
      <p:grpSp>
        <p:nvGrpSpPr>
          <p:cNvPr id="187" name="Group 112"/>
          <p:cNvGrpSpPr/>
          <p:nvPr/>
        </p:nvGrpSpPr>
        <p:grpSpPr>
          <a:xfrm>
            <a:off x="6275003" y="3463738"/>
            <a:ext cx="3826480" cy="1401003"/>
            <a:chOff x="-2" y="0"/>
            <a:chExt cx="3826478" cy="1401001"/>
          </a:xfrm>
        </p:grpSpPr>
        <p:pic>
          <p:nvPicPr>
            <p:cNvPr id="183" name="Graphic 113" descr="Graphic 1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49" y="9463"/>
              <a:ext cx="342903" cy="342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6" name="Rectangle 114"/>
            <p:cNvGrpSpPr/>
            <p:nvPr/>
          </p:nvGrpSpPr>
          <p:grpSpPr>
            <a:xfrm>
              <a:off x="-3" y="-1"/>
              <a:ext cx="3826480" cy="1401003"/>
              <a:chOff x="0" y="0"/>
              <a:chExt cx="3826478" cy="1401002"/>
            </a:xfrm>
          </p:grpSpPr>
          <p:sp>
            <p:nvSpPr>
              <p:cNvPr id="184" name="Rectangle"/>
              <p:cNvSpPr/>
              <p:nvPr/>
            </p:nvSpPr>
            <p:spPr>
              <a:xfrm>
                <a:off x="-1" y="0"/>
                <a:ext cx="3496279" cy="1401003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" name="Private subnet"/>
              <p:cNvSpPr txBox="1"/>
              <p:nvPr/>
            </p:nvSpPr>
            <p:spPr>
              <a:xfrm>
                <a:off x="330199" y="-1"/>
                <a:ext cx="3496279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</p:grpSp>
      <p:grpSp>
        <p:nvGrpSpPr>
          <p:cNvPr id="190" name="Group 115"/>
          <p:cNvGrpSpPr/>
          <p:nvPr/>
        </p:nvGrpSpPr>
        <p:grpSpPr>
          <a:xfrm>
            <a:off x="7851085" y="3904309"/>
            <a:ext cx="767952" cy="851665"/>
            <a:chOff x="0" y="0"/>
            <a:chExt cx="767950" cy="851663"/>
          </a:xfrm>
        </p:grpSpPr>
        <p:pic>
          <p:nvPicPr>
            <p:cNvPr id="188" name="Graphic 116" descr="Graphic 116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6520" y="-1"/>
              <a:ext cx="534913" cy="5349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Picture 4" descr="Picture 4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1" y="583978"/>
              <a:ext cx="767952" cy="2676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3" name="Group 118"/>
          <p:cNvGrpSpPr/>
          <p:nvPr/>
        </p:nvGrpSpPr>
        <p:grpSpPr>
          <a:xfrm>
            <a:off x="6729868" y="3902857"/>
            <a:ext cx="772484" cy="855723"/>
            <a:chOff x="-1" y="0"/>
            <a:chExt cx="772483" cy="855722"/>
          </a:xfrm>
        </p:grpSpPr>
        <p:pic>
          <p:nvPicPr>
            <p:cNvPr id="191" name="Graphic 119" descr="Graphic 119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24029" y="0"/>
              <a:ext cx="534913" cy="5349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icture 2" descr="Picture 2"/>
            <p:cNvPicPr>
              <a:picLocks noChangeAspect="1"/>
            </p:cNvPicPr>
            <p:nvPr/>
          </p:nvPicPr>
          <p:blipFill>
            <a:blip r:embed="rId12">
              <a:alphaModFix amt="57000"/>
              <a:extLst/>
            </a:blip>
            <a:stretch>
              <a:fillRect/>
            </a:stretch>
          </p:blipFill>
          <p:spPr>
            <a:xfrm>
              <a:off x="-2" y="586660"/>
              <a:ext cx="772485" cy="269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6" name="Group 121"/>
          <p:cNvGrpSpPr/>
          <p:nvPr/>
        </p:nvGrpSpPr>
        <p:grpSpPr>
          <a:xfrm>
            <a:off x="6323503" y="2474485"/>
            <a:ext cx="1072753" cy="876642"/>
            <a:chOff x="0" y="0"/>
            <a:chExt cx="1072751" cy="876640"/>
          </a:xfrm>
        </p:grpSpPr>
        <p:sp>
          <p:nvSpPr>
            <p:cNvPr id="194" name="TextBox 122"/>
            <p:cNvSpPr txBox="1"/>
            <p:nvPr/>
          </p:nvSpPr>
          <p:spPr>
            <a:xfrm>
              <a:off x="0" y="632802"/>
              <a:ext cx="1072752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Bastion host</a:t>
              </a:r>
            </a:p>
          </p:txBody>
        </p:sp>
        <p:pic>
          <p:nvPicPr>
            <p:cNvPr id="195" name="Graphic 123" descr="Graphic 123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36628" y="0"/>
              <a:ext cx="585499" cy="5854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9" name="Group 124"/>
          <p:cNvGrpSpPr/>
          <p:nvPr/>
        </p:nvGrpSpPr>
        <p:grpSpPr>
          <a:xfrm>
            <a:off x="2269405" y="5214954"/>
            <a:ext cx="1072753" cy="1016259"/>
            <a:chOff x="0" y="0"/>
            <a:chExt cx="1072751" cy="1016258"/>
          </a:xfrm>
        </p:grpSpPr>
        <p:pic>
          <p:nvPicPr>
            <p:cNvPr id="197" name="Graphic 125" descr="Graphic 125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50625" y="-1"/>
              <a:ext cx="571502" cy="5715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TextBox 126"/>
            <p:cNvSpPr txBox="1"/>
            <p:nvPr/>
          </p:nvSpPr>
          <p:spPr>
            <a:xfrm>
              <a:off x="0" y="620020"/>
              <a:ext cx="1072752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Aurora PostgreSQL</a:t>
              </a:r>
            </a:p>
          </p:txBody>
        </p:sp>
      </p:grpSp>
      <p:grpSp>
        <p:nvGrpSpPr>
          <p:cNvPr id="202" name="Group 127"/>
          <p:cNvGrpSpPr/>
          <p:nvPr/>
        </p:nvGrpSpPr>
        <p:grpSpPr>
          <a:xfrm>
            <a:off x="7162309" y="5214954"/>
            <a:ext cx="1072753" cy="1016259"/>
            <a:chOff x="0" y="0"/>
            <a:chExt cx="1072751" cy="1016258"/>
          </a:xfrm>
        </p:grpSpPr>
        <p:sp>
          <p:nvSpPr>
            <p:cNvPr id="200" name="TextBox 128"/>
            <p:cNvSpPr txBox="1"/>
            <p:nvPr/>
          </p:nvSpPr>
          <p:spPr>
            <a:xfrm>
              <a:off x="0" y="620020"/>
              <a:ext cx="1072752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Aurora PostgreSQL</a:t>
              </a:r>
            </a:p>
          </p:txBody>
        </p:sp>
        <p:pic>
          <p:nvPicPr>
            <p:cNvPr id="201" name="Graphic 129" descr="Graphic 129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50625" y="-1"/>
              <a:ext cx="571502" cy="5715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7" name="Group 130"/>
          <p:cNvGrpSpPr/>
          <p:nvPr/>
        </p:nvGrpSpPr>
        <p:grpSpPr>
          <a:xfrm>
            <a:off x="6281891" y="4902286"/>
            <a:ext cx="3826480" cy="1401003"/>
            <a:chOff x="0" y="0"/>
            <a:chExt cx="3826478" cy="1401001"/>
          </a:xfrm>
        </p:grpSpPr>
        <p:pic>
          <p:nvPicPr>
            <p:cNvPr id="203" name="Graphic 131" descr="Graphic 13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49" y="9463"/>
              <a:ext cx="342903" cy="342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6" name="Rectangle 132"/>
            <p:cNvGrpSpPr/>
            <p:nvPr/>
          </p:nvGrpSpPr>
          <p:grpSpPr>
            <a:xfrm>
              <a:off x="-1" y="-1"/>
              <a:ext cx="3826480" cy="1401003"/>
              <a:chOff x="0" y="0"/>
              <a:chExt cx="3826478" cy="1401002"/>
            </a:xfrm>
          </p:grpSpPr>
          <p:sp>
            <p:nvSpPr>
              <p:cNvPr id="204" name="Rectangle"/>
              <p:cNvSpPr/>
              <p:nvPr/>
            </p:nvSpPr>
            <p:spPr>
              <a:xfrm>
                <a:off x="-1" y="0"/>
                <a:ext cx="3496280" cy="1401003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5" name="Private data subnet"/>
              <p:cNvSpPr txBox="1"/>
              <p:nvPr/>
            </p:nvSpPr>
            <p:spPr>
              <a:xfrm>
                <a:off x="330200" y="-1"/>
                <a:ext cx="3496279" cy="2692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Private data subnet</a:t>
                </a:r>
              </a:p>
            </p:txBody>
          </p:sp>
        </p:grpSp>
      </p:grpSp>
      <p:grpSp>
        <p:nvGrpSpPr>
          <p:cNvPr id="210" name="Group 134"/>
          <p:cNvGrpSpPr/>
          <p:nvPr/>
        </p:nvGrpSpPr>
        <p:grpSpPr>
          <a:xfrm>
            <a:off x="4764518" y="797054"/>
            <a:ext cx="1072753" cy="1006999"/>
            <a:chOff x="0" y="0"/>
            <a:chExt cx="1072751" cy="1006998"/>
          </a:xfrm>
        </p:grpSpPr>
        <p:pic>
          <p:nvPicPr>
            <p:cNvPr id="208" name="Graphic 135" descr="Graphic 135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250625" y="0"/>
              <a:ext cx="571502" cy="571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TextBox 136"/>
            <p:cNvSpPr txBox="1"/>
            <p:nvPr/>
          </p:nvSpPr>
          <p:spPr>
            <a:xfrm>
              <a:off x="0" y="610760"/>
              <a:ext cx="1072752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Internet gateway</a:t>
              </a:r>
            </a:p>
          </p:txBody>
        </p:sp>
      </p:grpSp>
      <p:pic>
        <p:nvPicPr>
          <p:cNvPr id="211" name="Graphic 137" descr="Graphic 137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1274135" y="1418669"/>
            <a:ext cx="762002" cy="1231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" name="Group 138"/>
          <p:cNvGrpSpPr/>
          <p:nvPr/>
        </p:nvGrpSpPr>
        <p:grpSpPr>
          <a:xfrm>
            <a:off x="4764518" y="4178999"/>
            <a:ext cx="1072753" cy="868491"/>
            <a:chOff x="0" y="0"/>
            <a:chExt cx="1072751" cy="868490"/>
          </a:xfrm>
        </p:grpSpPr>
        <p:pic>
          <p:nvPicPr>
            <p:cNvPr id="212" name="Graphic 139" descr="Graphic 139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50625" y="0"/>
              <a:ext cx="571502" cy="5715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TextBox 140"/>
            <p:cNvSpPr txBox="1"/>
            <p:nvPr/>
          </p:nvSpPr>
          <p:spPr>
            <a:xfrm>
              <a:off x="0" y="624652"/>
              <a:ext cx="1072752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EFS Volume</a:t>
              </a:r>
            </a:p>
          </p:txBody>
        </p:sp>
      </p:grpSp>
      <p:pic>
        <p:nvPicPr>
          <p:cNvPr id="215" name="lambda.png" descr="lambda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1223059" y="5500846"/>
            <a:ext cx="864155" cy="582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8" name="Group 66"/>
          <p:cNvGrpSpPr/>
          <p:nvPr/>
        </p:nvGrpSpPr>
        <p:grpSpPr>
          <a:xfrm>
            <a:off x="1723793" y="5212348"/>
            <a:ext cx="7243485" cy="972966"/>
            <a:chOff x="0" y="0"/>
            <a:chExt cx="7243484" cy="972965"/>
          </a:xfrm>
        </p:grpSpPr>
        <p:sp>
          <p:nvSpPr>
            <p:cNvPr id="216" name="Rectangle 67"/>
            <p:cNvSpPr/>
            <p:nvPr/>
          </p:nvSpPr>
          <p:spPr>
            <a:xfrm>
              <a:off x="-1" y="-1"/>
              <a:ext cx="7243485" cy="972966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200">
                  <a:solidFill>
                    <a:srgbClr val="AAB7B8"/>
                  </a:solidFill>
                </a:defRPr>
              </a:pPr>
            </a:p>
          </p:txBody>
        </p:sp>
        <p:pic>
          <p:nvPicPr>
            <p:cNvPr id="217" name="Graphic 68" descr="Graphic 68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275"/>
              <a:ext cx="254033" cy="2540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9" name="lambda.png" descr="lambda.png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4913458" y="5431623"/>
            <a:ext cx="864155" cy="582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