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437307" y="1082339"/>
            <a:ext cx="9747499" cy="5356561"/>
            <a:chOff x="0" y="0"/>
            <a:chExt cx="9747497" cy="5356559"/>
          </a:xfrm>
        </p:grpSpPr>
        <p:pic>
          <p:nvPicPr>
            <p:cNvPr id="112" name="Graphic 7" descr="Graphic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3429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5" name="Rectangle 8"/>
            <p:cNvGrpSpPr/>
            <p:nvPr/>
          </p:nvGrpSpPr>
          <p:grpSpPr>
            <a:xfrm>
              <a:off x="-1" y="0"/>
              <a:ext cx="9747499" cy="5356560"/>
              <a:chOff x="0" y="0"/>
              <a:chExt cx="9747497" cy="5356559"/>
            </a:xfrm>
          </p:grpSpPr>
          <p:sp>
            <p:nvSpPr>
              <p:cNvPr id="113" name="Rectangle"/>
              <p:cNvSpPr/>
              <p:nvPr/>
            </p:nvSpPr>
            <p:spPr>
              <a:xfrm>
                <a:off x="-1" y="0"/>
                <a:ext cx="9747499" cy="5356560"/>
              </a:xfrm>
              <a:prstGeom prst="rect">
                <a:avLst/>
              </a:prstGeom>
              <a:noFill/>
              <a:ln w="12700" cap="flat">
                <a:solidFill>
                  <a:srgbClr val="87919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4" name="VPC"/>
              <p:cNvSpPr txBox="1"/>
              <p:nvPr/>
            </p:nvSpPr>
            <p:spPr>
              <a:xfrm>
                <a:off x="-1" y="0"/>
                <a:ext cx="9747499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879196"/>
                    </a:solidFill>
                  </a:defRPr>
                </a:lvl1pPr>
              </a:lstStyle>
              <a:p>
                <a:pPr/>
                <a:r>
                  <a:t>VPC</a:t>
                </a:r>
              </a:p>
            </p:txBody>
          </p:sp>
        </p:grpSp>
      </p:grpSp>
      <p:grpSp>
        <p:nvGrpSpPr>
          <p:cNvPr id="121" name="Group 12"/>
          <p:cNvGrpSpPr/>
          <p:nvPr/>
        </p:nvGrpSpPr>
        <p:grpSpPr>
          <a:xfrm>
            <a:off x="124068" y="130507"/>
            <a:ext cx="10519549" cy="6579855"/>
            <a:chOff x="0" y="0"/>
            <a:chExt cx="10519547" cy="6579854"/>
          </a:xfrm>
        </p:grpSpPr>
        <p:pic>
          <p:nvPicPr>
            <p:cNvPr id="117" name="Graphic 13" descr="Graphic 1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1"/>
              <a:ext cx="3429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0" name="Rectangle 14"/>
            <p:cNvGrpSpPr/>
            <p:nvPr/>
          </p:nvGrpSpPr>
          <p:grpSpPr>
            <a:xfrm>
              <a:off x="-1" y="0"/>
              <a:ext cx="10519549" cy="6579855"/>
              <a:chOff x="0" y="0"/>
              <a:chExt cx="10519547" cy="6579854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-1" y="0"/>
                <a:ext cx="10519549" cy="6579855"/>
              </a:xfrm>
              <a:prstGeom prst="rect">
                <a:avLst/>
              </a:prstGeom>
              <a:noFill/>
              <a:ln w="12700" cap="flat">
                <a:solidFill>
                  <a:srgbClr val="AAB7B8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9" name="AWS Cloud"/>
              <p:cNvSpPr txBox="1"/>
              <p:nvPr/>
            </p:nvSpPr>
            <p:spPr>
              <a:xfrm>
                <a:off x="-1" y="0"/>
                <a:ext cx="10519549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AAB7B8"/>
                    </a:solidFill>
                  </a:defRPr>
                </a:lvl1pPr>
              </a:lstStyle>
              <a:p>
                <a:pPr/>
                <a:r>
                  <a:t>AWS Cloud</a:t>
                </a:r>
              </a:p>
            </p:txBody>
          </p:sp>
        </p:grpSp>
      </p:grpSp>
      <p:grpSp>
        <p:nvGrpSpPr>
          <p:cNvPr id="126" name="Group 24"/>
          <p:cNvGrpSpPr/>
          <p:nvPr/>
        </p:nvGrpSpPr>
        <p:grpSpPr>
          <a:xfrm>
            <a:off x="279101" y="626987"/>
            <a:ext cx="10132868" cy="5938913"/>
            <a:chOff x="0" y="0"/>
            <a:chExt cx="10132866" cy="5938911"/>
          </a:xfrm>
        </p:grpSpPr>
        <p:pic>
          <p:nvPicPr>
            <p:cNvPr id="122" name="Graphic 25" descr="Graphic 2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1"/>
              <a:ext cx="3429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5" name="Rectangle 26"/>
            <p:cNvGrpSpPr/>
            <p:nvPr/>
          </p:nvGrpSpPr>
          <p:grpSpPr>
            <a:xfrm>
              <a:off x="0" y="-1"/>
              <a:ext cx="10132866" cy="5938913"/>
              <a:chOff x="0" y="0"/>
              <a:chExt cx="10132865" cy="5938911"/>
            </a:xfrm>
          </p:grpSpPr>
          <p:sp>
            <p:nvSpPr>
              <p:cNvPr id="123" name="Rectangle"/>
              <p:cNvSpPr/>
              <p:nvPr/>
            </p:nvSpPr>
            <p:spPr>
              <a:xfrm>
                <a:off x="0" y="-1"/>
                <a:ext cx="10132866" cy="5938913"/>
              </a:xfrm>
              <a:prstGeom prst="rect">
                <a:avLst/>
              </a:prstGeom>
              <a:noFill/>
              <a:ln w="12700" cap="flat">
                <a:solidFill>
                  <a:srgbClr val="879196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4" name="AWS Region"/>
              <p:cNvSpPr txBox="1"/>
              <p:nvPr/>
            </p:nvSpPr>
            <p:spPr>
              <a:xfrm>
                <a:off x="0" y="-1"/>
                <a:ext cx="10132866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879196"/>
                    </a:solidFill>
                  </a:defRPr>
                </a:lvl1pPr>
              </a:lstStyle>
              <a:p>
                <a:pPr/>
                <a:r>
                  <a:t>AWS Region</a:t>
                </a:r>
              </a:p>
            </p:txBody>
          </p:sp>
        </p:grpSp>
      </p:grpSp>
      <p:grpSp>
        <p:nvGrpSpPr>
          <p:cNvPr id="131" name="Group 9"/>
          <p:cNvGrpSpPr/>
          <p:nvPr/>
        </p:nvGrpSpPr>
        <p:grpSpPr>
          <a:xfrm>
            <a:off x="735220" y="1994035"/>
            <a:ext cx="3871464" cy="1401000"/>
            <a:chOff x="-38100" y="-25399"/>
            <a:chExt cx="3871462" cy="1400998"/>
          </a:xfrm>
        </p:grpSpPr>
        <p:pic>
          <p:nvPicPr>
            <p:cNvPr id="127" name="Graphic 10" descr="Graphic 10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50" y="9464"/>
              <a:ext cx="3429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0" name="Rectangle 11"/>
            <p:cNvGrpSpPr/>
            <p:nvPr/>
          </p:nvGrpSpPr>
          <p:grpSpPr>
            <a:xfrm>
              <a:off x="-38101" y="-25400"/>
              <a:ext cx="3871464" cy="1400999"/>
              <a:chOff x="0" y="0"/>
              <a:chExt cx="3871462" cy="1400998"/>
            </a:xfrm>
          </p:grpSpPr>
          <p:sp>
            <p:nvSpPr>
              <p:cNvPr id="128" name="Rectangle"/>
              <p:cNvSpPr/>
              <p:nvPr/>
            </p:nvSpPr>
            <p:spPr>
              <a:xfrm>
                <a:off x="-1" y="0"/>
                <a:ext cx="3503164" cy="1400999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" name="Public subnet"/>
              <p:cNvSpPr txBox="1"/>
              <p:nvPr/>
            </p:nvSpPr>
            <p:spPr>
              <a:xfrm>
                <a:off x="368299" y="0"/>
                <a:ext cx="3503164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Public subnet</a:t>
                </a:r>
              </a:p>
            </p:txBody>
          </p:sp>
        </p:grpSp>
      </p:grpSp>
      <p:grpSp>
        <p:nvGrpSpPr>
          <p:cNvPr id="136" name="Group 15"/>
          <p:cNvGrpSpPr/>
          <p:nvPr/>
        </p:nvGrpSpPr>
        <p:grpSpPr>
          <a:xfrm>
            <a:off x="622003" y="1582113"/>
            <a:ext cx="4167784" cy="4766609"/>
            <a:chOff x="0" y="0"/>
            <a:chExt cx="4167782" cy="4766607"/>
          </a:xfrm>
        </p:grpSpPr>
        <p:pic>
          <p:nvPicPr>
            <p:cNvPr id="132" name="Graphic 16" descr="Graphic 16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76" y="1"/>
              <a:ext cx="3429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5" name="Rectangle 17"/>
            <p:cNvGrpSpPr/>
            <p:nvPr/>
          </p:nvGrpSpPr>
          <p:grpSpPr>
            <a:xfrm>
              <a:off x="-1" y="-1"/>
              <a:ext cx="4167784" cy="4766609"/>
              <a:chOff x="0" y="0"/>
              <a:chExt cx="4167782" cy="4766607"/>
            </a:xfrm>
          </p:grpSpPr>
          <p:sp>
            <p:nvSpPr>
              <p:cNvPr id="133" name="Rectangle"/>
              <p:cNvSpPr/>
              <p:nvPr/>
            </p:nvSpPr>
            <p:spPr>
              <a:xfrm>
                <a:off x="-1" y="-1"/>
                <a:ext cx="3862984" cy="4766609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Availability zone 1"/>
              <p:cNvSpPr txBox="1"/>
              <p:nvPr/>
            </p:nvSpPr>
            <p:spPr>
              <a:xfrm>
                <a:off x="304799" y="-1"/>
                <a:ext cx="3862984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Availability zone 1</a:t>
                </a:r>
              </a:p>
            </p:txBody>
          </p:sp>
        </p:grpSp>
      </p:grpSp>
      <p:grpSp>
        <p:nvGrpSpPr>
          <p:cNvPr id="139" name="Group 18"/>
          <p:cNvGrpSpPr/>
          <p:nvPr/>
        </p:nvGrpSpPr>
        <p:grpSpPr>
          <a:xfrm>
            <a:off x="2511495" y="2419903"/>
            <a:ext cx="5583492" cy="972964"/>
            <a:chOff x="0" y="0"/>
            <a:chExt cx="5583491" cy="972963"/>
          </a:xfrm>
        </p:grpSpPr>
        <p:sp>
          <p:nvSpPr>
            <p:cNvPr id="137" name="Rectangle 19"/>
            <p:cNvSpPr/>
            <p:nvPr/>
          </p:nvSpPr>
          <p:spPr>
            <a:xfrm>
              <a:off x="2239" y="1"/>
              <a:ext cx="5581252" cy="972963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200">
                  <a:solidFill>
                    <a:srgbClr val="AAB7B8"/>
                  </a:solidFill>
                </a:defRPr>
              </a:pPr>
            </a:p>
          </p:txBody>
        </p:sp>
        <p:pic>
          <p:nvPicPr>
            <p:cNvPr id="138" name="Graphic 20" descr="Graphic 20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254032" cy="2540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2" name="Group 21"/>
          <p:cNvGrpSpPr/>
          <p:nvPr/>
        </p:nvGrpSpPr>
        <p:grpSpPr>
          <a:xfrm>
            <a:off x="892346" y="2479647"/>
            <a:ext cx="998093" cy="685266"/>
            <a:chOff x="0" y="0"/>
            <a:chExt cx="998091" cy="685265"/>
          </a:xfrm>
        </p:grpSpPr>
        <p:pic>
          <p:nvPicPr>
            <p:cNvPr id="140" name="Graphic 22" descr="Graphic 22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71984" y="0"/>
              <a:ext cx="454127" cy="4541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" name="TextBox 23"/>
            <p:cNvSpPr txBox="1"/>
            <p:nvPr/>
          </p:nvSpPr>
          <p:spPr>
            <a:xfrm>
              <a:off x="0" y="454125"/>
              <a:ext cx="99809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232F3E"/>
                  </a:solidFill>
                </a:defRPr>
              </a:lvl1pPr>
            </a:lstStyle>
            <a:p>
              <a:pPr/>
              <a:r>
                <a:t>NAT gateway</a:t>
              </a:r>
            </a:p>
          </p:txBody>
        </p:sp>
      </p:grpSp>
      <p:grpSp>
        <p:nvGrpSpPr>
          <p:cNvPr id="147" name="Group 54"/>
          <p:cNvGrpSpPr/>
          <p:nvPr/>
        </p:nvGrpSpPr>
        <p:grpSpPr>
          <a:xfrm>
            <a:off x="780208" y="3466586"/>
            <a:ext cx="3851876" cy="1401000"/>
            <a:chOff x="0" y="0"/>
            <a:chExt cx="3851874" cy="1400998"/>
          </a:xfrm>
        </p:grpSpPr>
        <p:pic>
          <p:nvPicPr>
            <p:cNvPr id="143" name="Graphic 55" descr="Graphic 5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50" y="9464"/>
              <a:ext cx="3429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6" name="Rectangle 56"/>
            <p:cNvGrpSpPr/>
            <p:nvPr/>
          </p:nvGrpSpPr>
          <p:grpSpPr>
            <a:xfrm>
              <a:off x="-1" y="0"/>
              <a:ext cx="3851876" cy="1400999"/>
              <a:chOff x="0" y="0"/>
              <a:chExt cx="3851874" cy="1400998"/>
            </a:xfrm>
          </p:grpSpPr>
          <p:sp>
            <p:nvSpPr>
              <p:cNvPr id="144" name="Rectangle"/>
              <p:cNvSpPr/>
              <p:nvPr/>
            </p:nvSpPr>
            <p:spPr>
              <a:xfrm>
                <a:off x="-1" y="0"/>
                <a:ext cx="3496276" cy="1400999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5" name="Private subnet"/>
              <p:cNvSpPr txBox="1"/>
              <p:nvPr/>
            </p:nvSpPr>
            <p:spPr>
              <a:xfrm>
                <a:off x="355599" y="0"/>
                <a:ext cx="3496276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</p:grpSp>
      <p:grpSp>
        <p:nvGrpSpPr>
          <p:cNvPr id="152" name="Group 60"/>
          <p:cNvGrpSpPr/>
          <p:nvPr/>
        </p:nvGrpSpPr>
        <p:grpSpPr>
          <a:xfrm>
            <a:off x="780208" y="4905171"/>
            <a:ext cx="3864575" cy="1401000"/>
            <a:chOff x="0" y="0"/>
            <a:chExt cx="3864574" cy="1400998"/>
          </a:xfrm>
        </p:grpSpPr>
        <p:pic>
          <p:nvPicPr>
            <p:cNvPr id="148" name="Graphic 61" descr="Graphic 6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50" y="9464"/>
              <a:ext cx="3429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1" name="Rectangle 62"/>
            <p:cNvGrpSpPr/>
            <p:nvPr/>
          </p:nvGrpSpPr>
          <p:grpSpPr>
            <a:xfrm>
              <a:off x="0" y="0"/>
              <a:ext cx="3864575" cy="1400999"/>
              <a:chOff x="0" y="0"/>
              <a:chExt cx="3864574" cy="1400998"/>
            </a:xfrm>
          </p:grpSpPr>
          <p:sp>
            <p:nvSpPr>
              <p:cNvPr id="149" name="Rectangle"/>
              <p:cNvSpPr/>
              <p:nvPr/>
            </p:nvSpPr>
            <p:spPr>
              <a:xfrm>
                <a:off x="0" y="0"/>
                <a:ext cx="3496275" cy="1400999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" name="Private data subnet"/>
              <p:cNvSpPr txBox="1"/>
              <p:nvPr/>
            </p:nvSpPr>
            <p:spPr>
              <a:xfrm>
                <a:off x="368300" y="0"/>
                <a:ext cx="3496275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Private data subnet</a:t>
                </a:r>
              </a:p>
            </p:txBody>
          </p:sp>
        </p:grpSp>
      </p:grpSp>
      <p:grpSp>
        <p:nvGrpSpPr>
          <p:cNvPr id="155" name="Group 66"/>
          <p:cNvGrpSpPr/>
          <p:nvPr/>
        </p:nvGrpSpPr>
        <p:grpSpPr>
          <a:xfrm>
            <a:off x="1684084" y="3843699"/>
            <a:ext cx="7243483" cy="972964"/>
            <a:chOff x="0" y="0"/>
            <a:chExt cx="7243481" cy="972962"/>
          </a:xfrm>
        </p:grpSpPr>
        <p:sp>
          <p:nvSpPr>
            <p:cNvPr id="153" name="Rectangle 67"/>
            <p:cNvSpPr/>
            <p:nvPr/>
          </p:nvSpPr>
          <p:spPr>
            <a:xfrm>
              <a:off x="-1" y="0"/>
              <a:ext cx="7243483" cy="972963"/>
            </a:xfrm>
            <a:prstGeom prst="rect">
              <a:avLst/>
            </a:prstGeom>
            <a:solidFill>
              <a:srgbClr val="AAB7B8">
                <a:alpha val="2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200">
                  <a:solidFill>
                    <a:srgbClr val="AAB7B8"/>
                  </a:solidFill>
                </a:defRPr>
              </a:pPr>
            </a:p>
          </p:txBody>
        </p:sp>
        <p:pic>
          <p:nvPicPr>
            <p:cNvPr id="154" name="Graphic 68" descr="Graphic 68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3276"/>
              <a:ext cx="254032" cy="2540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6" name="Graphic 69" descr="Graphic 6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699049" y="7811041"/>
            <a:ext cx="539869" cy="6748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Group 98"/>
          <p:cNvGrpSpPr/>
          <p:nvPr/>
        </p:nvGrpSpPr>
        <p:grpSpPr>
          <a:xfrm>
            <a:off x="3004380" y="3892703"/>
            <a:ext cx="767950" cy="851662"/>
            <a:chOff x="0" y="0"/>
            <a:chExt cx="767949" cy="851661"/>
          </a:xfrm>
        </p:grpSpPr>
        <p:pic>
          <p:nvPicPr>
            <p:cNvPr id="157" name="Graphic 82" descr="Graphic 82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16520" y="-1"/>
              <a:ext cx="534912" cy="534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8" name="Picture 4" descr="Picture 4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583978"/>
              <a:ext cx="767950" cy="2676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2" name="Group 97"/>
          <p:cNvGrpSpPr/>
          <p:nvPr/>
        </p:nvGrpSpPr>
        <p:grpSpPr>
          <a:xfrm>
            <a:off x="1883165" y="3891250"/>
            <a:ext cx="772481" cy="855721"/>
            <a:chOff x="0" y="0"/>
            <a:chExt cx="772480" cy="855719"/>
          </a:xfrm>
        </p:grpSpPr>
        <p:pic>
          <p:nvPicPr>
            <p:cNvPr id="160" name="Graphic 71" descr="Graphic 71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4029" y="0"/>
              <a:ext cx="534912" cy="534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1" name="Picture 2" descr="Picture 2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-1" y="586659"/>
              <a:ext cx="772482" cy="2690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5" name="Group 89"/>
          <p:cNvGrpSpPr/>
          <p:nvPr/>
        </p:nvGrpSpPr>
        <p:grpSpPr>
          <a:xfrm>
            <a:off x="3224227" y="2479647"/>
            <a:ext cx="1072751" cy="876643"/>
            <a:chOff x="0" y="0"/>
            <a:chExt cx="1072750" cy="876642"/>
          </a:xfrm>
        </p:grpSpPr>
        <p:sp>
          <p:nvSpPr>
            <p:cNvPr id="163" name="TextBox 90"/>
            <p:cNvSpPr txBox="1"/>
            <p:nvPr/>
          </p:nvSpPr>
          <p:spPr>
            <a:xfrm>
              <a:off x="0" y="632802"/>
              <a:ext cx="107275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pPr/>
              <a:r>
                <a:t>Bastion host</a:t>
              </a:r>
            </a:p>
          </p:txBody>
        </p:sp>
        <p:pic>
          <p:nvPicPr>
            <p:cNvPr id="164" name="Graphic 91" descr="Graphic 91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36628" y="0"/>
              <a:ext cx="585498" cy="585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6" name="Graphic 95" descr="Graphic 9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982507" y="2826303"/>
            <a:ext cx="636772" cy="912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Graphic 99" descr="Graphic 99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274136" y="4218004"/>
            <a:ext cx="762001" cy="109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Graphic 100" descr="Graphic 100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1274136" y="2885527"/>
            <a:ext cx="76200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Graphic 102" descr="Graphic 102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1274136" y="130507"/>
            <a:ext cx="762001" cy="1092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 103"/>
          <p:cNvGrpSpPr/>
          <p:nvPr/>
        </p:nvGrpSpPr>
        <p:grpSpPr>
          <a:xfrm>
            <a:off x="6284010" y="1991867"/>
            <a:ext cx="3846064" cy="1401000"/>
            <a:chOff x="0" y="0"/>
            <a:chExt cx="3846062" cy="1400998"/>
          </a:xfrm>
        </p:grpSpPr>
        <p:pic>
          <p:nvPicPr>
            <p:cNvPr id="170" name="Graphic 104" descr="Graphic 104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50" y="9464"/>
              <a:ext cx="3429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3" name="Rectangle 105"/>
            <p:cNvGrpSpPr/>
            <p:nvPr/>
          </p:nvGrpSpPr>
          <p:grpSpPr>
            <a:xfrm>
              <a:off x="-1" y="0"/>
              <a:ext cx="3846064" cy="1400999"/>
              <a:chOff x="0" y="0"/>
              <a:chExt cx="3846062" cy="1400998"/>
            </a:xfrm>
          </p:grpSpPr>
          <p:sp>
            <p:nvSpPr>
              <p:cNvPr id="171" name="Rectangle"/>
              <p:cNvSpPr/>
              <p:nvPr/>
            </p:nvSpPr>
            <p:spPr>
              <a:xfrm>
                <a:off x="-1" y="0"/>
                <a:ext cx="3503164" cy="1400999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" name="Public subnet"/>
              <p:cNvSpPr txBox="1"/>
              <p:nvPr/>
            </p:nvSpPr>
            <p:spPr>
              <a:xfrm>
                <a:off x="342899" y="0"/>
                <a:ext cx="3503164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Public subnet</a:t>
                </a:r>
              </a:p>
            </p:txBody>
          </p:sp>
        </p:grpSp>
      </p:grpSp>
      <p:grpSp>
        <p:nvGrpSpPr>
          <p:cNvPr id="179" name="Group 106"/>
          <p:cNvGrpSpPr/>
          <p:nvPr/>
        </p:nvGrpSpPr>
        <p:grpSpPr>
          <a:xfrm>
            <a:off x="6116801" y="1579266"/>
            <a:ext cx="4180483" cy="4766609"/>
            <a:chOff x="0" y="0"/>
            <a:chExt cx="4180482" cy="4766607"/>
          </a:xfrm>
        </p:grpSpPr>
        <p:pic>
          <p:nvPicPr>
            <p:cNvPr id="175" name="Graphic 107" descr="Graphic 107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76" y="1"/>
              <a:ext cx="3429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8" name="Rectangle 108"/>
            <p:cNvGrpSpPr/>
            <p:nvPr/>
          </p:nvGrpSpPr>
          <p:grpSpPr>
            <a:xfrm>
              <a:off x="-1" y="-1"/>
              <a:ext cx="4180484" cy="4766609"/>
              <a:chOff x="0" y="0"/>
              <a:chExt cx="4180482" cy="4766607"/>
            </a:xfrm>
          </p:grpSpPr>
          <p:sp>
            <p:nvSpPr>
              <p:cNvPr id="176" name="Rectangle"/>
              <p:cNvSpPr/>
              <p:nvPr/>
            </p:nvSpPr>
            <p:spPr>
              <a:xfrm>
                <a:off x="-1" y="-1"/>
                <a:ext cx="3862984" cy="4766609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7" name="Availability zone 2"/>
              <p:cNvSpPr txBox="1"/>
              <p:nvPr/>
            </p:nvSpPr>
            <p:spPr>
              <a:xfrm>
                <a:off x="317499" y="-1"/>
                <a:ext cx="3862984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Availability zone 2</a:t>
                </a:r>
              </a:p>
            </p:txBody>
          </p:sp>
        </p:grpSp>
      </p:grpSp>
      <p:grpSp>
        <p:nvGrpSpPr>
          <p:cNvPr id="182" name="Group 109"/>
          <p:cNvGrpSpPr/>
          <p:nvPr/>
        </p:nvGrpSpPr>
        <p:grpSpPr>
          <a:xfrm>
            <a:off x="8721305" y="2439004"/>
            <a:ext cx="998093" cy="685266"/>
            <a:chOff x="0" y="0"/>
            <a:chExt cx="998091" cy="685265"/>
          </a:xfrm>
        </p:grpSpPr>
        <p:pic>
          <p:nvPicPr>
            <p:cNvPr id="180" name="Graphic 110" descr="Graphic 11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71984" y="0"/>
              <a:ext cx="454127" cy="4541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TextBox 111"/>
            <p:cNvSpPr txBox="1"/>
            <p:nvPr/>
          </p:nvSpPr>
          <p:spPr>
            <a:xfrm>
              <a:off x="0" y="454125"/>
              <a:ext cx="998092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000">
                  <a:solidFill>
                    <a:srgbClr val="232F3E"/>
                  </a:solidFill>
                </a:defRPr>
              </a:lvl1pPr>
            </a:lstStyle>
            <a:p>
              <a:pPr/>
              <a:r>
                <a:t>NAT gateway</a:t>
              </a:r>
            </a:p>
          </p:txBody>
        </p:sp>
      </p:grpSp>
      <p:grpSp>
        <p:nvGrpSpPr>
          <p:cNvPr id="187" name="Group 112"/>
          <p:cNvGrpSpPr/>
          <p:nvPr/>
        </p:nvGrpSpPr>
        <p:grpSpPr>
          <a:xfrm>
            <a:off x="6275006" y="3463738"/>
            <a:ext cx="3826475" cy="1401000"/>
            <a:chOff x="0" y="0"/>
            <a:chExt cx="3826474" cy="1400998"/>
          </a:xfrm>
        </p:grpSpPr>
        <p:pic>
          <p:nvPicPr>
            <p:cNvPr id="183" name="Graphic 113" descr="Graphic 11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50" y="9464"/>
              <a:ext cx="3429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6" name="Rectangle 114"/>
            <p:cNvGrpSpPr/>
            <p:nvPr/>
          </p:nvGrpSpPr>
          <p:grpSpPr>
            <a:xfrm>
              <a:off x="-1" y="0"/>
              <a:ext cx="3826476" cy="1400999"/>
              <a:chOff x="0" y="0"/>
              <a:chExt cx="3826474" cy="1400998"/>
            </a:xfrm>
          </p:grpSpPr>
          <p:sp>
            <p:nvSpPr>
              <p:cNvPr id="184" name="Rectangle"/>
              <p:cNvSpPr/>
              <p:nvPr/>
            </p:nvSpPr>
            <p:spPr>
              <a:xfrm>
                <a:off x="-1" y="0"/>
                <a:ext cx="3496276" cy="1400999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" name="Private subnet"/>
              <p:cNvSpPr txBox="1"/>
              <p:nvPr/>
            </p:nvSpPr>
            <p:spPr>
              <a:xfrm>
                <a:off x="330199" y="0"/>
                <a:ext cx="3496276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Private subnet</a:t>
                </a:r>
              </a:p>
            </p:txBody>
          </p:sp>
        </p:grpSp>
      </p:grpSp>
      <p:grpSp>
        <p:nvGrpSpPr>
          <p:cNvPr id="190" name="Group 115"/>
          <p:cNvGrpSpPr/>
          <p:nvPr/>
        </p:nvGrpSpPr>
        <p:grpSpPr>
          <a:xfrm>
            <a:off x="7851085" y="3904310"/>
            <a:ext cx="767950" cy="851662"/>
            <a:chOff x="0" y="0"/>
            <a:chExt cx="767949" cy="851661"/>
          </a:xfrm>
        </p:grpSpPr>
        <p:pic>
          <p:nvPicPr>
            <p:cNvPr id="188" name="Graphic 116" descr="Graphic 116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16520" y="-1"/>
              <a:ext cx="534912" cy="5349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Picture 4" descr="Picture 4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583978"/>
              <a:ext cx="767950" cy="2676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3" name="Group 118"/>
          <p:cNvGrpSpPr/>
          <p:nvPr/>
        </p:nvGrpSpPr>
        <p:grpSpPr>
          <a:xfrm>
            <a:off x="6729869" y="3902857"/>
            <a:ext cx="772481" cy="855721"/>
            <a:chOff x="0" y="0"/>
            <a:chExt cx="772480" cy="855719"/>
          </a:xfrm>
        </p:grpSpPr>
        <p:pic>
          <p:nvPicPr>
            <p:cNvPr id="191" name="Graphic 119" descr="Graphic 119"/>
            <p:cNvPicPr>
              <a:picLocks noChangeAspect="1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24029" y="0"/>
              <a:ext cx="534912" cy="534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Picture 2" descr="Picture 2"/>
            <p:cNvPicPr>
              <a:picLocks noChangeAspect="1"/>
            </p:cNvPicPr>
            <p:nvPr/>
          </p:nvPicPr>
          <p:blipFill>
            <a:blip r:embed="rId12">
              <a:alphaModFix amt="57000"/>
              <a:extLst/>
            </a:blip>
            <a:stretch>
              <a:fillRect/>
            </a:stretch>
          </p:blipFill>
          <p:spPr>
            <a:xfrm>
              <a:off x="-1" y="586659"/>
              <a:ext cx="772482" cy="2690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6" name="Group 121"/>
          <p:cNvGrpSpPr/>
          <p:nvPr/>
        </p:nvGrpSpPr>
        <p:grpSpPr>
          <a:xfrm>
            <a:off x="6323503" y="2474486"/>
            <a:ext cx="1072751" cy="876643"/>
            <a:chOff x="0" y="0"/>
            <a:chExt cx="1072750" cy="876642"/>
          </a:xfrm>
        </p:grpSpPr>
        <p:sp>
          <p:nvSpPr>
            <p:cNvPr id="194" name="TextBox 122"/>
            <p:cNvSpPr txBox="1"/>
            <p:nvPr/>
          </p:nvSpPr>
          <p:spPr>
            <a:xfrm>
              <a:off x="0" y="632802"/>
              <a:ext cx="107275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pPr/>
              <a:r>
                <a:t>Bastion host</a:t>
              </a:r>
            </a:p>
          </p:txBody>
        </p:sp>
        <p:pic>
          <p:nvPicPr>
            <p:cNvPr id="195" name="Graphic 123" descr="Graphic 123"/>
            <p:cNvPicPr>
              <a:picLocks noChangeAspect="1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36628" y="0"/>
              <a:ext cx="585498" cy="5854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9" name="Group 124"/>
          <p:cNvGrpSpPr/>
          <p:nvPr/>
        </p:nvGrpSpPr>
        <p:grpSpPr>
          <a:xfrm>
            <a:off x="2269405" y="5214954"/>
            <a:ext cx="1072751" cy="1016261"/>
            <a:chOff x="0" y="0"/>
            <a:chExt cx="1072750" cy="1016260"/>
          </a:xfrm>
        </p:grpSpPr>
        <p:pic>
          <p:nvPicPr>
            <p:cNvPr id="197" name="Graphic 125" descr="Graphic 125"/>
            <p:cNvPicPr>
              <a:picLocks noChangeAspect="1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250625" y="0"/>
              <a:ext cx="571501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" name="TextBox 126"/>
            <p:cNvSpPr txBox="1"/>
            <p:nvPr/>
          </p:nvSpPr>
          <p:spPr>
            <a:xfrm>
              <a:off x="0" y="620020"/>
              <a:ext cx="10727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pPr/>
              <a:r>
                <a:t>Aurora PostgreSQL</a:t>
              </a:r>
            </a:p>
          </p:txBody>
        </p:sp>
      </p:grpSp>
      <p:grpSp>
        <p:nvGrpSpPr>
          <p:cNvPr id="202" name="Group 127"/>
          <p:cNvGrpSpPr/>
          <p:nvPr/>
        </p:nvGrpSpPr>
        <p:grpSpPr>
          <a:xfrm>
            <a:off x="7162309" y="5214954"/>
            <a:ext cx="1072751" cy="1016261"/>
            <a:chOff x="0" y="0"/>
            <a:chExt cx="1072750" cy="1016260"/>
          </a:xfrm>
        </p:grpSpPr>
        <p:sp>
          <p:nvSpPr>
            <p:cNvPr id="200" name="TextBox 128"/>
            <p:cNvSpPr txBox="1"/>
            <p:nvPr/>
          </p:nvSpPr>
          <p:spPr>
            <a:xfrm>
              <a:off x="0" y="620020"/>
              <a:ext cx="10727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pPr/>
              <a:r>
                <a:t>Aurora PostgreSQL</a:t>
              </a:r>
            </a:p>
          </p:txBody>
        </p:sp>
        <p:pic>
          <p:nvPicPr>
            <p:cNvPr id="201" name="Graphic 129" descr="Graphic 129"/>
            <p:cNvPicPr>
              <a:picLocks noChangeAspect="1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250625" y="0"/>
              <a:ext cx="571501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7" name="Group 130"/>
          <p:cNvGrpSpPr/>
          <p:nvPr/>
        </p:nvGrpSpPr>
        <p:grpSpPr>
          <a:xfrm>
            <a:off x="6281892" y="4902287"/>
            <a:ext cx="3826476" cy="1401000"/>
            <a:chOff x="0" y="0"/>
            <a:chExt cx="3826474" cy="1400998"/>
          </a:xfrm>
        </p:grpSpPr>
        <p:pic>
          <p:nvPicPr>
            <p:cNvPr id="203" name="Graphic 131" descr="Graphic 13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550" y="9464"/>
              <a:ext cx="3429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06" name="Rectangle 132"/>
            <p:cNvGrpSpPr/>
            <p:nvPr/>
          </p:nvGrpSpPr>
          <p:grpSpPr>
            <a:xfrm>
              <a:off x="0" y="0"/>
              <a:ext cx="3826475" cy="1400999"/>
              <a:chOff x="0" y="0"/>
              <a:chExt cx="3826474" cy="1400998"/>
            </a:xfrm>
          </p:grpSpPr>
          <p:sp>
            <p:nvSpPr>
              <p:cNvPr id="204" name="Rectangle"/>
              <p:cNvSpPr/>
              <p:nvPr/>
            </p:nvSpPr>
            <p:spPr>
              <a:xfrm>
                <a:off x="0" y="0"/>
                <a:ext cx="3496275" cy="1400999"/>
              </a:xfrm>
              <a:prstGeom prst="rect">
                <a:avLst/>
              </a:prstGeom>
              <a:noFill/>
              <a:ln w="12700" cap="flat">
                <a:solidFill>
                  <a:srgbClr val="545B6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5" name="Private data subnet"/>
              <p:cNvSpPr txBox="1"/>
              <p:nvPr/>
            </p:nvSpPr>
            <p:spPr>
              <a:xfrm>
                <a:off x="330200" y="0"/>
                <a:ext cx="3496275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545B64"/>
                    </a:solidFill>
                  </a:defRPr>
                </a:lvl1pPr>
              </a:lstStyle>
              <a:p>
                <a:pPr/>
                <a:r>
                  <a:t>Private data subnet</a:t>
                </a:r>
              </a:p>
            </p:txBody>
          </p:sp>
        </p:grpSp>
      </p:grpSp>
      <p:grpSp>
        <p:nvGrpSpPr>
          <p:cNvPr id="210" name="Group 134"/>
          <p:cNvGrpSpPr/>
          <p:nvPr/>
        </p:nvGrpSpPr>
        <p:grpSpPr>
          <a:xfrm>
            <a:off x="4764518" y="797054"/>
            <a:ext cx="1072751" cy="1007001"/>
            <a:chOff x="0" y="0"/>
            <a:chExt cx="1072750" cy="1007000"/>
          </a:xfrm>
        </p:grpSpPr>
        <p:pic>
          <p:nvPicPr>
            <p:cNvPr id="208" name="Graphic 135" descr="Graphic 135"/>
            <p:cNvPicPr>
              <a:picLocks noChangeAspect="1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250625" y="0"/>
              <a:ext cx="571501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TextBox 136"/>
            <p:cNvSpPr txBox="1"/>
            <p:nvPr/>
          </p:nvSpPr>
          <p:spPr>
            <a:xfrm>
              <a:off x="0" y="610760"/>
              <a:ext cx="107275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pPr/>
              <a:r>
                <a:t>Internet gateway</a:t>
              </a:r>
            </a:p>
          </p:txBody>
        </p:sp>
      </p:grpSp>
      <p:pic>
        <p:nvPicPr>
          <p:cNvPr id="211" name="Graphic 137" descr="Graphic 137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1274136" y="1418669"/>
            <a:ext cx="762001" cy="1231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4" name="Group 138"/>
          <p:cNvGrpSpPr/>
          <p:nvPr/>
        </p:nvGrpSpPr>
        <p:grpSpPr>
          <a:xfrm>
            <a:off x="4764518" y="4178999"/>
            <a:ext cx="1072751" cy="868493"/>
            <a:chOff x="0" y="0"/>
            <a:chExt cx="1072750" cy="868491"/>
          </a:xfrm>
        </p:grpSpPr>
        <p:pic>
          <p:nvPicPr>
            <p:cNvPr id="212" name="Graphic 139" descr="Graphic 139"/>
            <p:cNvPicPr>
              <a:picLocks noChangeAspect="1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250625" y="0"/>
              <a:ext cx="571501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TextBox 140"/>
            <p:cNvSpPr txBox="1"/>
            <p:nvPr/>
          </p:nvSpPr>
          <p:spPr>
            <a:xfrm>
              <a:off x="0" y="624651"/>
              <a:ext cx="1072751" cy="2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100">
                  <a:solidFill>
                    <a:srgbClr val="232F3E"/>
                  </a:solidFill>
                </a:defRPr>
              </a:lvl1pPr>
            </a:lstStyle>
            <a:p>
              <a:pPr/>
              <a:r>
                <a:t>EFS Volume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