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312" r:id="rId4"/>
    <p:sldId id="301" r:id="rId5"/>
    <p:sldId id="259" r:id="rId6"/>
    <p:sldId id="303" r:id="rId7"/>
    <p:sldId id="314" r:id="rId8"/>
    <p:sldId id="31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" initials="S" lastIdx="17" clrIdx="0">
    <p:extLst>
      <p:ext uri="{19B8F6BF-5375-455C-9EA6-DF929625EA0E}">
        <p15:presenceInfo xmlns:p15="http://schemas.microsoft.com/office/powerpoint/2012/main" userId="S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  <a:srgbClr val="CC0000"/>
    <a:srgbClr val="00FFCC"/>
    <a:srgbClr val="33CCCC"/>
    <a:srgbClr val="00CC99"/>
    <a:srgbClr val="00CCFF"/>
    <a:srgbClr val="0099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3" autoAdjust="0"/>
    <p:restoredTop sz="64991" autoAdjust="0"/>
  </p:normalViewPr>
  <p:slideViewPr>
    <p:cSldViewPr snapToGrid="0">
      <p:cViewPr>
        <p:scale>
          <a:sx n="50" d="100"/>
          <a:sy n="50" d="100"/>
        </p:scale>
        <p:origin x="1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BC3-12D9-4675-AEDF-D10DA110AB03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DAFC0-AE94-44C2-82FF-CCE92694B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3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34571-A639-491C-920B-3B96F88BEEC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933D-5052-4E5F-8F18-CDFE1D838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4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0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0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</a:t>
            </a:r>
            <a:r>
              <a:rPr lang="fr-FR" baseline="0" smtClean="0"/>
              <a:t> 1</a:t>
            </a:r>
            <a:r>
              <a:rPr lang="fr-FR" baseline="30000" smtClean="0"/>
              <a:t>er</a:t>
            </a:r>
            <a:r>
              <a:rPr lang="fr-FR" baseline="0" smtClean="0"/>
              <a:t> axe consiste à présenter le contexte général du projet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3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60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0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0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8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933D-5052-4E5F-8F18-CDFE1D838B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4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3CD0-6C31-435D-B8C6-8D41F1565084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8B66-F029-42A0-81A2-EA1C56A07958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7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2CFA-C614-4343-8E3A-0415700F295E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291C-73A6-4A27-86F8-6C37099F4CA7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B4D3-A957-4512-A6ED-6D5FF8E4C232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084-2FF6-4D1C-A6D0-DB80DB0CFD46}" type="datetime1">
              <a:rPr lang="fr-FR" smtClean="0"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4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19D0-D991-4005-8638-2916347B53B9}" type="datetime1">
              <a:rPr lang="fr-FR" smtClean="0"/>
              <a:t>13/11/2018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7292-13F4-4159-A662-72DAB553392C}" type="datetime1">
              <a:rPr lang="fr-FR" smtClean="0"/>
              <a:t>13/11/2018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1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8259-319C-441E-A83D-B40BA12F67AA}" type="datetime1">
              <a:rPr lang="fr-FR" smtClean="0"/>
              <a:t>13/11/2018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0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029-8D69-4021-8E31-C6D1EE4236CE}" type="datetime1">
              <a:rPr lang="fr-FR" smtClean="0"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1651-CEFA-41CD-90C9-5512D7E9E5D8}" type="datetime1">
              <a:rPr lang="fr-FR" smtClean="0"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39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80D1-28B7-4DE2-B6DD-FA985C2F629E}" type="datetime1">
              <a:rPr lang="fr-FR" smtClean="0"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09E2-1DC2-4708-975A-D29207E7D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813" y="166771"/>
            <a:ext cx="672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A</a:t>
            </a:r>
            <a:r>
              <a:rPr lang="fr-FR" altLang="fr-FR" b="1" dirty="0" smtClean="0">
                <a:latin typeface="Bell MT" panose="02020503060305020303" pitchFamily="18" charset="0"/>
              </a:rPr>
              <a:t>vignon </a:t>
            </a:r>
            <a:r>
              <a:rPr lang="fr-FR" altLang="fr-FR" b="1" dirty="0" err="1">
                <a:solidFill>
                  <a:srgbClr val="008080"/>
                </a:solidFill>
                <a:latin typeface="Bell MT" panose="02020503060305020303" pitchFamily="18" charset="0"/>
              </a:rPr>
              <a:t>U</a:t>
            </a:r>
            <a:r>
              <a:rPr lang="fr-FR" altLang="fr-FR" b="1" dirty="0" err="1">
                <a:latin typeface="Bell MT" panose="02020503060305020303" pitchFamily="18" charset="0"/>
              </a:rPr>
              <a:t>niversity</a:t>
            </a:r>
            <a:endParaRPr lang="en-US" altLang="fr-FR" dirty="0" smtClean="0">
              <a:latin typeface="Bell MT" panose="02020503060305020303" pitchFamily="18" charset="0"/>
            </a:endParaRPr>
          </a:p>
          <a:p>
            <a:pPr algn="ctr"/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C</a:t>
            </a:r>
            <a:r>
              <a:rPr lang="fr-FR" altLang="fr-FR" b="1" dirty="0" smtClean="0">
                <a:latin typeface="Bell MT" panose="02020503060305020303" pitchFamily="18" charset="0"/>
              </a:rPr>
              <a:t>entre d’</a:t>
            </a:r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E</a:t>
            </a:r>
            <a:r>
              <a:rPr lang="fr-FR" altLang="fr-FR" b="1" dirty="0" smtClean="0">
                <a:latin typeface="Bell MT" panose="02020503060305020303" pitchFamily="18" charset="0"/>
              </a:rPr>
              <a:t>nseignement </a:t>
            </a:r>
            <a:r>
              <a:rPr lang="fr-FR" altLang="fr-FR" b="1" dirty="0" smtClean="0">
                <a:latin typeface="Bell MT" panose="02020503060305020303" pitchFamily="18" charset="0"/>
              </a:rPr>
              <a:t>de </a:t>
            </a:r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R</a:t>
            </a:r>
            <a:r>
              <a:rPr lang="fr-FR" altLang="fr-FR" b="1" dirty="0" smtClean="0">
                <a:latin typeface="Bell MT" panose="02020503060305020303" pitchFamily="18" charset="0"/>
              </a:rPr>
              <a:t>echerche en </a:t>
            </a:r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I</a:t>
            </a:r>
            <a:r>
              <a:rPr lang="fr-FR" altLang="fr-FR" b="1" dirty="0" smtClean="0">
                <a:latin typeface="Bell MT" panose="02020503060305020303" pitchFamily="18" charset="0"/>
              </a:rPr>
              <a:t>nformatique</a:t>
            </a:r>
            <a:r>
              <a:rPr lang="fr-FR" altLang="fr-FR" b="1" dirty="0" smtClean="0">
                <a:latin typeface="Bell MT" panose="02020503060305020303" pitchFamily="18" charset="0"/>
              </a:rPr>
              <a:t> –</a:t>
            </a:r>
            <a:r>
              <a:rPr lang="fr-FR" altLang="fr-FR" b="1" dirty="0" smtClean="0">
                <a:solidFill>
                  <a:srgbClr val="008080"/>
                </a:solidFill>
                <a:latin typeface="Bell MT" panose="02020503060305020303" pitchFamily="18" charset="0"/>
              </a:rPr>
              <a:t>Avignon</a:t>
            </a:r>
            <a:r>
              <a:rPr lang="fr-FR" altLang="fr-FR" b="1" dirty="0" smtClean="0">
                <a:latin typeface="Bell MT" panose="02020503060305020303" pitchFamily="18" charset="0"/>
              </a:rPr>
              <a:t>-</a:t>
            </a:r>
            <a:endParaRPr lang="ar-MA" altLang="fr-FR" dirty="0" smtClean="0">
              <a:latin typeface="Bell MT" panose="02020503060305020303" pitchFamily="18" charset="0"/>
            </a:endParaRP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138862" y="1524001"/>
            <a:ext cx="3970421" cy="1267326"/>
          </a:xfrm>
          <a:prstGeom prst="snip1Rect">
            <a:avLst/>
          </a:prstGeom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80"/>
                </a:solidFill>
                <a:latin typeface="Elephant" panose="02020904090505020303" pitchFamily="18" charset="0"/>
              </a:rPr>
              <a:t>TP </a:t>
            </a:r>
          </a:p>
          <a:p>
            <a:pPr algn="ctr"/>
            <a:r>
              <a:rPr lang="fr-FR" dirty="0" smtClean="0">
                <a:solidFill>
                  <a:srgbClr val="008080"/>
                </a:solidFill>
                <a:latin typeface="Elephant" panose="02020904090505020303" pitchFamily="18" charset="0"/>
              </a:rPr>
              <a:t>Sécurité dans les réseaux</a:t>
            </a:r>
            <a:endParaRPr lang="fr-FR" dirty="0">
              <a:solidFill>
                <a:srgbClr val="008080"/>
              </a:solidFill>
              <a:latin typeface="Elephant" panose="02020904090505020303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1357" y="2952130"/>
            <a:ext cx="11349285" cy="152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Demande de trajet</a:t>
            </a:r>
            <a:endParaRPr lang="fr-FR" sz="2800"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104" y="5068288"/>
            <a:ext cx="2697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 smtClean="0">
                <a:solidFill>
                  <a:srgbClr val="008080"/>
                </a:solidFill>
              </a:rPr>
              <a:t>Fait </a:t>
            </a:r>
            <a:r>
              <a:rPr lang="fr-FR" sz="2000" b="1" i="1" dirty="0" smtClean="0">
                <a:solidFill>
                  <a:srgbClr val="008080"/>
                </a:solidFill>
              </a:rPr>
              <a:t>par :</a:t>
            </a:r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r>
              <a:rPr lang="fr-FR" sz="2000" dirty="0" err="1" smtClean="0"/>
              <a:t>Chaimae</a:t>
            </a:r>
            <a:r>
              <a:rPr lang="fr-FR" sz="2000" dirty="0" smtClean="0"/>
              <a:t> ISLAHI</a:t>
            </a:r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r>
              <a:rPr lang="fr-FR" sz="2000" dirty="0" smtClean="0"/>
              <a:t>Mounir CHUIAKH</a:t>
            </a:r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r>
              <a:rPr lang="fr-FR" sz="2000" dirty="0" smtClean="0"/>
              <a:t>Najat BAKKI</a:t>
            </a:r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r>
              <a:rPr lang="fr-FR" sz="2000" dirty="0" err="1" smtClean="0"/>
              <a:t>Soufiane</a:t>
            </a:r>
            <a:r>
              <a:rPr lang="fr-FR" sz="2000" dirty="0" smtClean="0"/>
              <a:t> </a:t>
            </a:r>
            <a:r>
              <a:rPr lang="fr-FR" sz="2000" dirty="0" err="1" smtClean="0"/>
              <a:t>kHAMLACH</a:t>
            </a:r>
            <a:endParaRPr lang="fr-FR" sz="2000" dirty="0" smtClean="0"/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endParaRPr lang="fr-F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61870" y="5068288"/>
            <a:ext cx="266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 smtClean="0">
                <a:solidFill>
                  <a:srgbClr val="008080"/>
                </a:solidFill>
              </a:rPr>
              <a:t>Encadré par :</a:t>
            </a:r>
          </a:p>
          <a:p>
            <a:pPr marL="342900" indent="-342900">
              <a:buClr>
                <a:srgbClr val="008080"/>
              </a:buClr>
              <a:buFont typeface="Symbol" panose="05050102010706020507" pitchFamily="18" charset="2"/>
              <a:buChar char=""/>
            </a:pPr>
            <a:r>
              <a:rPr lang="fr-FR" sz="2000" dirty="0" smtClean="0"/>
              <a:t>M. </a:t>
            </a:r>
            <a:r>
              <a:rPr lang="fr-FR" sz="2000" dirty="0" smtClean="0"/>
              <a:t>Damien SAUCEZ. </a:t>
            </a:r>
            <a:endParaRPr lang="fr-F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61774" y="6488668"/>
            <a:ext cx="308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Année universitaire </a:t>
            </a:r>
            <a:r>
              <a:rPr lang="fr-FR" dirty="0" smtClean="0"/>
              <a:t>2018/2019</a:t>
            </a:r>
            <a:endParaRPr lang="fr-FR" dirty="0"/>
          </a:p>
        </p:txBody>
      </p:sp>
      <p:pic>
        <p:nvPicPr>
          <p:cNvPr id="15" name="Imag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" y="-57364"/>
            <a:ext cx="914400" cy="12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32418"/>
            <a:ext cx="2743200" cy="365125"/>
          </a:xfrm>
        </p:spPr>
        <p:txBody>
          <a:bodyPr/>
          <a:lstStyle/>
          <a:p>
            <a:fld id="{4F9409E2-1DC2-4708-975A-D29207E7D1D8}" type="slidenum">
              <a:rPr lang="fr-FR" sz="1600" smtClean="0"/>
              <a:t>2</a:t>
            </a:fld>
            <a:endParaRPr lang="fr-FR" sz="1600"/>
          </a:p>
        </p:txBody>
      </p:sp>
      <p:sp>
        <p:nvSpPr>
          <p:cNvPr id="16" name="Rectangle à coins arrondis 2"/>
          <p:cNvSpPr/>
          <p:nvPr/>
        </p:nvSpPr>
        <p:spPr>
          <a:xfrm>
            <a:off x="2758739" y="2757707"/>
            <a:ext cx="3214710" cy="571504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lvl="0" algn="ctr"/>
            <a:r>
              <a:rPr lang="fr-FR" sz="14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– Définition du kilométrage/prix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à coins arrondis 3"/>
          <p:cNvSpPr/>
          <p:nvPr/>
        </p:nvSpPr>
        <p:spPr>
          <a:xfrm>
            <a:off x="2758739" y="4742193"/>
            <a:ext cx="3375116" cy="571504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3 -  Localisation du chauffeur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à coins arrondis 5"/>
          <p:cNvSpPr/>
          <p:nvPr/>
        </p:nvSpPr>
        <p:spPr>
          <a:xfrm>
            <a:off x="2173744" y="1755565"/>
            <a:ext cx="3262052" cy="571504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 Localisation du passager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à coins arrondis 7"/>
          <p:cNvSpPr/>
          <p:nvPr/>
        </p:nvSpPr>
        <p:spPr>
          <a:xfrm>
            <a:off x="2187264" y="1726133"/>
            <a:ext cx="3253510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 Localisation du passager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à coins arrondis 9"/>
          <p:cNvSpPr/>
          <p:nvPr/>
        </p:nvSpPr>
        <p:spPr>
          <a:xfrm>
            <a:off x="2758739" y="4736695"/>
            <a:ext cx="337511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fr-FR" sz="14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 Localisation du chauffeur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à coins arrondis 10"/>
          <p:cNvSpPr/>
          <p:nvPr/>
        </p:nvSpPr>
        <p:spPr>
          <a:xfrm>
            <a:off x="2718025" y="2740427"/>
            <a:ext cx="3254400" cy="572400"/>
          </a:xfrm>
          <a:prstGeom prst="round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– Définition du kilométrage/prix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ltGray">
          <a:xfrm rot="5400000">
            <a:off x="-2412206" y="1498588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gray">
          <a:xfrm>
            <a:off x="357158" y="3357562"/>
            <a:ext cx="16430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PLAN</a:t>
            </a:r>
            <a:endParaRPr lang="en-US" sz="3200" b="1" cap="all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>
            <a:off x="250331" y="173869"/>
            <a:ext cx="2151217" cy="771245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passager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>
            <a:off x="3329678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Définition du kilométrage/prix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6685526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chauffeur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à coins arrondis 4"/>
          <p:cNvSpPr/>
          <p:nvPr/>
        </p:nvSpPr>
        <p:spPr>
          <a:xfrm>
            <a:off x="2187264" y="5626913"/>
            <a:ext cx="3248532" cy="571504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fr-FR" sz="12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– acceptation.</a:t>
            </a:r>
            <a:endParaRPr lang="fr-FR" sz="12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à coins arrondis 8"/>
          <p:cNvSpPr/>
          <p:nvPr/>
        </p:nvSpPr>
        <p:spPr>
          <a:xfrm>
            <a:off x="2172893" y="5597481"/>
            <a:ext cx="3262903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fr-FR" sz="14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fr-FR" sz="14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acceptation.</a:t>
            </a:r>
            <a:endParaRPr lang="fr-FR" sz="14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>
            <a:off x="9820775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46133 -0.375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-18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14427 -0.7807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3905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44076 -1.002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-50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70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393 L 0.82708 -1.0884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54" y="-5423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4" grpId="1" animBg="1"/>
      <p:bldP spid="29" grpId="0" animBg="1"/>
      <p:bldP spid="30" grpId="0" animBg="1"/>
      <p:bldP spid="32" grpId="0" animBg="1"/>
      <p:bldP spid="3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65763"/>
            <a:ext cx="12192000" cy="2390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smtClean="0">
                <a:solidFill>
                  <a:srgbClr val="008080"/>
                </a:solidFill>
              </a:rPr>
              <a:t>                                                </a:t>
            </a:r>
            <a:endParaRPr lang="fr-FR" sz="4400" b="1">
              <a:solidFill>
                <a:srgbClr val="0080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55985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28896" y="6356350"/>
            <a:ext cx="2743200" cy="365125"/>
          </a:xfrm>
        </p:spPr>
        <p:txBody>
          <a:bodyPr/>
          <a:lstStyle/>
          <a:p>
            <a:fld id="{4F9409E2-1DC2-4708-975A-D29207E7D1D8}" type="slidenum">
              <a:rPr lang="fr-FR" sz="1600" smtClean="0"/>
              <a:t>3</a:t>
            </a:fld>
            <a:endParaRPr lang="fr-FR" sz="1600"/>
          </a:p>
        </p:txBody>
      </p:sp>
      <p:sp>
        <p:nvSpPr>
          <p:cNvPr id="20" name="Rectangle 19"/>
          <p:cNvSpPr/>
          <p:nvPr/>
        </p:nvSpPr>
        <p:spPr>
          <a:xfrm>
            <a:off x="-1" y="1776243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1665514" y="2937708"/>
            <a:ext cx="843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 smtClean="0">
                <a:latin typeface="Century Gothic" panose="020B0502020202020204" pitchFamily="34" charset="0"/>
              </a:rPr>
              <a:t>1 – Localisation du passager</a:t>
            </a:r>
            <a:endParaRPr lang="fr-FR" sz="36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28896" y="6356350"/>
            <a:ext cx="2743200" cy="365125"/>
          </a:xfrm>
        </p:spPr>
        <p:txBody>
          <a:bodyPr/>
          <a:lstStyle/>
          <a:p>
            <a:fld id="{4F9409E2-1DC2-4708-975A-D29207E7D1D8}" type="slidenum">
              <a:rPr lang="fr-FR" sz="1600" smtClean="0"/>
              <a:t>4</a:t>
            </a:fld>
            <a:endParaRPr lang="fr-FR" sz="1600"/>
          </a:p>
        </p:txBody>
      </p:sp>
      <p:sp>
        <p:nvSpPr>
          <p:cNvPr id="6" name="Flowchart: Multidocument 5"/>
          <p:cNvSpPr/>
          <p:nvPr/>
        </p:nvSpPr>
        <p:spPr>
          <a:xfrm>
            <a:off x="8901072" y="2908542"/>
            <a:ext cx="3160295" cy="2136989"/>
          </a:xfrm>
          <a:prstGeom prst="flowChartMultidocumen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8080"/>
              </a:buClr>
              <a:buFont typeface="Symbol" panose="05050102010706020507" pitchFamily="18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Garder l’anonymat</a:t>
            </a:r>
          </a:p>
          <a:p>
            <a:pPr marL="285750" indent="-285750">
              <a:buClr>
                <a:srgbClr val="008080"/>
              </a:buClr>
              <a:buFont typeface="Symbol" panose="05050102010706020507" pitchFamily="18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Masquer la localisation.</a:t>
            </a:r>
            <a:endParaRPr lang="fr-FR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8080"/>
              </a:buClr>
              <a:buFont typeface="Symbol" panose="05050102010706020507" pitchFamily="18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Respecter la vie privée</a:t>
            </a:r>
            <a:r>
              <a:rPr lang="fr-FR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8080"/>
              </a:buClr>
              <a:buFont typeface="Symbol" panose="05050102010706020507" pitchFamily="18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 rot="21264516">
            <a:off x="4133927" y="3214629"/>
            <a:ext cx="1922611" cy="732728"/>
          </a:xfrm>
          <a:prstGeom prst="flowChartTerminator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13500000" scaled="1"/>
            <a:tileRect/>
          </a:gradFill>
          <a:ln w="34925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Anonyme</a:t>
            </a:r>
            <a:endParaRPr lang="fr-FR" sz="16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lowchart: Terminator 24"/>
          <p:cNvSpPr/>
          <p:nvPr/>
        </p:nvSpPr>
        <p:spPr>
          <a:xfrm rot="758900">
            <a:off x="6636062" y="3207054"/>
            <a:ext cx="1772595" cy="732728"/>
          </a:xfrm>
          <a:prstGeom prst="flowChartTerminator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13500000" scaled="1"/>
            <a:tileRect/>
          </a:gradFill>
          <a:ln w="34925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rgbClr val="0080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Sécurisé</a:t>
            </a:r>
            <a:endParaRPr lang="fr-FR" sz="1600" b="1" dirty="0">
              <a:solidFill>
                <a:srgbClr val="00808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urved Up Arrow 26"/>
          <p:cNvSpPr/>
          <p:nvPr/>
        </p:nvSpPr>
        <p:spPr>
          <a:xfrm>
            <a:off x="3759210" y="4768922"/>
            <a:ext cx="4691743" cy="834059"/>
          </a:xfrm>
          <a:prstGeom prst="curvedUpArrow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44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9" y="2109131"/>
            <a:ext cx="3371395" cy="3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35" name="Round Same Side Corner Rectangle 28"/>
          <p:cNvSpPr/>
          <p:nvPr/>
        </p:nvSpPr>
        <p:spPr>
          <a:xfrm>
            <a:off x="250331" y="173869"/>
            <a:ext cx="2151217" cy="771245"/>
          </a:xfrm>
          <a:prstGeom prst="round2SameRect">
            <a:avLst/>
          </a:prstGeom>
          <a:solidFill>
            <a:srgbClr val="008080"/>
          </a:solidFill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passager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 Same Side Corner Rectangle 29"/>
          <p:cNvSpPr/>
          <p:nvPr/>
        </p:nvSpPr>
        <p:spPr>
          <a:xfrm>
            <a:off x="3482078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Définition du kilométrage/prix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ound Same Side Corner Rectangle 31"/>
          <p:cNvSpPr/>
          <p:nvPr/>
        </p:nvSpPr>
        <p:spPr>
          <a:xfrm>
            <a:off x="6647426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chauffeur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ound Same Side Corner Rectangle 37"/>
          <p:cNvSpPr/>
          <p:nvPr/>
        </p:nvSpPr>
        <p:spPr>
          <a:xfrm>
            <a:off x="9820775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6" name="Picture 6" descr="RÃ©sultat de recherche d'images pour &quot;voiture dessi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40" y="2545680"/>
            <a:ext cx="2805257" cy="33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0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1.04167E-6 -0.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1.45833E-6 -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221 -0.218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094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35898 0.176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66" name="Round Same Side Corner Rectangle 28"/>
          <p:cNvSpPr/>
          <p:nvPr/>
        </p:nvSpPr>
        <p:spPr>
          <a:xfrm>
            <a:off x="250331" y="173869"/>
            <a:ext cx="2151217" cy="771245"/>
          </a:xfrm>
          <a:prstGeom prst="round2SameRect">
            <a:avLst/>
          </a:prstGeom>
          <a:solidFill>
            <a:srgbClr val="008080"/>
          </a:solidFill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passager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ound Same Side Corner Rectangle 29"/>
          <p:cNvSpPr/>
          <p:nvPr/>
        </p:nvSpPr>
        <p:spPr>
          <a:xfrm>
            <a:off x="3413491" y="148000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Définition du kilométrage/prix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ound Same Side Corner Rectangle 31"/>
          <p:cNvSpPr/>
          <p:nvPr/>
        </p:nvSpPr>
        <p:spPr>
          <a:xfrm>
            <a:off x="6826982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chauffeur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ound Same Side Corner Rectangle 37"/>
          <p:cNvSpPr/>
          <p:nvPr/>
        </p:nvSpPr>
        <p:spPr>
          <a:xfrm>
            <a:off x="9820775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0331" y="189694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Ville est découpée en plusieurs zones géographiques.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avignon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3" y="2652917"/>
            <a:ext cx="4622646" cy="361818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266524" y="2965032"/>
            <a:ext cx="4001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passager doit définir alors ,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zone du départ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7186146" y="4826392"/>
            <a:ext cx="933450" cy="247650"/>
          </a:xfrm>
          <a:prstGeom prst="rightArrow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9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266524" y="5249201"/>
            <a:ext cx="5054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Passager</a:t>
            </a:r>
            <a:r>
              <a:rPr lang="fr-FR" dirty="0" smtClean="0"/>
              <a:t> </a:t>
            </a:r>
            <a:r>
              <a:rPr lang="fr-FR" sz="3000" b="1" dirty="0" smtClean="0">
                <a:solidFill>
                  <a:srgbClr val="008080"/>
                </a:solidFill>
              </a:rPr>
              <a:t>ANONYME </a:t>
            </a:r>
            <a:r>
              <a:rPr lang="fr-FR" sz="3000" b="1" dirty="0">
                <a:solidFill>
                  <a:srgbClr val="008080"/>
                </a:solidFill>
              </a:rPr>
              <a:t>et SECURISE</a:t>
            </a:r>
          </a:p>
          <a:p>
            <a:endParaRPr lang="fr-FR" sz="3000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75" name="Round Same Side Corner Rectangle 28"/>
          <p:cNvSpPr/>
          <p:nvPr/>
        </p:nvSpPr>
        <p:spPr>
          <a:xfrm>
            <a:off x="2989201" y="164631"/>
            <a:ext cx="2151217" cy="771245"/>
          </a:xfrm>
          <a:prstGeom prst="round2SameRect">
            <a:avLst/>
          </a:prstGeom>
          <a:solidFill>
            <a:srgbClr val="008080"/>
          </a:solidFill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Définition du kilométrage /coût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ound Same Side Corner Rectangle 29"/>
          <p:cNvSpPr/>
          <p:nvPr/>
        </p:nvSpPr>
        <p:spPr>
          <a:xfrm>
            <a:off x="30323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passager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ound Same Side Corner Rectangle 31"/>
          <p:cNvSpPr/>
          <p:nvPr/>
        </p:nvSpPr>
        <p:spPr>
          <a:xfrm>
            <a:off x="6533126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chauffeur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ound Same Side Corner Rectangle 37"/>
          <p:cNvSpPr/>
          <p:nvPr/>
        </p:nvSpPr>
        <p:spPr>
          <a:xfrm>
            <a:off x="9820775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785981" y="6191789"/>
            <a:ext cx="1123950" cy="285750"/>
          </a:xfrm>
          <a:prstGeom prst="rightArrow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2941" y="6057665"/>
            <a:ext cx="8886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Jusqu’à maintenant, le chauffeur reste </a:t>
            </a:r>
            <a:r>
              <a:rPr lang="fr-FR" sz="3000" b="1" dirty="0" smtClean="0">
                <a:solidFill>
                  <a:srgbClr val="008080"/>
                </a:solidFill>
              </a:rPr>
              <a:t>ANONYME et SECURISE</a:t>
            </a:r>
            <a:endParaRPr lang="fr-FR" sz="3000" b="1" dirty="0">
              <a:solidFill>
                <a:srgbClr val="008080"/>
              </a:solidFill>
            </a:endParaRPr>
          </a:p>
        </p:txBody>
      </p:sp>
      <p:pic>
        <p:nvPicPr>
          <p:cNvPr id="14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98" y="2481693"/>
            <a:ext cx="288018" cy="595579"/>
          </a:xfrm>
          <a:prstGeom prst="rect">
            <a:avLst/>
          </a:prstGeom>
        </p:spPr>
      </p:pic>
      <p:pic>
        <p:nvPicPr>
          <p:cNvPr id="149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729" y="3404298"/>
            <a:ext cx="288018" cy="595579"/>
          </a:xfrm>
          <a:prstGeom prst="rect">
            <a:avLst/>
          </a:prstGeom>
        </p:spPr>
      </p:pic>
      <p:pic>
        <p:nvPicPr>
          <p:cNvPr id="150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416" y="3512958"/>
            <a:ext cx="288018" cy="595579"/>
          </a:xfrm>
          <a:prstGeom prst="rect">
            <a:avLst/>
          </a:prstGeom>
        </p:spPr>
      </p:pic>
      <p:pic>
        <p:nvPicPr>
          <p:cNvPr id="151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97" y="4305753"/>
            <a:ext cx="288018" cy="595579"/>
          </a:xfrm>
          <a:prstGeom prst="rect">
            <a:avLst/>
          </a:prstGeom>
        </p:spPr>
      </p:pic>
      <p:pic>
        <p:nvPicPr>
          <p:cNvPr id="152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177" y="4356783"/>
            <a:ext cx="288018" cy="595579"/>
          </a:xfrm>
          <a:prstGeom prst="rect">
            <a:avLst/>
          </a:prstGeom>
        </p:spPr>
      </p:pic>
      <p:pic>
        <p:nvPicPr>
          <p:cNvPr id="153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98" y="4527500"/>
            <a:ext cx="288018" cy="595579"/>
          </a:xfrm>
          <a:prstGeom prst="rect">
            <a:avLst/>
          </a:prstGeom>
        </p:spPr>
      </p:pic>
      <p:pic>
        <p:nvPicPr>
          <p:cNvPr id="154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177" y="2703740"/>
            <a:ext cx="288018" cy="595579"/>
          </a:xfrm>
          <a:prstGeom prst="rect">
            <a:avLst/>
          </a:prstGeom>
        </p:spPr>
      </p:pic>
      <p:pic>
        <p:nvPicPr>
          <p:cNvPr id="15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857" y="2003909"/>
            <a:ext cx="425515" cy="851053"/>
          </a:xfrm>
          <a:prstGeom prst="rect">
            <a:avLst/>
          </a:prstGeom>
        </p:spPr>
      </p:pic>
      <p:cxnSp>
        <p:nvCxnSpPr>
          <p:cNvPr id="156" name="Straight Arrow Connector 7"/>
          <p:cNvCxnSpPr/>
          <p:nvPr/>
        </p:nvCxnSpPr>
        <p:spPr>
          <a:xfrm>
            <a:off x="8678016" y="3760742"/>
            <a:ext cx="453806" cy="1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84"/>
          <p:cNvCxnSpPr/>
          <p:nvPr/>
        </p:nvCxnSpPr>
        <p:spPr>
          <a:xfrm flipV="1">
            <a:off x="8879162" y="4054687"/>
            <a:ext cx="331737" cy="302096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85"/>
          <p:cNvCxnSpPr/>
          <p:nvPr/>
        </p:nvCxnSpPr>
        <p:spPr>
          <a:xfrm flipV="1">
            <a:off x="9483637" y="4063187"/>
            <a:ext cx="1" cy="317660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36"/>
          <p:cNvCxnSpPr/>
          <p:nvPr/>
        </p:nvCxnSpPr>
        <p:spPr>
          <a:xfrm flipV="1">
            <a:off x="9686603" y="3177696"/>
            <a:ext cx="397516" cy="296016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37"/>
          <p:cNvCxnSpPr/>
          <p:nvPr/>
        </p:nvCxnSpPr>
        <p:spPr>
          <a:xfrm>
            <a:off x="9735044" y="3804283"/>
            <a:ext cx="554142" cy="21201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38"/>
          <p:cNvCxnSpPr/>
          <p:nvPr/>
        </p:nvCxnSpPr>
        <p:spPr>
          <a:xfrm>
            <a:off x="9697378" y="3999877"/>
            <a:ext cx="483525" cy="268490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39"/>
          <p:cNvCxnSpPr/>
          <p:nvPr/>
        </p:nvCxnSpPr>
        <p:spPr>
          <a:xfrm flipV="1">
            <a:off x="9480752" y="3140489"/>
            <a:ext cx="1" cy="317660"/>
          </a:xfrm>
          <a:prstGeom prst="straightConnector1">
            <a:avLst/>
          </a:prstGeom>
          <a:ln w="127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40"/>
          <p:cNvCxnSpPr/>
          <p:nvPr/>
        </p:nvCxnSpPr>
        <p:spPr>
          <a:xfrm>
            <a:off x="8822837" y="2775439"/>
            <a:ext cx="396515" cy="682710"/>
          </a:xfrm>
          <a:prstGeom prst="straightConnector1">
            <a:avLst/>
          </a:prstGeom>
          <a:ln w="381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loud 31"/>
          <p:cNvSpPr/>
          <p:nvPr/>
        </p:nvSpPr>
        <p:spPr>
          <a:xfrm>
            <a:off x="6951895" y="1337592"/>
            <a:ext cx="5166266" cy="4153498"/>
          </a:xfrm>
          <a:prstGeom prst="cloud">
            <a:avLst/>
          </a:prstGeom>
          <a:noFill/>
          <a:ln w="1905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2135" y="1348684"/>
            <a:ext cx="6145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FR" sz="3000" dirty="0"/>
              <a:t>Après la spécification de la zone géographique, le passager transmet</a:t>
            </a:r>
          </a:p>
          <a:p>
            <a:r>
              <a:rPr lang="fr-FR" sz="3000" dirty="0"/>
              <a:t> en </a:t>
            </a:r>
            <a:r>
              <a:rPr lang="fr-FR" sz="3000" dirty="0" err="1"/>
              <a:t>Broadcast</a:t>
            </a:r>
            <a:r>
              <a:rPr lang="fr-FR" sz="3000" dirty="0"/>
              <a:t> à tous les chauffeurs d’Avignon une demande ou il mentionne </a:t>
            </a:r>
          </a:p>
          <a:p>
            <a:r>
              <a:rPr lang="fr-FR" sz="3000" dirty="0"/>
              <a:t>Le kilométrage et le prix.</a:t>
            </a:r>
          </a:p>
          <a:p>
            <a:r>
              <a:rPr lang="fr-FR" sz="3000" dirty="0"/>
              <a:t>Les chauffeurs reçoivent la demande.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60" name="Round Same Side Corner Rectangle 28"/>
          <p:cNvSpPr/>
          <p:nvPr/>
        </p:nvSpPr>
        <p:spPr>
          <a:xfrm>
            <a:off x="6518372" y="182298"/>
            <a:ext cx="2151217" cy="771245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chauffeur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ound Same Side Corner Rectangle 29"/>
          <p:cNvSpPr/>
          <p:nvPr/>
        </p:nvSpPr>
        <p:spPr>
          <a:xfrm>
            <a:off x="30323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Localisation du passager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 Same Side Corner Rectangle 31"/>
          <p:cNvSpPr/>
          <p:nvPr/>
        </p:nvSpPr>
        <p:spPr>
          <a:xfrm>
            <a:off x="3351776" y="164631"/>
            <a:ext cx="2149969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Définition du kilométrage/cout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 Same Side Corner Rectangle 37"/>
          <p:cNvSpPr/>
          <p:nvPr/>
        </p:nvSpPr>
        <p:spPr>
          <a:xfrm>
            <a:off x="9552789" y="156429"/>
            <a:ext cx="2149969" cy="771246"/>
          </a:xfrm>
          <a:prstGeom prst="round2SameRect">
            <a:avLst/>
          </a:prstGeom>
          <a:solidFill>
            <a:srgbClr val="008080"/>
          </a:solidFill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Acceptation</a:t>
            </a:r>
            <a:endParaRPr lang="fr-FR" sz="16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08" y="2180202"/>
            <a:ext cx="10743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Les chauffeurs qui acceptent la demande du passager précisent</a:t>
            </a:r>
          </a:p>
          <a:p>
            <a:r>
              <a:rPr lang="fr-FR" sz="2800" dirty="0" smtClean="0"/>
              <a:t>La zone d’appartenance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Ils retournent comme réponse la zone et le </a:t>
            </a:r>
            <a:r>
              <a:rPr lang="fr-FR" sz="2800" dirty="0" err="1" smtClean="0"/>
              <a:t>ranking</a:t>
            </a:r>
            <a:r>
              <a:rPr lang="fr-FR" sz="2800" dirty="0" smtClean="0"/>
              <a:t> (supposant que le</a:t>
            </a:r>
          </a:p>
          <a:p>
            <a:r>
              <a:rPr lang="fr-FR" sz="2800" dirty="0" smtClean="0"/>
              <a:t> </a:t>
            </a:r>
            <a:r>
              <a:rPr lang="fr-FR" sz="2800" dirty="0" err="1" smtClean="0"/>
              <a:t>ranking</a:t>
            </a:r>
            <a:r>
              <a:rPr lang="fr-FR" sz="2800" dirty="0" smtClean="0"/>
              <a:t> </a:t>
            </a:r>
            <a:r>
              <a:rPr lang="fr-FR" sz="2800" dirty="0"/>
              <a:t>e</a:t>
            </a:r>
            <a:r>
              <a:rPr lang="fr-FR" sz="2800" dirty="0" smtClean="0"/>
              <a:t>st robuste 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917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12192000" cy="94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400" b="1" dirty="0" smtClean="0">
                <a:solidFill>
                  <a:srgbClr val="008080"/>
                </a:solidFill>
              </a:rPr>
              <a:t>                                               </a:t>
            </a:r>
            <a:endParaRPr lang="fr-FR" sz="4400" b="1" dirty="0">
              <a:solidFill>
                <a:srgbClr val="008080"/>
              </a:solidFill>
            </a:endParaRPr>
          </a:p>
        </p:txBody>
      </p:sp>
      <p:sp>
        <p:nvSpPr>
          <p:cNvPr id="61" name="Round Same Side Corner Rectangle 29"/>
          <p:cNvSpPr/>
          <p:nvPr/>
        </p:nvSpPr>
        <p:spPr>
          <a:xfrm>
            <a:off x="30323" y="164631"/>
            <a:ext cx="12161677" cy="771246"/>
          </a:xfrm>
          <a:prstGeom prst="round2Same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fr-FR" sz="3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45341"/>
            <a:ext cx="12192000" cy="289520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013032" y="6356350"/>
            <a:ext cx="2743200" cy="365125"/>
          </a:xfrm>
        </p:spPr>
        <p:txBody>
          <a:bodyPr/>
          <a:lstStyle/>
          <a:p>
            <a:fld id="{4F9409E2-1DC2-4708-975A-D29207E7D1D8}" type="slidenum">
              <a:rPr lang="fr-FR" sz="1600" smtClean="0"/>
              <a:t>9</a:t>
            </a:fld>
            <a:endParaRPr lang="fr-FR" sz="1600"/>
          </a:p>
        </p:txBody>
      </p:sp>
      <p:pic>
        <p:nvPicPr>
          <p:cNvPr id="22" name="Picture 3" descr="Left fo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4674">
            <a:off x="2148646" y="4106411"/>
            <a:ext cx="809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Left fo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4674">
            <a:off x="4747234" y="3598233"/>
            <a:ext cx="809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Right f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90" y="4865688"/>
            <a:ext cx="704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Right f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40" y="4213351"/>
            <a:ext cx="704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Bevel 61"/>
          <p:cNvSpPr/>
          <p:nvPr/>
        </p:nvSpPr>
        <p:spPr>
          <a:xfrm>
            <a:off x="2112362" y="4068942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nip Single Corner Rectangle 62"/>
          <p:cNvSpPr/>
          <p:nvPr/>
        </p:nvSpPr>
        <p:spPr>
          <a:xfrm>
            <a:off x="228600" y="2842537"/>
            <a:ext cx="1720332" cy="755319"/>
          </a:xfrm>
          <a:prstGeom prst="snip1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80"/>
                </a:solidFill>
                <a:latin typeface="Century Gothic" panose="020B0502020202020204" pitchFamily="34" charset="0"/>
              </a:rPr>
              <a:t>Anonyme</a:t>
            </a:r>
            <a:endParaRPr lang="fr-FR" dirty="0">
              <a:solidFill>
                <a:srgbClr val="008080"/>
              </a:solidFill>
            </a:endParaRPr>
          </a:p>
        </p:txBody>
      </p:sp>
      <p:sp>
        <p:nvSpPr>
          <p:cNvPr id="28" name="Snip Single Corner Rectangle 63"/>
          <p:cNvSpPr/>
          <p:nvPr/>
        </p:nvSpPr>
        <p:spPr>
          <a:xfrm>
            <a:off x="1906332" y="5810870"/>
            <a:ext cx="3383860" cy="660704"/>
          </a:xfrm>
          <a:prstGeom prst="snip1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80"/>
                </a:solidFill>
                <a:latin typeface="Century Gothic" panose="020B0502020202020204" pitchFamily="34" charset="0"/>
              </a:rPr>
              <a:t>Sécurisation des informations du passage</a:t>
            </a:r>
            <a:endParaRPr lang="fr-FR" dirty="0">
              <a:solidFill>
                <a:srgbClr val="008080"/>
              </a:solidFill>
            </a:endParaRPr>
          </a:p>
        </p:txBody>
      </p:sp>
      <p:sp>
        <p:nvSpPr>
          <p:cNvPr id="29" name="Bevel 64"/>
          <p:cNvSpPr/>
          <p:nvPr/>
        </p:nvSpPr>
        <p:spPr>
          <a:xfrm>
            <a:off x="4129840" y="5054379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nip Single Corner Rectangle 65"/>
          <p:cNvSpPr/>
          <p:nvPr/>
        </p:nvSpPr>
        <p:spPr>
          <a:xfrm>
            <a:off x="2568641" y="2037949"/>
            <a:ext cx="2721551" cy="882892"/>
          </a:xfrm>
          <a:prstGeom prst="snip1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80"/>
                </a:solidFill>
                <a:latin typeface="Century Gothic" panose="020B0502020202020204" pitchFamily="34" charset="0"/>
              </a:rPr>
              <a:t>Sécurisation des informations du chauffeur</a:t>
            </a:r>
            <a:endParaRPr lang="fr-FR" dirty="0">
              <a:solidFill>
                <a:srgbClr val="008080"/>
              </a:solidFill>
            </a:endParaRPr>
          </a:p>
        </p:txBody>
      </p:sp>
      <p:sp>
        <p:nvSpPr>
          <p:cNvPr id="31" name="Snip Single Corner Rectangle 66"/>
          <p:cNvSpPr/>
          <p:nvPr/>
        </p:nvSpPr>
        <p:spPr>
          <a:xfrm>
            <a:off x="6621381" y="5088705"/>
            <a:ext cx="4256171" cy="946328"/>
          </a:xfrm>
          <a:prstGeom prst="snip1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80"/>
                </a:solidFill>
                <a:latin typeface="Century Gothic" panose="020B0502020202020204" pitchFamily="34" charset="0"/>
              </a:rPr>
              <a:t>Sécurisation du point du départ et du point d’arrivée</a:t>
            </a:r>
            <a:endParaRPr lang="fr-FR" dirty="0">
              <a:solidFill>
                <a:srgbClr val="008080"/>
              </a:solidFill>
            </a:endParaRPr>
          </a:p>
        </p:txBody>
      </p:sp>
      <p:sp>
        <p:nvSpPr>
          <p:cNvPr id="32" name="Snip Single Corner Rectangle 67"/>
          <p:cNvSpPr/>
          <p:nvPr/>
        </p:nvSpPr>
        <p:spPr>
          <a:xfrm>
            <a:off x="6099511" y="1618445"/>
            <a:ext cx="3780330" cy="1014056"/>
          </a:xfrm>
          <a:prstGeom prst="snip1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smtClean="0">
                <a:solidFill>
                  <a:srgbClr val="008080"/>
                </a:solidFill>
                <a:latin typeface="Century Gothic" panose="020B0502020202020204" pitchFamily="34" charset="0"/>
              </a:rPr>
              <a:t>Réalisation de la demande</a:t>
            </a:r>
            <a:r>
              <a:rPr lang="fr-FR" dirty="0">
                <a:solidFill>
                  <a:srgbClr val="008080"/>
                </a:solidFill>
              </a:rPr>
              <a:t> </a:t>
            </a:r>
            <a:r>
              <a:rPr lang="fr-FR" dirty="0" smtClean="0">
                <a:solidFill>
                  <a:srgbClr val="008080"/>
                </a:solidFill>
              </a:rPr>
              <a:t>du trajet</a:t>
            </a:r>
            <a:endParaRPr lang="fr-FR" dirty="0">
              <a:solidFill>
                <a:srgbClr val="00808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Groupe 49"/>
          <p:cNvGrpSpPr>
            <a:grpSpLocks/>
          </p:cNvGrpSpPr>
          <p:nvPr/>
        </p:nvGrpSpPr>
        <p:grpSpPr bwMode="auto">
          <a:xfrm>
            <a:off x="10580080" y="2517178"/>
            <a:ext cx="1169987" cy="1224884"/>
            <a:chOff x="7374461" y="1352443"/>
            <a:chExt cx="1168734" cy="738470"/>
          </a:xfrm>
        </p:grpSpPr>
        <p:sp>
          <p:nvSpPr>
            <p:cNvPr id="34" name="Oval 10"/>
            <p:cNvSpPr/>
            <p:nvPr/>
          </p:nvSpPr>
          <p:spPr>
            <a:xfrm>
              <a:off x="7374461" y="1352443"/>
              <a:ext cx="1168734" cy="73154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  <a:effectLst>
              <a:glow rad="139700">
                <a:schemeClr val="bg1">
                  <a:lumMod val="65000"/>
                  <a:alpha val="40000"/>
                </a:schemeClr>
              </a:glow>
              <a:outerShdw blurRad="266700" dist="342900" dir="5400000" rotWithShape="0">
                <a:prstClr val="black">
                  <a:alpha val="15000"/>
                </a:prstClr>
              </a:outerShdw>
            </a:effectLst>
            <a:scene3d>
              <a:camera prst="perspectiveRelaxed" fov="1800000">
                <a:rot lat="17373601" lon="0" rev="0"/>
              </a:camera>
              <a:lightRig rig="balanced" dir="t"/>
            </a:scene3d>
            <a:sp3d extrusionH="317500" prstMaterial="clear">
              <a:bevelT prst="convex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ZoneTexte 51"/>
            <p:cNvSpPr txBox="1">
              <a:spLocks noChangeArrowheads="1"/>
            </p:cNvSpPr>
            <p:nvPr/>
          </p:nvSpPr>
          <p:spPr bwMode="auto">
            <a:xfrm>
              <a:off x="7692569" y="1849691"/>
              <a:ext cx="597600" cy="24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000" b="1" smtClean="0">
                  <a:solidFill>
                    <a:srgbClr val="008080"/>
                  </a:solidFill>
                  <a:latin typeface="Cambria" panose="02040503050406030204" pitchFamily="18" charset="0"/>
                </a:rPr>
                <a:t>But</a:t>
              </a:r>
              <a:endParaRPr lang="fr-FR" altLang="fr-FR" sz="2000" b="1">
                <a:solidFill>
                  <a:srgbClr val="008080"/>
                </a:solidFill>
                <a:latin typeface="Cambria" panose="02040503050406030204" pitchFamily="18" charset="0"/>
              </a:endParaRPr>
            </a:p>
          </p:txBody>
        </p:sp>
      </p:grpSp>
      <p:pic>
        <p:nvPicPr>
          <p:cNvPr id="38" name="Picture 3" descr="Left fo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4674">
            <a:off x="7328395" y="3079213"/>
            <a:ext cx="809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Right f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736" y="3711053"/>
            <a:ext cx="704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Bevel 73"/>
          <p:cNvSpPr/>
          <p:nvPr/>
        </p:nvSpPr>
        <p:spPr>
          <a:xfrm>
            <a:off x="4547308" y="3742062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Bevel 74"/>
          <p:cNvSpPr/>
          <p:nvPr/>
        </p:nvSpPr>
        <p:spPr>
          <a:xfrm>
            <a:off x="6975598" y="4491380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Bevel 75"/>
          <p:cNvSpPr/>
          <p:nvPr/>
        </p:nvSpPr>
        <p:spPr>
          <a:xfrm>
            <a:off x="7238820" y="3168242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Bevel 76"/>
          <p:cNvSpPr/>
          <p:nvPr/>
        </p:nvSpPr>
        <p:spPr>
          <a:xfrm>
            <a:off x="9694844" y="3984479"/>
            <a:ext cx="198520" cy="210188"/>
          </a:xfrm>
          <a:prstGeom prst="bevel">
            <a:avLst/>
          </a:prstGeom>
          <a:solidFill>
            <a:srgbClr val="008080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Elbow Connector 77"/>
          <p:cNvCxnSpPr>
            <a:stCxn id="27" idx="1"/>
            <a:endCxn id="26" idx="5"/>
          </p:cNvCxnSpPr>
          <p:nvPr/>
        </p:nvCxnSpPr>
        <p:spPr>
          <a:xfrm rot="16200000" flipH="1">
            <a:off x="1324881" y="3361740"/>
            <a:ext cx="576180" cy="1048411"/>
          </a:xfrm>
          <a:prstGeom prst="bentConnector2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78"/>
          <p:cNvCxnSpPr>
            <a:stCxn id="29" idx="0"/>
          </p:cNvCxnSpPr>
          <p:nvPr/>
        </p:nvCxnSpPr>
        <p:spPr>
          <a:xfrm>
            <a:off x="4328360" y="5159473"/>
            <a:ext cx="544432" cy="651397"/>
          </a:xfrm>
          <a:prstGeom prst="bentConnector2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79"/>
          <p:cNvCxnSpPr>
            <a:stCxn id="30" idx="1"/>
            <a:endCxn id="40" idx="6"/>
          </p:cNvCxnSpPr>
          <p:nvPr/>
        </p:nvCxnSpPr>
        <p:spPr>
          <a:xfrm rot="16200000" flipH="1">
            <a:off x="3877382" y="2972875"/>
            <a:ext cx="821221" cy="717151"/>
          </a:xfrm>
          <a:prstGeom prst="bentConnector3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80"/>
          <p:cNvCxnSpPr>
            <a:stCxn id="32" idx="2"/>
            <a:endCxn id="42" idx="5"/>
          </p:cNvCxnSpPr>
          <p:nvPr/>
        </p:nvCxnSpPr>
        <p:spPr>
          <a:xfrm rot="10800000" flipH="1" flipV="1">
            <a:off x="6099511" y="2125472"/>
            <a:ext cx="1164124" cy="1147863"/>
          </a:xfrm>
          <a:prstGeom prst="bentConnector3">
            <a:avLst>
              <a:gd name="adj1" fmla="val -19637"/>
            </a:avLst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81"/>
          <p:cNvCxnSpPr>
            <a:stCxn id="41" idx="0"/>
            <a:endCxn id="31" idx="3"/>
          </p:cNvCxnSpPr>
          <p:nvPr/>
        </p:nvCxnSpPr>
        <p:spPr>
          <a:xfrm>
            <a:off x="7174118" y="4596474"/>
            <a:ext cx="1575349" cy="492231"/>
          </a:xfrm>
          <a:prstGeom prst="bentConnector2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2"/>
          <p:cNvCxnSpPr>
            <a:stCxn id="43" idx="1"/>
            <a:endCxn id="35" idx="2"/>
          </p:cNvCxnSpPr>
          <p:nvPr/>
        </p:nvCxnSpPr>
        <p:spPr>
          <a:xfrm flipV="1">
            <a:off x="9868549" y="3742062"/>
            <a:ext cx="1329101" cy="347511"/>
          </a:xfrm>
          <a:prstGeom prst="bentConnector2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9843</TotalTime>
  <Words>306</Words>
  <Application>Microsoft Office PowerPoint</Application>
  <PresentationFormat>Grand écran</PresentationFormat>
  <Paragraphs>91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Adobe Caslon Pro Bold</vt:lpstr>
      <vt:lpstr>Arial</vt:lpstr>
      <vt:lpstr>Bell MT</vt:lpstr>
      <vt:lpstr>Calibri</vt:lpstr>
      <vt:lpstr>Calibri Light</vt:lpstr>
      <vt:lpstr>Cambria</vt:lpstr>
      <vt:lpstr>Century Gothic</vt:lpstr>
      <vt:lpstr>Elephant</vt:lpstr>
      <vt:lpstr>Segoe UI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Erased</cp:lastModifiedBy>
  <cp:revision>357</cp:revision>
  <dcterms:created xsi:type="dcterms:W3CDTF">2014-05-05T16:01:48Z</dcterms:created>
  <dcterms:modified xsi:type="dcterms:W3CDTF">2018-11-13T17:52:26Z</dcterms:modified>
</cp:coreProperties>
</file>