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7" r:id="rId2"/>
    <p:sldId id="258" r:id="rId3"/>
    <p:sldId id="334" r:id="rId4"/>
    <p:sldId id="260" r:id="rId5"/>
    <p:sldId id="261" r:id="rId6"/>
    <p:sldId id="335" r:id="rId7"/>
    <p:sldId id="263" r:id="rId8"/>
    <p:sldId id="264" r:id="rId9"/>
    <p:sldId id="265" r:id="rId10"/>
    <p:sldId id="266" r:id="rId11"/>
    <p:sldId id="267" r:id="rId12"/>
    <p:sldId id="336" r:id="rId13"/>
    <p:sldId id="269" r:id="rId14"/>
    <p:sldId id="270" r:id="rId15"/>
    <p:sldId id="271" r:id="rId16"/>
    <p:sldId id="272" r:id="rId17"/>
    <p:sldId id="273" r:id="rId18"/>
    <p:sldId id="33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38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39" r:id="rId66"/>
    <p:sldId id="322" r:id="rId67"/>
    <p:sldId id="323" r:id="rId68"/>
    <p:sldId id="324" r:id="rId69"/>
    <p:sldId id="325" r:id="rId70"/>
    <p:sldId id="340" r:id="rId71"/>
    <p:sldId id="327" r:id="rId7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75DC3-67C5-48C9-B757-A56ADB0F1031}" type="datetimeFigureOut">
              <a:rPr lang="pl-PL" smtClean="0"/>
              <a:t>02.04.2024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AFFF-2AC4-42D6-B258-DF330B5548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79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3AFFF-2AC4-42D6-B258-DF330B55489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06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E63C-DA3C-4047-8693-474C68F6EE3C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9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B28-AA16-4D31-8CB6-F3ED6F4F65C7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90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0F963-2233-4906-AC4A-0BE340DC9341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04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27EFF-0724-4D97-A65E-9A9B39D72C40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F8535-236D-41FA-8B14-A020E8F3A17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987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ytuł, zawartość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E23D4-BE27-47DE-921E-6C4B346709DD}" type="datetime1">
              <a:rPr lang="pl-PL" smtClean="0"/>
              <a:t>02.04.2024</a:t>
            </a:fld>
            <a:endParaRPr lang="pl-P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BA207-0543-4D25-8139-C649BDDB0FA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98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A1-F9E2-434C-B904-6672CFE6A7BB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9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9914-9938-4877-970C-6E2166376B8E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15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2DC7-82BB-4896-AECE-014840F88D1E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16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86FC-6282-4F29-A016-E4CA860479AC}" type="datetime1">
              <a:rPr lang="pl-PL" smtClean="0"/>
              <a:t>02.04.2024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2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C5D0-B07C-4695-80BE-1048C8CABC6E}" type="datetime1">
              <a:rPr lang="pl-PL" smtClean="0"/>
              <a:t>02.04.2024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3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95B8-2C40-4B5B-B375-535ED6A60302}" type="datetime1">
              <a:rPr lang="pl-PL" smtClean="0"/>
              <a:t>02.04.2024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8363-638D-40A8-A062-8F608EBE1D88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94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4AD32-8984-48D2-A90D-A5395B307966}" type="datetime1">
              <a:rPr lang="pl-PL" smtClean="0"/>
              <a:t>02.04.2024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D0B9-BF16-4CF0-BC6D-B1DBBE5A1790}" type="datetime1">
              <a:rPr lang="pl-PL" smtClean="0"/>
              <a:t>02.04.2024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D4248-F14B-480A-B11E-3E62FE18A6A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181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image" Target="../media/image2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12.wm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Model TCP/IP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pl-PL" sz="2400" dirty="0"/>
          </a:p>
        </p:txBody>
      </p:sp>
    </p:spTree>
    <p:extLst>
      <p:ext uri="{BB962C8B-B14F-4D97-AF65-F5344CB8AC3E}">
        <p14:creationId xmlns:p14="http://schemas.microsoft.com/office/powerpoint/2010/main" val="52221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5805488" y="2530475"/>
            <a:ext cx="2519362" cy="359886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Jednostki danych i ich przepływ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51163" y="2528888"/>
            <a:ext cx="2519362" cy="359886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000" b="1">
              <a:latin typeface="+mn-lt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92163" y="2530475"/>
            <a:ext cx="1800225" cy="900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 dirty="0">
                <a:latin typeface="+mn-lt"/>
              </a:rPr>
              <a:t>Warstwa </a:t>
            </a:r>
            <a:br>
              <a:rPr lang="pl-PL" altLang="pl-PL" b="1" dirty="0">
                <a:latin typeface="+mn-lt"/>
              </a:rPr>
            </a:br>
            <a:r>
              <a:rPr lang="pl-PL" altLang="pl-PL" b="1" dirty="0">
                <a:latin typeface="+mn-lt"/>
              </a:rPr>
              <a:t>aplikacji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92163" y="3429000"/>
            <a:ext cx="1800225" cy="900113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transportowa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92163" y="4329113"/>
            <a:ext cx="1800225" cy="900112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Internet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92163" y="5229225"/>
            <a:ext cx="1800225" cy="900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dostępu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do sieci</a:t>
            </a:r>
          </a:p>
        </p:txBody>
      </p:sp>
      <p:sp>
        <p:nvSpPr>
          <p:cNvPr id="11273" name="Line 12"/>
          <p:cNvSpPr>
            <a:spLocks noChangeShapeType="1"/>
          </p:cNvSpPr>
          <p:nvPr/>
        </p:nvSpPr>
        <p:spPr bwMode="auto">
          <a:xfrm>
            <a:off x="476250" y="3429000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4" name="Line 13"/>
          <p:cNvSpPr>
            <a:spLocks noChangeShapeType="1"/>
          </p:cNvSpPr>
          <p:nvPr/>
        </p:nvSpPr>
        <p:spPr bwMode="auto">
          <a:xfrm>
            <a:off x="476250" y="4329113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476250" y="5229225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/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3041650" y="1917700"/>
            <a:ext cx="651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 dirty="0">
                <a:latin typeface="+mn-lt"/>
              </a:rPr>
              <a:t>TCP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697538" y="1960563"/>
            <a:ext cx="7425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latin typeface="+mn-lt"/>
              </a:rPr>
              <a:t>UDP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2951163" y="2522538"/>
            <a:ext cx="1259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strumień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951162" y="3422650"/>
            <a:ext cx="125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segment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06713" y="4322763"/>
            <a:ext cx="119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pakiet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2970213" y="5222875"/>
            <a:ext cx="881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ramka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346575" y="2979738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4346575" y="383381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4076700" y="383381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346575" y="4778375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4076700" y="4778375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806825" y="4778375"/>
            <a:ext cx="269875" cy="2873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3536950" y="5707063"/>
            <a:ext cx="269875" cy="287337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346575" y="570706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076700" y="570706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3806825" y="5707063"/>
            <a:ext cx="269875" cy="2873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5805488" y="2524125"/>
            <a:ext cx="1574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wiadomość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5805487" y="3424238"/>
            <a:ext cx="125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 err="1">
                <a:solidFill>
                  <a:schemeClr val="bg1"/>
                </a:solidFill>
                <a:latin typeface="+mn-lt"/>
              </a:rPr>
              <a:t>datagram</a:t>
            </a:r>
            <a:endParaRPr lang="pl-PL" altLang="pl-PL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5761038" y="4324350"/>
            <a:ext cx="1195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 dirty="0">
                <a:solidFill>
                  <a:schemeClr val="bg1"/>
                </a:solidFill>
                <a:latin typeface="+mn-lt"/>
              </a:rPr>
              <a:t>pakiet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5824538" y="5224463"/>
            <a:ext cx="881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 b="1">
                <a:solidFill>
                  <a:schemeClr val="bg1"/>
                </a:solidFill>
                <a:latin typeface="+mn-lt"/>
              </a:rPr>
              <a:t>ramka</a:t>
            </a: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7200900" y="2981325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7200900" y="3835400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6931025" y="3835400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7200900" y="4779963"/>
            <a:ext cx="719138" cy="2873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4" name="Rectangle 46"/>
          <p:cNvSpPr>
            <a:spLocks noChangeArrowheads="1"/>
          </p:cNvSpPr>
          <p:nvPr/>
        </p:nvSpPr>
        <p:spPr bwMode="auto">
          <a:xfrm>
            <a:off x="6931025" y="4779963"/>
            <a:ext cx="269875" cy="28733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661150" y="4779963"/>
            <a:ext cx="269875" cy="28733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6391275" y="5708650"/>
            <a:ext cx="269875" cy="287338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7" name="Rectangle 49"/>
          <p:cNvSpPr>
            <a:spLocks noChangeArrowheads="1"/>
          </p:cNvSpPr>
          <p:nvPr/>
        </p:nvSpPr>
        <p:spPr bwMode="auto">
          <a:xfrm>
            <a:off x="7200900" y="5708650"/>
            <a:ext cx="719138" cy="2873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DANE</a:t>
            </a:r>
          </a:p>
        </p:txBody>
      </p: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6931025" y="5708650"/>
            <a:ext cx="269875" cy="28733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2579" name="Rectangle 51"/>
          <p:cNvSpPr>
            <a:spLocks noChangeArrowheads="1"/>
          </p:cNvSpPr>
          <p:nvPr/>
        </p:nvSpPr>
        <p:spPr bwMode="auto">
          <a:xfrm>
            <a:off x="6661150" y="5708650"/>
            <a:ext cx="269875" cy="2873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400" b="1">
                <a:latin typeface="+mn-lt"/>
              </a:rPr>
              <a:t>N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236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1379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L 0.00018 0.1368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2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0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3704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0035 0.1358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3.61111E-6 0.1370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0.12361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13797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22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9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92 L 0.00018 0.13681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2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6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23 L -2.77778E-7 0.13704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22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3 L 0.00035 0.13588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22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23 L 3.61111E-6 0.13704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45" grpId="0"/>
      <p:bldP spid="22547" grpId="0"/>
      <p:bldP spid="22548" grpId="0"/>
      <p:bldP spid="22549" grpId="0"/>
      <p:bldP spid="22550" grpId="0"/>
      <p:bldP spid="22551" grpId="0" animBg="1"/>
      <p:bldP spid="22551" grpId="1" animBg="1"/>
      <p:bldP spid="22551" grpId="2" animBg="1"/>
      <p:bldP spid="22556" grpId="0" animBg="1"/>
      <p:bldP spid="22556" grpId="1" animBg="1"/>
      <p:bldP spid="22556" grpId="2" animBg="1"/>
      <p:bldP spid="22557" grpId="0" animBg="1"/>
      <p:bldP spid="22557" grpId="1" animBg="1"/>
      <p:bldP spid="22557" grpId="2" animBg="1"/>
      <p:bldP spid="22558" grpId="0" animBg="1"/>
      <p:bldP spid="22558" grpId="1" animBg="1"/>
      <p:bldP spid="22558" grpId="2" animBg="1"/>
      <p:bldP spid="22559" grpId="0" animBg="1"/>
      <p:bldP spid="22559" grpId="1" animBg="1"/>
      <p:bldP spid="22559" grpId="2" animBg="1"/>
      <p:bldP spid="22560" grpId="0" animBg="1"/>
      <p:bldP spid="22560" grpId="1" animBg="1"/>
      <p:bldP spid="22560" grpId="2" animBg="1"/>
      <p:bldP spid="22561" grpId="0" animBg="1"/>
      <p:bldP spid="22562" grpId="0" animBg="1"/>
      <p:bldP spid="22563" grpId="0" animBg="1"/>
      <p:bldP spid="22564" grpId="0" animBg="1"/>
      <p:bldP spid="22566" grpId="0"/>
      <p:bldP spid="22567" grpId="0"/>
      <p:bldP spid="22568" grpId="0"/>
      <p:bldP spid="22569" grpId="0"/>
      <p:bldP spid="22570" grpId="0" animBg="1"/>
      <p:bldP spid="22570" grpId="1" animBg="1"/>
      <p:bldP spid="22570" grpId="2" animBg="1"/>
      <p:bldP spid="22571" grpId="0" animBg="1"/>
      <p:bldP spid="22571" grpId="1" animBg="1"/>
      <p:bldP spid="22571" grpId="2" animBg="1"/>
      <p:bldP spid="22572" grpId="0" animBg="1"/>
      <p:bldP spid="22572" grpId="1" animBg="1"/>
      <p:bldP spid="22572" grpId="2" animBg="1"/>
      <p:bldP spid="22573" grpId="0" animBg="1"/>
      <p:bldP spid="22573" grpId="1" animBg="1"/>
      <p:bldP spid="22573" grpId="2" animBg="1"/>
      <p:bldP spid="22574" grpId="0" animBg="1"/>
      <p:bldP spid="22574" grpId="1" animBg="1"/>
      <p:bldP spid="22574" grpId="2" animBg="1"/>
      <p:bldP spid="22575" grpId="0" animBg="1"/>
      <p:bldP spid="22575" grpId="1" animBg="1"/>
      <p:bldP spid="22575" grpId="2" animBg="1"/>
      <p:bldP spid="22576" grpId="0" animBg="1"/>
      <p:bldP spid="22577" grpId="0" animBg="1"/>
      <p:bldP spid="22578" grpId="0" animBg="1"/>
      <p:bldP spid="225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Przykładowe protokoły TCP/IP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792163" y="1774403"/>
            <a:ext cx="1800225" cy="900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Warstwa </a:t>
            </a:r>
            <a:br>
              <a:rPr lang="pl-PL" altLang="pl-PL" sz="2000" b="1">
                <a:latin typeface="+mn-lt"/>
              </a:rPr>
            </a:br>
            <a:r>
              <a:rPr lang="pl-PL" altLang="pl-PL" sz="2000" b="1">
                <a:latin typeface="+mn-lt"/>
              </a:rPr>
              <a:t>aplikacji</a:t>
            </a:r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792163" y="2672928"/>
            <a:ext cx="1800225" cy="900113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Warstwa </a:t>
            </a:r>
            <a:br>
              <a:rPr lang="pl-PL" altLang="pl-PL" sz="2000" b="1">
                <a:latin typeface="+mn-lt"/>
              </a:rPr>
            </a:br>
            <a:r>
              <a:rPr lang="pl-PL" altLang="pl-PL" sz="2000" b="1">
                <a:latin typeface="+mn-lt"/>
              </a:rPr>
              <a:t>transportowa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792163" y="3573041"/>
            <a:ext cx="1800225" cy="900112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 dirty="0">
                <a:latin typeface="+mn-lt"/>
              </a:rPr>
              <a:t>Warstwa </a:t>
            </a:r>
            <a:br>
              <a:rPr lang="pl-PL" altLang="pl-PL" sz="2000" b="1" dirty="0">
                <a:latin typeface="+mn-lt"/>
              </a:rPr>
            </a:br>
            <a:r>
              <a:rPr lang="pl-PL" altLang="pl-PL" sz="2000" b="1" dirty="0">
                <a:latin typeface="+mn-lt"/>
              </a:rPr>
              <a:t>Internet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792163" y="4473153"/>
            <a:ext cx="1800225" cy="900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Warstwa </a:t>
            </a:r>
            <a:br>
              <a:rPr lang="pl-PL" altLang="pl-PL" sz="2000" b="1">
                <a:latin typeface="+mn-lt"/>
              </a:rPr>
            </a:br>
            <a:r>
              <a:rPr lang="pl-PL" altLang="pl-PL" sz="2000" b="1">
                <a:latin typeface="+mn-lt"/>
              </a:rPr>
              <a:t>dostępu </a:t>
            </a:r>
            <a:br>
              <a:rPr lang="pl-PL" altLang="pl-PL" sz="2000" b="1">
                <a:latin typeface="+mn-lt"/>
              </a:rPr>
            </a:br>
            <a:r>
              <a:rPr lang="pl-PL" altLang="pl-PL" sz="2000" b="1">
                <a:latin typeface="+mn-lt"/>
              </a:rPr>
              <a:t>do sieci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476250" y="2672928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476250" y="3573041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476250" y="4473153"/>
            <a:ext cx="78755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906713" y="4473153"/>
            <a:ext cx="5399087" cy="900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600" b="1" dirty="0">
                <a:latin typeface="+mn-lt"/>
              </a:rPr>
              <a:t>IEEE 802.x (np. Ethernet, </a:t>
            </a:r>
            <a:r>
              <a:rPr lang="pl-PL" altLang="pl-PL" sz="2600" b="1" dirty="0" err="1">
                <a:latin typeface="+mn-lt"/>
              </a:rPr>
              <a:t>WiFi</a:t>
            </a:r>
            <a:r>
              <a:rPr lang="pl-PL" altLang="pl-PL" sz="2600" b="1" dirty="0">
                <a:latin typeface="+mn-lt"/>
              </a:rPr>
              <a:t>)</a:t>
            </a: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906713" y="3573041"/>
            <a:ext cx="5400675" cy="900112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IP, ICMP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7181850" y="3573041"/>
            <a:ext cx="1125538" cy="1260475"/>
          </a:xfrm>
          <a:prstGeom prst="rect">
            <a:avLst/>
          </a:prstGeom>
          <a:solidFill>
            <a:srgbClr val="CC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 dirty="0">
                <a:latin typeface="+mn-lt"/>
              </a:rPr>
              <a:t>ARP</a:t>
            </a: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2906713" y="2672928"/>
            <a:ext cx="2698750" cy="900113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TCP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5607050" y="2672928"/>
            <a:ext cx="2698750" cy="900113"/>
          </a:xfrm>
          <a:prstGeom prst="rect">
            <a:avLst/>
          </a:prstGeom>
          <a:solidFill>
            <a:srgbClr val="FF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UDP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2906713" y="1772816"/>
            <a:ext cx="900112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SMTP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3806825" y="1772816"/>
            <a:ext cx="900113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FTP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4706938" y="1772816"/>
            <a:ext cx="900112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Telnet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5607050" y="1772816"/>
            <a:ext cx="900113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RPC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6507163" y="1772816"/>
            <a:ext cx="900112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SNMP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7407275" y="1772816"/>
            <a:ext cx="900113" cy="900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DNS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9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4" grpId="0" animBg="1"/>
      <p:bldP spid="23595" grpId="0" animBg="1"/>
      <p:bldP spid="23596" grpId="0" animBg="1"/>
      <p:bldP spid="23597" grpId="0" animBg="1"/>
      <p:bldP spid="23598" grpId="0" animBg="1"/>
      <p:bldP spid="23599" grpId="0" animBg="1"/>
      <p:bldP spid="23601" grpId="0" animBg="1"/>
      <p:bldP spid="23602" grpId="0" animBg="1"/>
      <p:bldP spid="23603" grpId="0" animBg="1"/>
      <p:bldP spid="23604" grpId="0" animBg="1"/>
      <p:bldP spid="236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IP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Protokół IP (ang. </a:t>
            </a:r>
            <a:r>
              <a:rPr lang="pl-PL" altLang="pl-PL" sz="2400" i="1" dirty="0"/>
              <a:t>Internet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jest protokołem </a:t>
            </a:r>
            <a:r>
              <a:rPr lang="pl-PL" altLang="pl-PL" sz="2400" b="1" dirty="0"/>
              <a:t>bezpołączeniowym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Protokół IPv4 został opisany w dokumencie </a:t>
            </a:r>
            <a:r>
              <a:rPr lang="pl-PL" altLang="pl-PL" sz="2400" b="1" dirty="0"/>
              <a:t>RFC791</a:t>
            </a:r>
          </a:p>
          <a:p>
            <a:pPr eaLnBrk="1" hangingPunct="1"/>
            <a:r>
              <a:rPr lang="pl-PL" altLang="pl-PL" sz="2400" dirty="0"/>
              <a:t>Informacje między stacjami są wymieniane </a:t>
            </a:r>
            <a:r>
              <a:rPr lang="pl-PL" altLang="pl-PL" sz="2400" b="1" dirty="0"/>
              <a:t>bez potrzeby zawiązywania sesji</a:t>
            </a:r>
            <a:r>
              <a:rPr lang="pl-PL" altLang="pl-PL" sz="2400" dirty="0"/>
              <a:t> i ustalania jej parametrów</a:t>
            </a:r>
          </a:p>
          <a:p>
            <a:pPr eaLnBrk="1" hangingPunct="1"/>
            <a:r>
              <a:rPr lang="pl-PL" altLang="pl-PL" sz="2400" dirty="0"/>
              <a:t>Zapewnia to </a:t>
            </a:r>
            <a:r>
              <a:rPr lang="pl-PL" altLang="pl-PL" sz="2400" b="1" dirty="0"/>
              <a:t>prostotę</a:t>
            </a:r>
            <a:r>
              <a:rPr lang="pl-PL" altLang="pl-PL" sz="2400" dirty="0"/>
              <a:t> działania, ale nie zapewnia niezawodnego dostarczenia danych do odbiorcy (odtworzenia połączenia po awarii)</a:t>
            </a:r>
          </a:p>
          <a:p>
            <a:pPr eaLnBrk="1" hangingPunct="1"/>
            <a:r>
              <a:rPr lang="pl-PL" altLang="pl-PL" sz="2400" b="1" dirty="0"/>
              <a:t>Brak</a:t>
            </a:r>
            <a:r>
              <a:rPr lang="pl-PL" altLang="pl-PL" sz="2400" dirty="0"/>
              <a:t> kontroli przepływu pakietów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6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Nagłówek IPv4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41313" y="1539875"/>
            <a:ext cx="8637587" cy="26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200" dirty="0">
                <a:latin typeface="+mn-lt"/>
              </a:rPr>
              <a:t>                                          1                                        2                                         3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41313" y="1811338"/>
            <a:ext cx="8637587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 dirty="0">
                <a:latin typeface="+mn-lt"/>
              </a:rPr>
              <a:t>0  1  2  3  4  5  6  7  8  9  0  1  2  3  4  5  6  7  8  9  0  1  2  3  4  5  6  7  8  9  0  1</a:t>
            </a:r>
          </a:p>
        </p:txBody>
      </p:sp>
      <p:grpSp>
        <p:nvGrpSpPr>
          <p:cNvPr id="15365" name="Group 47"/>
          <p:cNvGrpSpPr>
            <a:grpSpLocks/>
          </p:cNvGrpSpPr>
          <p:nvPr/>
        </p:nvGrpSpPr>
        <p:grpSpPr bwMode="auto">
          <a:xfrm>
            <a:off x="341313" y="1763713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15467" name="Line 8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8" name="Line 9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9" name="Line 11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0" name="Line 13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1" name="Line 17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2" name="Line 18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3" name="Line 19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4" name="Line 20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5" name="Line 21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6" name="Line 22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7" name="Line 23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8" name="Line 24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79" name="Line 25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0" name="Line 26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1" name="Line 27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2" name="Line 28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3" name="Line 29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4" name="Line 30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5" name="Line 31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6" name="Line 32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7" name="Line 33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8" name="Line 34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89" name="Line 35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0" name="Line 36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1" name="Line 37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2" name="Line 38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3" name="Line 39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4" name="Line 40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5" name="Line 41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6" name="Line 42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7" name="Line 43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8" name="Line 44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99" name="Line 45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500" name="Line 46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15366" name="Group 48"/>
          <p:cNvGrpSpPr>
            <a:grpSpLocks/>
          </p:cNvGrpSpPr>
          <p:nvPr/>
        </p:nvGrpSpPr>
        <p:grpSpPr bwMode="auto">
          <a:xfrm>
            <a:off x="341313" y="203358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15433" name="Line 49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4" name="Line 50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5" name="Line 51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6" name="Line 52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7" name="Line 53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8" name="Line 54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9" name="Line 55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0" name="Line 56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1" name="Line 57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2" name="Line 58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3" name="Line 59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4" name="Line 60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5" name="Line 61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6" name="Line 62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7" name="Line 63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8" name="Line 64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49" name="Line 65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0" name="Line 66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1" name="Line 67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2" name="Line 68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3" name="Line 69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4" name="Line 70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5" name="Line 71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6" name="Line 72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7" name="Line 73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8" name="Line 74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59" name="Line 75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0" name="Line 76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1" name="Line 77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2" name="Line 78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3" name="Line 79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4" name="Line 80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5" name="Line 81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66" name="Line 82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15367" name="Group 83"/>
          <p:cNvGrpSpPr>
            <a:grpSpLocks/>
          </p:cNvGrpSpPr>
          <p:nvPr/>
        </p:nvGrpSpPr>
        <p:grpSpPr bwMode="auto">
          <a:xfrm>
            <a:off x="341313" y="149383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15399" name="Line 84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0" name="Line 85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1" name="Line 86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2" name="Line 87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3" name="Line 88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4" name="Line 89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5" name="Line 90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6" name="Line 91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7" name="Line 92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8" name="Line 93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09" name="Line 94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0" name="Line 95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1" name="Line 96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2" name="Line 97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3" name="Line 98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4" name="Line 99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5" name="Line 100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6" name="Line 101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7" name="Line 102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8" name="Line 103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19" name="Line 104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0" name="Line 105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1" name="Line 106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2" name="Line 107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3" name="Line 108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4" name="Line 109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5" name="Line 110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6" name="Line 111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7" name="Line 112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8" name="Line 113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29" name="Line 114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0" name="Line 115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1" name="Line 116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15432" name="Line 117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sp>
        <p:nvSpPr>
          <p:cNvPr id="51318" name="Rectangle 118"/>
          <p:cNvSpPr>
            <a:spLocks noChangeArrowheads="1"/>
          </p:cNvSpPr>
          <p:nvPr/>
        </p:nvSpPr>
        <p:spPr bwMode="auto">
          <a:xfrm>
            <a:off x="341313" y="2168525"/>
            <a:ext cx="1081087" cy="3603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Wersja</a:t>
            </a:r>
          </a:p>
        </p:txBody>
      </p:sp>
      <p:sp>
        <p:nvSpPr>
          <p:cNvPr id="51320" name="Rectangle 120"/>
          <p:cNvSpPr>
            <a:spLocks noChangeArrowheads="1"/>
          </p:cNvSpPr>
          <p:nvPr/>
        </p:nvSpPr>
        <p:spPr bwMode="auto">
          <a:xfrm>
            <a:off x="1422400" y="2168525"/>
            <a:ext cx="1081088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 dirty="0">
                <a:latin typeface="+mn-lt"/>
              </a:rPr>
              <a:t>Dł. </a:t>
            </a:r>
            <a:r>
              <a:rPr lang="pl-PL" altLang="pl-PL" sz="2400" b="1" dirty="0" err="1">
                <a:latin typeface="+mn-lt"/>
              </a:rPr>
              <a:t>Nagł</a:t>
            </a:r>
            <a:r>
              <a:rPr lang="pl-PL" altLang="pl-PL" sz="2400" b="1" dirty="0">
                <a:latin typeface="+mn-lt"/>
              </a:rPr>
              <a:t>.</a:t>
            </a:r>
          </a:p>
        </p:txBody>
      </p:sp>
      <p:sp>
        <p:nvSpPr>
          <p:cNvPr id="51321" name="Rectangle 121"/>
          <p:cNvSpPr>
            <a:spLocks noChangeArrowheads="1"/>
          </p:cNvSpPr>
          <p:nvPr/>
        </p:nvSpPr>
        <p:spPr bwMode="auto">
          <a:xfrm>
            <a:off x="2501900" y="2168525"/>
            <a:ext cx="2159000" cy="360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Typ usługi</a:t>
            </a:r>
          </a:p>
        </p:txBody>
      </p:sp>
      <p:sp>
        <p:nvSpPr>
          <p:cNvPr id="51322" name="Rectangle 122"/>
          <p:cNvSpPr>
            <a:spLocks noChangeArrowheads="1"/>
          </p:cNvSpPr>
          <p:nvPr/>
        </p:nvSpPr>
        <p:spPr bwMode="auto">
          <a:xfrm>
            <a:off x="4664075" y="2168525"/>
            <a:ext cx="4318000" cy="36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Długość całkowita</a:t>
            </a:r>
          </a:p>
        </p:txBody>
      </p:sp>
      <p:sp>
        <p:nvSpPr>
          <p:cNvPr id="51323" name="Rectangle 123"/>
          <p:cNvSpPr>
            <a:spLocks noChangeArrowheads="1"/>
          </p:cNvSpPr>
          <p:nvPr/>
        </p:nvSpPr>
        <p:spPr bwMode="auto">
          <a:xfrm>
            <a:off x="341313" y="2528888"/>
            <a:ext cx="4318000" cy="360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Identyfikator</a:t>
            </a:r>
          </a:p>
        </p:txBody>
      </p:sp>
      <p:sp>
        <p:nvSpPr>
          <p:cNvPr id="51324" name="Rectangle 124"/>
          <p:cNvSpPr>
            <a:spLocks noChangeArrowheads="1"/>
          </p:cNvSpPr>
          <p:nvPr/>
        </p:nvSpPr>
        <p:spPr bwMode="auto">
          <a:xfrm>
            <a:off x="4662488" y="2528888"/>
            <a:ext cx="809625" cy="3603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Flagi</a:t>
            </a:r>
          </a:p>
        </p:txBody>
      </p:sp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5472113" y="2528888"/>
            <a:ext cx="3508375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Przesunięcie</a:t>
            </a:r>
          </a:p>
        </p:txBody>
      </p:sp>
      <p:sp>
        <p:nvSpPr>
          <p:cNvPr id="51326" name="Rectangle 126"/>
          <p:cNvSpPr>
            <a:spLocks noChangeArrowheads="1"/>
          </p:cNvSpPr>
          <p:nvPr/>
        </p:nvSpPr>
        <p:spPr bwMode="auto">
          <a:xfrm>
            <a:off x="341313" y="2889250"/>
            <a:ext cx="21590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Czas życia TTL</a:t>
            </a:r>
          </a:p>
        </p:txBody>
      </p:sp>
      <p:sp>
        <p:nvSpPr>
          <p:cNvPr id="51327" name="Rectangle 127"/>
          <p:cNvSpPr>
            <a:spLocks noChangeArrowheads="1"/>
          </p:cNvSpPr>
          <p:nvPr/>
        </p:nvSpPr>
        <p:spPr bwMode="auto">
          <a:xfrm>
            <a:off x="2501900" y="2889250"/>
            <a:ext cx="2159000" cy="3603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Protokół</a:t>
            </a:r>
          </a:p>
        </p:txBody>
      </p:sp>
      <p:sp>
        <p:nvSpPr>
          <p:cNvPr id="51328" name="Rectangle 128"/>
          <p:cNvSpPr>
            <a:spLocks noChangeArrowheads="1"/>
          </p:cNvSpPr>
          <p:nvPr/>
        </p:nvSpPr>
        <p:spPr bwMode="auto">
          <a:xfrm>
            <a:off x="4662488" y="2889250"/>
            <a:ext cx="4318000" cy="3603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Suma kontrola</a:t>
            </a:r>
          </a:p>
        </p:txBody>
      </p:sp>
      <p:sp>
        <p:nvSpPr>
          <p:cNvPr id="51329" name="Rectangle 129"/>
          <p:cNvSpPr>
            <a:spLocks noChangeArrowheads="1"/>
          </p:cNvSpPr>
          <p:nvPr/>
        </p:nvSpPr>
        <p:spPr bwMode="auto">
          <a:xfrm>
            <a:off x="341313" y="3249613"/>
            <a:ext cx="8637587" cy="360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Źródłowy adres IP</a:t>
            </a:r>
          </a:p>
        </p:txBody>
      </p:sp>
      <p:sp>
        <p:nvSpPr>
          <p:cNvPr id="51331" name="Rectangle 131"/>
          <p:cNvSpPr>
            <a:spLocks noChangeArrowheads="1"/>
          </p:cNvSpPr>
          <p:nvPr/>
        </p:nvSpPr>
        <p:spPr bwMode="auto">
          <a:xfrm>
            <a:off x="341313" y="3968750"/>
            <a:ext cx="7197725" cy="3603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Opcje</a:t>
            </a:r>
          </a:p>
        </p:txBody>
      </p:sp>
      <p:sp>
        <p:nvSpPr>
          <p:cNvPr id="51332" name="Rectangle 132"/>
          <p:cNvSpPr>
            <a:spLocks noChangeArrowheads="1"/>
          </p:cNvSpPr>
          <p:nvPr/>
        </p:nvSpPr>
        <p:spPr bwMode="auto">
          <a:xfrm>
            <a:off x="7542213" y="3968750"/>
            <a:ext cx="1439862" cy="360363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Uzupełn.</a:t>
            </a:r>
          </a:p>
        </p:txBody>
      </p:sp>
      <p:sp>
        <p:nvSpPr>
          <p:cNvPr id="51355" name="Rectangle 155"/>
          <p:cNvSpPr>
            <a:spLocks noChangeArrowheads="1"/>
          </p:cNvSpPr>
          <p:nvPr/>
        </p:nvSpPr>
        <p:spPr bwMode="auto">
          <a:xfrm rot="2700000">
            <a:off x="7497763" y="401478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56" name="Rectangle 156"/>
          <p:cNvSpPr>
            <a:spLocks noChangeArrowheads="1"/>
          </p:cNvSpPr>
          <p:nvPr/>
        </p:nvSpPr>
        <p:spPr bwMode="auto">
          <a:xfrm rot="2700000">
            <a:off x="7497763" y="405923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57" name="Rectangle 157"/>
          <p:cNvSpPr>
            <a:spLocks noChangeArrowheads="1"/>
          </p:cNvSpPr>
          <p:nvPr/>
        </p:nvSpPr>
        <p:spPr bwMode="auto">
          <a:xfrm rot="2700000">
            <a:off x="7497763" y="410368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58" name="Rectangle 158"/>
          <p:cNvSpPr>
            <a:spLocks noChangeArrowheads="1"/>
          </p:cNvSpPr>
          <p:nvPr/>
        </p:nvSpPr>
        <p:spPr bwMode="auto">
          <a:xfrm rot="2700000">
            <a:off x="7497763" y="414972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59" name="Rectangle 159"/>
          <p:cNvSpPr>
            <a:spLocks noChangeArrowheads="1"/>
          </p:cNvSpPr>
          <p:nvPr/>
        </p:nvSpPr>
        <p:spPr bwMode="auto">
          <a:xfrm rot="2700000">
            <a:off x="7497763" y="419417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60" name="Rectangle 160"/>
          <p:cNvSpPr>
            <a:spLocks noChangeArrowheads="1"/>
          </p:cNvSpPr>
          <p:nvPr/>
        </p:nvSpPr>
        <p:spPr bwMode="auto">
          <a:xfrm rot="2700000">
            <a:off x="7497763" y="423862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61" name="Rectangle 161"/>
          <p:cNvSpPr>
            <a:spLocks noChangeArrowheads="1"/>
          </p:cNvSpPr>
          <p:nvPr/>
        </p:nvSpPr>
        <p:spPr bwMode="auto">
          <a:xfrm rot="2700000">
            <a:off x="7497763" y="3968750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1330" name="Rectangle 130"/>
          <p:cNvSpPr>
            <a:spLocks noChangeArrowheads="1"/>
          </p:cNvSpPr>
          <p:nvPr/>
        </p:nvSpPr>
        <p:spPr bwMode="auto">
          <a:xfrm>
            <a:off x="341313" y="3608388"/>
            <a:ext cx="8637587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Docelowy adres IP</a:t>
            </a:r>
          </a:p>
        </p:txBody>
      </p:sp>
      <p:sp>
        <p:nvSpPr>
          <p:cNvPr id="51363" name="Text Box 163"/>
          <p:cNvSpPr txBox="1">
            <a:spLocks noChangeArrowheads="1"/>
          </p:cNvSpPr>
          <p:nvPr/>
        </p:nvSpPr>
        <p:spPr bwMode="auto">
          <a:xfrm>
            <a:off x="385763" y="464343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Numer wersji</a:t>
            </a:r>
            <a:r>
              <a:rPr lang="pl-PL" altLang="pl-PL" sz="2400">
                <a:latin typeface="+mn-lt"/>
              </a:rPr>
              <a:t> podaje numer wersji protokołu IP używanego przez nadawcę (np. IPv4, IPv6) </a:t>
            </a:r>
          </a:p>
        </p:txBody>
      </p:sp>
      <p:sp>
        <p:nvSpPr>
          <p:cNvPr id="51364" name="Text Box 164"/>
          <p:cNvSpPr txBox="1">
            <a:spLocks noChangeArrowheads="1"/>
          </p:cNvSpPr>
          <p:nvPr/>
        </p:nvSpPr>
        <p:spPr bwMode="auto">
          <a:xfrm>
            <a:off x="385763" y="4598988"/>
            <a:ext cx="8416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Długość nagłówka</a:t>
            </a:r>
            <a:r>
              <a:rPr lang="pl-PL" altLang="pl-PL" sz="2400">
                <a:latin typeface="+mn-lt"/>
              </a:rPr>
              <a:t> to wielkość nagłówka w 32 bitowych słowach, to pole jest wykorzystywane do określenia początku nagłówka protokołu wyższej warstwy</a:t>
            </a:r>
          </a:p>
        </p:txBody>
      </p:sp>
      <p:sp>
        <p:nvSpPr>
          <p:cNvPr id="51365" name="Text Box 165"/>
          <p:cNvSpPr txBox="1">
            <a:spLocks noChangeArrowheads="1"/>
          </p:cNvSpPr>
          <p:nvPr/>
        </p:nvSpPr>
        <p:spPr bwMode="auto">
          <a:xfrm>
            <a:off x="385763" y="4598988"/>
            <a:ext cx="8416925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Typ obsługi</a:t>
            </a:r>
            <a:r>
              <a:rPr lang="pl-PL" altLang="pl-PL" sz="2400" dirty="0">
                <a:latin typeface="+mn-lt"/>
              </a:rPr>
              <a:t> (ang. </a:t>
            </a:r>
            <a:r>
              <a:rPr lang="pl-PL" altLang="pl-PL" sz="2400" dirty="0" err="1">
                <a:latin typeface="+mn-lt"/>
              </a:rPr>
              <a:t>Type</a:t>
            </a:r>
            <a:r>
              <a:rPr lang="pl-PL" altLang="pl-PL" sz="2400" dirty="0">
                <a:latin typeface="+mn-lt"/>
              </a:rPr>
              <a:t> of Service) definiuje typ usług oferowanych przez IP. Pole jest ignorowane przez większość urządzeń w sieci. Wykorzystywane również jako DSCP (ang. </a:t>
            </a:r>
            <a:r>
              <a:rPr lang="pl-PL" altLang="pl-PL" sz="2400" i="1" dirty="0" err="1">
                <a:latin typeface="+mn-lt"/>
              </a:rPr>
              <a:t>Differentiated</a:t>
            </a:r>
            <a:r>
              <a:rPr lang="pl-PL" altLang="pl-PL" sz="2400" i="1" dirty="0">
                <a:latin typeface="+mn-lt"/>
              </a:rPr>
              <a:t> Services </a:t>
            </a:r>
            <a:r>
              <a:rPr lang="pl-PL" altLang="pl-PL" sz="2400" i="1" dirty="0" err="1">
                <a:latin typeface="+mn-lt"/>
              </a:rPr>
              <a:t>Code</a:t>
            </a:r>
            <a:r>
              <a:rPr lang="pl-PL" altLang="pl-PL" sz="2400" i="1" dirty="0">
                <a:latin typeface="+mn-lt"/>
              </a:rPr>
              <a:t> Point</a:t>
            </a:r>
            <a:r>
              <a:rPr lang="pl-PL" altLang="pl-PL" sz="2400" dirty="0">
                <a:latin typeface="+mn-lt"/>
              </a:rPr>
              <a:t>)</a:t>
            </a:r>
          </a:p>
        </p:txBody>
      </p:sp>
      <p:sp>
        <p:nvSpPr>
          <p:cNvPr id="51366" name="Text Box 166"/>
          <p:cNvSpPr txBox="1">
            <a:spLocks noChangeArrowheads="1"/>
          </p:cNvSpPr>
          <p:nvPr/>
        </p:nvSpPr>
        <p:spPr bwMode="auto">
          <a:xfrm>
            <a:off x="385763" y="459898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Długość całkowita</a:t>
            </a:r>
            <a:r>
              <a:rPr lang="pl-PL" altLang="pl-PL" sz="2400">
                <a:latin typeface="+mn-lt"/>
              </a:rPr>
              <a:t> określa całkowitą długość pakietu IP wraz z nagłówkiem w bajtach (maksymalnie 65535) </a:t>
            </a:r>
          </a:p>
        </p:txBody>
      </p:sp>
      <p:sp>
        <p:nvSpPr>
          <p:cNvPr id="51368" name="Text Box 168"/>
          <p:cNvSpPr txBox="1">
            <a:spLocks noChangeArrowheads="1"/>
          </p:cNvSpPr>
          <p:nvPr/>
        </p:nvSpPr>
        <p:spPr bwMode="auto">
          <a:xfrm>
            <a:off x="385763" y="459898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Identyfikator, flagi, przesunięcie</a:t>
            </a:r>
            <a:r>
              <a:rPr lang="pl-PL" altLang="pl-PL" sz="2400">
                <a:latin typeface="+mn-lt"/>
              </a:rPr>
              <a:t> służą do kontroli segmentacji pakietu, umożliwia przesyłanie pakietów podzielonych na części </a:t>
            </a:r>
          </a:p>
        </p:txBody>
      </p:sp>
      <p:sp>
        <p:nvSpPr>
          <p:cNvPr id="51369" name="Text Box 169"/>
          <p:cNvSpPr txBox="1">
            <a:spLocks noChangeArrowheads="1"/>
          </p:cNvSpPr>
          <p:nvPr/>
        </p:nvSpPr>
        <p:spPr bwMode="auto">
          <a:xfrm>
            <a:off x="385763" y="4595644"/>
            <a:ext cx="8416925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Czas życia TTL</a:t>
            </a:r>
            <a:r>
              <a:rPr lang="pl-PL" altLang="pl-PL" sz="2400" dirty="0">
                <a:latin typeface="+mn-lt"/>
              </a:rPr>
              <a:t> (ang. </a:t>
            </a:r>
            <a:r>
              <a:rPr lang="pl-PL" altLang="pl-PL" sz="2400" i="1" dirty="0">
                <a:latin typeface="+mn-lt"/>
              </a:rPr>
              <a:t>Time To Live</a:t>
            </a:r>
            <a:r>
              <a:rPr lang="pl-PL" altLang="pl-PL" sz="2400" dirty="0">
                <a:latin typeface="+mn-lt"/>
              </a:rPr>
              <a:t>) pomaga routerom mierzyć czas jaki pakiet pozostaje w sieci zmniejszając o 1 wartość tego pola po każdym kolejnym routerze. Kiedy TTL osiągnie wartość 0 pakiet jest usuwany z sieci </a:t>
            </a:r>
          </a:p>
        </p:txBody>
      </p:sp>
      <p:sp>
        <p:nvSpPr>
          <p:cNvPr id="51370" name="Text Box 170"/>
          <p:cNvSpPr txBox="1">
            <a:spLocks noChangeArrowheads="1"/>
          </p:cNvSpPr>
          <p:nvPr/>
        </p:nvSpPr>
        <p:spPr bwMode="auto">
          <a:xfrm>
            <a:off x="385763" y="459898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Protokół</a:t>
            </a:r>
            <a:r>
              <a:rPr lang="pl-PL" altLang="pl-PL" sz="2400">
                <a:latin typeface="+mn-lt"/>
              </a:rPr>
              <a:t> wskazuje na następny w hierarchii protokół zawarty w danym pakiecie IP</a:t>
            </a:r>
          </a:p>
        </p:txBody>
      </p:sp>
      <p:sp>
        <p:nvSpPr>
          <p:cNvPr id="51371" name="Text Box 171"/>
          <p:cNvSpPr txBox="1">
            <a:spLocks noChangeArrowheads="1"/>
          </p:cNvSpPr>
          <p:nvPr/>
        </p:nvSpPr>
        <p:spPr bwMode="auto">
          <a:xfrm>
            <a:off x="385763" y="459898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Suma kontrolna</a:t>
            </a:r>
            <a:r>
              <a:rPr lang="pl-PL" altLang="pl-PL" sz="2400">
                <a:latin typeface="+mn-lt"/>
              </a:rPr>
              <a:t> służy do kontroli poprawności nagłówka, kontrolą nie jest objęta część pakietu zawierająca dane </a:t>
            </a:r>
          </a:p>
        </p:txBody>
      </p:sp>
      <p:sp>
        <p:nvSpPr>
          <p:cNvPr id="51372" name="Text Box 172"/>
          <p:cNvSpPr txBox="1">
            <a:spLocks noChangeArrowheads="1"/>
          </p:cNvSpPr>
          <p:nvPr/>
        </p:nvSpPr>
        <p:spPr bwMode="auto">
          <a:xfrm>
            <a:off x="385763" y="4598988"/>
            <a:ext cx="84169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Adresy IP</a:t>
            </a:r>
            <a:r>
              <a:rPr lang="pl-PL" altLang="pl-PL" sz="2400" dirty="0">
                <a:latin typeface="+mn-lt"/>
              </a:rPr>
              <a:t> umożliwiają przesyłanie i odbieranie pakietów</a:t>
            </a:r>
          </a:p>
        </p:txBody>
      </p:sp>
      <p:sp>
        <p:nvSpPr>
          <p:cNvPr id="51373" name="Text Box 173"/>
          <p:cNvSpPr txBox="1">
            <a:spLocks noChangeArrowheads="1"/>
          </p:cNvSpPr>
          <p:nvPr/>
        </p:nvSpPr>
        <p:spPr bwMode="auto">
          <a:xfrm>
            <a:off x="385763" y="4653136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dirty="0">
                <a:latin typeface="+mn-lt"/>
              </a:rPr>
              <a:t>Na koniec nagłówka mogą być dołączone dodatkowe informacje (</a:t>
            </a:r>
            <a:r>
              <a:rPr lang="pl-PL" altLang="pl-PL" sz="2400" b="1" dirty="0">
                <a:latin typeface="+mn-lt"/>
              </a:rPr>
              <a:t>opcje</a:t>
            </a:r>
            <a:r>
              <a:rPr lang="pl-PL" altLang="pl-PL" sz="2400" dirty="0">
                <a:latin typeface="+mn-lt"/>
              </a:rPr>
              <a:t>), jednak ich długość musi być wielokrotnością 32 bitów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0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1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1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1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8" grpId="0" animBg="1"/>
      <p:bldP spid="51320" grpId="0" animBg="1"/>
      <p:bldP spid="51321" grpId="0" animBg="1"/>
      <p:bldP spid="51322" grpId="0" animBg="1"/>
      <p:bldP spid="51323" grpId="0" animBg="1"/>
      <p:bldP spid="51324" grpId="0" animBg="1"/>
      <p:bldP spid="51325" grpId="0" animBg="1"/>
      <p:bldP spid="51355" grpId="0" animBg="1"/>
      <p:bldP spid="51356" grpId="0" animBg="1"/>
      <p:bldP spid="51357" grpId="0" animBg="1"/>
      <p:bldP spid="51358" grpId="0" animBg="1"/>
      <p:bldP spid="51359" grpId="0" animBg="1"/>
      <p:bldP spid="51360" grpId="0" animBg="1"/>
      <p:bldP spid="51361" grpId="0" animBg="1"/>
      <p:bldP spid="51330" grpId="0" animBg="1"/>
      <p:bldP spid="51363" grpId="0" animBg="1"/>
      <p:bldP spid="51363" grpId="1" animBg="1"/>
      <p:bldP spid="51364" grpId="0" animBg="1"/>
      <p:bldP spid="51364" grpId="1" animBg="1"/>
      <p:bldP spid="51365" grpId="0" animBg="1"/>
      <p:bldP spid="51365" grpId="1" animBg="1"/>
      <p:bldP spid="51366" grpId="0" animBg="1"/>
      <p:bldP spid="51366" grpId="1" animBg="1"/>
      <p:bldP spid="51368" grpId="0" animBg="1"/>
      <p:bldP spid="51368" grpId="1" animBg="1"/>
      <p:bldP spid="51369" grpId="0" animBg="1"/>
      <p:bldP spid="51369" grpId="1" animBg="1"/>
      <p:bldP spid="51370" grpId="0" animBg="1"/>
      <p:bldP spid="51370" grpId="1" animBg="1"/>
      <p:bldP spid="51371" grpId="0" animBg="1"/>
      <p:bldP spid="51371" grpId="1" animBg="1"/>
      <p:bldP spid="51372" grpId="0" animBg="1"/>
      <p:bldP spid="51372" grpId="1" animBg="1"/>
      <p:bldP spid="51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Defragmentacja pakietu IP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Dla każdej sieci określany jest parametr </a:t>
            </a:r>
            <a:r>
              <a:rPr lang="pl-PL" altLang="pl-PL" sz="2400" b="1" dirty="0"/>
              <a:t>MTU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Maximum </a:t>
            </a:r>
            <a:r>
              <a:rPr lang="pl-PL" altLang="pl-PL" sz="2400" i="1" dirty="0" err="1"/>
              <a:t>Transmission</a:t>
            </a:r>
            <a:r>
              <a:rPr lang="pl-PL" altLang="pl-PL" sz="2400" i="1" dirty="0"/>
              <a:t> Unit</a:t>
            </a:r>
            <a:r>
              <a:rPr lang="pl-PL" altLang="pl-PL" sz="2400" dirty="0"/>
              <a:t>), który wskazuje maksymalny rozmiar pakietu IP, który może być przesłany w sieci bez fragmentacji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Jeżeli rozmiar pakietu IP </a:t>
            </a:r>
            <a:r>
              <a:rPr lang="pl-PL" altLang="pl-PL" sz="2400" b="1" dirty="0"/>
              <a:t>przekracza MTU</a:t>
            </a:r>
            <a:r>
              <a:rPr lang="pl-PL" altLang="pl-PL" sz="2400" dirty="0"/>
              <a:t> to pakiet jest </a:t>
            </a:r>
            <a:r>
              <a:rPr lang="pl-PL" altLang="pl-PL" sz="2400" b="1" dirty="0"/>
              <a:t>dzielony na fragmenty</a:t>
            </a:r>
            <a:r>
              <a:rPr lang="pl-PL" altLang="pl-PL" sz="2400" dirty="0"/>
              <a:t> o wielkości nie większej niż MTU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Każdy fragment jest przesyłany w </a:t>
            </a:r>
            <a:r>
              <a:rPr lang="pl-PL" altLang="pl-PL" sz="2400" b="1" dirty="0"/>
              <a:t>oddzielnym </a:t>
            </a:r>
            <a:r>
              <a:rPr lang="pl-PL" altLang="pl-PL" sz="2400" dirty="0"/>
              <a:t>pakiecie z odpowiednio ustawionym polem przesunięcia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 stronie odbierającej pierwotny pakiet jest </a:t>
            </a:r>
            <a:r>
              <a:rPr lang="pl-PL" altLang="pl-PL" sz="2400" b="1" dirty="0"/>
              <a:t>odtwarzany</a:t>
            </a:r>
            <a:r>
              <a:rPr lang="pl-PL" altLang="pl-PL" sz="2400" dirty="0"/>
              <a:t> z otrzymanych fragmentów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37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IPv6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Protokół</a:t>
            </a:r>
            <a:r>
              <a:rPr lang="pl-PL" altLang="pl-PL" sz="2400" b="1" dirty="0"/>
              <a:t> IPv6</a:t>
            </a:r>
            <a:r>
              <a:rPr lang="pl-PL" altLang="pl-PL" sz="2400" dirty="0"/>
              <a:t> to najnowsza wersja protokołu IP, będąca następcą IPv4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Pierwsze dokumenty RFC dotyczące IPv6 ukazały się w </a:t>
            </a:r>
            <a:r>
              <a:rPr lang="pl-PL" altLang="pl-PL" sz="2400" b="1" dirty="0"/>
              <a:t>1995</a:t>
            </a:r>
            <a:r>
              <a:rPr lang="pl-PL" altLang="pl-PL" sz="2400" dirty="0"/>
              <a:t> roku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Do stworzenia nowej wersji IP przyczynił się problem z </a:t>
            </a:r>
            <a:r>
              <a:rPr lang="pl-PL" altLang="pl-PL" sz="2400" b="1" dirty="0"/>
              <a:t>kończącą się ilością adresów</a:t>
            </a:r>
            <a:r>
              <a:rPr lang="pl-PL" altLang="pl-PL" sz="2400" dirty="0"/>
              <a:t> IPv4 oraz braki protokołu IPv4 w zakresie </a:t>
            </a:r>
            <a:r>
              <a:rPr lang="pl-PL" altLang="pl-PL" sz="2400" b="1" dirty="0"/>
              <a:t>bezpieczeństwa, konfiguracji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Adres IPv6 ma długość </a:t>
            </a:r>
            <a:r>
              <a:rPr lang="pl-PL" altLang="pl-PL" sz="2400" b="1" dirty="0"/>
              <a:t>128 bitów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Protokół IPv6 zawiera wsparcie dla wielu </a:t>
            </a:r>
            <a:r>
              <a:rPr lang="pl-PL" altLang="pl-PL" sz="2400" b="1" dirty="0"/>
              <a:t>nowych mechanizmów sieciowych</a:t>
            </a:r>
            <a:r>
              <a:rPr lang="pl-PL" altLang="pl-PL" sz="2400" dirty="0"/>
              <a:t> z zakresu bezpieczeństwa, </a:t>
            </a:r>
            <a:r>
              <a:rPr lang="pl-PL" altLang="pl-PL" sz="2400" dirty="0" err="1"/>
              <a:t>autokonfiguracji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Trudno określić kiedy nastąpi </a:t>
            </a:r>
            <a:r>
              <a:rPr lang="pl-PL" altLang="pl-PL" sz="2400" b="1" dirty="0"/>
              <a:t>pełne</a:t>
            </a:r>
            <a:r>
              <a:rPr lang="pl-PL" altLang="pl-PL" sz="2400" dirty="0"/>
              <a:t> </a:t>
            </a:r>
            <a:r>
              <a:rPr lang="pl-PL" altLang="pl-PL" sz="2400" b="1" dirty="0"/>
              <a:t>przejście</a:t>
            </a:r>
            <a:r>
              <a:rPr lang="pl-PL" altLang="pl-PL" sz="2400" dirty="0"/>
              <a:t> z IPv4 do IPv6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09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ICMP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Protokół IP </a:t>
            </a:r>
            <a:r>
              <a:rPr lang="pl-PL" altLang="pl-PL" sz="2400" b="1" dirty="0"/>
              <a:t>nie zawiera</a:t>
            </a:r>
            <a:r>
              <a:rPr lang="pl-PL" altLang="pl-PL" sz="2400" dirty="0"/>
              <a:t> żadnych mechanizmów umożliwiających </a:t>
            </a:r>
            <a:r>
              <a:rPr lang="pl-PL" altLang="pl-PL" sz="2400" b="1" dirty="0"/>
              <a:t>kontrolę</a:t>
            </a:r>
            <a:r>
              <a:rPr lang="pl-PL" altLang="pl-PL" sz="2400" dirty="0"/>
              <a:t> pracy sieci</a:t>
            </a:r>
          </a:p>
          <a:p>
            <a:pPr eaLnBrk="1" hangingPunct="1"/>
            <a:r>
              <a:rPr lang="pl-PL" altLang="pl-PL" sz="2400" dirty="0"/>
              <a:t>W celu realizacji tych mechanizmów opracowano protokół </a:t>
            </a:r>
            <a:r>
              <a:rPr lang="pl-PL" altLang="pl-PL" sz="2400" b="1" dirty="0"/>
              <a:t>ICMP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Internet Control Message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opisany w </a:t>
            </a:r>
            <a:r>
              <a:rPr lang="pl-PL" altLang="pl-PL" sz="2400" b="1" dirty="0"/>
              <a:t>RFC792</a:t>
            </a:r>
            <a:endParaRPr lang="pl-PL" altLang="pl-PL" dirty="0"/>
          </a:p>
          <a:p>
            <a:r>
              <a:rPr lang="pl-PL" altLang="pl-PL" sz="2400" dirty="0"/>
              <a:t>ICMP działa w warstwie </a:t>
            </a:r>
            <a:r>
              <a:rPr lang="pl-PL" altLang="pl-PL" sz="2400" b="1" dirty="0" err="1"/>
              <a:t>internetu</a:t>
            </a:r>
            <a:r>
              <a:rPr lang="pl-PL" altLang="pl-PL" sz="2400" dirty="0"/>
              <a:t> modelu TCP/IP (</a:t>
            </a:r>
            <a:r>
              <a:rPr lang="pl-PL" altLang="pl-PL" sz="2400" b="1" dirty="0"/>
              <a:t>sieciowej </a:t>
            </a:r>
            <a:r>
              <a:rPr lang="pl-PL" altLang="pl-PL" sz="2400" dirty="0"/>
              <a:t>modelu ISO/OSI)</a:t>
            </a:r>
          </a:p>
          <a:p>
            <a:pPr eaLnBrk="1" hangingPunct="1"/>
            <a:r>
              <a:rPr lang="pl-PL" altLang="pl-PL" sz="2400" dirty="0"/>
              <a:t>Komunikaty protokołu ICMP przesyłane są </a:t>
            </a:r>
            <a:r>
              <a:rPr lang="pl-PL" altLang="pl-PL" sz="2400" b="1" dirty="0"/>
              <a:t>wewnątrz</a:t>
            </a:r>
            <a:r>
              <a:rPr lang="pl-PL" altLang="pl-PL" sz="2400" dirty="0"/>
              <a:t> pakietów IP</a:t>
            </a:r>
          </a:p>
          <a:p>
            <a:pPr eaLnBrk="1" hangingPunct="1"/>
            <a:r>
              <a:rPr lang="pl-PL" altLang="pl-PL" sz="2400" dirty="0"/>
              <a:t>Protokół ICMP jest wykorzystywany przez programy </a:t>
            </a:r>
            <a:r>
              <a:rPr lang="pl-PL" altLang="pl-PL" sz="2400" b="1" dirty="0"/>
              <a:t>ping</a:t>
            </a:r>
            <a:r>
              <a:rPr lang="pl-PL" altLang="pl-PL" sz="2400" dirty="0"/>
              <a:t> oraz </a:t>
            </a:r>
            <a:r>
              <a:rPr lang="pl-PL" altLang="pl-PL" sz="2400" b="1" dirty="0" err="1"/>
              <a:t>traceroute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75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TCP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TCP (ang. </a:t>
            </a:r>
            <a:r>
              <a:rPr lang="pl-PL" altLang="pl-PL" sz="2400" i="1" dirty="0" err="1"/>
              <a:t>Transmission</a:t>
            </a:r>
            <a:r>
              <a:rPr lang="pl-PL" altLang="pl-PL" sz="2400" i="1" dirty="0"/>
              <a:t> Control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 to protokół zorientowany</a:t>
            </a:r>
            <a:r>
              <a:rPr lang="pl-PL" altLang="pl-PL" sz="2400" b="1" dirty="0"/>
              <a:t> połączeniowo</a:t>
            </a:r>
            <a:r>
              <a:rPr lang="pl-PL" altLang="pl-PL" sz="2400" dirty="0"/>
              <a:t> działający w warstwie transportowej modelu TCP/IP</a:t>
            </a:r>
          </a:p>
          <a:p>
            <a:pPr eaLnBrk="1" hangingPunct="1"/>
            <a:r>
              <a:rPr lang="pl-PL" altLang="pl-PL" sz="2400" dirty="0"/>
              <a:t>Został zdefiniowany w </a:t>
            </a:r>
            <a:r>
              <a:rPr lang="pl-PL" altLang="pl-PL" sz="2400" b="1" dirty="0"/>
              <a:t>RFC793</a:t>
            </a:r>
          </a:p>
          <a:p>
            <a:pPr eaLnBrk="1" hangingPunct="1"/>
            <a:r>
              <a:rPr lang="pl-PL" altLang="pl-PL" sz="2400" dirty="0"/>
              <a:t>Protokół TCP zapewnia </a:t>
            </a:r>
            <a:r>
              <a:rPr lang="pl-PL" altLang="pl-PL" sz="2400" b="1" dirty="0"/>
              <a:t>niezawodny</a:t>
            </a:r>
            <a:r>
              <a:rPr lang="pl-PL" altLang="pl-PL" sz="2400" dirty="0"/>
              <a:t> system transmisji –</a:t>
            </a:r>
            <a:r>
              <a:rPr lang="pl-PL" altLang="pl-PL" sz="2400" b="1" dirty="0"/>
              <a:t>umożliwia</a:t>
            </a:r>
            <a:r>
              <a:rPr lang="pl-PL" altLang="pl-PL" sz="2400" dirty="0"/>
              <a:t> sterowanie przepływem, potwierdzanie odbioru, zachowanie kolejności danych, kontrolę błędów, przeprowadzanie retransmisji</a:t>
            </a:r>
          </a:p>
          <a:p>
            <a:pPr eaLnBrk="1" hangingPunct="1"/>
            <a:r>
              <a:rPr lang="pl-PL" altLang="pl-PL" sz="2400" dirty="0"/>
              <a:t>Wiąże się to z dość </a:t>
            </a:r>
            <a:r>
              <a:rPr lang="pl-PL" altLang="pl-PL" sz="2400" b="1" dirty="0"/>
              <a:t>skomplikowanym i rozbudowanym</a:t>
            </a:r>
            <a:r>
              <a:rPr lang="pl-PL" altLang="pl-PL" sz="2400" dirty="0"/>
              <a:t> sposobem obsługi i </a:t>
            </a:r>
            <a:r>
              <a:rPr lang="pl-PL" altLang="pl-PL" sz="2400" b="1" dirty="0"/>
              <a:t>dużym nagłówkiem</a:t>
            </a:r>
            <a:r>
              <a:rPr lang="pl-PL" altLang="pl-PL" sz="2400" dirty="0"/>
              <a:t> pakietu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56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Wstęp</a:t>
            </a:r>
          </a:p>
          <a:p>
            <a:pPr eaLnBrk="1" hangingPunct="1"/>
            <a:r>
              <a:rPr lang="pl-PL" altLang="pl-PL" sz="2400" dirty="0"/>
              <a:t>Warstwy modelu TCP/IP</a:t>
            </a:r>
          </a:p>
          <a:p>
            <a:pPr eaLnBrk="1" hangingPunct="1"/>
            <a:r>
              <a:rPr lang="pl-PL" altLang="pl-PL" sz="2400" dirty="0"/>
              <a:t>Protokoły IP i ICMP</a:t>
            </a:r>
          </a:p>
          <a:p>
            <a:pPr eaLnBrk="1" hangingPunct="1"/>
            <a:r>
              <a:rPr lang="pl-PL" altLang="pl-PL" sz="2400" dirty="0"/>
              <a:t>Protokoły TCP i UDP</a:t>
            </a:r>
          </a:p>
          <a:p>
            <a:pPr eaLnBrk="1" hangingPunct="1"/>
            <a:r>
              <a:rPr lang="pl-PL" altLang="pl-PL" sz="2400" dirty="0"/>
              <a:t>Adresacja w protokole IP</a:t>
            </a:r>
          </a:p>
          <a:p>
            <a:pPr eaLnBrk="1" hangingPunct="1"/>
            <a:r>
              <a:rPr lang="pl-PL" altLang="pl-PL" sz="2400" dirty="0"/>
              <a:t>Protokoły warstwy aplikacji</a:t>
            </a:r>
          </a:p>
          <a:p>
            <a:pPr eaLnBrk="1" hangingPunct="1"/>
            <a:r>
              <a:rPr lang="pl-PL" altLang="pl-PL" sz="2400"/>
              <a:t>Podsumowanie</a:t>
            </a:r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59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Nagłówek TCP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41313" y="1539875"/>
            <a:ext cx="8637587" cy="26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200" dirty="0">
                <a:latin typeface="+mn-lt"/>
              </a:rPr>
              <a:t>                                          1                                        2                                        3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1313" y="1811338"/>
            <a:ext cx="8637587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>
                <a:latin typeface="+mn-lt"/>
              </a:rPr>
              <a:t>0  1  2  3  4  5  6  7  8  9  0  1  2  3  4  5  6  7  8  9  0  1  2  3  4  5  6  7  8  9  0  1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341313" y="1763713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1606" name="Line 6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7" name="Line 7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8" name="Line 8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9" name="Line 9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0" name="Line 10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1" name="Line 11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2" name="Line 12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3" name="Line 13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4" name="Line 14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5" name="Line 15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6" name="Line 16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7" name="Line 17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8" name="Line 18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19" name="Line 19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0" name="Line 20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1" name="Line 21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2" name="Line 22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3" name="Line 23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4" name="Line 24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5" name="Line 25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6" name="Line 26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7" name="Line 27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8" name="Line 28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29" name="Line 29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0" name="Line 30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1" name="Line 31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2" name="Line 32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3" name="Line 33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4" name="Line 34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5" name="Line 35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6" name="Line 36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7" name="Line 37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8" name="Line 38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39" name="Line 39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21510" name="Group 40"/>
          <p:cNvGrpSpPr>
            <a:grpSpLocks/>
          </p:cNvGrpSpPr>
          <p:nvPr/>
        </p:nvGrpSpPr>
        <p:grpSpPr bwMode="auto">
          <a:xfrm>
            <a:off x="341313" y="203358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1572" name="Line 41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3" name="Line 42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4" name="Line 43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5" name="Line 44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6" name="Line 45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7" name="Line 46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8" name="Line 47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9" name="Line 48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0" name="Line 49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1" name="Line 50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2" name="Line 51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3" name="Line 52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4" name="Line 53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5" name="Line 54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6" name="Line 55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7" name="Line 56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8" name="Line 57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89" name="Line 58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0" name="Line 59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1" name="Line 60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2" name="Line 61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3" name="Line 62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4" name="Line 63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5" name="Line 64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6" name="Line 65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7" name="Line 66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8" name="Line 67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99" name="Line 68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0" name="Line 69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1" name="Line 70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2" name="Line 71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3" name="Line 72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4" name="Line 73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605" name="Line 74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21511" name="Group 75"/>
          <p:cNvGrpSpPr>
            <a:grpSpLocks/>
          </p:cNvGrpSpPr>
          <p:nvPr/>
        </p:nvGrpSpPr>
        <p:grpSpPr bwMode="auto">
          <a:xfrm>
            <a:off x="341313" y="149383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1538" name="Line 76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39" name="Line 77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0" name="Line 78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1" name="Line 79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2" name="Line 80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3" name="Line 81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4" name="Line 82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5" name="Line 83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6" name="Line 84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7" name="Line 85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8" name="Line 86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49" name="Line 87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0" name="Line 88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1" name="Line 89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2" name="Line 90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3" name="Line 91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4" name="Line 92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5" name="Line 93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6" name="Line 94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7" name="Line 95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8" name="Line 96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59" name="Line 97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0" name="Line 98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1" name="Line 99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2" name="Line 100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3" name="Line 101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4" name="Line 102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5" name="Line 103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6" name="Line 104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7" name="Line 105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8" name="Line 106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69" name="Line 107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0" name="Line 108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1571" name="Line 109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sp>
        <p:nvSpPr>
          <p:cNvPr id="58482" name="Rectangle 114"/>
          <p:cNvSpPr>
            <a:spLocks noChangeArrowheads="1"/>
          </p:cNvSpPr>
          <p:nvPr/>
        </p:nvSpPr>
        <p:spPr bwMode="auto">
          <a:xfrm>
            <a:off x="341313" y="2168525"/>
            <a:ext cx="4318000" cy="36036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Port źródłowy</a:t>
            </a:r>
          </a:p>
        </p:txBody>
      </p:sp>
      <p:sp>
        <p:nvSpPr>
          <p:cNvPr id="58483" name="Rectangle 115"/>
          <p:cNvSpPr>
            <a:spLocks noChangeArrowheads="1"/>
          </p:cNvSpPr>
          <p:nvPr/>
        </p:nvSpPr>
        <p:spPr bwMode="auto">
          <a:xfrm>
            <a:off x="1422400" y="3248025"/>
            <a:ext cx="10795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Rezerwa</a:t>
            </a:r>
          </a:p>
        </p:txBody>
      </p:sp>
      <p:sp>
        <p:nvSpPr>
          <p:cNvPr id="58484" name="Rectangle 116"/>
          <p:cNvSpPr>
            <a:spLocks noChangeArrowheads="1"/>
          </p:cNvSpPr>
          <p:nvPr/>
        </p:nvSpPr>
        <p:spPr bwMode="auto">
          <a:xfrm>
            <a:off x="4664075" y="3248025"/>
            <a:ext cx="4318000" cy="360363"/>
          </a:xfrm>
          <a:prstGeom prst="rect">
            <a:avLst/>
          </a:prstGeom>
          <a:solidFill>
            <a:srgbClr val="0099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Okno</a:t>
            </a:r>
          </a:p>
        </p:txBody>
      </p:sp>
      <p:sp>
        <p:nvSpPr>
          <p:cNvPr id="58487" name="Rectangle 119"/>
          <p:cNvSpPr>
            <a:spLocks noChangeArrowheads="1"/>
          </p:cNvSpPr>
          <p:nvPr/>
        </p:nvSpPr>
        <p:spPr bwMode="auto">
          <a:xfrm>
            <a:off x="341313" y="3608388"/>
            <a:ext cx="4318000" cy="360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Suma kontrola</a:t>
            </a:r>
          </a:p>
        </p:txBody>
      </p:sp>
      <p:sp>
        <p:nvSpPr>
          <p:cNvPr id="58488" name="Rectangle 120"/>
          <p:cNvSpPr>
            <a:spLocks noChangeArrowheads="1"/>
          </p:cNvSpPr>
          <p:nvPr/>
        </p:nvSpPr>
        <p:spPr bwMode="auto">
          <a:xfrm>
            <a:off x="341313" y="2528888"/>
            <a:ext cx="8637587" cy="360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Numer sekwencyjny</a:t>
            </a:r>
          </a:p>
        </p:txBody>
      </p:sp>
      <p:sp>
        <p:nvSpPr>
          <p:cNvPr id="58489" name="Rectangle 121"/>
          <p:cNvSpPr>
            <a:spLocks noChangeArrowheads="1"/>
          </p:cNvSpPr>
          <p:nvPr/>
        </p:nvSpPr>
        <p:spPr bwMode="auto">
          <a:xfrm>
            <a:off x="341313" y="3968750"/>
            <a:ext cx="7197725" cy="360363"/>
          </a:xfrm>
          <a:prstGeom prst="rect">
            <a:avLst/>
          </a:prstGeom>
          <a:solidFill>
            <a:srgbClr val="B2B2B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Opcje</a:t>
            </a:r>
          </a:p>
        </p:txBody>
      </p:sp>
      <p:sp>
        <p:nvSpPr>
          <p:cNvPr id="58490" name="Rectangle 122"/>
          <p:cNvSpPr>
            <a:spLocks noChangeArrowheads="1"/>
          </p:cNvSpPr>
          <p:nvPr/>
        </p:nvSpPr>
        <p:spPr bwMode="auto">
          <a:xfrm>
            <a:off x="7542213" y="3968750"/>
            <a:ext cx="1439862" cy="360363"/>
          </a:xfrm>
          <a:prstGeom prst="rect">
            <a:avLst/>
          </a:prstGeom>
          <a:solidFill>
            <a:srgbClr val="DDDDDD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Uzupełn.</a:t>
            </a:r>
          </a:p>
        </p:txBody>
      </p:sp>
      <p:sp>
        <p:nvSpPr>
          <p:cNvPr id="58491" name="Rectangle 123"/>
          <p:cNvSpPr>
            <a:spLocks noChangeArrowheads="1"/>
          </p:cNvSpPr>
          <p:nvPr/>
        </p:nvSpPr>
        <p:spPr bwMode="auto">
          <a:xfrm rot="2700000">
            <a:off x="7497763" y="401478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2" name="Rectangle 124"/>
          <p:cNvSpPr>
            <a:spLocks noChangeArrowheads="1"/>
          </p:cNvSpPr>
          <p:nvPr/>
        </p:nvSpPr>
        <p:spPr bwMode="auto">
          <a:xfrm rot="2700000">
            <a:off x="7497763" y="405923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3" name="Rectangle 125"/>
          <p:cNvSpPr>
            <a:spLocks noChangeArrowheads="1"/>
          </p:cNvSpPr>
          <p:nvPr/>
        </p:nvSpPr>
        <p:spPr bwMode="auto">
          <a:xfrm rot="2700000">
            <a:off x="7497763" y="4103688"/>
            <a:ext cx="7143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4" name="Rectangle 126"/>
          <p:cNvSpPr>
            <a:spLocks noChangeArrowheads="1"/>
          </p:cNvSpPr>
          <p:nvPr/>
        </p:nvSpPr>
        <p:spPr bwMode="auto">
          <a:xfrm rot="2700000">
            <a:off x="7497763" y="414972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5" name="Rectangle 127"/>
          <p:cNvSpPr>
            <a:spLocks noChangeArrowheads="1"/>
          </p:cNvSpPr>
          <p:nvPr/>
        </p:nvSpPr>
        <p:spPr bwMode="auto">
          <a:xfrm rot="2700000">
            <a:off x="7497763" y="419417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6" name="Rectangle 128"/>
          <p:cNvSpPr>
            <a:spLocks noChangeArrowheads="1"/>
          </p:cNvSpPr>
          <p:nvPr/>
        </p:nvSpPr>
        <p:spPr bwMode="auto">
          <a:xfrm rot="2700000">
            <a:off x="7497763" y="4238625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7" name="Rectangle 129"/>
          <p:cNvSpPr>
            <a:spLocks noChangeArrowheads="1"/>
          </p:cNvSpPr>
          <p:nvPr/>
        </p:nvSpPr>
        <p:spPr bwMode="auto">
          <a:xfrm rot="2700000">
            <a:off x="7497763" y="3968750"/>
            <a:ext cx="7143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sz="2000">
              <a:latin typeface="+mn-lt"/>
            </a:endParaRPr>
          </a:p>
        </p:txBody>
      </p:sp>
      <p:sp>
        <p:nvSpPr>
          <p:cNvPr id="58498" name="Rectangle 130"/>
          <p:cNvSpPr>
            <a:spLocks noChangeArrowheads="1"/>
          </p:cNvSpPr>
          <p:nvPr/>
        </p:nvSpPr>
        <p:spPr bwMode="auto">
          <a:xfrm>
            <a:off x="341313" y="2887663"/>
            <a:ext cx="8637587" cy="360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Numer potwierdzenia</a:t>
            </a:r>
          </a:p>
        </p:txBody>
      </p:sp>
      <p:sp>
        <p:nvSpPr>
          <p:cNvPr id="58499" name="Text Box 131"/>
          <p:cNvSpPr txBox="1">
            <a:spLocks noChangeArrowheads="1"/>
          </p:cNvSpPr>
          <p:nvPr/>
        </p:nvSpPr>
        <p:spPr bwMode="auto">
          <a:xfrm>
            <a:off x="385763" y="5049838"/>
            <a:ext cx="8416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Port źródłowy</a:t>
            </a:r>
            <a:r>
              <a:rPr lang="pl-PL" altLang="pl-PL" sz="2400">
                <a:latin typeface="+mn-lt"/>
              </a:rPr>
              <a:t> oraz </a:t>
            </a:r>
            <a:r>
              <a:rPr lang="pl-PL" altLang="pl-PL" sz="2400" b="1">
                <a:latin typeface="+mn-lt"/>
              </a:rPr>
              <a:t>port docelowy</a:t>
            </a:r>
            <a:r>
              <a:rPr lang="pl-PL" altLang="pl-PL" sz="2400">
                <a:latin typeface="+mn-lt"/>
              </a:rPr>
              <a:t> zawierają numery portów procesów aplikacyjnych wysyłających oraz odbierających dane korzystających z usług TCP</a:t>
            </a:r>
          </a:p>
        </p:txBody>
      </p:sp>
      <p:sp>
        <p:nvSpPr>
          <p:cNvPr id="58500" name="Text Box 132"/>
          <p:cNvSpPr txBox="1">
            <a:spLocks noChangeArrowheads="1"/>
          </p:cNvSpPr>
          <p:nvPr/>
        </p:nvSpPr>
        <p:spPr bwMode="auto">
          <a:xfrm>
            <a:off x="430213" y="504983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Numer sekwencyjny</a:t>
            </a:r>
            <a:r>
              <a:rPr lang="pl-PL" altLang="pl-PL" sz="2400">
                <a:latin typeface="+mn-lt"/>
              </a:rPr>
              <a:t> zawiera numer pierwszego bajta w segmencie</a:t>
            </a:r>
          </a:p>
        </p:txBody>
      </p:sp>
      <p:sp>
        <p:nvSpPr>
          <p:cNvPr id="58502" name="Text Box 134"/>
          <p:cNvSpPr txBox="1">
            <a:spLocks noChangeArrowheads="1"/>
          </p:cNvSpPr>
          <p:nvPr/>
        </p:nvSpPr>
        <p:spPr bwMode="auto">
          <a:xfrm>
            <a:off x="385763" y="5072063"/>
            <a:ext cx="8416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Numer potwierdzenia</a:t>
            </a:r>
            <a:r>
              <a:rPr lang="pl-PL" altLang="pl-PL" sz="2400">
                <a:latin typeface="+mn-lt"/>
              </a:rPr>
              <a:t> zawiera numer sekwencyjny następnego oczekiwanego bajtu po stronie odbiorczej, jednocześnie potwierdza poprawne odebranie poprzednich bajtów </a:t>
            </a:r>
          </a:p>
        </p:txBody>
      </p:sp>
      <p:sp>
        <p:nvSpPr>
          <p:cNvPr id="58503" name="Text Box 135"/>
          <p:cNvSpPr txBox="1">
            <a:spLocks noChangeArrowheads="1"/>
          </p:cNvSpPr>
          <p:nvPr/>
        </p:nvSpPr>
        <p:spPr bwMode="auto">
          <a:xfrm>
            <a:off x="385763" y="504983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>
                <a:latin typeface="+mn-lt"/>
              </a:rPr>
              <a:t>Pole</a:t>
            </a:r>
            <a:r>
              <a:rPr lang="pl-PL" altLang="pl-PL" sz="2400" b="1">
                <a:latin typeface="+mn-lt"/>
              </a:rPr>
              <a:t> znaczniki </a:t>
            </a:r>
            <a:r>
              <a:rPr lang="pl-PL" altLang="pl-PL" sz="2400">
                <a:latin typeface="+mn-lt"/>
              </a:rPr>
              <a:t>zawiera bitowe flagi dotyczące dodatkowych informacji/poleceń dotyczących danego pakietu</a:t>
            </a:r>
          </a:p>
        </p:txBody>
      </p:sp>
      <p:sp>
        <p:nvSpPr>
          <p:cNvPr id="58505" name="Text Box 137"/>
          <p:cNvSpPr txBox="1">
            <a:spLocks noChangeArrowheads="1"/>
          </p:cNvSpPr>
          <p:nvPr/>
        </p:nvSpPr>
        <p:spPr bwMode="auto">
          <a:xfrm>
            <a:off x="385763" y="5049838"/>
            <a:ext cx="84169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Okno</a:t>
            </a:r>
            <a:r>
              <a:rPr lang="pl-PL" altLang="pl-PL" sz="2400">
                <a:latin typeface="+mn-lt"/>
              </a:rPr>
              <a:t> określa liczbę bajtów jaką może zaakceptować odbiorca </a:t>
            </a:r>
          </a:p>
        </p:txBody>
      </p:sp>
      <p:sp>
        <p:nvSpPr>
          <p:cNvPr id="58509" name="Rectangle 141"/>
          <p:cNvSpPr>
            <a:spLocks noChangeArrowheads="1"/>
          </p:cNvSpPr>
          <p:nvPr/>
        </p:nvSpPr>
        <p:spPr bwMode="auto">
          <a:xfrm>
            <a:off x="4664075" y="2168525"/>
            <a:ext cx="4318000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Port docelowy</a:t>
            </a:r>
          </a:p>
        </p:txBody>
      </p:sp>
      <p:sp>
        <p:nvSpPr>
          <p:cNvPr id="58512" name="Rectangle 144"/>
          <p:cNvSpPr>
            <a:spLocks noChangeArrowheads="1"/>
          </p:cNvSpPr>
          <p:nvPr/>
        </p:nvSpPr>
        <p:spPr bwMode="auto">
          <a:xfrm>
            <a:off x="341313" y="3249613"/>
            <a:ext cx="1081087" cy="36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 dirty="0">
                <a:latin typeface="+mn-lt"/>
              </a:rPr>
              <a:t>Dł. </a:t>
            </a:r>
            <a:r>
              <a:rPr lang="pl-PL" altLang="pl-PL" sz="2400" b="1" dirty="0" err="1">
                <a:latin typeface="+mn-lt"/>
              </a:rPr>
              <a:t>Nagł</a:t>
            </a:r>
            <a:r>
              <a:rPr lang="pl-PL" altLang="pl-PL" sz="2400" b="1" dirty="0">
                <a:latin typeface="+mn-lt"/>
              </a:rPr>
              <a:t>.</a:t>
            </a:r>
          </a:p>
        </p:txBody>
      </p:sp>
      <p:sp>
        <p:nvSpPr>
          <p:cNvPr id="58501" name="Text Box 133"/>
          <p:cNvSpPr txBox="1">
            <a:spLocks noChangeArrowheads="1"/>
          </p:cNvSpPr>
          <p:nvPr/>
        </p:nvSpPr>
        <p:spPr bwMode="auto">
          <a:xfrm>
            <a:off x="385763" y="5049838"/>
            <a:ext cx="84169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Długość nagłówka</a:t>
            </a:r>
            <a:r>
              <a:rPr lang="pl-PL" altLang="pl-PL" sz="2400">
                <a:latin typeface="+mn-lt"/>
              </a:rPr>
              <a:t> wielkość nagłówka w 32 bitowych słowach </a:t>
            </a:r>
          </a:p>
        </p:txBody>
      </p:sp>
      <p:sp>
        <p:nvSpPr>
          <p:cNvPr id="58513" name="Rectangle 145"/>
          <p:cNvSpPr>
            <a:spLocks noChangeArrowheads="1"/>
          </p:cNvSpPr>
          <p:nvPr/>
        </p:nvSpPr>
        <p:spPr bwMode="auto">
          <a:xfrm>
            <a:off x="2503488" y="3249613"/>
            <a:ext cx="2159000" cy="360362"/>
          </a:xfrm>
          <a:prstGeom prst="rect">
            <a:avLst/>
          </a:prstGeom>
          <a:solidFill>
            <a:srgbClr val="66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Znaczniki</a:t>
            </a:r>
          </a:p>
        </p:txBody>
      </p:sp>
      <p:sp>
        <p:nvSpPr>
          <p:cNvPr id="58506" name="Text Box 138"/>
          <p:cNvSpPr txBox="1">
            <a:spLocks noChangeArrowheads="1"/>
          </p:cNvSpPr>
          <p:nvPr/>
        </p:nvSpPr>
        <p:spPr bwMode="auto">
          <a:xfrm>
            <a:off x="385763" y="5049838"/>
            <a:ext cx="84169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Suma kontrolna</a:t>
            </a:r>
            <a:r>
              <a:rPr lang="pl-PL" altLang="pl-PL" sz="2400" dirty="0">
                <a:latin typeface="+mn-lt"/>
              </a:rPr>
              <a:t> służy do kontroli poprawności całego pakietu</a:t>
            </a:r>
          </a:p>
        </p:txBody>
      </p:sp>
      <p:sp>
        <p:nvSpPr>
          <p:cNvPr id="58514" name="Rectangle 146"/>
          <p:cNvSpPr>
            <a:spLocks noChangeArrowheads="1"/>
          </p:cNvSpPr>
          <p:nvPr/>
        </p:nvSpPr>
        <p:spPr bwMode="auto">
          <a:xfrm>
            <a:off x="4664075" y="3608388"/>
            <a:ext cx="4318000" cy="360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Wskaźnik priorytetu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2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8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8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8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8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82" grpId="0" animBg="1"/>
      <p:bldP spid="58483" grpId="0" animBg="1"/>
      <p:bldP spid="58484" grpId="0" animBg="1"/>
      <p:bldP spid="58491" grpId="0" animBg="1"/>
      <p:bldP spid="58492" grpId="0" animBg="1"/>
      <p:bldP spid="58493" grpId="0" animBg="1"/>
      <p:bldP spid="58494" grpId="0" animBg="1"/>
      <p:bldP spid="58495" grpId="0" animBg="1"/>
      <p:bldP spid="58496" grpId="0" animBg="1"/>
      <p:bldP spid="58497" grpId="0" animBg="1"/>
      <p:bldP spid="58498" grpId="0" animBg="1"/>
      <p:bldP spid="58499" grpId="0" animBg="1"/>
      <p:bldP spid="58499" grpId="1" animBg="1"/>
      <p:bldP spid="58500" grpId="0" animBg="1"/>
      <p:bldP spid="58500" grpId="1" animBg="1"/>
      <p:bldP spid="58502" grpId="0" animBg="1"/>
      <p:bldP spid="58502" grpId="1" animBg="1"/>
      <p:bldP spid="58503" grpId="0" animBg="1"/>
      <p:bldP spid="58503" grpId="1" animBg="1"/>
      <p:bldP spid="58505" grpId="0" animBg="1"/>
      <p:bldP spid="58505" grpId="1" animBg="1"/>
      <p:bldP spid="58509" grpId="0" animBg="1"/>
      <p:bldP spid="58512" grpId="0" animBg="1"/>
      <p:bldP spid="58501" grpId="0" animBg="1"/>
      <p:bldP spid="58501" grpId="1" animBg="1"/>
      <p:bldP spid="58513" grpId="0" animBg="1"/>
      <p:bldP spid="58506" grpId="0" animBg="1"/>
      <p:bldP spid="5850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Znaczniki TCP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UGR</a:t>
            </a:r>
            <a:r>
              <a:rPr lang="pl-PL" altLang="pl-PL" sz="2400" dirty="0"/>
              <a:t> wskazuje na ważność pola wskaźnik pilności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ACK</a:t>
            </a:r>
            <a:r>
              <a:rPr lang="pl-PL" altLang="pl-PL" sz="2400" dirty="0"/>
              <a:t> wskazuje na ważność pola numer potwierdzenia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PSH</a:t>
            </a:r>
            <a:r>
              <a:rPr lang="pl-PL" altLang="pl-PL" sz="2400" dirty="0"/>
              <a:t> wskazuje na działanie funkcji wymuszającej wysyłanie segmentu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RST</a:t>
            </a:r>
            <a:r>
              <a:rPr lang="pl-PL" altLang="pl-PL" sz="2400" dirty="0"/>
              <a:t> powoduje przywrócenie stanu początkowego (wyzerowanie) połączenia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SYN</a:t>
            </a:r>
            <a:r>
              <a:rPr lang="pl-PL" altLang="pl-PL" sz="2400" dirty="0"/>
              <a:t> wskazuje, że w polu numer sekwencyjny umieszczony jest inicjujący numer sekwencyjny INS. Jest on przeznaczony do synchronizacji numerów sekwencyjnych w fazie ustanowienia połączenia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FIN</a:t>
            </a:r>
            <a:r>
              <a:rPr lang="pl-PL" altLang="pl-PL" sz="2400" dirty="0"/>
              <a:t>	wskazuje, że nadawca nie ma nic więcej do nadania. Jest on traktowany jako sygnał końca danych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47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Połączenie TCP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37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Do nawiązania połączenia TCP wykorzystywana jest procedura </a:t>
            </a:r>
            <a:r>
              <a:rPr lang="pl-PL" altLang="pl-PL" sz="2400" b="1" i="1" dirty="0" err="1"/>
              <a:t>three-way</a:t>
            </a:r>
            <a:r>
              <a:rPr lang="pl-PL" altLang="pl-PL" sz="2400" b="1" i="1" dirty="0"/>
              <a:t> </a:t>
            </a:r>
            <a:r>
              <a:rPr lang="pl-PL" altLang="pl-PL" sz="2400" b="1" i="1" dirty="0" err="1"/>
              <a:t>handshake</a:t>
            </a:r>
            <a:endParaRPr lang="pl-PL" altLang="pl-PL" sz="2400" b="1" i="1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Host inicjujący połączenie wysyła pakiet zawierający segment TCP z ustawioną w polu znaczniki </a:t>
            </a:r>
            <a:r>
              <a:rPr lang="pl-PL" altLang="pl-PL" sz="2400" b="1" dirty="0"/>
              <a:t>flagą SYN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Host odbierający połączenie, jeśli zechce je obsłużyć, odsyła pakiet z ustawionymi </a:t>
            </a:r>
            <a:r>
              <a:rPr lang="pl-PL" altLang="pl-PL" sz="2400" b="1" dirty="0"/>
              <a:t>flagami SYN i ACK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Następnie host rozpoczynający transmisję wysyła pierwszą porcję danych z ustawioną </a:t>
            </a:r>
            <a:r>
              <a:rPr lang="pl-PL" altLang="pl-PL" sz="2400" b="1" dirty="0"/>
              <a:t>flagę ACK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Jeśli host odbierający połączenie nie chce lub nie może odebrać połączenia odpowiada pakietem z ustawioną </a:t>
            </a:r>
            <a:r>
              <a:rPr lang="pl-PL" altLang="pl-PL" sz="2400" b="1" dirty="0"/>
              <a:t>flagą RST</a:t>
            </a:r>
            <a:endParaRPr lang="pl-PL" altLang="pl-PL" sz="2400" dirty="0"/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Zakończenie połączenia polega na wysłaniu </a:t>
            </a:r>
            <a:r>
              <a:rPr lang="pl-PL" altLang="pl-PL" sz="2400" b="1" dirty="0"/>
              <a:t>flagi FIN</a:t>
            </a:r>
            <a:r>
              <a:rPr lang="pl-PL" altLang="pl-PL" sz="24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77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Three-way handshaking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1936750" y="1989138"/>
            <a:ext cx="0" cy="4005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6913563" y="1989138"/>
            <a:ext cx="1587" cy="40497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1754188" y="1538288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800" b="1">
                <a:solidFill>
                  <a:srgbClr val="FF0066"/>
                </a:solidFill>
                <a:latin typeface="+mn-lt"/>
              </a:rPr>
              <a:t>A</a:t>
            </a:r>
          </a:p>
        </p:txBody>
      </p:sp>
      <p:sp>
        <p:nvSpPr>
          <p:cNvPr id="24582" name="Text Box 12"/>
          <p:cNvSpPr txBox="1">
            <a:spLocks noChangeArrowheads="1"/>
          </p:cNvSpPr>
          <p:nvPr/>
        </p:nvSpPr>
        <p:spPr bwMode="auto">
          <a:xfrm>
            <a:off x="6734175" y="1538288"/>
            <a:ext cx="3866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800" b="1">
                <a:solidFill>
                  <a:srgbClr val="FF0066"/>
                </a:solidFill>
                <a:latin typeface="+mn-lt"/>
              </a:rPr>
              <a:t>B</a:t>
            </a:r>
          </a:p>
        </p:txBody>
      </p:sp>
      <p:sp>
        <p:nvSpPr>
          <p:cNvPr id="24583" name="Line 13"/>
          <p:cNvSpPr>
            <a:spLocks noChangeShapeType="1"/>
          </p:cNvSpPr>
          <p:nvPr/>
        </p:nvSpPr>
        <p:spPr bwMode="auto">
          <a:xfrm>
            <a:off x="207963" y="2214563"/>
            <a:ext cx="0" cy="3689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24584" name="Text Box 14"/>
          <p:cNvSpPr txBox="1">
            <a:spLocks noChangeArrowheads="1"/>
          </p:cNvSpPr>
          <p:nvPr/>
        </p:nvSpPr>
        <p:spPr bwMode="auto">
          <a:xfrm rot="-5400000">
            <a:off x="-232017" y="3622645"/>
            <a:ext cx="6148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czas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59150" y="2371725"/>
            <a:ext cx="2647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&lt;SEQ=100&gt;&lt;CTL=SYN&gt; </a:t>
            </a:r>
            <a:r>
              <a:rPr lang="pl-PL" altLang="pl-PL" b="1">
                <a:latin typeface="+mn-lt"/>
                <a:sym typeface="Wingdings" pitchFamily="2" charset="2"/>
              </a:rPr>
              <a:t></a:t>
            </a:r>
            <a:r>
              <a:rPr lang="pl-PL" altLang="pl-PL" b="1">
                <a:latin typeface="+mn-lt"/>
              </a:rPr>
              <a:t> 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1935163" y="2573338"/>
            <a:ext cx="4976812" cy="315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pic>
        <p:nvPicPr>
          <p:cNvPr id="24587" name="Picture 28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6072188"/>
            <a:ext cx="9001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9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0" y="6072188"/>
            <a:ext cx="9001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639763" y="1943100"/>
            <a:ext cx="10510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CLOSED 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7092950" y="1936750"/>
            <a:ext cx="945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LISTEN 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385763" y="2393950"/>
            <a:ext cx="13186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SYN-SENT  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7065963" y="2701925"/>
            <a:ext cx="1742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SYN-RECEIVED </a:t>
            </a:r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 flipV="1">
            <a:off x="1916113" y="3384550"/>
            <a:ext cx="4995862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7046913" y="3203575"/>
            <a:ext cx="1742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SYN-RECEIVED </a:t>
            </a:r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2032000" y="3159125"/>
            <a:ext cx="4178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  <a:sym typeface="Wingdings" pitchFamily="2" charset="2"/>
              </a:rPr>
              <a:t> </a:t>
            </a:r>
            <a:r>
              <a:rPr lang="pl-PL" altLang="pl-PL" b="1">
                <a:latin typeface="+mn-lt"/>
              </a:rPr>
              <a:t>&lt;SEQ=300&gt;&lt;ACK=101&gt;&lt;CTL=SYN,ACK&gt; 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06375" y="3533775"/>
            <a:ext cx="1723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ESTABLISHED   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206375" y="4149725"/>
            <a:ext cx="1723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ESTABLISHED   </a:t>
            </a:r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1962150" y="4329113"/>
            <a:ext cx="4949825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2711450" y="4103688"/>
            <a:ext cx="3685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&lt;SEQ=101&gt;&lt;ACK=301&gt;&lt;CTL=ACK&gt;</a:t>
            </a:r>
            <a:r>
              <a:rPr lang="pl-PL" altLang="pl-PL">
                <a:latin typeface="+mn-lt"/>
              </a:rPr>
              <a:t> </a:t>
            </a:r>
            <a:r>
              <a:rPr lang="pl-PL" altLang="pl-PL" b="1">
                <a:latin typeface="+mn-lt"/>
                <a:sym typeface="Wingdings" pitchFamily="2" charset="2"/>
              </a:rPr>
              <a:t></a:t>
            </a:r>
            <a:endParaRPr lang="pl-PL" altLang="pl-PL" b="1">
              <a:latin typeface="+mn-lt"/>
            </a:endParaRP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7048500" y="4457700"/>
            <a:ext cx="16655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ESTABLISHED  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7048500" y="4906963"/>
            <a:ext cx="16655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ESTABLISHED  </a:t>
            </a:r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1916113" y="5184775"/>
            <a:ext cx="4995862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/>
          </a:p>
        </p:txBody>
      </p:sp>
      <p:sp>
        <p:nvSpPr>
          <p:cNvPr id="61487" name="Text Box 47"/>
          <p:cNvSpPr txBox="1">
            <a:spLocks noChangeArrowheads="1"/>
          </p:cNvSpPr>
          <p:nvPr/>
        </p:nvSpPr>
        <p:spPr bwMode="auto">
          <a:xfrm>
            <a:off x="2006600" y="4937125"/>
            <a:ext cx="4466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  <a:sym typeface="Wingdings" pitchFamily="2" charset="2"/>
              </a:rPr>
              <a:t> </a:t>
            </a:r>
            <a:r>
              <a:rPr lang="pl-PL" altLang="pl-PL" b="1">
                <a:latin typeface="+mn-lt"/>
              </a:rPr>
              <a:t>&lt;SEQ=101&gt;&lt;ACK=301&gt;&lt;CTL=ACK&gt;&lt;DATA&gt;</a:t>
            </a:r>
            <a:r>
              <a:rPr lang="pl-PL" altLang="pl-PL">
                <a:latin typeface="+mn-lt"/>
              </a:rPr>
              <a:t> </a:t>
            </a:r>
          </a:p>
        </p:txBody>
      </p:sp>
      <p:sp>
        <p:nvSpPr>
          <p:cNvPr id="61488" name="Text Box 48"/>
          <p:cNvSpPr txBox="1">
            <a:spLocks noChangeArrowheads="1"/>
          </p:cNvSpPr>
          <p:nvPr/>
        </p:nvSpPr>
        <p:spPr bwMode="auto">
          <a:xfrm>
            <a:off x="206375" y="5311775"/>
            <a:ext cx="1723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000">
                <a:latin typeface="+mn-lt"/>
              </a:rPr>
              <a:t>ESTABLISHED  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18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5" grpId="0"/>
      <p:bldP spid="61456" grpId="0" animBg="1"/>
      <p:bldP spid="61473" grpId="0"/>
      <p:bldP spid="61473" grpId="1"/>
      <p:bldP spid="61474" grpId="0"/>
      <p:bldP spid="61474" grpId="1"/>
      <p:bldP spid="61475" grpId="0"/>
      <p:bldP spid="61475" grpId="1"/>
      <p:bldP spid="61476" grpId="0"/>
      <p:bldP spid="61476" grpId="1"/>
      <p:bldP spid="61477" grpId="0" animBg="1"/>
      <p:bldP spid="61478" grpId="0"/>
      <p:bldP spid="61478" grpId="1"/>
      <p:bldP spid="61479" grpId="0"/>
      <p:bldP spid="61480" grpId="0"/>
      <p:bldP spid="61480" grpId="1"/>
      <p:bldP spid="61481" grpId="0"/>
      <p:bldP spid="61481" grpId="1"/>
      <p:bldP spid="61482" grpId="0" animBg="1"/>
      <p:bldP spid="61483" grpId="0"/>
      <p:bldP spid="61484" grpId="0"/>
      <p:bldP spid="61484" grpId="1"/>
      <p:bldP spid="61485" grpId="0"/>
      <p:bldP spid="61486" grpId="0" animBg="1"/>
      <p:bldP spid="61487" grpId="0"/>
      <p:bldP spid="614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Mechanizm okna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Mechanizm przesuwającego się okna (ang. </a:t>
            </a:r>
            <a:r>
              <a:rPr lang="pl-PL" altLang="pl-PL" sz="2400" i="1" dirty="0" err="1"/>
              <a:t>sliding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window</a:t>
            </a:r>
            <a:r>
              <a:rPr lang="pl-PL" altLang="pl-PL" sz="2400" dirty="0"/>
              <a:t>) jest używany w TCP do </a:t>
            </a:r>
            <a:r>
              <a:rPr lang="pl-PL" altLang="pl-PL" sz="2400" b="1" dirty="0"/>
              <a:t>kontroli przepływu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Rozmiar okna</a:t>
            </a:r>
            <a:r>
              <a:rPr lang="pl-PL" altLang="pl-PL" sz="2400" dirty="0"/>
              <a:t> określa ilość danych, które nadawca może </a:t>
            </a:r>
            <a:r>
              <a:rPr lang="pl-PL" altLang="pl-PL" sz="2400" b="1" dirty="0"/>
              <a:t>wysłać bez potwierdzenia</a:t>
            </a:r>
            <a:r>
              <a:rPr lang="pl-PL" altLang="pl-PL" sz="2400" dirty="0"/>
              <a:t> odbioru od odbiorcy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 otrzymaniu </a:t>
            </a:r>
            <a:r>
              <a:rPr lang="pl-PL" altLang="pl-PL" sz="2400" b="1" dirty="0"/>
              <a:t>pozytywnego potwierdzenia</a:t>
            </a:r>
            <a:r>
              <a:rPr lang="pl-PL" altLang="pl-PL" sz="2400" dirty="0"/>
              <a:t> nadawca może </a:t>
            </a:r>
            <a:r>
              <a:rPr lang="pl-PL" altLang="pl-PL" sz="2400" b="1" dirty="0"/>
              <a:t>wysłać kolejne dane aż</a:t>
            </a:r>
            <a:r>
              <a:rPr lang="pl-PL" altLang="pl-PL" sz="2400" dirty="0"/>
              <a:t> </a:t>
            </a:r>
            <a:r>
              <a:rPr lang="pl-PL" altLang="pl-PL" sz="2400" b="1" dirty="0"/>
              <a:t>do limitu</a:t>
            </a:r>
            <a:r>
              <a:rPr lang="pl-PL" altLang="pl-PL" sz="2400" dirty="0"/>
              <a:t> wskazanego przez rozmiar okna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Brak otrzymania potwierdzenia w </a:t>
            </a:r>
            <a:r>
              <a:rPr lang="pl-PL" altLang="pl-PL" sz="2400" b="1" dirty="0"/>
              <a:t>określonym czasie</a:t>
            </a:r>
            <a:r>
              <a:rPr lang="pl-PL" altLang="pl-PL" sz="2400" dirty="0"/>
              <a:t> powoduje</a:t>
            </a:r>
            <a:r>
              <a:rPr lang="pl-PL" altLang="pl-PL" sz="2400" b="1" dirty="0"/>
              <a:t> retransmisje</a:t>
            </a:r>
            <a:r>
              <a:rPr lang="pl-PL" altLang="pl-PL" sz="2400" dirty="0"/>
              <a:t> danych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Potwierdzenie </a:t>
            </a:r>
            <a:r>
              <a:rPr lang="pl-PL" altLang="pl-PL" sz="2400" b="1" dirty="0"/>
              <a:t>negatywne </a:t>
            </a:r>
            <a:r>
              <a:rPr lang="pl-PL" altLang="pl-PL" sz="2400" dirty="0"/>
              <a:t>(np. z powodu błędu w danych) również prowadzi do </a:t>
            </a:r>
            <a:r>
              <a:rPr lang="pl-PL" altLang="pl-PL" sz="2400" b="1" dirty="0"/>
              <a:t>retransmisji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Opracowano </a:t>
            </a:r>
            <a:r>
              <a:rPr lang="pl-PL" altLang="pl-PL" sz="2400" b="1" dirty="0"/>
              <a:t>wiele algorytmów</a:t>
            </a:r>
            <a:r>
              <a:rPr lang="pl-PL" altLang="pl-PL" sz="2400" dirty="0"/>
              <a:t> mających na celu usprawnienie mechanizmu okna w TCP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8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71438" y="4868863"/>
            <a:ext cx="8997950" cy="1439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latin typeface="+mn-lt"/>
              </a:rPr>
              <a:t>Odbiorca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26988" y="2611437"/>
            <a:ext cx="8997950" cy="1439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latin typeface="+mn-lt"/>
              </a:rPr>
              <a:t>Nadawca</a:t>
            </a: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6507163" y="3114675"/>
            <a:ext cx="2386012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b="1">
              <a:latin typeface="+mn-lt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Mechanizm okna – przykład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73138"/>
          </a:xfrm>
        </p:spPr>
        <p:txBody>
          <a:bodyPr/>
          <a:lstStyle/>
          <a:p>
            <a:pPr eaLnBrk="1" hangingPunct="1"/>
            <a:r>
              <a:rPr lang="pl-PL" altLang="pl-PL" sz="2400"/>
              <a:t>Rozmiar wysyłanych danych wynosi 2</a:t>
            </a:r>
          </a:p>
          <a:p>
            <a:pPr eaLnBrk="1" hangingPunct="1"/>
            <a:r>
              <a:rPr lang="pl-PL" altLang="pl-PL" sz="2400"/>
              <a:t>Rozmiar okna wynosi 4 (czyli dwa pakiety)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422400" y="3151188"/>
            <a:ext cx="3598863" cy="3603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4303713" y="3159125"/>
            <a:ext cx="719137" cy="360363"/>
            <a:chOff x="102" y="2132"/>
            <a:chExt cx="453" cy="227"/>
          </a:xfrm>
        </p:grpSpPr>
        <p:sp>
          <p:nvSpPr>
            <p:cNvPr id="26660" name="Rectangle 5"/>
            <p:cNvSpPr>
              <a:spLocks noChangeArrowheads="1"/>
            </p:cNvSpPr>
            <p:nvPr/>
          </p:nvSpPr>
          <p:spPr bwMode="auto">
            <a:xfrm>
              <a:off x="102" y="2132"/>
              <a:ext cx="453" cy="22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000" b="1">
                  <a:latin typeface="+mn-lt"/>
                </a:rPr>
                <a:t>1   0</a:t>
              </a:r>
            </a:p>
          </p:txBody>
        </p:sp>
        <p:sp>
          <p:nvSpPr>
            <p:cNvPr id="26661" name="Line 6"/>
            <p:cNvSpPr>
              <a:spLocks noChangeShapeType="1"/>
            </p:cNvSpPr>
            <p:nvPr/>
          </p:nvSpPr>
          <p:spPr bwMode="auto">
            <a:xfrm>
              <a:off x="329" y="213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3738" name="Group 10"/>
          <p:cNvGrpSpPr>
            <a:grpSpLocks/>
          </p:cNvGrpSpPr>
          <p:nvPr/>
        </p:nvGrpSpPr>
        <p:grpSpPr bwMode="auto">
          <a:xfrm>
            <a:off x="3582988" y="3159125"/>
            <a:ext cx="719137" cy="360363"/>
            <a:chOff x="102" y="2132"/>
            <a:chExt cx="453" cy="227"/>
          </a:xfrm>
        </p:grpSpPr>
        <p:sp>
          <p:nvSpPr>
            <p:cNvPr id="26658" name="Rectangle 11"/>
            <p:cNvSpPr>
              <a:spLocks noChangeArrowheads="1"/>
            </p:cNvSpPr>
            <p:nvPr/>
          </p:nvSpPr>
          <p:spPr bwMode="auto">
            <a:xfrm>
              <a:off x="102" y="2132"/>
              <a:ext cx="453" cy="22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000" b="1">
                  <a:latin typeface="+mn-lt"/>
                </a:rPr>
                <a:t>3   2</a:t>
              </a:r>
            </a:p>
          </p:txBody>
        </p:sp>
        <p:sp>
          <p:nvSpPr>
            <p:cNvPr id="26659" name="Line 12"/>
            <p:cNvSpPr>
              <a:spLocks noChangeShapeType="1"/>
            </p:cNvSpPr>
            <p:nvPr/>
          </p:nvSpPr>
          <p:spPr bwMode="auto">
            <a:xfrm>
              <a:off x="329" y="213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3741" name="Group 13"/>
          <p:cNvGrpSpPr>
            <a:grpSpLocks/>
          </p:cNvGrpSpPr>
          <p:nvPr/>
        </p:nvGrpSpPr>
        <p:grpSpPr bwMode="auto">
          <a:xfrm>
            <a:off x="2862263" y="3159125"/>
            <a:ext cx="719137" cy="360363"/>
            <a:chOff x="102" y="2132"/>
            <a:chExt cx="453" cy="227"/>
          </a:xfrm>
        </p:grpSpPr>
        <p:sp>
          <p:nvSpPr>
            <p:cNvPr id="26656" name="Rectangle 14"/>
            <p:cNvSpPr>
              <a:spLocks noChangeArrowheads="1"/>
            </p:cNvSpPr>
            <p:nvPr/>
          </p:nvSpPr>
          <p:spPr bwMode="auto">
            <a:xfrm>
              <a:off x="102" y="2132"/>
              <a:ext cx="453" cy="22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000" b="1">
                  <a:latin typeface="+mn-lt"/>
                </a:rPr>
                <a:t>5   4</a:t>
              </a:r>
            </a:p>
          </p:txBody>
        </p:sp>
        <p:sp>
          <p:nvSpPr>
            <p:cNvPr id="26657" name="Line 15"/>
            <p:cNvSpPr>
              <a:spLocks noChangeShapeType="1"/>
            </p:cNvSpPr>
            <p:nvPr/>
          </p:nvSpPr>
          <p:spPr bwMode="auto">
            <a:xfrm>
              <a:off x="329" y="213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2141538" y="3159125"/>
            <a:ext cx="719137" cy="360363"/>
            <a:chOff x="102" y="2132"/>
            <a:chExt cx="453" cy="227"/>
          </a:xfrm>
        </p:grpSpPr>
        <p:sp>
          <p:nvSpPr>
            <p:cNvPr id="26654" name="Rectangle 17"/>
            <p:cNvSpPr>
              <a:spLocks noChangeArrowheads="1"/>
            </p:cNvSpPr>
            <p:nvPr/>
          </p:nvSpPr>
          <p:spPr bwMode="auto">
            <a:xfrm>
              <a:off x="102" y="2132"/>
              <a:ext cx="453" cy="22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000" b="1">
                  <a:latin typeface="+mn-lt"/>
                </a:rPr>
                <a:t>7   6</a:t>
              </a:r>
            </a:p>
          </p:txBody>
        </p:sp>
        <p:sp>
          <p:nvSpPr>
            <p:cNvPr id="26655" name="Line 18"/>
            <p:cNvSpPr>
              <a:spLocks noChangeShapeType="1"/>
            </p:cNvSpPr>
            <p:nvPr/>
          </p:nvSpPr>
          <p:spPr bwMode="auto">
            <a:xfrm>
              <a:off x="329" y="213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73747" name="Group 19"/>
          <p:cNvGrpSpPr>
            <a:grpSpLocks/>
          </p:cNvGrpSpPr>
          <p:nvPr/>
        </p:nvGrpSpPr>
        <p:grpSpPr bwMode="auto">
          <a:xfrm>
            <a:off x="1422400" y="3159125"/>
            <a:ext cx="719138" cy="360363"/>
            <a:chOff x="102" y="2132"/>
            <a:chExt cx="453" cy="227"/>
          </a:xfrm>
        </p:grpSpPr>
        <p:sp>
          <p:nvSpPr>
            <p:cNvPr id="26652" name="Rectangle 20"/>
            <p:cNvSpPr>
              <a:spLocks noChangeArrowheads="1"/>
            </p:cNvSpPr>
            <p:nvPr/>
          </p:nvSpPr>
          <p:spPr bwMode="auto">
            <a:xfrm>
              <a:off x="102" y="2132"/>
              <a:ext cx="453" cy="227"/>
            </a:xfrm>
            <a:prstGeom prst="rect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pl-PL" altLang="pl-PL" sz="2000" b="1">
                  <a:latin typeface="+mn-lt"/>
                </a:rPr>
                <a:t>9   8</a:t>
              </a:r>
            </a:p>
          </p:txBody>
        </p:sp>
        <p:sp>
          <p:nvSpPr>
            <p:cNvPr id="26653" name="Line 21"/>
            <p:cNvSpPr>
              <a:spLocks noChangeShapeType="1"/>
            </p:cNvSpPr>
            <p:nvPr/>
          </p:nvSpPr>
          <p:spPr bwMode="auto">
            <a:xfrm>
              <a:off x="329" y="2132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73750" name="Rectangle 22"/>
          <p:cNvSpPr>
            <a:spLocks noChangeArrowheads="1"/>
          </p:cNvSpPr>
          <p:nvPr/>
        </p:nvSpPr>
        <p:spPr bwMode="auto">
          <a:xfrm>
            <a:off x="3582988" y="3082925"/>
            <a:ext cx="1439862" cy="531813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>
              <a:latin typeface="+mn-lt"/>
            </a:endParaRP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6507163" y="3211513"/>
            <a:ext cx="1846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000" b="1" dirty="0">
                <a:latin typeface="+mn-lt"/>
              </a:rPr>
              <a:t>Potwierdzone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8216900" y="3197225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0</a:t>
            </a: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5383213" y="5454650"/>
            <a:ext cx="1079500" cy="360363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ACK=2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8216900" y="3197225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2</a:t>
            </a:r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5381625" y="5454650"/>
            <a:ext cx="1079500" cy="360363"/>
          </a:xfrm>
          <a:prstGeom prst="rect">
            <a:avLst/>
          </a:prstGeom>
          <a:solidFill>
            <a:srgbClr val="FF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000" b="1">
                <a:latin typeface="+mn-lt"/>
              </a:rPr>
              <a:t>ACK=6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8216900" y="3203575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6</a:t>
            </a: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6551613" y="5275263"/>
            <a:ext cx="2386012" cy="584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 b="1">
              <a:latin typeface="+mn-lt"/>
            </a:endParaRPr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6551613" y="5372100"/>
            <a:ext cx="1846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000" b="1">
                <a:latin typeface="+mn-lt"/>
              </a:rPr>
              <a:t>Odebrane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8216900" y="5357813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0</a:t>
            </a: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8216900" y="5357813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2</a:t>
            </a:r>
          </a:p>
        </p:txBody>
      </p:sp>
      <p:sp>
        <p:nvSpPr>
          <p:cNvPr id="73767" name="Text Box 39"/>
          <p:cNvSpPr txBox="1">
            <a:spLocks noChangeArrowheads="1"/>
          </p:cNvSpPr>
          <p:nvPr/>
        </p:nvSpPr>
        <p:spPr bwMode="auto">
          <a:xfrm>
            <a:off x="8216900" y="5364163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4</a:t>
            </a:r>
          </a:p>
        </p:txBody>
      </p:sp>
      <p:sp>
        <p:nvSpPr>
          <p:cNvPr id="73768" name="Text Box 40"/>
          <p:cNvSpPr txBox="1">
            <a:spLocks noChangeArrowheads="1"/>
          </p:cNvSpPr>
          <p:nvPr/>
        </p:nvSpPr>
        <p:spPr bwMode="auto">
          <a:xfrm>
            <a:off x="8216900" y="5364163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6</a:t>
            </a:r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8216900" y="5357813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 8</a:t>
            </a:r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8216900" y="5353050"/>
            <a:ext cx="5857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>
                <a:latin typeface="+mn-lt"/>
              </a:rPr>
              <a:t>10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150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7" dur="20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64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72" dur="20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07882 3.7037E-7 " pathEditMode="relative" ptsTypes="AA">
                                      <p:cBhvr>
                                        <p:cTn id="82" dur="1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90" dur="20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00" dur="20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3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15" dur="20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82 8.88889E-6 L -0.23629 8.88889E-6 " pathEditMode="relative" ptsTypes="AA">
                                      <p:cBhvr>
                                        <p:cTn id="125" dur="20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32" dur="2000" fill="hold"/>
                                        <p:tgtEl>
                                          <p:spTgt spid="737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42" dur="2000" fill="hold"/>
                                        <p:tgtEl>
                                          <p:spTgt spid="73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3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2" grpId="0" animBg="1"/>
      <p:bldP spid="73760" grpId="0" animBg="1"/>
      <p:bldP spid="73759" grpId="0" animBg="1"/>
      <p:bldP spid="73732" grpId="0" animBg="1"/>
      <p:bldP spid="73750" grpId="0" animBg="1"/>
      <p:bldP spid="73750" grpId="1" animBg="1"/>
      <p:bldP spid="73750" grpId="2" animBg="1"/>
      <p:bldP spid="73751" grpId="0"/>
      <p:bldP spid="73752" grpId="0" animBg="1"/>
      <p:bldP spid="73752" grpId="1" animBg="1"/>
      <p:bldP spid="73754" grpId="0" animBg="1"/>
      <p:bldP spid="73754" grpId="1" animBg="1"/>
      <p:bldP spid="73754" grpId="2" animBg="1"/>
      <p:bldP spid="73756" grpId="0" animBg="1"/>
      <p:bldP spid="73756" grpId="1" animBg="1"/>
      <p:bldP spid="73757" grpId="0" animBg="1"/>
      <p:bldP spid="73757" grpId="1" animBg="1"/>
      <p:bldP spid="73757" grpId="2" animBg="1"/>
      <p:bldP spid="73758" grpId="0" animBg="1"/>
      <p:bldP spid="73758" grpId="1" animBg="1"/>
      <p:bldP spid="73763" grpId="0" animBg="1"/>
      <p:bldP spid="73764" grpId="0"/>
      <p:bldP spid="73765" grpId="0" animBg="1"/>
      <p:bldP spid="73765" grpId="1" animBg="1"/>
      <p:bldP spid="73766" grpId="0" animBg="1"/>
      <p:bldP spid="73766" grpId="1" animBg="1"/>
      <p:bldP spid="73767" grpId="0" animBg="1"/>
      <p:bldP spid="73767" grpId="1" animBg="1"/>
      <p:bldP spid="73768" grpId="0" animBg="1"/>
      <p:bldP spid="73768" grpId="1" animBg="1"/>
      <p:bldP spid="73769" grpId="0" animBg="1"/>
      <p:bldP spid="73769" grpId="1" animBg="1"/>
      <p:bldP spid="73770" grpId="0" animBg="1"/>
      <p:bldP spid="7377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UDP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UDP (ang. </a:t>
            </a:r>
            <a:r>
              <a:rPr lang="pl-PL" altLang="pl-PL" sz="2400" i="1" dirty="0"/>
              <a:t>User </a:t>
            </a:r>
            <a:r>
              <a:rPr lang="pl-PL" altLang="pl-PL" sz="2400" i="1" dirty="0" err="1"/>
              <a:t>Datagram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to protokół </a:t>
            </a:r>
            <a:r>
              <a:rPr lang="pl-PL" altLang="pl-PL" sz="2400" b="1" dirty="0"/>
              <a:t>bezpołączeniowy</a:t>
            </a:r>
            <a:r>
              <a:rPr lang="pl-PL" altLang="pl-PL" sz="2400" dirty="0"/>
              <a:t> nie posiadający mechanizmów sprawdzających poprawność transmisji</a:t>
            </a:r>
          </a:p>
          <a:p>
            <a:pPr eaLnBrk="1" hangingPunct="1"/>
            <a:r>
              <a:rPr lang="pl-PL" altLang="pl-PL" sz="2400" dirty="0"/>
              <a:t>UDP został opisany w </a:t>
            </a:r>
            <a:r>
              <a:rPr lang="pl-PL" altLang="pl-PL" sz="2400" b="1" dirty="0"/>
              <a:t>RFC768</a:t>
            </a:r>
          </a:p>
          <a:p>
            <a:pPr eaLnBrk="1" hangingPunct="1"/>
            <a:r>
              <a:rPr lang="pl-PL" altLang="pl-PL" sz="2400" dirty="0"/>
              <a:t>Protokół UDP jest przeznaczony do transmisji </a:t>
            </a:r>
            <a:r>
              <a:rPr lang="pl-PL" altLang="pl-PL" sz="2400" b="1" dirty="0"/>
              <a:t>krótkich </a:t>
            </a:r>
            <a:r>
              <a:rPr lang="pl-PL" altLang="pl-PL" sz="2400" dirty="0"/>
              <a:t>wiadomości lub danych wymagających </a:t>
            </a:r>
            <a:r>
              <a:rPr lang="pl-PL" altLang="pl-PL" sz="2400" b="1" dirty="0"/>
              <a:t>szybkiego</a:t>
            </a:r>
            <a:r>
              <a:rPr lang="pl-PL" altLang="pl-PL" sz="2400" dirty="0"/>
              <a:t> przesłania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0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Nagłówek UDP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41313" y="1539875"/>
            <a:ext cx="8637587" cy="26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200" dirty="0">
                <a:latin typeface="+mn-lt"/>
              </a:rPr>
              <a:t>                                          1                                        2                                        3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41313" y="1811338"/>
            <a:ext cx="8637587" cy="268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200">
                <a:latin typeface="+mn-lt"/>
              </a:rPr>
              <a:t>0  1  2  3  4  5  6  7  8  9  0  1  2  3  4  5  6  7  8  9  0  1  2  3  4  5  6  7  8  9  0  1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341313" y="1763713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8755" name="Line 6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6" name="Line 7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7" name="Line 8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8" name="Line 9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9" name="Line 10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0" name="Line 11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1" name="Line 12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2" name="Line 13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3" name="Line 14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4" name="Line 15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5" name="Line 16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6" name="Line 17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7" name="Line 18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8" name="Line 19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69" name="Line 20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0" name="Line 21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1" name="Line 22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2" name="Line 23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3" name="Line 24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4" name="Line 25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5" name="Line 26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6" name="Line 27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7" name="Line 28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8" name="Line 29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79" name="Line 30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0" name="Line 31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1" name="Line 32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2" name="Line 33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3" name="Line 34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4" name="Line 35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5" name="Line 36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6" name="Line 37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7" name="Line 38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88" name="Line 39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28678" name="Group 40"/>
          <p:cNvGrpSpPr>
            <a:grpSpLocks/>
          </p:cNvGrpSpPr>
          <p:nvPr/>
        </p:nvGrpSpPr>
        <p:grpSpPr bwMode="auto">
          <a:xfrm>
            <a:off x="341313" y="203358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8721" name="Line 41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2" name="Line 42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3" name="Line 43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4" name="Line 44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5" name="Line 45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6" name="Line 46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7" name="Line 47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8" name="Line 48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9" name="Line 49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0" name="Line 50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1" name="Line 51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2" name="Line 52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3" name="Line 53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4" name="Line 54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5" name="Line 55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6" name="Line 56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7" name="Line 57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8" name="Line 58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39" name="Line 59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0" name="Line 60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1" name="Line 61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2" name="Line 62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3" name="Line 63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4" name="Line 64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5" name="Line 65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6" name="Line 66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7" name="Line 67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8" name="Line 68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49" name="Line 69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0" name="Line 70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1" name="Line 71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2" name="Line 72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3" name="Line 73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54" name="Line 74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grpSp>
        <p:nvGrpSpPr>
          <p:cNvPr id="28679" name="Group 75"/>
          <p:cNvGrpSpPr>
            <a:grpSpLocks/>
          </p:cNvGrpSpPr>
          <p:nvPr/>
        </p:nvGrpSpPr>
        <p:grpSpPr bwMode="auto">
          <a:xfrm>
            <a:off x="341313" y="1493838"/>
            <a:ext cx="8640762" cy="90487"/>
            <a:chOff x="215" y="1338"/>
            <a:chExt cx="5443" cy="57"/>
          </a:xfrm>
          <a:solidFill>
            <a:schemeClr val="bg1">
              <a:lumMod val="95000"/>
            </a:schemeClr>
          </a:solidFill>
        </p:grpSpPr>
        <p:sp>
          <p:nvSpPr>
            <p:cNvPr id="28687" name="Line 76"/>
            <p:cNvSpPr>
              <a:spLocks noChangeShapeType="1"/>
            </p:cNvSpPr>
            <p:nvPr/>
          </p:nvSpPr>
          <p:spPr bwMode="auto">
            <a:xfrm>
              <a:off x="215" y="1366"/>
              <a:ext cx="544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88" name="Line 77"/>
            <p:cNvSpPr>
              <a:spLocks noChangeShapeType="1"/>
            </p:cNvSpPr>
            <p:nvPr/>
          </p:nvSpPr>
          <p:spPr bwMode="auto">
            <a:xfrm>
              <a:off x="38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89" name="Line 78"/>
            <p:cNvSpPr>
              <a:spLocks noChangeShapeType="1"/>
            </p:cNvSpPr>
            <p:nvPr/>
          </p:nvSpPr>
          <p:spPr bwMode="auto">
            <a:xfrm>
              <a:off x="55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0" name="Line 79"/>
            <p:cNvSpPr>
              <a:spLocks noChangeShapeType="1"/>
            </p:cNvSpPr>
            <p:nvPr/>
          </p:nvSpPr>
          <p:spPr bwMode="auto">
            <a:xfrm>
              <a:off x="72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1" name="Line 80"/>
            <p:cNvSpPr>
              <a:spLocks noChangeShapeType="1"/>
            </p:cNvSpPr>
            <p:nvPr/>
          </p:nvSpPr>
          <p:spPr bwMode="auto">
            <a:xfrm>
              <a:off x="215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2" name="Line 81"/>
            <p:cNvSpPr>
              <a:spLocks noChangeShapeType="1"/>
            </p:cNvSpPr>
            <p:nvPr/>
          </p:nvSpPr>
          <p:spPr bwMode="auto">
            <a:xfrm>
              <a:off x="106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3" name="Line 82"/>
            <p:cNvSpPr>
              <a:spLocks noChangeShapeType="1"/>
            </p:cNvSpPr>
            <p:nvPr/>
          </p:nvSpPr>
          <p:spPr bwMode="auto">
            <a:xfrm>
              <a:off x="12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4" name="Line 83"/>
            <p:cNvSpPr>
              <a:spLocks noChangeShapeType="1"/>
            </p:cNvSpPr>
            <p:nvPr/>
          </p:nvSpPr>
          <p:spPr bwMode="auto">
            <a:xfrm>
              <a:off x="14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5" name="Line 84"/>
            <p:cNvSpPr>
              <a:spLocks noChangeShapeType="1"/>
            </p:cNvSpPr>
            <p:nvPr/>
          </p:nvSpPr>
          <p:spPr bwMode="auto">
            <a:xfrm>
              <a:off x="89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6" name="Line 85"/>
            <p:cNvSpPr>
              <a:spLocks noChangeShapeType="1"/>
            </p:cNvSpPr>
            <p:nvPr/>
          </p:nvSpPr>
          <p:spPr bwMode="auto">
            <a:xfrm>
              <a:off x="17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7" name="Line 86"/>
            <p:cNvSpPr>
              <a:spLocks noChangeShapeType="1"/>
            </p:cNvSpPr>
            <p:nvPr/>
          </p:nvSpPr>
          <p:spPr bwMode="auto">
            <a:xfrm>
              <a:off x="191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8" name="Line 87"/>
            <p:cNvSpPr>
              <a:spLocks noChangeShapeType="1"/>
            </p:cNvSpPr>
            <p:nvPr/>
          </p:nvSpPr>
          <p:spPr bwMode="auto">
            <a:xfrm>
              <a:off x="208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699" name="Line 88"/>
            <p:cNvSpPr>
              <a:spLocks noChangeShapeType="1"/>
            </p:cNvSpPr>
            <p:nvPr/>
          </p:nvSpPr>
          <p:spPr bwMode="auto">
            <a:xfrm>
              <a:off x="15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0" name="Line 89"/>
            <p:cNvSpPr>
              <a:spLocks noChangeShapeType="1"/>
            </p:cNvSpPr>
            <p:nvPr/>
          </p:nvSpPr>
          <p:spPr bwMode="auto">
            <a:xfrm>
              <a:off x="24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1" name="Line 90"/>
            <p:cNvSpPr>
              <a:spLocks noChangeShapeType="1"/>
            </p:cNvSpPr>
            <p:nvPr/>
          </p:nvSpPr>
          <p:spPr bwMode="auto">
            <a:xfrm>
              <a:off x="25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2" name="Line 91"/>
            <p:cNvSpPr>
              <a:spLocks noChangeShapeType="1"/>
            </p:cNvSpPr>
            <p:nvPr/>
          </p:nvSpPr>
          <p:spPr bwMode="auto">
            <a:xfrm>
              <a:off x="27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3" name="Line 92"/>
            <p:cNvSpPr>
              <a:spLocks noChangeShapeType="1"/>
            </p:cNvSpPr>
            <p:nvPr/>
          </p:nvSpPr>
          <p:spPr bwMode="auto">
            <a:xfrm>
              <a:off x="22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4" name="Line 93"/>
            <p:cNvSpPr>
              <a:spLocks noChangeShapeType="1"/>
            </p:cNvSpPr>
            <p:nvPr/>
          </p:nvSpPr>
          <p:spPr bwMode="auto">
            <a:xfrm>
              <a:off x="310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5" name="Line 94"/>
            <p:cNvSpPr>
              <a:spLocks noChangeShapeType="1"/>
            </p:cNvSpPr>
            <p:nvPr/>
          </p:nvSpPr>
          <p:spPr bwMode="auto">
            <a:xfrm>
              <a:off x="327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6" name="Line 95"/>
            <p:cNvSpPr>
              <a:spLocks noChangeShapeType="1"/>
            </p:cNvSpPr>
            <p:nvPr/>
          </p:nvSpPr>
          <p:spPr bwMode="auto">
            <a:xfrm>
              <a:off x="344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7" name="Line 96"/>
            <p:cNvSpPr>
              <a:spLocks noChangeShapeType="1"/>
            </p:cNvSpPr>
            <p:nvPr/>
          </p:nvSpPr>
          <p:spPr bwMode="auto">
            <a:xfrm>
              <a:off x="2936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8" name="Line 97"/>
            <p:cNvSpPr>
              <a:spLocks noChangeShapeType="1"/>
            </p:cNvSpPr>
            <p:nvPr/>
          </p:nvSpPr>
          <p:spPr bwMode="auto">
            <a:xfrm>
              <a:off x="378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09" name="Line 98"/>
            <p:cNvSpPr>
              <a:spLocks noChangeShapeType="1"/>
            </p:cNvSpPr>
            <p:nvPr/>
          </p:nvSpPr>
          <p:spPr bwMode="auto">
            <a:xfrm>
              <a:off x="395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0" name="Line 99"/>
            <p:cNvSpPr>
              <a:spLocks noChangeShapeType="1"/>
            </p:cNvSpPr>
            <p:nvPr/>
          </p:nvSpPr>
          <p:spPr bwMode="auto">
            <a:xfrm>
              <a:off x="412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1" name="Line 100"/>
            <p:cNvSpPr>
              <a:spLocks noChangeShapeType="1"/>
            </p:cNvSpPr>
            <p:nvPr/>
          </p:nvSpPr>
          <p:spPr bwMode="auto">
            <a:xfrm>
              <a:off x="361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2" name="Line 101"/>
            <p:cNvSpPr>
              <a:spLocks noChangeShapeType="1"/>
            </p:cNvSpPr>
            <p:nvPr/>
          </p:nvSpPr>
          <p:spPr bwMode="auto">
            <a:xfrm>
              <a:off x="446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3" name="Line 102"/>
            <p:cNvSpPr>
              <a:spLocks noChangeShapeType="1"/>
            </p:cNvSpPr>
            <p:nvPr/>
          </p:nvSpPr>
          <p:spPr bwMode="auto">
            <a:xfrm>
              <a:off x="463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4" name="Line 103"/>
            <p:cNvSpPr>
              <a:spLocks noChangeShapeType="1"/>
            </p:cNvSpPr>
            <p:nvPr/>
          </p:nvSpPr>
          <p:spPr bwMode="auto">
            <a:xfrm>
              <a:off x="480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5" name="Line 104"/>
            <p:cNvSpPr>
              <a:spLocks noChangeShapeType="1"/>
            </p:cNvSpPr>
            <p:nvPr/>
          </p:nvSpPr>
          <p:spPr bwMode="auto">
            <a:xfrm>
              <a:off x="4297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6" name="Line 105"/>
            <p:cNvSpPr>
              <a:spLocks noChangeShapeType="1"/>
            </p:cNvSpPr>
            <p:nvPr/>
          </p:nvSpPr>
          <p:spPr bwMode="auto">
            <a:xfrm>
              <a:off x="514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7" name="Line 106"/>
            <p:cNvSpPr>
              <a:spLocks noChangeShapeType="1"/>
            </p:cNvSpPr>
            <p:nvPr/>
          </p:nvSpPr>
          <p:spPr bwMode="auto">
            <a:xfrm>
              <a:off x="531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8" name="Line 107"/>
            <p:cNvSpPr>
              <a:spLocks noChangeShapeType="1"/>
            </p:cNvSpPr>
            <p:nvPr/>
          </p:nvSpPr>
          <p:spPr bwMode="auto">
            <a:xfrm>
              <a:off x="548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19" name="Line 108"/>
            <p:cNvSpPr>
              <a:spLocks noChangeShapeType="1"/>
            </p:cNvSpPr>
            <p:nvPr/>
          </p:nvSpPr>
          <p:spPr bwMode="auto">
            <a:xfrm>
              <a:off x="497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  <p:sp>
          <p:nvSpPr>
            <p:cNvPr id="28720" name="Line 109"/>
            <p:cNvSpPr>
              <a:spLocks noChangeShapeType="1"/>
            </p:cNvSpPr>
            <p:nvPr/>
          </p:nvSpPr>
          <p:spPr bwMode="auto">
            <a:xfrm>
              <a:off x="5658" y="1338"/>
              <a:ext cx="0" cy="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l-PL" sz="2200"/>
            </a:p>
          </p:txBody>
        </p:sp>
      </p:grpSp>
      <p:sp>
        <p:nvSpPr>
          <p:cNvPr id="70766" name="Rectangle 110"/>
          <p:cNvSpPr>
            <a:spLocks noChangeArrowheads="1"/>
          </p:cNvSpPr>
          <p:nvPr/>
        </p:nvSpPr>
        <p:spPr bwMode="auto">
          <a:xfrm>
            <a:off x="341313" y="2168525"/>
            <a:ext cx="4318000" cy="360363"/>
          </a:xfrm>
          <a:prstGeom prst="rect">
            <a:avLst/>
          </a:prstGeom>
          <a:solidFill>
            <a:srgbClr val="FF99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Port źródłowy</a:t>
            </a:r>
          </a:p>
        </p:txBody>
      </p:sp>
      <p:sp>
        <p:nvSpPr>
          <p:cNvPr id="70769" name="Rectangle 113"/>
          <p:cNvSpPr>
            <a:spLocks noChangeArrowheads="1"/>
          </p:cNvSpPr>
          <p:nvPr/>
        </p:nvSpPr>
        <p:spPr bwMode="auto">
          <a:xfrm>
            <a:off x="4664075" y="2528888"/>
            <a:ext cx="4318000" cy="360362"/>
          </a:xfrm>
          <a:prstGeom prst="rect">
            <a:avLst/>
          </a:prstGeom>
          <a:solidFill>
            <a:srgbClr val="FFCC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Suma kontrola</a:t>
            </a:r>
          </a:p>
        </p:txBody>
      </p:sp>
      <p:sp>
        <p:nvSpPr>
          <p:cNvPr id="70781" name="Text Box 125"/>
          <p:cNvSpPr txBox="1">
            <a:spLocks noChangeArrowheads="1"/>
          </p:cNvSpPr>
          <p:nvPr/>
        </p:nvSpPr>
        <p:spPr bwMode="auto">
          <a:xfrm>
            <a:off x="341313" y="3429000"/>
            <a:ext cx="84169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Port źródłowy</a:t>
            </a:r>
            <a:r>
              <a:rPr lang="pl-PL" altLang="pl-PL" sz="2400" dirty="0">
                <a:latin typeface="+mn-lt"/>
              </a:rPr>
              <a:t> oraz </a:t>
            </a:r>
            <a:r>
              <a:rPr lang="pl-PL" altLang="pl-PL" sz="2400" b="1" dirty="0">
                <a:latin typeface="+mn-lt"/>
              </a:rPr>
              <a:t>port docelowy</a:t>
            </a:r>
            <a:r>
              <a:rPr lang="pl-PL" altLang="pl-PL" sz="2400" dirty="0">
                <a:latin typeface="+mn-lt"/>
              </a:rPr>
              <a:t> zawierają numery portów procesów aplikacyjnych wysyłających oraz odbierających dane korzystających z usług TCP</a:t>
            </a:r>
          </a:p>
        </p:txBody>
      </p:sp>
      <p:sp>
        <p:nvSpPr>
          <p:cNvPr id="70786" name="Rectangle 130"/>
          <p:cNvSpPr>
            <a:spLocks noChangeArrowheads="1"/>
          </p:cNvSpPr>
          <p:nvPr/>
        </p:nvSpPr>
        <p:spPr bwMode="auto">
          <a:xfrm>
            <a:off x="4664075" y="2168525"/>
            <a:ext cx="4318000" cy="36036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Port docelowy</a:t>
            </a:r>
          </a:p>
        </p:txBody>
      </p:sp>
      <p:sp>
        <p:nvSpPr>
          <p:cNvPr id="70788" name="Text Box 132"/>
          <p:cNvSpPr txBox="1">
            <a:spLocks noChangeArrowheads="1"/>
          </p:cNvSpPr>
          <p:nvPr/>
        </p:nvSpPr>
        <p:spPr bwMode="auto">
          <a:xfrm>
            <a:off x="341313" y="3519488"/>
            <a:ext cx="841692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Długość nagłówka</a:t>
            </a:r>
            <a:r>
              <a:rPr lang="pl-PL" altLang="pl-PL" sz="2400" dirty="0">
                <a:latin typeface="+mn-lt"/>
              </a:rPr>
              <a:t> wielkość nagłówka i pola danych w 32 bitowych słowach </a:t>
            </a:r>
          </a:p>
        </p:txBody>
      </p:sp>
      <p:sp>
        <p:nvSpPr>
          <p:cNvPr id="70790" name="Text Box 134"/>
          <p:cNvSpPr txBox="1">
            <a:spLocks noChangeArrowheads="1"/>
          </p:cNvSpPr>
          <p:nvPr/>
        </p:nvSpPr>
        <p:spPr bwMode="auto">
          <a:xfrm>
            <a:off x="341313" y="3501008"/>
            <a:ext cx="84169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l-PL" altLang="pl-PL" sz="2400" b="1" dirty="0">
                <a:latin typeface="+mn-lt"/>
              </a:rPr>
              <a:t>Suma kontrolna</a:t>
            </a:r>
            <a:r>
              <a:rPr lang="pl-PL" altLang="pl-PL" sz="2400" dirty="0">
                <a:latin typeface="+mn-lt"/>
              </a:rPr>
              <a:t> służy do kontroli poprawności całego pakietu</a:t>
            </a:r>
          </a:p>
        </p:txBody>
      </p:sp>
      <p:sp>
        <p:nvSpPr>
          <p:cNvPr id="70791" name="Rectangle 135"/>
          <p:cNvSpPr>
            <a:spLocks noChangeArrowheads="1"/>
          </p:cNvSpPr>
          <p:nvPr/>
        </p:nvSpPr>
        <p:spPr bwMode="auto">
          <a:xfrm>
            <a:off x="341313" y="2528888"/>
            <a:ext cx="4318000" cy="360362"/>
          </a:xfrm>
          <a:prstGeom prst="rect">
            <a:avLst/>
          </a:prstGeom>
          <a:solidFill>
            <a:srgbClr val="FF99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Długość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0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0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0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6" grpId="0" animBg="1"/>
      <p:bldP spid="70781" grpId="0" animBg="1"/>
      <p:bldP spid="70781" grpId="1" animBg="1"/>
      <p:bldP spid="70786" grpId="0" animBg="1"/>
      <p:bldP spid="70788" grpId="0" animBg="1"/>
      <p:bldP spid="70788" grpId="1" animBg="1"/>
      <p:bldP spid="707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Porty TCP i UDP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Porty </a:t>
            </a:r>
            <a:r>
              <a:rPr lang="pl-PL" altLang="pl-PL" sz="2400" dirty="0"/>
              <a:t>w protokołach</a:t>
            </a:r>
            <a:r>
              <a:rPr lang="pl-PL" altLang="pl-PL" sz="2400" b="1" dirty="0"/>
              <a:t> TCP i UDP </a:t>
            </a:r>
            <a:r>
              <a:rPr lang="pl-PL" altLang="pl-PL" sz="2400" dirty="0"/>
              <a:t>są używanymi w Internecie do identyfikowania działających procesów sieciowych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Numery portów to liczby naturalne z zakresu od </a:t>
            </a:r>
            <a:r>
              <a:rPr lang="pl-PL" altLang="pl-PL" sz="2400" b="1" dirty="0"/>
              <a:t>0 do 65535</a:t>
            </a:r>
            <a:r>
              <a:rPr lang="pl-PL" altLang="pl-PL" sz="2400" dirty="0"/>
              <a:t> (2</a:t>
            </a:r>
            <a:r>
              <a:rPr lang="pl-PL" altLang="pl-PL" sz="2400" baseline="30000" dirty="0"/>
              <a:t>16</a:t>
            </a:r>
            <a:r>
              <a:rPr lang="pl-PL" altLang="pl-PL" sz="2400" dirty="0"/>
              <a:t> - 1)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Numery portów </a:t>
            </a:r>
            <a:r>
              <a:rPr lang="pl-PL" altLang="pl-PL" sz="2400" b="1" dirty="0"/>
              <a:t>od</a:t>
            </a:r>
            <a:r>
              <a:rPr lang="pl-PL" altLang="pl-PL" sz="2400" dirty="0"/>
              <a:t> </a:t>
            </a:r>
            <a:r>
              <a:rPr lang="pl-PL" altLang="pl-PL" sz="2400" b="1" dirty="0"/>
              <a:t>0 do 1023</a:t>
            </a:r>
            <a:r>
              <a:rPr lang="pl-PL" altLang="pl-PL" sz="2400" dirty="0"/>
              <a:t> są ogólnie </a:t>
            </a:r>
            <a:r>
              <a:rPr lang="pl-PL" altLang="pl-PL" sz="2400" b="1" dirty="0"/>
              <a:t>znane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well-known</a:t>
            </a:r>
            <a:r>
              <a:rPr lang="pl-PL" altLang="pl-PL" sz="2400" i="1" dirty="0"/>
              <a:t> port </a:t>
            </a:r>
            <a:r>
              <a:rPr lang="pl-PL" altLang="pl-PL" sz="2400" i="1" dirty="0" err="1"/>
              <a:t>numbers</a:t>
            </a:r>
            <a:r>
              <a:rPr lang="pl-PL" altLang="pl-PL" sz="2400" dirty="0"/>
              <a:t>) i </a:t>
            </a:r>
            <a:r>
              <a:rPr lang="pl-PL" altLang="pl-PL" sz="2400" b="1" dirty="0"/>
              <a:t>zarezerwowane</a:t>
            </a:r>
            <a:r>
              <a:rPr lang="pl-PL" altLang="pl-PL" sz="2400" dirty="0"/>
              <a:t> dla standardowych usług sieciowych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Porty o numerach </a:t>
            </a:r>
            <a:r>
              <a:rPr lang="pl-PL" altLang="pl-PL" sz="2400" b="1" dirty="0"/>
              <a:t>od 1024 do 49151</a:t>
            </a:r>
            <a:r>
              <a:rPr lang="pl-PL" altLang="pl-PL" sz="2400" dirty="0"/>
              <a:t> mogą być używane po </a:t>
            </a:r>
            <a:r>
              <a:rPr lang="pl-PL" altLang="pl-PL" sz="2400" dirty="0" err="1"/>
              <a:t>zarejstrowaniu</a:t>
            </a:r>
            <a:r>
              <a:rPr lang="pl-PL" altLang="pl-PL" sz="2400" dirty="0"/>
              <a:t> w organizacji IANA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Lista</a:t>
            </a:r>
            <a:r>
              <a:rPr lang="pl-PL" altLang="pl-PL" sz="2400" dirty="0"/>
              <a:t> zarejestrowanych portów jest dostępna pod adresem http://www.iana.org/assignments/port-numbers </a:t>
            </a:r>
          </a:p>
          <a:p>
            <a:pPr eaLnBrk="1" hangingPunct="1">
              <a:lnSpc>
                <a:spcPct val="9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19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Przykładowe porty TCP i UDP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 eaLnBrk="1" hangingPunct="1"/>
            <a:r>
              <a:rPr lang="pl-PL" altLang="pl-PL" sz="2400"/>
              <a:t>ftp-data </a:t>
            </a:r>
            <a:r>
              <a:rPr lang="pl-PL" altLang="pl-PL" sz="2400" b="1"/>
              <a:t>20 </a:t>
            </a:r>
            <a:r>
              <a:rPr lang="pl-PL" altLang="pl-PL" sz="2400"/>
              <a:t>(TCP, UDP) File Transfer Protocol</a:t>
            </a:r>
          </a:p>
          <a:p>
            <a:pPr eaLnBrk="1" hangingPunct="1"/>
            <a:r>
              <a:rPr lang="pl-PL" altLang="pl-PL" sz="2400"/>
              <a:t>telnet </a:t>
            </a:r>
            <a:r>
              <a:rPr lang="pl-PL" altLang="pl-PL" sz="2400" b="1"/>
              <a:t>23 </a:t>
            </a:r>
            <a:r>
              <a:rPr lang="pl-PL" altLang="pl-PL" sz="2400"/>
              <a:t>(TCP, UDP)</a:t>
            </a:r>
          </a:p>
          <a:p>
            <a:pPr eaLnBrk="1" hangingPunct="1"/>
            <a:r>
              <a:rPr lang="pl-PL" altLang="pl-PL" sz="2400"/>
              <a:t>smtp </a:t>
            </a:r>
            <a:r>
              <a:rPr lang="pl-PL" altLang="pl-PL" sz="2400" b="1"/>
              <a:t>25 </a:t>
            </a:r>
            <a:r>
              <a:rPr lang="pl-PL" altLang="pl-PL" sz="2400"/>
              <a:t>(TCP, UDP) Simple Mail Transfer Protocol</a:t>
            </a:r>
          </a:p>
          <a:p>
            <a:pPr eaLnBrk="1" hangingPunct="1"/>
            <a:r>
              <a:rPr lang="pl-PL" altLang="pl-PL" sz="2400"/>
              <a:t>DNS </a:t>
            </a:r>
            <a:r>
              <a:rPr lang="pl-PL" altLang="pl-PL" sz="2400" b="1"/>
              <a:t>53</a:t>
            </a:r>
            <a:r>
              <a:rPr lang="pl-PL" altLang="pl-PL" sz="2400"/>
              <a:t> (TCP, UDP) Domain Name Server</a:t>
            </a:r>
          </a:p>
          <a:p>
            <a:pPr eaLnBrk="1" hangingPunct="1"/>
            <a:r>
              <a:rPr lang="pl-PL" altLang="pl-PL" sz="2400"/>
              <a:t>http </a:t>
            </a:r>
            <a:r>
              <a:rPr lang="pl-PL" altLang="pl-PL" sz="2400" b="1"/>
              <a:t>80 </a:t>
            </a:r>
            <a:r>
              <a:rPr lang="pl-PL" altLang="pl-PL" sz="2400"/>
              <a:t>(TCP, UDP)</a:t>
            </a:r>
            <a:r>
              <a:rPr lang="pl-PL" altLang="pl-PL" sz="2400" b="1"/>
              <a:t> </a:t>
            </a:r>
            <a:r>
              <a:rPr lang="pl-PL" altLang="pl-PL" sz="2400"/>
              <a:t>World Wide Web HTTP </a:t>
            </a:r>
          </a:p>
          <a:p>
            <a:pPr eaLnBrk="1" hangingPunct="1"/>
            <a:r>
              <a:rPr lang="pl-PL" altLang="pl-PL" sz="2400"/>
              <a:t>pop3 </a:t>
            </a:r>
            <a:r>
              <a:rPr lang="pl-PL" altLang="pl-PL" sz="2400" b="1"/>
              <a:t>110</a:t>
            </a:r>
            <a:r>
              <a:rPr lang="pl-PL" altLang="pl-PL" sz="2400"/>
              <a:t> (TCP, UDP) Post Office Protocol - Version 3 </a:t>
            </a:r>
          </a:p>
          <a:p>
            <a:pPr eaLnBrk="1" hangingPunct="1"/>
            <a:r>
              <a:rPr lang="pl-PL" altLang="pl-PL" sz="2400"/>
              <a:t>snmp </a:t>
            </a:r>
            <a:r>
              <a:rPr lang="pl-PL" altLang="pl-PL" sz="2400" b="1"/>
              <a:t>161</a:t>
            </a:r>
            <a:r>
              <a:rPr lang="pl-PL" altLang="pl-PL" sz="2400"/>
              <a:t> (TCP, UDP) Simple Network Management Protocol</a:t>
            </a:r>
          </a:p>
          <a:p>
            <a:pPr eaLnBrk="1" hangingPunct="1"/>
            <a:r>
              <a:rPr lang="pl-PL" altLang="pl-PL" sz="2400"/>
              <a:t>https </a:t>
            </a:r>
            <a:r>
              <a:rPr lang="pl-PL" altLang="pl-PL" sz="2400" b="1"/>
              <a:t>443</a:t>
            </a:r>
            <a:r>
              <a:rPr lang="pl-PL" altLang="pl-PL" sz="2400"/>
              <a:t> (TCP, UDP) http protocol over TLS/SSL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6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035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TCP vs. UDP</a:t>
            </a:r>
          </a:p>
        </p:txBody>
      </p:sp>
      <p:graphicFrame>
        <p:nvGraphicFramePr>
          <p:cNvPr id="7173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408617"/>
              </p:ext>
            </p:extLst>
          </p:nvPr>
        </p:nvGraphicFramePr>
        <p:xfrm>
          <a:off x="457200" y="1600200"/>
          <a:ext cx="8229600" cy="4889503"/>
        </p:xfrm>
        <a:graphic>
          <a:graphicData uri="http://schemas.openxmlformats.org/drawingml/2006/table">
            <a:tbl>
              <a:tblPr/>
              <a:tblGrid>
                <a:gridCol w="478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cs typeface="Arial" charset="0"/>
                        </a:rPr>
                        <a:t>TCP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+mn-lt"/>
                          <a:cs typeface="Arial" charset="0"/>
                        </a:rPr>
                        <a:t>UDP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Kontrola poprawności transmisji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Duży narzut informacyjny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Potrzeba zestawiania połączenia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Szybka transmisja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Sterowania przepływem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Identyfikacja procesów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5740400" y="2349500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TAK</a:t>
            </a:r>
          </a:p>
        </p:txBody>
      </p:sp>
      <p:sp>
        <p:nvSpPr>
          <p:cNvPr id="71737" name="Text Box 57"/>
          <p:cNvSpPr txBox="1">
            <a:spLocks noChangeArrowheads="1"/>
          </p:cNvSpPr>
          <p:nvPr/>
        </p:nvSpPr>
        <p:spPr bwMode="auto">
          <a:xfrm>
            <a:off x="5741988" y="3024188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TAK</a:t>
            </a:r>
          </a:p>
        </p:txBody>
      </p: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5741988" y="3789363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TAK</a:t>
            </a:r>
          </a:p>
        </p:txBody>
      </p:sp>
      <p:sp>
        <p:nvSpPr>
          <p:cNvPr id="71739" name="Text Box 59"/>
          <p:cNvSpPr txBox="1">
            <a:spLocks noChangeArrowheads="1"/>
          </p:cNvSpPr>
          <p:nvPr/>
        </p:nvSpPr>
        <p:spPr bwMode="auto">
          <a:xfrm>
            <a:off x="5770563" y="4419600"/>
            <a:ext cx="61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NIE</a:t>
            </a:r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5697538" y="5094288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TAK</a:t>
            </a:r>
          </a:p>
        </p:txBody>
      </p:sp>
      <p:sp>
        <p:nvSpPr>
          <p:cNvPr id="71741" name="Text Box 61"/>
          <p:cNvSpPr txBox="1">
            <a:spLocks noChangeArrowheads="1"/>
          </p:cNvSpPr>
          <p:nvPr/>
        </p:nvSpPr>
        <p:spPr bwMode="auto">
          <a:xfrm>
            <a:off x="5697538" y="5815013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chemeClr val="tx2">
                    <a:lumMod val="75000"/>
                  </a:schemeClr>
                </a:solidFill>
                <a:latin typeface="+mn-lt"/>
              </a:rPr>
              <a:t>TAK</a:t>
            </a:r>
          </a:p>
        </p:txBody>
      </p:sp>
      <p:sp>
        <p:nvSpPr>
          <p:cNvPr id="71742" name="Text Box 62"/>
          <p:cNvSpPr txBox="1">
            <a:spLocks noChangeArrowheads="1"/>
          </p:cNvSpPr>
          <p:nvPr/>
        </p:nvSpPr>
        <p:spPr bwMode="auto">
          <a:xfrm>
            <a:off x="7451725" y="2349500"/>
            <a:ext cx="61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NIE</a:t>
            </a:r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7451725" y="3068638"/>
            <a:ext cx="61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NIE</a:t>
            </a:r>
          </a:p>
        </p:txBody>
      </p:sp>
      <p:sp>
        <p:nvSpPr>
          <p:cNvPr id="71744" name="Text Box 64"/>
          <p:cNvSpPr txBox="1">
            <a:spLocks noChangeArrowheads="1"/>
          </p:cNvSpPr>
          <p:nvPr/>
        </p:nvSpPr>
        <p:spPr bwMode="auto">
          <a:xfrm>
            <a:off x="7451725" y="3743325"/>
            <a:ext cx="61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NIE</a:t>
            </a:r>
          </a:p>
        </p:txBody>
      </p:sp>
      <p:sp>
        <p:nvSpPr>
          <p:cNvPr id="71745" name="Text Box 65"/>
          <p:cNvSpPr txBox="1">
            <a:spLocks noChangeArrowheads="1"/>
          </p:cNvSpPr>
          <p:nvPr/>
        </p:nvSpPr>
        <p:spPr bwMode="auto">
          <a:xfrm>
            <a:off x="7407275" y="4411663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TAK</a:t>
            </a:r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7451725" y="5086350"/>
            <a:ext cx="619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NIE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7407275" y="5807075"/>
            <a:ext cx="667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2400" b="1">
                <a:solidFill>
                  <a:srgbClr val="A50021"/>
                </a:solidFill>
                <a:latin typeface="+mn-lt"/>
              </a:rPr>
              <a:t>TAK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F8535-236D-41FA-8B14-A020E8F3A178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8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6" grpId="0"/>
      <p:bldP spid="71737" grpId="0"/>
      <p:bldP spid="71738" grpId="0"/>
      <p:bldP spid="71739" grpId="0"/>
      <p:bldP spid="71740" grpId="0"/>
      <p:bldP spid="71741" grpId="0"/>
      <p:bldP spid="71742" grpId="0"/>
      <p:bldP spid="71743" grpId="0"/>
      <p:bldP spid="71744" grpId="0"/>
      <p:bldP spid="71745" grpId="0"/>
      <p:bldP spid="71746" grpId="0"/>
      <p:bldP spid="717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Adresacja w protokole IP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W sieciach IP używa się adresu </a:t>
            </a:r>
            <a:r>
              <a:rPr lang="pl-PL" altLang="pl-PL" sz="2400" b="1" dirty="0"/>
              <a:t>32 bitowego</a:t>
            </a:r>
          </a:p>
          <a:p>
            <a:pPr eaLnBrk="1" hangingPunct="1"/>
            <a:r>
              <a:rPr lang="pl-PL" altLang="pl-PL" sz="2400" dirty="0"/>
              <a:t>Adres zapisuje się dziesiętnie oddzielając kolejne oktety (8 bitów) kropkami, np. 156.17.5.2</a:t>
            </a:r>
          </a:p>
          <a:p>
            <a:pPr eaLnBrk="1" hangingPunct="1"/>
            <a:r>
              <a:rPr lang="pl-PL" altLang="pl-PL" sz="2400" dirty="0"/>
              <a:t>Adres ten składa się z dwóch elementów: </a:t>
            </a:r>
            <a:r>
              <a:rPr lang="pl-PL" altLang="pl-PL" sz="2400" b="1" dirty="0"/>
              <a:t>numeru sieci</a:t>
            </a:r>
            <a:r>
              <a:rPr lang="pl-PL" altLang="pl-PL" sz="2400" dirty="0"/>
              <a:t> oraz </a:t>
            </a:r>
            <a:r>
              <a:rPr lang="pl-PL" altLang="pl-PL" sz="2400" b="1" dirty="0"/>
              <a:t>numeru komputera</a:t>
            </a:r>
            <a:r>
              <a:rPr lang="pl-PL" altLang="pl-PL" sz="2400" dirty="0"/>
              <a:t> w sieci, przy czym wielkość tych elementów może się zmieniać </a:t>
            </a:r>
          </a:p>
          <a:p>
            <a:pPr eaLnBrk="1" hangingPunct="1"/>
            <a:r>
              <a:rPr lang="pl-PL" altLang="pl-PL" sz="2400" dirty="0"/>
              <a:t>Decyduje o tym tzw. </a:t>
            </a:r>
            <a:r>
              <a:rPr lang="pl-PL" altLang="pl-PL" sz="2400" b="1" dirty="0"/>
              <a:t>maska</a:t>
            </a:r>
            <a:r>
              <a:rPr lang="pl-PL" altLang="pl-PL" sz="2400" dirty="0"/>
              <a:t>, która także jest 32 bitowym ciągiem, posiadającym wartość jeden na pozycjach bitów odpowiadających numerowi sieci, a wartość zero na pozycjach bitów odpowiadających numerowi urządzenia w 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373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Klasy adresów IP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611188" y="1538288"/>
            <a:ext cx="1258887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A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611188" y="2305050"/>
            <a:ext cx="1258887" cy="719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B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611188" y="3070225"/>
            <a:ext cx="1258887" cy="7191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C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611188" y="3835400"/>
            <a:ext cx="1258887" cy="719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D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1960563" y="1538288"/>
            <a:ext cx="5757862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latin typeface="+mn-lt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60563" y="1538288"/>
            <a:ext cx="179387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139950" y="1538288"/>
            <a:ext cx="1258888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sieci</a:t>
            </a:r>
            <a:br>
              <a:rPr lang="pl-PL" altLang="pl-PL">
                <a:latin typeface="+mn-lt"/>
              </a:rPr>
            </a:br>
            <a:r>
              <a:rPr lang="pl-PL" altLang="pl-PL">
                <a:latin typeface="+mn-lt"/>
              </a:rPr>
              <a:t>(7 bitów)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400425" y="1538288"/>
            <a:ext cx="4318000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urządzenia (24 bity)</a:t>
            </a:r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611188" y="5254625"/>
            <a:ext cx="1258887" cy="46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A</a:t>
            </a:r>
          </a:p>
        </p:txBody>
      </p:sp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611188" y="5794375"/>
            <a:ext cx="1258887" cy="46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B</a:t>
            </a:r>
          </a:p>
        </p:txBody>
      </p:sp>
      <p:sp>
        <p:nvSpPr>
          <p:cNvPr id="34829" name="Rectangle 15"/>
          <p:cNvSpPr>
            <a:spLocks noChangeArrowheads="1"/>
          </p:cNvSpPr>
          <p:nvPr/>
        </p:nvSpPr>
        <p:spPr bwMode="auto">
          <a:xfrm>
            <a:off x="611188" y="6335713"/>
            <a:ext cx="1258887" cy="468312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800" b="1">
                <a:latin typeface="+mn-lt"/>
              </a:rPr>
              <a:t>Klasa C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962150" y="5254625"/>
            <a:ext cx="2879725" cy="46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126 (2</a:t>
            </a:r>
            <a:r>
              <a:rPr lang="pl-PL" altLang="pl-PL" sz="2800" b="1" baseline="30000">
                <a:latin typeface="+mn-lt"/>
              </a:rPr>
              <a:t>7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1962150" y="4732338"/>
            <a:ext cx="2879725" cy="468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400" b="1" dirty="0">
                <a:latin typeface="+mn-lt"/>
              </a:rPr>
              <a:t>Liczba sieci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932363" y="4732338"/>
            <a:ext cx="2879725" cy="468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400" b="1" dirty="0">
                <a:latin typeface="+mn-lt"/>
              </a:rPr>
              <a:t>Liczba urządzeń</a:t>
            </a: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932363" y="5254625"/>
            <a:ext cx="2879725" cy="46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16 777 124 (2</a:t>
            </a:r>
            <a:r>
              <a:rPr lang="pl-PL" altLang="pl-PL" sz="2800" b="1" baseline="30000">
                <a:latin typeface="+mn-lt"/>
              </a:rPr>
              <a:t>24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960563" y="5794375"/>
            <a:ext cx="2879725" cy="46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16 384 (2</a:t>
            </a:r>
            <a:r>
              <a:rPr lang="pl-PL" altLang="pl-PL" sz="2800" b="1" baseline="30000">
                <a:latin typeface="+mn-lt"/>
              </a:rPr>
              <a:t>14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930775" y="5794375"/>
            <a:ext cx="2879725" cy="46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65 534 (2</a:t>
            </a:r>
            <a:r>
              <a:rPr lang="pl-PL" altLang="pl-PL" sz="2800" b="1" baseline="30000">
                <a:latin typeface="+mn-lt"/>
              </a:rPr>
              <a:t>16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960563" y="6335713"/>
            <a:ext cx="2879725" cy="468312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2 097 152 (2</a:t>
            </a:r>
            <a:r>
              <a:rPr lang="pl-PL" altLang="pl-PL" sz="2800" b="1" baseline="30000">
                <a:latin typeface="+mn-lt"/>
              </a:rPr>
              <a:t>21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930775" y="6335713"/>
            <a:ext cx="2879725" cy="468312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l-PL" altLang="pl-PL" sz="2800" b="1">
                <a:latin typeface="+mn-lt"/>
              </a:rPr>
              <a:t>254 (2</a:t>
            </a:r>
            <a:r>
              <a:rPr lang="pl-PL" altLang="pl-PL" sz="2800" b="1" baseline="30000">
                <a:latin typeface="+mn-lt"/>
              </a:rPr>
              <a:t>8</a:t>
            </a:r>
            <a:r>
              <a:rPr lang="pl-PL" altLang="pl-PL" sz="2800" b="1">
                <a:latin typeface="+mn-lt"/>
              </a:rPr>
              <a:t>–2)</a:t>
            </a:r>
          </a:p>
        </p:txBody>
      </p:sp>
      <p:sp>
        <p:nvSpPr>
          <p:cNvPr id="34838" name="Rectangle 27"/>
          <p:cNvSpPr>
            <a:spLocks noChangeArrowheads="1"/>
          </p:cNvSpPr>
          <p:nvPr/>
        </p:nvSpPr>
        <p:spPr bwMode="auto">
          <a:xfrm>
            <a:off x="1960563" y="2303463"/>
            <a:ext cx="5757862" cy="719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latin typeface="+mn-lt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1960563" y="2303463"/>
            <a:ext cx="360362" cy="719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10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322513" y="2303463"/>
            <a:ext cx="2519362" cy="719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sieci (14 bitów)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4841875" y="2303463"/>
            <a:ext cx="2879725" cy="7191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urządzenia (16 bitów)</a:t>
            </a:r>
          </a:p>
        </p:txBody>
      </p:sp>
      <p:sp>
        <p:nvSpPr>
          <p:cNvPr id="34842" name="Rectangle 31"/>
          <p:cNvSpPr>
            <a:spLocks noChangeArrowheads="1"/>
          </p:cNvSpPr>
          <p:nvPr/>
        </p:nvSpPr>
        <p:spPr bwMode="auto">
          <a:xfrm>
            <a:off x="1960563" y="3070225"/>
            <a:ext cx="5757862" cy="719138"/>
          </a:xfrm>
          <a:prstGeom prst="rect">
            <a:avLst/>
          </a:prstGeom>
          <a:solidFill>
            <a:srgbClr val="99CC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latin typeface="+mn-lt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960563" y="3070225"/>
            <a:ext cx="539750" cy="71913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110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2503488" y="3070225"/>
            <a:ext cx="3778250" cy="71913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sieci (21 bitów)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6281738" y="3070225"/>
            <a:ext cx="1439862" cy="719138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Numer </a:t>
            </a:r>
            <a:br>
              <a:rPr lang="pl-PL" altLang="pl-PL">
                <a:latin typeface="+mn-lt"/>
              </a:rPr>
            </a:br>
            <a:r>
              <a:rPr lang="pl-PL" altLang="pl-PL">
                <a:latin typeface="+mn-lt"/>
              </a:rPr>
              <a:t>urządzenia </a:t>
            </a:r>
            <a:br>
              <a:rPr lang="pl-PL" altLang="pl-PL">
                <a:latin typeface="+mn-lt"/>
              </a:rPr>
            </a:br>
            <a:r>
              <a:rPr lang="pl-PL" altLang="pl-PL">
                <a:latin typeface="+mn-lt"/>
              </a:rPr>
              <a:t>(8 bitów)</a:t>
            </a:r>
          </a:p>
        </p:txBody>
      </p:sp>
      <p:sp>
        <p:nvSpPr>
          <p:cNvPr id="34846" name="Rectangle 35"/>
          <p:cNvSpPr>
            <a:spLocks noChangeArrowheads="1"/>
          </p:cNvSpPr>
          <p:nvPr/>
        </p:nvSpPr>
        <p:spPr bwMode="auto">
          <a:xfrm>
            <a:off x="1960563" y="3835400"/>
            <a:ext cx="5757862" cy="719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2800">
              <a:latin typeface="+mn-lt"/>
            </a:endParaRP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1960563" y="3835400"/>
            <a:ext cx="719137" cy="719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>
                <a:latin typeface="+mn-lt"/>
              </a:rPr>
              <a:t>1110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2682875" y="3835400"/>
            <a:ext cx="5038725" cy="719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latin typeface="+mn-lt"/>
              </a:rPr>
              <a:t>Adres rozgłoszeniowy (28 bitów)</a:t>
            </a: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947025" y="1538288"/>
            <a:ext cx="1079500" cy="719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0-127</a:t>
            </a:r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7947025" y="2305050"/>
            <a:ext cx="1079500" cy="719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128-191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947025" y="3068638"/>
            <a:ext cx="1079500" cy="7191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2400" b="1">
                <a:latin typeface="+mn-lt"/>
              </a:rPr>
              <a:t>192-223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64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animBg="1"/>
      <p:bldP spid="28683" grpId="0" animBg="1"/>
      <p:bldP spid="28684" grpId="0" animBg="1"/>
      <p:bldP spid="28689" grpId="0" animBg="1"/>
      <p:bldP spid="28690" grpId="0" animBg="1"/>
      <p:bldP spid="28691" grpId="0" animBg="1"/>
      <p:bldP spid="28692" grpId="0" animBg="1"/>
      <p:bldP spid="28693" grpId="0" animBg="1"/>
      <p:bldP spid="28694" grpId="0" animBg="1"/>
      <p:bldP spid="28695" grpId="0" animBg="1"/>
      <p:bldP spid="28696" grpId="0" animBg="1"/>
      <p:bldP spid="28700" grpId="0" animBg="1"/>
      <p:bldP spid="28701" grpId="0" animBg="1"/>
      <p:bldP spid="28702" grpId="0" animBg="1"/>
      <p:bldP spid="28704" grpId="0" animBg="1"/>
      <p:bldP spid="28705" grpId="0" animBg="1"/>
      <p:bldP spid="28706" grpId="0" animBg="1"/>
      <p:bldP spid="28708" grpId="0" animBg="1"/>
      <p:bldP spid="28709" grpId="0" animBg="1"/>
      <p:bldP spid="28711" grpId="0" animBg="1"/>
      <p:bldP spid="28712" grpId="0" animBg="1"/>
      <p:bldP spid="287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Prywatne adresy IP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dirty="0"/>
              <a:t>W niepublicznej sieci intranet (wewnętrznej sieci w firmie) można wykorzystać adresy prywatne (niepubliczne)</a:t>
            </a:r>
          </a:p>
          <a:p>
            <a:pPr eaLnBrk="1" hangingPunct="1"/>
            <a:r>
              <a:rPr lang="pl-PL" altLang="pl-PL" sz="2400" b="1" dirty="0"/>
              <a:t>10.0.0.0 – 10.255.255.255 (klasa A)</a:t>
            </a:r>
          </a:p>
          <a:p>
            <a:pPr eaLnBrk="1" hangingPunct="1"/>
            <a:r>
              <a:rPr lang="pl-PL" altLang="pl-PL" sz="2400" b="1" dirty="0"/>
              <a:t>172.16.0.0 – 172.31.255.255 (klasa B)</a:t>
            </a:r>
          </a:p>
          <a:p>
            <a:pPr eaLnBrk="1" hangingPunct="1"/>
            <a:r>
              <a:rPr lang="pl-PL" altLang="pl-PL" sz="2400" b="1" dirty="0"/>
              <a:t>192.168.0.0 – 192.168.255.255 (klasa C)</a:t>
            </a:r>
            <a:endParaRPr lang="pl-PL" altLang="pl-PL" sz="2400" dirty="0"/>
          </a:p>
          <a:p>
            <a:pPr eaLnBrk="1" hangingPunct="1">
              <a:buFontTx/>
              <a:buNone/>
            </a:pPr>
            <a:endParaRPr lang="pl-PL" altLang="pl-PL" sz="2400" dirty="0"/>
          </a:p>
          <a:p>
            <a:pPr eaLnBrk="1" hangingPunct="1">
              <a:buFontTx/>
              <a:buNone/>
            </a:pPr>
            <a:r>
              <a:rPr lang="pl-PL" altLang="pl-PL" sz="2400" dirty="0"/>
              <a:t>Pozostałe adresy to adresy publiczne, które nie mogą się powtarzać, gdyż są widoczne w publicznym Internecie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169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Konfiguracja urządzenia w sieci IP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b="1" dirty="0"/>
              <a:t>Adres</a:t>
            </a:r>
            <a:r>
              <a:rPr lang="pl-PL" altLang="pl-PL" sz="2400" dirty="0"/>
              <a:t>, który służy do identyfikacji urządzenia, musi być </a:t>
            </a:r>
            <a:r>
              <a:rPr lang="pl-PL" altLang="pl-PL" sz="2400" b="1" dirty="0"/>
              <a:t>unikalny</a:t>
            </a:r>
            <a:r>
              <a:rPr lang="pl-PL" altLang="pl-PL" sz="2400" dirty="0"/>
              <a:t>, nie powtarzający się w sieci. Wyjątek stanowią adresy prywatne. Posiadając swój adres urządzenie może wysyłać i otrzymywać pakiety IP. </a:t>
            </a:r>
          </a:p>
          <a:p>
            <a:pPr eaLnBrk="1" hangingPunct="1"/>
            <a:r>
              <a:rPr lang="pl-PL" altLang="pl-PL" sz="2400" b="1" dirty="0"/>
              <a:t>Maska</a:t>
            </a:r>
            <a:r>
              <a:rPr lang="pl-PL" altLang="pl-PL" sz="2400" dirty="0"/>
              <a:t>, która służy do określenia </a:t>
            </a:r>
            <a:r>
              <a:rPr lang="pl-PL" altLang="pl-PL" sz="2400" b="1" dirty="0"/>
              <a:t>podsieci</a:t>
            </a:r>
            <a:r>
              <a:rPr lang="pl-PL" altLang="pl-PL" sz="2400" dirty="0"/>
              <a:t>, do której dane urządzenie należy</a:t>
            </a:r>
          </a:p>
          <a:p>
            <a:pPr eaLnBrk="1" hangingPunct="1"/>
            <a:r>
              <a:rPr lang="pl-PL" altLang="pl-PL" sz="2400" b="1" dirty="0"/>
              <a:t>Brama</a:t>
            </a:r>
            <a:r>
              <a:rPr lang="pl-PL" altLang="pl-PL" sz="2400" dirty="0"/>
              <a:t>, która umożliwia komunikację ze urządzeniami znajdującymi się w </a:t>
            </a:r>
            <a:r>
              <a:rPr lang="pl-PL" altLang="pl-PL" sz="2400" b="1" dirty="0"/>
              <a:t>innej podsieci</a:t>
            </a:r>
            <a:r>
              <a:rPr lang="pl-PL" altLang="pl-PL" sz="2400" dirty="0"/>
              <a:t> niż dana stacja. Adres bramy musi się mieścić w tej samej podsieci co adres stacji. Rolę bramę pełnie zazwyczaj ruter lub inne urządzenie pracujące w warstwie 3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694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pl-PL" altLang="pl-PL" sz="4000"/>
              <a:t>Zastosowanie maski w adresacji IP (1)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Patrząc z perspektywy pojedynczego urządzenia w sieci IP dzieli się na dwie strefy: </a:t>
            </a:r>
            <a:r>
              <a:rPr lang="pl-PL" altLang="pl-PL" sz="2400" b="1"/>
              <a:t>podsieć</a:t>
            </a:r>
            <a:r>
              <a:rPr lang="pl-PL" altLang="pl-PL" sz="2400"/>
              <a:t>, do której stacja należy i </a:t>
            </a:r>
            <a:r>
              <a:rPr lang="pl-PL" altLang="pl-PL" sz="2400" b="1"/>
              <a:t>cała reszta</a:t>
            </a:r>
            <a:r>
              <a:rPr lang="pl-PL" altLang="pl-PL" sz="2400"/>
              <a:t> </a:t>
            </a:r>
          </a:p>
          <a:p>
            <a:pPr eaLnBrk="1" hangingPunct="1"/>
            <a:r>
              <a:rPr lang="pl-PL" altLang="pl-PL" sz="2400"/>
              <a:t>W momencie pojawienia się potrzeby wysłania pakietu IP, urządzenie </a:t>
            </a:r>
            <a:r>
              <a:rPr lang="pl-PL" altLang="pl-PL" sz="2400" b="1"/>
              <a:t>wylicza</a:t>
            </a:r>
            <a:r>
              <a:rPr lang="pl-PL" altLang="pl-PL" sz="2400"/>
              <a:t> czy docelowy adres IP </a:t>
            </a:r>
            <a:r>
              <a:rPr lang="pl-PL" altLang="pl-PL" sz="2400" b="1"/>
              <a:t>należy</a:t>
            </a:r>
            <a:r>
              <a:rPr lang="pl-PL" altLang="pl-PL" sz="2400"/>
              <a:t> do tej samej podsieci</a:t>
            </a:r>
          </a:p>
          <a:p>
            <a:pPr eaLnBrk="1" hangingPunct="1"/>
            <a:r>
              <a:rPr lang="pl-PL" altLang="pl-PL" sz="2400"/>
              <a:t>Jeżeli ten warunek jest </a:t>
            </a:r>
            <a:r>
              <a:rPr lang="pl-PL" altLang="pl-PL" sz="2400" b="1"/>
              <a:t>spełniony</a:t>
            </a:r>
            <a:r>
              <a:rPr lang="pl-PL" altLang="pl-PL" sz="2400"/>
              <a:t>, to pakiet jest </a:t>
            </a:r>
            <a:r>
              <a:rPr lang="pl-PL" altLang="pl-PL" sz="2400" b="1"/>
              <a:t>bezpośrednio</a:t>
            </a:r>
            <a:r>
              <a:rPr lang="pl-PL" altLang="pl-PL" sz="2400"/>
              <a:t> wysyłany do urządzenia docelowego wykorzystując ramki warstwy drugiej (np. Ethernet)</a:t>
            </a:r>
          </a:p>
          <a:p>
            <a:pPr eaLnBrk="1" hangingPunct="1"/>
            <a:r>
              <a:rPr lang="pl-PL" altLang="pl-PL" sz="2400"/>
              <a:t>W </a:t>
            </a:r>
            <a:r>
              <a:rPr lang="pl-PL" altLang="pl-PL" sz="2400" b="1"/>
              <a:t>przeciwnym </a:t>
            </a:r>
            <a:r>
              <a:rPr lang="pl-PL" altLang="pl-PL" sz="2400"/>
              <a:t>razie, kiedy adres docelowy jest poza podsiecią urządzenie, to pakiet jest wysyłany na </a:t>
            </a:r>
            <a:r>
              <a:rPr lang="pl-PL" altLang="pl-PL" sz="2400" b="1"/>
              <a:t>adres bramy</a:t>
            </a:r>
            <a:r>
              <a:rPr lang="pl-PL" altLang="pl-PL" sz="2400"/>
              <a:t>, która jest odpowiedzialna za przekazanie tego pakietu dalej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175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pl-PL" altLang="pl-PL" sz="4000"/>
              <a:t>Zastosowanie maski w adresacji IP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Maska ma długość </a:t>
            </a:r>
            <a:r>
              <a:rPr lang="pl-PL" altLang="pl-PL" sz="2400" b="1"/>
              <a:t>32</a:t>
            </a:r>
            <a:r>
              <a:rPr lang="pl-PL" altLang="pl-PL" sz="2400"/>
              <a:t> bitów. </a:t>
            </a:r>
            <a:r>
              <a:rPr lang="pl-PL" altLang="pl-PL" sz="2400" b="1"/>
              <a:t>Pierwsza</a:t>
            </a:r>
            <a:r>
              <a:rPr lang="pl-PL" altLang="pl-PL" sz="2400"/>
              <a:t> część maski składająca się z samych bitów równych </a:t>
            </a:r>
            <a:r>
              <a:rPr lang="pl-PL" altLang="pl-PL" sz="2400" b="1"/>
              <a:t>1</a:t>
            </a:r>
            <a:r>
              <a:rPr lang="pl-PL" altLang="pl-PL" sz="2400"/>
              <a:t> określa adres podsieci. Na </a:t>
            </a:r>
            <a:r>
              <a:rPr lang="pl-PL" altLang="pl-PL" sz="2400" b="1"/>
              <a:t>końcowych</a:t>
            </a:r>
            <a:r>
              <a:rPr lang="pl-PL" altLang="pl-PL" sz="2400"/>
              <a:t> bitach równych </a:t>
            </a:r>
            <a:r>
              <a:rPr lang="pl-PL" altLang="pl-PL" sz="2400" b="1"/>
              <a:t>0</a:t>
            </a:r>
            <a:r>
              <a:rPr lang="pl-PL" altLang="pl-PL" sz="2400"/>
              <a:t> zapisywane są adresy w ramach danej podsieci</a:t>
            </a:r>
          </a:p>
          <a:p>
            <a:pPr eaLnBrk="1" hangingPunct="1"/>
            <a:r>
              <a:rPr lang="pl-PL" altLang="pl-PL" sz="2400"/>
              <a:t>Maskę zapisuje się jak adres IP, np. </a:t>
            </a:r>
            <a:r>
              <a:rPr lang="pl-PL" altLang="pl-PL" sz="2400" b="1"/>
              <a:t>255.255.255.0</a:t>
            </a:r>
            <a:r>
              <a:rPr lang="pl-PL" altLang="pl-PL" sz="2400"/>
              <a:t> lub w postaci </a:t>
            </a:r>
            <a:r>
              <a:rPr lang="pl-PL" altLang="pl-PL" sz="2400" b="1"/>
              <a:t>/24</a:t>
            </a:r>
            <a:r>
              <a:rPr lang="pl-PL" altLang="pl-PL" sz="2400"/>
              <a:t>, czyli podaje się liczbę bitów określających adres podsieci</a:t>
            </a:r>
          </a:p>
          <a:p>
            <a:pPr eaLnBrk="1" hangingPunct="1"/>
            <a:r>
              <a:rPr lang="pl-PL" altLang="pl-PL" sz="2400"/>
              <a:t>Maska umożliwia adresowanie bezklasowe CIDR, wymaga to dopisania do adresu maski. Zazwyczaj dopisuje się to w postaci </a:t>
            </a:r>
            <a:r>
              <a:rPr lang="pl-PL" altLang="pl-PL" sz="2400" b="1"/>
              <a:t>156.17.30.100/24</a:t>
            </a:r>
            <a:r>
              <a:rPr lang="pl-PL" altLang="pl-PL" sz="2400"/>
              <a:t>, gdzie /24 oznacza rozmiar podsieci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22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Przykładowe maski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 b="1"/>
              <a:t>255.255.255.0 (/24)</a:t>
            </a:r>
            <a:r>
              <a:rPr lang="pl-PL" altLang="pl-PL" sz="2400"/>
              <a:t> rozmiar podsieci 2</a:t>
            </a:r>
            <a:r>
              <a:rPr lang="pl-PL" altLang="pl-PL" sz="2400" baseline="30000"/>
              <a:t>8</a:t>
            </a:r>
            <a:r>
              <a:rPr lang="pl-PL" altLang="pl-PL" sz="2400"/>
              <a:t>=</a:t>
            </a:r>
            <a:r>
              <a:rPr lang="pl-PL" altLang="pl-PL" sz="2400" b="1"/>
              <a:t>256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   11111111 11111111 11111111 00000000</a:t>
            </a:r>
          </a:p>
          <a:p>
            <a:pPr eaLnBrk="1" hangingPunct="1">
              <a:buFontTx/>
              <a:buNone/>
            </a:pPr>
            <a:r>
              <a:rPr lang="pl-PL" altLang="pl-PL" sz="2400" b="1"/>
              <a:t>255.255.255.128 (/25)</a:t>
            </a:r>
            <a:r>
              <a:rPr lang="pl-PL" altLang="pl-PL" sz="2400"/>
              <a:t> rozmiar podsieci 2</a:t>
            </a:r>
            <a:r>
              <a:rPr lang="pl-PL" altLang="pl-PL" sz="2400" baseline="30000"/>
              <a:t>7</a:t>
            </a:r>
            <a:r>
              <a:rPr lang="pl-PL" altLang="pl-PL" sz="2400"/>
              <a:t>=</a:t>
            </a:r>
            <a:r>
              <a:rPr lang="pl-PL" altLang="pl-PL" sz="2400" b="1"/>
              <a:t>128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   11111111 11111111 11111111 10000000</a:t>
            </a:r>
          </a:p>
          <a:p>
            <a:pPr eaLnBrk="1" hangingPunct="1">
              <a:buFontTx/>
              <a:buNone/>
            </a:pPr>
            <a:r>
              <a:rPr lang="pl-PL" altLang="pl-PL" sz="2400" b="1"/>
              <a:t>255.255.255.192 (/26)</a:t>
            </a:r>
            <a:r>
              <a:rPr lang="pl-PL" altLang="pl-PL" sz="2400"/>
              <a:t> rozmiar podsieci 2</a:t>
            </a:r>
            <a:r>
              <a:rPr lang="pl-PL" altLang="pl-PL" sz="2400" baseline="30000"/>
              <a:t>6</a:t>
            </a:r>
            <a:r>
              <a:rPr lang="pl-PL" altLang="pl-PL" sz="2400"/>
              <a:t>=</a:t>
            </a:r>
            <a:r>
              <a:rPr lang="pl-PL" altLang="pl-PL" sz="2400" b="1"/>
              <a:t>64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   11111111 11111111 11111111 11000000</a:t>
            </a:r>
          </a:p>
          <a:p>
            <a:pPr eaLnBrk="1" hangingPunct="1">
              <a:buFontTx/>
              <a:buNone/>
            </a:pPr>
            <a:r>
              <a:rPr lang="pl-PL" altLang="pl-PL" sz="2400" b="1"/>
              <a:t>255.255.255.224 (/27)</a:t>
            </a:r>
            <a:r>
              <a:rPr lang="pl-PL" altLang="pl-PL" sz="2400"/>
              <a:t> rozmiar podsieci 2</a:t>
            </a:r>
            <a:r>
              <a:rPr lang="pl-PL" altLang="pl-PL" sz="2400" baseline="30000"/>
              <a:t>5</a:t>
            </a:r>
            <a:r>
              <a:rPr lang="pl-PL" altLang="pl-PL" sz="2400"/>
              <a:t>=</a:t>
            </a:r>
            <a:r>
              <a:rPr lang="pl-PL" altLang="pl-PL" sz="2400" b="1"/>
              <a:t>32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   11111111 11111111 11111111 11100000</a:t>
            </a:r>
          </a:p>
          <a:p>
            <a:pPr eaLnBrk="1" hangingPunct="1">
              <a:buFontTx/>
              <a:buNone/>
            </a:pPr>
            <a:r>
              <a:rPr lang="pl-PL" altLang="pl-PL" sz="2400" b="1"/>
              <a:t>255.255.255.252 (/30)</a:t>
            </a:r>
            <a:r>
              <a:rPr lang="pl-PL" altLang="pl-PL" sz="2400"/>
              <a:t> rozmiar podsieci 2</a:t>
            </a:r>
            <a:r>
              <a:rPr lang="pl-PL" altLang="pl-PL" sz="2400" baseline="30000"/>
              <a:t>2</a:t>
            </a:r>
            <a:r>
              <a:rPr lang="pl-PL" altLang="pl-PL" sz="2400"/>
              <a:t>=</a:t>
            </a:r>
            <a:r>
              <a:rPr lang="pl-PL" altLang="pl-PL" sz="2400" b="1"/>
              <a:t>4</a:t>
            </a:r>
          </a:p>
          <a:p>
            <a:pPr eaLnBrk="1" hangingPunct="1">
              <a:buFontTx/>
              <a:buNone/>
            </a:pPr>
            <a:r>
              <a:rPr lang="pl-PL" altLang="pl-PL" sz="2400"/>
              <a:t>   11111111 11111111 11111111 11111100</a:t>
            </a:r>
          </a:p>
          <a:p>
            <a:pPr eaLnBrk="1" hangingPunct="1">
              <a:buFontTx/>
              <a:buNone/>
            </a:pPr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09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Specjalne adresy w podsieci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8531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l-PL" altLang="pl-PL" sz="2400" b="1" dirty="0"/>
              <a:t>Pierwszy</a:t>
            </a:r>
            <a:r>
              <a:rPr lang="pl-PL" altLang="pl-PL" sz="2400" dirty="0"/>
              <a:t> adres z zakresu wyznaczonego przez adres urządzenia i maskę to adres </a:t>
            </a:r>
            <a:r>
              <a:rPr lang="pl-PL" altLang="pl-PL" sz="2400" b="1" dirty="0"/>
              <a:t>podsieci</a:t>
            </a:r>
            <a:endParaRPr lang="pl-PL" altLang="pl-PL" sz="2400" dirty="0"/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Jest to adres mający bity równe </a:t>
            </a:r>
            <a:r>
              <a:rPr lang="pl-PL" altLang="pl-PL" sz="2400" b="1" dirty="0"/>
              <a:t>0</a:t>
            </a:r>
            <a:r>
              <a:rPr lang="pl-PL" altLang="pl-PL" sz="2400" dirty="0"/>
              <a:t> na tych samych pozycjach co </a:t>
            </a:r>
            <a:r>
              <a:rPr lang="pl-PL" altLang="pl-PL" sz="2400" b="1" dirty="0"/>
              <a:t>maska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Na </a:t>
            </a:r>
            <a:r>
              <a:rPr lang="pl-PL" altLang="pl-PL" sz="2400" b="1" dirty="0"/>
              <a:t>pozostałych</a:t>
            </a:r>
            <a:r>
              <a:rPr lang="pl-PL" altLang="pl-PL" sz="2400" dirty="0"/>
              <a:t> bitach ma </a:t>
            </a:r>
            <a:r>
              <a:rPr lang="pl-PL" altLang="pl-PL" sz="2400" b="1" dirty="0"/>
              <a:t>takie same</a:t>
            </a:r>
            <a:r>
              <a:rPr lang="pl-PL" altLang="pl-PL" sz="2400" dirty="0"/>
              <a:t> wartości co adres </a:t>
            </a:r>
            <a:r>
              <a:rPr lang="pl-PL" altLang="pl-PL" sz="2400" b="1" dirty="0"/>
              <a:t>urządzenia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b="1" dirty="0"/>
              <a:t>Ostatni</a:t>
            </a:r>
            <a:r>
              <a:rPr lang="pl-PL" altLang="pl-PL" sz="2400" dirty="0"/>
              <a:t> adres z zakresu wyznaczonego przez adres urządzenia i maskę to adres </a:t>
            </a:r>
            <a:r>
              <a:rPr lang="pl-PL" altLang="pl-PL" sz="2400" b="1" dirty="0"/>
              <a:t>rozgłoszeniowy</a:t>
            </a:r>
            <a:r>
              <a:rPr lang="pl-PL" altLang="pl-PL" sz="2400" dirty="0"/>
              <a:t> podsieci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Jest to adres mający bity równe </a:t>
            </a:r>
            <a:r>
              <a:rPr lang="pl-PL" altLang="pl-PL" sz="2400" b="1" dirty="0"/>
              <a:t>1</a:t>
            </a:r>
            <a:r>
              <a:rPr lang="pl-PL" altLang="pl-PL" sz="2400" dirty="0"/>
              <a:t> na tych samych pozycjach co </a:t>
            </a:r>
            <a:r>
              <a:rPr lang="pl-PL" altLang="pl-PL" sz="2400" b="1" dirty="0"/>
              <a:t>maska</a:t>
            </a:r>
            <a:r>
              <a:rPr lang="pl-PL" altLang="pl-PL" sz="2400" dirty="0"/>
              <a:t> ma bity równe </a:t>
            </a:r>
            <a:r>
              <a:rPr lang="pl-PL" altLang="pl-PL" sz="2400" b="1" dirty="0"/>
              <a:t>0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Na </a:t>
            </a:r>
            <a:r>
              <a:rPr lang="pl-PL" altLang="pl-PL" sz="2400" b="1" dirty="0"/>
              <a:t>pozostałych</a:t>
            </a:r>
            <a:r>
              <a:rPr lang="pl-PL" altLang="pl-PL" sz="2400" dirty="0"/>
              <a:t> bitach ma </a:t>
            </a:r>
            <a:r>
              <a:rPr lang="pl-PL" altLang="pl-PL" sz="2400" b="1" dirty="0"/>
              <a:t>takie same</a:t>
            </a:r>
            <a:r>
              <a:rPr lang="pl-PL" altLang="pl-PL" sz="2400" dirty="0"/>
              <a:t> wartości co adres </a:t>
            </a:r>
            <a:r>
              <a:rPr lang="pl-PL" altLang="pl-PL" sz="2400" b="1" dirty="0"/>
              <a:t>urządzenia</a:t>
            </a:r>
            <a:r>
              <a:rPr lang="pl-PL" altLang="pl-PL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pl-PL" altLang="pl-PL" sz="2400" dirty="0"/>
              <a:t>Adres sieci i adres rozgłoszeniowy </a:t>
            </a:r>
            <a:r>
              <a:rPr lang="pl-PL" altLang="pl-PL" sz="2400" b="1" dirty="0"/>
              <a:t>nie może</a:t>
            </a:r>
            <a:r>
              <a:rPr lang="pl-PL" altLang="pl-PL" sz="2400" dirty="0"/>
              <a:t> być przydzielony dla urządzenia </a:t>
            </a:r>
          </a:p>
          <a:p>
            <a:pPr eaLnBrk="1" hangingPunct="1">
              <a:lnSpc>
                <a:spcPct val="8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57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Wstęp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506916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Podstawy TCP/IP są efektem pracy grupy rozwojowej sieci </a:t>
            </a:r>
            <a:r>
              <a:rPr lang="pl-PL" altLang="pl-PL" sz="2400" b="1" dirty="0"/>
              <a:t>ARPANET</a:t>
            </a:r>
            <a:r>
              <a:rPr lang="pl-PL" altLang="pl-PL" sz="2400" dirty="0"/>
              <a:t> stworzonej w </a:t>
            </a:r>
            <a:r>
              <a:rPr lang="pl-PL" altLang="pl-PL" sz="2400" b="1" dirty="0"/>
              <a:t>1968 </a:t>
            </a:r>
            <a:r>
              <a:rPr lang="pl-PL" altLang="pl-PL" sz="2400" dirty="0"/>
              <a:t>roku w ramach programu Departamentu Obrony USA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W </a:t>
            </a:r>
            <a:r>
              <a:rPr lang="pl-PL" altLang="pl-PL" sz="2400" b="1" dirty="0"/>
              <a:t>1971</a:t>
            </a:r>
            <a:r>
              <a:rPr lang="pl-PL" altLang="pl-PL" sz="2400" dirty="0"/>
              <a:t> roku projekt ARPANET został przejęty przez amerykańską agencję zaawansowanych badań systemów obrony </a:t>
            </a:r>
            <a:r>
              <a:rPr lang="pl-PL" altLang="pl-PL" sz="2400" b="1" dirty="0"/>
              <a:t>DARPA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Defence</a:t>
            </a:r>
            <a:r>
              <a:rPr lang="pl-PL" altLang="pl-PL" sz="2400" i="1" dirty="0"/>
              <a:t> Advanced </a:t>
            </a:r>
            <a:r>
              <a:rPr lang="pl-PL" altLang="pl-PL" sz="2400" i="1" dirty="0" err="1"/>
              <a:t>Research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Projects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Agency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W </a:t>
            </a:r>
            <a:r>
              <a:rPr lang="pl-PL" altLang="pl-PL" sz="2400" b="1" dirty="0"/>
              <a:t>1975</a:t>
            </a:r>
            <a:r>
              <a:rPr lang="pl-PL" altLang="pl-PL" sz="2400" dirty="0"/>
              <a:t> roku przeprowadzono pierwszy </a:t>
            </a:r>
            <a:r>
              <a:rPr lang="pl-PL" altLang="pl-PL" sz="2400" b="1" dirty="0"/>
              <a:t>test połączenia TCP/IP</a:t>
            </a:r>
            <a:r>
              <a:rPr lang="pl-PL" altLang="pl-PL" sz="2400" dirty="0"/>
              <a:t> między dwoma sieciami w Stanford and University College London</a:t>
            </a:r>
          </a:p>
          <a:p>
            <a:pPr eaLnBrk="1" hangingPunct="1"/>
            <a:r>
              <a:rPr lang="pl-PL" altLang="pl-PL" sz="2400" dirty="0"/>
              <a:t>W </a:t>
            </a:r>
            <a:r>
              <a:rPr lang="pl-PL" altLang="pl-PL" sz="2400" b="1" dirty="0"/>
              <a:t>1977</a:t>
            </a:r>
            <a:r>
              <a:rPr lang="pl-PL" altLang="pl-PL" sz="2400" dirty="0"/>
              <a:t> roku zostało zestawione połączenie między </a:t>
            </a:r>
            <a:r>
              <a:rPr lang="pl-PL" altLang="pl-PL" sz="2400" b="1" dirty="0"/>
              <a:t>3 sieciami TCP/IP</a:t>
            </a:r>
            <a:r>
              <a:rPr lang="pl-PL" altLang="pl-PL" sz="2400" dirty="0"/>
              <a:t> w USA, Wielkiej Brytanii i Norwegii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25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Liczba adresów w podsieci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Zapis </a:t>
            </a:r>
            <a:r>
              <a:rPr lang="pl-PL" altLang="pl-PL" sz="2400" b="1" dirty="0"/>
              <a:t>/n</a:t>
            </a:r>
            <a:r>
              <a:rPr lang="pl-PL" altLang="pl-PL" sz="2400" dirty="0"/>
              <a:t> oznacza, że liczba adresów w danej podsieci to </a:t>
            </a:r>
            <a:r>
              <a:rPr lang="pl-PL" altLang="pl-PL" sz="2400" b="1" dirty="0"/>
              <a:t>2</a:t>
            </a:r>
            <a:r>
              <a:rPr lang="pl-PL" altLang="pl-PL" sz="2400" b="1" baseline="30000" dirty="0"/>
              <a:t>(32-n)</a:t>
            </a:r>
            <a:r>
              <a:rPr lang="pl-PL" altLang="pl-PL" sz="2400" dirty="0"/>
              <a:t> , np. dla maski /24 mamy 2</a:t>
            </a:r>
            <a:r>
              <a:rPr lang="pl-PL" altLang="pl-PL" sz="2400" baseline="30000" dirty="0"/>
              <a:t>8</a:t>
            </a:r>
            <a:r>
              <a:rPr lang="pl-PL" altLang="pl-PL" sz="2400" dirty="0"/>
              <a:t> = 256 adresów</a:t>
            </a:r>
          </a:p>
          <a:p>
            <a:pPr eaLnBrk="1" hangingPunct="1"/>
            <a:r>
              <a:rPr lang="pl-PL" altLang="pl-PL" sz="2400" b="1" dirty="0"/>
              <a:t>Pierwszy i ostatni</a:t>
            </a:r>
            <a:r>
              <a:rPr lang="pl-PL" altLang="pl-PL" sz="2400" dirty="0"/>
              <a:t> adres z zakresu podsieci </a:t>
            </a:r>
            <a:r>
              <a:rPr lang="pl-PL" altLang="pl-PL" sz="2400" b="1" dirty="0"/>
              <a:t>nie może</a:t>
            </a:r>
            <a:r>
              <a:rPr lang="pl-PL" altLang="pl-PL" sz="2400" dirty="0"/>
              <a:t> być przypisany do stacji (adres podsieci i rozgłoszeniowy)</a:t>
            </a:r>
          </a:p>
          <a:p>
            <a:pPr eaLnBrk="1" hangingPunct="1"/>
            <a:r>
              <a:rPr lang="pl-PL" altLang="pl-PL" sz="2400" dirty="0"/>
              <a:t>Maksymalna liczba stacji w podsieci wynosi </a:t>
            </a:r>
            <a:r>
              <a:rPr lang="pl-PL" altLang="pl-PL" sz="2400" b="1" dirty="0"/>
              <a:t>(2</a:t>
            </a:r>
            <a:r>
              <a:rPr lang="pl-PL" altLang="pl-PL" sz="2400" b="1" baseline="30000" dirty="0"/>
              <a:t>(32-n)</a:t>
            </a:r>
            <a:r>
              <a:rPr lang="pl-PL" altLang="pl-PL" sz="2400" b="1" dirty="0"/>
              <a:t>–2)</a:t>
            </a:r>
          </a:p>
          <a:p>
            <a:pPr eaLnBrk="1" hangingPunct="1"/>
            <a:r>
              <a:rPr lang="pl-PL" altLang="pl-PL" sz="2400" dirty="0"/>
              <a:t>Dodatkowo jeden adres z zakresu musimy zarezerwować na adres </a:t>
            </a:r>
            <a:r>
              <a:rPr lang="pl-PL" altLang="pl-PL" sz="2400" b="1" dirty="0"/>
              <a:t>bramy</a:t>
            </a:r>
            <a:r>
              <a:rPr lang="pl-PL" altLang="pl-PL" sz="2400" dirty="0"/>
              <a:t>, czyli po odliczeniu adresu bramy </a:t>
            </a:r>
            <a:br>
              <a:rPr lang="pl-PL" altLang="pl-PL" sz="2400" dirty="0"/>
            </a:br>
            <a:r>
              <a:rPr lang="pl-PL" altLang="pl-PL" sz="2400" dirty="0"/>
              <a:t>zostaje </a:t>
            </a:r>
            <a:r>
              <a:rPr lang="pl-PL" altLang="pl-PL" sz="2400" b="1" dirty="0"/>
              <a:t>(2</a:t>
            </a:r>
            <a:r>
              <a:rPr lang="pl-PL" altLang="pl-PL" sz="2400" b="1" baseline="30000" dirty="0"/>
              <a:t>(32-n)</a:t>
            </a:r>
            <a:r>
              <a:rPr lang="pl-PL" altLang="pl-PL" sz="2400" b="1" dirty="0"/>
              <a:t>–3)</a:t>
            </a:r>
            <a:r>
              <a:rPr lang="pl-PL" altLang="pl-PL" sz="2400" dirty="0"/>
              <a:t> adresów</a:t>
            </a:r>
          </a:p>
          <a:p>
            <a:pPr eaLnBrk="1" hangingPunct="1"/>
            <a:r>
              <a:rPr lang="pl-PL" altLang="pl-PL" sz="2400" dirty="0"/>
              <a:t>Na przykład maska </a:t>
            </a:r>
            <a:r>
              <a:rPr lang="pl-PL" altLang="pl-PL" sz="2400" b="1" dirty="0"/>
              <a:t>255.255.255.0 (/24)</a:t>
            </a:r>
            <a:r>
              <a:rPr lang="pl-PL" altLang="pl-PL" sz="2400" dirty="0"/>
              <a:t> oznacza liczbę stacji w podsieci </a:t>
            </a:r>
            <a:r>
              <a:rPr lang="pl-PL" altLang="pl-PL" sz="2400" b="1" dirty="0"/>
              <a:t>253+1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02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dirty="0"/>
              <a:t>Obliczanie adresu podsieci - przykład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8900"/>
            <a:ext cx="8229600" cy="5238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chemeClr val="tx2"/>
                </a:solidFill>
              </a:rPr>
              <a:t>Adres źródłowy: </a:t>
            </a:r>
            <a:r>
              <a:rPr lang="pl-PL" altLang="pl-PL" sz="2400" b="1" dirty="0">
                <a:solidFill>
                  <a:schemeClr val="tx2"/>
                </a:solidFill>
              </a:rPr>
              <a:t>192.168.0.3</a:t>
            </a:r>
            <a:r>
              <a:rPr lang="pl-PL" altLang="pl-PL" sz="24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rgbClr val="7030A0"/>
                </a:solidFill>
              </a:rPr>
              <a:t>Maska: </a:t>
            </a:r>
            <a:r>
              <a:rPr lang="pl-PL" altLang="pl-PL" sz="2400" b="1" dirty="0">
                <a:solidFill>
                  <a:srgbClr val="7030A0"/>
                </a:solidFill>
              </a:rPr>
              <a:t>255.255.255.0</a:t>
            </a:r>
            <a:r>
              <a:rPr lang="pl-PL" altLang="pl-PL" sz="2400" dirty="0">
                <a:solidFill>
                  <a:srgbClr val="7030A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dirty="0">
                <a:solidFill>
                  <a:srgbClr val="C00000"/>
                </a:solidFill>
              </a:rPr>
              <a:t>Adres docelowy: </a:t>
            </a:r>
            <a:r>
              <a:rPr lang="pl-PL" altLang="pl-PL" sz="2400" b="1" dirty="0">
                <a:solidFill>
                  <a:srgbClr val="C00000"/>
                </a:solidFill>
              </a:rPr>
              <a:t>192.168.0.6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pl-PL" altLang="pl-PL" sz="2400" dirty="0"/>
              <a:t>Adres podsieci dla stacji źródłowej (iloczyn logiczny AND)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dirty="0">
                <a:solidFill>
                  <a:schemeClr val="tx2"/>
                </a:solidFill>
                <a:latin typeface="Courier New" pitchFamily="49" charset="0"/>
              </a:rPr>
              <a:t>11000000 10101000 00000000 00000011=192.168.0.3</a:t>
            </a:r>
            <a:endParaRPr lang="pl-PL" altLang="pl-PL" sz="2000" b="1" u="sng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u="sng" dirty="0">
                <a:solidFill>
                  <a:srgbClr val="7030A0"/>
                </a:solidFill>
                <a:latin typeface="Courier New" pitchFamily="49" charset="0"/>
              </a:rPr>
              <a:t>11111111 11111111 11111111 00000000=255.255.255.0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11000000 10101000 00000000 00000000=192.168.0.0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</a:pPr>
            <a:r>
              <a:rPr lang="pl-PL" altLang="pl-PL" sz="2400" dirty="0"/>
              <a:t>Adres podsieci dla stacji docelowej (iloczyn logiczny AND)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dirty="0">
                <a:solidFill>
                  <a:srgbClr val="C00000"/>
                </a:solidFill>
                <a:latin typeface="Courier New" pitchFamily="49" charset="0"/>
              </a:rPr>
              <a:t>11000000 10101000 00000000 00000110=192.168.0.6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u="sng" dirty="0">
                <a:solidFill>
                  <a:srgbClr val="7030A0"/>
                </a:solidFill>
                <a:latin typeface="Courier New" pitchFamily="49" charset="0"/>
              </a:rPr>
              <a:t>11111111 11111111 11111111 00000000=255.255.255.0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l-PL" altLang="pl-PL" sz="2000" b="1" dirty="0">
                <a:latin typeface="Courier New" pitchFamily="49" charset="0"/>
              </a:rPr>
              <a:t>11000000 10101000 00000000 00000000=192.168.0.0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pl-PL" altLang="pl-PL" sz="2400" dirty="0"/>
              <a:t>Adres źródłowy i docelowy należą do tej </a:t>
            </a:r>
            <a:r>
              <a:rPr lang="pl-PL" altLang="pl-PL" sz="2400" b="1" dirty="0"/>
              <a:t>samej</a:t>
            </a:r>
            <a:r>
              <a:rPr lang="pl-PL" altLang="pl-PL" sz="2400" dirty="0"/>
              <a:t> podsieci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469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dirty="0"/>
              <a:t>Obliczanie adresu podsieci - przykład 1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Adres źródłowy: </a:t>
            </a:r>
            <a:r>
              <a:rPr lang="pl-PL" altLang="pl-PL" sz="2400" b="1" dirty="0"/>
              <a:t>192.168.0.3/24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Adres docelowy: </a:t>
            </a:r>
            <a:r>
              <a:rPr lang="pl-PL" altLang="pl-PL" sz="2400" b="1" dirty="0"/>
              <a:t>192.168.0.6/24</a:t>
            </a:r>
          </a:p>
          <a:p>
            <a:pPr eaLnBrk="1" hangingPunct="1"/>
            <a:r>
              <a:rPr lang="pl-PL" altLang="pl-PL" sz="2400" dirty="0"/>
              <a:t>Maska </a:t>
            </a:r>
            <a:r>
              <a:rPr lang="pl-PL" altLang="pl-PL" sz="2400" b="1" dirty="0"/>
              <a:t>/24</a:t>
            </a:r>
            <a:r>
              <a:rPr lang="pl-PL" altLang="pl-PL" sz="2400" dirty="0"/>
              <a:t> (255.255.255.0) oznacza, że zakres podsieci ma postać, </a:t>
            </a:r>
            <a:r>
              <a:rPr lang="pl-PL" altLang="pl-PL" sz="2400" b="1" dirty="0"/>
              <a:t>x.x.x.0- x.x.x.255</a:t>
            </a:r>
            <a:r>
              <a:rPr lang="pl-PL" altLang="pl-PL" sz="2400" dirty="0"/>
              <a:t>, wiec w rozważanym przypadku ten zakres to </a:t>
            </a:r>
            <a:r>
              <a:rPr lang="pl-PL" altLang="pl-PL" sz="2400" b="1" dirty="0"/>
              <a:t>192.168.0.0-192.168.0.255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Ponieważ adres źródłowy i docelowy mieszczą się w tym </a:t>
            </a:r>
            <a:r>
              <a:rPr lang="pl-PL" altLang="pl-PL" sz="2400" b="1" dirty="0"/>
              <a:t>zakresie</a:t>
            </a:r>
            <a:r>
              <a:rPr lang="pl-PL" altLang="pl-PL" sz="2400" dirty="0"/>
              <a:t>, więc należą do tej </a:t>
            </a:r>
            <a:r>
              <a:rPr lang="pl-PL" altLang="pl-PL" sz="2400" b="1" dirty="0"/>
              <a:t>samej</a:t>
            </a:r>
            <a:r>
              <a:rPr lang="pl-PL" altLang="pl-PL" sz="2400" dirty="0"/>
              <a:t> podsieci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05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dirty="0"/>
              <a:t>Obliczanie adresu podsieci - przykład 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pl-PL" altLang="pl-PL" sz="2400"/>
              <a:t>Adres źródłowy: </a:t>
            </a:r>
            <a:r>
              <a:rPr lang="pl-PL" altLang="pl-PL" sz="2400" b="1"/>
              <a:t>156.17.30.200/25</a:t>
            </a:r>
            <a:r>
              <a:rPr lang="pl-PL" altLang="pl-PL" sz="2400"/>
              <a:t>  </a:t>
            </a:r>
          </a:p>
          <a:p>
            <a:pPr eaLnBrk="1" hangingPunct="1"/>
            <a:r>
              <a:rPr lang="pl-PL" altLang="pl-PL" sz="2400"/>
              <a:t>Adres docelowy: </a:t>
            </a:r>
            <a:r>
              <a:rPr lang="pl-PL" altLang="pl-PL" sz="2400" b="1"/>
              <a:t>156.17.30.130/25</a:t>
            </a:r>
            <a:r>
              <a:rPr lang="pl-PL" altLang="pl-PL" sz="2400"/>
              <a:t> </a:t>
            </a:r>
            <a:endParaRPr lang="pl-PL" altLang="pl-PL" sz="2400" b="1"/>
          </a:p>
          <a:p>
            <a:pPr eaLnBrk="1" hangingPunct="1"/>
            <a:r>
              <a:rPr lang="pl-PL" altLang="pl-PL" sz="2400"/>
              <a:t>Maska </a:t>
            </a:r>
            <a:r>
              <a:rPr lang="pl-PL" altLang="pl-PL" sz="2400" b="1"/>
              <a:t>/25</a:t>
            </a:r>
            <a:r>
              <a:rPr lang="pl-PL" altLang="pl-PL" sz="2400"/>
              <a:t> (255.255.255.128) oznacza, że zakres podsieci ma postać, </a:t>
            </a:r>
            <a:r>
              <a:rPr lang="pl-PL" altLang="pl-PL" sz="2400" b="1"/>
              <a:t>x.x.x.0- x.x.x.127</a:t>
            </a:r>
            <a:r>
              <a:rPr lang="pl-PL" altLang="pl-PL" sz="2400"/>
              <a:t> lub </a:t>
            </a:r>
            <a:r>
              <a:rPr lang="pl-PL" altLang="pl-PL" sz="2400" b="1"/>
              <a:t>x.x.x.128- x.x.x.255</a:t>
            </a:r>
            <a:r>
              <a:rPr lang="pl-PL" altLang="pl-PL" sz="2400"/>
              <a:t> wiec w rozważanym przypadku te zakresy to </a:t>
            </a:r>
            <a:r>
              <a:rPr lang="pl-PL" altLang="pl-PL" sz="2400" b="1"/>
              <a:t>156.17.30.0-156.17.30.127 </a:t>
            </a:r>
            <a:r>
              <a:rPr lang="pl-PL" altLang="pl-PL" sz="2400"/>
              <a:t>lub</a:t>
            </a:r>
            <a:r>
              <a:rPr lang="pl-PL" altLang="pl-PL" sz="2400" b="1"/>
              <a:t> 156.17.30.128-156.17.30.255</a:t>
            </a:r>
            <a:endParaRPr lang="pl-PL" altLang="pl-PL" sz="2400"/>
          </a:p>
          <a:p>
            <a:pPr eaLnBrk="1" hangingPunct="1"/>
            <a:r>
              <a:rPr lang="pl-PL" altLang="pl-PL" sz="2400"/>
              <a:t>Ponieważ adres źródłowy i docelowy mieszczą się w zakresie</a:t>
            </a:r>
            <a:r>
              <a:rPr lang="pl-PL" altLang="pl-PL" sz="2400" b="1"/>
              <a:t> 156.17.30.128-156.17.30.255</a:t>
            </a:r>
            <a:r>
              <a:rPr lang="pl-PL" altLang="pl-PL" sz="2400"/>
              <a:t>, więc należą do tej </a:t>
            </a:r>
            <a:r>
              <a:rPr lang="pl-PL" altLang="pl-PL" sz="2400" b="1"/>
              <a:t>samej</a:t>
            </a:r>
            <a:r>
              <a:rPr lang="pl-PL" altLang="pl-PL" sz="2400"/>
              <a:t> podsieci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7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dirty="0"/>
              <a:t>Obliczanie adresu podsieci - przykład 3</a:t>
            </a:r>
            <a:endParaRPr lang="en-US" altLang="pl-PL" sz="36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Adres źródłowy: </a:t>
            </a:r>
            <a:r>
              <a:rPr lang="pl-PL" altLang="pl-PL" sz="2400" b="1"/>
              <a:t>156.17.40.200/26</a:t>
            </a:r>
            <a:r>
              <a:rPr lang="pl-PL" altLang="pl-PL" sz="240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Adres docelowy: </a:t>
            </a:r>
            <a:r>
              <a:rPr lang="pl-PL" altLang="pl-PL" sz="2400" b="1"/>
              <a:t>156.17.40.3/26</a:t>
            </a:r>
            <a:r>
              <a:rPr lang="pl-PL" altLang="pl-PL" sz="2400"/>
              <a:t>  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Maska </a:t>
            </a:r>
            <a:r>
              <a:rPr lang="pl-PL" altLang="pl-PL" sz="2400" b="1"/>
              <a:t>/26</a:t>
            </a:r>
            <a:r>
              <a:rPr lang="pl-PL" altLang="pl-PL" sz="2400"/>
              <a:t> (255.255.255.192) oznacza zakresy podsieci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/>
              <a:t>     x.x.x.0- x.x.x.63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x.x.x.64- x.x.x.127</a:t>
            </a:r>
            <a:endParaRPr lang="pl-PL" altLang="pl-PL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x.x.x.128- x.x.x.191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x.x.x.192- x.x.x.255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Ponieważ adres źródłowy jest w zakresie </a:t>
            </a:r>
            <a:r>
              <a:rPr lang="pl-PL" altLang="pl-PL" sz="2400" b="1"/>
              <a:t>x.x.x.192- x.x.x.255</a:t>
            </a:r>
            <a:r>
              <a:rPr lang="pl-PL" altLang="pl-PL" sz="2400"/>
              <a:t>, a adres docelowy w zakresie </a:t>
            </a:r>
            <a:r>
              <a:rPr lang="pl-PL" altLang="pl-PL" sz="2400" b="1"/>
              <a:t>x.x.x.0- x.x.x.63</a:t>
            </a:r>
            <a:r>
              <a:rPr lang="pl-PL" altLang="pl-PL" sz="2400"/>
              <a:t>, więc rozważane adresy </a:t>
            </a:r>
            <a:r>
              <a:rPr lang="pl-PL" altLang="pl-PL" sz="2400" b="1"/>
              <a:t>nie należą</a:t>
            </a:r>
            <a:r>
              <a:rPr lang="pl-PL" altLang="pl-PL" sz="2400"/>
              <a:t> do tej samej podsieci</a:t>
            </a:r>
          </a:p>
          <a:p>
            <a:pPr eaLnBrk="1" hangingPunct="1">
              <a:lnSpc>
                <a:spcPct val="90000"/>
              </a:lnSpc>
            </a:pPr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7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3600" dirty="0"/>
              <a:t>Obliczanie adresu podsieci - przykład 4</a:t>
            </a:r>
            <a:endParaRPr lang="en-US" altLang="pl-PL" sz="3600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/>
              <a:t>Adres źródłowy: </a:t>
            </a:r>
            <a:r>
              <a:rPr lang="pl-PL" altLang="pl-PL" sz="2400" b="1"/>
              <a:t>156.17.30.100/27</a:t>
            </a:r>
            <a:r>
              <a:rPr lang="pl-PL" altLang="pl-PL" sz="240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Adres docelowy: </a:t>
            </a:r>
            <a:r>
              <a:rPr lang="pl-PL" altLang="pl-PL" sz="2400" b="1"/>
              <a:t>156.17.30.70/27</a:t>
            </a:r>
            <a:r>
              <a:rPr lang="pl-PL" altLang="pl-PL" sz="2800"/>
              <a:t> </a:t>
            </a:r>
            <a:r>
              <a:rPr lang="pl-PL" altLang="pl-PL" sz="2400"/>
              <a:t> </a:t>
            </a:r>
            <a:endParaRPr lang="pl-PL" altLang="pl-PL" sz="2400" b="1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Maska </a:t>
            </a:r>
            <a:r>
              <a:rPr lang="pl-PL" altLang="pl-PL" sz="2400" b="1"/>
              <a:t>/27</a:t>
            </a:r>
            <a:r>
              <a:rPr lang="pl-PL" altLang="pl-PL" sz="2400"/>
              <a:t> (255.255.255.224) oznacza zakresy podsieci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/>
              <a:t>     x.x.x.0- x.x.x.31       x.x.x.32- x.x.x.63</a:t>
            </a:r>
            <a:r>
              <a:rPr lang="pl-PL" altLang="pl-PL" sz="24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x.x.x.64- x.x.x.95</a:t>
            </a:r>
            <a:r>
              <a:rPr lang="pl-PL" altLang="pl-PL" sz="2400"/>
              <a:t>     </a:t>
            </a:r>
            <a:r>
              <a:rPr lang="pl-PL" altLang="pl-PL" sz="2400" b="1"/>
              <a:t>x.x.x.96- x.x.x.127</a:t>
            </a:r>
            <a:endParaRPr lang="pl-PL" altLang="pl-PL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x.x.x.128- x.x.x.159</a:t>
            </a:r>
            <a:r>
              <a:rPr lang="pl-PL" altLang="pl-PL" sz="2400"/>
              <a:t>  </a:t>
            </a:r>
            <a:r>
              <a:rPr lang="pl-PL" altLang="pl-PL" sz="2400" b="1"/>
              <a:t>x.x.x.160- x.x.x.191</a:t>
            </a:r>
            <a:endParaRPr lang="pl-PL" altLang="pl-PL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/>
              <a:t>     </a:t>
            </a:r>
            <a:r>
              <a:rPr lang="pl-PL" altLang="pl-PL" sz="2400" b="1"/>
              <a:t>x.x.x.192- x.x.x.223</a:t>
            </a:r>
            <a:r>
              <a:rPr lang="pl-PL" altLang="pl-PL" sz="2400"/>
              <a:t>  </a:t>
            </a:r>
            <a:r>
              <a:rPr lang="pl-PL" altLang="pl-PL" sz="2400" b="1"/>
              <a:t>x.x.x.224- x.x.x.255</a:t>
            </a:r>
            <a:endParaRPr lang="pl-PL" altLang="pl-PL" sz="2400"/>
          </a:p>
          <a:p>
            <a:pPr eaLnBrk="1" hangingPunct="1">
              <a:lnSpc>
                <a:spcPct val="90000"/>
              </a:lnSpc>
            </a:pPr>
            <a:r>
              <a:rPr lang="pl-PL" altLang="pl-PL" sz="2400"/>
              <a:t>Ponieważ adres źródłowy jest w zakresie </a:t>
            </a:r>
            <a:r>
              <a:rPr lang="pl-PL" altLang="pl-PL" sz="2400" b="1"/>
              <a:t>x.x.x.96- x.x.x.127</a:t>
            </a:r>
            <a:r>
              <a:rPr lang="pl-PL" altLang="pl-PL" sz="2400"/>
              <a:t>, a adres docelowy w zakresie </a:t>
            </a:r>
            <a:r>
              <a:rPr lang="pl-PL" altLang="pl-PL" sz="2400" b="1"/>
              <a:t>x.x.x.64- x.x.x.95</a:t>
            </a:r>
            <a:r>
              <a:rPr lang="pl-PL" altLang="pl-PL" sz="2400"/>
              <a:t>, więc rozważane adresy </a:t>
            </a:r>
            <a:r>
              <a:rPr lang="pl-PL" altLang="pl-PL" sz="2400" b="1"/>
              <a:t>nie należą</a:t>
            </a:r>
            <a:r>
              <a:rPr lang="pl-PL" altLang="pl-PL" sz="2400"/>
              <a:t> do tej samej podsieci</a:t>
            </a:r>
          </a:p>
          <a:p>
            <a:pPr eaLnBrk="1" hangingPunct="1">
              <a:lnSpc>
                <a:spcPct val="90000"/>
              </a:lnSpc>
            </a:pPr>
            <a:endParaRPr lang="en-US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32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– przykład 1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Adres źródłowy: </a:t>
            </a:r>
            <a:r>
              <a:rPr lang="pl-PL" altLang="pl-PL" sz="2400" b="1" dirty="0"/>
              <a:t>10.1.0.240/16</a:t>
            </a:r>
            <a:r>
              <a:rPr lang="pl-PL" altLang="pl-PL" sz="2400" dirty="0"/>
              <a:t>  </a:t>
            </a:r>
          </a:p>
          <a:p>
            <a:pPr eaLnBrk="1" hangingPunct="1"/>
            <a:r>
              <a:rPr lang="pl-PL" altLang="pl-PL" sz="2400" dirty="0"/>
              <a:t>Maska: </a:t>
            </a:r>
            <a:r>
              <a:rPr lang="pl-PL" altLang="pl-PL" sz="2400" b="1" dirty="0"/>
              <a:t>255.255.0.0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Brama: </a:t>
            </a:r>
            <a:r>
              <a:rPr lang="pl-PL" altLang="pl-PL" sz="2400" b="1" dirty="0"/>
              <a:t>10.1.0.1</a:t>
            </a:r>
            <a:r>
              <a:rPr lang="pl-PL" altLang="pl-PL" sz="2400" dirty="0"/>
              <a:t> </a:t>
            </a:r>
            <a:endParaRPr lang="pl-PL" altLang="pl-PL" sz="2400" b="1" dirty="0"/>
          </a:p>
          <a:p>
            <a:pPr eaLnBrk="1" hangingPunct="1">
              <a:spcAft>
                <a:spcPct val="20000"/>
              </a:spcAft>
            </a:pPr>
            <a:r>
              <a:rPr lang="pl-PL" altLang="pl-PL" sz="2400" dirty="0"/>
              <a:t>Brama jest w tej samej podsieci co stacja, więc jest to </a:t>
            </a:r>
            <a:r>
              <a:rPr lang="pl-PL" altLang="pl-PL" sz="2400" b="1" dirty="0"/>
              <a:t>prawidłowa</a:t>
            </a:r>
            <a:r>
              <a:rPr lang="pl-PL" altLang="pl-PL" sz="2400" dirty="0"/>
              <a:t> konfiguracja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7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2</a:t>
            </a:r>
            <a:endParaRPr lang="pl-PL" altLang="pl-PL" sz="4000">
              <a:solidFill>
                <a:srgbClr val="FF3300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Adres źródłowy: </a:t>
            </a:r>
            <a:r>
              <a:rPr lang="pl-PL" altLang="pl-PL" sz="2400" b="1" dirty="0"/>
              <a:t>192.168.0.100/24</a:t>
            </a:r>
            <a:r>
              <a:rPr lang="pl-PL" altLang="pl-PL" sz="2400" dirty="0"/>
              <a:t>   </a:t>
            </a:r>
          </a:p>
          <a:p>
            <a:pPr eaLnBrk="1" hangingPunct="1"/>
            <a:r>
              <a:rPr lang="pl-PL" altLang="pl-PL" sz="2400" dirty="0"/>
              <a:t>Maska: </a:t>
            </a:r>
            <a:r>
              <a:rPr lang="pl-PL" altLang="pl-PL" sz="2400" b="1" dirty="0"/>
              <a:t>255.255.255.0</a:t>
            </a:r>
            <a:r>
              <a:rPr lang="pl-PL" altLang="pl-PL" sz="2400" dirty="0"/>
              <a:t>  </a:t>
            </a:r>
          </a:p>
          <a:p>
            <a:pPr eaLnBrk="1" hangingPunct="1"/>
            <a:r>
              <a:rPr lang="pl-PL" altLang="pl-PL" sz="2400" dirty="0"/>
              <a:t>Brama: </a:t>
            </a:r>
            <a:r>
              <a:rPr lang="pl-PL" altLang="pl-PL" sz="2400" b="1" dirty="0"/>
              <a:t>192.168.1.1 </a:t>
            </a:r>
            <a:r>
              <a:rPr lang="pl-PL" altLang="pl-PL" sz="2400" dirty="0"/>
              <a:t> </a:t>
            </a:r>
            <a:endParaRPr lang="pl-PL" altLang="pl-PL" sz="2400" b="1" dirty="0"/>
          </a:p>
          <a:p>
            <a:pPr eaLnBrk="1" hangingPunct="1">
              <a:spcAft>
                <a:spcPct val="20000"/>
              </a:spcAft>
            </a:pPr>
            <a:r>
              <a:rPr lang="pl-PL" altLang="pl-PL" sz="2400" dirty="0"/>
              <a:t>Brama nie jest w tej samej podsieci co stacja, więc </a:t>
            </a:r>
            <a:r>
              <a:rPr lang="pl-PL" altLang="pl-PL" sz="2400" b="1" dirty="0">
                <a:solidFill>
                  <a:srgbClr val="FF3300"/>
                </a:solidFill>
              </a:rPr>
              <a:t>nieprawidłowa</a:t>
            </a:r>
            <a:r>
              <a:rPr lang="pl-PL" altLang="pl-PL" sz="2400" dirty="0"/>
              <a:t> jest brama lub maska 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962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3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Adres źródłowy: </a:t>
            </a:r>
            <a:r>
              <a:rPr lang="pl-PL" altLang="pl-PL" sz="2400" b="1"/>
              <a:t>156.17.43.81/30</a:t>
            </a:r>
            <a:r>
              <a:rPr lang="pl-PL" altLang="pl-PL" sz="2400"/>
              <a:t>   </a:t>
            </a:r>
          </a:p>
          <a:p>
            <a:pPr eaLnBrk="1" hangingPunct="1"/>
            <a:r>
              <a:rPr lang="pl-PL" altLang="pl-PL" sz="2400"/>
              <a:t>Maska: </a:t>
            </a:r>
            <a:r>
              <a:rPr lang="pl-PL" altLang="pl-PL" sz="2400" b="1"/>
              <a:t>255.255.255.252</a:t>
            </a:r>
            <a:r>
              <a:rPr lang="pl-PL" altLang="pl-PL" sz="2400"/>
              <a:t>   </a:t>
            </a:r>
          </a:p>
          <a:p>
            <a:pPr eaLnBrk="1" hangingPunct="1"/>
            <a:r>
              <a:rPr lang="pl-PL" altLang="pl-PL" sz="2400"/>
              <a:t>Brama: </a:t>
            </a:r>
            <a:r>
              <a:rPr lang="pl-PL" altLang="pl-PL" sz="2400" b="1"/>
              <a:t>156.17.43.83</a:t>
            </a:r>
            <a:r>
              <a:rPr lang="pl-PL" altLang="pl-PL" sz="2400"/>
              <a:t> </a:t>
            </a:r>
            <a:r>
              <a:rPr lang="pl-PL" altLang="pl-PL" sz="2400" b="1"/>
              <a:t> </a:t>
            </a:r>
            <a:r>
              <a:rPr lang="pl-PL" altLang="pl-PL" sz="2400"/>
              <a:t> </a:t>
            </a:r>
            <a:endParaRPr lang="pl-PL" altLang="pl-PL" sz="2400" b="1"/>
          </a:p>
          <a:p>
            <a:pPr eaLnBrk="1" hangingPunct="1">
              <a:spcAft>
                <a:spcPct val="20000"/>
              </a:spcAft>
            </a:pPr>
            <a:r>
              <a:rPr lang="pl-PL" altLang="pl-PL" sz="2400"/>
              <a:t>Brama to adres rozgłoszeniowy podsieci wyznaczonej przez adres i maskę, więc jest to </a:t>
            </a:r>
            <a:r>
              <a:rPr lang="pl-PL" altLang="pl-PL" sz="2400" b="1">
                <a:solidFill>
                  <a:srgbClr val="FF3300"/>
                </a:solidFill>
              </a:rPr>
              <a:t>nieprawidłowa</a:t>
            </a:r>
            <a:r>
              <a:rPr lang="pl-PL" altLang="pl-PL" sz="2400"/>
              <a:t> konfiguracja</a:t>
            </a:r>
            <a:r>
              <a:rPr lang="pl-PL" altLang="pl-PL" sz="2800"/>
              <a:t>  </a:t>
            </a:r>
          </a:p>
          <a:p>
            <a:pPr eaLnBrk="1" hangingPunct="1"/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3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– przykład 4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Adres źródłowy: </a:t>
            </a:r>
            <a:r>
              <a:rPr lang="pl-PL" altLang="pl-PL" sz="2400" b="1"/>
              <a:t>212.20.0.6/25</a:t>
            </a:r>
            <a:r>
              <a:rPr lang="pl-PL" altLang="pl-PL" sz="2400"/>
              <a:t>   </a:t>
            </a:r>
          </a:p>
          <a:p>
            <a:pPr eaLnBrk="1" hangingPunct="1"/>
            <a:r>
              <a:rPr lang="pl-PL" altLang="pl-PL" sz="2400"/>
              <a:t>Maska: </a:t>
            </a:r>
            <a:r>
              <a:rPr lang="pl-PL" altLang="pl-PL" sz="2400" b="1"/>
              <a:t>255.255.255.128</a:t>
            </a:r>
            <a:endParaRPr lang="pl-PL" altLang="pl-PL" sz="2400"/>
          </a:p>
          <a:p>
            <a:pPr eaLnBrk="1" hangingPunct="1"/>
            <a:r>
              <a:rPr lang="pl-PL" altLang="pl-PL" sz="2400"/>
              <a:t>Brama: </a:t>
            </a:r>
            <a:r>
              <a:rPr lang="pl-PL" altLang="pl-PL" sz="2400" b="1"/>
              <a:t>212.20.0.126</a:t>
            </a:r>
            <a:r>
              <a:rPr lang="pl-PL" altLang="pl-PL" sz="2400"/>
              <a:t>  </a:t>
            </a:r>
            <a:endParaRPr lang="pl-PL" altLang="pl-PL" sz="2400" b="1"/>
          </a:p>
          <a:p>
            <a:pPr eaLnBrk="1" hangingPunct="1">
              <a:spcAft>
                <a:spcPct val="20000"/>
              </a:spcAft>
            </a:pPr>
            <a:r>
              <a:rPr lang="pl-PL" altLang="pl-PL" sz="2400"/>
              <a:t>Brama jest w tej samej podsieci co stacja, więc jest to </a:t>
            </a:r>
            <a:r>
              <a:rPr lang="pl-PL" altLang="pl-PL" sz="2400" b="1"/>
              <a:t>prawidłowa</a:t>
            </a:r>
            <a:r>
              <a:rPr lang="pl-PL" altLang="pl-PL" sz="2400"/>
              <a:t> konfiguracja</a:t>
            </a:r>
          </a:p>
          <a:p>
            <a:pPr eaLnBrk="1" hangingPunct="1"/>
            <a:endParaRPr lang="pl-PL" altLang="pl-PL" sz="28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458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Wstęp (2)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09120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Obecnie protokoły TCP/IP są najbardziej popularnym zestawem protokołów dzięki rozwojowi </a:t>
            </a:r>
            <a:r>
              <a:rPr lang="pl-PL" altLang="pl-PL" sz="2400" b="1" dirty="0"/>
              <a:t>Internetu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Architektura </a:t>
            </a:r>
            <a:r>
              <a:rPr lang="pl-PL" altLang="pl-PL" sz="2400" b="1" dirty="0"/>
              <a:t>TCP/IP</a:t>
            </a:r>
            <a:r>
              <a:rPr lang="pl-PL" altLang="pl-PL" sz="2400" dirty="0"/>
              <a:t> została opracowana w celu umożliwienia komunikacji pomiędzy systemami pochodzącymi od wielu różnych dostawców</a:t>
            </a:r>
          </a:p>
          <a:p>
            <a:pPr eaLnBrk="1" hangingPunct="1"/>
            <a:r>
              <a:rPr lang="pl-PL" altLang="pl-PL" sz="2400" dirty="0"/>
              <a:t>Architektura TCP/IP jest powiązana z rozwojem Internetu, jej standaryzacją i rozwojem zajmuje się organizacja </a:t>
            </a:r>
            <a:r>
              <a:rPr lang="pl-PL" altLang="pl-PL" sz="2400" b="1" dirty="0"/>
              <a:t>IETF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Internet Engineering </a:t>
            </a:r>
            <a:r>
              <a:rPr lang="pl-PL" altLang="pl-PL" sz="2400" i="1" dirty="0" err="1"/>
              <a:t>Task</a:t>
            </a:r>
            <a:r>
              <a:rPr lang="pl-PL" altLang="pl-PL" sz="2400" i="1" dirty="0"/>
              <a:t> Force</a:t>
            </a:r>
            <a:r>
              <a:rPr lang="pl-PL" altLang="pl-PL" sz="2400" dirty="0"/>
              <a:t>), która publikuje dokumenty o nazwie </a:t>
            </a:r>
            <a:r>
              <a:rPr lang="pl-PL" altLang="pl-PL" sz="2400" b="1" dirty="0"/>
              <a:t>RFC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Request</a:t>
            </a:r>
            <a:r>
              <a:rPr lang="pl-PL" altLang="pl-PL" sz="2400" i="1" dirty="0"/>
              <a:t> For </a:t>
            </a:r>
            <a:r>
              <a:rPr lang="pl-PL" altLang="pl-PL" sz="2400" i="1" dirty="0" err="1"/>
              <a:t>Comments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Koncepcja funkcjonowania sieci TCP/IP zarówno w komunikacji </a:t>
            </a:r>
            <a:r>
              <a:rPr lang="pl-PL" altLang="pl-PL" sz="2400" dirty="0" err="1"/>
              <a:t>międzywarstwowej</a:t>
            </a:r>
            <a:r>
              <a:rPr lang="pl-PL" altLang="pl-PL" sz="2400" dirty="0"/>
              <a:t> i warstwowej jest </a:t>
            </a:r>
            <a:r>
              <a:rPr lang="pl-PL" altLang="pl-PL" sz="2400" b="1" dirty="0"/>
              <a:t>taka sama jak w </a:t>
            </a:r>
            <a:r>
              <a:rPr lang="pl-PL" altLang="pl-PL" sz="2400" b="1"/>
              <a:t>modelu ISO/OSI</a:t>
            </a:r>
            <a:endParaRPr lang="pl-PL" altLang="pl-PL" sz="2400" b="1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2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5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/>
              <a:t>Adres źródłowy: </a:t>
            </a:r>
            <a:r>
              <a:rPr lang="pl-PL" altLang="pl-PL" sz="2400" b="1"/>
              <a:t>156.17.43.83/29</a:t>
            </a:r>
            <a:r>
              <a:rPr lang="pl-PL" altLang="pl-PL" sz="2400"/>
              <a:t>    </a:t>
            </a:r>
          </a:p>
          <a:p>
            <a:pPr eaLnBrk="1" hangingPunct="1"/>
            <a:r>
              <a:rPr lang="pl-PL" altLang="pl-PL" sz="2400"/>
              <a:t>Maska: </a:t>
            </a:r>
            <a:r>
              <a:rPr lang="pl-PL" altLang="pl-PL" sz="2400" b="1"/>
              <a:t>255.255.255.248</a:t>
            </a:r>
            <a:r>
              <a:rPr lang="pl-PL" altLang="pl-PL" sz="2400"/>
              <a:t>    </a:t>
            </a:r>
          </a:p>
          <a:p>
            <a:pPr eaLnBrk="1" hangingPunct="1"/>
            <a:r>
              <a:rPr lang="pl-PL" altLang="pl-PL" sz="2400"/>
              <a:t>Brama: </a:t>
            </a:r>
            <a:r>
              <a:rPr lang="pl-PL" altLang="pl-PL" sz="2400" b="1"/>
              <a:t>156.17.43.80</a:t>
            </a:r>
            <a:r>
              <a:rPr lang="pl-PL" altLang="pl-PL" sz="2400"/>
              <a:t>  </a:t>
            </a:r>
            <a:r>
              <a:rPr lang="pl-PL" altLang="pl-PL" sz="2400" b="1"/>
              <a:t> </a:t>
            </a:r>
            <a:r>
              <a:rPr lang="pl-PL" altLang="pl-PL" sz="2400"/>
              <a:t> </a:t>
            </a:r>
            <a:endParaRPr lang="pl-PL" altLang="pl-PL" sz="2400" b="1"/>
          </a:p>
          <a:p>
            <a:pPr eaLnBrk="1" hangingPunct="1">
              <a:spcAft>
                <a:spcPct val="20000"/>
              </a:spcAft>
            </a:pPr>
            <a:r>
              <a:rPr lang="pl-PL" altLang="pl-PL" sz="2400"/>
              <a:t>Brama to adres podsieci wyznaczonej przez adres i maskę, więc jest to </a:t>
            </a:r>
            <a:r>
              <a:rPr lang="pl-PL" altLang="pl-PL" sz="2400" b="1">
                <a:solidFill>
                  <a:srgbClr val="FF3300"/>
                </a:solidFill>
              </a:rPr>
              <a:t>nieprawidłowa</a:t>
            </a:r>
            <a:r>
              <a:rPr lang="pl-PL" altLang="pl-PL" sz="2400"/>
              <a:t> konfiguracja  </a:t>
            </a:r>
          </a:p>
          <a:p>
            <a:pPr eaLnBrk="1" hangingPunct="1"/>
            <a:endParaRPr lang="pl-PL" altLang="pl-PL" sz="240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1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6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10.0.0.50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10.0.0.0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/>
            <a:r>
              <a:rPr lang="pl-PL" altLang="pl-PL" sz="2400"/>
              <a:t>/26</a:t>
            </a:r>
          </a:p>
          <a:p>
            <a:pPr eaLnBrk="1" hangingPunct="1"/>
            <a:r>
              <a:rPr lang="pl-PL" altLang="pl-PL" sz="2400"/>
              <a:t>/27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40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6125" y="2438400"/>
            <a:ext cx="720725" cy="135096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3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7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192.168.0.180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192.168.0.128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/>
            <a:r>
              <a:rPr lang="pl-PL" altLang="pl-PL" sz="2400"/>
              <a:t>/26</a:t>
            </a:r>
          </a:p>
          <a:p>
            <a:pPr eaLnBrk="1" hangingPunct="1"/>
            <a:r>
              <a:rPr lang="pl-PL" altLang="pl-PL" sz="2400"/>
              <a:t>/27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80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46125" y="3203575"/>
            <a:ext cx="720725" cy="9001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0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8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192.168.0.200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192.168.0.192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/>
            <a:r>
              <a:rPr lang="pl-PL" altLang="pl-PL" sz="2400"/>
              <a:t>/26</a:t>
            </a:r>
          </a:p>
          <a:p>
            <a:pPr eaLnBrk="1" hangingPunct="1"/>
            <a:r>
              <a:rPr lang="pl-PL" altLang="pl-PL" sz="2400"/>
              <a:t>/27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80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46125" y="3654425"/>
            <a:ext cx="720725" cy="9001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1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9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192.168.0.150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192.168.0.128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/>
            <a:r>
              <a:rPr lang="pl-PL" altLang="pl-PL" sz="2400"/>
              <a:t>/26</a:t>
            </a:r>
          </a:p>
          <a:p>
            <a:pPr eaLnBrk="1" hangingPunct="1"/>
            <a:r>
              <a:rPr lang="pl-PL" altLang="pl-PL" sz="2400"/>
              <a:t>/27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80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746125" y="3203575"/>
            <a:ext cx="720725" cy="130492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67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10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2487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10.0.0.103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10.0.0.0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/>
            <a:r>
              <a:rPr lang="pl-PL" altLang="pl-PL" sz="2400"/>
              <a:t>/26</a:t>
            </a:r>
          </a:p>
          <a:p>
            <a:pPr eaLnBrk="1" hangingPunct="1"/>
            <a:r>
              <a:rPr lang="pl-PL" altLang="pl-PL" sz="2400"/>
              <a:t>/27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40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6125" y="2438400"/>
            <a:ext cx="720725" cy="8112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28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sz="4000"/>
              <a:t>Adres, maska i brama - przykład 11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2487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l-PL" altLang="pl-PL" sz="2400"/>
              <a:t>Zaznacz prawidłowe maski dla komputera o adresie </a:t>
            </a:r>
            <a:r>
              <a:rPr lang="pl-PL" altLang="pl-PL" sz="2400" b="1"/>
              <a:t>10.0.1.103</a:t>
            </a:r>
            <a:r>
              <a:rPr lang="pl-PL" altLang="pl-PL" sz="2400"/>
              <a:t> znajdującego się w podsieci o adresie </a:t>
            </a:r>
            <a:r>
              <a:rPr lang="pl-PL" altLang="pl-PL" sz="2400" b="1"/>
              <a:t>10.0.0.0</a:t>
            </a:r>
          </a:p>
          <a:p>
            <a:pPr eaLnBrk="1" hangingPunct="1"/>
            <a:r>
              <a:rPr lang="pl-PL" altLang="pl-PL" sz="2400"/>
              <a:t>/22</a:t>
            </a:r>
          </a:p>
          <a:p>
            <a:pPr eaLnBrk="1" hangingPunct="1"/>
            <a:r>
              <a:rPr lang="pl-PL" altLang="pl-PL" sz="2400"/>
              <a:t>/23</a:t>
            </a:r>
          </a:p>
          <a:p>
            <a:pPr eaLnBrk="1" hangingPunct="1"/>
            <a:r>
              <a:rPr lang="pl-PL" altLang="pl-PL" sz="2400"/>
              <a:t>/24</a:t>
            </a:r>
          </a:p>
          <a:p>
            <a:pPr eaLnBrk="1" hangingPunct="1"/>
            <a:r>
              <a:rPr lang="pl-PL" altLang="pl-PL" sz="2400"/>
              <a:t>/25</a:t>
            </a:r>
          </a:p>
          <a:p>
            <a:pPr eaLnBrk="1" hangingPunct="1">
              <a:buFontTx/>
              <a:buNone/>
            </a:pPr>
            <a:endParaRPr lang="pl-PL" altLang="pl-PL" sz="2400"/>
          </a:p>
          <a:p>
            <a:pPr eaLnBrk="1" hangingPunct="1"/>
            <a:endParaRPr lang="pl-PL" altLang="pl-PL" sz="240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746125" y="2438400"/>
            <a:ext cx="720725" cy="8112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6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Usługa NAT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Usługa </a:t>
            </a:r>
            <a:r>
              <a:rPr lang="pl-PL" altLang="pl-PL" sz="2400" b="1" dirty="0"/>
              <a:t>NAT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Network </a:t>
            </a:r>
            <a:r>
              <a:rPr lang="pl-PL" altLang="pl-PL" sz="2400" i="1" dirty="0" err="1"/>
              <a:t>Address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Translation</a:t>
            </a:r>
            <a:r>
              <a:rPr lang="pl-PL" altLang="pl-PL" sz="2400" dirty="0"/>
              <a:t>) polega na </a:t>
            </a:r>
            <a:r>
              <a:rPr lang="pl-PL" altLang="pl-PL" sz="2400" b="1" dirty="0"/>
              <a:t>modyfikowaniu</a:t>
            </a:r>
            <a:r>
              <a:rPr lang="pl-PL" altLang="pl-PL" sz="2400" dirty="0"/>
              <a:t> adresów w nagłówku pakietu IP w taki sposób, że adres docelowy, źródłowy lub oba są zastępowane innymi adresami</a:t>
            </a:r>
          </a:p>
          <a:p>
            <a:pPr eaLnBrk="1" hangingPunct="1"/>
            <a:r>
              <a:rPr lang="pl-PL" altLang="pl-PL" sz="2400" dirty="0"/>
              <a:t>Usługa NAT zazwyczaj działa na obrzeżu sieci lokalnej </a:t>
            </a:r>
            <a:r>
              <a:rPr lang="pl-PL" altLang="pl-PL" sz="2400" b="1" dirty="0"/>
              <a:t>na styku</a:t>
            </a:r>
            <a:r>
              <a:rPr lang="pl-PL" altLang="pl-PL" sz="2400" dirty="0"/>
              <a:t> z siecią globalną (np. </a:t>
            </a:r>
            <a:r>
              <a:rPr lang="pl-PL" altLang="pl-PL" sz="2400" i="1" dirty="0"/>
              <a:t>firewall</a:t>
            </a:r>
            <a:r>
              <a:rPr lang="pl-PL" altLang="pl-PL" sz="2400" dirty="0"/>
              <a:t>)</a:t>
            </a:r>
          </a:p>
          <a:p>
            <a:pPr eaLnBrk="1" hangingPunct="1"/>
            <a:r>
              <a:rPr lang="pl-PL" altLang="pl-PL" sz="2400" dirty="0"/>
              <a:t>W celu rozróżnienia urządzeń wewnątrz sieci stosujących adresy prywatne lub publiczne wykorzystuje się niepowtarzalne adresy </a:t>
            </a:r>
            <a:r>
              <a:rPr lang="pl-PL" altLang="pl-PL" sz="2400" b="1" dirty="0"/>
              <a:t>portów źródłowych</a:t>
            </a:r>
            <a:r>
              <a:rPr lang="pl-PL" altLang="pl-PL" sz="2400" dirty="0"/>
              <a:t> przypisywane do publicznych adresów IP – jest to usługa </a:t>
            </a:r>
            <a:r>
              <a:rPr lang="pl-PL" altLang="pl-PL" sz="2400" b="1" dirty="0"/>
              <a:t>PAT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Port </a:t>
            </a:r>
            <a:r>
              <a:rPr lang="pl-PL" altLang="pl-PL" sz="2400" i="1" dirty="0" err="1"/>
              <a:t>Address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Translation</a:t>
            </a:r>
            <a:r>
              <a:rPr lang="pl-PL" altLang="pl-PL" sz="2400" dirty="0"/>
              <a:t>) </a:t>
            </a:r>
          </a:p>
          <a:p>
            <a:pPr eaLnBrk="1" hangingPunct="1">
              <a:lnSpc>
                <a:spcPct val="80000"/>
              </a:lnSpc>
            </a:pP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011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loud"/>
          <p:cNvSpPr>
            <a:spLocks noChangeAspect="1" noEditPoints="1" noChangeArrowheads="1"/>
          </p:cNvSpPr>
          <p:nvPr/>
        </p:nvSpPr>
        <p:spPr bwMode="auto">
          <a:xfrm>
            <a:off x="80963" y="2214563"/>
            <a:ext cx="4851400" cy="39147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3200" b="1">
                <a:solidFill>
                  <a:schemeClr val="bg2"/>
                </a:solidFill>
                <a:latin typeface="+mn-lt"/>
              </a:rPr>
              <a:t>LAN</a:t>
            </a:r>
          </a:p>
        </p:txBody>
      </p:sp>
      <p:sp>
        <p:nvSpPr>
          <p:cNvPr id="60419" name="Cloud"/>
          <p:cNvSpPr>
            <a:spLocks noChangeAspect="1" noEditPoints="1" noChangeArrowheads="1"/>
          </p:cNvSpPr>
          <p:nvPr/>
        </p:nvSpPr>
        <p:spPr bwMode="auto">
          <a:xfrm>
            <a:off x="6419850" y="2484438"/>
            <a:ext cx="2743200" cy="31051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3200" b="1">
                <a:solidFill>
                  <a:schemeClr val="bg2"/>
                </a:solidFill>
                <a:latin typeface="+mn-lt"/>
              </a:rPr>
              <a:t>Internet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Usługa NAT – przykład</a:t>
            </a:r>
          </a:p>
        </p:txBody>
      </p:sp>
      <p:graphicFrame>
        <p:nvGraphicFramePr>
          <p:cNvPr id="60421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8437065"/>
              </p:ext>
            </p:extLst>
          </p:nvPr>
        </p:nvGraphicFramePr>
        <p:xfrm>
          <a:off x="1900238" y="3276600"/>
          <a:ext cx="11509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Visio" r:id="rId3" imgW="1151280" imgH="1172114" progId="Visio.Drawing.11">
                  <p:embed/>
                </p:oleObj>
              </mc:Choice>
              <mc:Fallback>
                <p:oleObj name="Visio" r:id="rId3" imgW="1151280" imgH="1172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276600"/>
                        <a:ext cx="11509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4" name="Group 50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57841394"/>
              </p:ext>
            </p:extLst>
          </p:nvPr>
        </p:nvGraphicFramePr>
        <p:xfrm>
          <a:off x="3806825" y="5229225"/>
          <a:ext cx="5157788" cy="1485900"/>
        </p:xfrm>
        <a:graphic>
          <a:graphicData uri="http://schemas.openxmlformats.org/drawingml/2006/table">
            <a:tbl>
              <a:tblPr/>
              <a:tblGrid>
                <a:gridCol w="257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Adres w LAN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Adres w Internecie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192.168.1.2:1444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156.17.10.5:1444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192.168.1.3:1444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156.17.10.5:1344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0436" name="Picture 10" descr="j02857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663825"/>
            <a:ext cx="13954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7" name="Picture 11" descr="j028575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149725"/>
            <a:ext cx="13954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8" name="Line 12"/>
          <p:cNvSpPr>
            <a:spLocks noChangeShapeType="1"/>
          </p:cNvSpPr>
          <p:nvPr/>
        </p:nvSpPr>
        <p:spPr bwMode="auto">
          <a:xfrm>
            <a:off x="2951163" y="3114675"/>
            <a:ext cx="2160587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60439" name="Line 13"/>
          <p:cNvSpPr>
            <a:spLocks noChangeShapeType="1"/>
          </p:cNvSpPr>
          <p:nvPr/>
        </p:nvSpPr>
        <p:spPr bwMode="auto">
          <a:xfrm flipV="1">
            <a:off x="2322513" y="3968750"/>
            <a:ext cx="2878137" cy="630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60440" name="Line 14"/>
          <p:cNvSpPr>
            <a:spLocks noChangeShapeType="1"/>
          </p:cNvSpPr>
          <p:nvPr/>
        </p:nvSpPr>
        <p:spPr bwMode="auto">
          <a:xfrm flipV="1">
            <a:off x="6011863" y="3968750"/>
            <a:ext cx="450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0" y="4868863"/>
            <a:ext cx="1636987" cy="369332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192.168.1.3/24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96863" y="2438400"/>
            <a:ext cx="1636987" cy="36933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 dirty="0">
                <a:latin typeface="+mn-lt"/>
              </a:rPr>
              <a:t>192.168.1.2/24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57900" y="2303463"/>
            <a:ext cx="0" cy="1620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b="1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160103" y="1989138"/>
            <a:ext cx="1293944" cy="6463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156.17.10.5</a:t>
            </a:r>
          </a:p>
          <a:p>
            <a:pPr algn="ctr" eaLnBrk="1" hangingPunct="1"/>
            <a:r>
              <a:rPr lang="pl-PL" altLang="pl-PL" b="1">
                <a:latin typeface="+mn-lt"/>
              </a:rPr>
              <a:t>NAT/PAT</a:t>
            </a:r>
          </a:p>
        </p:txBody>
      </p:sp>
      <p:graphicFrame>
        <p:nvGraphicFramePr>
          <p:cNvPr id="60445" name="Object 5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64396712"/>
              </p:ext>
            </p:extLst>
          </p:nvPr>
        </p:nvGraphicFramePr>
        <p:xfrm>
          <a:off x="5067300" y="3429000"/>
          <a:ext cx="11509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Visio" r:id="rId6" imgW="1151280" imgH="1172114" progId="Visio.Drawing.11">
                  <p:embed/>
                </p:oleObj>
              </mc:Choice>
              <mc:Fallback>
                <p:oleObj name="Visio" r:id="rId6" imgW="1151280" imgH="1172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3429000"/>
                        <a:ext cx="11509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122738" y="3519488"/>
            <a:ext cx="2565400" cy="404812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SRC=156.17.10.5:1444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122738" y="3924300"/>
            <a:ext cx="2565400" cy="404813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SRC=156.17.10.5:1344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61925" y="3519488"/>
            <a:ext cx="2565400" cy="4048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SRC=192.168.1.2:1444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61925" y="3924300"/>
            <a:ext cx="2565400" cy="404813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SRC=192.168.1.3:1444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418263" y="3114675"/>
            <a:ext cx="2565400" cy="4048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DST=156.17.10.5:1444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4122738" y="3114675"/>
            <a:ext cx="2565400" cy="40481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DST=192.168.1.2:1444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BA207-0543-4D25-8139-C649BDDB0FA6}" type="slidenum">
              <a:rPr lang="pl-PL" smtClean="0"/>
              <a:pPr>
                <a:defRPr/>
              </a:pPr>
              <a:t>58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1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298 0 " pathEditMode="relative" ptsTypes="AA">
                                      <p:cBhvr>
                                        <p:cTn id="27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298 0 " pathEditMode="relative" ptsTypes="AA">
                                      <p:cBhvr>
                                        <p:cTn id="39" dur="10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52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4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298 0 " pathEditMode="relative" ptsTypes="AA">
                                      <p:cBhvr>
                                        <p:cTn id="77" dur="10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298 0 " pathEditMode="relative" ptsTypes="AA">
                                      <p:cBhvr>
                                        <p:cTn id="88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 animBg="1"/>
      <p:bldP spid="26640" grpId="0" animBg="1"/>
      <p:bldP spid="26642" grpId="0" animBg="1"/>
      <p:bldP spid="26641" grpId="0" animBg="1"/>
      <p:bldP spid="26645" grpId="0" animBg="1"/>
      <p:bldP spid="26645" grpId="1" animBg="1"/>
      <p:bldP spid="26645" grpId="2" animBg="1"/>
      <p:bldP spid="26647" grpId="0" animBg="1"/>
      <p:bldP spid="26647" grpId="1" animBg="1"/>
      <p:bldP spid="26647" grpId="2" animBg="1"/>
      <p:bldP spid="26643" grpId="0" animBg="1"/>
      <p:bldP spid="26643" grpId="1" animBg="1"/>
      <p:bldP spid="26643" grpId="2" animBg="1"/>
      <p:bldP spid="26646" grpId="0" animBg="1"/>
      <p:bldP spid="26646" grpId="1" animBg="1"/>
      <p:bldP spid="26646" grpId="2" animBg="1"/>
      <p:bldP spid="26648" grpId="0" animBg="1"/>
      <p:bldP spid="26648" grpId="1" animBg="1"/>
      <p:bldP spid="26648" grpId="2" animBg="1"/>
      <p:bldP spid="26649" grpId="0" animBg="1"/>
      <p:bldP spid="26649" grpId="1" animBg="1"/>
      <p:bldP spid="26649" grpId="2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Protokół IP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787900" y="4005263"/>
            <a:ext cx="2016125" cy="79216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480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213225" y="5372100"/>
            <a:ext cx="863600" cy="1296988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438775" y="5372100"/>
            <a:ext cx="935038" cy="1296988"/>
          </a:xfrm>
          <a:prstGeom prst="rect">
            <a:avLst/>
          </a:prstGeom>
          <a:solidFill>
            <a:srgbClr val="66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70" name="Picture 6" descr="j0316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5372100"/>
            <a:ext cx="863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1" name="Picture 7" descr="j03984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5661025"/>
            <a:ext cx="936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8029575" y="5372100"/>
            <a:ext cx="935038" cy="1296988"/>
          </a:xfrm>
          <a:prstGeom prst="rect">
            <a:avLst/>
          </a:prstGeom>
          <a:solidFill>
            <a:srgbClr val="E5E8E4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5E8E4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6732588" y="5372100"/>
            <a:ext cx="935037" cy="1296988"/>
          </a:xfrm>
          <a:prstGeom prst="rect">
            <a:avLst/>
          </a:prstGeom>
          <a:solidFill>
            <a:srgbClr val="FF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74" name="Picture 10" descr="j03992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72100"/>
            <a:ext cx="93503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75" name="Picture 11" descr="j043386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5446713"/>
            <a:ext cx="935038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4156075" y="537210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chemeClr val="bg1"/>
                </a:solidFill>
              </a:rPr>
              <a:t>DWDM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5546725" y="53721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WiFi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6692900" y="5392738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>
                <a:solidFill>
                  <a:schemeClr val="bg1"/>
                </a:solidFill>
              </a:rPr>
              <a:t>Metro</a:t>
            </a:r>
            <a:br>
              <a:rPr lang="pl-PL" altLang="pl-PL">
                <a:solidFill>
                  <a:schemeClr val="bg1"/>
                </a:solidFill>
              </a:rPr>
            </a:br>
            <a:r>
              <a:rPr lang="pl-PL" altLang="pl-PL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8099425" y="5373688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dirty="0"/>
              <a:t>  4G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5508625" y="2133600"/>
            <a:ext cx="935038" cy="1296988"/>
          </a:xfrm>
          <a:prstGeom prst="rect">
            <a:avLst/>
          </a:prstGeom>
          <a:solidFill>
            <a:srgbClr val="FF29BD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29BD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81" name="Picture 17" descr="j0336366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2519363"/>
            <a:ext cx="9366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4213225" y="2141538"/>
            <a:ext cx="935038" cy="1296987"/>
          </a:xfrm>
          <a:prstGeom prst="rect">
            <a:avLst/>
          </a:prstGeom>
          <a:solidFill>
            <a:srgbClr val="0066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83" name="Picture 19" descr="j029758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428875"/>
            <a:ext cx="935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4" name="Rectangle 20"/>
          <p:cNvSpPr>
            <a:spLocks noChangeArrowheads="1"/>
          </p:cNvSpPr>
          <p:nvPr/>
        </p:nvSpPr>
        <p:spPr bwMode="auto">
          <a:xfrm>
            <a:off x="6754813" y="2133600"/>
            <a:ext cx="935037" cy="1296988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0C0C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85" name="Picture 21" descr="j04338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2374900"/>
            <a:ext cx="11303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6" name="Rectangle 22"/>
          <p:cNvSpPr>
            <a:spLocks noChangeArrowheads="1"/>
          </p:cNvSpPr>
          <p:nvPr/>
        </p:nvSpPr>
        <p:spPr bwMode="auto">
          <a:xfrm>
            <a:off x="2917825" y="2141538"/>
            <a:ext cx="935038" cy="1296987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87" name="Picture 23" descr="j040402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2428875"/>
            <a:ext cx="836613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8" name="Rectangle 24"/>
          <p:cNvSpPr>
            <a:spLocks noChangeArrowheads="1"/>
          </p:cNvSpPr>
          <p:nvPr/>
        </p:nvSpPr>
        <p:spPr bwMode="auto">
          <a:xfrm>
            <a:off x="8029575" y="2133600"/>
            <a:ext cx="935038" cy="1296988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89" name="Picture 25" descr="j04339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276475"/>
            <a:ext cx="93503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2825750" y="21605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E-handel</a:t>
            </a: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4325938" y="21336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chemeClr val="bg1"/>
                </a:solidFill>
              </a:rPr>
              <a:t>VoIP</a:t>
            </a: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5670550" y="21336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>
                <a:solidFill>
                  <a:schemeClr val="bg1"/>
                </a:solidFill>
              </a:rPr>
              <a:t>IPTV</a:t>
            </a: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6931025" y="212566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P2P</a:t>
            </a: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8382000" y="2060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dirty="0"/>
              <a:t>IM</a:t>
            </a:r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2987675" y="5373688"/>
            <a:ext cx="863600" cy="1296987"/>
          </a:xfrm>
          <a:prstGeom prst="rect">
            <a:avLst/>
          </a:prstGeom>
          <a:solidFill>
            <a:srgbClr val="66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CC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pl-PL" sz="4800"/>
          </a:p>
        </p:txBody>
      </p:sp>
      <p:pic>
        <p:nvPicPr>
          <p:cNvPr id="216096" name="Picture 32" descr="j039689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740400"/>
            <a:ext cx="865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998788" y="537368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/>
              <a:t>VSAT</a:t>
            </a:r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633413" y="5229225"/>
            <a:ext cx="223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3200" b="1">
                <a:solidFill>
                  <a:srgbClr val="CC0000"/>
                </a:solidFill>
              </a:rPr>
              <a:t>IP over </a:t>
            </a:r>
            <a:br>
              <a:rPr lang="pl-PL" altLang="pl-PL" sz="3200" b="1">
                <a:solidFill>
                  <a:srgbClr val="CC0000"/>
                </a:solidFill>
              </a:rPr>
            </a:br>
            <a:r>
              <a:rPr lang="pl-PL" altLang="pl-PL" sz="3200" b="1">
                <a:solidFill>
                  <a:srgbClr val="CC0000"/>
                </a:solidFill>
              </a:rPr>
              <a:t>everything</a:t>
            </a:r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555625" y="2146300"/>
            <a:ext cx="23479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3200" b="1">
                <a:solidFill>
                  <a:srgbClr val="000099"/>
                </a:solidFill>
              </a:rPr>
              <a:t>everything </a:t>
            </a:r>
          </a:p>
          <a:p>
            <a:pPr algn="ctr" eaLnBrk="1" hangingPunct="1"/>
            <a:r>
              <a:rPr lang="pl-PL" altLang="pl-PL" sz="3200" b="1">
                <a:solidFill>
                  <a:srgbClr val="000099"/>
                </a:solidFill>
              </a:rPr>
              <a:t>over IP</a:t>
            </a:r>
            <a:br>
              <a:rPr lang="pl-PL" altLang="pl-PL" sz="3200" b="1">
                <a:solidFill>
                  <a:srgbClr val="000099"/>
                </a:solidFill>
              </a:rPr>
            </a:br>
            <a:endParaRPr lang="pl-PL" altLang="pl-PL" sz="3200" b="1">
              <a:solidFill>
                <a:srgbClr val="000099"/>
              </a:solidFill>
            </a:endParaRPr>
          </a:p>
        </p:txBody>
      </p:sp>
      <p:pic>
        <p:nvPicPr>
          <p:cNvPr id="216100" name="Picture 36" descr="j043385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338931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101" name="Text Box 37"/>
          <p:cNvSpPr txBox="1">
            <a:spLocks noChangeArrowheads="1"/>
          </p:cNvSpPr>
          <p:nvPr/>
        </p:nvSpPr>
        <p:spPr bwMode="auto">
          <a:xfrm>
            <a:off x="6443663" y="3790950"/>
            <a:ext cx="1579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6000" b="1"/>
              <a:t>???</a:t>
            </a:r>
          </a:p>
        </p:txBody>
      </p:sp>
      <p:sp>
        <p:nvSpPr>
          <p:cNvPr id="216102" name="Text Box 38"/>
          <p:cNvSpPr txBox="1">
            <a:spLocks noChangeArrowheads="1"/>
          </p:cNvSpPr>
          <p:nvPr/>
        </p:nvSpPr>
        <p:spPr bwMode="auto">
          <a:xfrm>
            <a:off x="3497263" y="3789363"/>
            <a:ext cx="1579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sz="6000" b="1"/>
              <a:t>???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59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374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nimBg="1"/>
      <p:bldP spid="216068" grpId="0" animBg="1"/>
      <p:bldP spid="216069" grpId="0" animBg="1"/>
      <p:bldP spid="216072" grpId="0" animBg="1"/>
      <p:bldP spid="216073" grpId="0" animBg="1"/>
      <p:bldP spid="216076" grpId="0"/>
      <p:bldP spid="216077" grpId="0"/>
      <p:bldP spid="216078" grpId="0"/>
      <p:bldP spid="216079" grpId="0"/>
      <p:bldP spid="216080" grpId="0" animBg="1"/>
      <p:bldP spid="216082" grpId="0" animBg="1"/>
      <p:bldP spid="216084" grpId="0" animBg="1"/>
      <p:bldP spid="216086" grpId="0" animBg="1"/>
      <p:bldP spid="216088" grpId="0" animBg="1"/>
      <p:bldP spid="216090" grpId="0"/>
      <p:bldP spid="216091" grpId="0"/>
      <p:bldP spid="216092" grpId="0"/>
      <p:bldP spid="216093" grpId="0"/>
      <p:bldP spid="216094" grpId="0"/>
      <p:bldP spid="216095" grpId="0" animBg="1"/>
      <p:bldP spid="216097" grpId="0"/>
      <p:bldP spid="216098" grpId="0"/>
      <p:bldP spid="216099" grpId="0"/>
      <p:bldP spid="216101" grpId="0"/>
      <p:bldP spid="216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/>
              <a:t>Przyszłość IP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pl-PL" dirty="0"/>
              <a:t>Modyfikacje IPv4</a:t>
            </a:r>
          </a:p>
          <a:p>
            <a:endParaRPr lang="pl-PL" altLang="pl-PL" dirty="0"/>
          </a:p>
          <a:p>
            <a:endParaRPr lang="pl-PL" altLang="pl-PL" dirty="0"/>
          </a:p>
          <a:p>
            <a:r>
              <a:rPr lang="pl-PL" altLang="pl-PL" dirty="0"/>
              <a:t>Wprowadzenie IPv6</a:t>
            </a:r>
          </a:p>
          <a:p>
            <a:endParaRPr lang="pl-PL" altLang="pl-PL" dirty="0"/>
          </a:p>
          <a:p>
            <a:endParaRPr lang="pl-PL" altLang="pl-PL" dirty="0"/>
          </a:p>
          <a:p>
            <a:r>
              <a:rPr lang="pl-PL" altLang="pl-PL" dirty="0"/>
              <a:t>Nowy protokół</a:t>
            </a:r>
          </a:p>
        </p:txBody>
      </p:sp>
      <p:pic>
        <p:nvPicPr>
          <p:cNvPr id="222212" name="Picture 4" descr="j03362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070225"/>
            <a:ext cx="17097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3" name="Picture 5" descr="j01496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341438"/>
            <a:ext cx="22320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4" name="Picture 6" descr="j008325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4870450"/>
            <a:ext cx="1773237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485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Adresacja IPv6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/>
              <a:t>IPv6 wspiera adresy typu </a:t>
            </a:r>
            <a:r>
              <a:rPr lang="pl-PL" altLang="pl-PL" sz="2400" b="1" dirty="0" err="1"/>
              <a:t>unicast</a:t>
            </a:r>
            <a:r>
              <a:rPr lang="pl-PL" altLang="pl-PL" sz="2400" b="1" dirty="0"/>
              <a:t>, </a:t>
            </a:r>
            <a:r>
              <a:rPr lang="pl-PL" altLang="pl-PL" sz="2400" b="1" dirty="0" err="1"/>
              <a:t>multicast</a:t>
            </a:r>
            <a:r>
              <a:rPr lang="pl-PL" altLang="pl-PL" sz="2400" b="1" dirty="0"/>
              <a:t> i </a:t>
            </a:r>
            <a:r>
              <a:rPr lang="pl-PL" altLang="pl-PL" sz="2400" b="1" dirty="0" err="1"/>
              <a:t>anycast</a:t>
            </a:r>
            <a:endParaRPr lang="pl-PL" altLang="pl-PL" sz="2400" b="1" dirty="0"/>
          </a:p>
          <a:p>
            <a:pPr eaLnBrk="1" hangingPunct="1"/>
            <a:r>
              <a:rPr lang="pl-PL" sz="2400" dirty="0"/>
              <a:t>W przeciwieństwie do wersji IPv4, protokół </a:t>
            </a:r>
            <a:r>
              <a:rPr lang="pl-PL" sz="2400" b="1" dirty="0"/>
              <a:t>IPv6 nie definiuje</a:t>
            </a:r>
            <a:r>
              <a:rPr lang="pl-PL" sz="2400" dirty="0"/>
              <a:t> adresów typu </a:t>
            </a:r>
            <a:r>
              <a:rPr lang="pl-PL" sz="2400" b="1" dirty="0"/>
              <a:t>broadcast</a:t>
            </a:r>
            <a:endParaRPr lang="pl-PL" altLang="pl-PL" sz="2400" b="1" dirty="0"/>
          </a:p>
          <a:p>
            <a:pPr eaLnBrk="1" hangingPunct="1"/>
            <a:r>
              <a:rPr lang="pl-PL" altLang="pl-PL" sz="2400" dirty="0"/>
              <a:t>Podstawowy zapis adresu IPv6 to 16 bitowe części zapisane heksadecymalnie oddzielone dwukropkami, np. </a:t>
            </a:r>
            <a:r>
              <a:rPr lang="pl-PL" altLang="pl-PL" sz="2400" b="1" dirty="0"/>
              <a:t>2001:0db8:0000:0000:0000:0000:1428:57ab</a:t>
            </a:r>
            <a:r>
              <a:rPr lang="pl-PL" altLang="pl-PL" sz="2400" dirty="0"/>
              <a:t> </a:t>
            </a:r>
          </a:p>
          <a:p>
            <a:pPr eaLnBrk="1" hangingPunct="1"/>
            <a:r>
              <a:rPr lang="pl-PL" altLang="pl-PL" sz="2400" dirty="0"/>
              <a:t>Ciąg zer w adresie można zastąpić dwoma dwukropkami, np. </a:t>
            </a:r>
            <a:r>
              <a:rPr lang="pl-PL" altLang="pl-PL" sz="2400" b="1" dirty="0"/>
              <a:t>2001:0db8:0:0::1428:57ab</a:t>
            </a:r>
            <a:r>
              <a:rPr lang="pl-PL" altLang="pl-PL" sz="2400" dirty="0"/>
              <a:t> lub </a:t>
            </a:r>
            <a:r>
              <a:rPr lang="pl-PL" altLang="pl-PL" sz="2400" b="1" dirty="0"/>
              <a:t>2001:0db8::1428:57ab</a:t>
            </a:r>
            <a:r>
              <a:rPr lang="pl-PL" altLang="pl-PL" sz="2400" dirty="0"/>
              <a:t> lub </a:t>
            </a:r>
            <a:r>
              <a:rPr lang="pl-PL" altLang="pl-PL" sz="2400" b="1" dirty="0"/>
              <a:t>2001:db8::1428:57ab</a:t>
            </a:r>
            <a:r>
              <a:rPr lang="pl-PL" altLang="pl-PL" sz="2400" dirty="0"/>
              <a:t> 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29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 dirty="0"/>
              <a:t>Adresy specjalne w IPv6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sz="2400" b="1" dirty="0"/>
              <a:t>::/96 </a:t>
            </a:r>
            <a:r>
              <a:rPr lang="pl-PL" sz="2400" dirty="0"/>
              <a:t>– zakres adresów używany dla zachowania </a:t>
            </a:r>
            <a:r>
              <a:rPr lang="pl-PL" sz="2400" b="1" dirty="0"/>
              <a:t>kompatybilności z protokołem IPv4</a:t>
            </a:r>
            <a:r>
              <a:rPr lang="pl-PL" sz="2400" dirty="0"/>
              <a:t>, pierwsze 96 bity to 0, pozostałe 32 bity to przepisany adres IPv4</a:t>
            </a:r>
          </a:p>
          <a:p>
            <a:pPr eaLnBrk="1" hangingPunct="1"/>
            <a:r>
              <a:rPr lang="pl-PL" sz="2400" b="1" dirty="0"/>
              <a:t>Unikatowe adresy lokalne </a:t>
            </a:r>
            <a:r>
              <a:rPr lang="pl-PL" sz="2400" dirty="0"/>
              <a:t>(ang. </a:t>
            </a:r>
            <a:r>
              <a:rPr lang="pl-PL" sz="2400" i="1" dirty="0" err="1"/>
              <a:t>unique</a:t>
            </a:r>
            <a:r>
              <a:rPr lang="pl-PL" sz="2400" i="1" dirty="0"/>
              <a:t> </a:t>
            </a:r>
            <a:r>
              <a:rPr lang="pl-PL" sz="2400" i="1" dirty="0" err="1"/>
              <a:t>local</a:t>
            </a:r>
            <a:r>
              <a:rPr lang="pl-PL" sz="2400" i="1" dirty="0"/>
              <a:t> </a:t>
            </a:r>
            <a:r>
              <a:rPr lang="pl-PL" sz="2400" i="1" dirty="0" err="1"/>
              <a:t>address</a:t>
            </a:r>
            <a:r>
              <a:rPr lang="pl-PL" sz="2400" dirty="0"/>
              <a:t>) to odpowiedniki adresów prywatnych wykorzystywanych w protokole IPv4, zaczynają się od prefiksu </a:t>
            </a:r>
            <a:r>
              <a:rPr lang="pl-PL" sz="2400" b="1" dirty="0"/>
              <a:t>FC00::/7</a:t>
            </a:r>
          </a:p>
          <a:p>
            <a:pPr eaLnBrk="1" hangingPunct="1"/>
            <a:r>
              <a:rPr lang="pl-PL" sz="2400" b="1" dirty="0"/>
              <a:t>Adresy lokalne dla łącza </a:t>
            </a:r>
            <a:r>
              <a:rPr lang="pl-PL" sz="2400" dirty="0"/>
              <a:t>(ang. </a:t>
            </a:r>
            <a:r>
              <a:rPr lang="pl-PL" sz="2400" i="1" dirty="0"/>
              <a:t>link-</a:t>
            </a:r>
            <a:r>
              <a:rPr lang="pl-PL" sz="2400" i="1" dirty="0" err="1"/>
              <a:t>local</a:t>
            </a:r>
            <a:r>
              <a:rPr lang="pl-PL" sz="2400" i="1" dirty="0"/>
              <a:t> </a:t>
            </a:r>
            <a:r>
              <a:rPr lang="pl-PL" sz="2400" i="1" dirty="0" err="1"/>
              <a:t>address</a:t>
            </a:r>
            <a:r>
              <a:rPr lang="pl-PL" sz="2400" dirty="0"/>
              <a:t>) to adresy wykorzystywane tylko do komunikacji w </a:t>
            </a:r>
            <a:r>
              <a:rPr lang="pl-PL" sz="2400" b="1" dirty="0"/>
              <a:t>jednym segmencie sieci lokalnej</a:t>
            </a:r>
            <a:r>
              <a:rPr lang="pl-PL" sz="2400" dirty="0"/>
              <a:t> lub przy połączeniu typu </a:t>
            </a:r>
            <a:r>
              <a:rPr lang="pl-PL" sz="2400" b="1" dirty="0" err="1"/>
              <a:t>point-to-point</a:t>
            </a:r>
            <a:r>
              <a:rPr lang="pl-PL" sz="2400" dirty="0"/>
              <a:t>, zaczynają się od prefiks </a:t>
            </a:r>
            <a:r>
              <a:rPr lang="pl-PL" sz="2400" b="1" dirty="0"/>
              <a:t>FE80::/10</a:t>
            </a:r>
          </a:p>
          <a:p>
            <a:pPr eaLnBrk="1" hangingPunct="1"/>
            <a:r>
              <a:rPr lang="pl-PL" sz="2400" b="1" dirty="0"/>
              <a:t>ff00::/8</a:t>
            </a:r>
            <a:r>
              <a:rPr lang="pl-PL" sz="2400" dirty="0"/>
              <a:t> – zakres adresów używany do komunikacji </a:t>
            </a:r>
            <a:r>
              <a:rPr lang="pl-PL" sz="2400" dirty="0" err="1"/>
              <a:t>multicast</a:t>
            </a:r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3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Adresy IPv6 w sieci LAN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/>
              <a:t>Dla </a:t>
            </a:r>
            <a:r>
              <a:rPr lang="pl-PL" sz="2400" b="1" dirty="0"/>
              <a:t>podsieci LAN </a:t>
            </a:r>
            <a:r>
              <a:rPr lang="pl-PL" sz="2400" dirty="0"/>
              <a:t>przydzielana jest pula adresów z maską </a:t>
            </a:r>
            <a:r>
              <a:rPr lang="pl-PL" sz="2400" b="1" dirty="0"/>
              <a:t>/64</a:t>
            </a:r>
          </a:p>
          <a:p>
            <a:r>
              <a:rPr lang="pl-PL" sz="2400" dirty="0"/>
              <a:t>Umożliwia to tworzenie </a:t>
            </a:r>
            <a:r>
              <a:rPr lang="pl-PL" sz="2400" b="1" dirty="0"/>
              <a:t>unikatowych adresów </a:t>
            </a:r>
            <a:r>
              <a:rPr lang="pl-PL" sz="2400" dirty="0"/>
              <a:t>dla lokalnych urządzeń </a:t>
            </a:r>
            <a:r>
              <a:rPr lang="pl-PL" sz="2400" b="1" dirty="0"/>
              <a:t>w oparciu </a:t>
            </a:r>
            <a:r>
              <a:rPr lang="pl-PL" sz="2400" dirty="0"/>
              <a:t>o niepowtarzalne adresy </a:t>
            </a:r>
            <a:r>
              <a:rPr lang="pl-PL" sz="2400" b="1" dirty="0"/>
              <a:t>MAC</a:t>
            </a:r>
            <a:r>
              <a:rPr lang="pl-PL" sz="2400" dirty="0"/>
              <a:t> przypisane do poszczególnych urządzeń</a:t>
            </a:r>
          </a:p>
          <a:p>
            <a:r>
              <a:rPr lang="pl-PL" sz="2400" dirty="0"/>
              <a:t>Np. dla adresu MAC 64:31:50:93:6D:11 adres IPv6 będzie miał postać: 64bitowy_adres_sieci_LAN: 6431:50</a:t>
            </a:r>
            <a:r>
              <a:rPr lang="pl-PL" sz="2400" b="1" dirty="0"/>
              <a:t>FF:FE</a:t>
            </a:r>
            <a:r>
              <a:rPr lang="pl-PL" sz="2400" dirty="0"/>
              <a:t>93:6D11</a:t>
            </a:r>
          </a:p>
          <a:p>
            <a:endParaRPr lang="pl-PL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Automatyczne tunele 6to4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l-PL" sz="2400" dirty="0"/>
              <a:t>Mechanizm </a:t>
            </a:r>
            <a:r>
              <a:rPr lang="pl-PL" sz="2400" b="1" dirty="0"/>
              <a:t>automatycznych tuneli 6to4 </a:t>
            </a:r>
            <a:r>
              <a:rPr lang="pl-PL" sz="2400" dirty="0"/>
              <a:t>umożliwia korzystanie z sieci IPv6 urządzeniu, które dysponuje publicznym adresem IPv4</a:t>
            </a:r>
          </a:p>
          <a:p>
            <a:r>
              <a:rPr lang="pl-PL" sz="2400" dirty="0"/>
              <a:t>Mechanizm 6to4 polega na </a:t>
            </a:r>
            <a:r>
              <a:rPr lang="pl-PL" sz="2400" b="1" dirty="0"/>
              <a:t>tunelowaniu pakietów IPv6 w pakiety IPv4</a:t>
            </a:r>
            <a:r>
              <a:rPr lang="pl-PL" sz="2400" dirty="0"/>
              <a:t>, pole protokołu w nagłówku otrzymuje wartość 41</a:t>
            </a:r>
          </a:p>
          <a:p>
            <a:r>
              <a:rPr lang="pl-PL" sz="2400" dirty="0"/>
              <a:t>Utworzone pakiety wysyłane są do komputera stanowiącego </a:t>
            </a:r>
            <a:r>
              <a:rPr lang="pl-PL" sz="2400" b="1" dirty="0"/>
              <a:t>bramę</a:t>
            </a:r>
            <a:r>
              <a:rPr lang="pl-PL" sz="2400" dirty="0"/>
              <a:t> pomiędzy siecią opartą na IPv4 a „prawdziwą” siecią IPv6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5253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Protokoły warstwy aplikacji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l-PL" altLang="pl-PL" sz="2400" dirty="0"/>
              <a:t>W warstwie aplikacji modelu TCP/IP jest dostępnych </a:t>
            </a:r>
            <a:r>
              <a:rPr lang="pl-PL" altLang="pl-PL" sz="2400" b="1" dirty="0"/>
              <a:t>wiele</a:t>
            </a:r>
            <a:r>
              <a:rPr lang="pl-PL" altLang="pl-PL" sz="2400" dirty="0"/>
              <a:t> protokołów związanych z usługami sieciowymi</a:t>
            </a:r>
          </a:p>
          <a:p>
            <a:pPr eaLnBrk="1" hangingPunct="1">
              <a:lnSpc>
                <a:spcPct val="90000"/>
              </a:lnSpc>
            </a:pPr>
            <a:r>
              <a:rPr lang="pl-PL" altLang="pl-PL" sz="2400" b="1" dirty="0"/>
              <a:t>Przykładowe</a:t>
            </a:r>
            <a:r>
              <a:rPr lang="pl-PL" altLang="pl-PL" sz="2400" dirty="0"/>
              <a:t> protokoły to: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HTTP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Hypertext</a:t>
            </a:r>
            <a:r>
              <a:rPr lang="pl-PL" altLang="pl-PL" sz="2400" i="1" dirty="0"/>
              <a:t> Transfer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związany z usługą </a:t>
            </a:r>
            <a:r>
              <a:rPr lang="pl-PL" altLang="pl-PL" sz="2400" b="1" dirty="0"/>
              <a:t>WWW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SMTP </a:t>
            </a:r>
            <a:r>
              <a:rPr lang="pl-PL" altLang="pl-PL" sz="2400" dirty="0"/>
              <a:t>(ang. </a:t>
            </a:r>
            <a:r>
              <a:rPr lang="pl-PL" altLang="pl-PL" sz="2400" i="1" dirty="0"/>
              <a:t>Simple Mail Transfer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związany pocztą elektroniczną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Telnet</a:t>
            </a:r>
            <a:r>
              <a:rPr lang="pl-PL" altLang="pl-PL" sz="2400" dirty="0"/>
              <a:t> umożliwiający zdalną pracę na komputerze</a:t>
            </a:r>
            <a:endParaRPr lang="pl-PL" altLang="pl-PL" sz="2400" b="1" dirty="0"/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DNS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Domain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Name</a:t>
            </a:r>
            <a:r>
              <a:rPr lang="pl-PL" altLang="pl-PL" sz="2400" i="1" dirty="0"/>
              <a:t> Service</a:t>
            </a:r>
            <a:r>
              <a:rPr lang="pl-PL" altLang="pl-PL" sz="2400" dirty="0"/>
              <a:t>) to usługa </a:t>
            </a:r>
            <a:r>
              <a:rPr lang="pl-PL" altLang="pl-PL" sz="2400" b="1" dirty="0"/>
              <a:t>przyporządkowującą</a:t>
            </a:r>
            <a:r>
              <a:rPr lang="pl-PL" altLang="pl-PL" sz="2400" dirty="0"/>
              <a:t> adresom sieciowym IP łatwe do zapamiętania nazwy</a:t>
            </a:r>
          </a:p>
          <a:p>
            <a:pPr lvl="1" eaLnBrk="1" hangingPunct="1">
              <a:lnSpc>
                <a:spcPct val="90000"/>
              </a:lnSpc>
            </a:pPr>
            <a:r>
              <a:rPr lang="pl-PL" altLang="pl-PL" sz="2400" b="1" dirty="0"/>
              <a:t>P2P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Peer-to-Peer</a:t>
            </a:r>
            <a:r>
              <a:rPr lang="pl-PL" altLang="pl-PL" sz="2400" dirty="0"/>
              <a:t>) usługa </a:t>
            </a:r>
            <a:r>
              <a:rPr lang="pl-PL" altLang="pl-PL" sz="2400" b="1" dirty="0"/>
              <a:t>przesyłania plików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9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SMTP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475252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Protokół</a:t>
            </a:r>
            <a:r>
              <a:rPr lang="pl-PL" altLang="pl-PL" sz="2400" b="1" dirty="0"/>
              <a:t> SMTP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Simple Mail Transfer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 umożliwia przekazywanie poczty elektronicznej w Internecie</a:t>
            </a:r>
          </a:p>
          <a:p>
            <a:pPr eaLnBrk="1" hangingPunct="1"/>
            <a:r>
              <a:rPr lang="pl-PL" altLang="pl-PL" sz="2400" dirty="0"/>
              <a:t>Pierwszą wersję SMTP opisano w </a:t>
            </a:r>
            <a:r>
              <a:rPr lang="pl-PL" altLang="pl-PL" sz="2400" b="1" dirty="0"/>
              <a:t>RFC821</a:t>
            </a:r>
          </a:p>
          <a:p>
            <a:pPr eaLnBrk="1" hangingPunct="1"/>
            <a:r>
              <a:rPr lang="pl-PL" altLang="pl-PL" sz="2400" dirty="0"/>
              <a:t>SMTP to </a:t>
            </a:r>
            <a:r>
              <a:rPr lang="pl-PL" altLang="pl-PL" sz="2400" b="1" dirty="0"/>
              <a:t>prosty, tekstowy</a:t>
            </a:r>
            <a:r>
              <a:rPr lang="pl-PL" altLang="pl-PL" sz="2400" dirty="0"/>
              <a:t> protokół, w którym określa się co najmniej jednego odbiorcę wiadomości (w większości przypadków weryfikowane jest jego istnienie), a następnie przekazuje treść wiadomości</a:t>
            </a:r>
          </a:p>
          <a:p>
            <a:pPr eaLnBrk="1" hangingPunct="1"/>
            <a:r>
              <a:rPr lang="pl-PL" altLang="pl-PL" sz="2400" dirty="0"/>
              <a:t>Program obsługujący protokół SMTP działa najczęściej na </a:t>
            </a:r>
            <a:r>
              <a:rPr lang="pl-PL" altLang="pl-PL" sz="2400" b="1" dirty="0"/>
              <a:t>porcie 25</a:t>
            </a:r>
          </a:p>
          <a:p>
            <a:pPr eaLnBrk="1" hangingPunct="1"/>
            <a:r>
              <a:rPr lang="pl-PL" altLang="pl-PL" sz="2400" dirty="0"/>
              <a:t>SMTP zaczęto stosować na początku lat </a:t>
            </a:r>
            <a:r>
              <a:rPr lang="pl-PL" altLang="pl-PL" sz="2400" b="1" dirty="0"/>
              <a:t>80-tych XX wieku</a:t>
            </a:r>
          </a:p>
          <a:p>
            <a:pPr eaLnBrk="1" hangingPunct="1"/>
            <a:r>
              <a:rPr lang="pl-PL" altLang="pl-PL" sz="2400" dirty="0"/>
              <a:t>Istnieje </a:t>
            </a:r>
            <a:r>
              <a:rPr lang="pl-PL" altLang="pl-PL" sz="2400" b="1" dirty="0"/>
              <a:t>wiele programów</a:t>
            </a:r>
            <a:r>
              <a:rPr lang="pl-PL" altLang="pl-PL" sz="2400" dirty="0"/>
              <a:t> pocztowych obsługujących SMTP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5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SMTP – przykład (1)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dirty="0"/>
              <a:t>List wysyłany przez </a:t>
            </a:r>
            <a:r>
              <a:rPr lang="pl-PL" altLang="pl-PL" sz="2400" dirty="0" err="1"/>
              <a:t>Smith</a:t>
            </a:r>
            <a:r>
              <a:rPr lang="pl-PL" altLang="pl-PL" sz="2400" dirty="0"/>
              <a:t> z komputera USC-ISIF, do Jones i Green mających konto na BBN-UNIX. Host USC-ISIF kontaktuje się z BBN-UNIX bezpośrednio. R to odbiorca, S to nadawca.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pl-PL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220 BBN-UNIX.ARPA Simple Mail Transfer Service </a:t>
            </a:r>
            <a:r>
              <a:rPr lang="pl-PL" altLang="pl-PL" sz="2400" b="1" dirty="0" err="1">
                <a:solidFill>
                  <a:srgbClr val="C00000"/>
                </a:solidFill>
              </a:rPr>
              <a:t>Ready</a:t>
            </a:r>
            <a:endParaRPr lang="pl-PL" altLang="pl-PL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/>
              <a:t>S: HELO USC-ISIF.ARPA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250 BBN-UNIX.ARPA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/>
              <a:t>S: MAIL FROM:&lt;</a:t>
            </a:r>
            <a:r>
              <a:rPr lang="pl-PL" altLang="pl-PL" sz="2400" b="1" dirty="0" err="1"/>
              <a:t>Smith@USC-ISIF.ARPA</a:t>
            </a:r>
            <a:r>
              <a:rPr lang="pl-PL" altLang="pl-PL" sz="2400" b="1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250 OK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/>
              <a:t>S: RCPT TO:&lt;</a:t>
            </a:r>
            <a:r>
              <a:rPr lang="pl-PL" altLang="pl-PL" sz="2400" b="1" dirty="0" err="1"/>
              <a:t>Jones@BBN-UNIX.ARPA</a:t>
            </a:r>
            <a:r>
              <a:rPr lang="pl-PL" altLang="pl-PL" sz="2400" b="1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250 OK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4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Protokół SMTP – przykład (2)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33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RCPT TO:&lt;</a:t>
            </a:r>
            <a:r>
              <a:rPr lang="pl-PL" altLang="pl-PL" sz="2400" b="1" dirty="0" err="1"/>
              <a:t>Green@BBN-UNIX.ARPA</a:t>
            </a:r>
            <a:r>
              <a:rPr lang="pl-PL" altLang="pl-PL" sz="2400" b="1" dirty="0"/>
              <a:t>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550 No </a:t>
            </a:r>
            <a:r>
              <a:rPr lang="pl-PL" altLang="pl-PL" sz="2400" b="1" dirty="0" err="1">
                <a:solidFill>
                  <a:srgbClr val="C00000"/>
                </a:solidFill>
              </a:rPr>
              <a:t>such</a:t>
            </a:r>
            <a:r>
              <a:rPr lang="pl-PL" altLang="pl-PL" sz="2400" b="1" dirty="0">
                <a:solidFill>
                  <a:srgbClr val="C00000"/>
                </a:solidFill>
              </a:rPr>
              <a:t> </a:t>
            </a:r>
            <a:r>
              <a:rPr lang="pl-PL" altLang="pl-PL" sz="2400" b="1" dirty="0" err="1">
                <a:solidFill>
                  <a:srgbClr val="C00000"/>
                </a:solidFill>
              </a:rPr>
              <a:t>user</a:t>
            </a:r>
            <a:r>
              <a:rPr lang="pl-PL" altLang="pl-PL" sz="2400" b="1" dirty="0">
                <a:solidFill>
                  <a:srgbClr val="C00000"/>
                </a:solidFill>
              </a:rPr>
              <a:t> </a:t>
            </a:r>
            <a:r>
              <a:rPr lang="pl-PL" altLang="pl-PL" sz="2400" b="1" dirty="0" err="1">
                <a:solidFill>
                  <a:srgbClr val="C00000"/>
                </a:solidFill>
              </a:rPr>
              <a:t>here</a:t>
            </a:r>
            <a:r>
              <a:rPr lang="pl-PL" altLang="pl-PL" sz="2400" b="1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DATA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354 Start mail </a:t>
            </a:r>
            <a:r>
              <a:rPr lang="pl-PL" altLang="pl-PL" sz="2400" b="1" dirty="0" err="1">
                <a:solidFill>
                  <a:srgbClr val="C00000"/>
                </a:solidFill>
              </a:rPr>
              <a:t>input</a:t>
            </a:r>
            <a:r>
              <a:rPr lang="pl-PL" altLang="pl-PL" sz="2400" b="1" dirty="0">
                <a:solidFill>
                  <a:srgbClr val="C00000"/>
                </a:solidFill>
              </a:rPr>
              <a:t>; end with &lt;CRLF&gt;.&lt;CRLF&gt;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</a:t>
            </a:r>
            <a:r>
              <a:rPr lang="pl-PL" altLang="pl-PL" sz="2400" b="1" dirty="0" err="1"/>
              <a:t>Blah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blah</a:t>
            </a:r>
            <a:r>
              <a:rPr lang="pl-PL" altLang="pl-PL" sz="2400" b="1" dirty="0"/>
              <a:t> </a:t>
            </a:r>
            <a:r>
              <a:rPr lang="pl-PL" altLang="pl-PL" sz="2400" b="1" dirty="0" err="1"/>
              <a:t>blah</a:t>
            </a:r>
            <a:r>
              <a:rPr lang="pl-PL" altLang="pl-PL" sz="2400" b="1" dirty="0"/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...etc. etc. etc.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250 OK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/>
              <a:t>S: QUIT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l-PL" altLang="pl-PL" sz="2400" b="1" dirty="0">
                <a:solidFill>
                  <a:srgbClr val="C00000"/>
                </a:solidFill>
              </a:rPr>
              <a:t>R: 221 BBN-UNIX.ARPA Service </a:t>
            </a:r>
            <a:r>
              <a:rPr lang="pl-PL" altLang="pl-PL" sz="2400" b="1" dirty="0" err="1">
                <a:solidFill>
                  <a:srgbClr val="C00000"/>
                </a:solidFill>
              </a:rPr>
              <a:t>closing</a:t>
            </a:r>
            <a:r>
              <a:rPr lang="pl-PL" altLang="pl-PL" sz="2400" b="1" dirty="0">
                <a:solidFill>
                  <a:srgbClr val="C00000"/>
                </a:solidFill>
              </a:rPr>
              <a:t> </a:t>
            </a:r>
            <a:r>
              <a:rPr lang="pl-PL" altLang="pl-PL" sz="2400" b="1" dirty="0" err="1">
                <a:solidFill>
                  <a:srgbClr val="C00000"/>
                </a:solidFill>
              </a:rPr>
              <a:t>transmission</a:t>
            </a:r>
            <a:r>
              <a:rPr lang="pl-PL" altLang="pl-PL" sz="2400" b="1" dirty="0">
                <a:solidFill>
                  <a:srgbClr val="C00000"/>
                </a:solidFill>
              </a:rPr>
              <a:t> channel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69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9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Warstwy modelu TCP/IP (1)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372224" y="2889250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prezentacji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372224" y="2393950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aplikacji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372224" y="3384550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sesji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372224" y="3879850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transportowa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372224" y="4373563"/>
            <a:ext cx="1440136" cy="5032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sieciowa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372224" y="4841875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łącza danych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372224" y="5327650"/>
            <a:ext cx="1440136" cy="50323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sz="1600" b="1">
                <a:solidFill>
                  <a:schemeClr val="bg1"/>
                </a:solidFill>
                <a:latin typeface="+mn-lt"/>
              </a:rPr>
              <a:t>Warstwa </a:t>
            </a:r>
            <a:br>
              <a:rPr lang="pl-PL" altLang="pl-PL" sz="1600" b="1">
                <a:solidFill>
                  <a:schemeClr val="bg1"/>
                </a:solidFill>
                <a:latin typeface="+mn-lt"/>
              </a:rPr>
            </a:br>
            <a:r>
              <a:rPr lang="pl-PL" altLang="pl-PL" sz="1600" b="1">
                <a:solidFill>
                  <a:schemeClr val="bg1"/>
                </a:solidFill>
                <a:latin typeface="+mn-lt"/>
              </a:rPr>
              <a:t>fizyczna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124075" y="2403475"/>
            <a:ext cx="1655763" cy="1484313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 dirty="0">
                <a:latin typeface="+mn-lt"/>
              </a:rPr>
              <a:t>Warstwa </a:t>
            </a:r>
            <a:br>
              <a:rPr lang="pl-PL" altLang="pl-PL" b="1" dirty="0">
                <a:latin typeface="+mn-lt"/>
              </a:rPr>
            </a:br>
            <a:r>
              <a:rPr lang="pl-PL" altLang="pl-PL" b="1" dirty="0">
                <a:latin typeface="+mn-lt"/>
              </a:rPr>
              <a:t>aplikacji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2124075" y="3887788"/>
            <a:ext cx="1655763" cy="495300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transportowa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2124075" y="4383088"/>
            <a:ext cx="1655763" cy="449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 dirty="0">
                <a:latin typeface="+mn-lt"/>
              </a:rPr>
              <a:t>Warstwa </a:t>
            </a:r>
            <a:br>
              <a:rPr lang="pl-PL" altLang="pl-PL" b="1" dirty="0">
                <a:latin typeface="+mn-lt"/>
              </a:rPr>
            </a:br>
            <a:r>
              <a:rPr lang="pl-PL" altLang="pl-PL" b="1" dirty="0">
                <a:latin typeface="+mn-lt"/>
              </a:rPr>
              <a:t>Internetu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124075" y="4832350"/>
            <a:ext cx="1655763" cy="989013"/>
          </a:xfrm>
          <a:prstGeom prst="rect">
            <a:avLst/>
          </a:prstGeom>
          <a:solidFill>
            <a:srgbClr val="FF99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l-PL" altLang="pl-PL" b="1">
                <a:latin typeface="+mn-lt"/>
              </a:rPr>
              <a:t>Warstwa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 dostępu </a:t>
            </a:r>
            <a:br>
              <a:rPr lang="pl-PL" altLang="pl-PL" b="1">
                <a:latin typeface="+mn-lt"/>
              </a:rPr>
            </a:br>
            <a:r>
              <a:rPr lang="pl-PL" altLang="pl-PL" b="1">
                <a:latin typeface="+mn-lt"/>
              </a:rPr>
              <a:t>do sieci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779838" y="5822950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3779838" y="5327650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3779838" y="4832350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3779838" y="4383088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3779838" y="3887788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3779838" y="3392488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3779838" y="2897188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3779838" y="2401888"/>
            <a:ext cx="259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l-PL" sz="2000" b="1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011863" y="1854200"/>
            <a:ext cx="1608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Model ISO/OSI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41538" y="1854200"/>
            <a:ext cx="14861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l-PL" altLang="pl-PL" b="1">
                <a:latin typeface="+mn-lt"/>
              </a:rPr>
              <a:t>Model TCP/IP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50" grpId="0" animBg="1"/>
      <p:bldP spid="18453" grpId="0" animBg="1"/>
      <p:bldP spid="18454" grpId="0" animBg="1"/>
      <p:bldP spid="18456" grpId="0" animBg="1"/>
      <p:bldP spid="18457" grpId="0" animBg="1"/>
      <p:bldP spid="18458" grpId="0" animBg="1"/>
      <p:bldP spid="18459" grpId="0" animBg="1"/>
      <p:bldP spid="18460" grpId="0" animBg="1"/>
      <p:bldP spid="18461" grpId="0" animBg="1"/>
      <p:bldP spid="18462" grpId="0" animBg="1"/>
      <p:bldP spid="18463" grpId="0" animBg="1"/>
      <p:bldP spid="18464" grpId="0" animBg="1"/>
      <p:bldP spid="18465" grpId="0"/>
      <p:bldP spid="1846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Plan wykładu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Wstęp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Warstwy modelu TCP/IP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IP i ICMP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TCP i UDP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Adresacja w protokole IP</a:t>
            </a:r>
          </a:p>
          <a:p>
            <a:pPr eaLnBrk="1" hangingPunct="1"/>
            <a:r>
              <a:rPr lang="pl-PL" altLang="pl-PL" sz="2400" dirty="0">
                <a:solidFill>
                  <a:schemeClr val="bg1">
                    <a:lumMod val="50000"/>
                  </a:schemeClr>
                </a:solidFill>
              </a:rPr>
              <a:t>Protokoły warstwy aplikacji</a:t>
            </a:r>
          </a:p>
          <a:p>
            <a:pPr eaLnBrk="1" hangingPunct="1"/>
            <a:r>
              <a:rPr lang="pl-PL" altLang="pl-PL" sz="2400" b="1" dirty="0">
                <a:solidFill>
                  <a:schemeClr val="tx2"/>
                </a:solidFill>
              </a:rPr>
              <a:t>Podsumowanie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9796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Podsumowanie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l-PL" altLang="pl-PL" sz="2400" dirty="0"/>
              <a:t>Model warstwowy TCP/IP to obecnie najbardziej </a:t>
            </a:r>
            <a:r>
              <a:rPr lang="pl-PL" altLang="pl-PL" sz="2400" b="1" dirty="0"/>
              <a:t>popularny</a:t>
            </a:r>
            <a:r>
              <a:rPr lang="pl-PL" altLang="pl-PL" sz="2400" dirty="0"/>
              <a:t> zestaw protokołów sieciowych</a:t>
            </a:r>
          </a:p>
          <a:p>
            <a:r>
              <a:rPr lang="pl-PL" altLang="pl-PL" sz="2400" dirty="0"/>
              <a:t>Protokoły z rodziny TCP/IP są powszechnie stosowane w sieci </a:t>
            </a:r>
            <a:r>
              <a:rPr lang="pl-PL" altLang="pl-PL" sz="2400" b="1" dirty="0"/>
              <a:t>Internet</a:t>
            </a:r>
          </a:p>
          <a:p>
            <a:r>
              <a:rPr lang="pl-PL" altLang="pl-PL" sz="2400" dirty="0"/>
              <a:t>Ponieważ podstawy architektury TCP/IP zostały opracowane </a:t>
            </a:r>
            <a:r>
              <a:rPr lang="pl-PL" altLang="pl-PL" sz="2400" b="1" dirty="0"/>
              <a:t>ponad 40 lat temu</a:t>
            </a:r>
            <a:r>
              <a:rPr lang="pl-PL" altLang="pl-PL" sz="2400" dirty="0"/>
              <a:t>, wiele zagadnień wymaga obecnie poprawienia</a:t>
            </a:r>
          </a:p>
          <a:p>
            <a:r>
              <a:rPr lang="pl-PL" altLang="pl-PL" sz="2400" dirty="0"/>
              <a:t>Podstawowe </a:t>
            </a:r>
            <a:r>
              <a:rPr lang="pl-PL" altLang="pl-PL" sz="2400" b="1" dirty="0"/>
              <a:t>problemy</a:t>
            </a:r>
            <a:r>
              <a:rPr lang="pl-PL" altLang="pl-PL" sz="2400" dirty="0"/>
              <a:t> dotyczą zbyt małej liczby adresów IPv4, kwestii bezpieczeństwa, jakość usług </a:t>
            </a:r>
            <a:r>
              <a:rPr lang="pl-PL" altLang="pl-PL" sz="2400" dirty="0" err="1"/>
              <a:t>QoS</a:t>
            </a:r>
            <a:r>
              <a:rPr lang="pl-PL" altLang="pl-PL" sz="2400" dirty="0"/>
              <a:t>, zarządzanie ruchem (ang. </a:t>
            </a:r>
            <a:r>
              <a:rPr lang="pl-PL" altLang="pl-PL" sz="2400" i="1" dirty="0" err="1"/>
              <a:t>traffic</a:t>
            </a:r>
            <a:r>
              <a:rPr lang="pl-PL" altLang="pl-PL" sz="2400" i="1" dirty="0"/>
              <a:t> engineering</a:t>
            </a:r>
            <a:r>
              <a:rPr lang="pl-PL" altLang="pl-PL" sz="2400" dirty="0"/>
              <a:t>)</a:t>
            </a:r>
          </a:p>
          <a:p>
            <a:r>
              <a:rPr lang="pl-PL" altLang="pl-PL" sz="2400" dirty="0"/>
              <a:t>Nieustannie prowadzone są prace nad </a:t>
            </a:r>
            <a:r>
              <a:rPr lang="pl-PL" altLang="pl-PL" sz="2400" b="1" dirty="0"/>
              <a:t>nowymi </a:t>
            </a:r>
            <a:r>
              <a:rPr lang="pl-PL" altLang="pl-PL" sz="2400" dirty="0"/>
              <a:t>rozwiązaniami i protokołami TCP/IP</a:t>
            </a:r>
          </a:p>
          <a:p>
            <a:pPr marL="0" indent="0" algn="ctr">
              <a:buNone/>
            </a:pPr>
            <a:r>
              <a:rPr lang="pl-PL" altLang="pl-PL" sz="2400" b="1" dirty="0">
                <a:solidFill>
                  <a:srgbClr val="FF0000"/>
                </a:solidFill>
              </a:rPr>
              <a:t>Następny wykład: Warstwa fizyczna i media transmisyjne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71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93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Warstwy modelu TCP/IP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81128"/>
          </a:xfrm>
        </p:spPr>
        <p:txBody>
          <a:bodyPr/>
          <a:lstStyle/>
          <a:p>
            <a:pPr eaLnBrk="1" hangingPunct="1"/>
            <a:r>
              <a:rPr lang="pl-PL" altLang="pl-PL" sz="2400" dirty="0"/>
              <a:t>W przypadku </a:t>
            </a:r>
            <a:r>
              <a:rPr lang="pl-PL" altLang="pl-PL" sz="2400" b="1" dirty="0"/>
              <a:t>warstw 1 i 2</a:t>
            </a:r>
            <a:r>
              <a:rPr lang="pl-PL" altLang="pl-PL" sz="2400" dirty="0"/>
              <a:t> TCP/IP korzysta z już istniejących standardów sieciowych i technologii, np. Ethernet, </a:t>
            </a:r>
            <a:r>
              <a:rPr lang="pl-PL" altLang="pl-PL" sz="2400" dirty="0" err="1"/>
              <a:t>WiFi</a:t>
            </a:r>
            <a:endParaRPr lang="pl-PL" altLang="pl-PL" sz="2400" dirty="0"/>
          </a:p>
          <a:p>
            <a:pPr eaLnBrk="1" hangingPunct="1"/>
            <a:r>
              <a:rPr lang="pl-PL" altLang="pl-PL" sz="2400" dirty="0"/>
              <a:t>Podstawowy protokół </a:t>
            </a:r>
            <a:r>
              <a:rPr lang="pl-PL" altLang="pl-PL" sz="2400" b="1" dirty="0"/>
              <a:t>warstwy 3</a:t>
            </a:r>
            <a:r>
              <a:rPr lang="pl-PL" altLang="pl-PL" sz="2400" dirty="0"/>
              <a:t> to </a:t>
            </a:r>
            <a:r>
              <a:rPr lang="pl-PL" altLang="pl-PL" sz="2400" b="1" dirty="0"/>
              <a:t>IP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Internet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), który izoluje wyższe warstwy od zagadnień pracy sieci, adresuje </a:t>
            </a:r>
            <a:r>
              <a:rPr lang="pl-PL" altLang="pl-PL" sz="2400" dirty="0" err="1"/>
              <a:t>datagramy</a:t>
            </a:r>
            <a:r>
              <a:rPr lang="pl-PL" altLang="pl-PL" sz="2400" dirty="0"/>
              <a:t>, zapewnia wymianę danych między niejednorodnymi systemami. Warstwa 3 używa również protokołu </a:t>
            </a:r>
            <a:r>
              <a:rPr lang="pl-PL" altLang="pl-PL" sz="2400" b="1" dirty="0"/>
              <a:t>ICMP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Internet Control Message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</a:t>
            </a:r>
          </a:p>
          <a:p>
            <a:pPr eaLnBrk="1" hangingPunct="1"/>
            <a:endParaRPr lang="pl-PL" altLang="pl-PL" sz="2400" dirty="0"/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7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pl-PL"/>
              <a:t>Warstwy modelu TCP/IP 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8112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l-PL" altLang="pl-PL" sz="2400" dirty="0"/>
              <a:t>Większość zadań </a:t>
            </a:r>
            <a:r>
              <a:rPr lang="pl-PL" altLang="pl-PL" sz="2400" b="1" dirty="0"/>
              <a:t>warstwy 4</a:t>
            </a:r>
            <a:r>
              <a:rPr lang="pl-PL" altLang="pl-PL" sz="2400" dirty="0"/>
              <a:t> jest realizowana przez protokół połączeniowy </a:t>
            </a:r>
            <a:r>
              <a:rPr lang="pl-PL" altLang="pl-PL" sz="2400" b="1" dirty="0"/>
              <a:t>TCP</a:t>
            </a:r>
            <a:r>
              <a:rPr lang="pl-PL" altLang="pl-PL" sz="2400" dirty="0"/>
              <a:t> (ang. </a:t>
            </a:r>
            <a:r>
              <a:rPr lang="pl-PL" altLang="pl-PL" sz="2400" i="1" dirty="0" err="1"/>
              <a:t>Transmission</a:t>
            </a:r>
            <a:r>
              <a:rPr lang="pl-PL" altLang="pl-PL" sz="2400" i="1" dirty="0"/>
              <a:t> Control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), który gwarantuje dostarczenie do danych do adresata. Innym protokołem tej warstwy jest bezpołączeniowy protokół </a:t>
            </a:r>
            <a:r>
              <a:rPr lang="pl-PL" altLang="pl-PL" sz="2400" dirty="0" err="1"/>
              <a:t>datagramowy</a:t>
            </a:r>
            <a:r>
              <a:rPr lang="pl-PL" altLang="pl-PL" sz="2400" dirty="0"/>
              <a:t> </a:t>
            </a:r>
            <a:r>
              <a:rPr lang="pl-PL" altLang="pl-PL" sz="2400" b="1" dirty="0"/>
              <a:t>UDP</a:t>
            </a:r>
            <a:r>
              <a:rPr lang="pl-PL" altLang="pl-PL" sz="2400" dirty="0"/>
              <a:t> (ang. </a:t>
            </a:r>
            <a:r>
              <a:rPr lang="pl-PL" altLang="pl-PL" sz="2400" i="1" dirty="0"/>
              <a:t>User </a:t>
            </a:r>
            <a:r>
              <a:rPr lang="pl-PL" altLang="pl-PL" sz="2400" i="1" dirty="0" err="1"/>
              <a:t>Datagram</a:t>
            </a:r>
            <a:r>
              <a:rPr lang="pl-PL" altLang="pl-PL" sz="2400" i="1" dirty="0"/>
              <a:t>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), który nie gwarantuje pełnej poprawności i integralności przesyłanych danych</a:t>
            </a:r>
          </a:p>
          <a:p>
            <a:pPr eaLnBrk="1" hangingPunct="1"/>
            <a:r>
              <a:rPr lang="pl-PL" altLang="pl-PL" sz="2400" dirty="0"/>
              <a:t>Warstwie </a:t>
            </a:r>
            <a:r>
              <a:rPr lang="pl-PL" altLang="pl-PL" sz="2400" b="1" dirty="0"/>
              <a:t>5 i częściowo 6</a:t>
            </a:r>
            <a:r>
              <a:rPr lang="pl-PL" altLang="pl-PL" sz="2400" dirty="0"/>
              <a:t> odpowiadają protokoły Telnet i wirtualnego terminala</a:t>
            </a:r>
          </a:p>
          <a:p>
            <a:pPr eaLnBrk="1" hangingPunct="1"/>
            <a:r>
              <a:rPr lang="pl-PL" altLang="pl-PL" sz="2400" b="1" dirty="0"/>
              <a:t>Warstwom 6 i 7</a:t>
            </a:r>
            <a:r>
              <a:rPr lang="pl-PL" altLang="pl-PL" sz="2400" dirty="0"/>
              <a:t> odpowiada protokół przekazu plików FTP </a:t>
            </a:r>
            <a:br>
              <a:rPr lang="pl-PL" altLang="pl-PL" sz="2400" dirty="0"/>
            </a:br>
            <a:r>
              <a:rPr lang="pl-PL" altLang="pl-PL" sz="2400" dirty="0"/>
              <a:t>(ang. </a:t>
            </a:r>
            <a:r>
              <a:rPr lang="pl-PL" altLang="pl-PL" sz="2400" i="1" dirty="0"/>
              <a:t>File Transfer </a:t>
            </a:r>
            <a:r>
              <a:rPr lang="pl-PL" altLang="pl-PL" sz="2400" i="1" dirty="0" err="1"/>
              <a:t>Protocol</a:t>
            </a:r>
            <a:r>
              <a:rPr lang="pl-PL" altLang="pl-PL" sz="2400" dirty="0"/>
              <a:t>), które zapewniają przekaz plików między niejednorodnymi urządzeniami i systemami operacyjnymi</a:t>
            </a:r>
          </a:p>
          <a:p>
            <a:pPr eaLnBrk="1" hangingPunct="1"/>
            <a:endParaRPr lang="pl-PL" altLang="pl-PL" sz="2400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D4248-F14B-480A-B11E-3E62FE18A6A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2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4789</Words>
  <Application>Microsoft Office PowerPoint</Application>
  <PresentationFormat>Pokaz na ekranie (4:3)</PresentationFormat>
  <Paragraphs>700</Paragraphs>
  <Slides>71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71</vt:i4>
      </vt:variant>
    </vt:vector>
  </HeadingPairs>
  <TitlesOfParts>
    <vt:vector size="77" baseType="lpstr">
      <vt:lpstr>Arial</vt:lpstr>
      <vt:lpstr>Calibri</vt:lpstr>
      <vt:lpstr>Courier New</vt:lpstr>
      <vt:lpstr>Wingdings</vt:lpstr>
      <vt:lpstr>Motyw pakietu Office</vt:lpstr>
      <vt:lpstr>Visio</vt:lpstr>
      <vt:lpstr>Model TCP/IP</vt:lpstr>
      <vt:lpstr>Plan wykładu</vt:lpstr>
      <vt:lpstr>Plan wykładu</vt:lpstr>
      <vt:lpstr>Wstęp (1)</vt:lpstr>
      <vt:lpstr>Wstęp (2)</vt:lpstr>
      <vt:lpstr>Plan wykładu</vt:lpstr>
      <vt:lpstr>Warstwy modelu TCP/IP (1)</vt:lpstr>
      <vt:lpstr>Warstwy modelu TCP/IP (2)</vt:lpstr>
      <vt:lpstr>Warstwy modelu TCP/IP (3)</vt:lpstr>
      <vt:lpstr>Jednostki danych i ich przepływ</vt:lpstr>
      <vt:lpstr>Przykładowe protokoły TCP/IP</vt:lpstr>
      <vt:lpstr>Plan wykładu</vt:lpstr>
      <vt:lpstr>Protokół IP</vt:lpstr>
      <vt:lpstr>Nagłówek IPv4</vt:lpstr>
      <vt:lpstr>Defragmentacja pakietu IP</vt:lpstr>
      <vt:lpstr>Protokół IPv6</vt:lpstr>
      <vt:lpstr>Protokół ICMP</vt:lpstr>
      <vt:lpstr>Plan wykładu</vt:lpstr>
      <vt:lpstr>Protokół TCP</vt:lpstr>
      <vt:lpstr>Nagłówek TCP</vt:lpstr>
      <vt:lpstr>Znaczniki TCP</vt:lpstr>
      <vt:lpstr>Połączenie TCP</vt:lpstr>
      <vt:lpstr>Three-way handshaking</vt:lpstr>
      <vt:lpstr>Mechanizm okna</vt:lpstr>
      <vt:lpstr>Mechanizm okna – przykład</vt:lpstr>
      <vt:lpstr>UDP</vt:lpstr>
      <vt:lpstr>Nagłówek UDP</vt:lpstr>
      <vt:lpstr>Porty TCP i UDP</vt:lpstr>
      <vt:lpstr>Przykładowe porty TCP i UDP</vt:lpstr>
      <vt:lpstr>TCP vs. UDP</vt:lpstr>
      <vt:lpstr>Plan wykładu</vt:lpstr>
      <vt:lpstr>Adresacja w protokole IP </vt:lpstr>
      <vt:lpstr>Klasy adresów IP</vt:lpstr>
      <vt:lpstr>Prywatne adresy IP </vt:lpstr>
      <vt:lpstr>Konfiguracja urządzenia w sieci IP </vt:lpstr>
      <vt:lpstr>Zastosowanie maski w adresacji IP (1) </vt:lpstr>
      <vt:lpstr>Zastosowanie maski w adresacji IP (2)</vt:lpstr>
      <vt:lpstr>Przykładowe maski</vt:lpstr>
      <vt:lpstr>Specjalne adresy w podsieci</vt:lpstr>
      <vt:lpstr>Liczba adresów w podsieci </vt:lpstr>
      <vt:lpstr>Obliczanie adresu podsieci - przykład 1</vt:lpstr>
      <vt:lpstr>Obliczanie adresu podsieci - przykład 1</vt:lpstr>
      <vt:lpstr>Obliczanie adresu podsieci - przykład 2</vt:lpstr>
      <vt:lpstr>Obliczanie adresu podsieci - przykład 3</vt:lpstr>
      <vt:lpstr>Obliczanie adresu podsieci - przykład 4</vt:lpstr>
      <vt:lpstr>Adres, maska i brama – przykład 1</vt:lpstr>
      <vt:lpstr>Adres, maska i brama - przykład 2</vt:lpstr>
      <vt:lpstr>Adres, maska i brama - przykład 3</vt:lpstr>
      <vt:lpstr>Adres, maska i brama – przykład 4</vt:lpstr>
      <vt:lpstr>Adres, maska i brama - przykład 5</vt:lpstr>
      <vt:lpstr>Adres, maska i brama - przykład 6</vt:lpstr>
      <vt:lpstr>Adres, maska i brama - przykład 7</vt:lpstr>
      <vt:lpstr>Adres, maska i brama - przykład 8</vt:lpstr>
      <vt:lpstr>Adres, maska i brama - przykład 9</vt:lpstr>
      <vt:lpstr>Adres, maska i brama - przykład 10</vt:lpstr>
      <vt:lpstr>Adres, maska i brama - przykład 11</vt:lpstr>
      <vt:lpstr>Usługa NAT </vt:lpstr>
      <vt:lpstr>Usługa NAT – przykład</vt:lpstr>
      <vt:lpstr>Protokół IP</vt:lpstr>
      <vt:lpstr>Przyszłość IP</vt:lpstr>
      <vt:lpstr>Adresacja IPv6</vt:lpstr>
      <vt:lpstr>Adresy specjalne w IPv6</vt:lpstr>
      <vt:lpstr>Adresy IPv6 w sieci LAN</vt:lpstr>
      <vt:lpstr>Automatyczne tunele 6to4</vt:lpstr>
      <vt:lpstr>Plan wykładu</vt:lpstr>
      <vt:lpstr>Protokoły warstwy aplikacji</vt:lpstr>
      <vt:lpstr>Protokół SMTP</vt:lpstr>
      <vt:lpstr>Protokół SMTP – przykład (1)</vt:lpstr>
      <vt:lpstr>Protokół SMTP – przykład (2)</vt:lpstr>
      <vt:lpstr>Plan wykładu</vt:lpstr>
      <vt:lpstr>Podsumowanie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Krzysztof Walkowiak</dc:creator>
  <cp:lastModifiedBy>Krzysztof Walkowiak</cp:lastModifiedBy>
  <cp:revision>36</cp:revision>
  <dcterms:created xsi:type="dcterms:W3CDTF">2016-02-17T18:48:46Z</dcterms:created>
  <dcterms:modified xsi:type="dcterms:W3CDTF">2024-04-02T18:07:13Z</dcterms:modified>
</cp:coreProperties>
</file>