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7" r:id="rId2"/>
    <p:sldId id="258" r:id="rId3"/>
    <p:sldId id="322" r:id="rId4"/>
    <p:sldId id="260" r:id="rId5"/>
    <p:sldId id="261" r:id="rId6"/>
    <p:sldId id="262" r:id="rId7"/>
    <p:sldId id="323" r:id="rId8"/>
    <p:sldId id="264" r:id="rId9"/>
    <p:sldId id="265" r:id="rId10"/>
    <p:sldId id="332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32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325" r:id="rId31"/>
    <p:sldId id="287" r:id="rId32"/>
    <p:sldId id="288" r:id="rId33"/>
    <p:sldId id="289" r:id="rId34"/>
    <p:sldId id="290" r:id="rId35"/>
    <p:sldId id="291" r:id="rId36"/>
    <p:sldId id="292" r:id="rId37"/>
    <p:sldId id="326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5" r:id="rId48"/>
    <p:sldId id="304" r:id="rId49"/>
    <p:sldId id="303" r:id="rId50"/>
    <p:sldId id="306" r:id="rId51"/>
    <p:sldId id="307" r:id="rId52"/>
    <p:sldId id="310" r:id="rId53"/>
    <p:sldId id="309" r:id="rId54"/>
    <p:sldId id="327" r:id="rId55"/>
    <p:sldId id="312" r:id="rId56"/>
    <p:sldId id="313" r:id="rId57"/>
    <p:sldId id="330" r:id="rId58"/>
    <p:sldId id="331" r:id="rId59"/>
    <p:sldId id="329" r:id="rId60"/>
    <p:sldId id="328" r:id="rId61"/>
    <p:sldId id="315" r:id="rId6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FC898-5457-4D12-A3BC-C230FCCC9B54}" type="datetimeFigureOut">
              <a:rPr lang="pl-PL" smtClean="0"/>
              <a:t>02.04.2024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8723A-27D4-4C5E-B9AD-51890FFF9C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1265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charset="0"/>
              </a:rPr>
              <a:t>Pasmo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8723A-27D4-4C5E-B9AD-51890FFF9C33}" type="slidenum">
              <a:rPr lang="pl-PL" smtClean="0"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591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D432-18E3-46C7-AC93-FE01D9E6A2BF}" type="datetime1">
              <a:rPr lang="pl-PL" smtClean="0"/>
              <a:t>02.04.2024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395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59E6-427C-4486-A7B8-5D2EC44B7F52}" type="datetime1">
              <a:rPr lang="pl-PL" smtClean="0"/>
              <a:t>02.04.2024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090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AA2B-FE43-4F65-BE6A-39E871711D3A}" type="datetime1">
              <a:rPr lang="pl-PL" smtClean="0"/>
              <a:t>02.04.2024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0040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ytuł, tekst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BBAA0-8197-4A52-AF17-5DF0642467C4}" type="datetime1">
              <a:rPr lang="pl-PL" smtClean="0"/>
              <a:t>02.04.2024</a:t>
            </a:fld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4DCAC-EDC8-492E-AA0D-CB51334270E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822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4D19-E799-4BBB-AFED-BBC0887D16D1}" type="datetime1">
              <a:rPr lang="pl-PL" smtClean="0"/>
              <a:t>02.04.2024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29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440C-265E-47D9-9394-C5E3F8FF40B3}" type="datetime1">
              <a:rPr lang="pl-PL" smtClean="0"/>
              <a:t>02.04.2024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155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A91-6250-49C7-A9C9-FB8227085D43}" type="datetime1">
              <a:rPr lang="pl-PL" smtClean="0"/>
              <a:t>02.04.2024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316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B66C-4E34-4843-91BE-ACADF0DF9CC6}" type="datetime1">
              <a:rPr lang="pl-PL" smtClean="0"/>
              <a:t>02.04.2024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623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3DC6-6389-4CB3-8EF9-1A5CA5A3930C}" type="datetime1">
              <a:rPr lang="pl-PL" smtClean="0"/>
              <a:t>02.04.2024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433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1400-9A80-47E9-918B-10B09BD3A15A}" type="datetime1">
              <a:rPr lang="pl-PL" smtClean="0"/>
              <a:t>02.04.2024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069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C143-E53C-41B0-A262-1C1FE1826F52}" type="datetime1">
              <a:rPr lang="pl-PL" smtClean="0"/>
              <a:t>02.04.2024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949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440B-5DF1-4E00-8FEE-C1F89F868F2D}" type="datetime1">
              <a:rPr lang="pl-PL" smtClean="0"/>
              <a:t>02.04.2024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02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45269-5763-4A1C-92F4-F1EA9AEBE9AD}" type="datetime1">
              <a:rPr lang="pl-PL" smtClean="0"/>
              <a:t>02.04.2024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181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youtube.com/watch?v=rufnWLVQcK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7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9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gif"/><Relationship Id="rId4" Type="http://schemas.openxmlformats.org/officeDocument/2006/relationships/image" Target="../media/image35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l-PL" altLang="pl-PL" dirty="0"/>
              <a:t>Warstwa fizyczna i </a:t>
            </a:r>
            <a:br>
              <a:rPr lang="pl-PL" altLang="pl-PL" dirty="0"/>
            </a:br>
            <a:r>
              <a:rPr lang="pl-PL" altLang="pl-PL" dirty="0"/>
              <a:t>media transmisyjne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pl-PL" sz="24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6620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Szybkość modulacji – pytania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sz="2400" dirty="0"/>
              <a:t>Ile bitów możemy przesłać jeżeli mamy 6 </a:t>
            </a:r>
            <a:r>
              <a:rPr lang="pl-PL" altLang="pl-PL" sz="2400" dirty="0"/>
              <a:t>stanów charakterystycznych (modulacja sześciowartościowa)?</a:t>
            </a:r>
          </a:p>
          <a:p>
            <a:pPr marL="457200" indent="-457200">
              <a:buFont typeface="+mj-lt"/>
              <a:buAutoNum type="arabicPeriod"/>
            </a:pPr>
            <a:endParaRPr lang="pl-PL" sz="2400" dirty="0"/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Ile bitów możemy przesłać jeżeli mamy 12 </a:t>
            </a:r>
            <a:r>
              <a:rPr lang="pl-PL" altLang="pl-PL" sz="2400" dirty="0"/>
              <a:t>stanów charakterystycznych (modulacja dwunastowartościowa)?</a:t>
            </a:r>
          </a:p>
          <a:p>
            <a:pPr marL="457200" indent="-457200">
              <a:buFont typeface="+mj-lt"/>
              <a:buAutoNum type="arabicPeriod"/>
            </a:pPr>
            <a:endParaRPr lang="pl-PL" altLang="pl-PL" sz="2400" dirty="0"/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Ile bitów możemy przesłać jeżeli mamy 16 </a:t>
            </a:r>
            <a:r>
              <a:rPr lang="pl-PL" altLang="pl-PL" sz="2400" dirty="0"/>
              <a:t>stanów charakterystycznych (modulacja szesnastowartościowa)?</a:t>
            </a:r>
          </a:p>
          <a:p>
            <a:pPr marL="457200" indent="-457200">
              <a:buFont typeface="+mj-lt"/>
              <a:buAutoNum type="arabicPeriod"/>
            </a:pPr>
            <a:endParaRPr lang="pl-PL" altLang="pl-PL" sz="2400" dirty="0"/>
          </a:p>
          <a:p>
            <a:endParaRPr lang="pl-PL" altLang="pl-PL" sz="2400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4668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Szerokość pasma 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b="1" dirty="0"/>
              <a:t>Szerokość pasma</a:t>
            </a:r>
            <a:r>
              <a:rPr lang="pl-PL" altLang="pl-PL" sz="2400" dirty="0"/>
              <a:t> to różnica między górną i dolną częstotliwością pasma, które kanał jest zdolny przenieść z nierównomiernością nie gorszą niż 3dB</a:t>
            </a:r>
          </a:p>
          <a:p>
            <a:pPr eaLnBrk="1" hangingPunct="1"/>
            <a:r>
              <a:rPr lang="pl-PL" altLang="pl-PL" sz="2400" b="1" dirty="0"/>
              <a:t>Szerokość</a:t>
            </a:r>
            <a:r>
              <a:rPr lang="pl-PL" altLang="pl-PL" sz="2400" dirty="0"/>
              <a:t> pasma jest wyrażana w </a:t>
            </a:r>
            <a:r>
              <a:rPr lang="pl-PL" altLang="pl-PL" sz="2400" b="1" dirty="0"/>
              <a:t>hercach (</a:t>
            </a:r>
            <a:r>
              <a:rPr lang="pl-PL" altLang="pl-PL" sz="2400" b="1" dirty="0" err="1"/>
              <a:t>Hz</a:t>
            </a:r>
            <a:r>
              <a:rPr lang="pl-PL" altLang="pl-PL" sz="2400" b="1" dirty="0"/>
              <a:t>)</a:t>
            </a:r>
          </a:p>
          <a:p>
            <a:pPr eaLnBrk="1" hangingPunct="1"/>
            <a:r>
              <a:rPr lang="pl-PL" altLang="pl-PL" sz="2400" dirty="0"/>
              <a:t>Dla tradycyjnej linii telefonicznej szerokość pasma wynosi 3,1 kHz w naturalnym paśmie </a:t>
            </a:r>
            <a:r>
              <a:rPr lang="pl-PL" altLang="pl-PL" sz="2400" b="1" dirty="0"/>
              <a:t>od 300 do 3400 </a:t>
            </a:r>
            <a:r>
              <a:rPr lang="pl-PL" altLang="pl-PL" sz="2400" b="1" dirty="0" err="1"/>
              <a:t>Hz</a:t>
            </a:r>
            <a:r>
              <a:rPr lang="pl-PL" altLang="pl-PL" sz="2400" dirty="0"/>
              <a:t>, bo w takim zakresie słyszy człowiek</a:t>
            </a:r>
            <a:endParaRPr lang="pl-PL" altLang="pl-PL" sz="2400" b="1" dirty="0"/>
          </a:p>
          <a:p>
            <a:pPr eaLnBrk="1" hangingPunct="1"/>
            <a:r>
              <a:rPr lang="pl-PL" altLang="pl-PL" sz="2400" dirty="0"/>
              <a:t>Szerokość pasma określa </a:t>
            </a:r>
            <a:r>
              <a:rPr lang="pl-PL" altLang="pl-PL" sz="2400" b="1" dirty="0"/>
              <a:t>przydatność łącza</a:t>
            </a:r>
            <a:r>
              <a:rPr lang="pl-PL" altLang="pl-PL" sz="2400" dirty="0"/>
              <a:t> analogowego do pracy z różnymi szybkościami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181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Przepustowość 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Przepustowość kanału (przepływność) to </a:t>
            </a:r>
            <a:r>
              <a:rPr lang="pl-PL" altLang="pl-PL" sz="2400" b="1"/>
              <a:t>zdolność kanału</a:t>
            </a:r>
            <a:r>
              <a:rPr lang="pl-PL" altLang="pl-PL" sz="2400"/>
              <a:t> do przenoszenia informacji binarnej, czyli liczby bitów danych, które można przesłać w ciągu 1 sekundy przez konkretne medium transmisyjne </a:t>
            </a:r>
          </a:p>
          <a:p>
            <a:pPr eaLnBrk="1" hangingPunct="1"/>
            <a:r>
              <a:rPr lang="pl-PL" altLang="pl-PL" sz="2400"/>
              <a:t>Przepływność binarna jest wyrażana w </a:t>
            </a:r>
            <a:r>
              <a:rPr lang="pl-PL" altLang="pl-PL" sz="2400" b="1"/>
              <a:t>bitach na sekundę</a:t>
            </a:r>
            <a:r>
              <a:rPr lang="pl-PL" altLang="pl-PL" sz="2400"/>
              <a:t> (b/s, kb/s, Mb/s, Gb/s)</a:t>
            </a:r>
          </a:p>
          <a:p>
            <a:pPr eaLnBrk="1" hangingPunct="1"/>
            <a:r>
              <a:rPr lang="pl-PL" altLang="pl-PL" sz="2400"/>
              <a:t>Dzięki</a:t>
            </a:r>
            <a:r>
              <a:rPr lang="pl-PL" altLang="pl-PL" sz="2400" b="1"/>
              <a:t> modulacji</a:t>
            </a:r>
            <a:r>
              <a:rPr lang="pl-PL" altLang="pl-PL" sz="2400"/>
              <a:t> sygnału przepływność kanału wyrażona w bitach na sekundę jest zwykle </a:t>
            </a:r>
            <a:r>
              <a:rPr lang="pl-PL" altLang="pl-PL" sz="2400" b="1"/>
              <a:t>kilkakrotnie wyższa</a:t>
            </a:r>
            <a:r>
              <a:rPr lang="pl-PL" altLang="pl-PL" sz="2400"/>
              <a:t> od szerokości pasma tego kanału wyrażonej w hercach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887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Twierdzenie Shannona 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Maksymalna teoretyczna przepływność kanału jest ograniczona twierdzeniem </a:t>
            </a:r>
            <a:r>
              <a:rPr lang="pl-PL" altLang="pl-PL" sz="2400" b="1" dirty="0" err="1"/>
              <a:t>Shannona</a:t>
            </a:r>
            <a:endParaRPr lang="pl-PL" altLang="pl-PL" sz="2400" b="1" dirty="0"/>
          </a:p>
          <a:p>
            <a:pPr eaLnBrk="1" hangingPunct="1"/>
            <a:r>
              <a:rPr lang="pl-PL" altLang="pl-PL" sz="2400" dirty="0"/>
              <a:t>Prawo to w postaci:</a:t>
            </a:r>
            <a:endParaRPr lang="pl-PL" altLang="pl-PL" sz="2400" i="1" dirty="0"/>
          </a:p>
          <a:p>
            <a:pPr algn="ctr" eaLnBrk="1" hangingPunct="1">
              <a:buFontTx/>
              <a:buNone/>
            </a:pPr>
            <a:r>
              <a:rPr lang="pl-PL" altLang="pl-PL" sz="2400" i="1" dirty="0"/>
              <a:t>P</a:t>
            </a:r>
            <a:r>
              <a:rPr lang="pl-PL" altLang="pl-PL" sz="2400" dirty="0"/>
              <a:t>=</a:t>
            </a:r>
            <a:r>
              <a:rPr lang="pl-PL" altLang="pl-PL" sz="2400" i="1" dirty="0"/>
              <a:t>W</a:t>
            </a:r>
            <a:r>
              <a:rPr lang="pl-PL" altLang="pl-PL" sz="2400" dirty="0"/>
              <a:t>*log</a:t>
            </a:r>
            <a:r>
              <a:rPr lang="pl-PL" altLang="pl-PL" sz="2400" baseline="-25000" dirty="0"/>
              <a:t>2</a:t>
            </a:r>
            <a:r>
              <a:rPr lang="pl-PL" altLang="pl-PL" sz="2400" dirty="0"/>
              <a:t>(1+</a:t>
            </a:r>
            <a:r>
              <a:rPr lang="pl-PL" altLang="pl-PL" sz="2400" i="1" dirty="0"/>
              <a:t>S</a:t>
            </a:r>
            <a:r>
              <a:rPr lang="pl-PL" altLang="pl-PL" sz="2400" dirty="0"/>
              <a:t>/</a:t>
            </a:r>
            <a:r>
              <a:rPr lang="pl-PL" altLang="pl-PL" sz="2400" i="1" dirty="0"/>
              <a:t>N</a:t>
            </a:r>
            <a:r>
              <a:rPr lang="pl-PL" altLang="pl-PL" sz="2400" dirty="0"/>
              <a:t>) </a:t>
            </a:r>
          </a:p>
          <a:p>
            <a:pPr eaLnBrk="1" hangingPunct="1"/>
            <a:r>
              <a:rPr lang="pl-PL" altLang="pl-PL" sz="2400" dirty="0"/>
              <a:t>Określa </a:t>
            </a:r>
            <a:r>
              <a:rPr lang="pl-PL" altLang="pl-PL" sz="2400" b="1" dirty="0"/>
              <a:t>maksymalną przepływność</a:t>
            </a:r>
            <a:r>
              <a:rPr lang="pl-PL" altLang="pl-PL" sz="2400" dirty="0"/>
              <a:t> kanału </a:t>
            </a:r>
            <a:r>
              <a:rPr lang="pl-PL" altLang="pl-PL" sz="2400" i="1" dirty="0"/>
              <a:t>P</a:t>
            </a:r>
            <a:r>
              <a:rPr lang="pl-PL" altLang="pl-PL" sz="2400" dirty="0"/>
              <a:t> w zależności </a:t>
            </a:r>
            <a:r>
              <a:rPr lang="pl-PL" altLang="pl-PL" sz="2400" b="1" dirty="0"/>
              <a:t>od szerokości pasma</a:t>
            </a:r>
            <a:r>
              <a:rPr lang="pl-PL" altLang="pl-PL" sz="2400" dirty="0"/>
              <a:t> </a:t>
            </a:r>
            <a:r>
              <a:rPr lang="pl-PL" altLang="pl-PL" sz="2400" i="1" dirty="0"/>
              <a:t>W</a:t>
            </a:r>
            <a:r>
              <a:rPr lang="pl-PL" altLang="pl-PL" sz="2400" dirty="0"/>
              <a:t> oraz stosunku mocy sygnału </a:t>
            </a:r>
            <a:r>
              <a:rPr lang="pl-PL" altLang="pl-PL" sz="2400" i="1" dirty="0"/>
              <a:t>S</a:t>
            </a:r>
            <a:r>
              <a:rPr lang="pl-PL" altLang="pl-PL" sz="2400" dirty="0"/>
              <a:t> do mocy szumu termicznego </a:t>
            </a:r>
            <a:r>
              <a:rPr lang="pl-PL" altLang="pl-PL" sz="2400" i="1" dirty="0"/>
              <a:t>N</a:t>
            </a:r>
            <a:r>
              <a:rPr lang="pl-PL" altLang="pl-PL" sz="2400" dirty="0"/>
              <a:t> i nie zależy od przyjętego sposobu modulacji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695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Tryby transmisji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b="1" dirty="0"/>
              <a:t>Simpleks SX</a:t>
            </a:r>
            <a:r>
              <a:rPr lang="pl-PL" altLang="pl-PL" sz="2400" dirty="0"/>
              <a:t> (ang. </a:t>
            </a:r>
            <a:r>
              <a:rPr lang="pl-PL" altLang="pl-PL" sz="2400" i="1" dirty="0" err="1"/>
              <a:t>simplex</a:t>
            </a:r>
            <a:r>
              <a:rPr lang="pl-PL" altLang="pl-PL" sz="2400" dirty="0"/>
              <a:t>) to jednokierunkowa transmisja, w której odbiornik nie może przesłać odpowiedzi ani potwierdzenia, a nadajnik nie wymaga żadnej obsługi przez użytkownika (transmisje </a:t>
            </a:r>
            <a:r>
              <a:rPr lang="pl-PL" altLang="pl-PL" sz="2400" dirty="0" err="1"/>
              <a:t>rozsiewcze</a:t>
            </a:r>
            <a:r>
              <a:rPr lang="pl-PL" altLang="pl-PL" sz="2400" dirty="0"/>
              <a:t>, radiofoniczne)</a:t>
            </a:r>
            <a:endParaRPr lang="pl-PL" altLang="pl-PL" sz="2400" b="1" dirty="0"/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 err="1"/>
              <a:t>Półdupleks</a:t>
            </a:r>
            <a:r>
              <a:rPr lang="pl-PL" altLang="pl-PL" sz="2400" b="1" dirty="0"/>
              <a:t> HDX</a:t>
            </a:r>
            <a:r>
              <a:rPr lang="pl-PL" altLang="pl-PL" sz="2400" dirty="0"/>
              <a:t> (ang. </a:t>
            </a:r>
            <a:r>
              <a:rPr lang="pl-PL" altLang="pl-PL" sz="2400" i="1" dirty="0"/>
              <a:t>half duplex</a:t>
            </a:r>
            <a:r>
              <a:rPr lang="pl-PL" altLang="pl-PL" sz="2400" dirty="0"/>
              <a:t>) dwukierunkowa, ale nie jednoczesna, naprzemienna transmisja - w danym momencie jest ustalony tylko jeden kierunek transmisji. Dla odwrócenia kierunku transmisji potrzebny jest system sygnalizacji, wskazujący, że urządzenie ukończyło nadawanie i możliwy jest dostęp do łącza</a:t>
            </a:r>
            <a:endParaRPr lang="pl-PL" altLang="pl-PL" sz="2400" b="1" dirty="0"/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/>
              <a:t>Dupleks FDX</a:t>
            </a:r>
            <a:r>
              <a:rPr lang="pl-PL" altLang="pl-PL" sz="2400" dirty="0"/>
              <a:t> (ang. </a:t>
            </a:r>
            <a:r>
              <a:rPr lang="pl-PL" altLang="pl-PL" sz="2400" i="1" dirty="0" err="1"/>
              <a:t>full</a:t>
            </a:r>
            <a:r>
              <a:rPr lang="pl-PL" altLang="pl-PL" sz="2400" i="1" dirty="0"/>
              <a:t> duplex</a:t>
            </a:r>
            <a:r>
              <a:rPr lang="pl-PL" altLang="pl-PL" sz="2400" dirty="0"/>
              <a:t>) to jednoczesna i dwukierunkowa transmisja. Wymaga zazwyczaj dwóch par przewodów dla sieci cyfrowych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924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Multipleksacja kanałów 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Proces </a:t>
            </a:r>
            <a:r>
              <a:rPr lang="pl-PL" altLang="pl-PL" sz="2400" b="1"/>
              <a:t>multipleksacji</a:t>
            </a:r>
            <a:r>
              <a:rPr lang="pl-PL" altLang="pl-PL" sz="2400"/>
              <a:t> kanałów (zwielokrotnienia) polega na transmisji wielu sygnałów analogowych lub cyfrowych o niższej przepustowości przez jeden kanał o dużej przepustowości</a:t>
            </a:r>
          </a:p>
          <a:p>
            <a:pPr eaLnBrk="1" hangingPunct="1"/>
            <a:r>
              <a:rPr lang="pl-PL" altLang="pl-PL" sz="2400"/>
              <a:t>Po stronie odbiorczej zachodzi proces </a:t>
            </a:r>
            <a:r>
              <a:rPr lang="pl-PL" altLang="pl-PL" sz="2400" b="1"/>
              <a:t>demultipleksacji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05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Rodzaje multipleksacji (1)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b="1" dirty="0"/>
              <a:t>Czasowa TDM</a:t>
            </a:r>
            <a:r>
              <a:rPr lang="pl-PL" altLang="pl-PL" sz="2400" dirty="0"/>
              <a:t> (ang. </a:t>
            </a:r>
            <a:r>
              <a:rPr lang="pl-PL" altLang="pl-PL" sz="2400" i="1" dirty="0"/>
              <a:t>Time </a:t>
            </a:r>
            <a:r>
              <a:rPr lang="pl-PL" altLang="pl-PL" sz="2400" i="1" dirty="0" err="1"/>
              <a:t>Division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Multiplexing</a:t>
            </a:r>
            <a:r>
              <a:rPr lang="pl-PL" altLang="pl-PL" sz="2400" dirty="0"/>
              <a:t>) wykorzystuje podział kanału na odcinki czasowo skojarzone z różnymi użytkownikami. Metoda dostępu do kanału z podziałem czasu TDMA (ang. </a:t>
            </a:r>
            <a:r>
              <a:rPr lang="pl-PL" altLang="pl-PL" sz="2400" i="1" dirty="0"/>
              <a:t>TDM Access</a:t>
            </a:r>
            <a:r>
              <a:rPr lang="pl-PL" altLang="pl-PL" sz="2400" dirty="0"/>
              <a:t>)</a:t>
            </a:r>
            <a:endParaRPr lang="pl-PL" altLang="pl-PL" sz="2400" b="1" dirty="0"/>
          </a:p>
          <a:p>
            <a:pPr eaLnBrk="1" hangingPunct="1"/>
            <a:r>
              <a:rPr lang="pl-PL" altLang="pl-PL" sz="2400" b="1" dirty="0"/>
              <a:t>Częstotliwościowa FDM</a:t>
            </a:r>
            <a:r>
              <a:rPr lang="pl-PL" altLang="pl-PL" sz="2400" dirty="0"/>
              <a:t> (ang. </a:t>
            </a:r>
            <a:r>
              <a:rPr lang="pl-PL" altLang="pl-PL" sz="2400" i="1" dirty="0" err="1"/>
              <a:t>Frequency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Division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Multiplexing</a:t>
            </a:r>
            <a:r>
              <a:rPr lang="pl-PL" altLang="pl-PL" sz="2400" dirty="0"/>
              <a:t>) używa różnych częstotliwości nośnej dla każdego kanału użytkownika i każdego kierunku transmisji. Metoda dostępu to FDMA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380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Rodzaje multipleksacji (2)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/>
            <a:r>
              <a:rPr lang="pl-PL" altLang="pl-PL" sz="2400" b="1"/>
              <a:t>Kodowa CDM</a:t>
            </a:r>
            <a:r>
              <a:rPr lang="pl-PL" altLang="pl-PL" sz="2400"/>
              <a:t> (ang. </a:t>
            </a:r>
            <a:r>
              <a:rPr lang="pl-PL" altLang="pl-PL" sz="2400" i="1"/>
              <a:t>Code Division Multiplexing</a:t>
            </a:r>
            <a:r>
              <a:rPr lang="pl-PL" altLang="pl-PL" sz="2400"/>
              <a:t>) polega na niezależnym kodowaniu każdego z kanałów kodem rozpraszającym w widmie częstotliwości emitowanym w tym samym paśmie transmisyjnym. W dostępie CDMA każdy z użytkowników ma do dyspozycji pełne pasmo medium transmisyjnego, a sygnały są przemieszane w zakresie czasu i częstotliwości</a:t>
            </a:r>
            <a:endParaRPr lang="pl-PL" altLang="pl-PL" sz="2400" b="1"/>
          </a:p>
          <a:p>
            <a:pPr eaLnBrk="1" hangingPunct="1"/>
            <a:r>
              <a:rPr lang="pl-PL" altLang="pl-PL" sz="2400" b="1"/>
              <a:t>Falowa WDM</a:t>
            </a:r>
            <a:r>
              <a:rPr lang="pl-PL" altLang="pl-PL" sz="2400"/>
              <a:t> (ang. </a:t>
            </a:r>
            <a:r>
              <a:rPr lang="pl-PL" altLang="pl-PL" sz="2400" i="1"/>
              <a:t>Wavelength Division Multiplexing</a:t>
            </a:r>
            <a:r>
              <a:rPr lang="pl-PL" altLang="pl-PL" sz="2400"/>
              <a:t>) polega na równoległej i równoczesnej transmisji wielu fal o różnych długościach. Metoda głównie stosowana dla światłowodów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817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Wprowadzenie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Pojęcia związane z transmisją danych</a:t>
            </a:r>
          </a:p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Kodowanie informacji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Niezawodność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Media transmisyjne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Okablowanie strukturalne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4464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Cyfrowa postać informacji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W </a:t>
            </a:r>
            <a:r>
              <a:rPr lang="pl-PL" altLang="pl-PL" sz="2400" b="1" dirty="0"/>
              <a:t>sieciach komputerowych</a:t>
            </a:r>
            <a:r>
              <a:rPr lang="pl-PL" altLang="pl-PL" sz="2400" dirty="0"/>
              <a:t> informacja jest przesyłana głównie w postaci </a:t>
            </a:r>
            <a:r>
              <a:rPr lang="pl-PL" altLang="pl-PL" sz="2400" b="1" dirty="0"/>
              <a:t>cyfrowej</a:t>
            </a:r>
          </a:p>
          <a:p>
            <a:pPr eaLnBrk="1" hangingPunct="1"/>
            <a:r>
              <a:rPr lang="pl-PL" altLang="pl-PL" sz="2400" dirty="0"/>
              <a:t>Każdej informacji można przypisać pewien </a:t>
            </a:r>
            <a:r>
              <a:rPr lang="pl-PL" altLang="pl-PL" sz="2400" b="1" dirty="0"/>
              <a:t>numer porządkowy</a:t>
            </a:r>
          </a:p>
          <a:p>
            <a:pPr eaLnBrk="1" hangingPunct="1"/>
            <a:r>
              <a:rPr lang="pl-PL" altLang="pl-PL" sz="2400" dirty="0"/>
              <a:t>W takim przypadku przesyłanie informacji sprowadza się do </a:t>
            </a:r>
            <a:r>
              <a:rPr lang="pl-PL" altLang="pl-PL" sz="2400" b="1" dirty="0"/>
              <a:t>transmisji liczb</a:t>
            </a:r>
            <a:r>
              <a:rPr lang="pl-PL" altLang="pl-PL" sz="2400" dirty="0"/>
              <a:t>, które łatwo można wyrazić w postaci bitów</a:t>
            </a:r>
          </a:p>
          <a:p>
            <a:pPr eaLnBrk="1" hangingPunct="1"/>
            <a:r>
              <a:rPr lang="pl-PL" altLang="pl-PL" sz="2400" b="1" dirty="0"/>
              <a:t>Przykłady</a:t>
            </a:r>
            <a:r>
              <a:rPr lang="pl-PL" altLang="pl-PL" sz="2400" dirty="0"/>
              <a:t>: kod ASCII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144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Wprowadzenie</a:t>
            </a:r>
          </a:p>
          <a:p>
            <a:pPr eaLnBrk="1" hangingPunct="1"/>
            <a:r>
              <a:rPr lang="pl-PL" altLang="pl-PL" sz="2400" dirty="0"/>
              <a:t>Pojęcia związane z transmisją danych</a:t>
            </a:r>
          </a:p>
          <a:p>
            <a:pPr eaLnBrk="1" hangingPunct="1"/>
            <a:r>
              <a:rPr lang="pl-PL" altLang="pl-PL" sz="2400" dirty="0"/>
              <a:t>Kodowanie informacji</a:t>
            </a:r>
          </a:p>
          <a:p>
            <a:pPr eaLnBrk="1" hangingPunct="1"/>
            <a:r>
              <a:rPr lang="pl-PL" altLang="pl-PL" sz="2400" dirty="0"/>
              <a:t>Niezawodność</a:t>
            </a:r>
          </a:p>
          <a:p>
            <a:pPr eaLnBrk="1" hangingPunct="1"/>
            <a:r>
              <a:rPr lang="pl-PL" altLang="pl-PL" sz="2400" dirty="0"/>
              <a:t>Media transmisyjne</a:t>
            </a:r>
          </a:p>
          <a:p>
            <a:pPr eaLnBrk="1" hangingPunct="1"/>
            <a:r>
              <a:rPr lang="pl-PL" altLang="pl-PL" sz="2400" dirty="0"/>
              <a:t>Okablowanie strukturalne</a:t>
            </a:r>
          </a:p>
          <a:p>
            <a:pPr eaLnBrk="1" hangingPunct="1"/>
            <a:r>
              <a:rPr lang="pl-PL" altLang="pl-PL" sz="2400"/>
              <a:t>Podsumowanie </a:t>
            </a:r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4891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Definicja kodu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b="1" dirty="0"/>
              <a:t>Kodem</a:t>
            </a:r>
            <a:r>
              <a:rPr lang="pl-PL" altLang="pl-PL" sz="2400" dirty="0"/>
              <a:t> nazywamy zbiór ciągów kodowych oraz zasadę przyporządkowywania tych ciągów wiadomościom</a:t>
            </a:r>
          </a:p>
          <a:p>
            <a:pPr eaLnBrk="1" hangingPunct="1"/>
            <a:r>
              <a:rPr lang="pl-PL" altLang="pl-PL" sz="2400" dirty="0"/>
              <a:t>Ciągi kodowe zbudowane są z </a:t>
            </a:r>
            <a:r>
              <a:rPr lang="pl-PL" altLang="pl-PL" sz="2400" b="1" dirty="0"/>
              <a:t>sygnałów elementarnych</a:t>
            </a:r>
            <a:r>
              <a:rPr lang="pl-PL" altLang="pl-PL" sz="2400" dirty="0"/>
              <a:t>, które mogą przyjmować niewielką liczbę postaci </a:t>
            </a:r>
          </a:p>
          <a:p>
            <a:pPr eaLnBrk="1" hangingPunct="1"/>
            <a:r>
              <a:rPr lang="pl-PL" altLang="pl-PL" sz="2400" dirty="0"/>
              <a:t>Za pomocą kodu transmitowane dane są odpowiednio </a:t>
            </a:r>
            <a:r>
              <a:rPr lang="pl-PL" altLang="pl-PL" sz="2400" b="1" dirty="0"/>
              <a:t>formatowane i przetwarzane</a:t>
            </a:r>
          </a:p>
          <a:p>
            <a:pPr eaLnBrk="1" hangingPunct="1"/>
            <a:r>
              <a:rPr lang="pl-PL" altLang="pl-PL" sz="2400" dirty="0"/>
              <a:t>Najbardziej popularne są kody oparte na systemie </a:t>
            </a:r>
            <a:r>
              <a:rPr lang="pl-PL" altLang="pl-PL" sz="2400" b="1" dirty="0"/>
              <a:t>binarnym</a:t>
            </a:r>
            <a:endParaRPr lang="pl-PL" alt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761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Przykład: Kod Morse’a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pl-PL" sz="2400" dirty="0"/>
              <a:t>Oficer USA </a:t>
            </a:r>
            <a:r>
              <a:rPr lang="pl-PL" sz="2400" dirty="0" err="1"/>
              <a:t>Jeremiah</a:t>
            </a:r>
            <a:r>
              <a:rPr lang="pl-PL" sz="2400" dirty="0"/>
              <a:t> Denton został schwytany podczas wojny w Wietnamie i więziony 8 lat m.in. w „</a:t>
            </a:r>
            <a:r>
              <a:rPr lang="pl-PL" sz="2400" i="1" dirty="0"/>
              <a:t>Hanoi Hilton</a:t>
            </a:r>
            <a:r>
              <a:rPr lang="pl-PL" sz="2400" dirty="0"/>
              <a:t>” Telewizja wietnamska nagrała z nim propagandowy wywiad, w którym zmuszony był do mówienia, jak dobrze jest traktowany </a:t>
            </a:r>
            <a:r>
              <a:rPr lang="pl-PL" sz="2400" dirty="0">
                <a:hlinkClick r:id="rId2"/>
              </a:rPr>
              <a:t>wideo</a:t>
            </a:r>
            <a:endParaRPr lang="pl-PL" sz="2400" dirty="0"/>
          </a:p>
          <a:p>
            <a:endParaRPr lang="pl-PL" sz="2400" dirty="0"/>
          </a:p>
        </p:txBody>
      </p:sp>
      <p:pic>
        <p:nvPicPr>
          <p:cNvPr id="51202" name="Picture 2" descr="http://images.rapgenius.com/99ighyc29itoc9ysq6bpys8dc.1000x553x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84984"/>
            <a:ext cx="5472608" cy="302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9192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Pierwotny sygnał naturalny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/>
            <a:r>
              <a:rPr lang="pl-PL" altLang="pl-PL" sz="2400" b="1" dirty="0"/>
              <a:t>Sygnał naturalny</a:t>
            </a:r>
            <a:r>
              <a:rPr lang="pl-PL" altLang="pl-PL" sz="2400" dirty="0"/>
              <a:t> to ciąg praktycznie prostokątnych impulsów prądu stałego, za pomocą którego wyrażana jest informacja cyfrowa w postaci sygnału elektrycznego</a:t>
            </a:r>
          </a:p>
          <a:p>
            <a:pPr eaLnBrk="1" hangingPunct="1"/>
            <a:r>
              <a:rPr lang="pl-PL" altLang="pl-PL" sz="2400" dirty="0"/>
              <a:t>Podczas trwania każdego impulsu (między początkiem i końcem impulsu) </a:t>
            </a:r>
            <a:r>
              <a:rPr lang="pl-PL" altLang="pl-PL" sz="2400" b="1" dirty="0"/>
              <a:t>występuje</a:t>
            </a:r>
            <a:r>
              <a:rPr lang="pl-PL" altLang="pl-PL" sz="2400" dirty="0"/>
              <a:t> w normalnych warunkach ściśle określony </a:t>
            </a:r>
            <a:r>
              <a:rPr lang="pl-PL" altLang="pl-PL" sz="2400" b="1" dirty="0"/>
              <a:t>sygnał elektryczny</a:t>
            </a:r>
            <a:r>
              <a:rPr lang="pl-PL" altLang="pl-PL" sz="2400" dirty="0"/>
              <a:t> (określony przez wartość i kierunek prądu) </a:t>
            </a:r>
          </a:p>
          <a:p>
            <a:pPr eaLnBrk="1" hangingPunct="1"/>
            <a:r>
              <a:rPr lang="pl-PL" altLang="pl-PL" sz="2400" dirty="0"/>
              <a:t>Dla kodu </a:t>
            </a:r>
            <a:r>
              <a:rPr lang="pl-PL" altLang="pl-PL" sz="2400" b="1" dirty="0"/>
              <a:t>binarnego</a:t>
            </a:r>
            <a:r>
              <a:rPr lang="pl-PL" altLang="pl-PL" sz="2400" dirty="0"/>
              <a:t> istnieją </a:t>
            </a:r>
            <a:r>
              <a:rPr lang="pl-PL" altLang="pl-PL" sz="2400" b="1" dirty="0"/>
              <a:t>dwa stany sygnału</a:t>
            </a:r>
            <a:r>
              <a:rPr lang="pl-PL" altLang="pl-PL" sz="2400" dirty="0"/>
              <a:t>, zwane stanami znamiennymi, np. brak napięcia wartość 0, napięcie dodatnie wartość 1 </a:t>
            </a:r>
          </a:p>
          <a:p>
            <a:pPr eaLnBrk="1" hangingPunct="1"/>
            <a:r>
              <a:rPr lang="pl-PL" altLang="pl-PL" sz="2400" dirty="0"/>
              <a:t>Można stosować również </a:t>
            </a:r>
            <a:r>
              <a:rPr lang="pl-PL" altLang="pl-PL" sz="2400" b="1" dirty="0"/>
              <a:t>kody wielowartościowe</a:t>
            </a:r>
            <a:r>
              <a:rPr lang="pl-PL" altLang="pl-PL" sz="2400" dirty="0"/>
              <a:t>, np. kod czterowartościowy umożliwia zakodowanie 2 bitów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128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Zniekształcenie sygnału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/>
            <a:endParaRPr lang="pl-PL" altLang="pl-PL" sz="2800"/>
          </a:p>
          <a:p>
            <a:pPr eaLnBrk="1" hangingPunct="1"/>
            <a:endParaRPr lang="pl-PL" altLang="pl-PL" sz="2800"/>
          </a:p>
          <a:p>
            <a:pPr eaLnBrk="1" hangingPunct="1"/>
            <a:endParaRPr lang="pl-PL" altLang="pl-PL" sz="2800"/>
          </a:p>
          <a:p>
            <a:pPr eaLnBrk="1" hangingPunct="1"/>
            <a:endParaRPr lang="pl-PL" altLang="pl-PL" sz="2800"/>
          </a:p>
          <a:p>
            <a:pPr eaLnBrk="1" hangingPunct="1"/>
            <a:endParaRPr lang="pl-PL" altLang="pl-PL" sz="2800"/>
          </a:p>
          <a:p>
            <a:pPr eaLnBrk="1" hangingPunct="1"/>
            <a:r>
              <a:rPr lang="pl-PL" altLang="pl-PL" sz="2400"/>
              <a:t>Na skutek wzajemnego oddziaływania reprezentacji kolejnych bitów odebrany sygnał </a:t>
            </a:r>
            <a:r>
              <a:rPr lang="pl-PL" altLang="pl-PL" sz="2400" b="1"/>
              <a:t>słabo</a:t>
            </a:r>
            <a:r>
              <a:rPr lang="pl-PL" altLang="pl-PL" sz="2400"/>
              <a:t> przypomina sygnał nadany</a:t>
            </a:r>
          </a:p>
          <a:p>
            <a:pPr eaLnBrk="1" hangingPunct="1"/>
            <a:r>
              <a:rPr lang="pl-PL" altLang="pl-PL" sz="2400"/>
              <a:t>Sygnał odebrany jest jedynie próbkowany we właściwym momencie w </a:t>
            </a:r>
            <a:r>
              <a:rPr lang="pl-PL" altLang="pl-PL" sz="2400" b="1"/>
              <a:t>środkowej</a:t>
            </a:r>
            <a:r>
              <a:rPr lang="pl-PL" altLang="pl-PL" sz="2400"/>
              <a:t> 1/3 lub 1/4 okresu sygnalizacji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250825" y="1611313"/>
          <a:ext cx="8637588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r:id="rId3" imgW="6934200" imgH="1819656" progId="CorelDRAW.Graphic.9">
                  <p:embed/>
                </p:oleObj>
              </mc:Choice>
              <mc:Fallback>
                <p:oleObj r:id="rId3" imgW="6934200" imgH="1819656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611313"/>
                        <a:ext cx="8637588" cy="210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872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Synchronizacja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/>
            <a:r>
              <a:rPr lang="pl-PL" altLang="pl-PL" sz="2400"/>
              <a:t>Próbkowanie odebranego sygnału w środkowej 1/3 lub 1/4 okresu sygnalizacji wymaga </a:t>
            </a:r>
            <a:r>
              <a:rPr lang="pl-PL" altLang="pl-PL" sz="2400" b="1"/>
              <a:t>synchronizacji bitowej</a:t>
            </a:r>
          </a:p>
          <a:p>
            <a:pPr eaLnBrk="1" hangingPunct="1"/>
            <a:r>
              <a:rPr lang="pl-PL" altLang="pl-PL" sz="2400"/>
              <a:t>Synchronizacja umożliwia precyzyjne określenie przez odbiornik </a:t>
            </a:r>
            <a:r>
              <a:rPr lang="pl-PL" altLang="pl-PL" sz="2400" b="1"/>
              <a:t>momentu</a:t>
            </a:r>
            <a:r>
              <a:rPr lang="pl-PL" altLang="pl-PL" sz="2400"/>
              <a:t> rozpoczęcia i środka każdego okresu sygnalizacji </a:t>
            </a:r>
          </a:p>
          <a:p>
            <a:pPr eaLnBrk="1" hangingPunct="1"/>
            <a:r>
              <a:rPr lang="pl-PL" altLang="pl-PL" sz="2400"/>
              <a:t>Dla transmisji synchronicznej przed właściwą informacją wysyła się </a:t>
            </a:r>
            <a:r>
              <a:rPr lang="pl-PL" altLang="pl-PL" sz="2400" b="1"/>
              <a:t>preambułę</a:t>
            </a:r>
            <a:r>
              <a:rPr lang="pl-PL" altLang="pl-PL" sz="2400"/>
              <a:t> zawierającą ustalony ciąg bitów - zazwyczaj jest nim ciąg 0, 1, 0, 1, …</a:t>
            </a:r>
          </a:p>
          <a:p>
            <a:pPr eaLnBrk="1" hangingPunct="1"/>
            <a:endParaRPr lang="pl-PL" altLang="pl-PL" sz="2400"/>
          </a:p>
          <a:p>
            <a:pPr eaLnBrk="1" hangingPunct="1">
              <a:buFontTx/>
              <a:buNone/>
            </a:pPr>
            <a:endParaRPr lang="pl-PL" altLang="pl-PL" sz="24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879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Kody sieciowe (1)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/>
            <a:r>
              <a:rPr lang="pl-PL" altLang="pl-PL" sz="2400" dirty="0"/>
              <a:t>Kod </a:t>
            </a:r>
            <a:r>
              <a:rPr lang="pl-PL" altLang="pl-PL" sz="2400" b="1" dirty="0"/>
              <a:t>NRZ</a:t>
            </a:r>
            <a:r>
              <a:rPr lang="pl-PL" altLang="pl-PL" sz="2400" dirty="0"/>
              <a:t> (ang. </a:t>
            </a:r>
            <a:r>
              <a:rPr lang="en-US" altLang="pl-PL" sz="2400" dirty="0"/>
              <a:t>Non Return to Zero</a:t>
            </a:r>
            <a:r>
              <a:rPr lang="pl-PL" altLang="pl-PL" sz="2400" dirty="0"/>
              <a:t>)</a:t>
            </a:r>
          </a:p>
          <a:p>
            <a:pPr eaLnBrk="1" hangingPunct="1">
              <a:buFontTx/>
              <a:buNone/>
            </a:pPr>
            <a:endParaRPr lang="pl-PL" altLang="pl-PL" sz="2400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2420938"/>
            <a:ext cx="762635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4778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Kody sieciowe (2)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/>
            <a:r>
              <a:rPr lang="pl-PL" altLang="pl-PL" sz="2400"/>
              <a:t>Kod </a:t>
            </a:r>
            <a:r>
              <a:rPr lang="pl-PL" altLang="pl-PL" sz="2400" b="1"/>
              <a:t>NRZI</a:t>
            </a:r>
            <a:r>
              <a:rPr lang="pl-PL" altLang="pl-PL" sz="2400"/>
              <a:t> (ang. </a:t>
            </a:r>
            <a:r>
              <a:rPr lang="en-US" altLang="pl-PL" sz="2400"/>
              <a:t>Non Return to Zero</a:t>
            </a:r>
            <a:r>
              <a:rPr lang="pl-PL" altLang="pl-PL" sz="2400"/>
              <a:t>, Inverted), informacja jest kodowana za pomocą zmiany poziomu sygnału</a:t>
            </a:r>
          </a:p>
          <a:p>
            <a:pPr eaLnBrk="1" hangingPunct="1">
              <a:buFontTx/>
              <a:buNone/>
            </a:pPr>
            <a:endParaRPr lang="pl-PL" altLang="pl-PL" sz="240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2924175"/>
            <a:ext cx="7629525" cy="352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1329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Kody sieciowe (3)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/>
            <a:r>
              <a:rPr lang="pl-PL" altLang="pl-PL" sz="2400" dirty="0"/>
              <a:t>Kod </a:t>
            </a:r>
            <a:r>
              <a:rPr lang="pl-PL" altLang="pl-PL" sz="2400" b="1" dirty="0"/>
              <a:t>Manchester</a:t>
            </a:r>
          </a:p>
          <a:p>
            <a:pPr>
              <a:buNone/>
            </a:pPr>
            <a:r>
              <a:rPr lang="pl-PL" altLang="pl-PL" sz="2000" dirty="0"/>
              <a:t>	Sygnał przyjmuje stan odpowiadający jego wartości binarnej, w połowie czasu transmisji następuje zmiana sygnału na przeciwny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2996952"/>
            <a:ext cx="762635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9892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Kody sieciowe (4)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/>
            <a:r>
              <a:rPr lang="pl-PL" altLang="pl-PL" sz="2400"/>
              <a:t>Kod </a:t>
            </a:r>
            <a:r>
              <a:rPr lang="pl-PL" altLang="pl-PL" sz="2400" b="1"/>
              <a:t>Manchester różnicowy</a:t>
            </a:r>
          </a:p>
          <a:p>
            <a:pPr eaLnBrk="1" hangingPunct="1">
              <a:buFontTx/>
              <a:buNone/>
            </a:pPr>
            <a:endParaRPr lang="pl-PL" altLang="pl-PL" sz="240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349500"/>
            <a:ext cx="7629525" cy="379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3916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Kody sieciowe (5)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/>
            <a:r>
              <a:rPr lang="pl-PL" altLang="pl-PL" sz="2400" dirty="0"/>
              <a:t>Kod </a:t>
            </a:r>
            <a:r>
              <a:rPr lang="pl-PL" altLang="pl-PL" sz="2400" b="1" dirty="0"/>
              <a:t>MLT-3</a:t>
            </a:r>
            <a:r>
              <a:rPr lang="pl-PL" altLang="pl-PL" sz="2400" dirty="0"/>
              <a:t> (ang. </a:t>
            </a:r>
            <a:r>
              <a:rPr lang="pl-PL" altLang="pl-PL" sz="2400" i="1" dirty="0"/>
              <a:t>Multilevel-Threshold-3</a:t>
            </a:r>
            <a:r>
              <a:rPr lang="pl-PL" altLang="pl-PL" sz="2400" dirty="0"/>
              <a:t>) używa trzech poziomów logicznych: -1V, 0V, +1V. Zmiana wartości nadawanego bitu oznacza zmianę poziomu napięcia w cyklu 0V, +1V, 0V, -1V, 0V, +1V</a:t>
            </a:r>
          </a:p>
          <a:p>
            <a:pPr eaLnBrk="1" hangingPunct="1">
              <a:buFontTx/>
              <a:buNone/>
            </a:pPr>
            <a:endParaRPr lang="pl-PL" altLang="pl-PL" sz="2400" dirty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4403725"/>
            <a:ext cx="8637588" cy="154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515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Wprowadzenie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Pojęcia związane z transmisją danych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Kodowanie informacji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Niezawodność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Media transmisyjne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Okablowanie strukturalne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6325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Wprowadzenie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Pojęcia związane z transmisją danych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Kodowanie informacji</a:t>
            </a:r>
          </a:p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Niezawodność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Media transmisyjne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Okablowanie strukturalne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4464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Stopa błędu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Do określenia wierności informacji transmitowanej przez łącze stosuje się pojęcie stopy błędów </a:t>
            </a:r>
            <a:r>
              <a:rPr lang="pl-PL" altLang="pl-PL" sz="2400" b="1" dirty="0"/>
              <a:t>BER</a:t>
            </a:r>
            <a:r>
              <a:rPr lang="pl-PL" altLang="pl-PL" sz="2400" dirty="0"/>
              <a:t> (ang. </a:t>
            </a:r>
            <a:r>
              <a:rPr lang="pl-PL" altLang="pl-PL" sz="2400" i="1" dirty="0"/>
              <a:t>Bit Error </a:t>
            </a:r>
            <a:r>
              <a:rPr lang="pl-PL" altLang="pl-PL" sz="2400" i="1" dirty="0" err="1"/>
              <a:t>Rate</a:t>
            </a:r>
            <a:r>
              <a:rPr lang="pl-PL" altLang="pl-PL" sz="24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Wskaźnik BER definiuje </a:t>
            </a:r>
            <a:r>
              <a:rPr lang="pl-PL" altLang="pl-PL" sz="2400" b="1" dirty="0"/>
              <a:t>prawdopodobieństwo wystąpienia przekłamania</a:t>
            </a:r>
            <a:r>
              <a:rPr lang="pl-PL" altLang="pl-PL" sz="2400" dirty="0"/>
              <a:t> bitu informacji w strumieniu przesyłanej informacji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Rozróżniamy dwa sposoby definiowania stopy błędów: </a:t>
            </a:r>
            <a:r>
              <a:rPr lang="pl-PL" altLang="pl-PL" sz="2400" b="1" dirty="0"/>
              <a:t>elementowy</a:t>
            </a:r>
            <a:r>
              <a:rPr lang="pl-PL" altLang="pl-PL" sz="2400" dirty="0"/>
              <a:t> (liczba błędnych elementów do wszystkich nadanych elementów) i </a:t>
            </a:r>
            <a:r>
              <a:rPr lang="pl-PL" altLang="pl-PL" sz="2400" b="1" dirty="0"/>
              <a:t>blokowy</a:t>
            </a:r>
            <a:r>
              <a:rPr lang="pl-PL" altLang="pl-PL" sz="2400" dirty="0"/>
              <a:t> (liczba błędnych bloków do wszystkich nadanych bloków)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516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Zakłócenia i zniekształcenia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b="1"/>
              <a:t>Zakłócenia fluktuacyjne</a:t>
            </a:r>
            <a:r>
              <a:rPr lang="pl-PL" altLang="pl-PL" sz="2400"/>
              <a:t> mają postać chaotycznych ciągów drgań, są procesami przypadkowymi, ciągłymi w czasie, o stosunkowo niskiej amplitudzie</a:t>
            </a:r>
            <a:endParaRPr lang="pl-PL" altLang="pl-PL" sz="2400" b="1"/>
          </a:p>
          <a:p>
            <a:pPr eaLnBrk="1" hangingPunct="1">
              <a:lnSpc>
                <a:spcPct val="90000"/>
              </a:lnSpc>
            </a:pPr>
            <a:r>
              <a:rPr lang="pl-PL" altLang="pl-PL" sz="2400" b="1"/>
              <a:t>Zakłócenia impulsowe</a:t>
            </a:r>
            <a:r>
              <a:rPr lang="pl-PL" altLang="pl-PL" sz="2400"/>
              <a:t> mają postać impulsów dowolnego kształtu o dużej amplitudzie o charakterze nagłym i przypadkowym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Zniekształcenie (przekłamanie) ciągu kodowego jest spowodowane </a:t>
            </a:r>
            <a:r>
              <a:rPr lang="pl-PL" altLang="pl-PL" sz="2400" b="1"/>
              <a:t>zmianą wartości</a:t>
            </a:r>
            <a:r>
              <a:rPr lang="pl-PL" altLang="pl-PL" sz="2400"/>
              <a:t> elementów binarnych ciągu 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Zniekształceniem </a:t>
            </a:r>
            <a:r>
              <a:rPr lang="pl-PL" altLang="pl-PL" sz="2400" b="1"/>
              <a:t>jednostkowym</a:t>
            </a:r>
            <a:r>
              <a:rPr lang="pl-PL" altLang="pl-PL" sz="2400"/>
              <a:t> nazywa się zmiana 1 na 0 lub 0 na 1, ale tylko jednej pozycji kodu 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Zniekształceniem </a:t>
            </a:r>
            <a:r>
              <a:rPr lang="pl-PL" altLang="pl-PL" sz="2400" b="1"/>
              <a:t>wielokrotnym</a:t>
            </a:r>
            <a:r>
              <a:rPr lang="pl-PL" altLang="pl-PL" sz="2400"/>
              <a:t> nazywa się zmianę wartości elementów binarnych w większej liczbie pozycji</a:t>
            </a:r>
          </a:p>
          <a:p>
            <a:pPr eaLnBrk="1" hangingPunct="1">
              <a:lnSpc>
                <a:spcPct val="90000"/>
              </a:lnSpc>
            </a:pPr>
            <a:endParaRPr lang="pl-PL" altLang="pl-PL" sz="24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361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Protekcja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/>
              <a:t>Metody poprawienia jakości transmisji nazywamy metodami </a:t>
            </a:r>
            <a:r>
              <a:rPr lang="pl-PL" altLang="pl-PL" sz="2400" b="1"/>
              <a:t>protekcji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Rodzaje protekcji: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400" b="1"/>
              <a:t>Detekcja (wykrywanie)</a:t>
            </a:r>
            <a:r>
              <a:rPr lang="pl-PL" altLang="pl-PL" sz="2400"/>
              <a:t> zapewnia wykrycie błędów, lecz nie umożliwia automatycznego poprawienia wykrytych błędów. Wymagana jest interwencja w celu obsługi błędnych danych (np. bit parzystości, kody CRC)</a:t>
            </a:r>
            <a:endParaRPr lang="pl-PL" altLang="pl-PL" sz="2400" b="1"/>
          </a:p>
          <a:p>
            <a:pPr lvl="1" eaLnBrk="1" hangingPunct="1">
              <a:lnSpc>
                <a:spcPct val="90000"/>
              </a:lnSpc>
            </a:pPr>
            <a:r>
              <a:rPr lang="pl-PL" altLang="pl-PL" sz="2400" b="1"/>
              <a:t>Korekcja (poprawianie)</a:t>
            </a:r>
            <a:r>
              <a:rPr lang="pl-PL" altLang="pl-PL" sz="2400"/>
              <a:t> polega na automatycznej poprawieniu wykrytego błędu przez odpowiednie urządzenia (np. kod Hamminga)</a:t>
            </a:r>
          </a:p>
          <a:p>
            <a:pPr lvl="1" eaLnBrk="1" hangingPunct="1">
              <a:lnSpc>
                <a:spcPct val="90000"/>
              </a:lnSpc>
            </a:pPr>
            <a:endParaRPr lang="pl-PL" altLang="pl-PL" sz="24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906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Kody cykliczne (1)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pPr eaLnBrk="1" hangingPunct="1"/>
            <a:r>
              <a:rPr lang="pl-PL" altLang="pl-PL" sz="2400" dirty="0"/>
              <a:t>Kodami </a:t>
            </a:r>
            <a:r>
              <a:rPr lang="pl-PL" altLang="pl-PL" sz="2400" b="1" dirty="0"/>
              <a:t>cyklicznymi</a:t>
            </a:r>
            <a:r>
              <a:rPr lang="pl-PL" altLang="pl-PL" sz="2400" dirty="0"/>
              <a:t> nazywamy kody, których wszystkie ciągi macierzy generującej można otrzymać w wyniku cyklicznego przesuwania jednego ciągu, zwanego ciągiem generującym tego kodu</a:t>
            </a:r>
          </a:p>
          <a:p>
            <a:pPr eaLnBrk="1" hangingPunct="1"/>
            <a:r>
              <a:rPr lang="pl-PL" altLang="pl-PL" sz="2400" b="1" dirty="0"/>
              <a:t>Przesuwanie</a:t>
            </a:r>
            <a:r>
              <a:rPr lang="pl-PL" altLang="pl-PL" sz="2400" dirty="0"/>
              <a:t> realizowane od prawej strony do lewej, przy czym skrajny lewy symbol jest przenoszony za każdym razem na prawy koniec ciągu</a:t>
            </a:r>
          </a:p>
          <a:p>
            <a:r>
              <a:rPr lang="pl-PL" altLang="pl-PL" sz="2400" dirty="0"/>
              <a:t>Ciąg kodowy można zapisać w formie </a:t>
            </a:r>
            <a:r>
              <a:rPr lang="pl-PL" altLang="pl-PL" sz="2400" b="1" dirty="0"/>
              <a:t>wielomianu</a:t>
            </a:r>
            <a:r>
              <a:rPr lang="pl-PL" altLang="pl-PL" sz="2400" dirty="0"/>
              <a:t>, na przykład ciąg kodowy 10101 to wielomian </a:t>
            </a:r>
            <a:r>
              <a:rPr lang="pl-PL" altLang="pl-PL" sz="2400" i="1" dirty="0"/>
              <a:t>g</a:t>
            </a:r>
            <a:r>
              <a:rPr lang="pl-PL" altLang="pl-PL" sz="2400" dirty="0"/>
              <a:t>(</a:t>
            </a:r>
            <a:r>
              <a:rPr lang="pl-PL" altLang="pl-PL" sz="2400" i="1" dirty="0"/>
              <a:t>x</a:t>
            </a:r>
            <a:r>
              <a:rPr lang="pl-PL" altLang="pl-PL" sz="2400" dirty="0"/>
              <a:t>)= </a:t>
            </a:r>
            <a:r>
              <a:rPr lang="pl-PL" altLang="pl-PL" sz="2400" i="1" dirty="0"/>
              <a:t>x</a:t>
            </a:r>
            <a:r>
              <a:rPr lang="pl-PL" altLang="pl-PL" sz="2400" baseline="30000" dirty="0"/>
              <a:t>4</a:t>
            </a:r>
            <a:r>
              <a:rPr lang="pl-PL" altLang="pl-PL" sz="2400" dirty="0"/>
              <a:t> +</a:t>
            </a:r>
            <a:r>
              <a:rPr lang="pl-PL" altLang="pl-PL" sz="2400" i="1" dirty="0"/>
              <a:t> x</a:t>
            </a:r>
            <a:r>
              <a:rPr lang="pl-PL" altLang="pl-PL" sz="2400" baseline="30000" dirty="0"/>
              <a:t>2</a:t>
            </a:r>
            <a:r>
              <a:rPr lang="pl-PL" altLang="pl-PL" sz="2400" dirty="0"/>
              <a:t> + 1 </a:t>
            </a:r>
          </a:p>
          <a:p>
            <a:pPr eaLnBrk="1" hangingPunct="1"/>
            <a:r>
              <a:rPr lang="pl-PL" altLang="pl-PL" sz="2400" dirty="0"/>
              <a:t>Podobnie można przedstawić </a:t>
            </a:r>
            <a:r>
              <a:rPr lang="pl-PL" altLang="pl-PL" sz="2400" b="1" dirty="0"/>
              <a:t>nadawany ciąg danych</a:t>
            </a:r>
            <a:r>
              <a:rPr lang="pl-PL" altLang="pl-PL" sz="2400" dirty="0"/>
              <a:t> </a:t>
            </a:r>
            <a:r>
              <a:rPr lang="pl-PL" altLang="pl-PL" sz="2400" i="1" dirty="0"/>
              <a:t>a</a:t>
            </a:r>
            <a:r>
              <a:rPr lang="pl-PL" altLang="pl-PL" sz="2400" dirty="0"/>
              <a:t>(</a:t>
            </a:r>
            <a:r>
              <a:rPr lang="pl-PL" altLang="pl-PL" sz="2400" i="1" dirty="0"/>
              <a:t>x</a:t>
            </a:r>
            <a:r>
              <a:rPr lang="pl-PL" altLang="pl-PL" sz="2400" dirty="0"/>
              <a:t>)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074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Kody cykliczne (2)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W celu wykrycia błędów transmitowany jest ciąg </a:t>
            </a:r>
            <a:r>
              <a:rPr lang="pl-PL" altLang="pl-PL" sz="2400" i="1"/>
              <a:t>y</a:t>
            </a:r>
            <a:r>
              <a:rPr lang="pl-PL" altLang="pl-PL" sz="2400"/>
              <a:t>(</a:t>
            </a:r>
            <a:r>
              <a:rPr lang="pl-PL" altLang="pl-PL" sz="2400" i="1"/>
              <a:t>x</a:t>
            </a:r>
            <a:r>
              <a:rPr lang="pl-PL" altLang="pl-PL" sz="2400"/>
              <a:t>)=</a:t>
            </a:r>
            <a:r>
              <a:rPr lang="pl-PL" altLang="pl-PL" sz="2400" i="1"/>
              <a:t> a</a:t>
            </a:r>
            <a:r>
              <a:rPr lang="pl-PL" altLang="pl-PL" sz="2400"/>
              <a:t>(</a:t>
            </a:r>
            <a:r>
              <a:rPr lang="pl-PL" altLang="pl-PL" sz="2400" i="1"/>
              <a:t>x</a:t>
            </a:r>
            <a:r>
              <a:rPr lang="pl-PL" altLang="pl-PL" sz="2400"/>
              <a:t>)</a:t>
            </a:r>
            <a:r>
              <a:rPr lang="pl-PL" altLang="pl-PL" sz="2400" i="1"/>
              <a:t> g</a:t>
            </a:r>
            <a:r>
              <a:rPr lang="pl-PL" altLang="pl-PL" sz="2400"/>
              <a:t>(</a:t>
            </a:r>
            <a:r>
              <a:rPr lang="pl-PL" altLang="pl-PL" sz="2400" i="1"/>
              <a:t>x</a:t>
            </a:r>
            <a:r>
              <a:rPr lang="pl-PL" altLang="pl-PL" sz="2400"/>
              <a:t>)</a:t>
            </a:r>
          </a:p>
          <a:p>
            <a:pPr eaLnBrk="1" hangingPunct="1"/>
            <a:r>
              <a:rPr lang="pl-PL" altLang="pl-PL" sz="2400"/>
              <a:t>Po stronie odbiorczej, odebrany wielomian </a:t>
            </a:r>
            <a:r>
              <a:rPr lang="pl-PL" altLang="pl-PL" sz="2400" i="1"/>
              <a:t>y</a:t>
            </a:r>
            <a:r>
              <a:rPr lang="pl-PL" altLang="pl-PL" sz="2400"/>
              <a:t>(</a:t>
            </a:r>
            <a:r>
              <a:rPr lang="pl-PL" altLang="pl-PL" sz="2400" i="1"/>
              <a:t>x</a:t>
            </a:r>
            <a:r>
              <a:rPr lang="pl-PL" altLang="pl-PL" sz="2400"/>
              <a:t>) jest </a:t>
            </a:r>
            <a:r>
              <a:rPr lang="pl-PL" altLang="pl-PL" sz="2400" b="1"/>
              <a:t>dzielony</a:t>
            </a:r>
            <a:r>
              <a:rPr lang="pl-PL" altLang="pl-PL" sz="2400"/>
              <a:t> przez wielomian generujący </a:t>
            </a:r>
            <a:r>
              <a:rPr lang="pl-PL" altLang="pl-PL" sz="2400" i="1"/>
              <a:t>g</a:t>
            </a:r>
            <a:r>
              <a:rPr lang="pl-PL" altLang="pl-PL" sz="2400"/>
              <a:t>(</a:t>
            </a:r>
            <a:r>
              <a:rPr lang="pl-PL" altLang="pl-PL" sz="2400" i="1"/>
              <a:t>x</a:t>
            </a:r>
            <a:r>
              <a:rPr lang="pl-PL" altLang="pl-PL" sz="2400"/>
              <a:t>) </a:t>
            </a:r>
          </a:p>
          <a:p>
            <a:pPr eaLnBrk="1" hangingPunct="1"/>
            <a:r>
              <a:rPr lang="pl-PL" altLang="pl-PL" sz="2400"/>
              <a:t>Na podstawie analizy reszty można określić, czy wystąpił </a:t>
            </a:r>
            <a:r>
              <a:rPr lang="pl-PL" altLang="pl-PL" sz="2400" b="1"/>
              <a:t>błąd</a:t>
            </a:r>
          </a:p>
          <a:p>
            <a:pPr eaLnBrk="1" hangingPunct="1"/>
            <a:r>
              <a:rPr lang="pl-PL" altLang="pl-PL" sz="2400"/>
              <a:t>Najczęściej stosowane wielomiany dla sieci </a:t>
            </a:r>
            <a:r>
              <a:rPr lang="pl-PL" altLang="pl-PL" sz="2400" b="1"/>
              <a:t>rozległych</a:t>
            </a:r>
            <a:r>
              <a:rPr lang="pl-PL" altLang="pl-PL" sz="2400"/>
              <a:t>:  </a:t>
            </a:r>
            <a:r>
              <a:rPr lang="pl-PL" altLang="pl-PL" sz="2400" i="1"/>
              <a:t>G(x)</a:t>
            </a:r>
            <a:r>
              <a:rPr lang="pl-PL" altLang="pl-PL" sz="2400"/>
              <a:t>=</a:t>
            </a:r>
            <a:r>
              <a:rPr lang="pl-PL" altLang="pl-PL" sz="2400" i="1"/>
              <a:t>x</a:t>
            </a:r>
            <a:r>
              <a:rPr lang="pl-PL" altLang="pl-PL" sz="2400" baseline="30000"/>
              <a:t>16</a:t>
            </a:r>
            <a:r>
              <a:rPr lang="pl-PL" altLang="pl-PL" sz="2400"/>
              <a:t>+</a:t>
            </a:r>
            <a:r>
              <a:rPr lang="pl-PL" altLang="pl-PL" sz="2400" i="1"/>
              <a:t>x</a:t>
            </a:r>
            <a:r>
              <a:rPr lang="pl-PL" altLang="pl-PL" sz="2400" baseline="30000"/>
              <a:t>12</a:t>
            </a:r>
            <a:r>
              <a:rPr lang="pl-PL" altLang="pl-PL" sz="2400"/>
              <a:t>+</a:t>
            </a:r>
            <a:r>
              <a:rPr lang="pl-PL" altLang="pl-PL" sz="2400" i="1"/>
              <a:t>x</a:t>
            </a:r>
            <a:r>
              <a:rPr lang="pl-PL" altLang="pl-PL" sz="2400" baseline="30000"/>
              <a:t>5</a:t>
            </a:r>
            <a:r>
              <a:rPr lang="pl-PL" altLang="pl-PL" sz="2400"/>
              <a:t>+1     </a:t>
            </a:r>
            <a:r>
              <a:rPr lang="pl-PL" altLang="pl-PL" sz="2400" i="1"/>
              <a:t>G(x)</a:t>
            </a:r>
            <a:r>
              <a:rPr lang="pl-PL" altLang="pl-PL" sz="2400"/>
              <a:t>=</a:t>
            </a:r>
            <a:r>
              <a:rPr lang="pl-PL" altLang="pl-PL" sz="2400" i="1"/>
              <a:t>x</a:t>
            </a:r>
            <a:r>
              <a:rPr lang="pl-PL" altLang="pl-PL" sz="2400" baseline="30000"/>
              <a:t>16</a:t>
            </a:r>
            <a:r>
              <a:rPr lang="pl-PL" altLang="pl-PL" sz="2400"/>
              <a:t>+</a:t>
            </a:r>
            <a:r>
              <a:rPr lang="pl-PL" altLang="pl-PL" sz="2400" i="1"/>
              <a:t>x</a:t>
            </a:r>
            <a:r>
              <a:rPr lang="pl-PL" altLang="pl-PL" sz="2400" baseline="30000"/>
              <a:t>15</a:t>
            </a:r>
            <a:r>
              <a:rPr lang="pl-PL" altLang="pl-PL" sz="2400"/>
              <a:t>+</a:t>
            </a:r>
            <a:r>
              <a:rPr lang="pl-PL" altLang="pl-PL" sz="2400" i="1"/>
              <a:t>x</a:t>
            </a:r>
            <a:r>
              <a:rPr lang="pl-PL" altLang="pl-PL" sz="2400" baseline="30000"/>
              <a:t>12</a:t>
            </a:r>
            <a:r>
              <a:rPr lang="pl-PL" altLang="pl-PL" sz="2400"/>
              <a:t>+1</a:t>
            </a:r>
          </a:p>
          <a:p>
            <a:pPr eaLnBrk="1" hangingPunct="1"/>
            <a:r>
              <a:rPr lang="pl-PL" altLang="pl-PL" sz="2400"/>
              <a:t>Dla sieci </a:t>
            </a:r>
            <a:r>
              <a:rPr lang="pl-PL" altLang="pl-PL" sz="2400" b="1"/>
              <a:t>lokalnych</a:t>
            </a:r>
            <a:r>
              <a:rPr lang="pl-PL" altLang="pl-PL" sz="2400"/>
              <a:t> stosuje się wielomian stopnia 32 </a:t>
            </a:r>
            <a:r>
              <a:rPr lang="pl-PL" altLang="pl-PL" sz="2400" i="1"/>
              <a:t>G(x)</a:t>
            </a:r>
            <a:r>
              <a:rPr lang="pl-PL" altLang="pl-PL" sz="2400"/>
              <a:t>=</a:t>
            </a:r>
            <a:r>
              <a:rPr lang="pl-PL" altLang="pl-PL" sz="2400" i="1"/>
              <a:t>x</a:t>
            </a:r>
            <a:r>
              <a:rPr lang="pl-PL" altLang="pl-PL" sz="2400" baseline="30000"/>
              <a:t>32</a:t>
            </a:r>
            <a:r>
              <a:rPr lang="pl-PL" altLang="pl-PL" sz="2400"/>
              <a:t>+</a:t>
            </a:r>
            <a:r>
              <a:rPr lang="pl-PL" altLang="pl-PL" sz="2400" i="1"/>
              <a:t>x</a:t>
            </a:r>
            <a:r>
              <a:rPr lang="pl-PL" altLang="pl-PL" sz="2400" baseline="30000"/>
              <a:t>26</a:t>
            </a:r>
            <a:r>
              <a:rPr lang="pl-PL" altLang="pl-PL" sz="2400"/>
              <a:t>+</a:t>
            </a:r>
            <a:r>
              <a:rPr lang="pl-PL" altLang="pl-PL" sz="2400" i="1"/>
              <a:t>x</a:t>
            </a:r>
            <a:r>
              <a:rPr lang="pl-PL" altLang="pl-PL" sz="2400" baseline="30000"/>
              <a:t>23</a:t>
            </a:r>
            <a:r>
              <a:rPr lang="pl-PL" altLang="pl-PL" sz="2400"/>
              <a:t>+</a:t>
            </a:r>
            <a:r>
              <a:rPr lang="pl-PL" altLang="pl-PL" sz="2400" i="1"/>
              <a:t>x</a:t>
            </a:r>
            <a:r>
              <a:rPr lang="pl-PL" altLang="pl-PL" sz="2400" baseline="30000"/>
              <a:t>22</a:t>
            </a:r>
            <a:r>
              <a:rPr lang="pl-PL" altLang="pl-PL" sz="2400"/>
              <a:t>+</a:t>
            </a:r>
            <a:r>
              <a:rPr lang="pl-PL" altLang="pl-PL" sz="2400" i="1"/>
              <a:t>x</a:t>
            </a:r>
            <a:r>
              <a:rPr lang="pl-PL" altLang="pl-PL" sz="2400" baseline="30000"/>
              <a:t>16</a:t>
            </a:r>
            <a:r>
              <a:rPr lang="pl-PL" altLang="pl-PL" sz="2400"/>
              <a:t>+</a:t>
            </a:r>
            <a:r>
              <a:rPr lang="pl-PL" altLang="pl-PL" sz="2400" i="1"/>
              <a:t>x</a:t>
            </a:r>
            <a:r>
              <a:rPr lang="pl-PL" altLang="pl-PL" sz="2400" baseline="30000"/>
              <a:t>12</a:t>
            </a:r>
            <a:r>
              <a:rPr lang="pl-PL" altLang="pl-PL" sz="2400"/>
              <a:t>+</a:t>
            </a:r>
            <a:r>
              <a:rPr lang="pl-PL" altLang="pl-PL" sz="2400" i="1"/>
              <a:t>x</a:t>
            </a:r>
            <a:r>
              <a:rPr lang="pl-PL" altLang="pl-PL" sz="2400" baseline="30000"/>
              <a:t>11</a:t>
            </a:r>
            <a:r>
              <a:rPr lang="pl-PL" altLang="pl-PL" sz="2400"/>
              <a:t>+</a:t>
            </a:r>
            <a:r>
              <a:rPr lang="pl-PL" altLang="pl-PL" sz="2400" i="1"/>
              <a:t>x</a:t>
            </a:r>
            <a:r>
              <a:rPr lang="pl-PL" altLang="pl-PL" sz="2400" baseline="30000"/>
              <a:t>10</a:t>
            </a:r>
            <a:r>
              <a:rPr lang="pl-PL" altLang="pl-PL" sz="2400"/>
              <a:t>+</a:t>
            </a:r>
            <a:r>
              <a:rPr lang="pl-PL" altLang="pl-PL" sz="2400" i="1"/>
              <a:t>x</a:t>
            </a:r>
            <a:r>
              <a:rPr lang="pl-PL" altLang="pl-PL" sz="2400" baseline="30000"/>
              <a:t>8</a:t>
            </a:r>
            <a:r>
              <a:rPr lang="pl-PL" altLang="pl-PL" sz="2400"/>
              <a:t>+</a:t>
            </a:r>
            <a:r>
              <a:rPr lang="pl-PL" altLang="pl-PL" sz="2400" i="1"/>
              <a:t>x</a:t>
            </a:r>
            <a:r>
              <a:rPr lang="pl-PL" altLang="pl-PL" sz="2400" baseline="30000"/>
              <a:t>7</a:t>
            </a:r>
            <a:r>
              <a:rPr lang="pl-PL" altLang="pl-PL" sz="2400"/>
              <a:t>+</a:t>
            </a:r>
            <a:r>
              <a:rPr lang="pl-PL" altLang="pl-PL" sz="2400" i="1"/>
              <a:t>x</a:t>
            </a:r>
            <a:r>
              <a:rPr lang="pl-PL" altLang="pl-PL" sz="2400" baseline="30000"/>
              <a:t>5</a:t>
            </a:r>
            <a:r>
              <a:rPr lang="pl-PL" altLang="pl-PL" sz="2400"/>
              <a:t>+</a:t>
            </a:r>
            <a:r>
              <a:rPr lang="pl-PL" altLang="pl-PL" sz="2400" i="1"/>
              <a:t>x</a:t>
            </a:r>
            <a:r>
              <a:rPr lang="pl-PL" altLang="pl-PL" sz="2400" baseline="30000"/>
              <a:t>4</a:t>
            </a:r>
            <a:r>
              <a:rPr lang="pl-PL" altLang="pl-PL" sz="2400"/>
              <a:t>+</a:t>
            </a:r>
            <a:r>
              <a:rPr lang="pl-PL" altLang="pl-PL" sz="2400" i="1"/>
              <a:t>x</a:t>
            </a:r>
            <a:r>
              <a:rPr lang="pl-PL" altLang="pl-PL" sz="2400" baseline="30000"/>
              <a:t>2</a:t>
            </a:r>
            <a:r>
              <a:rPr lang="pl-PL" altLang="pl-PL" sz="2400"/>
              <a:t>+</a:t>
            </a:r>
            <a:r>
              <a:rPr lang="pl-PL" altLang="pl-PL" sz="2400" i="1"/>
              <a:t>x</a:t>
            </a:r>
            <a:r>
              <a:rPr lang="pl-PL" altLang="pl-PL" sz="2400"/>
              <a:t>+1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56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Kody cykliczne - przykład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de-DE" altLang="pl-PL" sz="2800" b="1" i="1" dirty="0"/>
              <a:t>G(x)</a:t>
            </a:r>
            <a:r>
              <a:rPr lang="de-DE" altLang="pl-PL" sz="2800" b="1" dirty="0"/>
              <a:t>=</a:t>
            </a:r>
            <a:r>
              <a:rPr lang="de-DE" altLang="pl-PL" sz="2800" b="1" i="1" dirty="0"/>
              <a:t>x</a:t>
            </a:r>
            <a:r>
              <a:rPr lang="de-DE" altLang="pl-PL" sz="2800" b="1" baseline="30000" dirty="0"/>
              <a:t>16</a:t>
            </a:r>
            <a:r>
              <a:rPr lang="de-DE" altLang="pl-PL" sz="2800" b="1" dirty="0"/>
              <a:t>+</a:t>
            </a:r>
            <a:r>
              <a:rPr lang="de-DE" altLang="pl-PL" sz="2800" b="1" i="1" dirty="0"/>
              <a:t>x</a:t>
            </a:r>
            <a:r>
              <a:rPr lang="de-DE" altLang="pl-PL" sz="2800" b="1" baseline="30000" dirty="0"/>
              <a:t>12</a:t>
            </a:r>
            <a:r>
              <a:rPr lang="de-DE" altLang="pl-PL" sz="2800" b="1" dirty="0"/>
              <a:t>+</a:t>
            </a:r>
            <a:r>
              <a:rPr lang="de-DE" altLang="pl-PL" sz="2800" b="1" i="1" dirty="0"/>
              <a:t>x</a:t>
            </a:r>
            <a:r>
              <a:rPr lang="de-DE" altLang="pl-PL" sz="2800" b="1" baseline="30000" dirty="0"/>
              <a:t>5</a:t>
            </a:r>
            <a:r>
              <a:rPr lang="de-DE" altLang="pl-PL" sz="2800" b="1" dirty="0"/>
              <a:t>+1</a:t>
            </a:r>
            <a:endParaRPr lang="pl-PL" altLang="pl-PL" sz="2800" b="1" dirty="0"/>
          </a:p>
          <a:p>
            <a:pPr eaLnBrk="1" hangingPunct="1">
              <a:buFontTx/>
              <a:buNone/>
            </a:pPr>
            <a:r>
              <a:rPr lang="pl-PL" altLang="pl-PL" sz="2000" b="1" dirty="0">
                <a:solidFill>
                  <a:schemeClr val="accent2"/>
                </a:solidFill>
                <a:latin typeface="Courier New" pitchFamily="49" charset="0"/>
              </a:rPr>
              <a:t>10001000100100010000000000000000</a:t>
            </a:r>
            <a:r>
              <a:rPr lang="pl-PL" altLang="pl-PL" sz="2000" b="1" dirty="0">
                <a:latin typeface="Courier New" pitchFamily="49" charset="0"/>
              </a:rPr>
              <a:t> : </a:t>
            </a:r>
            <a:r>
              <a:rPr lang="pl-PL" altLang="pl-PL" sz="2000" b="1" dirty="0">
                <a:solidFill>
                  <a:srgbClr val="800000"/>
                </a:solidFill>
                <a:latin typeface="Courier New" pitchFamily="49" charset="0"/>
              </a:rPr>
              <a:t>10001000000100001</a:t>
            </a:r>
            <a:endParaRPr lang="pl-PL" altLang="pl-PL" sz="2000" b="1" u="sng" dirty="0">
              <a:solidFill>
                <a:srgbClr val="80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pl-PL" altLang="pl-PL" sz="2000" b="1" u="sng" dirty="0">
                <a:solidFill>
                  <a:srgbClr val="800000"/>
                </a:solidFill>
                <a:latin typeface="Courier New" pitchFamily="49" charset="0"/>
              </a:rPr>
              <a:t>10001000000100001</a:t>
            </a:r>
            <a:endParaRPr lang="pl-PL" altLang="pl-PL" sz="2000" b="1" dirty="0">
              <a:solidFill>
                <a:srgbClr val="80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pl-PL" altLang="pl-PL" sz="2000" b="1" dirty="0">
                <a:latin typeface="Courier New" pitchFamily="49" charset="0"/>
              </a:rPr>
              <a:t>        </a:t>
            </a:r>
            <a:r>
              <a:rPr lang="pl-PL" altLang="pl-PL" sz="2000" b="1" dirty="0">
                <a:solidFill>
                  <a:schemeClr val="hlink"/>
                </a:solidFill>
                <a:latin typeface="Courier New" pitchFamily="49" charset="0"/>
              </a:rPr>
              <a:t>100000011</a:t>
            </a:r>
            <a:r>
              <a:rPr lang="pl-PL" altLang="pl-PL" sz="2000" b="1" dirty="0">
                <a:solidFill>
                  <a:schemeClr val="accent2"/>
                </a:solidFill>
                <a:latin typeface="Courier New" pitchFamily="49" charset="0"/>
              </a:rPr>
              <a:t>00000000</a:t>
            </a:r>
          </a:p>
          <a:p>
            <a:pPr eaLnBrk="1" hangingPunct="1">
              <a:buFontTx/>
              <a:buNone/>
            </a:pPr>
            <a:r>
              <a:rPr lang="pl-PL" altLang="pl-PL" sz="2000" b="1" dirty="0">
                <a:solidFill>
                  <a:srgbClr val="800000"/>
                </a:solidFill>
                <a:latin typeface="Courier New" pitchFamily="49" charset="0"/>
              </a:rPr>
              <a:t>        </a:t>
            </a:r>
            <a:r>
              <a:rPr lang="pl-PL" altLang="pl-PL" sz="2000" b="1" u="sng" dirty="0">
                <a:solidFill>
                  <a:srgbClr val="800000"/>
                </a:solidFill>
                <a:latin typeface="Courier New" pitchFamily="49" charset="0"/>
              </a:rPr>
              <a:t>10001000000100001</a:t>
            </a:r>
            <a:endParaRPr lang="pl-PL" altLang="pl-PL" sz="2000" b="1" dirty="0">
              <a:solidFill>
                <a:srgbClr val="80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pl-PL" altLang="pl-PL" sz="2000" b="1" dirty="0">
                <a:latin typeface="Courier New" pitchFamily="49" charset="0"/>
              </a:rPr>
              <a:t>            </a:t>
            </a:r>
            <a:r>
              <a:rPr lang="pl-PL" altLang="pl-PL" sz="2000" b="1" dirty="0">
                <a:solidFill>
                  <a:schemeClr val="hlink"/>
                </a:solidFill>
                <a:latin typeface="Courier New" pitchFamily="49" charset="0"/>
              </a:rPr>
              <a:t>1001100100001</a:t>
            </a:r>
            <a:r>
              <a:rPr lang="pl-PL" altLang="pl-PL" sz="2000" b="1" dirty="0">
                <a:solidFill>
                  <a:schemeClr val="accent2"/>
                </a:solidFill>
                <a:latin typeface="Courier New" pitchFamily="49" charset="0"/>
              </a:rPr>
              <a:t>0000</a:t>
            </a:r>
          </a:p>
          <a:p>
            <a:pPr eaLnBrk="1" hangingPunct="1">
              <a:buFontTx/>
              <a:buNone/>
            </a:pPr>
            <a:r>
              <a:rPr lang="pl-PL" altLang="pl-PL" sz="2000" b="1" dirty="0">
                <a:latin typeface="Courier New" pitchFamily="49" charset="0"/>
              </a:rPr>
              <a:t>            </a:t>
            </a:r>
            <a:r>
              <a:rPr lang="pl-PL" altLang="pl-PL" sz="2000" b="1" u="sng" dirty="0">
                <a:solidFill>
                  <a:srgbClr val="800000"/>
                </a:solidFill>
                <a:latin typeface="Courier New" pitchFamily="49" charset="0"/>
              </a:rPr>
              <a:t>10001000000100001</a:t>
            </a:r>
            <a:endParaRPr lang="pl-PL" altLang="pl-PL" sz="2000" b="1" dirty="0">
              <a:solidFill>
                <a:srgbClr val="80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pl-PL" altLang="pl-PL" sz="2000" b="1" dirty="0">
                <a:latin typeface="Courier New" pitchFamily="49" charset="0"/>
              </a:rPr>
              <a:t>               </a:t>
            </a:r>
            <a:r>
              <a:rPr lang="pl-PL" altLang="pl-PL" sz="2000" b="1" dirty="0">
                <a:solidFill>
                  <a:schemeClr val="hlink"/>
                </a:solidFill>
                <a:latin typeface="Courier New" pitchFamily="49" charset="0"/>
              </a:rPr>
              <a:t>10001000110001</a:t>
            </a:r>
            <a:r>
              <a:rPr lang="pl-PL" altLang="pl-PL" sz="2000" b="1" dirty="0">
                <a:solidFill>
                  <a:schemeClr val="accent2"/>
                </a:solidFill>
                <a:latin typeface="Courier New" pitchFamily="49" charset="0"/>
              </a:rPr>
              <a:t>000</a:t>
            </a:r>
          </a:p>
          <a:p>
            <a:pPr eaLnBrk="1" hangingPunct="1">
              <a:buFontTx/>
              <a:buNone/>
            </a:pPr>
            <a:r>
              <a:rPr lang="pl-PL" altLang="pl-PL" sz="2000" b="1" dirty="0">
                <a:latin typeface="Courier New" pitchFamily="49" charset="0"/>
              </a:rPr>
              <a:t>               </a:t>
            </a:r>
            <a:r>
              <a:rPr lang="pl-PL" altLang="pl-PL" sz="2000" b="1" u="sng" dirty="0">
                <a:solidFill>
                  <a:srgbClr val="800000"/>
                </a:solidFill>
                <a:latin typeface="Courier New" pitchFamily="49" charset="0"/>
              </a:rPr>
              <a:t>10001000000100001</a:t>
            </a:r>
            <a:endParaRPr lang="pl-PL" altLang="pl-PL" sz="2000" b="1" dirty="0">
              <a:solidFill>
                <a:srgbClr val="80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pl-PL" altLang="pl-PL" sz="2000" dirty="0">
                <a:latin typeface="Courier New" pitchFamily="49" charset="0"/>
              </a:rPr>
              <a:t>                </a:t>
            </a:r>
            <a:r>
              <a:rPr lang="pl-PL" altLang="pl-PL" sz="2000" b="1" dirty="0">
                <a:solidFill>
                  <a:srgbClr val="FF0000"/>
                </a:solidFill>
                <a:latin typeface="Courier New" pitchFamily="49" charset="0"/>
              </a:rPr>
              <a:t>0000000110101001      reszta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82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Wprowadzenie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Pojęcia związane z transmisją danych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Kodowanie informacji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Niezawodność</a:t>
            </a:r>
          </a:p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Media transmisyjne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Okablowanie strukturalne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4464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Skrętka (1)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Kabel nieekranowany U/UTP (Unshielded /Unshielded Twisted Pair) – stara nazwa UTP</a:t>
            </a:r>
          </a:p>
          <a:p>
            <a:pPr eaLnBrk="1" hangingPunct="1">
              <a:buFontTx/>
              <a:buNone/>
            </a:pPr>
            <a:endParaRPr lang="pl-PL" altLang="pl-PL" sz="2400"/>
          </a:p>
        </p:txBody>
      </p:sp>
      <p:pic>
        <p:nvPicPr>
          <p:cNvPr id="38917" name="Picture 5" descr="UTP-c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708275"/>
            <a:ext cx="46101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4284663" y="2781300"/>
            <a:ext cx="935037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pic>
        <p:nvPicPr>
          <p:cNvPr id="7170" name="Picture 2" descr="https://upload.wikimedia.org/wikipedia/commons/thumb/a/a6/CAT6_twisted_pair.JPG/320px-CAT6_twisted_pai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07666"/>
            <a:ext cx="4034118" cy="302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1965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Skrętka (2)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Kabel ekranowany F/UTP (Foiled / Unshielded Twisted Pair) – stara nazwa STP lub FTP</a:t>
            </a:r>
          </a:p>
          <a:p>
            <a:pPr eaLnBrk="1" hangingPunct="1">
              <a:buFontTx/>
              <a:buNone/>
            </a:pPr>
            <a:endParaRPr lang="pl-PL" altLang="pl-PL" sz="2400"/>
          </a:p>
          <a:p>
            <a:pPr eaLnBrk="1" hangingPunct="1">
              <a:buFontTx/>
              <a:buNone/>
            </a:pPr>
            <a:endParaRPr lang="pl-PL" altLang="pl-PL" sz="2400"/>
          </a:p>
        </p:txBody>
      </p:sp>
      <p:pic>
        <p:nvPicPr>
          <p:cNvPr id="39940" name="Picture 4" descr="060_050_00_00_00_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997200"/>
            <a:ext cx="3429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5" descr="STP-c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033713"/>
            <a:ext cx="46101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4211638" y="3213100"/>
            <a:ext cx="935037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817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Historia (1)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2" y="1600200"/>
            <a:ext cx="4641850" cy="485313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W </a:t>
            </a:r>
            <a:r>
              <a:rPr lang="pl-PL" altLang="pl-PL" sz="2400" b="1" dirty="0"/>
              <a:t>450 r. p.n.e.</a:t>
            </a:r>
            <a:r>
              <a:rPr lang="pl-PL" altLang="pl-PL" sz="2400" dirty="0"/>
              <a:t> Grecy opracowali metodę optycznego kodowania informacji za pomocą sygnałów świetlnych (5 pochodni)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W </a:t>
            </a:r>
            <a:r>
              <a:rPr lang="pl-PL" altLang="pl-PL" sz="2400" b="1" dirty="0"/>
              <a:t>1794 r.</a:t>
            </a:r>
            <a:r>
              <a:rPr lang="pl-PL" altLang="pl-PL" sz="2400" dirty="0"/>
              <a:t> </a:t>
            </a:r>
            <a:r>
              <a:rPr lang="pl-PL" altLang="pl-PL" sz="2400" dirty="0" err="1"/>
              <a:t>Cluade</a:t>
            </a:r>
            <a:r>
              <a:rPr lang="pl-PL" altLang="pl-PL" sz="2400" dirty="0"/>
              <a:t> </a:t>
            </a:r>
            <a:r>
              <a:rPr lang="pl-PL" altLang="pl-PL" sz="2400" dirty="0" err="1"/>
              <a:t>Chappe</a:t>
            </a:r>
            <a:r>
              <a:rPr lang="pl-PL" altLang="pl-PL" sz="2400" dirty="0"/>
              <a:t> zademonstrował pierwszy telegraf oparty na zmianie elementów ruchomych ramion. Trasa pierwszego telegrafu wynosiła 220 km (Paryż-Lille) i miała 20 stacji przekaźnikowych. W ciągu 50 następnych lat we Francji wybudowano 5 tys. km torów komunikacyjnych</a:t>
            </a:r>
          </a:p>
          <a:p>
            <a:pPr eaLnBrk="1" hangingPunct="1">
              <a:lnSpc>
                <a:spcPct val="90000"/>
              </a:lnSpc>
            </a:pPr>
            <a:endParaRPr lang="pl-PL" altLang="pl-PL" sz="24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51" y="4283075"/>
            <a:ext cx="1931987" cy="257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3068959"/>
            <a:ext cx="2241550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https://upload.wikimedia.org/wikipedia/commons/thumb/1/1c/Frederic_Remington_smoke_signal.jpg/320px-Frederic_Remington_smoke_sign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504" y="1135384"/>
            <a:ext cx="30480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646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Skrętka (3)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Kabel podwójnie ekranowany S/FTP (Shielded / Folied Twisted Pair) – stara nazwa S-STP </a:t>
            </a:r>
          </a:p>
          <a:p>
            <a:pPr eaLnBrk="1" hangingPunct="1">
              <a:buFontTx/>
              <a:buNone/>
            </a:pPr>
            <a:endParaRPr lang="pl-PL" altLang="pl-PL" sz="2400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068638"/>
            <a:ext cx="4538663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5" name="Picture 5" descr="S-STP-c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982913"/>
            <a:ext cx="4192587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4932363" y="3068638"/>
            <a:ext cx="935037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69391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Skrętka (4)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Instalacja końcówki RJ45</a:t>
            </a:r>
          </a:p>
          <a:p>
            <a:pPr eaLnBrk="1" hangingPunct="1"/>
            <a:endParaRPr lang="pl-PL" altLang="pl-PL" sz="2400"/>
          </a:p>
          <a:p>
            <a:pPr eaLnBrk="1" hangingPunct="1">
              <a:buFontTx/>
              <a:buNone/>
            </a:pPr>
            <a:endParaRPr lang="pl-PL" altLang="pl-PL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708275"/>
            <a:ext cx="320992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708275"/>
            <a:ext cx="4102100" cy="287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4365625" y="1828800"/>
            <a:ext cx="412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600">
                <a:cs typeface="Times New Roman" pitchFamily="18" charset="0"/>
              </a:rPr>
              <a:t>    </a:t>
            </a:r>
            <a:endParaRPr lang="pl-PL" alt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06525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Skrętka (5)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pl-PL" altLang="pl-PL"/>
          </a:p>
          <a:p>
            <a:pPr eaLnBrk="1" hangingPunct="1"/>
            <a:endParaRPr lang="pl-PL" altLang="pl-PL"/>
          </a:p>
          <a:p>
            <a:pPr eaLnBrk="1" hangingPunct="1">
              <a:buFontTx/>
              <a:buNone/>
            </a:pPr>
            <a:endParaRPr lang="pl-PL" altLang="pl-PL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4365625" y="1828800"/>
            <a:ext cx="412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600">
                <a:cs typeface="Times New Roman" pitchFamily="18" charset="0"/>
              </a:rPr>
              <a:t>    </a:t>
            </a:r>
            <a:endParaRPr lang="pl-PL" altLang="pl-PL"/>
          </a:p>
        </p:txBody>
      </p:sp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635250"/>
            <a:ext cx="7593012" cy="381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150" y="2636838"/>
            <a:ext cx="7593013" cy="383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673100" y="18161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pl-PL" altLang="pl-PL" sz="2400"/>
              <a:t>Sekwencja kabli dla RJ45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pl-PL" altLang="pl-PL" sz="2400"/>
          </a:p>
          <a:p>
            <a:pPr eaLnBrk="1" hangingPunct="1">
              <a:spcBef>
                <a:spcPct val="20000"/>
              </a:spcBef>
            </a:pPr>
            <a:endParaRPr lang="pl-PL" altLang="pl-PL" sz="32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16006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Skrętka (6)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endParaRPr lang="pl-PL" altLang="pl-PL" sz="2800"/>
          </a:p>
          <a:p>
            <a:pPr eaLnBrk="1" hangingPunct="1"/>
            <a:endParaRPr lang="pl-PL" altLang="pl-PL" sz="2800"/>
          </a:p>
          <a:p>
            <a:pPr eaLnBrk="1" hangingPunct="1">
              <a:buFontTx/>
              <a:buNone/>
            </a:pPr>
            <a:endParaRPr lang="pl-PL" altLang="pl-PL" sz="2800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4365625" y="1828800"/>
            <a:ext cx="412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600">
                <a:cs typeface="Times New Roman" pitchFamily="18" charset="0"/>
              </a:rPr>
              <a:t>    </a:t>
            </a:r>
            <a:endParaRPr lang="pl-PL" altLang="pl-PL"/>
          </a:p>
        </p:txBody>
      </p:sp>
      <p:graphicFrame>
        <p:nvGraphicFramePr>
          <p:cNvPr id="84022" name="Group 5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13584928"/>
              </p:ext>
            </p:extLst>
          </p:nvPr>
        </p:nvGraphicFramePr>
        <p:xfrm>
          <a:off x="322138" y="1268761"/>
          <a:ext cx="8642350" cy="5211059"/>
        </p:xfrm>
        <a:graphic>
          <a:graphicData uri="http://schemas.openxmlformats.org/drawingml/2006/table">
            <a:tbl>
              <a:tblPr/>
              <a:tblGrid>
                <a:gridCol w="173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9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4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TIA/EIA 568A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ISO 11801 EN 50173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Zastosowanie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do 100 KHz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Kat.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Klasa 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Usługi telefoniczne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do 16 MHz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Kat. 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Klasa 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Ethernet 10Base-T, </a:t>
                      </a:r>
                      <a:r>
                        <a:rPr kumimoji="0" 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Token</a:t>
                      </a: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Ring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do 100 MHz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Kat. 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Klasa 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Ethernet</a:t>
                      </a: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100Base-T, 100 </a:t>
                      </a:r>
                      <a:r>
                        <a:rPr kumimoji="0" 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Mbps</a:t>
                      </a:r>
                      <a:endParaRPr kumimoji="0" 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4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do 100 MHz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Kat. 5e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Klasa D rozszerzona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Ethernet 1000Base-T, 100 </a:t>
                      </a:r>
                      <a:r>
                        <a:rPr kumimoji="0" 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Mbps</a:t>
                      </a:r>
                      <a:endParaRPr kumimoji="0" 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4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do 200 MHz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Kat. 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Klasa 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Ethernet 1000Base-T, 1 </a:t>
                      </a:r>
                      <a:r>
                        <a:rPr kumimoji="0" 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Gbps</a:t>
                      </a:r>
                      <a:b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</a:b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10GBase-T do 55 metrów, 10 </a:t>
                      </a:r>
                      <a:r>
                        <a:rPr kumimoji="0" 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Gbps</a:t>
                      </a:r>
                      <a:endParaRPr kumimoji="0" 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do 500 MHz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Kat. 6a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Ethernet 10GBase-T, 10 </a:t>
                      </a:r>
                      <a:r>
                        <a:rPr kumimoji="0" 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Gbps</a:t>
                      </a:r>
                      <a:endParaRPr kumimoji="0" 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4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do 600 MHz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Kat. 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Klasa F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Ethernet 10GBase-T, 10 </a:t>
                      </a:r>
                      <a:r>
                        <a:rPr kumimoji="0" 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Gbps</a:t>
                      </a: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</a:t>
                      </a:r>
                      <a:b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</a:b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kabel S/FTP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54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do 1000 MHz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Kat. 7a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Klasa FA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Ethernet, 10Gbps+, </a:t>
                      </a:r>
                      <a:b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</a:b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kabel S/FTP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65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do 2000 MHz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Kat. 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Klasa 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Klasa II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Ethernet, 40Gbps, </a:t>
                      </a:r>
                      <a:b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</a:b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kabel S/FTP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24DCAC-EDC8-492E-AA0D-CB51334270E4}" type="slidenum">
              <a:rPr lang="pl-PL" smtClean="0"/>
              <a:pPr>
                <a:defRPr/>
              </a:pPr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41341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Skrętka – zalety i wady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C"/>
            </a:pPr>
            <a:r>
              <a:rPr lang="pl-PL" altLang="pl-PL" sz="2400"/>
              <a:t>Niska cena</a:t>
            </a:r>
          </a:p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C"/>
            </a:pPr>
            <a:r>
              <a:rPr lang="pl-PL" altLang="pl-PL" sz="2400"/>
              <a:t>Łatwość instalacji </a:t>
            </a:r>
          </a:p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C"/>
            </a:pPr>
            <a:r>
              <a:rPr lang="pl-PL" altLang="pl-PL" sz="2400"/>
              <a:t>Dostępność rozwiązań i urządzeń</a:t>
            </a:r>
          </a:p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C"/>
            </a:pPr>
            <a:endParaRPr lang="pl-PL" altLang="pl-PL" sz="2400"/>
          </a:p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D"/>
            </a:pPr>
            <a:r>
              <a:rPr lang="pl-PL" altLang="pl-PL" sz="2400"/>
              <a:t>Stosunkowo niska prędkość transferu danych </a:t>
            </a:r>
          </a:p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D"/>
            </a:pPr>
            <a:r>
              <a:rPr lang="pl-PL" altLang="pl-PL" sz="2400"/>
              <a:t>Instalacja sieci wymaga urządzeń aktywnych</a:t>
            </a:r>
          </a:p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D"/>
            </a:pPr>
            <a:r>
              <a:rPr lang="pl-PL" altLang="pl-PL" sz="2400"/>
              <a:t>Ograniczona długość kabla </a:t>
            </a:r>
          </a:p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D"/>
            </a:pPr>
            <a:r>
              <a:rPr lang="pl-PL" altLang="pl-PL" sz="2400"/>
              <a:t>Mała odporność na zakłócenia (UTP)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915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2211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394200" y="3001963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600">
                <a:cs typeface="Times New Roman" pitchFamily="18" charset="0"/>
              </a:rPr>
              <a:t>   </a:t>
            </a:r>
            <a:endParaRPr lang="pl-PL" altLang="pl-PL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4157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4394200" y="4881563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600">
                <a:cs typeface="Times New Roman" pitchFamily="18" charset="0"/>
              </a:rPr>
              <a:t>   </a:t>
            </a:r>
            <a:endParaRPr lang="pl-PL" alt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238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Kabel koncentryczny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pl-PL" altLang="pl-PL"/>
          </a:p>
          <a:p>
            <a:pPr eaLnBrk="1" hangingPunct="1">
              <a:buFontTx/>
              <a:buNone/>
            </a:pPr>
            <a:endParaRPr lang="pl-PL" altLang="pl-PL"/>
          </a:p>
        </p:txBody>
      </p:sp>
      <p:pic>
        <p:nvPicPr>
          <p:cNvPr id="46084" name="Picture 4" descr="CARG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2205038"/>
            <a:ext cx="6178550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5403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Światłowód (1)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pl-PL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pic>
        <p:nvPicPr>
          <p:cNvPr id="47109" name="Picture 5" descr="lcab-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1844675"/>
            <a:ext cx="7623175" cy="432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08281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dirty="0"/>
              <a:t>Światłowód (2)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997450"/>
          </a:xfrm>
        </p:spPr>
        <p:txBody>
          <a:bodyPr/>
          <a:lstStyle/>
          <a:p>
            <a:pPr eaLnBrk="1" hangingPunct="1"/>
            <a:r>
              <a:rPr lang="pl-PL" altLang="pl-PL" sz="2400"/>
              <a:t>Budowa światłowodu</a:t>
            </a:r>
          </a:p>
          <a:p>
            <a:pPr eaLnBrk="1" hangingPunct="1"/>
            <a:endParaRPr lang="pl-PL" altLang="pl-PL" sz="2400"/>
          </a:p>
          <a:p>
            <a:pPr eaLnBrk="1" hangingPunct="1"/>
            <a:endParaRPr lang="pl-PL" altLang="pl-PL" sz="2400"/>
          </a:p>
          <a:p>
            <a:pPr eaLnBrk="1" hangingPunct="1"/>
            <a:endParaRPr lang="pl-PL" altLang="pl-PL" sz="2400"/>
          </a:p>
          <a:p>
            <a:pPr eaLnBrk="1" hangingPunct="1"/>
            <a:endParaRPr lang="pl-PL" altLang="pl-PL" sz="2400"/>
          </a:p>
          <a:p>
            <a:pPr eaLnBrk="1" hangingPunct="1"/>
            <a:endParaRPr lang="pl-PL" altLang="pl-PL" sz="2400"/>
          </a:p>
          <a:p>
            <a:pPr eaLnBrk="1" hangingPunct="1"/>
            <a:r>
              <a:rPr lang="pl-PL" altLang="pl-PL" sz="2400"/>
              <a:t>Rodzaje światłowodu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50182" name="Rectangle 7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89096" name="Object 8"/>
          <p:cNvGraphicFramePr>
            <a:graphicFrameLocks noChangeAspect="1"/>
          </p:cNvGraphicFramePr>
          <p:nvPr/>
        </p:nvGraphicFramePr>
        <p:xfrm>
          <a:off x="1187450" y="4692650"/>
          <a:ext cx="6589713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r:id="rId3" imgW="6736080" imgH="1978152" progId="CorelDRAW.Graphic.9">
                  <p:embed/>
                </p:oleObj>
              </mc:Choice>
              <mc:Fallback>
                <p:oleObj r:id="rId3" imgW="6736080" imgH="1978152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692650"/>
                        <a:ext cx="6589713" cy="197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1692275" y="2133600"/>
          <a:ext cx="5657850" cy="190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r:id="rId5" imgW="3770376" imgH="1261872" progId="CorelDRAW.Graphic.9">
                  <p:embed/>
                </p:oleObj>
              </mc:Choice>
              <mc:Fallback>
                <p:oleObj r:id="rId5" imgW="3770376" imgH="1261872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133600"/>
                        <a:ext cx="5657850" cy="190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4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Światłowód (3)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5445125"/>
          </a:xfrm>
        </p:spPr>
        <p:txBody>
          <a:bodyPr/>
          <a:lstStyle/>
          <a:p>
            <a:pPr eaLnBrk="1" hangingPunct="1"/>
            <a:r>
              <a:rPr lang="pl-PL" altLang="pl-PL" sz="2400" dirty="0"/>
              <a:t>Działanie światłowodu opiera się na zjawisku całkowitego wewnętrznego odbicia światła na granicy dwóch ośrodków o dwóch różnych współczynnikach załamania światła</a:t>
            </a:r>
          </a:p>
          <a:p>
            <a:pPr eaLnBrk="1" hangingPunct="1"/>
            <a:endParaRPr lang="pl-PL" altLang="pl-PL" sz="2400" dirty="0"/>
          </a:p>
          <a:p>
            <a:pPr eaLnBrk="1" hangingPunct="1"/>
            <a:endParaRPr lang="pl-PL" altLang="pl-PL" sz="2400" dirty="0"/>
          </a:p>
          <a:p>
            <a:pPr eaLnBrk="1" hangingPunct="1"/>
            <a:endParaRPr lang="pl-PL" altLang="pl-PL" sz="2400" dirty="0"/>
          </a:p>
          <a:p>
            <a:pPr eaLnBrk="1" hangingPunct="1"/>
            <a:endParaRPr lang="pl-PL" altLang="pl-PL" sz="2400" dirty="0"/>
          </a:p>
          <a:p>
            <a:pPr eaLnBrk="1" hangingPunct="1"/>
            <a:endParaRPr lang="pl-PL" altLang="pl-PL" sz="2400" dirty="0"/>
          </a:p>
          <a:p>
            <a:pPr eaLnBrk="1" hangingPunct="1"/>
            <a:endParaRPr lang="pl-PL" altLang="pl-PL" sz="2400" dirty="0"/>
          </a:p>
          <a:p>
            <a:pPr eaLnBrk="1" hangingPunct="1"/>
            <a:r>
              <a:rPr lang="pl-PL" altLang="pl-PL" sz="2400" dirty="0"/>
              <a:t>Maksymalny kąt </a:t>
            </a:r>
            <a:r>
              <a:rPr lang="pl-PL" altLang="pl-PL" sz="2400" i="1" dirty="0">
                <a:sym typeface="Symbol" pitchFamily="18" charset="2"/>
              </a:rPr>
              <a:t></a:t>
            </a:r>
            <a:r>
              <a:rPr lang="pl-PL" altLang="pl-PL" sz="2400" dirty="0"/>
              <a:t> pod jakim zachodzi odbicie wyznacza się z zależności sin</a:t>
            </a:r>
            <a:r>
              <a:rPr lang="pl-PL" altLang="pl-PL" sz="2400" i="1" dirty="0">
                <a:sym typeface="Symbol" pitchFamily="18" charset="2"/>
              </a:rPr>
              <a:t></a:t>
            </a:r>
            <a:r>
              <a:rPr lang="pl-PL" altLang="pl-PL" sz="2400" i="1" dirty="0"/>
              <a:t> = </a:t>
            </a:r>
            <a:r>
              <a:rPr lang="pl-PL" altLang="pl-PL" sz="2400" dirty="0"/>
              <a:t>(</a:t>
            </a:r>
            <a:r>
              <a:rPr lang="pl-PL" altLang="pl-PL" sz="2400" i="1" dirty="0"/>
              <a:t>n</a:t>
            </a:r>
            <a:r>
              <a:rPr lang="pl-PL" altLang="pl-PL" sz="2400" baseline="-25000" dirty="0"/>
              <a:t>1</a:t>
            </a:r>
            <a:r>
              <a:rPr lang="pl-PL" altLang="pl-PL" sz="2400" dirty="0"/>
              <a:t>)</a:t>
            </a:r>
            <a:r>
              <a:rPr lang="pl-PL" altLang="pl-PL" sz="2400" baseline="30000" dirty="0"/>
              <a:t>2</a:t>
            </a:r>
            <a:r>
              <a:rPr lang="pl-PL" altLang="pl-PL" sz="2400" dirty="0"/>
              <a:t> + (</a:t>
            </a:r>
            <a:r>
              <a:rPr lang="pl-PL" altLang="pl-PL" sz="2400" i="1" dirty="0"/>
              <a:t>n</a:t>
            </a:r>
            <a:r>
              <a:rPr lang="pl-PL" altLang="pl-PL" sz="2400" baseline="-25000" dirty="0"/>
              <a:t>2</a:t>
            </a:r>
            <a:r>
              <a:rPr lang="pl-PL" altLang="pl-PL" sz="2400" dirty="0"/>
              <a:t>)</a:t>
            </a:r>
            <a:r>
              <a:rPr lang="pl-PL" altLang="pl-PL" sz="2400" baseline="30000" dirty="0"/>
              <a:t>2</a:t>
            </a:r>
            <a:r>
              <a:rPr lang="pl-PL" altLang="pl-PL" sz="2400" dirty="0"/>
              <a:t>, gdzie </a:t>
            </a:r>
            <a:r>
              <a:rPr lang="pl-PL" altLang="pl-PL" sz="2400" i="1" dirty="0"/>
              <a:t>n</a:t>
            </a:r>
            <a:r>
              <a:rPr lang="pl-PL" altLang="pl-PL" sz="2400" baseline="-25000" dirty="0"/>
              <a:t>1</a:t>
            </a:r>
            <a:r>
              <a:rPr lang="pl-PL" altLang="pl-PL" sz="2400" dirty="0"/>
              <a:t> to współczynnik załamania rdzenia, a </a:t>
            </a:r>
            <a:r>
              <a:rPr lang="pl-PL" altLang="pl-PL" sz="2400" i="1" dirty="0"/>
              <a:t>n</a:t>
            </a:r>
            <a:r>
              <a:rPr lang="pl-PL" altLang="pl-PL" sz="2400" baseline="-25000" dirty="0"/>
              <a:t>2</a:t>
            </a:r>
            <a:r>
              <a:rPr lang="pl-PL" altLang="pl-PL" sz="2400" dirty="0"/>
              <a:t> pokrycia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l-PL" altLang="pl-PL" sz="2400" dirty="0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880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044010"/>
              </p:ext>
            </p:extLst>
          </p:nvPr>
        </p:nvGraphicFramePr>
        <p:xfrm>
          <a:off x="971550" y="2852936"/>
          <a:ext cx="6737350" cy="211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r:id="rId3" imgW="7095744" imgH="2225040" progId="CorelDRAW.Graphic.9">
                  <p:embed/>
                </p:oleObj>
              </mc:Choice>
              <mc:Fallback>
                <p:oleObj r:id="rId3" imgW="7095744" imgH="2225040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852936"/>
                        <a:ext cx="6737350" cy="211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840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dirty="0"/>
              <a:t>Światłowód (4)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/>
            <a:r>
              <a:rPr lang="pl-PL" altLang="pl-PL" sz="2400"/>
              <a:t>Łącze ST</a:t>
            </a:r>
          </a:p>
          <a:p>
            <a:pPr eaLnBrk="1" hangingPunct="1"/>
            <a:endParaRPr lang="pl-PL" altLang="pl-PL" sz="2400"/>
          </a:p>
          <a:p>
            <a:pPr eaLnBrk="1" hangingPunct="1"/>
            <a:endParaRPr lang="pl-PL" altLang="pl-PL" sz="2400"/>
          </a:p>
          <a:p>
            <a:pPr eaLnBrk="1" hangingPunct="1"/>
            <a:endParaRPr lang="pl-PL" altLang="pl-PL" sz="2400"/>
          </a:p>
          <a:p>
            <a:pPr eaLnBrk="1" hangingPunct="1"/>
            <a:r>
              <a:rPr lang="pl-PL" altLang="pl-PL" sz="2400"/>
              <a:t>Łącze S.C.</a:t>
            </a:r>
          </a:p>
          <a:p>
            <a:pPr eaLnBrk="1" hangingPunct="1"/>
            <a:endParaRPr lang="pl-PL" altLang="pl-PL" sz="2400"/>
          </a:p>
          <a:p>
            <a:pPr eaLnBrk="1" hangingPunct="1"/>
            <a:endParaRPr lang="pl-PL" altLang="pl-PL" sz="2400"/>
          </a:p>
          <a:p>
            <a:pPr eaLnBrk="1" hangingPunct="1"/>
            <a:endParaRPr lang="pl-PL" altLang="pl-PL" sz="2400"/>
          </a:p>
          <a:p>
            <a:pPr eaLnBrk="1" hangingPunct="1"/>
            <a:r>
              <a:rPr lang="pl-PL" altLang="pl-PL" sz="2400"/>
              <a:t>Łącze LC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pic>
        <p:nvPicPr>
          <p:cNvPr id="87045" name="Picture 5" descr="lterm-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1484313"/>
            <a:ext cx="2159000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6" name="Picture 6" descr="lterm-S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3213100"/>
            <a:ext cx="21590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7" name="Picture 7" descr="lterm-l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5100638"/>
            <a:ext cx="2159000" cy="14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148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Historia (2)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476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Po raz pierwszy sygnał elektryczny wykorzystano do przesyłania informacji około </a:t>
            </a:r>
            <a:r>
              <a:rPr lang="pl-PL" altLang="pl-PL" sz="2400" b="1" dirty="0"/>
              <a:t>1830</a:t>
            </a:r>
            <a:endParaRPr lang="pl-PL" altLang="pl-PL" sz="2400" dirty="0"/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18 maja </a:t>
            </a:r>
            <a:r>
              <a:rPr lang="pl-PL" altLang="pl-PL" sz="2400" b="1" dirty="0"/>
              <a:t>1844</a:t>
            </a:r>
            <a:r>
              <a:rPr lang="pl-PL" altLang="pl-PL" sz="2400" dirty="0"/>
              <a:t> pierwsza linia telegraficzna połączyła Waszyngton z odległym o 60 km Baltimore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Pierwszy przekaz telefoniczny nastąpił 10 marca </a:t>
            </a:r>
            <a:r>
              <a:rPr lang="pl-PL" altLang="pl-PL" sz="2400" b="1" dirty="0"/>
              <a:t>1876</a:t>
            </a:r>
            <a:r>
              <a:rPr lang="pl-PL" altLang="pl-PL" sz="2400" dirty="0"/>
              <a:t> po szeregu wynalazków Bella i Edison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929063"/>
            <a:ext cx="4105275" cy="257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062538" y="6451600"/>
            <a:ext cx="2627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1400"/>
              <a:t>Linie telegraficzne w 1891 roku</a:t>
            </a:r>
          </a:p>
        </p:txBody>
      </p:sp>
      <p:pic>
        <p:nvPicPr>
          <p:cNvPr id="5122" name="Picture 2" descr="https://upload.wikimedia.org/wikipedia/commons/thumb/7/7d/Hughes_telegraph.jpg/320px-Hughes_telegrap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4005064"/>
            <a:ext cx="3334013" cy="250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189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Światłowód (5)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b="1" dirty="0"/>
              <a:t>Wielomodowy</a:t>
            </a:r>
            <a:r>
              <a:rPr lang="pl-PL" altLang="pl-PL" sz="2400" dirty="0"/>
              <a:t>. Długość fali świetlnej 850 </a:t>
            </a:r>
            <a:r>
              <a:rPr lang="pl-PL" altLang="pl-PL" sz="2400" dirty="0" err="1"/>
              <a:t>nm</a:t>
            </a:r>
            <a:r>
              <a:rPr lang="pl-PL" altLang="pl-PL" sz="2400" dirty="0"/>
              <a:t>, 1300 nm. Odległości między regeneratorami od 0,1 km do 10 km. Stosowany głównie w sieciach lokalnych</a:t>
            </a:r>
          </a:p>
          <a:p>
            <a:pPr eaLnBrk="1" hangingPunct="1"/>
            <a:r>
              <a:rPr lang="pl-PL" altLang="pl-PL" sz="2400" b="1" dirty="0" err="1"/>
              <a:t>Jednomodowy</a:t>
            </a:r>
            <a:r>
              <a:rPr lang="pl-PL" altLang="pl-PL" sz="2400" dirty="0"/>
              <a:t>. Długość fali świetlnej 1300 </a:t>
            </a:r>
            <a:r>
              <a:rPr lang="pl-PL" altLang="pl-PL" sz="2400" dirty="0" err="1"/>
              <a:t>nm</a:t>
            </a:r>
            <a:r>
              <a:rPr lang="pl-PL" altLang="pl-PL" sz="2400" dirty="0"/>
              <a:t>, 1550 nm. Odległości między regeneratorami od 10 km do kilku tysięcy km. Stosowany głównie w sieciach rozległych</a:t>
            </a:r>
          </a:p>
          <a:p>
            <a:pPr eaLnBrk="1" hangingPunct="1">
              <a:buFontTx/>
              <a:buNone/>
            </a:pPr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783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Światłowód</a:t>
            </a:r>
            <a:r>
              <a:rPr lang="pl-PL" altLang="pl-PL" sz="4000"/>
              <a:t> – zalety i wady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C"/>
            </a:pPr>
            <a:r>
              <a:rPr lang="pl-PL" altLang="pl-PL" sz="2400"/>
              <a:t>Duża prędkość transmisji</a:t>
            </a:r>
          </a:p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C"/>
            </a:pPr>
            <a:r>
              <a:rPr lang="pl-PL" altLang="pl-PL" sz="2400"/>
              <a:t>Odporność na zakłócenia</a:t>
            </a:r>
          </a:p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C"/>
            </a:pPr>
            <a:r>
              <a:rPr lang="pl-PL" altLang="pl-PL" sz="2400"/>
              <a:t>Wysokie bezpieczeństwo</a:t>
            </a:r>
          </a:p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C"/>
            </a:pPr>
            <a:endParaRPr lang="pl-PL" altLang="pl-PL" sz="2400"/>
          </a:p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D"/>
            </a:pPr>
            <a:r>
              <a:rPr lang="pl-PL" altLang="pl-PL" sz="2400"/>
              <a:t>Wysoka cena</a:t>
            </a:r>
          </a:p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D"/>
            </a:pPr>
            <a:r>
              <a:rPr lang="pl-PL" altLang="pl-PL" sz="2400"/>
              <a:t>Trudna instalacja</a:t>
            </a:r>
          </a:p>
          <a:p>
            <a:pPr eaLnBrk="1" hangingPunct="1">
              <a:buClr>
                <a:schemeClr val="tx1"/>
              </a:buClr>
              <a:buSzPct val="150000"/>
              <a:buFontTx/>
              <a:buNone/>
            </a:pPr>
            <a:endParaRPr lang="pl-PL" altLang="pl-PL" sz="240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915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2211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4394200" y="3001963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600">
                <a:cs typeface="Times New Roman" pitchFamily="18" charset="0"/>
              </a:rPr>
              <a:t>   </a:t>
            </a:r>
            <a:endParaRPr lang="pl-PL" altLang="pl-PL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0" y="4157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4394200" y="4881563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600">
                <a:cs typeface="Times New Roman" pitchFamily="18" charset="0"/>
              </a:rPr>
              <a:t>   </a:t>
            </a:r>
            <a:endParaRPr lang="pl-PL" alt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442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dirty="0"/>
              <a:t>Łącze radiowe - podział częstotliwości</a:t>
            </a:r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>
            <a:off x="685800" y="3659814"/>
            <a:ext cx="792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55301" name="Line 5"/>
          <p:cNvSpPr>
            <a:spLocks noChangeShapeType="1"/>
          </p:cNvSpPr>
          <p:nvPr/>
        </p:nvSpPr>
        <p:spPr bwMode="auto">
          <a:xfrm>
            <a:off x="990600" y="3659814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55302" name="Line 6"/>
          <p:cNvSpPr>
            <a:spLocks noChangeShapeType="1"/>
          </p:cNvSpPr>
          <p:nvPr/>
        </p:nvSpPr>
        <p:spPr bwMode="auto">
          <a:xfrm>
            <a:off x="3276600" y="3659814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>
            <a:off x="7848600" y="3659814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5562600" y="3659814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457200" y="4040814"/>
            <a:ext cx="1058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l-PL" altLang="pl-PL" sz="2000" dirty="0"/>
              <a:t>10</a:t>
            </a:r>
            <a:r>
              <a:rPr lang="en-US" altLang="pl-PL" sz="2000" dirty="0"/>
              <a:t> MHz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7315200" y="4040814"/>
            <a:ext cx="1044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l-PL" altLang="pl-PL" sz="2000" dirty="0"/>
              <a:t>1</a:t>
            </a:r>
            <a:r>
              <a:rPr lang="en-US" altLang="pl-PL" sz="2000" dirty="0"/>
              <a:t>0 GHz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5105400" y="4040814"/>
            <a:ext cx="903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l-PL" altLang="pl-PL" sz="2000"/>
              <a:t>1</a:t>
            </a:r>
            <a:r>
              <a:rPr lang="en-US" altLang="pl-PL" sz="2000"/>
              <a:t> GHz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2819400" y="4040814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l-PL" altLang="pl-PL" sz="2000"/>
              <a:t>1</a:t>
            </a:r>
            <a:r>
              <a:rPr lang="en-US" altLang="pl-PL" sz="2000"/>
              <a:t>00 MHz</a:t>
            </a:r>
          </a:p>
        </p:txBody>
      </p:sp>
      <p:pic>
        <p:nvPicPr>
          <p:cNvPr id="55309" name="Picture 13" descr="HH0149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88" y="1808293"/>
            <a:ext cx="11430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10" name="AutoShape 14"/>
          <p:cNvSpPr>
            <a:spLocks noChangeArrowheads="1"/>
          </p:cNvSpPr>
          <p:nvPr/>
        </p:nvSpPr>
        <p:spPr bwMode="auto">
          <a:xfrm>
            <a:off x="3318520" y="3088314"/>
            <a:ext cx="5334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2123728" y="2164032"/>
            <a:ext cx="35893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l-PL" altLang="pl-PL" sz="2000" i="1" dirty="0"/>
              <a:t>Telewizja cyfrowa DVB-T</a:t>
            </a:r>
            <a:r>
              <a:rPr lang="en-US" altLang="pl-PL" sz="2000" i="1" dirty="0"/>
              <a:t> </a:t>
            </a:r>
            <a:br>
              <a:rPr lang="pl-PL" altLang="pl-PL" sz="2000" i="1" dirty="0"/>
            </a:br>
            <a:r>
              <a:rPr lang="en-US" altLang="pl-PL" sz="2000" dirty="0"/>
              <a:t>174</a:t>
            </a:r>
            <a:r>
              <a:rPr lang="pl-PL" altLang="pl-PL" sz="2000" dirty="0"/>
              <a:t>-</a:t>
            </a:r>
            <a:r>
              <a:rPr lang="en-US" altLang="pl-PL" sz="2000" dirty="0"/>
              <a:t>2</a:t>
            </a:r>
            <a:r>
              <a:rPr lang="pl-PL" altLang="pl-PL" sz="2000" dirty="0"/>
              <a:t>30</a:t>
            </a:r>
            <a:r>
              <a:rPr lang="en-US" altLang="pl-PL" sz="2000" dirty="0"/>
              <a:t> MHz</a:t>
            </a:r>
            <a:r>
              <a:rPr lang="pl-PL" altLang="pl-PL" sz="2000" dirty="0"/>
              <a:t>,  </a:t>
            </a:r>
            <a:r>
              <a:rPr lang="en-US" altLang="pl-PL" sz="2000" dirty="0"/>
              <a:t>470</a:t>
            </a:r>
            <a:r>
              <a:rPr lang="pl-PL" altLang="pl-PL" sz="2000" dirty="0"/>
              <a:t>-</a:t>
            </a:r>
            <a:r>
              <a:rPr lang="en-US" altLang="pl-PL" sz="2000" dirty="0"/>
              <a:t>86</a:t>
            </a:r>
            <a:r>
              <a:rPr lang="pl-PL" altLang="pl-PL" sz="2000" dirty="0"/>
              <a:t>2</a:t>
            </a:r>
            <a:r>
              <a:rPr lang="en-US" altLang="pl-PL" sz="2000" dirty="0"/>
              <a:t> MHz</a:t>
            </a:r>
          </a:p>
        </p:txBody>
      </p:sp>
      <p:sp>
        <p:nvSpPr>
          <p:cNvPr id="55312" name="AutoShape 16"/>
          <p:cNvSpPr>
            <a:spLocks noChangeArrowheads="1"/>
          </p:cNvSpPr>
          <p:nvPr/>
        </p:nvSpPr>
        <p:spPr bwMode="auto">
          <a:xfrm>
            <a:off x="4643438" y="3088314"/>
            <a:ext cx="5334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3563938" y="3086727"/>
            <a:ext cx="144026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pic>
        <p:nvPicPr>
          <p:cNvPr id="55314" name="Picture 18" descr="j021256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4843709"/>
            <a:ext cx="9906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1763713" y="4888539"/>
            <a:ext cx="20335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l-PL" altLang="pl-PL" sz="2000" i="1" dirty="0"/>
              <a:t>Radio UKF (FM)</a:t>
            </a:r>
            <a:endParaRPr lang="en-US" altLang="pl-PL" sz="2000" i="1" dirty="0"/>
          </a:p>
          <a:p>
            <a:pPr>
              <a:buFontTx/>
              <a:buChar char="•"/>
            </a:pPr>
            <a:r>
              <a:rPr lang="en-US" altLang="pl-PL" sz="2000" dirty="0"/>
              <a:t> 88 to 108 MHz</a:t>
            </a:r>
          </a:p>
        </p:txBody>
      </p:sp>
      <p:sp>
        <p:nvSpPr>
          <p:cNvPr id="55316" name="AutoShape 20"/>
          <p:cNvSpPr>
            <a:spLocks noChangeArrowheads="1"/>
          </p:cNvSpPr>
          <p:nvPr/>
        </p:nvSpPr>
        <p:spPr bwMode="auto">
          <a:xfrm>
            <a:off x="2954338" y="4510714"/>
            <a:ext cx="609600" cy="3048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55317" name="Text Box 21"/>
          <p:cNvSpPr txBox="1">
            <a:spLocks noChangeArrowheads="1"/>
          </p:cNvSpPr>
          <p:nvPr/>
        </p:nvSpPr>
        <p:spPr bwMode="auto">
          <a:xfrm>
            <a:off x="4859338" y="4888539"/>
            <a:ext cx="259930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l-PL" altLang="pl-PL" sz="2000" i="1" dirty="0"/>
              <a:t>Telefonia komórkowa</a:t>
            </a:r>
            <a:endParaRPr lang="en-US" altLang="pl-PL" sz="2000" i="1" dirty="0"/>
          </a:p>
          <a:p>
            <a:pPr>
              <a:buFontTx/>
              <a:buChar char="•"/>
            </a:pPr>
            <a:r>
              <a:rPr lang="en-US" altLang="pl-PL" sz="2000" dirty="0"/>
              <a:t> 900 MHz</a:t>
            </a:r>
            <a:r>
              <a:rPr lang="pl-PL" altLang="pl-PL" sz="2000" dirty="0"/>
              <a:t>, 1,8 GHz</a:t>
            </a:r>
            <a:endParaRPr lang="en-US" altLang="pl-PL" sz="2000" dirty="0"/>
          </a:p>
        </p:txBody>
      </p:sp>
      <p:sp>
        <p:nvSpPr>
          <p:cNvPr id="55318" name="AutoShape 22"/>
          <p:cNvSpPr>
            <a:spLocks noChangeArrowheads="1"/>
          </p:cNvSpPr>
          <p:nvPr/>
        </p:nvSpPr>
        <p:spPr bwMode="auto">
          <a:xfrm>
            <a:off x="5762625" y="4498014"/>
            <a:ext cx="609600" cy="3048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pic>
        <p:nvPicPr>
          <p:cNvPr id="55319" name="Picture 2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485854"/>
            <a:ext cx="6858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320" name="AutoShape 24"/>
          <p:cNvSpPr>
            <a:spLocks noChangeArrowheads="1"/>
          </p:cNvSpPr>
          <p:nvPr/>
        </p:nvSpPr>
        <p:spPr bwMode="auto">
          <a:xfrm>
            <a:off x="5148263" y="4498014"/>
            <a:ext cx="609600" cy="3048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55321" name="Line 25"/>
          <p:cNvSpPr>
            <a:spLocks noChangeShapeType="1"/>
          </p:cNvSpPr>
          <p:nvPr/>
        </p:nvSpPr>
        <p:spPr bwMode="auto">
          <a:xfrm>
            <a:off x="5292725" y="4815514"/>
            <a:ext cx="936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55322" name="AutoShape 26"/>
          <p:cNvSpPr>
            <a:spLocks noChangeArrowheads="1"/>
          </p:cNvSpPr>
          <p:nvPr/>
        </p:nvSpPr>
        <p:spPr bwMode="auto">
          <a:xfrm>
            <a:off x="6013450" y="3088314"/>
            <a:ext cx="5334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55323" name="AutoShape 27"/>
          <p:cNvSpPr>
            <a:spLocks noChangeArrowheads="1"/>
          </p:cNvSpPr>
          <p:nvPr/>
        </p:nvSpPr>
        <p:spPr bwMode="auto">
          <a:xfrm>
            <a:off x="6775450" y="3088314"/>
            <a:ext cx="5334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pic>
        <p:nvPicPr>
          <p:cNvPr id="55324" name="Picture 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1359750"/>
            <a:ext cx="914400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325" name="Text Box 29"/>
          <p:cNvSpPr txBox="1">
            <a:spLocks noChangeArrowheads="1"/>
          </p:cNvSpPr>
          <p:nvPr/>
        </p:nvSpPr>
        <p:spPr bwMode="auto">
          <a:xfrm>
            <a:off x="5940425" y="2080252"/>
            <a:ext cx="30654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pl-PL" altLang="pl-PL" sz="2000" i="1" dirty="0" err="1"/>
              <a:t>WiFi</a:t>
            </a:r>
            <a:r>
              <a:rPr lang="pl-PL" altLang="pl-PL" sz="2000" i="1" dirty="0"/>
              <a:t>:</a:t>
            </a:r>
            <a:r>
              <a:rPr lang="en-US" altLang="pl-PL" sz="2000" i="1" dirty="0"/>
              <a:t> IEEE 802.11</a:t>
            </a:r>
            <a:r>
              <a:rPr lang="pl-PL" altLang="pl-PL" sz="2000" i="1" dirty="0"/>
              <a:t> </a:t>
            </a:r>
            <a:br>
              <a:rPr lang="pl-PL" altLang="pl-PL" sz="2000" i="1" dirty="0"/>
            </a:br>
            <a:r>
              <a:rPr lang="pl-PL" altLang="pl-PL" sz="2000" dirty="0"/>
              <a:t>2.4</a:t>
            </a:r>
            <a:r>
              <a:rPr lang="en-US" altLang="pl-PL" sz="2000" dirty="0"/>
              <a:t> GHz</a:t>
            </a:r>
            <a:r>
              <a:rPr lang="pl-PL" altLang="pl-PL" sz="2000" dirty="0"/>
              <a:t>,</a:t>
            </a:r>
            <a:r>
              <a:rPr lang="en-US" altLang="pl-PL" sz="2000" dirty="0"/>
              <a:t> 5 GHz</a:t>
            </a:r>
            <a:r>
              <a:rPr lang="pl-PL" altLang="pl-PL" sz="2000" dirty="0"/>
              <a:t>, 6 GHz</a:t>
            </a:r>
            <a:endParaRPr lang="en-US" altLang="pl-PL" sz="2000" dirty="0"/>
          </a:p>
        </p:txBody>
      </p:sp>
      <p:sp>
        <p:nvSpPr>
          <p:cNvPr id="55326" name="Line 30"/>
          <p:cNvSpPr>
            <a:spLocks noChangeShapeType="1"/>
          </p:cNvSpPr>
          <p:nvPr/>
        </p:nvSpPr>
        <p:spPr bwMode="auto">
          <a:xfrm>
            <a:off x="6156325" y="3088314"/>
            <a:ext cx="10080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0162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Łącze radiowe – zalety i wady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C"/>
            </a:pPr>
            <a:r>
              <a:rPr lang="pl-PL" altLang="pl-PL" sz="2400" dirty="0"/>
              <a:t>Obsługa użytkowników mobilnych</a:t>
            </a:r>
          </a:p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C"/>
            </a:pPr>
            <a:r>
              <a:rPr lang="pl-PL" altLang="pl-PL" sz="2400" dirty="0"/>
              <a:t>Możliwość stosowania w miejscach gdzie nie da się wybudować infrastruktury kablowej</a:t>
            </a:r>
          </a:p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C"/>
            </a:pPr>
            <a:endParaRPr lang="pl-PL" altLang="pl-PL" sz="2400" dirty="0"/>
          </a:p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D"/>
            </a:pPr>
            <a:r>
              <a:rPr lang="pl-PL" altLang="pl-PL" sz="2400" dirty="0"/>
              <a:t>Koszt urządzeń czasami większy niż urządzeń dla kabli miedzianych</a:t>
            </a:r>
          </a:p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D"/>
            </a:pPr>
            <a:r>
              <a:rPr lang="pl-PL" altLang="pl-PL" sz="2400" dirty="0"/>
              <a:t>Niska przepustowość</a:t>
            </a:r>
          </a:p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D"/>
            </a:pPr>
            <a:r>
              <a:rPr lang="pl-PL" altLang="pl-PL" sz="2400" dirty="0"/>
              <a:t>Łatwość podsłuchu</a:t>
            </a:r>
          </a:p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D"/>
            </a:pPr>
            <a:r>
              <a:rPr lang="pl-PL" altLang="pl-PL" sz="2400" dirty="0"/>
              <a:t>Mało odporne na zakłócenia</a:t>
            </a:r>
          </a:p>
          <a:p>
            <a:pPr eaLnBrk="1" hangingPunct="1">
              <a:buSzPct val="150000"/>
              <a:buFontTx/>
              <a:buNone/>
            </a:pPr>
            <a:endParaRPr lang="pl-PL" altLang="pl-PL" sz="2400" dirty="0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915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2211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4394200" y="3001963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600">
                <a:cs typeface="Times New Roman" pitchFamily="18" charset="0"/>
              </a:rPr>
              <a:t>   </a:t>
            </a:r>
            <a:endParaRPr lang="pl-PL" altLang="pl-PL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0" y="4157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4394200" y="4881563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600">
                <a:cs typeface="Times New Roman" pitchFamily="18" charset="0"/>
              </a:rPr>
              <a:t>   </a:t>
            </a:r>
            <a:endParaRPr lang="pl-PL" alt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266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Wprowadzenie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Pojęcia związane z transmisją danych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Kodowanie informacji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Niezawodność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Media transmisyjne</a:t>
            </a:r>
          </a:p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Okablowanie strukturalne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44646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/>
              <a:t>Koncepcja okablowania strukturalnego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/>
            <a:r>
              <a:rPr lang="pl-PL" altLang="pl-PL" sz="2400"/>
              <a:t>Prowadzenie medium sieciowego w budynku, aby z </a:t>
            </a:r>
            <a:r>
              <a:rPr lang="pl-PL" altLang="pl-PL" sz="2400" b="1"/>
              <a:t>każdego</a:t>
            </a:r>
            <a:r>
              <a:rPr lang="pl-PL" altLang="pl-PL" sz="2400"/>
              <a:t> wyznaczonego </a:t>
            </a:r>
            <a:r>
              <a:rPr lang="pl-PL" altLang="pl-PL" sz="2400" b="1"/>
              <a:t>punktu</a:t>
            </a:r>
            <a:r>
              <a:rPr lang="pl-PL" altLang="pl-PL" sz="2400"/>
              <a:t> był dostęp do usług teleinformatycznych oraz dedykowanej sieci zasilającej</a:t>
            </a:r>
          </a:p>
          <a:p>
            <a:pPr eaLnBrk="1" hangingPunct="1"/>
            <a:r>
              <a:rPr lang="pl-PL" altLang="pl-PL" sz="2400"/>
              <a:t>Wymaga to instalacji gniazd w regularnych odstępach </a:t>
            </a:r>
            <a:r>
              <a:rPr lang="pl-PL" altLang="pl-PL" sz="2400" b="1"/>
              <a:t>w całym obiekcie</a:t>
            </a:r>
          </a:p>
          <a:p>
            <a:pPr eaLnBrk="1" hangingPunct="1"/>
            <a:r>
              <a:rPr lang="pl-PL" altLang="pl-PL" sz="2400"/>
              <a:t>Liczba punktów abonenckich powinna </a:t>
            </a:r>
            <a:r>
              <a:rPr lang="pl-PL" altLang="pl-PL" sz="2400" b="1"/>
              <a:t>przekraczać</a:t>
            </a:r>
            <a:r>
              <a:rPr lang="pl-PL" altLang="pl-PL" sz="2400"/>
              <a:t> rzeczywiste potrzeby</a:t>
            </a:r>
          </a:p>
          <a:p>
            <a:pPr eaLnBrk="1" hangingPunct="1"/>
            <a:r>
              <a:rPr lang="pl-PL" altLang="pl-PL" sz="2400"/>
              <a:t>Zakłada się, że powinno się umieścić jeden punkt abonencki na </a:t>
            </a:r>
            <a:r>
              <a:rPr lang="pl-PL" altLang="pl-PL" sz="2400" b="1"/>
              <a:t>każde 10 m</a:t>
            </a:r>
            <a:r>
              <a:rPr lang="pl-PL" altLang="pl-PL" sz="2400" b="1" baseline="30000"/>
              <a:t>2</a:t>
            </a:r>
            <a:r>
              <a:rPr lang="pl-PL" altLang="pl-PL" sz="2400"/>
              <a:t> powierzchni biurowej</a:t>
            </a:r>
          </a:p>
          <a:p>
            <a:pPr eaLnBrk="1" hangingPunct="1"/>
            <a:r>
              <a:rPr lang="pl-PL" altLang="pl-PL" sz="2400"/>
              <a:t>Pozwala to </a:t>
            </a:r>
            <a:r>
              <a:rPr lang="pl-PL" altLang="pl-PL" sz="2400" b="1"/>
              <a:t>przesunąć</a:t>
            </a:r>
            <a:r>
              <a:rPr lang="pl-PL" altLang="pl-PL" sz="2400"/>
              <a:t> dowolne stanowisko pracy do wybranego miejsca w budynku i zapewnić jego </a:t>
            </a:r>
            <a:r>
              <a:rPr lang="pl-PL" altLang="pl-PL" sz="2400" b="1"/>
              <a:t>podłączenie</a:t>
            </a:r>
            <a:r>
              <a:rPr lang="pl-PL" altLang="pl-PL" sz="2400"/>
              <a:t> do każdego systemu teleinformatycznego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018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/>
              <a:t>Elementy systemu okablowania strukturalnego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Założenia projektowe systemu</a:t>
            </a:r>
          </a:p>
          <a:p>
            <a:pPr eaLnBrk="1" hangingPunct="1"/>
            <a:r>
              <a:rPr lang="pl-PL" altLang="pl-PL" sz="2400" dirty="0"/>
              <a:t>Okablowanie poziome</a:t>
            </a:r>
          </a:p>
          <a:p>
            <a:pPr eaLnBrk="1" hangingPunct="1"/>
            <a:r>
              <a:rPr lang="pl-PL" altLang="pl-PL" sz="2400" dirty="0"/>
              <a:t>Gniazda abonenckie </a:t>
            </a:r>
          </a:p>
          <a:p>
            <a:pPr eaLnBrk="1" hangingPunct="1"/>
            <a:r>
              <a:rPr lang="pl-PL" altLang="pl-PL" sz="2400" dirty="0"/>
              <a:t>Punkty rozdzielcze </a:t>
            </a:r>
          </a:p>
          <a:p>
            <a:pPr eaLnBrk="1" hangingPunct="1"/>
            <a:r>
              <a:rPr lang="pl-PL" altLang="pl-PL" sz="2400" dirty="0"/>
              <a:t>Połączenia systemowe oraz terminalowe</a:t>
            </a:r>
          </a:p>
          <a:p>
            <a:pPr eaLnBrk="1" hangingPunct="1"/>
            <a:r>
              <a:rPr lang="pl-PL" altLang="pl-PL" sz="2400" dirty="0"/>
              <a:t>Okablowanie pionowe</a:t>
            </a:r>
          </a:p>
          <a:p>
            <a:pPr eaLnBrk="1" hangingPunct="1"/>
            <a:r>
              <a:rPr lang="pl-PL" altLang="pl-PL" sz="2400" dirty="0"/>
              <a:t>Połączenia telekomunikacyjne budynków</a:t>
            </a:r>
          </a:p>
          <a:p>
            <a:pPr eaLnBrk="1" hangingPunct="1"/>
            <a:endParaRPr lang="pl-PL" altLang="pl-PL" sz="2400" dirty="0"/>
          </a:p>
          <a:p>
            <a:pPr eaLnBrk="1" hangingPunct="1"/>
            <a:endParaRPr lang="pl-PL" altLang="pl-PL" sz="28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21248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Okablowanie poziome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z="2400" dirty="0"/>
              <a:t>Okablowanie poziome </a:t>
            </a:r>
            <a:r>
              <a:rPr lang="pl-PL" sz="2400" b="1" dirty="0"/>
              <a:t>łączy punkt abonencki</a:t>
            </a:r>
            <a:r>
              <a:rPr lang="pl-PL" sz="2400" dirty="0"/>
              <a:t> (gniazdko) z </a:t>
            </a:r>
            <a:r>
              <a:rPr lang="pl-PL" sz="2400" b="1" dirty="0"/>
              <a:t>panelem </a:t>
            </a:r>
            <a:r>
              <a:rPr lang="pl-PL" sz="2400" b="1" dirty="0" err="1"/>
              <a:t>krosowniczym</a:t>
            </a:r>
            <a:r>
              <a:rPr lang="pl-PL" sz="2400" dirty="0"/>
              <a:t> w szafie (punkt dystrybucyjny)</a:t>
            </a:r>
          </a:p>
          <a:p>
            <a:pPr>
              <a:lnSpc>
                <a:spcPct val="90000"/>
              </a:lnSpc>
            </a:pPr>
            <a:r>
              <a:rPr lang="pl-PL" sz="2400" dirty="0"/>
              <a:t>Standardowym nośnikiem sygnałów w okablowaniu poziomym jest </a:t>
            </a:r>
            <a:r>
              <a:rPr lang="pl-PL" sz="2400" b="1" dirty="0"/>
              <a:t>skrętka</a:t>
            </a:r>
            <a:r>
              <a:rPr lang="pl-PL" sz="2400" dirty="0"/>
              <a:t> czteroparowa miedziana </a:t>
            </a:r>
            <a:r>
              <a:rPr lang="pl-PL" sz="2400" b="1" dirty="0"/>
              <a:t>kategorii 6</a:t>
            </a:r>
            <a:r>
              <a:rPr lang="pl-PL" sz="2400" dirty="0"/>
              <a:t> lub wyższej kategorii</a:t>
            </a:r>
          </a:p>
          <a:p>
            <a:pPr>
              <a:lnSpc>
                <a:spcPct val="90000"/>
              </a:lnSpc>
            </a:pPr>
            <a:r>
              <a:rPr lang="pl-PL" sz="2400" dirty="0"/>
              <a:t>Poza tym można stosować kabel </a:t>
            </a:r>
            <a:r>
              <a:rPr lang="pl-PL" sz="2400" b="1" dirty="0"/>
              <a:t>światłowodowy</a:t>
            </a:r>
            <a:r>
              <a:rPr lang="pl-PL" sz="2400" dirty="0"/>
              <a:t> wielomodowy i </a:t>
            </a:r>
            <a:r>
              <a:rPr lang="pl-PL" sz="2400" dirty="0" err="1"/>
              <a:t>jednomodowy</a:t>
            </a:r>
            <a:endParaRPr lang="pl-PL" sz="2400" dirty="0"/>
          </a:p>
          <a:p>
            <a:pPr>
              <a:lnSpc>
                <a:spcPct val="90000"/>
              </a:lnSpc>
            </a:pPr>
            <a:r>
              <a:rPr lang="pl-PL" sz="2400" dirty="0"/>
              <a:t>Okablowanie poziome może być prowadzone na </a:t>
            </a:r>
            <a:r>
              <a:rPr lang="pl-PL" sz="2400" b="1" dirty="0"/>
              <a:t>wiele sposobów</a:t>
            </a:r>
            <a:r>
              <a:rPr lang="pl-PL" sz="2400" dirty="0"/>
              <a:t> w zależności od wymagań użytkownika i ograniczeń</a:t>
            </a:r>
          </a:p>
          <a:p>
            <a:pPr>
              <a:lnSpc>
                <a:spcPct val="90000"/>
              </a:lnSpc>
            </a:pPr>
            <a:r>
              <a:rPr lang="pl-PL" sz="2400" dirty="0"/>
              <a:t>Okablowanie poziome jest instalowane </a:t>
            </a:r>
            <a:r>
              <a:rPr lang="pl-PL" sz="2400" b="1" dirty="0"/>
              <a:t>na stałe</a:t>
            </a:r>
            <a:r>
              <a:rPr lang="pl-PL" sz="2400" dirty="0"/>
              <a:t>, zmiany w tym okablowaniu dokonywane są rzadko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55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000"/>
              <a:t>Zalecane długości okablowania poziomego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2400"/>
              <a:t>Zgodnie ze standardem Ethernet maksymalna długość kabla skrętka wynosi </a:t>
            </a:r>
            <a:r>
              <a:rPr lang="pl-PL" sz="2400" b="1"/>
              <a:t>100 m</a:t>
            </a:r>
          </a:p>
          <a:p>
            <a:r>
              <a:rPr lang="pl-PL" sz="2400"/>
              <a:t>Tą długość należy </a:t>
            </a:r>
            <a:r>
              <a:rPr lang="pl-PL" sz="2400" b="1"/>
              <a:t>podzielić na</a:t>
            </a:r>
            <a:r>
              <a:rPr lang="pl-PL" sz="2400"/>
              <a:t> kabel przyłączeniowy, okablowanie poziome oraz kabel krosowy</a:t>
            </a:r>
          </a:p>
        </p:txBody>
      </p:sp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789363"/>
            <a:ext cx="7916862" cy="248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366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Sekwencja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l-PL" sz="2400" dirty="0"/>
              <a:t>Sekwencja wyznacza </a:t>
            </a:r>
            <a:r>
              <a:rPr lang="pl-PL" sz="2400" b="1" dirty="0"/>
              <a:t>porządek</a:t>
            </a:r>
            <a:r>
              <a:rPr lang="pl-PL" sz="2400" dirty="0"/>
              <a:t>, w jakim żyły kabla skrętka są podłączane do odpowiednich </a:t>
            </a:r>
            <a:r>
              <a:rPr lang="pl-PL" sz="2400" dirty="0" err="1"/>
              <a:t>pinów</a:t>
            </a:r>
            <a:r>
              <a:rPr lang="pl-PL" sz="2400" dirty="0"/>
              <a:t> (zacisków) modularnych wtyczki lub złącza</a:t>
            </a:r>
          </a:p>
          <a:p>
            <a:r>
              <a:rPr lang="pl-PL" sz="2400" dirty="0"/>
              <a:t>Wyróżniamy następujące rodzaje sekwencji: </a:t>
            </a:r>
            <a:r>
              <a:rPr lang="en-US" sz="2400" b="1" dirty="0"/>
              <a:t>TIA/EIA</a:t>
            </a:r>
            <a:r>
              <a:rPr lang="pl-PL" sz="2400" b="1" dirty="0"/>
              <a:t>-</a:t>
            </a:r>
            <a:r>
              <a:rPr lang="en-US" sz="2400" b="1" dirty="0"/>
              <a:t>568</a:t>
            </a:r>
            <a:r>
              <a:rPr lang="pl-PL" sz="2400" b="1" dirty="0"/>
              <a:t>-</a:t>
            </a:r>
            <a:r>
              <a:rPr lang="en-US" sz="2400" b="1" dirty="0"/>
              <a:t>B</a:t>
            </a:r>
            <a:r>
              <a:rPr lang="en-US" sz="2400" dirty="0"/>
              <a:t> </a:t>
            </a:r>
            <a:r>
              <a:rPr lang="pl-PL" sz="2400" dirty="0"/>
              <a:t>oraz </a:t>
            </a:r>
            <a:r>
              <a:rPr lang="en-US" sz="2400" b="1" dirty="0"/>
              <a:t>TIA/EIA</a:t>
            </a:r>
            <a:r>
              <a:rPr lang="pl-PL" sz="2400" b="1" dirty="0"/>
              <a:t>-</a:t>
            </a:r>
            <a:r>
              <a:rPr lang="en-US" sz="2400" b="1" dirty="0"/>
              <a:t>568</a:t>
            </a:r>
            <a:r>
              <a:rPr lang="pl-PL" sz="2400" b="1" dirty="0"/>
              <a:t>-A</a:t>
            </a:r>
          </a:p>
          <a:p>
            <a:r>
              <a:rPr lang="pl-PL" sz="2400" dirty="0"/>
              <a:t> W niektórych przypadkach niezbędne jest wykonanie </a:t>
            </a:r>
            <a:r>
              <a:rPr lang="pl-PL" sz="2400" b="1" dirty="0" err="1"/>
              <a:t>skrosowanego</a:t>
            </a:r>
            <a:r>
              <a:rPr lang="pl-PL" sz="2400" dirty="0"/>
              <a:t> kabla, w którym odpowiednie żyły kabla są zamienione po obu stronach kabla (np. w celu połączenia ze sobą bezpośrednio dwóch komputerów)</a:t>
            </a:r>
          </a:p>
          <a:p>
            <a:endParaRPr lang="pl-PL" sz="2400" dirty="0"/>
          </a:p>
          <a:p>
            <a:r>
              <a:rPr lang="pl-PL" sz="2400" b="1" i="1" dirty="0">
                <a:solidFill>
                  <a:schemeClr val="bg1">
                    <a:lumMod val="50000"/>
                  </a:schemeClr>
                </a:solidFill>
              </a:rPr>
              <a:t>Więcej informacji na temat okablowania strukturalnego na wykładzie o projektowaniu sieci 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977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Historia (3)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059488" cy="49974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W </a:t>
            </a:r>
            <a:r>
              <a:rPr lang="pl-PL" altLang="pl-PL" sz="2400" b="1" dirty="0"/>
              <a:t>XX wieku</a:t>
            </a:r>
            <a:r>
              <a:rPr lang="pl-PL" altLang="pl-PL" sz="2400" dirty="0"/>
              <a:t> nastąpił gwałtowny rozwój technik transmisji danych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Zaczęto wykorzystywać </a:t>
            </a:r>
            <a:r>
              <a:rPr lang="pl-PL" altLang="pl-PL" sz="2400" b="1" dirty="0"/>
              <a:t>nowe media</a:t>
            </a:r>
            <a:r>
              <a:rPr lang="pl-PL" altLang="pl-PL" sz="2400" dirty="0"/>
              <a:t> do transmisji: światłowód, łącza radiowe, łącza satelitarne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Jednocześnie </a:t>
            </a:r>
            <a:r>
              <a:rPr lang="pl-PL" altLang="pl-PL" sz="2400" b="1" dirty="0"/>
              <a:t>doskonalono</a:t>
            </a:r>
            <a:r>
              <a:rPr lang="pl-PL" altLang="pl-PL" sz="2400" dirty="0"/>
              <a:t> łącza elektryczne, a także sposoby kodowania i kompresji danych, co umożliwiło znaczne zwiększenie przepustowości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Obecnie najszybciej rozwijają się </a:t>
            </a:r>
            <a:r>
              <a:rPr lang="pl-PL" altLang="pl-PL" sz="2400" b="1" dirty="0"/>
              <a:t>bezprzewodowe</a:t>
            </a:r>
            <a:r>
              <a:rPr lang="pl-PL" altLang="pl-PL" sz="2400" dirty="0"/>
              <a:t> sposoby transmisji danych</a:t>
            </a:r>
          </a:p>
        </p:txBody>
      </p:sp>
      <p:pic>
        <p:nvPicPr>
          <p:cNvPr id="4098" name="Picture 2" descr="https://upload.wikimedia.org/wikipedia/commons/thumb/8/8a/Sony_Ericsson_K800i_Silver_2.jpg/292px-Sony_Ericsson_K800i_Silver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88" y="404664"/>
            <a:ext cx="27813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upload.wikimedia.org/wikipedia/commons/thumb/8/85/Cell-Tower.jpg/169px-Cell-Tow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212976"/>
            <a:ext cx="2088232" cy="296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436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Wprowadzenie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Pojęcia związane z transmisją danych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Kodowanie informacji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Niezawodność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Media transmisyjne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Okablowanie strukturalne</a:t>
            </a:r>
          </a:p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Podsumowanie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44646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Podsumowanie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altLang="pl-PL" sz="2400" dirty="0"/>
              <a:t>W sieciach komputerowych dane są przesyłane prawie wyłącznie w postaci </a:t>
            </a:r>
            <a:r>
              <a:rPr lang="pl-PL" altLang="pl-PL" sz="2400" b="1" dirty="0"/>
              <a:t>cyfrowej</a:t>
            </a:r>
            <a:endParaRPr lang="pl-PL" altLang="pl-PL" sz="2400" dirty="0"/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Obecnie najszybciej rozwija się transmisja </a:t>
            </a:r>
            <a:r>
              <a:rPr lang="pl-PL" altLang="pl-PL" sz="2400" b="1" dirty="0"/>
              <a:t>bezprzewodowa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Poszczególne rodzaje mediów transmisyjnych </a:t>
            </a:r>
            <a:r>
              <a:rPr lang="pl-PL" altLang="pl-PL" sz="2400" b="1" dirty="0"/>
              <a:t>charakteryzują się różną:</a:t>
            </a:r>
            <a:r>
              <a:rPr lang="pl-PL" altLang="pl-PL" sz="2400" dirty="0"/>
              <a:t> prędkością, ceną, zasięgiem i bezpieczeństwem 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/>
              <a:t>Zwiększanie prędkości transmisji</a:t>
            </a:r>
            <a:r>
              <a:rPr lang="pl-PL" altLang="pl-PL" sz="2400" dirty="0"/>
              <a:t> w mediach transmisyjnych wymaga opracowywania bardziej </a:t>
            </a:r>
            <a:r>
              <a:rPr lang="pl-PL" altLang="pl-PL" sz="2400" b="1" dirty="0"/>
              <a:t>efektywnych sposobów modulacji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W sieciach LAN dla realizacji warstwy fizycznej zazwyczaj jest stosowane </a:t>
            </a:r>
            <a:r>
              <a:rPr lang="pl-PL" altLang="pl-PL" sz="2400" b="1" dirty="0"/>
              <a:t>okablowanie strukturalne</a:t>
            </a:r>
          </a:p>
          <a:p>
            <a:pPr eaLnBrk="1" hangingPunct="1">
              <a:lnSpc>
                <a:spcPct val="90000"/>
              </a:lnSpc>
            </a:pPr>
            <a:endParaRPr lang="pl-PL" altLang="pl-PL" sz="2400" b="1" dirty="0"/>
          </a:p>
          <a:p>
            <a:pPr marL="0" indent="0" algn="ctr">
              <a:lnSpc>
                <a:spcPct val="90000"/>
              </a:lnSpc>
              <a:buNone/>
            </a:pPr>
            <a:r>
              <a:rPr lang="pl-PL" altLang="pl-PL" sz="2400" b="1" dirty="0">
                <a:solidFill>
                  <a:srgbClr val="FF0000"/>
                </a:solidFill>
              </a:rPr>
              <a:t>Następny wykład: Ethernet</a:t>
            </a:r>
          </a:p>
          <a:p>
            <a:pPr eaLnBrk="1" hangingPunct="1">
              <a:lnSpc>
                <a:spcPct val="90000"/>
              </a:lnSpc>
            </a:pPr>
            <a:endParaRPr lang="pl-PL" altLang="pl-PL" sz="2400" b="1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pl-PL" altLang="pl-PL" sz="2400" b="1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945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Wprowadzenie</a:t>
            </a:r>
          </a:p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Pojęcia związane z transmisją danych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Kodowanie informacji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Niezawodność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Media transmisyjne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Okablowanie strukturalne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446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Definicja modulacji 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/>
            <a:r>
              <a:rPr lang="pl-PL" altLang="pl-PL" sz="2400" dirty="0"/>
              <a:t>Informacja jest przekazywana na odległość za pomocą </a:t>
            </a:r>
            <a:r>
              <a:rPr lang="pl-PL" altLang="pl-PL" sz="2400" b="1" dirty="0"/>
              <a:t>nośnika</a:t>
            </a:r>
            <a:r>
              <a:rPr lang="pl-PL" altLang="pl-PL" sz="2400" dirty="0"/>
              <a:t> (medium) </a:t>
            </a:r>
          </a:p>
          <a:p>
            <a:pPr eaLnBrk="1" hangingPunct="1"/>
            <a:r>
              <a:rPr lang="pl-PL" altLang="pl-PL" sz="2400" dirty="0"/>
              <a:t>Proces przygotowania informacji i załadowania informacji do pustego nośnika nazywamy </a:t>
            </a:r>
            <a:r>
              <a:rPr lang="pl-PL" altLang="pl-PL" sz="2400" b="1" dirty="0"/>
              <a:t>modulacją</a:t>
            </a:r>
            <a:r>
              <a:rPr lang="pl-PL" altLang="pl-PL" sz="2400" dirty="0"/>
              <a:t> </a:t>
            </a:r>
          </a:p>
          <a:p>
            <a:pPr eaLnBrk="1" hangingPunct="1"/>
            <a:r>
              <a:rPr lang="pl-PL" altLang="pl-PL" sz="2400" dirty="0"/>
              <a:t>Modulacja stosowana w </a:t>
            </a:r>
            <a:r>
              <a:rPr lang="pl-PL" altLang="pl-PL" sz="2400" b="1" dirty="0"/>
              <a:t>modemach</a:t>
            </a:r>
            <a:r>
              <a:rPr lang="pl-PL" altLang="pl-PL" sz="2400" dirty="0"/>
              <a:t> jest procesem konwersji informacji cyfrowej na postać analogową</a:t>
            </a:r>
          </a:p>
          <a:p>
            <a:pPr eaLnBrk="1" hangingPunct="1"/>
            <a:r>
              <a:rPr lang="pl-PL" altLang="pl-PL" sz="2400" b="1" dirty="0"/>
              <a:t>Nośnikiem informacji</a:t>
            </a:r>
            <a:r>
              <a:rPr lang="pl-PL" altLang="pl-PL" sz="2400" dirty="0"/>
              <a:t> mogą być stany stałe, drgania sinusoidalne lub ciągi impulsów</a:t>
            </a:r>
          </a:p>
          <a:p>
            <a:pPr eaLnBrk="1" hangingPunct="1"/>
            <a:r>
              <a:rPr lang="pl-PL" altLang="pl-PL" sz="2400" dirty="0"/>
              <a:t>Modulacja polega na tym, że </a:t>
            </a:r>
            <a:r>
              <a:rPr lang="pl-PL" altLang="pl-PL" sz="2400" b="1" dirty="0"/>
              <a:t>jest zmieniany</a:t>
            </a:r>
            <a:r>
              <a:rPr lang="pl-PL" altLang="pl-PL" sz="2400" dirty="0"/>
              <a:t> jeden lub kilka parametrów nośnika zgodnie z przesyłaną informacją (np. dla sygnału sinusoidalnego można zmieniać amplitudę, częstotliwość, fazę)</a:t>
            </a:r>
          </a:p>
          <a:p>
            <a:pPr eaLnBrk="1" hangingPunct="1">
              <a:lnSpc>
                <a:spcPct val="90000"/>
              </a:lnSpc>
            </a:pPr>
            <a:endParaRPr lang="pl-PL" altLang="pl-PL" sz="2400" b="1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792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Szybkość modulacji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pl-PL" altLang="pl-PL" sz="2400" dirty="0"/>
              <a:t>Jednostką miary szybkości modulacji jest </a:t>
            </a:r>
            <a:r>
              <a:rPr lang="pl-PL" altLang="pl-PL" sz="2400" b="1" dirty="0"/>
              <a:t>bod</a:t>
            </a:r>
            <a:r>
              <a:rPr lang="pl-PL" altLang="pl-PL" sz="2400" dirty="0"/>
              <a:t> (ang. </a:t>
            </a:r>
            <a:r>
              <a:rPr lang="pl-PL" altLang="pl-PL" sz="2400" i="1" dirty="0" err="1"/>
              <a:t>baud</a:t>
            </a:r>
            <a:r>
              <a:rPr lang="pl-PL" altLang="pl-PL" sz="2400" dirty="0"/>
              <a:t>), określający maksymalną liczbę zmiany momentów lub stanów charakterystycznych modulacji w czasie 1 sekundy </a:t>
            </a:r>
          </a:p>
          <a:p>
            <a:pPr eaLnBrk="1" hangingPunct="1"/>
            <a:r>
              <a:rPr lang="pl-PL" altLang="pl-PL" sz="2400" dirty="0"/>
              <a:t>Dla prostych sygnałów są tylko </a:t>
            </a:r>
            <a:r>
              <a:rPr lang="pl-PL" altLang="pl-PL" sz="2400" b="1" dirty="0"/>
              <a:t>dwa stany </a:t>
            </a:r>
            <a:r>
              <a:rPr lang="pl-PL" altLang="pl-PL" sz="2400" dirty="0"/>
              <a:t>charakterystyczne i szybkość modulacji jest równoważna z przepływnością bitową (1 bod = 1 b/s) </a:t>
            </a:r>
          </a:p>
          <a:p>
            <a:pPr eaLnBrk="1" hangingPunct="1"/>
            <a:r>
              <a:rPr lang="pl-PL" altLang="pl-PL" sz="2400" dirty="0"/>
              <a:t>We współczesnych modemach jeden stan charakterystyczny niesie informację o większej liczbie bitów informacji (</a:t>
            </a:r>
            <a:r>
              <a:rPr lang="pl-PL" altLang="pl-PL" sz="2400" b="1" dirty="0"/>
              <a:t>modulacja wielowartościowa</a:t>
            </a:r>
            <a:r>
              <a:rPr lang="pl-PL" altLang="pl-PL" sz="2400" dirty="0"/>
              <a:t>)</a:t>
            </a:r>
          </a:p>
          <a:p>
            <a:r>
              <a:rPr lang="pl-PL" altLang="pl-PL" sz="2400" dirty="0"/>
              <a:t>Modulacja dla przesłania </a:t>
            </a:r>
            <a:r>
              <a:rPr lang="pl-PL" altLang="pl-PL" sz="2400" b="1" dirty="0"/>
              <a:t>2 bitów wymaga 4</a:t>
            </a:r>
            <a:r>
              <a:rPr lang="pl-PL" altLang="pl-PL" sz="2400" dirty="0"/>
              <a:t>=2</a:t>
            </a:r>
            <a:r>
              <a:rPr lang="pl-PL" altLang="pl-PL" sz="2400" baseline="30000" dirty="0"/>
              <a:t>2</a:t>
            </a:r>
            <a:r>
              <a:rPr lang="pl-PL" altLang="pl-PL" sz="2400" dirty="0"/>
              <a:t> stanów charakterystycznych (modulacja czterowartościowa)</a:t>
            </a:r>
          </a:p>
          <a:p>
            <a:pPr eaLnBrk="1" hangingPunct="1"/>
            <a:r>
              <a:rPr lang="pl-PL" altLang="pl-PL" sz="2400" dirty="0"/>
              <a:t>Modulacja dla przesłania </a:t>
            </a:r>
            <a:r>
              <a:rPr lang="pl-PL" altLang="pl-PL" sz="2400" b="1" dirty="0"/>
              <a:t>3 bitów wymaga 8</a:t>
            </a:r>
            <a:r>
              <a:rPr lang="pl-PL" altLang="pl-PL" sz="2400" dirty="0"/>
              <a:t>=2</a:t>
            </a:r>
            <a:r>
              <a:rPr lang="pl-PL" altLang="pl-PL" sz="2400" baseline="30000" dirty="0"/>
              <a:t>3</a:t>
            </a:r>
            <a:r>
              <a:rPr lang="pl-PL" altLang="pl-PL" sz="2400" dirty="0"/>
              <a:t> stanów charakterystycznych (modulacja ośmiowartościowa)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507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2808</Words>
  <Application>Microsoft Office PowerPoint</Application>
  <PresentationFormat>Pokaz na ekranie (4:3)</PresentationFormat>
  <Paragraphs>429</Paragraphs>
  <Slides>61</Slides>
  <Notes>1</Notes>
  <HiddenSlides>0</HiddenSlides>
  <MMClips>0</MMClips>
  <ScaleCrop>false</ScaleCrop>
  <HeadingPairs>
    <vt:vector size="8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61</vt:i4>
      </vt:variant>
    </vt:vector>
  </HeadingPairs>
  <TitlesOfParts>
    <vt:vector size="69" baseType="lpstr">
      <vt:lpstr>Arial</vt:lpstr>
      <vt:lpstr>Calibri</vt:lpstr>
      <vt:lpstr>Courier New</vt:lpstr>
      <vt:lpstr>Symbol</vt:lpstr>
      <vt:lpstr>Times New Roman</vt:lpstr>
      <vt:lpstr>Wingdings</vt:lpstr>
      <vt:lpstr>Motyw pakietu Office</vt:lpstr>
      <vt:lpstr>CorelDRAW.Graphic.9</vt:lpstr>
      <vt:lpstr>Warstwa fizyczna i  media transmisyjne</vt:lpstr>
      <vt:lpstr>Plan wykładu</vt:lpstr>
      <vt:lpstr>Plan wykładu</vt:lpstr>
      <vt:lpstr>Historia (1)</vt:lpstr>
      <vt:lpstr>Historia (2)</vt:lpstr>
      <vt:lpstr>Historia (3)</vt:lpstr>
      <vt:lpstr>Plan wykładu</vt:lpstr>
      <vt:lpstr>Definicja modulacji </vt:lpstr>
      <vt:lpstr>Szybkość modulacji</vt:lpstr>
      <vt:lpstr>Szybkość modulacji – pytania</vt:lpstr>
      <vt:lpstr>Szerokość pasma </vt:lpstr>
      <vt:lpstr>Przepustowość </vt:lpstr>
      <vt:lpstr>Twierdzenie Shannona </vt:lpstr>
      <vt:lpstr>Tryby transmisji</vt:lpstr>
      <vt:lpstr>Multipleksacja kanałów </vt:lpstr>
      <vt:lpstr>Rodzaje multipleksacji (1)</vt:lpstr>
      <vt:lpstr>Rodzaje multipleksacji (2)</vt:lpstr>
      <vt:lpstr>Plan wykładu</vt:lpstr>
      <vt:lpstr>Cyfrowa postać informacji </vt:lpstr>
      <vt:lpstr>Definicja kodu </vt:lpstr>
      <vt:lpstr>Przykład: Kod Morse’a</vt:lpstr>
      <vt:lpstr>Pierwotny sygnał naturalny </vt:lpstr>
      <vt:lpstr>Zniekształcenie sygnału</vt:lpstr>
      <vt:lpstr>Synchronizacja</vt:lpstr>
      <vt:lpstr>Kody sieciowe (1)</vt:lpstr>
      <vt:lpstr>Kody sieciowe (2)</vt:lpstr>
      <vt:lpstr>Kody sieciowe (3)</vt:lpstr>
      <vt:lpstr>Kody sieciowe (4)</vt:lpstr>
      <vt:lpstr>Kody sieciowe (5)</vt:lpstr>
      <vt:lpstr>Plan wykładu</vt:lpstr>
      <vt:lpstr>Stopa błędu </vt:lpstr>
      <vt:lpstr>Zakłócenia i zniekształcenia</vt:lpstr>
      <vt:lpstr>Protekcja</vt:lpstr>
      <vt:lpstr>Kody cykliczne (1)</vt:lpstr>
      <vt:lpstr>Kody cykliczne (2)</vt:lpstr>
      <vt:lpstr>Kody cykliczne - przykład</vt:lpstr>
      <vt:lpstr>Plan wykładu</vt:lpstr>
      <vt:lpstr>Skrętka (1)</vt:lpstr>
      <vt:lpstr>Skrętka (2)</vt:lpstr>
      <vt:lpstr>Skrętka (3)</vt:lpstr>
      <vt:lpstr>Skrętka (4)</vt:lpstr>
      <vt:lpstr>Skrętka (5)</vt:lpstr>
      <vt:lpstr>Skrętka (6)</vt:lpstr>
      <vt:lpstr>Skrętka – zalety i wady</vt:lpstr>
      <vt:lpstr>Kabel koncentryczny</vt:lpstr>
      <vt:lpstr>Światłowód (1)</vt:lpstr>
      <vt:lpstr>Światłowód (2)</vt:lpstr>
      <vt:lpstr>Światłowód (3)</vt:lpstr>
      <vt:lpstr>Światłowód (4)</vt:lpstr>
      <vt:lpstr>Światłowód (5)</vt:lpstr>
      <vt:lpstr>Światłowód – zalety i wady</vt:lpstr>
      <vt:lpstr>Łącze radiowe - podział częstotliwości</vt:lpstr>
      <vt:lpstr>Łącze radiowe – zalety i wady</vt:lpstr>
      <vt:lpstr>Plan wykładu</vt:lpstr>
      <vt:lpstr>Koncepcja okablowania strukturalnego</vt:lpstr>
      <vt:lpstr>Elementy systemu okablowania strukturalnego</vt:lpstr>
      <vt:lpstr>Okablowanie poziome</vt:lpstr>
      <vt:lpstr>Zalecane długości okablowania poziomego</vt:lpstr>
      <vt:lpstr>Sekwencja</vt:lpstr>
      <vt:lpstr>Plan wykładu</vt:lpstr>
      <vt:lpstr>Podsumowanie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Krzysztof Walkowiak</dc:creator>
  <cp:lastModifiedBy>Krzysztof Walkowiak</cp:lastModifiedBy>
  <cp:revision>33</cp:revision>
  <dcterms:created xsi:type="dcterms:W3CDTF">2016-02-17T18:48:46Z</dcterms:created>
  <dcterms:modified xsi:type="dcterms:W3CDTF">2024-04-02T16:18:34Z</dcterms:modified>
</cp:coreProperties>
</file>