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7" r:id="rId2"/>
    <p:sldId id="258" r:id="rId3"/>
    <p:sldId id="31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31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32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321" r:id="rId37"/>
    <p:sldId id="294" r:id="rId38"/>
    <p:sldId id="295" r:id="rId39"/>
    <p:sldId id="296" r:id="rId40"/>
    <p:sldId id="297" r:id="rId41"/>
    <p:sldId id="322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25" r:id="rId50"/>
    <p:sldId id="323" r:id="rId51"/>
    <p:sldId id="307" r:id="rId52"/>
    <p:sldId id="326" r:id="rId53"/>
    <p:sldId id="327" r:id="rId54"/>
    <p:sldId id="328" r:id="rId55"/>
    <p:sldId id="308" r:id="rId56"/>
    <p:sldId id="329" r:id="rId57"/>
    <p:sldId id="309" r:id="rId58"/>
    <p:sldId id="310" r:id="rId59"/>
    <p:sldId id="311" r:id="rId60"/>
    <p:sldId id="324" r:id="rId61"/>
    <p:sldId id="313" r:id="rId6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5" autoAdjust="0"/>
    <p:restoredTop sz="94660"/>
  </p:normalViewPr>
  <p:slideViewPr>
    <p:cSldViewPr>
      <p:cViewPr varScale="1">
        <p:scale>
          <a:sx n="60" d="100"/>
          <a:sy n="60" d="100"/>
        </p:scale>
        <p:origin x="136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FD2C6-A2DC-43C8-80A1-9E88DF337602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AE88C-AC9B-4533-B978-90CC63A7EFC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774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65BC-4662-4D8C-81C8-67123DC4DCDB}" type="datetime1">
              <a:rPr lang="pl-PL" smtClean="0"/>
              <a:t>10.04.2024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95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6D94-DD21-4CA6-BC5D-8F7239F0F4F7}" type="datetime1">
              <a:rPr lang="pl-PL" smtClean="0"/>
              <a:t>10.04.2024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90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03D7-472F-4D86-A799-D3E84F2894BA}" type="datetime1">
              <a:rPr lang="pl-PL" smtClean="0"/>
              <a:t>10.04.2024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004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abeli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pl-P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96B5B-EC4C-4E34-AB69-92198DBD507E}" type="datetime1">
              <a:rPr lang="pl-PL" smtClean="0"/>
              <a:t>10.04.2024</a:t>
            </a:fld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4B70B-403F-4CD2-9579-0EB9D3F6DBC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635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4A0-11A0-4E53-88A9-F8563B95F9F9}" type="datetime1">
              <a:rPr lang="pl-PL" smtClean="0"/>
              <a:t>10.04.2024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29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20DA-70DF-4860-946D-0D127DFB02DA}" type="datetime1">
              <a:rPr lang="pl-PL" smtClean="0"/>
              <a:t>10.04.2024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55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7512-6C1C-4107-A776-6D2F27FF2571}" type="datetime1">
              <a:rPr lang="pl-PL" smtClean="0"/>
              <a:t>10.04.2024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16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0605-3C27-4B99-A87A-D6CBCA5B32D7}" type="datetime1">
              <a:rPr lang="pl-PL" smtClean="0"/>
              <a:t>10.04.2024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623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7E97-45E6-4750-AA9D-BBCF9FD00C4F}" type="datetime1">
              <a:rPr lang="pl-PL" smtClean="0"/>
              <a:t>10.04.2024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33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752E-E70E-4FC0-A9C6-478E7D0653FC}" type="datetime1">
              <a:rPr lang="pl-PL" smtClean="0"/>
              <a:t>10.04.2024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6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D1C6-3E71-435D-A242-70306AB2268A}" type="datetime1">
              <a:rPr lang="pl-PL" smtClean="0"/>
              <a:t>10.04.2024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949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26FF4-71AD-4928-9DBC-3D67B8C8856A}" type="datetime1">
              <a:rPr lang="pl-PL" smtClean="0"/>
              <a:t>10.04.2024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DAC51-B039-4DB3-8101-9CBD7461EAD8}" type="datetime1">
              <a:rPr lang="pl-PL" smtClean="0"/>
              <a:t>10.04.2024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181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ethermanage.com/ethernet/metcalfe-drawing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3.emf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ee802.org/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Technologie z rodziny Ethernet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461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>
                <a:latin typeface="+mn-lt"/>
              </a:rPr>
              <a:t>ALOHA (4)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4325"/>
            <a:ext cx="8229600" cy="4525963"/>
          </a:xfrm>
        </p:spPr>
        <p:txBody>
          <a:bodyPr/>
          <a:lstStyle/>
          <a:p>
            <a:pPr eaLnBrk="1" hangingPunct="1"/>
            <a:r>
              <a:rPr lang="pl-PL" altLang="pl-PL" sz="2400"/>
              <a:t>Odbieranie - kolizja</a:t>
            </a:r>
          </a:p>
        </p:txBody>
      </p:sp>
      <p:pic>
        <p:nvPicPr>
          <p:cNvPr id="12292" name="Picture 4" descr="Hawa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24075"/>
            <a:ext cx="7129463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MCj032092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926013"/>
            <a:ext cx="14541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 descr="MCj040595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2720975"/>
            <a:ext cx="85883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MCj040595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4476750"/>
            <a:ext cx="66992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 descr="MCj040595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4622800"/>
            <a:ext cx="66992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726238" y="4476750"/>
            <a:ext cx="630237" cy="2698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-1008063" y="2316163"/>
            <a:ext cx="630238" cy="269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+mn-lt"/>
              </a:rPr>
              <a:t>ACK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1285875" y="4419600"/>
            <a:ext cx="630238" cy="2698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0107613" y="4352925"/>
            <a:ext cx="630237" cy="2698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-738188" y="4419600"/>
            <a:ext cx="630238" cy="2698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-963613" y="3429000"/>
            <a:ext cx="630238" cy="269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+mn-lt"/>
              </a:rPr>
              <a:t>ACK</a:t>
            </a:r>
          </a:p>
        </p:txBody>
      </p:sp>
      <p:pic>
        <p:nvPicPr>
          <p:cNvPr id="17423" name="Picture 15" descr="MCj0361204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586038"/>
            <a:ext cx="1522413" cy="7635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6726238" y="4464050"/>
            <a:ext cx="630237" cy="2698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-1008063" y="2303463"/>
            <a:ext cx="630238" cy="269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+mn-lt"/>
              </a:rPr>
              <a:t>ACK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1285875" y="4406900"/>
            <a:ext cx="630238" cy="2698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10107613" y="4340225"/>
            <a:ext cx="630237" cy="2698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-738188" y="4406900"/>
            <a:ext cx="630238" cy="2698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-963613" y="3416300"/>
            <a:ext cx="630238" cy="269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+mn-lt"/>
              </a:rPr>
              <a:t>ACK</a:t>
            </a:r>
          </a:p>
        </p:txBody>
      </p:sp>
      <p:pic>
        <p:nvPicPr>
          <p:cNvPr id="17430" name="Picture 22" descr="MCj0361204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573338"/>
            <a:ext cx="1522413" cy="7635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83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54 -0.00047 L -0.29965 -0.275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4" y="-137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47 L 0.29531 -0.267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-1334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" presetID="0" presetClass="pat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40417 0.01757 L -0.66927 -0.2573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4" y="-137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601 0.03931 L 0.84619 0.36694 " pathEditMode="fixed" ptsTypes="AA">
                                      <p:cBhvr>
                                        <p:cTn id="18" dur="2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0" presetID="0" presetClass="pat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2135 -0.00046 L 0.51667 -0.2670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-1334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114 -0.12278 L 0.25086 0.14404 " pathEditMode="fixed" rAng="0" ptsTypes="AA">
                                      <p:cBhvr>
                                        <p:cTn id="24" dur="2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14" y="1334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0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454 -0.00047 L -0.29965 -0.2753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4" y="-137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0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0.00047 L 0.29531 -0.2670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-1334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4"/>
                                            </p:cond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37" presetID="10" presetClass="entr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4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35 -0.00046 L 0.51667 -0.2670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-1334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44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075 -0.09478 L 0.27047 0.17204 " pathEditMode="fixed" rAng="0" ptsTypes="AA">
                                      <p:cBhvr>
                                        <p:cTn id="45" dur="20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14" y="1334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3500"/>
                            </p:stCondLst>
                            <p:childTnLst>
                              <p:par>
                                <p:cTn id="4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417 0.01757 L -0.66927 -0.2573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4" y="-137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50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562 0.06731 L 0.8658 0.39494 " pathEditMode="fixed" ptsTypes="AA">
                                      <p:cBhvr>
                                        <p:cTn id="51" dur="20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nimBg="1"/>
      <p:bldP spid="17419" grpId="0" animBg="1"/>
      <p:bldP spid="17420" grpId="0" animBg="1"/>
      <p:bldP spid="17421" grpId="0" animBg="1"/>
      <p:bldP spid="17424" grpId="0" animBg="1"/>
      <p:bldP spid="17424" grpId="1" animBg="1"/>
      <p:bldP spid="17426" grpId="0" animBg="1"/>
      <p:bldP spid="17426" grpId="1" animBg="1"/>
      <p:bldP spid="17427" grpId="0" animBg="1"/>
      <p:bldP spid="174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>
                <a:solidFill>
                  <a:schemeClr val="tx2"/>
                </a:solidFill>
              </a:rPr>
              <a:t>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Fast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Gigabit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10GbE, 40GbE, 100 </a:t>
            </a:r>
            <a:r>
              <a:rPr lang="pl-PL" altLang="pl-PL" sz="2400" dirty="0" err="1">
                <a:solidFill>
                  <a:schemeClr val="bg1">
                    <a:lumMod val="50000"/>
                  </a:schemeClr>
                </a:solidFill>
              </a:rPr>
              <a:t>GbE</a:t>
            </a:r>
            <a:endParaRPr lang="pl-PL" altLang="pl-PL" sz="2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Inne zastosowania technologii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58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Historia Ethernetu (1)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sz="2400" dirty="0"/>
              <a:t>Robert </a:t>
            </a:r>
            <a:r>
              <a:rPr lang="pl-PL" altLang="pl-PL" sz="2400" dirty="0" err="1"/>
              <a:t>Metcalfe</a:t>
            </a:r>
            <a:r>
              <a:rPr lang="pl-PL" altLang="pl-PL" sz="2400" dirty="0"/>
              <a:t> i David </a:t>
            </a:r>
            <a:r>
              <a:rPr lang="pl-PL" altLang="pl-PL" sz="2400" dirty="0" err="1"/>
              <a:t>Boggs</a:t>
            </a:r>
            <a:r>
              <a:rPr lang="pl-PL" altLang="pl-PL" sz="2400" dirty="0"/>
              <a:t> rozpoczęli w </a:t>
            </a:r>
            <a:r>
              <a:rPr lang="pl-PL" altLang="pl-PL" sz="2400" b="1" dirty="0"/>
              <a:t>1972</a:t>
            </a:r>
            <a:r>
              <a:rPr lang="pl-PL" altLang="pl-PL" sz="2400" dirty="0"/>
              <a:t> roku prace nad nową technologią sieciowej w firmie </a:t>
            </a:r>
            <a:r>
              <a:rPr lang="pl-PL" altLang="pl-PL" sz="2400" b="1" dirty="0"/>
              <a:t>Xerox PARC </a:t>
            </a:r>
            <a:br>
              <a:rPr lang="pl-PL" altLang="pl-PL" sz="2400" dirty="0"/>
            </a:br>
            <a:r>
              <a:rPr lang="pl-PL" altLang="pl-PL" sz="2400" dirty="0"/>
              <a:t>(ang. </a:t>
            </a:r>
            <a:r>
              <a:rPr lang="pl-PL" altLang="pl-PL" sz="2400" i="1" dirty="0"/>
              <a:t>Xerox </a:t>
            </a:r>
            <a:r>
              <a:rPr lang="pl-PL" altLang="pl-PL" sz="2400" i="1" dirty="0" err="1"/>
              <a:t>Palo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Alto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Research</a:t>
            </a:r>
            <a:r>
              <a:rPr lang="pl-PL" altLang="pl-PL" sz="2400" i="1" dirty="0"/>
              <a:t> Center</a:t>
            </a:r>
            <a:r>
              <a:rPr lang="pl-PL" altLang="pl-PL" sz="2400" dirty="0"/>
              <a:t>)</a:t>
            </a:r>
          </a:p>
          <a:p>
            <a:pPr eaLnBrk="1" hangingPunct="1"/>
            <a:r>
              <a:rPr lang="pl-PL" altLang="pl-PL" sz="2400" dirty="0"/>
              <a:t>Technologia została nazwana </a:t>
            </a:r>
            <a:r>
              <a:rPr lang="pl-PL" altLang="pl-PL" sz="2400" b="1" dirty="0"/>
              <a:t>Ethernet</a:t>
            </a:r>
            <a:r>
              <a:rPr lang="pl-PL" altLang="pl-PL" sz="2400" dirty="0"/>
              <a:t> (</a:t>
            </a:r>
            <a:r>
              <a:rPr lang="pl-PL" altLang="pl-PL" sz="2400" dirty="0" err="1"/>
              <a:t>ether</a:t>
            </a:r>
            <a:r>
              <a:rPr lang="pl-PL" altLang="pl-PL" sz="2400" dirty="0"/>
              <a:t> po łacinie to środowisko w którym rozchodzą się fale elektromagnetyczne)</a:t>
            </a:r>
          </a:p>
        </p:txBody>
      </p:sp>
      <p:pic>
        <p:nvPicPr>
          <p:cNvPr id="18436" name="Picture 4" descr="Drawing of&#10;the First Ethernet System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3910013"/>
            <a:ext cx="4919662" cy="26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9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Historia Ethernetu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Technologia Ethernet (10 </a:t>
            </a:r>
            <a:r>
              <a:rPr lang="pl-PL" altLang="pl-PL" sz="2400" dirty="0" err="1"/>
              <a:t>Mb</a:t>
            </a:r>
            <a:r>
              <a:rPr lang="pl-PL" altLang="pl-PL" sz="2400" dirty="0"/>
              <a:t>/s) jako metodę dostępu </a:t>
            </a:r>
            <a:r>
              <a:rPr lang="pl-PL" altLang="pl-PL" sz="2400" b="1" dirty="0"/>
              <a:t>stosował</a:t>
            </a:r>
            <a:r>
              <a:rPr lang="pl-PL" altLang="pl-PL" sz="2400" dirty="0"/>
              <a:t> </a:t>
            </a:r>
            <a:r>
              <a:rPr lang="pl-PL" altLang="pl-PL" sz="2400" b="1" dirty="0"/>
              <a:t>CSMA/CD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Carrier </a:t>
            </a:r>
            <a:r>
              <a:rPr lang="pl-PL" altLang="pl-PL" sz="2400" i="1" dirty="0" err="1"/>
              <a:t>Sense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Multiple</a:t>
            </a:r>
            <a:r>
              <a:rPr lang="pl-PL" altLang="pl-PL" sz="2400" i="1" dirty="0"/>
              <a:t> Access </a:t>
            </a:r>
            <a:r>
              <a:rPr lang="pl-PL" altLang="pl-PL" sz="2400" i="1" dirty="0" err="1"/>
              <a:t>Collision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Detection</a:t>
            </a:r>
            <a:r>
              <a:rPr lang="pl-PL" altLang="pl-PL" sz="2400" dirty="0"/>
              <a:t>)</a:t>
            </a:r>
            <a:r>
              <a:rPr lang="pl-PL" altLang="pl-PL" sz="2800" dirty="0"/>
              <a:t> </a:t>
            </a:r>
            <a:r>
              <a:rPr lang="pl-PL" altLang="pl-PL" sz="2400" dirty="0"/>
              <a:t>protokół opracowany na podstawie protokołu ALOHA</a:t>
            </a:r>
          </a:p>
          <a:p>
            <a:pPr eaLnBrk="1" hangingPunct="1"/>
            <a:r>
              <a:rPr lang="pl-PL" altLang="pl-PL" sz="2400" dirty="0"/>
              <a:t>W 1975 </a:t>
            </a:r>
            <a:r>
              <a:rPr lang="pl-PL" altLang="pl-PL" sz="2400" dirty="0" err="1"/>
              <a:t>Metcalfe</a:t>
            </a:r>
            <a:r>
              <a:rPr lang="pl-PL" altLang="pl-PL" sz="2400" dirty="0"/>
              <a:t> wraz z trzema kolegami zgłosił </a:t>
            </a:r>
            <a:r>
              <a:rPr lang="pl-PL" altLang="pl-PL" sz="2400" b="1" dirty="0"/>
              <a:t>patent</a:t>
            </a:r>
            <a:r>
              <a:rPr lang="pl-PL" altLang="pl-PL" sz="2400" dirty="0"/>
              <a:t> dotyczący metody CSMA/CD</a:t>
            </a:r>
          </a:p>
          <a:p>
            <a:pPr eaLnBrk="1" hangingPunct="1"/>
            <a:r>
              <a:rPr lang="pl-PL" altLang="pl-PL" sz="2400" dirty="0"/>
              <a:t>W 1979 Xerox zdecydował przekształcić technologię Ethernet w </a:t>
            </a:r>
            <a:r>
              <a:rPr lang="pl-PL" altLang="pl-PL" sz="2400" b="1" dirty="0"/>
              <a:t>standard przemysłowy</a:t>
            </a:r>
            <a:r>
              <a:rPr lang="pl-PL" altLang="pl-PL" sz="2400" dirty="0"/>
              <a:t> co ułatwiło rozwój tej technologii</a:t>
            </a:r>
          </a:p>
          <a:p>
            <a:pPr eaLnBrk="1" hangingPunct="1"/>
            <a:endParaRPr lang="pl-PL" altLang="pl-PL" sz="2400" dirty="0"/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50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Historia Ethernetu (3)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W 1979 powstaje firma </a:t>
            </a:r>
            <a:r>
              <a:rPr lang="pl-PL" altLang="pl-PL" sz="2400" b="1" dirty="0"/>
              <a:t>3Com</a:t>
            </a:r>
            <a:r>
              <a:rPr lang="pl-PL" altLang="pl-PL" sz="2400" dirty="0"/>
              <a:t> (jedynym z założycieli jest </a:t>
            </a:r>
            <a:r>
              <a:rPr lang="pl-PL" altLang="pl-PL" sz="2400" dirty="0" err="1"/>
              <a:t>Metcalfe</a:t>
            </a:r>
            <a:r>
              <a:rPr lang="pl-PL" altLang="pl-PL" sz="2400" dirty="0"/>
              <a:t>), która rozpoczyna produkcję urządzeń Ethernet </a:t>
            </a:r>
          </a:p>
          <a:p>
            <a:pPr eaLnBrk="1" hangingPunct="1"/>
            <a:r>
              <a:rPr lang="pl-PL" altLang="pl-PL" sz="2400" dirty="0"/>
              <a:t>W 1981 roku </a:t>
            </a:r>
            <a:r>
              <a:rPr lang="pl-PL" altLang="pl-PL" sz="2400" b="1" dirty="0"/>
              <a:t>IEEE</a:t>
            </a:r>
            <a:r>
              <a:rPr lang="pl-PL" altLang="pl-PL" sz="2400" dirty="0"/>
              <a:t> powołuje podkomisję </a:t>
            </a:r>
            <a:r>
              <a:rPr lang="pl-PL" altLang="pl-PL" sz="2400" b="1" dirty="0"/>
              <a:t>802.3</a:t>
            </a:r>
            <a:r>
              <a:rPr lang="pl-PL" altLang="pl-PL" sz="2400" dirty="0"/>
              <a:t>, aby opracować standard Ethernet</a:t>
            </a:r>
          </a:p>
          <a:p>
            <a:pPr eaLnBrk="1" hangingPunct="1"/>
            <a:r>
              <a:rPr lang="pl-PL" altLang="pl-PL" sz="2400" dirty="0"/>
              <a:t>W 1983 roku powstaje standard IEEE </a:t>
            </a:r>
            <a:r>
              <a:rPr lang="pl-PL" altLang="pl-PL" sz="2400" b="1" dirty="0"/>
              <a:t>10BASE5</a:t>
            </a:r>
            <a:r>
              <a:rPr lang="pl-PL" altLang="pl-PL" sz="2400" dirty="0"/>
              <a:t>, który stosował kabel koncentryczny i umożliwiał transmisję z prędkością 10 </a:t>
            </a:r>
            <a:r>
              <a:rPr lang="pl-PL" altLang="pl-PL" sz="2400" dirty="0" err="1"/>
              <a:t>Mb</a:t>
            </a:r>
            <a:r>
              <a:rPr lang="pl-PL" altLang="pl-PL" sz="2400" dirty="0"/>
              <a:t>/s</a:t>
            </a:r>
          </a:p>
          <a:p>
            <a:pPr eaLnBrk="1" hangingPunct="1"/>
            <a:r>
              <a:rPr lang="pl-PL" altLang="pl-PL" sz="2400" dirty="0"/>
              <a:t>W 1989 roku organizacja </a:t>
            </a:r>
            <a:r>
              <a:rPr lang="pl-PL" altLang="pl-PL" sz="2400" b="1" dirty="0"/>
              <a:t>ISO</a:t>
            </a:r>
            <a:r>
              <a:rPr lang="pl-PL" altLang="pl-PL" sz="2400" dirty="0"/>
              <a:t> przejmuje standard 88023 dotyczący Ethernetu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14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CSMA/CD (1)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pl-PL" altLang="pl-PL" sz="2400" dirty="0"/>
              <a:t>W metodzie CSMA/CD (ang. </a:t>
            </a:r>
            <a:r>
              <a:rPr lang="pl-PL" altLang="pl-PL" sz="2400" i="1" dirty="0"/>
              <a:t>Carrier </a:t>
            </a:r>
            <a:r>
              <a:rPr lang="pl-PL" altLang="pl-PL" sz="2400" i="1" dirty="0" err="1"/>
              <a:t>Sense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Multiple</a:t>
            </a:r>
            <a:r>
              <a:rPr lang="pl-PL" altLang="pl-PL" sz="2400" i="1" dirty="0"/>
              <a:t> Access </a:t>
            </a:r>
            <a:r>
              <a:rPr lang="pl-PL" altLang="pl-PL" sz="2400" i="1" dirty="0" err="1"/>
              <a:t>Collision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Detection</a:t>
            </a:r>
            <a:r>
              <a:rPr lang="pl-PL" altLang="pl-PL" sz="2400" dirty="0"/>
              <a:t>) stacje potrafią </a:t>
            </a:r>
            <a:r>
              <a:rPr lang="pl-PL" altLang="pl-PL" sz="2400" b="1" dirty="0"/>
              <a:t>wykryć</a:t>
            </a:r>
            <a:r>
              <a:rPr lang="pl-PL" altLang="pl-PL" sz="2400" dirty="0"/>
              <a:t> kolizję w łączu poprzez </a:t>
            </a:r>
            <a:r>
              <a:rPr lang="pl-PL" altLang="pl-PL" sz="2400" b="1" dirty="0"/>
              <a:t>jednoczesne</a:t>
            </a:r>
            <a:r>
              <a:rPr lang="pl-PL" altLang="pl-PL" sz="2400" dirty="0"/>
              <a:t> nadawanie i nasłuchiwanie</a:t>
            </a:r>
          </a:p>
          <a:p>
            <a:pPr eaLnBrk="1" hangingPunct="1">
              <a:lnSpc>
                <a:spcPct val="110000"/>
              </a:lnSpc>
            </a:pPr>
            <a:r>
              <a:rPr lang="pl-PL" altLang="pl-PL" sz="2400" dirty="0"/>
              <a:t>Następnie poprzez </a:t>
            </a:r>
            <a:r>
              <a:rPr lang="pl-PL" altLang="pl-PL" sz="2400" b="1" dirty="0"/>
              <a:t>wymuszenie kolizji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jam</a:t>
            </a:r>
            <a:r>
              <a:rPr lang="pl-PL" altLang="pl-PL" sz="2400" dirty="0"/>
              <a:t>) informują inne stacje o kolizji </a:t>
            </a:r>
          </a:p>
          <a:p>
            <a:pPr eaLnBrk="1" hangingPunct="1">
              <a:lnSpc>
                <a:spcPct val="110000"/>
              </a:lnSpc>
            </a:pPr>
            <a:r>
              <a:rPr lang="pl-PL" altLang="pl-PL" sz="2400" dirty="0"/>
              <a:t>Po </a:t>
            </a:r>
            <a:r>
              <a:rPr lang="pl-PL" altLang="pl-PL" sz="2400" b="1" dirty="0"/>
              <a:t>losowym</a:t>
            </a:r>
            <a:r>
              <a:rPr lang="pl-PL" altLang="pl-PL" sz="2400" dirty="0"/>
              <a:t> czasie ponawiają transmisję</a:t>
            </a:r>
          </a:p>
          <a:p>
            <a:pPr eaLnBrk="1" hangingPunct="1">
              <a:lnSpc>
                <a:spcPct val="110000"/>
              </a:lnSpc>
            </a:pPr>
            <a:r>
              <a:rPr lang="pl-PL" altLang="pl-PL" sz="2400" dirty="0"/>
              <a:t>Metoda stosowana w technologii </a:t>
            </a:r>
            <a:r>
              <a:rPr lang="pl-PL" altLang="pl-PL" sz="2400" b="1" dirty="0"/>
              <a:t>Ethernet </a:t>
            </a:r>
            <a:r>
              <a:rPr lang="pl-PL" altLang="pl-PL" sz="2400" dirty="0"/>
              <a:t>IEEE 802.3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42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CSMA/CD (2)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pl-PL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55588" y="1584325"/>
          <a:ext cx="8637587" cy="452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r:id="rId3" imgW="7053072" imgH="3694176" progId="CorelDRAW.Graphic.9">
                  <p:embed/>
                </p:oleObj>
              </mc:Choice>
              <mc:Fallback>
                <p:oleObj r:id="rId3" imgW="7053072" imgH="3694176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584325"/>
                        <a:ext cx="8637587" cy="452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8294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CSMA/CD dla IEEE 802.3 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pl-PL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333500" y="1506538"/>
          <a:ext cx="6478588" cy="498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r:id="rId3" imgW="5522976" imgH="4248912" progId="CorelDRAW.Graphic.9">
                  <p:embed/>
                </p:oleObj>
              </mc:Choice>
              <mc:Fallback>
                <p:oleObj r:id="rId3" imgW="5522976" imgH="4248912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506538"/>
                        <a:ext cx="6478588" cy="498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592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CSMA/CD dla IEEE 802.3 (2)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l-PL" altLang="pl-PL" sz="2400" dirty="0"/>
              <a:t>Każda aktywna stacja </a:t>
            </a:r>
            <a:r>
              <a:rPr lang="pl-PL" altLang="pl-PL" sz="2400" b="1" dirty="0"/>
              <a:t>nasłuchuje łącze</a:t>
            </a:r>
            <a:r>
              <a:rPr lang="pl-PL" altLang="pl-PL" sz="2400" dirty="0"/>
              <a:t> i rejestruje kiedy łącze jest zajęte, trwa strefa buforowa lub łącze jest wolne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l-PL" altLang="pl-PL" sz="2400" dirty="0"/>
              <a:t>Stacja może nadawać tylko wtedy gdy łącze jest </a:t>
            </a:r>
            <a:r>
              <a:rPr lang="pl-PL" altLang="pl-PL" sz="2400" b="1" dirty="0"/>
              <a:t>wolne</a:t>
            </a:r>
            <a:r>
              <a:rPr lang="pl-PL" altLang="pl-PL" sz="2400" dirty="0"/>
              <a:t> przez określony czas </a:t>
            </a:r>
            <a:r>
              <a:rPr lang="pl-PL" altLang="pl-PL" sz="2400" b="1" dirty="0"/>
              <a:t>IFG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interframe</a:t>
            </a:r>
            <a:r>
              <a:rPr lang="pl-PL" altLang="pl-PL" sz="2400" i="1" dirty="0"/>
              <a:t> gap</a:t>
            </a:r>
            <a:r>
              <a:rPr lang="pl-PL" altLang="pl-PL" sz="2400" dirty="0"/>
              <a:t>)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l-PL" altLang="pl-PL" sz="2400" dirty="0"/>
              <a:t>Jeżeli kanał jest </a:t>
            </a:r>
            <a:r>
              <a:rPr lang="pl-PL" altLang="pl-PL" sz="2400" b="1" dirty="0"/>
              <a:t>zajęty</a:t>
            </a:r>
            <a:r>
              <a:rPr lang="pl-PL" altLang="pl-PL" sz="2400" dirty="0"/>
              <a:t>, stacja czeka na szczelinę IFG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l-PL" altLang="pl-PL" sz="2400" dirty="0"/>
              <a:t>W sytuacji gdy spełniony jest warunek 2, ale po rozpoczęciu </a:t>
            </a:r>
            <a:r>
              <a:rPr lang="pl-PL" altLang="pl-PL" sz="2400" i="1" dirty="0"/>
              <a:t>i</a:t>
            </a:r>
            <a:r>
              <a:rPr lang="pl-PL" altLang="pl-PL" sz="2400" dirty="0"/>
              <a:t>-tej próby transmisji nastąpiła </a:t>
            </a:r>
            <a:r>
              <a:rPr lang="pl-PL" altLang="pl-PL" sz="2400" b="1" dirty="0"/>
              <a:t>kolizja</a:t>
            </a:r>
            <a:r>
              <a:rPr lang="pl-PL" altLang="pl-PL" sz="2400" dirty="0"/>
              <a:t>, po wymuszeniu sygnału kolizji (ang. </a:t>
            </a:r>
            <a:r>
              <a:rPr lang="pl-PL" altLang="pl-PL" sz="2400" i="1" dirty="0"/>
              <a:t>jam</a:t>
            </a:r>
            <a:r>
              <a:rPr lang="pl-PL" altLang="pl-PL" sz="2400" dirty="0"/>
              <a:t>) stacja </a:t>
            </a:r>
            <a:r>
              <a:rPr lang="pl-PL" altLang="pl-PL" sz="2400" b="1" dirty="0"/>
              <a:t>zawiesza</a:t>
            </a:r>
            <a:r>
              <a:rPr lang="pl-PL" altLang="pl-PL" sz="2400" dirty="0"/>
              <a:t> swą aktywność na czas </a:t>
            </a:r>
            <a:r>
              <a:rPr lang="pl-PL" altLang="pl-PL" sz="2400" i="1" dirty="0" err="1"/>
              <a:t>t</a:t>
            </a:r>
            <a:r>
              <a:rPr lang="pl-PL" altLang="pl-PL" sz="2400" i="1" baseline="-25000" dirty="0" err="1"/>
              <a:t>i</a:t>
            </a:r>
            <a:endParaRPr lang="pl-PL" altLang="pl-PL" sz="2400" i="1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15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CSMA/CD dla IEEE 802.3 (3)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 startAt="5"/>
            </a:pPr>
            <a:r>
              <a:rPr lang="pl-PL" altLang="pl-PL" sz="2400" dirty="0"/>
              <a:t>Stacja nadawcza oprócz pierwszej próby podejmuje co najwyżej 15 dodatkowych </a:t>
            </a:r>
            <a:r>
              <a:rPr lang="pl-PL" altLang="pl-PL" sz="2400" b="1" dirty="0"/>
              <a:t>prób transmisji</a:t>
            </a:r>
            <a:r>
              <a:rPr lang="pl-PL" altLang="pl-PL" sz="2400" dirty="0"/>
              <a:t>. Jeśli żadna z tych prób się </a:t>
            </a:r>
            <a:r>
              <a:rPr lang="pl-PL" altLang="pl-PL" sz="2400" b="1" dirty="0"/>
              <a:t>nie uda</a:t>
            </a:r>
            <a:r>
              <a:rPr lang="pl-PL" altLang="pl-PL" sz="2400" dirty="0"/>
              <a:t>, to stacja </a:t>
            </a:r>
            <a:r>
              <a:rPr lang="pl-PL" altLang="pl-PL" sz="2400" b="1" dirty="0"/>
              <a:t>przerywa</a:t>
            </a:r>
            <a:r>
              <a:rPr lang="pl-PL" altLang="pl-PL" sz="2400" dirty="0"/>
              <a:t> działanie i powiadamia o tym wyższe warstwy</a:t>
            </a:r>
          </a:p>
          <a:p>
            <a:pPr marL="609600" indent="-609600" eaLnBrk="1" hangingPunct="1">
              <a:buFont typeface="Wingdings" pitchFamily="2" charset="2"/>
              <a:buAutoNum type="arabicPeriod" startAt="5"/>
            </a:pPr>
            <a:r>
              <a:rPr lang="pl-PL" altLang="pl-PL" sz="2400" dirty="0"/>
              <a:t>Czas </a:t>
            </a:r>
            <a:r>
              <a:rPr lang="pl-PL" altLang="pl-PL" sz="2400" i="1" dirty="0" err="1"/>
              <a:t>t</a:t>
            </a:r>
            <a:r>
              <a:rPr lang="pl-PL" altLang="pl-PL" sz="2400" i="1" baseline="-25000" dirty="0" err="1"/>
              <a:t>i</a:t>
            </a:r>
            <a:r>
              <a:rPr lang="pl-PL" altLang="pl-PL" sz="2400" dirty="0"/>
              <a:t> zawieszenia aktywności stacji po </a:t>
            </a:r>
            <a:r>
              <a:rPr lang="pl-PL" altLang="pl-PL" sz="2400" i="1" dirty="0"/>
              <a:t>i</a:t>
            </a:r>
            <a:r>
              <a:rPr lang="pl-PL" altLang="pl-PL" sz="2400" dirty="0"/>
              <a:t>-tej próbie liczony jest według </a:t>
            </a:r>
            <a:r>
              <a:rPr lang="pl-PL" altLang="pl-PL" sz="2400" i="1" dirty="0" err="1"/>
              <a:t>t</a:t>
            </a:r>
            <a:r>
              <a:rPr lang="pl-PL" altLang="pl-PL" sz="2400" i="1" baseline="-25000" dirty="0" err="1"/>
              <a:t>i</a:t>
            </a:r>
            <a:r>
              <a:rPr lang="pl-PL" altLang="pl-PL" sz="2400" dirty="0"/>
              <a:t>=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r</a:t>
            </a:r>
            <a:r>
              <a:rPr lang="pl-PL" altLang="pl-PL" sz="2400" i="1" baseline="-25000" dirty="0" err="1"/>
              <a:t>i</a:t>
            </a:r>
            <a:r>
              <a:rPr lang="pl-PL" altLang="pl-PL" sz="2400" i="1" dirty="0" err="1"/>
              <a:t>S</a:t>
            </a:r>
            <a:r>
              <a:rPr lang="pl-PL" altLang="pl-PL" sz="2400" dirty="0"/>
              <a:t>, gdzie </a:t>
            </a:r>
            <a:r>
              <a:rPr lang="pl-PL" altLang="pl-PL" sz="2400" i="1" dirty="0" err="1"/>
              <a:t>r</a:t>
            </a:r>
            <a:r>
              <a:rPr lang="pl-PL" altLang="pl-PL" sz="2400" i="1" baseline="-25000" dirty="0" err="1"/>
              <a:t>i</a:t>
            </a:r>
            <a:r>
              <a:rPr lang="pl-PL" altLang="pl-PL" sz="2400" dirty="0"/>
              <a:t> to liczba losową z przedziału &lt;0,2</a:t>
            </a:r>
            <a:r>
              <a:rPr lang="pl-PL" altLang="pl-PL" sz="2400" i="1" baseline="30000" dirty="0"/>
              <a:t>k</a:t>
            </a:r>
            <a:r>
              <a:rPr lang="pl-PL" altLang="pl-PL" sz="2400" baseline="30000" dirty="0"/>
              <a:t>-1</a:t>
            </a:r>
            <a:r>
              <a:rPr lang="pl-PL" altLang="pl-PL" sz="2400" dirty="0"/>
              <a:t>&gt;, </a:t>
            </a:r>
            <a:r>
              <a:rPr lang="pl-PL" altLang="pl-PL" sz="2400" i="1" dirty="0"/>
              <a:t>k</a:t>
            </a:r>
            <a:r>
              <a:rPr lang="pl-PL" altLang="pl-PL" sz="2400" dirty="0"/>
              <a:t>=min{</a:t>
            </a:r>
            <a:r>
              <a:rPr lang="pl-PL" altLang="pl-PL" sz="2400" i="1" dirty="0"/>
              <a:t>i</a:t>
            </a:r>
            <a:r>
              <a:rPr lang="pl-PL" altLang="pl-PL" sz="2400" dirty="0"/>
              <a:t>,10}, a </a:t>
            </a:r>
            <a:r>
              <a:rPr lang="pl-PL" altLang="pl-PL" sz="2400" i="1" dirty="0"/>
              <a:t>S</a:t>
            </a:r>
            <a:r>
              <a:rPr lang="pl-PL" altLang="pl-PL" sz="2400" dirty="0"/>
              <a:t> jest wartością szczeliny czasowej. Szczelina czasowa określa minimalną długość ramki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67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Wprowadzenie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Fast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Gigabit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10GbE, 40GbE, 100 </a:t>
            </a:r>
            <a:r>
              <a:rPr lang="pl-PL" altLang="pl-PL" sz="2400" dirty="0" err="1"/>
              <a:t>GbE</a:t>
            </a:r>
            <a:endParaRPr lang="pl-PL" altLang="pl-PL" sz="2400" dirty="0"/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Inne zastosowania technologii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8300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CSMA/CD dla IEEE 802.3 (4)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Zależność pomiędzy obciążeniem sieci Ethernet 802.3, a liczbą prób re/transmisji ramek 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7559675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110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Domena kolizyjna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Wszystkie urządzenia, które wspólnie rywalizują o dostęp do medium tworzą jedną </a:t>
            </a:r>
            <a:r>
              <a:rPr lang="pl-PL" altLang="pl-PL" sz="2400" b="1" dirty="0"/>
              <a:t>domenę kolizyjną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Urządzenia w jednej domenie kolizyjnej </a:t>
            </a:r>
            <a:r>
              <a:rPr lang="pl-PL" altLang="pl-PL" sz="2400" b="1" dirty="0"/>
              <a:t>współdzielą</a:t>
            </a:r>
            <a:r>
              <a:rPr lang="pl-PL" altLang="pl-PL" sz="2400" dirty="0"/>
              <a:t> pasmo przepustowości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Średnica sieci</a:t>
            </a:r>
            <a:r>
              <a:rPr lang="pl-PL" altLang="pl-PL" sz="2400" dirty="0"/>
              <a:t> to maksymalny rozmiar domeny kolizyjnej, która umożliwia </a:t>
            </a:r>
            <a:r>
              <a:rPr lang="pl-PL" altLang="pl-PL" sz="2400" b="1" dirty="0"/>
              <a:t>wykrycie</a:t>
            </a:r>
            <a:r>
              <a:rPr lang="pl-PL" altLang="pl-PL" sz="2400" dirty="0"/>
              <a:t> kolizji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Za duża średnica sieci prowadzi do późnych (</a:t>
            </a:r>
            <a:r>
              <a:rPr lang="pl-PL" altLang="pl-PL" sz="2400" b="1" dirty="0"/>
              <a:t>nie wykrytych</a:t>
            </a:r>
            <a:r>
              <a:rPr lang="pl-PL" altLang="pl-PL" sz="2400" dirty="0"/>
              <a:t>) kolizji (ang. </a:t>
            </a:r>
            <a:r>
              <a:rPr lang="pl-PL" altLang="pl-PL" sz="2400" i="1" dirty="0" err="1"/>
              <a:t>late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collision</a:t>
            </a:r>
            <a:r>
              <a:rPr lang="pl-PL" altLang="pl-PL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Pojęcie domeny kolizyjnej jest związane z metodą CSMA/CD, ponieważ </a:t>
            </a:r>
            <a:r>
              <a:rPr lang="pl-PL" altLang="pl-PL" sz="2400" b="1" dirty="0">
                <a:solidFill>
                  <a:srgbClr val="FF0000"/>
                </a:solidFill>
              </a:rPr>
              <a:t>obecnie stosowane wersje Ethernetu nie używają CSMA/CD</a:t>
            </a:r>
            <a:r>
              <a:rPr lang="pl-PL" altLang="pl-PL" sz="2400" dirty="0"/>
              <a:t>, więc również </a:t>
            </a:r>
            <a:r>
              <a:rPr lang="pl-PL" altLang="pl-PL" sz="2400" b="1" dirty="0"/>
              <a:t>domena kolizyjna nie ma zastosowania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056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Adresowanie w Ethernet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W technologii Ethernet stosowany jest format adresów </a:t>
            </a:r>
            <a:r>
              <a:rPr lang="pl-PL" altLang="pl-PL" sz="2400" b="1" dirty="0"/>
              <a:t>MAC-48</a:t>
            </a:r>
            <a:r>
              <a:rPr lang="pl-PL" altLang="pl-PL" sz="2400" dirty="0"/>
              <a:t> opracowany przez IEEE</a:t>
            </a:r>
          </a:p>
          <a:p>
            <a:pPr eaLnBrk="1" hangingPunct="1"/>
            <a:r>
              <a:rPr lang="pl-PL" altLang="pl-PL" sz="2400" dirty="0"/>
              <a:t>Adres MAC-48 składa się z </a:t>
            </a:r>
            <a:r>
              <a:rPr lang="pl-PL" altLang="pl-PL" sz="2400" b="1" dirty="0"/>
              <a:t>48 bitów</a:t>
            </a:r>
            <a:r>
              <a:rPr lang="pl-PL" altLang="pl-PL" sz="2400" dirty="0"/>
              <a:t> i jest zapisywany </a:t>
            </a:r>
            <a:r>
              <a:rPr lang="pl-PL" altLang="pl-PL" sz="2400" b="1" dirty="0"/>
              <a:t>heksadecymalnie</a:t>
            </a:r>
            <a:r>
              <a:rPr lang="pl-PL" altLang="pl-PL" sz="2400" dirty="0"/>
              <a:t>, np. 02-0A-33-34-FF-56</a:t>
            </a:r>
          </a:p>
          <a:p>
            <a:pPr eaLnBrk="1" hangingPunct="1"/>
            <a:r>
              <a:rPr lang="pl-PL" altLang="pl-PL" sz="2400" dirty="0"/>
              <a:t>Adres </a:t>
            </a:r>
            <a:r>
              <a:rPr lang="pl-PL" altLang="pl-PL" sz="2400" b="1" dirty="0"/>
              <a:t>rozgłoszeniowy</a:t>
            </a:r>
            <a:r>
              <a:rPr lang="pl-PL" altLang="pl-PL" sz="2400" dirty="0"/>
              <a:t> (broadcast) </a:t>
            </a:r>
            <a:r>
              <a:rPr lang="pl-PL" altLang="pl-PL" sz="2400"/>
              <a:t>to FF-FF-FF-FF-FF-FF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Pierwsze 24 bity adresu MAC-48 nazywane są </a:t>
            </a:r>
            <a:r>
              <a:rPr lang="pl-PL" altLang="pl-PL" sz="2400" b="1" dirty="0"/>
              <a:t>kodem producenta OUI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Organizationally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Unique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Identifiers</a:t>
            </a:r>
            <a:r>
              <a:rPr lang="pl-PL" altLang="pl-PL" sz="2400" dirty="0"/>
              <a:t>) nadawane przez </a:t>
            </a:r>
            <a:r>
              <a:rPr lang="pl-PL" altLang="pl-PL" sz="2400" b="1" dirty="0"/>
              <a:t>IEEE </a:t>
            </a:r>
          </a:p>
          <a:p>
            <a:pPr eaLnBrk="1" hangingPunct="1"/>
            <a:r>
              <a:rPr lang="pl-PL" altLang="pl-PL" sz="2400" b="1" dirty="0"/>
              <a:t>Kolejne </a:t>
            </a:r>
            <a:r>
              <a:rPr lang="pl-PL" altLang="pl-PL" sz="2400" dirty="0"/>
              <a:t>24 bity adresu producent przydziela podczas produkcji</a:t>
            </a:r>
          </a:p>
          <a:p>
            <a:r>
              <a:rPr lang="pl-PL" altLang="pl-PL" sz="2400" dirty="0"/>
              <a:t>http://aruljohn.com/mac.pl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80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Struktura ramki Ethernet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469900" y="2168525"/>
            <a:ext cx="2519363" cy="539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dirty="0">
                <a:latin typeface="+mn-lt"/>
              </a:rPr>
              <a:t>Preambuła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385763" y="4119563"/>
            <a:ext cx="84169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>
                <a:latin typeface="+mn-lt"/>
              </a:rPr>
              <a:t>Preambuła </a:t>
            </a:r>
            <a:r>
              <a:rPr lang="pl-PL" altLang="pl-PL" sz="2400" b="0">
                <a:latin typeface="+mn-lt"/>
              </a:rPr>
              <a:t>(</a:t>
            </a:r>
            <a:r>
              <a:rPr lang="en-US" altLang="pl-PL" sz="2400" b="0">
                <a:latin typeface="+mn-lt"/>
              </a:rPr>
              <a:t>7 bajtów</a:t>
            </a:r>
            <a:r>
              <a:rPr lang="pl-PL" altLang="pl-PL" sz="2400" b="0">
                <a:latin typeface="+mn-lt"/>
              </a:rPr>
              <a:t>)</a:t>
            </a:r>
            <a:r>
              <a:rPr lang="en-US" altLang="pl-PL" sz="2400" b="0">
                <a:latin typeface="+mn-lt"/>
              </a:rPr>
              <a:t> </a:t>
            </a:r>
            <a:r>
              <a:rPr lang="pl-PL" altLang="pl-PL" sz="2400" b="0">
                <a:latin typeface="+mn-lt"/>
              </a:rPr>
              <a:t>zawieraja na zmianę </a:t>
            </a:r>
            <a:r>
              <a:rPr lang="en-US" altLang="pl-PL" sz="2400" b="0">
                <a:latin typeface="+mn-lt"/>
              </a:rPr>
              <a:t>jedyn</a:t>
            </a:r>
            <a:r>
              <a:rPr lang="pl-PL" altLang="pl-PL" sz="2400" b="0">
                <a:latin typeface="+mn-lt"/>
              </a:rPr>
              <a:t>kę</a:t>
            </a:r>
            <a:r>
              <a:rPr lang="en-US" altLang="pl-PL" sz="2400" b="0">
                <a:latin typeface="+mn-lt"/>
              </a:rPr>
              <a:t> i ze</a:t>
            </a:r>
            <a:r>
              <a:rPr lang="pl-PL" altLang="pl-PL" sz="2400" b="0">
                <a:latin typeface="+mn-lt"/>
              </a:rPr>
              <a:t>ro (1010…),</a:t>
            </a:r>
            <a:r>
              <a:rPr lang="en-US" altLang="pl-PL" sz="2400">
                <a:latin typeface="+mn-lt"/>
              </a:rPr>
              <a:t> </a:t>
            </a:r>
            <a:r>
              <a:rPr lang="pl-PL" altLang="pl-PL" sz="2400" b="0">
                <a:latin typeface="+mn-lt"/>
              </a:rPr>
              <a:t>służy do synchronizacji odbiorcy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395288" y="4149725"/>
            <a:ext cx="84169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>
                <a:latin typeface="+mn-lt"/>
              </a:rPr>
              <a:t>SFD  </a:t>
            </a:r>
            <a:r>
              <a:rPr lang="pl-PL" altLang="pl-PL" sz="2400" b="0">
                <a:latin typeface="+mn-lt"/>
              </a:rPr>
              <a:t>(ang. </a:t>
            </a:r>
            <a:r>
              <a:rPr lang="en-US" altLang="pl-PL" sz="2400" b="0" i="1">
                <a:latin typeface="+mn-lt"/>
              </a:rPr>
              <a:t>start frame delimiter</a:t>
            </a:r>
            <a:r>
              <a:rPr lang="en-US" altLang="pl-PL" sz="2400" b="0">
                <a:latin typeface="+mn-lt"/>
              </a:rPr>
              <a:t>)</a:t>
            </a:r>
            <a:r>
              <a:rPr lang="pl-PL" altLang="pl-PL" sz="2400" b="0">
                <a:latin typeface="+mn-lt"/>
              </a:rPr>
              <a:t> (1 bajt)</a:t>
            </a:r>
            <a:r>
              <a:rPr lang="pl-PL" altLang="pl-PL" sz="2400">
                <a:latin typeface="+mn-lt"/>
              </a:rPr>
              <a:t> </a:t>
            </a:r>
            <a:r>
              <a:rPr lang="pl-PL" altLang="pl-PL" sz="2400" b="0">
                <a:latin typeface="+mn-lt"/>
              </a:rPr>
              <a:t>to</a:t>
            </a:r>
            <a:r>
              <a:rPr lang="en-US" altLang="pl-PL" sz="2400" b="0">
                <a:latin typeface="+mn-lt"/>
              </a:rPr>
              <a:t> znacznik początkowy ramki w postaci 101010</a:t>
            </a:r>
            <a:r>
              <a:rPr lang="en-US" altLang="pl-PL" sz="2400">
                <a:latin typeface="+mn-lt"/>
              </a:rPr>
              <a:t>11 </a:t>
            </a:r>
            <a:endParaRPr lang="pl-PL" altLang="pl-PL" sz="2400">
              <a:latin typeface="+mn-lt"/>
            </a:endParaRP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3349625" y="2168525"/>
            <a:ext cx="2159000" cy="539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>
                <a:latin typeface="+mn-lt"/>
              </a:rPr>
              <a:t>Adres docelowy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2989263" y="2168525"/>
            <a:ext cx="360362" cy="53975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+mn-lt"/>
              </a:rPr>
              <a:t>SFD</a:t>
            </a:r>
          </a:p>
        </p:txBody>
      </p:sp>
      <p:sp>
        <p:nvSpPr>
          <p:cNvPr id="30728" name="Rectangle 83"/>
          <p:cNvSpPr>
            <a:spLocks noChangeArrowheads="1"/>
          </p:cNvSpPr>
          <p:nvPr/>
        </p:nvSpPr>
        <p:spPr bwMode="auto">
          <a:xfrm>
            <a:off x="468313" y="1874838"/>
            <a:ext cx="7991475" cy="23971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1980" b="0" dirty="0">
                <a:latin typeface="+mn-lt"/>
              </a:rPr>
              <a:t>1    2    3    4    5    6    7    8    9   10  11  12  13  14  15  16  17  18  19  20  21  22   </a:t>
            </a:r>
          </a:p>
        </p:txBody>
      </p:sp>
      <p:grpSp>
        <p:nvGrpSpPr>
          <p:cNvPr id="30729" name="Group 304"/>
          <p:cNvGrpSpPr>
            <a:grpSpLocks/>
          </p:cNvGrpSpPr>
          <p:nvPr/>
        </p:nvGrpSpPr>
        <p:grpSpPr bwMode="auto">
          <a:xfrm>
            <a:off x="468313" y="2043113"/>
            <a:ext cx="7920037" cy="90487"/>
            <a:chOff x="295" y="845"/>
            <a:chExt cx="4989" cy="57"/>
          </a:xfrm>
        </p:grpSpPr>
        <p:sp>
          <p:nvSpPr>
            <p:cNvPr id="30746" name="Line 190"/>
            <p:cNvSpPr>
              <a:spLocks noChangeShapeType="1"/>
            </p:cNvSpPr>
            <p:nvPr/>
          </p:nvSpPr>
          <p:spPr bwMode="auto">
            <a:xfrm>
              <a:off x="295" y="890"/>
              <a:ext cx="4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47" name="Line 191"/>
            <p:cNvSpPr>
              <a:spLocks noChangeShapeType="1"/>
            </p:cNvSpPr>
            <p:nvPr/>
          </p:nvSpPr>
          <p:spPr bwMode="auto">
            <a:xfrm>
              <a:off x="521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48" name="Line 193"/>
            <p:cNvSpPr>
              <a:spLocks noChangeShapeType="1"/>
            </p:cNvSpPr>
            <p:nvPr/>
          </p:nvSpPr>
          <p:spPr bwMode="auto">
            <a:xfrm>
              <a:off x="748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49" name="Line 194"/>
            <p:cNvSpPr>
              <a:spLocks noChangeShapeType="1"/>
            </p:cNvSpPr>
            <p:nvPr/>
          </p:nvSpPr>
          <p:spPr bwMode="auto">
            <a:xfrm>
              <a:off x="295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50" name="Line 198"/>
            <p:cNvSpPr>
              <a:spLocks noChangeShapeType="1"/>
            </p:cNvSpPr>
            <p:nvPr/>
          </p:nvSpPr>
          <p:spPr bwMode="auto">
            <a:xfrm>
              <a:off x="976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51" name="Line 218"/>
            <p:cNvSpPr>
              <a:spLocks noChangeShapeType="1"/>
            </p:cNvSpPr>
            <p:nvPr/>
          </p:nvSpPr>
          <p:spPr bwMode="auto">
            <a:xfrm>
              <a:off x="4377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52" name="Line 222"/>
            <p:cNvSpPr>
              <a:spLocks noChangeShapeType="1"/>
            </p:cNvSpPr>
            <p:nvPr/>
          </p:nvSpPr>
          <p:spPr bwMode="auto">
            <a:xfrm>
              <a:off x="5058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53" name="Line 225"/>
            <p:cNvSpPr>
              <a:spLocks noChangeShapeType="1"/>
            </p:cNvSpPr>
            <p:nvPr/>
          </p:nvSpPr>
          <p:spPr bwMode="auto">
            <a:xfrm>
              <a:off x="1427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54" name="Line 226"/>
            <p:cNvSpPr>
              <a:spLocks noChangeShapeType="1"/>
            </p:cNvSpPr>
            <p:nvPr/>
          </p:nvSpPr>
          <p:spPr bwMode="auto">
            <a:xfrm>
              <a:off x="1654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55" name="Line 227"/>
            <p:cNvSpPr>
              <a:spLocks noChangeShapeType="1"/>
            </p:cNvSpPr>
            <p:nvPr/>
          </p:nvSpPr>
          <p:spPr bwMode="auto">
            <a:xfrm>
              <a:off x="1201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56" name="Line 228"/>
            <p:cNvSpPr>
              <a:spLocks noChangeShapeType="1"/>
            </p:cNvSpPr>
            <p:nvPr/>
          </p:nvSpPr>
          <p:spPr bwMode="auto">
            <a:xfrm>
              <a:off x="1882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57" name="Line 229"/>
            <p:cNvSpPr>
              <a:spLocks noChangeShapeType="1"/>
            </p:cNvSpPr>
            <p:nvPr/>
          </p:nvSpPr>
          <p:spPr bwMode="auto">
            <a:xfrm>
              <a:off x="2334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58" name="Line 230"/>
            <p:cNvSpPr>
              <a:spLocks noChangeShapeType="1"/>
            </p:cNvSpPr>
            <p:nvPr/>
          </p:nvSpPr>
          <p:spPr bwMode="auto">
            <a:xfrm>
              <a:off x="2561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59" name="Line 231"/>
            <p:cNvSpPr>
              <a:spLocks noChangeShapeType="1"/>
            </p:cNvSpPr>
            <p:nvPr/>
          </p:nvSpPr>
          <p:spPr bwMode="auto">
            <a:xfrm>
              <a:off x="2108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60" name="Line 232"/>
            <p:cNvSpPr>
              <a:spLocks noChangeShapeType="1"/>
            </p:cNvSpPr>
            <p:nvPr/>
          </p:nvSpPr>
          <p:spPr bwMode="auto">
            <a:xfrm>
              <a:off x="2789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61" name="Line 235"/>
            <p:cNvSpPr>
              <a:spLocks noChangeShapeType="1"/>
            </p:cNvSpPr>
            <p:nvPr/>
          </p:nvSpPr>
          <p:spPr bwMode="auto">
            <a:xfrm>
              <a:off x="3243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62" name="Line 236"/>
            <p:cNvSpPr>
              <a:spLocks noChangeShapeType="1"/>
            </p:cNvSpPr>
            <p:nvPr/>
          </p:nvSpPr>
          <p:spPr bwMode="auto">
            <a:xfrm>
              <a:off x="3470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63" name="Line 237"/>
            <p:cNvSpPr>
              <a:spLocks noChangeShapeType="1"/>
            </p:cNvSpPr>
            <p:nvPr/>
          </p:nvSpPr>
          <p:spPr bwMode="auto">
            <a:xfrm>
              <a:off x="3017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64" name="Line 238"/>
            <p:cNvSpPr>
              <a:spLocks noChangeShapeType="1"/>
            </p:cNvSpPr>
            <p:nvPr/>
          </p:nvSpPr>
          <p:spPr bwMode="auto">
            <a:xfrm>
              <a:off x="3698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65" name="Line 239"/>
            <p:cNvSpPr>
              <a:spLocks noChangeShapeType="1"/>
            </p:cNvSpPr>
            <p:nvPr/>
          </p:nvSpPr>
          <p:spPr bwMode="auto">
            <a:xfrm>
              <a:off x="4149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66" name="Line 240"/>
            <p:cNvSpPr>
              <a:spLocks noChangeShapeType="1"/>
            </p:cNvSpPr>
            <p:nvPr/>
          </p:nvSpPr>
          <p:spPr bwMode="auto">
            <a:xfrm>
              <a:off x="4376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67" name="Line 241"/>
            <p:cNvSpPr>
              <a:spLocks noChangeShapeType="1"/>
            </p:cNvSpPr>
            <p:nvPr/>
          </p:nvSpPr>
          <p:spPr bwMode="auto">
            <a:xfrm>
              <a:off x="3923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68" name="Line 242"/>
            <p:cNvSpPr>
              <a:spLocks noChangeShapeType="1"/>
            </p:cNvSpPr>
            <p:nvPr/>
          </p:nvSpPr>
          <p:spPr bwMode="auto">
            <a:xfrm>
              <a:off x="4604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69" name="Line 243"/>
            <p:cNvSpPr>
              <a:spLocks noChangeShapeType="1"/>
            </p:cNvSpPr>
            <p:nvPr/>
          </p:nvSpPr>
          <p:spPr bwMode="auto">
            <a:xfrm>
              <a:off x="5056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70" name="Line 244"/>
            <p:cNvSpPr>
              <a:spLocks noChangeShapeType="1"/>
            </p:cNvSpPr>
            <p:nvPr/>
          </p:nvSpPr>
          <p:spPr bwMode="auto">
            <a:xfrm>
              <a:off x="5283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30771" name="Line 245"/>
            <p:cNvSpPr>
              <a:spLocks noChangeShapeType="1"/>
            </p:cNvSpPr>
            <p:nvPr/>
          </p:nvSpPr>
          <p:spPr bwMode="auto">
            <a:xfrm>
              <a:off x="4830" y="845"/>
              <a:ext cx="0" cy="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18061" name="Text Box 301"/>
          <p:cNvSpPr txBox="1">
            <a:spLocks noChangeArrowheads="1"/>
          </p:cNvSpPr>
          <p:nvPr/>
        </p:nvSpPr>
        <p:spPr bwMode="auto">
          <a:xfrm>
            <a:off x="395288" y="4292600"/>
            <a:ext cx="84169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>
                <a:latin typeface="+mn-lt"/>
              </a:rPr>
              <a:t>Adres docelowy MAC (</a:t>
            </a:r>
            <a:r>
              <a:rPr lang="pl-PL" altLang="pl-PL" sz="2400" b="0">
                <a:latin typeface="+mn-lt"/>
              </a:rPr>
              <a:t>6 bajtów)</a:t>
            </a:r>
            <a:endParaRPr lang="pl-PL" altLang="pl-PL" sz="2400">
              <a:latin typeface="+mn-lt"/>
            </a:endParaRPr>
          </a:p>
        </p:txBody>
      </p:sp>
      <p:sp>
        <p:nvSpPr>
          <p:cNvPr id="118062" name="Rectangle 302"/>
          <p:cNvSpPr>
            <a:spLocks noChangeArrowheads="1"/>
          </p:cNvSpPr>
          <p:nvPr/>
        </p:nvSpPr>
        <p:spPr bwMode="auto">
          <a:xfrm>
            <a:off x="5508625" y="2168525"/>
            <a:ext cx="2159000" cy="5397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>
                <a:latin typeface="+mn-lt"/>
              </a:rPr>
              <a:t>Adres nadawcy</a:t>
            </a:r>
          </a:p>
        </p:txBody>
      </p:sp>
      <p:sp>
        <p:nvSpPr>
          <p:cNvPr id="118063" name="Text Box 303"/>
          <p:cNvSpPr txBox="1">
            <a:spLocks noChangeArrowheads="1"/>
          </p:cNvSpPr>
          <p:nvPr/>
        </p:nvSpPr>
        <p:spPr bwMode="auto">
          <a:xfrm>
            <a:off x="395288" y="4292600"/>
            <a:ext cx="84169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>
                <a:latin typeface="+mn-lt"/>
              </a:rPr>
              <a:t>Adres nadawcy MAC (</a:t>
            </a:r>
            <a:r>
              <a:rPr lang="pl-PL" altLang="pl-PL" sz="2400" b="0">
                <a:latin typeface="+mn-lt"/>
              </a:rPr>
              <a:t>6 bajtów)</a:t>
            </a:r>
            <a:endParaRPr lang="pl-PL" altLang="pl-PL" sz="2400">
              <a:latin typeface="+mn-lt"/>
            </a:endParaRPr>
          </a:p>
        </p:txBody>
      </p:sp>
      <p:sp>
        <p:nvSpPr>
          <p:cNvPr id="118065" name="Rectangle 305"/>
          <p:cNvSpPr>
            <a:spLocks noChangeArrowheads="1"/>
          </p:cNvSpPr>
          <p:nvPr/>
        </p:nvSpPr>
        <p:spPr bwMode="auto">
          <a:xfrm>
            <a:off x="7667625" y="2168525"/>
            <a:ext cx="719138" cy="539750"/>
          </a:xfrm>
          <a:prstGeom prst="rect">
            <a:avLst/>
          </a:prstGeom>
          <a:solidFill>
            <a:srgbClr val="66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>
                <a:latin typeface="+mn-lt"/>
              </a:rPr>
              <a:t>Typ</a:t>
            </a:r>
          </a:p>
        </p:txBody>
      </p:sp>
      <p:sp>
        <p:nvSpPr>
          <p:cNvPr id="118066" name="Text Box 306"/>
          <p:cNvSpPr txBox="1">
            <a:spLocks noChangeArrowheads="1"/>
          </p:cNvSpPr>
          <p:nvPr/>
        </p:nvSpPr>
        <p:spPr bwMode="auto">
          <a:xfrm>
            <a:off x="395288" y="4365625"/>
            <a:ext cx="84169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>
                <a:latin typeface="+mn-lt"/>
              </a:rPr>
              <a:t>T</a:t>
            </a:r>
            <a:r>
              <a:rPr lang="en-US" altLang="pl-PL" sz="2400">
                <a:latin typeface="+mn-lt"/>
              </a:rPr>
              <a:t>yp</a:t>
            </a:r>
            <a:r>
              <a:rPr lang="en-US" altLang="pl-PL" sz="2400" b="0">
                <a:latin typeface="+mn-lt"/>
              </a:rPr>
              <a:t> (2 bajty)</a:t>
            </a:r>
            <a:r>
              <a:rPr lang="pl-PL" altLang="pl-PL" sz="2400" b="0">
                <a:latin typeface="+mn-lt"/>
              </a:rPr>
              <a:t>,</a:t>
            </a:r>
            <a:r>
              <a:rPr lang="en-US" altLang="pl-PL" sz="2400" b="0">
                <a:latin typeface="+mn-lt"/>
              </a:rPr>
              <a:t> jeżeli wartość mniejsza niż 1500, to oznacza długość ramki, jeżeli większa to typ pakietu </a:t>
            </a:r>
            <a:endParaRPr lang="pl-PL" altLang="pl-PL" sz="2400" b="0">
              <a:latin typeface="+mn-lt"/>
            </a:endParaRPr>
          </a:p>
        </p:txBody>
      </p:sp>
      <p:sp>
        <p:nvSpPr>
          <p:cNvPr id="118069" name="Rectangle 309"/>
          <p:cNvSpPr>
            <a:spLocks noChangeArrowheads="1"/>
          </p:cNvSpPr>
          <p:nvPr/>
        </p:nvSpPr>
        <p:spPr bwMode="auto">
          <a:xfrm>
            <a:off x="468313" y="2744788"/>
            <a:ext cx="6478587" cy="539750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>
                <a:latin typeface="+mn-lt"/>
              </a:rPr>
              <a:t>Dane</a:t>
            </a:r>
          </a:p>
        </p:txBody>
      </p:sp>
      <p:sp>
        <p:nvSpPr>
          <p:cNvPr id="118070" name="Rectangle 310"/>
          <p:cNvSpPr>
            <a:spLocks noChangeArrowheads="1"/>
          </p:cNvSpPr>
          <p:nvPr/>
        </p:nvSpPr>
        <p:spPr bwMode="auto">
          <a:xfrm>
            <a:off x="6948488" y="2744788"/>
            <a:ext cx="1439862" cy="539750"/>
          </a:xfrm>
          <a:prstGeom prst="rect">
            <a:avLst/>
          </a:prstGeom>
          <a:solidFill>
            <a:srgbClr val="CC33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>
                <a:latin typeface="+mn-lt"/>
              </a:rPr>
              <a:t>CRC</a:t>
            </a:r>
          </a:p>
        </p:txBody>
      </p:sp>
      <p:sp>
        <p:nvSpPr>
          <p:cNvPr id="118071" name="Rectangle 311"/>
          <p:cNvSpPr>
            <a:spLocks noChangeArrowheads="1"/>
          </p:cNvSpPr>
          <p:nvPr/>
        </p:nvSpPr>
        <p:spPr bwMode="auto">
          <a:xfrm rot="2700000">
            <a:off x="6227763" y="2781300"/>
            <a:ext cx="7143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118072" name="Rectangle 312"/>
          <p:cNvSpPr>
            <a:spLocks noChangeArrowheads="1"/>
          </p:cNvSpPr>
          <p:nvPr/>
        </p:nvSpPr>
        <p:spPr bwMode="auto">
          <a:xfrm rot="2700000">
            <a:off x="6227763" y="2852738"/>
            <a:ext cx="7143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118073" name="Rectangle 313"/>
          <p:cNvSpPr>
            <a:spLocks noChangeArrowheads="1"/>
          </p:cNvSpPr>
          <p:nvPr/>
        </p:nvSpPr>
        <p:spPr bwMode="auto">
          <a:xfrm rot="2700000">
            <a:off x="6227763" y="2925763"/>
            <a:ext cx="7143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118074" name="Rectangle 314"/>
          <p:cNvSpPr>
            <a:spLocks noChangeArrowheads="1"/>
          </p:cNvSpPr>
          <p:nvPr/>
        </p:nvSpPr>
        <p:spPr bwMode="auto">
          <a:xfrm rot="2700000">
            <a:off x="6227763" y="2997200"/>
            <a:ext cx="7143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118075" name="Rectangle 315"/>
          <p:cNvSpPr>
            <a:spLocks noChangeArrowheads="1"/>
          </p:cNvSpPr>
          <p:nvPr/>
        </p:nvSpPr>
        <p:spPr bwMode="auto">
          <a:xfrm rot="2700000">
            <a:off x="6227763" y="3070225"/>
            <a:ext cx="7143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118076" name="Rectangle 316"/>
          <p:cNvSpPr>
            <a:spLocks noChangeArrowheads="1"/>
          </p:cNvSpPr>
          <p:nvPr/>
        </p:nvSpPr>
        <p:spPr bwMode="auto">
          <a:xfrm rot="2700000">
            <a:off x="6227763" y="3141663"/>
            <a:ext cx="7143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118078" name="Text Box 318"/>
          <p:cNvSpPr txBox="1">
            <a:spLocks noChangeArrowheads="1"/>
          </p:cNvSpPr>
          <p:nvPr/>
        </p:nvSpPr>
        <p:spPr bwMode="auto">
          <a:xfrm>
            <a:off x="395288" y="4437063"/>
            <a:ext cx="84169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>
                <a:latin typeface="+mn-lt"/>
              </a:rPr>
              <a:t>Dane </a:t>
            </a:r>
            <a:r>
              <a:rPr lang="pl-PL" altLang="pl-PL" sz="2400" b="0">
                <a:latin typeface="+mn-lt"/>
              </a:rPr>
              <a:t>(</a:t>
            </a:r>
            <a:r>
              <a:rPr lang="en-US" altLang="pl-PL" sz="2400" b="0">
                <a:latin typeface="+mn-lt"/>
              </a:rPr>
              <a:t>46 - 1500 bajtów)</a:t>
            </a:r>
            <a:r>
              <a:rPr lang="pl-PL" altLang="pl-PL" sz="2400" b="0">
                <a:latin typeface="+mn-lt"/>
              </a:rPr>
              <a:t>,</a:t>
            </a:r>
            <a:r>
              <a:rPr lang="en-US" altLang="pl-PL" sz="2400" b="0">
                <a:latin typeface="+mn-lt"/>
              </a:rPr>
              <a:t> jeżeli </a:t>
            </a:r>
            <a:r>
              <a:rPr lang="pl-PL" altLang="pl-PL" sz="2400" b="0">
                <a:latin typeface="+mn-lt"/>
              </a:rPr>
              <a:t>liczba przesyłanych </a:t>
            </a:r>
            <a:r>
              <a:rPr lang="en-US" altLang="pl-PL" sz="2400" b="0">
                <a:latin typeface="+mn-lt"/>
              </a:rPr>
              <a:t>dan</a:t>
            </a:r>
            <a:r>
              <a:rPr lang="pl-PL" altLang="pl-PL" sz="2400" b="0">
                <a:latin typeface="+mn-lt"/>
              </a:rPr>
              <a:t>ych</a:t>
            </a:r>
            <a:r>
              <a:rPr lang="en-US" altLang="pl-PL" sz="2400" b="0">
                <a:latin typeface="+mn-lt"/>
              </a:rPr>
              <a:t> </a:t>
            </a:r>
            <a:r>
              <a:rPr lang="pl-PL" altLang="pl-PL" sz="2400" b="0">
                <a:latin typeface="+mn-lt"/>
              </a:rPr>
              <a:t>jest </a:t>
            </a:r>
            <a:r>
              <a:rPr lang="en-US" altLang="pl-PL" sz="2400" b="0">
                <a:latin typeface="+mn-lt"/>
              </a:rPr>
              <a:t>mniejsz</a:t>
            </a:r>
            <a:r>
              <a:rPr lang="pl-PL" altLang="pl-PL" sz="2400" b="0">
                <a:latin typeface="+mn-lt"/>
              </a:rPr>
              <a:t>a</a:t>
            </a:r>
            <a:r>
              <a:rPr lang="en-US" altLang="pl-PL" sz="2400" b="0">
                <a:latin typeface="+mn-lt"/>
              </a:rPr>
              <a:t> niż 46 bajtów, to uzupełniane są zerami  </a:t>
            </a:r>
            <a:endParaRPr lang="pl-PL" altLang="pl-PL" sz="2400" b="0">
              <a:latin typeface="+mn-lt"/>
            </a:endParaRPr>
          </a:p>
        </p:txBody>
      </p:sp>
      <p:sp>
        <p:nvSpPr>
          <p:cNvPr id="118079" name="Rectangle 319"/>
          <p:cNvSpPr>
            <a:spLocks noChangeArrowheads="1"/>
          </p:cNvSpPr>
          <p:nvPr/>
        </p:nvSpPr>
        <p:spPr bwMode="auto">
          <a:xfrm rot="2700000">
            <a:off x="6227763" y="3213100"/>
            <a:ext cx="7143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118081" name="Text Box 321"/>
          <p:cNvSpPr txBox="1">
            <a:spLocks noChangeArrowheads="1"/>
          </p:cNvSpPr>
          <p:nvPr/>
        </p:nvSpPr>
        <p:spPr bwMode="auto">
          <a:xfrm>
            <a:off x="395288" y="4508500"/>
            <a:ext cx="84169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>
                <a:latin typeface="+mn-lt"/>
              </a:rPr>
              <a:t>CRC </a:t>
            </a:r>
            <a:r>
              <a:rPr lang="pl-PL" altLang="pl-PL" sz="2400" b="0">
                <a:latin typeface="+mn-lt"/>
              </a:rPr>
              <a:t>(</a:t>
            </a:r>
            <a:r>
              <a:rPr lang="en-US" altLang="pl-PL" sz="2400" b="0">
                <a:latin typeface="+mn-lt"/>
              </a:rPr>
              <a:t>4</a:t>
            </a:r>
            <a:r>
              <a:rPr lang="pl-PL" altLang="pl-PL" sz="2400" b="0">
                <a:latin typeface="+mn-lt"/>
              </a:rPr>
              <a:t> </a:t>
            </a:r>
            <a:r>
              <a:rPr lang="en-US" altLang="pl-PL" sz="2400" b="0">
                <a:latin typeface="+mn-lt"/>
              </a:rPr>
              <a:t>bajt</a:t>
            </a:r>
            <a:r>
              <a:rPr lang="pl-PL" altLang="pl-PL" sz="2400" b="0">
                <a:latin typeface="+mn-lt"/>
              </a:rPr>
              <a:t>y</a:t>
            </a:r>
            <a:r>
              <a:rPr lang="en-US" altLang="pl-PL" sz="2400" b="0">
                <a:latin typeface="+mn-lt"/>
              </a:rPr>
              <a:t>)</a:t>
            </a:r>
            <a:r>
              <a:rPr lang="pl-PL" altLang="pl-PL" sz="2400" b="0">
                <a:latin typeface="+mn-lt"/>
              </a:rPr>
              <a:t> </a:t>
            </a:r>
            <a:r>
              <a:rPr lang="en-US" altLang="pl-PL" sz="2400" b="0">
                <a:latin typeface="+mn-lt"/>
              </a:rPr>
              <a:t>suma kontrolna </a:t>
            </a:r>
            <a:endParaRPr lang="pl-PL" altLang="pl-PL" sz="2400">
              <a:latin typeface="+mn-lt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90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8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8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8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18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18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nimBg="1"/>
      <p:bldP spid="117768" grpId="0" animBg="1"/>
      <p:bldP spid="117768" grpId="1" animBg="1"/>
      <p:bldP spid="117769" grpId="0" animBg="1"/>
      <p:bldP spid="117769" grpId="1" animBg="1"/>
      <p:bldP spid="117770" grpId="0" animBg="1"/>
      <p:bldP spid="117766" grpId="0" animBg="1"/>
      <p:bldP spid="118061" grpId="0" animBg="1"/>
      <p:bldP spid="118061" grpId="1" animBg="1"/>
      <p:bldP spid="118062" grpId="0" animBg="1"/>
      <p:bldP spid="118063" grpId="0" animBg="1"/>
      <p:bldP spid="118063" grpId="1" animBg="1"/>
      <p:bldP spid="118065" grpId="0" animBg="1"/>
      <p:bldP spid="118066" grpId="0" animBg="1"/>
      <p:bldP spid="118066" grpId="1" animBg="1"/>
      <p:bldP spid="118071" grpId="0" animBg="1"/>
      <p:bldP spid="118072" grpId="0" animBg="1"/>
      <p:bldP spid="118073" grpId="0" animBg="1"/>
      <p:bldP spid="118074" grpId="0" animBg="1"/>
      <p:bldP spid="118075" grpId="0" animBg="1"/>
      <p:bldP spid="118076" grpId="0" animBg="1"/>
      <p:bldP spid="118078" grpId="0" animBg="1"/>
      <p:bldP spid="118078" grpId="1" animBg="1"/>
      <p:bldP spid="118079" grpId="0" animBg="1"/>
      <p:bldP spid="118081" grpId="0" animBg="1"/>
      <p:bldP spid="11808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>
                <a:solidFill>
                  <a:schemeClr val="tx2"/>
                </a:solidFill>
              </a:rPr>
              <a:t>Fast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Gigabit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10GbE, 40GbE, 100 </a:t>
            </a:r>
            <a:r>
              <a:rPr lang="pl-PL" altLang="pl-PL" sz="2400" dirty="0" err="1">
                <a:solidFill>
                  <a:schemeClr val="bg1">
                    <a:lumMod val="50000"/>
                  </a:schemeClr>
                </a:solidFill>
              </a:rPr>
              <a:t>GbE</a:t>
            </a:r>
            <a:endParaRPr lang="pl-PL" altLang="pl-PL" sz="2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Inne zastosowania technologii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585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Fast Ethernet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l-PL" sz="2400" dirty="0"/>
              <a:t>IEEE </a:t>
            </a:r>
            <a:r>
              <a:rPr lang="en-US" altLang="pl-PL" sz="2400" dirty="0" err="1"/>
              <a:t>zatwierdził</a:t>
            </a:r>
            <a:r>
              <a:rPr lang="en-US" altLang="pl-PL" sz="2400" dirty="0"/>
              <a:t> standard </a:t>
            </a:r>
            <a:r>
              <a:rPr lang="pl-PL" altLang="pl-PL" sz="2400" dirty="0"/>
              <a:t>Fast Ethernet </a:t>
            </a:r>
            <a:r>
              <a:rPr lang="en-US" altLang="pl-PL" sz="2400" dirty="0"/>
              <a:t>w </a:t>
            </a:r>
            <a:r>
              <a:rPr lang="en-US" altLang="pl-PL" sz="2400" b="1" dirty="0"/>
              <a:t>1995</a:t>
            </a:r>
            <a:r>
              <a:rPr lang="en-US" altLang="pl-PL" sz="2400" dirty="0"/>
              <a:t> </a:t>
            </a:r>
            <a:r>
              <a:rPr lang="en-US" altLang="pl-PL" sz="2400" dirty="0" err="1"/>
              <a:t>roku</a:t>
            </a:r>
            <a:r>
              <a:rPr lang="en-US" altLang="pl-PL" sz="2400" dirty="0"/>
              <a:t> </a:t>
            </a:r>
            <a:r>
              <a:rPr lang="en-US" altLang="pl-PL" sz="2400" dirty="0" err="1"/>
              <a:t>jako</a:t>
            </a:r>
            <a:r>
              <a:rPr lang="en-US" altLang="pl-PL" sz="2400" dirty="0"/>
              <a:t> </a:t>
            </a:r>
            <a:r>
              <a:rPr lang="en-US" altLang="pl-PL" sz="2400" b="1" dirty="0"/>
              <a:t>IEEE 802.3u</a:t>
            </a:r>
            <a:endParaRPr lang="pl-PL" altLang="pl-PL" sz="2400" b="1" dirty="0"/>
          </a:p>
          <a:p>
            <a:pPr eaLnBrk="1" hangingPunct="1"/>
            <a:r>
              <a:rPr lang="pl-PL" altLang="pl-PL" sz="2400" dirty="0"/>
              <a:t>Fast Ethernet to </a:t>
            </a:r>
            <a:r>
              <a:rPr lang="pl-PL" altLang="pl-PL" sz="2400" b="1" dirty="0"/>
              <a:t>następca Ethernetu</a:t>
            </a:r>
            <a:r>
              <a:rPr lang="pl-PL" altLang="pl-PL" sz="2400" dirty="0"/>
              <a:t>, który pokonał standard 100VG-AnyLAN</a:t>
            </a:r>
          </a:p>
          <a:p>
            <a:pPr eaLnBrk="1" hangingPunct="1"/>
            <a:r>
              <a:rPr lang="en-US" altLang="pl-PL" sz="2400" dirty="0"/>
              <a:t>Fast Ethernet </a:t>
            </a:r>
            <a:r>
              <a:rPr lang="en-US" altLang="pl-PL" sz="2400" dirty="0" err="1"/>
              <a:t>zwiększa</a:t>
            </a:r>
            <a:r>
              <a:rPr lang="en-US" altLang="pl-PL" sz="2400" dirty="0"/>
              <a:t> </a:t>
            </a:r>
            <a:r>
              <a:rPr lang="en-US" altLang="pl-PL" sz="2400" dirty="0" err="1"/>
              <a:t>prędkość</a:t>
            </a:r>
            <a:r>
              <a:rPr lang="en-US" altLang="pl-PL" sz="2400" dirty="0"/>
              <a:t> </a:t>
            </a:r>
            <a:r>
              <a:rPr lang="en-US" altLang="pl-PL" sz="2400" dirty="0" err="1"/>
              <a:t>transmisji</a:t>
            </a:r>
            <a:r>
              <a:rPr lang="en-US" altLang="pl-PL" sz="2400" dirty="0"/>
              <a:t> do </a:t>
            </a:r>
            <a:r>
              <a:rPr lang="en-US" altLang="pl-PL" sz="2400" b="1" dirty="0"/>
              <a:t>100 Mb/s</a:t>
            </a:r>
            <a:endParaRPr lang="pl-PL" altLang="pl-PL" sz="2400" b="1" dirty="0"/>
          </a:p>
          <a:p>
            <a:pPr eaLnBrk="1" hangingPunct="1"/>
            <a:r>
              <a:rPr lang="en-US" altLang="pl-PL" sz="2400" b="1" dirty="0" err="1"/>
              <a:t>Zachowana</a:t>
            </a:r>
            <a:r>
              <a:rPr lang="en-US" altLang="pl-PL" sz="2400" dirty="0"/>
              <a:t> </a:t>
            </a:r>
            <a:r>
              <a:rPr lang="en-US" altLang="pl-PL" sz="2400" dirty="0" err="1"/>
              <a:t>została</a:t>
            </a:r>
            <a:r>
              <a:rPr lang="en-US" altLang="pl-PL" sz="2400" dirty="0"/>
              <a:t> </a:t>
            </a:r>
            <a:r>
              <a:rPr lang="en-US" altLang="pl-PL" sz="2400" dirty="0" err="1"/>
              <a:t>metoda</a:t>
            </a:r>
            <a:r>
              <a:rPr lang="en-US" altLang="pl-PL" sz="2400" dirty="0"/>
              <a:t> </a:t>
            </a:r>
            <a:r>
              <a:rPr lang="pl-PL" altLang="pl-PL" sz="2400" dirty="0"/>
              <a:t>dostępu do</a:t>
            </a:r>
            <a:r>
              <a:rPr lang="en-US" altLang="pl-PL" sz="2400" dirty="0"/>
              <a:t> </a:t>
            </a:r>
            <a:r>
              <a:rPr lang="en-US" altLang="pl-PL" sz="2400" dirty="0" err="1"/>
              <a:t>łącz</a:t>
            </a:r>
            <a:r>
              <a:rPr lang="pl-PL" altLang="pl-PL" sz="2400" dirty="0"/>
              <a:t>a</a:t>
            </a:r>
            <a:r>
              <a:rPr lang="en-US" altLang="pl-PL" sz="2400" dirty="0"/>
              <a:t> CSMA/CD</a:t>
            </a:r>
            <a:r>
              <a:rPr lang="pl-PL" altLang="pl-PL" sz="2400" dirty="0"/>
              <a:t> oraz format ramki</a:t>
            </a:r>
          </a:p>
          <a:p>
            <a:pPr eaLnBrk="1" hangingPunct="1"/>
            <a:r>
              <a:rPr lang="pl-PL" altLang="pl-PL" sz="2400" dirty="0"/>
              <a:t>Największych zmian dokonano w </a:t>
            </a:r>
            <a:r>
              <a:rPr lang="pl-PL" altLang="pl-PL" sz="2400" b="1" dirty="0"/>
              <a:t>warstwie fizycznej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613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2700338" y="4365625"/>
            <a:ext cx="2376487" cy="863600"/>
          </a:xfrm>
          <a:prstGeom prst="line">
            <a:avLst/>
          </a:prstGeom>
          <a:noFill/>
          <a:ln w="57150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2771775" y="2997200"/>
            <a:ext cx="2305050" cy="1008063"/>
          </a:xfrm>
          <a:prstGeom prst="line">
            <a:avLst/>
          </a:prstGeom>
          <a:noFill/>
          <a:ln w="57150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58888" y="2566988"/>
            <a:ext cx="790575" cy="287337"/>
          </a:xfrm>
          <a:prstGeom prst="line">
            <a:avLst/>
          </a:prstGeom>
          <a:noFill/>
          <a:ln w="57150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Topologia Fast Ethernet</a:t>
            </a:r>
          </a:p>
        </p:txBody>
      </p:sp>
      <p:pic>
        <p:nvPicPr>
          <p:cNvPr id="120859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133600"/>
            <a:ext cx="582612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866" name="Line 34"/>
          <p:cNvSpPr>
            <a:spLocks noChangeShapeType="1"/>
          </p:cNvSpPr>
          <p:nvPr/>
        </p:nvSpPr>
        <p:spPr bwMode="auto">
          <a:xfrm flipV="1">
            <a:off x="1728788" y="3121025"/>
            <a:ext cx="503237" cy="576263"/>
          </a:xfrm>
          <a:prstGeom prst="line">
            <a:avLst/>
          </a:prstGeom>
          <a:noFill/>
          <a:ln w="57150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 flipH="1" flipV="1">
            <a:off x="2592388" y="3121025"/>
            <a:ext cx="504825" cy="576263"/>
          </a:xfrm>
          <a:prstGeom prst="line">
            <a:avLst/>
          </a:prstGeom>
          <a:noFill/>
          <a:ln w="57150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20868" name="Text Box 36"/>
          <p:cNvSpPr txBox="1">
            <a:spLocks noChangeArrowheads="1"/>
          </p:cNvSpPr>
          <p:nvPr/>
        </p:nvSpPr>
        <p:spPr bwMode="auto">
          <a:xfrm>
            <a:off x="2068513" y="363855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3600" b="0"/>
              <a:t>…</a:t>
            </a:r>
            <a:endParaRPr lang="en-US" altLang="pl-PL" sz="3600" b="0"/>
          </a:p>
        </p:txBody>
      </p:sp>
      <p:pic>
        <p:nvPicPr>
          <p:cNvPr id="120869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3527425"/>
            <a:ext cx="750888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70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598863"/>
            <a:ext cx="75088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72" name="Picture 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46513"/>
            <a:ext cx="839787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627188" y="5495925"/>
            <a:ext cx="503237" cy="576263"/>
          </a:xfrm>
          <a:prstGeom prst="line">
            <a:avLst/>
          </a:prstGeom>
          <a:noFill/>
          <a:ln w="57150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H="1" flipV="1">
            <a:off x="2490788" y="5495925"/>
            <a:ext cx="504825" cy="576263"/>
          </a:xfrm>
          <a:prstGeom prst="line">
            <a:avLst/>
          </a:prstGeom>
          <a:noFill/>
          <a:ln w="57150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20879" name="Text Box 47"/>
          <p:cNvSpPr txBox="1">
            <a:spLocks noChangeArrowheads="1"/>
          </p:cNvSpPr>
          <p:nvPr/>
        </p:nvSpPr>
        <p:spPr bwMode="auto">
          <a:xfrm>
            <a:off x="1966913" y="601345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3600" b="0"/>
              <a:t>…</a:t>
            </a:r>
            <a:endParaRPr lang="en-US" altLang="pl-PL" sz="3600" b="0"/>
          </a:p>
        </p:txBody>
      </p:sp>
      <p:pic>
        <p:nvPicPr>
          <p:cNvPr id="120880" name="Picture 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5902325"/>
            <a:ext cx="750888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81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3" y="5973763"/>
            <a:ext cx="75088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75" name="Picture 4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919663"/>
            <a:ext cx="839788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5508625" y="3429000"/>
            <a:ext cx="935038" cy="576263"/>
          </a:xfrm>
          <a:prstGeom prst="line">
            <a:avLst/>
          </a:prstGeom>
          <a:noFill/>
          <a:ln w="57150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6877050" y="2492375"/>
            <a:ext cx="790575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>
            <a:off x="6877050" y="3357563"/>
            <a:ext cx="647700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20886" name="Oval 54"/>
          <p:cNvSpPr>
            <a:spLocks noChangeArrowheads="1"/>
          </p:cNvSpPr>
          <p:nvPr/>
        </p:nvSpPr>
        <p:spPr bwMode="auto">
          <a:xfrm>
            <a:off x="7453313" y="1698589"/>
            <a:ext cx="1366837" cy="93503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dirty="0">
                <a:latin typeface="+mn-lt"/>
              </a:rPr>
              <a:t>Internet</a:t>
            </a:r>
            <a:endParaRPr lang="en-US" altLang="pl-PL" sz="2400" dirty="0">
              <a:latin typeface="+mn-lt"/>
            </a:endParaRPr>
          </a:p>
        </p:txBody>
      </p:sp>
      <p:sp>
        <p:nvSpPr>
          <p:cNvPr id="120888" name="Oval 56"/>
          <p:cNvSpPr>
            <a:spLocks noChangeArrowheads="1"/>
          </p:cNvSpPr>
          <p:nvPr/>
        </p:nvSpPr>
        <p:spPr bwMode="auto">
          <a:xfrm>
            <a:off x="7451725" y="3209889"/>
            <a:ext cx="1366838" cy="93503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>
                <a:latin typeface="+mn-lt"/>
              </a:rPr>
              <a:t>Inne sieci</a:t>
            </a:r>
            <a:endParaRPr lang="en-US" altLang="pl-PL" sz="2400">
              <a:latin typeface="+mn-lt"/>
            </a:endParaRPr>
          </a:p>
        </p:txBody>
      </p:sp>
      <p:graphicFrame>
        <p:nvGraphicFramePr>
          <p:cNvPr id="120890" name="Object 58"/>
          <p:cNvGraphicFramePr>
            <a:graphicFrameLocks noGrp="1" noChangeAspect="1"/>
          </p:cNvGraphicFramePr>
          <p:nvPr>
            <p:ph sz="half" idx="2"/>
          </p:nvPr>
        </p:nvGraphicFramePr>
        <p:xfrm>
          <a:off x="6372225" y="4797425"/>
          <a:ext cx="40163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Visio" r:id="rId6" imgW="402030" imgH="960767" progId="Visio.Drawing.11">
                  <p:embed/>
                </p:oleObj>
              </mc:Choice>
              <mc:Fallback>
                <p:oleObj name="Visio" r:id="rId6" imgW="402030" imgH="9607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797425"/>
                        <a:ext cx="40163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92" name="Line 60"/>
          <p:cNvSpPr>
            <a:spLocks noChangeShapeType="1"/>
          </p:cNvSpPr>
          <p:nvPr/>
        </p:nvSpPr>
        <p:spPr bwMode="auto">
          <a:xfrm>
            <a:off x="5508625" y="4437063"/>
            <a:ext cx="935038" cy="1008062"/>
          </a:xfrm>
          <a:prstGeom prst="line">
            <a:avLst/>
          </a:prstGeom>
          <a:noFill/>
          <a:ln w="57150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graphicFrame>
        <p:nvGraphicFramePr>
          <p:cNvPr id="120883" name="Object 51"/>
          <p:cNvGraphicFramePr>
            <a:graphicFrameLocks noGrp="1" noChangeAspect="1"/>
          </p:cNvGraphicFramePr>
          <p:nvPr>
            <p:ph sz="half" idx="1"/>
          </p:nvPr>
        </p:nvGraphicFramePr>
        <p:xfrm>
          <a:off x="6342063" y="2895600"/>
          <a:ext cx="677862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Visio" r:id="rId8" imgW="677700" imgH="677713" progId="Visio.Drawing.11">
                  <p:embed/>
                </p:oleObj>
              </mc:Choice>
              <mc:Fallback>
                <p:oleObj name="Visio" r:id="rId8" imgW="677700" imgH="67771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2895600"/>
                        <a:ext cx="677862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0852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544763"/>
            <a:ext cx="839788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397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82" grpId="0" animBg="1"/>
      <p:bldP spid="120873" grpId="0" animBg="1"/>
      <p:bldP spid="120871" grpId="0" animBg="1"/>
      <p:bldP spid="120866" grpId="0" animBg="1"/>
      <p:bldP spid="120867" grpId="0" animBg="1"/>
      <p:bldP spid="120868" grpId="0"/>
      <p:bldP spid="120877" grpId="0" animBg="1"/>
      <p:bldP spid="120878" grpId="0" animBg="1"/>
      <p:bldP spid="120879" grpId="0"/>
      <p:bldP spid="120885" grpId="0" animBg="1"/>
      <p:bldP spid="120887" grpId="0" animBg="1"/>
      <p:bldP spid="120889" grpId="0" animBg="1"/>
      <p:bldP spid="120886" grpId="0" animBg="1"/>
      <p:bldP spid="120888" grpId="0" animBg="1"/>
      <p:bldP spid="12089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Warstwy fizyczne Fast Ethernet </a:t>
            </a:r>
          </a:p>
        </p:txBody>
      </p:sp>
      <p:graphicFrame>
        <p:nvGraphicFramePr>
          <p:cNvPr id="4096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830707"/>
              </p:ext>
            </p:extLst>
          </p:nvPr>
        </p:nvGraphicFramePr>
        <p:xfrm>
          <a:off x="323528" y="1685379"/>
          <a:ext cx="8480425" cy="4479925"/>
        </p:xfrm>
        <a:graphic>
          <a:graphicData uri="http://schemas.openxmlformats.org/drawingml/2006/table">
            <a:tbl>
              <a:tblPr/>
              <a:tblGrid>
                <a:gridCol w="212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BASE</a:t>
                      </a: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-TX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BASE</a:t>
                      </a: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-FX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BASE</a:t>
                      </a: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-T4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8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Medium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dwie pary kabla UTP lub STP 5 kategorii</a:t>
                      </a: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dwa włókna światłowodu wielomodowego </a:t>
                      </a:r>
                      <a:endParaRPr kumimoji="0" lang="pl-P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cztery pary kabla UTP kategorii 3 lub </a:t>
                      </a: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wyższej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Liczba par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Liczba par nadających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Pełen dupleks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TAK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TAK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NIE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Złącze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RJ45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SC, MIC, ST</a:t>
                      </a: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RJ45</a:t>
                      </a: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Częstotliwość sygnału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125 MHz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125 MHz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25 MHz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Topologia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gwiazda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gwiazda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gwiazda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94B70B-403F-4CD2-9579-0EB9D3F6DBCA}" type="slidenum">
              <a:rPr lang="pl-PL" smtClean="0"/>
              <a:pPr>
                <a:defRPr/>
              </a:pPr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634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Autonegocjacja (1)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l-PL" sz="2400" dirty="0" err="1"/>
              <a:t>Urządzenia</a:t>
            </a:r>
            <a:r>
              <a:rPr lang="en-US" altLang="pl-PL" sz="2400" dirty="0"/>
              <a:t> Fast </a:t>
            </a:r>
            <a:r>
              <a:rPr lang="en-US" altLang="pl-PL" sz="2400" dirty="0" err="1"/>
              <a:t>Ethernetu</a:t>
            </a:r>
            <a:r>
              <a:rPr lang="en-US" altLang="pl-PL" sz="2400" dirty="0"/>
              <a:t> </a:t>
            </a:r>
            <a:r>
              <a:rPr lang="en-US" altLang="pl-PL" sz="2400" dirty="0" err="1"/>
              <a:t>mogą</a:t>
            </a:r>
            <a:r>
              <a:rPr lang="en-US" altLang="pl-PL" sz="2400" dirty="0"/>
              <a:t> </a:t>
            </a:r>
            <a:r>
              <a:rPr lang="en-US" altLang="pl-PL" sz="2400" b="1" dirty="0" err="1"/>
              <a:t>współpracować</a:t>
            </a:r>
            <a:r>
              <a:rPr lang="en-US" altLang="pl-PL" sz="2400" dirty="0"/>
              <a:t> z </a:t>
            </a:r>
            <a:r>
              <a:rPr lang="en-US" altLang="pl-PL" sz="2400" dirty="0" err="1"/>
              <a:t>urządzeniami</a:t>
            </a:r>
            <a:r>
              <a:rPr lang="en-US" altLang="pl-PL" sz="2400" dirty="0"/>
              <a:t> </a:t>
            </a:r>
            <a:r>
              <a:rPr lang="en-US" altLang="pl-PL" sz="2400" dirty="0" err="1"/>
              <a:t>Etherne</a:t>
            </a:r>
            <a:r>
              <a:rPr lang="pl-PL" altLang="pl-PL" sz="2400" dirty="0"/>
              <a:t>t</a:t>
            </a:r>
          </a:p>
          <a:p>
            <a:pPr eaLnBrk="1" hangingPunct="1"/>
            <a:r>
              <a:rPr lang="en-US" altLang="pl-PL" sz="2400" dirty="0" err="1"/>
              <a:t>Wprowadzono</a:t>
            </a:r>
            <a:r>
              <a:rPr lang="en-US" altLang="pl-PL" sz="2400" dirty="0"/>
              <a:t> </a:t>
            </a:r>
            <a:r>
              <a:rPr lang="en-US" altLang="pl-PL" sz="2400" dirty="0" err="1"/>
              <a:t>mechanizm</a:t>
            </a:r>
            <a:r>
              <a:rPr lang="en-US" altLang="pl-PL" sz="2400" dirty="0"/>
              <a:t> </a:t>
            </a:r>
            <a:r>
              <a:rPr lang="pl-PL" altLang="pl-PL" sz="2400" b="1" dirty="0"/>
              <a:t>a</a:t>
            </a:r>
            <a:r>
              <a:rPr lang="en-US" altLang="pl-PL" sz="2400" b="1" dirty="0" err="1"/>
              <a:t>uto</a:t>
            </a:r>
            <a:r>
              <a:rPr lang="pl-PL" altLang="pl-PL" sz="2400" b="1" dirty="0"/>
              <a:t>n</a:t>
            </a:r>
            <a:r>
              <a:rPr lang="en-US" altLang="pl-PL" sz="2400" b="1" dirty="0" err="1"/>
              <a:t>egocjacji</a:t>
            </a:r>
            <a:r>
              <a:rPr lang="en-US" altLang="pl-PL" sz="2400" dirty="0"/>
              <a:t> </a:t>
            </a:r>
            <a:r>
              <a:rPr lang="en-US" altLang="pl-PL" sz="2400" dirty="0" err="1"/>
              <a:t>umożliwiający</a:t>
            </a:r>
            <a:r>
              <a:rPr lang="en-US" altLang="pl-PL" sz="2400" dirty="0"/>
              <a:t> </a:t>
            </a:r>
            <a:r>
              <a:rPr lang="en-US" altLang="pl-PL" sz="2400" dirty="0" err="1"/>
              <a:t>rozpoznawanie</a:t>
            </a:r>
            <a:r>
              <a:rPr lang="en-US" altLang="pl-PL" sz="2400" dirty="0"/>
              <a:t> </a:t>
            </a:r>
            <a:r>
              <a:rPr lang="en-US" altLang="pl-PL" sz="2400" dirty="0" err="1"/>
              <a:t>trybu</a:t>
            </a:r>
            <a:r>
              <a:rPr lang="en-US" altLang="pl-PL" sz="2400" dirty="0"/>
              <a:t> </a:t>
            </a:r>
            <a:r>
              <a:rPr lang="en-US" altLang="pl-PL" sz="2400" dirty="0" err="1"/>
              <a:t>pracy</a:t>
            </a:r>
            <a:r>
              <a:rPr lang="en-US" altLang="pl-PL" sz="2400" dirty="0"/>
              <a:t> </a:t>
            </a:r>
            <a:r>
              <a:rPr lang="en-US" altLang="pl-PL" sz="2400" dirty="0" err="1"/>
              <a:t>urządzeń</a:t>
            </a:r>
            <a:r>
              <a:rPr lang="en-US" altLang="pl-PL" sz="2400" dirty="0"/>
              <a:t> </a:t>
            </a:r>
            <a:r>
              <a:rPr lang="en-US" altLang="pl-PL" sz="2400" dirty="0" err="1"/>
              <a:t>i</a:t>
            </a:r>
            <a:r>
              <a:rPr lang="en-US" altLang="pl-PL" sz="2400" dirty="0"/>
              <a:t> </a:t>
            </a:r>
            <a:r>
              <a:rPr lang="en-US" altLang="pl-PL" sz="2400" dirty="0" err="1"/>
              <a:t>wybranie</a:t>
            </a:r>
            <a:r>
              <a:rPr lang="en-US" altLang="pl-PL" sz="2400" dirty="0"/>
              <a:t> </a:t>
            </a:r>
            <a:r>
              <a:rPr lang="en-US" altLang="pl-PL" sz="2400" dirty="0" err="1"/>
              <a:t>trybu</a:t>
            </a:r>
            <a:r>
              <a:rPr lang="en-US" altLang="pl-PL" sz="2400" dirty="0"/>
              <a:t> o </a:t>
            </a:r>
            <a:r>
              <a:rPr lang="en-US" altLang="pl-PL" sz="2400" dirty="0" err="1"/>
              <a:t>najwyższym</a:t>
            </a:r>
            <a:r>
              <a:rPr lang="en-US" altLang="pl-PL" sz="2400" dirty="0"/>
              <a:t>, </a:t>
            </a:r>
            <a:r>
              <a:rPr lang="en-US" altLang="pl-PL" sz="2400" dirty="0" err="1"/>
              <a:t>akceptowanym</a:t>
            </a:r>
            <a:r>
              <a:rPr lang="en-US" altLang="pl-PL" sz="2400" dirty="0"/>
              <a:t> </a:t>
            </a:r>
            <a:r>
              <a:rPr lang="en-US" altLang="pl-PL" sz="2400" dirty="0" err="1"/>
              <a:t>przez</a:t>
            </a:r>
            <a:r>
              <a:rPr lang="en-US" altLang="pl-PL" sz="2400" dirty="0"/>
              <a:t> </a:t>
            </a:r>
            <a:r>
              <a:rPr lang="en-US" altLang="pl-PL" sz="2400" dirty="0" err="1"/>
              <a:t>oba</a:t>
            </a:r>
            <a:r>
              <a:rPr lang="en-US" altLang="pl-PL" sz="2400" dirty="0"/>
              <a:t> </a:t>
            </a:r>
            <a:r>
              <a:rPr lang="en-US" altLang="pl-PL" sz="2400" dirty="0" err="1"/>
              <a:t>urządzenia</a:t>
            </a:r>
            <a:endParaRPr lang="pl-PL" altLang="pl-PL" sz="2400" dirty="0"/>
          </a:p>
          <a:p>
            <a:pPr eaLnBrk="1" hangingPunct="1"/>
            <a:r>
              <a:rPr lang="en-US" altLang="pl-PL" sz="2400" dirty="0" err="1"/>
              <a:t>Mechanizm</a:t>
            </a:r>
            <a:r>
              <a:rPr lang="en-US" altLang="pl-PL" sz="2400" dirty="0"/>
              <a:t> Auto</a:t>
            </a:r>
            <a:r>
              <a:rPr lang="pl-PL" altLang="pl-PL" sz="2400" dirty="0"/>
              <a:t>n</a:t>
            </a:r>
            <a:r>
              <a:rPr lang="en-US" altLang="pl-PL" sz="2400" dirty="0" err="1"/>
              <a:t>egocjacji</a:t>
            </a:r>
            <a:r>
              <a:rPr lang="en-US" altLang="pl-PL" sz="2400" dirty="0"/>
              <a:t> </a:t>
            </a:r>
            <a:r>
              <a:rPr lang="en-US" altLang="pl-PL" sz="2400" dirty="0" err="1"/>
              <a:t>używa</a:t>
            </a:r>
            <a:r>
              <a:rPr lang="en-US" altLang="pl-PL" sz="2400" dirty="0"/>
              <a:t> </a:t>
            </a:r>
            <a:r>
              <a:rPr lang="en-US" altLang="pl-PL" sz="2400" dirty="0" err="1"/>
              <a:t>serii</a:t>
            </a:r>
            <a:r>
              <a:rPr lang="en-US" altLang="pl-PL" sz="2400" dirty="0"/>
              <a:t> </a:t>
            </a:r>
            <a:r>
              <a:rPr lang="en-US" altLang="pl-PL" sz="2400" dirty="0" err="1"/>
              <a:t>szybkich</a:t>
            </a:r>
            <a:r>
              <a:rPr lang="en-US" altLang="pl-PL" sz="2400" dirty="0"/>
              <a:t> </a:t>
            </a:r>
            <a:r>
              <a:rPr lang="en-US" altLang="pl-PL" sz="2400" dirty="0" err="1"/>
              <a:t>impulsów</a:t>
            </a:r>
            <a:r>
              <a:rPr lang="en-US" altLang="pl-PL" sz="2400" dirty="0"/>
              <a:t> </a:t>
            </a:r>
            <a:r>
              <a:rPr lang="en-US" altLang="pl-PL" sz="2400" dirty="0" err="1"/>
              <a:t>łącza</a:t>
            </a:r>
            <a:r>
              <a:rPr lang="en-US" altLang="pl-PL" sz="2400" dirty="0"/>
              <a:t> </a:t>
            </a:r>
            <a:r>
              <a:rPr lang="en-US" altLang="pl-PL" sz="2400" b="1" dirty="0"/>
              <a:t>FLP</a:t>
            </a:r>
            <a:r>
              <a:rPr lang="en-US" altLang="pl-PL" sz="2400" dirty="0"/>
              <a:t> (</a:t>
            </a:r>
            <a:r>
              <a:rPr lang="en-US" altLang="pl-PL" sz="2400" dirty="0" err="1"/>
              <a:t>ang.</a:t>
            </a:r>
            <a:r>
              <a:rPr lang="en-US" altLang="pl-PL" sz="2400" dirty="0"/>
              <a:t> </a:t>
            </a:r>
            <a:r>
              <a:rPr lang="en-US" altLang="pl-PL" sz="2400" i="1" dirty="0"/>
              <a:t>Fast Link Pulse</a:t>
            </a:r>
            <a:r>
              <a:rPr lang="en-US" altLang="pl-PL" sz="2400" dirty="0"/>
              <a:t>)</a:t>
            </a:r>
            <a:r>
              <a:rPr lang="pl-PL" altLang="pl-PL" sz="2400" dirty="0"/>
              <a:t>, które</a:t>
            </a:r>
            <a:r>
              <a:rPr lang="en-US" altLang="pl-PL" sz="2400" dirty="0"/>
              <a:t> jest </a:t>
            </a:r>
            <a:r>
              <a:rPr lang="en-US" altLang="pl-PL" sz="2400" dirty="0" err="1"/>
              <a:t>zmodyfikowaną</a:t>
            </a:r>
            <a:r>
              <a:rPr lang="en-US" altLang="pl-PL" sz="2400" dirty="0"/>
              <a:t> </a:t>
            </a:r>
            <a:r>
              <a:rPr lang="en-US" altLang="pl-PL" sz="2400" dirty="0" err="1"/>
              <a:t>wersją</a:t>
            </a:r>
            <a:r>
              <a:rPr lang="en-US" altLang="pl-PL" sz="2400" dirty="0"/>
              <a:t> </a:t>
            </a:r>
            <a:r>
              <a:rPr lang="en-US" altLang="pl-PL" sz="2400" dirty="0" err="1"/>
              <a:t>sygnału</a:t>
            </a:r>
            <a:r>
              <a:rPr lang="en-US" altLang="pl-PL" sz="2400" dirty="0"/>
              <a:t> </a:t>
            </a:r>
            <a:r>
              <a:rPr lang="en-US" altLang="pl-PL" sz="2400" b="1" dirty="0"/>
              <a:t>NLP</a:t>
            </a:r>
            <a:r>
              <a:rPr lang="en-US" altLang="pl-PL" sz="2400" dirty="0"/>
              <a:t> (</a:t>
            </a:r>
            <a:r>
              <a:rPr lang="en-US" altLang="pl-PL" sz="2400" dirty="0" err="1"/>
              <a:t>ang.</a:t>
            </a:r>
            <a:r>
              <a:rPr lang="en-US" altLang="pl-PL" sz="2400" dirty="0"/>
              <a:t> </a:t>
            </a:r>
            <a:r>
              <a:rPr lang="en-US" altLang="pl-PL" sz="2400" i="1" dirty="0"/>
              <a:t>Normal Link Pulse</a:t>
            </a:r>
            <a:r>
              <a:rPr lang="en-US" altLang="pl-PL" sz="2400" dirty="0"/>
              <a:t>) </a:t>
            </a:r>
            <a:r>
              <a:rPr lang="en-US" altLang="pl-PL" sz="2400" dirty="0" err="1"/>
              <a:t>używanego</a:t>
            </a:r>
            <a:r>
              <a:rPr lang="en-US" altLang="pl-PL" sz="2400" dirty="0"/>
              <a:t> w </a:t>
            </a:r>
            <a:r>
              <a:rPr lang="en-US" altLang="pl-PL" sz="2400" dirty="0" err="1"/>
              <a:t>sieciach</a:t>
            </a:r>
            <a:r>
              <a:rPr lang="en-US" altLang="pl-PL" sz="2400" dirty="0"/>
              <a:t> 10BASE-T</a:t>
            </a: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58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Autonegocjacja (2)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l-PL" altLang="pl-PL" sz="2800"/>
              <a:t>A</a:t>
            </a:r>
            <a:r>
              <a:rPr lang="en-US" altLang="pl-PL" sz="2400"/>
              <a:t>uto</a:t>
            </a:r>
            <a:r>
              <a:rPr lang="pl-PL" altLang="pl-PL" sz="2400"/>
              <a:t>n</a:t>
            </a:r>
            <a:r>
              <a:rPr lang="en-US" altLang="pl-PL" sz="2400"/>
              <a:t>egocjacj</a:t>
            </a:r>
            <a:r>
              <a:rPr lang="pl-PL" altLang="pl-PL" sz="2400"/>
              <a:t>a</a:t>
            </a:r>
            <a:r>
              <a:rPr lang="en-US" altLang="pl-PL" sz="2400"/>
              <a:t> wyb</a:t>
            </a:r>
            <a:r>
              <a:rPr lang="pl-PL" altLang="pl-PL" sz="2400"/>
              <a:t>ie</a:t>
            </a:r>
            <a:r>
              <a:rPr lang="en-US" altLang="pl-PL" sz="2400"/>
              <a:t>ra tryb o najwyższym, akceptowanym przez oba urządzenia priorytecie według następującej </a:t>
            </a:r>
            <a:r>
              <a:rPr lang="en-US" altLang="pl-PL" sz="2400" b="1"/>
              <a:t>kolejności</a:t>
            </a:r>
            <a:r>
              <a:rPr lang="en-US" altLang="pl-PL" sz="2400"/>
              <a:t>:</a:t>
            </a:r>
            <a:endParaRPr lang="pl-PL" altLang="pl-PL" sz="2400"/>
          </a:p>
          <a:p>
            <a:pPr eaLnBrk="1" hangingPunct="1"/>
            <a:r>
              <a:rPr lang="en-US" altLang="pl-PL" sz="2400"/>
              <a:t>100BASE-TX Full Duplex</a:t>
            </a:r>
            <a:endParaRPr lang="pl-PL" altLang="pl-PL" sz="2400"/>
          </a:p>
          <a:p>
            <a:pPr eaLnBrk="1" hangingPunct="1"/>
            <a:r>
              <a:rPr lang="en-US" altLang="pl-PL" sz="2400"/>
              <a:t>100BASE-T4</a:t>
            </a:r>
            <a:r>
              <a:rPr lang="pl-PL" altLang="pl-PL" sz="2400"/>
              <a:t> </a:t>
            </a:r>
          </a:p>
          <a:p>
            <a:pPr eaLnBrk="1" hangingPunct="1"/>
            <a:r>
              <a:rPr lang="en-US" altLang="pl-PL" sz="2400"/>
              <a:t>100BASE-TX</a:t>
            </a:r>
            <a:endParaRPr lang="pl-PL" altLang="pl-PL" sz="2400"/>
          </a:p>
          <a:p>
            <a:pPr eaLnBrk="1" hangingPunct="1"/>
            <a:r>
              <a:rPr lang="en-US" altLang="pl-PL" sz="2400"/>
              <a:t>10BASE-T Full Duplex</a:t>
            </a:r>
            <a:endParaRPr lang="pl-PL" altLang="pl-PL" sz="2400"/>
          </a:p>
          <a:p>
            <a:pPr eaLnBrk="1" hangingPunct="1"/>
            <a:r>
              <a:rPr lang="en-US" altLang="pl-PL" sz="2400"/>
              <a:t>10BASE-T</a:t>
            </a:r>
            <a:r>
              <a:rPr lang="pl-PL" altLang="pl-PL" sz="2400"/>
              <a:t> </a:t>
            </a:r>
          </a:p>
          <a:p>
            <a:pPr eaLnBrk="1" hangingPunct="1"/>
            <a:endParaRPr lang="pl-PL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835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b="1" dirty="0">
                <a:solidFill>
                  <a:schemeClr val="tx2"/>
                </a:solidFill>
              </a:rPr>
              <a:t>Wprowadzenie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Fast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Gigabit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10GbE, 40GbE, 100 </a:t>
            </a:r>
            <a:r>
              <a:rPr lang="pl-PL" altLang="pl-PL" sz="2400" dirty="0" err="1">
                <a:solidFill>
                  <a:schemeClr val="bg1">
                    <a:lumMod val="50000"/>
                  </a:schemeClr>
                </a:solidFill>
              </a:rPr>
              <a:t>GbE</a:t>
            </a:r>
            <a:endParaRPr lang="pl-PL" altLang="pl-PL" sz="2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Inne zastosowania technologii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4478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Half duplex vs. Full duplex (1)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041525" y="3068638"/>
            <a:ext cx="5095875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b="0">
              <a:latin typeface="+mn-lt"/>
            </a:endParaRPr>
          </a:p>
        </p:txBody>
      </p:sp>
      <p:sp>
        <p:nvSpPr>
          <p:cNvPr id="39941" name="computr3"/>
          <p:cNvSpPr>
            <a:spLocks noEditPoints="1" noChangeArrowheads="1"/>
          </p:cNvSpPr>
          <p:nvPr/>
        </p:nvSpPr>
        <p:spPr bwMode="auto">
          <a:xfrm>
            <a:off x="2041525" y="4824413"/>
            <a:ext cx="996950" cy="709612"/>
          </a:xfrm>
          <a:custGeom>
            <a:avLst/>
            <a:gdLst>
              <a:gd name="T0" fmla="*/ 0 w 21600"/>
              <a:gd name="T1" fmla="*/ 382935250 h 21600"/>
              <a:gd name="T2" fmla="*/ 1061897600 w 21600"/>
              <a:gd name="T3" fmla="*/ 0 h 21600"/>
              <a:gd name="T4" fmla="*/ 1061897600 w 21600"/>
              <a:gd name="T5" fmla="*/ 765870532 h 21600"/>
              <a:gd name="T6" fmla="*/ 1783103877 w 21600"/>
              <a:gd name="T7" fmla="*/ 382935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446338" y="3563938"/>
            <a:ext cx="360362" cy="36036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751263" y="3563938"/>
            <a:ext cx="360362" cy="36036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5056188" y="3563938"/>
            <a:ext cx="360362" cy="36036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6397625" y="3563938"/>
            <a:ext cx="360363" cy="36036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446338" y="3068638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>
                <a:latin typeface="+mn-lt"/>
              </a:rPr>
              <a:t>1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3751263" y="3068638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>
                <a:latin typeface="+mn-lt"/>
              </a:rPr>
              <a:t>2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073650" y="3068638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>
                <a:latin typeface="+mn-lt"/>
              </a:rPr>
              <a:t>3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6451600" y="3068638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>
                <a:latin typeface="+mn-lt"/>
              </a:rPr>
              <a:t>4</a:t>
            </a:r>
          </a:p>
        </p:txBody>
      </p:sp>
      <p:sp>
        <p:nvSpPr>
          <p:cNvPr id="39950" name="computr3"/>
          <p:cNvSpPr>
            <a:spLocks noEditPoints="1" noChangeArrowheads="1"/>
          </p:cNvSpPr>
          <p:nvPr/>
        </p:nvSpPr>
        <p:spPr bwMode="auto">
          <a:xfrm>
            <a:off x="3392488" y="4824413"/>
            <a:ext cx="996950" cy="709612"/>
          </a:xfrm>
          <a:custGeom>
            <a:avLst/>
            <a:gdLst>
              <a:gd name="T0" fmla="*/ 0 w 21600"/>
              <a:gd name="T1" fmla="*/ 382935250 h 21600"/>
              <a:gd name="T2" fmla="*/ 1061897600 w 21600"/>
              <a:gd name="T3" fmla="*/ 0 h 21600"/>
              <a:gd name="T4" fmla="*/ 1061897600 w 21600"/>
              <a:gd name="T5" fmla="*/ 765870532 h 21600"/>
              <a:gd name="T6" fmla="*/ 1783103877 w 21600"/>
              <a:gd name="T7" fmla="*/ 382935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39951" name="computr3"/>
          <p:cNvSpPr>
            <a:spLocks noEditPoints="1" noChangeArrowheads="1"/>
          </p:cNvSpPr>
          <p:nvPr/>
        </p:nvSpPr>
        <p:spPr bwMode="auto">
          <a:xfrm>
            <a:off x="4741863" y="4824413"/>
            <a:ext cx="996950" cy="709612"/>
          </a:xfrm>
          <a:custGeom>
            <a:avLst/>
            <a:gdLst>
              <a:gd name="T0" fmla="*/ 0 w 21600"/>
              <a:gd name="T1" fmla="*/ 382935250 h 21600"/>
              <a:gd name="T2" fmla="*/ 1061897600 w 21600"/>
              <a:gd name="T3" fmla="*/ 0 h 21600"/>
              <a:gd name="T4" fmla="*/ 1061897600 w 21600"/>
              <a:gd name="T5" fmla="*/ 765870532 h 21600"/>
              <a:gd name="T6" fmla="*/ 1783103877 w 21600"/>
              <a:gd name="T7" fmla="*/ 382935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39952" name="computr3"/>
          <p:cNvSpPr>
            <a:spLocks noEditPoints="1" noChangeArrowheads="1"/>
          </p:cNvSpPr>
          <p:nvPr/>
        </p:nvSpPr>
        <p:spPr bwMode="auto">
          <a:xfrm>
            <a:off x="6037263" y="4824413"/>
            <a:ext cx="996950" cy="709612"/>
          </a:xfrm>
          <a:custGeom>
            <a:avLst/>
            <a:gdLst>
              <a:gd name="T0" fmla="*/ 0 w 21600"/>
              <a:gd name="T1" fmla="*/ 382935250 h 21600"/>
              <a:gd name="T2" fmla="*/ 1061897600 w 21600"/>
              <a:gd name="T3" fmla="*/ 0 h 21600"/>
              <a:gd name="T4" fmla="*/ 1061897600 w 21600"/>
              <a:gd name="T5" fmla="*/ 765870532 h 21600"/>
              <a:gd name="T6" fmla="*/ 1783103877 w 21600"/>
              <a:gd name="T7" fmla="*/ 3829352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V="1">
            <a:off x="3941763" y="3902075"/>
            <a:ext cx="0" cy="922338"/>
          </a:xfrm>
          <a:prstGeom prst="line">
            <a:avLst/>
          </a:prstGeom>
          <a:noFill/>
          <a:ln w="114300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H="1" flipV="1">
            <a:off x="1549400" y="2236788"/>
            <a:ext cx="504825" cy="0"/>
          </a:xfrm>
          <a:prstGeom prst="line">
            <a:avLst/>
          </a:prstGeom>
          <a:noFill/>
          <a:ln w="114300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400"/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2135188" y="2031231"/>
            <a:ext cx="4146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0" dirty="0">
                <a:latin typeface="+mn-lt"/>
              </a:rPr>
              <a:t>Łącze half duplex</a:t>
            </a:r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 flipH="1" flipV="1">
            <a:off x="4960291" y="2259013"/>
            <a:ext cx="504825" cy="0"/>
          </a:xfrm>
          <a:prstGeom prst="line">
            <a:avLst/>
          </a:prstGeom>
          <a:noFill/>
          <a:ln w="95250">
            <a:solidFill>
              <a:schemeClr val="accent4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400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5465117" y="2031231"/>
            <a:ext cx="27792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0" dirty="0">
                <a:latin typeface="+mn-lt"/>
              </a:rPr>
              <a:t>Łącze </a:t>
            </a:r>
            <a:r>
              <a:rPr lang="pl-PL" altLang="pl-PL" sz="2400" b="0" dirty="0" err="1">
                <a:latin typeface="+mn-lt"/>
              </a:rPr>
              <a:t>full</a:t>
            </a:r>
            <a:r>
              <a:rPr lang="pl-PL" altLang="pl-PL" sz="2400" b="0" dirty="0">
                <a:latin typeface="+mn-lt"/>
              </a:rPr>
              <a:t> duplex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3582988" y="5661025"/>
            <a:ext cx="719137" cy="28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flipV="1">
            <a:off x="2592388" y="3902075"/>
            <a:ext cx="0" cy="922338"/>
          </a:xfrm>
          <a:prstGeom prst="line">
            <a:avLst/>
          </a:prstGeom>
          <a:noFill/>
          <a:ln w="114300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 flipV="1">
            <a:off x="5111750" y="3924300"/>
            <a:ext cx="0" cy="922338"/>
          </a:xfrm>
          <a:prstGeom prst="line">
            <a:avLst/>
          </a:prstGeom>
          <a:noFill/>
          <a:ln w="95250">
            <a:solidFill>
              <a:schemeClr val="accent4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 flipV="1">
            <a:off x="6732588" y="3924300"/>
            <a:ext cx="0" cy="922338"/>
          </a:xfrm>
          <a:prstGeom prst="line">
            <a:avLst/>
          </a:prstGeom>
          <a:noFill/>
          <a:ln w="95250">
            <a:solidFill>
              <a:schemeClr val="accent4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 flipV="1">
            <a:off x="6462713" y="3924300"/>
            <a:ext cx="0" cy="922338"/>
          </a:xfrm>
          <a:prstGeom prst="line">
            <a:avLst/>
          </a:prstGeom>
          <a:noFill/>
          <a:ln w="95250">
            <a:solidFill>
              <a:schemeClr val="accent4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flipV="1">
            <a:off x="5381625" y="3924300"/>
            <a:ext cx="0" cy="922338"/>
          </a:xfrm>
          <a:prstGeom prst="line">
            <a:avLst/>
          </a:prstGeom>
          <a:noFill/>
          <a:ln w="95250">
            <a:solidFill>
              <a:schemeClr val="accent4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3582988" y="2843213"/>
            <a:ext cx="719137" cy="287337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pic>
        <p:nvPicPr>
          <p:cNvPr id="44061" name="Picture 29" descr="MCj036120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756" y="3933056"/>
            <a:ext cx="1522413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2" name="Rectangle 30"/>
          <p:cNvSpPr>
            <a:spLocks noChangeArrowheads="1"/>
          </p:cNvSpPr>
          <p:nvPr/>
        </p:nvSpPr>
        <p:spPr bwMode="auto">
          <a:xfrm>
            <a:off x="3582988" y="5661025"/>
            <a:ext cx="719137" cy="28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4063" name="Rectangle 31"/>
          <p:cNvSpPr>
            <a:spLocks noChangeArrowheads="1"/>
          </p:cNvSpPr>
          <p:nvPr/>
        </p:nvSpPr>
        <p:spPr bwMode="auto">
          <a:xfrm>
            <a:off x="3563938" y="2854325"/>
            <a:ext cx="719137" cy="28733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5832475" y="5678488"/>
            <a:ext cx="719138" cy="2873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6643688" y="2843213"/>
            <a:ext cx="719137" cy="287337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4066" name="Rectangle 34"/>
          <p:cNvSpPr>
            <a:spLocks noChangeArrowheads="1"/>
          </p:cNvSpPr>
          <p:nvPr/>
        </p:nvSpPr>
        <p:spPr bwMode="auto">
          <a:xfrm>
            <a:off x="5832475" y="5661025"/>
            <a:ext cx="719138" cy="2873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4067" name="Rectangle 35"/>
          <p:cNvSpPr>
            <a:spLocks noChangeArrowheads="1"/>
          </p:cNvSpPr>
          <p:nvPr/>
        </p:nvSpPr>
        <p:spPr bwMode="auto">
          <a:xfrm>
            <a:off x="6643688" y="2843213"/>
            <a:ext cx="719137" cy="287337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4068" name="Rectangle 36"/>
          <p:cNvSpPr>
            <a:spLocks noChangeArrowheads="1"/>
          </p:cNvSpPr>
          <p:nvPr/>
        </p:nvSpPr>
        <p:spPr bwMode="auto">
          <a:xfrm>
            <a:off x="5832475" y="5678488"/>
            <a:ext cx="719138" cy="2873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4069" name="Rectangle 37"/>
          <p:cNvSpPr>
            <a:spLocks noChangeArrowheads="1"/>
          </p:cNvSpPr>
          <p:nvPr/>
        </p:nvSpPr>
        <p:spPr bwMode="auto">
          <a:xfrm>
            <a:off x="6643688" y="2843213"/>
            <a:ext cx="719137" cy="287337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97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2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092 L -3.05556E-6 -0.19884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0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19699 L 3.61111E-6 -0.00093 " pathEditMode="relative" rAng="0" ptsTypes="AA">
                                      <p:cBhvr>
                                        <p:cTn id="15" dur="1500" spd="-1000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0" presetClass="entr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34" presetID="64" presetClass="path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0.00092 L 0.00018 -0.41435 " pathEditMode="relative" rAng="0" ptsTypes="AA">
                                      <p:cBhvr>
                                        <p:cTn id="35" dur="2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3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40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4125 L 0.00018 -0.00093 " pathEditMode="relative" rAng="0" ptsTypes="AA">
                                      <p:cBhvr>
                                        <p:cTn id="41" dur="2500" spd="-100000" fill="hold"/>
                                        <p:tgtEl>
                                          <p:spTgt spid="44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55" presetID="64" presetClass="path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33333E-6 -0.00092 L 0.00018 -0.41435 " pathEditMode="relative" rAng="0" ptsTypes="AA">
                                      <p:cBhvr>
                                        <p:cTn id="56" dur="2500" fill="hold"/>
                                        <p:tgtEl>
                                          <p:spTgt spid="44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7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38889E-6 0.4125 L 1.38889E-6 -0.00093 " pathEditMode="relative" rAng="0" ptsTypes="AA">
                                      <p:cBhvr>
                                        <p:cTn id="58" dur="2500" spd="-100000" fill="hold"/>
                                        <p:tgtEl>
                                          <p:spTgt spid="44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6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73" presetID="64" presetClass="path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33333E-6 -0.00092 L 0.00018 -0.41435 " pathEditMode="relative" rAng="0" ptsTypes="AA">
                                      <p:cBhvr>
                                        <p:cTn id="74" dur="2500" fill="hold"/>
                                        <p:tgtEl>
                                          <p:spTgt spid="44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7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38889E-6 0.4125 L 1.38889E-6 -0.00093 " pathEditMode="relative" rAng="0" ptsTypes="AA">
                                      <p:cBhvr>
                                        <p:cTn id="76" dur="2500" spd="-100000" fill="hold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8600"/>
                            </p:stCondLst>
                            <p:childTnLst>
                              <p:par>
                                <p:cTn id="91" presetID="64" presetClass="path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33333E-6 -0.00092 L 0.00018 -0.41435 " pathEditMode="relative" rAng="0" ptsTypes="AA">
                                      <p:cBhvr>
                                        <p:cTn id="92" dur="2500" fill="hold"/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7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38889E-6 0.4125 L 1.38889E-6 -0.00093 " pathEditMode="relative" rAng="0" ptsTypes="AA">
                                      <p:cBhvr>
                                        <p:cTn id="94" dur="2500" spd="-100000" fill="hold"/>
                                        <p:tgtEl>
                                          <p:spTgt spid="440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2600"/>
                            </p:stCondLst>
                            <p:childTnLst>
                              <p:par>
                                <p:cTn id="9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4" grpId="0" animBg="1"/>
      <p:bldP spid="44054" grpId="1" animBg="1"/>
      <p:bldP spid="44054" grpId="2" animBg="1"/>
      <p:bldP spid="44060" grpId="0" animBg="1"/>
      <p:bldP spid="44060" grpId="1" animBg="1"/>
      <p:bldP spid="44060" grpId="2" animBg="1"/>
      <p:bldP spid="44062" grpId="0" animBg="1"/>
      <p:bldP spid="44062" grpId="1" animBg="1"/>
      <p:bldP spid="44062" grpId="2" animBg="1"/>
      <p:bldP spid="44063" grpId="0" animBg="1"/>
      <p:bldP spid="44063" grpId="1" animBg="1"/>
      <p:bldP spid="44063" grpId="2" animBg="1"/>
      <p:bldP spid="44064" grpId="0" animBg="1"/>
      <p:bldP spid="44064" grpId="1" animBg="1"/>
      <p:bldP spid="44064" grpId="2" animBg="1"/>
      <p:bldP spid="44065" grpId="0" animBg="1"/>
      <p:bldP spid="44065" grpId="1" animBg="1"/>
      <p:bldP spid="44065" grpId="2" animBg="1"/>
      <p:bldP spid="44066" grpId="0" animBg="1"/>
      <p:bldP spid="44066" grpId="1" animBg="1"/>
      <p:bldP spid="44066" grpId="2" animBg="1"/>
      <p:bldP spid="44067" grpId="0" animBg="1"/>
      <p:bldP spid="44067" grpId="1" animBg="1"/>
      <p:bldP spid="44067" grpId="2" animBg="1"/>
      <p:bldP spid="44068" grpId="0" animBg="1"/>
      <p:bldP spid="44068" grpId="1" animBg="1"/>
      <p:bldP spid="44068" grpId="2" animBg="1"/>
      <p:bldP spid="44069" grpId="0" animBg="1"/>
      <p:bldP spid="44069" grpId="1" animBg="1"/>
      <p:bldP spid="44069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Half duplex vs. Full duplex (2)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dirty="0"/>
              <a:t>Half duplex: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Współdzielony</a:t>
            </a:r>
            <a:r>
              <a:rPr lang="pl-PL" altLang="pl-PL" sz="2400" dirty="0"/>
              <a:t>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Łącze </a:t>
            </a:r>
            <a:r>
              <a:rPr lang="pl-PL" altLang="pl-PL" sz="2400" b="1" dirty="0"/>
              <a:t>współdzielone</a:t>
            </a:r>
            <a:r>
              <a:rPr lang="pl-PL" altLang="pl-PL" sz="2400" dirty="0"/>
              <a:t> dla transmisji w obie strony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Metoda dostępu do łącza to </a:t>
            </a:r>
            <a:r>
              <a:rPr lang="pl-PL" altLang="pl-PL" sz="2400" b="1" dirty="0"/>
              <a:t>CSMA/CD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>
                <a:solidFill>
                  <a:srgbClr val="FF0000"/>
                </a:solidFill>
              </a:rPr>
              <a:t>Obecnie nie jest stosowany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dirty="0"/>
              <a:t>Full duplex: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Przełączany</a:t>
            </a:r>
            <a:r>
              <a:rPr lang="pl-PL" altLang="pl-PL" sz="2400" dirty="0"/>
              <a:t>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W każdą stronę dostępna </a:t>
            </a:r>
            <a:r>
              <a:rPr lang="pl-PL" altLang="pl-PL" sz="2400" b="1" dirty="0"/>
              <a:t>pełna</a:t>
            </a:r>
            <a:r>
              <a:rPr lang="pl-PL" altLang="pl-PL" sz="2400" dirty="0"/>
              <a:t> przepustowość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Nie ma</a:t>
            </a:r>
            <a:r>
              <a:rPr lang="pl-PL" altLang="pl-PL" sz="2400" dirty="0"/>
              <a:t> potrzeby stosowania CSMA/CD, czyli </a:t>
            </a:r>
            <a:r>
              <a:rPr lang="pl-PL" altLang="pl-PL" sz="2400" b="1" dirty="0"/>
              <a:t>znikają</a:t>
            </a:r>
            <a:r>
              <a:rPr lang="pl-PL" altLang="pl-PL" sz="2400" dirty="0"/>
              <a:t> ograniczenia związane z CSMA/CD</a:t>
            </a:r>
          </a:p>
          <a:p>
            <a:pPr eaLnBrk="1" hangingPunct="1">
              <a:lnSpc>
                <a:spcPct val="90000"/>
              </a:lnSpc>
            </a:pPr>
            <a:endParaRPr lang="pl-PL" altLang="pl-PL" sz="28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193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Ewolucja technologii Ethernet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Ethernet oparty na </a:t>
            </a:r>
            <a:r>
              <a:rPr lang="pl-PL" altLang="pl-PL" sz="2400" b="1" dirty="0"/>
              <a:t>współdzielonym</a:t>
            </a:r>
            <a:r>
              <a:rPr lang="pl-PL" altLang="pl-PL" sz="2400" dirty="0"/>
              <a:t> kablu koncentrycznym z występowaniem </a:t>
            </a:r>
            <a:r>
              <a:rPr lang="pl-PL" altLang="pl-PL" sz="2400" b="1" dirty="0"/>
              <a:t>kolizji</a:t>
            </a:r>
          </a:p>
          <a:p>
            <a:pPr eaLnBrk="1" hangingPunct="1"/>
            <a:r>
              <a:rPr lang="pl-PL" altLang="pl-PL" sz="2400" dirty="0"/>
              <a:t>Ethernet oparty na skrętce </a:t>
            </a:r>
            <a:r>
              <a:rPr lang="pl-PL" altLang="pl-PL" sz="2400" b="1" dirty="0"/>
              <a:t>UTP</a:t>
            </a:r>
            <a:r>
              <a:rPr lang="pl-PL" altLang="pl-PL" sz="2400" dirty="0"/>
              <a:t> z występowaniem </a:t>
            </a:r>
            <a:r>
              <a:rPr lang="pl-PL" altLang="pl-PL" sz="2400" b="1" dirty="0"/>
              <a:t>kolizji</a:t>
            </a:r>
            <a:r>
              <a:rPr lang="pl-PL" altLang="pl-PL" sz="2400" dirty="0"/>
              <a:t> i zastosowaniem </a:t>
            </a:r>
            <a:r>
              <a:rPr lang="pl-PL" altLang="pl-PL" sz="2400" b="1" dirty="0"/>
              <a:t>koncentratora</a:t>
            </a:r>
          </a:p>
          <a:p>
            <a:pPr eaLnBrk="1" hangingPunct="1"/>
            <a:r>
              <a:rPr lang="pl-PL" altLang="pl-PL" sz="2400" dirty="0"/>
              <a:t>Ethernet oparty na skrętce UTP bez kolizji, </a:t>
            </a:r>
            <a:r>
              <a:rPr lang="pl-PL" altLang="pl-PL" sz="2400" b="1" dirty="0"/>
              <a:t>pełen dupleks</a:t>
            </a:r>
            <a:r>
              <a:rPr lang="pl-PL" altLang="pl-PL" sz="2400" dirty="0"/>
              <a:t> z zastosowaniem </a:t>
            </a:r>
            <a:r>
              <a:rPr lang="pl-PL" altLang="pl-PL" sz="2400" b="1" dirty="0"/>
              <a:t>przełącznika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076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Działanie koncentratora – przykład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7538"/>
            <a:ext cx="2601913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/>
              <a:t>Kolizja</a:t>
            </a:r>
          </a:p>
        </p:txBody>
      </p:sp>
      <p:sp>
        <p:nvSpPr>
          <p:cNvPr id="43012" name="Rectangle 4"/>
          <p:cNvSpPr>
            <a:spLocks noChangeAspect="1" noChangeArrowheads="1"/>
          </p:cNvSpPr>
          <p:nvPr/>
        </p:nvSpPr>
        <p:spPr bwMode="auto">
          <a:xfrm>
            <a:off x="3851275" y="3549650"/>
            <a:ext cx="1439863" cy="1439863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28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4211638" y="5060950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4932363" y="5060950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4211638" y="2397125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4932363" y="2397125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4859338" y="4916488"/>
            <a:ext cx="179387" cy="179387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4103688" y="3441700"/>
            <a:ext cx="179387" cy="179388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4103688" y="4916488"/>
            <a:ext cx="179387" cy="179387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4859338" y="3441700"/>
            <a:ext cx="179387" cy="179388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H="1">
            <a:off x="2700338" y="4629150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>
            <a:off x="2700338" y="3908425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flipH="1">
            <a:off x="5364163" y="4629150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H="1">
            <a:off x="5364163" y="3908425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3744913" y="4557713"/>
            <a:ext cx="179387" cy="179387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3744913" y="3802063"/>
            <a:ext cx="179387" cy="179387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5219700" y="4557713"/>
            <a:ext cx="179388" cy="179387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5219700" y="3802063"/>
            <a:ext cx="179388" cy="179387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3029" name="computr3"/>
          <p:cNvSpPr>
            <a:spLocks noChangeAspect="1" noEditPoints="1" noChangeArrowheads="1"/>
          </p:cNvSpPr>
          <p:nvPr/>
        </p:nvSpPr>
        <p:spPr bwMode="auto">
          <a:xfrm>
            <a:off x="2016125" y="4484688"/>
            <a:ext cx="900113" cy="673100"/>
          </a:xfrm>
          <a:custGeom>
            <a:avLst/>
            <a:gdLst>
              <a:gd name="T0" fmla="*/ 0 w 21600"/>
              <a:gd name="T1" fmla="*/ 326814481 h 21600"/>
              <a:gd name="T2" fmla="*/ 781543448 w 21600"/>
              <a:gd name="T3" fmla="*/ 0 h 21600"/>
              <a:gd name="T4" fmla="*/ 781543448 w 21600"/>
              <a:gd name="T5" fmla="*/ 653628931 h 21600"/>
              <a:gd name="T6" fmla="*/ 1312343376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3030" name="computr3"/>
          <p:cNvSpPr>
            <a:spLocks noChangeAspect="1" noEditPoints="1" noChangeArrowheads="1"/>
          </p:cNvSpPr>
          <p:nvPr/>
        </p:nvSpPr>
        <p:spPr bwMode="auto">
          <a:xfrm>
            <a:off x="2016125" y="3379788"/>
            <a:ext cx="900113" cy="673100"/>
          </a:xfrm>
          <a:custGeom>
            <a:avLst/>
            <a:gdLst>
              <a:gd name="T0" fmla="*/ 0 w 21600"/>
              <a:gd name="T1" fmla="*/ 326814481 h 21600"/>
              <a:gd name="T2" fmla="*/ 781543448 w 21600"/>
              <a:gd name="T3" fmla="*/ 0 h 21600"/>
              <a:gd name="T4" fmla="*/ 781543448 w 21600"/>
              <a:gd name="T5" fmla="*/ 653628931 h 21600"/>
              <a:gd name="T6" fmla="*/ 1312343376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3031" name="computr3"/>
          <p:cNvSpPr>
            <a:spLocks noChangeAspect="1" noEditPoints="1" noChangeArrowheads="1"/>
          </p:cNvSpPr>
          <p:nvPr/>
        </p:nvSpPr>
        <p:spPr bwMode="auto">
          <a:xfrm>
            <a:off x="6408738" y="4484688"/>
            <a:ext cx="900112" cy="673100"/>
          </a:xfrm>
          <a:custGeom>
            <a:avLst/>
            <a:gdLst>
              <a:gd name="T0" fmla="*/ 0 w 21600"/>
              <a:gd name="T1" fmla="*/ 326814481 h 21600"/>
              <a:gd name="T2" fmla="*/ 781541705 w 21600"/>
              <a:gd name="T3" fmla="*/ 0 h 21600"/>
              <a:gd name="T4" fmla="*/ 781541705 w 21600"/>
              <a:gd name="T5" fmla="*/ 653628931 h 21600"/>
              <a:gd name="T6" fmla="*/ 1312338710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3032" name="computr3"/>
          <p:cNvSpPr>
            <a:spLocks noChangeAspect="1" noEditPoints="1" noChangeArrowheads="1"/>
          </p:cNvSpPr>
          <p:nvPr/>
        </p:nvSpPr>
        <p:spPr bwMode="auto">
          <a:xfrm>
            <a:off x="6408738" y="3379788"/>
            <a:ext cx="900112" cy="673100"/>
          </a:xfrm>
          <a:custGeom>
            <a:avLst/>
            <a:gdLst>
              <a:gd name="T0" fmla="*/ 0 w 21600"/>
              <a:gd name="T1" fmla="*/ 326814481 h 21600"/>
              <a:gd name="T2" fmla="*/ 781541705 w 21600"/>
              <a:gd name="T3" fmla="*/ 0 h 21600"/>
              <a:gd name="T4" fmla="*/ 781541705 w 21600"/>
              <a:gd name="T5" fmla="*/ 653628931 h 21600"/>
              <a:gd name="T6" fmla="*/ 1312338710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3033" name="computr3"/>
          <p:cNvSpPr>
            <a:spLocks noChangeAspect="1" noEditPoints="1" noChangeArrowheads="1"/>
          </p:cNvSpPr>
          <p:nvPr/>
        </p:nvSpPr>
        <p:spPr bwMode="auto">
          <a:xfrm>
            <a:off x="3492500" y="5924550"/>
            <a:ext cx="900113" cy="673100"/>
          </a:xfrm>
          <a:custGeom>
            <a:avLst/>
            <a:gdLst>
              <a:gd name="T0" fmla="*/ 0 w 21600"/>
              <a:gd name="T1" fmla="*/ 326814481 h 21600"/>
              <a:gd name="T2" fmla="*/ 781543448 w 21600"/>
              <a:gd name="T3" fmla="*/ 0 h 21600"/>
              <a:gd name="T4" fmla="*/ 781543448 w 21600"/>
              <a:gd name="T5" fmla="*/ 653628931 h 21600"/>
              <a:gd name="T6" fmla="*/ 1312343376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3034" name="computr3"/>
          <p:cNvSpPr>
            <a:spLocks noChangeAspect="1" noEditPoints="1" noChangeArrowheads="1"/>
          </p:cNvSpPr>
          <p:nvPr/>
        </p:nvSpPr>
        <p:spPr bwMode="auto">
          <a:xfrm>
            <a:off x="4643438" y="5924550"/>
            <a:ext cx="900112" cy="673100"/>
          </a:xfrm>
          <a:custGeom>
            <a:avLst/>
            <a:gdLst>
              <a:gd name="T0" fmla="*/ 0 w 21600"/>
              <a:gd name="T1" fmla="*/ 326814481 h 21600"/>
              <a:gd name="T2" fmla="*/ 781541705 w 21600"/>
              <a:gd name="T3" fmla="*/ 0 h 21600"/>
              <a:gd name="T4" fmla="*/ 781541705 w 21600"/>
              <a:gd name="T5" fmla="*/ 653628931 h 21600"/>
              <a:gd name="T6" fmla="*/ 1312338710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3035" name="computr3"/>
          <p:cNvSpPr>
            <a:spLocks noChangeAspect="1" noEditPoints="1" noChangeArrowheads="1"/>
          </p:cNvSpPr>
          <p:nvPr/>
        </p:nvSpPr>
        <p:spPr bwMode="auto">
          <a:xfrm>
            <a:off x="3563938" y="1892300"/>
            <a:ext cx="900112" cy="673100"/>
          </a:xfrm>
          <a:custGeom>
            <a:avLst/>
            <a:gdLst>
              <a:gd name="T0" fmla="*/ 0 w 21600"/>
              <a:gd name="T1" fmla="*/ 326814481 h 21600"/>
              <a:gd name="T2" fmla="*/ 781541705 w 21600"/>
              <a:gd name="T3" fmla="*/ 0 h 21600"/>
              <a:gd name="T4" fmla="*/ 781541705 w 21600"/>
              <a:gd name="T5" fmla="*/ 653628931 h 21600"/>
              <a:gd name="T6" fmla="*/ 1312338710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3036" name="computr3"/>
          <p:cNvSpPr>
            <a:spLocks noChangeAspect="1" noEditPoints="1" noChangeArrowheads="1"/>
          </p:cNvSpPr>
          <p:nvPr/>
        </p:nvSpPr>
        <p:spPr bwMode="auto">
          <a:xfrm>
            <a:off x="4714875" y="1892300"/>
            <a:ext cx="900113" cy="673100"/>
          </a:xfrm>
          <a:custGeom>
            <a:avLst/>
            <a:gdLst>
              <a:gd name="T0" fmla="*/ 0 w 21600"/>
              <a:gd name="T1" fmla="*/ 326814481 h 21600"/>
              <a:gd name="T2" fmla="*/ 781543448 w 21600"/>
              <a:gd name="T3" fmla="*/ 0 h 21600"/>
              <a:gd name="T4" fmla="*/ 781543448 w 21600"/>
              <a:gd name="T5" fmla="*/ 653628931 h 21600"/>
              <a:gd name="T6" fmla="*/ 1312343376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3995738" y="5949950"/>
            <a:ext cx="431800" cy="2524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4787900" y="5949950"/>
            <a:ext cx="431800" cy="252413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8159" name="Rectangle 31"/>
          <p:cNvSpPr>
            <a:spLocks noChangeArrowheads="1"/>
          </p:cNvSpPr>
          <p:nvPr/>
        </p:nvSpPr>
        <p:spPr bwMode="auto">
          <a:xfrm>
            <a:off x="2555875" y="4545013"/>
            <a:ext cx="431800" cy="252412"/>
          </a:xfrm>
          <a:prstGeom prst="rect">
            <a:avLst/>
          </a:prstGeom>
          <a:solidFill>
            <a:srgbClr val="FFCC99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3779912" y="4077072"/>
            <a:ext cx="15831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dirty="0">
                <a:solidFill>
                  <a:schemeClr val="bg1"/>
                </a:solidFill>
                <a:latin typeface="+mn-lt"/>
              </a:rPr>
              <a:t>Koncentrator</a:t>
            </a:r>
          </a:p>
        </p:txBody>
      </p:sp>
      <p:pic>
        <p:nvPicPr>
          <p:cNvPr id="48160" name="Picture 32" descr="MCj036120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3860800"/>
            <a:ext cx="1522413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330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64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8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8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781 1.48148E-6 L 0.11025 1.48148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8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7" grpId="0" animBg="1"/>
      <p:bldP spid="48157" grpId="1" animBg="1"/>
      <p:bldP spid="48157" grpId="2" animBg="1"/>
      <p:bldP spid="48158" grpId="0" animBg="1"/>
      <p:bldP spid="48158" grpId="1" animBg="1"/>
      <p:bldP spid="48158" grpId="2" animBg="1"/>
      <p:bldP spid="48159" grpId="0" animBg="1"/>
      <p:bldP spid="48159" grpId="1" animBg="1"/>
      <p:bldP spid="48159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Działanie koncentratora - przykład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32000"/>
            <a:ext cx="3024188" cy="892175"/>
          </a:xfrm>
        </p:spPr>
        <p:txBody>
          <a:bodyPr/>
          <a:lstStyle/>
          <a:p>
            <a:pPr eaLnBrk="1" hangingPunct="1"/>
            <a:r>
              <a:rPr lang="pl-PL" altLang="pl-PL" sz="2400"/>
              <a:t>Współdzielenie pasma</a:t>
            </a:r>
          </a:p>
        </p:txBody>
      </p:sp>
      <p:sp>
        <p:nvSpPr>
          <p:cNvPr id="44036" name="Rectangle 4"/>
          <p:cNvSpPr>
            <a:spLocks noChangeAspect="1" noChangeArrowheads="1"/>
          </p:cNvSpPr>
          <p:nvPr/>
        </p:nvSpPr>
        <p:spPr bwMode="auto">
          <a:xfrm>
            <a:off x="3851275" y="3549650"/>
            <a:ext cx="1439863" cy="1439863"/>
          </a:xfrm>
          <a:prstGeom prst="rect">
            <a:avLst/>
          </a:prstGeom>
          <a:solidFill>
            <a:schemeClr val="tx2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28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4211638" y="5060950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4932363" y="5060950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4211638" y="2397125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4932363" y="2397125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4859338" y="4916488"/>
            <a:ext cx="179387" cy="179387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103688" y="3441700"/>
            <a:ext cx="179387" cy="179388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4103688" y="4916488"/>
            <a:ext cx="179387" cy="179387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4859338" y="3441700"/>
            <a:ext cx="179387" cy="179388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H="1">
            <a:off x="2700338" y="4629150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 flipH="1">
            <a:off x="2700338" y="3908425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>
            <a:off x="5364163" y="4629150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H="1">
            <a:off x="5364163" y="3908425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3744913" y="4557713"/>
            <a:ext cx="179387" cy="179387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3744913" y="3802063"/>
            <a:ext cx="179387" cy="179387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5219700" y="4557713"/>
            <a:ext cx="179388" cy="179387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5219700" y="3802063"/>
            <a:ext cx="179388" cy="179387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4053" name="computr3"/>
          <p:cNvSpPr>
            <a:spLocks noChangeAspect="1" noEditPoints="1" noChangeArrowheads="1"/>
          </p:cNvSpPr>
          <p:nvPr/>
        </p:nvSpPr>
        <p:spPr bwMode="auto">
          <a:xfrm>
            <a:off x="2016125" y="4484688"/>
            <a:ext cx="900113" cy="673100"/>
          </a:xfrm>
          <a:custGeom>
            <a:avLst/>
            <a:gdLst>
              <a:gd name="T0" fmla="*/ 0 w 21600"/>
              <a:gd name="T1" fmla="*/ 326814481 h 21600"/>
              <a:gd name="T2" fmla="*/ 781543448 w 21600"/>
              <a:gd name="T3" fmla="*/ 0 h 21600"/>
              <a:gd name="T4" fmla="*/ 781543448 w 21600"/>
              <a:gd name="T5" fmla="*/ 653628931 h 21600"/>
              <a:gd name="T6" fmla="*/ 1312343376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4054" name="computr3"/>
          <p:cNvSpPr>
            <a:spLocks noChangeAspect="1" noEditPoints="1" noChangeArrowheads="1"/>
          </p:cNvSpPr>
          <p:nvPr/>
        </p:nvSpPr>
        <p:spPr bwMode="auto">
          <a:xfrm>
            <a:off x="2016125" y="3379788"/>
            <a:ext cx="900113" cy="673100"/>
          </a:xfrm>
          <a:custGeom>
            <a:avLst/>
            <a:gdLst>
              <a:gd name="T0" fmla="*/ 0 w 21600"/>
              <a:gd name="T1" fmla="*/ 326814481 h 21600"/>
              <a:gd name="T2" fmla="*/ 781543448 w 21600"/>
              <a:gd name="T3" fmla="*/ 0 h 21600"/>
              <a:gd name="T4" fmla="*/ 781543448 w 21600"/>
              <a:gd name="T5" fmla="*/ 653628931 h 21600"/>
              <a:gd name="T6" fmla="*/ 1312343376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4055" name="computr3"/>
          <p:cNvSpPr>
            <a:spLocks noChangeAspect="1" noEditPoints="1" noChangeArrowheads="1"/>
          </p:cNvSpPr>
          <p:nvPr/>
        </p:nvSpPr>
        <p:spPr bwMode="auto">
          <a:xfrm>
            <a:off x="6408738" y="4484688"/>
            <a:ext cx="900112" cy="673100"/>
          </a:xfrm>
          <a:custGeom>
            <a:avLst/>
            <a:gdLst>
              <a:gd name="T0" fmla="*/ 0 w 21600"/>
              <a:gd name="T1" fmla="*/ 326814481 h 21600"/>
              <a:gd name="T2" fmla="*/ 781541705 w 21600"/>
              <a:gd name="T3" fmla="*/ 0 h 21600"/>
              <a:gd name="T4" fmla="*/ 781541705 w 21600"/>
              <a:gd name="T5" fmla="*/ 653628931 h 21600"/>
              <a:gd name="T6" fmla="*/ 1312338710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4056" name="computr3"/>
          <p:cNvSpPr>
            <a:spLocks noChangeAspect="1" noEditPoints="1" noChangeArrowheads="1"/>
          </p:cNvSpPr>
          <p:nvPr/>
        </p:nvSpPr>
        <p:spPr bwMode="auto">
          <a:xfrm>
            <a:off x="6408738" y="3379788"/>
            <a:ext cx="900112" cy="673100"/>
          </a:xfrm>
          <a:custGeom>
            <a:avLst/>
            <a:gdLst>
              <a:gd name="T0" fmla="*/ 0 w 21600"/>
              <a:gd name="T1" fmla="*/ 326814481 h 21600"/>
              <a:gd name="T2" fmla="*/ 781541705 w 21600"/>
              <a:gd name="T3" fmla="*/ 0 h 21600"/>
              <a:gd name="T4" fmla="*/ 781541705 w 21600"/>
              <a:gd name="T5" fmla="*/ 653628931 h 21600"/>
              <a:gd name="T6" fmla="*/ 1312338710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4057" name="computr3"/>
          <p:cNvSpPr>
            <a:spLocks noChangeAspect="1" noEditPoints="1" noChangeArrowheads="1"/>
          </p:cNvSpPr>
          <p:nvPr/>
        </p:nvSpPr>
        <p:spPr bwMode="auto">
          <a:xfrm>
            <a:off x="3492500" y="5924550"/>
            <a:ext cx="900113" cy="673100"/>
          </a:xfrm>
          <a:custGeom>
            <a:avLst/>
            <a:gdLst>
              <a:gd name="T0" fmla="*/ 0 w 21600"/>
              <a:gd name="T1" fmla="*/ 326814481 h 21600"/>
              <a:gd name="T2" fmla="*/ 781543448 w 21600"/>
              <a:gd name="T3" fmla="*/ 0 h 21600"/>
              <a:gd name="T4" fmla="*/ 781543448 w 21600"/>
              <a:gd name="T5" fmla="*/ 653628931 h 21600"/>
              <a:gd name="T6" fmla="*/ 1312343376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4058" name="computr3"/>
          <p:cNvSpPr>
            <a:spLocks noChangeAspect="1" noEditPoints="1" noChangeArrowheads="1"/>
          </p:cNvSpPr>
          <p:nvPr/>
        </p:nvSpPr>
        <p:spPr bwMode="auto">
          <a:xfrm>
            <a:off x="4643438" y="5924550"/>
            <a:ext cx="900112" cy="673100"/>
          </a:xfrm>
          <a:custGeom>
            <a:avLst/>
            <a:gdLst>
              <a:gd name="T0" fmla="*/ 0 w 21600"/>
              <a:gd name="T1" fmla="*/ 326814481 h 21600"/>
              <a:gd name="T2" fmla="*/ 781541705 w 21600"/>
              <a:gd name="T3" fmla="*/ 0 h 21600"/>
              <a:gd name="T4" fmla="*/ 781541705 w 21600"/>
              <a:gd name="T5" fmla="*/ 653628931 h 21600"/>
              <a:gd name="T6" fmla="*/ 1312338710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4059" name="computr3"/>
          <p:cNvSpPr>
            <a:spLocks noChangeAspect="1" noEditPoints="1" noChangeArrowheads="1"/>
          </p:cNvSpPr>
          <p:nvPr/>
        </p:nvSpPr>
        <p:spPr bwMode="auto">
          <a:xfrm>
            <a:off x="3563938" y="1892300"/>
            <a:ext cx="900112" cy="673100"/>
          </a:xfrm>
          <a:custGeom>
            <a:avLst/>
            <a:gdLst>
              <a:gd name="T0" fmla="*/ 0 w 21600"/>
              <a:gd name="T1" fmla="*/ 326814481 h 21600"/>
              <a:gd name="T2" fmla="*/ 781541705 w 21600"/>
              <a:gd name="T3" fmla="*/ 0 h 21600"/>
              <a:gd name="T4" fmla="*/ 781541705 w 21600"/>
              <a:gd name="T5" fmla="*/ 653628931 h 21600"/>
              <a:gd name="T6" fmla="*/ 1312338710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4060" name="computr3"/>
          <p:cNvSpPr>
            <a:spLocks noChangeAspect="1" noEditPoints="1" noChangeArrowheads="1"/>
          </p:cNvSpPr>
          <p:nvPr/>
        </p:nvSpPr>
        <p:spPr bwMode="auto">
          <a:xfrm>
            <a:off x="4714875" y="1892300"/>
            <a:ext cx="900113" cy="673100"/>
          </a:xfrm>
          <a:custGeom>
            <a:avLst/>
            <a:gdLst>
              <a:gd name="T0" fmla="*/ 0 w 21600"/>
              <a:gd name="T1" fmla="*/ 326814481 h 21600"/>
              <a:gd name="T2" fmla="*/ 781543448 w 21600"/>
              <a:gd name="T3" fmla="*/ 0 h 21600"/>
              <a:gd name="T4" fmla="*/ 781543448 w 21600"/>
              <a:gd name="T5" fmla="*/ 653628931 h 21600"/>
              <a:gd name="T6" fmla="*/ 1312343376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3995738" y="5949950"/>
            <a:ext cx="431800" cy="2524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182" name="Rectangle 30"/>
          <p:cNvSpPr>
            <a:spLocks noChangeArrowheads="1"/>
          </p:cNvSpPr>
          <p:nvPr/>
        </p:nvSpPr>
        <p:spPr bwMode="auto">
          <a:xfrm>
            <a:off x="3995738" y="3429000"/>
            <a:ext cx="431800" cy="2524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183" name="Rectangle 31"/>
          <p:cNvSpPr>
            <a:spLocks noChangeArrowheads="1"/>
          </p:cNvSpPr>
          <p:nvPr/>
        </p:nvSpPr>
        <p:spPr bwMode="auto">
          <a:xfrm>
            <a:off x="4787900" y="3429000"/>
            <a:ext cx="431800" cy="2524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184" name="Rectangle 32"/>
          <p:cNvSpPr>
            <a:spLocks noChangeArrowheads="1"/>
          </p:cNvSpPr>
          <p:nvPr/>
        </p:nvSpPr>
        <p:spPr bwMode="auto">
          <a:xfrm>
            <a:off x="5075238" y="3789363"/>
            <a:ext cx="431800" cy="2524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185" name="Rectangle 33"/>
          <p:cNvSpPr>
            <a:spLocks noChangeArrowheads="1"/>
          </p:cNvSpPr>
          <p:nvPr/>
        </p:nvSpPr>
        <p:spPr bwMode="auto">
          <a:xfrm>
            <a:off x="5076825" y="4545013"/>
            <a:ext cx="431800" cy="2524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186" name="Rectangle 34"/>
          <p:cNvSpPr>
            <a:spLocks noChangeArrowheads="1"/>
          </p:cNvSpPr>
          <p:nvPr/>
        </p:nvSpPr>
        <p:spPr bwMode="auto">
          <a:xfrm>
            <a:off x="3635375" y="4545013"/>
            <a:ext cx="431800" cy="2524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187" name="Rectangle 35"/>
          <p:cNvSpPr>
            <a:spLocks noChangeArrowheads="1"/>
          </p:cNvSpPr>
          <p:nvPr/>
        </p:nvSpPr>
        <p:spPr bwMode="auto">
          <a:xfrm>
            <a:off x="3635375" y="3789363"/>
            <a:ext cx="431800" cy="2524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188" name="Rectangle 36"/>
          <p:cNvSpPr>
            <a:spLocks noChangeArrowheads="1"/>
          </p:cNvSpPr>
          <p:nvPr/>
        </p:nvSpPr>
        <p:spPr bwMode="auto">
          <a:xfrm>
            <a:off x="4787900" y="4905375"/>
            <a:ext cx="431800" cy="2524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189" name="Rectangle 37"/>
          <p:cNvSpPr>
            <a:spLocks noChangeArrowheads="1"/>
          </p:cNvSpPr>
          <p:nvPr/>
        </p:nvSpPr>
        <p:spPr bwMode="auto">
          <a:xfrm>
            <a:off x="4787900" y="5949950"/>
            <a:ext cx="431800" cy="252413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190" name="Rectangle 38"/>
          <p:cNvSpPr>
            <a:spLocks noChangeArrowheads="1"/>
          </p:cNvSpPr>
          <p:nvPr/>
        </p:nvSpPr>
        <p:spPr bwMode="auto">
          <a:xfrm>
            <a:off x="3995738" y="3429000"/>
            <a:ext cx="431800" cy="252413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191" name="Rectangle 39"/>
          <p:cNvSpPr>
            <a:spLocks noChangeArrowheads="1"/>
          </p:cNvSpPr>
          <p:nvPr/>
        </p:nvSpPr>
        <p:spPr bwMode="auto">
          <a:xfrm>
            <a:off x="4787900" y="3429000"/>
            <a:ext cx="431800" cy="252413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192" name="Rectangle 40"/>
          <p:cNvSpPr>
            <a:spLocks noChangeArrowheads="1"/>
          </p:cNvSpPr>
          <p:nvPr/>
        </p:nvSpPr>
        <p:spPr bwMode="auto">
          <a:xfrm>
            <a:off x="5075238" y="3789363"/>
            <a:ext cx="431800" cy="252412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193" name="Rectangle 41"/>
          <p:cNvSpPr>
            <a:spLocks noChangeArrowheads="1"/>
          </p:cNvSpPr>
          <p:nvPr/>
        </p:nvSpPr>
        <p:spPr bwMode="auto">
          <a:xfrm>
            <a:off x="5076825" y="4545013"/>
            <a:ext cx="431800" cy="252412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194" name="Rectangle 42"/>
          <p:cNvSpPr>
            <a:spLocks noChangeArrowheads="1"/>
          </p:cNvSpPr>
          <p:nvPr/>
        </p:nvSpPr>
        <p:spPr bwMode="auto">
          <a:xfrm>
            <a:off x="3635375" y="4545013"/>
            <a:ext cx="431800" cy="252412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195" name="Rectangle 43"/>
          <p:cNvSpPr>
            <a:spLocks noChangeArrowheads="1"/>
          </p:cNvSpPr>
          <p:nvPr/>
        </p:nvSpPr>
        <p:spPr bwMode="auto">
          <a:xfrm>
            <a:off x="3635375" y="3789363"/>
            <a:ext cx="431800" cy="252412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196" name="Rectangle 44"/>
          <p:cNvSpPr>
            <a:spLocks noChangeArrowheads="1"/>
          </p:cNvSpPr>
          <p:nvPr/>
        </p:nvSpPr>
        <p:spPr bwMode="auto">
          <a:xfrm>
            <a:off x="3995738" y="4905375"/>
            <a:ext cx="431800" cy="252413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197" name="Rectangle 45"/>
          <p:cNvSpPr>
            <a:spLocks noChangeArrowheads="1"/>
          </p:cNvSpPr>
          <p:nvPr/>
        </p:nvSpPr>
        <p:spPr bwMode="auto">
          <a:xfrm>
            <a:off x="2555875" y="4545013"/>
            <a:ext cx="431800" cy="252412"/>
          </a:xfrm>
          <a:prstGeom prst="rect">
            <a:avLst/>
          </a:prstGeom>
          <a:solidFill>
            <a:srgbClr val="FFCC99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198" name="Rectangle 46"/>
          <p:cNvSpPr>
            <a:spLocks noChangeArrowheads="1"/>
          </p:cNvSpPr>
          <p:nvPr/>
        </p:nvSpPr>
        <p:spPr bwMode="auto">
          <a:xfrm>
            <a:off x="3995738" y="3429000"/>
            <a:ext cx="431800" cy="252413"/>
          </a:xfrm>
          <a:prstGeom prst="rect">
            <a:avLst/>
          </a:prstGeom>
          <a:solidFill>
            <a:srgbClr val="FFCC99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199" name="Rectangle 47"/>
          <p:cNvSpPr>
            <a:spLocks noChangeArrowheads="1"/>
          </p:cNvSpPr>
          <p:nvPr/>
        </p:nvSpPr>
        <p:spPr bwMode="auto">
          <a:xfrm>
            <a:off x="4787900" y="3429000"/>
            <a:ext cx="431800" cy="252413"/>
          </a:xfrm>
          <a:prstGeom prst="rect">
            <a:avLst/>
          </a:prstGeom>
          <a:solidFill>
            <a:srgbClr val="FFCC99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200" name="Rectangle 48"/>
          <p:cNvSpPr>
            <a:spLocks noChangeArrowheads="1"/>
          </p:cNvSpPr>
          <p:nvPr/>
        </p:nvSpPr>
        <p:spPr bwMode="auto">
          <a:xfrm>
            <a:off x="5075238" y="3789363"/>
            <a:ext cx="431800" cy="252412"/>
          </a:xfrm>
          <a:prstGeom prst="rect">
            <a:avLst/>
          </a:prstGeom>
          <a:solidFill>
            <a:srgbClr val="FFCC99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201" name="Rectangle 49"/>
          <p:cNvSpPr>
            <a:spLocks noChangeArrowheads="1"/>
          </p:cNvSpPr>
          <p:nvPr/>
        </p:nvSpPr>
        <p:spPr bwMode="auto">
          <a:xfrm>
            <a:off x="5076825" y="4545013"/>
            <a:ext cx="431800" cy="252412"/>
          </a:xfrm>
          <a:prstGeom prst="rect">
            <a:avLst/>
          </a:prstGeom>
          <a:solidFill>
            <a:srgbClr val="FFCC99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202" name="Rectangle 50"/>
          <p:cNvSpPr>
            <a:spLocks noChangeArrowheads="1"/>
          </p:cNvSpPr>
          <p:nvPr/>
        </p:nvSpPr>
        <p:spPr bwMode="auto">
          <a:xfrm>
            <a:off x="4787900" y="4905375"/>
            <a:ext cx="431800" cy="252413"/>
          </a:xfrm>
          <a:prstGeom prst="rect">
            <a:avLst/>
          </a:prstGeom>
          <a:solidFill>
            <a:srgbClr val="FFCC99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203" name="Rectangle 51"/>
          <p:cNvSpPr>
            <a:spLocks noChangeArrowheads="1"/>
          </p:cNvSpPr>
          <p:nvPr/>
        </p:nvSpPr>
        <p:spPr bwMode="auto">
          <a:xfrm>
            <a:off x="3635375" y="3789363"/>
            <a:ext cx="431800" cy="252412"/>
          </a:xfrm>
          <a:prstGeom prst="rect">
            <a:avLst/>
          </a:prstGeom>
          <a:solidFill>
            <a:srgbClr val="FFCC99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9204" name="Rectangle 52"/>
          <p:cNvSpPr>
            <a:spLocks noChangeArrowheads="1"/>
          </p:cNvSpPr>
          <p:nvPr/>
        </p:nvSpPr>
        <p:spPr bwMode="auto">
          <a:xfrm>
            <a:off x="3995738" y="4905375"/>
            <a:ext cx="431800" cy="252413"/>
          </a:xfrm>
          <a:prstGeom prst="rect">
            <a:avLst/>
          </a:prstGeom>
          <a:solidFill>
            <a:srgbClr val="FFCC99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4085" name="Text Box 53"/>
          <p:cNvSpPr txBox="1">
            <a:spLocks noChangeArrowheads="1"/>
          </p:cNvSpPr>
          <p:nvPr/>
        </p:nvSpPr>
        <p:spPr bwMode="auto">
          <a:xfrm>
            <a:off x="3779912" y="4077072"/>
            <a:ext cx="15831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dirty="0">
                <a:solidFill>
                  <a:schemeClr val="bg1"/>
                </a:solidFill>
                <a:latin typeface="+mn-lt"/>
              </a:rPr>
              <a:t>Koncentrator</a:t>
            </a:r>
            <a:endParaRPr lang="pl-PL" altLang="pl-PL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526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64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49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49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-1.11111E-6 L 0.12587 -1.11111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49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-1.11111E-6 L 0.12587 -1.11111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2188 -4.44444E-6 L 0.00399 -4.44444E-6 " pathEditMode="relative" rAng="0" ptsTypes="AA">
                                      <p:cBhvr>
                                        <p:cTn id="47" dur="1000" spd="-100000" fill="hold"/>
                                        <p:tgtEl>
                                          <p:spTgt spid="49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2188 -4.44444E-6 L 0.00399 -4.44444E-6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49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0.14467 L 8.33333E-7 -0.00232 " pathEditMode="relative" rAng="0" ptsTypes="AA">
                                      <p:cBhvr>
                                        <p:cTn id="51" dur="1000" spd="-100000" fill="hold"/>
                                        <p:tgtEl>
                                          <p:spTgt spid="49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2" presetID="64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49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5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64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49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49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-1.11111E-6 L 0.12587 -1.11111E-6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9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-1.11111E-6 L 0.12587 -1.11111E-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49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2188 -4.44444E-6 L 0.00399 -4.44444E-6 " pathEditMode="relative" rAng="0" ptsTypes="AA">
                                      <p:cBhvr>
                                        <p:cTn id="109" dur="1000" spd="-100000" fill="hold"/>
                                        <p:tgtEl>
                                          <p:spTgt spid="49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2188 -4.44444E-6 L 0.00399 -4.44444E-6 " pathEditMode="relative" rAng="0" ptsTypes="AA">
                                      <p:cBhvr>
                                        <p:cTn id="111" dur="1000" spd="-100000" fill="hold"/>
                                        <p:tgtEl>
                                          <p:spTgt spid="49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0.14467 L 8.33333E-7 -0.00232 " pathEditMode="relative" rAng="0" ptsTypes="AA">
                                      <p:cBhvr>
                                        <p:cTn id="113" dur="1000" spd="-100000" fill="hold"/>
                                        <p:tgtEl>
                                          <p:spTgt spid="49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15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34" presetID="64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781 1.48148E-6 L 0.11025 1.48148E-6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49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37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62" presetID="64" presetClass="pat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163" dur="1000" fill="hold"/>
                                        <p:tgtEl>
                                          <p:spTgt spid="49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-1.11111E-6 L 0.12587 -1.11111E-6 " pathEditMode="relative" rAng="0" ptsTypes="AA">
                                      <p:cBhvr>
                                        <p:cTn id="167" dur="10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-1.11111E-6 L 0.12587 -1.11111E-6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49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0.14445 L -2.22222E-6 -4.81481E-6 " pathEditMode="relative" rAng="0" ptsTypes="AA">
                                      <p:cBhvr>
                                        <p:cTn id="171" dur="1000" spd="-100000" fill="hold"/>
                                        <p:tgtEl>
                                          <p:spTgt spid="49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22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2188 -4.44444E-6 L 0.00399 -4.44444E-6 " pathEditMode="relative" rAng="0" ptsTypes="AA">
                                      <p:cBhvr>
                                        <p:cTn id="173" dur="1000" spd="-100000" fill="hold"/>
                                        <p:tgtEl>
                                          <p:spTgt spid="49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0.14467 L 8.33333E-7 -0.00232 " pathEditMode="relative" rAng="0" ptsTypes="AA">
                                      <p:cBhvr>
                                        <p:cTn id="175" dur="1000" spd="-100000" fill="hold"/>
                                        <p:tgtEl>
                                          <p:spTgt spid="49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77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1" grpId="0" animBg="1"/>
      <p:bldP spid="49181" grpId="1" animBg="1"/>
      <p:bldP spid="49181" grpId="2" animBg="1"/>
      <p:bldP spid="49182" grpId="0" animBg="1"/>
      <p:bldP spid="49182" grpId="1" animBg="1"/>
      <p:bldP spid="49182" grpId="2" animBg="1"/>
      <p:bldP spid="49183" grpId="0" animBg="1"/>
      <p:bldP spid="49183" grpId="1" animBg="1"/>
      <p:bldP spid="49183" grpId="2" animBg="1"/>
      <p:bldP spid="49184" grpId="0" animBg="1"/>
      <p:bldP spid="49184" grpId="1" animBg="1"/>
      <p:bldP spid="49184" grpId="2" animBg="1"/>
      <p:bldP spid="49185" grpId="0" animBg="1"/>
      <p:bldP spid="49185" grpId="1" animBg="1"/>
      <p:bldP spid="49185" grpId="2" animBg="1"/>
      <p:bldP spid="49186" grpId="0" animBg="1"/>
      <p:bldP spid="49186" grpId="1" animBg="1"/>
      <p:bldP spid="49186" grpId="2" animBg="1"/>
      <p:bldP spid="49187" grpId="0" animBg="1"/>
      <p:bldP spid="49187" grpId="1" animBg="1"/>
      <p:bldP spid="49187" grpId="2" animBg="1"/>
      <p:bldP spid="49188" grpId="0" animBg="1"/>
      <p:bldP spid="49188" grpId="1" animBg="1"/>
      <p:bldP spid="49188" grpId="2" animBg="1"/>
      <p:bldP spid="49189" grpId="0" animBg="1"/>
      <p:bldP spid="49189" grpId="1" animBg="1"/>
      <p:bldP spid="49189" grpId="2" animBg="1"/>
      <p:bldP spid="49190" grpId="0" animBg="1"/>
      <p:bldP spid="49190" grpId="1" animBg="1"/>
      <p:bldP spid="49190" grpId="2" animBg="1"/>
      <p:bldP spid="49191" grpId="0" animBg="1"/>
      <p:bldP spid="49191" grpId="1" animBg="1"/>
      <p:bldP spid="49191" grpId="2" animBg="1"/>
      <p:bldP spid="49192" grpId="0" animBg="1"/>
      <p:bldP spid="49192" grpId="1" animBg="1"/>
      <p:bldP spid="49192" grpId="2" animBg="1"/>
      <p:bldP spid="49193" grpId="0" animBg="1"/>
      <p:bldP spid="49193" grpId="1" animBg="1"/>
      <p:bldP spid="49193" grpId="2" animBg="1"/>
      <p:bldP spid="49194" grpId="0" animBg="1"/>
      <p:bldP spid="49194" grpId="1" animBg="1"/>
      <p:bldP spid="49194" grpId="2" animBg="1"/>
      <p:bldP spid="49195" grpId="0" animBg="1"/>
      <p:bldP spid="49195" grpId="1" animBg="1"/>
      <p:bldP spid="49195" grpId="2" animBg="1"/>
      <p:bldP spid="49196" grpId="0" animBg="1"/>
      <p:bldP spid="49196" grpId="1" animBg="1"/>
      <p:bldP spid="49196" grpId="2" animBg="1"/>
      <p:bldP spid="49197" grpId="0" animBg="1"/>
      <p:bldP spid="49197" grpId="1" animBg="1"/>
      <p:bldP spid="49197" grpId="2" animBg="1"/>
      <p:bldP spid="49198" grpId="0" animBg="1"/>
      <p:bldP spid="49198" grpId="1" animBg="1"/>
      <p:bldP spid="49198" grpId="2" animBg="1"/>
      <p:bldP spid="49199" grpId="0" animBg="1"/>
      <p:bldP spid="49199" grpId="1" animBg="1"/>
      <p:bldP spid="49199" grpId="2" animBg="1"/>
      <p:bldP spid="49200" grpId="0" animBg="1"/>
      <p:bldP spid="49200" grpId="1" animBg="1"/>
      <p:bldP spid="49200" grpId="2" animBg="1"/>
      <p:bldP spid="49201" grpId="0" animBg="1"/>
      <p:bldP spid="49201" grpId="1" animBg="1"/>
      <p:bldP spid="49201" grpId="2" animBg="1"/>
      <p:bldP spid="49202" grpId="0" animBg="1"/>
      <p:bldP spid="49202" grpId="1" animBg="1"/>
      <p:bldP spid="49202" grpId="2" animBg="1"/>
      <p:bldP spid="49203" grpId="0" animBg="1"/>
      <p:bldP spid="49203" grpId="1" animBg="1"/>
      <p:bldP spid="49203" grpId="2" animBg="1"/>
      <p:bldP spid="49204" grpId="0" animBg="1"/>
      <p:bldP spid="49204" grpId="1" animBg="1"/>
      <p:bldP spid="49204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Przełącznik</a:t>
            </a:r>
          </a:p>
        </p:txBody>
      </p:sp>
      <p:sp>
        <p:nvSpPr>
          <p:cNvPr id="45060" name="Rectangle 4"/>
          <p:cNvSpPr>
            <a:spLocks noChangeAspect="1" noChangeArrowheads="1"/>
          </p:cNvSpPr>
          <p:nvPr/>
        </p:nvSpPr>
        <p:spPr bwMode="auto">
          <a:xfrm>
            <a:off x="3851275" y="3549650"/>
            <a:ext cx="1439863" cy="1439863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280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4211638" y="5060950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4932363" y="5060950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211638" y="2397125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4932363" y="2397125"/>
            <a:ext cx="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4859338" y="4916488"/>
            <a:ext cx="179387" cy="179387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4103688" y="3441700"/>
            <a:ext cx="179387" cy="179388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4103688" y="4916488"/>
            <a:ext cx="179387" cy="179387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859338" y="3441700"/>
            <a:ext cx="179387" cy="179388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H="1">
            <a:off x="2700338" y="4629150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H="1">
            <a:off x="2700338" y="3908425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 flipH="1">
            <a:off x="5364163" y="4629150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flipH="1">
            <a:off x="5364163" y="3908425"/>
            <a:ext cx="1079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3744913" y="4557713"/>
            <a:ext cx="179387" cy="179387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3744913" y="3802063"/>
            <a:ext cx="179387" cy="179387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19700" y="4557713"/>
            <a:ext cx="179388" cy="179387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5219700" y="3802063"/>
            <a:ext cx="179388" cy="179387"/>
          </a:xfrm>
          <a:prstGeom prst="rect">
            <a:avLst/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45077" name="computr3"/>
          <p:cNvSpPr>
            <a:spLocks noChangeAspect="1" noEditPoints="1" noChangeArrowheads="1"/>
          </p:cNvSpPr>
          <p:nvPr/>
        </p:nvSpPr>
        <p:spPr bwMode="auto">
          <a:xfrm>
            <a:off x="2016125" y="4484688"/>
            <a:ext cx="900113" cy="673100"/>
          </a:xfrm>
          <a:custGeom>
            <a:avLst/>
            <a:gdLst>
              <a:gd name="T0" fmla="*/ 0 w 21600"/>
              <a:gd name="T1" fmla="*/ 326814481 h 21600"/>
              <a:gd name="T2" fmla="*/ 781543448 w 21600"/>
              <a:gd name="T3" fmla="*/ 0 h 21600"/>
              <a:gd name="T4" fmla="*/ 781543448 w 21600"/>
              <a:gd name="T5" fmla="*/ 653628931 h 21600"/>
              <a:gd name="T6" fmla="*/ 1312343376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5078" name="computr3"/>
          <p:cNvSpPr>
            <a:spLocks noChangeAspect="1" noEditPoints="1" noChangeArrowheads="1"/>
          </p:cNvSpPr>
          <p:nvPr/>
        </p:nvSpPr>
        <p:spPr bwMode="auto">
          <a:xfrm>
            <a:off x="2016125" y="3379788"/>
            <a:ext cx="900113" cy="673100"/>
          </a:xfrm>
          <a:custGeom>
            <a:avLst/>
            <a:gdLst>
              <a:gd name="T0" fmla="*/ 0 w 21600"/>
              <a:gd name="T1" fmla="*/ 326814481 h 21600"/>
              <a:gd name="T2" fmla="*/ 781543448 w 21600"/>
              <a:gd name="T3" fmla="*/ 0 h 21600"/>
              <a:gd name="T4" fmla="*/ 781543448 w 21600"/>
              <a:gd name="T5" fmla="*/ 653628931 h 21600"/>
              <a:gd name="T6" fmla="*/ 1312343376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5079" name="computr3"/>
          <p:cNvSpPr>
            <a:spLocks noChangeAspect="1" noEditPoints="1" noChangeArrowheads="1"/>
          </p:cNvSpPr>
          <p:nvPr/>
        </p:nvSpPr>
        <p:spPr bwMode="auto">
          <a:xfrm>
            <a:off x="6408738" y="4484688"/>
            <a:ext cx="900112" cy="673100"/>
          </a:xfrm>
          <a:custGeom>
            <a:avLst/>
            <a:gdLst>
              <a:gd name="T0" fmla="*/ 0 w 21600"/>
              <a:gd name="T1" fmla="*/ 326814481 h 21600"/>
              <a:gd name="T2" fmla="*/ 781541705 w 21600"/>
              <a:gd name="T3" fmla="*/ 0 h 21600"/>
              <a:gd name="T4" fmla="*/ 781541705 w 21600"/>
              <a:gd name="T5" fmla="*/ 653628931 h 21600"/>
              <a:gd name="T6" fmla="*/ 1312338710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5080" name="computr3"/>
          <p:cNvSpPr>
            <a:spLocks noChangeAspect="1" noEditPoints="1" noChangeArrowheads="1"/>
          </p:cNvSpPr>
          <p:nvPr/>
        </p:nvSpPr>
        <p:spPr bwMode="auto">
          <a:xfrm>
            <a:off x="6408738" y="3379788"/>
            <a:ext cx="900112" cy="673100"/>
          </a:xfrm>
          <a:custGeom>
            <a:avLst/>
            <a:gdLst>
              <a:gd name="T0" fmla="*/ 0 w 21600"/>
              <a:gd name="T1" fmla="*/ 326814481 h 21600"/>
              <a:gd name="T2" fmla="*/ 781541705 w 21600"/>
              <a:gd name="T3" fmla="*/ 0 h 21600"/>
              <a:gd name="T4" fmla="*/ 781541705 w 21600"/>
              <a:gd name="T5" fmla="*/ 653628931 h 21600"/>
              <a:gd name="T6" fmla="*/ 1312338710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5081" name="computr3"/>
          <p:cNvSpPr>
            <a:spLocks noChangeAspect="1" noEditPoints="1" noChangeArrowheads="1"/>
          </p:cNvSpPr>
          <p:nvPr/>
        </p:nvSpPr>
        <p:spPr bwMode="auto">
          <a:xfrm>
            <a:off x="3492500" y="5924550"/>
            <a:ext cx="900113" cy="673100"/>
          </a:xfrm>
          <a:custGeom>
            <a:avLst/>
            <a:gdLst>
              <a:gd name="T0" fmla="*/ 0 w 21600"/>
              <a:gd name="T1" fmla="*/ 326814481 h 21600"/>
              <a:gd name="T2" fmla="*/ 781543448 w 21600"/>
              <a:gd name="T3" fmla="*/ 0 h 21600"/>
              <a:gd name="T4" fmla="*/ 781543448 w 21600"/>
              <a:gd name="T5" fmla="*/ 653628931 h 21600"/>
              <a:gd name="T6" fmla="*/ 1312343376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5082" name="computr3"/>
          <p:cNvSpPr>
            <a:spLocks noChangeAspect="1" noEditPoints="1" noChangeArrowheads="1"/>
          </p:cNvSpPr>
          <p:nvPr/>
        </p:nvSpPr>
        <p:spPr bwMode="auto">
          <a:xfrm>
            <a:off x="4643438" y="5924550"/>
            <a:ext cx="900112" cy="673100"/>
          </a:xfrm>
          <a:custGeom>
            <a:avLst/>
            <a:gdLst>
              <a:gd name="T0" fmla="*/ 0 w 21600"/>
              <a:gd name="T1" fmla="*/ 326814481 h 21600"/>
              <a:gd name="T2" fmla="*/ 781541705 w 21600"/>
              <a:gd name="T3" fmla="*/ 0 h 21600"/>
              <a:gd name="T4" fmla="*/ 781541705 w 21600"/>
              <a:gd name="T5" fmla="*/ 653628931 h 21600"/>
              <a:gd name="T6" fmla="*/ 1312338710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5083" name="computr3"/>
          <p:cNvSpPr>
            <a:spLocks noChangeAspect="1" noEditPoints="1" noChangeArrowheads="1"/>
          </p:cNvSpPr>
          <p:nvPr/>
        </p:nvSpPr>
        <p:spPr bwMode="auto">
          <a:xfrm>
            <a:off x="3563938" y="1892300"/>
            <a:ext cx="900112" cy="673100"/>
          </a:xfrm>
          <a:custGeom>
            <a:avLst/>
            <a:gdLst>
              <a:gd name="T0" fmla="*/ 0 w 21600"/>
              <a:gd name="T1" fmla="*/ 326814481 h 21600"/>
              <a:gd name="T2" fmla="*/ 781541705 w 21600"/>
              <a:gd name="T3" fmla="*/ 0 h 21600"/>
              <a:gd name="T4" fmla="*/ 781541705 w 21600"/>
              <a:gd name="T5" fmla="*/ 653628931 h 21600"/>
              <a:gd name="T6" fmla="*/ 1312338710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45084" name="computr3"/>
          <p:cNvSpPr>
            <a:spLocks noChangeAspect="1" noEditPoints="1" noChangeArrowheads="1"/>
          </p:cNvSpPr>
          <p:nvPr/>
        </p:nvSpPr>
        <p:spPr bwMode="auto">
          <a:xfrm>
            <a:off x="4714875" y="1892300"/>
            <a:ext cx="900113" cy="673100"/>
          </a:xfrm>
          <a:custGeom>
            <a:avLst/>
            <a:gdLst>
              <a:gd name="T0" fmla="*/ 0 w 21600"/>
              <a:gd name="T1" fmla="*/ 326814481 h 21600"/>
              <a:gd name="T2" fmla="*/ 781543448 w 21600"/>
              <a:gd name="T3" fmla="*/ 0 h 21600"/>
              <a:gd name="T4" fmla="*/ 781543448 w 21600"/>
              <a:gd name="T5" fmla="*/ 653628931 h 21600"/>
              <a:gd name="T6" fmla="*/ 1312343376 w 21600"/>
              <a:gd name="T7" fmla="*/ 3268144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l-PL"/>
          </a:p>
        </p:txBody>
      </p:sp>
      <p:sp>
        <p:nvSpPr>
          <p:cNvPr id="50205" name="Rectangle 29"/>
          <p:cNvSpPr>
            <a:spLocks noChangeArrowheads="1"/>
          </p:cNvSpPr>
          <p:nvPr/>
        </p:nvSpPr>
        <p:spPr bwMode="auto">
          <a:xfrm>
            <a:off x="3995738" y="5949950"/>
            <a:ext cx="431800" cy="2524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50206" name="Rectangle 30"/>
          <p:cNvSpPr>
            <a:spLocks noChangeArrowheads="1"/>
          </p:cNvSpPr>
          <p:nvPr/>
        </p:nvSpPr>
        <p:spPr bwMode="auto">
          <a:xfrm>
            <a:off x="3995738" y="3429000"/>
            <a:ext cx="431800" cy="2524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50207" name="Rectangle 31"/>
          <p:cNvSpPr>
            <a:spLocks noChangeArrowheads="1"/>
          </p:cNvSpPr>
          <p:nvPr/>
        </p:nvSpPr>
        <p:spPr bwMode="auto">
          <a:xfrm>
            <a:off x="4787900" y="5949950"/>
            <a:ext cx="431800" cy="252413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50208" name="Rectangle 32"/>
          <p:cNvSpPr>
            <a:spLocks noChangeArrowheads="1"/>
          </p:cNvSpPr>
          <p:nvPr/>
        </p:nvSpPr>
        <p:spPr bwMode="auto">
          <a:xfrm>
            <a:off x="5075238" y="3752850"/>
            <a:ext cx="431800" cy="252413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50209" name="Rectangle 33"/>
          <p:cNvSpPr>
            <a:spLocks noChangeArrowheads="1"/>
          </p:cNvSpPr>
          <p:nvPr/>
        </p:nvSpPr>
        <p:spPr bwMode="auto">
          <a:xfrm>
            <a:off x="2555875" y="4545013"/>
            <a:ext cx="431800" cy="252412"/>
          </a:xfrm>
          <a:prstGeom prst="rect">
            <a:avLst/>
          </a:prstGeom>
          <a:solidFill>
            <a:srgbClr val="FFCC99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50210" name="Rectangle 34"/>
          <p:cNvSpPr>
            <a:spLocks noChangeArrowheads="1"/>
          </p:cNvSpPr>
          <p:nvPr/>
        </p:nvSpPr>
        <p:spPr bwMode="auto">
          <a:xfrm>
            <a:off x="5076825" y="4545013"/>
            <a:ext cx="431800" cy="252412"/>
          </a:xfrm>
          <a:prstGeom prst="rect">
            <a:avLst/>
          </a:prstGeom>
          <a:solidFill>
            <a:srgbClr val="FFCC99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3886200" y="4077072"/>
            <a:ext cx="13677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dirty="0">
                <a:solidFill>
                  <a:schemeClr val="bg1"/>
                </a:solidFill>
                <a:latin typeface="+mn-lt"/>
              </a:rPr>
              <a:t>Przełącznik</a:t>
            </a:r>
          </a:p>
        </p:txBody>
      </p:sp>
      <p:sp>
        <p:nvSpPr>
          <p:cNvPr id="50212" name="Rectangle 36"/>
          <p:cNvSpPr>
            <a:spLocks noChangeArrowheads="1"/>
          </p:cNvSpPr>
          <p:nvPr/>
        </p:nvSpPr>
        <p:spPr bwMode="auto">
          <a:xfrm>
            <a:off x="4716463" y="2455863"/>
            <a:ext cx="431800" cy="252412"/>
          </a:xfrm>
          <a:prstGeom prst="rect">
            <a:avLst/>
          </a:prstGeom>
          <a:solidFill>
            <a:srgbClr val="FF99CC"/>
          </a:solidFill>
          <a:ln w="9525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50213" name="Rectangle 37"/>
          <p:cNvSpPr>
            <a:spLocks noChangeArrowheads="1"/>
          </p:cNvSpPr>
          <p:nvPr/>
        </p:nvSpPr>
        <p:spPr bwMode="auto">
          <a:xfrm>
            <a:off x="3635375" y="3789363"/>
            <a:ext cx="431800" cy="252412"/>
          </a:xfrm>
          <a:prstGeom prst="rect">
            <a:avLst/>
          </a:prstGeom>
          <a:solidFill>
            <a:srgbClr val="FF99CC"/>
          </a:solidFill>
          <a:ln w="9525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50214" name="Rectangle 38"/>
          <p:cNvSpPr>
            <a:spLocks noChangeArrowheads="1"/>
          </p:cNvSpPr>
          <p:nvPr/>
        </p:nvSpPr>
        <p:spPr bwMode="auto">
          <a:xfrm>
            <a:off x="3995738" y="5949950"/>
            <a:ext cx="431800" cy="2524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50215" name="Rectangle 39"/>
          <p:cNvSpPr>
            <a:spLocks noChangeArrowheads="1"/>
          </p:cNvSpPr>
          <p:nvPr/>
        </p:nvSpPr>
        <p:spPr bwMode="auto">
          <a:xfrm>
            <a:off x="3995738" y="3394075"/>
            <a:ext cx="431800" cy="2524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50216" name="Rectangle 40"/>
          <p:cNvSpPr>
            <a:spLocks noChangeArrowheads="1"/>
          </p:cNvSpPr>
          <p:nvPr/>
        </p:nvSpPr>
        <p:spPr bwMode="auto">
          <a:xfrm>
            <a:off x="4787900" y="5949950"/>
            <a:ext cx="431800" cy="252413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50217" name="Rectangle 41"/>
          <p:cNvSpPr>
            <a:spLocks noChangeArrowheads="1"/>
          </p:cNvSpPr>
          <p:nvPr/>
        </p:nvSpPr>
        <p:spPr bwMode="auto">
          <a:xfrm>
            <a:off x="5075238" y="3752850"/>
            <a:ext cx="431800" cy="252413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50218" name="Rectangle 42"/>
          <p:cNvSpPr>
            <a:spLocks noChangeArrowheads="1"/>
          </p:cNvSpPr>
          <p:nvPr/>
        </p:nvSpPr>
        <p:spPr bwMode="auto">
          <a:xfrm>
            <a:off x="2555875" y="4545013"/>
            <a:ext cx="431800" cy="252412"/>
          </a:xfrm>
          <a:prstGeom prst="rect">
            <a:avLst/>
          </a:prstGeom>
          <a:solidFill>
            <a:srgbClr val="FFCC99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50219" name="Rectangle 43"/>
          <p:cNvSpPr>
            <a:spLocks noChangeArrowheads="1"/>
          </p:cNvSpPr>
          <p:nvPr/>
        </p:nvSpPr>
        <p:spPr bwMode="auto">
          <a:xfrm>
            <a:off x="5076825" y="4545013"/>
            <a:ext cx="431800" cy="252412"/>
          </a:xfrm>
          <a:prstGeom prst="rect">
            <a:avLst/>
          </a:prstGeom>
          <a:solidFill>
            <a:srgbClr val="FFCC99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50220" name="Rectangle 44"/>
          <p:cNvSpPr>
            <a:spLocks noChangeArrowheads="1"/>
          </p:cNvSpPr>
          <p:nvPr/>
        </p:nvSpPr>
        <p:spPr bwMode="auto">
          <a:xfrm>
            <a:off x="4716463" y="2455863"/>
            <a:ext cx="431800" cy="252412"/>
          </a:xfrm>
          <a:prstGeom prst="rect">
            <a:avLst/>
          </a:prstGeom>
          <a:solidFill>
            <a:srgbClr val="FF99CC"/>
          </a:solidFill>
          <a:ln w="9525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50221" name="Rectangle 45"/>
          <p:cNvSpPr>
            <a:spLocks noChangeArrowheads="1"/>
          </p:cNvSpPr>
          <p:nvPr/>
        </p:nvSpPr>
        <p:spPr bwMode="auto">
          <a:xfrm>
            <a:off x="3635375" y="3789363"/>
            <a:ext cx="431800" cy="252412"/>
          </a:xfrm>
          <a:prstGeom prst="rect">
            <a:avLst/>
          </a:prstGeom>
          <a:solidFill>
            <a:srgbClr val="FF99CC"/>
          </a:solidFill>
          <a:ln w="9525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>
              <a:latin typeface="+mn-lt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893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0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0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1.48148E-6 L 0.11025 1.48148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0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4467 L 2.77778E-7 -0.00232 " pathEditMode="relative" rAng="0" ptsTypes="AA">
                                      <p:cBhvr>
                                        <p:cTn id="26" dur="1000" spd="-100000" fill="hold"/>
                                        <p:tgtEl>
                                          <p:spTgt spid="50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50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0.12587 -1.11111E-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50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0.12587 -1.11111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0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87 0.00278 L -5.55556E-7 0.00278 " pathEditMode="relative" rAng="0" ptsTypes="AA">
                                      <p:cBhvr>
                                        <p:cTn id="57" dur="1000" spd="-100000" fill="hold"/>
                                        <p:tgtEl>
                                          <p:spTgt spid="50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1" presetID="64" presetClass="pat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50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50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781 1.48148E-6 L 0.11025 1.48148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50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4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0.14467 L 2.77778E-7 -0.00232 " pathEditMode="relative" rAng="0" ptsTypes="AA">
                                      <p:cBhvr>
                                        <p:cTn id="88" dur="1000" spd="-100000" fill="hold"/>
                                        <p:tgtEl>
                                          <p:spTgt spid="50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12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2.22222E-6 -0.14699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50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0.12587 -1.11111E-6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50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0.12587 -1.11111E-6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50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87 0.00278 L -5.55556E-7 0.00278 " pathEditMode="relative" rAng="0" ptsTypes="AA">
                                      <p:cBhvr>
                                        <p:cTn id="119" dur="1000" spd="-100000" fill="hold"/>
                                        <p:tgtEl>
                                          <p:spTgt spid="50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21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5" grpId="0" animBg="1"/>
      <p:bldP spid="50205" grpId="1" animBg="1"/>
      <p:bldP spid="50206" grpId="0" animBg="1"/>
      <p:bldP spid="50206" grpId="1" animBg="1"/>
      <p:bldP spid="50206" grpId="2" animBg="1"/>
      <p:bldP spid="50207" grpId="0" animBg="1"/>
      <p:bldP spid="50207" grpId="1" animBg="1"/>
      <p:bldP spid="50207" grpId="2" animBg="1"/>
      <p:bldP spid="50208" grpId="0" animBg="1"/>
      <p:bldP spid="50208" grpId="1" animBg="1"/>
      <p:bldP spid="50208" grpId="2" animBg="1"/>
      <p:bldP spid="50209" grpId="0" animBg="1"/>
      <p:bldP spid="50209" grpId="1" animBg="1"/>
      <p:bldP spid="50209" grpId="2" animBg="1"/>
      <p:bldP spid="50210" grpId="0" animBg="1"/>
      <p:bldP spid="50210" grpId="1" animBg="1"/>
      <p:bldP spid="50210" grpId="2" animBg="1"/>
      <p:bldP spid="50212" grpId="0" animBg="1"/>
      <p:bldP spid="50212" grpId="1" animBg="1"/>
      <p:bldP spid="50212" grpId="2" animBg="1"/>
      <p:bldP spid="50213" grpId="0" animBg="1"/>
      <p:bldP spid="50213" grpId="1" animBg="1"/>
      <p:bldP spid="50213" grpId="2" animBg="1"/>
      <p:bldP spid="50214" grpId="0" animBg="1"/>
      <p:bldP spid="50214" grpId="1" animBg="1"/>
      <p:bldP spid="50215" grpId="0" animBg="1"/>
      <p:bldP spid="50215" grpId="1" animBg="1"/>
      <p:bldP spid="50215" grpId="2" animBg="1"/>
      <p:bldP spid="50216" grpId="0" animBg="1"/>
      <p:bldP spid="50216" grpId="1" animBg="1"/>
      <p:bldP spid="50216" grpId="2" animBg="1"/>
      <p:bldP spid="50217" grpId="0" animBg="1"/>
      <p:bldP spid="50217" grpId="1" animBg="1"/>
      <p:bldP spid="50217" grpId="2" animBg="1"/>
      <p:bldP spid="50218" grpId="0" animBg="1"/>
      <p:bldP spid="50218" grpId="1" animBg="1"/>
      <p:bldP spid="50218" grpId="2" animBg="1"/>
      <p:bldP spid="50219" grpId="0" animBg="1"/>
      <p:bldP spid="50219" grpId="1" animBg="1"/>
      <p:bldP spid="50219" grpId="2" animBg="1"/>
      <p:bldP spid="50220" grpId="0" animBg="1"/>
      <p:bldP spid="50220" grpId="1" animBg="1"/>
      <p:bldP spid="50220" grpId="2" animBg="1"/>
      <p:bldP spid="50221" grpId="0" animBg="1"/>
      <p:bldP spid="50221" grpId="1" animBg="1"/>
      <p:bldP spid="50221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Fast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>
                <a:solidFill>
                  <a:schemeClr val="tx2"/>
                </a:solidFill>
              </a:rPr>
              <a:t>Gigabit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10GbE, 40GbE, 100 </a:t>
            </a:r>
            <a:r>
              <a:rPr lang="pl-PL" altLang="pl-PL" sz="2400" dirty="0" err="1">
                <a:solidFill>
                  <a:schemeClr val="bg1">
                    <a:lumMod val="50000"/>
                  </a:schemeClr>
                </a:solidFill>
              </a:rPr>
              <a:t>GbE</a:t>
            </a:r>
            <a:endParaRPr lang="pl-PL" altLang="pl-PL" sz="2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Inne zastosowania technologii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585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Gigabit Ethernet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4438"/>
          </a:xfrm>
        </p:spPr>
        <p:txBody>
          <a:bodyPr/>
          <a:lstStyle/>
          <a:p>
            <a:pPr eaLnBrk="1" hangingPunct="1"/>
            <a:r>
              <a:rPr lang="en-US" altLang="pl-PL" sz="2400" b="1" dirty="0"/>
              <a:t>Giga</a:t>
            </a:r>
            <a:r>
              <a:rPr lang="pl-PL" altLang="pl-PL" sz="2400" b="1" dirty="0"/>
              <a:t>bit</a:t>
            </a:r>
            <a:r>
              <a:rPr lang="en-US" altLang="pl-PL" sz="2400" b="1" dirty="0"/>
              <a:t> Ethernet</a:t>
            </a:r>
            <a:r>
              <a:rPr lang="en-US" altLang="pl-PL" sz="2400" dirty="0"/>
              <a:t> to </a:t>
            </a:r>
            <a:r>
              <a:rPr lang="en-US" altLang="pl-PL" sz="2400" dirty="0" err="1"/>
              <a:t>dalsze</a:t>
            </a:r>
            <a:r>
              <a:rPr lang="en-US" altLang="pl-PL" sz="2400" dirty="0"/>
              <a:t> </a:t>
            </a:r>
            <a:r>
              <a:rPr lang="en-US" altLang="pl-PL" sz="2400" dirty="0" err="1"/>
              <a:t>rozwinięcie</a:t>
            </a:r>
            <a:r>
              <a:rPr lang="en-US" altLang="pl-PL" sz="2400" dirty="0"/>
              <a:t> </a:t>
            </a:r>
            <a:r>
              <a:rPr lang="en-US" altLang="pl-PL" sz="2400" dirty="0" err="1"/>
              <a:t>technologii</a:t>
            </a:r>
            <a:r>
              <a:rPr lang="en-US" altLang="pl-PL" sz="2400" dirty="0"/>
              <a:t>, </a:t>
            </a:r>
            <a:r>
              <a:rPr lang="en-US" altLang="pl-PL" sz="2400" dirty="0" err="1"/>
              <a:t>zwiększając</a:t>
            </a:r>
            <a:r>
              <a:rPr lang="en-US" altLang="pl-PL" sz="2400" dirty="0"/>
              <a:t> </a:t>
            </a:r>
            <a:r>
              <a:rPr lang="en-US" altLang="pl-PL" sz="2400" dirty="0" err="1"/>
              <a:t>prędkość</a:t>
            </a:r>
            <a:r>
              <a:rPr lang="en-US" altLang="pl-PL" sz="2400" dirty="0"/>
              <a:t> </a:t>
            </a:r>
            <a:r>
              <a:rPr lang="en-US" altLang="pl-PL" sz="2400" dirty="0" err="1"/>
              <a:t>transmisji</a:t>
            </a:r>
            <a:r>
              <a:rPr lang="en-US" altLang="pl-PL" sz="2400" dirty="0"/>
              <a:t> do </a:t>
            </a:r>
            <a:r>
              <a:rPr lang="en-US" altLang="pl-PL" sz="2400" b="1" dirty="0"/>
              <a:t>1 Gb/s</a:t>
            </a:r>
            <a:r>
              <a:rPr lang="en-US" altLang="pl-PL" sz="2400" dirty="0"/>
              <a:t> </a:t>
            </a:r>
            <a:endParaRPr lang="pl-PL" altLang="pl-PL" sz="2400" dirty="0"/>
          </a:p>
          <a:p>
            <a:pPr eaLnBrk="1" hangingPunct="1"/>
            <a:r>
              <a:rPr lang="en-US" altLang="pl-PL" sz="2400" dirty="0" err="1"/>
              <a:t>Został</a:t>
            </a:r>
            <a:r>
              <a:rPr lang="en-US" altLang="pl-PL" sz="2400" dirty="0"/>
              <a:t> </a:t>
            </a:r>
            <a:r>
              <a:rPr lang="en-US" altLang="pl-PL" sz="2400" dirty="0" err="1"/>
              <a:t>zaakceptowany</a:t>
            </a:r>
            <a:r>
              <a:rPr lang="en-US" altLang="pl-PL" sz="2400" dirty="0"/>
              <a:t> w </a:t>
            </a:r>
            <a:r>
              <a:rPr lang="en-US" altLang="pl-PL" sz="2400" b="1" dirty="0"/>
              <a:t>1998</a:t>
            </a:r>
            <a:r>
              <a:rPr lang="en-US" altLang="pl-PL" sz="2400" dirty="0"/>
              <a:t> </a:t>
            </a:r>
            <a:r>
              <a:rPr lang="en-US" altLang="pl-PL" sz="2400" dirty="0" err="1"/>
              <a:t>roku</a:t>
            </a:r>
            <a:r>
              <a:rPr lang="en-US" altLang="pl-PL" sz="2400" dirty="0"/>
              <a:t> </a:t>
            </a:r>
            <a:r>
              <a:rPr lang="en-US" altLang="pl-PL" sz="2400" dirty="0" err="1"/>
              <a:t>jako</a:t>
            </a:r>
            <a:r>
              <a:rPr lang="en-US" altLang="pl-PL" sz="2400" dirty="0"/>
              <a:t> standard </a:t>
            </a:r>
            <a:br>
              <a:rPr lang="pl-PL" altLang="pl-PL" sz="2400" dirty="0"/>
            </a:br>
            <a:r>
              <a:rPr lang="en-US" altLang="pl-PL" sz="2400" b="1" dirty="0"/>
              <a:t>IEEE 802.3z</a:t>
            </a:r>
            <a:endParaRPr lang="pl-PL" altLang="pl-PL" sz="2400" b="1" dirty="0"/>
          </a:p>
          <a:p>
            <a:pPr eaLnBrk="1" hangingPunct="1"/>
            <a:r>
              <a:rPr lang="en-US" altLang="pl-PL" sz="2400" dirty="0" err="1"/>
              <a:t>Zachowana</a:t>
            </a:r>
            <a:r>
              <a:rPr lang="en-US" altLang="pl-PL" sz="2400" dirty="0"/>
              <a:t> </a:t>
            </a:r>
            <a:r>
              <a:rPr lang="en-US" altLang="pl-PL" sz="2400" dirty="0" err="1"/>
              <a:t>została</a:t>
            </a:r>
            <a:r>
              <a:rPr lang="en-US" altLang="pl-PL" sz="2400" dirty="0"/>
              <a:t> </a:t>
            </a:r>
            <a:r>
              <a:rPr lang="en-US" altLang="pl-PL" sz="2400" dirty="0" err="1"/>
              <a:t>metoda</a:t>
            </a:r>
            <a:r>
              <a:rPr lang="en-US" altLang="pl-PL" sz="2400" dirty="0"/>
              <a:t> </a:t>
            </a:r>
            <a:r>
              <a:rPr lang="en-US" altLang="pl-PL" sz="2400" dirty="0" err="1"/>
              <a:t>zarządzania</a:t>
            </a:r>
            <a:r>
              <a:rPr lang="en-US" altLang="pl-PL" sz="2400" dirty="0"/>
              <a:t> </a:t>
            </a:r>
            <a:r>
              <a:rPr lang="en-US" altLang="pl-PL" sz="2400" dirty="0" err="1"/>
              <a:t>łączem</a:t>
            </a:r>
            <a:r>
              <a:rPr lang="en-US" altLang="pl-PL" sz="2400" dirty="0"/>
              <a:t> </a:t>
            </a:r>
            <a:r>
              <a:rPr lang="en-US" altLang="pl-PL" sz="2400" b="1" dirty="0"/>
              <a:t>CSMA/CD</a:t>
            </a:r>
            <a:r>
              <a:rPr lang="en-US" altLang="pl-PL" sz="2400" dirty="0"/>
              <a:t>, co </a:t>
            </a:r>
            <a:r>
              <a:rPr lang="en-US" altLang="pl-PL" sz="2400" dirty="0" err="1"/>
              <a:t>przy</a:t>
            </a:r>
            <a:r>
              <a:rPr lang="en-US" altLang="pl-PL" sz="2400" dirty="0"/>
              <a:t> 10-krotnym </a:t>
            </a:r>
            <a:r>
              <a:rPr lang="en-US" altLang="pl-PL" sz="2400" dirty="0" err="1"/>
              <a:t>zwiększeniu</a:t>
            </a:r>
            <a:r>
              <a:rPr lang="en-US" altLang="pl-PL" sz="2400" dirty="0"/>
              <a:t> </a:t>
            </a:r>
            <a:r>
              <a:rPr lang="en-US" altLang="pl-PL" sz="2400" dirty="0" err="1"/>
              <a:t>szybkości</a:t>
            </a:r>
            <a:r>
              <a:rPr lang="en-US" altLang="pl-PL" sz="2400" dirty="0"/>
              <a:t> </a:t>
            </a:r>
            <a:r>
              <a:rPr lang="en-US" altLang="pl-PL" sz="2400" dirty="0" err="1"/>
              <a:t>transmisji</a:t>
            </a:r>
            <a:r>
              <a:rPr lang="en-US" altLang="pl-PL" sz="2400" dirty="0"/>
              <a:t> </a:t>
            </a:r>
            <a:r>
              <a:rPr lang="en-US" altLang="pl-PL" sz="2400" dirty="0" err="1"/>
              <a:t>spowodowało</a:t>
            </a:r>
            <a:r>
              <a:rPr lang="en-US" altLang="pl-PL" sz="2400" dirty="0"/>
              <a:t> </a:t>
            </a:r>
            <a:r>
              <a:rPr lang="en-US" altLang="pl-PL" sz="2400" dirty="0" err="1"/>
              <a:t>dalsze</a:t>
            </a:r>
            <a:r>
              <a:rPr lang="en-US" altLang="pl-PL" sz="2400" dirty="0"/>
              <a:t> </a:t>
            </a:r>
            <a:r>
              <a:rPr lang="en-US" altLang="pl-PL" sz="2400" b="1" dirty="0" err="1"/>
              <a:t>ograniczeni</a:t>
            </a:r>
            <a:r>
              <a:rPr lang="pl-PL" altLang="pl-PL" sz="2400" b="1" dirty="0"/>
              <a:t>e</a:t>
            </a:r>
            <a:r>
              <a:rPr lang="en-US" altLang="pl-PL" sz="2400" dirty="0"/>
              <a:t> </a:t>
            </a:r>
            <a:r>
              <a:rPr lang="en-US" altLang="pl-PL" sz="2400" dirty="0" err="1"/>
              <a:t>dopuszczalnej</a:t>
            </a:r>
            <a:r>
              <a:rPr lang="en-US" altLang="pl-PL" sz="2400" dirty="0"/>
              <a:t> </a:t>
            </a:r>
            <a:r>
              <a:rPr lang="en-US" altLang="pl-PL" sz="2400" dirty="0" err="1"/>
              <a:t>rozpiętości</a:t>
            </a:r>
            <a:r>
              <a:rPr lang="en-US" altLang="pl-PL" sz="2400" dirty="0"/>
              <a:t> </a:t>
            </a:r>
            <a:r>
              <a:rPr lang="en-US" altLang="pl-PL" sz="2400" dirty="0" err="1"/>
              <a:t>sieci</a:t>
            </a:r>
            <a:r>
              <a:rPr lang="en-US" altLang="pl-PL" sz="2400" dirty="0"/>
              <a:t> </a:t>
            </a:r>
            <a:endParaRPr lang="pl-PL" altLang="pl-PL" sz="2400" dirty="0"/>
          </a:p>
          <a:p>
            <a:pPr eaLnBrk="1" hangingPunct="1"/>
            <a:r>
              <a:rPr lang="en-US" altLang="pl-PL" sz="2400" dirty="0" err="1"/>
              <a:t>Gigabitowy</a:t>
            </a:r>
            <a:r>
              <a:rPr lang="en-US" altLang="pl-PL" sz="2400" dirty="0"/>
              <a:t> Ethernet </a:t>
            </a:r>
            <a:r>
              <a:rPr lang="en-US" altLang="pl-PL" sz="2400" dirty="0" err="1"/>
              <a:t>umożliwia</a:t>
            </a:r>
            <a:r>
              <a:rPr lang="en-US" altLang="pl-PL" sz="2400" dirty="0"/>
              <a:t> </a:t>
            </a:r>
            <a:r>
              <a:rPr lang="en-US" altLang="pl-PL" sz="2400" dirty="0" err="1"/>
              <a:t>pracę</a:t>
            </a:r>
            <a:r>
              <a:rPr lang="en-US" altLang="pl-PL" sz="2400" dirty="0"/>
              <a:t> </a:t>
            </a:r>
            <a:r>
              <a:rPr lang="en-US" altLang="pl-PL" sz="2400" b="1" dirty="0" err="1"/>
              <a:t>pełnodupleksową</a:t>
            </a:r>
            <a:r>
              <a:rPr lang="en-US" altLang="pl-PL" sz="2400" dirty="0"/>
              <a:t> 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Rozszerzono mechanizm </a:t>
            </a:r>
            <a:r>
              <a:rPr lang="pl-PL" altLang="pl-PL" sz="2400" b="1" dirty="0" err="1"/>
              <a:t>autonegocjacji</a:t>
            </a:r>
            <a:r>
              <a:rPr lang="pl-PL" altLang="pl-PL" sz="2400" dirty="0"/>
              <a:t> uwzględniając </a:t>
            </a:r>
            <a:r>
              <a:rPr lang="pl-PL" altLang="pl-PL" sz="2400" dirty="0" err="1"/>
              <a:t>technolgię</a:t>
            </a:r>
            <a:r>
              <a:rPr lang="pl-PL" altLang="pl-PL" sz="2400" dirty="0"/>
              <a:t> Gigabit Ethernet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825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Autonegocjacja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/>
              <a:t>A</a:t>
            </a:r>
            <a:r>
              <a:rPr lang="en-US" altLang="pl-PL" sz="2400"/>
              <a:t>uto</a:t>
            </a:r>
            <a:r>
              <a:rPr lang="pl-PL" altLang="pl-PL" sz="2400"/>
              <a:t>n</a:t>
            </a:r>
            <a:r>
              <a:rPr lang="en-US" altLang="pl-PL" sz="2400"/>
              <a:t>egocjacj</a:t>
            </a:r>
            <a:r>
              <a:rPr lang="pl-PL" altLang="pl-PL" sz="2400"/>
              <a:t>a</a:t>
            </a:r>
            <a:r>
              <a:rPr lang="en-US" altLang="pl-PL" sz="2400"/>
              <a:t> wyb</a:t>
            </a:r>
            <a:r>
              <a:rPr lang="pl-PL" altLang="pl-PL" sz="2400"/>
              <a:t>ie</a:t>
            </a:r>
            <a:r>
              <a:rPr lang="en-US" altLang="pl-PL" sz="2400"/>
              <a:t>ra tryb o najwyższym, akceptowanym przez oba urządzenia priorytecie według następującej </a:t>
            </a:r>
            <a:r>
              <a:rPr lang="en-US" altLang="pl-PL" sz="2400" b="1"/>
              <a:t>kolejności</a:t>
            </a:r>
            <a:r>
              <a:rPr lang="en-US" altLang="pl-PL" sz="2400"/>
              <a:t>:</a:t>
            </a:r>
            <a:endParaRPr lang="pl-PL" altLang="pl-PL" sz="2400"/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1000BASE-T full duplex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1000BASE-T half duplex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100BASE-T2 full duplex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100BASE-TX full duplex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100BASE-T2 half duplex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100BASE-T4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100BASE-TX half duplex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10BASE-T full duplex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10BASE-T half duplex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9521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pl-PL" sz="4000"/>
              <a:t>Warstwa łącza danych Gigabit Ethernet</a:t>
            </a:r>
            <a:r>
              <a:rPr lang="pl-PL" altLang="pl-PL" sz="4000"/>
              <a:t>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9865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l-PL" altLang="pl-PL" sz="2400"/>
              <a:t>Gigabit Ethernet korzysta z formatu </a:t>
            </a:r>
            <a:r>
              <a:rPr lang="pl-PL" altLang="pl-PL" sz="2400" b="1"/>
              <a:t>ramki 802.3</a:t>
            </a:r>
          </a:p>
          <a:p>
            <a:pPr eaLnBrk="1" hangingPunct="1"/>
            <a:r>
              <a:rPr lang="pl-PL" altLang="pl-PL" sz="2400"/>
              <a:t>Podobnie jak wolniejsze wersje Gigabit Ethernet może działać w trybie </a:t>
            </a:r>
            <a:r>
              <a:rPr lang="pl-PL" altLang="pl-PL" sz="2400" b="1"/>
              <a:t>pół- oraz pełnego dupleksu</a:t>
            </a:r>
            <a:r>
              <a:rPr lang="pl-PL" altLang="pl-PL" sz="2400"/>
              <a:t> </a:t>
            </a:r>
          </a:p>
          <a:p>
            <a:pPr eaLnBrk="1" hangingPunct="1"/>
            <a:r>
              <a:rPr lang="pl-PL" altLang="pl-PL" sz="2400" b="1"/>
              <a:t>Minimalna</a:t>
            </a:r>
            <a:r>
              <a:rPr lang="pl-PL" altLang="pl-PL" sz="2400"/>
              <a:t> długość ramki została zwiększona z 64 do </a:t>
            </a:r>
            <a:r>
              <a:rPr lang="pl-PL" altLang="pl-PL" sz="2400" b="1"/>
              <a:t>512 bajtów</a:t>
            </a:r>
            <a:r>
              <a:rPr lang="pl-PL" altLang="pl-PL" sz="2400"/>
              <a:t>, w celu zwiększenie średnicy sieci dla metody CSMA/CD</a:t>
            </a:r>
          </a:p>
          <a:p>
            <a:pPr eaLnBrk="1" hangingPunct="1"/>
            <a:r>
              <a:rPr lang="pl-PL" altLang="pl-PL" sz="2400"/>
              <a:t>Dla krótkich ramek Gigabit Ethernet staje się nieefektywny, dlatego wprowadzona tryb transmisji typu </a:t>
            </a:r>
            <a:r>
              <a:rPr lang="pl-PL" altLang="pl-PL" sz="2400" b="1"/>
              <a:t>burst</a:t>
            </a:r>
            <a:r>
              <a:rPr lang="pl-PL" altLang="pl-PL" sz="2400"/>
              <a:t>. W tym trybie stacja może transmitować małe ramki aż do osiągnięcia ich sumy równej </a:t>
            </a:r>
            <a:r>
              <a:rPr lang="pl-PL" altLang="pl-PL" sz="2400" b="1"/>
              <a:t>8192 bajty</a:t>
            </a:r>
            <a:r>
              <a:rPr lang="pl-PL" altLang="pl-PL" sz="2400"/>
              <a:t>. Przerwy między ramkami będą wypełnione transmisją, czyli medium będzie zajęte przez cały czas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941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Wprowadzenie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Na początku lat </a:t>
            </a:r>
            <a:r>
              <a:rPr lang="pl-PL" altLang="pl-PL" sz="2400" b="1" dirty="0"/>
              <a:t>80-tych XX</a:t>
            </a:r>
            <a:r>
              <a:rPr lang="pl-PL" altLang="pl-PL" sz="2400" dirty="0"/>
              <a:t> wieku nastąpił </a:t>
            </a:r>
            <a:r>
              <a:rPr lang="pl-PL" altLang="pl-PL" sz="2400" b="1" dirty="0"/>
              <a:t>szybki rozwój</a:t>
            </a:r>
            <a:r>
              <a:rPr lang="pl-PL" altLang="pl-PL" sz="2400" dirty="0"/>
              <a:t> lokalnych sieci komputerowych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Podstawową</a:t>
            </a:r>
            <a:r>
              <a:rPr lang="pl-PL" altLang="pl-PL" sz="2400" dirty="0"/>
              <a:t> technologią stosowaną na początku w sieciach LAN był </a:t>
            </a:r>
            <a:r>
              <a:rPr lang="pl-PL" altLang="pl-PL" sz="2400" b="1" dirty="0"/>
              <a:t>Ethernet (10 </a:t>
            </a:r>
            <a:r>
              <a:rPr lang="pl-PL" altLang="pl-PL" sz="2400" b="1" dirty="0" err="1"/>
              <a:t>Mb</a:t>
            </a:r>
            <a:r>
              <a:rPr lang="pl-PL" altLang="pl-PL" sz="2400" b="1" dirty="0"/>
              <a:t>/s)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Inne technologie, które stosowano </a:t>
            </a:r>
            <a:r>
              <a:rPr lang="pl-PL" altLang="pl-PL" sz="2400" b="1" dirty="0"/>
              <a:t>w przeszłości</a:t>
            </a:r>
            <a:r>
              <a:rPr lang="pl-PL" altLang="pl-PL" sz="2400" dirty="0"/>
              <a:t> w sieciach LAN to </a:t>
            </a:r>
            <a:r>
              <a:rPr lang="pl-PL" altLang="pl-PL" sz="2400" b="1" dirty="0" err="1"/>
              <a:t>Token</a:t>
            </a:r>
            <a:r>
              <a:rPr lang="pl-PL" altLang="pl-PL" sz="2400" b="1" dirty="0"/>
              <a:t> Ring (IBM), FDDI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Obecnie</a:t>
            </a:r>
            <a:r>
              <a:rPr lang="pl-PL" altLang="pl-PL" sz="2400" dirty="0"/>
              <a:t> w sieciach LAN najpowszechniejsze technologie to </a:t>
            </a:r>
            <a:r>
              <a:rPr lang="pl-PL" altLang="pl-PL" sz="2400" b="1" dirty="0"/>
              <a:t>Fast Ethernet, Gigabit Ethernet, 10 </a:t>
            </a:r>
            <a:r>
              <a:rPr lang="pl-PL" altLang="pl-PL" sz="2400" b="1" dirty="0" err="1"/>
              <a:t>GbE</a:t>
            </a:r>
            <a:r>
              <a:rPr lang="pl-PL" altLang="pl-PL" sz="2400" b="1" dirty="0"/>
              <a:t> oraz </a:t>
            </a:r>
            <a:r>
              <a:rPr lang="pl-PL" altLang="pl-PL" sz="2400" b="1" dirty="0" err="1"/>
              <a:t>WiFi</a:t>
            </a:r>
            <a:endParaRPr lang="pl-PL" altLang="pl-PL" sz="2400" b="1" dirty="0"/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Najnowsze wersje Ethernetu (</a:t>
            </a:r>
            <a:r>
              <a:rPr lang="pl-PL" altLang="pl-PL" sz="2400" b="1" dirty="0"/>
              <a:t>10GbE, 40GbE, 100 </a:t>
            </a:r>
            <a:r>
              <a:rPr lang="pl-PL" altLang="pl-PL" sz="2400" b="1" dirty="0" err="1"/>
              <a:t>GbE</a:t>
            </a:r>
            <a:r>
              <a:rPr lang="pl-PL" altLang="pl-PL" sz="2400" dirty="0"/>
              <a:t>) stosowane są również w sieciach </a:t>
            </a:r>
            <a:r>
              <a:rPr lang="pl-PL" altLang="pl-PL" sz="2400" b="1" dirty="0"/>
              <a:t>miejskich i rozległych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782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Warstwy fizyczne Gigabit Ethernet </a:t>
            </a:r>
          </a:p>
        </p:txBody>
      </p:sp>
      <p:graphicFrame>
        <p:nvGraphicFramePr>
          <p:cNvPr id="5427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49673"/>
              </p:ext>
            </p:extLst>
          </p:nvPr>
        </p:nvGraphicFramePr>
        <p:xfrm>
          <a:off x="323528" y="1780049"/>
          <a:ext cx="8480425" cy="4313247"/>
        </p:xfrm>
        <a:graphic>
          <a:graphicData uri="http://schemas.openxmlformats.org/drawingml/2006/table">
            <a:tbl>
              <a:tblPr/>
              <a:tblGrid>
                <a:gridCol w="173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  <a:r>
                        <a:rPr kumimoji="0" 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BASE</a:t>
                      </a:r>
                      <a:r>
                        <a:rPr kumimoji="0" 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-T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  <a:r>
                        <a:rPr kumimoji="0" 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BASE</a:t>
                      </a:r>
                      <a:r>
                        <a:rPr kumimoji="0" 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-SX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  <a:r>
                        <a:rPr kumimoji="0" 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BASE</a:t>
                      </a:r>
                      <a:r>
                        <a:rPr kumimoji="0" 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-LX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  <a:r>
                        <a:rPr kumimoji="0" 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BASE</a:t>
                      </a:r>
                      <a:r>
                        <a:rPr kumimoji="0" 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-CX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Medium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kabel </a:t>
                      </a: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kat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lub lepszej kategorii</a:t>
                      </a: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50 lub 62,5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sym typeface="Symbol" pitchFamily="18" charset="2"/>
                        </a:rPr>
                        <a:t>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m. MMF</a:t>
                      </a: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50 lub 62,5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sym typeface="Symbol" pitchFamily="18" charset="2"/>
                        </a:rPr>
                        <a:t>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m. MMF oraz 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8-10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sym typeface="Symbol" pitchFamily="18" charset="2"/>
                        </a:rPr>
                        <a:t>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m. SMF</a:t>
                      </a: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150 Om 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Twinax</a:t>
                      </a: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Liczba par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 włókna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 włókna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Pełen dupleks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TAK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TAK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TAK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NIE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Złącze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RJ45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SC</a:t>
                      </a:r>
                      <a:endParaRPr kumimoji="0" lang="pl-P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SC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HSSC, DB-9</a:t>
                      </a: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Długość kabla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100 m</a:t>
                      </a:r>
                      <a:endParaRPr kumimoji="0" lang="pl-P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220-550 m</a:t>
                      </a:r>
                      <a:endParaRPr kumimoji="0" lang="pl-P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5000 m (SMF)</a:t>
                      </a: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550 m (MMF)</a:t>
                      </a:r>
                      <a:endParaRPr kumimoji="0" lang="pl-P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25 m</a:t>
                      </a:r>
                      <a:endParaRPr kumimoji="0" lang="pl-P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Kodowanie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4D-PAM5</a:t>
                      </a:r>
                      <a:endParaRPr kumimoji="0" lang="pl-P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8B/10B</a:t>
                      </a:r>
                      <a:endParaRPr kumimoji="0" lang="pl-P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8B/10B</a:t>
                      </a:r>
                      <a:endParaRPr kumimoji="0" lang="pl-P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8B/10B</a:t>
                      </a:r>
                      <a:endParaRPr kumimoji="0" lang="pl-P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Pełen dupleks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TAK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TAK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TAK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NIE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94B70B-403F-4CD2-9579-0EB9D3F6DBCA}" type="slidenum">
              <a:rPr lang="pl-PL" smtClean="0"/>
              <a:pPr>
                <a:defRPr/>
              </a:pPr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1523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Fast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Gigabit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>
                <a:solidFill>
                  <a:schemeClr val="tx2"/>
                </a:solidFill>
              </a:rPr>
              <a:t>10GbE, 40GbE, 100 </a:t>
            </a:r>
            <a:r>
              <a:rPr lang="pl-PL" altLang="pl-PL" sz="2400" b="1" dirty="0" err="1">
                <a:solidFill>
                  <a:schemeClr val="tx2"/>
                </a:solidFill>
              </a:rPr>
              <a:t>GbE</a:t>
            </a:r>
            <a:endParaRPr lang="pl-PL" altLang="pl-PL" sz="24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Inne zastosowania technologii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585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10 Gigabit Ethernet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/>
              <a:t>10 Gigabit</a:t>
            </a:r>
            <a:r>
              <a:rPr lang="pl-PL" altLang="pl-PL" sz="2400"/>
              <a:t> Ethernet to kontynuacja technologii Ethernet, </a:t>
            </a:r>
            <a:r>
              <a:rPr lang="pl-PL" altLang="pl-PL" sz="2400" b="1"/>
              <a:t>zwiększająca</a:t>
            </a:r>
            <a:r>
              <a:rPr lang="pl-PL" altLang="pl-PL" sz="2400"/>
              <a:t> prędkość transmisji do 10 Gb/s</a:t>
            </a:r>
          </a:p>
          <a:p>
            <a:pPr eaLnBrk="1" hangingPunct="1"/>
            <a:r>
              <a:rPr lang="pl-PL" altLang="pl-PL" sz="2400"/>
              <a:t>Podobnie jak Fast oraz Gigabit Ethernet pracuje na </a:t>
            </a:r>
            <a:r>
              <a:rPr lang="pl-PL" altLang="pl-PL" sz="2400" b="1"/>
              <a:t>pełnym dupleksie</a:t>
            </a:r>
            <a:endParaRPr lang="pl-PL" altLang="pl-PL" sz="2400"/>
          </a:p>
          <a:p>
            <a:pPr eaLnBrk="1" hangingPunct="1"/>
            <a:r>
              <a:rPr lang="pl-PL" altLang="pl-PL" sz="2400" b="1"/>
              <a:t>Nie</a:t>
            </a:r>
            <a:r>
              <a:rPr lang="pl-PL" altLang="pl-PL" sz="2400"/>
              <a:t> jest stosowana metoda dostępu </a:t>
            </a:r>
            <a:r>
              <a:rPr lang="pl-PL" altLang="pl-PL" sz="2400" b="1"/>
              <a:t>CSMA/CD</a:t>
            </a:r>
            <a:r>
              <a:rPr lang="pl-PL" altLang="pl-PL" sz="2400"/>
              <a:t>, w związku z tym ograniczenie dotyczące rozmiaru sieci nie jest już tak restrykcyjne </a:t>
            </a:r>
          </a:p>
          <a:p>
            <a:pPr eaLnBrk="1" hangingPunct="1"/>
            <a:r>
              <a:rPr lang="pl-PL" altLang="pl-PL" sz="2400"/>
              <a:t>Zachowano </a:t>
            </a:r>
            <a:r>
              <a:rPr lang="pl-PL" altLang="pl-PL" sz="2400" b="1"/>
              <a:t>format ramki</a:t>
            </a:r>
            <a:r>
              <a:rPr lang="pl-PL" altLang="pl-PL" sz="2400"/>
              <a:t> według standardu IEEE 802.3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68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Obszary zastosowań 10 Gigabit Ethernet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/>
              <a:t>Sieci LAN</a:t>
            </a:r>
            <a:r>
              <a:rPr lang="pl-PL" altLang="pl-PL" sz="2400" dirty="0"/>
              <a:t>: połączenia międzyserwerowe, połączenia przełącznik-przełącznik, połączenia serwer-przełącznik</a:t>
            </a:r>
          </a:p>
          <a:p>
            <a:pPr eaLnBrk="1" hangingPunct="1"/>
            <a:r>
              <a:rPr lang="pl-PL" altLang="pl-PL" sz="2400" b="1" dirty="0"/>
              <a:t>Sieci MAN</a:t>
            </a:r>
            <a:r>
              <a:rPr lang="pl-PL" altLang="pl-PL" sz="2400" dirty="0"/>
              <a:t>: połączenia między przełącznikami rdzeniowymi do 80 km z wykorzystaniem światłowodu </a:t>
            </a:r>
            <a:r>
              <a:rPr lang="pl-PL" altLang="pl-PL" sz="2400" dirty="0" err="1"/>
              <a:t>jednomodowego</a:t>
            </a:r>
            <a:endParaRPr lang="pl-PL" altLang="pl-PL" sz="2400" dirty="0"/>
          </a:p>
          <a:p>
            <a:pPr eaLnBrk="1" hangingPunct="1"/>
            <a:r>
              <a:rPr lang="pl-PL" altLang="pl-PL" sz="2400" b="1" dirty="0"/>
              <a:t>Sieci WAN</a:t>
            </a:r>
            <a:r>
              <a:rPr lang="pl-PL" altLang="pl-PL" sz="2400" dirty="0"/>
              <a:t>: dzięki unifikacji standardu Ethernet 10 Gigabit ze standardami OC192c (SONET) oraz VC64c (SDH), możliwe będzie budowa sieci WAN heterogenicznych używających technologii Ethernet 10 </a:t>
            </a:r>
            <a:r>
              <a:rPr lang="pl-PL" altLang="pl-PL" sz="2400" dirty="0" err="1"/>
              <a:t>Gb</a:t>
            </a:r>
            <a:r>
              <a:rPr lang="pl-PL" altLang="pl-PL" sz="2400" dirty="0"/>
              <a:t>/s, OTN (ang. </a:t>
            </a:r>
            <a:r>
              <a:rPr lang="pl-PL" altLang="pl-PL" sz="2400" i="1" dirty="0"/>
              <a:t>Optical Transport Network</a:t>
            </a:r>
            <a:r>
              <a:rPr lang="pl-PL" altLang="pl-PL" sz="2400" dirty="0"/>
              <a:t>), SONET lub SDH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284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10 Gigabit Ethernet end-to-end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Stosowania technologii </a:t>
            </a:r>
            <a:r>
              <a:rPr lang="pl-PL" altLang="pl-PL" sz="2400" b="1" dirty="0"/>
              <a:t>10 Gigabit</a:t>
            </a:r>
            <a:r>
              <a:rPr lang="pl-PL" altLang="pl-PL" sz="2400" dirty="0"/>
              <a:t> Ethernet we wszystkich rodzajach sieci, pozwala na budowę dużych sieci stosujących wyłącznie Ethernet jako środka transportu </a:t>
            </a:r>
            <a:r>
              <a:rPr lang="pl-PL" altLang="pl-PL" sz="2400" b="1" i="1" dirty="0"/>
              <a:t>end-to-end</a:t>
            </a:r>
            <a:r>
              <a:rPr lang="pl-PL" altLang="pl-PL" sz="2400" dirty="0"/>
              <a:t> </a:t>
            </a:r>
          </a:p>
          <a:p>
            <a:pPr eaLnBrk="1" hangingPunct="1"/>
            <a:r>
              <a:rPr lang="pl-PL" altLang="pl-PL" sz="2400" b="1" dirty="0"/>
              <a:t>Redukuje</a:t>
            </a:r>
            <a:r>
              <a:rPr lang="pl-PL" altLang="pl-PL" sz="2400" dirty="0"/>
              <a:t> to potrzebę konwersji i stosowania technik </a:t>
            </a:r>
            <a:r>
              <a:rPr lang="pl-PL" altLang="pl-PL" sz="2400" dirty="0" err="1"/>
              <a:t>intersieciowych</a:t>
            </a:r>
            <a:r>
              <a:rPr lang="pl-PL" altLang="pl-PL" sz="2400" dirty="0"/>
              <a:t>, które powodują zwiększenie opóźnienia w sieciach komputerowych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100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Porównanie 10 Gigabit z poprzednimi wersjami Ethernet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4438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10 Gigabit Ethernet pracuje tylko w trybie </a:t>
            </a:r>
            <a:r>
              <a:rPr lang="pl-PL" altLang="pl-PL" sz="2400" b="1" dirty="0"/>
              <a:t>pełnego dupleksu</a:t>
            </a:r>
            <a:r>
              <a:rPr lang="pl-PL" altLang="pl-PL" sz="2400" dirty="0"/>
              <a:t>, czyli nie obsługuje transmisji </a:t>
            </a:r>
            <a:r>
              <a:rPr lang="pl-PL" altLang="pl-PL" sz="2400" dirty="0" err="1"/>
              <a:t>półdupleks</a:t>
            </a:r>
            <a:r>
              <a:rPr lang="pl-PL" altLang="pl-PL" sz="2400" dirty="0"/>
              <a:t> i metody CSMA/CD</a:t>
            </a:r>
          </a:p>
          <a:p>
            <a:pPr eaLnBrk="1" hangingPunct="1"/>
            <a:r>
              <a:rPr lang="pl-PL" altLang="pl-PL" sz="2400" dirty="0"/>
              <a:t>Minimalna długość ramki wynosi </a:t>
            </a:r>
            <a:r>
              <a:rPr lang="pl-PL" altLang="pl-PL" sz="2400" b="1" dirty="0"/>
              <a:t>64 bajty</a:t>
            </a:r>
            <a:r>
              <a:rPr lang="pl-PL" altLang="pl-PL" sz="2400" dirty="0"/>
              <a:t> (jak dla Fast Ethernet i Ethernet), nie ma potrzeby wydłużania ramki do </a:t>
            </a:r>
            <a:r>
              <a:rPr lang="pl-PL" altLang="pl-PL" sz="2400"/>
              <a:t>512 bajtów jak dla Gigabit Ethernet</a:t>
            </a:r>
          </a:p>
          <a:p>
            <a:pPr eaLnBrk="1" hangingPunct="1"/>
            <a:r>
              <a:rPr lang="pl-PL" altLang="pl-PL" sz="2400" dirty="0"/>
              <a:t>Sieci 10 Gigabit Ethernet będą dysponować różnymi interfejsami </a:t>
            </a:r>
            <a:r>
              <a:rPr lang="pl-PL" altLang="pl-PL" sz="2400" b="1" dirty="0"/>
              <a:t>PMD</a:t>
            </a:r>
            <a:r>
              <a:rPr lang="pl-PL" altLang="pl-PL" sz="2400" dirty="0"/>
              <a:t> </a:t>
            </a:r>
          </a:p>
          <a:p>
            <a:pPr eaLnBrk="1" hangingPunct="1"/>
            <a:r>
              <a:rPr lang="pl-PL" altLang="pl-PL" sz="2400" dirty="0"/>
              <a:t>Interfejs WAN PHY umożliwiający stosowanie 10 Gigabit Ethernet w sieciach </a:t>
            </a:r>
            <a:r>
              <a:rPr lang="pl-PL" altLang="pl-PL" sz="2400" b="1" dirty="0"/>
              <a:t>WAN</a:t>
            </a:r>
          </a:p>
          <a:p>
            <a:pPr eaLnBrk="1" hangingPunct="1"/>
            <a:r>
              <a:rPr lang="pl-PL" altLang="pl-PL" sz="2400" dirty="0"/>
              <a:t>Jako medium transmisyjne stosowany jest głównie </a:t>
            </a:r>
            <a:r>
              <a:rPr lang="pl-PL" altLang="pl-PL" sz="2400" b="1" dirty="0"/>
              <a:t>światłowód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585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Warstwy fizyczne dla światłowodu </a:t>
            </a:r>
          </a:p>
        </p:txBody>
      </p:sp>
      <p:graphicFrame>
        <p:nvGraphicFramePr>
          <p:cNvPr id="69683" name="Group 5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994914"/>
              </p:ext>
            </p:extLst>
          </p:nvPr>
        </p:nvGraphicFramePr>
        <p:xfrm>
          <a:off x="457200" y="1600200"/>
          <a:ext cx="8229600" cy="4754752"/>
        </p:xfrm>
        <a:graphic>
          <a:graphicData uri="http://schemas.openxmlformats.org/drawingml/2006/table">
            <a:tbl>
              <a:tblPr/>
              <a:tblGrid>
                <a:gridCol w="209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0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Interfejs 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Opis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Typ światłowodu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Maksymalna odległość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10G</a:t>
                      </a: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BASE</a:t>
                      </a:r>
                      <a:r>
                        <a:rPr kumimoji="0" lang="de-D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-SR</a:t>
                      </a:r>
                      <a:endParaRPr kumimoji="0" lang="pl-PL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850 nm (szeregowy interfejs LAN)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wielomodowy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300 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10GBASE-LX4</a:t>
                      </a:r>
                      <a:endParaRPr kumimoji="0" lang="pl-PL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1310 nm (równoległy interfejs LAN typu WDM)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wielomodowy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300 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10GBASE-LR</a:t>
                      </a:r>
                      <a:endParaRPr kumimoji="0" lang="pl-PL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1310 nm (szeregowy interfejs LAN)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jednomodowy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 km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10GBASE-ER</a:t>
                      </a:r>
                      <a:endParaRPr kumimoji="0" lang="pl-PL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1550 nm (szeregowy interfejs LAN)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jednomodowy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40 km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10GBASE-SW</a:t>
                      </a:r>
                      <a:endParaRPr kumimoji="0" lang="pl-PL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850 nm (szeregowy interfejs WAN)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jednomodowy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65 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10GBASE-LW</a:t>
                      </a:r>
                      <a:endParaRPr kumimoji="0" lang="pl-PL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1310 nm (szeregowy interfejs WAN)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jednomodowy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 km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10GBASE-EW</a:t>
                      </a:r>
                      <a:endParaRPr kumimoji="0" lang="pl-PL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1550 nm (szeregowy interfejs WAN)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jednomodowy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40 km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94B70B-403F-4CD2-9579-0EB9D3F6DBCA}" type="slidenum">
              <a:rPr lang="pl-PL" smtClean="0"/>
              <a:pPr>
                <a:defRPr/>
              </a:pPr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424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l-PL" altLang="pl-PL" sz="4000"/>
              <a:t>10 Gigabit Ethernet </a:t>
            </a:r>
            <a:br>
              <a:rPr lang="pl-PL" altLang="pl-PL" sz="4000"/>
            </a:br>
            <a:r>
              <a:rPr lang="pl-PL" altLang="pl-PL" sz="4000"/>
              <a:t>w kablu miedzianym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Grupa robocza 802.3ak przyjęła w 2004 standard </a:t>
            </a:r>
            <a:r>
              <a:rPr lang="pl-PL" altLang="pl-PL" sz="2400" b="1"/>
              <a:t>10GBASE-CX4</a:t>
            </a:r>
            <a:r>
              <a:rPr lang="pl-PL" altLang="pl-PL" sz="2400"/>
              <a:t> okablowania Twinax, które pozwala budować połączenia o długości do </a:t>
            </a:r>
            <a:r>
              <a:rPr lang="pl-PL" altLang="pl-PL" sz="2400" b="1"/>
              <a:t>15 metrów</a:t>
            </a:r>
          </a:p>
          <a:p>
            <a:pPr eaLnBrk="1" hangingPunct="1"/>
            <a:r>
              <a:rPr lang="pl-PL" altLang="pl-PL" sz="2400"/>
              <a:t>Grupa robocza 802.3an przyjęła w 2006 standard </a:t>
            </a:r>
            <a:r>
              <a:rPr lang="pl-PL" altLang="pl-PL" sz="2400" b="1"/>
              <a:t>10GBASE-T</a:t>
            </a:r>
          </a:p>
          <a:p>
            <a:pPr eaLnBrk="1" hangingPunct="1"/>
            <a:r>
              <a:rPr lang="pl-PL" altLang="pl-PL" sz="2400"/>
              <a:t>Połączenia 10GBASE-T powinny być budowane wykorzystując okablowanie </a:t>
            </a:r>
            <a:r>
              <a:rPr lang="pl-PL" altLang="pl-PL" sz="2400" b="1"/>
              <a:t>kat. 6a i 7</a:t>
            </a:r>
            <a:r>
              <a:rPr lang="pl-PL" altLang="pl-PL" sz="2400"/>
              <a:t> przy ograniczeniu długości połączenia do </a:t>
            </a:r>
            <a:r>
              <a:rPr lang="pl-PL" altLang="pl-PL" sz="2400" b="1"/>
              <a:t>100 metrów</a:t>
            </a:r>
            <a:r>
              <a:rPr lang="pl-PL" altLang="pl-PL" sz="2400"/>
              <a:t> </a:t>
            </a:r>
          </a:p>
          <a:p>
            <a:pPr eaLnBrk="1" hangingPunct="1"/>
            <a:r>
              <a:rPr lang="pl-PL" altLang="pl-PL" sz="2400"/>
              <a:t>Można też korzystać z usług starszych kabli </a:t>
            </a:r>
            <a:r>
              <a:rPr lang="pl-PL" altLang="pl-PL" sz="2400" b="1"/>
              <a:t>kat. 6</a:t>
            </a:r>
            <a:r>
              <a:rPr lang="pl-PL" altLang="pl-PL" sz="2400"/>
              <a:t>, jednak długość połączenia nie powinna przekraczać </a:t>
            </a:r>
            <a:r>
              <a:rPr lang="pl-PL" altLang="pl-PL" sz="2400" b="1"/>
              <a:t>55 metrów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69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40 GbE, 100 GbE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pl-PL" sz="2400" b="1" dirty="0"/>
              <a:t>40 Gigabit Ethernet</a:t>
            </a:r>
            <a:r>
              <a:rPr lang="en-US" altLang="pl-PL" sz="2400" dirty="0"/>
              <a:t> </a:t>
            </a:r>
            <a:r>
              <a:rPr lang="pl-PL" altLang="pl-PL" sz="2400" dirty="0"/>
              <a:t>(</a:t>
            </a:r>
            <a:r>
              <a:rPr lang="en-US" altLang="pl-PL" sz="2400" b="1" dirty="0"/>
              <a:t>40GbE</a:t>
            </a:r>
            <a:r>
              <a:rPr lang="pl-PL" altLang="pl-PL" sz="2400" b="1" dirty="0"/>
              <a:t>)</a:t>
            </a:r>
            <a:r>
              <a:rPr lang="pl-PL" altLang="pl-PL" sz="2400" dirty="0"/>
              <a:t> oraz</a:t>
            </a:r>
            <a:r>
              <a:rPr lang="en-US" altLang="pl-PL" sz="2400" dirty="0"/>
              <a:t> </a:t>
            </a:r>
            <a:r>
              <a:rPr lang="en-US" altLang="pl-PL" sz="2400" b="1" dirty="0"/>
              <a:t>100 Gigabit Ethernet</a:t>
            </a:r>
            <a:r>
              <a:rPr lang="en-US" altLang="pl-PL" sz="2400" dirty="0"/>
              <a:t> </a:t>
            </a:r>
            <a:r>
              <a:rPr lang="pl-PL" altLang="pl-PL" sz="2400" dirty="0"/>
              <a:t>(</a:t>
            </a:r>
            <a:r>
              <a:rPr lang="en-US" altLang="pl-PL" sz="2400" b="1" dirty="0"/>
              <a:t>100GbE</a:t>
            </a:r>
            <a:r>
              <a:rPr lang="pl-PL" altLang="pl-PL" sz="2400" b="1" dirty="0"/>
              <a:t>) </a:t>
            </a:r>
            <a:r>
              <a:rPr lang="pl-PL" altLang="pl-PL" sz="2400" dirty="0"/>
              <a:t>zostały opracowane w grupie</a:t>
            </a:r>
            <a:r>
              <a:rPr lang="pl-PL" altLang="pl-PL" sz="2400" b="1" dirty="0"/>
              <a:t> </a:t>
            </a:r>
            <a:r>
              <a:rPr lang="pl-PL" altLang="pl-PL" sz="2400" dirty="0"/>
              <a:t>IEEE </a:t>
            </a:r>
            <a:r>
              <a:rPr lang="en-US" altLang="pl-PL" sz="2400" dirty="0"/>
              <a:t>P802.3ba </a:t>
            </a:r>
            <a:r>
              <a:rPr lang="pl-PL" altLang="pl-PL" sz="2400" dirty="0"/>
              <a:t>i zatwierdzone w czerwcu</a:t>
            </a:r>
            <a:r>
              <a:rPr lang="en-US" altLang="pl-PL" sz="2400" dirty="0"/>
              <a:t> </a:t>
            </a:r>
            <a:r>
              <a:rPr lang="en-US" altLang="pl-PL" sz="2400" b="1" dirty="0"/>
              <a:t>2010</a:t>
            </a:r>
            <a:r>
              <a:rPr lang="en-US" altLang="pl-PL" sz="2400" dirty="0"/>
              <a:t> 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Podobnie jak poprzednie wersje pracuje na </a:t>
            </a:r>
            <a:r>
              <a:rPr lang="pl-PL" altLang="pl-PL" sz="2400" b="1" dirty="0"/>
              <a:t>pełnym dupleksie</a:t>
            </a:r>
            <a:endParaRPr lang="pl-PL" altLang="pl-PL" sz="2400" dirty="0"/>
          </a:p>
          <a:p>
            <a:pPr eaLnBrk="1" hangingPunct="1"/>
            <a:r>
              <a:rPr lang="pl-PL" altLang="pl-PL" sz="2400" b="1" dirty="0"/>
              <a:t>Nie</a:t>
            </a:r>
            <a:r>
              <a:rPr lang="pl-PL" altLang="pl-PL" sz="2400" dirty="0"/>
              <a:t> jest stosowana metoda dostępu </a:t>
            </a:r>
            <a:r>
              <a:rPr lang="pl-PL" altLang="pl-PL" sz="2400" b="1" dirty="0"/>
              <a:t>CSMA/CD</a:t>
            </a:r>
            <a:r>
              <a:rPr lang="pl-PL" altLang="pl-PL" sz="2400" dirty="0"/>
              <a:t>, w związku z tym ograniczenie dotyczące rozmiaru sieci nie jest już tak restrykcyjne </a:t>
            </a:r>
          </a:p>
          <a:p>
            <a:pPr eaLnBrk="1" hangingPunct="1"/>
            <a:r>
              <a:rPr lang="pl-PL" altLang="pl-PL" sz="2400" dirty="0"/>
              <a:t>Zachowano </a:t>
            </a:r>
            <a:r>
              <a:rPr lang="pl-PL" altLang="pl-PL" sz="2400" b="1" dirty="0"/>
              <a:t>format ramki</a:t>
            </a:r>
            <a:r>
              <a:rPr lang="pl-PL" altLang="pl-PL" sz="2400" dirty="0"/>
              <a:t> według standardu IEEE 802.3</a:t>
            </a:r>
          </a:p>
          <a:p>
            <a:pPr eaLnBrk="1" hangingPunct="1"/>
            <a:r>
              <a:rPr lang="pl-PL" altLang="pl-PL" sz="2400" dirty="0"/>
              <a:t>W warstwie fizycznej wykorzystywane są </a:t>
            </a:r>
            <a:r>
              <a:rPr lang="pl-PL" altLang="pl-PL" sz="2400" b="1" dirty="0"/>
              <a:t>światłowody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782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Kolejne wersje Ethernet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25 Gigabit Ethernet (25GbE)</a:t>
            </a:r>
            <a:r>
              <a:rPr lang="en-US" sz="2400" dirty="0"/>
              <a:t> </a:t>
            </a:r>
            <a:r>
              <a:rPr lang="pl-PL" sz="2400" dirty="0"/>
              <a:t>oraz </a:t>
            </a:r>
            <a:r>
              <a:rPr lang="en-US" sz="2400" b="1" dirty="0"/>
              <a:t>50 Gigabit Ethernet (50GbE)</a:t>
            </a:r>
            <a:r>
              <a:rPr lang="en-US" sz="2400" dirty="0"/>
              <a:t> </a:t>
            </a:r>
            <a:r>
              <a:rPr lang="pl-PL" sz="2400" dirty="0"/>
              <a:t>zostały zaproponowane dla centrów danych (ang. </a:t>
            </a:r>
            <a:r>
              <a:rPr lang="pl-PL" sz="2400" i="1" dirty="0"/>
              <a:t>data </a:t>
            </a:r>
            <a:r>
              <a:rPr lang="pl-PL" sz="2400" i="1" dirty="0" err="1"/>
              <a:t>centers</a:t>
            </a:r>
            <a:r>
              <a:rPr lang="pl-PL" sz="2400" dirty="0"/>
              <a:t>), przyjęcie jako standard IEEE w czerwcu </a:t>
            </a:r>
            <a:r>
              <a:rPr lang="pl-PL" sz="2400" b="1" dirty="0"/>
              <a:t>2016</a:t>
            </a:r>
          </a:p>
          <a:p>
            <a:r>
              <a:rPr lang="pl-PL" sz="2400" dirty="0"/>
              <a:t>Standardy </a:t>
            </a:r>
            <a:r>
              <a:rPr lang="en-US" sz="2400" b="1" dirty="0"/>
              <a:t>2</a:t>
            </a:r>
            <a:r>
              <a:rPr lang="pl-PL" sz="2400" b="1" dirty="0"/>
              <a:t>00</a:t>
            </a:r>
            <a:r>
              <a:rPr lang="en-US" sz="2400" b="1" dirty="0" err="1"/>
              <a:t>GbE</a:t>
            </a:r>
            <a:r>
              <a:rPr lang="en-US" sz="2400" dirty="0"/>
              <a:t> </a:t>
            </a:r>
            <a:r>
              <a:rPr lang="pl-PL" sz="2400" dirty="0"/>
              <a:t>oraz </a:t>
            </a:r>
            <a:r>
              <a:rPr lang="pl-PL" sz="2400" b="1" dirty="0"/>
              <a:t>40</a:t>
            </a:r>
            <a:r>
              <a:rPr lang="en-US" sz="2400" b="1" dirty="0"/>
              <a:t>0GbE</a:t>
            </a:r>
            <a:r>
              <a:rPr lang="pl-PL" sz="2400" b="1" dirty="0"/>
              <a:t> </a:t>
            </a:r>
            <a:r>
              <a:rPr lang="pl-PL" sz="2400" dirty="0"/>
              <a:t>zostały zatwierdzone przez IEEE w grudniu  </a:t>
            </a:r>
            <a:r>
              <a:rPr lang="pl-PL" sz="2400" b="1" dirty="0"/>
              <a:t>2017 </a:t>
            </a:r>
            <a:r>
              <a:rPr lang="pl-PL" sz="2400" dirty="0"/>
              <a:t>jako</a:t>
            </a:r>
            <a:r>
              <a:rPr lang="pl-PL" sz="2400" b="1" dirty="0"/>
              <a:t> 802.3bs</a:t>
            </a:r>
          </a:p>
          <a:p>
            <a:r>
              <a:rPr lang="pl-PL" sz="2400" dirty="0"/>
              <a:t>Standard </a:t>
            </a:r>
            <a:r>
              <a:rPr lang="en-US" sz="2400" b="1" dirty="0"/>
              <a:t>800 Gb</a:t>
            </a:r>
            <a:r>
              <a:rPr lang="pl-PL" sz="2400" b="1" dirty="0"/>
              <a:t>E </a:t>
            </a:r>
            <a:r>
              <a:rPr lang="pl-PL" sz="2400" dirty="0"/>
              <a:t>został zatwierdzony 16.02.2024 jako </a:t>
            </a:r>
            <a:r>
              <a:rPr lang="pl-PL" sz="2400" b="1" dirty="0"/>
              <a:t>802.3df</a:t>
            </a:r>
            <a:r>
              <a:rPr lang="en-US" sz="2400" b="1" dirty="0"/>
              <a:t> </a:t>
            </a:r>
            <a:endParaRPr lang="pl-PL" sz="2400" b="1" dirty="0"/>
          </a:p>
          <a:p>
            <a:r>
              <a:rPr lang="pl-PL" sz="2400" b="1" dirty="0" err="1"/>
              <a:t>FlexE</a:t>
            </a:r>
            <a:r>
              <a:rPr lang="pl-PL" sz="2400" b="1" dirty="0"/>
              <a:t> </a:t>
            </a:r>
            <a:r>
              <a:rPr lang="pl-PL" sz="2400" dirty="0"/>
              <a:t>(ang. </a:t>
            </a:r>
            <a:r>
              <a:rPr lang="pl-PL" sz="2400" i="1" dirty="0" err="1"/>
              <a:t>Flexible</a:t>
            </a:r>
            <a:r>
              <a:rPr lang="pl-PL" sz="2400" i="1" dirty="0"/>
              <a:t> Ethernet</a:t>
            </a:r>
            <a:r>
              <a:rPr lang="pl-PL" sz="2400" dirty="0"/>
              <a:t>) wersja Ethernet opracowana przez  Optical </a:t>
            </a:r>
            <a:r>
              <a:rPr lang="pl-PL" sz="2400" dirty="0" err="1"/>
              <a:t>Internetworking</a:t>
            </a:r>
            <a:r>
              <a:rPr lang="pl-PL" sz="2400" dirty="0"/>
              <a:t> Forum (OIF) w 2016 r, stosuje mechanizm </a:t>
            </a:r>
            <a:r>
              <a:rPr lang="pl-PL" sz="2400" b="1" dirty="0"/>
              <a:t>TDM</a:t>
            </a:r>
            <a:r>
              <a:rPr lang="pl-PL" sz="2400" dirty="0"/>
              <a:t> (ang. </a:t>
            </a:r>
            <a:r>
              <a:rPr lang="pl-PL" sz="2400" i="1" dirty="0"/>
              <a:t>Time </a:t>
            </a:r>
            <a:r>
              <a:rPr lang="pl-PL" sz="2400" i="1" dirty="0" err="1"/>
              <a:t>Division</a:t>
            </a:r>
            <a:r>
              <a:rPr lang="pl-PL" sz="2400" i="1" dirty="0"/>
              <a:t> </a:t>
            </a:r>
            <a:r>
              <a:rPr lang="pl-PL" sz="2400" i="1" dirty="0" err="1"/>
              <a:t>Multiplexing</a:t>
            </a:r>
            <a:r>
              <a:rPr lang="pl-PL" sz="2400" dirty="0"/>
              <a:t>) umożliwiający wykorzystanie </a:t>
            </a:r>
            <a:r>
              <a:rPr lang="pl-PL" sz="2400" b="1" dirty="0"/>
              <a:t>przepustowości sieci z granulacją co 5 </a:t>
            </a:r>
            <a:r>
              <a:rPr lang="pl-PL" sz="2400" b="1" dirty="0" err="1"/>
              <a:t>Gb</a:t>
            </a:r>
            <a:r>
              <a:rPr lang="pl-PL" sz="2400" b="1" dirty="0"/>
              <a:t>/s</a:t>
            </a:r>
            <a:r>
              <a:rPr lang="pl-PL" sz="2400" dirty="0"/>
              <a:t>. </a:t>
            </a:r>
            <a:r>
              <a:rPr lang="pl-PL" sz="2400" dirty="0" err="1"/>
              <a:t>FlexE</a:t>
            </a:r>
            <a:r>
              <a:rPr lang="pl-PL" sz="2400" dirty="0"/>
              <a:t> umożliwia bardziej elastyczne wykorzystanie szkieletowych sieci optycznych szczególnie przez usługi związane z </a:t>
            </a:r>
            <a:r>
              <a:rPr lang="pl-PL" sz="2400" b="1" dirty="0"/>
              <a:t>centrami danych</a:t>
            </a:r>
          </a:p>
          <a:p>
            <a:r>
              <a:rPr lang="pl-PL" sz="2400" b="1" dirty="0"/>
              <a:t> </a:t>
            </a:r>
            <a:r>
              <a:rPr lang="pl-PL" sz="2400" b="1" dirty="0">
                <a:hlinkClick r:id="rId2"/>
              </a:rPr>
              <a:t>https://www.ieee802.org/3/</a:t>
            </a:r>
            <a:r>
              <a:rPr lang="pl-PL" sz="2400" b="1" dirty="0"/>
              <a:t> </a:t>
            </a:r>
          </a:p>
          <a:p>
            <a:endParaRPr lang="pl-PL" sz="2400" dirty="0"/>
          </a:p>
          <a:p>
            <a:endParaRPr lang="pl-PL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918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Dostęp do łącza - analogia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483225" cy="4525963"/>
          </a:xfrm>
        </p:spPr>
        <p:txBody>
          <a:bodyPr/>
          <a:lstStyle/>
          <a:p>
            <a:pPr eaLnBrk="1" hangingPunct="1"/>
            <a:r>
              <a:rPr lang="pl-PL" altLang="pl-PL" sz="2400"/>
              <a:t>Przyjmijmy, że uczestnicy </a:t>
            </a:r>
            <a:br>
              <a:rPr lang="pl-PL" altLang="pl-PL" sz="2400"/>
            </a:br>
            <a:r>
              <a:rPr lang="pl-PL" altLang="pl-PL" sz="2400"/>
              <a:t>seminarium chcą </a:t>
            </a:r>
            <a:r>
              <a:rPr lang="pl-PL" altLang="pl-PL" sz="2400" b="1"/>
              <a:t>porozmawiać</a:t>
            </a:r>
          </a:p>
          <a:p>
            <a:pPr eaLnBrk="1" hangingPunct="1"/>
            <a:r>
              <a:rPr lang="pl-PL" altLang="pl-PL" sz="2400"/>
              <a:t>Jeżeli każdy coś mówi nikt </a:t>
            </a:r>
            <a:br>
              <a:rPr lang="pl-PL" altLang="pl-PL" sz="2400"/>
            </a:br>
            <a:r>
              <a:rPr lang="pl-PL" altLang="pl-PL" sz="2400"/>
              <a:t>nikogo </a:t>
            </a:r>
            <a:r>
              <a:rPr lang="pl-PL" altLang="pl-PL" sz="2400" b="1"/>
              <a:t>nie zrozumie</a:t>
            </a:r>
          </a:p>
          <a:p>
            <a:pPr eaLnBrk="1" hangingPunct="1"/>
            <a:r>
              <a:rPr lang="pl-PL" altLang="pl-PL" sz="2400"/>
              <a:t>Jeżeli ktoś będzie mówił </a:t>
            </a:r>
            <a:br>
              <a:rPr lang="pl-PL" altLang="pl-PL" sz="2400"/>
            </a:br>
            <a:r>
              <a:rPr lang="pl-PL" altLang="pl-PL" sz="2400"/>
              <a:t>głośniej, to wszyscy zaczną </a:t>
            </a:r>
            <a:br>
              <a:rPr lang="pl-PL" altLang="pl-PL" sz="2400"/>
            </a:br>
            <a:r>
              <a:rPr lang="pl-PL" altLang="pl-PL" sz="2400"/>
              <a:t>mówić głośniej i ponownie nikt nikogo nie zrozumie</a:t>
            </a:r>
          </a:p>
        </p:txBody>
      </p:sp>
      <p:pic>
        <p:nvPicPr>
          <p:cNvPr id="6148" name="Picture 4" descr="j02330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557338"/>
            <a:ext cx="3090863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70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Fast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Gigabit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10GbE, 40GbE, 100 </a:t>
            </a:r>
            <a:r>
              <a:rPr lang="pl-PL" altLang="pl-PL" sz="2400" dirty="0" err="1">
                <a:solidFill>
                  <a:schemeClr val="bg1">
                    <a:lumMod val="50000"/>
                  </a:schemeClr>
                </a:solidFill>
              </a:rPr>
              <a:t>GbE</a:t>
            </a:r>
            <a:endParaRPr lang="pl-PL" altLang="pl-PL" sz="2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>
                <a:solidFill>
                  <a:schemeClr val="tx2"/>
                </a:solidFill>
              </a:rPr>
              <a:t>Inne zastosowania technologii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5850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Metro Ethernet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l-PL" altLang="pl-PL" sz="2400" dirty="0"/>
              <a:t>Klasyczny Ethernet </a:t>
            </a:r>
            <a:r>
              <a:rPr lang="pl-PL" altLang="pl-PL" sz="2400" b="1" dirty="0"/>
              <a:t>nie zapewnia</a:t>
            </a:r>
            <a:r>
              <a:rPr lang="pl-PL" altLang="pl-PL" sz="2400" dirty="0"/>
              <a:t> odpowiedniej </a:t>
            </a:r>
            <a:r>
              <a:rPr lang="pl-PL" altLang="pl-PL" sz="2400" b="1" dirty="0"/>
              <a:t>skalowalności, bezpieczeństwa i efektywności</a:t>
            </a:r>
            <a:r>
              <a:rPr lang="pl-PL" altLang="pl-PL" sz="2400" dirty="0"/>
              <a:t> dla zastosowań w dużych sieciach miejskich i rozległych</a:t>
            </a:r>
          </a:p>
          <a:p>
            <a:pPr eaLnBrk="1" hangingPunct="1"/>
            <a:r>
              <a:rPr lang="pl-PL" altLang="pl-PL" sz="2400" dirty="0"/>
              <a:t>Dlatego powstała koncepcja </a:t>
            </a:r>
            <a:r>
              <a:rPr lang="pl-PL" altLang="pl-PL" sz="2400" b="1" dirty="0"/>
              <a:t>Metro Ethernet</a:t>
            </a:r>
            <a:r>
              <a:rPr lang="pl-PL" altLang="pl-PL" sz="2400" dirty="0"/>
              <a:t>, zawierająca szereg nowych rozwiązań umożliwiających stosowanie Ethernetu w sieciach miejskich i rozległych</a:t>
            </a:r>
          </a:p>
          <a:p>
            <a:pPr eaLnBrk="1" hangingPunct="1"/>
            <a:r>
              <a:rPr lang="pl-PL" altLang="pl-PL" sz="2400" dirty="0"/>
              <a:t>Rozwojem koncepcji Metro Ethernet zajmuje się </a:t>
            </a:r>
            <a:r>
              <a:rPr lang="pl-PL" altLang="pl-PL" sz="2400" b="1" dirty="0"/>
              <a:t>Metro Ethernet Forum</a:t>
            </a:r>
            <a:r>
              <a:rPr lang="pl-PL" altLang="pl-PL" sz="2400" dirty="0"/>
              <a:t> (metroethernetforum.org)</a:t>
            </a:r>
          </a:p>
          <a:p>
            <a:pPr eaLnBrk="1" hangingPunct="1"/>
            <a:r>
              <a:rPr lang="pl-PL" altLang="pl-PL" sz="2400" dirty="0"/>
              <a:t>Metro Ethernet używa technologii </a:t>
            </a:r>
            <a:r>
              <a:rPr lang="pl-PL" altLang="pl-PL" sz="2400" b="1" dirty="0"/>
              <a:t>Carrier Ethernet, </a:t>
            </a:r>
            <a:r>
              <a:rPr lang="pl-PL" altLang="pl-PL" sz="2400" dirty="0"/>
              <a:t>która </a:t>
            </a:r>
            <a:r>
              <a:rPr lang="pl-PL" altLang="pl-PL" sz="2400" b="1" dirty="0"/>
              <a:t>współpracuje z</a:t>
            </a:r>
            <a:r>
              <a:rPr lang="pl-PL" altLang="pl-PL" sz="2400" dirty="0"/>
              <a:t> technologiami transportowymi stosowanymi powszechnie w sieciach rozległych i miejskich (np. </a:t>
            </a:r>
            <a:r>
              <a:rPr lang="pl-PL" altLang="pl-PL" sz="2400" b="1" dirty="0"/>
              <a:t>SDH/SONET, MPLS</a:t>
            </a:r>
            <a:r>
              <a:rPr lang="pl-PL" altLang="pl-PL" sz="2400" dirty="0"/>
              <a:t>)</a:t>
            </a:r>
          </a:p>
          <a:p>
            <a:pPr eaLnBrk="1" hangingPunct="1"/>
            <a:endParaRPr lang="pl-PL" altLang="pl-PL" sz="2400" b="1" dirty="0"/>
          </a:p>
          <a:p>
            <a:pPr eaLnBrk="1" hangingPunct="1">
              <a:buFontTx/>
              <a:buNone/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21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Ethernet w topologii pierścienia (1)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400" dirty="0"/>
              <a:t>Pierwsze rozwiązanie </a:t>
            </a:r>
            <a:r>
              <a:rPr lang="pl-PL" sz="2400" b="1" dirty="0"/>
              <a:t>niezawodnej wersji Ethernetu</a:t>
            </a:r>
            <a:r>
              <a:rPr lang="pl-PL" sz="2400" dirty="0"/>
              <a:t>  w topologii </a:t>
            </a:r>
            <a:r>
              <a:rPr lang="pl-PL" sz="2400" b="1" dirty="0"/>
              <a:t>pierścienia </a:t>
            </a:r>
            <a:r>
              <a:rPr lang="pl-PL" sz="2400" dirty="0"/>
              <a:t>opracowała firma Extreme około 2003 r.</a:t>
            </a:r>
          </a:p>
          <a:p>
            <a:r>
              <a:rPr lang="pl-PL" sz="2400" dirty="0"/>
              <a:t>Główną </a:t>
            </a:r>
            <a:r>
              <a:rPr lang="pl-PL" sz="2400" b="1" dirty="0"/>
              <a:t>motywacją </a:t>
            </a:r>
            <a:r>
              <a:rPr lang="pl-PL" sz="2400" dirty="0"/>
              <a:t>był</a:t>
            </a:r>
            <a:r>
              <a:rPr lang="pl-PL" sz="2400" b="1" dirty="0"/>
              <a:t> </a:t>
            </a:r>
            <a:r>
              <a:rPr lang="pl-PL" sz="2400" dirty="0"/>
              <a:t>długi czas działania zwykłego </a:t>
            </a:r>
            <a:r>
              <a:rPr lang="pl-PL" sz="2400" dirty="0" err="1"/>
              <a:t>Spanning</a:t>
            </a:r>
            <a:r>
              <a:rPr lang="pl-PL" sz="2400" dirty="0"/>
              <a:t> </a:t>
            </a:r>
            <a:r>
              <a:rPr lang="pl-PL" sz="2400" dirty="0" err="1"/>
              <a:t>Tree</a:t>
            </a:r>
            <a:r>
              <a:rPr lang="pl-PL" sz="2400" dirty="0"/>
              <a:t> i problem pętli dla topologii pierścienia</a:t>
            </a:r>
          </a:p>
          <a:p>
            <a:r>
              <a:rPr lang="pl-PL" sz="2400" dirty="0"/>
              <a:t>ITU-T w standardzie G.8032 (2008 r.) opracowało technologię </a:t>
            </a:r>
            <a:r>
              <a:rPr lang="pl-PL" sz="2400" b="1" dirty="0"/>
              <a:t>Ethernet Ring </a:t>
            </a:r>
            <a:r>
              <a:rPr lang="pl-PL" sz="2400" b="1" dirty="0" err="1"/>
              <a:t>Protection</a:t>
            </a:r>
            <a:r>
              <a:rPr lang="pl-PL" sz="2400" b="1" dirty="0"/>
              <a:t> </a:t>
            </a:r>
            <a:r>
              <a:rPr lang="pl-PL" sz="2400" b="1" dirty="0" err="1"/>
              <a:t>Switching</a:t>
            </a:r>
            <a:endParaRPr lang="pl-PL" sz="2400" b="1" dirty="0"/>
          </a:p>
          <a:p>
            <a:r>
              <a:rPr lang="pl-PL" sz="2400" dirty="0"/>
              <a:t>W pierścieniu jedno łącze jest nieaktywne (Ring </a:t>
            </a:r>
            <a:r>
              <a:rPr lang="pl-PL" sz="2400" dirty="0" err="1"/>
              <a:t>Protection</a:t>
            </a:r>
            <a:r>
              <a:rPr lang="pl-PL" sz="2400" dirty="0"/>
              <a:t> Link - </a:t>
            </a:r>
            <a:r>
              <a:rPr lang="pl-PL" sz="2400" b="1" dirty="0"/>
              <a:t>RPL</a:t>
            </a:r>
            <a:r>
              <a:rPr lang="pl-PL" sz="2400" dirty="0"/>
              <a:t>), co </a:t>
            </a:r>
            <a:r>
              <a:rPr lang="pl-PL" sz="2400" b="1" dirty="0"/>
              <a:t>eliminuje pętle</a:t>
            </a:r>
          </a:p>
          <a:p>
            <a:r>
              <a:rPr lang="pl-PL" sz="2400" dirty="0"/>
              <a:t>Reakcja na awarię </a:t>
            </a:r>
            <a:r>
              <a:rPr lang="pl-PL" sz="2400" b="1" dirty="0"/>
              <a:t>poniżej 50 ms  </a:t>
            </a:r>
            <a:r>
              <a:rPr lang="pl-PL" sz="2400" dirty="0"/>
              <a:t>(IEEE 802.1ag-2007), protekcja </a:t>
            </a:r>
            <a:r>
              <a:rPr lang="pl-PL" sz="2400" b="1" dirty="0"/>
              <a:t>poszczególnych </a:t>
            </a:r>
            <a:r>
              <a:rPr lang="pl-PL" sz="2400" b="1" dirty="0" err="1"/>
              <a:t>VLANów</a:t>
            </a:r>
            <a:endParaRPr lang="pl-PL" sz="2400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6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Ethernet w topologii pierścienia (2)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53</a:t>
            </a:fld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976664" cy="515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0330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Ethernet w topologii pierścienia (3)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54</a:t>
            </a:fld>
            <a:endParaRPr lang="pl-P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938" y="1412776"/>
            <a:ext cx="4905350" cy="480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7617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Zasilanie przez okablowanie Ethernet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00200"/>
            <a:ext cx="8218487" cy="5068888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pl-PL" altLang="pl-PL" sz="2400" dirty="0"/>
              <a:t>Standard </a:t>
            </a:r>
            <a:r>
              <a:rPr lang="pl-PL" altLang="pl-PL" sz="2400" b="1" dirty="0"/>
              <a:t>Power </a:t>
            </a:r>
            <a:r>
              <a:rPr lang="pl-PL" altLang="pl-PL" sz="2400" b="1" dirty="0" err="1"/>
              <a:t>over</a:t>
            </a:r>
            <a:r>
              <a:rPr lang="pl-PL" altLang="pl-PL" sz="2400" b="1" dirty="0"/>
              <a:t> Ethernet</a:t>
            </a:r>
            <a:r>
              <a:rPr lang="pl-PL" altLang="pl-PL" sz="2400" dirty="0"/>
              <a:t> </a:t>
            </a:r>
            <a:r>
              <a:rPr lang="pl-PL" altLang="pl-PL" sz="2400" b="1" dirty="0"/>
              <a:t>(</a:t>
            </a:r>
            <a:r>
              <a:rPr lang="pl-PL" altLang="pl-PL" sz="2400" b="1" dirty="0" err="1"/>
              <a:t>PoE</a:t>
            </a:r>
            <a:r>
              <a:rPr lang="pl-PL" altLang="pl-PL" sz="2400" b="1" dirty="0"/>
              <a:t>)</a:t>
            </a:r>
            <a:r>
              <a:rPr lang="pl-PL" altLang="pl-PL" sz="2400" dirty="0"/>
              <a:t> </a:t>
            </a:r>
            <a:r>
              <a:rPr lang="pl-PL" altLang="pl-PL" sz="2400" b="1" dirty="0"/>
              <a:t>IEEE802.3af</a:t>
            </a:r>
            <a:r>
              <a:rPr lang="pl-PL" altLang="pl-PL" sz="2400" dirty="0"/>
              <a:t> (2003 r.) pozwala zasilać urządzenia sieciowe przez okablowanie Ethernet </a:t>
            </a:r>
            <a:r>
              <a:rPr lang="pl-PL" altLang="pl-PL" sz="2400" b="1" dirty="0"/>
              <a:t>napięciem zmiennym 48 V </a:t>
            </a:r>
            <a:r>
              <a:rPr lang="pl-PL" altLang="pl-PL" sz="2400" dirty="0"/>
              <a:t>natężenie prądu do </a:t>
            </a:r>
            <a:r>
              <a:rPr lang="pl-PL" altLang="pl-PL" sz="2400" b="1" dirty="0"/>
              <a:t>400 </a:t>
            </a:r>
            <a:r>
              <a:rPr lang="pl-PL" altLang="pl-PL" sz="2400" b="1" dirty="0" err="1"/>
              <a:t>mA</a:t>
            </a:r>
            <a:r>
              <a:rPr lang="pl-PL" altLang="pl-PL" sz="2400" dirty="0"/>
              <a:t>, a ciągła moc dostarczana do każdego węzła nie może przekraczać </a:t>
            </a:r>
            <a:r>
              <a:rPr lang="pl-PL" altLang="pl-PL" sz="2400" b="1" dirty="0"/>
              <a:t>15,4 W</a:t>
            </a:r>
            <a:endParaRPr lang="pl-PL" altLang="pl-PL" sz="2400" dirty="0"/>
          </a:p>
          <a:p>
            <a:pPr eaLnBrk="1" hangingPunct="1">
              <a:lnSpc>
                <a:spcPct val="95000"/>
              </a:lnSpc>
            </a:pPr>
            <a:r>
              <a:rPr lang="pl-PL" altLang="pl-PL" sz="2400" dirty="0"/>
              <a:t>Standard precyzuje dostarczanie energii ze źródła zasilania PSE (ang. </a:t>
            </a:r>
            <a:r>
              <a:rPr lang="pl-PL" altLang="pl-PL" sz="2400" i="1" dirty="0"/>
              <a:t>Power </a:t>
            </a:r>
            <a:r>
              <a:rPr lang="pl-PL" altLang="pl-PL" sz="2400" i="1" dirty="0" err="1"/>
              <a:t>Sourcing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Equipment</a:t>
            </a:r>
            <a:r>
              <a:rPr lang="pl-PL" altLang="pl-PL" sz="2400" dirty="0"/>
              <a:t>) do urządzenia odbiorczego PD (ang. </a:t>
            </a:r>
            <a:r>
              <a:rPr lang="pl-PL" altLang="pl-PL" sz="2400" i="1" dirty="0"/>
              <a:t>Powered Device</a:t>
            </a:r>
            <a:r>
              <a:rPr lang="pl-PL" altLang="pl-PL" sz="2400" dirty="0"/>
              <a:t>), za pośrednictwem tego </a:t>
            </a:r>
            <a:r>
              <a:rPr lang="pl-PL" altLang="pl-PL" sz="2400" b="1" dirty="0"/>
              <a:t>samego kabla</a:t>
            </a:r>
            <a:r>
              <a:rPr lang="pl-PL" altLang="pl-PL" sz="2400" dirty="0"/>
              <a:t>, w którym są przesyłane </a:t>
            </a:r>
            <a:r>
              <a:rPr lang="pl-PL" altLang="pl-PL" sz="2400" b="1" dirty="0"/>
              <a:t>dane</a:t>
            </a:r>
          </a:p>
          <a:p>
            <a:pPr eaLnBrk="1" hangingPunct="1">
              <a:lnSpc>
                <a:spcPct val="95000"/>
              </a:lnSpc>
            </a:pPr>
            <a:r>
              <a:rPr lang="pl-PL" altLang="pl-PL" sz="2400" dirty="0"/>
              <a:t>Standard </a:t>
            </a:r>
            <a:r>
              <a:rPr lang="pl-PL" altLang="pl-PL" sz="2400" b="1" dirty="0"/>
              <a:t>IEEE 802.3at</a:t>
            </a:r>
            <a:r>
              <a:rPr lang="pl-PL" altLang="pl-PL" sz="2400" dirty="0"/>
              <a:t> (2009 r.) zapewnia moc </a:t>
            </a:r>
            <a:r>
              <a:rPr lang="pl-PL" altLang="pl-PL" sz="2400" b="1" dirty="0"/>
              <a:t>25 W</a:t>
            </a:r>
          </a:p>
          <a:p>
            <a:pPr>
              <a:lnSpc>
                <a:spcPct val="95000"/>
              </a:lnSpc>
            </a:pPr>
            <a:r>
              <a:rPr lang="pl-PL" altLang="pl-PL" sz="2400" dirty="0"/>
              <a:t>Standard </a:t>
            </a:r>
            <a:r>
              <a:rPr lang="pl-PL" altLang="pl-PL" sz="2400" b="1" dirty="0"/>
              <a:t>IEEE 802.3bt</a:t>
            </a:r>
            <a:r>
              <a:rPr lang="pl-PL" altLang="pl-PL" sz="2400" dirty="0"/>
              <a:t> (2018 r.) zapewnia moc do </a:t>
            </a:r>
            <a:r>
              <a:rPr lang="pl-PL" altLang="pl-PL" sz="2400" b="1" dirty="0"/>
              <a:t>100 W</a:t>
            </a:r>
          </a:p>
          <a:p>
            <a:pPr>
              <a:lnSpc>
                <a:spcPct val="95000"/>
              </a:lnSpc>
            </a:pPr>
            <a:r>
              <a:rPr lang="pl-PL" altLang="pl-PL" sz="2400" dirty="0"/>
              <a:t>Standard </a:t>
            </a:r>
            <a:r>
              <a:rPr lang="pl-PL" sz="2400" b="1" dirty="0"/>
              <a:t>IEEE 802.3cq</a:t>
            </a:r>
            <a:r>
              <a:rPr lang="pl-PL" sz="2400" dirty="0"/>
              <a:t> </a:t>
            </a:r>
            <a:r>
              <a:rPr lang="pl-PL" altLang="pl-PL" sz="2400" dirty="0"/>
              <a:t>(2020 r.) poprawki do wcześniejszych wersji</a:t>
            </a:r>
            <a:endParaRPr lang="pl-PL" altLang="pl-PL" sz="2400" b="1" dirty="0"/>
          </a:p>
          <a:p>
            <a:pPr eaLnBrk="1" hangingPunct="1">
              <a:lnSpc>
                <a:spcPct val="110000"/>
              </a:lnSpc>
            </a:pPr>
            <a:endParaRPr lang="pl-PL" altLang="pl-PL" sz="2400" b="1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945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zastosowania </a:t>
            </a:r>
            <a:r>
              <a:rPr lang="pl-PL" dirty="0" err="1"/>
              <a:t>PoE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56</a:t>
            </a:fld>
            <a:endParaRPr lang="pl-PL"/>
          </a:p>
        </p:txBody>
      </p:sp>
      <p:pic>
        <p:nvPicPr>
          <p:cNvPr id="4100" name="Picture 4" descr="https://upload.wikimedia.org/wikipedia/commons/thumb/f/f1/ZyXEL_ZyAIR_G-1000_and_D-Link_DWL-P50_20060829_2.jpg/320px-ZyXEL_ZyAIR_G-1000_and_D-Link_DWL-P50_20060829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56791"/>
            <a:ext cx="3456384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upload.wikimedia.org/wikipedia/commons/thumb/b/bd/1140E.jpg/207px-1140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08415"/>
            <a:ext cx="2664296" cy="30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upload.wikimedia.org/wikipedia/commons/thumb/0/0a/CableFree-FOR3-Microwave-Link-20180410.jpg/180px-CableFree-FOR3-Microwave-Link-201804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313" y="4218918"/>
            <a:ext cx="1979311" cy="263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upload.wikimedia.org/wikipedia/commons/3/33/IP_kamera_Stiavni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4228300"/>
            <a:ext cx="3528392" cy="264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81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Zalety zasilanie przez Ethernet 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Ułatwia instalowanie </a:t>
            </a:r>
            <a:r>
              <a:rPr lang="pl-PL" altLang="pl-PL" sz="2400" b="1"/>
              <a:t>telefonów IP</a:t>
            </a:r>
            <a:r>
              <a:rPr lang="pl-PL" altLang="pl-PL" sz="2400"/>
              <a:t> i punktów dostępu bezprzewodowych sieci LAN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 b="1"/>
              <a:t>Zmniejsza koszty</a:t>
            </a:r>
            <a:r>
              <a:rPr lang="pl-PL" altLang="pl-PL" sz="2400"/>
              <a:t> związane z wdrażaniem tego typu rozwiązań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Sieć dystrybuująca zasilanie ma </a:t>
            </a:r>
            <a:r>
              <a:rPr lang="pl-PL" altLang="pl-PL" sz="2400" b="1"/>
              <a:t>taką samą architekturę, jak sieć LAN</a:t>
            </a:r>
            <a:r>
              <a:rPr lang="pl-PL" altLang="pl-PL" sz="2400"/>
              <a:t>, co umożliwia instalacje w centralnym punkcie sieci LAN jeden zasilacz UPS, który chroni wszystkie urządzenia sieciowe 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SzPct val="150000"/>
              <a:buFont typeface="Wingdings" pitchFamily="2" charset="2"/>
              <a:buChar char="C"/>
            </a:pPr>
            <a:r>
              <a:rPr lang="pl-PL" altLang="pl-PL" sz="2400"/>
              <a:t>Zapewnia zdalny dostęp i </a:t>
            </a:r>
            <a:r>
              <a:rPr lang="pl-PL" altLang="pl-PL" sz="2400" b="1"/>
              <a:t>możliwość zarządzania</a:t>
            </a:r>
            <a:r>
              <a:rPr lang="pl-PL" altLang="pl-PL" sz="2400"/>
              <a:t> z wykorzystaniem technologii SNMP/Web</a:t>
            </a:r>
            <a:endParaRPr lang="pl-PL" altLang="pl-PL" sz="28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959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Źródła zasilania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1175" y="6494463"/>
            <a:ext cx="1706563" cy="3635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altLang="pl-PL" sz="800"/>
              <a:t>[Źródło: www.networld.pl]</a:t>
            </a:r>
            <a:r>
              <a:rPr lang="pl-PL" altLang="pl-PL" sz="2000"/>
              <a:t> </a:t>
            </a:r>
          </a:p>
        </p:txBody>
      </p:sp>
      <p:pic>
        <p:nvPicPr>
          <p:cNvPr id="64516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314450"/>
            <a:ext cx="575786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1929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 dirty="0"/>
              <a:t>Energy-</a:t>
            </a:r>
            <a:r>
              <a:rPr lang="pl-PL" altLang="pl-PL" sz="4000" dirty="0" err="1"/>
              <a:t>Efficient</a:t>
            </a:r>
            <a:r>
              <a:rPr lang="pl-PL" altLang="pl-PL" sz="4000" dirty="0"/>
              <a:t> Ethernet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496300" cy="5256213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pl-PL" altLang="pl-PL" sz="2400" dirty="0"/>
              <a:t>Standard </a:t>
            </a:r>
            <a:r>
              <a:rPr lang="pl-PL" altLang="pl-PL" sz="2400" b="1" dirty="0"/>
              <a:t>IEEE802.3az Energy-</a:t>
            </a:r>
            <a:r>
              <a:rPr lang="pl-PL" altLang="pl-PL" sz="2400" b="1" dirty="0" err="1"/>
              <a:t>Efficient</a:t>
            </a:r>
            <a:r>
              <a:rPr lang="pl-PL" altLang="pl-PL" sz="2400" b="1" dirty="0"/>
              <a:t> Ethernet, Green Ethernet</a:t>
            </a:r>
            <a:r>
              <a:rPr lang="pl-PL" altLang="pl-PL" sz="2400" dirty="0"/>
              <a:t> (2010 r.) ma na celu zmniejszenie zużycia energii elektrycznej przez urządzenia obsługujące technologię Ethernet</a:t>
            </a:r>
          </a:p>
          <a:p>
            <a:pPr eaLnBrk="1" hangingPunct="1">
              <a:lnSpc>
                <a:spcPct val="95000"/>
              </a:lnSpc>
            </a:pPr>
            <a:r>
              <a:rPr lang="pl-PL" altLang="pl-PL" sz="2400" dirty="0"/>
              <a:t>Zużycie energii jest zmniejszane na dwa sposoby:</a:t>
            </a:r>
          </a:p>
          <a:p>
            <a:pPr lvl="1" eaLnBrk="1" hangingPunct="1">
              <a:lnSpc>
                <a:spcPct val="95000"/>
              </a:lnSpc>
            </a:pPr>
            <a:r>
              <a:rPr lang="pl-PL" altLang="pl-PL" sz="2400" dirty="0"/>
              <a:t>Wprowadzanie interfejsów Ethernet w tryb uśpienia i aktywności z wykorzystaniem impulsów </a:t>
            </a:r>
            <a:r>
              <a:rPr lang="pl-PL" altLang="pl-PL" sz="2400" i="1" dirty="0" err="1"/>
              <a:t>low-power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idl</a:t>
            </a:r>
            <a:r>
              <a:rPr lang="pl-PL" altLang="pl-PL" sz="2400" dirty="0" err="1"/>
              <a:t>e</a:t>
            </a:r>
            <a:r>
              <a:rPr lang="pl-PL" altLang="pl-PL" sz="2400" dirty="0"/>
              <a:t> i </a:t>
            </a:r>
            <a:r>
              <a:rPr lang="pl-PL" altLang="pl-PL" sz="2400" i="1" dirty="0" err="1"/>
              <a:t>normal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idle</a:t>
            </a:r>
            <a:endParaRPr lang="pl-PL" altLang="pl-PL" sz="2400" i="1" dirty="0"/>
          </a:p>
          <a:p>
            <a:pPr lvl="1" eaLnBrk="1" hangingPunct="1">
              <a:lnSpc>
                <a:spcPct val="95000"/>
              </a:lnSpc>
            </a:pPr>
            <a:r>
              <a:rPr lang="pl-PL" altLang="pl-PL" sz="2400" dirty="0"/>
              <a:t>Wykrywanie długość kabla i odpowiednie dostosowanie mocy sygnału – domyślnie urządzenia zakładają 100 m kabla, ale wiele połączeń jest krótszych</a:t>
            </a:r>
          </a:p>
          <a:p>
            <a:pPr eaLnBrk="1" hangingPunct="1">
              <a:lnSpc>
                <a:spcPct val="95000"/>
              </a:lnSpc>
            </a:pPr>
            <a:r>
              <a:rPr lang="pl-PL" altLang="pl-PL" sz="2400" dirty="0"/>
              <a:t>Zastosowanie przełączników </a:t>
            </a:r>
            <a:r>
              <a:rPr lang="pl-PL" altLang="pl-PL" sz="2400" b="1" dirty="0"/>
              <a:t>Green Ethernet </a:t>
            </a:r>
            <a:r>
              <a:rPr lang="pl-PL" altLang="pl-PL" sz="2400" dirty="0"/>
              <a:t>może zmniejszyć </a:t>
            </a:r>
            <a:r>
              <a:rPr lang="pl-PL" altLang="pl-PL" sz="2400" b="1" dirty="0"/>
              <a:t>zużycie energii do 80%</a:t>
            </a:r>
            <a:r>
              <a:rPr lang="pl-PL" altLang="pl-PL" sz="2400" dirty="0"/>
              <a:t>, co dodatkowo przekłada się na dłuższy cykl eksploatacji produktów</a:t>
            </a:r>
          </a:p>
          <a:p>
            <a:pPr eaLnBrk="1" hangingPunct="1">
              <a:lnSpc>
                <a:spcPct val="95000"/>
              </a:lnSpc>
            </a:pPr>
            <a:endParaRPr lang="pl-PL" altLang="pl-PL" sz="2400" b="1" dirty="0"/>
          </a:p>
          <a:p>
            <a:pPr eaLnBrk="1" hangingPunct="1">
              <a:lnSpc>
                <a:spcPct val="110000"/>
              </a:lnSpc>
            </a:pPr>
            <a:endParaRPr lang="pl-PL" altLang="pl-PL" sz="2400" b="1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89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Dostęp do łącza - analogia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Każdy dostaje określony czas na swoją wypowiedź (TDMA)</a:t>
            </a:r>
          </a:p>
          <a:p>
            <a:pPr eaLnBrk="1" hangingPunct="1"/>
            <a:r>
              <a:rPr lang="pl-PL" altLang="pl-PL" sz="2400" dirty="0"/>
              <a:t>Każda grupa rozmawia w innym języku (CDMA)</a:t>
            </a:r>
          </a:p>
          <a:p>
            <a:pPr eaLnBrk="1" hangingPunct="1"/>
            <a:r>
              <a:rPr lang="pl-PL" altLang="pl-PL" sz="2400" dirty="0"/>
              <a:t>Każda grupa rozmawia się w innym pokoju (SDMA)</a:t>
            </a:r>
          </a:p>
          <a:p>
            <a:pPr eaLnBrk="1" hangingPunct="1"/>
            <a:r>
              <a:rPr lang="pl-PL" altLang="pl-PL" sz="2400" dirty="0"/>
              <a:t>Osoba zaczyna rozmowę kiedy nikt inny nie mówi (CSMA)</a:t>
            </a:r>
          </a:p>
          <a:p>
            <a:pPr eaLnBrk="1" hangingPunct="1"/>
            <a:r>
              <a:rPr lang="pl-PL" altLang="pl-PL" sz="2400" dirty="0"/>
              <a:t>Ktoś prowadzi dyskusję (scentralizowana)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142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Wprowadzenie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Fast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Gigabit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10GbE, 40GbE, 100 </a:t>
            </a:r>
            <a:r>
              <a:rPr lang="pl-PL" altLang="pl-PL" sz="2400" dirty="0" err="1">
                <a:solidFill>
                  <a:schemeClr val="bg1">
                    <a:lumMod val="50000"/>
                  </a:schemeClr>
                </a:solidFill>
              </a:rPr>
              <a:t>GbE</a:t>
            </a:r>
            <a:endParaRPr lang="pl-PL" altLang="pl-PL" sz="24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Inne zastosowania technologii Ethernet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>
                <a:solidFill>
                  <a:schemeClr val="tx2"/>
                </a:solidFill>
              </a:rPr>
              <a:t>Podsumowanie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5850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Podsumowanie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l-PL" altLang="pl-PL" sz="2400" dirty="0"/>
              <a:t>Ethernet to </a:t>
            </a:r>
            <a:r>
              <a:rPr lang="pl-PL" altLang="pl-PL" sz="2400" b="1" dirty="0"/>
              <a:t>najbardziej popularna</a:t>
            </a:r>
            <a:r>
              <a:rPr lang="pl-PL" altLang="pl-PL" sz="2400" dirty="0"/>
              <a:t> technologia przewodowych </a:t>
            </a:r>
            <a:r>
              <a:rPr lang="pl-PL" altLang="pl-PL" sz="2400" b="1" dirty="0"/>
              <a:t>sieci lokalnych</a:t>
            </a:r>
          </a:p>
          <a:p>
            <a:pPr eaLnBrk="1" hangingPunct="1"/>
            <a:r>
              <a:rPr lang="pl-PL" altLang="pl-PL" sz="2400" dirty="0"/>
              <a:t>Ethernet jest również </a:t>
            </a:r>
            <a:r>
              <a:rPr lang="pl-PL" altLang="pl-PL" sz="2400" b="1" dirty="0"/>
              <a:t>powszechnie używany</a:t>
            </a:r>
            <a:r>
              <a:rPr lang="pl-PL" altLang="pl-PL" sz="2400" dirty="0"/>
              <a:t> w sieciach </a:t>
            </a:r>
            <a:r>
              <a:rPr lang="pl-PL" altLang="pl-PL" sz="2400" b="1" dirty="0"/>
              <a:t>miejskich i rozległych</a:t>
            </a:r>
          </a:p>
          <a:p>
            <a:pPr eaLnBrk="1" hangingPunct="1"/>
            <a:r>
              <a:rPr lang="pl-PL" altLang="pl-PL" sz="2400" dirty="0"/>
              <a:t>Początkowo Ethernet </a:t>
            </a:r>
            <a:r>
              <a:rPr lang="pl-PL" altLang="pl-PL" sz="2400" b="1" dirty="0"/>
              <a:t>używał</a:t>
            </a:r>
            <a:r>
              <a:rPr lang="pl-PL" altLang="pl-PL" sz="2400" dirty="0"/>
              <a:t> metody </a:t>
            </a:r>
            <a:r>
              <a:rPr lang="pl-PL" altLang="pl-PL" sz="2400" b="1" dirty="0"/>
              <a:t>CSMA/CD</a:t>
            </a:r>
            <a:r>
              <a:rPr lang="pl-PL" altLang="pl-PL" sz="2400" dirty="0"/>
              <a:t>, ale </a:t>
            </a:r>
            <a:r>
              <a:rPr lang="pl-PL" altLang="pl-PL" sz="2400" b="1" dirty="0"/>
              <a:t>obecnie</a:t>
            </a:r>
            <a:r>
              <a:rPr lang="pl-PL" altLang="pl-PL" sz="2400" dirty="0"/>
              <a:t> używany jest </a:t>
            </a:r>
            <a:r>
              <a:rPr lang="pl-PL" altLang="pl-PL" sz="2400" b="1" dirty="0"/>
              <a:t>przełączany Ethernet w trybie pełnego dupleksu. </a:t>
            </a:r>
            <a:r>
              <a:rPr lang="pl-PL" altLang="pl-PL" sz="2400" dirty="0"/>
              <a:t>W konsekwencji ograniczenia związane z CSMA/CD są już </a:t>
            </a:r>
            <a:r>
              <a:rPr lang="pl-PL" altLang="pl-PL" sz="2400" b="1" dirty="0"/>
              <a:t>nieaktualne</a:t>
            </a:r>
          </a:p>
          <a:p>
            <a:pPr eaLnBrk="1" hangingPunct="1"/>
            <a:r>
              <a:rPr lang="pl-PL" altLang="pl-PL" sz="2400" dirty="0"/>
              <a:t>Rozwijane są </a:t>
            </a:r>
            <a:r>
              <a:rPr lang="pl-PL" altLang="pl-PL" sz="2400" b="1" dirty="0"/>
              <a:t>kolejne wersje </a:t>
            </a:r>
            <a:r>
              <a:rPr lang="pl-PL" altLang="pl-PL" sz="2400" dirty="0"/>
              <a:t>technologii Ethernet</a:t>
            </a:r>
            <a:endParaRPr lang="pl-PL" altLang="pl-PL" sz="2400" b="1" dirty="0"/>
          </a:p>
          <a:p>
            <a:r>
              <a:rPr lang="pl-PL" altLang="pl-PL" sz="2400" dirty="0"/>
              <a:t>Największym konkurentem Ethernetu w sieciach lokalnych jest </a:t>
            </a:r>
            <a:r>
              <a:rPr lang="pl-PL" altLang="pl-PL" sz="2400" b="1" dirty="0" err="1"/>
              <a:t>WiFi</a:t>
            </a:r>
            <a:endParaRPr lang="pl-PL" altLang="pl-PL" sz="2400" b="1" dirty="0"/>
          </a:p>
          <a:p>
            <a:pPr marL="0" indent="0" algn="ctr">
              <a:buNone/>
            </a:pPr>
            <a:r>
              <a:rPr lang="pl-PL" altLang="pl-PL" sz="2400" b="1" dirty="0">
                <a:solidFill>
                  <a:srgbClr val="FF0000"/>
                </a:solidFill>
              </a:rPr>
              <a:t>Następny wykład: Urządzenia sieci LAN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16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awa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3608388"/>
            <a:ext cx="475456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ALOHA (1)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Pierwowzór algorytmów dostępu niekontrolowanego, które legły u podstaw technologii Ethernet to protokół </a:t>
            </a:r>
            <a:r>
              <a:rPr lang="pl-PL" altLang="pl-PL" sz="2400" b="1"/>
              <a:t>ALOHA</a:t>
            </a:r>
            <a:r>
              <a:rPr lang="pl-PL" altLang="pl-PL" sz="2400"/>
              <a:t> opracowany przez prof. Normana Abramsona w </a:t>
            </a:r>
            <a:r>
              <a:rPr lang="pl-PL" altLang="pl-PL" sz="2400" b="1"/>
              <a:t>1970</a:t>
            </a:r>
            <a:r>
              <a:rPr lang="pl-PL" altLang="pl-PL" sz="2400"/>
              <a:t> roku na Uniwersytecie Hawajskim</a:t>
            </a:r>
          </a:p>
        </p:txBody>
      </p:sp>
      <p:pic>
        <p:nvPicPr>
          <p:cNvPr id="9221" name="Picture 5" descr="sunny_garc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3614738"/>
            <a:ext cx="22891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09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ALOHA (2)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4325"/>
            <a:ext cx="8229600" cy="4525963"/>
          </a:xfrm>
        </p:spPr>
        <p:txBody>
          <a:bodyPr/>
          <a:lstStyle/>
          <a:p>
            <a:pPr eaLnBrk="1" hangingPunct="1"/>
            <a:r>
              <a:rPr lang="pl-PL" altLang="pl-PL" sz="2400"/>
              <a:t>Nadawanie</a:t>
            </a:r>
          </a:p>
        </p:txBody>
      </p:sp>
      <p:pic>
        <p:nvPicPr>
          <p:cNvPr id="10244" name="Picture 4" descr="Hawa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24075"/>
            <a:ext cx="7129463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MCj032092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926013"/>
            <a:ext cx="14541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MCj040595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2720975"/>
            <a:ext cx="85883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MCj040595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4476750"/>
            <a:ext cx="66992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 descr="MCj040595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4622800"/>
            <a:ext cx="66992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897313" y="2573338"/>
            <a:ext cx="630237" cy="269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897313" y="2573338"/>
            <a:ext cx="630237" cy="2698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70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7 2.65896E-6 L -0.27552 0.3015 " pathEditMode="relative" ptsTypes="AA">
                                      <p:cBhvr>
                                        <p:cTn id="6" dur="2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5.27778E-6 2.65896E-6 L 0.30018 0.32763 " pathEditMode="relative" ptsTypes="AA">
                                      <p:cBhvr>
                                        <p:cTn id="8" dur="2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 animBg="1"/>
      <p:bldP spid="153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>
                <a:latin typeface="+mn-lt"/>
              </a:rPr>
              <a:t>ALOHA (3)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4325"/>
            <a:ext cx="8229600" cy="4525963"/>
          </a:xfrm>
        </p:spPr>
        <p:txBody>
          <a:bodyPr/>
          <a:lstStyle/>
          <a:p>
            <a:pPr eaLnBrk="1" hangingPunct="1"/>
            <a:r>
              <a:rPr lang="pl-PL" altLang="pl-PL" sz="2400"/>
              <a:t>Odbieranie - potwierdzenie</a:t>
            </a:r>
          </a:p>
        </p:txBody>
      </p:sp>
      <p:pic>
        <p:nvPicPr>
          <p:cNvPr id="11268" name="Picture 4" descr="Hawa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24075"/>
            <a:ext cx="7129463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 descr="MCj032092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926013"/>
            <a:ext cx="14541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 descr="MCj040595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2720975"/>
            <a:ext cx="85883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 descr="MCj040595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4476750"/>
            <a:ext cx="66992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 descr="MCj040595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4622800"/>
            <a:ext cx="66992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686550" y="4779963"/>
            <a:ext cx="630238" cy="2698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-1008063" y="2316163"/>
            <a:ext cx="630238" cy="269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+mn-lt"/>
              </a:rPr>
              <a:t>ACK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4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88889E-6 1.48148E-6 L -0.30452 -0.329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-1650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repeatCount="indefinite" fill="hold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54601 0.03931 L 0.84619 0.36694 " pathEditMode="fixed" ptsTypes="AA">
                                      <p:cBhvr>
                                        <p:cTn id="8" dur="2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animBg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3027</Words>
  <Application>Microsoft Office PowerPoint</Application>
  <PresentationFormat>Pokaz na ekranie (4:3)</PresentationFormat>
  <Paragraphs>466</Paragraphs>
  <Slides>61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61</vt:i4>
      </vt:variant>
    </vt:vector>
  </HeadingPairs>
  <TitlesOfParts>
    <vt:vector size="69" baseType="lpstr">
      <vt:lpstr>Arial</vt:lpstr>
      <vt:lpstr>Calibri</vt:lpstr>
      <vt:lpstr>Symbol</vt:lpstr>
      <vt:lpstr>Times New Roman</vt:lpstr>
      <vt:lpstr>Wingdings</vt:lpstr>
      <vt:lpstr>Motyw pakietu Office</vt:lpstr>
      <vt:lpstr>CorelDRAW.Graphic.9</vt:lpstr>
      <vt:lpstr>Visio</vt:lpstr>
      <vt:lpstr>Technologie z rodziny Ethernet</vt:lpstr>
      <vt:lpstr>Plan wykładu</vt:lpstr>
      <vt:lpstr>Plan wykładu</vt:lpstr>
      <vt:lpstr>Wprowadzenie</vt:lpstr>
      <vt:lpstr>Dostęp do łącza - analogia</vt:lpstr>
      <vt:lpstr>Dostęp do łącza - analogia</vt:lpstr>
      <vt:lpstr>ALOHA (1)</vt:lpstr>
      <vt:lpstr>ALOHA (2)</vt:lpstr>
      <vt:lpstr>ALOHA (3)</vt:lpstr>
      <vt:lpstr>ALOHA (4)</vt:lpstr>
      <vt:lpstr>Plan wykładu</vt:lpstr>
      <vt:lpstr>Historia Ethernetu (1)</vt:lpstr>
      <vt:lpstr>Historia Ethernetu (2)</vt:lpstr>
      <vt:lpstr>Historia Ethernetu (3)</vt:lpstr>
      <vt:lpstr>CSMA/CD (1)</vt:lpstr>
      <vt:lpstr>CSMA/CD (2)</vt:lpstr>
      <vt:lpstr>CSMA/CD dla IEEE 802.3 (1)</vt:lpstr>
      <vt:lpstr>CSMA/CD dla IEEE 802.3 (2)</vt:lpstr>
      <vt:lpstr>CSMA/CD dla IEEE 802.3 (3)</vt:lpstr>
      <vt:lpstr>CSMA/CD dla IEEE 802.3 (4)</vt:lpstr>
      <vt:lpstr>Domena kolizyjna</vt:lpstr>
      <vt:lpstr>Adresowanie w Ethernet</vt:lpstr>
      <vt:lpstr>Struktura ramki Ethernet</vt:lpstr>
      <vt:lpstr>Plan wykładu</vt:lpstr>
      <vt:lpstr>Fast Ethernet</vt:lpstr>
      <vt:lpstr>Topologia Fast Ethernet</vt:lpstr>
      <vt:lpstr>Warstwy fizyczne Fast Ethernet </vt:lpstr>
      <vt:lpstr>Autonegocjacja (1)</vt:lpstr>
      <vt:lpstr>Autonegocjacja (2)</vt:lpstr>
      <vt:lpstr>Half duplex vs. Full duplex (1)</vt:lpstr>
      <vt:lpstr>Half duplex vs. Full duplex (2)</vt:lpstr>
      <vt:lpstr>Ewolucja technologii Ethernet</vt:lpstr>
      <vt:lpstr>Działanie koncentratora – przykład </vt:lpstr>
      <vt:lpstr>Działanie koncentratora - przykład</vt:lpstr>
      <vt:lpstr>Przełącznik</vt:lpstr>
      <vt:lpstr>Plan wykładu</vt:lpstr>
      <vt:lpstr>Gigabit Ethernet</vt:lpstr>
      <vt:lpstr>Autonegocjacja</vt:lpstr>
      <vt:lpstr>Warstwa łącza danych Gigabit Ethernet </vt:lpstr>
      <vt:lpstr>Warstwy fizyczne Gigabit Ethernet </vt:lpstr>
      <vt:lpstr>Plan wykładu</vt:lpstr>
      <vt:lpstr>10 Gigabit Ethernet</vt:lpstr>
      <vt:lpstr>Obszary zastosowań 10 Gigabit Ethernet</vt:lpstr>
      <vt:lpstr>10 Gigabit Ethernet end-to-end</vt:lpstr>
      <vt:lpstr>Porównanie 10 Gigabit z poprzednimi wersjami Ethernet </vt:lpstr>
      <vt:lpstr>Warstwy fizyczne dla światłowodu </vt:lpstr>
      <vt:lpstr>10 Gigabit Ethernet  w kablu miedzianym </vt:lpstr>
      <vt:lpstr>40 GbE, 100 GbE</vt:lpstr>
      <vt:lpstr>Kolejne wersje Ethernet</vt:lpstr>
      <vt:lpstr>Plan wykładu</vt:lpstr>
      <vt:lpstr>Metro Ethernet</vt:lpstr>
      <vt:lpstr>Ethernet w topologii pierścienia (1)</vt:lpstr>
      <vt:lpstr>Ethernet w topologii pierścienia (2)</vt:lpstr>
      <vt:lpstr>Ethernet w topologii pierścienia (3)</vt:lpstr>
      <vt:lpstr>Zasilanie przez okablowanie Ethernet</vt:lpstr>
      <vt:lpstr>Przykładowe zastosowania PoE </vt:lpstr>
      <vt:lpstr>Zalety zasilanie przez Ethernet </vt:lpstr>
      <vt:lpstr>Źródła zasilania</vt:lpstr>
      <vt:lpstr>Energy-Efficient Ethernet</vt:lpstr>
      <vt:lpstr>Plan wykładu</vt:lpstr>
      <vt:lpstr>Podsumowanie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Krzysztof Walkowiak</dc:creator>
  <cp:lastModifiedBy>Krzysztof Walkowiak</cp:lastModifiedBy>
  <cp:revision>49</cp:revision>
  <dcterms:created xsi:type="dcterms:W3CDTF">2016-02-17T18:48:46Z</dcterms:created>
  <dcterms:modified xsi:type="dcterms:W3CDTF">2024-04-10T14:49:03Z</dcterms:modified>
</cp:coreProperties>
</file>