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7" r:id="rId2"/>
    <p:sldId id="258" r:id="rId3"/>
    <p:sldId id="320" r:id="rId4"/>
    <p:sldId id="260" r:id="rId5"/>
    <p:sldId id="261" r:id="rId6"/>
    <p:sldId id="262" r:id="rId7"/>
    <p:sldId id="263" r:id="rId8"/>
    <p:sldId id="32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2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23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31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485" r:id="rId46"/>
    <p:sldId id="497" r:id="rId47"/>
    <p:sldId id="512" r:id="rId48"/>
    <p:sldId id="498" r:id="rId49"/>
    <p:sldId id="511" r:id="rId50"/>
    <p:sldId id="324" r:id="rId51"/>
    <p:sldId id="303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522" r:id="rId60"/>
    <p:sldId id="330" r:id="rId61"/>
    <p:sldId id="492" r:id="rId62"/>
    <p:sldId id="500" r:id="rId63"/>
    <p:sldId id="519" r:id="rId64"/>
    <p:sldId id="325" r:id="rId65"/>
    <p:sldId id="316" r:id="rId66"/>
    <p:sldId id="317" r:id="rId67"/>
    <p:sldId id="326" r:id="rId68"/>
    <p:sldId id="315" r:id="rId6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1743B-C542-4332-A40C-76267FACA0ED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AC88C-8DE4-4EC3-8414-C3126177F8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7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C250-C231-4827-8F86-A09BC8C9A803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9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A3F2-A126-464E-836B-B6505E11D9BA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9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A248-3D45-47C5-B28D-907C71BC0A20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04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ytuł, zawartość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A7A0F-36E8-4DA7-B9AD-5FFEF9256E1B}" type="datetime1">
              <a:rPr lang="pl-PL" smtClean="0"/>
              <a:t>05.06.2024</a:t>
            </a:fld>
            <a:endParaRPr lang="pl-P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0D1DE-0BB8-409E-A39F-F355FB0325A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8939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E51CA-E4B3-4C9B-A973-37AF5E81FFAF}" type="datetime1">
              <a:rPr lang="pl-PL" smtClean="0"/>
              <a:t>05.06.2024</a:t>
            </a:fld>
            <a:endParaRPr lang="pl-P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21F12-B3BA-4537-BFB0-E4208D47A93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699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4B03-4699-4420-A2A3-110A06B32B25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FC8C-4124-436B-9A88-486CC88AF5D7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FFA6-44AC-43AE-9C8D-F4AA7D94D9C1}" type="datetime1">
              <a:rPr lang="pl-PL" smtClean="0"/>
              <a:t>05.06.2024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3D3F-FA47-4699-BB4B-7F2B15DBD183}" type="datetime1">
              <a:rPr lang="pl-PL" smtClean="0"/>
              <a:t>05.06.2024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2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36D-B8EB-457A-AFF4-28412067CC0A}" type="datetime1">
              <a:rPr lang="pl-PL" smtClean="0"/>
              <a:t>05.06.2024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3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17C9-B02A-4FA0-9C8E-49B3ED8D3F3B}" type="datetime1">
              <a:rPr lang="pl-PL" smtClean="0"/>
              <a:t>05.06.2024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3BA8-C96D-401B-BE78-0B7C6C306609}" type="datetime1">
              <a:rPr lang="pl-PL" smtClean="0"/>
              <a:t>05.06.2024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4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5BB4-DA3A-4B5A-984C-F38FB8773050}" type="datetime1">
              <a:rPr lang="pl-PL" smtClean="0"/>
              <a:t>05.06.2024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7DD2-2E1F-415C-A57D-385475515267}" type="datetime1">
              <a:rPr lang="pl-PL" smtClean="0"/>
              <a:t>05.06.2024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e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11" Type="http://schemas.openxmlformats.org/officeDocument/2006/relationships/image" Target="../media/image11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9" Type="http://schemas.openxmlformats.org/officeDocument/2006/relationships/image" Target="../media/image8.emf"/><Relationship Id="rId1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9.emf"/><Relationship Id="rId10" Type="http://schemas.openxmlformats.org/officeDocument/2006/relationships/image" Target="../media/image19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www.wi-fi.org/countries-enabling-wi-fi-6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ericsson.com/en/reports-and-papers/consumerlab/reports/10-hot-consumer-trends-203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neweb.net/" TargetMode="External"/><Relationship Id="rId2" Type="http://schemas.openxmlformats.org/officeDocument/2006/relationships/hyperlink" Target="https://www.starlin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boutamazon.com/news/tag/project-kuiper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Sieci bezprzewodowe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pl-PL" sz="2400"/>
          </a:p>
        </p:txBody>
      </p:sp>
    </p:spTree>
    <p:extLst>
      <p:ext uri="{BB962C8B-B14F-4D97-AF65-F5344CB8AC3E}">
        <p14:creationId xmlns:p14="http://schemas.microsoft.com/office/powerpoint/2010/main" val="350078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Sieci infrastrukturalne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218487" cy="499745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Sieci infrastrukturalne to </a:t>
            </a:r>
            <a:r>
              <a:rPr lang="pl-PL" altLang="pl-PL" sz="2400" b="1" dirty="0"/>
              <a:t>wielokomórkowe</a:t>
            </a:r>
            <a:r>
              <a:rPr lang="pl-PL" altLang="pl-PL" sz="2400" dirty="0"/>
              <a:t> sieci bezprzewodowe, w których urządzenia znajdują się w różnych strefach nazywanych podstawowymi obszarami obsługi BSS (ang. </a:t>
            </a:r>
            <a:r>
              <a:rPr lang="pl-PL" altLang="pl-PL" sz="2400" i="1" dirty="0"/>
              <a:t>Basic Service Set</a:t>
            </a:r>
            <a:r>
              <a:rPr lang="pl-PL" altLang="pl-PL" sz="2400" dirty="0"/>
              <a:t>) </a:t>
            </a:r>
          </a:p>
          <a:p>
            <a:pPr eaLnBrk="1" hangingPunct="1"/>
            <a:r>
              <a:rPr lang="pl-PL" altLang="pl-PL" sz="2400" dirty="0"/>
              <a:t>W ramach jednego obszaru BSS urządzenia komunikują się za pomocą wydzielonych </a:t>
            </a:r>
            <a:r>
              <a:rPr lang="pl-PL" altLang="pl-PL" sz="2400" b="1" dirty="0"/>
              <a:t>punktów dostępu AP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Access Point</a:t>
            </a:r>
            <a:r>
              <a:rPr lang="pl-PL" altLang="pl-PL" sz="2400" dirty="0"/>
              <a:t>) i </a:t>
            </a:r>
            <a:r>
              <a:rPr lang="pl-PL" altLang="pl-PL" sz="2400" b="1" dirty="0"/>
              <a:t>stałej infrastrukturze przewodowej</a:t>
            </a:r>
            <a:r>
              <a:rPr lang="pl-PL" altLang="pl-PL" sz="2400" dirty="0"/>
              <a:t> łączącej punkty dostępu</a:t>
            </a:r>
          </a:p>
          <a:p>
            <a:pPr eaLnBrk="1" hangingPunct="1"/>
            <a:r>
              <a:rPr lang="pl-PL" altLang="pl-PL" sz="2400" dirty="0"/>
              <a:t>Przewodowa infrastruktura sieciowa umożliwia znaczne </a:t>
            </a:r>
            <a:r>
              <a:rPr lang="pl-PL" altLang="pl-PL" sz="2400" b="1" dirty="0"/>
              <a:t>zwiększenie zasięgu</a:t>
            </a:r>
            <a:r>
              <a:rPr lang="pl-PL" altLang="pl-PL" sz="2400" dirty="0"/>
              <a:t> działania sieci bezprzewodowych</a:t>
            </a:r>
          </a:p>
          <a:p>
            <a:pPr eaLnBrk="1" hangingPunct="1"/>
            <a:r>
              <a:rPr lang="pl-PL" altLang="pl-PL" sz="2400" dirty="0"/>
              <a:t>Urządzenia mogą przemieszczać się dzięki </a:t>
            </a:r>
            <a:r>
              <a:rPr lang="pl-PL" altLang="pl-PL" sz="2400" b="1" dirty="0"/>
              <a:t>przekazywaniu (ang. </a:t>
            </a:r>
            <a:r>
              <a:rPr lang="pl-PL" altLang="pl-PL" sz="2400" b="1" i="1" dirty="0" err="1"/>
              <a:t>roaming</a:t>
            </a:r>
            <a:r>
              <a:rPr lang="pl-PL" altLang="pl-PL" sz="2400" b="1" dirty="0"/>
              <a:t>)</a:t>
            </a:r>
            <a:endParaRPr lang="pl-PL" altLang="pl-PL" sz="2400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08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6"/>
          <p:cNvSpPr>
            <a:spLocks noChangeArrowheads="1"/>
          </p:cNvSpPr>
          <p:nvPr/>
        </p:nvSpPr>
        <p:spPr bwMode="auto">
          <a:xfrm>
            <a:off x="4356100" y="1341438"/>
            <a:ext cx="4249738" cy="3600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400" b="1">
                <a:latin typeface="+mn-lt"/>
              </a:rPr>
              <a:t>BSS1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Sieci infrastrukturalne (2)</a:t>
            </a:r>
          </a:p>
        </p:txBody>
      </p:sp>
      <p:graphicFrame>
        <p:nvGraphicFramePr>
          <p:cNvPr id="12292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2274888" y="3382963"/>
          <a:ext cx="40163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Visio" r:id="rId3" imgW="402030" imgH="960767" progId="Visio.Drawing.11">
                  <p:embed/>
                </p:oleObj>
              </mc:Choice>
              <mc:Fallback>
                <p:oleObj name="Visio" r:id="rId3" imgW="402030" imgH="9607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3382963"/>
                        <a:ext cx="401637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412875"/>
            <a:ext cx="9223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Oval 10"/>
          <p:cNvSpPr>
            <a:spLocks noChangeArrowheads="1"/>
          </p:cNvSpPr>
          <p:nvPr/>
        </p:nvSpPr>
        <p:spPr bwMode="auto">
          <a:xfrm>
            <a:off x="34925" y="1844675"/>
            <a:ext cx="4679950" cy="37449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latin typeface="+mn-lt"/>
              </a:rPr>
              <a:t>BSS2</a:t>
            </a:r>
          </a:p>
        </p:txBody>
      </p:sp>
      <p:sp>
        <p:nvSpPr>
          <p:cNvPr id="12295" name="Oval 15"/>
          <p:cNvSpPr>
            <a:spLocks noChangeArrowheads="1"/>
          </p:cNvSpPr>
          <p:nvPr/>
        </p:nvSpPr>
        <p:spPr bwMode="auto">
          <a:xfrm>
            <a:off x="3059113" y="3716338"/>
            <a:ext cx="3817937" cy="36004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b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400" b="1">
                <a:latin typeface="+mn-lt"/>
              </a:rPr>
              <a:t>BSS3</a:t>
            </a:r>
          </a:p>
        </p:txBody>
      </p:sp>
      <p:pic>
        <p:nvPicPr>
          <p:cNvPr id="1947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773238"/>
            <a:ext cx="839788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76" name="Line 20"/>
          <p:cNvSpPr>
            <a:spLocks noChangeShapeType="1"/>
          </p:cNvSpPr>
          <p:nvPr/>
        </p:nvSpPr>
        <p:spPr bwMode="auto">
          <a:xfrm flipH="1" flipV="1">
            <a:off x="4572000" y="2349500"/>
            <a:ext cx="287338" cy="2735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V="1">
            <a:off x="3419475" y="2420938"/>
            <a:ext cx="792163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 flipV="1">
            <a:off x="4716463" y="2276475"/>
            <a:ext cx="1008062" cy="1008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19479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5580063" y="5661025"/>
            <a:ext cx="86518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00000">
            <a:off x="4067175" y="5308600"/>
            <a:ext cx="86518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2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0">
            <a:off x="1908175" y="4581525"/>
            <a:ext cx="86518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3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2484438" y="3500438"/>
            <a:ext cx="865187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203575" y="3141663"/>
          <a:ext cx="40163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Visio" r:id="rId8" imgW="402030" imgH="960767" progId="Visio.Drawing.11">
                  <p:embed/>
                </p:oleObj>
              </mc:Choice>
              <mc:Fallback>
                <p:oleObj name="Visio" r:id="rId8" imgW="402030" imgH="9607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141663"/>
                        <a:ext cx="40163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4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5580063" y="5668963"/>
            <a:ext cx="865187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5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00000">
            <a:off x="4067175" y="5316538"/>
            <a:ext cx="865188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6" name="Picture 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0">
            <a:off x="1908175" y="4589463"/>
            <a:ext cx="865188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8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2484438" y="3508375"/>
            <a:ext cx="86518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93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6227763" y="3619500"/>
            <a:ext cx="10080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94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00000">
            <a:off x="5364163" y="4724400"/>
            <a:ext cx="10080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1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284538"/>
            <a:ext cx="8413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1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5229225"/>
            <a:ext cx="9223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13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5445125"/>
            <a:ext cx="8413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1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9223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1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437063"/>
            <a:ext cx="8413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488" name="Object 3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96100" y="3302000"/>
          <a:ext cx="4127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Visio" r:id="rId10" imgW="413370" imgH="919522" progId="Visio.Drawing.11">
                  <p:embed/>
                </p:oleObj>
              </mc:Choice>
              <mc:Fallback>
                <p:oleObj name="Visio" r:id="rId10" imgW="413370" imgH="9195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3302000"/>
                        <a:ext cx="4127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4716463" y="4581525"/>
          <a:ext cx="4016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" name="Visio" r:id="rId12" imgW="402030" imgH="960767" progId="Visio.Drawing.11">
                  <p:embed/>
                </p:oleObj>
              </mc:Choice>
              <mc:Fallback>
                <p:oleObj name="Visio" r:id="rId12" imgW="402030" imgH="9607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81525"/>
                        <a:ext cx="4016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0" name="Object 3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37255766"/>
              </p:ext>
            </p:extLst>
          </p:nvPr>
        </p:nvGraphicFramePr>
        <p:xfrm>
          <a:off x="5580063" y="2640013"/>
          <a:ext cx="40163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Visio" r:id="rId13" imgW="406400" imgH="965273" progId="Visio.Drawing.11">
                  <p:embed/>
                </p:oleObj>
              </mc:Choice>
              <mc:Fallback>
                <p:oleObj name="Visio" r:id="rId13" imgW="406400" imgH="9652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640013"/>
                        <a:ext cx="40163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0D1DE-0BB8-409E-A39F-F355FB0325A5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91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11025 -0.058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291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0.10243 -0.1094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-0.10243 0.05857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291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-0.11823 -0.09907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11025 -0.05833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291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0.10243 -0.10949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-0.10243 0.0585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291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-0.11823 -0.09907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11025 -0.05833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6 -1.48148E-6 L -0.11823 0.14699 " pathEditMode="relative" ptsTypes="AA">
                                      <p:cBhvr>
                                        <p:cTn id="124" dur="20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9445 0.05602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 animBg="1"/>
      <p:bldP spid="19477" grpId="0" animBg="1"/>
      <p:bldP spid="194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Sieci kratowe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Bezprzewodowa sieć kratowa</a:t>
            </a:r>
            <a:r>
              <a:rPr lang="pl-PL" altLang="pl-PL" sz="2400" dirty="0"/>
              <a:t> (ang. </a:t>
            </a:r>
            <a:r>
              <a:rPr lang="pl-PL" altLang="pl-PL" sz="2400" b="1" i="1" dirty="0" err="1"/>
              <a:t>mesh</a:t>
            </a:r>
            <a:r>
              <a:rPr lang="pl-PL" altLang="pl-PL" sz="2400" dirty="0"/>
              <a:t>) to sieć, w której węzły (bezprzewodowe urządzania) tworzą siatkę łącząc się między sobą za pomocą </a:t>
            </a:r>
            <a:r>
              <a:rPr lang="pl-PL" altLang="pl-PL" sz="2400" b="1" dirty="0"/>
              <a:t>połączeń radiowych</a:t>
            </a:r>
          </a:p>
          <a:p>
            <a:pPr eaLnBrk="1" hangingPunct="1"/>
            <a:r>
              <a:rPr lang="pl-PL" altLang="pl-PL" sz="2400" dirty="0"/>
              <a:t>Do sieci </a:t>
            </a:r>
            <a:r>
              <a:rPr lang="pl-PL" altLang="pl-PL" sz="2400" b="1" dirty="0"/>
              <a:t>przewodowej</a:t>
            </a:r>
            <a:r>
              <a:rPr lang="pl-PL" altLang="pl-PL" sz="2400" dirty="0"/>
              <a:t> podłączone są tylko wybrane węzły </a:t>
            </a:r>
          </a:p>
          <a:p>
            <a:pPr eaLnBrk="1" hangingPunct="1"/>
            <a:r>
              <a:rPr lang="pl-PL" altLang="pl-PL" sz="2400" dirty="0"/>
              <a:t>Sieć kratowa charakteryzuje się wysoką </a:t>
            </a:r>
            <a:r>
              <a:rPr lang="pl-PL" altLang="pl-PL" sz="2400" b="1" dirty="0"/>
              <a:t>niezawodnością</a:t>
            </a:r>
            <a:r>
              <a:rPr lang="pl-PL" altLang="pl-PL" sz="2400" dirty="0"/>
              <a:t>, gdyż w przypadku awarii jednego z węzłów istniej możliwość zestawienia innej trasy wykorzystując pozostałe węzły</a:t>
            </a:r>
          </a:p>
          <a:p>
            <a:pPr eaLnBrk="1" hangingPunct="1"/>
            <a:r>
              <a:rPr lang="pl-PL" altLang="pl-PL" sz="2400" dirty="0"/>
              <a:t>W sieciach kratowych niezbędne jest </a:t>
            </a:r>
            <a:r>
              <a:rPr lang="pl-PL" altLang="pl-PL" sz="2400" b="1" dirty="0"/>
              <a:t>elastyczne zarządzanie</a:t>
            </a:r>
            <a:r>
              <a:rPr lang="pl-PL" altLang="pl-PL" sz="2400" dirty="0"/>
              <a:t> częstotliwościami radiowymi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5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Sieci kratowe (2)</a:t>
            </a: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V="1">
            <a:off x="1763713" y="4581525"/>
            <a:ext cx="26638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908175" y="2349500"/>
            <a:ext cx="18002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1763713" y="2276475"/>
            <a:ext cx="144462" cy="2520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3779838" y="2781300"/>
            <a:ext cx="647700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3779838" y="2781300"/>
            <a:ext cx="19446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V="1">
            <a:off x="5795963" y="2060575"/>
            <a:ext cx="1655762" cy="1081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7451725" y="2060575"/>
            <a:ext cx="720725" cy="2305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 flipH="1" flipV="1">
            <a:off x="5795963" y="3141663"/>
            <a:ext cx="2376487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H="1" flipV="1">
            <a:off x="4427538" y="4581525"/>
            <a:ext cx="1584325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H="1">
            <a:off x="4427538" y="3141663"/>
            <a:ext cx="1296987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H="1">
            <a:off x="6084888" y="4437063"/>
            <a:ext cx="2087562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292600"/>
            <a:ext cx="803275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149725"/>
            <a:ext cx="763587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44675"/>
            <a:ext cx="763588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4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00663"/>
            <a:ext cx="9223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5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5589588"/>
            <a:ext cx="9223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00000">
            <a:off x="1476375" y="4660900"/>
            <a:ext cx="86518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08500"/>
            <a:ext cx="793750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400000">
            <a:off x="4211638" y="4652963"/>
            <a:ext cx="865187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09" name="Line 33"/>
          <p:cNvSpPr>
            <a:spLocks noChangeShapeType="1"/>
          </p:cNvSpPr>
          <p:nvPr/>
        </p:nvSpPr>
        <p:spPr bwMode="auto">
          <a:xfrm flipV="1">
            <a:off x="1763713" y="4581525"/>
            <a:ext cx="2663825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 flipH="1" flipV="1">
            <a:off x="4427538" y="4581525"/>
            <a:ext cx="1584325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5797550" y="3284538"/>
            <a:ext cx="214313" cy="2520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1908175" y="2349500"/>
            <a:ext cx="18002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 flipV="1">
            <a:off x="1763713" y="2276475"/>
            <a:ext cx="144462" cy="2520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3779838" y="2781300"/>
            <a:ext cx="1944687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5797550" y="3284538"/>
            <a:ext cx="214313" cy="2520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1436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133600"/>
            <a:ext cx="839787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6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5589588"/>
            <a:ext cx="763588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492375"/>
            <a:ext cx="803275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6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924175"/>
            <a:ext cx="763587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201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-0.00093 L 0.2599 -0.026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13386 0.14259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" grpId="0" animBg="1"/>
      <p:bldP spid="24593" grpId="1" animBg="1"/>
      <p:bldP spid="24594" grpId="0" animBg="1"/>
      <p:bldP spid="24595" grpId="0" animBg="1"/>
      <p:bldP spid="24596" grpId="0" animBg="1"/>
      <p:bldP spid="24596" grpId="1" animBg="1"/>
      <p:bldP spid="24597" grpId="0" animBg="1"/>
      <p:bldP spid="24598" grpId="0" animBg="1"/>
      <p:bldP spid="24599" grpId="0" animBg="1"/>
      <p:bldP spid="24600" grpId="0" animBg="1"/>
      <p:bldP spid="24601" grpId="0" animBg="1"/>
      <p:bldP spid="24601" grpId="1" animBg="1"/>
      <p:bldP spid="24602" grpId="0" animBg="1"/>
      <p:bldP spid="24602" grpId="1" animBg="1"/>
      <p:bldP spid="24603" grpId="0" animBg="1"/>
      <p:bldP spid="24609" grpId="0" animBg="1"/>
      <p:bldP spid="24609" grpId="1" animBg="1"/>
      <p:bldP spid="24610" grpId="0" animBg="1"/>
      <p:bldP spid="24610" grpId="1" animBg="1"/>
      <p:bldP spid="24611" grpId="0" animBg="1"/>
      <p:bldP spid="24612" grpId="0" animBg="1"/>
      <p:bldP spid="24613" grpId="0" animBg="1"/>
      <p:bldP spid="24614" grpId="0" animBg="1"/>
      <p:bldP spid="246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Sieci sensorowe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Bezprzewodowa sieć sensorowa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wireless</a:t>
            </a:r>
            <a:r>
              <a:rPr lang="pl-PL" altLang="pl-PL" sz="2400" i="1" dirty="0"/>
              <a:t> sensor network – WSN</a:t>
            </a:r>
            <a:r>
              <a:rPr lang="pl-PL" altLang="pl-PL" sz="2400" dirty="0"/>
              <a:t>) to sieć złożona z małych urządzeń (sensorów) umieszczonych na pewnym obszarze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Sensory służą realizację </a:t>
            </a:r>
            <a:r>
              <a:rPr lang="pl-PL" altLang="pl-PL" sz="2400" b="1" dirty="0"/>
              <a:t>określonego celu</a:t>
            </a:r>
            <a:r>
              <a:rPr lang="pl-PL" altLang="pl-PL" sz="2400" dirty="0"/>
              <a:t>, np. monitorowania pogody, zanieczyszczenia, ruchu samochodowego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Typowy węzeł bezprzewodowej sieci sensorowej jest </a:t>
            </a:r>
            <a:r>
              <a:rPr lang="pl-PL" altLang="pl-PL" sz="2400" b="1" dirty="0"/>
              <a:t>zbudowany</a:t>
            </a:r>
            <a:r>
              <a:rPr lang="pl-PL" altLang="pl-PL" sz="2400" dirty="0"/>
              <a:t> z nadajnika/odbiornika radiowego, modułu pamięci, mikroprocesora oraz baterii lub innego źródła energii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Istotnym zagadnieniem związanym z sensorami jest odpowiednie </a:t>
            </a:r>
            <a:r>
              <a:rPr lang="pl-PL" altLang="pl-PL" sz="2400" b="1" dirty="0"/>
              <a:t>zarządzanie energią</a:t>
            </a:r>
            <a:r>
              <a:rPr lang="pl-PL" altLang="pl-PL" sz="2400" dirty="0"/>
              <a:t>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2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Transmisje w sieci radiowej</a:t>
            </a:r>
            <a:endParaRPr lang="en-US" altLang="pl-P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7354888" cy="4525963"/>
          </a:xfrm>
        </p:spPr>
        <p:txBody>
          <a:bodyPr/>
          <a:lstStyle/>
          <a:p>
            <a:pPr eaLnBrk="1" hangingPunct="1"/>
            <a:r>
              <a:rPr lang="pl-PL" altLang="pl-PL" sz="2400" b="1" dirty="0"/>
              <a:t>SISO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Single Input Single </a:t>
            </a:r>
            <a:r>
              <a:rPr lang="pl-PL" altLang="pl-PL" sz="2400" i="1" dirty="0" err="1"/>
              <a:t>Output</a:t>
            </a:r>
            <a:r>
              <a:rPr lang="pl-PL" altLang="pl-PL" sz="2400" dirty="0"/>
              <a:t>)</a:t>
            </a:r>
            <a:endParaRPr lang="en-US" altLang="pl-PL" sz="2400" dirty="0"/>
          </a:p>
        </p:txBody>
      </p:sp>
      <p:graphicFrame>
        <p:nvGraphicFramePr>
          <p:cNvPr id="9626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84888" y="2060575"/>
          <a:ext cx="9271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Visio" r:id="rId3" imgW="741690" imgH="744837" progId="Visio.Drawing.11">
                  <p:embed/>
                </p:oleObj>
              </mc:Choice>
              <mc:Fallback>
                <p:oleObj name="Visio" r:id="rId3" imgW="741690" imgH="7448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060575"/>
                        <a:ext cx="9271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844675"/>
            <a:ext cx="1209675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539750" y="3357563"/>
            <a:ext cx="7859713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l-PL" altLang="pl-PL" sz="2400" b="1" dirty="0">
                <a:latin typeface="+mn-lt"/>
              </a:rPr>
              <a:t>SIMO</a:t>
            </a:r>
            <a:r>
              <a:rPr lang="pl-PL" altLang="pl-PL" sz="2400" dirty="0">
                <a:latin typeface="+mn-lt"/>
              </a:rPr>
              <a:t> (ang. </a:t>
            </a:r>
            <a:r>
              <a:rPr lang="pl-PL" altLang="pl-PL" sz="2400" i="1" dirty="0">
                <a:latin typeface="+mn-lt"/>
              </a:rPr>
              <a:t>Single Input </a:t>
            </a:r>
            <a:r>
              <a:rPr lang="pl-PL" altLang="pl-PL" sz="2400" i="1" dirty="0" err="1">
                <a:latin typeface="+mn-lt"/>
              </a:rPr>
              <a:t>Multiple</a:t>
            </a:r>
            <a:r>
              <a:rPr lang="pl-PL" altLang="pl-PL" sz="2400" i="1" dirty="0">
                <a:latin typeface="+mn-lt"/>
              </a:rPr>
              <a:t> </a:t>
            </a:r>
            <a:r>
              <a:rPr lang="pl-PL" altLang="pl-PL" sz="2400" i="1" dirty="0" err="1">
                <a:latin typeface="+mn-lt"/>
              </a:rPr>
              <a:t>Output</a:t>
            </a:r>
            <a:r>
              <a:rPr lang="pl-PL" altLang="pl-PL" sz="2400" dirty="0">
                <a:latin typeface="+mn-lt"/>
              </a:rPr>
              <a:t>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l-PL" altLang="pl-PL" sz="2400" b="1" dirty="0">
                <a:latin typeface="+mn-lt"/>
              </a:rPr>
              <a:t>MISO</a:t>
            </a:r>
            <a:r>
              <a:rPr lang="pl-PL" altLang="pl-PL" sz="2400" dirty="0">
                <a:latin typeface="+mn-lt"/>
              </a:rPr>
              <a:t> (ang. </a:t>
            </a:r>
            <a:r>
              <a:rPr lang="pl-PL" altLang="pl-PL" sz="2400" i="1" dirty="0" err="1">
                <a:latin typeface="+mn-lt"/>
              </a:rPr>
              <a:t>Multiple</a:t>
            </a:r>
            <a:r>
              <a:rPr lang="pl-PL" altLang="pl-PL" sz="2400" i="1" dirty="0">
                <a:latin typeface="+mn-lt"/>
              </a:rPr>
              <a:t> Input Single </a:t>
            </a:r>
            <a:r>
              <a:rPr lang="pl-PL" altLang="pl-PL" sz="2400" i="1" dirty="0" err="1">
                <a:latin typeface="+mn-lt"/>
              </a:rPr>
              <a:t>Output</a:t>
            </a:r>
            <a:r>
              <a:rPr lang="pl-PL" altLang="pl-PL" sz="2400" dirty="0">
                <a:latin typeface="+mn-lt"/>
              </a:rPr>
              <a:t>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l-PL" altLang="pl-PL" sz="2400" b="1" dirty="0">
                <a:latin typeface="+mn-lt"/>
              </a:rPr>
              <a:t>MIMO</a:t>
            </a:r>
            <a:r>
              <a:rPr lang="pl-PL" altLang="pl-PL" sz="2400" dirty="0">
                <a:latin typeface="+mn-lt"/>
              </a:rPr>
              <a:t> (ang. </a:t>
            </a:r>
            <a:r>
              <a:rPr lang="pl-PL" altLang="pl-PL" sz="2400" i="1" dirty="0" err="1">
                <a:latin typeface="+mn-lt"/>
              </a:rPr>
              <a:t>Multiple</a:t>
            </a:r>
            <a:r>
              <a:rPr lang="pl-PL" altLang="pl-PL" sz="2400" i="1" dirty="0">
                <a:latin typeface="+mn-lt"/>
              </a:rPr>
              <a:t> Input </a:t>
            </a:r>
            <a:r>
              <a:rPr lang="pl-PL" altLang="pl-PL" sz="2400" i="1" dirty="0" err="1">
                <a:latin typeface="+mn-lt"/>
              </a:rPr>
              <a:t>Multiple</a:t>
            </a:r>
            <a:r>
              <a:rPr lang="pl-PL" altLang="pl-PL" sz="2400" i="1" dirty="0">
                <a:latin typeface="+mn-lt"/>
              </a:rPr>
              <a:t> </a:t>
            </a:r>
            <a:r>
              <a:rPr lang="pl-PL" altLang="pl-PL" sz="2400" i="1" dirty="0" err="1">
                <a:latin typeface="+mn-lt"/>
              </a:rPr>
              <a:t>Output</a:t>
            </a:r>
            <a:r>
              <a:rPr lang="pl-PL" altLang="pl-PL" sz="2400" dirty="0">
                <a:latin typeface="+mn-lt"/>
              </a:rPr>
              <a:t>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pl-PL" sz="2400" dirty="0">
              <a:latin typeface="+mn-lt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pl-PL" sz="2000" dirty="0">
              <a:latin typeface="+mn-lt"/>
            </a:endParaRPr>
          </a:p>
        </p:txBody>
      </p:sp>
      <p:pic>
        <p:nvPicPr>
          <p:cNvPr id="962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463800" y="1960563"/>
            <a:ext cx="1028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626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03350" y="5084763"/>
          <a:ext cx="12668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Visio" r:id="rId7" imgW="947700" imgH="1185862" progId="Visio.Drawing.11">
                  <p:embed/>
                </p:oleObj>
              </mc:Choice>
              <mc:Fallback>
                <p:oleObj name="Visio" r:id="rId7" imgW="947700" imgH="11858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84763"/>
                        <a:ext cx="12668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6084888" y="5157788"/>
          <a:ext cx="11049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Visio" r:id="rId9" imgW="762750" imgH="798752" progId="Visio.Drawing.11">
                  <p:embed/>
                </p:oleObj>
              </mc:Choice>
              <mc:Fallback>
                <p:oleObj name="Visio" r:id="rId9" imgW="762750" imgH="7987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157788"/>
                        <a:ext cx="110490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7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51050" y="4997450"/>
            <a:ext cx="10810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74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51050" y="5370513"/>
            <a:ext cx="108108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21F12-B3BA-4537-BFB0-E4208D47A934}" type="slidenum">
              <a:rPr lang="pl-PL" smtClean="0"/>
              <a:pPr>
                <a:defRPr/>
              </a:pPr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8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repeatCount="5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40938 0.0023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44" presetClass="path" presetSubtype="0" repeatCount="5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856 L 0.11493 -0.06598 C 0.13907 -0.08172 0.17518 -0.09028 0.21268 -0.09028 C 0.25556 -0.09028 0.28976 -0.08172 0.31389 -0.06598 L 0.42934 0.00856 " pathEditMode="relative" rAng="0" ptsTypes="FffFF">
                                      <p:cBhvr>
                                        <p:cTn id="56" dur="20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-495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4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787 L 0.12743 0.1206 C 0.15417 0.14861 0.19427 0.16597 0.23594 0.16597 C 0.28368 0.16597 0.3217 0.14861 0.34844 0.1206 L 0.47657 -0.00787 " pathEditMode="relative" rAng="0" ptsTypes="FffFF">
                                      <p:cBhvr>
                                        <p:cTn id="58" dur="2000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Typy sieci radiowych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Przykładowe modulacje</a:t>
            </a:r>
          </a:p>
          <a:p>
            <a:pPr eaLnBrk="1" hangingPunct="1"/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standardy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Internet Rzeczy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4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Modulacja DSSS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Idea techniki szereg bezpośredni w widmie rozproszonym </a:t>
            </a:r>
            <a:r>
              <a:rPr lang="pl-PL" altLang="pl-PL" sz="2400" b="1" dirty="0"/>
              <a:t>DSSS</a:t>
            </a:r>
            <a:r>
              <a:rPr lang="pl-PL" altLang="pl-PL" sz="2400" dirty="0"/>
              <a:t> (ang. </a:t>
            </a:r>
            <a:r>
              <a:rPr lang="en-US" altLang="pl-PL" sz="2400" i="1" dirty="0"/>
              <a:t>Direct Sequence Spread Spectrum</a:t>
            </a:r>
            <a:r>
              <a:rPr lang="en-US" altLang="pl-PL" sz="2400" dirty="0"/>
              <a:t>)</a:t>
            </a:r>
            <a:r>
              <a:rPr lang="pl-PL" altLang="pl-PL" sz="2400" dirty="0"/>
              <a:t> polega na kluczowaniu sygnału danych szybkozmienną sekwencją pseudolosową, generowaną przez specjalny układ nadajnika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3756025"/>
            <a:ext cx="8637588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79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Modulacja DSSS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/>
              <a:t>Odbiornik odbiera sygnał, demoduluje go i poddaje kluczowaniu używając tej samej sekwencji co nadajnik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13100"/>
            <a:ext cx="8637588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934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Modulacja DSSS (3)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>
                <a:solidFill>
                  <a:srgbClr val="66FF66"/>
                </a:solidFill>
              </a:rPr>
              <a:t> </a:t>
            </a:r>
            <a:r>
              <a:rPr lang="pl-PL" altLang="pl-PL" sz="2400"/>
              <a:t>Nadawany sygnał wygląda jak biały szum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 Odporna na zakłócenia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 Umożliwia współdzielenia pasma dla wielu użytkowników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endParaRPr lang="pl-PL" altLang="pl-PL" sz="2400"/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 Wymaga szerokiego pasma do transmisji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 Wymaga synchronizacji odbiornika i nadajnika</a:t>
            </a:r>
          </a:p>
          <a:p>
            <a:pPr eaLnBrk="1" hangingPunct="1">
              <a:buSzPct val="150000"/>
              <a:buFontTx/>
              <a:buNone/>
            </a:pPr>
            <a:endParaRPr lang="pl-PL" altLang="pl-PL" sz="240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34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/>
              <a:t>Typy sieci radiowych</a:t>
            </a:r>
          </a:p>
          <a:p>
            <a:pPr eaLnBrk="1" hangingPunct="1"/>
            <a:r>
              <a:rPr lang="pl-PL" altLang="pl-PL" sz="2400" dirty="0"/>
              <a:t>Przykładowe modulacje</a:t>
            </a:r>
          </a:p>
          <a:p>
            <a:pPr eaLnBrk="1" hangingPunct="1"/>
            <a:r>
              <a:rPr lang="pl-PL" altLang="pl-PL" sz="2400" dirty="0" err="1"/>
              <a:t>WiFi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Inne standardy</a:t>
            </a:r>
          </a:p>
          <a:p>
            <a:pPr eaLnBrk="1" hangingPunct="1"/>
            <a:r>
              <a:rPr lang="pl-PL" altLang="pl-PL" sz="2400" dirty="0"/>
              <a:t>Internet Rzeczy</a:t>
            </a:r>
          </a:p>
          <a:p>
            <a:pPr eaLnBrk="1" hangingPunct="1"/>
            <a:r>
              <a:rPr lang="pl-PL" altLang="pl-PL" sz="2400" dirty="0"/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097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Modulacja DSSS (4)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 b="1"/>
              <a:t>Zastosowania:</a:t>
            </a:r>
          </a:p>
          <a:p>
            <a:pPr eaLnBrk="1" hangingPunct="1"/>
            <a:r>
              <a:rPr lang="pl-PL" altLang="pl-PL" sz="2400"/>
              <a:t>System GPS</a:t>
            </a:r>
          </a:p>
          <a:p>
            <a:pPr eaLnBrk="1" hangingPunct="1"/>
            <a:r>
              <a:rPr lang="pl-PL" altLang="pl-PL" sz="2400"/>
              <a:t>Telefony bezprzewodowe działające w paśmie 2.4 GHz</a:t>
            </a:r>
          </a:p>
          <a:p>
            <a:pPr eaLnBrk="1" hangingPunct="1"/>
            <a:r>
              <a:rPr lang="pl-PL" altLang="pl-PL" sz="2400"/>
              <a:t>IEEE 802.11, IEEE 802.11b</a:t>
            </a:r>
          </a:p>
          <a:p>
            <a:pPr eaLnBrk="1" hangingPunct="1"/>
            <a:r>
              <a:rPr lang="pl-PL" altLang="pl-PL" sz="2400"/>
              <a:t>IEEE 802.15.4 ZigBee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235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Modulacja FHSS (1)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Zmienne częstotliwości w widmie rozproszonym FHSS </a:t>
            </a:r>
            <a:br>
              <a:rPr lang="pl-PL" altLang="pl-PL" sz="2400" dirty="0"/>
            </a:br>
            <a:r>
              <a:rPr lang="pl-PL" altLang="pl-PL" sz="2400" dirty="0"/>
              <a:t>(ang. </a:t>
            </a:r>
            <a:r>
              <a:rPr lang="en-US" altLang="pl-PL" sz="2400" i="1" dirty="0"/>
              <a:t>Frequency Hopping Spread Spectrum</a:t>
            </a:r>
            <a:r>
              <a:rPr lang="en-US" altLang="pl-PL" sz="2400" dirty="0"/>
              <a:t>)</a:t>
            </a:r>
            <a:r>
              <a:rPr lang="pl-PL" altLang="pl-PL" sz="2400" dirty="0"/>
              <a:t>. Pasmo dzielone jest na określoną liczbę kanałów. Nadajnik zmienia kanał zgodnie z sekwencją pseudolosową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36950"/>
            <a:ext cx="8637588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620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Modulacja FHSS (2)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Umożliwia redundancyjne pokrycie wielu punktów dostępu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Odporna na zakłócenia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endParaRPr lang="pl-PL" altLang="pl-PL" sz="2400"/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Interferencja na jednej częstotliwości powoduje powtórzenie transmisji pakietu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Wymaga synchronizacji odbiornika i nadajnika</a:t>
            </a:r>
          </a:p>
          <a:p>
            <a:pPr eaLnBrk="1" hangingPunct="1">
              <a:buSzPct val="150000"/>
              <a:buFontTx/>
              <a:buNone/>
            </a:pPr>
            <a:endParaRPr lang="pl-PL" altLang="pl-PL" sz="240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2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Modulacja FHSS (3)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 b="1"/>
              <a:t>Zastosowania:</a:t>
            </a:r>
          </a:p>
          <a:p>
            <a:pPr eaLnBrk="1" hangingPunct="1"/>
            <a:r>
              <a:rPr lang="pl-PL" altLang="pl-PL" sz="2400"/>
              <a:t>Bluetooth</a:t>
            </a:r>
          </a:p>
          <a:p>
            <a:pPr eaLnBrk="1" hangingPunct="1"/>
            <a:r>
              <a:rPr lang="pl-PL" altLang="pl-PL" sz="2400"/>
              <a:t>Systemy wojskowe</a:t>
            </a:r>
          </a:p>
          <a:p>
            <a:pPr eaLnBrk="1" hangingPunct="1"/>
            <a:r>
              <a:rPr lang="pl-PL" altLang="pl-PL" sz="2400"/>
              <a:t>Standard IEEE 802.11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17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Typy sieci radiowych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Przykładowe modulacje</a:t>
            </a:r>
          </a:p>
          <a:p>
            <a:pPr eaLnBrk="1" hangingPunct="1"/>
            <a:r>
              <a:rPr lang="pl-PL" altLang="pl-PL" sz="2400" b="1" dirty="0" err="1">
                <a:solidFill>
                  <a:schemeClr val="tx2"/>
                </a:solidFill>
              </a:rPr>
              <a:t>WiFi</a:t>
            </a:r>
            <a:endParaRPr lang="pl-PL" altLang="pl-PL" sz="2400" b="1" dirty="0">
              <a:solidFill>
                <a:schemeClr val="tx2"/>
              </a:solidFill>
            </a:endParaRP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standardy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Internet Rzeczy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45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WiFi i standard IEEE 802.11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Pod nazwą handlową </a:t>
            </a:r>
            <a:r>
              <a:rPr lang="pl-PL" altLang="pl-PL" sz="2400" b="1" dirty="0" err="1"/>
              <a:t>WiFi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Wireless </a:t>
            </a:r>
            <a:r>
              <a:rPr lang="pl-PL" altLang="pl-PL" sz="2400" i="1" dirty="0" err="1"/>
              <a:t>Fidelity</a:t>
            </a:r>
            <a:r>
              <a:rPr lang="pl-PL" altLang="pl-PL" sz="2400" dirty="0"/>
              <a:t>) kryje się standard IEEE 802.11</a:t>
            </a:r>
          </a:p>
          <a:p>
            <a:pPr eaLnBrk="1" hangingPunct="1"/>
            <a:r>
              <a:rPr lang="pl-PL" altLang="pl-PL" sz="2400" dirty="0"/>
              <a:t>Pierwsza wersja standardu IEEE 802.11 określany jest jako DFWMAC (ang. </a:t>
            </a:r>
            <a:r>
              <a:rPr lang="en-US" altLang="pl-PL" sz="2400" i="1" dirty="0"/>
              <a:t>Distributed Foundation Wireless MAC</a:t>
            </a:r>
            <a:r>
              <a:rPr lang="en-US" altLang="pl-PL" sz="2400" dirty="0"/>
              <a:t>) </a:t>
            </a:r>
            <a:r>
              <a:rPr lang="en-US" altLang="pl-PL" sz="2400" dirty="0" err="1"/>
              <a:t>i</a:t>
            </a:r>
            <a:r>
              <a:rPr lang="en-US" altLang="pl-PL" sz="2400" dirty="0"/>
              <a:t> </a:t>
            </a:r>
            <a:r>
              <a:rPr lang="en-US" altLang="pl-PL" sz="2400" dirty="0" err="1"/>
              <a:t>został</a:t>
            </a:r>
            <a:r>
              <a:rPr lang="en-US" altLang="pl-PL" sz="2400" dirty="0"/>
              <a:t> </a:t>
            </a:r>
            <a:r>
              <a:rPr lang="en-US" altLang="pl-PL" sz="2400" dirty="0" err="1"/>
              <a:t>zaakceptowany</a:t>
            </a:r>
            <a:r>
              <a:rPr lang="en-US" altLang="pl-PL" sz="2400" dirty="0"/>
              <a:t> </a:t>
            </a:r>
            <a:r>
              <a:rPr lang="pl-PL" altLang="pl-PL" sz="2400" dirty="0"/>
              <a:t>przez </a:t>
            </a:r>
            <a:r>
              <a:rPr lang="pl-PL" altLang="pl-PL" sz="2400" b="1" dirty="0"/>
              <a:t>IEEE </a:t>
            </a:r>
            <a:r>
              <a:rPr lang="en-US" altLang="pl-PL" sz="2400" b="1" dirty="0"/>
              <a:t>w 1997 </a:t>
            </a:r>
            <a:r>
              <a:rPr lang="en-US" altLang="pl-PL" sz="2400" b="1" dirty="0" err="1"/>
              <a:t>roku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Umożliwia budowę sieci </a:t>
            </a:r>
            <a:r>
              <a:rPr lang="pl-PL" altLang="pl-PL" sz="2400" b="1" dirty="0"/>
              <a:t>ad hoc</a:t>
            </a:r>
            <a:r>
              <a:rPr lang="pl-PL" altLang="pl-PL" sz="2400" dirty="0"/>
              <a:t> oraz </a:t>
            </a:r>
            <a:r>
              <a:rPr lang="pl-PL" altLang="pl-PL" sz="2400" b="1" dirty="0"/>
              <a:t>wielokomórkowych</a:t>
            </a:r>
            <a:r>
              <a:rPr lang="pl-PL" altLang="pl-PL" sz="2400" dirty="0"/>
              <a:t> </a:t>
            </a:r>
          </a:p>
          <a:p>
            <a:r>
              <a:rPr lang="pl-PL" altLang="pl-PL" sz="2400" dirty="0"/>
              <a:t>32 bajtowy identyfikator </a:t>
            </a:r>
            <a:r>
              <a:rPr lang="pl-PL" sz="2400" b="1" dirty="0"/>
              <a:t>SSID</a:t>
            </a:r>
            <a:r>
              <a:rPr lang="pl-PL" sz="2400" dirty="0"/>
              <a:t> (ang.</a:t>
            </a:r>
            <a:r>
              <a:rPr lang="en-US" sz="2400" dirty="0"/>
              <a:t> </a:t>
            </a:r>
            <a:r>
              <a:rPr lang="en-US" sz="2400" i="1" dirty="0"/>
              <a:t>Service Set Identifier</a:t>
            </a:r>
            <a:r>
              <a:rPr lang="en-US" sz="2400" dirty="0"/>
              <a:t>)</a:t>
            </a:r>
            <a:r>
              <a:rPr lang="pl-PL" sz="2400" dirty="0"/>
              <a:t> identyfikuje daną sieć </a:t>
            </a:r>
            <a:r>
              <a:rPr lang="pl-PL" sz="2400" dirty="0" err="1"/>
              <a:t>WiFi</a:t>
            </a:r>
            <a:r>
              <a:rPr lang="pl-PL" sz="2400" dirty="0"/>
              <a:t>, wszystkie urządzenia pracujące w danej sieci muszą używać tego samego SSID</a:t>
            </a: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91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Warstwa fizyczna IEEE 802.11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Sieć IEEE 802.11 wykorzystuje nie wymagający koncesji obszar </a:t>
            </a:r>
            <a:r>
              <a:rPr lang="pl-PL" altLang="pl-PL" sz="2400" b="1" dirty="0"/>
              <a:t>ISM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Industry</a:t>
            </a:r>
            <a:r>
              <a:rPr lang="pl-PL" altLang="pl-PL" sz="2400" i="1" dirty="0"/>
              <a:t>, Science, </a:t>
            </a:r>
            <a:r>
              <a:rPr lang="pl-PL" altLang="pl-PL" sz="2400" i="1" dirty="0" err="1"/>
              <a:t>Medicine</a:t>
            </a:r>
            <a:r>
              <a:rPr lang="pl-PL" altLang="pl-PL" sz="2400" dirty="0"/>
              <a:t>) w paśmie 2,4 GHz (od 2400 do 2485 MHz)</a:t>
            </a:r>
          </a:p>
          <a:p>
            <a:pPr eaLnBrk="1" hangingPunct="1"/>
            <a:r>
              <a:rPr lang="pl-PL" altLang="pl-PL" sz="2400" dirty="0"/>
              <a:t>Na wspólnej warstwie MAC bazują </a:t>
            </a:r>
            <a:r>
              <a:rPr lang="pl-PL" altLang="pl-PL" sz="2400" b="1" dirty="0"/>
              <a:t>trzy</a:t>
            </a:r>
            <a:r>
              <a:rPr lang="pl-PL" altLang="pl-PL" sz="2400" dirty="0"/>
              <a:t> różne </a:t>
            </a:r>
            <a:r>
              <a:rPr lang="pl-PL" altLang="pl-PL" sz="2400" b="1" dirty="0"/>
              <a:t>fizyczne</a:t>
            </a:r>
            <a:r>
              <a:rPr lang="pl-PL" altLang="pl-PL" sz="2400" dirty="0"/>
              <a:t> warianty warstwy fizycznej sieci (PHY)</a:t>
            </a:r>
          </a:p>
          <a:p>
            <a:pPr eaLnBrk="1" hangingPunct="1"/>
            <a:r>
              <a:rPr lang="pl-PL" altLang="pl-PL" sz="2400" dirty="0"/>
              <a:t>Sieć pracująca w </a:t>
            </a:r>
            <a:r>
              <a:rPr lang="pl-PL" altLang="pl-PL" sz="2400" b="1" dirty="0"/>
              <a:t>podczerwieni</a:t>
            </a:r>
            <a:r>
              <a:rPr lang="pl-PL" altLang="pl-PL" sz="2400" dirty="0"/>
              <a:t> korzysta z fal o długości od 850 do 950 nanometrów, maksymalny zasięg takiej instalacji nie przekroczy jednak kilkunastu metrów.</a:t>
            </a:r>
          </a:p>
          <a:p>
            <a:pPr eaLnBrk="1" hangingPunct="1"/>
            <a:r>
              <a:rPr lang="pl-PL" altLang="pl-PL" sz="2400" dirty="0"/>
              <a:t>Dwa pozostałe warianty warstwy fizycznej PHY wykorzystują technikę </a:t>
            </a:r>
            <a:r>
              <a:rPr lang="pl-PL" altLang="pl-PL" sz="2400" b="1" dirty="0"/>
              <a:t>rozpraszania widma</a:t>
            </a:r>
            <a:r>
              <a:rPr lang="pl-PL" altLang="pl-PL" sz="2400" dirty="0"/>
              <a:t>, która pozwala na rozdzielenie sygnału na szeroki zakres częstotliwości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82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Architektury sieci IEEE 802.11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IBSS</a:t>
            </a:r>
            <a:r>
              <a:rPr lang="pl-PL" altLang="pl-PL" sz="2400" dirty="0"/>
              <a:t> (ang. </a:t>
            </a:r>
            <a:r>
              <a:rPr lang="en-US" altLang="pl-PL" sz="2400" i="1" dirty="0"/>
              <a:t>Independent Basic Service Set</a:t>
            </a:r>
            <a:r>
              <a:rPr lang="en-US" altLang="pl-PL" sz="2400" dirty="0"/>
              <a:t>) </a:t>
            </a:r>
            <a:r>
              <a:rPr lang="en-US" altLang="pl-PL" sz="2400" dirty="0" err="1"/>
              <a:t>pracująca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trybie</a:t>
            </a:r>
            <a:r>
              <a:rPr lang="en-US" altLang="pl-PL" sz="2400" dirty="0"/>
              <a:t> </a:t>
            </a:r>
            <a:br>
              <a:rPr lang="pl-PL" altLang="pl-PL" sz="2400" dirty="0"/>
            </a:br>
            <a:r>
              <a:rPr lang="en-US" altLang="pl-PL" sz="2400" dirty="0"/>
              <a:t>ad-hoc</a:t>
            </a:r>
          </a:p>
          <a:p>
            <a:pPr eaLnBrk="1" hangingPunct="1"/>
            <a:r>
              <a:rPr lang="en-US" altLang="pl-PL" sz="2400" b="1" dirty="0"/>
              <a:t>BSS</a:t>
            </a:r>
            <a:r>
              <a:rPr lang="en-US" altLang="pl-PL" sz="2400" dirty="0"/>
              <a:t> (</a:t>
            </a:r>
            <a:r>
              <a:rPr lang="en-US" altLang="pl-PL" sz="2400" dirty="0" err="1"/>
              <a:t>ang.</a:t>
            </a:r>
            <a:r>
              <a:rPr lang="en-US" altLang="pl-PL" sz="2400" dirty="0"/>
              <a:t> </a:t>
            </a:r>
            <a:r>
              <a:rPr lang="pl-PL" altLang="pl-PL" sz="2400" i="1" dirty="0"/>
              <a:t>Basic Service Set</a:t>
            </a:r>
            <a:r>
              <a:rPr lang="pl-PL" altLang="pl-PL" sz="2400" dirty="0"/>
              <a:t>) pracująca w trybie infrastrukturalnym. W sieci oprócz grupy stacji bezprzewodowych musi się pojawić przynajmniej jeden komputer (punkt dostępowy) służący do komunikowania się z przewodową siecią</a:t>
            </a:r>
            <a:endParaRPr lang="en-US" altLang="pl-PL" sz="2400" dirty="0"/>
          </a:p>
          <a:p>
            <a:pPr eaLnBrk="1" hangingPunct="1"/>
            <a:r>
              <a:rPr lang="en-US" altLang="pl-PL" sz="2400" b="1" dirty="0"/>
              <a:t>ESS</a:t>
            </a:r>
            <a:r>
              <a:rPr lang="en-US" altLang="pl-PL" sz="2400" dirty="0"/>
              <a:t> (</a:t>
            </a:r>
            <a:r>
              <a:rPr lang="en-US" altLang="pl-PL" sz="2400" dirty="0" err="1"/>
              <a:t>ang.</a:t>
            </a:r>
            <a:r>
              <a:rPr lang="en-US" altLang="pl-PL" sz="2400" dirty="0"/>
              <a:t> </a:t>
            </a:r>
            <a:r>
              <a:rPr lang="en-US" altLang="pl-PL" sz="2400" i="1" dirty="0"/>
              <a:t>Extended Service Set</a:t>
            </a:r>
            <a:r>
              <a:rPr lang="en-US" altLang="pl-PL" sz="2400" dirty="0"/>
              <a:t>) </a:t>
            </a:r>
            <a:r>
              <a:rPr lang="pl-PL" altLang="pl-PL" sz="2400" dirty="0"/>
              <a:t>to zestaw dwóch lub więcej "komórek" BSS, tworzących pojedynczą sieć dzięki połączeniom kablowym lub bezprzewodowym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58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CSMA/CA (1)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 metodzie CSMA/CA (ang. </a:t>
            </a:r>
            <a:r>
              <a:rPr lang="pl-PL" altLang="pl-PL" sz="2400" i="1" dirty="0"/>
              <a:t>CSMA </a:t>
            </a:r>
            <a:r>
              <a:rPr lang="pl-PL" altLang="pl-PL" sz="2400" i="1" dirty="0" err="1"/>
              <a:t>Collision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Avoidance</a:t>
            </a:r>
            <a:r>
              <a:rPr lang="pl-PL" altLang="pl-PL" sz="2400" dirty="0"/>
              <a:t>) stacje </a:t>
            </a:r>
            <a:r>
              <a:rPr lang="pl-PL" altLang="pl-PL" sz="2400" b="1" dirty="0"/>
              <a:t>nie potrafią</a:t>
            </a:r>
            <a:r>
              <a:rPr lang="pl-PL" altLang="pl-PL" sz="2400" dirty="0"/>
              <a:t> </a:t>
            </a:r>
            <a:r>
              <a:rPr lang="pl-PL" altLang="pl-PL" sz="2400" b="1" dirty="0"/>
              <a:t>jednocześnie</a:t>
            </a:r>
            <a:r>
              <a:rPr lang="pl-PL" altLang="pl-PL" sz="2400" dirty="0"/>
              <a:t> nadawać i nasłuchiwać</a:t>
            </a:r>
          </a:p>
          <a:p>
            <a:pPr eaLnBrk="1" hangingPunct="1"/>
            <a:r>
              <a:rPr lang="pl-PL" altLang="pl-PL" sz="2400" dirty="0"/>
              <a:t>Metoda stosowana w sieciach </a:t>
            </a:r>
            <a:r>
              <a:rPr lang="pl-PL" altLang="pl-PL" sz="2400" b="1" dirty="0"/>
              <a:t>radiowych </a:t>
            </a:r>
            <a:r>
              <a:rPr lang="pl-PL" altLang="pl-PL" sz="2400" dirty="0"/>
              <a:t>np. IEEE 802.11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Jednoadresowe ramki musza być </a:t>
            </a:r>
            <a:r>
              <a:rPr lang="pl-PL" altLang="pl-PL" sz="2400" b="1" dirty="0"/>
              <a:t>potwierdzane</a:t>
            </a:r>
          </a:p>
          <a:p>
            <a:pPr eaLnBrk="1" hangingPunct="1"/>
            <a:r>
              <a:rPr lang="pl-PL" altLang="pl-PL" sz="2400" dirty="0"/>
              <a:t>Specjalne ramki sterujące </a:t>
            </a:r>
            <a:r>
              <a:rPr lang="pl-PL" altLang="pl-PL" sz="2400" b="1" dirty="0"/>
              <a:t>RTS</a:t>
            </a:r>
            <a:r>
              <a:rPr lang="pl-PL" altLang="pl-PL" sz="2400" dirty="0"/>
              <a:t> (ang. </a:t>
            </a:r>
            <a:r>
              <a:rPr lang="en-US" altLang="pl-PL" sz="2400" i="1" dirty="0"/>
              <a:t>Request To Send</a:t>
            </a:r>
            <a:r>
              <a:rPr lang="en-US" altLang="pl-PL" sz="2400" dirty="0"/>
              <a:t>) </a:t>
            </a:r>
            <a:r>
              <a:rPr lang="en-US" altLang="pl-PL" sz="2400" dirty="0" err="1"/>
              <a:t>oraz</a:t>
            </a:r>
            <a:br>
              <a:rPr lang="pl-PL" altLang="pl-PL" sz="2400" dirty="0"/>
            </a:br>
            <a:r>
              <a:rPr lang="en-US" altLang="pl-PL" sz="2400" dirty="0"/>
              <a:t> </a:t>
            </a:r>
            <a:r>
              <a:rPr lang="en-US" altLang="pl-PL" sz="2400" b="1" dirty="0"/>
              <a:t>CTS</a:t>
            </a:r>
            <a:r>
              <a:rPr lang="en-US" altLang="pl-PL" sz="2400" dirty="0"/>
              <a:t> (</a:t>
            </a:r>
            <a:r>
              <a:rPr lang="en-US" altLang="pl-PL" sz="2400" dirty="0" err="1"/>
              <a:t>ang.</a:t>
            </a:r>
            <a:r>
              <a:rPr lang="en-US" altLang="pl-PL" sz="2400" dirty="0"/>
              <a:t> </a:t>
            </a:r>
            <a:r>
              <a:rPr lang="pl-PL" altLang="pl-PL" sz="2400" i="1" dirty="0" err="1"/>
              <a:t>Clear</a:t>
            </a:r>
            <a:r>
              <a:rPr lang="pl-PL" altLang="pl-PL" sz="2400" i="1" dirty="0"/>
              <a:t> To </a:t>
            </a:r>
            <a:r>
              <a:rPr lang="pl-PL" altLang="pl-PL" sz="2400" i="1" dirty="0" err="1"/>
              <a:t>Send</a:t>
            </a:r>
            <a:r>
              <a:rPr lang="pl-PL" altLang="pl-PL" sz="2400" dirty="0"/>
              <a:t>) pozwalają na wstępną </a:t>
            </a:r>
            <a:r>
              <a:rPr lang="pl-PL" altLang="pl-PL" sz="2400"/>
              <a:t>rezerwację medium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Mechanizm RTS i CTS umożliwia rozwiązanie problemu </a:t>
            </a:r>
            <a:r>
              <a:rPr lang="pl-PL" altLang="pl-PL" sz="2400" b="1" dirty="0"/>
              <a:t>ukrytego węzła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44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CSMA/CA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4200"/>
            <a:ext cx="8229600" cy="4525963"/>
          </a:xfrm>
        </p:spPr>
        <p:txBody>
          <a:bodyPr/>
          <a:lstStyle/>
          <a:p>
            <a:pPr eaLnBrk="1" hangingPunct="1"/>
            <a:r>
              <a:rPr lang="pl-PL" altLang="pl-PL" sz="2800" dirty="0"/>
              <a:t>Mechanizm RTS/CTS</a:t>
            </a:r>
          </a:p>
        </p:txBody>
      </p:sp>
      <p:sp>
        <p:nvSpPr>
          <p:cNvPr id="30724" name="computr3"/>
          <p:cNvSpPr>
            <a:spLocks noChangeAspect="1" noEditPoints="1" noChangeArrowheads="1"/>
          </p:cNvSpPr>
          <p:nvPr/>
        </p:nvSpPr>
        <p:spPr bwMode="auto">
          <a:xfrm>
            <a:off x="1150938" y="3076575"/>
            <a:ext cx="1136650" cy="8509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783388" y="2792413"/>
            <a:ext cx="190341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800" b="1">
                <a:latin typeface="+mn-lt"/>
              </a:rPr>
              <a:t>NAV</a:t>
            </a:r>
          </a:p>
        </p:txBody>
      </p:sp>
      <p:sp>
        <p:nvSpPr>
          <p:cNvPr id="30726" name="computr3"/>
          <p:cNvSpPr>
            <a:spLocks noChangeAspect="1" noEditPoints="1" noChangeArrowheads="1"/>
          </p:cNvSpPr>
          <p:nvPr/>
        </p:nvSpPr>
        <p:spPr bwMode="auto">
          <a:xfrm>
            <a:off x="7080250" y="3387725"/>
            <a:ext cx="1136650" cy="8509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30727" name="computr3"/>
          <p:cNvSpPr>
            <a:spLocks noChangeAspect="1" noEditPoints="1" noChangeArrowheads="1"/>
          </p:cNvSpPr>
          <p:nvPr/>
        </p:nvSpPr>
        <p:spPr bwMode="auto">
          <a:xfrm>
            <a:off x="4200525" y="5375275"/>
            <a:ext cx="1136650" cy="8509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-828675" y="3654425"/>
            <a:ext cx="630237" cy="269875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CTS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-828675" y="2979738"/>
            <a:ext cx="630237" cy="269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RTS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-873125" y="2528888"/>
            <a:ext cx="630237" cy="269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RTS</a:t>
            </a:r>
          </a:p>
        </p:txBody>
      </p:sp>
      <p:sp>
        <p:nvSpPr>
          <p:cNvPr id="89099" name="computr3"/>
          <p:cNvSpPr>
            <a:spLocks noChangeAspect="1" noEditPoints="1" noChangeArrowheads="1"/>
          </p:cNvSpPr>
          <p:nvPr/>
        </p:nvSpPr>
        <p:spPr bwMode="auto">
          <a:xfrm>
            <a:off x="7092950" y="3384550"/>
            <a:ext cx="1136650" cy="8509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DDDDDD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-1412875" y="5454650"/>
            <a:ext cx="630237" cy="269875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ACK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-919163" y="4014788"/>
            <a:ext cx="630238" cy="269875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CTS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-1684338" y="4464050"/>
            <a:ext cx="1420813" cy="269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-1684338" y="4868863"/>
            <a:ext cx="1420813" cy="269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-1412875" y="5903913"/>
            <a:ext cx="630237" cy="269875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ACK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611188" y="2522538"/>
            <a:ext cx="190341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altLang="pl-PL" sz="2800" b="1">
                <a:latin typeface="+mn-lt"/>
              </a:rPr>
              <a:t>NAV</a:t>
            </a:r>
          </a:p>
        </p:txBody>
      </p:sp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-828675" y="3654425"/>
            <a:ext cx="630237" cy="269875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CTS</a:t>
            </a:r>
          </a:p>
        </p:txBody>
      </p:sp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-810765" y="2979738"/>
            <a:ext cx="630237" cy="269875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RTS</a:t>
            </a:r>
          </a:p>
        </p:txBody>
      </p: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-882773" y="2528888"/>
            <a:ext cx="630237" cy="269875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 dirty="0">
                <a:latin typeface="+mn-lt"/>
              </a:rPr>
              <a:t>RTS</a:t>
            </a:r>
          </a:p>
        </p:txBody>
      </p:sp>
      <p:sp>
        <p:nvSpPr>
          <p:cNvPr id="89109" name="computr3"/>
          <p:cNvSpPr>
            <a:spLocks noChangeAspect="1" noEditPoints="1" noChangeArrowheads="1"/>
          </p:cNvSpPr>
          <p:nvPr/>
        </p:nvSpPr>
        <p:spPr bwMode="auto">
          <a:xfrm>
            <a:off x="1150938" y="3068638"/>
            <a:ext cx="1136650" cy="8509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DDDDDD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-1412875" y="5454650"/>
            <a:ext cx="630237" cy="269875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ACK</a:t>
            </a: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-919163" y="4014788"/>
            <a:ext cx="630238" cy="269875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CTS</a:t>
            </a:r>
          </a:p>
        </p:txBody>
      </p:sp>
      <p:sp>
        <p:nvSpPr>
          <p:cNvPr id="89112" name="Rectangle 24"/>
          <p:cNvSpPr>
            <a:spLocks noChangeArrowheads="1"/>
          </p:cNvSpPr>
          <p:nvPr/>
        </p:nvSpPr>
        <p:spPr bwMode="auto">
          <a:xfrm>
            <a:off x="-1673349" y="4464050"/>
            <a:ext cx="1420813" cy="269875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DATA</a:t>
            </a:r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-1673349" y="4868863"/>
            <a:ext cx="1420813" cy="269875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DATA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-1412875" y="5903913"/>
            <a:ext cx="630237" cy="269875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ACK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351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073 0.38012 L 0.29028 0.11122 " pathEditMode="relative" ptsTypes="AA">
                                      <p:cBhvr>
                                        <p:cTn id="6" dur="20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559 0.44578 L 0.89063 0.176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3" y="-134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9028 0.01295 L 0.58073 0.28185 " pathEditMode="relative" ptsTypes="AA">
                                      <p:cBhvr>
                                        <p:cTn id="18" dur="2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0017 -0.03953 L 0.89566 -0.0395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74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107 0.16393 L 0.34062 -0.104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-134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63107 0.10497 L 0.93611 -0.16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3" y="-134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0" presetClass="pat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5417 -0.24924 L 0.64462 0.0196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4" y="134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5417 -0.31468 L 0.94966 -0.3146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74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073 0.38012 L 0.29028 0.11122 " pathEditMode="relative" ptsTypes="AA">
                                      <p:cBhvr>
                                        <p:cTn id="40" dur="20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8559 0.44578 L 0.89063 0.1768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3" y="-134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88577 0.01273 L 0.58073 0.2810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4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0017 -0.03981 L 0.89566 -0.03912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74" y="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5" presetID="0" presetClass="pat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63107 0.16393 L 0.34062 -0.1049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9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-134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63107 0.10486 L 0.93611 -0.1638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3" y="-1344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0" presetID="0" presetClass="pat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94966 -0.24977 L 0.64462 0.0196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47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5417 -0.31459 L 0.94966 -0.31459 " pathEditMode="relative" rAng="0" ptsTypes="AA">
                                      <p:cBhvr>
                                        <p:cTn id="63" dur="2000" spd="-100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74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89093" grpId="1" animBg="1"/>
      <p:bldP spid="89096" grpId="0" animBg="1"/>
      <p:bldP spid="89097" grpId="0" animBg="1"/>
      <p:bldP spid="89098" grpId="0" animBg="1"/>
      <p:bldP spid="89099" grpId="0" animBg="1"/>
      <p:bldP spid="89099" grpId="1" animBg="1"/>
      <p:bldP spid="89100" grpId="0" animBg="1"/>
      <p:bldP spid="89101" grpId="0" animBg="1"/>
      <p:bldP spid="89102" grpId="0" animBg="1"/>
      <p:bldP spid="89103" grpId="0" animBg="1"/>
      <p:bldP spid="89104" grpId="0" animBg="1"/>
      <p:bldP spid="89105" grpId="0" animBg="1"/>
      <p:bldP spid="89105" grpId="1" animBg="1"/>
      <p:bldP spid="89106" grpId="0" animBg="1"/>
      <p:bldP spid="89107" grpId="0" animBg="1"/>
      <p:bldP spid="89108" grpId="0" animBg="1"/>
      <p:bldP spid="89109" grpId="0" animBg="1"/>
      <p:bldP spid="89109" grpId="1" animBg="1"/>
      <p:bldP spid="89110" grpId="0" animBg="1"/>
      <p:bldP spid="89111" grpId="0" animBg="1"/>
      <p:bldP spid="89112" grpId="0" animBg="1"/>
      <p:bldP spid="89113" grpId="0" animBg="1"/>
      <p:bldP spid="891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Typy sieci radiowych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Przykładowe modulacje</a:t>
            </a:r>
          </a:p>
          <a:p>
            <a:pPr eaLnBrk="1" hangingPunct="1"/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standardy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Internet Rzeczy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072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Oval 27"/>
          <p:cNvSpPr>
            <a:spLocks noChangeArrowheads="1"/>
          </p:cNvSpPr>
          <p:nvPr/>
        </p:nvSpPr>
        <p:spPr bwMode="auto">
          <a:xfrm>
            <a:off x="-1620838" y="2924175"/>
            <a:ext cx="7993063" cy="540067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95260" name="Oval 28"/>
          <p:cNvSpPr>
            <a:spLocks noChangeArrowheads="1"/>
          </p:cNvSpPr>
          <p:nvPr/>
        </p:nvSpPr>
        <p:spPr bwMode="auto">
          <a:xfrm>
            <a:off x="971550" y="1457325"/>
            <a:ext cx="7993063" cy="540067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95261" name="Oval 29"/>
          <p:cNvSpPr>
            <a:spLocks noChangeArrowheads="1"/>
          </p:cNvSpPr>
          <p:nvPr/>
        </p:nvSpPr>
        <p:spPr bwMode="auto">
          <a:xfrm>
            <a:off x="2987675" y="0"/>
            <a:ext cx="7993063" cy="540067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CSMA/CA (3)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4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2400" dirty="0"/>
              <a:t>Ukryty węzeł</a:t>
            </a:r>
          </a:p>
        </p:txBody>
      </p:sp>
      <p:sp>
        <p:nvSpPr>
          <p:cNvPr id="31751" name="computr3"/>
          <p:cNvSpPr>
            <a:spLocks noChangeAspect="1" noEditPoints="1" noChangeArrowheads="1"/>
          </p:cNvSpPr>
          <p:nvPr/>
        </p:nvSpPr>
        <p:spPr bwMode="auto">
          <a:xfrm>
            <a:off x="4211638" y="3644900"/>
            <a:ext cx="1136650" cy="8509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31752" name="computr3"/>
          <p:cNvSpPr>
            <a:spLocks noChangeAspect="1" noEditPoints="1" noChangeArrowheads="1"/>
          </p:cNvSpPr>
          <p:nvPr/>
        </p:nvSpPr>
        <p:spPr bwMode="auto">
          <a:xfrm>
            <a:off x="6877050" y="2276475"/>
            <a:ext cx="1136650" cy="8509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31753" name="computr3"/>
          <p:cNvSpPr>
            <a:spLocks noChangeAspect="1" noEditPoints="1" noChangeArrowheads="1"/>
          </p:cNvSpPr>
          <p:nvPr/>
        </p:nvSpPr>
        <p:spPr bwMode="auto">
          <a:xfrm>
            <a:off x="1547813" y="5373688"/>
            <a:ext cx="1136650" cy="8509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pl-PL" sz="2000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-828675" y="3654425"/>
            <a:ext cx="630237" cy="269875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CTS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-828675" y="2979738"/>
            <a:ext cx="630237" cy="269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RTS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-919163" y="4014788"/>
            <a:ext cx="630238" cy="269875"/>
          </a:xfrm>
          <a:prstGeom prst="rect">
            <a:avLst/>
          </a:prstGeom>
          <a:solidFill>
            <a:srgbClr val="33333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CTS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469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74 0.35671 L 0.51667 0.171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92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42 0.0588 L 0.32673 0.2583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99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319 -0.04213 L 0.81805 -0.220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89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9" grpId="0" animBg="1"/>
      <p:bldP spid="95260" grpId="0" animBg="1"/>
      <p:bldP spid="95261" grpId="0" animBg="1"/>
      <p:bldP spid="95240" grpId="0" animBg="1"/>
      <p:bldP spid="95241" grpId="0" animBg="1"/>
      <p:bldP spid="952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CSMA/CA (4)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Metoda CSMA/CA stosująca ramki RTS/CTS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55588" y="2528888"/>
          <a:ext cx="863758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r:id="rId3" imgW="7208520" imgH="2688336" progId="CorelDRAW.Graphic.9">
                  <p:embed/>
                </p:oleObj>
              </mc:Choice>
              <mc:Fallback>
                <p:oleObj r:id="rId3" imgW="7208520" imgH="2688336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2528888"/>
                        <a:ext cx="8637587" cy="322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384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CSMA/CA (5)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Jeżeli w chwili nasłuchu kanał jest zajęty, stacja czeka na jej zakończenie, następnie po czasie </a:t>
            </a:r>
            <a:r>
              <a:rPr lang="pl-PL" altLang="pl-PL" sz="2400" b="1" dirty="0"/>
              <a:t>DIFS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Distributed </a:t>
            </a:r>
            <a:r>
              <a:rPr lang="en-US" altLang="pl-PL" sz="2400" i="1" dirty="0"/>
              <a:t>Inter-Frame Spac</a:t>
            </a:r>
            <a:r>
              <a:rPr lang="en-US" altLang="pl-PL" sz="2400" dirty="0"/>
              <a:t>e</a:t>
            </a:r>
            <a:r>
              <a:rPr lang="pl-PL" altLang="pl-PL" sz="2400" dirty="0"/>
              <a:t>) przechodzi do procedury </a:t>
            </a:r>
            <a:r>
              <a:rPr lang="pl-PL" altLang="pl-PL" sz="2400" b="1" dirty="0"/>
              <a:t>losowej</a:t>
            </a:r>
            <a:r>
              <a:rPr lang="pl-PL" altLang="pl-PL" sz="2400" dirty="0"/>
              <a:t> retransmisji </a:t>
            </a:r>
          </a:p>
          <a:p>
            <a:pPr eaLnBrk="1" hangingPunct="1"/>
            <a:r>
              <a:rPr lang="pl-PL" altLang="pl-PL" sz="2400" dirty="0"/>
              <a:t>Kolejne transmisje są oddzielone czasem </a:t>
            </a:r>
            <a:r>
              <a:rPr lang="pl-PL" altLang="pl-PL" sz="2400" b="1" dirty="0"/>
              <a:t>SIFS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Short</a:t>
            </a:r>
            <a:r>
              <a:rPr lang="pl-PL" altLang="pl-PL" sz="2400" i="1" dirty="0"/>
              <a:t> IFS</a:t>
            </a:r>
            <a:r>
              <a:rPr lang="en-US" altLang="pl-PL" sz="2400" dirty="0"/>
              <a:t>) 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Informacje zawarte w ramkach RTS oraz CTS powodują, że stacje nie biorące udział w transmisji pozostają przez pewien czas w stanie </a:t>
            </a:r>
            <a:r>
              <a:rPr lang="pl-PL" altLang="pl-PL" sz="2400" b="1" dirty="0"/>
              <a:t>NAV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Network </a:t>
            </a:r>
            <a:r>
              <a:rPr lang="pl-PL" altLang="pl-PL" sz="2400" i="1" dirty="0" err="1"/>
              <a:t>Alloction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Vector</a:t>
            </a:r>
            <a:r>
              <a:rPr lang="pl-PL" altLang="pl-PL" sz="2400" dirty="0"/>
              <a:t>)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CSMA/CA (6)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Metoda CSMA/CA bez ramek RTS/CTS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96863" y="2979738"/>
          <a:ext cx="8637587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r:id="rId3" imgW="7208520" imgH="2670048" progId="CorelDRAW.Graphic.9">
                  <p:embed/>
                </p:oleObj>
              </mc:Choice>
              <mc:Fallback>
                <p:oleObj r:id="rId3" imgW="7208520" imgH="2670048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979738"/>
                        <a:ext cx="8637587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276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CSMA/CA (7)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Wszystkie stacje są całkowicie równoprawne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Protokół jest prosty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Protokół traktuje kolizje jako normalne zdarzenia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Niektóre zakłócenia mogą być rozpoznane jako kolizje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D"/>
            </a:pPr>
            <a:endParaRPr lang="pl-PL" altLang="pl-PL" sz="240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Niedeterministyczny czas dostępu do łącza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Wraz ze wzrostem obciążenia sieci rośnie liczba kolizji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Wymagane potwierdzenia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Dodatkowe ramki RTS oraz CTS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Słabe wykorzystanie łącza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None/>
            </a:pPr>
            <a:endParaRPr lang="pl-PL" alt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265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99650F-C6D9-4167-BFE6-E1F1B49F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Ramka 802.11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49F996-28BA-4F10-B932-6B74BB60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b="1" dirty="0"/>
              <a:t>Ramka</a:t>
            </a:r>
            <a:r>
              <a:rPr lang="pl-PL" sz="2400" dirty="0"/>
              <a:t> stosowana w standardach </a:t>
            </a:r>
            <a:r>
              <a:rPr lang="pl-PL" sz="2400" dirty="0" err="1"/>
              <a:t>WiFi</a:t>
            </a:r>
            <a:r>
              <a:rPr lang="pl-PL" sz="2400" dirty="0"/>
              <a:t> IEEE </a:t>
            </a:r>
            <a:r>
              <a:rPr lang="pl-PL" sz="2400" b="1" dirty="0"/>
              <a:t>802.11 jest podobna do ramek Ethernet IEEE 802.3</a:t>
            </a:r>
            <a:r>
              <a:rPr lang="pl-PL" sz="2400" dirty="0"/>
              <a:t>, jednak zawiera </a:t>
            </a:r>
            <a:r>
              <a:rPr lang="pl-PL" sz="2400" b="1" dirty="0"/>
              <a:t>dodatkowe pole</a:t>
            </a:r>
            <a:r>
              <a:rPr lang="pl-PL" sz="2400" dirty="0"/>
              <a:t> wynikające z działania sieci </a:t>
            </a:r>
            <a:r>
              <a:rPr lang="pl-PL" sz="2400" dirty="0" err="1"/>
              <a:t>WiFi</a:t>
            </a:r>
            <a:r>
              <a:rPr lang="pl-PL" sz="2400" dirty="0"/>
              <a:t> (np. dodatkowe pola adresowe)</a:t>
            </a:r>
          </a:p>
          <a:p>
            <a:r>
              <a:rPr lang="pl-PL" altLang="pl-PL" sz="2400" dirty="0"/>
              <a:t>W standardach </a:t>
            </a:r>
            <a:r>
              <a:rPr lang="pl-PL" altLang="pl-PL" sz="2400" dirty="0" err="1"/>
              <a:t>WiFi</a:t>
            </a:r>
            <a:r>
              <a:rPr lang="pl-PL" altLang="pl-PL" sz="2400" dirty="0"/>
              <a:t> stosowany jest </a:t>
            </a:r>
            <a:r>
              <a:rPr lang="pl-PL" altLang="pl-PL" sz="2400" b="1" dirty="0"/>
              <a:t>format adresów MAC-48</a:t>
            </a:r>
            <a:r>
              <a:rPr lang="pl-PL" altLang="pl-PL" sz="2400" dirty="0"/>
              <a:t> opracowany przez IEEE (</a:t>
            </a:r>
            <a:r>
              <a:rPr lang="pl-PL" altLang="pl-PL" sz="2400" b="1" dirty="0"/>
              <a:t>ten sam co w Ethernet</a:t>
            </a:r>
            <a:r>
              <a:rPr lang="pl-PL" altLang="pl-PL" sz="2400" dirty="0"/>
              <a:t>)</a:t>
            </a:r>
          </a:p>
          <a:p>
            <a:r>
              <a:rPr lang="pl-PL" altLang="pl-PL" sz="2400" dirty="0"/>
              <a:t>Adres MAC-48 składa się z </a:t>
            </a:r>
            <a:r>
              <a:rPr lang="pl-PL" altLang="pl-PL" sz="2400" b="1" dirty="0"/>
              <a:t>48 bitów</a:t>
            </a:r>
            <a:r>
              <a:rPr lang="pl-PL" altLang="pl-PL" sz="2400" dirty="0"/>
              <a:t> i jest zapisywany </a:t>
            </a:r>
            <a:r>
              <a:rPr lang="pl-PL" altLang="pl-PL" sz="2400" b="1" dirty="0"/>
              <a:t>heksadecymalnie</a:t>
            </a:r>
            <a:r>
              <a:rPr lang="pl-PL" altLang="pl-PL" sz="2400" dirty="0"/>
              <a:t>, np. 02-0A-33-34-FF-56</a:t>
            </a:r>
          </a:p>
          <a:p>
            <a:r>
              <a:rPr lang="pl-PL" altLang="pl-PL" sz="2400" dirty="0"/>
              <a:t>Adres </a:t>
            </a:r>
            <a:r>
              <a:rPr lang="pl-PL" altLang="pl-PL" sz="2400" b="1" dirty="0"/>
              <a:t>rozgłoszeniowy</a:t>
            </a:r>
            <a:r>
              <a:rPr lang="pl-PL" altLang="pl-PL" sz="2400" dirty="0"/>
              <a:t> (broadcast) to FF-FF-FF-FF-FF-FF</a:t>
            </a:r>
          </a:p>
          <a:p>
            <a:r>
              <a:rPr lang="pl-PL" altLang="pl-PL" sz="2400" dirty="0"/>
              <a:t>Pierwsze 24 bity adresu MAC-48 nazywane są </a:t>
            </a:r>
            <a:r>
              <a:rPr lang="pl-PL" altLang="pl-PL" sz="2400" b="1" dirty="0"/>
              <a:t>kodem producenta OUI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Organizationally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Unique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Identifiers</a:t>
            </a:r>
            <a:r>
              <a:rPr lang="pl-PL" altLang="pl-PL" sz="2400" dirty="0"/>
              <a:t>) nadawane przez </a:t>
            </a:r>
            <a:r>
              <a:rPr lang="pl-PL" altLang="pl-PL" sz="2400" b="1" dirty="0"/>
              <a:t>IEEE </a:t>
            </a:r>
          </a:p>
          <a:p>
            <a:r>
              <a:rPr lang="pl-PL" altLang="pl-PL" sz="2400" b="1" dirty="0"/>
              <a:t>Kolejne </a:t>
            </a:r>
            <a:r>
              <a:rPr lang="pl-PL" altLang="pl-PL" sz="2400" dirty="0"/>
              <a:t>24 bity adresu producent przydziela podczas produkcji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E87DD5-CDE6-4B18-BD36-E52FA425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55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 802.11b (1)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pl-PL" sz="2400" b="1" dirty="0" err="1"/>
              <a:t>Pasmo</a:t>
            </a:r>
            <a:r>
              <a:rPr lang="en-US" altLang="pl-PL" sz="2400" dirty="0"/>
              <a:t> ISM 2</a:t>
            </a:r>
            <a:r>
              <a:rPr lang="pl-PL" altLang="pl-PL" sz="2400" dirty="0"/>
              <a:t>.</a:t>
            </a:r>
            <a:r>
              <a:rPr lang="en-US" altLang="pl-PL" sz="2400" dirty="0"/>
              <a:t>4 (2.4 - 2.483) GHz</a:t>
            </a:r>
            <a:r>
              <a:rPr lang="pl-PL" altLang="pl-PL" sz="2400" dirty="0"/>
              <a:t>,</a:t>
            </a:r>
            <a:r>
              <a:rPr lang="en-US" altLang="pl-PL" sz="2400" dirty="0"/>
              <a:t> </a:t>
            </a:r>
            <a:r>
              <a:rPr lang="pl-PL" altLang="pl-PL" sz="2400" dirty="0"/>
              <a:t>ogólnie akceptowane, ale z możliwością interferencji od innych urządzeń</a:t>
            </a:r>
            <a:endParaRPr lang="pl-PL" altLang="pl-PL" sz="2400" b="1" dirty="0"/>
          </a:p>
          <a:p>
            <a:pPr eaLnBrk="1" hangingPunct="1"/>
            <a:r>
              <a:rPr lang="pl-PL" altLang="pl-PL" sz="2400" b="1" dirty="0"/>
              <a:t>Przepustowość </a:t>
            </a:r>
            <a:r>
              <a:rPr lang="pl-PL" altLang="pl-PL" sz="2400" dirty="0"/>
              <a:t>maksymalna 11 </a:t>
            </a:r>
            <a:r>
              <a:rPr lang="pl-PL" altLang="pl-PL" sz="2400" dirty="0" err="1"/>
              <a:t>Mb</a:t>
            </a:r>
            <a:r>
              <a:rPr lang="pl-PL" altLang="pl-PL" sz="2400" dirty="0"/>
              <a:t>/s, maleje ze wzrostem odległości</a:t>
            </a:r>
          </a:p>
          <a:p>
            <a:pPr eaLnBrk="1" hangingPunct="1"/>
            <a:r>
              <a:rPr lang="pl-PL" altLang="pl-PL" sz="2400" dirty="0"/>
              <a:t>Stosunkowo mały </a:t>
            </a:r>
            <a:r>
              <a:rPr lang="pl-PL" altLang="pl-PL" sz="2400" b="1" dirty="0"/>
              <a:t>pobór mocy</a:t>
            </a:r>
            <a:r>
              <a:rPr lang="pl-PL" altLang="pl-PL" sz="2400" dirty="0"/>
              <a:t>, gdyż zastosowano mniej energochłonną metodę CCK (ang. </a:t>
            </a:r>
            <a:r>
              <a:rPr lang="en-US" altLang="pl-PL" sz="2400" i="1" dirty="0"/>
              <a:t>Complimentary Code Keying</a:t>
            </a:r>
            <a:r>
              <a:rPr lang="en-US" altLang="pl-PL" sz="2400" dirty="0"/>
              <a:t>)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Stosunkowo duży </a:t>
            </a:r>
            <a:r>
              <a:rPr lang="pl-PL" altLang="pl-PL" sz="2400" b="1" dirty="0"/>
              <a:t>zasięg</a:t>
            </a:r>
            <a:r>
              <a:rPr lang="pl-PL" altLang="pl-PL" sz="2400" dirty="0"/>
              <a:t>, gdyż sygnały o niższe częstotliwości mają większy zasięg i cechują się mocniejszym współczynnikiem penetracji niż sygnały nadawane na wyższych częstotliwościach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9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 802.11b (2)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Oferuje 3 nie zachodzących na siebie </a:t>
            </a:r>
            <a:r>
              <a:rPr lang="pl-PL" altLang="pl-PL" sz="2400" b="1"/>
              <a:t>kanały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262188"/>
            <a:ext cx="8223250" cy="433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0514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 802.11b (3)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52736"/>
          </a:xfrm>
        </p:spPr>
        <p:txBody>
          <a:bodyPr>
            <a:normAutofit/>
          </a:bodyPr>
          <a:lstStyle/>
          <a:p>
            <a:pPr eaLnBrk="1" hangingPunct="1"/>
            <a:r>
              <a:rPr lang="pl-PL" altLang="pl-PL" sz="2400" dirty="0"/>
              <a:t>Zasięg i przepustowość są </a:t>
            </a:r>
            <a:r>
              <a:rPr lang="pl-PL" altLang="pl-PL" sz="2400" b="1" dirty="0"/>
              <a:t>przeciwstawnymi</a:t>
            </a:r>
            <a:r>
              <a:rPr lang="pl-PL" altLang="pl-PL" sz="2400" dirty="0"/>
              <a:t> kryteriami</a:t>
            </a:r>
          </a:p>
          <a:p>
            <a:pPr eaLnBrk="1" hangingPunct="1"/>
            <a:r>
              <a:rPr lang="pl-PL" altLang="pl-PL" sz="2400" b="1" dirty="0"/>
              <a:t>Przykładowe </a:t>
            </a:r>
            <a:r>
              <a:rPr lang="pl-PL" altLang="pl-PL" sz="2400" dirty="0"/>
              <a:t>dane dla karty bezprzewodowej</a:t>
            </a:r>
          </a:p>
          <a:p>
            <a:pPr eaLnBrk="1" hangingPunct="1"/>
            <a:endParaRPr lang="pl-PL" altLang="pl-PL" sz="2400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170238"/>
            <a:ext cx="8231187" cy="313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47675" y="2944813"/>
            <a:ext cx="7292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93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 802.11g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l-PL" sz="2400" b="1" dirty="0" err="1"/>
              <a:t>Pasmo</a:t>
            </a:r>
            <a:r>
              <a:rPr lang="en-US" altLang="pl-PL" sz="2400" dirty="0"/>
              <a:t> ISM 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Norma IEEE 802.11g jest uważana za następcę popularnego standardu 802.11b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Oferuje 3 nie zachodzących na siebie </a:t>
            </a:r>
            <a:r>
              <a:rPr lang="pl-PL" altLang="pl-PL" sz="2400" b="1" dirty="0"/>
              <a:t>kanały</a:t>
            </a:r>
          </a:p>
          <a:p>
            <a:pPr eaLnBrk="1" hangingPunct="1"/>
            <a:r>
              <a:rPr lang="pl-PL" altLang="pl-PL" sz="2400" b="1" dirty="0"/>
              <a:t>Przepustowość </a:t>
            </a:r>
            <a:r>
              <a:rPr lang="pl-PL" altLang="pl-PL" sz="2400" dirty="0"/>
              <a:t>maksymalna 54 </a:t>
            </a:r>
            <a:r>
              <a:rPr lang="pl-PL" altLang="pl-PL" sz="2400" dirty="0" err="1"/>
              <a:t>Mb</a:t>
            </a:r>
            <a:r>
              <a:rPr lang="pl-PL" altLang="pl-PL" sz="2400" dirty="0"/>
              <a:t>/s, ale przepustowość szybko maleje w miarę oddalania się od punktu dostępowego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Stosunkowo duży </a:t>
            </a:r>
            <a:r>
              <a:rPr lang="pl-PL" altLang="pl-PL" sz="2400" b="1" dirty="0"/>
              <a:t>pobór mocy</a:t>
            </a:r>
            <a:r>
              <a:rPr lang="pl-PL" altLang="pl-PL" sz="2400" dirty="0"/>
              <a:t> wynikający ze stosowania modulacji OFDM (ang. </a:t>
            </a:r>
            <a:r>
              <a:rPr lang="en-US" altLang="pl-PL" sz="2400" i="1" dirty="0"/>
              <a:t>Orthogonal Frequency Division Multiplexing</a:t>
            </a:r>
            <a:r>
              <a:rPr lang="en-US" altLang="pl-PL" sz="2400" dirty="0"/>
              <a:t>)</a:t>
            </a:r>
            <a:endParaRPr lang="pl-PL" altLang="pl-PL" sz="2400" b="1" dirty="0"/>
          </a:p>
          <a:p>
            <a:pPr eaLnBrk="1" hangingPunct="1"/>
            <a:r>
              <a:rPr lang="pl-PL" altLang="pl-PL" sz="2400" b="1" dirty="0"/>
              <a:t>Zasięg</a:t>
            </a:r>
            <a:r>
              <a:rPr lang="pl-PL" altLang="pl-PL" sz="2400" dirty="0"/>
              <a:t> podobny do IEEE 802.11b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Wprowadzenie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/>
              <a:t>Komputerowe sieci radiowe oraz satelitarne dzięki specyficznym cechom wynikającym z własności stosowanego kanału stanowią </a:t>
            </a:r>
            <a:r>
              <a:rPr lang="pl-PL" altLang="pl-PL" sz="2400" b="1"/>
              <a:t>alternatywę </a:t>
            </a:r>
            <a:r>
              <a:rPr lang="pl-PL" altLang="pl-PL" sz="2400"/>
              <a:t>dla istniejących sieci przewodowych </a:t>
            </a:r>
          </a:p>
          <a:p>
            <a:pPr eaLnBrk="1" hangingPunct="1"/>
            <a:r>
              <a:rPr lang="pl-PL" altLang="pl-PL" sz="2400" dirty="0"/>
              <a:t>Stosuje się je zazwyczaj gdy budowa sieci przewodowych </a:t>
            </a:r>
            <a:r>
              <a:rPr lang="pl-PL" altLang="pl-PL" sz="2400" b="1" dirty="0"/>
              <a:t>nie jest możliwa</a:t>
            </a:r>
            <a:r>
              <a:rPr lang="pl-PL" altLang="pl-PL" sz="2400" dirty="0"/>
              <a:t> lub nie jest </a:t>
            </a:r>
            <a:r>
              <a:rPr lang="pl-PL" altLang="pl-PL" sz="2400" b="1" dirty="0"/>
              <a:t>ekonomiczna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Dzięki stałemu rozwojowi radiowych sieci LAN, poprawie jakości usług i wzrostowi przepustowości zyskują one coraz większą </a:t>
            </a:r>
            <a:r>
              <a:rPr lang="pl-PL" altLang="pl-PL" sz="2400" b="1" dirty="0"/>
              <a:t>popularność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820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 802.11a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Pasmo</a:t>
            </a:r>
            <a:r>
              <a:rPr lang="pl-PL" altLang="pl-PL" sz="2400" dirty="0"/>
              <a:t> UNII (ang. </a:t>
            </a:r>
            <a:r>
              <a:rPr lang="pl-PL" altLang="pl-PL" sz="2400" i="1" dirty="0" err="1"/>
              <a:t>Unlicensed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National</a:t>
            </a:r>
            <a:r>
              <a:rPr lang="pl-PL" altLang="pl-PL" sz="2400" i="1" dirty="0"/>
              <a:t> Information </a:t>
            </a:r>
            <a:r>
              <a:rPr lang="pl-PL" altLang="pl-PL" sz="2400" i="1" dirty="0" err="1"/>
              <a:t>Infrastucture</a:t>
            </a:r>
            <a:r>
              <a:rPr lang="pl-PL" altLang="pl-PL" sz="2400" dirty="0"/>
              <a:t>), o częstotliwość 5,2 GHz, na której działa 802.11a, jest stosunkowo słabo wykorzystana w porównaniu do pasma 2,4 GHz</a:t>
            </a:r>
            <a:endParaRPr lang="pl-PL" altLang="pl-PL" sz="2400" b="1" dirty="0"/>
          </a:p>
          <a:p>
            <a:pPr eaLnBrk="1" hangingPunct="1"/>
            <a:r>
              <a:rPr lang="pl-PL" altLang="pl-PL" sz="2400" b="1" dirty="0"/>
              <a:t>Przepustowość </a:t>
            </a:r>
            <a:r>
              <a:rPr lang="pl-PL" altLang="pl-PL" sz="2400" dirty="0"/>
              <a:t>maksymalna 54 </a:t>
            </a:r>
            <a:r>
              <a:rPr lang="pl-PL" altLang="pl-PL" sz="2400" dirty="0" err="1"/>
              <a:t>Mb</a:t>
            </a:r>
            <a:r>
              <a:rPr lang="pl-PL" altLang="pl-PL" sz="2400" dirty="0"/>
              <a:t>/s, ale bardzo spada, jeśli oddalimy się od punktu dostępowego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Technologia oferuje 8 nie zachodzących na siebie </a:t>
            </a:r>
            <a:r>
              <a:rPr lang="pl-PL" altLang="pl-PL" sz="2400" b="1" dirty="0"/>
              <a:t>kanały</a:t>
            </a:r>
            <a:r>
              <a:rPr lang="pl-PL" altLang="pl-PL" sz="2400" dirty="0"/>
              <a:t> o szerokości 20 MHz</a:t>
            </a:r>
          </a:p>
          <a:p>
            <a:pPr eaLnBrk="1" hangingPunct="1"/>
            <a:r>
              <a:rPr lang="pl-PL" altLang="pl-PL" sz="2400" dirty="0"/>
              <a:t>Pobór mocy stosunkowy duży</a:t>
            </a:r>
          </a:p>
          <a:p>
            <a:pPr eaLnBrk="1" hangingPunct="1"/>
            <a:r>
              <a:rPr lang="pl-PL" altLang="pl-PL" sz="2400" b="1" dirty="0"/>
              <a:t>Zasięg</a:t>
            </a:r>
            <a:r>
              <a:rPr lang="pl-PL" altLang="pl-PL" sz="2400" dirty="0"/>
              <a:t> ograniczony z powodu wyższej częstotliwości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060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 802.11n (1)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Wykorzystuje </a:t>
            </a:r>
            <a:r>
              <a:rPr lang="pl-PL" altLang="pl-PL" sz="2400" b="1" dirty="0"/>
              <a:t>pasmo</a:t>
            </a:r>
            <a:r>
              <a:rPr lang="pl-PL" altLang="pl-PL" sz="2400" dirty="0"/>
              <a:t> 2,4 GHz oraz 5 GHz</a:t>
            </a:r>
          </a:p>
          <a:p>
            <a:pPr eaLnBrk="1" hangingPunct="1"/>
            <a:r>
              <a:rPr lang="pl-PL" altLang="pl-PL" sz="2400" dirty="0"/>
              <a:t>Standard przyjęty w 2009 roku</a:t>
            </a:r>
          </a:p>
          <a:p>
            <a:pPr eaLnBrk="1" hangingPunct="1"/>
            <a:r>
              <a:rPr lang="pl-PL" altLang="pl-PL" sz="2400" dirty="0"/>
              <a:t>802.11n to zbiór kilkudziesięciu efektywnych technologii, które zapewniają </a:t>
            </a:r>
            <a:r>
              <a:rPr lang="pl-PL" altLang="pl-PL" sz="2400" b="1" dirty="0"/>
              <a:t>wzrost przepustowości</a:t>
            </a:r>
            <a:r>
              <a:rPr lang="pl-PL" altLang="pl-PL" sz="2400" dirty="0"/>
              <a:t> sieci, lepsze pokrycie terenu zasięgiem sieci, poprawę jakości transmisji, oraz poprawę bezpieczeństwa sieci bezprzewodowej</a:t>
            </a:r>
          </a:p>
          <a:p>
            <a:pPr eaLnBrk="1" hangingPunct="1"/>
            <a:r>
              <a:rPr lang="pl-PL" altLang="pl-PL" sz="2400" dirty="0"/>
              <a:t>Technika transmisji oparta jest na technologii</a:t>
            </a:r>
            <a:r>
              <a:rPr lang="pl-PL" altLang="pl-PL" sz="2400" b="1" dirty="0"/>
              <a:t> MIMO </a:t>
            </a:r>
            <a:r>
              <a:rPr lang="pl-PL" altLang="pl-PL" sz="2400" dirty="0"/>
              <a:t>(ang. </a:t>
            </a:r>
            <a:r>
              <a:rPr lang="pl-PL" altLang="pl-PL" sz="2400" i="1" dirty="0" err="1"/>
              <a:t>Multiple</a:t>
            </a:r>
            <a:r>
              <a:rPr lang="pl-PL" altLang="pl-PL" sz="2400" i="1" dirty="0"/>
              <a:t> Input </a:t>
            </a:r>
            <a:r>
              <a:rPr lang="pl-PL" altLang="pl-PL" sz="2400" i="1" dirty="0" err="1"/>
              <a:t>Multiple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Output</a:t>
            </a:r>
            <a:r>
              <a:rPr lang="pl-PL" altLang="pl-PL" sz="2400" dirty="0"/>
              <a:t>) oraz Smart </a:t>
            </a:r>
            <a:r>
              <a:rPr lang="pl-PL" altLang="pl-PL" sz="2400" dirty="0" err="1"/>
              <a:t>Antenna</a:t>
            </a: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33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 802.11n 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Techniki </a:t>
            </a:r>
            <a:r>
              <a:rPr lang="pl-PL" altLang="pl-PL" sz="2400" b="1"/>
              <a:t>modulacji</a:t>
            </a:r>
            <a:r>
              <a:rPr lang="pl-PL" altLang="pl-PL" sz="2400"/>
              <a:t> BPSK, QPSK oraz ortogonalnej modulacji częstotliwości OFDM  pozwalają na uzyskanie, w kanale transmisyjnym poszerzonym do 40 MHz, przepustowości pojedynczego strumienia do 150 Mb/s </a:t>
            </a:r>
          </a:p>
          <a:p>
            <a:pPr eaLnBrk="1" hangingPunct="1"/>
            <a:r>
              <a:rPr lang="pl-PL" altLang="pl-PL" sz="2400"/>
              <a:t>Równoległa i równoczesna transmisja dwóch strumieni zapewnia przepustowość do </a:t>
            </a:r>
            <a:r>
              <a:rPr lang="pl-PL" altLang="pl-PL" sz="2400" b="1"/>
              <a:t>300 Mb/s</a:t>
            </a:r>
            <a:r>
              <a:rPr lang="pl-PL" altLang="pl-PL" sz="2400"/>
              <a:t> </a:t>
            </a:r>
          </a:p>
          <a:p>
            <a:pPr eaLnBrk="1" hangingPunct="1"/>
            <a:r>
              <a:rPr lang="pl-PL" altLang="pl-PL" sz="2400"/>
              <a:t>Standard 802.11n przewiduje równoległą i równoczesną transmisję 4 strumieni, co ma zapewnić przepustowość do </a:t>
            </a:r>
            <a:r>
              <a:rPr lang="pl-PL" altLang="pl-PL" sz="2400" b="1"/>
              <a:t>600 Mb/s</a:t>
            </a:r>
          </a:p>
          <a:p>
            <a:pPr eaLnBrk="1" hangingPunct="1"/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7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Standard 802.11ac (1)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Wykorzystuje </a:t>
            </a:r>
            <a:r>
              <a:rPr lang="pl-PL" altLang="pl-PL" sz="2400" b="1" dirty="0"/>
              <a:t>pasmo</a:t>
            </a:r>
            <a:r>
              <a:rPr lang="pl-PL" altLang="pl-PL" sz="2400" dirty="0"/>
              <a:t> 5 </a:t>
            </a:r>
            <a:r>
              <a:rPr lang="pl-PL" altLang="pl-PL" sz="2400" dirty="0" err="1"/>
              <a:t>GHz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Standard przyjęty w 2013 roku</a:t>
            </a:r>
          </a:p>
          <a:p>
            <a:pPr eaLnBrk="1" hangingPunct="1"/>
            <a:r>
              <a:rPr lang="pl-PL" altLang="pl-PL" sz="2400" dirty="0"/>
              <a:t>Technika transmisji oparta jest na technologii</a:t>
            </a:r>
            <a:r>
              <a:rPr lang="pl-PL" altLang="pl-PL" sz="2400" b="1" dirty="0"/>
              <a:t> MIMO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Można wykorzystać do </a:t>
            </a:r>
            <a:r>
              <a:rPr lang="pl-PL" altLang="pl-PL" sz="2400" b="1" dirty="0"/>
              <a:t>8 anten</a:t>
            </a:r>
            <a:r>
              <a:rPr lang="pl-PL" altLang="pl-PL" sz="2400" dirty="0"/>
              <a:t> w technologii MIMO</a:t>
            </a:r>
          </a:p>
          <a:p>
            <a:pPr eaLnBrk="1" hangingPunct="1"/>
            <a:r>
              <a:rPr lang="pl-PL" altLang="pl-PL" sz="2400" dirty="0"/>
              <a:t>Szerokość jednego kanału </a:t>
            </a:r>
            <a:r>
              <a:rPr lang="pl-PL" altLang="pl-PL" sz="2400" b="1" dirty="0"/>
              <a:t>80 MHz </a:t>
            </a:r>
            <a:r>
              <a:rPr lang="pl-PL" altLang="pl-PL" sz="2400" dirty="0"/>
              <a:t>lub </a:t>
            </a:r>
            <a:r>
              <a:rPr lang="pl-PL" altLang="pl-PL" sz="2400" b="1" dirty="0"/>
              <a:t>160 MHz</a:t>
            </a:r>
          </a:p>
          <a:p>
            <a:pPr eaLnBrk="1" hangingPunct="1"/>
            <a:r>
              <a:rPr lang="pl-PL" altLang="pl-PL" sz="2400" dirty="0"/>
              <a:t>Przepustowość maksymalna od </a:t>
            </a:r>
            <a:r>
              <a:rPr lang="pl-PL" altLang="pl-PL" sz="2400" b="1" dirty="0"/>
              <a:t>433 </a:t>
            </a:r>
            <a:r>
              <a:rPr lang="pl-PL" altLang="pl-PL" sz="2400" b="1" dirty="0" err="1"/>
              <a:t>Mb</a:t>
            </a:r>
            <a:r>
              <a:rPr lang="pl-PL" altLang="pl-PL" sz="2400" b="1" dirty="0"/>
              <a:t>/s</a:t>
            </a:r>
            <a:r>
              <a:rPr lang="pl-PL" altLang="pl-PL" sz="2400" dirty="0"/>
              <a:t> (kanał 80 MHz, </a:t>
            </a:r>
            <a:br>
              <a:rPr lang="pl-PL" altLang="pl-PL" sz="2400" dirty="0"/>
            </a:br>
            <a:r>
              <a:rPr lang="pl-PL" altLang="pl-PL" sz="2400" dirty="0"/>
              <a:t>1 antena) do </a:t>
            </a:r>
            <a:r>
              <a:rPr lang="pl-PL" altLang="pl-PL" sz="2400" b="1" dirty="0"/>
              <a:t>6.93Gb/s</a:t>
            </a:r>
            <a:r>
              <a:rPr lang="pl-PL" altLang="pl-PL" sz="2400" dirty="0"/>
              <a:t> (kanał 160 MHz, 8 anten)</a:t>
            </a:r>
          </a:p>
          <a:p>
            <a:pPr eaLnBrk="1" hangingPunct="1"/>
            <a:r>
              <a:rPr lang="pl-PL" altLang="pl-PL" sz="2400" dirty="0"/>
              <a:t>Stosowanie zaawansowanej modulacji 256-QAM</a:t>
            </a:r>
          </a:p>
          <a:p>
            <a:pPr eaLnBrk="1" hangingPunct="1"/>
            <a:r>
              <a:rPr lang="pl-PL" altLang="pl-PL" sz="2400" dirty="0"/>
              <a:t>Stosunkowo </a:t>
            </a:r>
            <a:r>
              <a:rPr lang="pl-PL" altLang="pl-PL" sz="2400" b="1" dirty="0"/>
              <a:t>mały zasięg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8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Standard 802.11ac (2)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401121"/>
              </p:ext>
            </p:extLst>
          </p:nvPr>
        </p:nvGraphicFramePr>
        <p:xfrm>
          <a:off x="457200" y="1700799"/>
          <a:ext cx="8229600" cy="48965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804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Modulacja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 err="1">
                          <a:effectLst/>
                        </a:rPr>
                        <a:t>Coding</a:t>
                      </a:r>
                      <a:br>
                        <a:rPr lang="pl-PL" sz="1800" dirty="0">
                          <a:effectLst/>
                        </a:rPr>
                      </a:br>
                      <a:r>
                        <a:rPr lang="pl-PL" sz="1800" dirty="0" err="1">
                          <a:effectLst/>
                        </a:rPr>
                        <a:t>rate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Kanał 20 MHz 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Kanał 80 MHz 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Kanał 160 MHz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800 ns GI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400 </a:t>
                      </a:r>
                      <a:r>
                        <a:rPr lang="pl-PL" sz="1800" dirty="0" err="1">
                          <a:effectLst/>
                        </a:rPr>
                        <a:t>ns</a:t>
                      </a:r>
                      <a:r>
                        <a:rPr lang="pl-PL" sz="1800" dirty="0">
                          <a:effectLst/>
                        </a:rPr>
                        <a:t> GI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800 ns GI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400 ns GI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800 ns GI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400 ns GI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BPSK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1/2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6.5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7.2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29.3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32.5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58.5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65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QPSK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1/2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13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14.4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58.5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65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117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130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QPSK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3/4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19.5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21.7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87.8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97.5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175.5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195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16-QAM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1/2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26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28.9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117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130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234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260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16-QAM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3/4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39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43.3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175.5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195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351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390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64-QAM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2/3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52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57.8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234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260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468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520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64-QAM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3/4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58.5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65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263.3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292.5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526.5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585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64-QAM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5/6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65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72.2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292.5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325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585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650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256-QAM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3/4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78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86.7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351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390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702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780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256-QAM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5/6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N/A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N/A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390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433.3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>
                          <a:effectLst/>
                        </a:rPr>
                        <a:t>780</a:t>
                      </a:r>
                      <a:endParaRPr lang="pl-PL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866.7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3524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D4C23-27BA-4674-8986-E7E5AE4B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Standardy </a:t>
            </a:r>
            <a:r>
              <a:rPr lang="pl-PL" dirty="0" err="1"/>
              <a:t>WiFi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4556A0A2-0C1A-4857-8116-2B4DFA18A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878625"/>
              </p:ext>
            </p:extLst>
          </p:nvPr>
        </p:nvGraphicFramePr>
        <p:xfrm>
          <a:off x="457200" y="1484784"/>
          <a:ext cx="8229601" cy="50636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75708">
                  <a:extLst>
                    <a:ext uri="{9D8B030D-6E8A-4147-A177-3AD203B41FA5}">
                      <a16:colId xmlns:a16="http://schemas.microsoft.com/office/drawing/2014/main" val="1200768498"/>
                    </a:ext>
                  </a:extLst>
                </a:gridCol>
                <a:gridCol w="1427843">
                  <a:extLst>
                    <a:ext uri="{9D8B030D-6E8A-4147-A177-3AD203B41FA5}">
                      <a16:colId xmlns:a16="http://schemas.microsoft.com/office/drawing/2014/main" val="4215036752"/>
                    </a:ext>
                  </a:extLst>
                </a:gridCol>
                <a:gridCol w="1996622">
                  <a:extLst>
                    <a:ext uri="{9D8B030D-6E8A-4147-A177-3AD203B41FA5}">
                      <a16:colId xmlns:a16="http://schemas.microsoft.com/office/drawing/2014/main" val="2027091477"/>
                    </a:ext>
                  </a:extLst>
                </a:gridCol>
                <a:gridCol w="1408792">
                  <a:extLst>
                    <a:ext uri="{9D8B030D-6E8A-4147-A177-3AD203B41FA5}">
                      <a16:colId xmlns:a16="http://schemas.microsoft.com/office/drawing/2014/main" val="309047562"/>
                    </a:ext>
                  </a:extLst>
                </a:gridCol>
                <a:gridCol w="1820636">
                  <a:extLst>
                    <a:ext uri="{9D8B030D-6E8A-4147-A177-3AD203B41FA5}">
                      <a16:colId xmlns:a16="http://schemas.microsoft.com/office/drawing/2014/main" val="424609178"/>
                    </a:ext>
                  </a:extLst>
                </a:gridCol>
              </a:tblGrid>
              <a:tr h="8689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Generacja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Standard IEEE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Maksymalna przepustowość (Mbit/s)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Data przyjęcia standardu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Częstotliwość radiowa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3487520051"/>
                  </a:ext>
                </a:extLst>
              </a:tr>
              <a:tr h="4735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>
                          <a:effectLst/>
                        </a:rPr>
                        <a:t>Wi‑Fi 7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>
                          <a:effectLst/>
                        </a:rPr>
                        <a:t>802.11be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1376–46120</a:t>
                      </a: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2.4, 5, 6</a:t>
                      </a: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752046626"/>
                  </a:ext>
                </a:extLst>
              </a:tr>
              <a:tr h="4735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Wi‑Fi 6E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802.11ax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574–9608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2020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6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415364527"/>
                  </a:ext>
                </a:extLst>
              </a:tr>
              <a:tr h="4735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Wi‑Fi 6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802.11ax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574–9608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2019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2.4, 5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2031696944"/>
                  </a:ext>
                </a:extLst>
              </a:tr>
              <a:tr h="4735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Wi‑Fi 5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802.11ac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433–6933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2014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5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4092089029"/>
                  </a:ext>
                </a:extLst>
              </a:tr>
              <a:tr h="2809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Wi‑Fi 4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802.11n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72-600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2008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2.4, 5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710069146"/>
                  </a:ext>
                </a:extLst>
              </a:tr>
              <a:tr h="4735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(Wi-Fi 3)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802.11g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6-54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2003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2.4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1155249550"/>
                  </a:ext>
                </a:extLst>
              </a:tr>
              <a:tr h="4735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(Wi-Fi 2)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802.11a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6-54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1999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5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4001058029"/>
                  </a:ext>
                </a:extLst>
              </a:tr>
              <a:tr h="4735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(Wi-Fi 1)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802.11b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1-11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1999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2.4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331165921"/>
                  </a:ext>
                </a:extLst>
              </a:tr>
              <a:tr h="4735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(Wi-Fi 0)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802.11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1-2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effectLst/>
                        </a:rPr>
                        <a:t>1997</a:t>
                      </a:r>
                      <a:endParaRPr lang="pl-P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2.4</a:t>
                      </a:r>
                      <a:endParaRPr lang="pl-P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3327792724"/>
                  </a:ext>
                </a:extLst>
              </a:tr>
            </a:tbl>
          </a:graphicData>
        </a:graphic>
      </p:graphicFrame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FD143FF-89FE-46EE-B3D1-50ED5A31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5811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CBD81-D820-471C-8D1F-346BD7A7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Wi-Fi 6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968D-5842-4F80-B889-2B2A27E1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/>
              <a:t>Standard Wi-Fi 6 (IEEE 802.11ax) zapewnia</a:t>
            </a:r>
            <a:r>
              <a:rPr lang="pl-PL" sz="2400" b="1" dirty="0"/>
              <a:t> wyraźnie zwiększoną wydajność w sieciach z dużą liczbą urządzeń</a:t>
            </a:r>
            <a:r>
              <a:rPr lang="pl-PL" sz="2400" dirty="0"/>
              <a:t>, które równocześnie łączą się z Internetem, np. komputery, smartfony, urządzenia </a:t>
            </a:r>
            <a:r>
              <a:rPr lang="pl-PL" sz="2400" dirty="0" err="1"/>
              <a:t>IoT</a:t>
            </a:r>
            <a:r>
              <a:rPr lang="pl-PL" sz="2400" dirty="0"/>
              <a:t> (ang. </a:t>
            </a:r>
            <a:r>
              <a:rPr lang="pl-PL" sz="2400" i="1" dirty="0"/>
              <a:t>Internet of </a:t>
            </a:r>
            <a:r>
              <a:rPr lang="pl-PL" sz="2400" i="1" dirty="0" err="1"/>
              <a:t>Things</a:t>
            </a:r>
            <a:r>
              <a:rPr lang="pl-PL" sz="2400" dirty="0"/>
              <a:t>)</a:t>
            </a:r>
          </a:p>
          <a:p>
            <a:r>
              <a:rPr lang="pl-PL" sz="2400" dirty="0"/>
              <a:t>Wi-Fi 6 wykorzystuje kanały radiowe o szerokości </a:t>
            </a:r>
            <a:r>
              <a:rPr lang="pl-PL" sz="2400" b="1" dirty="0"/>
              <a:t>160 MHz, 80 MHz, 40 MHz, 20 MHz </a:t>
            </a:r>
          </a:p>
          <a:p>
            <a:r>
              <a:rPr lang="pl-PL" sz="2400" dirty="0"/>
              <a:t>Standard 802.11ax zachowuje </a:t>
            </a:r>
            <a:r>
              <a:rPr lang="pl-PL" sz="2400" b="1" dirty="0"/>
              <a:t>pełną kompatybilność z poprzednimi generacjami sieci Wi-Fi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580A41-D9FB-4F5A-BD16-1C35E368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46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127AE32-BE52-43B4-8C0D-63B4C5AC2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176593"/>
            <a:ext cx="2133601" cy="12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CBD81-D820-471C-8D1F-346BD7A7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4000" dirty="0"/>
              <a:t>Kluczowe technologie Wi-Fi 6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968D-5842-4F80-B889-2B2A27E1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200" b="1" dirty="0"/>
              <a:t>Multi-</a:t>
            </a:r>
            <a:r>
              <a:rPr lang="pl-PL" sz="2200" b="1" dirty="0" err="1"/>
              <a:t>user</a:t>
            </a:r>
            <a:r>
              <a:rPr lang="pl-PL" sz="2200" dirty="0"/>
              <a:t> </a:t>
            </a:r>
            <a:r>
              <a:rPr lang="pl-PL" sz="2200" b="1" dirty="0"/>
              <a:t>MIMO</a:t>
            </a:r>
            <a:r>
              <a:rPr lang="pl-PL" sz="2200" dirty="0"/>
              <a:t> (ang. </a:t>
            </a:r>
            <a:r>
              <a:rPr lang="pl-PL" sz="2200" i="1" dirty="0" err="1"/>
              <a:t>multiple</a:t>
            </a:r>
            <a:r>
              <a:rPr lang="pl-PL" sz="2200" i="1" dirty="0"/>
              <a:t> </a:t>
            </a:r>
            <a:r>
              <a:rPr lang="pl-PL" sz="2200" i="1" dirty="0" err="1"/>
              <a:t>input</a:t>
            </a:r>
            <a:r>
              <a:rPr lang="pl-PL" sz="2200" i="1" dirty="0"/>
              <a:t> / </a:t>
            </a:r>
            <a:r>
              <a:rPr lang="pl-PL" sz="2200" i="1" dirty="0" err="1"/>
              <a:t>multiple</a:t>
            </a:r>
            <a:r>
              <a:rPr lang="pl-PL" sz="2200" i="1" dirty="0"/>
              <a:t> </a:t>
            </a:r>
            <a:r>
              <a:rPr lang="pl-PL" sz="2200" i="1" dirty="0" err="1"/>
              <a:t>output</a:t>
            </a:r>
            <a:r>
              <a:rPr lang="pl-PL" sz="2200" dirty="0"/>
              <a:t>) pozwala na wykorzystanie wielu strumieni w obu kierunkach (</a:t>
            </a:r>
            <a:r>
              <a:rPr lang="pl-PL" sz="2200" dirty="0" err="1"/>
              <a:t>uplink</a:t>
            </a:r>
            <a:r>
              <a:rPr lang="pl-PL" sz="2200" dirty="0"/>
              <a:t> i </a:t>
            </a:r>
            <a:r>
              <a:rPr lang="pl-PL" sz="2200" dirty="0" err="1"/>
              <a:t>downlink</a:t>
            </a:r>
            <a:r>
              <a:rPr lang="pl-PL" sz="2200" dirty="0"/>
              <a:t>) w celu zwiększenia przepustowości</a:t>
            </a:r>
          </a:p>
          <a:p>
            <a:r>
              <a:rPr lang="pl-PL" sz="2200" b="1" dirty="0"/>
              <a:t>Technika OFDMA</a:t>
            </a:r>
            <a:r>
              <a:rPr lang="pl-PL" sz="2200" dirty="0"/>
              <a:t> (ang. </a:t>
            </a:r>
            <a:r>
              <a:rPr lang="pl-PL" sz="2200" i="1" dirty="0" err="1"/>
              <a:t>orthogonal</a:t>
            </a:r>
            <a:r>
              <a:rPr lang="pl-PL" sz="2200" i="1" dirty="0"/>
              <a:t> </a:t>
            </a:r>
            <a:r>
              <a:rPr lang="pl-PL" sz="2200" i="1" dirty="0" err="1"/>
              <a:t>frequency</a:t>
            </a:r>
            <a:r>
              <a:rPr lang="pl-PL" sz="2200" i="1" dirty="0"/>
              <a:t> </a:t>
            </a:r>
            <a:r>
              <a:rPr lang="pl-PL" sz="2200" i="1" dirty="0" err="1"/>
              <a:t>division</a:t>
            </a:r>
            <a:r>
              <a:rPr lang="pl-PL" sz="2200" i="1" dirty="0"/>
              <a:t> </a:t>
            </a:r>
            <a:r>
              <a:rPr lang="pl-PL" sz="2200" i="1" dirty="0" err="1"/>
              <a:t>multiple</a:t>
            </a:r>
            <a:r>
              <a:rPr lang="pl-PL" sz="2200" i="1" dirty="0"/>
              <a:t> </a:t>
            </a:r>
            <a:r>
              <a:rPr lang="pl-PL" sz="2200" i="1" dirty="0" err="1"/>
              <a:t>access</a:t>
            </a:r>
            <a:r>
              <a:rPr lang="pl-PL" sz="2200" dirty="0"/>
              <a:t>) dzieląc kanał radiowy na wiele mniejszych działających </a:t>
            </a:r>
            <a:r>
              <a:rPr lang="pl-PL" sz="2200" dirty="0" err="1"/>
              <a:t>subkanałów</a:t>
            </a:r>
            <a:r>
              <a:rPr lang="pl-PL" sz="2200" dirty="0"/>
              <a:t> w nieco innych pasmach. Rozwiązanie znane z LTE,  efektem stosowania OFDMA jest zwiększenie efektywności widmowej nawet 10 razy</a:t>
            </a:r>
          </a:p>
          <a:p>
            <a:r>
              <a:rPr lang="pl-PL" sz="2200" b="1" dirty="0"/>
              <a:t>Modulacja 1024-QAM</a:t>
            </a:r>
            <a:r>
              <a:rPr lang="pl-PL" sz="2200" dirty="0"/>
              <a:t> (ang. </a:t>
            </a:r>
            <a:r>
              <a:rPr lang="pl-PL" sz="2200" i="1" dirty="0" err="1"/>
              <a:t>quadrature</a:t>
            </a:r>
            <a:r>
              <a:rPr lang="pl-PL" sz="2200" i="1" dirty="0"/>
              <a:t> </a:t>
            </a:r>
            <a:r>
              <a:rPr lang="pl-PL" sz="2200" i="1" dirty="0" err="1"/>
              <a:t>amplitude</a:t>
            </a:r>
            <a:r>
              <a:rPr lang="pl-PL" sz="2200" i="1" dirty="0"/>
              <a:t> </a:t>
            </a:r>
            <a:r>
              <a:rPr lang="pl-PL" sz="2200" i="1" dirty="0" err="1"/>
              <a:t>modulation</a:t>
            </a:r>
            <a:r>
              <a:rPr lang="pl-PL" sz="2200" dirty="0"/>
              <a:t>) zwiększająca prędkości transmisji</a:t>
            </a:r>
          </a:p>
          <a:p>
            <a:r>
              <a:rPr lang="pl-PL" sz="2200" b="1" dirty="0"/>
              <a:t>Technika TWT</a:t>
            </a:r>
            <a:r>
              <a:rPr lang="pl-PL" sz="2200" dirty="0"/>
              <a:t> (ang. </a:t>
            </a:r>
            <a:r>
              <a:rPr lang="pl-PL" sz="2200" i="1" dirty="0"/>
              <a:t>target </a:t>
            </a:r>
            <a:r>
              <a:rPr lang="pl-PL" sz="2200" i="1" dirty="0" err="1"/>
              <a:t>wake</a:t>
            </a:r>
            <a:r>
              <a:rPr lang="pl-PL" sz="2200" i="1" dirty="0"/>
              <a:t> </a:t>
            </a:r>
            <a:r>
              <a:rPr lang="pl-PL" sz="2200" i="1" dirty="0" err="1"/>
              <a:t>time</a:t>
            </a:r>
            <a:r>
              <a:rPr lang="pl-PL" sz="2200" dirty="0"/>
              <a:t>), umożliwiającą bardziej efektywne zarządzanie energią w urządzeniach poprzez wysłanie do klientów informacji o przejściu w stan uśpienia i wybudzenia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580A41-D9FB-4F5A-BD16-1C35E368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47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127AE32-BE52-43B4-8C0D-63B4C5AC2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176593"/>
            <a:ext cx="2133601" cy="12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51A18-DD01-4969-91C9-3C67F290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Wi-Fi 6E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255C18-95C7-40BA-B73F-E0B83BA7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3898776" cy="4752527"/>
          </a:xfrm>
        </p:spPr>
        <p:txBody>
          <a:bodyPr>
            <a:noAutofit/>
          </a:bodyPr>
          <a:lstStyle/>
          <a:p>
            <a:r>
              <a:rPr lang="pl-PL" sz="2000" dirty="0"/>
              <a:t>Standard Wi-Fi 6E stosuje pasmo 6GHz  w zakresie </a:t>
            </a:r>
            <a:r>
              <a:rPr lang="pl-PL" altLang="pl-PL" sz="2000" dirty="0"/>
              <a:t>5.925-7.125 GHz, co daje możliwość zestawienia </a:t>
            </a:r>
            <a:r>
              <a:rPr lang="pl-PL" altLang="pl-PL" sz="2000" b="1" dirty="0"/>
              <a:t>7 kanałów 160 MHz</a:t>
            </a:r>
          </a:p>
          <a:p>
            <a:r>
              <a:rPr lang="pl-PL" sz="2000" dirty="0"/>
              <a:t>W USA pasmo 6GHz został dopuszczone do użycia w kwietniu 2020 r.</a:t>
            </a:r>
          </a:p>
          <a:p>
            <a:r>
              <a:rPr lang="pl-PL" sz="2000" dirty="0"/>
              <a:t>W Europie (EU) w czerwcu 2021 r. dopuszczono do użycia </a:t>
            </a:r>
            <a:r>
              <a:rPr lang="en-US" sz="2000" dirty="0"/>
              <a:t>480 MHz </a:t>
            </a:r>
            <a:r>
              <a:rPr lang="pl-PL" sz="2000" dirty="0"/>
              <a:t>dolnej części pasma</a:t>
            </a:r>
            <a:r>
              <a:rPr lang="en-US" sz="2000" dirty="0"/>
              <a:t> 6 GHz</a:t>
            </a:r>
            <a:r>
              <a:rPr lang="pl-PL" sz="2000" dirty="0"/>
              <a:t> (5.945-6.425 GHz)</a:t>
            </a:r>
          </a:p>
          <a:p>
            <a:r>
              <a:rPr lang="pl-PL" sz="2000" dirty="0"/>
              <a:t>Link: </a:t>
            </a:r>
            <a:r>
              <a:rPr lang="pl-PL" sz="2000" dirty="0">
                <a:hlinkClick r:id="rId2"/>
              </a:rPr>
              <a:t>https://www.wi-fi.org/countries-enabling-wi-fi-6e</a:t>
            </a: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C207991-33D2-4AEE-93C2-42A1C16A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48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1FF5A46-2D3F-4EF0-B768-DDF42604A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1" y="1772816"/>
            <a:ext cx="5368930" cy="38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179543-3DEC-4304-8FD0-21C83DAF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Wi-Fi 7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410472-CDFE-4816-831C-A4678A27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WiFi</a:t>
            </a:r>
            <a:r>
              <a:rPr lang="pl-PL" sz="2400" dirty="0"/>
              <a:t> 7 działa na częstotliwościach </a:t>
            </a:r>
            <a:r>
              <a:rPr lang="pl-PL" sz="2400" b="1" dirty="0"/>
              <a:t>2,4 GHz, 5 GHz oraz 6 GHz</a:t>
            </a:r>
          </a:p>
          <a:p>
            <a:r>
              <a:rPr lang="pl-PL" sz="2400" dirty="0"/>
              <a:t>Maksymalna szerokość kanału </a:t>
            </a:r>
            <a:r>
              <a:rPr lang="pl-PL" sz="2400" b="1" dirty="0"/>
              <a:t>do 320 MHz</a:t>
            </a:r>
          </a:p>
          <a:p>
            <a:r>
              <a:rPr lang="pl-PL" sz="2400" dirty="0"/>
              <a:t>Maksymalna przepustowość </a:t>
            </a:r>
            <a:r>
              <a:rPr lang="pl-PL" sz="2400" b="1" dirty="0"/>
              <a:t>46 </a:t>
            </a:r>
            <a:r>
              <a:rPr lang="pl-PL" sz="2400" b="1" dirty="0" err="1"/>
              <a:t>Gb</a:t>
            </a:r>
            <a:r>
              <a:rPr lang="pl-PL" sz="2400" b="1" dirty="0"/>
              <a:t>/s</a:t>
            </a:r>
          </a:p>
          <a:p>
            <a:r>
              <a:rPr lang="pl-PL" sz="2400" b="1" dirty="0"/>
              <a:t>Nowy schemat modulacji </a:t>
            </a:r>
            <a:r>
              <a:rPr lang="pl-PL" sz="2400" dirty="0"/>
              <a:t>4K QAM</a:t>
            </a:r>
          </a:p>
          <a:p>
            <a:r>
              <a:rPr lang="pl-PL" sz="2400" dirty="0"/>
              <a:t>Technika </a:t>
            </a:r>
            <a:r>
              <a:rPr lang="pl-PL" sz="2400" b="1" dirty="0" err="1"/>
              <a:t>multi</a:t>
            </a:r>
            <a:r>
              <a:rPr lang="pl-PL" sz="2400" b="1" dirty="0"/>
              <a:t>-link </a:t>
            </a:r>
            <a:r>
              <a:rPr lang="pl-PL" sz="2400" b="1" dirty="0" err="1"/>
              <a:t>operation</a:t>
            </a:r>
            <a:r>
              <a:rPr lang="pl-PL" sz="2400" b="1" dirty="0"/>
              <a:t> (MLO) </a:t>
            </a:r>
            <a:r>
              <a:rPr lang="pl-PL" sz="2400" dirty="0"/>
              <a:t>łączące wiele kanałów na różnych pasmach częstotliwości umożliwi zwiększenie przepustowości oraz opóźnienia</a:t>
            </a:r>
          </a:p>
          <a:p>
            <a:r>
              <a:rPr lang="pl-PL" sz="2400" b="1" dirty="0"/>
              <a:t>Certyfikacja urządzeń przez IEEE </a:t>
            </a:r>
            <a:r>
              <a:rPr lang="pl-PL" sz="2400" dirty="0"/>
              <a:t>ma być dostępna </a:t>
            </a:r>
            <a:r>
              <a:rPr lang="pl-PL" sz="2400" b="1" dirty="0"/>
              <a:t>od 2024 roku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D1F21A8-BB3B-4F75-9969-5DA05269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81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Zalety sieci bezprzewodowych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Ułatwiony dostęp do kanału i zasobów sieci 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Gromadzenie i rozsyłanie informacji do stacji końcowych rozproszonych na dużym obszarze 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Możliwość komunikacji dla użytkowników mobilnych w ruchu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Łatwość rozbudowy i skalowalność 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Duża niezawodność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Stosunkowy niski koszt tworzenia sieci</a:t>
            </a:r>
            <a:endParaRPr lang="pl-PL" altLang="pl-PL" sz="2400">
              <a:solidFill>
                <a:srgbClr val="CCFF99"/>
              </a:solidFill>
            </a:endParaRPr>
          </a:p>
          <a:p>
            <a:pPr eaLnBrk="1" hangingPunct="1">
              <a:buClr>
                <a:srgbClr val="66FF66"/>
              </a:buClr>
              <a:buSzPct val="150000"/>
              <a:buFont typeface="Wingdings" pitchFamily="2" charset="2"/>
              <a:buNone/>
            </a:pPr>
            <a:endParaRPr lang="pl-PL" altLang="pl-PL" sz="2400">
              <a:solidFill>
                <a:srgbClr val="CCFF99"/>
              </a:solidFill>
            </a:endParaRPr>
          </a:p>
          <a:p>
            <a:pPr eaLnBrk="1" hangingPunct="1">
              <a:buClr>
                <a:srgbClr val="FF3300"/>
              </a:buClr>
              <a:buSzPct val="150000"/>
              <a:buFont typeface="Wingdings" pitchFamily="2" charset="2"/>
              <a:buNone/>
            </a:pPr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66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Typy sieci radiowych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Przykładowe modulacje</a:t>
            </a:r>
          </a:p>
          <a:p>
            <a:pPr eaLnBrk="1" hangingPunct="1"/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Inne standardy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Internet Rzeczy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45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WiMAX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pl-PL" sz="2400" dirty="0"/>
              <a:t>Standard </a:t>
            </a:r>
            <a:r>
              <a:rPr lang="pl-PL" altLang="pl-PL" sz="2400" dirty="0"/>
              <a:t>IEEE </a:t>
            </a:r>
            <a:r>
              <a:rPr lang="de-DE" altLang="pl-PL" sz="2400" dirty="0"/>
              <a:t>802.16 </a:t>
            </a:r>
            <a:r>
              <a:rPr lang="de-DE" altLang="pl-PL" sz="2400" b="1" dirty="0" err="1"/>
              <a:t>WiMAX</a:t>
            </a:r>
            <a:r>
              <a:rPr lang="de-DE" altLang="pl-PL" sz="2400" dirty="0"/>
              <a:t> (ang. </a:t>
            </a:r>
            <a:r>
              <a:rPr lang="de-DE" altLang="pl-PL" sz="2400" i="1" dirty="0"/>
              <a:t>World </a:t>
            </a:r>
            <a:r>
              <a:rPr lang="de-DE" altLang="pl-PL" sz="2400" i="1" dirty="0" err="1"/>
              <a:t>Interoperability</a:t>
            </a:r>
            <a:r>
              <a:rPr lang="de-DE" altLang="pl-PL" sz="2400" i="1" dirty="0"/>
              <a:t> </a:t>
            </a:r>
            <a:r>
              <a:rPr lang="de-DE" altLang="pl-PL" sz="2400" i="1" dirty="0" err="1"/>
              <a:t>for</a:t>
            </a:r>
            <a:r>
              <a:rPr lang="de-DE" altLang="pl-PL" sz="2400" i="1" dirty="0"/>
              <a:t> </a:t>
            </a:r>
            <a:r>
              <a:rPr lang="de-DE" altLang="pl-PL" sz="2400" i="1" dirty="0" err="1"/>
              <a:t>Microwave</a:t>
            </a:r>
            <a:r>
              <a:rPr lang="de-DE" altLang="pl-PL" sz="2400" i="1" dirty="0"/>
              <a:t> Access</a:t>
            </a:r>
            <a:r>
              <a:rPr lang="de-DE" altLang="pl-PL" sz="2400" dirty="0"/>
              <a:t>) </a:t>
            </a:r>
            <a:r>
              <a:rPr lang="de-DE" altLang="pl-PL" sz="2400" dirty="0" err="1"/>
              <a:t>to</a:t>
            </a:r>
            <a:r>
              <a:rPr lang="de-DE" altLang="pl-PL" sz="2400" dirty="0"/>
              <a:t> </a:t>
            </a:r>
            <a:r>
              <a:rPr lang="de-DE" altLang="pl-PL" sz="2400" dirty="0" err="1"/>
              <a:t>technologia</a:t>
            </a:r>
            <a:r>
              <a:rPr lang="de-DE" altLang="pl-PL" sz="2400" dirty="0"/>
              <a:t> </a:t>
            </a:r>
            <a:r>
              <a:rPr lang="de-DE" altLang="pl-PL" sz="2400" dirty="0" err="1"/>
              <a:t>szerokopasmowych</a:t>
            </a:r>
            <a:r>
              <a:rPr lang="de-DE" altLang="pl-PL" sz="2400" dirty="0"/>
              <a:t> </a:t>
            </a:r>
            <a:r>
              <a:rPr lang="de-DE" altLang="pl-PL" sz="2400" dirty="0" err="1"/>
              <a:t>radiowych</a:t>
            </a:r>
            <a:r>
              <a:rPr lang="de-DE" altLang="pl-PL" sz="2400" dirty="0"/>
              <a:t> </a:t>
            </a:r>
            <a:r>
              <a:rPr lang="de-DE" altLang="pl-PL" sz="2400" dirty="0" err="1"/>
              <a:t>sieci</a:t>
            </a:r>
            <a:r>
              <a:rPr lang="de-DE" altLang="pl-PL" sz="2400" dirty="0"/>
              <a:t> </a:t>
            </a:r>
            <a:r>
              <a:rPr lang="de-DE" altLang="pl-PL" sz="2400" dirty="0" err="1"/>
              <a:t>dostępowych</a:t>
            </a:r>
            <a:r>
              <a:rPr lang="pl-PL" altLang="pl-PL" sz="2400" dirty="0"/>
              <a:t> dla dużych obszarów</a:t>
            </a:r>
          </a:p>
          <a:p>
            <a:pPr eaLnBrk="1" hangingPunct="1"/>
            <a:r>
              <a:rPr lang="pl-PL" altLang="pl-PL" sz="2400" b="1" dirty="0" err="1"/>
              <a:t>WiMAX</a:t>
            </a:r>
            <a:r>
              <a:rPr lang="pl-PL" altLang="pl-PL" sz="2400" b="1" dirty="0"/>
              <a:t> Forum</a:t>
            </a:r>
            <a:r>
              <a:rPr lang="pl-PL" altLang="pl-PL" sz="2400" dirty="0"/>
              <a:t> to nazwa konsorcjum zrzeszającego kilkadziesiąt firm chcących wypromować nowy standard</a:t>
            </a:r>
          </a:p>
          <a:p>
            <a:pPr eaLnBrk="1" hangingPunct="1"/>
            <a:r>
              <a:rPr lang="pl-PL" altLang="pl-PL" sz="2400" dirty="0"/>
              <a:t>Podstawowa </a:t>
            </a:r>
            <a:r>
              <a:rPr lang="pl-PL" altLang="pl-PL" sz="2400" b="1" dirty="0"/>
              <a:t>przepustowość</a:t>
            </a:r>
            <a:r>
              <a:rPr lang="pl-PL" altLang="pl-PL" sz="2400" dirty="0"/>
              <a:t> technologii </a:t>
            </a:r>
            <a:r>
              <a:rPr lang="pl-PL" altLang="pl-PL" sz="2400" dirty="0" err="1"/>
              <a:t>WiMAX</a:t>
            </a:r>
            <a:r>
              <a:rPr lang="pl-PL" altLang="pl-PL" sz="2400" dirty="0"/>
              <a:t> zbliżona jest do </a:t>
            </a:r>
            <a:r>
              <a:rPr lang="pl-PL" altLang="pl-PL" sz="2400" b="1" dirty="0"/>
              <a:t>75 </a:t>
            </a:r>
            <a:r>
              <a:rPr lang="pl-PL" altLang="pl-PL" sz="2400" b="1" dirty="0" err="1"/>
              <a:t>Mb</a:t>
            </a:r>
            <a:r>
              <a:rPr lang="pl-PL" altLang="pl-PL" sz="2400" b="1" dirty="0"/>
              <a:t>/s</a:t>
            </a:r>
          </a:p>
          <a:p>
            <a:pPr eaLnBrk="1" hangingPunct="1"/>
            <a:r>
              <a:rPr lang="pl-PL" altLang="pl-PL" sz="2400" dirty="0"/>
              <a:t>Maksymalny </a:t>
            </a:r>
            <a:r>
              <a:rPr lang="pl-PL" altLang="pl-PL" sz="2400" b="1" dirty="0"/>
              <a:t>zasięg</a:t>
            </a:r>
            <a:r>
              <a:rPr lang="pl-PL" altLang="pl-PL" sz="2400" dirty="0"/>
              <a:t> </a:t>
            </a:r>
            <a:r>
              <a:rPr lang="pl-PL" altLang="pl-PL" sz="2400" dirty="0" err="1"/>
              <a:t>WiMAX</a:t>
            </a:r>
            <a:r>
              <a:rPr lang="pl-PL" altLang="pl-PL" sz="2400" dirty="0"/>
              <a:t> to około </a:t>
            </a:r>
            <a:r>
              <a:rPr lang="pl-PL" altLang="pl-PL" sz="2400" b="1" dirty="0"/>
              <a:t>50 km</a:t>
            </a:r>
          </a:p>
          <a:p>
            <a:r>
              <a:rPr lang="pl-PL" altLang="pl-PL" sz="2400" dirty="0">
                <a:solidFill>
                  <a:srgbClr val="FF0000"/>
                </a:solidFill>
              </a:rPr>
              <a:t>Operatorzy rezygnują z tej technologii (np. w AT&amp;T, Sprint w USA)</a:t>
            </a:r>
          </a:p>
          <a:p>
            <a:pPr marL="0" indent="0" eaLnBrk="1" hangingPunct="1">
              <a:buNone/>
            </a:pPr>
            <a:endParaRPr lang="pl-PL" altLang="pl-PL" sz="2400" dirty="0"/>
          </a:p>
          <a:p>
            <a:pPr eaLnBrk="1" hangingPunct="1"/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9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Bluetooth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Standard umożliwia </a:t>
            </a:r>
            <a:r>
              <a:rPr lang="pl-PL" altLang="pl-PL" sz="2400" b="1" dirty="0"/>
              <a:t>łączenie</a:t>
            </a:r>
            <a:r>
              <a:rPr lang="pl-PL" altLang="pl-PL" sz="2400" dirty="0"/>
              <a:t> komputerów w sieć lokalną, </a:t>
            </a:r>
            <a:r>
              <a:rPr lang="pl-PL" altLang="pl-PL" sz="2400" b="1" dirty="0"/>
              <a:t>przyłączania</a:t>
            </a:r>
            <a:r>
              <a:rPr lang="pl-PL" altLang="pl-PL" sz="2400" dirty="0"/>
              <a:t> urządzeń peryferyjnych oraz do </a:t>
            </a:r>
            <a:r>
              <a:rPr lang="pl-PL" altLang="pl-PL" sz="2400" b="1" dirty="0"/>
              <a:t>komunikacji głosowej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Opisany jako standard </a:t>
            </a:r>
            <a:r>
              <a:rPr lang="pl-PL" altLang="pl-PL" sz="2400" b="1" dirty="0"/>
              <a:t>IEEE 802.15.1</a:t>
            </a:r>
          </a:p>
          <a:p>
            <a:pPr eaLnBrk="1" hangingPunct="1"/>
            <a:r>
              <a:rPr lang="pl-PL" altLang="pl-PL" sz="2400" dirty="0"/>
              <a:t>Technologia oparta jest na łączu radiowym krótkiego zasięgu, wykorzystuje modulację FHSS 1600/s, działa w </a:t>
            </a:r>
            <a:r>
              <a:rPr lang="pl-PL" altLang="pl-PL" sz="2400" b="1" dirty="0"/>
              <a:t>paśmie 2,4 GHz</a:t>
            </a:r>
            <a:r>
              <a:rPr lang="pl-PL" altLang="pl-PL" sz="2400" dirty="0"/>
              <a:t> i zapewnia </a:t>
            </a:r>
            <a:r>
              <a:rPr lang="pl-PL" altLang="pl-PL" sz="2400" b="1" dirty="0"/>
              <a:t>przepustowość do 1Mb/s</a:t>
            </a:r>
          </a:p>
          <a:p>
            <a:pPr eaLnBrk="1" hangingPunct="1"/>
            <a:r>
              <a:rPr lang="pl-PL" altLang="pl-PL" sz="2400" dirty="0"/>
              <a:t>Bluetooth jest głównie przeznaczony dla sieci </a:t>
            </a:r>
            <a:r>
              <a:rPr lang="pl-PL" altLang="pl-PL" sz="2400" b="1" dirty="0"/>
              <a:t>WPAN</a:t>
            </a:r>
            <a:r>
              <a:rPr lang="pl-PL" altLang="pl-PL" sz="2400" dirty="0"/>
              <a:t> </a:t>
            </a:r>
            <a:br>
              <a:rPr lang="pl-PL" altLang="pl-PL" sz="2400" dirty="0"/>
            </a:br>
            <a:r>
              <a:rPr lang="pl-PL" altLang="pl-PL" sz="2400" dirty="0"/>
              <a:t>(ang. </a:t>
            </a:r>
            <a:r>
              <a:rPr lang="en-US" altLang="pl-PL" sz="2400" i="1" dirty="0"/>
              <a:t>Wireless Personal Area Network</a:t>
            </a:r>
            <a:r>
              <a:rPr lang="en-US" altLang="pl-PL" sz="2400" dirty="0"/>
              <a:t>)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Urządzenie Bluetooth pobierają stosunkowo </a:t>
            </a:r>
            <a:r>
              <a:rPr lang="pl-PL" altLang="pl-PL" sz="2400" b="1" dirty="0"/>
              <a:t>mało mocy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31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 IEEE 802.15.3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IEEE przyjął standard 802.15.3 w </a:t>
            </a:r>
            <a:r>
              <a:rPr lang="pl-PL" altLang="pl-PL" sz="2400" b="1"/>
              <a:t>2003 r.</a:t>
            </a:r>
          </a:p>
          <a:p>
            <a:pPr eaLnBrk="1" hangingPunct="1"/>
            <a:r>
              <a:rPr lang="pl-PL" altLang="pl-PL" sz="2400"/>
              <a:t>Standard używa </a:t>
            </a:r>
            <a:r>
              <a:rPr lang="de-DE" altLang="pl-PL" sz="2400"/>
              <a:t>technologii </a:t>
            </a:r>
            <a:r>
              <a:rPr lang="de-DE" altLang="pl-PL" sz="2400" b="1"/>
              <a:t>Ultrawideband (UWB)</a:t>
            </a:r>
            <a:endParaRPr lang="pl-PL" altLang="pl-PL" sz="2400" b="1"/>
          </a:p>
          <a:p>
            <a:pPr eaLnBrk="1" hangingPunct="1"/>
            <a:r>
              <a:rPr lang="pl-PL" altLang="pl-PL" sz="2400" b="1"/>
              <a:t>Obszary zastosowań </a:t>
            </a:r>
            <a:r>
              <a:rPr lang="pl-PL" altLang="pl-PL" sz="2400"/>
              <a:t>to małe firmy i minisieci domowe WPAN przesyłanie na krótkie odległości olbrzymich porcji danych audio/wideo, transmitując je drogą radiową</a:t>
            </a:r>
          </a:p>
          <a:p>
            <a:pPr eaLnBrk="1" hangingPunct="1"/>
            <a:r>
              <a:rPr lang="en-US" altLang="pl-PL" sz="2400" b="1"/>
              <a:t>Pasmo</a:t>
            </a:r>
            <a:r>
              <a:rPr lang="en-US" altLang="pl-PL" sz="2400"/>
              <a:t> ISM 2,4 GHz</a:t>
            </a:r>
            <a:endParaRPr lang="pl-PL" altLang="pl-PL" sz="2400" b="1"/>
          </a:p>
          <a:p>
            <a:pPr eaLnBrk="1" hangingPunct="1"/>
            <a:r>
              <a:rPr lang="pl-PL" altLang="pl-PL" sz="2400" b="1"/>
              <a:t>Przepustowość </a:t>
            </a:r>
            <a:r>
              <a:rPr lang="pl-PL" altLang="pl-PL" sz="2400"/>
              <a:t>przy długości połączenia 50 m to 55 Mb/s, ale w przypadku połączenia mającego długość 100 m, maksymalna szybkość to 22 Mb/s</a:t>
            </a:r>
            <a:endParaRPr lang="pl-PL" altLang="pl-PL" sz="2400" b="1"/>
          </a:p>
          <a:p>
            <a:pPr eaLnBrk="1" hangingPunct="1"/>
            <a:r>
              <a:rPr lang="pl-PL" altLang="pl-PL" sz="2400"/>
              <a:t>Bardzo mały</a:t>
            </a:r>
            <a:r>
              <a:rPr lang="pl-PL" altLang="pl-PL" sz="2400" b="1"/>
              <a:t> pobór mocy</a:t>
            </a:r>
          </a:p>
          <a:p>
            <a:pPr eaLnBrk="1" hangingPunct="1"/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57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Technologia UWB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/>
              <a:t>Technologia Ultrawideband wywodzi się z badań prowadzonych od kilkunastu lat na rzecz </a:t>
            </a:r>
            <a:r>
              <a:rPr lang="pl-PL" altLang="pl-PL" sz="2400" b="1"/>
              <a:t>armii USA</a:t>
            </a:r>
            <a:r>
              <a:rPr lang="pl-PL" altLang="pl-PL" sz="2400"/>
              <a:t>, mające na celu opracowanie skutecznej metody lokalizacji przedmiotów zasłoniętych przez przeszkody</a:t>
            </a:r>
          </a:p>
          <a:p>
            <a:pPr eaLnBrk="1" hangingPunct="1"/>
            <a:r>
              <a:rPr lang="pl-PL" altLang="pl-PL" sz="2400"/>
              <a:t>Zamiast używać wydzielonego, wąskiego zakresu pasma, urządzenia UWB komunikują się, rozkładając moc sygnału na spektrum częstotliwości o szerokości nawet </a:t>
            </a:r>
            <a:r>
              <a:rPr lang="pl-PL" altLang="pl-PL" sz="2400" b="1"/>
              <a:t>kilku GHz</a:t>
            </a:r>
            <a:r>
              <a:rPr lang="pl-PL" altLang="pl-PL" sz="2400"/>
              <a:t> (stąd nazwa: Ultrawideband) </a:t>
            </a:r>
          </a:p>
          <a:p>
            <a:pPr eaLnBrk="1" hangingPunct="1"/>
            <a:r>
              <a:rPr lang="pl-PL" altLang="pl-PL" sz="2400"/>
              <a:t>W technologii UWB dane są transmitowane za pomocą sygnałów radiowych mających </a:t>
            </a:r>
            <a:r>
              <a:rPr lang="pl-PL" altLang="pl-PL" sz="2400" b="1"/>
              <a:t>bardzo małą moc</a:t>
            </a:r>
            <a:r>
              <a:rPr lang="pl-PL" altLang="pl-PL" sz="2400"/>
              <a:t> i z wykorzystaniem bardzo </a:t>
            </a:r>
            <a:r>
              <a:rPr lang="pl-PL" altLang="pl-PL" sz="2400" b="1"/>
              <a:t>krótkich elektrycznych impulsów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37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 IEEE 802.15.4 (1)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pl-PL" altLang="pl-PL" sz="2400"/>
              <a:t>Standard IEEE 802.15.4 o nazwie </a:t>
            </a:r>
            <a:r>
              <a:rPr lang="pl-PL" altLang="pl-PL" sz="2400" b="1"/>
              <a:t>ZigBee</a:t>
            </a:r>
            <a:r>
              <a:rPr lang="pl-PL" altLang="pl-PL" sz="2400"/>
              <a:t> zatwierdzony w </a:t>
            </a:r>
            <a:r>
              <a:rPr lang="pl-PL" altLang="pl-PL" sz="2400" b="1"/>
              <a:t>2003 r. </a:t>
            </a:r>
            <a:r>
              <a:rPr lang="pl-PL" altLang="pl-PL" sz="2400"/>
              <a:t>to próba rozwiązania problemów, których nie usunął standard Bluetooth w segmencie sieci WPAN </a:t>
            </a:r>
          </a:p>
          <a:p>
            <a:pPr eaLnBrk="1" hangingPunct="1"/>
            <a:r>
              <a:rPr lang="pl-PL" altLang="pl-PL" sz="2400"/>
              <a:t>Przewidywane </a:t>
            </a:r>
            <a:r>
              <a:rPr lang="pl-PL" altLang="pl-PL" sz="2400" b="1"/>
              <a:t>zastosowania</a:t>
            </a:r>
            <a:r>
              <a:rPr lang="pl-PL" altLang="pl-PL" sz="2400"/>
              <a:t> dla ZigBee to przesyłanie danych związanych z nadzorem i kontrolą w przemyśle; łączenie komputera z peryferiami czujnikami</a:t>
            </a:r>
            <a:endParaRPr lang="en-US" altLang="pl-PL" sz="2400" b="1"/>
          </a:p>
          <a:p>
            <a:pPr eaLnBrk="1" hangingPunct="1"/>
            <a:r>
              <a:rPr lang="pl-PL" altLang="pl-PL" sz="2400"/>
              <a:t>Poza </a:t>
            </a:r>
            <a:r>
              <a:rPr lang="pl-PL" altLang="pl-PL" sz="2400" b="1"/>
              <a:t>pasmem</a:t>
            </a:r>
            <a:r>
              <a:rPr lang="pl-PL" altLang="pl-PL" sz="2400"/>
              <a:t> ISM 2,4 GHz używane jest pasmo 868 MHz (w Europie) oraz 915 MHz (w USA)</a:t>
            </a:r>
          </a:p>
          <a:p>
            <a:pPr eaLnBrk="1" hangingPunct="1"/>
            <a:r>
              <a:rPr lang="pl-PL" altLang="pl-PL" sz="2400" b="1"/>
              <a:t>Niższe częstotliwości</a:t>
            </a:r>
            <a:r>
              <a:rPr lang="pl-PL" altLang="pl-PL" sz="2400"/>
              <a:t> mają stanowić alternatywę dla zakresu często wykorzystywanego i zakłócanego przez inne bezprzewodowe rozwiązania (np. 802.11, BlueTooth)</a:t>
            </a:r>
            <a:endParaRPr lang="pl-PL" altLang="pl-PL" sz="2400" b="1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83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 IEEE 802.15.4 (2)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Niższe częstotliwości oferują stosunkowo niską </a:t>
            </a:r>
            <a:r>
              <a:rPr lang="pl-PL" altLang="pl-PL" sz="2400" b="1"/>
              <a:t>przepustowość</a:t>
            </a:r>
            <a:r>
              <a:rPr lang="pl-PL" altLang="pl-PL" sz="2400"/>
              <a:t> (868 MHz: 20 kb/s, 915 MHz: 40 kb/s) w porównaniu z pasmem 2.4 GHz, gdzie dzięki zastosowaniu bardziej złożonych modulacji udaje się uzyskać 250 kb/s</a:t>
            </a:r>
          </a:p>
          <a:p>
            <a:pPr eaLnBrk="1" hangingPunct="1"/>
            <a:r>
              <a:rPr lang="pl-PL" altLang="pl-PL" sz="2400" b="1"/>
              <a:t>27 kanały</a:t>
            </a:r>
            <a:r>
              <a:rPr lang="pl-PL" altLang="pl-PL" sz="2400"/>
              <a:t>: pasmo 868 MHz 1 kanał; pasmo 915 MHz 10 kanałów, pasmo 2.4 GHz 16 kanałów </a:t>
            </a:r>
          </a:p>
          <a:p>
            <a:pPr eaLnBrk="1" hangingPunct="1"/>
            <a:r>
              <a:rPr lang="pl-PL" altLang="pl-PL" sz="2400"/>
              <a:t>Bardzo mały </a:t>
            </a:r>
            <a:r>
              <a:rPr lang="pl-PL" altLang="pl-PL" sz="2400" b="1"/>
              <a:t>pobór mocy</a:t>
            </a:r>
            <a:r>
              <a:rPr lang="pl-PL" altLang="pl-PL" sz="2400"/>
              <a:t>, baterie wystarczają nawet na 2 lata </a:t>
            </a:r>
          </a:p>
          <a:p>
            <a:pPr eaLnBrk="1" hangingPunct="1"/>
            <a:r>
              <a:rPr lang="pl-PL" altLang="pl-PL" sz="2400" b="1"/>
              <a:t>Zasięg:</a:t>
            </a:r>
            <a:r>
              <a:rPr lang="pl-PL" altLang="pl-PL" sz="2400"/>
              <a:t> 10-30 metrów </a:t>
            </a:r>
          </a:p>
          <a:p>
            <a:pPr eaLnBrk="1" hangingPunct="1"/>
            <a:r>
              <a:rPr lang="pl-PL" altLang="pl-PL" sz="2400"/>
              <a:t>Możliwe </a:t>
            </a:r>
            <a:r>
              <a:rPr lang="pl-PL" altLang="pl-PL" sz="2400" b="1"/>
              <a:t>architektury</a:t>
            </a:r>
            <a:r>
              <a:rPr lang="pl-PL" altLang="pl-PL" sz="2400"/>
              <a:t>: gwiazda, drzewo i siatka (mesh)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42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Telefonia komórkowa (1)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507413" cy="501273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pl-PL" altLang="pl-PL" sz="2400" b="1" dirty="0"/>
              <a:t>GSM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Global System for Mobile Communications</a:t>
            </a:r>
            <a:r>
              <a:rPr lang="pl-PL" altLang="pl-PL" sz="2400" dirty="0"/>
              <a:t>) – druga generacja (</a:t>
            </a:r>
            <a:r>
              <a:rPr lang="pl-PL" altLang="pl-PL" sz="2400" b="1" dirty="0"/>
              <a:t>2G</a:t>
            </a:r>
            <a:r>
              <a:rPr lang="pl-PL" altLang="pl-PL" sz="2400" dirty="0"/>
              <a:t>) telefonii komórkowe, częstotliwości 0.9 GHz,1.8 GHz, przepustowość 9.6 </a:t>
            </a:r>
            <a:r>
              <a:rPr lang="pl-PL" altLang="pl-PL" sz="2400" dirty="0" err="1"/>
              <a:t>kb</a:t>
            </a:r>
            <a:r>
              <a:rPr lang="pl-PL" altLang="pl-PL" sz="2400" dirty="0"/>
              <a:t>/s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b="1" dirty="0"/>
              <a:t>GPRS</a:t>
            </a:r>
            <a:r>
              <a:rPr lang="pl-PL" altLang="pl-PL" sz="2400" dirty="0"/>
              <a:t>  (ang. </a:t>
            </a:r>
            <a:r>
              <a:rPr lang="pl-PL" altLang="pl-PL" sz="2400" i="1" dirty="0"/>
              <a:t>General </a:t>
            </a:r>
            <a:r>
              <a:rPr lang="pl-PL" altLang="pl-PL" sz="2400" i="1" dirty="0" err="1"/>
              <a:t>Packet</a:t>
            </a:r>
            <a:r>
              <a:rPr lang="pl-PL" altLang="pl-PL" sz="2400" i="1" dirty="0"/>
              <a:t> Radio Service</a:t>
            </a:r>
            <a:r>
              <a:rPr lang="pl-PL" altLang="pl-PL" sz="2400" dirty="0"/>
              <a:t>) –  generacja </a:t>
            </a:r>
            <a:r>
              <a:rPr lang="pl-PL" altLang="pl-PL" sz="2400" b="1" dirty="0"/>
              <a:t>2.5G</a:t>
            </a:r>
            <a:r>
              <a:rPr lang="pl-PL" altLang="pl-PL" sz="2400" dirty="0"/>
              <a:t>, przepustowość 30-80 </a:t>
            </a:r>
            <a:r>
              <a:rPr lang="pl-PL" altLang="pl-PL" sz="2400" dirty="0" err="1"/>
              <a:t>kb</a:t>
            </a:r>
            <a:r>
              <a:rPr lang="pl-PL" altLang="pl-PL" sz="2400" dirty="0"/>
              <a:t>/s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b="1" dirty="0"/>
              <a:t>EDGE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EGPRS - </a:t>
            </a:r>
            <a:r>
              <a:rPr lang="pl-PL" altLang="pl-PL" sz="2400" i="1" dirty="0" err="1"/>
              <a:t>Enhanced</a:t>
            </a:r>
            <a:r>
              <a:rPr lang="pl-PL" altLang="pl-PL" sz="2400" i="1" dirty="0"/>
              <a:t> GPRS</a:t>
            </a:r>
            <a:r>
              <a:rPr lang="pl-PL" altLang="pl-PL" sz="2400" dirty="0"/>
              <a:t>) – generacja </a:t>
            </a:r>
            <a:r>
              <a:rPr lang="pl-PL" altLang="pl-PL" sz="2400" b="1" dirty="0"/>
              <a:t>2.5G</a:t>
            </a:r>
            <a:r>
              <a:rPr lang="pl-PL" altLang="pl-PL" sz="2400" dirty="0"/>
              <a:t>, przepustowość do 236 </a:t>
            </a:r>
            <a:r>
              <a:rPr lang="pl-PL" altLang="pl-PL" sz="2400" dirty="0" err="1"/>
              <a:t>kb</a:t>
            </a:r>
            <a:r>
              <a:rPr lang="pl-PL" altLang="pl-PL" sz="2400" dirty="0"/>
              <a:t>/s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b="1" dirty="0"/>
              <a:t>UMTS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Universal Mobile </a:t>
            </a:r>
            <a:r>
              <a:rPr lang="pl-PL" altLang="pl-PL" sz="2400" i="1" dirty="0" err="1"/>
              <a:t>Telecommunications</a:t>
            </a:r>
            <a:r>
              <a:rPr lang="pl-PL" altLang="pl-PL" sz="2400" i="1" dirty="0"/>
              <a:t> System</a:t>
            </a:r>
            <a:r>
              <a:rPr lang="pl-PL" altLang="pl-PL" sz="2400" dirty="0"/>
              <a:t>) – generacja </a:t>
            </a:r>
            <a:r>
              <a:rPr lang="pl-PL" altLang="pl-PL" sz="2400" b="1" dirty="0"/>
              <a:t>3G</a:t>
            </a:r>
            <a:r>
              <a:rPr lang="pl-PL" altLang="pl-PL" sz="2400" dirty="0"/>
              <a:t>, mniejszy rozmiar komórki niż w GSM, przepustowość do 2Mb/s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b="1" dirty="0"/>
              <a:t>HSDPA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High </a:t>
            </a:r>
            <a:r>
              <a:rPr lang="pl-PL" altLang="pl-PL" sz="2400" i="1" dirty="0" err="1"/>
              <a:t>Speed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Downlink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Packet</a:t>
            </a:r>
            <a:r>
              <a:rPr lang="pl-PL" altLang="pl-PL" sz="2400" i="1" dirty="0"/>
              <a:t> Access</a:t>
            </a:r>
            <a:r>
              <a:rPr lang="pl-PL" altLang="pl-PL" sz="2400" dirty="0"/>
              <a:t>) – przepustowość do 7,2 </a:t>
            </a:r>
            <a:r>
              <a:rPr lang="pl-PL" altLang="pl-PL" sz="2400" dirty="0" err="1"/>
              <a:t>Mb</a:t>
            </a:r>
            <a:r>
              <a:rPr lang="pl-PL" altLang="pl-PL" sz="2400" dirty="0"/>
              <a:t>/s (</a:t>
            </a:r>
            <a:r>
              <a:rPr lang="pl-PL" altLang="pl-PL" sz="2400" dirty="0" err="1"/>
              <a:t>downlink</a:t>
            </a:r>
            <a:r>
              <a:rPr lang="pl-PL" altLang="pl-PL" sz="2400" dirty="0"/>
              <a:t>), generacja </a:t>
            </a:r>
            <a:r>
              <a:rPr lang="pl-PL" altLang="pl-PL" sz="2400" b="1" dirty="0"/>
              <a:t>3.5G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08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Telefonia komórkowa (2)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507413" cy="5228754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pl-PL" altLang="pl-PL" sz="2400" b="1" dirty="0"/>
              <a:t>LTE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Long</a:t>
            </a:r>
            <a:r>
              <a:rPr lang="pl-PL" altLang="pl-PL" sz="2400" i="1" dirty="0"/>
              <a:t> Term </a:t>
            </a:r>
            <a:r>
              <a:rPr lang="pl-PL" altLang="pl-PL" sz="2400" i="1" dirty="0" err="1"/>
              <a:t>Evolution</a:t>
            </a:r>
            <a:r>
              <a:rPr lang="pl-PL" altLang="pl-PL" sz="2400" dirty="0"/>
              <a:t>) – generacja </a:t>
            </a:r>
            <a:r>
              <a:rPr lang="pl-PL" altLang="pl-PL" sz="2400" b="1" dirty="0"/>
              <a:t>4G</a:t>
            </a:r>
            <a:r>
              <a:rPr lang="pl-PL" altLang="pl-PL" sz="2400" dirty="0"/>
              <a:t>, przepustowość do 1 </a:t>
            </a:r>
            <a:r>
              <a:rPr lang="pl-PL" altLang="pl-PL" sz="2400" dirty="0" err="1"/>
              <a:t>Gb</a:t>
            </a:r>
            <a:r>
              <a:rPr lang="pl-PL" altLang="pl-PL" sz="2400" dirty="0"/>
              <a:t>/s (</a:t>
            </a:r>
            <a:r>
              <a:rPr lang="pl-PL" altLang="pl-PL" sz="2400" dirty="0" err="1"/>
              <a:t>downlink</a:t>
            </a:r>
            <a:r>
              <a:rPr lang="pl-PL" altLang="pl-PL" sz="2400" dirty="0"/>
              <a:t>)</a:t>
            </a:r>
            <a:endParaRPr lang="pl-PL" sz="2400" dirty="0"/>
          </a:p>
          <a:p>
            <a:pPr eaLnBrk="1" hangingPunct="1">
              <a:lnSpc>
                <a:spcPct val="95000"/>
              </a:lnSpc>
            </a:pPr>
            <a:r>
              <a:rPr lang="pl-PL" sz="2400" b="1" dirty="0"/>
              <a:t>GSM i UMTS </a:t>
            </a:r>
            <a:r>
              <a:rPr lang="pl-PL" sz="2400" dirty="0"/>
              <a:t>realizują </a:t>
            </a:r>
            <a:r>
              <a:rPr lang="pl-PL" sz="2400" b="1" dirty="0"/>
              <a:t>rozmowy głosowe </a:t>
            </a:r>
            <a:r>
              <a:rPr lang="pl-PL" sz="2400" dirty="0"/>
              <a:t>za pomocą techniki </a:t>
            </a:r>
            <a:r>
              <a:rPr lang="pl-PL" sz="2400" b="1" dirty="0"/>
              <a:t>komutacji łączy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b="1" dirty="0"/>
              <a:t>LTE</a:t>
            </a:r>
            <a:r>
              <a:rPr lang="pl-PL" altLang="pl-PL" sz="2400" dirty="0"/>
              <a:t> wspiera tylko </a:t>
            </a:r>
            <a:r>
              <a:rPr lang="pl-PL" altLang="pl-PL" sz="2400" b="1" dirty="0"/>
              <a:t>transmisję pakietową </a:t>
            </a:r>
            <a:r>
              <a:rPr lang="pl-PL" altLang="pl-PL" sz="2400" dirty="0"/>
              <a:t>opartą o protokół IP, połączenia głosowe są realizowane jak dla </a:t>
            </a:r>
            <a:r>
              <a:rPr lang="pl-PL" altLang="pl-PL" sz="2400" dirty="0" err="1"/>
              <a:t>VoIP</a:t>
            </a:r>
            <a:endParaRPr lang="pl-PL" altLang="pl-PL" sz="2400" dirty="0"/>
          </a:p>
          <a:p>
            <a:pPr eaLnBrk="1" hangingPunct="1">
              <a:lnSpc>
                <a:spcPct val="95000"/>
              </a:lnSpc>
            </a:pPr>
            <a:r>
              <a:rPr lang="pl-PL" altLang="pl-PL" sz="2400" dirty="0"/>
              <a:t>Interfejs radiowy LTE nie jest kompatybilny z GSM i UMTS, dlatego </a:t>
            </a:r>
            <a:r>
              <a:rPr lang="pl-PL" altLang="pl-PL" sz="2400" b="1" dirty="0"/>
              <a:t>LTE</a:t>
            </a:r>
            <a:r>
              <a:rPr lang="pl-PL" altLang="pl-PL" sz="2400" dirty="0"/>
              <a:t> musi używać </a:t>
            </a:r>
            <a:r>
              <a:rPr lang="pl-PL" altLang="pl-PL" sz="2400" b="1" dirty="0"/>
              <a:t>oddzielnego pasma radiowego</a:t>
            </a:r>
          </a:p>
          <a:p>
            <a:pPr>
              <a:lnSpc>
                <a:spcPct val="95000"/>
              </a:lnSpc>
            </a:pPr>
            <a:r>
              <a:rPr lang="pl-PL" altLang="pl-PL" sz="2400" dirty="0"/>
              <a:t>Kolejna generacja telefonii komórkowej </a:t>
            </a:r>
            <a:r>
              <a:rPr lang="pl-PL" altLang="pl-PL" sz="2400" b="1" dirty="0"/>
              <a:t>5G</a:t>
            </a:r>
            <a:r>
              <a:rPr lang="pl-PL" altLang="pl-PL" sz="2400" dirty="0"/>
              <a:t> jest wprowadzana do użycia od roku </a:t>
            </a:r>
            <a:r>
              <a:rPr lang="pl-PL" altLang="pl-PL" sz="2400" b="1" dirty="0"/>
              <a:t>2019</a:t>
            </a:r>
            <a:r>
              <a:rPr lang="pl-PL" altLang="pl-PL" sz="2400" dirty="0"/>
              <a:t>, wzrost szybkości danych głównie poprzez użycie szerszych kanałów radiowych i ulepszonych technik transmisji, np. </a:t>
            </a:r>
            <a:r>
              <a:rPr lang="pl-PL" altLang="pl-PL" sz="2400" b="1" dirty="0"/>
              <a:t>DSS (ang. </a:t>
            </a:r>
            <a:r>
              <a:rPr lang="pl-PL" altLang="pl-PL" sz="2400" b="1" i="1" dirty="0" err="1"/>
              <a:t>Dynamic</a:t>
            </a:r>
            <a:r>
              <a:rPr lang="pl-PL" altLang="pl-PL" sz="2400" b="1" i="1" dirty="0"/>
              <a:t> Spectrum </a:t>
            </a:r>
            <a:r>
              <a:rPr lang="pl-PL" altLang="pl-PL" sz="2400" b="1" i="1" dirty="0" err="1"/>
              <a:t>Sharing</a:t>
            </a:r>
            <a:r>
              <a:rPr lang="pl-PL" altLang="pl-PL" sz="2400" b="1" dirty="0"/>
              <a:t>)</a:t>
            </a:r>
          </a:p>
          <a:p>
            <a:pPr eaLnBrk="1" hangingPunct="1">
              <a:lnSpc>
                <a:spcPct val="95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87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232D8D-A87E-4477-BA35-475F126A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Rozwój sieci 5G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888112-96DA-4434-AD8F-CA84A123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219C917-82E2-4C7C-BDDB-BE9B1474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59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7C870DC-0169-490B-95CC-3BBA8D50F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0155"/>
            <a:ext cx="4044184" cy="642620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8F40658-CF9B-4D3C-B560-56A0F683D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4" y="1484784"/>
            <a:ext cx="4572000" cy="413961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D8CA046-871C-4209-A4BF-ED3C8ED08D9D}"/>
              </a:ext>
            </a:extLst>
          </p:cNvPr>
          <p:cNvSpPr txBox="1"/>
          <p:nvPr/>
        </p:nvSpPr>
        <p:spPr>
          <a:xfrm>
            <a:off x="395536" y="6126395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Źródło: </a:t>
            </a:r>
            <a:r>
              <a:rPr lang="en-US" sz="1200" dirty="0"/>
              <a:t>The State of 5G 2024. Introducing the GSMA Intelligence 5G Connectivity Index. 2024 GSMA Intelligence</a:t>
            </a:r>
          </a:p>
          <a:p>
            <a:endParaRPr lang="en-US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08447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Wady sieci bezprzewodowych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Stosunkowe duże rozpraszanie energii 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Wysoki poziom zakłóceń zewnętrznych 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Niższa przepustowość niż dla sieci przewodowych 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Regulacje prawne – większość częstotliwości radiowych jest dostępna wyłącznie po wykupieniu koncesji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r>
              <a:rPr lang="pl-PL" altLang="pl-PL" sz="2400"/>
              <a:t>Zagrożenia bezpieczeństwa: podsłuch, nieautoryzowany dostęp, celowe zakłócenia</a:t>
            </a:r>
          </a:p>
          <a:p>
            <a:pPr eaLnBrk="1" hangingPunct="1">
              <a:buClr>
                <a:schemeClr val="tx1"/>
              </a:buClr>
              <a:buSzPct val="150000"/>
              <a:buFont typeface="Wingdings" pitchFamily="2" charset="2"/>
              <a:buChar char="D"/>
            </a:pPr>
            <a:endParaRPr lang="pl-PL" alt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24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BAAD67-47AE-4E0D-82E8-7EDABAFE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trendy 5G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4595C1-89D0-4556-9B20-9F74E81C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Nowe częstotliwości</a:t>
            </a:r>
          </a:p>
          <a:p>
            <a:r>
              <a:rPr lang="pl-PL" sz="2400" dirty="0"/>
              <a:t>Network </a:t>
            </a:r>
            <a:r>
              <a:rPr lang="pl-PL" sz="2400" dirty="0" err="1"/>
              <a:t>slicing</a:t>
            </a:r>
            <a:endParaRPr lang="pl-PL" sz="2400" dirty="0"/>
          </a:p>
          <a:p>
            <a:r>
              <a:rPr lang="pl-PL" sz="2400" dirty="0"/>
              <a:t>Open RAN (ang. </a:t>
            </a:r>
            <a:r>
              <a:rPr lang="pl-PL" sz="2400" i="1" dirty="0"/>
              <a:t>Radio Access Network</a:t>
            </a:r>
            <a:r>
              <a:rPr lang="pl-PL" sz="2400" dirty="0"/>
              <a:t>)</a:t>
            </a:r>
          </a:p>
          <a:p>
            <a:r>
              <a:rPr lang="pl-PL" sz="2400" dirty="0"/>
              <a:t>Network automation</a:t>
            </a:r>
          </a:p>
          <a:p>
            <a:r>
              <a:rPr lang="pl-PL" sz="2400" dirty="0" err="1"/>
              <a:t>Private</a:t>
            </a:r>
            <a:r>
              <a:rPr lang="pl-PL" sz="2400" dirty="0"/>
              <a:t> 5G</a:t>
            </a:r>
          </a:p>
          <a:p>
            <a:r>
              <a:rPr lang="pl-PL" sz="2400" dirty="0"/>
              <a:t>Zastosowania militarne</a:t>
            </a:r>
          </a:p>
          <a:p>
            <a:r>
              <a:rPr lang="pl-PL" sz="2400" dirty="0" err="1"/>
              <a:t>Cognitive</a:t>
            </a:r>
            <a:r>
              <a:rPr lang="pl-PL" sz="2400" dirty="0"/>
              <a:t> </a:t>
            </a:r>
            <a:r>
              <a:rPr lang="pl-PL" sz="2400" dirty="0" err="1"/>
              <a:t>networking</a:t>
            </a:r>
            <a:endParaRPr lang="pl-PL" sz="2400" dirty="0"/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FED491-7EE0-4576-8A89-C3C14F53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291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D4CEAA-955F-4A7E-B83D-067D686B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hlinkClick r:id="rId2"/>
              </a:rPr>
              <a:t>10 Hot Consumer Trends 2030. The internet of senses</a:t>
            </a:r>
            <a:endParaRPr lang="pl-PL" sz="2400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51A69002-8E4A-4F40-A25C-0AB735B5F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980728"/>
            <a:ext cx="8974862" cy="519438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677E030-38CD-47A5-B9D6-273B7AF8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61</a:t>
            </a:fld>
            <a:endParaRPr lang="pl-PL"/>
          </a:p>
        </p:txBody>
      </p:sp>
      <p:pic>
        <p:nvPicPr>
          <p:cNvPr id="1026" name="Picture 2" descr="Ericsson, logo Free Icon - Icon-Icons.com">
            <a:extLst>
              <a:ext uri="{FF2B5EF4-FFF2-40B4-BE49-F238E27FC236}">
                <a16:creationId xmlns:a16="http://schemas.microsoft.com/office/drawing/2014/main" id="{DA4DE354-44FC-4AA2-9D5C-1FE5D2D35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37" y="-45827"/>
            <a:ext cx="1783929" cy="89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93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E2DC69-E2C0-4F2A-8A6D-F0ADC572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Systemy satelitarne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62A588-F900-4982-8E6D-52BAF576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15582"/>
          </a:xfrm>
        </p:spPr>
        <p:txBody>
          <a:bodyPr>
            <a:noAutofit/>
          </a:bodyPr>
          <a:lstStyle/>
          <a:p>
            <a:r>
              <a:rPr lang="pl-PL" sz="2000" dirty="0" err="1">
                <a:hlinkClick r:id="rId2"/>
              </a:rPr>
              <a:t>Starlink</a:t>
            </a:r>
            <a:r>
              <a:rPr lang="pl-PL" sz="2000" dirty="0"/>
              <a:t> to telekomunikacyjny system satelitarny (</a:t>
            </a:r>
            <a:r>
              <a:rPr lang="pl-PL" sz="2000" i="1" dirty="0" err="1"/>
              <a:t>satellite</a:t>
            </a:r>
            <a:r>
              <a:rPr lang="pl-PL" sz="2000" i="1" dirty="0"/>
              <a:t> </a:t>
            </a:r>
            <a:r>
              <a:rPr lang="pl-PL" sz="2000" i="1" dirty="0" err="1"/>
              <a:t>internet</a:t>
            </a:r>
            <a:r>
              <a:rPr lang="pl-PL" sz="2000" i="1" dirty="0"/>
              <a:t> constellation</a:t>
            </a:r>
            <a:r>
              <a:rPr lang="pl-PL" sz="2000" dirty="0"/>
              <a:t>) budowany przez amerykańską firmę </a:t>
            </a:r>
            <a:r>
              <a:rPr lang="pl-PL" sz="2000" dirty="0" err="1"/>
              <a:t>SpaceX</a:t>
            </a:r>
            <a:r>
              <a:rPr lang="pl-PL" sz="2000" dirty="0"/>
              <a:t> w celu dostarczanie łączności internetowej na całym globie</a:t>
            </a:r>
          </a:p>
          <a:p>
            <a:r>
              <a:rPr lang="pl-PL" sz="2000" dirty="0"/>
              <a:t>System ma docelowo składać się z około 12 tys. satelitów umieszczonych na tzw. niskiej orbicie okołoziemskiej (ang. </a:t>
            </a:r>
            <a:r>
              <a:rPr lang="pl-PL" sz="2000" dirty="0" err="1"/>
              <a:t>Low</a:t>
            </a:r>
            <a:r>
              <a:rPr lang="pl-PL" sz="2000" dirty="0"/>
              <a:t> Earth Orbit, LEO)[1] na trzech wysokościach: </a:t>
            </a:r>
          </a:p>
          <a:p>
            <a:pPr lvl="1"/>
            <a:r>
              <a:rPr lang="pl-PL" sz="2000" dirty="0"/>
              <a:t>340 km (ok. 7500 satelitów) </a:t>
            </a:r>
          </a:p>
          <a:p>
            <a:pPr lvl="1"/>
            <a:r>
              <a:rPr lang="pl-PL" sz="2000" dirty="0"/>
              <a:t>550 km (ok. 1600 satelitów)</a:t>
            </a:r>
          </a:p>
          <a:p>
            <a:pPr lvl="1"/>
            <a:r>
              <a:rPr lang="pl-PL" sz="2000" dirty="0"/>
              <a:t>1150 km (ok. 2800 satelitów)</a:t>
            </a:r>
          </a:p>
          <a:p>
            <a:r>
              <a:rPr lang="pl-PL" sz="2000" dirty="0"/>
              <a:t>Pierwsze satelity systemu zostały umieszczone na orbicie w maju 2019 roku. Na dzień 3.02.2022 umieszczono na orbicie 2091 satelitów. Na dzień  lutym 2023 umieszczono na orbicie 3580 satelitów</a:t>
            </a:r>
          </a:p>
          <a:p>
            <a:r>
              <a:rPr lang="pl-PL" sz="2000" dirty="0"/>
              <a:t>„Użytkownicy mogą spodziewać się prędkości pobierania między 100 </a:t>
            </a:r>
            <a:r>
              <a:rPr lang="pl-PL" sz="2000" dirty="0" err="1"/>
              <a:t>Mb</a:t>
            </a:r>
            <a:r>
              <a:rPr lang="pl-PL" sz="2000" dirty="0"/>
              <a:t>/s a 200 </a:t>
            </a:r>
            <a:r>
              <a:rPr lang="pl-PL" sz="2000" dirty="0" err="1"/>
              <a:t>Mb</a:t>
            </a:r>
            <a:r>
              <a:rPr lang="pl-PL" sz="2000" dirty="0"/>
              <a:t>/s oraz opóźnień na poziomie 20 ms w większości lokalizacji”</a:t>
            </a:r>
          </a:p>
          <a:p>
            <a:r>
              <a:rPr lang="pl-PL" sz="2000" dirty="0"/>
              <a:t>Konkurencyjne projekty: </a:t>
            </a:r>
            <a:r>
              <a:rPr lang="pl-PL" sz="2000" dirty="0" err="1">
                <a:hlinkClick r:id="rId3"/>
              </a:rPr>
              <a:t>OneWeb</a:t>
            </a:r>
            <a:r>
              <a:rPr lang="pl-PL" sz="2000" dirty="0"/>
              <a:t>, </a:t>
            </a:r>
            <a:r>
              <a:rPr lang="pl-PL" sz="2000" dirty="0">
                <a:hlinkClick r:id="rId4"/>
              </a:rPr>
              <a:t>Project </a:t>
            </a:r>
            <a:r>
              <a:rPr lang="pl-PL" sz="2000" dirty="0" err="1">
                <a:hlinkClick r:id="rId4"/>
              </a:rPr>
              <a:t>Kuiper</a:t>
            </a:r>
            <a:r>
              <a:rPr lang="pl-PL" sz="2000" dirty="0"/>
              <a:t> (Amazon)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FE59494-FC00-4B49-9134-E5B7F260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3F4D93-99C5-4FF1-AB41-59FEA223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technologie radiowe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415B38-45A2-49A9-BDC7-C4209589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500" dirty="0"/>
              <a:t>Bluetooth - standard umożliwia łączenie komputerów w sieć lokalną, przyłączania urządzeń peryferyjnych oraz do komunikacji głosowej </a:t>
            </a:r>
          </a:p>
          <a:p>
            <a:r>
              <a:rPr lang="pl-PL" sz="1500" dirty="0" err="1"/>
              <a:t>ZigBee</a:t>
            </a:r>
            <a:r>
              <a:rPr lang="pl-PL" sz="1500" dirty="0"/>
              <a:t> – bezprzewodowy protokół transmisji danych, charakteryzuje się niewielkim poborem energii i niewielkimi przepływnościami</a:t>
            </a:r>
          </a:p>
          <a:p>
            <a:r>
              <a:rPr lang="pl-PL" sz="1500" dirty="0"/>
              <a:t>Z-</a:t>
            </a:r>
            <a:r>
              <a:rPr lang="pl-PL" sz="1500" dirty="0" err="1"/>
              <a:t>Wave</a:t>
            </a:r>
            <a:r>
              <a:rPr lang="pl-PL" sz="1500" dirty="0"/>
              <a:t> – służy m.in. do systemów inteligentnego zarządzania budynkiem</a:t>
            </a:r>
          </a:p>
          <a:p>
            <a:r>
              <a:rPr lang="pl-PL" sz="1500" dirty="0"/>
              <a:t>RFID - śledzenia obiektów, np. w logistyce, handlu</a:t>
            </a:r>
          </a:p>
          <a:p>
            <a:r>
              <a:rPr lang="pl-PL" sz="1500" dirty="0"/>
              <a:t>NFC – podobne do RFID</a:t>
            </a:r>
          </a:p>
          <a:p>
            <a:r>
              <a:rPr lang="pl-PL" sz="1500" dirty="0"/>
              <a:t>6LoWPAN (ang. </a:t>
            </a:r>
            <a:r>
              <a:rPr lang="en-US" sz="1500" i="1" dirty="0"/>
              <a:t>IPv6 over Low-Power Wireless Personal Area Networks</a:t>
            </a:r>
            <a:r>
              <a:rPr lang="pl-PL" sz="1500" dirty="0"/>
              <a:t>)</a:t>
            </a:r>
          </a:p>
          <a:p>
            <a:r>
              <a:rPr lang="pl-PL" sz="1500" dirty="0" err="1"/>
              <a:t>Thread</a:t>
            </a:r>
            <a:r>
              <a:rPr lang="pl-PL" sz="1500" dirty="0"/>
              <a:t> – protokół bezprzewodowy dla </a:t>
            </a:r>
            <a:r>
              <a:rPr lang="pl-PL" sz="1500" dirty="0" err="1"/>
              <a:t>internetu</a:t>
            </a:r>
            <a:r>
              <a:rPr lang="pl-PL" sz="1500" dirty="0"/>
              <a:t> rzeczy</a:t>
            </a:r>
          </a:p>
          <a:p>
            <a:r>
              <a:rPr lang="pl-PL" sz="1500" dirty="0" err="1"/>
              <a:t>WirelessHART</a:t>
            </a:r>
            <a:r>
              <a:rPr lang="pl-PL" sz="1500" dirty="0"/>
              <a:t> – bezprzewodowy standard używany w automatyce</a:t>
            </a:r>
          </a:p>
          <a:p>
            <a:r>
              <a:rPr lang="pl-PL" sz="1500" dirty="0" err="1"/>
              <a:t>LoRaWAN</a:t>
            </a:r>
            <a:r>
              <a:rPr lang="pl-PL" sz="1500" dirty="0"/>
              <a:t> (ang. </a:t>
            </a:r>
            <a:r>
              <a:rPr lang="pl-PL" sz="1500" dirty="0" err="1"/>
              <a:t>long</a:t>
            </a:r>
            <a:r>
              <a:rPr lang="pl-PL" sz="1500" dirty="0"/>
              <a:t> </a:t>
            </a:r>
            <a:r>
              <a:rPr lang="pl-PL" sz="1500" dirty="0" err="1"/>
              <a:t>range</a:t>
            </a:r>
            <a:r>
              <a:rPr lang="pl-PL" sz="1500" dirty="0"/>
              <a:t> WAN), protokół i system komunikacji bezprzewodowej dalekiego zasięgu o małej mocy</a:t>
            </a:r>
          </a:p>
          <a:p>
            <a:r>
              <a:rPr lang="pl-PL" sz="1500" dirty="0" err="1"/>
              <a:t>SigFox</a:t>
            </a:r>
            <a:r>
              <a:rPr lang="pl-PL" sz="1500" dirty="0"/>
              <a:t> – technologia </a:t>
            </a:r>
            <a:r>
              <a:rPr lang="pl-PL" sz="1500" dirty="0" err="1"/>
              <a:t>LoRaWAN</a:t>
            </a:r>
            <a:endParaRPr lang="pl-PL" sz="15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74399A-C0B5-4E02-992F-6A2F4A71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373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Typy sieci radiowych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Przykładowe modulacje</a:t>
            </a:r>
          </a:p>
          <a:p>
            <a:pPr eaLnBrk="1" hangingPunct="1"/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standardy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Internet Rzeczy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45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Internet Rzeczy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r>
              <a:rPr lang="pl-PL" sz="2400" b="1" dirty="0"/>
              <a:t>Internet rzeczy (ang. </a:t>
            </a:r>
            <a:r>
              <a:rPr lang="pl-PL" sz="2400" b="1" i="1" dirty="0"/>
              <a:t>Internet of </a:t>
            </a:r>
            <a:r>
              <a:rPr lang="pl-PL" sz="2400" b="1" i="1" dirty="0" err="1"/>
              <a:t>Things</a:t>
            </a:r>
            <a:r>
              <a:rPr lang="pl-PL" sz="2400" b="1" i="1" dirty="0"/>
              <a:t> – </a:t>
            </a:r>
            <a:r>
              <a:rPr lang="pl-PL" sz="2400" b="1" i="1" dirty="0" err="1"/>
              <a:t>IoT</a:t>
            </a:r>
            <a:r>
              <a:rPr lang="pl-PL" sz="2400" b="1" dirty="0"/>
              <a:t>)</a:t>
            </a:r>
            <a:r>
              <a:rPr lang="pl-PL" sz="2400" dirty="0"/>
              <a:t> to system, w którym jednoznacznie identyfikowalne przedmioty mogą pośrednio albo bezpośrednio gromadzić, przetwarzać lub wymieniać informacje za pośrednictwem sieci komputerowej, </a:t>
            </a:r>
            <a:r>
              <a:rPr lang="pl-PL" sz="2400" b="1" dirty="0"/>
              <a:t>głównie bezprzewodowej</a:t>
            </a:r>
          </a:p>
          <a:p>
            <a:r>
              <a:rPr lang="pl-PL" sz="2400" dirty="0"/>
              <a:t>Sieci </a:t>
            </a:r>
            <a:r>
              <a:rPr lang="pl-PL" sz="2400" dirty="0" err="1"/>
              <a:t>IoT</a:t>
            </a:r>
            <a:r>
              <a:rPr lang="pl-PL" sz="2400" dirty="0"/>
              <a:t> są związane z koncepcją </a:t>
            </a:r>
            <a:r>
              <a:rPr lang="pl-PL" sz="2400" b="1" dirty="0"/>
              <a:t>przemysłu 4.0</a:t>
            </a:r>
            <a:r>
              <a:rPr lang="pl-PL" sz="2400" dirty="0"/>
              <a:t> </a:t>
            </a:r>
          </a:p>
          <a:p>
            <a:r>
              <a:rPr lang="pl-PL" sz="2400" dirty="0"/>
              <a:t>Do </a:t>
            </a:r>
            <a:r>
              <a:rPr lang="pl-PL" sz="2400" b="1" dirty="0"/>
              <a:t>przedmiotów</a:t>
            </a:r>
            <a:r>
              <a:rPr lang="pl-PL" sz="2400" dirty="0"/>
              <a:t>, które mogą wchodzić w skład </a:t>
            </a:r>
            <a:r>
              <a:rPr lang="pl-PL" sz="2400" b="1" dirty="0" err="1"/>
              <a:t>IoT</a:t>
            </a:r>
            <a:r>
              <a:rPr lang="pl-PL" sz="2400" dirty="0"/>
              <a:t> można zaliczyć:</a:t>
            </a:r>
          </a:p>
          <a:p>
            <a:pPr lvl="1"/>
            <a:r>
              <a:rPr lang="pl-PL" sz="2000" dirty="0"/>
              <a:t>urządzenia gospodarstwa domowego </a:t>
            </a:r>
          </a:p>
          <a:p>
            <a:pPr lvl="1"/>
            <a:r>
              <a:rPr lang="pl-PL" sz="2000" dirty="0"/>
              <a:t>artykuły oświetleniowe i grzewcze </a:t>
            </a:r>
          </a:p>
          <a:p>
            <a:pPr lvl="1"/>
            <a:r>
              <a:rPr lang="pl-PL" sz="2000" dirty="0"/>
              <a:t>urządzenia ubieralne (ang. </a:t>
            </a:r>
            <a:r>
              <a:rPr lang="pl-PL" sz="2000" i="1" dirty="0" err="1"/>
              <a:t>wearables</a:t>
            </a:r>
            <a:r>
              <a:rPr lang="pl-PL" sz="2000" dirty="0"/>
              <a:t>)</a:t>
            </a:r>
          </a:p>
          <a:p>
            <a:pPr lvl="1"/>
            <a:r>
              <a:rPr lang="pl-PL" sz="2000" dirty="0"/>
              <a:t>samochody</a:t>
            </a:r>
          </a:p>
          <a:p>
            <a:pPr lvl="1"/>
            <a:r>
              <a:rPr lang="pl-PL" sz="2000" dirty="0"/>
              <a:t>sensory i czujniki</a:t>
            </a:r>
          </a:p>
          <a:p>
            <a:pPr lvl="1"/>
            <a:r>
              <a:rPr lang="pl-PL" sz="2000" dirty="0"/>
              <a:t>urządzenia medyczne</a:t>
            </a:r>
          </a:p>
          <a:p>
            <a:pPr lvl="1"/>
            <a:r>
              <a:rPr lang="pl-PL" sz="2000" dirty="0"/>
              <a:t>roboty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28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Przykłady realizacji </a:t>
            </a:r>
            <a:r>
              <a:rPr lang="pl-PL" dirty="0" err="1"/>
              <a:t>IoT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l-PL" sz="2400" dirty="0"/>
              <a:t>Inteligentny dom (ang. </a:t>
            </a:r>
            <a:r>
              <a:rPr lang="pl-PL" sz="2400" i="1" dirty="0"/>
              <a:t>smart </a:t>
            </a:r>
            <a:r>
              <a:rPr lang="pl-PL" sz="2400" i="1" dirty="0" err="1"/>
              <a:t>home</a:t>
            </a:r>
            <a:r>
              <a:rPr lang="pl-PL" sz="2400" dirty="0"/>
              <a:t>)</a:t>
            </a:r>
          </a:p>
          <a:p>
            <a:r>
              <a:rPr lang="pl-PL" sz="2400" dirty="0"/>
              <a:t>Inteligentne miasto (ang. </a:t>
            </a:r>
            <a:r>
              <a:rPr lang="pl-PL" sz="2400" i="1" dirty="0"/>
              <a:t>smart </a:t>
            </a:r>
            <a:r>
              <a:rPr lang="pl-PL" sz="2400" i="1" dirty="0" err="1"/>
              <a:t>city</a:t>
            </a:r>
            <a:r>
              <a:rPr lang="pl-PL" sz="2400" dirty="0"/>
              <a:t>)</a:t>
            </a:r>
          </a:p>
          <a:p>
            <a:r>
              <a:rPr lang="pl-PL" sz="2400" dirty="0"/>
              <a:t>Smart </a:t>
            </a:r>
            <a:r>
              <a:rPr lang="pl-PL" sz="2400" dirty="0" err="1"/>
              <a:t>grid</a:t>
            </a:r>
            <a:r>
              <a:rPr lang="pl-PL" sz="2400" dirty="0"/>
              <a:t> – inteligentna sieć energetyczna</a:t>
            </a:r>
          </a:p>
          <a:p>
            <a:r>
              <a:rPr lang="pl-PL" sz="2400" dirty="0"/>
              <a:t>Inteligentny transport, w tym sieci samochodowe  i samochody autonomiczne</a:t>
            </a:r>
          </a:p>
          <a:p>
            <a:r>
              <a:rPr lang="pl-PL" sz="2400" dirty="0"/>
              <a:t>Systemy medyczne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9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Typy sieci radiowych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Przykładowe modulacje</a:t>
            </a:r>
          </a:p>
          <a:p>
            <a:pPr eaLnBrk="1" hangingPunct="1"/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standardy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Internet Rzeczy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6730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Podsumowanie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dirty="0"/>
              <a:t>Sieci bezprzewodowe to </a:t>
            </a:r>
            <a:r>
              <a:rPr lang="pl-PL" altLang="pl-PL" sz="2400" b="1" dirty="0"/>
              <a:t>najszybciej </a:t>
            </a:r>
            <a:r>
              <a:rPr lang="pl-PL" altLang="pl-PL" sz="2400" dirty="0"/>
              <a:t>rozwijający się obecnie segment sieci lokalnych</a:t>
            </a:r>
          </a:p>
          <a:p>
            <a:pPr eaLnBrk="1" hangingPunct="1"/>
            <a:r>
              <a:rPr lang="pl-PL" altLang="pl-PL" sz="2400" dirty="0"/>
              <a:t>Najbardziej popularne technologie to </a:t>
            </a:r>
            <a:r>
              <a:rPr lang="pl-PL" altLang="pl-PL" sz="2400" b="1" dirty="0" err="1"/>
              <a:t>WiFi</a:t>
            </a:r>
            <a:r>
              <a:rPr lang="pl-PL" altLang="pl-PL" sz="2400" dirty="0"/>
              <a:t>, oraz sieci komórkowe generacji 4G i 5G</a:t>
            </a:r>
          </a:p>
          <a:p>
            <a:pPr eaLnBrk="1" hangingPunct="1"/>
            <a:r>
              <a:rPr lang="pl-PL" altLang="pl-PL" sz="2400" dirty="0"/>
              <a:t>Sieci bezprzewodowe oferują szereg zalet, ale oferowana </a:t>
            </a:r>
            <a:r>
              <a:rPr lang="pl-PL" altLang="pl-PL" sz="2400" b="1" dirty="0"/>
              <a:t>przepustowość</a:t>
            </a:r>
            <a:r>
              <a:rPr lang="pl-PL" altLang="pl-PL" sz="2400" dirty="0"/>
              <a:t> jest zazwyczaj </a:t>
            </a:r>
            <a:r>
              <a:rPr lang="pl-PL" altLang="pl-PL" sz="2400" b="1" dirty="0"/>
              <a:t>niższa</a:t>
            </a:r>
            <a:r>
              <a:rPr lang="pl-PL" altLang="pl-PL" sz="2400" dirty="0"/>
              <a:t> niż w przypadku sieci przewodowych</a:t>
            </a:r>
          </a:p>
          <a:p>
            <a:pPr eaLnBrk="1" hangingPunct="1"/>
            <a:r>
              <a:rPr lang="pl-PL" altLang="pl-PL" sz="2400" dirty="0"/>
              <a:t>Sieci bezprzewodowe zyskują jeszcze większe znaczenie wraz z rozwojem koncepcji </a:t>
            </a:r>
            <a:r>
              <a:rPr lang="pl-PL" altLang="pl-PL" sz="2400" b="1" dirty="0"/>
              <a:t>Internetu Rzeczy </a:t>
            </a:r>
            <a:r>
              <a:rPr lang="pl-PL" altLang="pl-PL" sz="2400" b="1" dirty="0" err="1"/>
              <a:t>IoT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Ograniczeniem w rozwoju sieci bezprzewodowych może być ograniczony zasób dostępnych </a:t>
            </a:r>
            <a:r>
              <a:rPr lang="pl-PL" altLang="pl-PL" sz="2400" b="1" dirty="0"/>
              <a:t>częstotliwości </a:t>
            </a:r>
            <a:r>
              <a:rPr lang="pl-PL" altLang="pl-PL" sz="2400" dirty="0"/>
              <a:t>oraz </a:t>
            </a:r>
            <a:r>
              <a:rPr lang="pl-PL" altLang="pl-PL" sz="2400" b="1" dirty="0"/>
              <a:t>formalności prawne</a:t>
            </a:r>
          </a:p>
          <a:p>
            <a:pPr marL="0" indent="0" algn="ctr">
              <a:buNone/>
            </a:pPr>
            <a:r>
              <a:rPr lang="pl-PL" altLang="pl-PL" sz="2400" b="1" dirty="0">
                <a:solidFill>
                  <a:srgbClr val="FF0000"/>
                </a:solidFill>
              </a:rPr>
              <a:t>Następny wykład: Bezpieczeństwo </a:t>
            </a:r>
            <a:r>
              <a:rPr lang="pl-PL" altLang="pl-PL" sz="2400" b="1">
                <a:solidFill>
                  <a:srgbClr val="FF0000"/>
                </a:solidFill>
              </a:rPr>
              <a:t>sieci komputerowych</a:t>
            </a:r>
            <a:endParaRPr lang="pl-PL" altLang="pl-PL" sz="2400" b="1" dirty="0">
              <a:solidFill>
                <a:srgbClr val="FF0000"/>
              </a:solidFill>
            </a:endParaRPr>
          </a:p>
          <a:p>
            <a:pPr eaLnBrk="1" hangingPunct="1"/>
            <a:endParaRPr lang="pl-PL" altLang="pl-PL" sz="2400" b="1" dirty="0"/>
          </a:p>
          <a:p>
            <a:pPr eaLnBrk="1" hangingPunct="1"/>
            <a:endParaRPr lang="pl-PL" altLang="pl-PL" sz="20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45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Podział częstotliwości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685800" y="3352800"/>
            <a:ext cx="845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990600" y="3352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276600" y="3352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7848600" y="3352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562600" y="3352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57200" y="3733800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/>
              <a:t>10</a:t>
            </a:r>
            <a:r>
              <a:rPr lang="en-US" altLang="pl-PL" sz="2000"/>
              <a:t> MHz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315200" y="3733800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/>
              <a:t>1</a:t>
            </a:r>
            <a:r>
              <a:rPr lang="en-US" altLang="pl-PL" sz="2000"/>
              <a:t>0 GHz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105400" y="3733800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/>
              <a:t>1</a:t>
            </a:r>
            <a:r>
              <a:rPr lang="en-US" altLang="pl-PL" sz="2000"/>
              <a:t> GHz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819400" y="373380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/>
              <a:t>1</a:t>
            </a:r>
            <a:r>
              <a:rPr lang="en-US" altLang="pl-PL" sz="2000"/>
              <a:t>00 MHz</a:t>
            </a:r>
          </a:p>
        </p:txBody>
      </p:sp>
      <p:pic>
        <p:nvPicPr>
          <p:cNvPr id="8210" name="Picture 18" descr="j02125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5228195"/>
            <a:ext cx="990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63713" y="4581525"/>
            <a:ext cx="21932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 b="1" i="1" dirty="0"/>
              <a:t>Radio UKF (FM):</a:t>
            </a:r>
            <a:endParaRPr lang="en-US" altLang="pl-PL" sz="2000" b="1" i="1" dirty="0"/>
          </a:p>
          <a:p>
            <a:r>
              <a:rPr lang="en-US" altLang="pl-PL" sz="2000" b="1" dirty="0"/>
              <a:t>88 to 108 MHz</a:t>
            </a:r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2954338" y="4203700"/>
            <a:ext cx="6096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4355951" y="4653533"/>
            <a:ext cx="23042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 b="1" i="1" dirty="0"/>
              <a:t>Telefonia 2G, 3G, 4G: </a:t>
            </a:r>
            <a:r>
              <a:rPr lang="pl-PL" altLang="pl-PL" sz="2000" b="1" dirty="0"/>
              <a:t>0,9 GHz, 1,8 GHz</a:t>
            </a:r>
            <a:endParaRPr lang="en-US" altLang="pl-PL" sz="2000" b="1" dirty="0"/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5762625" y="4191000"/>
            <a:ext cx="6096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821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725" y="5269830"/>
            <a:ext cx="6858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16" name="AutoShape 24"/>
          <p:cNvSpPr>
            <a:spLocks noChangeArrowheads="1"/>
          </p:cNvSpPr>
          <p:nvPr/>
        </p:nvSpPr>
        <p:spPr bwMode="auto">
          <a:xfrm>
            <a:off x="5148263" y="4191000"/>
            <a:ext cx="6096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292725" y="450850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6013450" y="27813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6775450" y="27813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822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94" y="1175330"/>
            <a:ext cx="9144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5220072" y="1929026"/>
            <a:ext cx="30654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pl-PL" altLang="pl-PL" sz="2000" b="1" i="1" dirty="0" err="1"/>
              <a:t>WiFi</a:t>
            </a:r>
            <a:r>
              <a:rPr lang="en-US" altLang="pl-PL" sz="2000" b="1" i="1" dirty="0"/>
              <a:t> IEEE 802.11</a:t>
            </a:r>
            <a:r>
              <a:rPr lang="pl-PL" altLang="pl-PL" sz="2000" b="1" i="1" dirty="0"/>
              <a:t>: </a:t>
            </a:r>
            <a:br>
              <a:rPr lang="pl-PL" altLang="pl-PL" sz="2000" b="1" i="1" dirty="0"/>
            </a:br>
            <a:r>
              <a:rPr lang="pl-PL" altLang="pl-PL" sz="2000" b="1" dirty="0"/>
              <a:t>2.4</a:t>
            </a:r>
            <a:r>
              <a:rPr lang="en-US" altLang="pl-PL" sz="2000" b="1" dirty="0"/>
              <a:t> GHz</a:t>
            </a:r>
            <a:r>
              <a:rPr lang="pl-PL" altLang="pl-PL" sz="2000" b="1" dirty="0"/>
              <a:t> and</a:t>
            </a:r>
            <a:r>
              <a:rPr lang="pl-PL" altLang="pl-PL" sz="2000" b="1" i="1" dirty="0"/>
              <a:t> </a:t>
            </a:r>
            <a:r>
              <a:rPr lang="en-US" altLang="pl-PL" sz="2000" b="1" dirty="0"/>
              <a:t>5 GHz</a:t>
            </a:r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6156325" y="2781300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</a:t>
            </a:fld>
            <a:endParaRPr lang="pl-PL"/>
          </a:p>
        </p:txBody>
      </p:sp>
      <p:sp>
        <p:nvSpPr>
          <p:cNvPr id="32" name="AutoShape 22"/>
          <p:cNvSpPr>
            <a:spLocks noChangeArrowheads="1"/>
          </p:cNvSpPr>
          <p:nvPr/>
        </p:nvSpPr>
        <p:spPr bwMode="auto">
          <a:xfrm>
            <a:off x="8388424" y="4204320"/>
            <a:ext cx="6096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3" name="AutoShape 24"/>
          <p:cNvSpPr>
            <a:spLocks noChangeArrowheads="1"/>
          </p:cNvSpPr>
          <p:nvPr/>
        </p:nvSpPr>
        <p:spPr bwMode="auto">
          <a:xfrm>
            <a:off x="6732414" y="4191620"/>
            <a:ext cx="6096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>
            <a:off x="6876876" y="4509120"/>
            <a:ext cx="19435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04223" y="4725144"/>
            <a:ext cx="23042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 b="1" i="1" dirty="0"/>
              <a:t>Telefonia 5G: np. </a:t>
            </a:r>
            <a:r>
              <a:rPr lang="pl-PL" altLang="pl-PL" sz="2000" b="1" dirty="0"/>
              <a:t>3,6 GHz, 26 GHz</a:t>
            </a:r>
            <a:endParaRPr lang="en-US" altLang="pl-PL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35" y="5447748"/>
            <a:ext cx="1754255" cy="131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3" descr="HH01490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88" y="1484784"/>
            <a:ext cx="11430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3318520" y="2764805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2123728" y="1840523"/>
            <a:ext cx="35893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l-PL" altLang="pl-PL" sz="2000" b="1" i="1" dirty="0"/>
              <a:t>Telewizja cyfrowa DVB-T</a:t>
            </a:r>
            <a:r>
              <a:rPr lang="en-US" altLang="pl-PL" sz="2000" b="1" i="1" dirty="0"/>
              <a:t> </a:t>
            </a:r>
            <a:br>
              <a:rPr lang="pl-PL" altLang="pl-PL" sz="2000" b="1" i="1" dirty="0"/>
            </a:br>
            <a:r>
              <a:rPr lang="en-US" altLang="pl-PL" sz="2000" b="1" dirty="0"/>
              <a:t>174</a:t>
            </a:r>
            <a:r>
              <a:rPr lang="pl-PL" altLang="pl-PL" sz="2000" b="1" dirty="0"/>
              <a:t>-</a:t>
            </a:r>
            <a:r>
              <a:rPr lang="en-US" altLang="pl-PL" sz="2000" b="1" dirty="0"/>
              <a:t>2</a:t>
            </a:r>
            <a:r>
              <a:rPr lang="pl-PL" altLang="pl-PL" sz="2000" b="1" dirty="0"/>
              <a:t>30</a:t>
            </a:r>
            <a:r>
              <a:rPr lang="en-US" altLang="pl-PL" sz="2000" b="1" dirty="0"/>
              <a:t> MHz</a:t>
            </a:r>
            <a:r>
              <a:rPr lang="pl-PL" altLang="pl-PL" sz="2000" b="1" dirty="0"/>
              <a:t>,  </a:t>
            </a:r>
            <a:r>
              <a:rPr lang="en-US" altLang="pl-PL" sz="2000" b="1" dirty="0"/>
              <a:t>470</a:t>
            </a:r>
            <a:r>
              <a:rPr lang="pl-PL" altLang="pl-PL" sz="2000" b="1" dirty="0"/>
              <a:t>-</a:t>
            </a:r>
            <a:r>
              <a:rPr lang="en-US" altLang="pl-PL" sz="2000" b="1" dirty="0"/>
              <a:t>86</a:t>
            </a:r>
            <a:r>
              <a:rPr lang="pl-PL" altLang="pl-PL" sz="2000" b="1" dirty="0"/>
              <a:t>2</a:t>
            </a:r>
            <a:r>
              <a:rPr lang="en-US" altLang="pl-PL" sz="2000" b="1" dirty="0"/>
              <a:t> MHz</a:t>
            </a:r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4643438" y="2764805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3563938" y="2763218"/>
            <a:ext cx="144026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6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Typy sieci radiowych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Przykładowe modulacje</a:t>
            </a:r>
          </a:p>
          <a:p>
            <a:pPr eaLnBrk="1" hangingPunct="1"/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standardy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Internet Rzeczy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187450" y="3213100"/>
            <a:ext cx="7200900" cy="39608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1742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5862638" y="4392613"/>
            <a:ext cx="1085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Sieci ad hoc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Sieci </a:t>
            </a:r>
            <a:r>
              <a:rPr lang="pl-PL" altLang="pl-PL" sz="2400" b="1"/>
              <a:t>ad hoc</a:t>
            </a:r>
            <a:r>
              <a:rPr lang="pl-PL" altLang="pl-PL" sz="2400"/>
              <a:t> to rozproszone sieci bezprzewodowe, które obejmują urządzenia znajdujące się w zasięgu wzajemnej słyszalności i organizowane są jako sieci o </a:t>
            </a:r>
            <a:r>
              <a:rPr lang="pl-PL" altLang="pl-PL" sz="2400" b="1"/>
              <a:t>doraźnej, nietrwałej</a:t>
            </a:r>
            <a:r>
              <a:rPr lang="pl-PL" altLang="pl-PL" sz="2400"/>
              <a:t> strukturze organizacyjnej</a:t>
            </a: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357563"/>
            <a:ext cx="59531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2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0">
            <a:off x="5646738" y="5689600"/>
            <a:ext cx="1085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300663"/>
            <a:ext cx="1144588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365625"/>
            <a:ext cx="1209675" cy="151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2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00000">
            <a:off x="4140200" y="5949950"/>
            <a:ext cx="1085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345113"/>
            <a:ext cx="1209675" cy="1512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789363"/>
            <a:ext cx="1144587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6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1691 -0.0754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5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3816 -0.107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80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21268 -0.203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3714</Words>
  <Application>Microsoft Office PowerPoint</Application>
  <PresentationFormat>Pokaz na ekranie (4:3)</PresentationFormat>
  <Paragraphs>594</Paragraphs>
  <Slides>68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68</vt:i4>
      </vt:variant>
    </vt:vector>
  </HeadingPairs>
  <TitlesOfParts>
    <vt:vector size="75" baseType="lpstr">
      <vt:lpstr>Arial</vt:lpstr>
      <vt:lpstr>Calibri</vt:lpstr>
      <vt:lpstr>Times New Roman</vt:lpstr>
      <vt:lpstr>Wingdings</vt:lpstr>
      <vt:lpstr>Motyw pakietu Office</vt:lpstr>
      <vt:lpstr>Visio</vt:lpstr>
      <vt:lpstr>CorelDRAW.Graphic.9</vt:lpstr>
      <vt:lpstr>Sieci bezprzewodowe</vt:lpstr>
      <vt:lpstr>Plan wykładu</vt:lpstr>
      <vt:lpstr>Plan wykładu</vt:lpstr>
      <vt:lpstr>Wprowadzenie</vt:lpstr>
      <vt:lpstr>Zalety sieci bezprzewodowych</vt:lpstr>
      <vt:lpstr>Wady sieci bezprzewodowych</vt:lpstr>
      <vt:lpstr>Podział częstotliwości</vt:lpstr>
      <vt:lpstr>Plan wykładu</vt:lpstr>
      <vt:lpstr>Sieci ad hoc</vt:lpstr>
      <vt:lpstr>Sieci infrastrukturalne (1)</vt:lpstr>
      <vt:lpstr>Sieci infrastrukturalne (2)</vt:lpstr>
      <vt:lpstr>Sieci kratowe (1)</vt:lpstr>
      <vt:lpstr>Sieci kratowe (2)</vt:lpstr>
      <vt:lpstr>Sieci sensorowe</vt:lpstr>
      <vt:lpstr>Transmisje w sieci radiowej</vt:lpstr>
      <vt:lpstr>Plan wykładu</vt:lpstr>
      <vt:lpstr>Modulacja DSSS (1)</vt:lpstr>
      <vt:lpstr>Modulacja DSSS (2)</vt:lpstr>
      <vt:lpstr>Modulacja DSSS (3)</vt:lpstr>
      <vt:lpstr>Modulacja DSSS (4)</vt:lpstr>
      <vt:lpstr>Modulacja FHSS (1)</vt:lpstr>
      <vt:lpstr>Modulacja FHSS (2)</vt:lpstr>
      <vt:lpstr>Modulacja FHSS (3)</vt:lpstr>
      <vt:lpstr>Plan wykładu</vt:lpstr>
      <vt:lpstr>WiFi i standard IEEE 802.11 </vt:lpstr>
      <vt:lpstr>Warstwa fizyczna IEEE 802.11 </vt:lpstr>
      <vt:lpstr>Architektury sieci IEEE 802.11 </vt:lpstr>
      <vt:lpstr>CSMA/CA (1)</vt:lpstr>
      <vt:lpstr>CSMA/CA (2)</vt:lpstr>
      <vt:lpstr>CSMA/CA (3)</vt:lpstr>
      <vt:lpstr>CSMA/CA (4)</vt:lpstr>
      <vt:lpstr>CSMA/CA (5)</vt:lpstr>
      <vt:lpstr>CSMA/CA (6)</vt:lpstr>
      <vt:lpstr>CSMA/CA (7)</vt:lpstr>
      <vt:lpstr>Ramka 802.11</vt:lpstr>
      <vt:lpstr>Standard 802.11b (1)</vt:lpstr>
      <vt:lpstr>Standard 802.11b (2)</vt:lpstr>
      <vt:lpstr>Standard 802.11b (3)</vt:lpstr>
      <vt:lpstr>Standard 802.11g</vt:lpstr>
      <vt:lpstr>Standard 802.11a</vt:lpstr>
      <vt:lpstr>Standard 802.11n (1)</vt:lpstr>
      <vt:lpstr>Standard 802.11n (2)</vt:lpstr>
      <vt:lpstr>Standard 802.11ac (1)</vt:lpstr>
      <vt:lpstr>Standard 802.11ac (2)</vt:lpstr>
      <vt:lpstr>Standardy WiFi</vt:lpstr>
      <vt:lpstr>Wi-Fi 6</vt:lpstr>
      <vt:lpstr>Kluczowe technologie Wi-Fi 6</vt:lpstr>
      <vt:lpstr>Wi-Fi 6E</vt:lpstr>
      <vt:lpstr>Wi-Fi 7</vt:lpstr>
      <vt:lpstr>Plan wykładu</vt:lpstr>
      <vt:lpstr>WiMAX</vt:lpstr>
      <vt:lpstr>Bluetooth</vt:lpstr>
      <vt:lpstr>Standard IEEE 802.15.3 </vt:lpstr>
      <vt:lpstr>Technologia UWB</vt:lpstr>
      <vt:lpstr>Standard IEEE 802.15.4 (1)</vt:lpstr>
      <vt:lpstr>Standard IEEE 802.15.4 (2)</vt:lpstr>
      <vt:lpstr>Telefonia komórkowa (1)</vt:lpstr>
      <vt:lpstr>Telefonia komórkowa (2)</vt:lpstr>
      <vt:lpstr>Rozwój sieci 5G</vt:lpstr>
      <vt:lpstr>Główne trendy 5G</vt:lpstr>
      <vt:lpstr>10 Hot Consumer Trends 2030. The internet of senses</vt:lpstr>
      <vt:lpstr>Systemy satelitarne</vt:lpstr>
      <vt:lpstr>Inne technologie radiowe</vt:lpstr>
      <vt:lpstr>Plan wykładu</vt:lpstr>
      <vt:lpstr>Internet Rzeczy</vt:lpstr>
      <vt:lpstr>Przykłady realizacji IoT</vt:lpstr>
      <vt:lpstr>Plan wykładu</vt:lpstr>
      <vt:lpstr>Podsumowanie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Walkowiak</dc:creator>
  <cp:lastModifiedBy>Krzysztof Walkowiak</cp:lastModifiedBy>
  <cp:revision>77</cp:revision>
  <dcterms:created xsi:type="dcterms:W3CDTF">2016-02-17T18:48:46Z</dcterms:created>
  <dcterms:modified xsi:type="dcterms:W3CDTF">2024-06-05T10:07:13Z</dcterms:modified>
</cp:coreProperties>
</file>