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323" r:id="rId66"/>
    <p:sldId id="324" r:id="rId67"/>
    <p:sldId id="325" r:id="rId68"/>
    <p:sldId id="326" r:id="rId69"/>
    <p:sldId id="327" r:id="rId7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25E3-4635-4306-97A1-4F2C79359B60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F306A-5DC7-4DF5-B66E-7BD1379AF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6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7EC45D-7C77-4275-8C30-5083FABD35D9}" type="slidenum">
              <a:rPr lang="pl-PL" altLang="pl-PL" smtClean="0"/>
              <a:pPr eaLnBrk="1" hangingPunct="1"/>
              <a:t>59</a:t>
            </a:fld>
            <a:endParaRPr lang="pl-PL" altLang="pl-PL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19A-0B78-4AB4-8A9E-F48B1E4D76C1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B8F5-BAF5-422E-A4FA-72F3FE9D8E5C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989-6E15-4A5C-8F8A-CB2F81B48A58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7444-00CD-482A-A38E-5D42841CBCE0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023C5-BEAE-4DED-928F-80597B8588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01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4FFC-D523-43F0-978D-C2D52774D90B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2FEE-43C5-49C9-BF62-B302F04EF92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47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50D2-E53F-491C-A221-203D3B105262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E11A-4F76-4239-80A1-A6AB603DB53C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B829-7C05-4641-8362-E6D5A2E1DB65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D0B1-4E44-4BEF-B098-3A37F44B2A0E}" type="datetime1">
              <a:rPr lang="pl-PL" smtClean="0"/>
              <a:t>05.06.2024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0115-CACC-4E70-BEBF-900F2DC3BAF2}" type="datetime1">
              <a:rPr lang="pl-PL" smtClean="0"/>
              <a:t>05.06.2024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C27-2BD6-4070-9CC2-80CD6B99B188}" type="datetime1">
              <a:rPr lang="pl-PL" smtClean="0"/>
              <a:t>05.06.2024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EF7-9F4B-4560-B081-4BD74E642F9B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1ECD-B8D2-4EDB-8837-D0F1CFA9A142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6F8E-59B9-4688-ABC4-7E20F872D41C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Image:Skytale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upload.wikimedia.org/wikipedia/en/f/f0/Asterix_the_gaul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en.wikipedia.org/wiki/Image:Obelix1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://pl.wikipedia.org/wiki/Grafika:Pilsudskiwithsoldier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.wikipedia.org/wiki/Grafika:Polish-soviet_war_1920_Polish_defences_near_Milosna,_August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pl.wikipedia.org/wiki/Grafika:Red_Army_recruitment_poster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pl.wikipedia.org/wiki/Grafika:Enigma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bp3.blogger.com/_5OFUgYmQsUk/RyH99uaC-BI/AAAAAAAAANo/dIhg7aWKQwU/s1600-h/wala_tomaszowi_lisowi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upload.wikimedia.org/wikipedia/commons/7/70/Leonhard_Euler.jpe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Podstawy kryptografii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</p:spTree>
    <p:extLst>
      <p:ext uri="{BB962C8B-B14F-4D97-AF65-F5344CB8AC3E}">
        <p14:creationId xmlns:p14="http://schemas.microsoft.com/office/powerpoint/2010/main" val="19173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Bezpieczeństwo systemów kryptograficznych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Schemat szyfrujący jest </a:t>
            </a:r>
            <a:r>
              <a:rPr lang="pl-PL" altLang="pl-PL" sz="2400" b="1"/>
              <a:t>bezwarunkowo bezpieczny</a:t>
            </a:r>
            <a:r>
              <a:rPr lang="pl-PL" altLang="pl-PL" sz="2400"/>
              <a:t>, jeżeli generowany tekst zaszyfrowany nie zawiera wystarczająco dużo informacji, by jednoznacznie określić odpowiadający mu tekst jawny, niezależnie od ilości dostępnego tekstu zaszyfrowanego</a:t>
            </a:r>
          </a:p>
          <a:p>
            <a:pPr eaLnBrk="1" hangingPunct="1"/>
            <a:r>
              <a:rPr lang="pl-PL" altLang="pl-PL" sz="2400"/>
              <a:t>Schemat szyfrujący jest </a:t>
            </a:r>
            <a:r>
              <a:rPr lang="pl-PL" altLang="pl-PL" sz="2400" b="1"/>
              <a:t>obliczeniowo bezpieczny</a:t>
            </a:r>
            <a:r>
              <a:rPr lang="pl-PL" altLang="pl-PL" sz="2400"/>
              <a:t>, jeżeli koszt złamania szyfru przewyższa wartość informacji zaszyfrowanej oraz/lub czas potrzebny do złamania szyfru przekracza użyteczny „czas życia” informacji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30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W VII w p.n.e w Grecji stosowano do szyfrowania </a:t>
            </a:r>
            <a:r>
              <a:rPr lang="pl-PL" altLang="pl-PL" sz="2400" b="1"/>
              <a:t>scytale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Tekst pisany był na </a:t>
            </a:r>
            <a:r>
              <a:rPr lang="pl-PL" altLang="pl-PL" sz="2400" b="1"/>
              <a:t>nawiniętym</a:t>
            </a:r>
            <a:r>
              <a:rPr lang="pl-PL" altLang="pl-PL" sz="2400"/>
              <a:t> na patyk </a:t>
            </a:r>
            <a:r>
              <a:rPr lang="pl-PL" altLang="pl-PL" sz="2400" b="1"/>
              <a:t>pasku skórzanym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 rozwinięciu tekst widoczny na pasku był </a:t>
            </a:r>
            <a:r>
              <a:rPr lang="pl-PL" altLang="pl-PL" sz="2400" b="1"/>
              <a:t>trudny</a:t>
            </a:r>
            <a:r>
              <a:rPr lang="pl-PL" altLang="pl-PL" sz="2400"/>
              <a:t> do odszyfrowania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Odszyfrowanie</a:t>
            </a:r>
            <a:r>
              <a:rPr lang="pl-PL" altLang="pl-PL" sz="2400"/>
              <a:t> wymaga </a:t>
            </a:r>
            <a:r>
              <a:rPr lang="pl-PL" altLang="pl-PL" sz="2400" b="1"/>
              <a:t>ponownego nawinięcia</a:t>
            </a:r>
            <a:r>
              <a:rPr lang="pl-PL" altLang="pl-PL" sz="2400"/>
              <a:t> na patyk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Na przykład</a:t>
            </a:r>
            <a:r>
              <a:rPr lang="pl-PL" altLang="pl-PL" sz="2400"/>
              <a:t> tekst „Proszę o pomoc”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l-PL" altLang="pl-PL" sz="2000"/>
              <a:t>Pros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l-PL" altLang="pl-PL" sz="2000"/>
              <a:t>zęop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l-PL" altLang="pl-PL" sz="2000"/>
              <a:t>omoc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 odczytaniu na pasku wygląda „pzoręmooospc”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pl-PL" altLang="pl-PL" sz="2000"/>
          </a:p>
        </p:txBody>
      </p:sp>
      <p:pic>
        <p:nvPicPr>
          <p:cNvPr id="41988" name="Picture 4" descr="A scytale">
            <a:hlinkClick r:id="rId2" tooltip="A scyta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76250"/>
            <a:ext cx="18954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20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pl-PL" altLang="pl-PL" sz="2400"/>
              <a:t>Szyfr </a:t>
            </a:r>
            <a:r>
              <a:rPr lang="pl-PL" altLang="pl-PL" sz="2400" b="1"/>
              <a:t>Cezara</a:t>
            </a:r>
            <a:r>
              <a:rPr lang="pl-PL" altLang="pl-PL" sz="2400"/>
              <a:t> polegający na przesunięciu liter tekstu o 3 używany przez Juliusz Cezara do komunikacji z wojskami</a:t>
            </a:r>
          </a:p>
          <a:p>
            <a:pPr eaLnBrk="1" hangingPunct="1"/>
            <a:r>
              <a:rPr lang="pl-PL" altLang="pl-PL" sz="2400"/>
              <a:t>Dzięki stosowaniu tego szyfru Juliusz Cezar podbił całą Galię z wyjątkiem pewnej małej wioski ;-) </a:t>
            </a:r>
          </a:p>
        </p:txBody>
      </p:sp>
      <p:pic>
        <p:nvPicPr>
          <p:cNvPr id="43012" name="Picture 4" descr="Image:Asterix the gaul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4005263"/>
            <a:ext cx="1762125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Obelix">
            <a:hlinkClick r:id="rId4" tooltip="Obelix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33825"/>
            <a:ext cx="17716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73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Polacy w czasie wojny polsko-bolszewickiej (1919-1920) potrafili odszyfrować depesze wroga, co ułatwiało działania wojenne</a:t>
            </a:r>
          </a:p>
        </p:txBody>
      </p:sp>
      <p:pic>
        <p:nvPicPr>
          <p:cNvPr id="15364" name="Picture 4" descr="Józef Piłsudski, Mińsk 1919">
            <a:hlinkClick r:id="rId2" tooltip="Józef Piłsudski, Mińsk 1919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16338"/>
            <a:ext cx="2381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Sowiecki plakat rekrutacyjny z 1920">
            <a:hlinkClick r:id="rId4" tooltip="Sowiecki plakat rekrutacyjny z 1920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89363"/>
            <a:ext cx="1714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Polskie pozycje pod Miłosną, sierpień 1920">
            <a:hlinkClick r:id="rId6" tooltip="Polskie pozycje pod Miłosną, sierpień 1920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789363"/>
            <a:ext cx="23812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4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5327650" cy="4525963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Enigma</a:t>
            </a:r>
            <a:r>
              <a:rPr lang="pl-PL" altLang="pl-PL" sz="2400" dirty="0"/>
              <a:t> – maszyna szyfrująca używana przez wojska niemieckie od lat 20 XX wieku do czasów drugiej wojny światowej. W 1932 roku Enigma została złamana przez polskich matematyków: Marian Rejewski, Jerzy Różycki i Henryk Zygalski</a:t>
            </a:r>
          </a:p>
        </p:txBody>
      </p:sp>
      <p:pic>
        <p:nvPicPr>
          <p:cNvPr id="16388" name="Picture 4" descr="Enigma – używana w kilku wersjach w niemieckiej armii od końca lat 20. XX w. do zakończenia  II wojny światowej – miała wbudowany, dla ochrony poufnej korespondencji, skomplikowany elektromechaniczny system szyfrowania polialfabetycznego. Złamanie szyfru Enigmy w polskim Biurze Szyfrów i idące za tym deszyfrowanie na wielką skalę w Bletchley Park korespondencji prowadzonej za pomocą tych maszyn było ważnym czynnikiem w ostatecznym zwycięstwie aliantów w II wojnie światowej.">
            <a:hlinkClick r:id="rId2" tooltip="Enigma – używana w kilku wersjach w niemieckiej armii od końca lat 20. XX w. do zakończenia  II wojny światowej – miała wbudowany, dla ochrony poufnej korespondencji, skomplikowany elektromechaniczny system szyfrowania polialfabetycznego. Złamanie szyfru Enigmy w polskim Biurze Szyfrów i idące za tym deszyfrowanie na wielką skalę w Bletchley Park korespondencji prowadzonej za pomocą tych maszyn było ważnym czynnikiem w ostatecznym zwycięstwie aliantów w II wojnie światowej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773238"/>
            <a:ext cx="28082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11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55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Uproszczony model szyfrowania konwencjonalnego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39750" y="1928813"/>
          <a:ext cx="8424863" cy="330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7524750" imgH="2952750" progId="CorelDRAW.Graphic.9">
                  <p:embed/>
                </p:oleObj>
              </mc:Choice>
              <mc:Fallback>
                <p:oleObj r:id="rId3" imgW="7524750" imgH="295275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28813"/>
                        <a:ext cx="8424863" cy="330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63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Model szyfrowania konwencjonalnego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92600"/>
            <a:ext cx="8229600" cy="2305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400"/>
              <a:t>Szyfrator tworzy tekst zaszyfrowany Y=E</a:t>
            </a:r>
            <a:r>
              <a:rPr lang="pl-PL" altLang="pl-PL" sz="2400" baseline="-25000"/>
              <a:t>K</a:t>
            </a:r>
            <a:r>
              <a:rPr lang="pl-PL" altLang="pl-PL" sz="2400"/>
              <a:t>(X)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/>
              <a:t>Odbiorca posiadający klucz może odwrócić przekształcenie X=D</a:t>
            </a:r>
            <a:r>
              <a:rPr lang="pl-PL" altLang="pl-PL" sz="2400" baseline="-25000"/>
              <a:t>K</a:t>
            </a:r>
            <a:r>
              <a:rPr lang="pl-PL" altLang="pl-PL" sz="2400"/>
              <a:t>(Y)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/>
              <a:t>Przeciwnik śledzący Y, ale pozbawiony dostępu do X i K, próbuje odgadnąć hipotetyczny tekst jawny X` i hipotetyczny klucz K`. Zakładamy, że zna on algorytm szyfrujący E i deszyfrujący 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23850" y="1484313"/>
          <a:ext cx="8496300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6972300" imgH="2257425" progId="CorelDRAW.Graphic.9">
                  <p:embed/>
                </p:oleObj>
              </mc:Choice>
              <mc:Fallback>
                <p:oleObj r:id="rId3" imgW="6972300" imgH="225742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8496300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0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Techniki szyfrowania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Steganografia </a:t>
            </a:r>
            <a:r>
              <a:rPr lang="pl-PL" altLang="pl-PL" sz="2400"/>
              <a:t>służy do ukrycia faktu istnienia komunikatu, np. zaznaczanie liter, atrament sympatyczny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Techniki podstawiania</a:t>
            </a:r>
            <a:r>
              <a:rPr lang="pl-PL" altLang="pl-PL" sz="2400"/>
              <a:t> polega na zastępowaniu elementów (bitów) tekstu jawnego innymi elementami (bitami)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Techniki transpozycyjne</a:t>
            </a:r>
            <a:r>
              <a:rPr lang="pl-PL" altLang="pl-PL" sz="2400"/>
              <a:t> polegają na permutacji liter (przestawieniu) tekstu jawnego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Wstęp</a:t>
            </a:r>
          </a:p>
          <a:p>
            <a:pPr eaLnBrk="1" hangingPunct="1"/>
            <a:r>
              <a:rPr lang="pl-PL" altLang="pl-PL" sz="2400" dirty="0"/>
              <a:t>Rodzaje systemów kryptograficznych</a:t>
            </a:r>
          </a:p>
          <a:p>
            <a:pPr eaLnBrk="1" hangingPunct="1"/>
            <a:r>
              <a:rPr lang="pl-PL" altLang="pl-PL" sz="2400" dirty="0"/>
              <a:t>Historia kryptografii</a:t>
            </a:r>
          </a:p>
          <a:p>
            <a:pPr eaLnBrk="1" hangingPunct="1"/>
            <a:r>
              <a:rPr lang="pl-PL" altLang="pl-PL" sz="2400" dirty="0"/>
              <a:t>Szyfrowanie symetryczne</a:t>
            </a:r>
          </a:p>
          <a:p>
            <a:pPr eaLnBrk="1" hangingPunct="1"/>
            <a:r>
              <a:rPr lang="pl-PL" altLang="pl-PL" sz="2400" dirty="0"/>
              <a:t>Algorytm AES</a:t>
            </a:r>
          </a:p>
          <a:p>
            <a:pPr eaLnBrk="1" hangingPunct="1"/>
            <a:r>
              <a:rPr lang="pl-PL" altLang="pl-PL" sz="2400" dirty="0"/>
              <a:t>Szyfrowanie asymetryczne</a:t>
            </a:r>
          </a:p>
          <a:p>
            <a:pPr eaLnBrk="1" hangingPunct="1"/>
            <a:r>
              <a:rPr lang="pl-PL" altLang="pl-PL" sz="2400" dirty="0"/>
              <a:t>Algorytm RSA</a:t>
            </a:r>
          </a:p>
          <a:p>
            <a:pPr eaLnBrk="1" hangingPunct="1"/>
            <a:r>
              <a:rPr lang="pl-PL" altLang="pl-PL" sz="2400" dirty="0"/>
              <a:t>Algorytmy haszujące</a:t>
            </a:r>
          </a:p>
          <a:p>
            <a:pPr eaLnBrk="1" hangingPunct="1"/>
            <a:r>
              <a:rPr lang="pl-PL" altLang="pl-PL" sz="2400" dirty="0"/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36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4000" dirty="0" err="1"/>
              <a:t>Steganografia</a:t>
            </a:r>
            <a:r>
              <a:rPr lang="pl-PL" altLang="pl-PL" sz="4000" dirty="0"/>
              <a:t> (1)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Herodot w "Dziejach"</a:t>
            </a:r>
            <a:r>
              <a:rPr lang="pl-PL" altLang="pl-PL" sz="2400"/>
              <a:t> opisuje następujący tajny przekaz informacji</a:t>
            </a:r>
          </a:p>
          <a:p>
            <a:pPr eaLnBrk="1" hangingPunct="1"/>
            <a:r>
              <a:rPr lang="pl-PL" altLang="pl-PL" sz="2400"/>
              <a:t>Despota Hiastus przetrzymywany przez króla perskiego Dariusza postanawia </a:t>
            </a:r>
            <a:r>
              <a:rPr lang="pl-PL" altLang="pl-PL" sz="2400" b="1"/>
              <a:t>przesłać informację</a:t>
            </a:r>
            <a:r>
              <a:rPr lang="pl-PL" altLang="pl-PL" sz="2400"/>
              <a:t> do swego zięcia Arystogorasa z Miletu, tak aby mogła się ona przedostać mimo pilnujących go strażników </a:t>
            </a:r>
          </a:p>
          <a:p>
            <a:pPr eaLnBrk="1" hangingPunct="1"/>
            <a:r>
              <a:rPr lang="pl-PL" altLang="pl-PL" sz="2400"/>
              <a:t>Aby tego dokonać na </a:t>
            </a:r>
            <a:r>
              <a:rPr lang="pl-PL" altLang="pl-PL" sz="2400" b="1"/>
              <a:t>wygolonej głowie</a:t>
            </a:r>
            <a:r>
              <a:rPr lang="pl-PL" altLang="pl-PL" sz="2400"/>
              <a:t> swego niewolnika </a:t>
            </a:r>
            <a:r>
              <a:rPr lang="pl-PL" altLang="pl-PL" sz="2400" b="1"/>
              <a:t>tatuuje przesłanie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Kiedy niewolnikowi </a:t>
            </a:r>
            <a:r>
              <a:rPr lang="pl-PL" altLang="pl-PL" sz="2400" b="1"/>
              <a:t>odrosły włosy</a:t>
            </a:r>
            <a:r>
              <a:rPr lang="pl-PL" altLang="pl-PL" sz="2400"/>
              <a:t> posyła go z oficjalnym, mało istotnym listem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3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4000" dirty="0" err="1"/>
              <a:t>Steganografia</a:t>
            </a:r>
            <a:r>
              <a:rPr lang="pl-PL" altLang="pl-PL" sz="4000" dirty="0"/>
              <a:t>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43363" cy="4997450"/>
          </a:xfrm>
        </p:spPr>
        <p:txBody>
          <a:bodyPr/>
          <a:lstStyle/>
          <a:p>
            <a:pPr eaLnBrk="1" hangingPunct="1"/>
            <a:r>
              <a:rPr lang="pl-PL" altLang="pl-PL" sz="2400"/>
              <a:t>Stosowanie </a:t>
            </a:r>
            <a:r>
              <a:rPr lang="pl-PL" altLang="pl-PL" sz="2400" b="1"/>
              <a:t>atramentu sympatycznego</a:t>
            </a:r>
          </a:p>
          <a:p>
            <a:pPr eaLnBrk="1" hangingPunct="1"/>
            <a:r>
              <a:rPr lang="pl-PL" altLang="pl-PL" sz="2400"/>
              <a:t>Nakłuwanie </a:t>
            </a:r>
            <a:r>
              <a:rPr lang="pl-PL" altLang="pl-PL" sz="2400" b="1"/>
              <a:t>szpilką</a:t>
            </a:r>
            <a:r>
              <a:rPr lang="pl-PL" altLang="pl-PL" sz="2400"/>
              <a:t> liter tekstu (książki)</a:t>
            </a:r>
          </a:p>
          <a:p>
            <a:pPr eaLnBrk="1" hangingPunct="1"/>
            <a:r>
              <a:rPr lang="pl-PL" altLang="pl-PL" sz="2400"/>
              <a:t>Sformułowanie komunikatu, aby sekwencja kolejnych liter, sylab bądź wyrazów tworzyła </a:t>
            </a:r>
            <a:r>
              <a:rPr lang="pl-PL" altLang="pl-PL" sz="2400" b="1"/>
              <a:t>ukrytą wiadomość</a:t>
            </a:r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pic>
        <p:nvPicPr>
          <p:cNvPr id="51204" name="Picture 4" descr="Wała Tomaszowi Lisow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1557338"/>
            <a:ext cx="47609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Steganografia w informatyce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 </a:t>
            </a:r>
            <a:r>
              <a:rPr lang="pl-PL" altLang="pl-PL" sz="2400" b="1" dirty="0"/>
              <a:t>komputerowym zapisie</a:t>
            </a:r>
            <a:r>
              <a:rPr lang="pl-PL" altLang="pl-PL" sz="2400" dirty="0"/>
              <a:t> obrazu (zdjęcie jpg, film </a:t>
            </a:r>
            <a:r>
              <a:rPr lang="pl-PL" altLang="pl-PL" sz="2400" dirty="0" err="1"/>
              <a:t>mpg</a:t>
            </a:r>
            <a:r>
              <a:rPr lang="pl-PL" altLang="pl-PL" sz="2400" dirty="0"/>
              <a:t>) lub dźwięku (mp3) pewne bity można </a:t>
            </a:r>
            <a:r>
              <a:rPr lang="pl-PL" altLang="pl-PL" sz="2400" b="1" dirty="0"/>
              <a:t>zmienić</a:t>
            </a:r>
            <a:r>
              <a:rPr lang="pl-PL" altLang="pl-PL" sz="2400" dirty="0"/>
              <a:t> bez wpływu na jakość obrazu (dźwięku) </a:t>
            </a:r>
          </a:p>
          <a:p>
            <a:pPr eaLnBrk="1" hangingPunct="1"/>
            <a:r>
              <a:rPr lang="pl-PL" altLang="pl-PL" sz="2400" dirty="0"/>
              <a:t>Na tych bitach przesyłane są </a:t>
            </a:r>
            <a:r>
              <a:rPr lang="pl-PL" altLang="pl-PL" sz="2400" b="1" dirty="0"/>
              <a:t>tajne informacje</a:t>
            </a:r>
            <a:r>
              <a:rPr lang="pl-PL" altLang="pl-PL" sz="2400" dirty="0"/>
              <a:t>, które można odczytać wiedząc gdzie zostały ukryte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Techniki podstawiania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Technika podstawienia polega na </a:t>
            </a:r>
            <a:r>
              <a:rPr lang="pl-PL" altLang="pl-PL" sz="2400" b="1" dirty="0"/>
              <a:t>zastępowaniu elementów</a:t>
            </a:r>
            <a:r>
              <a:rPr lang="pl-PL" altLang="pl-PL" sz="2400" dirty="0"/>
              <a:t> (liter, bitów) tekstu jawnego innymi elementami (literami, bitami) według ustalonego schematu</a:t>
            </a:r>
          </a:p>
          <a:p>
            <a:pPr eaLnBrk="1" hangingPunct="1"/>
            <a:r>
              <a:rPr lang="pl-PL" altLang="pl-PL" sz="2400" b="1" dirty="0"/>
              <a:t>Przykładowe algorytmy</a:t>
            </a:r>
            <a:r>
              <a:rPr lang="pl-PL" altLang="pl-PL" sz="2400" dirty="0"/>
              <a:t>: szyfr Cezara, Szyfr </a:t>
            </a:r>
            <a:r>
              <a:rPr lang="pl-PL" altLang="pl-PL" sz="2400" dirty="0" err="1"/>
              <a:t>Playfair</a:t>
            </a:r>
            <a:r>
              <a:rPr lang="pl-PL" altLang="pl-PL" sz="2400" dirty="0"/>
              <a:t>, szyfr </a:t>
            </a:r>
            <a:r>
              <a:rPr lang="pl-PL" altLang="pl-PL" sz="2400" dirty="0" err="1"/>
              <a:t>Vigenere’a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1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Szyfr Cezara (1)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91512" cy="5516562"/>
          </a:xfrm>
        </p:spPr>
        <p:txBody>
          <a:bodyPr/>
          <a:lstStyle/>
          <a:p>
            <a:pPr eaLnBrk="1" hangingPunct="1"/>
            <a:r>
              <a:rPr lang="pl-PL" altLang="pl-PL" sz="2400"/>
              <a:t>Szyfr Cezara polega na </a:t>
            </a:r>
            <a:r>
              <a:rPr lang="pl-PL" altLang="pl-PL" sz="2400" b="1"/>
              <a:t>zastąpieniu</a:t>
            </a:r>
            <a:r>
              <a:rPr lang="pl-PL" altLang="pl-PL" sz="2400"/>
              <a:t> każdej litery alfabetu literą znajdującą się o trzy pozycje dalej</a:t>
            </a:r>
          </a:p>
          <a:p>
            <a:pPr algn="ctr" eaLnBrk="1" hangingPunct="1">
              <a:buFontTx/>
              <a:buNone/>
            </a:pPr>
            <a:r>
              <a:rPr lang="de-DE" altLang="pl-PL" sz="2400" i="1"/>
              <a:t>C</a:t>
            </a:r>
            <a:r>
              <a:rPr lang="de-DE" altLang="pl-PL" sz="2400"/>
              <a:t>=</a:t>
            </a:r>
            <a:r>
              <a:rPr lang="de-DE" altLang="pl-PL" sz="2400" i="1"/>
              <a:t>E</a:t>
            </a:r>
            <a:r>
              <a:rPr lang="de-DE" altLang="pl-PL" sz="2400"/>
              <a:t>(</a:t>
            </a:r>
            <a:r>
              <a:rPr lang="de-DE" altLang="pl-PL" sz="2400" i="1"/>
              <a:t>p</a:t>
            </a:r>
            <a:r>
              <a:rPr lang="de-DE" altLang="pl-PL" sz="2400"/>
              <a:t>)=(</a:t>
            </a:r>
            <a:r>
              <a:rPr lang="de-DE" altLang="pl-PL" sz="2400" i="1"/>
              <a:t>p</a:t>
            </a:r>
            <a:r>
              <a:rPr lang="de-DE" altLang="pl-PL" sz="2400"/>
              <a:t>+3) mod (26)</a:t>
            </a:r>
            <a:endParaRPr lang="pl-PL" altLang="pl-PL" sz="2400"/>
          </a:p>
          <a:p>
            <a:pPr eaLnBrk="1" hangingPunct="1"/>
            <a:r>
              <a:rPr lang="pl-PL" altLang="pl-PL" sz="2400" i="1"/>
              <a:t>C</a:t>
            </a:r>
            <a:r>
              <a:rPr lang="pl-PL" altLang="pl-PL" sz="2400"/>
              <a:t> to litera tekstu zaszyfrowanego odpowiadająca literze tekstu jawnego o indeksie </a:t>
            </a:r>
            <a:r>
              <a:rPr lang="pl-PL" altLang="pl-PL" sz="2400" i="1"/>
              <a:t>p</a:t>
            </a:r>
            <a:endParaRPr lang="pl-PL" altLang="pl-PL" sz="2400"/>
          </a:p>
          <a:p>
            <a:pPr eaLnBrk="1" hangingPunct="1"/>
            <a:r>
              <a:rPr lang="pl-PL" altLang="pl-PL" sz="2400"/>
              <a:t>Przesunięcie może mieć </a:t>
            </a:r>
            <a:r>
              <a:rPr lang="pl-PL" altLang="pl-PL" sz="2400" b="1"/>
              <a:t>wielkość dowolną</a:t>
            </a:r>
            <a:r>
              <a:rPr lang="pl-PL" altLang="pl-PL" sz="2400"/>
              <a:t>, więc ogólna postać algorytmu wygląda następująco:</a:t>
            </a:r>
            <a:endParaRPr lang="pl-PL" altLang="pl-PL" sz="2400" i="1"/>
          </a:p>
          <a:p>
            <a:pPr algn="ctr" eaLnBrk="1" hangingPunct="1">
              <a:buFontTx/>
              <a:buNone/>
            </a:pPr>
            <a:r>
              <a:rPr lang="pl-PL" altLang="pl-PL" sz="2400" i="1"/>
              <a:t>C</a:t>
            </a:r>
            <a:r>
              <a:rPr lang="pl-PL" altLang="pl-PL" sz="2400"/>
              <a:t>=</a:t>
            </a:r>
            <a:r>
              <a:rPr lang="pl-PL" altLang="pl-PL" sz="2400" i="1"/>
              <a:t>E</a:t>
            </a:r>
            <a:r>
              <a:rPr lang="pl-PL" altLang="pl-PL" sz="2400"/>
              <a:t>(</a:t>
            </a:r>
            <a:r>
              <a:rPr lang="pl-PL" altLang="pl-PL" sz="2400" i="1"/>
              <a:t>p</a:t>
            </a:r>
            <a:r>
              <a:rPr lang="pl-PL" altLang="pl-PL" sz="2400"/>
              <a:t>)=(</a:t>
            </a:r>
            <a:r>
              <a:rPr lang="pl-PL" altLang="pl-PL" sz="2400" i="1"/>
              <a:t>p</a:t>
            </a:r>
            <a:r>
              <a:rPr lang="pl-PL" altLang="pl-PL" sz="2400"/>
              <a:t>+</a:t>
            </a:r>
            <a:r>
              <a:rPr lang="pl-PL" altLang="pl-PL" sz="2400" i="1"/>
              <a:t>k</a:t>
            </a:r>
            <a:r>
              <a:rPr lang="pl-PL" altLang="pl-PL" sz="2400"/>
              <a:t>) mod (26),    0&lt;</a:t>
            </a:r>
            <a:r>
              <a:rPr lang="pl-PL" altLang="pl-PL" sz="2400" i="1"/>
              <a:t>k</a:t>
            </a:r>
            <a:r>
              <a:rPr lang="pl-PL" altLang="pl-PL" sz="2400"/>
              <a:t>&lt;26</a:t>
            </a:r>
          </a:p>
          <a:p>
            <a:pPr eaLnBrk="1" hangingPunct="1"/>
            <a:r>
              <a:rPr lang="pl-PL" altLang="pl-PL" sz="2400"/>
              <a:t>Algorytm deszyfrujący ma postać:</a:t>
            </a:r>
            <a:endParaRPr lang="pl-PL" altLang="pl-PL" sz="2400" i="1"/>
          </a:p>
          <a:p>
            <a:pPr algn="ctr" eaLnBrk="1" hangingPunct="1">
              <a:buFontTx/>
              <a:buNone/>
            </a:pPr>
            <a:r>
              <a:rPr lang="pl-PL" altLang="pl-PL" sz="2400" i="1"/>
              <a:t>p</a:t>
            </a:r>
            <a:r>
              <a:rPr lang="pl-PL" altLang="pl-PL" sz="2400"/>
              <a:t>=</a:t>
            </a:r>
            <a:r>
              <a:rPr lang="pl-PL" altLang="pl-PL" sz="2400" i="1"/>
              <a:t>D</a:t>
            </a:r>
            <a:r>
              <a:rPr lang="pl-PL" altLang="pl-PL" sz="2400"/>
              <a:t>(</a:t>
            </a:r>
            <a:r>
              <a:rPr lang="pl-PL" altLang="pl-PL" sz="2400" i="1"/>
              <a:t>C</a:t>
            </a:r>
            <a:r>
              <a:rPr lang="pl-PL" altLang="pl-PL" sz="2400"/>
              <a:t>)=(</a:t>
            </a:r>
            <a:r>
              <a:rPr lang="pl-PL" altLang="pl-PL" sz="2400" i="1"/>
              <a:t>C</a:t>
            </a:r>
            <a:r>
              <a:rPr lang="pl-PL" altLang="pl-PL" sz="2400"/>
              <a:t>-</a:t>
            </a:r>
            <a:r>
              <a:rPr lang="pl-PL" altLang="pl-PL" sz="2400" i="1"/>
              <a:t>k</a:t>
            </a:r>
            <a:r>
              <a:rPr lang="pl-PL" altLang="pl-PL" sz="2400"/>
              <a:t>) mod (26)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9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051050" y="2420938"/>
            <a:ext cx="287338" cy="576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7813675" y="2420938"/>
            <a:ext cx="287338" cy="576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101013" y="2420938"/>
            <a:ext cx="287337" cy="576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940425" y="2420938"/>
            <a:ext cx="287338" cy="576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Szyfr Cezara (2)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Przykład dla szyfru Cezara (przesunięcie o 3 znaki)</a:t>
            </a:r>
          </a:p>
          <a:p>
            <a:pPr eaLnBrk="1" hangingPunct="1"/>
            <a:r>
              <a:rPr lang="pl-PL" altLang="pl-PL" sz="2400" dirty="0"/>
              <a:t>Klucz</a:t>
            </a:r>
          </a:p>
          <a:p>
            <a:pPr eaLnBrk="1" hangingPunct="1">
              <a:buFontTx/>
              <a:buNone/>
            </a:pPr>
            <a:r>
              <a:rPr lang="pl-PL" altLang="pl-PL" sz="2000" dirty="0">
                <a:latin typeface="Courier New" pitchFamily="49" charset="0"/>
              </a:rPr>
              <a:t>a b c d e f g h i j k l m n o p q r s t u v w x y z</a:t>
            </a:r>
          </a:p>
          <a:p>
            <a:pPr eaLnBrk="1" hangingPunct="1">
              <a:buFontTx/>
              <a:buNone/>
            </a:pPr>
            <a:r>
              <a:rPr lang="pl-PL" altLang="pl-PL" sz="2000" dirty="0">
                <a:latin typeface="Courier New" pitchFamily="49" charset="0"/>
              </a:rPr>
              <a:t>D E F G H I J K L M N O P Q R S T U V W X Y Z A B C</a:t>
            </a:r>
          </a:p>
          <a:p>
            <a:pPr eaLnBrk="1" hangingPunct="1"/>
            <a:r>
              <a:rPr lang="pl-PL" altLang="pl-PL" sz="2400" dirty="0"/>
              <a:t>Szyfrowanie</a:t>
            </a:r>
          </a:p>
          <a:p>
            <a:pPr eaLnBrk="1" hangingPunct="1"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tekst jawny       :  szyfr </a:t>
            </a:r>
            <a:r>
              <a:rPr lang="pl-PL" altLang="pl-PL" sz="2400" dirty="0" err="1">
                <a:latin typeface="Courier New" pitchFamily="49" charset="0"/>
              </a:rPr>
              <a:t>juliusza</a:t>
            </a:r>
            <a:r>
              <a:rPr lang="pl-PL" altLang="pl-PL" sz="2400" dirty="0">
                <a:latin typeface="Courier New" pitchFamily="49" charset="0"/>
              </a:rPr>
              <a:t> cezara</a:t>
            </a:r>
          </a:p>
          <a:p>
            <a:pPr eaLnBrk="1" hangingPunct="1"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tekst zaszyfrowany:  VCBIU MXOLXVCD FHCDUD</a:t>
            </a:r>
          </a:p>
          <a:p>
            <a:pPr eaLnBrk="1" hangingPunct="1">
              <a:buFontTx/>
              <a:buNone/>
            </a:pPr>
            <a:endParaRPr lang="pl-PL" altLang="pl-PL" sz="2400" dirty="0"/>
          </a:p>
          <a:p>
            <a:pPr eaLnBrk="1" hangingPunct="1"/>
            <a:r>
              <a:rPr lang="pl-PL" altLang="pl-PL" sz="2400" dirty="0"/>
              <a:t>Dla szyfru Cezara łatwo można przeprowadzić </a:t>
            </a:r>
            <a:r>
              <a:rPr lang="pl-PL" altLang="pl-PL" sz="2400" dirty="0" err="1"/>
              <a:t>kryptoanalizę</a:t>
            </a:r>
            <a:r>
              <a:rPr lang="pl-PL" altLang="pl-PL" sz="2400" dirty="0"/>
              <a:t> metodą brutalną polegającą na wypróbowaniu 25 możliwych kluczy </a:t>
            </a:r>
            <a:r>
              <a:rPr lang="pl-PL" altLang="pl-PL" sz="2400" i="1" dirty="0"/>
              <a:t>k</a:t>
            </a:r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4500563" y="314096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72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0.02361 4.81481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4.81481E-6 L 0.03941 4.8148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4.81481E-6 L 0.05521 4.81481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298" grpId="1" animBg="1"/>
      <p:bldP spid="55299" grpId="0" animBg="1"/>
      <p:bldP spid="55299" grpId="1" animBg="1"/>
      <p:bldP spid="55300" grpId="0" animBg="1"/>
      <p:bldP spid="55300" grpId="1" animBg="1"/>
      <p:bldP spid="55301" grpId="0" animBg="1"/>
      <p:bldP spid="55301" grpId="1" animBg="1"/>
      <p:bldP spid="55304" grpId="0" animBg="1"/>
      <p:bldP spid="55304" grpId="1" animBg="1"/>
      <p:bldP spid="55304" grpId="2" animBg="1"/>
      <p:bldP spid="55304" grpId="3" animBg="1"/>
      <p:bldP spid="55304" grpId="4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Szyfry jednoalfabetowe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Dla szyfrów </a:t>
            </a:r>
            <a:r>
              <a:rPr lang="pl-PL" altLang="pl-PL" sz="2400" b="1"/>
              <a:t>jednoalfabetowych</a:t>
            </a:r>
            <a:r>
              <a:rPr lang="pl-PL" altLang="pl-PL" sz="2400"/>
              <a:t> możemy zastosować jako szyfr dowolną permutację 26 znaków alfabetu</a:t>
            </a:r>
          </a:p>
          <a:p>
            <a:pPr eaLnBrk="1" hangingPunct="1"/>
            <a:r>
              <a:rPr lang="pl-PL" altLang="pl-PL" sz="2400"/>
              <a:t>Oznacza to 26!=4*10</a:t>
            </a:r>
            <a:r>
              <a:rPr lang="pl-PL" altLang="pl-PL" sz="2400" baseline="30000"/>
              <a:t>26</a:t>
            </a:r>
            <a:r>
              <a:rPr lang="pl-PL" altLang="pl-PL" sz="2400"/>
              <a:t> możliwych kluczy, czyli można wykluczyć próby rozszyfrowania </a:t>
            </a:r>
            <a:r>
              <a:rPr lang="pl-PL" altLang="pl-PL" sz="2400" b="1"/>
              <a:t>metodą brutalną</a:t>
            </a:r>
          </a:p>
          <a:p>
            <a:pPr eaLnBrk="1" hangingPunct="1"/>
            <a:r>
              <a:rPr lang="pl-PL" altLang="pl-PL" sz="2400"/>
              <a:t>Jednak, jeśli kryptoanalityk zna tekst zaszyfrowany i jego charakter (język tekstu jawnego), może on wykorzystać </a:t>
            </a:r>
            <a:r>
              <a:rPr lang="pl-PL" altLang="pl-PL" sz="2400" b="1"/>
              <a:t>regularności zawarte w języku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5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Szyfry jednoalfabetowe </a:t>
            </a:r>
            <a:br>
              <a:rPr lang="pl-PL" altLang="pl-PL" sz="4000" dirty="0"/>
            </a:br>
            <a:r>
              <a:rPr lang="pl-PL" altLang="pl-PL" sz="4000" dirty="0"/>
              <a:t>- </a:t>
            </a:r>
            <a:r>
              <a:rPr lang="pl-PL" altLang="pl-PL" sz="4000" dirty="0" err="1"/>
              <a:t>kryptoanaliza</a:t>
            </a:r>
            <a:endParaRPr lang="pl-PL" altLang="pl-PL" sz="4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491064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Dla każdego języka można określić </a:t>
            </a:r>
            <a:r>
              <a:rPr lang="pl-PL" altLang="pl-PL" sz="2400" b="1" dirty="0"/>
              <a:t>względną częstość występowania liter</a:t>
            </a:r>
            <a:r>
              <a:rPr lang="pl-PL" altLang="pl-PL" sz="2400" dirty="0"/>
              <a:t> (film „Motyl i skafander”)</a:t>
            </a:r>
          </a:p>
          <a:p>
            <a:pPr eaLnBrk="1" hangingPunct="1"/>
            <a:r>
              <a:rPr lang="pl-PL" altLang="pl-PL" sz="2400" dirty="0"/>
              <a:t>Poniższa tabela prezentuje procentową częstość względną występowania poszczególnych liter w tekście </a:t>
            </a:r>
            <a:r>
              <a:rPr lang="pl-PL" altLang="pl-PL" sz="2400" b="1" dirty="0"/>
              <a:t>angielskim</a:t>
            </a:r>
            <a:r>
              <a:rPr lang="pl-PL" altLang="pl-PL" sz="2400" dirty="0"/>
              <a:t> </a:t>
            </a:r>
          </a:p>
        </p:txBody>
      </p:sp>
      <p:pic>
        <p:nvPicPr>
          <p:cNvPr id="9218" name="Picture 2" descr="Le scaphandre et le papillon - galeria zdjęć - film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89" y="2348880"/>
            <a:ext cx="158417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Znalezione obrazy dla zapytania motyl i skaf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15" y="-88553"/>
            <a:ext cx="1659947" cy="23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Znalezione obrazy dla zapytania szyfry woj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4" descr="Znalezione obrazy dla zapytania szyfry wojn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9222" name="Picture 6" descr="Znalezione obrazy dla zapytania szyfry woj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0782"/>
            <a:ext cx="2267942" cy="32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6" y="3933056"/>
            <a:ext cx="6371074" cy="291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0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Techniki transpozycyjne (1)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Techniki </a:t>
            </a:r>
            <a:r>
              <a:rPr lang="pl-PL" altLang="pl-PL" sz="2400" b="1"/>
              <a:t>transpozycyjne</a:t>
            </a:r>
            <a:r>
              <a:rPr lang="pl-PL" altLang="pl-PL" sz="2400"/>
              <a:t> polegają na permutacji liter tekstu jawnego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Najprostszym takim szyfrem jest tzw. </a:t>
            </a:r>
            <a:r>
              <a:rPr lang="pl-PL" altLang="pl-PL" sz="2400" b="1"/>
              <a:t>technika płotu</a:t>
            </a:r>
            <a:r>
              <a:rPr lang="pl-PL" altLang="pl-PL" sz="2400"/>
              <a:t>, polegająca na tym, że tekst jawny zapisuje się jako ciąg kolumn, a odczytuje jako ciąg wierszy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Na przykład dla płotu o wysokości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>
                <a:latin typeface="Courier New" pitchFamily="49" charset="0"/>
              </a:rPr>
              <a:t>tekst jawny       : szyfrtranspozycyjny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>
                <a:latin typeface="Courier New" pitchFamily="49" charset="0"/>
              </a:rPr>
              <a:t>syrrnpzcjy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>
                <a:latin typeface="Courier New" pitchFamily="49" charset="0"/>
              </a:rPr>
              <a:t>zftasoyyn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>
                <a:latin typeface="Courier New" pitchFamily="49" charset="0"/>
              </a:rPr>
              <a:t>tekst zaszyfrowany: syrrnpzcjyzftasoyyn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700338" y="4725144"/>
            <a:ext cx="9350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835150" y="4725144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28675" y="4725144"/>
            <a:ext cx="10064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419475" y="2276872"/>
            <a:ext cx="288925" cy="216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140200" y="2276872"/>
            <a:ext cx="288925" cy="216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059113" y="2276872"/>
            <a:ext cx="288925" cy="216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9875"/>
            <a:ext cx="8229600" cy="1143000"/>
          </a:xfrm>
        </p:spPr>
        <p:txBody>
          <a:bodyPr/>
          <a:lstStyle/>
          <a:p>
            <a:pPr eaLnBrk="1" hangingPunct="1"/>
            <a:r>
              <a:rPr lang="pl-PL" altLang="pl-PL"/>
              <a:t>Techniki transpozycyjne (2)</a:t>
            </a:r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Bardziej </a:t>
            </a:r>
            <a:r>
              <a:rPr lang="pl-PL" altLang="pl-PL" sz="2400" b="1" dirty="0"/>
              <a:t>skomplikowany </a:t>
            </a:r>
            <a:r>
              <a:rPr lang="pl-PL" altLang="pl-PL" sz="2400" dirty="0"/>
              <a:t>system polega na zapisaniu komunikatu w prostokącie, a następnie odczytanie ze zmianą kolejności kolumn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Klucz       : 3 1 4 2 7 6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tekst jawny : b a r d z i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              j s k o m p 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              i k o w a n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              s y s t e m 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              o l e g a n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>
                <a:latin typeface="Courier New" pitchFamily="49" charset="0"/>
              </a:rPr>
              <a:t>tekst zaszyfrowany: ASKYLDOWTGBJISORKOSEELYPAIPNMNZMAEA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Szyfr transpozycyjny można uczynić znaczenie bezpieczniejszym poprzez stosowanie </a:t>
            </a:r>
            <a:r>
              <a:rPr lang="pl-PL" altLang="pl-PL" sz="2400" b="1" dirty="0"/>
              <a:t>kilku etapów transpozycji</a:t>
            </a:r>
            <a:r>
              <a:rPr lang="pl-PL" altLang="pl-PL" sz="2400" dirty="0"/>
              <a:t>, co utrudnia znacznie rekonstrukcję klucza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2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8" grpId="1" animBg="1"/>
      <p:bldP spid="60419" grpId="0" animBg="1"/>
      <p:bldP spid="60419" grpId="1" animBg="1"/>
      <p:bldP spid="60420" grpId="0" animBg="1"/>
      <p:bldP spid="60420" grpId="1" animBg="1"/>
      <p:bldP spid="60421" grpId="0" animBg="1"/>
      <p:bldP spid="60421" grpId="1" animBg="1"/>
      <p:bldP spid="60422" grpId="0" animBg="1"/>
      <p:bldP spid="60422" grpId="1" animBg="1"/>
      <p:bldP spid="60423" grpId="0" animBg="1"/>
      <p:bldP spid="604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80000"/>
              </a:lnSpc>
            </a:pPr>
            <a:endParaRPr lang="pl-PL" altLang="pl-PL" sz="2400" dirty="0">
              <a:solidFill>
                <a:schemeClr val="bg2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789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Konfuzja i dyfuzja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Shannon, twórca teorii informacji przedstawił w 1949 roku dwie główne zasady szyfrowania: </a:t>
            </a:r>
          </a:p>
          <a:p>
            <a:pPr eaLnBrk="1" hangingPunct="1"/>
            <a:r>
              <a:rPr lang="pl-PL" altLang="pl-PL" sz="2400" b="1"/>
              <a:t>Konfuzja</a:t>
            </a:r>
            <a:r>
              <a:rPr lang="pl-PL" altLang="pl-PL" sz="2400"/>
              <a:t> oznacza rozmycie zależności pomiędzy tekstami jawnymi a ich zaszyfrowanymi wersjami </a:t>
            </a:r>
          </a:p>
          <a:p>
            <a:pPr eaLnBrk="1" hangingPunct="1"/>
            <a:r>
              <a:rPr lang="pl-PL" altLang="pl-PL" sz="2400" b="1"/>
              <a:t>Dyfuzja</a:t>
            </a:r>
            <a:r>
              <a:rPr lang="pl-PL" altLang="pl-PL" sz="2400"/>
              <a:t> oznacza rozłożenie zawartych w tekście jawnym informacji w całym tekście zaszyfrowanym </a:t>
            </a:r>
          </a:p>
          <a:p>
            <a:pPr eaLnBrk="1" hangingPunct="1">
              <a:buFontTx/>
              <a:buNone/>
            </a:pPr>
            <a:r>
              <a:rPr lang="pl-PL" altLang="pl-PL" sz="2400"/>
              <a:t>Proste szyfry podstawieniowe (szyfr Cezera, szyfr Vigenere’a) zapewniają tylko konfuzję, gdyż każda litera jest szyfrowana oddzielnie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4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Efekt lawinowy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Efektem lawinowym</a:t>
            </a:r>
            <a:r>
              <a:rPr lang="pl-PL" altLang="pl-PL" sz="2400"/>
              <a:t> określamy intensywniejszy niż dla dyfuzji rozmazanie tekstu jawnego w tekście zaszyfrowanym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Jest spotykany dla szyfrowania </a:t>
            </a:r>
            <a:r>
              <a:rPr lang="pl-PL" altLang="pl-PL" sz="2400" b="1"/>
              <a:t>blokowego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Każdy bit</a:t>
            </a:r>
            <a:r>
              <a:rPr lang="pl-PL" altLang="pl-PL" sz="2400"/>
              <a:t> zaszyfrowanego tekstu </a:t>
            </a:r>
            <a:r>
              <a:rPr lang="pl-PL" altLang="pl-PL" sz="2400" b="1"/>
              <a:t>zależy od wszystkich bitów</a:t>
            </a:r>
            <a:r>
              <a:rPr lang="pl-PL" altLang="pl-PL" sz="2400"/>
              <a:t> tekstu jawnego w danym bloku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Dla zmiany pojedynczego bitu tekstu jawnego lub klucza, każdy bit tekstu zaszyfrowanego powinien zmienić swoją wartość z </a:t>
            </a:r>
            <a:r>
              <a:rPr lang="pl-PL" altLang="pl-PL" sz="2400" b="1"/>
              <a:t>prawdopodobieństwem</a:t>
            </a:r>
            <a:r>
              <a:rPr lang="pl-PL" altLang="pl-PL" sz="2400"/>
              <a:t> równym dokładnie </a:t>
            </a:r>
            <a:r>
              <a:rPr lang="pl-PL" altLang="pl-PL" sz="2400" b="1"/>
              <a:t>50%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Kryptoanaliza </a:t>
            </a:r>
            <a:r>
              <a:rPr lang="pl-PL" altLang="pl-PL" sz="2400" b="1"/>
              <a:t>różnicowa</a:t>
            </a:r>
            <a:r>
              <a:rPr lang="pl-PL" altLang="pl-PL" sz="2400"/>
              <a:t> wykorzystuje nawet niewielkie odstępstwo od tej zasady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9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Algorytmy produktowe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Większość współczesnych algorytmów blokowych to algorytmy </a:t>
            </a:r>
            <a:r>
              <a:rPr lang="pl-PL" altLang="pl-PL" sz="2400" b="1"/>
              <a:t>produktowe</a:t>
            </a:r>
            <a:r>
              <a:rPr lang="pl-PL" altLang="pl-PL" sz="2400"/>
              <a:t> – po kolei wykonywane są proste, stosunkowo mało bezpieczne kroki szyfrujące zwane rundami (iteracjami)</a:t>
            </a:r>
          </a:p>
          <a:p>
            <a:pPr eaLnBrk="1" hangingPunct="1"/>
            <a:r>
              <a:rPr lang="pl-PL" altLang="pl-PL" sz="2400"/>
              <a:t>Dzięki stosowaniu </a:t>
            </a:r>
            <a:r>
              <a:rPr lang="pl-PL" altLang="pl-PL" sz="2400" b="1"/>
              <a:t>wielu</a:t>
            </a:r>
            <a:r>
              <a:rPr lang="pl-PL" altLang="pl-PL" sz="2400"/>
              <a:t> rund bezpieczeństwo algorytmu znacząco rośnie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93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520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Konkurs AES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 1997 roku agencja </a:t>
            </a:r>
            <a:r>
              <a:rPr lang="pl-PL" altLang="pl-PL" sz="2400" b="1"/>
              <a:t>NIST</a:t>
            </a:r>
            <a:r>
              <a:rPr lang="pl-PL" altLang="pl-PL" sz="2400"/>
              <a:t> (ang. </a:t>
            </a:r>
            <a:r>
              <a:rPr lang="pl-PL" altLang="pl-PL" sz="2400" i="1"/>
              <a:t>National Institute of Standards and Technology</a:t>
            </a:r>
            <a:r>
              <a:rPr lang="pl-PL" altLang="pl-PL" sz="2400"/>
              <a:t>) rozpisała konkurs na nowy standard szyfrowania, który miał otrzymać nazwę </a:t>
            </a:r>
            <a:r>
              <a:rPr lang="pl-PL" altLang="pl-PL" sz="2400" b="1"/>
              <a:t>AES</a:t>
            </a:r>
            <a:r>
              <a:rPr lang="pl-PL" altLang="pl-PL" sz="2400"/>
              <a:t> (ang. </a:t>
            </a:r>
            <a:r>
              <a:rPr lang="en-US" altLang="pl-PL" sz="2400" i="1"/>
              <a:t>Advanced Encryption Standard</a:t>
            </a:r>
            <a:r>
              <a:rPr lang="en-US" altLang="pl-PL" sz="2400"/>
              <a:t>)</a:t>
            </a:r>
            <a:endParaRPr lang="pl-PL" altLang="pl-PL" sz="2400"/>
          </a:p>
          <a:p>
            <a:pPr eaLnBrk="1" hangingPunct="1"/>
            <a:r>
              <a:rPr lang="pl-PL" altLang="pl-PL" sz="2400"/>
              <a:t>Wybrany algorytm, </a:t>
            </a:r>
            <a:r>
              <a:rPr lang="pl-PL" altLang="pl-PL" sz="2400" b="1"/>
              <a:t>Rijndael</a:t>
            </a:r>
            <a:r>
              <a:rPr lang="pl-PL" altLang="pl-PL" sz="2400"/>
              <a:t> opracowany został przez naukowców belgijskich dr Joan Daemen oraz dr Vincent Rijmen</a:t>
            </a:r>
          </a:p>
          <a:p>
            <a:pPr eaLnBrk="1" hangingPunct="1"/>
            <a:r>
              <a:rPr lang="pl-PL" altLang="pl-PL" sz="2400"/>
              <a:t>Rijndael jest </a:t>
            </a:r>
            <a:r>
              <a:rPr lang="pl-PL" altLang="pl-PL" sz="2400" b="1"/>
              <a:t>blokowym</a:t>
            </a:r>
            <a:r>
              <a:rPr lang="pl-PL" altLang="pl-PL" sz="2400"/>
              <a:t> algorytmem szyfrowania z kluczem symetrycznym pozwalającym na wykorzystanie klucza szyfrującego o długości 128, 192 i 256 bitów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6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Dlaczego wygrał Rijndeal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Znakomita</a:t>
            </a:r>
            <a:r>
              <a:rPr lang="pl-PL" altLang="pl-PL" sz="2400"/>
              <a:t> </a:t>
            </a:r>
            <a:r>
              <a:rPr lang="pl-PL" altLang="pl-PL" sz="2400" b="1"/>
              <a:t>kombinacja</a:t>
            </a:r>
            <a:r>
              <a:rPr lang="pl-PL" altLang="pl-PL" sz="2400"/>
              <a:t> gwarantowanego poziomu bezpieczeństwa, wydajności, efektywności i łatwości implementacji</a:t>
            </a:r>
          </a:p>
          <a:p>
            <a:pPr eaLnBrk="1" hangingPunct="1"/>
            <a:r>
              <a:rPr lang="pl-PL" altLang="pl-PL" sz="2400"/>
              <a:t>Rijndael charakteryzuje się bardzo </a:t>
            </a:r>
            <a:r>
              <a:rPr lang="pl-PL" altLang="pl-PL" sz="2400" b="1"/>
              <a:t>dobrą wydajnością</a:t>
            </a:r>
            <a:r>
              <a:rPr lang="pl-PL" altLang="pl-PL" sz="2400"/>
              <a:t> zarówno przy implementacji sprzętowej, jak i programowej uwzględniającej różne środowiska i systemy operacyjne</a:t>
            </a:r>
          </a:p>
          <a:p>
            <a:pPr eaLnBrk="1" hangingPunct="1"/>
            <a:r>
              <a:rPr lang="pl-PL" altLang="pl-PL" sz="2400"/>
              <a:t>Testy wykazały, że </a:t>
            </a:r>
            <a:r>
              <a:rPr lang="pl-PL" altLang="pl-PL" sz="2400" b="1"/>
              <a:t>nie wymaga dużo pamięci</a:t>
            </a:r>
            <a:r>
              <a:rPr lang="pl-PL" altLang="pl-PL" sz="2400"/>
              <a:t> operacyjnej, co sprawia, że można go stosować w wielu niedostępnych dla innych algorytmów miejscach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1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Rijndael w pigułce (1)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Algorytm </a:t>
            </a:r>
            <a:r>
              <a:rPr lang="pl-PL" altLang="pl-PL" sz="2400" b="1"/>
              <a:t>blokowy</a:t>
            </a:r>
            <a:r>
              <a:rPr lang="pl-PL" altLang="pl-PL" sz="2400"/>
              <a:t> (128, 192 lub 256 bitowe bloki danych)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Szyfrowanie jest </a:t>
            </a:r>
            <a:r>
              <a:rPr lang="pl-PL" altLang="pl-PL" sz="2400" b="1"/>
              <a:t>symetryczne</a:t>
            </a:r>
            <a:r>
              <a:rPr lang="pl-PL" altLang="pl-PL" sz="2400"/>
              <a:t>, zatwierdzono klucze o długościach </a:t>
            </a:r>
            <a:r>
              <a:rPr lang="pl-PL" altLang="pl-PL" sz="2400" b="1"/>
              <a:t>128, 192 i 256 bitów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Proces szyfrowania podlega </a:t>
            </a:r>
            <a:r>
              <a:rPr lang="pl-PL" altLang="pl-PL" sz="2400" b="1"/>
              <a:t>iteracjom</a:t>
            </a:r>
            <a:r>
              <a:rPr lang="pl-PL" altLang="pl-PL" sz="2400"/>
              <a:t>, przy czym rozróżnia się: rundę wstępną, pewną ilość rund standardowych (ich ilość zależy od długości klucza i wynosi odpowiednio 10, 12 lub 14), z których każda posiada 4 transformacje, rundę końcową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Został zatwierdzony jako </a:t>
            </a:r>
            <a:r>
              <a:rPr lang="pl-PL" altLang="pl-PL" sz="2400" b="1"/>
              <a:t>następca algorytmu DES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Rijndael </a:t>
            </a:r>
            <a:r>
              <a:rPr lang="pl-PL" altLang="pl-PL" sz="2400" b="1"/>
              <a:t>nie jest chroniony</a:t>
            </a:r>
            <a:r>
              <a:rPr lang="pl-PL" altLang="pl-PL" sz="2400"/>
              <a:t> żadnymi zastrzeżeniami patentowymi, więc nie wymaga opłat licencyjnych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1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Rijndael w pigułce (2)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Spełnia</a:t>
            </a:r>
            <a:r>
              <a:rPr lang="pl-PL" altLang="pl-PL" sz="2400"/>
              <a:t> 3 główne </a:t>
            </a:r>
            <a:r>
              <a:rPr lang="pl-PL" altLang="pl-PL" sz="2400" b="1"/>
              <a:t>założenia</a:t>
            </a:r>
            <a:r>
              <a:rPr lang="pl-PL" altLang="pl-PL" sz="2400"/>
              <a:t> postawione przez twórców algorytmu: odporność na wszystkie znane ataki, szybkość pracy i zwartość kodu na różnych platformach, łatwość implementacji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Aktualny stan wiedzy w zakresie kryptoanalizy </a:t>
            </a:r>
            <a:r>
              <a:rPr lang="pl-PL" altLang="pl-PL" sz="2400" b="1"/>
              <a:t>nie pozwala na skuteczny atak</a:t>
            </a:r>
            <a:r>
              <a:rPr lang="pl-PL" altLang="pl-PL" sz="2400"/>
              <a:t> na wiadomości szyfrowane tym algorytmem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Atak brutalny</a:t>
            </a:r>
            <a:r>
              <a:rPr lang="pl-PL" altLang="pl-PL" sz="2400"/>
              <a:t>, czyli sprawdzenie wszystkich możliwych kluczy szyfrujących jest praktycznie </a:t>
            </a:r>
            <a:r>
              <a:rPr lang="pl-PL" altLang="pl-PL" sz="2400" b="1"/>
              <a:t>niewykonalny</a:t>
            </a:r>
            <a:r>
              <a:rPr lang="pl-PL" altLang="pl-PL" sz="2400"/>
              <a:t> ze względu na długość klucza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Jest </a:t>
            </a:r>
            <a:r>
              <a:rPr lang="pl-PL" altLang="pl-PL" sz="2400" b="1"/>
              <a:t>łatwy do implementacji sprzętowej</a:t>
            </a:r>
            <a:r>
              <a:rPr lang="pl-PL" altLang="pl-PL" sz="2400"/>
              <a:t> (większość rodzajów procesorów, smartcard) i </a:t>
            </a:r>
            <a:r>
              <a:rPr lang="pl-PL" altLang="pl-PL" sz="2400" b="1"/>
              <a:t>programowej</a:t>
            </a:r>
            <a:r>
              <a:rPr lang="pl-PL" altLang="pl-PL" sz="2400"/>
              <a:t> (wiele popularnych języków programowania)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1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Szczegóły algorytmu Rijndael (1)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Podstawowe pojęcia służące do opisu algorytmu to "</a:t>
            </a:r>
            <a:r>
              <a:rPr lang="pl-PL" altLang="pl-PL" sz="2400" b="1"/>
              <a:t>Stan</a:t>
            </a:r>
            <a:r>
              <a:rPr lang="pl-PL" altLang="pl-PL" sz="2400"/>
              <a:t>" i "</a:t>
            </a:r>
            <a:r>
              <a:rPr lang="pl-PL" altLang="pl-PL" sz="2400" b="1"/>
              <a:t>runda</a:t>
            </a:r>
            <a:r>
              <a:rPr lang="pl-PL" altLang="pl-PL" sz="2400"/>
              <a:t>"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Runda</a:t>
            </a:r>
            <a:r>
              <a:rPr lang="pl-PL" altLang="pl-PL" sz="2400"/>
              <a:t> (ang. </a:t>
            </a:r>
            <a:r>
              <a:rPr lang="pl-PL" altLang="pl-PL" sz="2400" i="1"/>
              <a:t>round</a:t>
            </a:r>
            <a:r>
              <a:rPr lang="pl-PL" altLang="pl-PL" sz="2400"/>
              <a:t>) to odpowiednik standardowego etapu obliczeń mającym jako parametr tzw. Klucz Rundy (ang. </a:t>
            </a:r>
            <a:r>
              <a:rPr lang="pl-PL" altLang="pl-PL" sz="2400" i="1"/>
              <a:t>Round Key</a:t>
            </a:r>
            <a:r>
              <a:rPr lang="pl-PL" altLang="pl-PL" sz="2400"/>
              <a:t>) </a:t>
            </a:r>
          </a:p>
          <a:p>
            <a:pPr eaLnBrk="1" hangingPunct="1"/>
            <a:r>
              <a:rPr lang="pl-PL" altLang="pl-PL" sz="2400"/>
              <a:t>Z reguły runda jest </a:t>
            </a:r>
            <a:r>
              <a:rPr lang="pl-PL" altLang="pl-PL" sz="2400" b="1"/>
              <a:t>superpozycją</a:t>
            </a:r>
            <a:r>
              <a:rPr lang="pl-PL" altLang="pl-PL" sz="2400"/>
              <a:t>, co najmniej 2 bijekcji tzw. podstawienia i permutacji,  w Rijndaelu tych przekształceń jest więcej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8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Szczegóły algorytmu Rijndael (2)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Przekształcenia składające się na każdą rundę operują na pewnej macierzy prostokątnej stanowiącej wynik pośredni kolejnych obliczeń podczas realizacji algorytmu i  nazywanej </a:t>
            </a:r>
            <a:r>
              <a:rPr lang="pl-PL" altLang="pl-PL" sz="2400" b="1"/>
              <a:t>Stanem</a:t>
            </a:r>
            <a:r>
              <a:rPr lang="pl-PL" altLang="pl-PL" sz="2400"/>
              <a:t> (ang. </a:t>
            </a:r>
            <a:r>
              <a:rPr lang="pl-PL" altLang="pl-PL" sz="2400" i="1"/>
              <a:t>State</a:t>
            </a:r>
            <a:r>
              <a:rPr lang="pl-PL" altLang="pl-PL" sz="240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Jest to macierz o współczynnikach w ciele </a:t>
            </a:r>
            <a:r>
              <a:rPr lang="pl-PL" altLang="pl-PL" sz="2400" i="1"/>
              <a:t>GF</a:t>
            </a:r>
            <a:r>
              <a:rPr lang="pl-PL" altLang="pl-PL" sz="2400"/>
              <a:t>(2</a:t>
            </a:r>
            <a:r>
              <a:rPr lang="pl-PL" altLang="pl-PL" sz="2400" baseline="30000"/>
              <a:t>8</a:t>
            </a:r>
            <a:r>
              <a:rPr lang="pl-PL" altLang="pl-PL" sz="2400"/>
              <a:t>) lub inaczej w zbiorze {0,1}</a:t>
            </a:r>
            <a:r>
              <a:rPr lang="pl-PL" altLang="pl-PL" sz="2400" baseline="30000"/>
              <a:t>8</a:t>
            </a:r>
            <a:r>
              <a:rPr lang="pl-PL" altLang="pl-PL" sz="2400"/>
              <a:t> czyli macierz, której </a:t>
            </a:r>
            <a:r>
              <a:rPr lang="pl-PL" altLang="pl-PL" sz="2400" b="1"/>
              <a:t>współczynniki to bajty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Macierz bajtowa Stanu ma </a:t>
            </a:r>
            <a:r>
              <a:rPr lang="pl-PL" altLang="pl-PL" sz="2400" b="1"/>
              <a:t>4 wiersze i Nb kolumn</a:t>
            </a:r>
            <a:r>
              <a:rPr lang="pl-PL" altLang="pl-PL" sz="2400"/>
              <a:t> (Nb to długość bloku podzieloną przez 32), </a:t>
            </a:r>
            <a:r>
              <a:rPr lang="pl-PL" altLang="pl-PL" sz="2400" b="1"/>
              <a:t>Nb=4, 6 lub 8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Klucz szyfrujący jest również reprezentowany jako macierz o 4 wierszach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0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Wstęp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pl-PL" altLang="pl-PL" sz="2400"/>
              <a:t>Podstawowym sposobem </a:t>
            </a:r>
            <a:r>
              <a:rPr lang="pl-PL" altLang="pl-PL" sz="2400" b="1"/>
              <a:t>zabezpieczania informacji </a:t>
            </a:r>
            <a:r>
              <a:rPr lang="pl-PL" altLang="pl-PL" sz="2400"/>
              <a:t>przesyłanych w sieci komputerowej jest kryptografia</a:t>
            </a:r>
            <a:endParaRPr lang="pl-PL" altLang="pl-PL" sz="2400" b="1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pl-PL" altLang="pl-PL" sz="2400" b="1"/>
              <a:t>Kryptografia</a:t>
            </a:r>
            <a:r>
              <a:rPr lang="pl-PL" altLang="pl-PL" sz="2400"/>
              <a:t> zajmuje się zapisywaniem tekstu w sposób utajniony. Szyfrowanie to zamiana tekstu jawnego na kryptogram. Deszyfrowaniem nazywamy operację odwrotną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pl-PL" altLang="pl-PL" sz="2400" b="1"/>
              <a:t>Kryptoanaliza</a:t>
            </a:r>
            <a:r>
              <a:rPr lang="pl-PL" altLang="pl-PL" sz="2400"/>
              <a:t> zajmuje się zagadnieniami związanymi z łamaniem szyfru, czyli próbą znalezienia klucza szyfru lub odczytaniu tekstu jawnego na podstawie kryptogramu, bez znajomości klucza</a:t>
            </a:r>
            <a:endParaRPr lang="pl-PL" altLang="pl-PL" sz="2400" b="1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pl-PL" altLang="pl-PL" sz="2400" b="1"/>
              <a:t>Systemy kryptograficzne</a:t>
            </a:r>
            <a:r>
              <a:rPr lang="pl-PL" altLang="pl-PL" sz="2400"/>
              <a:t> opisują sposób realizacji usług w sieci teleinformatycznej przy użyciu technik kryptograficznych</a:t>
            </a:r>
            <a:endParaRPr lang="pl-PL" altLang="pl-PL" sz="20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3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Szczegóły algorytmu Rijndael (3)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2620963"/>
          </a:xfrm>
        </p:spPr>
        <p:txBody>
          <a:bodyPr/>
          <a:lstStyle/>
          <a:p>
            <a:pPr eaLnBrk="1" hangingPunct="1"/>
            <a:r>
              <a:rPr lang="pl-PL" altLang="pl-PL" sz="2400"/>
              <a:t>Liczbę kolumn tego klucza oznaczamy przez Nk </a:t>
            </a:r>
          </a:p>
          <a:p>
            <a:pPr eaLnBrk="1" hangingPunct="1"/>
            <a:r>
              <a:rPr lang="pl-PL" altLang="pl-PL" sz="2400"/>
              <a:t>Liczba Nk jest równa długości klucza podzielonej przez 32; Nk=4, 6 lub 8</a:t>
            </a:r>
          </a:p>
          <a:p>
            <a:pPr eaLnBrk="1" hangingPunct="1"/>
            <a:r>
              <a:rPr lang="pl-PL" altLang="pl-PL" sz="2400"/>
              <a:t>Długość klucza i bloku, czyli Nk i Nb możemy zmieniać niezależnie </a:t>
            </a:r>
          </a:p>
          <a:p>
            <a:pPr eaLnBrk="1" hangingPunct="1"/>
            <a:r>
              <a:rPr lang="pl-PL" altLang="pl-PL" sz="2400"/>
              <a:t>Liczba rund Nr stosowana w algorytmie zależy od Nb i Nk</a:t>
            </a:r>
          </a:p>
          <a:p>
            <a:pPr eaLnBrk="1" hangingPunct="1"/>
            <a:endParaRPr lang="pl-PL" altLang="pl-PL" sz="2400"/>
          </a:p>
        </p:txBody>
      </p:sp>
      <p:graphicFrame>
        <p:nvGraphicFramePr>
          <p:cNvPr id="757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3320616"/>
              </p:ext>
            </p:extLst>
          </p:nvPr>
        </p:nvGraphicFramePr>
        <p:xfrm>
          <a:off x="611188" y="4581525"/>
          <a:ext cx="8075612" cy="182880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023C5-BEAE-4DED-928F-80597B858843}" type="slidenum">
              <a:rPr lang="pl-PL" smtClean="0"/>
              <a:pPr>
                <a:defRPr/>
              </a:pPr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2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124075" y="6237288"/>
            <a:ext cx="3816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348038" y="1412875"/>
            <a:ext cx="1368425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148263" y="2276475"/>
            <a:ext cx="3527425" cy="3024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476375" y="2349500"/>
            <a:ext cx="3382963" cy="280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348038" y="5157788"/>
            <a:ext cx="1368425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124075" y="765175"/>
            <a:ext cx="3816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-242888"/>
            <a:ext cx="8229600" cy="1143001"/>
          </a:xfrm>
        </p:spPr>
        <p:txBody>
          <a:bodyPr/>
          <a:lstStyle/>
          <a:p>
            <a:pPr eaLnBrk="1" hangingPunct="1"/>
            <a:r>
              <a:rPr lang="pl-PL" altLang="pl-PL"/>
              <a:t>Ogólny opis algorytmu 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196"/>
          <a:stretch>
            <a:fillRect/>
          </a:stretch>
        </p:blipFill>
        <p:spPr bwMode="auto">
          <a:xfrm>
            <a:off x="1619250" y="815975"/>
            <a:ext cx="6913563" cy="62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6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76802" grpId="1" animBg="1"/>
      <p:bldP spid="76803" grpId="0" animBg="1"/>
      <p:bldP spid="76803" grpId="1" animBg="1"/>
      <p:bldP spid="76804" grpId="0" animBg="1"/>
      <p:bldP spid="76804" grpId="1" animBg="1"/>
      <p:bldP spid="76805" grpId="0" animBg="1"/>
      <p:bldP spid="76805" grpId="1" animBg="1"/>
      <p:bldP spid="76806" grpId="0" animBg="1"/>
      <p:bldP spid="76806" grpId="1" animBg="1"/>
      <p:bldP spid="76807" grpId="0" animBg="1"/>
      <p:bldP spid="7680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Opis jednej rundy algorytmu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Przekształcenie rundy jest bijekcją będąca superpozycją 4 bijekcji składowych</a:t>
            </a:r>
          </a:p>
          <a:p>
            <a:pPr eaLnBrk="1" hangingPunct="1"/>
            <a:r>
              <a:rPr lang="pl-PL" altLang="pl-PL" sz="2400"/>
              <a:t>Runda składa się z następujących czterech przekształceń operujących na macierzy Stanu</a:t>
            </a:r>
          </a:p>
          <a:p>
            <a:pPr lvl="1" eaLnBrk="1" hangingPunct="1"/>
            <a:r>
              <a:rPr lang="pl-PL" altLang="pl-PL" sz="2400"/>
              <a:t>przekształcenia ByteSub</a:t>
            </a:r>
          </a:p>
          <a:p>
            <a:pPr lvl="1" eaLnBrk="1" hangingPunct="1"/>
            <a:r>
              <a:rPr lang="pl-PL" altLang="pl-PL" sz="2400"/>
              <a:t>przekształcenia ShiftRow</a:t>
            </a:r>
          </a:p>
          <a:p>
            <a:pPr lvl="1" eaLnBrk="1" hangingPunct="1"/>
            <a:r>
              <a:rPr lang="pl-PL" altLang="pl-PL" sz="2400"/>
              <a:t>przekształcenia MixColumn</a:t>
            </a:r>
          </a:p>
          <a:p>
            <a:pPr lvl="1" eaLnBrk="1" hangingPunct="1"/>
            <a:r>
              <a:rPr lang="pl-PL" altLang="pl-PL" sz="2400"/>
              <a:t>dodawania klucza rundy</a:t>
            </a:r>
          </a:p>
          <a:p>
            <a:pPr eaLnBrk="1" hangingPunct="1"/>
            <a:r>
              <a:rPr lang="pl-PL" altLang="pl-PL" sz="2400"/>
              <a:t>Ostatnia runda nie zawiera przekształcenia MixColumn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4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Przekształcenie ByteSub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Przy transformacji </a:t>
            </a:r>
            <a:r>
              <a:rPr lang="pl-PL" altLang="pl-PL" sz="2400" b="1"/>
              <a:t>ByteSub</a:t>
            </a:r>
            <a:r>
              <a:rPr lang="pl-PL" altLang="pl-PL" sz="2400"/>
              <a:t> operuje się na poszczególnych elementach macierzy Stanu, które są pojedynczymi bajtami</a:t>
            </a:r>
          </a:p>
          <a:p>
            <a:pPr eaLnBrk="1" hangingPunct="1"/>
            <a:r>
              <a:rPr lang="pl-PL" altLang="pl-PL" sz="2400"/>
              <a:t>Każdy bajt przechodzi </a:t>
            </a:r>
            <a:r>
              <a:rPr lang="pl-PL" altLang="pl-PL" sz="2400" b="1"/>
              <a:t>transformację</a:t>
            </a:r>
            <a:r>
              <a:rPr lang="pl-PL" altLang="pl-PL" sz="2400"/>
              <a:t>, którą ze względów historycznych nazwano </a:t>
            </a:r>
            <a:r>
              <a:rPr lang="pl-PL" altLang="pl-PL" sz="2400" b="1"/>
              <a:t>S-Boxem</a:t>
            </a:r>
            <a:r>
              <a:rPr lang="pl-PL" altLang="pl-PL" sz="2400"/>
              <a:t> i jest wpisywany w to samo miejsce </a:t>
            </a:r>
          </a:p>
          <a:p>
            <a:pPr eaLnBrk="1" hangingPunct="1"/>
            <a:r>
              <a:rPr lang="pl-PL" altLang="pl-PL" sz="2400"/>
              <a:t>W fazie tej wykonuje się </a:t>
            </a:r>
            <a:r>
              <a:rPr lang="pl-PL" altLang="pl-PL" sz="2400" b="1"/>
              <a:t>jedynie</a:t>
            </a:r>
            <a:r>
              <a:rPr lang="pl-PL" altLang="pl-PL" sz="2400"/>
              <a:t> operacje </a:t>
            </a:r>
            <a:r>
              <a:rPr lang="pl-PL" altLang="pl-PL" sz="2400" b="1"/>
              <a:t>na bajtach</a:t>
            </a:r>
            <a:r>
              <a:rPr lang="pl-PL" altLang="pl-PL" sz="2400"/>
              <a:t>, a zatem jest to łatwe nawet w procesorach </a:t>
            </a:r>
            <a:r>
              <a:rPr lang="pl-PL" altLang="pl-PL" sz="2400" b="1"/>
              <a:t>8-bitowych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044575" y="4797425"/>
          <a:ext cx="70564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6162675" imgH="1476375" progId="CorelDRAW.Graphic.9">
                  <p:embed/>
                </p:oleObj>
              </mc:Choice>
              <mc:Fallback>
                <p:oleObj r:id="rId3" imgW="6162675" imgH="14763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797425"/>
                        <a:ext cx="705643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0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Przekształcenie ShiftRow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Ta transformacja przesuwa </a:t>
            </a:r>
            <a:r>
              <a:rPr lang="pl-PL" altLang="pl-PL" sz="2400" b="1"/>
              <a:t>cyklicznie</a:t>
            </a:r>
            <a:r>
              <a:rPr lang="pl-PL" altLang="pl-PL" sz="2400"/>
              <a:t> kolejne wiersze macierzy o odpowiednią liczbę pozycji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Wartości przesunięcia </a:t>
            </a:r>
            <a:r>
              <a:rPr lang="pl-PL" altLang="pl-PL" sz="2400" b="1"/>
              <a:t>zależą</a:t>
            </a:r>
            <a:r>
              <a:rPr lang="pl-PL" altLang="pl-PL" sz="2400"/>
              <a:t> od wielkości </a:t>
            </a:r>
            <a:r>
              <a:rPr lang="pl-PL" altLang="pl-PL" sz="2400" b="1"/>
              <a:t>bloku i klucza</a:t>
            </a:r>
            <a:r>
              <a:rPr lang="pl-PL" altLang="pl-PL" sz="2400"/>
              <a:t> - dla naszych danych pierwszego wiersza się nie przesuwa, drugi przesuwa się o 1 kolumnę, trzeci o 2 kolumny, a czwarty o 3 kolumny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Ponieważ takie przesunięcie sprowadza się jedynie do zmiany uporządkowania danych w pamięci, jest ono </a:t>
            </a:r>
            <a:r>
              <a:rPr lang="pl-PL" altLang="pl-PL" sz="2400" b="1"/>
              <a:t>łatwe w realizacji</a:t>
            </a:r>
            <a:r>
              <a:rPr lang="pl-PL" altLang="pl-PL" sz="2400"/>
              <a:t> dla każdego procesorów.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755650" y="4972050"/>
          <a:ext cx="7416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3" imgW="6162675" imgH="1343025" progId="CorelDRAW.Graphic.9">
                  <p:embed/>
                </p:oleObj>
              </mc:Choice>
              <mc:Fallback>
                <p:oleObj r:id="rId3" imgW="6162675" imgH="134302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72050"/>
                        <a:ext cx="74168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22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Przekształcenie MixColumn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Transformacja </a:t>
            </a:r>
            <a:r>
              <a:rPr lang="pl-PL" altLang="pl-PL" sz="2400" b="1"/>
              <a:t>MixColumn</a:t>
            </a:r>
            <a:r>
              <a:rPr lang="pl-PL" altLang="pl-PL" sz="2400"/>
              <a:t> miesza wartości zawarte w jednej kolumnie w dość skomplikowany sposób, zmieniając jednocześnie ich wartości </a:t>
            </a:r>
          </a:p>
          <a:p>
            <a:pPr eaLnBrk="1" hangingPunct="1"/>
            <a:r>
              <a:rPr lang="pl-PL" altLang="pl-PL" sz="2400"/>
              <a:t>Dzięki zastosowaniu specjalnych struktur algebraicznych taka operacja może zostać wykonana dość sprawnie na 8-bitowym procesorze lub wykorzystując pełną moc procesora 32-bitowego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827088" y="4486275"/>
          <a:ext cx="7345362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3" imgW="6162675" imgH="1590675" progId="CorelDRAW.Graphic.9">
                  <p:embed/>
                </p:oleObj>
              </mc:Choice>
              <mc:Fallback>
                <p:oleObj r:id="rId3" imgW="6162675" imgH="15906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86275"/>
                        <a:ext cx="7345362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6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Dodawanie klucza rundy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Dla każdej rundy generowany jest z klucza pierwotnego specjalny </a:t>
            </a:r>
            <a:r>
              <a:rPr lang="pl-PL" altLang="pl-PL" sz="2400" b="1"/>
              <a:t>klucz rundy</a:t>
            </a:r>
            <a:r>
              <a:rPr lang="pl-PL" altLang="pl-PL" sz="2400"/>
              <a:t>, który zostaje w tej transformacji połączony z macierzą danych za pomocą operacji XOR </a:t>
            </a:r>
          </a:p>
          <a:p>
            <a:pPr eaLnBrk="1" hangingPunct="1"/>
            <a:r>
              <a:rPr lang="pl-PL" altLang="pl-PL" sz="2400"/>
              <a:t>Poszczególne komórki (bajty) klucza są </a:t>
            </a:r>
            <a:r>
              <a:rPr lang="pl-PL" altLang="pl-PL" sz="2400" b="1"/>
              <a:t>XORowane</a:t>
            </a:r>
            <a:r>
              <a:rPr lang="pl-PL" altLang="pl-PL" sz="2400"/>
              <a:t> z odpowiednimi komórkami (bajtami) macierzy Stanu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1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Bezpieczeństwo </a:t>
            </a:r>
            <a:r>
              <a:rPr lang="pl-PL" altLang="pl-PL" dirty="0" err="1"/>
              <a:t>Rijndael</a:t>
            </a:r>
            <a:r>
              <a:rPr lang="pl-PL" altLang="pl-PL" dirty="0"/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Operacje </a:t>
            </a:r>
            <a:r>
              <a:rPr lang="pl-PL" altLang="pl-PL" sz="2400" dirty="0" err="1"/>
              <a:t>MixColumn</a:t>
            </a:r>
            <a:r>
              <a:rPr lang="pl-PL" altLang="pl-PL" sz="2400" dirty="0"/>
              <a:t> i </a:t>
            </a:r>
            <a:r>
              <a:rPr lang="pl-PL" altLang="pl-PL" sz="2400" dirty="0" err="1"/>
              <a:t>ShiftRow</a:t>
            </a:r>
            <a:r>
              <a:rPr lang="pl-PL" altLang="pl-PL" sz="2400" dirty="0"/>
              <a:t> zapewniają </a:t>
            </a:r>
            <a:r>
              <a:rPr lang="pl-PL" altLang="pl-PL" sz="2400" b="1" dirty="0"/>
              <a:t>silną dyfuzję</a:t>
            </a:r>
            <a:r>
              <a:rPr lang="pl-PL" altLang="pl-PL" sz="2400" dirty="0"/>
              <a:t> (zamiana jednego bitu stanu wpływa na wszystkie bity stanu w małej liczbie rund)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Operacje </a:t>
            </a:r>
            <a:r>
              <a:rPr lang="pl-PL" altLang="pl-PL" sz="2400" dirty="0" err="1"/>
              <a:t>ByteSub</a:t>
            </a:r>
            <a:r>
              <a:rPr lang="pl-PL" altLang="pl-PL" sz="2400" dirty="0"/>
              <a:t> i dodawanie klucza rundy zapewniają </a:t>
            </a:r>
            <a:r>
              <a:rPr lang="pl-PL" altLang="pl-PL" sz="2400" b="1" dirty="0"/>
              <a:t>silną konfuzję</a:t>
            </a:r>
            <a:r>
              <a:rPr lang="pl-PL" altLang="pl-PL" sz="2400" dirty="0"/>
              <a:t> (zgubienie zależności – na podstawie rezultatu jednej rundy nie można wywnioskować macierzy stanu na początku rundy)</a:t>
            </a:r>
          </a:p>
          <a:p>
            <a:pPr>
              <a:lnSpc>
                <a:spcPct val="95000"/>
              </a:lnSpc>
            </a:pPr>
            <a:r>
              <a:rPr lang="pl-PL" altLang="pl-PL" sz="2400" dirty="0"/>
              <a:t>Odporny na ataki typu: </a:t>
            </a:r>
            <a:r>
              <a:rPr lang="pl-PL" altLang="pl-PL" sz="2400" b="1" dirty="0" err="1"/>
              <a:t>kryptoanaliza</a:t>
            </a:r>
            <a:r>
              <a:rPr lang="pl-PL" altLang="pl-PL" sz="2400" b="1" dirty="0"/>
              <a:t> różnicowa</a:t>
            </a:r>
            <a:r>
              <a:rPr lang="pl-PL" altLang="pl-PL" sz="2400" dirty="0"/>
              <a:t> oraz  </a:t>
            </a:r>
            <a:r>
              <a:rPr lang="pl-PL" altLang="pl-PL" sz="2400" b="1" dirty="0" err="1"/>
              <a:t>kryptoanaliza</a:t>
            </a:r>
            <a:r>
              <a:rPr lang="pl-PL" altLang="pl-PL" sz="2400" b="1" dirty="0"/>
              <a:t> liniowa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4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346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Szyfrowanie asymetryczne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Algorytmy </a:t>
            </a:r>
            <a:r>
              <a:rPr lang="pl-PL" altLang="pl-PL" sz="2400" b="1" dirty="0"/>
              <a:t>asymetryczne</a:t>
            </a:r>
            <a:r>
              <a:rPr lang="pl-PL" altLang="pl-PL" sz="2400" dirty="0"/>
              <a:t> z kluczem jawnym opierają się na funkcjach matematycznych, a nie na podstawianiu i permutacji </a:t>
            </a:r>
          </a:p>
          <a:p>
            <a:pPr eaLnBrk="1" hangingPunct="1"/>
            <a:r>
              <a:rPr lang="pl-PL" altLang="pl-PL" sz="2400" dirty="0"/>
              <a:t>Szyfrowanie jest asymetryczne, wykorzystuje </a:t>
            </a:r>
            <a:r>
              <a:rPr lang="pl-PL" altLang="pl-PL" sz="2400" b="1" dirty="0"/>
              <a:t>dwa klucze</a:t>
            </a:r>
            <a:r>
              <a:rPr lang="pl-PL" altLang="pl-PL" sz="2400" dirty="0"/>
              <a:t>: </a:t>
            </a:r>
            <a:r>
              <a:rPr lang="pl-PL" altLang="pl-PL" sz="2400" b="1" dirty="0"/>
              <a:t>publiczny </a:t>
            </a:r>
            <a:r>
              <a:rPr lang="pl-PL" altLang="pl-PL" sz="2400" dirty="0"/>
              <a:t>(ogólnie dostępny) i </a:t>
            </a:r>
            <a:r>
              <a:rPr lang="pl-PL" altLang="pl-PL" sz="2400" b="1" dirty="0"/>
              <a:t>prywatny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827088" y="3763963"/>
          <a:ext cx="7777162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3" imgW="7524750" imgH="2819400" progId="CorelDRAW.Graphic.9">
                  <p:embed/>
                </p:oleObj>
              </mc:Choice>
              <mc:Fallback>
                <p:oleObj r:id="rId3" imgW="7524750" imgH="28194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63963"/>
                        <a:ext cx="7777162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13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Motywacja rozwoju kryptografii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Wzrost potrzeb związanych z bezpieczeństwem z powodu </a:t>
            </a:r>
            <a:r>
              <a:rPr lang="pl-PL" altLang="pl-PL" sz="2400" b="1"/>
              <a:t>rozwoju sieci komputerowych</a:t>
            </a:r>
          </a:p>
          <a:p>
            <a:pPr eaLnBrk="1" hangingPunct="1"/>
            <a:r>
              <a:rPr lang="pl-PL" altLang="pl-PL" sz="2400" b="1"/>
              <a:t>Potrzeba realizacji</a:t>
            </a:r>
            <a:r>
              <a:rPr lang="pl-PL" altLang="pl-PL" sz="2400"/>
              <a:t> elektronicznych transakcji, operacji finansowych z zapewnieniem uwierzytelnienia, podpisu cyfrowego, niezaprzeczalności, itd.</a:t>
            </a:r>
          </a:p>
          <a:p>
            <a:pPr eaLnBrk="1" hangingPunct="1"/>
            <a:r>
              <a:rPr lang="pl-PL" altLang="pl-PL" sz="2400" b="1"/>
              <a:t>Trudna realizacja</a:t>
            </a:r>
            <a:r>
              <a:rPr lang="pl-PL" altLang="pl-PL" sz="2400"/>
              <a:t> podanych usług bezpieczeństwa </a:t>
            </a:r>
            <a:r>
              <a:rPr lang="pl-PL" altLang="pl-PL" sz="2400" b="1"/>
              <a:t>bez stosowania</a:t>
            </a:r>
            <a:r>
              <a:rPr lang="pl-PL" altLang="pl-PL" sz="2400"/>
              <a:t> technik kryptograficznych</a:t>
            </a:r>
          </a:p>
          <a:p>
            <a:pPr eaLnBrk="1" hangingPunct="1"/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8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Szyfrowanie asymetryczne - poufność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68313" y="1728788"/>
          <a:ext cx="81359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3" imgW="7096125" imgH="2362200" progId="CorelDRAW.Graphic.9">
                  <p:embed/>
                </p:oleObj>
              </mc:Choice>
              <mc:Fallback>
                <p:oleObj r:id="rId3" imgW="7096125" imgH="2362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28788"/>
                        <a:ext cx="81359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856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Szyfrowanie asymetryczne - uwierzytelnienie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23850" y="2205038"/>
          <a:ext cx="84248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3" imgW="7115175" imgH="2343150" progId="CorelDRAW.Graphic.9">
                  <p:embed/>
                </p:oleObj>
              </mc:Choice>
              <mc:Fallback>
                <p:oleObj r:id="rId3" imgW="7115175" imgH="234315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8424863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835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Funkcja jednokierunkowa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Stworzenie praktycznego systemu szyfrowania asymetrycznego z kluczem jawnym wymaga zastosowania </a:t>
            </a:r>
            <a:r>
              <a:rPr lang="pl-PL" altLang="pl-PL" sz="2400" b="1" dirty="0"/>
              <a:t>funkcji jednokierunkowej z bocznym wejściem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trapdoor</a:t>
            </a:r>
            <a:r>
              <a:rPr lang="pl-PL" altLang="pl-PL" sz="2400" i="1" dirty="0"/>
              <a:t> one-</a:t>
            </a:r>
            <a:r>
              <a:rPr lang="pl-PL" altLang="pl-PL" sz="2400" i="1" dirty="0" err="1"/>
              <a:t>way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function</a:t>
            </a:r>
            <a:r>
              <a:rPr lang="pl-PL" altLang="pl-PL" sz="2400" dirty="0"/>
              <a:t>)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Funkcja jednokierunkowa </a:t>
            </a:r>
            <a:r>
              <a:rPr lang="pl-PL" altLang="pl-PL" sz="2400" dirty="0"/>
              <a:t>to taka, która przekształca swoją dziedzinę na przedział w taki sposób, że każda wartość funkcji ma tylko jedną odwrotność, z tym że obliczenie funkcji jest łatwe (czas wielomianowy), a obliczenie odwrotności niewykonalne (wysiłek obliczeniowy rośnie szybciej niż </a:t>
            </a:r>
            <a:r>
              <a:rPr lang="pl-PL" altLang="pl-PL" sz="2400" dirty="0" err="1"/>
              <a:t>wielomianowo</a:t>
            </a:r>
            <a:r>
              <a:rPr lang="pl-PL" altLang="pl-PL" sz="2400" dirty="0"/>
              <a:t>):</a:t>
            </a:r>
            <a:endParaRPr lang="pl-PL" altLang="pl-PL" sz="2400" b="1" dirty="0"/>
          </a:p>
          <a:p>
            <a:pPr eaLnBrk="1" hangingPunct="1"/>
            <a:r>
              <a:rPr lang="pl-PL" altLang="pl-PL" sz="2400" i="1" dirty="0"/>
              <a:t>Y</a:t>
            </a:r>
            <a:r>
              <a:rPr lang="pl-PL" altLang="pl-PL" sz="2400" dirty="0"/>
              <a:t>=</a:t>
            </a:r>
            <a:r>
              <a:rPr lang="pl-PL" altLang="pl-PL" sz="2400" i="1" dirty="0"/>
              <a:t>f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  -  łatwe</a:t>
            </a:r>
          </a:p>
          <a:p>
            <a:pPr eaLnBrk="1" hangingPunct="1"/>
            <a:r>
              <a:rPr lang="pl-PL" altLang="pl-PL" sz="2400" i="1" dirty="0"/>
              <a:t>X</a:t>
            </a:r>
            <a:r>
              <a:rPr lang="pl-PL" altLang="pl-PL" sz="2400" dirty="0"/>
              <a:t>=</a:t>
            </a:r>
            <a:r>
              <a:rPr lang="pl-PL" altLang="pl-PL" sz="2400" i="1" dirty="0"/>
              <a:t>f</a:t>
            </a:r>
            <a:r>
              <a:rPr lang="pl-PL" altLang="pl-PL" sz="2400" baseline="30000" dirty="0"/>
              <a:t>-1</a:t>
            </a:r>
            <a:r>
              <a:rPr lang="pl-PL" altLang="pl-PL" sz="2400" dirty="0"/>
              <a:t>(</a:t>
            </a:r>
            <a:r>
              <a:rPr lang="pl-PL" altLang="pl-PL" sz="2400" i="1" dirty="0"/>
              <a:t>Y</a:t>
            </a:r>
            <a:r>
              <a:rPr lang="pl-PL" altLang="pl-PL" sz="2400" dirty="0"/>
              <a:t>)  -  niewykonalne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2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Funkcja jednokierunkowa z bocznym wejściem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Obliczenie funkcji jednokierunkowej z bocznym wejściem jest łatwe w jednym kierunku, a niewykonalne w drugim, chyba że są znane pewne dodatkowe informacje, które umożliwiają obliczenie odwrotności w czasie wielomianowym</a:t>
            </a:r>
          </a:p>
          <a:p>
            <a:pPr eaLnBrk="1" hangingPunct="1"/>
            <a:r>
              <a:rPr lang="pl-PL" altLang="pl-PL" sz="2400" i="1" dirty="0"/>
              <a:t>Y</a:t>
            </a:r>
            <a:r>
              <a:rPr lang="pl-PL" altLang="pl-PL" sz="2400" dirty="0"/>
              <a:t>=</a:t>
            </a:r>
            <a:r>
              <a:rPr lang="pl-PL" altLang="pl-PL" sz="2400" i="1" dirty="0" err="1"/>
              <a:t>f</a:t>
            </a:r>
            <a:r>
              <a:rPr lang="pl-PL" altLang="pl-PL" sz="2400" i="1" baseline="-25000" dirty="0" err="1"/>
              <a:t>k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  -  łatwe przy znajomości </a:t>
            </a:r>
            <a:r>
              <a:rPr lang="pl-PL" altLang="pl-PL" sz="2400" i="1" dirty="0"/>
              <a:t>k</a:t>
            </a:r>
            <a:r>
              <a:rPr lang="pl-PL" altLang="pl-PL" sz="2400" dirty="0"/>
              <a:t> i </a:t>
            </a:r>
            <a:r>
              <a:rPr lang="pl-PL" altLang="pl-PL" sz="2400" i="1" dirty="0"/>
              <a:t>X</a:t>
            </a:r>
          </a:p>
          <a:p>
            <a:pPr eaLnBrk="1" hangingPunct="1"/>
            <a:r>
              <a:rPr lang="pl-PL" altLang="pl-PL" sz="2400" dirty="0"/>
              <a:t>X=</a:t>
            </a:r>
            <a:r>
              <a:rPr lang="pl-PL" altLang="pl-PL" sz="2400" i="1" dirty="0"/>
              <a:t>f</a:t>
            </a:r>
            <a:r>
              <a:rPr lang="pl-PL" altLang="pl-PL" sz="2400" i="1" baseline="-25000" dirty="0"/>
              <a:t>k</a:t>
            </a:r>
            <a:r>
              <a:rPr lang="pl-PL" altLang="pl-PL" sz="2400" baseline="30000" dirty="0"/>
              <a:t>-1</a:t>
            </a:r>
            <a:r>
              <a:rPr lang="pl-PL" altLang="pl-PL" sz="2400" dirty="0"/>
              <a:t>(</a:t>
            </a:r>
            <a:r>
              <a:rPr lang="pl-PL" altLang="pl-PL" sz="2400" i="1" dirty="0"/>
              <a:t>Y</a:t>
            </a:r>
            <a:r>
              <a:rPr lang="pl-PL" altLang="pl-PL" sz="2400" dirty="0"/>
              <a:t>)  -  łatwe przy znajomości </a:t>
            </a:r>
            <a:r>
              <a:rPr lang="pl-PL" altLang="pl-PL" sz="2400" i="1" dirty="0"/>
              <a:t>k</a:t>
            </a:r>
            <a:r>
              <a:rPr lang="pl-PL" altLang="pl-PL" sz="2400" dirty="0"/>
              <a:t> i </a:t>
            </a:r>
            <a:r>
              <a:rPr lang="pl-PL" altLang="pl-PL" sz="2400" i="1" dirty="0"/>
              <a:t>Y</a:t>
            </a:r>
          </a:p>
          <a:p>
            <a:pPr eaLnBrk="1" hangingPunct="1"/>
            <a:r>
              <a:rPr lang="pl-PL" altLang="pl-PL" sz="2400" i="1" dirty="0"/>
              <a:t>X</a:t>
            </a:r>
            <a:r>
              <a:rPr lang="pl-PL" altLang="pl-PL" sz="2400" dirty="0"/>
              <a:t>=</a:t>
            </a:r>
            <a:r>
              <a:rPr lang="pl-PL" altLang="pl-PL" sz="2400" i="1" dirty="0"/>
              <a:t>f</a:t>
            </a:r>
            <a:r>
              <a:rPr lang="pl-PL" altLang="pl-PL" sz="2400" i="1" baseline="-25000" dirty="0"/>
              <a:t>k</a:t>
            </a:r>
            <a:r>
              <a:rPr lang="pl-PL" altLang="pl-PL" sz="2400" baseline="30000" dirty="0"/>
              <a:t>-1</a:t>
            </a:r>
            <a:r>
              <a:rPr lang="pl-PL" altLang="pl-PL" sz="2400" dirty="0"/>
              <a:t>(</a:t>
            </a:r>
            <a:r>
              <a:rPr lang="pl-PL" altLang="pl-PL" sz="2400" i="1" dirty="0"/>
              <a:t>Y</a:t>
            </a:r>
            <a:r>
              <a:rPr lang="pl-PL" altLang="pl-PL" sz="2400" dirty="0"/>
              <a:t>)  -  niewykonalne, gdy znamy </a:t>
            </a:r>
            <a:r>
              <a:rPr lang="pl-PL" altLang="pl-PL" sz="2400" i="1" dirty="0"/>
              <a:t>Y</a:t>
            </a:r>
            <a:r>
              <a:rPr lang="pl-PL" altLang="pl-PL" sz="2400" dirty="0"/>
              <a:t>, a nie znamy </a:t>
            </a:r>
            <a:r>
              <a:rPr lang="pl-PL" altLang="pl-PL" sz="2400" i="1" dirty="0"/>
              <a:t>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9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Kryptoanaliza algorytmów asymetrycznych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Atak </a:t>
            </a:r>
            <a:r>
              <a:rPr lang="pl-PL" altLang="pl-PL" sz="2400" b="1"/>
              <a:t>metodą brutalną</a:t>
            </a:r>
            <a:r>
              <a:rPr lang="pl-PL" altLang="pl-PL" sz="2400"/>
              <a:t> (sprawdzenie wszystkich kombinacji klucza)</a:t>
            </a:r>
          </a:p>
          <a:p>
            <a:pPr eaLnBrk="1" hangingPunct="1"/>
            <a:r>
              <a:rPr lang="pl-PL" altLang="pl-PL" sz="2400"/>
              <a:t>Atak na </a:t>
            </a:r>
            <a:r>
              <a:rPr lang="pl-PL" altLang="pl-PL" sz="2400" b="1"/>
              <a:t>podstawie klucza jawnego</a:t>
            </a:r>
            <a:r>
              <a:rPr lang="pl-PL" altLang="pl-PL" sz="2400"/>
              <a:t> – próba wyliczenia klucza prywatnego na podstawie klucza jawnego</a:t>
            </a:r>
          </a:p>
          <a:p>
            <a:pPr eaLnBrk="1" hangingPunct="1"/>
            <a:r>
              <a:rPr lang="pl-PL" altLang="pl-PL" sz="2400"/>
              <a:t>Atak </a:t>
            </a:r>
            <a:r>
              <a:rPr lang="pl-PL" altLang="pl-PL" sz="2400" b="1"/>
              <a:t>prawdopodobnego komunikatu</a:t>
            </a:r>
            <a:r>
              <a:rPr lang="pl-PL" altLang="pl-PL" sz="2400"/>
              <a:t> – wszystkie możliwe komunikaty są szyfrowane kluczem jawnym i porównywane z tekstem zaszyfrowanym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7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297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Algorytm RSA (1)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863"/>
            <a:ext cx="8229600" cy="5157787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Algorytm RSA został opublikowany w </a:t>
            </a:r>
            <a:r>
              <a:rPr lang="pl-PL" altLang="pl-PL" sz="2400" b="1" dirty="0"/>
              <a:t>1978 roku</a:t>
            </a:r>
            <a:r>
              <a:rPr lang="pl-PL" altLang="pl-PL" sz="2400" dirty="0"/>
              <a:t> przez Rona </a:t>
            </a:r>
            <a:r>
              <a:rPr lang="pl-PL" altLang="pl-PL" sz="2400" b="1" dirty="0" err="1"/>
              <a:t>R</a:t>
            </a:r>
            <a:r>
              <a:rPr lang="pl-PL" altLang="pl-PL" sz="2400" dirty="0" err="1"/>
              <a:t>ivesta</a:t>
            </a:r>
            <a:r>
              <a:rPr lang="pl-PL" altLang="pl-PL" sz="2400" dirty="0"/>
              <a:t>, </a:t>
            </a:r>
            <a:r>
              <a:rPr lang="pl-PL" altLang="pl-PL" sz="2400" dirty="0" err="1"/>
              <a:t>Adi</a:t>
            </a:r>
            <a:r>
              <a:rPr lang="pl-PL" altLang="pl-PL" sz="2400" dirty="0"/>
              <a:t> </a:t>
            </a:r>
            <a:r>
              <a:rPr lang="pl-PL" altLang="pl-PL" sz="2400" b="1" dirty="0" err="1"/>
              <a:t>S</a:t>
            </a:r>
            <a:r>
              <a:rPr lang="pl-PL" altLang="pl-PL" sz="2400" dirty="0" err="1"/>
              <a:t>hamira</a:t>
            </a:r>
            <a:r>
              <a:rPr lang="pl-PL" altLang="pl-PL" sz="2400" dirty="0"/>
              <a:t> i Lena </a:t>
            </a:r>
            <a:r>
              <a:rPr lang="pl-PL" altLang="pl-PL" sz="2400" b="1" dirty="0" err="1"/>
              <a:t>A</a:t>
            </a:r>
            <a:r>
              <a:rPr lang="pl-PL" altLang="pl-PL" sz="2400" dirty="0" err="1"/>
              <a:t>dlemana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Algorytm RSA to </a:t>
            </a:r>
            <a:r>
              <a:rPr lang="pl-PL" altLang="pl-PL" sz="2400" b="1" dirty="0"/>
              <a:t>szyfr blokowy</a:t>
            </a:r>
            <a:r>
              <a:rPr lang="pl-PL" altLang="pl-PL" sz="2400" dirty="0"/>
              <a:t>, w którym tekst jawny i tekst zaszyfrowany są liczbami całkowitymi od 0 do </a:t>
            </a:r>
            <a:r>
              <a:rPr lang="pl-PL" altLang="pl-PL" sz="2400" i="1" dirty="0"/>
              <a:t>n</a:t>
            </a:r>
            <a:r>
              <a:rPr lang="pl-PL" altLang="pl-PL" sz="2400" dirty="0"/>
              <a:t>-1 dla pewnego </a:t>
            </a:r>
            <a:r>
              <a:rPr lang="pl-PL" altLang="pl-PL" sz="2400" i="1" dirty="0"/>
              <a:t>n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Tekst jawny jest szyfrowany blokami, z których każdy ma wartość binarną </a:t>
            </a:r>
            <a:r>
              <a:rPr lang="pl-PL" altLang="pl-PL" sz="2400" b="1" dirty="0"/>
              <a:t>mniejszą niż </a:t>
            </a:r>
            <a:r>
              <a:rPr lang="pl-PL" altLang="pl-PL" sz="2400" b="1" i="1" dirty="0"/>
              <a:t>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5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Algorytm RSA (2)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l-PL" altLang="pl-PL" sz="2400"/>
              <a:t>Szyfrowanie i deszyfrowanie bloku tekstu jawnego </a:t>
            </a:r>
            <a:r>
              <a:rPr lang="pl-PL" altLang="pl-PL" sz="2400" i="1"/>
              <a:t>M</a:t>
            </a:r>
            <a:r>
              <a:rPr lang="pl-PL" altLang="pl-PL" sz="2400"/>
              <a:t> i zaszyfrowanego </a:t>
            </a:r>
            <a:r>
              <a:rPr lang="pl-PL" altLang="pl-PL" sz="2400" i="1"/>
              <a:t>C</a:t>
            </a:r>
            <a:r>
              <a:rPr lang="pl-PL" altLang="pl-PL" sz="2400"/>
              <a:t> mają następującą formę: </a:t>
            </a:r>
          </a:p>
          <a:p>
            <a:pPr algn="ctr" eaLnBrk="1" hangingPunct="1">
              <a:buFontTx/>
              <a:buNone/>
            </a:pPr>
            <a:r>
              <a:rPr lang="pl-PL" altLang="pl-PL" sz="2400" i="1"/>
              <a:t>C</a:t>
            </a:r>
            <a:r>
              <a:rPr lang="pl-PL" altLang="pl-PL" sz="2400"/>
              <a:t> = 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e</a:t>
            </a:r>
            <a:r>
              <a:rPr lang="pl-PL" altLang="pl-PL" sz="2400"/>
              <a:t> mod </a:t>
            </a:r>
            <a:r>
              <a:rPr lang="pl-PL" altLang="pl-PL" sz="2400" i="1"/>
              <a:t>n    </a:t>
            </a:r>
          </a:p>
          <a:p>
            <a:pPr algn="ctr" eaLnBrk="1" hangingPunct="1">
              <a:buFontTx/>
              <a:buNone/>
            </a:pPr>
            <a:r>
              <a:rPr lang="pl-PL" altLang="pl-PL" sz="2400" i="1"/>
              <a:t>M</a:t>
            </a:r>
            <a:r>
              <a:rPr lang="pl-PL" altLang="pl-PL" sz="2400"/>
              <a:t> = </a:t>
            </a:r>
            <a:r>
              <a:rPr lang="pl-PL" altLang="pl-PL" sz="2400" i="1"/>
              <a:t>C</a:t>
            </a:r>
            <a:r>
              <a:rPr lang="pl-PL" altLang="pl-PL" sz="2400" i="1" baseline="30000"/>
              <a:t>d</a:t>
            </a:r>
            <a:r>
              <a:rPr lang="pl-PL" altLang="pl-PL" sz="2400"/>
              <a:t> mod </a:t>
            </a:r>
            <a:r>
              <a:rPr lang="pl-PL" altLang="pl-PL" sz="2400" i="1"/>
              <a:t>n = </a:t>
            </a:r>
          </a:p>
          <a:p>
            <a:pPr algn="ctr" eaLnBrk="1" hangingPunct="1">
              <a:buFontTx/>
              <a:buNone/>
            </a:pPr>
            <a:r>
              <a:rPr lang="pl-PL" altLang="pl-PL" sz="2400"/>
              <a:t>(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e</a:t>
            </a:r>
            <a:r>
              <a:rPr lang="pl-PL" altLang="pl-PL" sz="2400"/>
              <a:t>)</a:t>
            </a:r>
            <a:r>
              <a:rPr lang="pl-PL" altLang="pl-PL" sz="2400" i="1" baseline="30000"/>
              <a:t>d</a:t>
            </a:r>
            <a:r>
              <a:rPr lang="pl-PL" altLang="pl-PL" sz="2400"/>
              <a:t> mod </a:t>
            </a:r>
            <a:r>
              <a:rPr lang="pl-PL" altLang="pl-PL" sz="2400" i="1"/>
              <a:t>n</a:t>
            </a:r>
            <a:r>
              <a:rPr lang="pl-PL" altLang="pl-PL" sz="2400"/>
              <a:t> = </a:t>
            </a:r>
          </a:p>
          <a:p>
            <a:pPr algn="ctr" eaLnBrk="1" hangingPunct="1">
              <a:buFontTx/>
              <a:buNone/>
            </a:pPr>
            <a:r>
              <a:rPr lang="pl-PL" altLang="pl-PL" sz="2400" i="1"/>
              <a:t>M</a:t>
            </a:r>
            <a:r>
              <a:rPr lang="pl-PL" altLang="pl-PL" sz="2400" i="1" baseline="30000"/>
              <a:t>ed</a:t>
            </a:r>
            <a:r>
              <a:rPr lang="pl-PL" altLang="pl-PL" sz="2400"/>
              <a:t> mod </a:t>
            </a:r>
            <a:r>
              <a:rPr lang="pl-PL" altLang="pl-PL" sz="2400" i="1"/>
              <a:t>n</a:t>
            </a:r>
          </a:p>
          <a:p>
            <a:pPr eaLnBrk="1" hangingPunct="1"/>
            <a:r>
              <a:rPr lang="pl-PL" altLang="pl-PL" sz="2400"/>
              <a:t>Zarówno odbiorca i nadawca muszą znać wartość </a:t>
            </a:r>
            <a:r>
              <a:rPr lang="pl-PL" altLang="pl-PL" sz="2400" i="1"/>
              <a:t>n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Klucz jawny to KJ={</a:t>
            </a:r>
            <a:r>
              <a:rPr lang="pl-PL" altLang="pl-PL" sz="2400" i="1"/>
              <a:t>e</a:t>
            </a:r>
            <a:r>
              <a:rPr lang="pl-PL" altLang="pl-PL" sz="2400"/>
              <a:t>,</a:t>
            </a:r>
            <a:r>
              <a:rPr lang="pl-PL" altLang="pl-PL" sz="2400" i="1"/>
              <a:t>n</a:t>
            </a:r>
            <a:r>
              <a:rPr lang="pl-PL" altLang="pl-PL" sz="2400"/>
              <a:t>}, a klucz prywatny to KP={</a:t>
            </a:r>
            <a:r>
              <a:rPr lang="pl-PL" altLang="pl-PL" sz="2400" i="1"/>
              <a:t>d</a:t>
            </a:r>
            <a:r>
              <a:rPr lang="pl-PL" altLang="pl-PL" sz="2400"/>
              <a:t>,</a:t>
            </a:r>
            <a:r>
              <a:rPr lang="pl-PL" altLang="pl-PL" sz="2400" i="1"/>
              <a:t>n</a:t>
            </a:r>
            <a:r>
              <a:rPr lang="pl-PL" altLang="pl-PL" sz="2400"/>
              <a:t>}</a:t>
            </a:r>
          </a:p>
          <a:p>
            <a:pPr eaLnBrk="1" hangingPunct="1"/>
            <a:endParaRPr lang="pl-PL" altLang="pl-PL" sz="2400"/>
          </a:p>
          <a:p>
            <a:pPr eaLnBrk="1" hangingPunct="1"/>
            <a:r>
              <a:rPr lang="pl-PL" altLang="pl-PL" sz="2400"/>
              <a:t>Jak wyznaczyć liczby </a:t>
            </a:r>
            <a:r>
              <a:rPr lang="pl-PL" altLang="pl-PL" sz="2400" i="1"/>
              <a:t>n</a:t>
            </a:r>
            <a:r>
              <a:rPr lang="pl-PL" altLang="pl-PL" sz="2400"/>
              <a:t>, </a:t>
            </a:r>
            <a:r>
              <a:rPr lang="pl-PL" altLang="pl-PL" sz="2400" i="1"/>
              <a:t>e</a:t>
            </a:r>
            <a:r>
              <a:rPr lang="pl-PL" altLang="pl-PL" sz="2400"/>
              <a:t>, </a:t>
            </a:r>
            <a:r>
              <a:rPr lang="pl-PL" altLang="pl-PL" sz="2400" i="1"/>
              <a:t>d</a:t>
            </a:r>
            <a:r>
              <a:rPr lang="pl-PL" altLang="pl-PL" sz="2400"/>
              <a:t> aby </a:t>
            </a:r>
            <a:r>
              <a:rPr lang="pl-PL" altLang="pl-PL" sz="2400" i="1"/>
              <a:t>M</a:t>
            </a:r>
            <a:r>
              <a:rPr lang="pl-PL" altLang="pl-PL" sz="2400"/>
              <a:t> = 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ed</a:t>
            </a:r>
            <a:r>
              <a:rPr lang="pl-PL" altLang="pl-PL" sz="2400"/>
              <a:t> mod </a:t>
            </a:r>
            <a:r>
              <a:rPr lang="pl-PL" altLang="pl-PL" sz="2400" i="1"/>
              <a:t>n </a:t>
            </a:r>
            <a:r>
              <a:rPr lang="pl-PL" altLang="pl-PL" sz="2400"/>
              <a:t>oraz podany schemat był bezpieczny?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1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Funkcja Eulera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83225" cy="4525963"/>
          </a:xfrm>
        </p:spPr>
        <p:txBody>
          <a:bodyPr/>
          <a:lstStyle/>
          <a:p>
            <a:pPr eaLnBrk="1" hangingPunct="1"/>
            <a:r>
              <a:rPr lang="pl-PL" altLang="pl-PL" sz="2400" b="1"/>
              <a:t>Leonhard Euler</a:t>
            </a:r>
            <a:r>
              <a:rPr lang="pl-PL" altLang="pl-PL" sz="2400"/>
              <a:t> – szwajcarski matematyk i fizyk żyjący w XVIII wieku</a:t>
            </a:r>
          </a:p>
          <a:p>
            <a:pPr eaLnBrk="1" hangingPunct="1"/>
            <a:r>
              <a:rPr lang="pl-PL" altLang="pl-PL" sz="2400"/>
              <a:t>Funkcja Eulera, zapisywana jako </a:t>
            </a:r>
            <a:r>
              <a:rPr lang="pl-PL" altLang="pl-PL" sz="2400" i="1">
                <a:sym typeface="Symbol" pitchFamily="18" charset="2"/>
              </a:rPr>
              <a:t></a:t>
            </a:r>
            <a:r>
              <a:rPr lang="pl-PL" altLang="pl-PL" sz="2400">
                <a:sym typeface="Symbol" pitchFamily="18" charset="2"/>
              </a:rPr>
              <a:t>(</a:t>
            </a:r>
            <a:r>
              <a:rPr lang="pl-PL" altLang="pl-PL" sz="2400" i="1">
                <a:sym typeface="Symbol" pitchFamily="18" charset="2"/>
              </a:rPr>
              <a:t>n</a:t>
            </a:r>
            <a:r>
              <a:rPr lang="pl-PL" altLang="pl-PL" sz="2400">
                <a:sym typeface="Symbol" pitchFamily="18" charset="2"/>
              </a:rPr>
              <a:t>)</a:t>
            </a:r>
            <a:r>
              <a:rPr lang="pl-PL" altLang="pl-PL" sz="2400" i="1"/>
              <a:t> </a:t>
            </a:r>
            <a:r>
              <a:rPr lang="pl-PL" altLang="pl-PL" sz="2400"/>
              <a:t>oznacza liczbę dodatnich liczb całkowitych mniejszych od </a:t>
            </a:r>
            <a:r>
              <a:rPr lang="pl-PL" altLang="pl-PL" sz="2400" i="1"/>
              <a:t>n</a:t>
            </a:r>
            <a:r>
              <a:rPr lang="pl-PL" altLang="pl-PL" sz="2400"/>
              <a:t> i jednocześnie względnie pierwszych względem </a:t>
            </a:r>
            <a:r>
              <a:rPr lang="pl-PL" altLang="pl-PL" sz="2400" i="1"/>
              <a:t>n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Dla każdej liczby pierwszej </a:t>
            </a:r>
            <a:r>
              <a:rPr lang="pl-PL" altLang="pl-PL" sz="2400" i="1"/>
              <a:t>p</a:t>
            </a:r>
            <a:r>
              <a:rPr lang="pl-PL" altLang="pl-PL" sz="2400"/>
              <a:t> zachodzi </a:t>
            </a:r>
            <a:r>
              <a:rPr lang="pl-PL" altLang="pl-PL" sz="2400" i="1">
                <a:sym typeface="Symbol" pitchFamily="18" charset="2"/>
              </a:rPr>
              <a:t></a:t>
            </a:r>
            <a:r>
              <a:rPr lang="pl-PL" altLang="pl-PL" sz="2400">
                <a:sym typeface="Symbol" pitchFamily="18" charset="2"/>
              </a:rPr>
              <a:t>(</a:t>
            </a:r>
            <a:r>
              <a:rPr lang="pl-PL" altLang="pl-PL" sz="2400" i="1">
                <a:sym typeface="Symbol" pitchFamily="18" charset="2"/>
              </a:rPr>
              <a:t>p</a:t>
            </a:r>
            <a:r>
              <a:rPr lang="pl-PL" altLang="pl-PL" sz="2400">
                <a:sym typeface="Symbol" pitchFamily="18" charset="2"/>
              </a:rPr>
              <a:t>) = </a:t>
            </a:r>
            <a:r>
              <a:rPr lang="pl-PL" altLang="pl-PL" sz="2400" i="1">
                <a:sym typeface="Symbol" pitchFamily="18" charset="2"/>
              </a:rPr>
              <a:t>p</a:t>
            </a:r>
            <a:r>
              <a:rPr lang="pl-PL" altLang="pl-PL" sz="2400">
                <a:sym typeface="Symbol" pitchFamily="18" charset="2"/>
              </a:rPr>
              <a:t> – 1</a:t>
            </a:r>
          </a:p>
        </p:txBody>
      </p:sp>
      <p:pic>
        <p:nvPicPr>
          <p:cNvPr id="61444" name="Picture 4" descr="Grafika:Leonhard Euler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00213"/>
            <a:ext cx="26924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Twierdzenie Eulera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Teza: Dla każdego </a:t>
            </a:r>
            <a:r>
              <a:rPr lang="pl-PL" altLang="pl-PL" sz="2400" i="1"/>
              <a:t>a</a:t>
            </a:r>
            <a:r>
              <a:rPr lang="pl-PL" altLang="pl-PL" sz="2400"/>
              <a:t> i </a:t>
            </a:r>
            <a:r>
              <a:rPr lang="pl-PL" altLang="pl-PL" sz="2400" i="1"/>
              <a:t>n</a:t>
            </a:r>
            <a:r>
              <a:rPr lang="pl-PL" altLang="pl-PL" sz="2400"/>
              <a:t> względnie pierwszych to n dzieli bez reszty liczbę (</a:t>
            </a:r>
            <a:r>
              <a:rPr lang="pl-PL" altLang="pl-PL" sz="2400" i="1"/>
              <a:t>a</a:t>
            </a:r>
            <a:r>
              <a:rPr lang="pl-PL" altLang="pl-PL" sz="2400" i="1" baseline="30000">
                <a:sym typeface="Symbol" pitchFamily="18" charset="2"/>
              </a:rPr>
              <a:t></a:t>
            </a:r>
            <a:r>
              <a:rPr lang="pl-PL" altLang="pl-PL" sz="2400" baseline="30000">
                <a:sym typeface="Symbol" pitchFamily="18" charset="2"/>
              </a:rPr>
              <a:t>(</a:t>
            </a:r>
            <a:r>
              <a:rPr lang="pl-PL" altLang="pl-PL" sz="2400" i="1" baseline="30000">
                <a:sym typeface="Symbol" pitchFamily="18" charset="2"/>
              </a:rPr>
              <a:t>n</a:t>
            </a:r>
            <a:r>
              <a:rPr lang="pl-PL" altLang="pl-PL" sz="2400" baseline="30000">
                <a:sym typeface="Symbol" pitchFamily="18" charset="2"/>
              </a:rPr>
              <a:t>)</a:t>
            </a:r>
            <a:r>
              <a:rPr lang="pl-PL" altLang="pl-PL" sz="2400">
                <a:sym typeface="Symbol" pitchFamily="18" charset="2"/>
              </a:rPr>
              <a:t> –</a:t>
            </a:r>
            <a:r>
              <a:rPr lang="pl-PL" altLang="pl-PL" sz="2400"/>
              <a:t> 1), czyli a</a:t>
            </a:r>
            <a:r>
              <a:rPr lang="pl-PL" altLang="pl-PL" sz="2400" i="1" baseline="30000">
                <a:sym typeface="Symbol" pitchFamily="18" charset="2"/>
              </a:rPr>
              <a:t></a:t>
            </a:r>
            <a:r>
              <a:rPr lang="pl-PL" altLang="pl-PL" sz="2400" baseline="30000">
                <a:sym typeface="Symbol" pitchFamily="18" charset="2"/>
              </a:rPr>
              <a:t>(</a:t>
            </a:r>
            <a:r>
              <a:rPr lang="pl-PL" altLang="pl-PL" sz="2400" i="1" baseline="30000">
                <a:sym typeface="Symbol" pitchFamily="18" charset="2"/>
              </a:rPr>
              <a:t>n</a:t>
            </a:r>
            <a:r>
              <a:rPr lang="pl-PL" altLang="pl-PL" sz="2400" baseline="30000">
                <a:sym typeface="Symbol" pitchFamily="18" charset="2"/>
              </a:rPr>
              <a:t>)</a:t>
            </a:r>
            <a:r>
              <a:rPr lang="pl-PL" altLang="pl-PL" sz="2400">
                <a:sym typeface="Symbol" pitchFamily="18" charset="2"/>
              </a:rPr>
              <a:t> </a:t>
            </a:r>
            <a:r>
              <a:rPr lang="pl-PL" altLang="pl-PL" sz="2400"/>
              <a:t> 1 mod </a:t>
            </a:r>
            <a:r>
              <a:rPr lang="pl-PL" altLang="pl-PL" sz="2400" i="1"/>
              <a:t>n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r>
              <a:rPr lang="pl-PL" altLang="pl-PL" sz="2400"/>
              <a:t>Z twierdzenia Eulera wynika, że dla dwóch liczb pierwszych </a:t>
            </a:r>
            <a:r>
              <a:rPr lang="pl-PL" altLang="pl-PL" sz="2400" i="1"/>
              <a:t>p</a:t>
            </a:r>
            <a:r>
              <a:rPr lang="pl-PL" altLang="pl-PL" sz="2400"/>
              <a:t> i </a:t>
            </a:r>
            <a:r>
              <a:rPr lang="pl-PL" altLang="pl-PL" sz="2400" i="1"/>
              <a:t>q</a:t>
            </a:r>
            <a:r>
              <a:rPr lang="pl-PL" altLang="pl-PL" sz="2400"/>
              <a:t> i dwóch liczb całkowitych takich, że </a:t>
            </a:r>
            <a:r>
              <a:rPr lang="pl-PL" altLang="pl-PL" sz="2400" i="1"/>
              <a:t>n </a:t>
            </a:r>
            <a:r>
              <a:rPr lang="pl-PL" altLang="pl-PL" sz="2400"/>
              <a:t>= </a:t>
            </a:r>
            <a:r>
              <a:rPr lang="pl-PL" altLang="pl-PL" sz="2400" i="1"/>
              <a:t>pq</a:t>
            </a:r>
            <a:r>
              <a:rPr lang="pl-PL" altLang="pl-PL" sz="2400"/>
              <a:t> oraz 0&lt;</a:t>
            </a:r>
            <a:r>
              <a:rPr lang="pl-PL" altLang="pl-PL" sz="2400" i="1"/>
              <a:t>m</a:t>
            </a:r>
            <a:r>
              <a:rPr lang="pl-PL" altLang="pl-PL" sz="2400"/>
              <a:t>&lt;</a:t>
            </a:r>
            <a:r>
              <a:rPr lang="pl-PL" altLang="pl-PL" sz="2400" i="1"/>
              <a:t>n</a:t>
            </a:r>
            <a:r>
              <a:rPr lang="pl-PL" altLang="pl-PL" sz="2400"/>
              <a:t> i dowolnej liczby </a:t>
            </a:r>
            <a:r>
              <a:rPr lang="pl-PL" altLang="pl-PL" sz="2400" i="1"/>
              <a:t>k</a:t>
            </a:r>
            <a:r>
              <a:rPr lang="pl-PL" altLang="pl-PL" sz="2400"/>
              <a:t>, zachodzi następująca zależność </a:t>
            </a:r>
          </a:p>
          <a:p>
            <a:pPr algn="ctr" eaLnBrk="1" hangingPunct="1">
              <a:buFontTx/>
              <a:buNone/>
            </a:pPr>
            <a:r>
              <a:rPr lang="pl-PL" altLang="pl-PL" sz="2400" i="1"/>
              <a:t>m</a:t>
            </a:r>
            <a:r>
              <a:rPr lang="pl-PL" altLang="pl-PL" sz="2400" i="1" baseline="30000"/>
              <a:t>k</a:t>
            </a:r>
            <a:r>
              <a:rPr lang="pl-PL" altLang="pl-PL" sz="2400" i="1" baseline="30000">
                <a:sym typeface="Symbol" pitchFamily="18" charset="2"/>
              </a:rPr>
              <a:t></a:t>
            </a:r>
            <a:r>
              <a:rPr lang="pl-PL" altLang="pl-PL" sz="2400" baseline="30000">
                <a:sym typeface="Symbol" pitchFamily="18" charset="2"/>
              </a:rPr>
              <a:t>(</a:t>
            </a:r>
            <a:r>
              <a:rPr lang="pl-PL" altLang="pl-PL" sz="2400" i="1" baseline="30000">
                <a:sym typeface="Symbol" pitchFamily="18" charset="2"/>
              </a:rPr>
              <a:t>n</a:t>
            </a:r>
            <a:r>
              <a:rPr lang="pl-PL" altLang="pl-PL" sz="2400" baseline="30000">
                <a:sym typeface="Symbol" pitchFamily="18" charset="2"/>
              </a:rPr>
              <a:t>)+1</a:t>
            </a:r>
            <a:r>
              <a:rPr lang="pl-PL" altLang="pl-PL" sz="2400">
                <a:sym typeface="Symbol" pitchFamily="18" charset="2"/>
              </a:rPr>
              <a:t> </a:t>
            </a:r>
            <a:r>
              <a:rPr lang="pl-PL" altLang="pl-PL" sz="2400"/>
              <a:t>= 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k</a:t>
            </a:r>
            <a:r>
              <a:rPr lang="pl-PL" altLang="pl-PL" sz="2400" baseline="30000"/>
              <a:t>(</a:t>
            </a:r>
            <a:r>
              <a:rPr lang="pl-PL" altLang="pl-PL" sz="2400" i="1" baseline="30000"/>
              <a:t>p</a:t>
            </a:r>
            <a:r>
              <a:rPr lang="pl-PL" altLang="pl-PL" sz="2400" baseline="30000"/>
              <a:t> – 1)(</a:t>
            </a:r>
            <a:r>
              <a:rPr lang="pl-PL" altLang="pl-PL" sz="2400" i="1" baseline="30000"/>
              <a:t>q</a:t>
            </a:r>
            <a:r>
              <a:rPr lang="pl-PL" altLang="pl-PL" sz="2400" baseline="30000"/>
              <a:t> – 1)+1</a:t>
            </a:r>
            <a:r>
              <a:rPr lang="pl-PL" altLang="pl-PL" sz="2400"/>
              <a:t> </a:t>
            </a:r>
            <a:r>
              <a:rPr lang="pl-PL" altLang="pl-PL" sz="2400">
                <a:sym typeface="Symbol" pitchFamily="18" charset="2"/>
              </a:rPr>
              <a:t></a:t>
            </a:r>
            <a:r>
              <a:rPr lang="pl-PL" altLang="pl-PL" sz="2400"/>
              <a:t> </a:t>
            </a:r>
            <a:r>
              <a:rPr lang="pl-PL" altLang="pl-PL" sz="2400" i="1"/>
              <a:t>m</a:t>
            </a:r>
            <a:r>
              <a:rPr lang="pl-PL" altLang="pl-PL" sz="2400"/>
              <a:t> mod </a:t>
            </a:r>
            <a:r>
              <a:rPr lang="pl-PL" altLang="pl-PL" sz="2400" i="1"/>
              <a:t>n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3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542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RSA i twierdzenie Eulera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Z twierdzenia Eulera wynika, że 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k</a:t>
            </a:r>
            <a:r>
              <a:rPr lang="pl-PL" altLang="pl-PL" sz="2400" i="1" baseline="30000">
                <a:sym typeface="Symbol" pitchFamily="18" charset="2"/>
              </a:rPr>
              <a:t></a:t>
            </a:r>
            <a:r>
              <a:rPr lang="pl-PL" altLang="pl-PL" sz="2400" baseline="30000">
                <a:sym typeface="Symbol" pitchFamily="18" charset="2"/>
              </a:rPr>
              <a:t>(</a:t>
            </a:r>
            <a:r>
              <a:rPr lang="pl-PL" altLang="pl-PL" sz="2400" i="1" baseline="30000">
                <a:sym typeface="Symbol" pitchFamily="18" charset="2"/>
              </a:rPr>
              <a:t>n</a:t>
            </a:r>
            <a:r>
              <a:rPr lang="pl-PL" altLang="pl-PL" sz="2400" baseline="30000">
                <a:sym typeface="Symbol" pitchFamily="18" charset="2"/>
              </a:rPr>
              <a:t>)+1</a:t>
            </a:r>
            <a:r>
              <a:rPr lang="pl-PL" altLang="pl-PL" sz="2400">
                <a:sym typeface="Symbol" pitchFamily="18" charset="2"/>
              </a:rPr>
              <a:t>  </a:t>
            </a:r>
            <a:r>
              <a:rPr lang="pl-PL" altLang="pl-PL" sz="2400" i="1"/>
              <a:t>m</a:t>
            </a:r>
            <a:r>
              <a:rPr lang="pl-PL" altLang="pl-PL" sz="2400"/>
              <a:t> mod </a:t>
            </a:r>
            <a:r>
              <a:rPr lang="pl-PL" altLang="pl-PL" sz="2400" i="1"/>
              <a:t>n </a:t>
            </a:r>
            <a:r>
              <a:rPr lang="pl-PL" altLang="pl-PL" sz="2400"/>
              <a:t>dla </a:t>
            </a:r>
            <a:r>
              <a:rPr lang="pl-PL" altLang="pl-PL" sz="2400" i="1"/>
              <a:t>n</a:t>
            </a:r>
            <a:r>
              <a:rPr lang="pl-PL" altLang="pl-PL" sz="2400"/>
              <a:t>=</a:t>
            </a:r>
            <a:r>
              <a:rPr lang="pl-PL" altLang="pl-PL" sz="2400" i="1"/>
              <a:t>pq</a:t>
            </a:r>
            <a:r>
              <a:rPr lang="pl-PL" altLang="pl-PL" sz="2400"/>
              <a:t>, </a:t>
            </a:r>
            <a:r>
              <a:rPr lang="pl-PL" altLang="pl-PL" sz="2400" i="1"/>
              <a:t>p</a:t>
            </a:r>
            <a:r>
              <a:rPr lang="pl-PL" altLang="pl-PL" sz="2400"/>
              <a:t> i </a:t>
            </a:r>
            <a:r>
              <a:rPr lang="pl-PL" altLang="pl-PL" sz="2400" i="1"/>
              <a:t>q</a:t>
            </a:r>
            <a:r>
              <a:rPr lang="pl-PL" altLang="pl-PL" sz="2400"/>
              <a:t> to liczby pierwsze</a:t>
            </a:r>
          </a:p>
          <a:p>
            <a:pPr eaLnBrk="1" hangingPunct="1"/>
            <a:r>
              <a:rPr lang="pl-PL" altLang="pl-PL" sz="2400"/>
              <a:t>Aby osiągnąć następującą zależność potrzebną w algorytmie RSA</a:t>
            </a:r>
          </a:p>
          <a:p>
            <a:pPr algn="ctr" eaLnBrk="1" hangingPunct="1">
              <a:buFontTx/>
              <a:buNone/>
            </a:pPr>
            <a:r>
              <a:rPr lang="pl-PL" altLang="pl-PL" sz="2400" i="1"/>
              <a:t>M</a:t>
            </a:r>
            <a:r>
              <a:rPr lang="pl-PL" altLang="pl-PL" sz="2400"/>
              <a:t> = 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ed</a:t>
            </a:r>
            <a:r>
              <a:rPr lang="pl-PL" altLang="pl-PL" sz="2400"/>
              <a:t> mod </a:t>
            </a:r>
            <a:r>
              <a:rPr lang="pl-PL" altLang="pl-PL" sz="2400" i="1"/>
              <a:t>n</a:t>
            </a:r>
            <a:endParaRPr lang="pl-PL" altLang="pl-PL" sz="2400"/>
          </a:p>
          <a:p>
            <a:pPr eaLnBrk="1" hangingPunct="1"/>
            <a:r>
              <a:rPr lang="pl-PL" altLang="pl-PL" sz="2400"/>
              <a:t>musimy podstawić </a:t>
            </a:r>
            <a:r>
              <a:rPr lang="pl-PL" altLang="pl-PL" sz="2400" i="1"/>
              <a:t>ed</a:t>
            </a:r>
            <a:r>
              <a:rPr lang="pl-PL" altLang="pl-PL" sz="2400"/>
              <a:t> = </a:t>
            </a:r>
            <a:r>
              <a:rPr lang="pl-PL" altLang="pl-PL" sz="2400" i="1"/>
              <a:t>k</a:t>
            </a:r>
            <a:r>
              <a:rPr lang="pl-PL" altLang="pl-PL" sz="2400" i="1">
                <a:sym typeface="Symbol" pitchFamily="18" charset="2"/>
              </a:rPr>
              <a:t></a:t>
            </a:r>
            <a:r>
              <a:rPr lang="pl-PL" altLang="pl-PL" sz="2400">
                <a:sym typeface="Symbol" pitchFamily="18" charset="2"/>
              </a:rPr>
              <a:t>(</a:t>
            </a:r>
            <a:r>
              <a:rPr lang="pl-PL" altLang="pl-PL" sz="2400" i="1">
                <a:sym typeface="Symbol" pitchFamily="18" charset="2"/>
              </a:rPr>
              <a:t>n</a:t>
            </a:r>
            <a:r>
              <a:rPr lang="pl-PL" altLang="pl-PL" sz="2400">
                <a:sym typeface="Symbol" pitchFamily="18" charset="2"/>
              </a:rPr>
              <a:t>)+1</a:t>
            </a:r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9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Generowanie kluczy w RSA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pl-PL" altLang="pl-PL" sz="2400"/>
              <a:t>Wybierz dwie liczby pierwsze </a:t>
            </a:r>
            <a:r>
              <a:rPr lang="pl-PL" altLang="pl-PL" sz="2400" i="1"/>
              <a:t>p</a:t>
            </a:r>
            <a:r>
              <a:rPr lang="pl-PL" altLang="pl-PL" sz="2400"/>
              <a:t>, </a:t>
            </a:r>
            <a:r>
              <a:rPr lang="pl-PL" altLang="pl-PL" sz="2400" i="1"/>
              <a:t>q</a:t>
            </a:r>
            <a:endParaRPr lang="pl-PL" altLang="pl-PL" sz="2400"/>
          </a:p>
          <a:p>
            <a:pPr marL="609600" indent="-609600" eaLnBrk="1" hangingPunct="1">
              <a:buFontTx/>
              <a:buAutoNum type="arabicPeriod"/>
            </a:pPr>
            <a:r>
              <a:rPr lang="pl-PL" altLang="pl-PL" sz="2400"/>
              <a:t>Oblicz </a:t>
            </a:r>
            <a:r>
              <a:rPr lang="pl-PL" altLang="pl-PL" sz="2400" i="1"/>
              <a:t>n</a:t>
            </a:r>
            <a:r>
              <a:rPr lang="pl-PL" altLang="pl-PL" sz="2400"/>
              <a:t>=</a:t>
            </a:r>
            <a:r>
              <a:rPr lang="pl-PL" altLang="pl-PL" sz="2400" i="1"/>
              <a:t>p</a:t>
            </a:r>
            <a:r>
              <a:rPr lang="pl-PL" altLang="pl-PL" sz="2400"/>
              <a:t>x</a:t>
            </a:r>
            <a:r>
              <a:rPr lang="pl-PL" altLang="pl-PL" sz="2400" i="1"/>
              <a:t>q</a:t>
            </a:r>
            <a:endParaRPr lang="pl-PL" altLang="pl-PL" sz="2400"/>
          </a:p>
          <a:p>
            <a:pPr marL="609600" indent="-609600" eaLnBrk="1" hangingPunct="1">
              <a:buFontTx/>
              <a:buAutoNum type="arabicPeriod"/>
            </a:pPr>
            <a:r>
              <a:rPr lang="pl-PL" altLang="pl-PL" sz="2400"/>
              <a:t>Wybierz liczbę całkowitą </a:t>
            </a:r>
            <a:r>
              <a:rPr lang="pl-PL" altLang="pl-PL" sz="2400" i="1"/>
              <a:t>d</a:t>
            </a:r>
            <a:r>
              <a:rPr lang="pl-PL" altLang="pl-PL" sz="2400"/>
              <a:t> taką, że nwd(</a:t>
            </a:r>
            <a:r>
              <a:rPr lang="pl-PL" altLang="pl-PL" sz="2400" i="1"/>
              <a:t>d</a:t>
            </a:r>
            <a:r>
              <a:rPr lang="pl-PL" altLang="pl-PL" sz="2400"/>
              <a:t>,</a:t>
            </a:r>
            <a:r>
              <a:rPr lang="pl-PL" altLang="pl-PL" sz="2400" i="1">
                <a:sym typeface="Symbol" pitchFamily="18" charset="2"/>
              </a:rPr>
              <a:t></a:t>
            </a:r>
            <a:r>
              <a:rPr lang="pl-PL" altLang="pl-PL" sz="2400">
                <a:sym typeface="Symbol" pitchFamily="18" charset="2"/>
              </a:rPr>
              <a:t>(</a:t>
            </a:r>
            <a:r>
              <a:rPr lang="pl-PL" altLang="pl-PL" sz="2400" i="1">
                <a:sym typeface="Symbol" pitchFamily="18" charset="2"/>
              </a:rPr>
              <a:t>n</a:t>
            </a:r>
            <a:r>
              <a:rPr lang="pl-PL" altLang="pl-PL" sz="2400">
                <a:sym typeface="Symbol" pitchFamily="18" charset="2"/>
              </a:rPr>
              <a:t>))=1</a:t>
            </a:r>
            <a:r>
              <a:rPr lang="pl-PL" altLang="pl-PL" sz="2400"/>
              <a:t> oraz </a:t>
            </a:r>
            <a:r>
              <a:rPr lang="pl-PL" altLang="pl-PL" sz="2400">
                <a:sym typeface="Symbol" pitchFamily="18" charset="2"/>
              </a:rPr>
              <a:t> 1&lt;d&lt;</a:t>
            </a:r>
            <a:r>
              <a:rPr lang="pl-PL" altLang="pl-PL" sz="2400" i="1">
                <a:sym typeface="Symbol" pitchFamily="18" charset="2"/>
              </a:rPr>
              <a:t></a:t>
            </a:r>
            <a:r>
              <a:rPr lang="pl-PL" altLang="pl-PL" sz="2400">
                <a:sym typeface="Symbol" pitchFamily="18" charset="2"/>
              </a:rPr>
              <a:t>(</a:t>
            </a:r>
            <a:r>
              <a:rPr lang="pl-PL" altLang="pl-PL" sz="2400" i="1">
                <a:sym typeface="Symbol" pitchFamily="18" charset="2"/>
              </a:rPr>
              <a:t>n</a:t>
            </a:r>
            <a:r>
              <a:rPr lang="pl-PL" altLang="pl-PL" sz="2400">
                <a:sym typeface="Symbol" pitchFamily="18" charset="2"/>
              </a:rPr>
              <a:t>)</a:t>
            </a:r>
            <a:endParaRPr lang="pl-PL" altLang="pl-PL" sz="2400"/>
          </a:p>
          <a:p>
            <a:pPr marL="609600" indent="-609600" eaLnBrk="1" hangingPunct="1">
              <a:buFontTx/>
              <a:buAutoNum type="arabicPeriod"/>
            </a:pPr>
            <a:r>
              <a:rPr lang="pl-PL" altLang="pl-PL" sz="2400"/>
              <a:t>Oblicz </a:t>
            </a:r>
            <a:r>
              <a:rPr lang="pl-PL" altLang="pl-PL" sz="2400" i="1"/>
              <a:t>e </a:t>
            </a:r>
            <a:r>
              <a:rPr lang="pl-PL" altLang="pl-PL" sz="2400">
                <a:sym typeface="Symbol" pitchFamily="18" charset="2"/>
              </a:rPr>
              <a:t></a:t>
            </a:r>
            <a:r>
              <a:rPr lang="pl-PL" altLang="pl-PL" sz="2400"/>
              <a:t> </a:t>
            </a:r>
            <a:r>
              <a:rPr lang="pl-PL" altLang="pl-PL" sz="2400" i="1"/>
              <a:t>d</a:t>
            </a:r>
            <a:r>
              <a:rPr lang="pl-PL" altLang="pl-PL" sz="2400" baseline="30000"/>
              <a:t>-1</a:t>
            </a:r>
            <a:r>
              <a:rPr lang="pl-PL" altLang="pl-PL" sz="2400"/>
              <a:t> mod </a:t>
            </a:r>
            <a:r>
              <a:rPr lang="pl-PL" altLang="pl-PL" sz="2400" i="1">
                <a:sym typeface="Symbol" pitchFamily="18" charset="2"/>
              </a:rPr>
              <a:t></a:t>
            </a:r>
            <a:r>
              <a:rPr lang="pl-PL" altLang="pl-PL" sz="2400">
                <a:sym typeface="Symbol" pitchFamily="18" charset="2"/>
              </a:rPr>
              <a:t>(</a:t>
            </a:r>
            <a:r>
              <a:rPr lang="pl-PL" altLang="pl-PL" sz="2400" i="1">
                <a:sym typeface="Symbol" pitchFamily="18" charset="2"/>
              </a:rPr>
              <a:t>n</a:t>
            </a:r>
            <a:r>
              <a:rPr lang="pl-PL" altLang="pl-PL" sz="2400">
                <a:sym typeface="Symbol" pitchFamily="18" charset="2"/>
              </a:rPr>
              <a:t>)</a:t>
            </a:r>
            <a:endParaRPr lang="pl-PL" altLang="pl-PL" sz="2400"/>
          </a:p>
          <a:p>
            <a:pPr marL="609600" indent="-609600" eaLnBrk="1" hangingPunct="1">
              <a:buFontTx/>
              <a:buAutoNum type="arabicPeriod"/>
            </a:pPr>
            <a:r>
              <a:rPr lang="pl-PL" altLang="pl-PL" sz="2400"/>
              <a:t>Klucz jawny </a:t>
            </a:r>
            <a:r>
              <a:rPr lang="pl-PL" altLang="pl-PL" sz="2400" i="1"/>
              <a:t>KJ</a:t>
            </a:r>
            <a:r>
              <a:rPr lang="pl-PL" altLang="pl-PL" sz="2400"/>
              <a:t>={</a:t>
            </a:r>
            <a:r>
              <a:rPr lang="pl-PL" altLang="pl-PL" sz="2400" i="1"/>
              <a:t>e,n</a:t>
            </a:r>
            <a:r>
              <a:rPr lang="pl-PL" altLang="pl-PL" sz="2400"/>
              <a:t>} i klucz prywatny </a:t>
            </a:r>
            <a:r>
              <a:rPr lang="pl-PL" altLang="pl-PL" sz="2400" i="1"/>
              <a:t>KP</a:t>
            </a:r>
            <a:r>
              <a:rPr lang="pl-PL" altLang="pl-PL" sz="2400"/>
              <a:t>={</a:t>
            </a:r>
            <a:r>
              <a:rPr lang="pl-PL" altLang="pl-PL" sz="2400" i="1"/>
              <a:t>d,n</a:t>
            </a:r>
            <a:r>
              <a:rPr lang="pl-PL" altLang="pl-PL" sz="2400"/>
              <a:t>}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7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Szyfrowanie i deszyfrowanie </a:t>
            </a:r>
            <a:br>
              <a:rPr lang="pl-PL" altLang="pl-PL" sz="4000"/>
            </a:br>
            <a:r>
              <a:rPr lang="pl-PL" altLang="pl-PL" sz="4000"/>
              <a:t>w RSA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b="1"/>
              <a:t>Szyfrowanie</a:t>
            </a:r>
            <a:endParaRPr lang="pl-PL" altLang="pl-PL" sz="2400"/>
          </a:p>
          <a:p>
            <a:pPr eaLnBrk="1" hangingPunct="1"/>
            <a:r>
              <a:rPr lang="pl-PL" altLang="pl-PL" sz="2400"/>
              <a:t>Tekst jawny: </a:t>
            </a:r>
            <a:r>
              <a:rPr lang="pl-PL" altLang="pl-PL" sz="2400" i="1"/>
              <a:t>M</a:t>
            </a:r>
            <a:r>
              <a:rPr lang="pl-PL" altLang="pl-PL" sz="2400"/>
              <a:t>&lt;</a:t>
            </a:r>
            <a:r>
              <a:rPr lang="pl-PL" altLang="pl-PL" sz="2400" i="1"/>
              <a:t>n</a:t>
            </a:r>
            <a:endParaRPr lang="pl-PL" altLang="pl-PL" sz="2400"/>
          </a:p>
          <a:p>
            <a:pPr eaLnBrk="1" hangingPunct="1"/>
            <a:r>
              <a:rPr lang="pl-PL" altLang="pl-PL" sz="2400"/>
              <a:t>Tekst zaszyfrowany: </a:t>
            </a:r>
            <a:r>
              <a:rPr lang="pl-PL" altLang="pl-PL" sz="2400" i="1"/>
              <a:t>C</a:t>
            </a:r>
            <a:r>
              <a:rPr lang="pl-PL" altLang="pl-PL" sz="2400"/>
              <a:t> = </a:t>
            </a:r>
            <a:r>
              <a:rPr lang="pl-PL" altLang="pl-PL" sz="2400" i="1"/>
              <a:t>M</a:t>
            </a:r>
            <a:r>
              <a:rPr lang="pl-PL" altLang="pl-PL" sz="2400" i="1" baseline="30000"/>
              <a:t>e</a:t>
            </a:r>
            <a:r>
              <a:rPr lang="pl-PL" altLang="pl-PL" sz="2400"/>
              <a:t> mod </a:t>
            </a:r>
            <a:r>
              <a:rPr lang="pl-PL" altLang="pl-PL" sz="2400" i="1"/>
              <a:t>n</a:t>
            </a:r>
            <a:r>
              <a:rPr lang="pl-PL" altLang="pl-PL" sz="2400"/>
              <a:t> </a:t>
            </a:r>
            <a:endParaRPr lang="pl-PL" altLang="pl-PL" sz="2400" b="1"/>
          </a:p>
          <a:p>
            <a:pPr eaLnBrk="1" hangingPunct="1">
              <a:buFontTx/>
              <a:buNone/>
            </a:pPr>
            <a:endParaRPr lang="pl-PL" altLang="pl-PL" sz="2400" b="1"/>
          </a:p>
          <a:p>
            <a:pPr eaLnBrk="1" hangingPunct="1">
              <a:buFontTx/>
              <a:buNone/>
            </a:pPr>
            <a:r>
              <a:rPr lang="pl-PL" altLang="pl-PL" sz="2400" b="1"/>
              <a:t>Deszyfrowanie</a:t>
            </a:r>
            <a:endParaRPr lang="pl-PL" altLang="pl-PL" sz="2400"/>
          </a:p>
          <a:p>
            <a:pPr eaLnBrk="1" hangingPunct="1"/>
            <a:r>
              <a:rPr lang="pl-PL" altLang="pl-PL" sz="2400"/>
              <a:t>Tekst zaszyfrowany: </a:t>
            </a:r>
            <a:r>
              <a:rPr lang="pl-PL" altLang="pl-PL" sz="2400" i="1"/>
              <a:t>C</a:t>
            </a:r>
            <a:endParaRPr lang="pl-PL" altLang="pl-PL" sz="2400"/>
          </a:p>
          <a:p>
            <a:pPr eaLnBrk="1" hangingPunct="1"/>
            <a:r>
              <a:rPr lang="pl-PL" altLang="pl-PL" sz="2400"/>
              <a:t>Tekst jawny: </a:t>
            </a:r>
            <a:r>
              <a:rPr lang="pl-PL" altLang="pl-PL" sz="2400" i="1"/>
              <a:t>M</a:t>
            </a:r>
            <a:r>
              <a:rPr lang="pl-PL" altLang="pl-PL" sz="2400"/>
              <a:t> = </a:t>
            </a:r>
            <a:r>
              <a:rPr lang="pl-PL" altLang="pl-PL" sz="2400" i="1"/>
              <a:t>C</a:t>
            </a:r>
            <a:r>
              <a:rPr lang="pl-PL" altLang="pl-PL" sz="2400" i="1" baseline="30000"/>
              <a:t>d</a:t>
            </a:r>
            <a:r>
              <a:rPr lang="pl-PL" altLang="pl-PL" sz="2400"/>
              <a:t> mod </a:t>
            </a:r>
            <a:r>
              <a:rPr lang="pl-PL" altLang="pl-PL" sz="2400" i="1"/>
              <a:t>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30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Porównanie RSA i AES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006406"/>
              </p:ext>
            </p:extLst>
          </p:nvPr>
        </p:nvGraphicFramePr>
        <p:xfrm>
          <a:off x="457200" y="1600200"/>
          <a:ext cx="8229600" cy="397827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Cecha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RSA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Szybkość działania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+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–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Bezpieczeństwo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+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+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Zastosowania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Poufność (szyfrowanie danych)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Uwierzytelnianie, dystrybucja kluczy,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podpis cyfrowy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2FEE-43C5-49C9-BF62-B302F04EF924}" type="slidenum">
              <a:rPr lang="pl-PL" smtClean="0"/>
              <a:pPr>
                <a:defRPr/>
              </a:pPr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847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515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Algorytmy haszujące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Funkcja </a:t>
            </a:r>
            <a:r>
              <a:rPr lang="pl-PL" altLang="pl-PL" sz="2400" b="1" dirty="0"/>
              <a:t>haszująca</a:t>
            </a:r>
            <a:r>
              <a:rPr lang="pl-PL" altLang="pl-PL" sz="2400" dirty="0"/>
              <a:t> z danych </a:t>
            </a:r>
            <a:r>
              <a:rPr lang="pl-PL" altLang="pl-PL" sz="2400" i="1" dirty="0"/>
              <a:t>M</a:t>
            </a:r>
            <a:r>
              <a:rPr lang="pl-PL" altLang="pl-PL" sz="2400" dirty="0"/>
              <a:t> o zmiennym rozmiarze wylicza pewien wynik </a:t>
            </a:r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M</a:t>
            </a:r>
            <a:r>
              <a:rPr lang="pl-PL" altLang="pl-PL" sz="2400" dirty="0"/>
              <a:t>) o stałym rozmiarze, zwany też wyciągiem lub skrótem komunikatu </a:t>
            </a:r>
          </a:p>
          <a:p>
            <a:pPr eaLnBrk="1" hangingPunct="1"/>
            <a:r>
              <a:rPr lang="pl-PL" altLang="pl-PL" sz="2400" dirty="0"/>
              <a:t>Wynik haszowania jest </a:t>
            </a:r>
            <a:r>
              <a:rPr lang="pl-PL" altLang="pl-PL" sz="2400" b="1" dirty="0"/>
              <a:t>funkcją wszystkich bitów</a:t>
            </a:r>
            <a:r>
              <a:rPr lang="pl-PL" altLang="pl-PL" sz="2400" dirty="0"/>
              <a:t> komunikatu i zapewnia wykrywanie błędów, uwierzytelnianie</a:t>
            </a:r>
          </a:p>
          <a:p>
            <a:pPr eaLnBrk="1" hangingPunct="1"/>
            <a:r>
              <a:rPr lang="pl-PL" altLang="pl-PL" sz="2400" dirty="0" err="1"/>
              <a:t>Haszowanie</a:t>
            </a:r>
            <a:r>
              <a:rPr lang="pl-PL" altLang="pl-PL" sz="2400" dirty="0"/>
              <a:t> jest używane w większości systemów kryptograficznych stosowanych </a:t>
            </a:r>
            <a:r>
              <a:rPr lang="pl-PL" altLang="pl-PL" sz="2400" b="1" dirty="0"/>
              <a:t>w sieciach komputerowych</a:t>
            </a:r>
            <a:r>
              <a:rPr lang="pl-PL" altLang="pl-PL" sz="2400" dirty="0"/>
              <a:t>, np. PGP, podpis elektroniczny, TLS (SSL)</a:t>
            </a:r>
          </a:p>
          <a:p>
            <a:pPr eaLnBrk="1" hangingPunct="1"/>
            <a:r>
              <a:rPr lang="pl-PL" altLang="pl-PL" sz="2400" b="1" dirty="0"/>
              <a:t>Przykładowe</a:t>
            </a:r>
            <a:r>
              <a:rPr lang="pl-PL" altLang="pl-PL" sz="2400" dirty="0"/>
              <a:t> algorytmy haszujące to SHA-2, SHA-3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2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Wymagania dla funkcji haszującej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l-PL" altLang="pl-PL" sz="2400" i="1" dirty="0"/>
              <a:t>H</a:t>
            </a:r>
            <a:r>
              <a:rPr lang="pl-PL" altLang="pl-PL" sz="2400" dirty="0"/>
              <a:t> można zastosować do dowolnej wielkości bloku danych</a:t>
            </a:r>
          </a:p>
          <a:p>
            <a:pPr eaLnBrk="1" hangingPunct="1"/>
            <a:r>
              <a:rPr lang="pl-PL" altLang="pl-PL" sz="2400" i="1" dirty="0"/>
              <a:t>H</a:t>
            </a:r>
            <a:r>
              <a:rPr lang="pl-PL" altLang="pl-PL" sz="2400" dirty="0"/>
              <a:t> tworzy dane wyjściowe o ustalonej długości</a:t>
            </a:r>
          </a:p>
          <a:p>
            <a:pPr eaLnBrk="1" hangingPunct="1"/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 jest łatwo obliczyć dla każdego </a:t>
            </a:r>
            <a:r>
              <a:rPr lang="pl-PL" altLang="pl-PL" sz="2400" i="1" dirty="0"/>
              <a:t>x</a:t>
            </a:r>
            <a:r>
              <a:rPr lang="pl-PL" altLang="pl-PL" sz="2400" dirty="0"/>
              <a:t>, co ułatwia implementację sprzętową i programową</a:t>
            </a:r>
          </a:p>
          <a:p>
            <a:pPr eaLnBrk="1" hangingPunct="1"/>
            <a:r>
              <a:rPr lang="pl-PL" altLang="pl-PL" sz="2400" dirty="0"/>
              <a:t>Dla każdego kodu </a:t>
            </a:r>
            <a:r>
              <a:rPr lang="pl-PL" altLang="pl-PL" sz="2400" i="1" dirty="0"/>
              <a:t>m</a:t>
            </a:r>
            <a:r>
              <a:rPr lang="pl-PL" altLang="pl-PL" sz="2400" dirty="0"/>
              <a:t> znalezienie takiego </a:t>
            </a:r>
            <a:r>
              <a:rPr lang="pl-PL" altLang="pl-PL" sz="2400" i="1" dirty="0"/>
              <a:t>x</a:t>
            </a:r>
            <a:r>
              <a:rPr lang="pl-PL" altLang="pl-PL" sz="2400" dirty="0"/>
              <a:t>, że </a:t>
            </a:r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)=</a:t>
            </a:r>
            <a:r>
              <a:rPr lang="pl-PL" altLang="pl-PL" sz="2400" i="1" dirty="0"/>
              <a:t>m</a:t>
            </a:r>
            <a:r>
              <a:rPr lang="pl-PL" altLang="pl-PL" sz="2400" dirty="0"/>
              <a:t> nie jest wykonywalne na drodze obliczeń</a:t>
            </a:r>
          </a:p>
          <a:p>
            <a:pPr eaLnBrk="1" hangingPunct="1"/>
            <a:r>
              <a:rPr lang="pl-PL" altLang="pl-PL" sz="2400" dirty="0"/>
              <a:t>Dla każdego danego bloku </a:t>
            </a:r>
            <a:r>
              <a:rPr lang="pl-PL" altLang="pl-PL" sz="2400" i="1" dirty="0"/>
              <a:t>x</a:t>
            </a:r>
            <a:r>
              <a:rPr lang="pl-PL" altLang="pl-PL" sz="2400" dirty="0"/>
              <a:t>, znalezienie takiego </a:t>
            </a:r>
            <a:r>
              <a:rPr lang="pl-PL" altLang="pl-PL" sz="2400" i="1" dirty="0"/>
              <a:t>y</a:t>
            </a:r>
            <a:r>
              <a:rPr lang="pl-PL" altLang="pl-PL" sz="2400" dirty="0"/>
              <a:t> różnego od </a:t>
            </a:r>
            <a:r>
              <a:rPr lang="pl-PL" altLang="pl-PL" sz="2400" i="1" dirty="0"/>
              <a:t>x</a:t>
            </a:r>
            <a:r>
              <a:rPr lang="pl-PL" altLang="pl-PL" sz="2400" dirty="0"/>
              <a:t>, dla którego </a:t>
            </a:r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y</a:t>
            </a:r>
            <a:r>
              <a:rPr lang="pl-PL" altLang="pl-PL" sz="2400" dirty="0"/>
              <a:t>)=</a:t>
            </a:r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 nie jest wykonywalne na drodze obliczeń</a:t>
            </a:r>
          </a:p>
          <a:p>
            <a:pPr eaLnBrk="1" hangingPunct="1"/>
            <a:r>
              <a:rPr lang="pl-PL" altLang="pl-PL" sz="2400" dirty="0"/>
              <a:t>Znalezienie pary (</a:t>
            </a:r>
            <a:r>
              <a:rPr lang="pl-PL" altLang="pl-PL" sz="2400" i="1" dirty="0" err="1"/>
              <a:t>x</a:t>
            </a:r>
            <a:r>
              <a:rPr lang="pl-PL" altLang="pl-PL" sz="2400" dirty="0" err="1"/>
              <a:t>,</a:t>
            </a:r>
            <a:r>
              <a:rPr lang="pl-PL" altLang="pl-PL" sz="2400" i="1" dirty="0" err="1"/>
              <a:t>y</a:t>
            </a:r>
            <a:r>
              <a:rPr lang="pl-PL" altLang="pl-PL" sz="2400" dirty="0"/>
              <a:t>), że </a:t>
            </a:r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y</a:t>
            </a:r>
            <a:r>
              <a:rPr lang="pl-PL" altLang="pl-PL" sz="2400" dirty="0"/>
              <a:t>)=</a:t>
            </a:r>
            <a:r>
              <a:rPr lang="pl-PL" altLang="pl-PL" sz="2400" i="1" dirty="0"/>
              <a:t>H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 nie jest wykonywalne na drodze obliczeń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8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Kryptoanaliza algorytmów haszujących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Podstawowy atak na funkcje haszującą może polegać na próbie </a:t>
            </a:r>
            <a:r>
              <a:rPr lang="pl-PL" altLang="pl-PL" sz="2400" b="1" dirty="0"/>
              <a:t>stworzenia komunikatu</a:t>
            </a:r>
            <a:r>
              <a:rPr lang="pl-PL" altLang="pl-PL" sz="2400" dirty="0"/>
              <a:t>, który daje </a:t>
            </a:r>
            <a:r>
              <a:rPr lang="pl-PL" altLang="pl-PL" sz="2400" b="1" dirty="0"/>
              <a:t>taki</a:t>
            </a:r>
            <a:r>
              <a:rPr lang="pl-PL" altLang="pl-PL" sz="2400" dirty="0"/>
              <a:t> </a:t>
            </a:r>
            <a:r>
              <a:rPr lang="pl-PL" altLang="pl-PL" sz="2400" b="1" dirty="0"/>
              <a:t>sam skrót</a:t>
            </a:r>
            <a:r>
              <a:rPr lang="pl-PL" altLang="pl-PL" sz="2400" dirty="0"/>
              <a:t> jak przechwycony komunikat</a:t>
            </a:r>
          </a:p>
          <a:p>
            <a:pPr eaLnBrk="1" hangingPunct="1"/>
            <a:r>
              <a:rPr lang="pl-PL" altLang="pl-PL" sz="2400" dirty="0"/>
              <a:t>Poza tym można próbować </a:t>
            </a:r>
            <a:r>
              <a:rPr lang="pl-PL" altLang="pl-PL" sz="2400" b="1" dirty="0"/>
              <a:t>zmodyfikować tekst</a:t>
            </a:r>
            <a:r>
              <a:rPr lang="pl-PL" altLang="pl-PL" sz="2400" dirty="0"/>
              <a:t> w taki sposób, aby </a:t>
            </a:r>
            <a:r>
              <a:rPr lang="pl-PL" altLang="pl-PL" sz="2400" b="1" dirty="0"/>
              <a:t>skrót się nie zmienił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8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Rodzaje systemów kryptograficznych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Historia kryptografii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AES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Szyfrowanie asymetryczne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 RSA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Algorytmy haszujące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b="1" dirty="0">
              <a:solidFill>
                <a:schemeClr val="accent2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6497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Algorytm symetryczne stosują </a:t>
            </a:r>
            <a:r>
              <a:rPr lang="pl-PL" altLang="pl-PL" sz="2400" b="1" dirty="0"/>
              <a:t>wiele różnych sposobów</a:t>
            </a:r>
            <a:r>
              <a:rPr lang="pl-PL" altLang="pl-PL" sz="2400" dirty="0"/>
              <a:t> dla zapewnianie silnej konfuzji i dyfuzji</a:t>
            </a:r>
          </a:p>
          <a:p>
            <a:pPr eaLnBrk="1" hangingPunct="1"/>
            <a:r>
              <a:rPr lang="pl-PL" altLang="pl-PL" sz="2400" dirty="0"/>
              <a:t>Algorytmy </a:t>
            </a:r>
            <a:r>
              <a:rPr lang="pl-PL" altLang="pl-PL" sz="2400" b="1" dirty="0"/>
              <a:t>asymetryczne i haszujące</a:t>
            </a:r>
            <a:r>
              <a:rPr lang="pl-PL" altLang="pl-PL" sz="2400" dirty="0"/>
              <a:t> umożliwiają efektywną realizację szeregu funkcji bezpieczeństwa (np. uwierzytelnianie, podpis cyfrowy, integralność)</a:t>
            </a:r>
          </a:p>
          <a:p>
            <a:pPr eaLnBrk="1" hangingPunct="1"/>
            <a:r>
              <a:rPr lang="pl-PL" altLang="pl-PL" sz="2400" dirty="0"/>
              <a:t>Bezpieczeństwo kryptograficzne algorytmów zależy od konstrukcji algorytmu i </a:t>
            </a:r>
            <a:r>
              <a:rPr lang="pl-PL" altLang="pl-PL" sz="2400" b="1" dirty="0"/>
              <a:t>długości klucza</a:t>
            </a:r>
          </a:p>
          <a:p>
            <a:pPr eaLnBrk="1" hangingPunct="1"/>
            <a:r>
              <a:rPr lang="pl-PL" altLang="pl-PL" sz="2400" dirty="0"/>
              <a:t>Ważnym aspektem jest ochrona praw patentowych, która może </a:t>
            </a:r>
            <a:r>
              <a:rPr lang="pl-PL" altLang="pl-PL" sz="2400" b="1" dirty="0"/>
              <a:t>ograniczać</a:t>
            </a:r>
            <a:r>
              <a:rPr lang="pl-PL" altLang="pl-PL" sz="2400" dirty="0"/>
              <a:t> możliwość stosowania danego algorytmu</a:t>
            </a:r>
          </a:p>
          <a:p>
            <a:pPr marL="0" indent="0" algn="ctr"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wykład: Podstawy kryptografii</a:t>
            </a:r>
          </a:p>
          <a:p>
            <a:pPr marL="0" indent="0" eaLnBrk="1" hangingPunct="1">
              <a:buNone/>
            </a:pPr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93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Rodzaje systemów kryptograficznych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Według metody przekształcenia tekstu jawnego w tekst zaszyfrowany: </a:t>
            </a:r>
          </a:p>
          <a:p>
            <a:pPr eaLnBrk="1" hangingPunct="1"/>
            <a:r>
              <a:rPr lang="pl-PL" altLang="pl-PL" sz="2400" b="1"/>
              <a:t>Podstawienie</a:t>
            </a:r>
            <a:r>
              <a:rPr lang="pl-PL" altLang="pl-PL" sz="2400"/>
              <a:t> zakłada, że każdy element tekstu jawnego (bit, znak, litera) jest odwzorowywany na inny element</a:t>
            </a:r>
          </a:p>
          <a:p>
            <a:pPr eaLnBrk="1" hangingPunct="1"/>
            <a:r>
              <a:rPr lang="pl-PL" altLang="pl-PL" sz="2400" b="1"/>
              <a:t>Transpozycja</a:t>
            </a:r>
            <a:r>
              <a:rPr lang="pl-PL" altLang="pl-PL" sz="2400"/>
              <a:t> zakłada przestawienie kolejności elementów tekstu jawnego. Podstawowy wymogi to brak straty informacji i odwracalność każdej operacji. Większość systemów, zwanych systemami produktowymi (ang. </a:t>
            </a:r>
            <a:r>
              <a:rPr lang="pl-PL" altLang="pl-PL" sz="2400" i="1"/>
              <a:t>product systems</a:t>
            </a:r>
            <a:r>
              <a:rPr lang="pl-PL" altLang="pl-PL" sz="2400"/>
              <a:t>) przewiduje wiele etapów podstawiania i transponowania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1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Rodzaje systemów kryptograficznych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dirty="0"/>
              <a:t>Według liczby używanych kluczy:</a:t>
            </a:r>
          </a:p>
          <a:p>
            <a:pPr eaLnBrk="1" hangingPunct="1"/>
            <a:r>
              <a:rPr lang="pl-PL" altLang="pl-PL" sz="2400" dirty="0"/>
              <a:t>Szyfrowanie z </a:t>
            </a:r>
            <a:r>
              <a:rPr lang="pl-PL" altLang="pl-PL" sz="2400" b="1" dirty="0"/>
              <a:t>jednym kluczem</a:t>
            </a:r>
            <a:r>
              <a:rPr lang="pl-PL" altLang="pl-PL" sz="2400" dirty="0"/>
              <a:t> (konwencjonalne, symetryczne, z tajnym kluczem), np. AES</a:t>
            </a:r>
          </a:p>
          <a:p>
            <a:pPr eaLnBrk="1" hangingPunct="1"/>
            <a:r>
              <a:rPr lang="pl-PL" altLang="pl-PL" sz="2400" dirty="0"/>
              <a:t>Szyfrowanie z </a:t>
            </a:r>
            <a:r>
              <a:rPr lang="pl-PL" altLang="pl-PL" sz="2400" b="1" dirty="0"/>
              <a:t>dwoma kluczami</a:t>
            </a:r>
            <a:r>
              <a:rPr lang="pl-PL" altLang="pl-PL" sz="2400" dirty="0"/>
              <a:t> (asymetryczne, z kluczem jawnym), np. RSA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6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Rodzaje systemów kryptograficznych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Według sposobu przetwarzania tekstu jawnego:</a:t>
            </a:r>
          </a:p>
          <a:p>
            <a:pPr eaLnBrk="1" hangingPunct="1"/>
            <a:r>
              <a:rPr lang="pl-PL" altLang="pl-PL" sz="2400" b="1"/>
              <a:t>Szyfr blokowy</a:t>
            </a:r>
            <a:r>
              <a:rPr lang="pl-PL" altLang="pl-PL" sz="2400"/>
              <a:t> przetwarza po kolei każdy blok tekstu wejściowego, produkując jeden blok wyjściowy na każdy blok wejściowy</a:t>
            </a:r>
          </a:p>
          <a:p>
            <a:pPr eaLnBrk="1" hangingPunct="1"/>
            <a:r>
              <a:rPr lang="pl-PL" altLang="pl-PL" sz="2400" b="1"/>
              <a:t>Szyfr strumieniowy</a:t>
            </a:r>
            <a:r>
              <a:rPr lang="pl-PL" altLang="pl-PL" sz="2400"/>
              <a:t> przetwarza elementy wejściowe w sposób ciągły, produkując jednocześnie materiał wyjściowy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8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3475</Words>
  <Application>Microsoft Office PowerPoint</Application>
  <PresentationFormat>Pokaz na ekranie (4:3)</PresentationFormat>
  <Paragraphs>484</Paragraphs>
  <Slides>69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Motyw pakietu Office</vt:lpstr>
      <vt:lpstr>CorelDRAW.Graphic.9</vt:lpstr>
      <vt:lpstr>Podstawy kryptografii</vt:lpstr>
      <vt:lpstr>Plan wykładu</vt:lpstr>
      <vt:lpstr>Plan wykładu</vt:lpstr>
      <vt:lpstr>Wstęp</vt:lpstr>
      <vt:lpstr>Motywacja rozwoju kryptografii</vt:lpstr>
      <vt:lpstr>Plan wykładu</vt:lpstr>
      <vt:lpstr>Rodzaje systemów kryptograficznych</vt:lpstr>
      <vt:lpstr>Rodzaje systemów kryptograficznych</vt:lpstr>
      <vt:lpstr>Rodzaje systemów kryptograficznych</vt:lpstr>
      <vt:lpstr>Bezpieczeństwo systemów kryptograficznych</vt:lpstr>
      <vt:lpstr>Plan wykładu</vt:lpstr>
      <vt:lpstr>Historia (1)</vt:lpstr>
      <vt:lpstr>Historia (2)</vt:lpstr>
      <vt:lpstr>Historia (3)</vt:lpstr>
      <vt:lpstr>Historia (4)</vt:lpstr>
      <vt:lpstr>Plan wykładu</vt:lpstr>
      <vt:lpstr>Uproszczony model szyfrowania konwencjonalnego </vt:lpstr>
      <vt:lpstr>Model szyfrowania konwencjonalnego </vt:lpstr>
      <vt:lpstr>Techniki szyfrowania </vt:lpstr>
      <vt:lpstr>Steganografia (1)</vt:lpstr>
      <vt:lpstr>Steganografia (2)</vt:lpstr>
      <vt:lpstr>Steganografia w informatyce</vt:lpstr>
      <vt:lpstr>Techniki podstawiania </vt:lpstr>
      <vt:lpstr>Szyfr Cezara (1)</vt:lpstr>
      <vt:lpstr>Szyfr Cezara (2)</vt:lpstr>
      <vt:lpstr>Szyfry jednoalfabetowe </vt:lpstr>
      <vt:lpstr>Szyfry jednoalfabetowe  - kryptoanaliza</vt:lpstr>
      <vt:lpstr>Techniki transpozycyjne (1)</vt:lpstr>
      <vt:lpstr>Techniki transpozycyjne (2)</vt:lpstr>
      <vt:lpstr>Konfuzja i dyfuzja </vt:lpstr>
      <vt:lpstr>Efekt lawinowy </vt:lpstr>
      <vt:lpstr>Algorytmy produktowe </vt:lpstr>
      <vt:lpstr>Plan wykładu</vt:lpstr>
      <vt:lpstr>Konkurs AES </vt:lpstr>
      <vt:lpstr>Dlaczego wygrał Rijndeal</vt:lpstr>
      <vt:lpstr>Rijndael w pigułce (1)</vt:lpstr>
      <vt:lpstr>Rijndael w pigułce (2)</vt:lpstr>
      <vt:lpstr>Szczegóły algorytmu Rijndael (1)</vt:lpstr>
      <vt:lpstr>Szczegóły algorytmu Rijndael (2)</vt:lpstr>
      <vt:lpstr>Szczegóły algorytmu Rijndael (3)</vt:lpstr>
      <vt:lpstr>Ogólny opis algorytmu </vt:lpstr>
      <vt:lpstr>Opis jednej rundy algorytmu </vt:lpstr>
      <vt:lpstr>Przekształcenie ByteSub </vt:lpstr>
      <vt:lpstr>Przekształcenie ShiftRow </vt:lpstr>
      <vt:lpstr>Przekształcenie MixColumn </vt:lpstr>
      <vt:lpstr>Dodawanie klucza rundy </vt:lpstr>
      <vt:lpstr>Bezpieczeństwo Rijndael </vt:lpstr>
      <vt:lpstr>Plan wykładu</vt:lpstr>
      <vt:lpstr>Szyfrowanie asymetryczne</vt:lpstr>
      <vt:lpstr>Szyfrowanie asymetryczne - poufność</vt:lpstr>
      <vt:lpstr>Szyfrowanie asymetryczne - uwierzytelnienie</vt:lpstr>
      <vt:lpstr>Funkcja jednokierunkowa</vt:lpstr>
      <vt:lpstr>Funkcja jednokierunkowa z bocznym wejściem</vt:lpstr>
      <vt:lpstr>Kryptoanaliza algorytmów asymetrycznych </vt:lpstr>
      <vt:lpstr>Plan wykładu</vt:lpstr>
      <vt:lpstr>Algorytm RSA (1)</vt:lpstr>
      <vt:lpstr>Algorytm RSA (2)</vt:lpstr>
      <vt:lpstr>Funkcja Eulera</vt:lpstr>
      <vt:lpstr>Twierdzenie Eulera </vt:lpstr>
      <vt:lpstr>RSA i twierdzenie Eulera</vt:lpstr>
      <vt:lpstr>Generowanie kluczy w RSA</vt:lpstr>
      <vt:lpstr>Szyfrowanie i deszyfrowanie  w RSA</vt:lpstr>
      <vt:lpstr>Porównanie RSA i AES</vt:lpstr>
      <vt:lpstr>Plan wykładu</vt:lpstr>
      <vt:lpstr>Algorytmy haszujące</vt:lpstr>
      <vt:lpstr>Wymagania dla funkcji haszującej</vt:lpstr>
      <vt:lpstr>Kryptoanaliza algorytmów haszujących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21</cp:revision>
  <dcterms:created xsi:type="dcterms:W3CDTF">2016-02-17T18:48:46Z</dcterms:created>
  <dcterms:modified xsi:type="dcterms:W3CDTF">2024-06-05T10:07:58Z</dcterms:modified>
</cp:coreProperties>
</file>