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58" r:id="rId3"/>
    <p:sldId id="259" r:id="rId4"/>
    <p:sldId id="345" r:id="rId5"/>
    <p:sldId id="346" r:id="rId6"/>
    <p:sldId id="343" r:id="rId7"/>
    <p:sldId id="34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35" r:id="rId17"/>
    <p:sldId id="269" r:id="rId18"/>
    <p:sldId id="270" r:id="rId19"/>
    <p:sldId id="271" r:id="rId20"/>
    <p:sldId id="338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36" r:id="rId31"/>
    <p:sldId id="337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333" r:id="rId40"/>
    <p:sldId id="290" r:id="rId41"/>
    <p:sldId id="342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23" r:id="rId69"/>
    <p:sldId id="318" r:id="rId70"/>
    <p:sldId id="334" r:id="rId71"/>
    <p:sldId id="319" r:id="rId72"/>
    <p:sldId id="320" r:id="rId73"/>
    <p:sldId id="321" r:id="rId74"/>
    <p:sldId id="322" r:id="rId7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849AD-2644-4B25-888D-AF4F19881C91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8282A-2E2C-44A2-926C-76543F862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81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82EF-09E6-4737-954E-B38D2D8E826C}" type="datetime1">
              <a:rPr lang="pl-PL" smtClean="0"/>
              <a:t>11.06.2024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1E2-286F-4B6F-BD22-2436967FA553}" type="datetime1">
              <a:rPr lang="pl-PL" smtClean="0"/>
              <a:t>11.06.2024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281-5C9A-474B-BF62-180225280683}" type="datetime1">
              <a:rPr lang="pl-PL" smtClean="0"/>
              <a:t>11.06.2024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4BD9-40ED-4715-B7C9-3468ED8A91C4}" type="datetime1">
              <a:rPr lang="pl-PL" smtClean="0"/>
              <a:t>11.06.2024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2AA2B-031E-4760-85BD-F70CC958703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5117-8532-4DCB-838E-FE29B7F8BD3D}" type="datetime1">
              <a:rPr lang="pl-PL" smtClean="0"/>
              <a:t>11.06.2024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83E4-CB64-4C94-A990-77DDED7A621A}" type="datetime1">
              <a:rPr lang="pl-PL" smtClean="0"/>
              <a:t>11.06.2024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BF25-FCFF-4850-A10F-F1116904F28B}" type="datetime1">
              <a:rPr lang="pl-PL" smtClean="0"/>
              <a:t>11.06.2024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8787-8354-43AF-A2AD-FD972A4260A4}" type="datetime1">
              <a:rPr lang="pl-PL" smtClean="0"/>
              <a:t>11.06.2024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7A6D-BC82-4C14-B976-BF4594A31329}" type="datetime1">
              <a:rPr lang="pl-PL" smtClean="0"/>
              <a:t>11.06.2024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3352-86B5-4646-92EF-16D5216B6837}" type="datetime1">
              <a:rPr lang="pl-PL" smtClean="0"/>
              <a:t>11.06.2024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4BD-DFAD-43CB-A724-9F2FF4B4C459}" type="datetime1">
              <a:rPr lang="pl-PL" smtClean="0"/>
              <a:t>11.06.2024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95-0E59-4D76-A712-C4C1F93AA8D0}" type="datetime1">
              <a:rPr lang="pl-PL" smtClean="0"/>
              <a:t>11.06.2024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D4AA-CB19-4E74-93AF-806ED03250A6}" type="datetime1">
              <a:rPr lang="pl-PL" smtClean="0"/>
              <a:t>11.06.2024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useof.com/tag/5-of-the-worlds-most-famous-hackers-what-happened-to-the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zaufanatrzeciastrona.pl/post/hasla-ponad-10-milionow-polskich-kont-email-dostepne-do-pobrania-w-sieci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nge.pl/kid,4003367027,id,4004605793,artic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ion.cnn.com/2024/02/04/asia/deepfake-cfo-scam-hong-kong-intl-hnk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hyperlink" Target="http://www.nric.org/pubs/nric1/sections/abody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Bezpieczeństwo sieci komputerowych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03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37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Usługi ochrony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l-PL" sz="2400" b="1" dirty="0" err="1"/>
              <a:t>Poufność</a:t>
            </a:r>
            <a:r>
              <a:rPr lang="en-US" altLang="pl-PL" sz="2400" b="1" dirty="0"/>
              <a:t> </a:t>
            </a:r>
            <a:r>
              <a:rPr lang="en-US" altLang="pl-PL" sz="2400" b="1" dirty="0" err="1"/>
              <a:t>danych</a:t>
            </a:r>
            <a:r>
              <a:rPr lang="en-US" altLang="pl-PL" sz="2400" dirty="0"/>
              <a:t> (</a:t>
            </a:r>
            <a:r>
              <a:rPr lang="en-US" altLang="pl-PL" sz="2400" dirty="0" err="1"/>
              <a:t>ang.</a:t>
            </a:r>
            <a:r>
              <a:rPr lang="en-US" altLang="pl-PL" sz="2400" dirty="0"/>
              <a:t> </a:t>
            </a:r>
            <a:r>
              <a:rPr lang="en-US" altLang="pl-PL" sz="2400" i="1" dirty="0"/>
              <a:t>confidentiality</a:t>
            </a:r>
            <a:r>
              <a:rPr lang="en-US" altLang="pl-PL" sz="2400" dirty="0"/>
              <a:t>) </a:t>
            </a:r>
            <a:r>
              <a:rPr lang="pl-PL" altLang="pl-PL" sz="2400" dirty="0"/>
              <a:t>- usługa przekształca dane w taki sposób, że są one niemożliwe do odczytania przez inną osobę poza właściwym odbiorcą</a:t>
            </a:r>
          </a:p>
          <a:p>
            <a:pPr eaLnBrk="1" hangingPunct="1"/>
            <a:r>
              <a:rPr lang="pl-PL" altLang="pl-PL" sz="2400" b="1" dirty="0"/>
              <a:t>Kontrola dostępu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access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control</a:t>
            </a:r>
            <a:r>
              <a:rPr lang="pl-PL" altLang="pl-PL" sz="2400" dirty="0"/>
              <a:t>) - usługa polega na zapewnieniu, by dostęp do źródła informacji był kontrolowany, w ten sposób, aby tylko uprawnieni użytkownicy mogli korzystać z tej informacji</a:t>
            </a:r>
          </a:p>
          <a:p>
            <a:pPr eaLnBrk="1" hangingPunct="1"/>
            <a:r>
              <a:rPr lang="pl-PL" altLang="pl-PL" sz="2400" b="1" dirty="0"/>
              <a:t>Uwierzytelnianie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authentication</a:t>
            </a:r>
            <a:r>
              <a:rPr lang="pl-PL" altLang="pl-PL" sz="2400" dirty="0"/>
              <a:t>) - usługa zapewnia możliwość sprawdzenia, czy użytkownicy komunikujący się ze sobą są rzeczywiście tymi, za których się podają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1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Usługi ochrony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b="1" dirty="0"/>
              <a:t>Integralność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integrity</a:t>
            </a:r>
            <a:r>
              <a:rPr lang="pl-PL" altLang="pl-PL" sz="2400" dirty="0"/>
              <a:t>)- usługa zapewnia, że dane zawarte w systemie lub przesyłane przez sieć nie będą zmienione lub przekłamane</a:t>
            </a:r>
          </a:p>
          <a:p>
            <a:pPr eaLnBrk="1" hangingPunct="1"/>
            <a:r>
              <a:rPr lang="pl-PL" altLang="pl-PL" sz="2400" b="1" dirty="0"/>
              <a:t>Niezaprzeczalność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nonrepudiation</a:t>
            </a:r>
            <a:r>
              <a:rPr lang="pl-PL" altLang="pl-PL" sz="2400" dirty="0"/>
              <a:t>) - usługa dostarcza dowody, że dane przesyłane zostały faktycznie nadane przez nadawcę bądź też odebrane przez odbiorcę</a:t>
            </a:r>
          </a:p>
          <a:p>
            <a:pPr eaLnBrk="1" hangingPunct="1"/>
            <a:r>
              <a:rPr lang="pl-PL" altLang="pl-PL" sz="2400" b="1" dirty="0"/>
              <a:t>Dystrybucja kluczy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key</a:t>
            </a:r>
            <a:r>
              <a:rPr lang="pl-PL" altLang="pl-PL" sz="2400" i="1" dirty="0"/>
              <a:t> management</a:t>
            </a:r>
            <a:r>
              <a:rPr lang="pl-PL" altLang="pl-PL" sz="2400" dirty="0"/>
              <a:t>) - usługa zapewnia poprawną dystrybucję kluczy oraz gwarantuje, że klucze, jakie posiadają użytkownicy są ważne</a:t>
            </a:r>
          </a:p>
          <a:p>
            <a:pPr eaLnBrk="1" hangingPunct="1"/>
            <a:r>
              <a:rPr lang="pl-PL" altLang="pl-PL" sz="2400" b="1" dirty="0"/>
              <a:t>Dyspozycyjność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availability</a:t>
            </a:r>
            <a:r>
              <a:rPr lang="pl-PL" altLang="pl-PL" sz="2400" dirty="0"/>
              <a:t>) - usługa zapewnia uprawnionym osobom możliwość ciągłego korzystania z zasobów systemu w dowolnym czasie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7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24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Zagrożenia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 b="1"/>
              <a:t>Zamierzone (aktywne)</a:t>
            </a:r>
            <a:r>
              <a:rPr lang="pl-PL" altLang="pl-PL" sz="2400"/>
              <a:t>, związane z działaniami wykonywanymi z premedytacją, świadomie wykraczające poza obowiązki, szpiegostwo, wandalizm, terroryzm, itd.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Losowe (pasywne) wewnętrzne</a:t>
            </a:r>
            <a:r>
              <a:rPr lang="pl-PL" altLang="pl-PL" sz="2400"/>
              <a:t>, to niezamierzone błędy ludzi, zaniedbania użytkowników, defekty sprzętu i oprogramowania, zniekształcania lub zagubienie informacji, itd.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Losowe (pasywne) zewnętrzne</a:t>
            </a:r>
            <a:r>
              <a:rPr lang="pl-PL" altLang="pl-PL" sz="2400"/>
              <a:t>, to skutki działania temperatury, wilgotności, zanieczyszczenia powietrza, zakłócenia źródła zasilania, wyładowania atmosferyczne, klęski żywiołowe.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8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Zagrożenia  z podziałem na klasy</a:t>
            </a:r>
          </a:p>
        </p:txBody>
      </p:sp>
      <p:graphicFrame>
        <p:nvGraphicFramePr>
          <p:cNvPr id="215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04051"/>
              </p:ext>
            </p:extLst>
          </p:nvPr>
        </p:nvGraphicFramePr>
        <p:xfrm>
          <a:off x="457200" y="1600200"/>
          <a:ext cx="8229600" cy="371951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Klasa zagrożenia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Ryzyko pasywne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Ryzyko aktywne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Centrum danych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Kataklizmy (pożar, powódź)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Awaria infrastruktury technicznej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Podpalenie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Sabotaż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Odcięcie zasilania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Infrastruktura teleinformatyczna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Błędy przesyłania lub adresowania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Zniszczenie elementów sieci teleinformaty-cznych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Podsłuch linii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Modyfikacja przesyłanych danych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Celowe uszkodzenie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AA2B-031E-4760-85BD-F70CC958703E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48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film???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/>
      </p:sp>
      <p:pic>
        <p:nvPicPr>
          <p:cNvPr id="4" name="Picture 2" descr="D:\Materialy\Zdjecia, memy\Airportchu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8" y="1246541"/>
            <a:ext cx="8617442" cy="48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AA2B-031E-4760-85BD-F70CC958703E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504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Zagrożenia  z podziałem na klasy</a:t>
            </a:r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86403"/>
              </p:ext>
            </p:extLst>
          </p:nvPr>
        </p:nvGraphicFramePr>
        <p:xfrm>
          <a:off x="457200" y="1600200"/>
          <a:ext cx="8229600" cy="455612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Klasa zagrożenia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Ryzyko pasywne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Ryzyko aktywne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Oprogramowanie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Korzystanie z nieaktualnej wersji oprogramowania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Kopiowanie oprogramowania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Wirusy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Łamanie zabezpieczeń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Interfejs z użytkownikiem, korzystanie z systemu</a:t>
                      </a:r>
                      <a:endParaRPr kumimoji="0" lang="pl-P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Błąd przy wprowadzaniu danych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Zniszczenie danych przez nieuwagę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Świadomy błąd przy wprowadzaniu danych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Kopiowanie, podmiana lub niszczenie plików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Wykonywanie niedozwolonych operacji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AA2B-031E-4760-85BD-F70CC958703E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44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Zagrożenia  z podziałem na klasy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692305"/>
              </p:ext>
            </p:extLst>
          </p:nvPr>
        </p:nvGraphicFramePr>
        <p:xfrm>
          <a:off x="457200" y="1600200"/>
          <a:ext cx="8229600" cy="379412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Klasa zagrożenia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Ryzyko pasywne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Ryzyko aktywne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Nośniki danych</a:t>
                      </a:r>
                      <a:r>
                        <a:rPr kumimoji="0" lang="pl-P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Uszkodzenie nośnika danych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Zniszczenie danych elektrycznością statyczną lub polem magnetycznym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Uszkodzenie nośnika z powodu starości 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Kradzież nośników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Podmiana nośnika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Kopiowanie nośnika w celu analizy danych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AA2B-031E-4760-85BD-F70CC958703E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89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Zagrożeń według kryteriów biznesowych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Bezpośrednie straty finansowe, np. dominującej technologii</a:t>
            </a:r>
          </a:p>
          <a:p>
            <a:pPr eaLnBrk="1" hangingPunct="1"/>
            <a:r>
              <a:rPr lang="pl-PL" altLang="pl-PL" sz="2400" dirty="0"/>
              <a:t>Pośrednie straty finansowe, np. koszty sądowe, sankcje prawne</a:t>
            </a:r>
          </a:p>
          <a:p>
            <a:pPr eaLnBrk="1" hangingPunct="1"/>
            <a:r>
              <a:rPr lang="pl-PL" altLang="pl-PL" sz="2400" dirty="0"/>
              <a:t>Utrata prestiżu, wiarygodności, klientów i kontrahentów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Przerwa w pracy, utrata sprzętu, dezorganizacja, załamanie działalności</a:t>
            </a:r>
          </a:p>
          <a:p>
            <a:pPr eaLnBrk="1" hangingPunct="1"/>
            <a:r>
              <a:rPr lang="pl-PL" altLang="pl-PL" sz="2400" dirty="0"/>
              <a:t>Konieczność wymiany oferowanych produktów</a:t>
            </a:r>
          </a:p>
          <a:p>
            <a:pPr eaLnBrk="1" hangingPunct="1"/>
            <a:r>
              <a:rPr lang="pl-PL" altLang="pl-PL" sz="2400" dirty="0"/>
              <a:t>Konieczność zmiany konfiguracji systemu komputerowego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Wzrost składek ubezpieczeniowych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Ucieczka kadry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2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Wstęp</a:t>
            </a:r>
          </a:p>
          <a:p>
            <a:pPr eaLnBrk="1" hangingPunct="1"/>
            <a:r>
              <a:rPr lang="pl-PL" altLang="pl-PL" sz="2400" dirty="0"/>
              <a:t>Usługi ochrony</a:t>
            </a:r>
          </a:p>
          <a:p>
            <a:pPr eaLnBrk="1" hangingPunct="1"/>
            <a:r>
              <a:rPr lang="pl-PL" altLang="pl-PL" sz="2400" dirty="0"/>
              <a:t>Zagrożenia</a:t>
            </a:r>
          </a:p>
          <a:p>
            <a:pPr eaLnBrk="1" hangingPunct="1"/>
            <a:r>
              <a:rPr lang="pl-PL" altLang="pl-PL" sz="2400" dirty="0"/>
              <a:t>Modele bezpieczeństwa</a:t>
            </a:r>
          </a:p>
          <a:p>
            <a:pPr eaLnBrk="1" hangingPunct="1"/>
            <a:r>
              <a:rPr lang="pl-PL" altLang="pl-PL" sz="2400" dirty="0"/>
              <a:t>Poufność w sieciach komputerowych</a:t>
            </a:r>
          </a:p>
          <a:p>
            <a:pPr eaLnBrk="1" hangingPunct="1"/>
            <a:r>
              <a:rPr lang="pl-PL" altLang="pl-PL" sz="2400" dirty="0"/>
              <a:t>Wirtualne sieci komputerowe VPN</a:t>
            </a:r>
          </a:p>
          <a:p>
            <a:pPr eaLnBrk="1" hangingPunct="1"/>
            <a:r>
              <a:rPr lang="pl-PL" altLang="pl-PL" sz="2400" dirty="0"/>
              <a:t>PGP</a:t>
            </a:r>
          </a:p>
          <a:p>
            <a:pPr eaLnBrk="1" hangingPunct="1"/>
            <a:r>
              <a:rPr lang="pl-PL" altLang="pl-PL" sz="2400" dirty="0"/>
              <a:t>TLS</a:t>
            </a:r>
          </a:p>
          <a:p>
            <a:pPr eaLnBrk="1" hangingPunct="1"/>
            <a:r>
              <a:rPr lang="pl-PL" altLang="pl-PL" sz="2400" dirty="0"/>
              <a:t>Systemy kontroli ruchu</a:t>
            </a:r>
          </a:p>
          <a:p>
            <a:pPr eaLnBrk="1" hangingPunct="1"/>
            <a:r>
              <a:rPr lang="pl-PL" altLang="pl-PL" sz="2400" dirty="0"/>
              <a:t>Niezawodność sieci komputerowych</a:t>
            </a:r>
          </a:p>
          <a:p>
            <a:pPr eaLnBrk="1" hangingPunct="1"/>
            <a:r>
              <a:rPr lang="pl-PL" altLang="pl-PL" sz="2400" dirty="0"/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86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Zagrożenia bezpieczeństwa w sieciach komputerowych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Przepływ normalny</a:t>
            </a:r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r>
              <a:rPr lang="pl-PL" altLang="pl-PL" sz="2400"/>
              <a:t>Przerwanie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11188" y="2060575"/>
          <a:ext cx="7916862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r:id="rId3" imgW="6324600" imgH="1552575" progId="CorelDRAW.Graphic.9">
                  <p:embed/>
                </p:oleObj>
              </mc:Choice>
              <mc:Fallback>
                <p:oleObj r:id="rId3" imgW="6324600" imgH="15525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575"/>
                        <a:ext cx="7916862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11188" y="4508500"/>
          <a:ext cx="7916862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r:id="rId5" imgW="6315075" imgH="1533525" progId="CorelDRAW.Graphic.9">
                  <p:embed/>
                </p:oleObj>
              </mc:Choice>
              <mc:Fallback>
                <p:oleObj r:id="rId5" imgW="6315075" imgH="153352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08500"/>
                        <a:ext cx="7916862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97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Zagrożenia bezpieczeństwa w sieciach komputerowych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Przechwycenie </a:t>
            </a:r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r>
              <a:rPr lang="pl-PL" altLang="pl-PL" sz="2400"/>
              <a:t>Modyfikacja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55650" y="2276475"/>
          <a:ext cx="7916863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r:id="rId3" imgW="6315075" imgH="1819275" progId="CorelDRAW.Graphic.9">
                  <p:embed/>
                </p:oleObj>
              </mc:Choice>
              <mc:Fallback>
                <p:oleObj r:id="rId3" imgW="6315075" imgH="18192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7916863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55650" y="4724400"/>
          <a:ext cx="7916863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r:id="rId5" imgW="6315075" imgH="1819275" progId="CorelDRAW.Graphic.9">
                  <p:embed/>
                </p:oleObj>
              </mc:Choice>
              <mc:Fallback>
                <p:oleObj r:id="rId5" imgW="6315075" imgH="18192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24400"/>
                        <a:ext cx="7916863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7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Zagrożenia bezpieczeństwa w sieciach komputerowych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Podrobienie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00050" y="2205038"/>
          <a:ext cx="7916863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3" imgW="6315075" imgH="1819275" progId="CorelDRAW.Graphic.9">
                  <p:embed/>
                </p:oleObj>
              </mc:Choice>
              <mc:Fallback>
                <p:oleObj r:id="rId3" imgW="6315075" imgH="18192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205038"/>
                        <a:ext cx="7916863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780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Popularne zagrożenia występujące w sieciach komputerowych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2400" dirty="0"/>
              <a:t>Złośliwe </a:t>
            </a:r>
            <a:r>
              <a:rPr lang="pl-PL" altLang="pl-PL" sz="2400" dirty="0" err="1"/>
              <a:t>oprogramownie</a:t>
            </a:r>
            <a:r>
              <a:rPr lang="pl-PL" altLang="pl-PL" sz="2400" dirty="0"/>
              <a:t>:</a:t>
            </a:r>
            <a:r>
              <a:rPr lang="pl-PL" altLang="pl-PL" sz="2400" b="1" dirty="0"/>
              <a:t> wirusy, konie trojańskie</a:t>
            </a:r>
            <a:r>
              <a:rPr lang="pl-PL" altLang="pl-PL" sz="2400" dirty="0"/>
              <a:t>, itp.</a:t>
            </a:r>
          </a:p>
          <a:p>
            <a:pPr eaLnBrk="1" hangingPunct="1"/>
            <a:r>
              <a:rPr lang="pl-PL" altLang="pl-PL" sz="2400" dirty="0"/>
              <a:t>Ataki blokady usług </a:t>
            </a:r>
            <a:r>
              <a:rPr lang="pl-PL" altLang="pl-PL" sz="2400" b="1" dirty="0" err="1"/>
              <a:t>DoS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Denial</a:t>
            </a:r>
            <a:r>
              <a:rPr lang="pl-PL" altLang="pl-PL" sz="2400" i="1" dirty="0"/>
              <a:t> of Service</a:t>
            </a:r>
            <a:r>
              <a:rPr lang="pl-PL" altLang="pl-PL" sz="2400" dirty="0"/>
              <a:t>) oraz </a:t>
            </a:r>
            <a:r>
              <a:rPr lang="pl-PL" altLang="pl-PL" sz="2400" b="1" dirty="0" err="1"/>
              <a:t>DDoS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Distributed </a:t>
            </a:r>
            <a:r>
              <a:rPr lang="pl-PL" altLang="pl-PL" sz="2400" i="1" dirty="0" err="1"/>
              <a:t>DoS</a:t>
            </a:r>
            <a:r>
              <a:rPr lang="pl-PL" altLang="pl-PL" sz="2400" dirty="0"/>
              <a:t>) realizowane często przez komputery zombie i sieci </a:t>
            </a:r>
            <a:r>
              <a:rPr lang="pl-PL" altLang="pl-PL" sz="2400" dirty="0" err="1"/>
              <a:t>botnet</a:t>
            </a:r>
            <a:endParaRPr lang="pl-PL" altLang="pl-PL" sz="2400" dirty="0"/>
          </a:p>
          <a:p>
            <a:pPr eaLnBrk="1" hangingPunct="1"/>
            <a:r>
              <a:rPr lang="pl-PL" altLang="pl-PL" sz="2400" b="1" dirty="0"/>
              <a:t>SPAM</a:t>
            </a:r>
            <a:r>
              <a:rPr lang="pl-PL" altLang="pl-PL" sz="2400" dirty="0"/>
              <a:t> – niechciana poczta elektroniczna i inne przekazy </a:t>
            </a:r>
          </a:p>
          <a:p>
            <a:pPr eaLnBrk="1" hangingPunct="1"/>
            <a:r>
              <a:rPr lang="pl-PL" altLang="pl-PL" sz="2400" b="1" dirty="0" err="1"/>
              <a:t>Phishing</a:t>
            </a:r>
            <a:r>
              <a:rPr lang="pl-PL" altLang="pl-PL" sz="2400" dirty="0"/>
              <a:t> to oszukańcze pozyskanie poufnej informacji osobistej, np. hasła,  przez udawanie osoby godnej zaufania, której te informacje są pilnie potrzebne</a:t>
            </a:r>
          </a:p>
          <a:p>
            <a:r>
              <a:rPr lang="pl-PL" altLang="pl-PL" sz="2400" b="1" dirty="0"/>
              <a:t>Intruzi</a:t>
            </a:r>
            <a:r>
              <a:rPr lang="pl-PL" altLang="pl-PL" sz="2400" dirty="0"/>
              <a:t> - nieupoważniona osoba próbująca włamać się do systemu informatycznego, może działać na poziomie personalnym, firm (szpiegostwo przemysłowe), globalnym (wojna informatyczna),np. Edward </a:t>
            </a:r>
            <a:r>
              <a:rPr lang="pl-PL" altLang="pl-PL" sz="2400" dirty="0" err="1"/>
              <a:t>Snowden</a:t>
            </a:r>
            <a:r>
              <a:rPr lang="pl-PL" altLang="pl-PL" sz="2400" dirty="0"/>
              <a:t>, </a:t>
            </a:r>
            <a:r>
              <a:rPr lang="pl-PL" altLang="pl-PL" sz="2400" dirty="0">
                <a:hlinkClick r:id="rId2"/>
              </a:rPr>
              <a:t>Link</a:t>
            </a:r>
            <a:endParaRPr lang="pl-PL" altLang="pl-PL" sz="2400" dirty="0"/>
          </a:p>
          <a:p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24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04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Model ochrony danych w sieci komputerowej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39750" y="1773238"/>
          <a:ext cx="7993063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r:id="rId3" imgW="7458075" imgH="3705225" progId="CorelDRAW.Graphic.9">
                  <p:embed/>
                </p:oleObj>
              </mc:Choice>
              <mc:Fallback>
                <p:oleObj r:id="rId3" imgW="7458075" imgH="370522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7993063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757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Model obrony dostępu do sieci komputerowej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79388" y="2206625"/>
          <a:ext cx="882015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r:id="rId3" imgW="7048500" imgH="2238375" progId="CorelDRAW.Graphic.9">
                  <p:embed/>
                </p:oleObj>
              </mc:Choice>
              <mc:Fallback>
                <p:oleObj r:id="rId3" imgW="7048500" imgH="22383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06625"/>
                        <a:ext cx="882015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30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932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Zagrożenia poufności w sieciach  komputerowych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dirty="0"/>
              <a:t>Serwery</a:t>
            </a:r>
          </a:p>
          <a:p>
            <a:r>
              <a:rPr lang="pl-PL" altLang="pl-PL" sz="2400" dirty="0"/>
              <a:t>Stacje robocze</a:t>
            </a:r>
          </a:p>
          <a:p>
            <a:r>
              <a:rPr lang="pl-PL" altLang="pl-PL" sz="2400" dirty="0"/>
              <a:t>Urządzenia mobilne (laptopy, tablety)</a:t>
            </a:r>
          </a:p>
          <a:p>
            <a:r>
              <a:rPr lang="pl-PL" altLang="pl-PL" sz="2400" dirty="0"/>
              <a:t>Prywatny sprzęt - BYOD (ang. </a:t>
            </a:r>
            <a:r>
              <a:rPr lang="pl-PL" altLang="pl-PL" sz="2400" i="1" dirty="0" err="1"/>
              <a:t>Bring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your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own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device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Urządzenia sieci LAN</a:t>
            </a:r>
          </a:p>
          <a:p>
            <a:r>
              <a:rPr lang="pl-PL" altLang="pl-PL" sz="2400" dirty="0"/>
              <a:t>Urządzenia na styku sieci LAN i Internetu (np. router)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1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Mechanizmy zapewniające </a:t>
            </a:r>
            <a:br>
              <a:rPr lang="pl-PL" altLang="pl-PL" sz="4000"/>
            </a:br>
            <a:r>
              <a:rPr lang="pl-PL" altLang="pl-PL" sz="4000"/>
              <a:t>poufność (1)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Stosowanie jako medium transmisyjnego </a:t>
            </a:r>
            <a:r>
              <a:rPr lang="pl-PL" altLang="pl-PL" sz="2400" b="1" dirty="0"/>
              <a:t>światłowodu</a:t>
            </a:r>
            <a:r>
              <a:rPr lang="pl-PL" altLang="pl-PL" sz="2400" dirty="0"/>
              <a:t> zamiast skrętki, dane przesyłane światłowodem są praktycznie </a:t>
            </a:r>
            <a:r>
              <a:rPr lang="pl-PL" altLang="pl-PL" sz="2400" b="1" dirty="0"/>
              <a:t>niemożliwe do podsłuchania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b="1" dirty="0"/>
              <a:t>Szyfrowanie</a:t>
            </a:r>
            <a:r>
              <a:rPr lang="pl-PL" altLang="pl-PL" sz="2400" dirty="0"/>
              <a:t> przesyłanych danych za pomocą narzędzi kryptograficznych z zastosowaniem algorytmów symetrycznych i asymetrycznych, sieci </a:t>
            </a:r>
            <a:r>
              <a:rPr lang="pl-PL" altLang="pl-PL" sz="2400" b="1" dirty="0"/>
              <a:t>VPN</a:t>
            </a:r>
          </a:p>
          <a:p>
            <a:pPr eaLnBrk="1" hangingPunct="1"/>
            <a:r>
              <a:rPr lang="pl-PL" altLang="pl-PL" sz="2400" b="1" dirty="0"/>
              <a:t>Segmentacja</a:t>
            </a:r>
            <a:r>
              <a:rPr lang="pl-PL" altLang="pl-PL" sz="2400" dirty="0"/>
              <a:t> sieci lokalnych, stosowanie sieci </a:t>
            </a:r>
            <a:r>
              <a:rPr lang="pl-PL" altLang="pl-PL" sz="2400" b="1" dirty="0"/>
              <a:t>VLAN</a:t>
            </a:r>
            <a:r>
              <a:rPr lang="pl-PL" altLang="pl-PL" sz="2400" dirty="0"/>
              <a:t>, pozwalających na ograniczenie ruchu rozgłoszeniowego w sieciach LAN</a:t>
            </a:r>
          </a:p>
          <a:p>
            <a:r>
              <a:rPr lang="pl-PL" altLang="pl-PL" sz="2400" b="1" dirty="0"/>
              <a:t>Nowe wersje</a:t>
            </a:r>
            <a:r>
              <a:rPr lang="pl-PL" altLang="pl-PL" sz="2400" dirty="0"/>
              <a:t> standardowych usług sieciowych, np. SSH, TLS (SSL), PGP</a:t>
            </a:r>
          </a:p>
          <a:p>
            <a:r>
              <a:rPr lang="pl-PL" altLang="pl-PL" sz="2400" dirty="0"/>
              <a:t>Ochrona możliwości konfiguracji za pomocą </a:t>
            </a:r>
            <a:r>
              <a:rPr lang="pl-PL" altLang="pl-PL" sz="2400" b="1" dirty="0"/>
              <a:t>mocnych haseł</a:t>
            </a:r>
            <a:r>
              <a:rPr lang="pl-PL" altLang="pl-PL" sz="2400" dirty="0"/>
              <a:t> </a:t>
            </a:r>
          </a:p>
          <a:p>
            <a:pPr marL="0" indent="0">
              <a:buNone/>
            </a:pPr>
            <a:endParaRPr lang="pl-PL" altLang="pl-PL" sz="2400" dirty="0"/>
          </a:p>
          <a:p>
            <a:pPr eaLnBrk="1" hangingPunct="1"/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4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80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17457"/>
            <a:ext cx="8229600" cy="1143000"/>
          </a:xfrm>
        </p:spPr>
        <p:txBody>
          <a:bodyPr>
            <a:normAutofit/>
          </a:bodyPr>
          <a:lstStyle/>
          <a:p>
            <a:r>
              <a:rPr lang="pl-PL" sz="3600" dirty="0"/>
              <a:t>Najpopularniejsze hasła na świecie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194" name="Picture 2" descr="D:\Materialy\Zdjecia, memy\has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952500"/>
            <a:ext cx="47752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132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17457"/>
            <a:ext cx="8229600" cy="1143000"/>
          </a:xfrm>
        </p:spPr>
        <p:txBody>
          <a:bodyPr>
            <a:normAutofit/>
          </a:bodyPr>
          <a:lstStyle/>
          <a:p>
            <a:r>
              <a:rPr lang="pl-PL" sz="3600" dirty="0"/>
              <a:t> Najpopularniejsze hasła w Polsce</a:t>
            </a:r>
          </a:p>
        </p:txBody>
      </p:sp>
      <p:graphicFrame>
        <p:nvGraphicFramePr>
          <p:cNvPr id="8" name="Symbol zastępczy zawartości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955477"/>
              </p:ext>
            </p:extLst>
          </p:nvPr>
        </p:nvGraphicFramePr>
        <p:xfrm>
          <a:off x="251520" y="836712"/>
          <a:ext cx="8756055" cy="5716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8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3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1401">
                <a:tc>
                  <a:txBody>
                    <a:bodyPr/>
                    <a:lstStyle/>
                    <a:p>
                      <a:pPr algn="l" fontAlgn="b"/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Liczba wystąpień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Hasło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Liczba wystąpień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Hasło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Liczba wystąpień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Hasło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46818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123456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3563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agnieszka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2621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qazwsx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16682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qwerty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3450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bartek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2615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natalia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13093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123456789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23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3366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polska1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2589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10138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12345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3351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password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2583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lukasz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10113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zaq12wsx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3348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qwe123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2519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piotrek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6538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polska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3343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damian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2516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dupa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6220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111111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3266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1qaz2wsx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2489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daniel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5774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1234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3227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michal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2389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madzia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5182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misiek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3025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samsung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2383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1q2w3e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4776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monika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3024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qwerty123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2366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1q2w3e4r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4418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marcin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3020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zxcvbnm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2327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misiaczek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4369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12345678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3000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kacper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2323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patryk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4240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mateusz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2920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maciek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2241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komputer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4108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123qwe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2896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kasia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2236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dragon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4086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2885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kochanie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55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2217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haslo1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4073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1234567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2841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qwertyuiop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2213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adrian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3933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123123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2816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lol123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2208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abc123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3874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1.23E+09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2772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myszka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58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2177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matrix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19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3850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qwerty1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2696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kasia1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59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2173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mateusz1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53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3620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karolina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40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2683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666666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60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>
                          <a:effectLst/>
                          <a:latin typeface="+mn-lt"/>
                        </a:rPr>
                        <a:t>2147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kochamcie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" name="Prostokąt 8"/>
          <p:cNvSpPr/>
          <p:nvPr/>
        </p:nvSpPr>
        <p:spPr>
          <a:xfrm>
            <a:off x="251520" y="6627167"/>
            <a:ext cx="86409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/>
              <a:t>Źródło: </a:t>
            </a:r>
            <a:r>
              <a:rPr lang="pl-PL" sz="1200" dirty="0">
                <a:hlinkClick r:id="rId2"/>
              </a:rPr>
              <a:t>https://zaufanatrzeciastrona.pl/post/hasla-ponad-10-milionow-polskich-kont-email-dostepne-do-pobrania-w-sieci/</a:t>
            </a:r>
            <a:r>
              <a:rPr lang="pl-PL" sz="1200" dirty="0"/>
              <a:t> 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3574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Mechanizmy zapewniające </a:t>
            </a:r>
            <a:br>
              <a:rPr lang="pl-PL" altLang="pl-PL" sz="4000" dirty="0"/>
            </a:br>
            <a:r>
              <a:rPr lang="pl-PL" altLang="pl-PL" sz="4000" dirty="0"/>
              <a:t>poufność (2)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/>
              <a:t>Systemy </a:t>
            </a:r>
            <a:r>
              <a:rPr lang="pl-PL" altLang="pl-PL" sz="2400" b="1" dirty="0"/>
              <a:t>kontroli ruchu</a:t>
            </a:r>
            <a:r>
              <a:rPr lang="pl-PL" altLang="pl-PL" sz="2400" dirty="0"/>
              <a:t>: zapory ogniowe, IDS, IPS</a:t>
            </a:r>
          </a:p>
          <a:p>
            <a:r>
              <a:rPr lang="pl-PL" altLang="pl-PL" sz="2400" dirty="0"/>
              <a:t>Ochrona </a:t>
            </a:r>
            <a:r>
              <a:rPr lang="pl-PL" altLang="pl-PL" sz="2400" b="1" dirty="0" err="1"/>
              <a:t>anytwirusowa</a:t>
            </a:r>
            <a:endParaRPr lang="pl-PL" altLang="pl-PL" sz="2400" b="1" dirty="0"/>
          </a:p>
          <a:p>
            <a:r>
              <a:rPr lang="pl-PL" altLang="pl-PL" sz="2400" b="1" dirty="0"/>
              <a:t>Nie podłączanie</a:t>
            </a:r>
            <a:r>
              <a:rPr lang="pl-PL" altLang="pl-PL" sz="2400" dirty="0"/>
              <a:t> do sieci komputerowej systemów przechowujących najistotniejsze informacje </a:t>
            </a:r>
          </a:p>
          <a:p>
            <a:r>
              <a:rPr lang="pl-PL" altLang="pl-PL" sz="2400" b="1" dirty="0"/>
              <a:t>Ochrona prawna</a:t>
            </a:r>
            <a:r>
              <a:rPr lang="pl-PL" altLang="pl-PL" sz="2400" dirty="0"/>
              <a:t> zabraniająca podsłuchiwania łączy </a:t>
            </a:r>
          </a:p>
          <a:p>
            <a:r>
              <a:rPr lang="pl-PL" altLang="pl-PL" sz="2400" b="1" dirty="0"/>
              <a:t>Polityka bezpieczeństwa, szkolenie pracowników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67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Ruch samolotów nad USA - </a:t>
            </a:r>
            <a:r>
              <a:rPr lang="en-US" sz="2800" dirty="0"/>
              <a:t>National Air and Space Museum</a:t>
            </a:r>
            <a:r>
              <a:rPr lang="pl-PL" sz="2800" dirty="0"/>
              <a:t>, Waszyngton</a:t>
            </a:r>
          </a:p>
        </p:txBody>
      </p:sp>
      <p:pic>
        <p:nvPicPr>
          <p:cNvPr id="58370" name="Picture 2" descr="D:\Dydaktyka\WYKLADY\TS\IMG_62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8" y="1772816"/>
            <a:ext cx="7673838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1" name="Picture 3" descr="D:\Dydaktyka\WYKLADY\TS\IMG_627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4" y="1787526"/>
            <a:ext cx="7673425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2" name="Picture 4" descr="D:\Dydaktyka\WYKLADY\TS\IMG_62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8" y="1800853"/>
            <a:ext cx="7673838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3" name="Picture 5" descr="D:\Dydaktyka\WYKLADY\TS\IMG_628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4" y="1800853"/>
            <a:ext cx="7673838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43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016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VPN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VPN (wirtualna sieć prywatna) jest siecią przekazu danych korzystającą z </a:t>
            </a:r>
            <a:r>
              <a:rPr lang="pl-PL" altLang="pl-PL" sz="2400" b="1" dirty="0"/>
              <a:t>publicznej infrastruktury</a:t>
            </a:r>
            <a:r>
              <a:rPr lang="pl-PL" altLang="pl-PL" sz="2400" dirty="0"/>
              <a:t> telekomunikacyjnej</a:t>
            </a:r>
          </a:p>
          <a:p>
            <a:pPr eaLnBrk="1" hangingPunct="1"/>
            <a:r>
              <a:rPr lang="pl-PL" altLang="pl-PL" sz="2400" dirty="0"/>
              <a:t>Dzięki stosowaniu protokołów </a:t>
            </a:r>
            <a:r>
              <a:rPr lang="pl-PL" altLang="pl-PL" sz="2400" b="1" dirty="0"/>
              <a:t>tunelowania</a:t>
            </a:r>
            <a:r>
              <a:rPr lang="pl-PL" altLang="pl-PL" sz="2400" dirty="0"/>
              <a:t> i procedur bezpieczeństwa w sieci VPN zachowana jest poufność danych</a:t>
            </a:r>
          </a:p>
          <a:p>
            <a:pPr eaLnBrk="1" hangingPunct="1"/>
            <a:r>
              <a:rPr lang="pl-PL" altLang="pl-PL" sz="2400" dirty="0"/>
              <a:t>Kolejna zaleta sieci VPN to </a:t>
            </a:r>
            <a:r>
              <a:rPr lang="pl-PL" altLang="pl-PL" sz="2400" b="1" dirty="0"/>
              <a:t>obniżenie kosztów</a:t>
            </a:r>
            <a:r>
              <a:rPr lang="pl-PL" altLang="pl-PL" sz="2400" dirty="0"/>
              <a:t> zdalnego dostępu do sieci firmowych w stosunku do rozwiązań opartych na liniach wdzwanianych (</a:t>
            </a:r>
            <a:r>
              <a:rPr lang="pl-PL" altLang="pl-PL" sz="2400" i="1" dirty="0" err="1"/>
              <a:t>dial-up</a:t>
            </a:r>
            <a:r>
              <a:rPr lang="pl-PL" altLang="pl-PL" sz="2400" dirty="0"/>
              <a:t>) lub dzierżawionych</a:t>
            </a:r>
          </a:p>
          <a:p>
            <a:pPr eaLnBrk="1" hangingPunct="1"/>
            <a:r>
              <a:rPr lang="pl-PL" altLang="pl-PL" sz="2400" dirty="0"/>
              <a:t>Sieci VPN budowane są w oparciu o protokół </a:t>
            </a:r>
            <a:r>
              <a:rPr lang="pl-PL" altLang="pl-PL" sz="2400" b="1" dirty="0" err="1"/>
              <a:t>IPSec</a:t>
            </a:r>
            <a:r>
              <a:rPr lang="pl-PL" altLang="pl-PL" sz="2400" dirty="0"/>
              <a:t> oraz </a:t>
            </a:r>
            <a:r>
              <a:rPr lang="pl-PL" altLang="pl-PL" sz="2400" b="1" dirty="0"/>
              <a:t>SSL</a:t>
            </a:r>
          </a:p>
          <a:p>
            <a:pPr eaLnBrk="1" hangingPunct="1"/>
            <a:endParaRPr lang="pl-PL" altLang="pl-PL" sz="2400" b="1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0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IPSec VPN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W momencie zestawienia połączenia IPSec VPN komputer </a:t>
            </a:r>
            <a:r>
              <a:rPr lang="pl-PL" altLang="pl-PL" sz="2400" b="1"/>
              <a:t>zdalny</a:t>
            </a:r>
            <a:r>
              <a:rPr lang="pl-PL" altLang="pl-PL" sz="2400"/>
              <a:t> staje się częścią </a:t>
            </a:r>
            <a:r>
              <a:rPr lang="pl-PL" altLang="pl-PL" sz="2400" b="1"/>
              <a:t>sieci prywatnej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pl-PL" altLang="pl-PL" sz="2400"/>
              <a:t>Dlatego należy zapewnić sprawny </a:t>
            </a:r>
            <a:r>
              <a:rPr lang="pl-PL" altLang="pl-PL" sz="2400" b="1"/>
              <a:t>przydział adresów</a:t>
            </a:r>
            <a:r>
              <a:rPr lang="pl-PL" altLang="pl-PL" sz="2400"/>
              <a:t> (np. DHCP) i </a:t>
            </a:r>
            <a:r>
              <a:rPr lang="pl-PL" altLang="pl-PL" sz="2400" b="1"/>
              <a:t>ruting</a:t>
            </a:r>
            <a:r>
              <a:rPr lang="pl-PL" altLang="pl-PL" sz="2400"/>
              <a:t>, z uwzględnieniem zdalnych maszyn</a:t>
            </a:r>
          </a:p>
          <a:p>
            <a:pPr eaLnBrk="1" hangingPunct="1"/>
            <a:r>
              <a:rPr lang="pl-PL" altLang="pl-PL" sz="2400"/>
              <a:t>W połączeniach IPSec są wykorzystywane </a:t>
            </a:r>
            <a:r>
              <a:rPr lang="pl-PL" altLang="pl-PL" sz="2400" b="1"/>
              <a:t>dwa adresy IP</a:t>
            </a:r>
            <a:r>
              <a:rPr lang="pl-PL" altLang="pl-PL" sz="2400"/>
              <a:t>: zewnętrzny - funkcjonujący w sieci operatora oraz wewnętrzny - funkcjonujący wewnątrz sieci prywatnej</a:t>
            </a:r>
          </a:p>
          <a:p>
            <a:pPr eaLnBrk="1" hangingPunct="1"/>
            <a:r>
              <a:rPr lang="pl-PL" altLang="pl-PL" sz="2400"/>
              <a:t>Konieczne są: </a:t>
            </a:r>
            <a:r>
              <a:rPr lang="pl-PL" altLang="pl-PL" sz="2400" b="1"/>
              <a:t>wyznaczenie uprawnień</a:t>
            </a:r>
            <a:r>
              <a:rPr lang="pl-PL" altLang="pl-PL" sz="2400"/>
              <a:t> dla określonych grup zdalnych użytkowników oraz </a:t>
            </a:r>
            <a:r>
              <a:rPr lang="pl-PL" altLang="pl-PL" sz="2400" b="1"/>
              <a:t>przyporządkowanie</a:t>
            </a:r>
            <a:r>
              <a:rPr lang="pl-PL" altLang="pl-PL" sz="2400"/>
              <a:t> im dostępnych </a:t>
            </a:r>
            <a:r>
              <a:rPr lang="pl-PL" altLang="pl-PL" sz="2400" b="1"/>
              <a:t>zasobów</a:t>
            </a:r>
            <a:r>
              <a:rPr lang="pl-PL" altLang="pl-PL" sz="2400"/>
              <a:t>: katalogów, serwerów, portów </a:t>
            </a:r>
            <a:br>
              <a:rPr lang="pl-PL" altLang="pl-PL" sz="2400"/>
            </a:br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182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SSL VPN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W oparciu o protokół SSL można realizować sieci </a:t>
            </a:r>
            <a:r>
              <a:rPr lang="pl-PL" altLang="pl-PL" sz="2400" b="1"/>
              <a:t>VPN</a:t>
            </a:r>
            <a:r>
              <a:rPr lang="pl-PL" altLang="pl-PL" sz="2400"/>
              <a:t> w warstwie 7 modelu ISO/OSI</a:t>
            </a:r>
          </a:p>
          <a:p>
            <a:pPr eaLnBrk="1" hangingPunct="1"/>
            <a:r>
              <a:rPr lang="pl-PL" altLang="pl-PL" sz="2400"/>
              <a:t>Porównując z VPN opartym o IPSec, ta koncepcja jest </a:t>
            </a:r>
            <a:r>
              <a:rPr lang="pl-PL" altLang="pl-PL" sz="2400" b="1"/>
              <a:t>prostsza</a:t>
            </a:r>
            <a:r>
              <a:rPr lang="pl-PL" altLang="pl-PL" sz="2400"/>
              <a:t> w realizacji, gdyż po stronie użytkownika do korzystania z VPN wystarczy zwykła przeglądarka internetowa</a:t>
            </a:r>
          </a:p>
          <a:p>
            <a:pPr eaLnBrk="1" hangingPunct="1"/>
            <a:r>
              <a:rPr lang="pl-PL" altLang="pl-PL" sz="2400" b="1"/>
              <a:t>Portale aplikacyjne</a:t>
            </a:r>
            <a:r>
              <a:rPr lang="pl-PL" altLang="pl-PL" sz="2400"/>
              <a:t> SSL VPN oferują wysoki poziom ochrony danych przesyłanych w sieci korzystając z mechanizmów wbudowanych w SSL</a:t>
            </a:r>
          </a:p>
          <a:p>
            <a:pPr eaLnBrk="1" hangingPunct="1"/>
            <a:r>
              <a:rPr lang="pl-PL" altLang="pl-PL" sz="2400"/>
              <a:t>Technologia SSL VPN najlepiej stosować w implementacjach sieci VPN typu </a:t>
            </a:r>
            <a:r>
              <a:rPr lang="pl-PL" altLang="pl-PL" sz="2400" b="1"/>
              <a:t>client-to-site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5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SSL VPN</a:t>
            </a:r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974850"/>
          <a:ext cx="88201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Visio" r:id="rId3" imgW="7845171" imgH="3726942" progId="Visio.Drawing.11">
                  <p:embed/>
                </p:oleObj>
              </mc:Choice>
              <mc:Fallback>
                <p:oleObj name="Visio" r:id="rId3" imgW="7845171" imgH="37269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74850"/>
                        <a:ext cx="882015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179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VPN – łączenie się LAN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Sieci VPN są obecnie popularnym sposobem </a:t>
            </a:r>
            <a:r>
              <a:rPr lang="pl-PL" sz="2400" b="1" dirty="0"/>
              <a:t>łączenia lokalnych sieci komputerowych</a:t>
            </a:r>
            <a:r>
              <a:rPr lang="pl-PL" sz="2400" dirty="0"/>
              <a:t> w poszczególnych oddziałach firmy/instytucji</a:t>
            </a:r>
          </a:p>
          <a:p>
            <a:r>
              <a:rPr lang="pl-PL" sz="2400" dirty="0"/>
              <a:t>Jest to zazwyczaj </a:t>
            </a:r>
            <a:r>
              <a:rPr lang="pl-PL" sz="2400" b="1" dirty="0"/>
              <a:t>tańsze </a:t>
            </a:r>
            <a:r>
              <a:rPr lang="pl-PL" sz="2400" dirty="0"/>
              <a:t>rozwiązanie niż </a:t>
            </a:r>
            <a:r>
              <a:rPr lang="pl-PL" sz="2400" b="1" dirty="0"/>
              <a:t>dzierżawy łączy</a:t>
            </a:r>
            <a:r>
              <a:rPr lang="pl-PL" sz="2400" dirty="0"/>
              <a:t> sieci rozległych</a:t>
            </a:r>
          </a:p>
          <a:p>
            <a:r>
              <a:rPr lang="pl-PL" sz="2400" dirty="0"/>
              <a:t>Każdy oddział firmy musi posiadać </a:t>
            </a:r>
            <a:r>
              <a:rPr lang="pl-PL" sz="2400" b="1" dirty="0"/>
              <a:t>odpowiedni sprzęt/oprogramowanie</a:t>
            </a:r>
            <a:r>
              <a:rPr lang="pl-PL" sz="2400" dirty="0"/>
              <a:t> umożliwiające stosowanie VPN</a:t>
            </a:r>
          </a:p>
          <a:p>
            <a:r>
              <a:rPr lang="pl-PL" sz="2400" dirty="0"/>
              <a:t>Wewnątrz sieci VPN stosowana jest oddzielna adresacja</a:t>
            </a:r>
          </a:p>
          <a:p>
            <a:r>
              <a:rPr lang="pl-PL" sz="2400" dirty="0"/>
              <a:t>W szacowaniu </a:t>
            </a:r>
            <a:r>
              <a:rPr lang="pl-PL" sz="2400" b="1" dirty="0"/>
              <a:t>przepustowości łącza do Internetu</a:t>
            </a:r>
            <a:r>
              <a:rPr lang="pl-PL" sz="2400" dirty="0"/>
              <a:t> należy uwzględnić </a:t>
            </a:r>
            <a:r>
              <a:rPr lang="pl-PL" sz="2400" b="1" dirty="0"/>
              <a:t>dodatkowy ruch</a:t>
            </a:r>
            <a:r>
              <a:rPr lang="pl-PL" sz="2400" dirty="0"/>
              <a:t> związany z połączeniami </a:t>
            </a:r>
            <a:r>
              <a:rPr lang="pl-PL" sz="2400" b="1" dirty="0"/>
              <a:t>VPN</a:t>
            </a:r>
          </a:p>
          <a:p>
            <a:r>
              <a:rPr lang="pl-PL" sz="2400" dirty="0"/>
              <a:t>Alternatywnym rozwiązaniem jest skorzystanie z </a:t>
            </a:r>
            <a:r>
              <a:rPr lang="pl-PL" sz="2400" b="1" dirty="0"/>
              <a:t>usługi VPN</a:t>
            </a:r>
            <a:r>
              <a:rPr lang="pl-PL" sz="2400" dirty="0"/>
              <a:t> oferowanej przez operatorów telekomunikacyjnych (np. </a:t>
            </a:r>
            <a:r>
              <a:rPr lang="pl-PL" sz="2400" dirty="0">
                <a:hlinkClick r:id="rId2"/>
              </a:rPr>
              <a:t>link</a:t>
            </a:r>
            <a:r>
              <a:rPr lang="pl-PL" sz="2400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65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Czy bezpieczeństwo jest ważne?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2"/>
            <a:ext cx="8579296" cy="5184923"/>
          </a:xfrm>
        </p:spPr>
        <p:txBody>
          <a:bodyPr>
            <a:normAutofit fontScale="85000" lnSpcReduction="20000"/>
          </a:bodyPr>
          <a:lstStyle/>
          <a:p>
            <a:r>
              <a:rPr lang="pl-PL" altLang="pl-PL" sz="2400" dirty="0"/>
              <a:t>Wirus </a:t>
            </a:r>
            <a:r>
              <a:rPr lang="pl-PL" altLang="pl-PL" sz="2400" dirty="0" err="1"/>
              <a:t>Sobig</a:t>
            </a:r>
            <a:r>
              <a:rPr lang="pl-PL" altLang="pl-PL" sz="2400" dirty="0"/>
              <a:t> spowodował straty na 38.5 mld USD (2003)</a:t>
            </a:r>
          </a:p>
          <a:p>
            <a:r>
              <a:rPr lang="pl-PL" altLang="pl-PL" sz="2400" dirty="0"/>
              <a:t>Ataki na serwery w Estonii po konflikcie dyplomatycznym z Rosją (2007)</a:t>
            </a:r>
          </a:p>
          <a:p>
            <a:r>
              <a:rPr lang="pl-PL" altLang="pl-PL" sz="2400" dirty="0"/>
              <a:t>Wirus </a:t>
            </a:r>
            <a:r>
              <a:rPr lang="pl-PL" altLang="pl-PL" sz="2400" dirty="0" err="1"/>
              <a:t>Stuxnet</a:t>
            </a:r>
            <a:r>
              <a:rPr lang="pl-PL" altLang="pl-PL" sz="2400" dirty="0"/>
              <a:t> – uszkodzenie </a:t>
            </a:r>
            <a:r>
              <a:rPr lang="pl-PL" sz="2400" dirty="0"/>
              <a:t>wirówek Simensa używanych w Iranie do wzbogacania uranu (programie jądrowy) </a:t>
            </a:r>
            <a:r>
              <a:rPr lang="pl-PL" altLang="pl-PL" sz="2400" dirty="0"/>
              <a:t>(2010)</a:t>
            </a:r>
          </a:p>
          <a:p>
            <a:r>
              <a:rPr lang="pl-PL" altLang="pl-PL" sz="2400" dirty="0"/>
              <a:t>Zaatakowanie systemu informatycznego elektrowni w Ukrainie (2015)</a:t>
            </a:r>
          </a:p>
          <a:p>
            <a:r>
              <a:rPr lang="pl-PL" altLang="pl-PL" sz="2400" dirty="0"/>
              <a:t>Kradzież 80 mln dolarów z banku centralnego Bangladeszu (2016)</a:t>
            </a:r>
          </a:p>
          <a:p>
            <a:r>
              <a:rPr lang="pl-PL" altLang="pl-PL" sz="2400" dirty="0"/>
              <a:t>Wpływanie na wyników wyborów, np. </a:t>
            </a:r>
            <a:r>
              <a:rPr lang="pl-PL" altLang="pl-PL" sz="2400" dirty="0" err="1"/>
              <a:t>Brexit</a:t>
            </a:r>
            <a:r>
              <a:rPr lang="pl-PL" altLang="pl-PL" sz="2400" dirty="0"/>
              <a:t>, USA, Francja</a:t>
            </a:r>
          </a:p>
          <a:p>
            <a:r>
              <a:rPr lang="pl-PL" altLang="pl-PL" sz="2400" dirty="0"/>
              <a:t>USA i wiele krajów zachodnich nie chce kupować sprzętu </a:t>
            </a:r>
            <a:r>
              <a:rPr lang="pl-PL" altLang="pl-PL" sz="2400" dirty="0" err="1"/>
              <a:t>Huawei</a:t>
            </a:r>
            <a:r>
              <a:rPr lang="pl-PL" altLang="pl-PL" sz="2400" dirty="0"/>
              <a:t> (2018-2022)</a:t>
            </a:r>
          </a:p>
          <a:p>
            <a:r>
              <a:rPr lang="pl-PL" altLang="pl-PL" sz="2400" dirty="0"/>
              <a:t>Atak hackerski na instytucje USA i firmy z wykorzystaniem oprogramowania do zarządzania siecią firmy </a:t>
            </a:r>
            <a:r>
              <a:rPr lang="pl-PL" altLang="pl-PL" sz="2400" dirty="0" err="1"/>
              <a:t>SolarWinds</a:t>
            </a:r>
            <a:r>
              <a:rPr lang="pl-PL" altLang="pl-PL" sz="2400" dirty="0"/>
              <a:t> (2020)</a:t>
            </a:r>
          </a:p>
          <a:p>
            <a:r>
              <a:rPr lang="pl-PL" altLang="pl-PL" sz="2400" dirty="0"/>
              <a:t>Atak typu </a:t>
            </a:r>
            <a:r>
              <a:rPr lang="pl-PL" altLang="pl-PL" sz="2400" dirty="0" err="1"/>
              <a:t>ransomware</a:t>
            </a:r>
            <a:r>
              <a:rPr lang="pl-PL" altLang="pl-PL" sz="2400" dirty="0"/>
              <a:t> na rurociąg </a:t>
            </a:r>
            <a:r>
              <a:rPr lang="pl-PL" altLang="pl-PL" sz="2400" dirty="0" err="1"/>
              <a:t>Colonial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Pipeline</a:t>
            </a:r>
            <a:r>
              <a:rPr lang="pl-PL" altLang="pl-PL" sz="2400" dirty="0"/>
              <a:t> w USA przeprowadzony przez grupę </a:t>
            </a:r>
            <a:r>
              <a:rPr lang="pl-PL" altLang="pl-PL" sz="2400" dirty="0" err="1"/>
              <a:t>DarkSide</a:t>
            </a:r>
            <a:r>
              <a:rPr lang="pl-PL" altLang="pl-PL" sz="2400" dirty="0"/>
              <a:t> (2021)</a:t>
            </a:r>
          </a:p>
          <a:p>
            <a:r>
              <a:rPr lang="en-US" altLang="pl-PL" sz="2400" dirty="0">
                <a:hlinkClick r:id="rId2"/>
              </a:rPr>
              <a:t>Finance worker pays out $25 million after video call with </a:t>
            </a:r>
            <a:r>
              <a:rPr lang="en-US" altLang="pl-PL" sz="2400" dirty="0" err="1">
                <a:hlinkClick r:id="rId2"/>
              </a:rPr>
              <a:t>deepfake</a:t>
            </a:r>
            <a:r>
              <a:rPr lang="en-US" altLang="pl-PL" sz="2400" dirty="0">
                <a:hlinkClick r:id="rId2"/>
              </a:rPr>
              <a:t> ‘chief financial officer’</a:t>
            </a:r>
            <a:r>
              <a:rPr lang="pl-PL" altLang="pl-PL" sz="2400" dirty="0"/>
              <a:t> (2024)</a:t>
            </a:r>
          </a:p>
          <a:p>
            <a:r>
              <a:rPr lang="pl-PL" altLang="pl-PL" sz="2400" dirty="0"/>
              <a:t>Tysiące telefonów, laptopów jest gubionych co roku na lotniskach</a:t>
            </a:r>
          </a:p>
          <a:p>
            <a:r>
              <a:rPr lang="pl-PL" altLang="pl-PL" sz="2400" dirty="0"/>
              <a:t>Systemy społecznościowe -  źródło danych osobowych wykorzystywanych do przestępstw (np. </a:t>
            </a:r>
            <a:r>
              <a:rPr lang="pl-PL" altLang="pl-PL" sz="2400" dirty="0" err="1"/>
              <a:t>phising</a:t>
            </a:r>
            <a:r>
              <a:rPr lang="pl-PL" altLang="pl-PL" sz="2400" dirty="0"/>
              <a:t>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97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>
              <a:solidFill>
                <a:schemeClr val="bg2"/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8501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PGP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System </a:t>
            </a:r>
            <a:r>
              <a:rPr lang="pl-PL" altLang="pl-PL" sz="2400" b="1" dirty="0"/>
              <a:t>PGP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Pretty</a:t>
            </a:r>
            <a:r>
              <a:rPr lang="pl-PL" altLang="pl-PL" sz="2400" i="1" dirty="0"/>
              <a:t> Good </a:t>
            </a:r>
            <a:r>
              <a:rPr lang="pl-PL" altLang="pl-PL" sz="2400" i="1" dirty="0" err="1"/>
              <a:t>Privacy</a:t>
            </a:r>
            <a:r>
              <a:rPr lang="pl-PL" altLang="pl-PL" sz="2400" dirty="0"/>
              <a:t>) jest w dużym stopniu dziełem Phila Zimmermanna </a:t>
            </a:r>
          </a:p>
          <a:p>
            <a:pPr eaLnBrk="1" hangingPunct="1"/>
            <a:r>
              <a:rPr lang="pl-PL" altLang="pl-PL" sz="2400" dirty="0"/>
              <a:t>PGP zapewnia </a:t>
            </a:r>
            <a:r>
              <a:rPr lang="pl-PL" altLang="pl-PL" sz="2400" b="1" dirty="0"/>
              <a:t>poufność i uwierzytelnienie</a:t>
            </a:r>
            <a:r>
              <a:rPr lang="pl-PL" altLang="pl-PL" sz="2400" dirty="0"/>
              <a:t> w poczcie elektronicznej i przy przechowywaniu plików </a:t>
            </a:r>
          </a:p>
          <a:p>
            <a:pPr eaLnBrk="1" hangingPunct="1"/>
            <a:r>
              <a:rPr lang="pl-PL" altLang="pl-PL" sz="2400" dirty="0"/>
              <a:t>Pierwsza wersja PGP powstała w </a:t>
            </a:r>
            <a:r>
              <a:rPr lang="pl-PL" altLang="pl-PL" sz="2400" b="1" dirty="0"/>
              <a:t>1991 roku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Aby obejść ograniczenia dotyczące eksportu broni (w tym narzędzi informatycznych) z USA, kod PGP został opublikowany </a:t>
            </a:r>
            <a:r>
              <a:rPr lang="pl-PL" altLang="pl-PL" sz="2400" b="1" dirty="0"/>
              <a:t>na papierze</a:t>
            </a:r>
            <a:r>
              <a:rPr lang="pl-PL" altLang="pl-PL" sz="2400" dirty="0"/>
              <a:t> w ten sposób wysłany za granicę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  <p:pic>
        <p:nvPicPr>
          <p:cNvPr id="9218" name="Picture 2" descr="Znalezione obrazy dla zapytania millenium movie lisbe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42896"/>
            <a:ext cx="4032448" cy="26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Znalezione obrazy dla zapytania millenium movie lisbe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80" y="4365104"/>
            <a:ext cx="4326684" cy="268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Najważniejsze cechy PGP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Wybór najlepszych i bezpiecznych </a:t>
            </a:r>
            <a:r>
              <a:rPr lang="pl-PL" altLang="pl-PL" sz="2400" b="1"/>
              <a:t>algorytmów</a:t>
            </a:r>
            <a:r>
              <a:rPr lang="pl-PL" altLang="pl-PL" sz="2400"/>
              <a:t>: konwencjonalnych, asymetrycznych i haszowania jako części składowych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Możliwość zintegrowania PGP </a:t>
            </a:r>
            <a:r>
              <a:rPr lang="pl-PL" altLang="pl-PL" sz="2400" b="1"/>
              <a:t>z większością programów pocztowych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Szeroki zakres </a:t>
            </a:r>
            <a:r>
              <a:rPr lang="pl-PL" altLang="pl-PL" sz="2400" b="1"/>
              <a:t>zastosowań</a:t>
            </a:r>
            <a:r>
              <a:rPr lang="pl-PL" altLang="pl-PL" sz="2400"/>
              <a:t>: szyfrowanie plików, komunikatów, poczty elektronicznej, dla firm i pojedynczych użytkowników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Nie jest kontrolowany</a:t>
            </a:r>
            <a:r>
              <a:rPr lang="pl-PL" altLang="pl-PL" sz="2400"/>
              <a:t> przez żadną instytucję rządową ani standaryzacyjną, co utrudnia służbom wywiadowczym kontrolę poczty elektronicznej – jedną z metod zarządzania kluczami jawnymi w PGP jest </a:t>
            </a:r>
            <a:r>
              <a:rPr lang="pl-PL" altLang="pl-PL" sz="2400" b="1"/>
              <a:t>sieć zaufania</a:t>
            </a:r>
            <a:r>
              <a:rPr lang="pl-PL" altLang="pl-PL" sz="2400"/>
              <a:t> (ang. </a:t>
            </a:r>
            <a:r>
              <a:rPr lang="en-US" altLang="pl-PL" sz="2400" i="1"/>
              <a:t>Web of Trust</a:t>
            </a:r>
            <a:r>
              <a:rPr lang="en-US" altLang="pl-PL" sz="2400"/>
              <a:t>)</a:t>
            </a:r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50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Baza kluczy prywatnych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49725"/>
            <a:ext cx="8229600" cy="2708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400" dirty="0"/>
              <a:t>Baza kluczy prywatnych może być indeksowana przez ID użytkownika lub ID klucza 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 dirty="0"/>
              <a:t>Klucz prywatny jest zaszyfrowany za pomocą wartości H(P</a:t>
            </a:r>
            <a:r>
              <a:rPr lang="pl-PL" altLang="pl-PL" sz="2400" baseline="-25000" dirty="0"/>
              <a:t>i</a:t>
            </a:r>
            <a:r>
              <a:rPr lang="pl-PL" altLang="pl-PL" sz="2400" dirty="0"/>
              <a:t>) - hasła użytkownika (P</a:t>
            </a:r>
            <a:r>
              <a:rPr lang="pl-PL" altLang="pl-PL" sz="2400" baseline="-25000" dirty="0"/>
              <a:t>i</a:t>
            </a:r>
            <a:r>
              <a:rPr lang="pl-PL" altLang="pl-PL" sz="2400" dirty="0"/>
              <a:t>) przekształconego operacją haszowania 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 dirty="0"/>
              <a:t>Każdy dostęp do klucza prywatnego wymaga podania hasła, dlatego bezpieczeństwo całego systemu PGP zależy od bezpieczeństwa hasła 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875"/>
            <a:ext cx="8066088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2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Baza kluczy jawnych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97425"/>
            <a:ext cx="8229600" cy="187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Każda pozycja w bazie kluczy jawnych to certyfikat klucza jawnego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Pole zaufania sygnatury wskazuje stopień zaufania użytkownika do osoby/firmy sygnującej certyfikat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04938"/>
            <a:ext cx="8137525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3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Generowanie komunikatu PGP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32500"/>
            <a:ext cx="8229600" cy="825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1800" b="1"/>
              <a:t>Oznaczenia: </a:t>
            </a:r>
            <a:r>
              <a:rPr lang="pl-PL" altLang="pl-PL" sz="1800"/>
              <a:t>H – haszowanie; SzK – szyfrowanie konwencjonalne; DK – deszyfrowanie konwencjonalne; SzA – szyfrowanie asymetryczne; DA – deszyfrowanie asymetryczne 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84288"/>
            <a:ext cx="8135938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35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Generowanie komunikatu PGP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Sygnowanie komunikatu:</a:t>
            </a:r>
            <a:r>
              <a:rPr lang="pl-PL" altLang="pl-PL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odszukuje swój klucz prywatny o podanym ID w bazie klucz prywatnych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prosi o podanie hasła w celu uzyskania niezaszyfrowanego klucza prywatnego, hasło po haszowaniu służy do odszyfrowania klucza prywatnego.</a:t>
            </a:r>
            <a:endParaRPr lang="pl-PL" altLang="pl-PL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Szyfrowanie komunikatu: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 PGP generuje klucz sesji i szyfruje komunikat algorytmem konwencjonalnym z użyciem klucza sesji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szyfruje klucz sesji za pomocą klucza jawnego odbiorcy z bazy kluczy jawnych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43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Odbiór komunikatu PGP </a:t>
            </a:r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309688"/>
            <a:ext cx="7705725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113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Odbiór komunikatu PGP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Deszyfrowanie komunikatu: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odszukuje klucz prywatny odbiorcy w bazie kluczy prywatnych posługując się polem ID klucza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prosi o hasło w celu odszyfrowania klucza prywatnego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odszyfrowuje klucz sesji z użyciem uzyskanego klucza prywatnego i odszyfrowuje komunikat</a:t>
            </a:r>
            <a:endParaRPr lang="pl-PL" altLang="pl-PL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Uwierzytelnienie komunikatu:</a:t>
            </a:r>
            <a:r>
              <a:rPr lang="pl-PL" altLang="pl-PL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odszukuje klucz jawny nadawcy w bazie kluczy jawnych posługując się polem ID klucza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odszyfrowuje otrzymany wyciąg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PGP oblicza wyciąg z otrzymanego komunikatu i porównuje go z przesłanym wyciągiem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941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35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Atak </a:t>
            </a:r>
            <a:r>
              <a:rPr lang="pl-PL" dirty="0" err="1"/>
              <a:t>SolarWinds</a:t>
            </a:r>
            <a:r>
              <a:rPr lang="pl-PL" dirty="0"/>
              <a:t> (1)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W dniu 13 grudnia 2020 gazeta Washington Post poinformowała, że </a:t>
            </a:r>
            <a:r>
              <a:rPr lang="pl-PL" sz="2400" b="1" dirty="0"/>
              <a:t>systemy IT wielu agencji rządowych USA </a:t>
            </a:r>
            <a:r>
              <a:rPr lang="pl-PL" sz="2400" dirty="0"/>
              <a:t>były od wiosny 2020 </a:t>
            </a:r>
            <a:r>
              <a:rPr lang="pl-PL" sz="2400" b="1" dirty="0"/>
              <a:t>infiltrowane przez rosyjskich hakerów  </a:t>
            </a:r>
            <a:r>
              <a:rPr lang="pl-PL" sz="2400" dirty="0"/>
              <a:t>powiązanych z rosyjską służbą wywiadu zagranicznego z wykorzystaniem przez oprogramowanie </a:t>
            </a:r>
            <a:r>
              <a:rPr lang="pl-PL" sz="2400" b="1" dirty="0"/>
              <a:t>Orion </a:t>
            </a:r>
            <a:r>
              <a:rPr lang="pl-PL" sz="2400" dirty="0"/>
              <a:t>firmy</a:t>
            </a:r>
            <a:r>
              <a:rPr lang="pl-PL" sz="2400" b="1" dirty="0"/>
              <a:t> </a:t>
            </a:r>
            <a:r>
              <a:rPr lang="pl-PL" sz="2400" b="1" dirty="0" err="1"/>
              <a:t>SolarWinds</a:t>
            </a:r>
            <a:endParaRPr lang="pl-PL" sz="2400" b="1" dirty="0"/>
          </a:p>
          <a:p>
            <a:r>
              <a:rPr lang="pl-PL" sz="2400" dirty="0"/>
              <a:t>Zdaniem ekspertów, ten atak hakerów mógł być </a:t>
            </a:r>
            <a:r>
              <a:rPr lang="pl-PL" sz="2400" b="1" dirty="0"/>
              <a:t>najpoważniejszym naruszeniem bezpieczeństwa</a:t>
            </a:r>
            <a:r>
              <a:rPr lang="pl-PL" sz="2400" dirty="0"/>
              <a:t> amerykańskich sieci rządowych </a:t>
            </a:r>
            <a:r>
              <a:rPr lang="pl-PL" sz="2400" b="1" dirty="0"/>
              <a:t>od wielu lat</a:t>
            </a:r>
          </a:p>
          <a:p>
            <a:r>
              <a:rPr lang="pl-PL" sz="2400" dirty="0"/>
              <a:t>Amerykańska firma </a:t>
            </a:r>
            <a:r>
              <a:rPr lang="pl-PL" sz="2400" dirty="0" err="1"/>
              <a:t>SolarWinds</a:t>
            </a:r>
            <a:r>
              <a:rPr lang="pl-PL" sz="2400" dirty="0"/>
              <a:t> oferuje rozwiązania do </a:t>
            </a:r>
            <a:r>
              <a:rPr lang="pl-PL" sz="2400" b="1" dirty="0"/>
              <a:t>zarządzania sieciami i systemami IT </a:t>
            </a:r>
            <a:r>
              <a:rPr lang="pl-PL" sz="2400" dirty="0"/>
              <a:t>dla ponad 93 tysięcy klientów na całym świecie, w tym </a:t>
            </a:r>
            <a:r>
              <a:rPr lang="pl-PL" sz="2400" b="1" dirty="0"/>
              <a:t>instytucji rządowych i największych firm</a:t>
            </a:r>
          </a:p>
          <a:p>
            <a:endParaRPr lang="pl-PL" sz="2400" dirty="0"/>
          </a:p>
          <a:p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4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SSL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Secure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Socket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Layer</a:t>
            </a:r>
            <a:r>
              <a:rPr lang="pl-PL" altLang="pl-PL" sz="2400" dirty="0"/>
              <a:t>) jest protokołem sieciowym używanym do bezpiecznych połączeń internetowych stworzonym w </a:t>
            </a:r>
            <a:r>
              <a:rPr lang="pl-PL" altLang="pl-PL" sz="2400" b="1" dirty="0"/>
              <a:t>1994 roku</a:t>
            </a:r>
            <a:r>
              <a:rPr lang="pl-PL" altLang="pl-PL" sz="2400" dirty="0"/>
              <a:t> przez firmę </a:t>
            </a:r>
            <a:r>
              <a:rPr lang="pl-PL" altLang="pl-PL" sz="2400" b="1" dirty="0"/>
              <a:t>Netscape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Pozwala na zestawianie </a:t>
            </a:r>
            <a:r>
              <a:rPr lang="pl-PL" altLang="pl-PL" sz="2400" b="1" dirty="0"/>
              <a:t>szyfrowanych</a:t>
            </a:r>
            <a:r>
              <a:rPr lang="pl-PL" altLang="pl-PL" sz="2400" dirty="0"/>
              <a:t> połączeń internetowych wykorzystujących takie protokoły jak: http, ftp, </a:t>
            </a:r>
            <a:r>
              <a:rPr lang="pl-PL" altLang="pl-PL" sz="2400" dirty="0" err="1"/>
              <a:t>smtp</a:t>
            </a:r>
            <a:r>
              <a:rPr lang="pl-PL" altLang="pl-PL" sz="2400" dirty="0"/>
              <a:t>, </a:t>
            </a:r>
            <a:r>
              <a:rPr lang="pl-PL" altLang="pl-PL" sz="2400" dirty="0" err="1"/>
              <a:t>nntp</a:t>
            </a:r>
            <a:r>
              <a:rPr lang="pl-PL" altLang="pl-PL" sz="2400" dirty="0"/>
              <a:t> czy telnet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TLS </a:t>
            </a:r>
            <a:r>
              <a:rPr lang="pl-PL" altLang="pl-PL" sz="2400" dirty="0"/>
              <a:t>(ang. </a:t>
            </a:r>
            <a:r>
              <a:rPr lang="pl-PL" altLang="pl-PL" sz="2400" i="1" dirty="0"/>
              <a:t>Transport </a:t>
            </a:r>
            <a:r>
              <a:rPr lang="pl-PL" altLang="pl-PL" sz="2400" i="1" dirty="0" err="1"/>
              <a:t>Layer</a:t>
            </a:r>
            <a:r>
              <a:rPr lang="pl-PL" altLang="pl-PL" sz="2400" i="1" dirty="0"/>
              <a:t> Security</a:t>
            </a:r>
            <a:r>
              <a:rPr lang="pl-PL" altLang="pl-PL" sz="2400" dirty="0"/>
              <a:t>) przyjęte jako standard w Internecie to rozwinięcie protokołu SSL</a:t>
            </a:r>
          </a:p>
          <a:p>
            <a:pPr>
              <a:lnSpc>
                <a:spcPct val="90000"/>
              </a:lnSpc>
            </a:pPr>
            <a:r>
              <a:rPr lang="pl-PL" altLang="pl-PL" sz="2400" b="1" dirty="0"/>
              <a:t>TLS 1.2</a:t>
            </a:r>
            <a:r>
              <a:rPr lang="pl-PL" altLang="pl-PL" sz="2400" dirty="0"/>
              <a:t> – RFC5246</a:t>
            </a:r>
          </a:p>
          <a:p>
            <a:pPr>
              <a:lnSpc>
                <a:spcPct val="90000"/>
              </a:lnSpc>
            </a:pPr>
            <a:r>
              <a:rPr lang="pl-PL" altLang="pl-PL" sz="2400" b="1"/>
              <a:t>TLS 1.3</a:t>
            </a:r>
            <a:r>
              <a:rPr lang="pl-PL" altLang="pl-PL" sz="2400"/>
              <a:t> – RFC8446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TLS (SSL) jest podstawowym protokołem zapewniającym bezpieczeństwo w </a:t>
            </a:r>
            <a:r>
              <a:rPr lang="pl-PL" altLang="pl-PL" sz="2400" b="1" dirty="0"/>
              <a:t>handlu elektronicznym i bankowości elektronicznej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8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Szyfrowanie WWW z użyciem TLS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Normalnie strony WWW z serwerów oraz formularze do serwera są przesyłane przez sieć </a:t>
            </a:r>
            <a:r>
              <a:rPr lang="pl-PL" altLang="pl-PL" sz="2400" b="1"/>
              <a:t>otwartym tekstem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Jeśli serwer używa protokołu TLS, wówczas informacja w obie strony (między serwerem www i przeglądarką) jest przesyłana przez sieć w sposób </a:t>
            </a:r>
            <a:r>
              <a:rPr lang="pl-PL" altLang="pl-PL" sz="2400" b="1"/>
              <a:t>zaszyfrowany</a:t>
            </a:r>
            <a:r>
              <a:rPr lang="pl-PL" altLang="pl-PL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W momencie nawiązania połączenia z bezpieczną (stosującą protokół TLS) stroną WWW następuje ustalenie algorytmów oraz kluczy szyfrujących, stosowanych następnie przy przekazywaniu danych między przeglądarką a serwerem WWW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Połączenie się ze stroną WWW poprzez TLS jest oznaczane w przeglądarkach </a:t>
            </a:r>
            <a:r>
              <a:rPr lang="pl-PL" altLang="pl-PL" sz="2400" b="1"/>
              <a:t>https://</a:t>
            </a:r>
            <a:r>
              <a:rPr lang="pl-PL" altLang="pl-PL" sz="2400"/>
              <a:t>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3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Algorytmy w SSL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Algorytm asymetryczny</a:t>
            </a:r>
            <a:r>
              <a:rPr lang="pl-PL" altLang="pl-PL" sz="2400"/>
              <a:t> używany w czasie inicjacji połączenia SSL: przeglądarka generuje losowo klucz sesji, szyfruje go z użyciem klucza publicznego serwera i przesyła go do serwera, serwer za pomocą swojego klucza prywatnego odczytuje klucz sesji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Algorytm symetryczny</a:t>
            </a:r>
            <a:r>
              <a:rPr lang="pl-PL" altLang="pl-PL" sz="2400"/>
              <a:t>. Cała transmisja danych między serwerem i przeglądarką jest szyfrowana za pomocą klucza sesji</a:t>
            </a:r>
          </a:p>
          <a:p>
            <a:pPr eaLnBrk="1" hangingPunct="1"/>
            <a:r>
              <a:rPr lang="pl-PL" altLang="pl-PL" sz="2400" b="1"/>
              <a:t>Funkcja skrótu</a:t>
            </a:r>
            <a:r>
              <a:rPr lang="pl-PL" altLang="pl-PL" sz="2400"/>
              <a:t> używana do generowania podpisów cyfrowych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8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Certyfikat TLS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Ze względu na sposób dokonywania autoryzacji TLS jest protokołem </a:t>
            </a:r>
            <a:r>
              <a:rPr lang="pl-PL" altLang="pl-PL" sz="2400" b="1"/>
              <a:t>scentralizowanym</a:t>
            </a:r>
          </a:p>
          <a:p>
            <a:pPr eaLnBrk="1" hangingPunct="1"/>
            <a:r>
              <a:rPr lang="pl-PL" altLang="pl-PL" sz="2400"/>
              <a:t>Jest on oparty o grupę instytucji certyfikujących </a:t>
            </a:r>
            <a:r>
              <a:rPr lang="pl-PL" altLang="pl-PL" sz="2400" b="1"/>
              <a:t>CA</a:t>
            </a:r>
            <a:r>
              <a:rPr lang="pl-PL" altLang="pl-PL" sz="2400"/>
              <a:t> (Certyfing Authorities), które opatrują swoim podpisem certyfikaty poszczególnych serwerów</a:t>
            </a:r>
          </a:p>
          <a:p>
            <a:pPr eaLnBrk="1" hangingPunct="1"/>
            <a:r>
              <a:rPr lang="pl-PL" altLang="pl-PL" sz="2400"/>
              <a:t>CA z założenia są </a:t>
            </a:r>
            <a:r>
              <a:rPr lang="pl-PL" altLang="pl-PL" sz="2400" b="1"/>
              <a:t>godni zaufania</a:t>
            </a:r>
            <a:r>
              <a:rPr lang="pl-PL" altLang="pl-PL" sz="2400"/>
              <a:t>, a uzyskanie podpisu wymaga przedstawienia szeregu dowodów tożsamości</a:t>
            </a:r>
          </a:p>
          <a:p>
            <a:pPr eaLnBrk="1" hangingPunct="1"/>
            <a:r>
              <a:rPr lang="pl-PL" altLang="pl-PL" sz="2400"/>
              <a:t>W ten sposób wchodząc na serwer </a:t>
            </a:r>
            <a:r>
              <a:rPr lang="pl-PL" altLang="pl-PL" sz="2400" b="1"/>
              <a:t>legitymujący się</a:t>
            </a:r>
            <a:r>
              <a:rPr lang="pl-PL" altLang="pl-PL" sz="2400"/>
              <a:t> certyfikatem jednego ze znanych CA mamy pewność, że serwer rzeczywiście jest tym za który się podaje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10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BD1818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9216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</p:spPr>
        <p:txBody>
          <a:bodyPr/>
          <a:lstStyle/>
          <a:p>
            <a:pPr eaLnBrk="1" hangingPunct="1"/>
            <a:r>
              <a:rPr lang="pl-PL" altLang="pl-PL" sz="4000"/>
              <a:t>Certyfikaty kluczy jawnych </a:t>
            </a:r>
          </a:p>
        </p:txBody>
      </p:sp>
      <p:pic>
        <p:nvPicPr>
          <p:cNvPr id="48132" name="Picture 4" descr="MCj0432565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9338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MCj0432565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40052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6" descr="MCj0432647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9972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667625" y="4294188"/>
            <a:ext cx="4908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4400">
                <a:solidFill>
                  <a:schemeClr val="bg1"/>
                </a:solidFill>
                <a:latin typeface="+mn-lt"/>
              </a:rPr>
              <a:t>B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9750" y="4221163"/>
            <a:ext cx="5116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4400">
                <a:solidFill>
                  <a:schemeClr val="bg1"/>
                </a:solidFill>
                <a:latin typeface="+mn-lt"/>
              </a:rPr>
              <a:t>A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323850" y="3573463"/>
            <a:ext cx="863600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KJA</a:t>
            </a:r>
            <a:endParaRPr lang="pl-PL" altLang="pl-PL" sz="2000" b="1" baseline="-25000">
              <a:latin typeface="+mn-lt"/>
            </a:endParaRP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2914650" y="2852738"/>
            <a:ext cx="2881313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C</a:t>
            </a:r>
            <a:r>
              <a:rPr lang="pl-PL" altLang="pl-PL" sz="2000" b="1" baseline="-25000">
                <a:latin typeface="+mn-lt"/>
              </a:rPr>
              <a:t>A</a:t>
            </a:r>
            <a:r>
              <a:rPr lang="pl-PL" altLang="pl-PL" sz="2000" b="1">
                <a:latin typeface="+mn-lt"/>
              </a:rPr>
              <a:t>=E</a:t>
            </a:r>
            <a:r>
              <a:rPr lang="pl-PL" altLang="pl-PL" sz="2000" b="1" baseline="-25000">
                <a:latin typeface="+mn-lt"/>
              </a:rPr>
              <a:t>KPC</a:t>
            </a:r>
            <a:r>
              <a:rPr lang="pl-PL" altLang="pl-PL" sz="2000" b="1">
                <a:latin typeface="+mn-lt"/>
              </a:rPr>
              <a:t>[KJA||ID</a:t>
            </a:r>
            <a:r>
              <a:rPr lang="pl-PL" altLang="pl-PL" sz="2000" b="1" baseline="-25000">
                <a:latin typeface="+mn-lt"/>
              </a:rPr>
              <a:t>A</a:t>
            </a:r>
            <a:r>
              <a:rPr lang="pl-PL" altLang="pl-PL" sz="2000" b="1">
                <a:latin typeface="+mn-lt"/>
              </a:rPr>
              <a:t>||Czas</a:t>
            </a:r>
            <a:r>
              <a:rPr lang="pl-PL" altLang="pl-PL" sz="2000" b="1" baseline="-25000">
                <a:latin typeface="+mn-lt"/>
              </a:rPr>
              <a:t>1</a:t>
            </a:r>
            <a:r>
              <a:rPr lang="pl-PL" altLang="pl-PL" sz="2000" b="1">
                <a:latin typeface="+mn-lt"/>
              </a:rPr>
              <a:t>]</a:t>
            </a: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7524750" y="4725988"/>
            <a:ext cx="863600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C</a:t>
            </a:r>
            <a:r>
              <a:rPr lang="pl-PL" altLang="pl-PL" sz="2000" b="1" baseline="-25000">
                <a:latin typeface="+mn-lt"/>
              </a:rPr>
              <a:t>B</a:t>
            </a:r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1116013" y="4870450"/>
            <a:ext cx="790575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C</a:t>
            </a:r>
            <a:r>
              <a:rPr lang="pl-PL" altLang="pl-PL" sz="2000" b="1" baseline="-25000">
                <a:latin typeface="+mn-lt"/>
              </a:rPr>
              <a:t>A</a:t>
            </a:r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250825" y="5518150"/>
            <a:ext cx="720725" cy="503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KJB</a:t>
            </a:r>
          </a:p>
        </p:txBody>
      </p:sp>
      <p:sp>
        <p:nvSpPr>
          <p:cNvPr id="126990" name="Rectangle 14"/>
          <p:cNvSpPr>
            <a:spLocks noChangeArrowheads="1"/>
          </p:cNvSpPr>
          <p:nvPr/>
        </p:nvSpPr>
        <p:spPr bwMode="auto">
          <a:xfrm>
            <a:off x="7885113" y="5373688"/>
            <a:ext cx="719137" cy="431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KJA</a:t>
            </a:r>
          </a:p>
        </p:txBody>
      </p:sp>
      <p:sp>
        <p:nvSpPr>
          <p:cNvPr id="12699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368425"/>
          </a:xfrm>
          <a:noFill/>
        </p:spPr>
        <p:txBody>
          <a:bodyPr/>
          <a:lstStyle/>
          <a:p>
            <a:pPr eaLnBrk="1" hangingPunct="1"/>
            <a:r>
              <a:rPr lang="pl-PL" altLang="pl-PL" sz="2400"/>
              <a:t>Certyfikaty są uzyskiwane na pewien okres czasu (np. 1 rok) więc obciążenie centrum certyfikatów jest niewielkie, gdyż użytkownicy wymieniają certyfikaty między sobą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525963" y="3425825"/>
            <a:ext cx="4283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600" b="1">
                <a:solidFill>
                  <a:schemeClr val="bg1"/>
                </a:solidFill>
                <a:latin typeface="+mn-lt"/>
              </a:rPr>
              <a:t>C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7164388" y="3933825"/>
            <a:ext cx="1223962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KJB</a:t>
            </a:r>
            <a:endParaRPr lang="pl-PL" altLang="pl-PL" sz="2000" b="1" baseline="-25000">
              <a:latin typeface="+mn-lt"/>
            </a:endParaRPr>
          </a:p>
        </p:txBody>
      </p:sp>
      <p:sp>
        <p:nvSpPr>
          <p:cNvPr id="126994" name="Rectangle 18"/>
          <p:cNvSpPr>
            <a:spLocks noChangeArrowheads="1"/>
          </p:cNvSpPr>
          <p:nvPr/>
        </p:nvSpPr>
        <p:spPr bwMode="auto">
          <a:xfrm>
            <a:off x="2916238" y="2349500"/>
            <a:ext cx="2879725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C</a:t>
            </a:r>
            <a:r>
              <a:rPr lang="pl-PL" altLang="pl-PL" sz="2000" b="1" baseline="-25000">
                <a:latin typeface="+mn-lt"/>
              </a:rPr>
              <a:t>B</a:t>
            </a:r>
            <a:r>
              <a:rPr lang="pl-PL" altLang="pl-PL" sz="2000" b="1">
                <a:latin typeface="+mn-lt"/>
              </a:rPr>
              <a:t>=E</a:t>
            </a:r>
            <a:r>
              <a:rPr lang="pl-PL" altLang="pl-PL" sz="2000" b="1" baseline="-25000">
                <a:latin typeface="+mn-lt"/>
              </a:rPr>
              <a:t>KPC</a:t>
            </a:r>
            <a:r>
              <a:rPr lang="pl-PL" altLang="pl-PL" sz="2000" b="1">
                <a:latin typeface="+mn-lt"/>
              </a:rPr>
              <a:t>[KJB||ID</a:t>
            </a:r>
            <a:r>
              <a:rPr lang="pl-PL" altLang="pl-PL" sz="2000" b="1" baseline="-25000">
                <a:latin typeface="+mn-lt"/>
              </a:rPr>
              <a:t>B</a:t>
            </a:r>
            <a:r>
              <a:rPr lang="pl-PL" altLang="pl-PL" sz="2000" b="1">
                <a:latin typeface="+mn-lt"/>
              </a:rPr>
              <a:t>||Czas</a:t>
            </a:r>
            <a:r>
              <a:rPr lang="pl-PL" altLang="pl-PL" sz="2000" b="1" baseline="-25000">
                <a:latin typeface="+mn-lt"/>
              </a:rPr>
              <a:t>2</a:t>
            </a:r>
            <a:r>
              <a:rPr lang="pl-PL" altLang="pl-PL" sz="2000" b="1">
                <a:latin typeface="+mn-lt"/>
              </a:rPr>
              <a:t>]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4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3033 -0.094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-0.29132 0.2414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31875 -0.14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34653 0.1678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6945 0 " pathEditMode="relative" ptsTypes="AA">
                                      <p:cBhvr>
                                        <p:cTn id="59" dur="20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1042 L -0.70486 0.0104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5" grpId="0" animBg="1"/>
      <p:bldP spid="126985" grpId="1" animBg="1"/>
      <p:bldP spid="126985" grpId="2" animBg="1"/>
      <p:bldP spid="126986" grpId="0" animBg="1"/>
      <p:bldP spid="126986" grpId="1" animBg="1"/>
      <p:bldP spid="126986" grpId="2" animBg="1"/>
      <p:bldP spid="126987" grpId="0" animBg="1"/>
      <p:bldP spid="126987" grpId="1" animBg="1"/>
      <p:bldP spid="126987" grpId="2" animBg="1"/>
      <p:bldP spid="126988" grpId="0" animBg="1"/>
      <p:bldP spid="126988" grpId="1" animBg="1"/>
      <p:bldP spid="126988" grpId="2" animBg="1"/>
      <p:bldP spid="126989" grpId="0" animBg="1"/>
      <p:bldP spid="126990" grpId="0" animBg="1"/>
      <p:bldP spid="126993" grpId="0" animBg="1"/>
      <p:bldP spid="126993" grpId="1" animBg="1"/>
      <p:bldP spid="126993" grpId="2" animBg="1"/>
      <p:bldP spid="126994" grpId="0" animBg="1"/>
      <p:bldP spid="126994" grpId="1" animBg="1"/>
      <p:bldP spid="126994" grpId="2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Wymiana informacji między klientem i serwerem </a:t>
            </a:r>
          </a:p>
        </p:txBody>
      </p:sp>
      <p:pic>
        <p:nvPicPr>
          <p:cNvPr id="491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700213"/>
            <a:ext cx="6265862" cy="4843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4232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161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Systemy kontroli ruchu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Obecnie na rynku istnieje </a:t>
            </a:r>
            <a:r>
              <a:rPr lang="pl-PL" altLang="pl-PL" sz="2400" b="1" dirty="0"/>
              <a:t>wiele</a:t>
            </a:r>
            <a:r>
              <a:rPr lang="pl-PL" altLang="pl-PL" sz="2400" dirty="0"/>
              <a:t> systemów kontroli ruchu sieciowego, różniących się zasadami działania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Umożliwiają one administratorom sieci </a:t>
            </a:r>
            <a:r>
              <a:rPr lang="pl-PL" altLang="pl-PL" sz="2400" b="1" dirty="0"/>
              <a:t>dopasowaną</a:t>
            </a:r>
            <a:r>
              <a:rPr lang="pl-PL" altLang="pl-PL" sz="2400" dirty="0"/>
              <a:t> do potrzeb organizacji konfigurację i stworzenie najbardziej pożądanej architektury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Podstawowe systemy kontroli ruchu sieciowego to </a:t>
            </a:r>
            <a:r>
              <a:rPr lang="pl-PL" altLang="pl-PL" sz="2400" b="1" dirty="0"/>
              <a:t>firewall</a:t>
            </a:r>
            <a:r>
              <a:rPr lang="pl-PL" altLang="pl-PL" sz="2400" dirty="0"/>
              <a:t> (zapora ogniowa), systemy </a:t>
            </a:r>
            <a:r>
              <a:rPr lang="pl-PL" altLang="pl-PL" sz="2400" b="1" dirty="0"/>
              <a:t>IDS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Intrusion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Detection</a:t>
            </a:r>
            <a:r>
              <a:rPr lang="pl-PL" altLang="pl-PL" sz="2400" i="1" dirty="0"/>
              <a:t> System</a:t>
            </a:r>
            <a:r>
              <a:rPr lang="pl-PL" altLang="pl-PL" sz="2400" dirty="0"/>
              <a:t>), systemy </a:t>
            </a:r>
            <a:r>
              <a:rPr lang="pl-PL" altLang="pl-PL" sz="2400" b="1" dirty="0"/>
              <a:t>IPS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Intrusion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Prevention</a:t>
            </a:r>
            <a:r>
              <a:rPr lang="pl-PL" altLang="pl-PL" sz="2400" i="1" dirty="0"/>
              <a:t> System</a:t>
            </a:r>
            <a:r>
              <a:rPr lang="pl-PL" altLang="pl-PL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Obecnie często wiele funkcji bezpieczeństwa jest integrowana w jednym urządzeniu nazywanym </a:t>
            </a:r>
            <a:r>
              <a:rPr lang="pl-PL" altLang="pl-PL" sz="2400" b="1" dirty="0"/>
              <a:t>UTM </a:t>
            </a:r>
            <a:r>
              <a:rPr lang="pl-PL" altLang="pl-PL" sz="2400" dirty="0"/>
              <a:t>(ang. </a:t>
            </a:r>
            <a:r>
              <a:rPr lang="en-US" altLang="pl-PL" sz="2400" i="1" dirty="0"/>
              <a:t>Unified Threat Management</a:t>
            </a:r>
            <a:r>
              <a:rPr lang="en-US" altLang="pl-PL" sz="2400" dirty="0"/>
              <a:t>)</a:t>
            </a:r>
            <a:r>
              <a:rPr lang="pl-PL" altLang="pl-PL" sz="2400" dirty="0"/>
              <a:t>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4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Systemy kontroli ruchu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dirty="0"/>
              <a:t>Systemy kontroli ruchu sieciowego oprócz funkcji związanych z bezpieczeństwem mogą realizować:</a:t>
            </a:r>
          </a:p>
          <a:p>
            <a:pPr eaLnBrk="1" hangingPunct="1"/>
            <a:r>
              <a:rPr lang="pl-PL" altLang="pl-PL" sz="2400" b="1" dirty="0"/>
              <a:t>Filtrowanie ruchu</a:t>
            </a:r>
            <a:r>
              <a:rPr lang="pl-PL" altLang="pl-PL" sz="2400" dirty="0"/>
              <a:t> w celu cenzury, wyszukiwania określonych treści</a:t>
            </a:r>
          </a:p>
          <a:p>
            <a:pPr eaLnBrk="1" hangingPunct="1"/>
            <a:r>
              <a:rPr lang="pl-PL" altLang="pl-PL" sz="2400" b="1" dirty="0"/>
              <a:t>Ograniczania pasma</a:t>
            </a:r>
            <a:r>
              <a:rPr lang="pl-PL" altLang="pl-PL" sz="2400" dirty="0"/>
              <a:t> w celu ograniczenia ruchu generowanego przez użytkowników</a:t>
            </a:r>
          </a:p>
          <a:p>
            <a:pPr eaLnBrk="1" hangingPunct="1"/>
            <a:r>
              <a:rPr lang="pl-PL" altLang="pl-PL" sz="2400" b="1" dirty="0"/>
              <a:t>Zbieranie informacji</a:t>
            </a:r>
            <a:r>
              <a:rPr lang="pl-PL" altLang="pl-PL" sz="2400" dirty="0"/>
              <a:t> o charakterystyce ruchu sieciowego</a:t>
            </a:r>
          </a:p>
          <a:p>
            <a:pPr eaLnBrk="1" hangingPunct="1"/>
            <a:r>
              <a:rPr lang="pl-PL" altLang="pl-PL" sz="2400" b="1" dirty="0"/>
              <a:t>Wykrywanie anomalii</a:t>
            </a:r>
            <a:r>
              <a:rPr lang="pl-PL" altLang="pl-PL" sz="2400" dirty="0"/>
              <a:t> z wykorzystaniem algorytmów sztucznej inteligencji i uczenia maszynowego 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501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Zapora ogniowa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Zaporą ogniową (ang. </a:t>
            </a:r>
            <a:r>
              <a:rPr lang="pl-PL" altLang="pl-PL" sz="2400" i="1" dirty="0"/>
              <a:t>firewall</a:t>
            </a:r>
            <a:r>
              <a:rPr lang="pl-PL" altLang="pl-PL" sz="2400" dirty="0"/>
              <a:t>) nazywamy </a:t>
            </a:r>
            <a:r>
              <a:rPr lang="pl-PL" altLang="pl-PL" sz="2400" b="1" dirty="0"/>
              <a:t>punkt przejścia</a:t>
            </a:r>
            <a:r>
              <a:rPr lang="pl-PL" altLang="pl-PL" sz="2400" dirty="0"/>
              <a:t> w systemie komunikacyjnym między siecią LAN lub siecią korporacyjną, a światem zewnętrznym, czyli siecią rozległą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Zapora ogniowa może być utworzona z jednego lub wielu </a:t>
            </a:r>
            <a:r>
              <a:rPr lang="pl-PL" altLang="pl-PL" sz="2400" b="1" dirty="0"/>
              <a:t>urządzeń</a:t>
            </a:r>
            <a:r>
              <a:rPr lang="pl-PL" altLang="pl-PL" sz="2400" dirty="0"/>
              <a:t> i/lub specjalistycznego </a:t>
            </a:r>
            <a:r>
              <a:rPr lang="pl-PL" altLang="pl-PL" sz="2400" b="1" dirty="0"/>
              <a:t>oprogramowania</a:t>
            </a:r>
            <a:r>
              <a:rPr lang="pl-PL" altLang="pl-PL" sz="2400" dirty="0"/>
              <a:t> Unix, Windows, Linux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Podstawowa zasada działanie zapory ogniowej to </a:t>
            </a:r>
            <a:r>
              <a:rPr lang="pl-PL" altLang="pl-PL" sz="2400" b="1" dirty="0"/>
              <a:t>kontrola i analizowanie</a:t>
            </a:r>
            <a:r>
              <a:rPr lang="pl-PL" altLang="pl-PL" sz="2400" dirty="0"/>
              <a:t> ruchu przychodzącego z zewnątrz i wychodzącego na zewnątrz oraz ruchu przesyłanego wewnątrz chronionej sieci lokalnej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Firewall może być więc traktowany jako </a:t>
            </a:r>
            <a:r>
              <a:rPr lang="pl-PL" altLang="pl-PL" sz="2400" b="1" dirty="0"/>
              <a:t>logiczny separator</a:t>
            </a:r>
            <a:r>
              <a:rPr lang="pl-PL" altLang="pl-PL" sz="2400" dirty="0"/>
              <a:t>, ogranicznik i analizator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</a:t>
            </a:r>
            <a:r>
              <a:rPr lang="pl-PL" dirty="0" err="1"/>
              <a:t>SolarWinds</a:t>
            </a:r>
            <a:r>
              <a:rPr lang="pl-PL" dirty="0"/>
              <a:t> (2)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Zastosowano atak typu </a:t>
            </a:r>
            <a:r>
              <a:rPr lang="pl-PL" sz="2200" b="1" i="1" dirty="0" err="1"/>
              <a:t>supply</a:t>
            </a:r>
            <a:r>
              <a:rPr lang="pl-PL" sz="2200" b="1" i="1" dirty="0"/>
              <a:t> </a:t>
            </a:r>
            <a:r>
              <a:rPr lang="pl-PL" sz="2200" b="1" i="1" dirty="0" err="1"/>
              <a:t>chain</a:t>
            </a:r>
            <a:r>
              <a:rPr lang="pl-PL" sz="2200" b="1" i="1" dirty="0"/>
              <a:t> </a:t>
            </a:r>
            <a:r>
              <a:rPr lang="pl-PL" sz="2200" b="1" i="1" dirty="0" err="1"/>
              <a:t>attack</a:t>
            </a:r>
            <a:r>
              <a:rPr lang="pl-PL" sz="2200" dirty="0"/>
              <a:t>,</a:t>
            </a:r>
            <a:br>
              <a:rPr lang="pl-PL" sz="2200" dirty="0"/>
            </a:br>
            <a:r>
              <a:rPr lang="pl-PL" sz="2200" dirty="0"/>
              <a:t>czyli atak na łańcuch dostaw, który ma na celu wyrządzenie szkody poprzez zaatakowanie w mniej bezpieczne elementy (</a:t>
            </a:r>
            <a:r>
              <a:rPr lang="pl-PL" sz="2200" b="1" i="1" dirty="0"/>
              <a:t>łańcuch jest tak mocny jak jego najsłabsze ogniwo</a:t>
            </a:r>
            <a:r>
              <a:rPr lang="pl-PL" sz="2200" dirty="0"/>
              <a:t>)</a:t>
            </a:r>
          </a:p>
          <a:p>
            <a:r>
              <a:rPr lang="pl-PL" sz="2200" dirty="0"/>
              <a:t>Hakerzy </a:t>
            </a:r>
            <a:r>
              <a:rPr lang="pl-PL" sz="2200" b="1" dirty="0"/>
              <a:t>podmienili pliki na oficjalnej stronie </a:t>
            </a:r>
            <a:r>
              <a:rPr lang="pl-PL" sz="2200" b="1" dirty="0" err="1"/>
              <a:t>SolarWinds</a:t>
            </a:r>
            <a:r>
              <a:rPr lang="pl-PL" sz="2200" b="1" dirty="0"/>
              <a:t> z aktualizacjami oprogramowania</a:t>
            </a:r>
            <a:r>
              <a:rPr lang="pl-PL" sz="2200" dirty="0"/>
              <a:t>, opatrując je cyfrowymi podpisami dodającymi im autentyczności</a:t>
            </a:r>
          </a:p>
          <a:p>
            <a:r>
              <a:rPr lang="pl-PL" sz="2200" dirty="0"/>
              <a:t>Podmienione oprogramowanie nie zaczyna od razu infekować, </a:t>
            </a:r>
            <a:r>
              <a:rPr lang="pl-PL" sz="2200" b="1" dirty="0"/>
              <a:t>odczekuje 2 tygodnie </a:t>
            </a:r>
            <a:r>
              <a:rPr lang="pl-PL" sz="2200" dirty="0"/>
              <a:t>i dopiero zaczyna działać (</a:t>
            </a:r>
            <a:r>
              <a:rPr lang="pl-PL" sz="2200" b="1" dirty="0"/>
              <a:t>trojan</a:t>
            </a:r>
            <a:r>
              <a:rPr lang="pl-PL" sz="2200" dirty="0"/>
              <a:t>), ale potrafi </a:t>
            </a:r>
            <a:r>
              <a:rPr lang="pl-PL" sz="2200" b="1" dirty="0"/>
              <a:t>maskować swoje działanie</a:t>
            </a:r>
            <a:endParaRPr lang="pl-PL" sz="2200" dirty="0"/>
          </a:p>
          <a:p>
            <a:r>
              <a:rPr lang="pl-PL" sz="2200" dirty="0"/>
              <a:t>W efekcie hakerzy otrzymują </a:t>
            </a:r>
            <a:r>
              <a:rPr lang="pl-PL" sz="2200" b="1" dirty="0"/>
              <a:t>dostęp do wewnętrznych zasobów IT</a:t>
            </a:r>
            <a:r>
              <a:rPr lang="pl-PL" sz="2200" dirty="0"/>
              <a:t>, w tym poczty elektronicznej</a:t>
            </a:r>
          </a:p>
          <a:p>
            <a:r>
              <a:rPr lang="pl-PL" sz="2200" dirty="0"/>
              <a:t>W ataku wykorzystano także podatność </a:t>
            </a:r>
            <a:r>
              <a:rPr lang="pl-PL" sz="2200" b="1" i="1" dirty="0" err="1"/>
              <a:t>Zerologon</a:t>
            </a:r>
            <a:r>
              <a:rPr lang="pl-PL" sz="2200" dirty="0"/>
              <a:t> w protokole uwierzytelniania </a:t>
            </a:r>
            <a:r>
              <a:rPr lang="pl-PL" sz="2200" dirty="0" err="1"/>
              <a:t>NetLogon</a:t>
            </a:r>
            <a:r>
              <a:rPr lang="pl-PL" sz="2200" dirty="0"/>
              <a:t> firmy </a:t>
            </a:r>
            <a:r>
              <a:rPr lang="pl-PL" sz="2200" b="1" dirty="0"/>
              <a:t>Microsoft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624"/>
            <a:ext cx="2749302" cy="192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5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Zastosowania zapór ogniowych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pic>
        <p:nvPicPr>
          <p:cNvPr id="54276" name="Picture 2" descr="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03400"/>
            <a:ext cx="7848600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1268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Zastosowania zapór ogniowych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pl-PL" altLang="pl-PL" sz="2400"/>
              <a:t>Połączenie dwóch sieci chronionych szyfrowanym tunelem (np. VPN) poprzez sieć o niskim poziomie zaufania (Internet)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pl-PL" altLang="pl-PL" sz="2400"/>
              <a:t>Identyfikacja i uwierzytelnianie użytkownika mobilnego przy dostępie do sieci wewnętrznej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pl-PL" altLang="pl-PL" sz="2400"/>
              <a:t>Zabezpieczenie serwerów i udostępnienie jedynie wybranych usług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pl-PL" altLang="pl-PL" sz="2400"/>
              <a:t>Rozdzielenie sieci chronionych na strefy bezpieczeństwa o różnym poziomie zaufania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pl-PL" altLang="pl-PL" sz="2400"/>
              <a:t>Ochrona sieci prywatnej przed nieautoryzowanym dostępem z Internetu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93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Technologie stosowane w zaporach ogniowych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Filtrowanie pakietów</a:t>
            </a:r>
            <a:r>
              <a:rPr lang="pl-PL" altLang="pl-PL" sz="2400"/>
              <a:t> (ang. </a:t>
            </a:r>
            <a:r>
              <a:rPr lang="pl-PL" altLang="pl-PL" sz="2400" i="1"/>
              <a:t>Packet Filtering</a:t>
            </a:r>
            <a:r>
              <a:rPr lang="pl-PL" altLang="pl-PL" sz="2400"/>
              <a:t>). Selekcja i odrzucanie pakietów z nieautoryzowanych hostów oraz zapobieganie próbom połączenia z nieautoryzowanych hostów</a:t>
            </a:r>
          </a:p>
          <a:p>
            <a:pPr eaLnBrk="1" hangingPunct="1"/>
            <a:r>
              <a:rPr lang="pl-PL" altLang="pl-PL" sz="2400" b="1"/>
              <a:t>Translacja</a:t>
            </a:r>
            <a:r>
              <a:rPr lang="pl-PL" altLang="pl-PL" sz="2400"/>
              <a:t> (maskowanie, maskarada) adresów sieciowych (ang. </a:t>
            </a:r>
            <a:r>
              <a:rPr lang="pl-PL" altLang="pl-PL" sz="2400" i="1"/>
              <a:t>Network Address Translation</a:t>
            </a:r>
            <a:r>
              <a:rPr lang="pl-PL" altLang="pl-PL" sz="2400"/>
              <a:t>). Polega na zmianie adresu hosta wewnętrznego w celu ukrycia go</a:t>
            </a:r>
          </a:p>
          <a:p>
            <a:pPr eaLnBrk="1" hangingPunct="1"/>
            <a:r>
              <a:rPr lang="pl-PL" altLang="pl-PL" sz="2400" b="1"/>
              <a:t>Brama warstwy aplikacyjnej</a:t>
            </a:r>
            <a:r>
              <a:rPr lang="pl-PL" altLang="pl-PL" sz="2400"/>
              <a:t> (ang. </a:t>
            </a:r>
            <a:r>
              <a:rPr lang="pl-PL" altLang="pl-PL" sz="2400" i="1"/>
              <a:t>Proxy Service</a:t>
            </a:r>
            <a:r>
              <a:rPr lang="pl-PL" altLang="pl-PL" sz="2400"/>
              <a:t>). Informacje przechodzą przez specjalną aplikację, która obsługuje wybrane przez administratora aplikacje TCP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7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Strefa zdemilitaryzowana DMZ (1)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23850" y="1587500"/>
          <a:ext cx="8424863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r:id="rId3" imgW="6543675" imgH="3495675" progId="CorelDRAW.Graphic.9">
                  <p:embed/>
                </p:oleObj>
              </mc:Choice>
              <mc:Fallback>
                <p:oleObj r:id="rId3" imgW="6543675" imgH="34956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87500"/>
                        <a:ext cx="8424863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532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Strefa zdemilitaryzowana DMZ (2)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Strefa zdemilitaryzowana </a:t>
            </a:r>
            <a:r>
              <a:rPr lang="pl-PL" altLang="pl-PL" sz="2400" b="1"/>
              <a:t>DMZ</a:t>
            </a:r>
            <a:r>
              <a:rPr lang="pl-PL" altLang="pl-PL" sz="2400"/>
              <a:t> (ang. </a:t>
            </a:r>
            <a:r>
              <a:rPr lang="pl-PL" altLang="pl-PL" sz="2400" i="1"/>
              <a:t>De-Militarized Zone</a:t>
            </a:r>
            <a:r>
              <a:rPr lang="pl-PL" altLang="pl-PL" sz="2400"/>
              <a:t>) zwana również siecią peryferyjną (ang. </a:t>
            </a:r>
            <a:r>
              <a:rPr lang="pl-PL" altLang="pl-PL" sz="2400" i="1"/>
              <a:t>perimeter network</a:t>
            </a:r>
            <a:r>
              <a:rPr lang="pl-PL" altLang="pl-PL" sz="2400"/>
              <a:t>) to sieć utworzona między siecią chronioną a zewnętrzną w celu zapewnienia dodatkowej warstwy zabezpieczeń</a:t>
            </a:r>
          </a:p>
          <a:p>
            <a:pPr eaLnBrk="1" hangingPunct="1"/>
            <a:r>
              <a:rPr lang="pl-PL" altLang="pl-PL" sz="2400"/>
              <a:t>W tej strefie często umieszczane są serwery zawierające usługi udostępniane </a:t>
            </a:r>
            <a:r>
              <a:rPr lang="pl-PL" altLang="pl-PL" sz="2400" b="1"/>
              <a:t>publicznie</a:t>
            </a:r>
            <a:r>
              <a:rPr lang="pl-PL" altLang="pl-PL" sz="2400"/>
              <a:t> użytkownikom z zewnątrz, np. serwer WWW, bazy danych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9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384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Mechanizmy obrony sieci przed awariami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Budowanie sieci z elementów </a:t>
            </a:r>
            <a:r>
              <a:rPr lang="pl-PL" altLang="pl-PL" sz="2400" b="1" dirty="0"/>
              <a:t>odpornych na awarie</a:t>
            </a:r>
            <a:r>
              <a:rPr lang="pl-PL" altLang="pl-PL" sz="2400" dirty="0"/>
              <a:t>, mających jak najmniejsze prawdopodobieństwo uszkodzenia, czyli parametry związane z niezawodnością, np. </a:t>
            </a:r>
            <a:r>
              <a:rPr lang="pl-PL" altLang="pl-PL" sz="2400" b="1" dirty="0"/>
              <a:t>MTBF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Mean</a:t>
            </a:r>
            <a:r>
              <a:rPr lang="pl-PL" altLang="pl-PL" sz="2400" i="1" dirty="0"/>
              <a:t> Time </a:t>
            </a:r>
            <a:r>
              <a:rPr lang="pl-PL" altLang="pl-PL" sz="2400" i="1" dirty="0" err="1"/>
              <a:t>Between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Failures</a:t>
            </a:r>
            <a:r>
              <a:rPr lang="pl-PL" altLang="pl-PL" sz="2400" dirty="0"/>
              <a:t>)</a:t>
            </a:r>
            <a:endParaRPr lang="pl-PL" altLang="pl-PL" sz="2400" b="1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Jednak, ponieważ nie ma możliwości całkowitego wyeliminowania prawdopodobieństwa awarii, należy w procesie projektowania sieci uwzględnić także kryteria związane z </a:t>
            </a:r>
            <a:r>
              <a:rPr lang="pl-PL" altLang="pl-PL" sz="2400" b="1" dirty="0"/>
              <a:t>przeżywalnością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survivability</a:t>
            </a:r>
            <a:r>
              <a:rPr lang="pl-PL" altLang="pl-PL" sz="2400" dirty="0"/>
              <a:t>) sieci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Podstawowym mechanizmem w celu zapewnienia niezawodności jest </a:t>
            </a:r>
            <a:r>
              <a:rPr lang="pl-PL" altLang="pl-PL" sz="2400" b="1" dirty="0"/>
              <a:t>redundancja</a:t>
            </a:r>
            <a:r>
              <a:rPr lang="pl-PL" altLang="pl-PL" sz="2400" dirty="0"/>
              <a:t> (nadmiarowość) elementów sieci komputerowej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5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Powody awarii kabli optycznych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37288"/>
            <a:ext cx="8229600" cy="32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pl-PL" sz="900"/>
              <a:t>[Dan Crawford. "Fiber optic cable dig-ups - causes and cures". Network Reliability and Interoperability Council website. 1992. </a:t>
            </a:r>
            <a:r>
              <a:rPr lang="en-US" altLang="pl-PL" sz="900">
                <a:hlinkClick r:id="rId2"/>
              </a:rPr>
              <a:t>http://www.nric.org /pubs/nric1/sections/abody.pdf</a:t>
            </a:r>
            <a:r>
              <a:rPr lang="en-US" altLang="pl-PL" sz="900"/>
              <a:t>.]</a:t>
            </a:r>
            <a:r>
              <a:rPr lang="pl-PL" altLang="pl-PL" sz="900"/>
              <a:t> 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557338"/>
            <a:ext cx="719772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560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Sieciowe incydenty w EU</a:t>
            </a:r>
            <a:r>
              <a:rPr lang="en-US" altLang="pl-PL" dirty="0"/>
              <a:t> </a:t>
            </a:r>
            <a:r>
              <a:rPr lang="pl-PL" altLang="pl-PL" dirty="0"/>
              <a:t>w roku</a:t>
            </a:r>
            <a:r>
              <a:rPr lang="en-US" altLang="pl-PL" dirty="0"/>
              <a:t> 2013</a:t>
            </a:r>
            <a:endParaRPr lang="pl-PL" altLang="pl-PL" dirty="0"/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6238875"/>
            <a:ext cx="826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l-PL" sz="1000">
                <a:latin typeface="Calibri" pitchFamily="34" charset="0"/>
              </a:rPr>
              <a:t>[</a:t>
            </a:r>
            <a:r>
              <a:rPr lang="pl-PL" altLang="pl-PL" sz="1000"/>
              <a:t>Source: http://www.enisa.europa.eu/activities/Resilience-and-CIIP/Incidents-reporting/annual-reports/annual-incident-reports-2013/]</a:t>
            </a:r>
            <a:r>
              <a:rPr lang="en-US" altLang="pl-PL" sz="1000">
                <a:latin typeface="Calibri" pitchFamily="34" charset="0"/>
              </a:rPr>
              <a:t>]</a:t>
            </a:r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088" y="2144713"/>
            <a:ext cx="8645525" cy="3516312"/>
          </a:xfrm>
          <a:noFill/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5418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Wartość informacji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Określenie wartości informacji to </a:t>
            </a:r>
            <a:r>
              <a:rPr lang="pl-PL" altLang="pl-PL" sz="2400" b="1"/>
              <a:t>bardzo trudne</a:t>
            </a:r>
            <a:r>
              <a:rPr lang="pl-PL" altLang="pl-PL" sz="2400"/>
              <a:t> zadanie, ale niezbędne w celu dokonania oceny inwestycyjnej porównującej koszt inwestycji związanych z zabezpieczeniem danych oraz koszt ewentualnych strat.</a:t>
            </a:r>
          </a:p>
          <a:p>
            <a:pPr eaLnBrk="1" hangingPunct="1"/>
            <a:r>
              <a:rPr lang="pl-PL" altLang="pl-PL" sz="2400"/>
              <a:t>Czynniki określające wartość informacji:</a:t>
            </a:r>
          </a:p>
          <a:p>
            <a:pPr lvl="1" eaLnBrk="1" hangingPunct="1"/>
            <a:r>
              <a:rPr lang="pl-PL" altLang="pl-PL" sz="2000"/>
              <a:t>Koszty związane z czasową jej </a:t>
            </a:r>
            <a:r>
              <a:rPr lang="pl-PL" altLang="pl-PL" sz="2000" b="1"/>
              <a:t>niedostępnością</a:t>
            </a:r>
          </a:p>
          <a:p>
            <a:pPr lvl="1" eaLnBrk="1" hangingPunct="1"/>
            <a:r>
              <a:rPr lang="pl-PL" altLang="pl-PL" sz="2000"/>
              <a:t>Koszty wynikające z </a:t>
            </a:r>
            <a:r>
              <a:rPr lang="pl-PL" altLang="pl-PL" sz="2000" b="1"/>
              <a:t>utraty informacji</a:t>
            </a:r>
          </a:p>
          <a:p>
            <a:pPr lvl="1" eaLnBrk="1" hangingPunct="1"/>
            <a:r>
              <a:rPr lang="pl-PL" altLang="pl-PL" sz="2000"/>
              <a:t>Koszty wynikające z </a:t>
            </a:r>
            <a:r>
              <a:rPr lang="pl-PL" altLang="pl-PL" sz="2000" b="1"/>
              <a:t>zafałszowania informacji</a:t>
            </a:r>
            <a:r>
              <a:rPr lang="pl-PL" altLang="pl-PL" sz="2000"/>
              <a:t> lub wystąpienia </a:t>
            </a:r>
            <a:r>
              <a:rPr lang="pl-PL" altLang="pl-PL" sz="2000" b="1"/>
              <a:t>ukrytych błędów</a:t>
            </a:r>
          </a:p>
          <a:p>
            <a:pPr lvl="1" eaLnBrk="1" hangingPunct="1"/>
            <a:r>
              <a:rPr lang="pl-PL" altLang="pl-PL" sz="2000"/>
              <a:t>Koszty ponownego </a:t>
            </a:r>
            <a:r>
              <a:rPr lang="pl-PL" altLang="pl-PL" sz="2000" b="1"/>
              <a:t>pozyskania i wprowadzenia</a:t>
            </a:r>
            <a:r>
              <a:rPr lang="pl-PL" altLang="pl-PL" sz="2000"/>
              <a:t> danych</a:t>
            </a:r>
          </a:p>
          <a:p>
            <a:pPr lvl="1" eaLnBrk="1" hangingPunct="1"/>
            <a:r>
              <a:rPr lang="pl-PL" altLang="pl-PL" sz="2000"/>
              <a:t>Koszty </a:t>
            </a:r>
            <a:r>
              <a:rPr lang="pl-PL" altLang="pl-PL" sz="2000" b="1"/>
              <a:t>korekty</a:t>
            </a:r>
            <a:r>
              <a:rPr lang="pl-PL" altLang="pl-PL" sz="2000"/>
              <a:t> błędnych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02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Zarzuty do </a:t>
            </a:r>
            <a:r>
              <a:rPr lang="pl-PL" dirty="0" err="1"/>
              <a:t>SolarWinds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 November 2019, a security researcher notified </a:t>
            </a:r>
            <a:r>
              <a:rPr lang="en-US" sz="2200" dirty="0" err="1"/>
              <a:t>SolarWinds</a:t>
            </a:r>
            <a:r>
              <a:rPr lang="en-US" sz="2200" dirty="0"/>
              <a:t> that their FTP server had a weak password of </a:t>
            </a:r>
            <a:r>
              <a:rPr lang="pl-PL" sz="2200" dirty="0"/>
              <a:t>’</a:t>
            </a:r>
            <a:r>
              <a:rPr lang="en-US" sz="2200" dirty="0"/>
              <a:t>solarwinds123</a:t>
            </a:r>
            <a:r>
              <a:rPr lang="pl-PL" sz="2200" dirty="0"/>
              <a:t>’</a:t>
            </a:r>
            <a:r>
              <a:rPr lang="en-US" sz="2200" dirty="0"/>
              <a:t>, warning that </a:t>
            </a:r>
            <a:r>
              <a:rPr lang="pl-PL" sz="2200" dirty="0"/>
              <a:t>„</a:t>
            </a:r>
            <a:r>
              <a:rPr lang="en-US" sz="2200" dirty="0"/>
              <a:t>any hacker could upload malicious</a:t>
            </a:r>
            <a:r>
              <a:rPr lang="pl-PL" sz="2200" dirty="0"/>
              <a:t>”</a:t>
            </a:r>
            <a:r>
              <a:rPr lang="en-US" sz="2200" dirty="0"/>
              <a:t> that would then be distributed to </a:t>
            </a:r>
            <a:r>
              <a:rPr lang="en-US" sz="2200" dirty="0" err="1"/>
              <a:t>SolarWinds</a:t>
            </a:r>
            <a:r>
              <a:rPr lang="en-US" sz="2200" dirty="0"/>
              <a:t> customers</a:t>
            </a:r>
            <a:endParaRPr lang="pl-PL" sz="2200" dirty="0"/>
          </a:p>
          <a:p>
            <a:r>
              <a:rPr lang="en-US" sz="2200" dirty="0"/>
              <a:t>In a February 2019 blog post on the </a:t>
            </a:r>
            <a:r>
              <a:rPr lang="en-US" sz="2200" dirty="0" err="1"/>
              <a:t>SolarWinds</a:t>
            </a:r>
            <a:r>
              <a:rPr lang="en-US" sz="2200" dirty="0"/>
              <a:t> website, Greg W. Stuart, an IT consultant, argued that open-source software is less secure than proprietary because </a:t>
            </a:r>
            <a:r>
              <a:rPr lang="pl-PL" sz="2200" dirty="0"/>
              <a:t>„</a:t>
            </a:r>
            <a:r>
              <a:rPr lang="en-US" sz="2200" dirty="0"/>
              <a:t>anyone can update the code</a:t>
            </a:r>
            <a:r>
              <a:rPr lang="pl-PL" sz="2200" dirty="0"/>
              <a:t>”</a:t>
            </a:r>
            <a:r>
              <a:rPr lang="en-US" sz="2200" dirty="0"/>
              <a:t> and </a:t>
            </a:r>
            <a:r>
              <a:rPr lang="pl-PL" sz="2200" dirty="0"/>
              <a:t>„</a:t>
            </a:r>
            <a:r>
              <a:rPr lang="en-US" sz="2200" dirty="0"/>
              <a:t>risk of downloading malicious code [with open-source] is much higher</a:t>
            </a:r>
            <a:r>
              <a:rPr lang="pl-PL" sz="2200" dirty="0"/>
              <a:t>”</a:t>
            </a:r>
          </a:p>
          <a:p>
            <a:r>
              <a:rPr lang="en-US" sz="2200" dirty="0"/>
              <a:t>The New York Times reported </a:t>
            </a:r>
            <a:r>
              <a:rPr lang="en-US" sz="2200" dirty="0" err="1"/>
              <a:t>SolarWinds</a:t>
            </a:r>
            <a:r>
              <a:rPr lang="en-US" sz="2200" dirty="0"/>
              <a:t> did not employ a chief information security officer and that employee passwords had been posted on GitHub in 2019</a:t>
            </a:r>
            <a:endParaRPr lang="pl-PL" sz="2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0586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 descr="D:\Materialy\Zdjecia, memy\PhD_Data_L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20" y="-963488"/>
            <a:ext cx="4810844" cy="85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1308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Zarządzanie ryzykiem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Projekty dotyczące ochrony informacji elektronicznej powinny być oparte na </a:t>
            </a:r>
            <a:r>
              <a:rPr lang="pl-PL" altLang="pl-PL" sz="2400" b="1"/>
              <a:t>zarządzaniu ryzykiem</a:t>
            </a:r>
          </a:p>
          <a:p>
            <a:pPr eaLnBrk="1" hangingPunct="1"/>
            <a:r>
              <a:rPr lang="pl-PL" altLang="pl-PL" sz="2400"/>
              <a:t>Najważniejsze jest poprawne określenie </a:t>
            </a:r>
            <a:r>
              <a:rPr lang="pl-PL" altLang="pl-PL" sz="2400" b="1"/>
              <a:t>zagrożeń</a:t>
            </a:r>
            <a:r>
              <a:rPr lang="pl-PL" altLang="pl-PL" sz="2400"/>
              <a:t> i prawdopodobieństwa ich wystąpienia oraz oszacowanie związanego z tym ryzyka </a:t>
            </a:r>
          </a:p>
          <a:p>
            <a:pPr eaLnBrk="1" hangingPunct="1"/>
            <a:r>
              <a:rPr lang="pl-PL" altLang="pl-PL" sz="2400"/>
              <a:t>Wynik tych obliczeń należy weryfikować </a:t>
            </a:r>
            <a:r>
              <a:rPr lang="pl-PL" altLang="pl-PL" sz="2400" b="1"/>
              <a:t>okresowo</a:t>
            </a:r>
            <a:endParaRPr lang="pl-PL" altLang="pl-PL" sz="2400"/>
          </a:p>
          <a:p>
            <a:pPr eaLnBrk="1" hangingPunct="1"/>
            <a:r>
              <a:rPr lang="pl-PL" altLang="pl-PL" sz="2400"/>
              <a:t>Określenie wartości informacji to bardzo trudne zadanie, ale niezbędne w celu dokonania </a:t>
            </a:r>
            <a:r>
              <a:rPr lang="pl-PL" altLang="pl-PL" sz="2400" b="1"/>
              <a:t>oceny inwestycyjnej</a:t>
            </a:r>
            <a:r>
              <a:rPr lang="pl-PL" altLang="pl-PL" sz="2400"/>
              <a:t> porównującej koszt inwestycji związanych z zabezpieczeniem danych oraz koszt ewentualnych strat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0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Mechanizmy podwyższenie bezpieczeństwa informacji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Archiwizacja, backup danych, kopie zapasowe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Technologie SAN, NAS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Bezpieczne zasilanie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Rozwiązania klastrowe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 err="1"/>
              <a:t>Disaster</a:t>
            </a:r>
            <a:r>
              <a:rPr lang="pl-PL" altLang="pl-PL" sz="2400" dirty="0"/>
              <a:t> </a:t>
            </a:r>
            <a:r>
              <a:rPr lang="pl-PL" altLang="pl-PL" sz="2400" dirty="0" err="1"/>
              <a:t>recovery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Polityka bezpieczeństwa oraz odpowiednie procedury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Szkolenie pracowników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47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Usługi ochrony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bezpieczeństwa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Poufność w sieciach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Wirtualne sieci komputerowe VPN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PGP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Systemy kontroli ruchu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0177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Ponieważ sieci komputerowe są podstawowym narzędziem pracy </a:t>
            </a:r>
            <a:r>
              <a:rPr lang="pl-PL" altLang="pl-PL" sz="2400" b="1"/>
              <a:t>ataki na sieć </a:t>
            </a:r>
            <a:r>
              <a:rPr lang="pl-PL" altLang="pl-PL" sz="2400"/>
              <a:t>mogą mieć bardzo </a:t>
            </a:r>
            <a:r>
              <a:rPr lang="pl-PL" altLang="pl-PL" sz="2400" b="1"/>
              <a:t>poważne konsekwencje</a:t>
            </a:r>
          </a:p>
          <a:p>
            <a:pPr eaLnBrk="1" hangingPunct="1"/>
            <a:r>
              <a:rPr lang="pl-PL" altLang="pl-PL" sz="2400"/>
              <a:t>Ataki wykorzystują przede wszystkim </a:t>
            </a:r>
            <a:r>
              <a:rPr lang="pl-PL" altLang="pl-PL" sz="2400" b="1"/>
              <a:t>błędy</a:t>
            </a:r>
            <a:r>
              <a:rPr lang="pl-PL" altLang="pl-PL" sz="2400"/>
              <a:t> w oprogramowaniu i konfiguracji sieci oraz czynnik ludzki</a:t>
            </a:r>
          </a:p>
          <a:p>
            <a:pPr eaLnBrk="1" hangingPunct="1"/>
            <a:r>
              <a:rPr lang="pl-PL" altLang="pl-PL" sz="2400"/>
              <a:t>Bezpieczeństwo sieci można podnieść stosując odpowiednie </a:t>
            </a:r>
            <a:r>
              <a:rPr lang="pl-PL" altLang="pl-PL" sz="2400" b="1"/>
              <a:t>okablowanie, architekturę sieci, urządzenia, protokoły, technologie, procedury, szkolenia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3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Adi Shamir - Złote myśli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„</a:t>
            </a:r>
            <a:r>
              <a:rPr lang="pl-PL" altLang="pl-PL" i="1" dirty="0" err="1"/>
              <a:t>There</a:t>
            </a:r>
            <a:r>
              <a:rPr lang="pl-PL" altLang="pl-PL" i="1" dirty="0"/>
              <a:t> </a:t>
            </a:r>
            <a:r>
              <a:rPr lang="pl-PL" altLang="pl-PL" i="1" dirty="0" err="1"/>
              <a:t>are</a:t>
            </a:r>
            <a:r>
              <a:rPr lang="pl-PL" altLang="pl-PL" i="1" dirty="0"/>
              <a:t> no </a:t>
            </a:r>
            <a:r>
              <a:rPr lang="pl-PL" altLang="pl-PL" i="1" dirty="0" err="1"/>
              <a:t>secure</a:t>
            </a:r>
            <a:r>
              <a:rPr lang="pl-PL" altLang="pl-PL" i="1" dirty="0"/>
              <a:t> </a:t>
            </a:r>
            <a:r>
              <a:rPr lang="pl-PL" altLang="pl-PL" i="1" dirty="0" err="1"/>
              <a:t>systems</a:t>
            </a:r>
            <a:r>
              <a:rPr lang="pl-PL" altLang="pl-PL" i="1" dirty="0"/>
              <a:t>, </a:t>
            </a:r>
            <a:r>
              <a:rPr lang="pl-PL" altLang="pl-PL" i="1" dirty="0" err="1"/>
              <a:t>only</a:t>
            </a:r>
            <a:r>
              <a:rPr lang="pl-PL" altLang="pl-PL" i="1" dirty="0"/>
              <a:t> </a:t>
            </a:r>
            <a:r>
              <a:rPr lang="pl-PL" altLang="pl-PL" i="1" dirty="0" err="1"/>
              <a:t>degrees</a:t>
            </a:r>
            <a:r>
              <a:rPr lang="pl-PL" altLang="pl-PL" i="1" dirty="0"/>
              <a:t> of </a:t>
            </a:r>
            <a:r>
              <a:rPr lang="pl-PL" altLang="pl-PL" i="1" dirty="0" err="1"/>
              <a:t>insecurity</a:t>
            </a:r>
            <a:r>
              <a:rPr lang="pl-PL" altLang="pl-PL" i="1" dirty="0"/>
              <a:t>.</a:t>
            </a:r>
            <a:r>
              <a:rPr lang="pl-PL" altLang="pl-PL" dirty="0"/>
              <a:t>”</a:t>
            </a:r>
          </a:p>
          <a:p>
            <a:pPr eaLnBrk="1" hangingPunct="1"/>
            <a:r>
              <a:rPr lang="pl-PL" altLang="pl-PL" dirty="0"/>
              <a:t>„</a:t>
            </a:r>
            <a:r>
              <a:rPr lang="pl-PL" altLang="pl-PL" i="1" dirty="0"/>
              <a:t>To </a:t>
            </a:r>
            <a:r>
              <a:rPr lang="pl-PL" altLang="pl-PL" i="1" dirty="0" err="1"/>
              <a:t>halve</a:t>
            </a:r>
            <a:r>
              <a:rPr lang="pl-PL" altLang="pl-PL" i="1" dirty="0"/>
              <a:t> the </a:t>
            </a:r>
            <a:r>
              <a:rPr lang="pl-PL" altLang="pl-PL" i="1" dirty="0" err="1"/>
              <a:t>insecurity</a:t>
            </a:r>
            <a:r>
              <a:rPr lang="pl-PL" altLang="pl-PL" i="1" dirty="0"/>
              <a:t>, </a:t>
            </a:r>
            <a:r>
              <a:rPr lang="pl-PL" altLang="pl-PL" i="1" dirty="0" err="1"/>
              <a:t>double</a:t>
            </a:r>
            <a:r>
              <a:rPr lang="pl-PL" altLang="pl-PL" i="1" dirty="0"/>
              <a:t> the </a:t>
            </a:r>
            <a:r>
              <a:rPr lang="pl-PL" altLang="pl-PL" i="1" dirty="0" err="1"/>
              <a:t>cost</a:t>
            </a:r>
            <a:r>
              <a:rPr lang="pl-PL" altLang="pl-PL" i="1" dirty="0"/>
              <a:t>.</a:t>
            </a:r>
            <a:r>
              <a:rPr lang="pl-PL" altLang="pl-PL" dirty="0"/>
              <a:t>” </a:t>
            </a:r>
          </a:p>
          <a:p>
            <a:pPr eaLnBrk="1" hangingPunct="1">
              <a:buFontTx/>
              <a:buNone/>
            </a:pPr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37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Podstawowe pojęcia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Atak na bezpieczeństwo</a:t>
            </a:r>
            <a:r>
              <a:rPr lang="pl-PL" altLang="pl-PL" sz="2400"/>
              <a:t> to jakiekolwiek działanie, które narusza bezpieczeństwo informacji należących do firm lub instytucji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Mechanizm zabezpieczający</a:t>
            </a:r>
            <a:r>
              <a:rPr lang="pl-PL" altLang="pl-PL" sz="2400"/>
              <a:t> przeznaczony jest do wykrywania, zapobiegania i likwidowania skutków ataku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Usługa ochrony</a:t>
            </a:r>
            <a:r>
              <a:rPr lang="pl-PL" altLang="pl-PL" sz="2400"/>
              <a:t> to działanie zwiększające bezpieczeństwo systemów informatycznych z użyciem mechanizmów zabezpieczających</a:t>
            </a:r>
          </a:p>
          <a:p>
            <a:pPr eaLnBrk="1" hangingPunct="1"/>
            <a:r>
              <a:rPr lang="pl-PL" altLang="pl-PL" sz="2400" b="1"/>
              <a:t>Polityka bezpieczeństwa</a:t>
            </a:r>
            <a:r>
              <a:rPr lang="pl-PL" altLang="pl-PL" sz="2400"/>
              <a:t> to opisany w sposób całościowy model wdrażania i użytkowania systemu bezpieczeństwa w przedsiębiorstwie lub instytucji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62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3762</Words>
  <Application>Microsoft Office PowerPoint</Application>
  <PresentationFormat>Pokaz na ekranie (4:3)</PresentationFormat>
  <Paragraphs>710</Paragraphs>
  <Slides>74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74</vt:i4>
      </vt:variant>
    </vt:vector>
  </HeadingPairs>
  <TitlesOfParts>
    <vt:vector size="79" baseType="lpstr">
      <vt:lpstr>Arial</vt:lpstr>
      <vt:lpstr>Calibri</vt:lpstr>
      <vt:lpstr>Motyw pakietu Office</vt:lpstr>
      <vt:lpstr>CorelDRAW.Graphic.9</vt:lpstr>
      <vt:lpstr>Visio</vt:lpstr>
      <vt:lpstr>Bezpieczeństwo sieci komputerowych</vt:lpstr>
      <vt:lpstr>Plan wykładu</vt:lpstr>
      <vt:lpstr>Plan wykładu</vt:lpstr>
      <vt:lpstr>Czy bezpieczeństwo jest ważne?</vt:lpstr>
      <vt:lpstr>Atak SolarWinds (1)</vt:lpstr>
      <vt:lpstr>Atak SolarWinds (2)</vt:lpstr>
      <vt:lpstr>Zarzuty do SolarWinds</vt:lpstr>
      <vt:lpstr>Adi Shamir - Złote myśli</vt:lpstr>
      <vt:lpstr>Podstawowe pojęcia</vt:lpstr>
      <vt:lpstr>Plan wykładu</vt:lpstr>
      <vt:lpstr>Usługi ochrony (1)</vt:lpstr>
      <vt:lpstr>Usługi ochrony (2)</vt:lpstr>
      <vt:lpstr>Plan wykładu</vt:lpstr>
      <vt:lpstr>Zagrożenia</vt:lpstr>
      <vt:lpstr>Zagrożenia  z podziałem na klasy</vt:lpstr>
      <vt:lpstr>Co to za film???</vt:lpstr>
      <vt:lpstr>Zagrożenia  z podziałem na klasy</vt:lpstr>
      <vt:lpstr>Zagrożenia  z podziałem na klasy</vt:lpstr>
      <vt:lpstr>Zagrożeń według kryteriów biznesowych </vt:lpstr>
      <vt:lpstr>Zagrożenia bezpieczeństwa w sieciach komputerowych </vt:lpstr>
      <vt:lpstr>Zagrożenia bezpieczeństwa w sieciach komputerowych</vt:lpstr>
      <vt:lpstr>Zagrożenia bezpieczeństwa w sieciach komputerowych</vt:lpstr>
      <vt:lpstr>Popularne zagrożenia występujące w sieciach komputerowych</vt:lpstr>
      <vt:lpstr>Plan wykładu</vt:lpstr>
      <vt:lpstr>Model ochrony danych w sieci komputerowej </vt:lpstr>
      <vt:lpstr>Model obrony dostępu do sieci komputerowej </vt:lpstr>
      <vt:lpstr>Plan wykładu</vt:lpstr>
      <vt:lpstr>Zagrożenia poufności w sieciach  komputerowych</vt:lpstr>
      <vt:lpstr>Mechanizmy zapewniające  poufność (1)</vt:lpstr>
      <vt:lpstr>Najpopularniejsze hasła na świecie</vt:lpstr>
      <vt:lpstr> Najpopularniejsze hasła w Polsce</vt:lpstr>
      <vt:lpstr>Mechanizmy zapewniające  poufność (2)</vt:lpstr>
      <vt:lpstr>Ruch samolotów nad USA - National Air and Space Museum, Waszyngton</vt:lpstr>
      <vt:lpstr>Plan wykładu</vt:lpstr>
      <vt:lpstr>VPN</vt:lpstr>
      <vt:lpstr>IPSec VPN</vt:lpstr>
      <vt:lpstr>SSL VPN</vt:lpstr>
      <vt:lpstr>SSL VPN</vt:lpstr>
      <vt:lpstr>VPN – łączenie się LAN</vt:lpstr>
      <vt:lpstr>Plan wykładu</vt:lpstr>
      <vt:lpstr>PGP</vt:lpstr>
      <vt:lpstr>Najważniejsze cechy PGP</vt:lpstr>
      <vt:lpstr>Baza kluczy prywatnych </vt:lpstr>
      <vt:lpstr>Baza kluczy jawnych </vt:lpstr>
      <vt:lpstr>Generowanie komunikatu PGP </vt:lpstr>
      <vt:lpstr>Generowanie komunikatu PGP</vt:lpstr>
      <vt:lpstr>Odbiór komunikatu PGP </vt:lpstr>
      <vt:lpstr>Odbiór komunikatu PGP</vt:lpstr>
      <vt:lpstr>Plan wykładu</vt:lpstr>
      <vt:lpstr>TLS</vt:lpstr>
      <vt:lpstr>Szyfrowanie WWW z użyciem TLS</vt:lpstr>
      <vt:lpstr>Algorytmy w SSL </vt:lpstr>
      <vt:lpstr>Certyfikat TLS</vt:lpstr>
      <vt:lpstr>Certyfikaty kluczy jawnych </vt:lpstr>
      <vt:lpstr>Wymiana informacji między klientem i serwerem </vt:lpstr>
      <vt:lpstr>Plan wykładu</vt:lpstr>
      <vt:lpstr>Systemy kontroli ruchu</vt:lpstr>
      <vt:lpstr>Systemy kontroli ruchu</vt:lpstr>
      <vt:lpstr>Zapora ogniowa</vt:lpstr>
      <vt:lpstr>Zastosowania zapór ogniowych</vt:lpstr>
      <vt:lpstr>Zastosowania zapór ogniowych</vt:lpstr>
      <vt:lpstr>Technologie stosowane w zaporach ogniowych</vt:lpstr>
      <vt:lpstr>Strefa zdemilitaryzowana DMZ (1)</vt:lpstr>
      <vt:lpstr>Strefa zdemilitaryzowana DMZ (2)</vt:lpstr>
      <vt:lpstr>Plan wykładu</vt:lpstr>
      <vt:lpstr>Mechanizmy obrony sieci przed awariami </vt:lpstr>
      <vt:lpstr>Powody awarii kabli optycznych </vt:lpstr>
      <vt:lpstr>Sieciowe incydenty w EU w roku 2013</vt:lpstr>
      <vt:lpstr>Wartość informacji </vt:lpstr>
      <vt:lpstr>Prezentacja programu PowerPoint</vt:lpstr>
      <vt:lpstr>Zarządzanie ryzykiem</vt:lpstr>
      <vt:lpstr>Mechanizmy podwyższenie bezpieczeństwa informacji </vt:lpstr>
      <vt:lpstr>Plan wykładu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48</cp:revision>
  <dcterms:created xsi:type="dcterms:W3CDTF">2016-02-17T18:48:46Z</dcterms:created>
  <dcterms:modified xsi:type="dcterms:W3CDTF">2024-06-11T16:09:46Z</dcterms:modified>
</cp:coreProperties>
</file>