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321" r:id="rId4"/>
    <p:sldId id="260" r:id="rId5"/>
    <p:sldId id="261" r:id="rId6"/>
    <p:sldId id="262" r:id="rId7"/>
    <p:sldId id="263" r:id="rId8"/>
    <p:sldId id="322" r:id="rId9"/>
    <p:sldId id="265" r:id="rId10"/>
    <p:sldId id="266" r:id="rId11"/>
    <p:sldId id="267" r:id="rId12"/>
    <p:sldId id="323" r:id="rId13"/>
    <p:sldId id="269" r:id="rId14"/>
    <p:sldId id="270" r:id="rId15"/>
    <p:sldId id="271" r:id="rId16"/>
    <p:sldId id="329" r:id="rId17"/>
    <p:sldId id="330" r:id="rId18"/>
    <p:sldId id="274" r:id="rId19"/>
    <p:sldId id="324" r:id="rId20"/>
    <p:sldId id="276" r:id="rId21"/>
    <p:sldId id="325" r:id="rId22"/>
    <p:sldId id="279" r:id="rId23"/>
    <p:sldId id="280" r:id="rId24"/>
    <p:sldId id="281" r:id="rId25"/>
    <p:sldId id="282" r:id="rId26"/>
    <p:sldId id="283" r:id="rId27"/>
    <p:sldId id="331"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4" r:id="rId46"/>
    <p:sldId id="305" r:id="rId47"/>
    <p:sldId id="306" r:id="rId48"/>
    <p:sldId id="326" r:id="rId49"/>
    <p:sldId id="308" r:id="rId50"/>
    <p:sldId id="309" r:id="rId51"/>
    <p:sldId id="310" r:id="rId52"/>
    <p:sldId id="311" r:id="rId53"/>
    <p:sldId id="312" r:id="rId54"/>
    <p:sldId id="313" r:id="rId55"/>
    <p:sldId id="314" r:id="rId56"/>
    <p:sldId id="315" r:id="rId57"/>
    <p:sldId id="327" r:id="rId58"/>
    <p:sldId id="317" r:id="rId59"/>
    <p:sldId id="318" r:id="rId60"/>
    <p:sldId id="328" r:id="rId61"/>
    <p:sldId id="333" r:id="rId62"/>
    <p:sldId id="334" r:id="rId63"/>
    <p:sldId id="335" r:id="rId64"/>
    <p:sldId id="339" r:id="rId65"/>
    <p:sldId id="340" r:id="rId66"/>
    <p:sldId id="341" r:id="rId67"/>
    <p:sldId id="342" r:id="rId68"/>
    <p:sldId id="320" r:id="rId6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06639-5E6A-4130-8477-20175190EBDE}" type="datetimeFigureOut">
              <a:rPr lang="pl-PL" smtClean="0"/>
              <a:t>10.04.2024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9B4FB-E4DC-4741-8426-B51640EDE1D2}" type="slidenum">
              <a:rPr lang="pl-PL" smtClean="0"/>
              <a:t>‹#›</a:t>
            </a:fld>
            <a:endParaRPr lang="pl-PL"/>
          </a:p>
        </p:txBody>
      </p:sp>
    </p:spTree>
    <p:extLst>
      <p:ext uri="{BB962C8B-B14F-4D97-AF65-F5344CB8AC3E}">
        <p14:creationId xmlns:p14="http://schemas.microsoft.com/office/powerpoint/2010/main" val="247756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1800">
                <a:solidFill>
                  <a:schemeClr val="tx1"/>
                </a:solidFill>
                <a:latin typeface="Arial" charset="0"/>
                <a:cs typeface="Arial" charset="0"/>
              </a:defRPr>
            </a:lvl1pPr>
            <a:lvl2pPr marL="685817" indent="-263776" eaLnBrk="0" hangingPunct="0">
              <a:defRPr sz="1800">
                <a:solidFill>
                  <a:schemeClr val="tx1"/>
                </a:solidFill>
                <a:latin typeface="Arial" charset="0"/>
                <a:cs typeface="Arial" charset="0"/>
              </a:defRPr>
            </a:lvl2pPr>
            <a:lvl3pPr marL="1055103" indent="-211021" eaLnBrk="0" hangingPunct="0">
              <a:defRPr sz="1800">
                <a:solidFill>
                  <a:schemeClr val="tx1"/>
                </a:solidFill>
                <a:latin typeface="Arial" charset="0"/>
                <a:cs typeface="Arial" charset="0"/>
              </a:defRPr>
            </a:lvl3pPr>
            <a:lvl4pPr marL="1477145" indent="-211021" eaLnBrk="0" hangingPunct="0">
              <a:defRPr sz="1800">
                <a:solidFill>
                  <a:schemeClr val="tx1"/>
                </a:solidFill>
                <a:latin typeface="Arial" charset="0"/>
                <a:cs typeface="Arial" charset="0"/>
              </a:defRPr>
            </a:lvl4pPr>
            <a:lvl5pPr marL="1899186" indent="-211021" eaLnBrk="0" hangingPunct="0">
              <a:defRPr sz="1800">
                <a:solidFill>
                  <a:schemeClr val="tx1"/>
                </a:solidFill>
                <a:latin typeface="Arial" charset="0"/>
                <a:cs typeface="Arial" charset="0"/>
              </a:defRPr>
            </a:lvl5pPr>
            <a:lvl6pPr marL="2321227" indent="-211021" eaLnBrk="0" fontAlgn="base" hangingPunct="0">
              <a:spcBef>
                <a:spcPct val="0"/>
              </a:spcBef>
              <a:spcAft>
                <a:spcPct val="0"/>
              </a:spcAft>
              <a:defRPr sz="1800">
                <a:solidFill>
                  <a:schemeClr val="tx1"/>
                </a:solidFill>
                <a:latin typeface="Arial" charset="0"/>
                <a:cs typeface="Arial" charset="0"/>
              </a:defRPr>
            </a:lvl6pPr>
            <a:lvl7pPr marL="2743269" indent="-211021" eaLnBrk="0" fontAlgn="base" hangingPunct="0">
              <a:spcBef>
                <a:spcPct val="0"/>
              </a:spcBef>
              <a:spcAft>
                <a:spcPct val="0"/>
              </a:spcAft>
              <a:defRPr sz="1800">
                <a:solidFill>
                  <a:schemeClr val="tx1"/>
                </a:solidFill>
                <a:latin typeface="Arial" charset="0"/>
                <a:cs typeface="Arial" charset="0"/>
              </a:defRPr>
            </a:lvl7pPr>
            <a:lvl8pPr marL="3165310" indent="-211021" eaLnBrk="0" fontAlgn="base" hangingPunct="0">
              <a:spcBef>
                <a:spcPct val="0"/>
              </a:spcBef>
              <a:spcAft>
                <a:spcPct val="0"/>
              </a:spcAft>
              <a:defRPr sz="1800">
                <a:solidFill>
                  <a:schemeClr val="tx1"/>
                </a:solidFill>
                <a:latin typeface="Arial" charset="0"/>
                <a:cs typeface="Arial" charset="0"/>
              </a:defRPr>
            </a:lvl8pPr>
            <a:lvl9pPr marL="3587351" indent="-211021" eaLnBrk="0" fontAlgn="base" hangingPunct="0">
              <a:spcBef>
                <a:spcPct val="0"/>
              </a:spcBef>
              <a:spcAft>
                <a:spcPct val="0"/>
              </a:spcAft>
              <a:defRPr sz="1800">
                <a:solidFill>
                  <a:schemeClr val="tx1"/>
                </a:solidFill>
                <a:latin typeface="Arial" charset="0"/>
                <a:cs typeface="Arial" charset="0"/>
              </a:defRPr>
            </a:lvl9pPr>
          </a:lstStyle>
          <a:p>
            <a:pPr eaLnBrk="1" hangingPunct="1"/>
            <a:fld id="{01C35F1B-0788-4A5F-81CB-CF573ABF1FC5}" type="slidenum">
              <a:rPr lang="pl-PL" altLang="pl-PL" sz="1100"/>
              <a:pPr eaLnBrk="1" hangingPunct="1"/>
              <a:t>33</a:t>
            </a:fld>
            <a:endParaRPr lang="pl-PL" altLang="pl-PL" sz="11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EE67D0B3-0CFC-4AF5-8355-01D33E2B2F0F}" type="datetime1">
              <a:rPr lang="pl-PL" smtClean="0"/>
              <a:t>10.04.2024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1039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8BC6A3B4-266F-40B9-A68C-7AEC9167B669}" type="datetime1">
              <a:rPr lang="pl-PL" smtClean="0"/>
              <a:t>10.04.2024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010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DE76E9CD-EA1E-4122-99DB-E2174E7E1583}" type="datetime1">
              <a:rPr lang="pl-PL" smtClean="0"/>
              <a:t>10.04.2024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06004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p>
            <a:r>
              <a:rPr lang="pl-PL"/>
              <a:t>Kliknij, aby edytować styl</a:t>
            </a:r>
          </a:p>
        </p:txBody>
      </p:sp>
      <p:sp>
        <p:nvSpPr>
          <p:cNvPr id="3" name="Symbol zastępczy tekstu 2"/>
          <p:cNvSpPr>
            <a:spLocks noGrp="1"/>
          </p:cNvSpPr>
          <p:nvPr>
            <p:ph type="body" sz="half" idx="1"/>
          </p:nvPr>
        </p:nvSpPr>
        <p:spPr>
          <a:xfrm>
            <a:off x="457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4"/>
          <p:cNvSpPr>
            <a:spLocks noGrp="1" noChangeArrowheads="1"/>
          </p:cNvSpPr>
          <p:nvPr>
            <p:ph type="dt" sz="half" idx="10"/>
          </p:nvPr>
        </p:nvSpPr>
        <p:spPr>
          <a:ln/>
        </p:spPr>
        <p:txBody>
          <a:bodyPr/>
          <a:lstStyle>
            <a:lvl1pPr>
              <a:defRPr/>
            </a:lvl1pPr>
          </a:lstStyle>
          <a:p>
            <a:pPr>
              <a:defRPr/>
            </a:pPr>
            <a:fld id="{C4BD5DAC-7E6E-4C98-AF6F-A67E36D98C34}" type="datetime1">
              <a:rPr lang="pl-PL" smtClean="0"/>
              <a:t>10.04.2024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F14068-4575-4FE4-BAA3-C83964528BD8}" type="slidenum">
              <a:rPr lang="en-US"/>
              <a:pPr>
                <a:defRPr/>
              </a:pPr>
              <a:t>‹#›</a:t>
            </a:fld>
            <a:endParaRPr lang="en-US"/>
          </a:p>
        </p:txBody>
      </p:sp>
    </p:spTree>
    <p:extLst>
      <p:ext uri="{BB962C8B-B14F-4D97-AF65-F5344CB8AC3E}">
        <p14:creationId xmlns:p14="http://schemas.microsoft.com/office/powerpoint/2010/main" val="174685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ytuł i tabela">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p>
            <a:r>
              <a:rPr lang="pl-PL"/>
              <a:t>Kliknij, aby edytować styl</a:t>
            </a:r>
          </a:p>
        </p:txBody>
      </p:sp>
      <p:sp>
        <p:nvSpPr>
          <p:cNvPr id="3" name="Symbol zastępczy tabeli 2"/>
          <p:cNvSpPr>
            <a:spLocks noGrp="1"/>
          </p:cNvSpPr>
          <p:nvPr>
            <p:ph type="tbl" idx="1"/>
          </p:nvPr>
        </p:nvSpPr>
        <p:spPr>
          <a:xfrm>
            <a:off x="457200" y="1600200"/>
            <a:ext cx="8229600" cy="4525963"/>
          </a:xfrm>
        </p:spPr>
        <p:txBody>
          <a:bodyPr/>
          <a:lstStyle/>
          <a:p>
            <a:pPr lvl="0"/>
            <a:endParaRPr lang="pl-PL" noProof="0"/>
          </a:p>
        </p:txBody>
      </p:sp>
      <p:sp>
        <p:nvSpPr>
          <p:cNvPr id="4" name="Rectangle 4"/>
          <p:cNvSpPr>
            <a:spLocks noGrp="1" noChangeArrowheads="1"/>
          </p:cNvSpPr>
          <p:nvPr>
            <p:ph type="dt" sz="half" idx="10"/>
          </p:nvPr>
        </p:nvSpPr>
        <p:spPr>
          <a:ln/>
        </p:spPr>
        <p:txBody>
          <a:bodyPr/>
          <a:lstStyle>
            <a:lvl1pPr>
              <a:defRPr/>
            </a:lvl1pPr>
          </a:lstStyle>
          <a:p>
            <a:pPr>
              <a:defRPr/>
            </a:pPr>
            <a:fld id="{5C446015-55A3-4E84-97A9-F99086C87E0A}" type="datetime1">
              <a:rPr lang="pl-PL" smtClean="0"/>
              <a:t>10.04.2024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9F50E2-A620-4C02-9E8D-2C9417612AC3}" type="slidenum">
              <a:rPr lang="en-US"/>
              <a:pPr>
                <a:defRPr/>
              </a:pPr>
              <a:t>‹#›</a:t>
            </a:fld>
            <a:endParaRPr lang="en-US"/>
          </a:p>
        </p:txBody>
      </p:sp>
    </p:spTree>
    <p:extLst>
      <p:ext uri="{BB962C8B-B14F-4D97-AF65-F5344CB8AC3E}">
        <p14:creationId xmlns:p14="http://schemas.microsoft.com/office/powerpoint/2010/main" val="145408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C870428C-6827-46ED-B414-B9DC77A2E487}" type="datetime1">
              <a:rPr lang="pl-PL" smtClean="0"/>
              <a:t>10.04.2024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5529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A385F50C-3061-42B2-88D6-9ABB23089F03}" type="datetime1">
              <a:rPr lang="pl-PL" smtClean="0"/>
              <a:t>10.04.2024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89155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87D8EE8C-59D5-4711-B37A-5D5D2E67889C}" type="datetime1">
              <a:rPr lang="pl-PL" smtClean="0"/>
              <a:t>10.04.2024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33316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68CC5C8B-E538-4A52-8D85-A6C5E7FBDAF5}" type="datetime1">
              <a:rPr lang="pl-PL" smtClean="0"/>
              <a:t>10.04.2024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47623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A37F99A7-4880-4776-B71F-7DBDC749C69A}" type="datetime1">
              <a:rPr lang="pl-PL" smtClean="0"/>
              <a:t>10.04.2024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46433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B0037C9-6EF9-4D19-9528-485622917653}" type="datetime1">
              <a:rPr lang="pl-PL" smtClean="0"/>
              <a:t>10.04.2024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16006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8AFAC4F0-6533-4C21-9534-868737027042}" type="datetime1">
              <a:rPr lang="pl-PL" smtClean="0"/>
              <a:t>10.04.2024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68949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07A236C6-ED28-48A3-86B1-84EB4F095BD8}" type="datetime1">
              <a:rPr lang="pl-PL" smtClean="0"/>
              <a:t>10.04.2024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120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42576-8744-4D72-9DDE-C13652D7EE67}" type="datetime1">
              <a:rPr lang="pl-PL" smtClean="0"/>
              <a:t>10.04.2024</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D4248-F14B-480A-B11E-3E62FE18A6A2}" type="slidenum">
              <a:rPr lang="pl-PL" smtClean="0"/>
              <a:t>‹#›</a:t>
            </a:fld>
            <a:endParaRPr lang="pl-PL"/>
          </a:p>
        </p:txBody>
      </p:sp>
    </p:spTree>
    <p:extLst>
      <p:ext uri="{BB962C8B-B14F-4D97-AF65-F5344CB8AC3E}">
        <p14:creationId xmlns:p14="http://schemas.microsoft.com/office/powerpoint/2010/main" val="191181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pl-PL" altLang="pl-PL"/>
              <a:t>Urządzenia Lokalnych Sieci Komputerowych</a:t>
            </a:r>
          </a:p>
        </p:txBody>
      </p:sp>
      <p:sp>
        <p:nvSpPr>
          <p:cNvPr id="2051" name="Rectangle 3"/>
          <p:cNvSpPr>
            <a:spLocks noGrp="1" noChangeArrowheads="1"/>
          </p:cNvSpPr>
          <p:nvPr>
            <p:ph type="subTitle" idx="1"/>
          </p:nvPr>
        </p:nvSpPr>
        <p:spPr/>
        <p:txBody>
          <a:bodyPr/>
          <a:lstStyle/>
          <a:p>
            <a:pPr eaLnBrk="1" hangingPunct="1"/>
            <a:endParaRPr lang="en-US" altLang="pl-PL"/>
          </a:p>
        </p:txBody>
      </p:sp>
      <p:sp>
        <p:nvSpPr>
          <p:cNvPr id="2" name="Symbol zastępczy numeru slajdu 1"/>
          <p:cNvSpPr>
            <a:spLocks noGrp="1"/>
          </p:cNvSpPr>
          <p:nvPr>
            <p:ph type="sldNum" sz="quarter" idx="12"/>
          </p:nvPr>
        </p:nvSpPr>
        <p:spPr/>
        <p:txBody>
          <a:bodyPr/>
          <a:lstStyle/>
          <a:p>
            <a:fld id="{0ADD4248-F14B-480A-B11E-3E62FE18A6A2}" type="slidenum">
              <a:rPr lang="pl-PL" smtClean="0"/>
              <a:t>1</a:t>
            </a:fld>
            <a:endParaRPr lang="pl-PL"/>
          </a:p>
        </p:txBody>
      </p:sp>
    </p:spTree>
    <p:extLst>
      <p:ext uri="{BB962C8B-B14F-4D97-AF65-F5344CB8AC3E}">
        <p14:creationId xmlns:p14="http://schemas.microsoft.com/office/powerpoint/2010/main" val="254633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l-PL" altLang="pl-PL"/>
              <a:t>Karta sieciowa</a:t>
            </a:r>
          </a:p>
        </p:txBody>
      </p:sp>
      <p:sp>
        <p:nvSpPr>
          <p:cNvPr id="11267" name="Rectangle 3"/>
          <p:cNvSpPr>
            <a:spLocks noGrp="1" noChangeArrowheads="1"/>
          </p:cNvSpPr>
          <p:nvPr>
            <p:ph type="body" idx="1"/>
          </p:nvPr>
        </p:nvSpPr>
        <p:spPr/>
        <p:txBody>
          <a:bodyPr/>
          <a:lstStyle/>
          <a:p>
            <a:pPr eaLnBrk="1" hangingPunct="1"/>
            <a:endParaRPr lang="en-US" altLang="pl-PL" dirty="0"/>
          </a:p>
        </p:txBody>
      </p:sp>
      <p:pic>
        <p:nvPicPr>
          <p:cNvPr id="11268" name="Picture 4" descr="68571-insert-wired-card-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54425"/>
            <a:ext cx="3959225"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ethernet-pci-1-gigabit-10-1000-lan-adapter-network-card-31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85875"/>
            <a:ext cx="3598862"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descr="Dynex_DX-E201_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1341438"/>
            <a:ext cx="32670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2" name="Picture 2" descr="Karta sieciowa Ethernet 10/100 na USB Edima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077071"/>
            <a:ext cx="3744416" cy="2665041"/>
          </a:xfrm>
          <a:prstGeom prst="rect">
            <a:avLst/>
          </a:prstGeom>
          <a:noFill/>
          <a:extLst>
            <a:ext uri="{909E8E84-426E-40DD-AFC4-6F175D3DCCD1}">
              <a14:hiddenFill xmlns:a14="http://schemas.microsoft.com/office/drawing/2010/main">
                <a:solidFill>
                  <a:srgbClr val="FFFFFF"/>
                </a:solidFill>
              </a14:hiddenFill>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10</a:t>
            </a:fld>
            <a:endParaRPr lang="pl-PL"/>
          </a:p>
        </p:txBody>
      </p:sp>
    </p:spTree>
    <p:extLst>
      <p:ext uri="{BB962C8B-B14F-4D97-AF65-F5344CB8AC3E}">
        <p14:creationId xmlns:p14="http://schemas.microsoft.com/office/powerpoint/2010/main" val="405075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l-PL" altLang="pl-PL"/>
              <a:t>Komunikacja z kartą sieciową</a:t>
            </a:r>
          </a:p>
        </p:txBody>
      </p:sp>
      <p:sp>
        <p:nvSpPr>
          <p:cNvPr id="12291" name="Rectangle 3"/>
          <p:cNvSpPr>
            <a:spLocks noGrp="1" noChangeArrowheads="1"/>
          </p:cNvSpPr>
          <p:nvPr>
            <p:ph type="body" idx="1"/>
          </p:nvPr>
        </p:nvSpPr>
        <p:spPr/>
        <p:txBody>
          <a:bodyPr/>
          <a:lstStyle/>
          <a:p>
            <a:pPr eaLnBrk="1" hangingPunct="1"/>
            <a:r>
              <a:rPr lang="pl-PL" altLang="pl-PL" sz="2400" b="1" dirty="0"/>
              <a:t>Przerwanie</a:t>
            </a:r>
            <a:r>
              <a:rPr lang="pl-PL" altLang="pl-PL" sz="2400" dirty="0"/>
              <a:t> (ang. </a:t>
            </a:r>
            <a:r>
              <a:rPr lang="pl-PL" altLang="pl-PL" sz="2400" i="1" dirty="0" err="1"/>
              <a:t>Interrupt</a:t>
            </a:r>
            <a:r>
              <a:rPr lang="pl-PL" altLang="pl-PL" sz="2400" dirty="0"/>
              <a:t>) – karta sieciowa komunikuje się z procesorem zgłaszając przerwanie</a:t>
            </a:r>
          </a:p>
          <a:p>
            <a:pPr eaLnBrk="1" hangingPunct="1"/>
            <a:r>
              <a:rPr lang="pl-PL" altLang="pl-PL" sz="2400" b="1" dirty="0"/>
              <a:t>DMA</a:t>
            </a:r>
            <a:r>
              <a:rPr lang="pl-PL" altLang="pl-PL" sz="2400" dirty="0"/>
              <a:t> (ang. </a:t>
            </a:r>
            <a:r>
              <a:rPr lang="pl-PL" altLang="pl-PL" sz="2400" i="1" dirty="0"/>
              <a:t>Direct Memory Access</a:t>
            </a:r>
            <a:r>
              <a:rPr lang="pl-PL" altLang="pl-PL" sz="2400" dirty="0"/>
              <a:t>) – sterownik DMA przejmuje kontrolę na magistralą systemową</a:t>
            </a:r>
          </a:p>
          <a:p>
            <a:pPr eaLnBrk="1" hangingPunct="1"/>
            <a:r>
              <a:rPr lang="pl-PL" altLang="pl-PL" sz="2400" b="1" dirty="0"/>
              <a:t>Adresy portów I/O</a:t>
            </a:r>
            <a:r>
              <a:rPr lang="pl-PL" altLang="pl-PL" sz="2400" dirty="0"/>
              <a:t> (ang. </a:t>
            </a:r>
            <a:r>
              <a:rPr lang="pl-PL" altLang="pl-PL" sz="2400" i="1" dirty="0"/>
              <a:t>Input/</a:t>
            </a:r>
            <a:r>
              <a:rPr lang="pl-PL" altLang="pl-PL" sz="2400" i="1" dirty="0" err="1"/>
              <a:t>Output</a:t>
            </a:r>
            <a:r>
              <a:rPr lang="pl-PL" altLang="pl-PL" sz="2400" dirty="0"/>
              <a:t>) – procesor komunikuje się poprzez adres portu karty</a:t>
            </a:r>
          </a:p>
          <a:p>
            <a:pPr eaLnBrk="1" hangingPunct="1"/>
            <a:r>
              <a:rPr lang="pl-PL" altLang="pl-PL" sz="2400" b="1" dirty="0"/>
              <a:t>Odpytywanie</a:t>
            </a:r>
            <a:r>
              <a:rPr lang="pl-PL" altLang="pl-PL" sz="2400" dirty="0"/>
              <a:t> (ang. </a:t>
            </a:r>
            <a:r>
              <a:rPr lang="pl-PL" altLang="pl-PL" sz="2400" i="1" dirty="0" err="1"/>
              <a:t>polling</a:t>
            </a:r>
            <a:r>
              <a:rPr lang="pl-PL" altLang="pl-PL" sz="2400" dirty="0"/>
              <a:t>)  - procesor co jakiś czas wykonuje rozkaz odczytu odpowiedniego rejestru sterownika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a:t>
            </a:fld>
            <a:endParaRPr lang="pl-PL"/>
          </a:p>
        </p:txBody>
      </p:sp>
    </p:spTree>
    <p:extLst>
      <p:ext uri="{BB962C8B-B14F-4D97-AF65-F5344CB8AC3E}">
        <p14:creationId xmlns:p14="http://schemas.microsoft.com/office/powerpoint/2010/main" val="177387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b="1" dirty="0">
                <a:solidFill>
                  <a:schemeClr val="tx2"/>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12</a:t>
            </a:fld>
            <a:endParaRPr lang="pl-PL"/>
          </a:p>
        </p:txBody>
      </p:sp>
    </p:spTree>
    <p:extLst>
      <p:ext uri="{BB962C8B-B14F-4D97-AF65-F5344CB8AC3E}">
        <p14:creationId xmlns:p14="http://schemas.microsoft.com/office/powerpoint/2010/main" val="96162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pl-PL" altLang="pl-PL"/>
              <a:t>Regeneratory i Koncentratory</a:t>
            </a:r>
          </a:p>
        </p:txBody>
      </p:sp>
      <p:sp>
        <p:nvSpPr>
          <p:cNvPr id="14339" name="Rectangle 3"/>
          <p:cNvSpPr>
            <a:spLocks noGrp="1" noChangeArrowheads="1"/>
          </p:cNvSpPr>
          <p:nvPr>
            <p:ph type="body" idx="1"/>
          </p:nvPr>
        </p:nvSpPr>
        <p:spPr/>
        <p:txBody>
          <a:bodyPr/>
          <a:lstStyle/>
          <a:p>
            <a:pPr eaLnBrk="1" hangingPunct="1"/>
            <a:endParaRPr lang="en-US" altLang="pl-PL"/>
          </a:p>
        </p:txBody>
      </p:sp>
      <p:pic>
        <p:nvPicPr>
          <p:cNvPr id="14340" name="Picture 2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2170113"/>
            <a:ext cx="7197725" cy="34909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13</a:t>
            </a:fld>
            <a:endParaRPr lang="pl-PL"/>
          </a:p>
        </p:txBody>
      </p:sp>
    </p:spTree>
    <p:extLst>
      <p:ext uri="{BB962C8B-B14F-4D97-AF65-F5344CB8AC3E}">
        <p14:creationId xmlns:p14="http://schemas.microsoft.com/office/powerpoint/2010/main" val="235229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pl-PL" altLang="pl-PL" dirty="0"/>
              <a:t>Regenerator i Koncentrator (1)</a:t>
            </a:r>
          </a:p>
        </p:txBody>
      </p:sp>
      <p:sp>
        <p:nvSpPr>
          <p:cNvPr id="83971" name="Rectangle 3"/>
          <p:cNvSpPr>
            <a:spLocks noGrp="1" noChangeArrowheads="1"/>
          </p:cNvSpPr>
          <p:nvPr>
            <p:ph type="body" idx="1"/>
          </p:nvPr>
        </p:nvSpPr>
        <p:spPr>
          <a:xfrm>
            <a:off x="457200" y="1600200"/>
            <a:ext cx="8229600" cy="4997450"/>
          </a:xfrm>
        </p:spPr>
        <p:txBody>
          <a:bodyPr/>
          <a:lstStyle/>
          <a:p>
            <a:pPr eaLnBrk="1" hangingPunct="1"/>
            <a:r>
              <a:rPr lang="pl-PL" altLang="pl-PL" sz="2400" b="1" dirty="0"/>
              <a:t>Regenerator</a:t>
            </a:r>
            <a:r>
              <a:rPr lang="pl-PL" altLang="pl-PL" sz="2400" dirty="0"/>
              <a:t> (ang. </a:t>
            </a:r>
            <a:r>
              <a:rPr lang="pl-PL" altLang="pl-PL" sz="2400" i="1" dirty="0" err="1"/>
              <a:t>repeater</a:t>
            </a:r>
            <a:r>
              <a:rPr lang="pl-PL" altLang="pl-PL" sz="2400" dirty="0"/>
              <a:t>) jest prostym </a:t>
            </a:r>
            <a:r>
              <a:rPr lang="pl-PL" altLang="pl-PL" sz="2400" b="1" dirty="0"/>
              <a:t>dwuportowym</a:t>
            </a:r>
            <a:r>
              <a:rPr lang="pl-PL" altLang="pl-PL" sz="2400" dirty="0"/>
              <a:t> urządzeniem działającym w warstwie fizycznej i pozwalającym na łączenia sieci o jednakowych standardach MAC tych samych typach mediów i identycznych szybkościach transmisji</a:t>
            </a:r>
          </a:p>
          <a:p>
            <a:pPr eaLnBrk="1" hangingPunct="1"/>
            <a:r>
              <a:rPr lang="pl-PL" altLang="pl-PL" sz="2400" b="1" dirty="0"/>
              <a:t>Koncentrator</a:t>
            </a:r>
            <a:r>
              <a:rPr lang="pl-PL" altLang="pl-PL" sz="2400" dirty="0"/>
              <a:t> (ang. </a:t>
            </a:r>
            <a:r>
              <a:rPr lang="pl-PL" altLang="pl-PL" sz="2400" i="1" dirty="0"/>
              <a:t>hub</a:t>
            </a:r>
            <a:r>
              <a:rPr lang="pl-PL" altLang="pl-PL" sz="2400" dirty="0"/>
              <a:t>) można traktować jako </a:t>
            </a:r>
            <a:r>
              <a:rPr lang="pl-PL" altLang="pl-PL" sz="2400" b="1" dirty="0"/>
              <a:t>wieloportowy</a:t>
            </a:r>
            <a:r>
              <a:rPr lang="pl-PL" altLang="pl-PL" sz="2400" dirty="0"/>
              <a:t> regenerator, koncentrator łączy urządzenia sieciowe, przy czym połączenie to jest realizowane na poziomie warstwy fizycznej</a:t>
            </a:r>
          </a:p>
          <a:p>
            <a:pPr eaLnBrk="1" hangingPunct="1"/>
            <a:r>
              <a:rPr lang="pl-PL" altLang="pl-PL" sz="2400" dirty="0"/>
              <a:t>Zastosowanie koncentratorów </a:t>
            </a:r>
            <a:r>
              <a:rPr lang="pl-PL" altLang="pl-PL" sz="2400" b="1" dirty="0"/>
              <a:t>ogranicza</a:t>
            </a:r>
            <a:r>
              <a:rPr lang="pl-PL" altLang="pl-PL" sz="2400" dirty="0"/>
              <a:t> konieczność </a:t>
            </a:r>
            <a:r>
              <a:rPr lang="pl-PL" altLang="pl-PL" sz="2400" b="1" dirty="0"/>
              <a:t>rozprowadzania kabli</a:t>
            </a:r>
            <a:r>
              <a:rPr lang="pl-PL" altLang="pl-PL" sz="2400" dirty="0"/>
              <a:t> sieciowych po całym budynku i umożliwia stosowanie topologii gwiazdy lub drzewa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14</a:t>
            </a:fld>
            <a:endParaRPr lang="pl-PL"/>
          </a:p>
        </p:txBody>
      </p:sp>
    </p:spTree>
    <p:extLst>
      <p:ext uri="{BB962C8B-B14F-4D97-AF65-F5344CB8AC3E}">
        <p14:creationId xmlns:p14="http://schemas.microsoft.com/office/powerpoint/2010/main" val="533958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fade">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fade">
                                      <p:cBhvr>
                                        <p:cTn id="17"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pl-PL" altLang="pl-PL" dirty="0"/>
              <a:t>Regenerator i Koncentrator (2)</a:t>
            </a:r>
          </a:p>
        </p:txBody>
      </p:sp>
      <p:sp>
        <p:nvSpPr>
          <p:cNvPr id="87043" name="Rectangle 3"/>
          <p:cNvSpPr>
            <a:spLocks noGrp="1" noChangeArrowheads="1"/>
          </p:cNvSpPr>
          <p:nvPr>
            <p:ph type="body" idx="1"/>
          </p:nvPr>
        </p:nvSpPr>
        <p:spPr>
          <a:xfrm>
            <a:off x="457200" y="1600200"/>
            <a:ext cx="8229600" cy="5068888"/>
          </a:xfrm>
        </p:spPr>
        <p:txBody>
          <a:bodyPr/>
          <a:lstStyle/>
          <a:p>
            <a:pPr eaLnBrk="1" hangingPunct="1">
              <a:buFontTx/>
              <a:buNone/>
            </a:pPr>
            <a:r>
              <a:rPr lang="pl-PL" altLang="pl-PL" sz="2400" dirty="0"/>
              <a:t>Koncentrator/regenerator </a:t>
            </a:r>
            <a:r>
              <a:rPr lang="pl-PL" altLang="pl-PL" sz="2400" b="1" dirty="0"/>
              <a:t>nie interpretuje</a:t>
            </a:r>
            <a:r>
              <a:rPr lang="pl-PL" altLang="pl-PL" sz="2400" dirty="0"/>
              <a:t> </a:t>
            </a:r>
            <a:r>
              <a:rPr lang="pl-PL" altLang="pl-PL" sz="2400" b="1" dirty="0"/>
              <a:t>znaczenia</a:t>
            </a:r>
            <a:r>
              <a:rPr lang="pl-PL" altLang="pl-PL" sz="2400" dirty="0"/>
              <a:t> retransmitowanych sygnałów, dokonuje jedynie </a:t>
            </a:r>
            <a:r>
              <a:rPr lang="pl-PL" altLang="pl-PL" sz="2400" b="1" dirty="0"/>
              <a:t>regeneracji</a:t>
            </a:r>
            <a:r>
              <a:rPr lang="pl-PL" altLang="pl-PL" sz="2400" dirty="0"/>
              <a:t> odbieranych sygnałów przywracając im początkowy przebieg. </a:t>
            </a:r>
          </a:p>
          <a:p>
            <a:pPr eaLnBrk="1" hangingPunct="1">
              <a:buFontTx/>
              <a:buNone/>
            </a:pPr>
            <a:r>
              <a:rPr lang="pl-PL" altLang="pl-PL" sz="2400" dirty="0"/>
              <a:t>Koncentrator/regenerator działa w następujący sposób: </a:t>
            </a:r>
          </a:p>
          <a:p>
            <a:pPr eaLnBrk="1" hangingPunct="1"/>
            <a:r>
              <a:rPr lang="pl-PL" altLang="pl-PL" sz="2400" dirty="0"/>
              <a:t>Z jednego portu otrzymywany jest sygnał i warstwa fizyczna tego portu przetwarza nadchodzący sygnał do postaci cyfrowej (ciągu bitów)</a:t>
            </a:r>
          </a:p>
          <a:p>
            <a:pPr eaLnBrk="1" hangingPunct="1"/>
            <a:r>
              <a:rPr lang="pl-PL" altLang="pl-PL" sz="2400" dirty="0"/>
              <a:t>Sygnał w postaci cyfrowej wysyłany jest do wszystkich pozostałych portów, gdzie ich warstwy fizyczne konwertują go z powrotem na odpowiednio zakodowany sygnał</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15</a:t>
            </a:fld>
            <a:endParaRPr lang="pl-PL"/>
          </a:p>
        </p:txBody>
      </p:sp>
    </p:spTree>
    <p:extLst>
      <p:ext uri="{BB962C8B-B14F-4D97-AF65-F5344CB8AC3E}">
        <p14:creationId xmlns:p14="http://schemas.microsoft.com/office/powerpoint/2010/main" val="1296589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fade">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fade">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fade">
                                      <p:cBhvr>
                                        <p:cTn id="22" dur="500"/>
                                        <p:tgtEl>
                                          <p:spTgt spid="8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pl-PL" altLang="pl-PL" sz="4000"/>
              <a:t>Działanie koncentratora – przykład </a:t>
            </a:r>
          </a:p>
        </p:txBody>
      </p:sp>
      <p:sp>
        <p:nvSpPr>
          <p:cNvPr id="43011" name="Rectangle 3"/>
          <p:cNvSpPr>
            <a:spLocks noGrp="1" noChangeArrowheads="1"/>
          </p:cNvSpPr>
          <p:nvPr>
            <p:ph type="body" idx="1"/>
          </p:nvPr>
        </p:nvSpPr>
        <p:spPr>
          <a:xfrm>
            <a:off x="457200" y="1887538"/>
            <a:ext cx="2601913" cy="533400"/>
          </a:xfrm>
        </p:spPr>
        <p:txBody>
          <a:bodyPr/>
          <a:lstStyle/>
          <a:p>
            <a:pPr eaLnBrk="1" hangingPunct="1">
              <a:lnSpc>
                <a:spcPct val="90000"/>
              </a:lnSpc>
            </a:pPr>
            <a:r>
              <a:rPr lang="pl-PL" altLang="pl-PL" sz="2400"/>
              <a:t>Kolizja</a:t>
            </a:r>
          </a:p>
        </p:txBody>
      </p:sp>
      <p:sp>
        <p:nvSpPr>
          <p:cNvPr id="43012" name="Rectangle 4"/>
          <p:cNvSpPr>
            <a:spLocks noChangeAspect="1" noChangeArrowheads="1"/>
          </p:cNvSpPr>
          <p:nvPr/>
        </p:nvSpPr>
        <p:spPr bwMode="auto">
          <a:xfrm>
            <a:off x="3851275" y="3549650"/>
            <a:ext cx="1439863" cy="1439863"/>
          </a:xfrm>
          <a:prstGeom prst="rect">
            <a:avLst/>
          </a:prstGeom>
          <a:solidFill>
            <a:schemeClr val="tx2"/>
          </a:solidFill>
          <a:ln w="9525">
            <a:solidFill>
              <a:schemeClr val="accent1"/>
            </a:solidFill>
            <a:miter lim="800000"/>
            <a:headEnd/>
            <a:tailEnd/>
          </a:ln>
          <a:effectLs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sz="2800">
              <a:solidFill>
                <a:schemeClr val="bg2"/>
              </a:solidFill>
              <a:latin typeface="+mn-lt"/>
            </a:endParaRPr>
          </a:p>
        </p:txBody>
      </p:sp>
      <p:sp>
        <p:nvSpPr>
          <p:cNvPr id="43013" name="Line 5"/>
          <p:cNvSpPr>
            <a:spLocks noChangeShapeType="1"/>
          </p:cNvSpPr>
          <p:nvPr/>
        </p:nvSpPr>
        <p:spPr bwMode="auto">
          <a:xfrm>
            <a:off x="4211638"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14" name="Line 6"/>
          <p:cNvSpPr>
            <a:spLocks noChangeShapeType="1"/>
          </p:cNvSpPr>
          <p:nvPr/>
        </p:nvSpPr>
        <p:spPr bwMode="auto">
          <a:xfrm>
            <a:off x="4932363"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15" name="Line 7"/>
          <p:cNvSpPr>
            <a:spLocks noChangeShapeType="1"/>
          </p:cNvSpPr>
          <p:nvPr/>
        </p:nvSpPr>
        <p:spPr bwMode="auto">
          <a:xfrm>
            <a:off x="4211638"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16" name="Line 8"/>
          <p:cNvSpPr>
            <a:spLocks noChangeShapeType="1"/>
          </p:cNvSpPr>
          <p:nvPr/>
        </p:nvSpPr>
        <p:spPr bwMode="auto">
          <a:xfrm>
            <a:off x="4932363"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17" name="Rectangle 9"/>
          <p:cNvSpPr>
            <a:spLocks noChangeArrowheads="1"/>
          </p:cNvSpPr>
          <p:nvPr/>
        </p:nvSpPr>
        <p:spPr bwMode="auto">
          <a:xfrm>
            <a:off x="485933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18" name="Rectangle 10"/>
          <p:cNvSpPr>
            <a:spLocks noChangeArrowheads="1"/>
          </p:cNvSpPr>
          <p:nvPr/>
        </p:nvSpPr>
        <p:spPr bwMode="auto">
          <a:xfrm>
            <a:off x="410368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19" name="Rectangle 11"/>
          <p:cNvSpPr>
            <a:spLocks noChangeArrowheads="1"/>
          </p:cNvSpPr>
          <p:nvPr/>
        </p:nvSpPr>
        <p:spPr bwMode="auto">
          <a:xfrm>
            <a:off x="410368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0" name="Rectangle 12"/>
          <p:cNvSpPr>
            <a:spLocks noChangeArrowheads="1"/>
          </p:cNvSpPr>
          <p:nvPr/>
        </p:nvSpPr>
        <p:spPr bwMode="auto">
          <a:xfrm>
            <a:off x="485933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1" name="Line 13"/>
          <p:cNvSpPr>
            <a:spLocks noChangeShapeType="1"/>
          </p:cNvSpPr>
          <p:nvPr/>
        </p:nvSpPr>
        <p:spPr bwMode="auto">
          <a:xfrm flipH="1">
            <a:off x="2700338"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22" name="Line 14"/>
          <p:cNvSpPr>
            <a:spLocks noChangeShapeType="1"/>
          </p:cNvSpPr>
          <p:nvPr/>
        </p:nvSpPr>
        <p:spPr bwMode="auto">
          <a:xfrm flipH="1">
            <a:off x="2700338"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23" name="Line 15"/>
          <p:cNvSpPr>
            <a:spLocks noChangeShapeType="1"/>
          </p:cNvSpPr>
          <p:nvPr/>
        </p:nvSpPr>
        <p:spPr bwMode="auto">
          <a:xfrm flipH="1">
            <a:off x="5364163"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24" name="Line 16"/>
          <p:cNvSpPr>
            <a:spLocks noChangeShapeType="1"/>
          </p:cNvSpPr>
          <p:nvPr/>
        </p:nvSpPr>
        <p:spPr bwMode="auto">
          <a:xfrm flipH="1">
            <a:off x="5364163"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3025" name="Rectangle 17"/>
          <p:cNvSpPr>
            <a:spLocks noChangeArrowheads="1"/>
          </p:cNvSpPr>
          <p:nvPr/>
        </p:nvSpPr>
        <p:spPr bwMode="auto">
          <a:xfrm>
            <a:off x="3744913" y="455771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6" name="Rectangle 18"/>
          <p:cNvSpPr>
            <a:spLocks noChangeArrowheads="1"/>
          </p:cNvSpPr>
          <p:nvPr/>
        </p:nvSpPr>
        <p:spPr bwMode="auto">
          <a:xfrm>
            <a:off x="3744913" y="380206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7" name="Rectangle 19"/>
          <p:cNvSpPr>
            <a:spLocks noChangeArrowheads="1"/>
          </p:cNvSpPr>
          <p:nvPr/>
        </p:nvSpPr>
        <p:spPr bwMode="auto">
          <a:xfrm>
            <a:off x="5219700" y="455771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8" name="Rectangle 20"/>
          <p:cNvSpPr>
            <a:spLocks noChangeArrowheads="1"/>
          </p:cNvSpPr>
          <p:nvPr/>
        </p:nvSpPr>
        <p:spPr bwMode="auto">
          <a:xfrm>
            <a:off x="5219700" y="380206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3029" name="computr3"/>
          <p:cNvSpPr>
            <a:spLocks noChangeAspect="1" noEditPoints="1" noChangeArrowheads="1"/>
          </p:cNvSpPr>
          <p:nvPr/>
        </p:nvSpPr>
        <p:spPr bwMode="auto">
          <a:xfrm>
            <a:off x="2016125" y="44846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9CCFF"/>
          </a:solidFill>
          <a:ln w="9525">
            <a:solidFill>
              <a:srgbClr val="000000"/>
            </a:solidFill>
            <a:miter lim="800000"/>
            <a:headEnd/>
            <a:tailEnd/>
          </a:ln>
        </p:spPr>
        <p:txBody>
          <a:bodyPr/>
          <a:lstStyle/>
          <a:p>
            <a:endParaRPr lang="pl-PL"/>
          </a:p>
        </p:txBody>
      </p:sp>
      <p:sp>
        <p:nvSpPr>
          <p:cNvPr id="43030" name="computr3"/>
          <p:cNvSpPr>
            <a:spLocks noChangeAspect="1" noEditPoints="1" noChangeArrowheads="1"/>
          </p:cNvSpPr>
          <p:nvPr/>
        </p:nvSpPr>
        <p:spPr bwMode="auto">
          <a:xfrm>
            <a:off x="2016125" y="33797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99CC"/>
          </a:solidFill>
          <a:ln w="9525">
            <a:solidFill>
              <a:srgbClr val="000000"/>
            </a:solidFill>
            <a:miter lim="800000"/>
            <a:headEnd/>
            <a:tailEnd/>
          </a:ln>
        </p:spPr>
        <p:txBody>
          <a:bodyPr/>
          <a:lstStyle/>
          <a:p>
            <a:endParaRPr lang="pl-PL"/>
          </a:p>
        </p:txBody>
      </p:sp>
      <p:sp>
        <p:nvSpPr>
          <p:cNvPr id="43031" name="computr3"/>
          <p:cNvSpPr>
            <a:spLocks noChangeAspect="1" noEditPoints="1" noChangeArrowheads="1"/>
          </p:cNvSpPr>
          <p:nvPr/>
        </p:nvSpPr>
        <p:spPr bwMode="auto">
          <a:xfrm>
            <a:off x="6408738" y="44846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CC99"/>
          </a:solidFill>
          <a:ln w="9525">
            <a:solidFill>
              <a:srgbClr val="000000"/>
            </a:solidFill>
            <a:miter lim="800000"/>
            <a:headEnd/>
            <a:tailEnd/>
          </a:ln>
        </p:spPr>
        <p:txBody>
          <a:bodyPr/>
          <a:lstStyle/>
          <a:p>
            <a:endParaRPr lang="pl-PL"/>
          </a:p>
        </p:txBody>
      </p:sp>
      <p:sp>
        <p:nvSpPr>
          <p:cNvPr id="43032" name="computr3"/>
          <p:cNvSpPr>
            <a:spLocks noChangeAspect="1" noEditPoints="1" noChangeArrowheads="1"/>
          </p:cNvSpPr>
          <p:nvPr/>
        </p:nvSpPr>
        <p:spPr bwMode="auto">
          <a:xfrm>
            <a:off x="6408738" y="33797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6600"/>
          </a:solidFill>
          <a:ln w="9525">
            <a:solidFill>
              <a:schemeClr val="tx1"/>
            </a:solidFill>
            <a:miter lim="800000"/>
            <a:headEnd/>
            <a:tailEnd/>
          </a:ln>
        </p:spPr>
        <p:txBody>
          <a:bodyPr/>
          <a:lstStyle/>
          <a:p>
            <a:endParaRPr lang="pl-PL"/>
          </a:p>
        </p:txBody>
      </p:sp>
      <p:sp>
        <p:nvSpPr>
          <p:cNvPr id="43033" name="computr3"/>
          <p:cNvSpPr>
            <a:spLocks noChangeAspect="1" noEditPoints="1" noChangeArrowheads="1"/>
          </p:cNvSpPr>
          <p:nvPr/>
        </p:nvSpPr>
        <p:spPr bwMode="auto">
          <a:xfrm>
            <a:off x="3492500" y="592455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p:spPr>
        <p:txBody>
          <a:bodyPr/>
          <a:lstStyle/>
          <a:p>
            <a:endParaRPr lang="pl-PL"/>
          </a:p>
        </p:txBody>
      </p:sp>
      <p:sp>
        <p:nvSpPr>
          <p:cNvPr id="43034" name="computr3"/>
          <p:cNvSpPr>
            <a:spLocks noChangeAspect="1" noEditPoints="1" noChangeArrowheads="1"/>
          </p:cNvSpPr>
          <p:nvPr/>
        </p:nvSpPr>
        <p:spPr bwMode="auto">
          <a:xfrm>
            <a:off x="4643438" y="592455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99"/>
          </a:solidFill>
          <a:ln w="9525">
            <a:solidFill>
              <a:srgbClr val="000000"/>
            </a:solidFill>
            <a:miter lim="800000"/>
            <a:headEnd/>
            <a:tailEnd/>
          </a:ln>
        </p:spPr>
        <p:txBody>
          <a:bodyPr/>
          <a:lstStyle/>
          <a:p>
            <a:endParaRPr lang="pl-PL"/>
          </a:p>
        </p:txBody>
      </p:sp>
      <p:sp>
        <p:nvSpPr>
          <p:cNvPr id="43035" name="computr3"/>
          <p:cNvSpPr>
            <a:spLocks noChangeAspect="1" noEditPoints="1" noChangeArrowheads="1"/>
          </p:cNvSpPr>
          <p:nvPr/>
        </p:nvSpPr>
        <p:spPr bwMode="auto">
          <a:xfrm>
            <a:off x="3563938" y="189230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chemeClr val="hlink"/>
          </a:solidFill>
          <a:ln w="9525">
            <a:solidFill>
              <a:srgbClr val="000000"/>
            </a:solidFill>
            <a:miter lim="800000"/>
            <a:headEnd/>
            <a:tailEnd/>
          </a:ln>
        </p:spPr>
        <p:txBody>
          <a:bodyPr/>
          <a:lstStyle/>
          <a:p>
            <a:endParaRPr lang="pl-PL"/>
          </a:p>
        </p:txBody>
      </p:sp>
      <p:sp>
        <p:nvSpPr>
          <p:cNvPr id="43036" name="computr3"/>
          <p:cNvSpPr>
            <a:spLocks noChangeAspect="1" noEditPoints="1" noChangeArrowheads="1"/>
          </p:cNvSpPr>
          <p:nvPr/>
        </p:nvSpPr>
        <p:spPr bwMode="auto">
          <a:xfrm>
            <a:off x="4714875" y="189230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2D050"/>
          </a:solidFill>
          <a:ln w="9525">
            <a:solidFill>
              <a:srgbClr val="000000"/>
            </a:solidFill>
            <a:miter lim="800000"/>
            <a:headEnd/>
            <a:tailEnd/>
          </a:ln>
        </p:spPr>
        <p:txBody>
          <a:bodyPr/>
          <a:lstStyle/>
          <a:p>
            <a:endParaRPr lang="pl-PL"/>
          </a:p>
        </p:txBody>
      </p:sp>
      <p:sp>
        <p:nvSpPr>
          <p:cNvPr id="48157" name="Rectangle 29"/>
          <p:cNvSpPr>
            <a:spLocks noChangeArrowheads="1"/>
          </p:cNvSpPr>
          <p:nvPr/>
        </p:nvSpPr>
        <p:spPr bwMode="auto">
          <a:xfrm>
            <a:off x="3995738" y="594995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8158" name="Rectangle 30"/>
          <p:cNvSpPr>
            <a:spLocks noChangeArrowheads="1"/>
          </p:cNvSpPr>
          <p:nvPr/>
        </p:nvSpPr>
        <p:spPr bwMode="auto">
          <a:xfrm>
            <a:off x="4787900" y="59499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8159" name="Rectangle 31"/>
          <p:cNvSpPr>
            <a:spLocks noChangeArrowheads="1"/>
          </p:cNvSpPr>
          <p:nvPr/>
        </p:nvSpPr>
        <p:spPr bwMode="auto">
          <a:xfrm>
            <a:off x="255587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3041" name="Text Box 33"/>
          <p:cNvSpPr txBox="1">
            <a:spLocks noChangeArrowheads="1"/>
          </p:cNvSpPr>
          <p:nvPr/>
        </p:nvSpPr>
        <p:spPr bwMode="auto">
          <a:xfrm>
            <a:off x="3779912" y="4077072"/>
            <a:ext cx="15831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pl-PL" altLang="pl-PL" sz="2000" dirty="0">
                <a:solidFill>
                  <a:schemeClr val="bg1"/>
                </a:solidFill>
                <a:latin typeface="+mn-lt"/>
              </a:rPr>
              <a:t>Koncentrator</a:t>
            </a:r>
          </a:p>
        </p:txBody>
      </p:sp>
      <p:pic>
        <p:nvPicPr>
          <p:cNvPr id="48160" name="Picture 32" descr="MCj036120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1750" y="3860800"/>
            <a:ext cx="1522413" cy="7635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16</a:t>
            </a:fld>
            <a:endParaRPr lang="pl-PL"/>
          </a:p>
        </p:txBody>
      </p:sp>
    </p:spTree>
    <p:extLst>
      <p:ext uri="{BB962C8B-B14F-4D97-AF65-F5344CB8AC3E}">
        <p14:creationId xmlns:p14="http://schemas.microsoft.com/office/powerpoint/2010/main" val="345874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57"/>
                                        </p:tgtEl>
                                        <p:attrNameLst>
                                          <p:attrName>style.visibility</p:attrName>
                                        </p:attrNameLst>
                                      </p:cBhvr>
                                      <p:to>
                                        <p:strVal val="visible"/>
                                      </p:to>
                                    </p:set>
                                    <p:animEffect transition="in" filter="fade">
                                      <p:cBhvr>
                                        <p:cTn id="7" dur="500"/>
                                        <p:tgtEl>
                                          <p:spTgt spid="48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58"/>
                                        </p:tgtEl>
                                        <p:attrNameLst>
                                          <p:attrName>style.visibility</p:attrName>
                                        </p:attrNameLst>
                                      </p:cBhvr>
                                      <p:to>
                                        <p:strVal val="visible"/>
                                      </p:to>
                                    </p:set>
                                    <p:animEffect transition="in" filter="fade">
                                      <p:cBhvr>
                                        <p:cTn id="10" dur="500"/>
                                        <p:tgtEl>
                                          <p:spTgt spid="48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159"/>
                                        </p:tgtEl>
                                        <p:attrNameLst>
                                          <p:attrName>style.visibility</p:attrName>
                                        </p:attrNameLst>
                                      </p:cBhvr>
                                      <p:to>
                                        <p:strVal val="visible"/>
                                      </p:to>
                                    </p:set>
                                    <p:animEffect transition="in" filter="fade">
                                      <p:cBhvr>
                                        <p:cTn id="13" dur="500"/>
                                        <p:tgtEl>
                                          <p:spTgt spid="48159"/>
                                        </p:tgtEl>
                                      </p:cBhvr>
                                    </p:animEffect>
                                  </p:childTnLst>
                                </p:cTn>
                              </p:par>
                            </p:childTnLst>
                          </p:cTn>
                        </p:par>
                        <p:par>
                          <p:cTn id="14" fill="hold" nodeType="afterGroup">
                            <p:stCondLst>
                              <p:cond delay="500"/>
                            </p:stCondLst>
                            <p:childTnLst>
                              <p:par>
                                <p:cTn id="15" presetID="64" presetClass="path" presetSubtype="0" fill="hold" grpId="1" nodeType="afterEffect">
                                  <p:stCondLst>
                                    <p:cond delay="1000"/>
                                  </p:stCondLst>
                                  <p:childTnLst>
                                    <p:animMotion origin="layout" path="M 2.22222E-6 7.40741E-7 L 2.22222E-6 -0.14699 " pathEditMode="relative" rAng="0" ptsTypes="AA">
                                      <p:cBhvr>
                                        <p:cTn id="16" dur="1000" fill="hold"/>
                                        <p:tgtEl>
                                          <p:spTgt spid="48158"/>
                                        </p:tgtEl>
                                        <p:attrNameLst>
                                          <p:attrName>ppt_x</p:attrName>
                                          <p:attrName>ppt_y</p:attrName>
                                        </p:attrNameLst>
                                      </p:cBhvr>
                                      <p:rCtr x="0" y="-7361"/>
                                    </p:animMotion>
                                  </p:childTnLst>
                                </p:cTn>
                              </p:par>
                              <p:par>
                                <p:cTn id="17" presetID="64" presetClass="path" presetSubtype="0" fill="hold" grpId="1" nodeType="withEffect">
                                  <p:stCondLst>
                                    <p:cond delay="1000"/>
                                  </p:stCondLst>
                                  <p:childTnLst>
                                    <p:animMotion origin="layout" path="M 2.22222E-6 7.40741E-7 L 2.22222E-6 -0.14699 " pathEditMode="relative" rAng="0" ptsTypes="AA">
                                      <p:cBhvr>
                                        <p:cTn id="18" dur="1000" fill="hold"/>
                                        <p:tgtEl>
                                          <p:spTgt spid="48157"/>
                                        </p:tgtEl>
                                        <p:attrNameLst>
                                          <p:attrName>ppt_x</p:attrName>
                                          <p:attrName>ppt_y</p:attrName>
                                        </p:attrNameLst>
                                      </p:cBhvr>
                                      <p:rCtr x="0" y="-7361"/>
                                    </p:animMotion>
                                  </p:childTnLst>
                                </p:cTn>
                              </p:par>
                              <p:par>
                                <p:cTn id="19" presetID="64" presetClass="path" presetSubtype="0" fill="hold" grpId="1" nodeType="withEffect">
                                  <p:stCondLst>
                                    <p:cond delay="1000"/>
                                  </p:stCondLst>
                                  <p:childTnLst>
                                    <p:animMotion origin="layout" path="M -0.00781 1.48148E-6 L 0.11025 1.48148E-6 " pathEditMode="relative" rAng="0" ptsTypes="AA">
                                      <p:cBhvr>
                                        <p:cTn id="20" dur="1000" fill="hold"/>
                                        <p:tgtEl>
                                          <p:spTgt spid="48159"/>
                                        </p:tgtEl>
                                        <p:attrNameLst>
                                          <p:attrName>ppt_x</p:attrName>
                                          <p:attrName>ppt_y</p:attrName>
                                        </p:attrNameLst>
                                      </p:cBhvr>
                                      <p:rCtr x="5903" y="0"/>
                                    </p:animMotion>
                                  </p:childTnLst>
                                </p:cTn>
                              </p:par>
                            </p:childTnLst>
                          </p:cTn>
                        </p:par>
                        <p:par>
                          <p:cTn id="21" fill="hold" nodeType="afterGroup">
                            <p:stCondLst>
                              <p:cond delay="2500"/>
                            </p:stCondLst>
                            <p:childTnLst>
                              <p:par>
                                <p:cTn id="22" presetID="10" presetClass="entr" presetSubtype="0" repeatCount="5000" fill="hold" nodeType="afterEffect">
                                  <p:stCondLst>
                                    <p:cond delay="0"/>
                                  </p:stCondLst>
                                  <p:childTnLst>
                                    <p:set>
                                      <p:cBhvr>
                                        <p:cTn id="23" dur="1" fill="hold">
                                          <p:stCondLst>
                                            <p:cond delay="0"/>
                                          </p:stCondLst>
                                        </p:cTn>
                                        <p:tgtEl>
                                          <p:spTgt spid="48160"/>
                                        </p:tgtEl>
                                        <p:attrNameLst>
                                          <p:attrName>style.visibility</p:attrName>
                                        </p:attrNameLst>
                                      </p:cBhvr>
                                      <p:to>
                                        <p:strVal val="visible"/>
                                      </p:to>
                                    </p:set>
                                    <p:animEffect transition="in" filter="fade">
                                      <p:cBhvr>
                                        <p:cTn id="24" dur="500"/>
                                        <p:tgtEl>
                                          <p:spTgt spid="48160"/>
                                        </p:tgtEl>
                                      </p:cBhvr>
                                    </p:animEffect>
                                  </p:childTnLst>
                                  <p:subTnLst>
                                    <p:set>
                                      <p:cBhvr override="childStyle">
                                        <p:cTn dur="1" fill="hold" display="0" masterRel="sameClick" afterEffect="1">
                                          <p:stCondLst>
                                            <p:cond evt="end" delay="0">
                                              <p:tn val="22"/>
                                            </p:cond>
                                          </p:stCondLst>
                                        </p:cTn>
                                        <p:tgtEl>
                                          <p:spTgt spid="48160"/>
                                        </p:tgtEl>
                                        <p:attrNameLst>
                                          <p:attrName>style.visibility</p:attrName>
                                        </p:attrNameLst>
                                      </p:cBhvr>
                                      <p:to>
                                        <p:strVal val="hidden"/>
                                      </p:to>
                                    </p:set>
                                  </p:subTnLst>
                                </p:cTn>
                              </p:par>
                            </p:childTnLst>
                          </p:cTn>
                        </p:par>
                        <p:par>
                          <p:cTn id="25" fill="hold" nodeType="afterGroup">
                            <p:stCondLst>
                              <p:cond delay="5000"/>
                            </p:stCondLst>
                            <p:childTnLst>
                              <p:par>
                                <p:cTn id="26" presetID="1" presetClass="exit" presetSubtype="0" fill="hold" grpId="2" nodeType="afterEffect">
                                  <p:stCondLst>
                                    <p:cond delay="1000"/>
                                  </p:stCondLst>
                                  <p:childTnLst>
                                    <p:set>
                                      <p:cBhvr>
                                        <p:cTn id="27" dur="1" fill="hold">
                                          <p:stCondLst>
                                            <p:cond delay="0"/>
                                          </p:stCondLst>
                                        </p:cTn>
                                        <p:tgtEl>
                                          <p:spTgt spid="48157"/>
                                        </p:tgtEl>
                                        <p:attrNameLst>
                                          <p:attrName>style.visibility</p:attrName>
                                        </p:attrNameLst>
                                      </p:cBhvr>
                                      <p:to>
                                        <p:strVal val="hidden"/>
                                      </p:to>
                                    </p:set>
                                  </p:childTnLst>
                                </p:cTn>
                              </p:par>
                              <p:par>
                                <p:cTn id="28" presetID="1" presetClass="exit" presetSubtype="0" fill="hold" grpId="2" nodeType="withEffect">
                                  <p:stCondLst>
                                    <p:cond delay="1000"/>
                                  </p:stCondLst>
                                  <p:childTnLst>
                                    <p:set>
                                      <p:cBhvr>
                                        <p:cTn id="29" dur="1" fill="hold">
                                          <p:stCondLst>
                                            <p:cond delay="0"/>
                                          </p:stCondLst>
                                        </p:cTn>
                                        <p:tgtEl>
                                          <p:spTgt spid="48158"/>
                                        </p:tgtEl>
                                        <p:attrNameLst>
                                          <p:attrName>style.visibility</p:attrName>
                                        </p:attrNameLst>
                                      </p:cBhvr>
                                      <p:to>
                                        <p:strVal val="hidden"/>
                                      </p:to>
                                    </p:set>
                                  </p:childTnLst>
                                </p:cTn>
                              </p:par>
                              <p:par>
                                <p:cTn id="30" presetID="1" presetClass="exit" presetSubtype="0" fill="hold" grpId="2" nodeType="withEffect">
                                  <p:stCondLst>
                                    <p:cond delay="1000"/>
                                  </p:stCondLst>
                                  <p:childTnLst>
                                    <p:set>
                                      <p:cBhvr>
                                        <p:cTn id="31" dur="1" fill="hold">
                                          <p:stCondLst>
                                            <p:cond delay="0"/>
                                          </p:stCondLst>
                                        </p:cTn>
                                        <p:tgtEl>
                                          <p:spTgt spid="48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7" grpId="0" animBg="1"/>
      <p:bldP spid="48157" grpId="1" animBg="1"/>
      <p:bldP spid="48157" grpId="2" animBg="1"/>
      <p:bldP spid="48158" grpId="0" animBg="1"/>
      <p:bldP spid="48158" grpId="1" animBg="1"/>
      <p:bldP spid="48158" grpId="2" animBg="1"/>
      <p:bldP spid="48159" grpId="0" animBg="1"/>
      <p:bldP spid="48159" grpId="1" animBg="1"/>
      <p:bldP spid="4815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pl-PL" altLang="pl-PL" sz="4000"/>
              <a:t>Działanie koncentratora - przykład</a:t>
            </a:r>
          </a:p>
        </p:txBody>
      </p:sp>
      <p:sp>
        <p:nvSpPr>
          <p:cNvPr id="44035" name="Rectangle 3"/>
          <p:cNvSpPr>
            <a:spLocks noGrp="1" noChangeArrowheads="1"/>
          </p:cNvSpPr>
          <p:nvPr>
            <p:ph type="body" idx="1"/>
          </p:nvPr>
        </p:nvSpPr>
        <p:spPr>
          <a:xfrm>
            <a:off x="323850" y="2032000"/>
            <a:ext cx="3024188" cy="892175"/>
          </a:xfrm>
        </p:spPr>
        <p:txBody>
          <a:bodyPr/>
          <a:lstStyle/>
          <a:p>
            <a:pPr eaLnBrk="1" hangingPunct="1"/>
            <a:r>
              <a:rPr lang="pl-PL" altLang="pl-PL" sz="2400"/>
              <a:t>Współdzielenie pasma</a:t>
            </a:r>
          </a:p>
        </p:txBody>
      </p:sp>
      <p:sp>
        <p:nvSpPr>
          <p:cNvPr id="44036" name="Rectangle 4"/>
          <p:cNvSpPr>
            <a:spLocks noChangeAspect="1" noChangeArrowheads="1"/>
          </p:cNvSpPr>
          <p:nvPr/>
        </p:nvSpPr>
        <p:spPr bwMode="auto">
          <a:xfrm>
            <a:off x="3851275" y="3549650"/>
            <a:ext cx="1439863" cy="1439863"/>
          </a:xfrm>
          <a:prstGeom prst="rect">
            <a:avLst/>
          </a:prstGeom>
          <a:solidFill>
            <a:schemeClr val="tx2"/>
          </a:solidFill>
          <a:ln w="9525">
            <a:solidFill>
              <a:schemeClr val="accent1"/>
            </a:solidFill>
            <a:miter lim="800000"/>
            <a:headEnd/>
            <a:tailEnd/>
          </a:ln>
          <a:effectLs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sz="2800">
              <a:solidFill>
                <a:schemeClr val="bg2"/>
              </a:solidFill>
              <a:latin typeface="+mn-lt"/>
            </a:endParaRPr>
          </a:p>
        </p:txBody>
      </p:sp>
      <p:sp>
        <p:nvSpPr>
          <p:cNvPr id="44037" name="Line 5"/>
          <p:cNvSpPr>
            <a:spLocks noChangeShapeType="1"/>
          </p:cNvSpPr>
          <p:nvPr/>
        </p:nvSpPr>
        <p:spPr bwMode="auto">
          <a:xfrm>
            <a:off x="4211638"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38" name="Line 6"/>
          <p:cNvSpPr>
            <a:spLocks noChangeShapeType="1"/>
          </p:cNvSpPr>
          <p:nvPr/>
        </p:nvSpPr>
        <p:spPr bwMode="auto">
          <a:xfrm>
            <a:off x="4932363"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39" name="Line 7"/>
          <p:cNvSpPr>
            <a:spLocks noChangeShapeType="1"/>
          </p:cNvSpPr>
          <p:nvPr/>
        </p:nvSpPr>
        <p:spPr bwMode="auto">
          <a:xfrm>
            <a:off x="4211638"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0" name="Line 8"/>
          <p:cNvSpPr>
            <a:spLocks noChangeShapeType="1"/>
          </p:cNvSpPr>
          <p:nvPr/>
        </p:nvSpPr>
        <p:spPr bwMode="auto">
          <a:xfrm>
            <a:off x="4932363"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1" name="Rectangle 9"/>
          <p:cNvSpPr>
            <a:spLocks noChangeArrowheads="1"/>
          </p:cNvSpPr>
          <p:nvPr/>
        </p:nvSpPr>
        <p:spPr bwMode="auto">
          <a:xfrm>
            <a:off x="485933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42" name="Rectangle 10"/>
          <p:cNvSpPr>
            <a:spLocks noChangeArrowheads="1"/>
          </p:cNvSpPr>
          <p:nvPr/>
        </p:nvSpPr>
        <p:spPr bwMode="auto">
          <a:xfrm>
            <a:off x="410368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43" name="Rectangle 11"/>
          <p:cNvSpPr>
            <a:spLocks noChangeArrowheads="1"/>
          </p:cNvSpPr>
          <p:nvPr/>
        </p:nvSpPr>
        <p:spPr bwMode="auto">
          <a:xfrm>
            <a:off x="410368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44" name="Rectangle 12"/>
          <p:cNvSpPr>
            <a:spLocks noChangeArrowheads="1"/>
          </p:cNvSpPr>
          <p:nvPr/>
        </p:nvSpPr>
        <p:spPr bwMode="auto">
          <a:xfrm>
            <a:off x="485933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45" name="Line 13"/>
          <p:cNvSpPr>
            <a:spLocks noChangeShapeType="1"/>
          </p:cNvSpPr>
          <p:nvPr/>
        </p:nvSpPr>
        <p:spPr bwMode="auto">
          <a:xfrm flipH="1">
            <a:off x="2700338"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6" name="Line 14"/>
          <p:cNvSpPr>
            <a:spLocks noChangeShapeType="1"/>
          </p:cNvSpPr>
          <p:nvPr/>
        </p:nvSpPr>
        <p:spPr bwMode="auto">
          <a:xfrm flipH="1">
            <a:off x="2700338"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7" name="Line 15"/>
          <p:cNvSpPr>
            <a:spLocks noChangeShapeType="1"/>
          </p:cNvSpPr>
          <p:nvPr/>
        </p:nvSpPr>
        <p:spPr bwMode="auto">
          <a:xfrm flipH="1">
            <a:off x="5364163"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8" name="Line 16"/>
          <p:cNvSpPr>
            <a:spLocks noChangeShapeType="1"/>
          </p:cNvSpPr>
          <p:nvPr/>
        </p:nvSpPr>
        <p:spPr bwMode="auto">
          <a:xfrm flipH="1">
            <a:off x="5364163"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4049" name="Rectangle 17"/>
          <p:cNvSpPr>
            <a:spLocks noChangeArrowheads="1"/>
          </p:cNvSpPr>
          <p:nvPr/>
        </p:nvSpPr>
        <p:spPr bwMode="auto">
          <a:xfrm>
            <a:off x="3744913" y="455771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50" name="Rectangle 18"/>
          <p:cNvSpPr>
            <a:spLocks noChangeArrowheads="1"/>
          </p:cNvSpPr>
          <p:nvPr/>
        </p:nvSpPr>
        <p:spPr bwMode="auto">
          <a:xfrm>
            <a:off x="3744913" y="380206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51" name="Rectangle 19"/>
          <p:cNvSpPr>
            <a:spLocks noChangeArrowheads="1"/>
          </p:cNvSpPr>
          <p:nvPr/>
        </p:nvSpPr>
        <p:spPr bwMode="auto">
          <a:xfrm>
            <a:off x="5219700" y="455771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52" name="Rectangle 20"/>
          <p:cNvSpPr>
            <a:spLocks noChangeArrowheads="1"/>
          </p:cNvSpPr>
          <p:nvPr/>
        </p:nvSpPr>
        <p:spPr bwMode="auto">
          <a:xfrm>
            <a:off x="5219700" y="380206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4053" name="computr3"/>
          <p:cNvSpPr>
            <a:spLocks noChangeAspect="1" noEditPoints="1" noChangeArrowheads="1"/>
          </p:cNvSpPr>
          <p:nvPr/>
        </p:nvSpPr>
        <p:spPr bwMode="auto">
          <a:xfrm>
            <a:off x="2016125" y="44846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9CCFF"/>
          </a:solidFill>
          <a:ln w="9525">
            <a:solidFill>
              <a:srgbClr val="000000"/>
            </a:solidFill>
            <a:miter lim="800000"/>
            <a:headEnd/>
            <a:tailEnd/>
          </a:ln>
        </p:spPr>
        <p:txBody>
          <a:bodyPr/>
          <a:lstStyle/>
          <a:p>
            <a:endParaRPr lang="pl-PL"/>
          </a:p>
        </p:txBody>
      </p:sp>
      <p:sp>
        <p:nvSpPr>
          <p:cNvPr id="44054" name="computr3"/>
          <p:cNvSpPr>
            <a:spLocks noChangeAspect="1" noEditPoints="1" noChangeArrowheads="1"/>
          </p:cNvSpPr>
          <p:nvPr/>
        </p:nvSpPr>
        <p:spPr bwMode="auto">
          <a:xfrm>
            <a:off x="2016125" y="33797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99CC"/>
          </a:solidFill>
          <a:ln w="9525">
            <a:solidFill>
              <a:srgbClr val="000000"/>
            </a:solidFill>
            <a:miter lim="800000"/>
            <a:headEnd/>
            <a:tailEnd/>
          </a:ln>
        </p:spPr>
        <p:txBody>
          <a:bodyPr/>
          <a:lstStyle/>
          <a:p>
            <a:endParaRPr lang="pl-PL"/>
          </a:p>
        </p:txBody>
      </p:sp>
      <p:sp>
        <p:nvSpPr>
          <p:cNvPr id="44055" name="computr3"/>
          <p:cNvSpPr>
            <a:spLocks noChangeAspect="1" noEditPoints="1" noChangeArrowheads="1"/>
          </p:cNvSpPr>
          <p:nvPr/>
        </p:nvSpPr>
        <p:spPr bwMode="auto">
          <a:xfrm>
            <a:off x="6408738" y="44846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CC99"/>
          </a:solidFill>
          <a:ln w="9525">
            <a:solidFill>
              <a:srgbClr val="000000"/>
            </a:solidFill>
            <a:miter lim="800000"/>
            <a:headEnd/>
            <a:tailEnd/>
          </a:ln>
        </p:spPr>
        <p:txBody>
          <a:bodyPr/>
          <a:lstStyle/>
          <a:p>
            <a:endParaRPr lang="pl-PL"/>
          </a:p>
        </p:txBody>
      </p:sp>
      <p:sp>
        <p:nvSpPr>
          <p:cNvPr id="44056" name="computr3"/>
          <p:cNvSpPr>
            <a:spLocks noChangeAspect="1" noEditPoints="1" noChangeArrowheads="1"/>
          </p:cNvSpPr>
          <p:nvPr/>
        </p:nvSpPr>
        <p:spPr bwMode="auto">
          <a:xfrm>
            <a:off x="6408738" y="33797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6600"/>
          </a:solidFill>
          <a:ln w="9525">
            <a:solidFill>
              <a:schemeClr val="tx1"/>
            </a:solidFill>
            <a:miter lim="800000"/>
            <a:headEnd/>
            <a:tailEnd/>
          </a:ln>
        </p:spPr>
        <p:txBody>
          <a:bodyPr/>
          <a:lstStyle/>
          <a:p>
            <a:endParaRPr lang="pl-PL"/>
          </a:p>
        </p:txBody>
      </p:sp>
      <p:sp>
        <p:nvSpPr>
          <p:cNvPr id="44057" name="computr3"/>
          <p:cNvSpPr>
            <a:spLocks noChangeAspect="1" noEditPoints="1" noChangeArrowheads="1"/>
          </p:cNvSpPr>
          <p:nvPr/>
        </p:nvSpPr>
        <p:spPr bwMode="auto">
          <a:xfrm>
            <a:off x="3492500" y="592455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p:spPr>
        <p:txBody>
          <a:bodyPr/>
          <a:lstStyle/>
          <a:p>
            <a:endParaRPr lang="pl-PL"/>
          </a:p>
        </p:txBody>
      </p:sp>
      <p:sp>
        <p:nvSpPr>
          <p:cNvPr id="44058" name="computr3"/>
          <p:cNvSpPr>
            <a:spLocks noChangeAspect="1" noEditPoints="1" noChangeArrowheads="1"/>
          </p:cNvSpPr>
          <p:nvPr/>
        </p:nvSpPr>
        <p:spPr bwMode="auto">
          <a:xfrm>
            <a:off x="4643438" y="592455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99"/>
          </a:solidFill>
          <a:ln w="9525">
            <a:solidFill>
              <a:srgbClr val="000000"/>
            </a:solidFill>
            <a:miter lim="800000"/>
            <a:headEnd/>
            <a:tailEnd/>
          </a:ln>
        </p:spPr>
        <p:txBody>
          <a:bodyPr/>
          <a:lstStyle/>
          <a:p>
            <a:endParaRPr lang="pl-PL"/>
          </a:p>
        </p:txBody>
      </p:sp>
      <p:sp>
        <p:nvSpPr>
          <p:cNvPr id="44059" name="computr3"/>
          <p:cNvSpPr>
            <a:spLocks noChangeAspect="1" noEditPoints="1" noChangeArrowheads="1"/>
          </p:cNvSpPr>
          <p:nvPr/>
        </p:nvSpPr>
        <p:spPr bwMode="auto">
          <a:xfrm>
            <a:off x="3563938" y="189230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chemeClr val="hlink"/>
          </a:solidFill>
          <a:ln w="9525">
            <a:solidFill>
              <a:srgbClr val="000000"/>
            </a:solidFill>
            <a:miter lim="800000"/>
            <a:headEnd/>
            <a:tailEnd/>
          </a:ln>
        </p:spPr>
        <p:txBody>
          <a:bodyPr/>
          <a:lstStyle/>
          <a:p>
            <a:endParaRPr lang="pl-PL"/>
          </a:p>
        </p:txBody>
      </p:sp>
      <p:sp>
        <p:nvSpPr>
          <p:cNvPr id="44060" name="computr3"/>
          <p:cNvSpPr>
            <a:spLocks noChangeAspect="1" noEditPoints="1" noChangeArrowheads="1"/>
          </p:cNvSpPr>
          <p:nvPr/>
        </p:nvSpPr>
        <p:spPr bwMode="auto">
          <a:xfrm>
            <a:off x="4714875" y="189230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2D050"/>
          </a:solidFill>
          <a:ln w="9525">
            <a:solidFill>
              <a:srgbClr val="000000"/>
            </a:solidFill>
            <a:miter lim="800000"/>
            <a:headEnd/>
            <a:tailEnd/>
          </a:ln>
        </p:spPr>
        <p:txBody>
          <a:bodyPr/>
          <a:lstStyle/>
          <a:p>
            <a:endParaRPr lang="pl-PL"/>
          </a:p>
        </p:txBody>
      </p:sp>
      <p:sp>
        <p:nvSpPr>
          <p:cNvPr id="49181" name="Rectangle 29"/>
          <p:cNvSpPr>
            <a:spLocks noChangeArrowheads="1"/>
          </p:cNvSpPr>
          <p:nvPr/>
        </p:nvSpPr>
        <p:spPr bwMode="auto">
          <a:xfrm>
            <a:off x="3995738" y="594995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2" name="Rectangle 30"/>
          <p:cNvSpPr>
            <a:spLocks noChangeArrowheads="1"/>
          </p:cNvSpPr>
          <p:nvPr/>
        </p:nvSpPr>
        <p:spPr bwMode="auto">
          <a:xfrm>
            <a:off x="3995738" y="342900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3" name="Rectangle 31"/>
          <p:cNvSpPr>
            <a:spLocks noChangeArrowheads="1"/>
          </p:cNvSpPr>
          <p:nvPr/>
        </p:nvSpPr>
        <p:spPr bwMode="auto">
          <a:xfrm>
            <a:off x="4787900" y="342900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4" name="Rectangle 32"/>
          <p:cNvSpPr>
            <a:spLocks noChangeArrowheads="1"/>
          </p:cNvSpPr>
          <p:nvPr/>
        </p:nvSpPr>
        <p:spPr bwMode="auto">
          <a:xfrm>
            <a:off x="5075238" y="3789363"/>
            <a:ext cx="431800" cy="252412"/>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5" name="Rectangle 33"/>
          <p:cNvSpPr>
            <a:spLocks noChangeArrowheads="1"/>
          </p:cNvSpPr>
          <p:nvPr/>
        </p:nvSpPr>
        <p:spPr bwMode="auto">
          <a:xfrm>
            <a:off x="5076825" y="4545013"/>
            <a:ext cx="431800" cy="252412"/>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6" name="Rectangle 34"/>
          <p:cNvSpPr>
            <a:spLocks noChangeArrowheads="1"/>
          </p:cNvSpPr>
          <p:nvPr/>
        </p:nvSpPr>
        <p:spPr bwMode="auto">
          <a:xfrm>
            <a:off x="3635375" y="4545013"/>
            <a:ext cx="431800" cy="252412"/>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7" name="Rectangle 35"/>
          <p:cNvSpPr>
            <a:spLocks noChangeArrowheads="1"/>
          </p:cNvSpPr>
          <p:nvPr/>
        </p:nvSpPr>
        <p:spPr bwMode="auto">
          <a:xfrm>
            <a:off x="3635375" y="3789363"/>
            <a:ext cx="431800" cy="252412"/>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8" name="Rectangle 36"/>
          <p:cNvSpPr>
            <a:spLocks noChangeArrowheads="1"/>
          </p:cNvSpPr>
          <p:nvPr/>
        </p:nvSpPr>
        <p:spPr bwMode="auto">
          <a:xfrm>
            <a:off x="4787900" y="4905375"/>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89" name="Rectangle 37"/>
          <p:cNvSpPr>
            <a:spLocks noChangeArrowheads="1"/>
          </p:cNvSpPr>
          <p:nvPr/>
        </p:nvSpPr>
        <p:spPr bwMode="auto">
          <a:xfrm>
            <a:off x="4787900" y="59499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0" name="Rectangle 38"/>
          <p:cNvSpPr>
            <a:spLocks noChangeArrowheads="1"/>
          </p:cNvSpPr>
          <p:nvPr/>
        </p:nvSpPr>
        <p:spPr bwMode="auto">
          <a:xfrm>
            <a:off x="3995738" y="342900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1" name="Rectangle 39"/>
          <p:cNvSpPr>
            <a:spLocks noChangeArrowheads="1"/>
          </p:cNvSpPr>
          <p:nvPr/>
        </p:nvSpPr>
        <p:spPr bwMode="auto">
          <a:xfrm>
            <a:off x="4787900" y="342900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2" name="Rectangle 40"/>
          <p:cNvSpPr>
            <a:spLocks noChangeArrowheads="1"/>
          </p:cNvSpPr>
          <p:nvPr/>
        </p:nvSpPr>
        <p:spPr bwMode="auto">
          <a:xfrm>
            <a:off x="5075238" y="3789363"/>
            <a:ext cx="431800" cy="252412"/>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3" name="Rectangle 41"/>
          <p:cNvSpPr>
            <a:spLocks noChangeArrowheads="1"/>
          </p:cNvSpPr>
          <p:nvPr/>
        </p:nvSpPr>
        <p:spPr bwMode="auto">
          <a:xfrm>
            <a:off x="5076825" y="4545013"/>
            <a:ext cx="431800" cy="252412"/>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4" name="Rectangle 42"/>
          <p:cNvSpPr>
            <a:spLocks noChangeArrowheads="1"/>
          </p:cNvSpPr>
          <p:nvPr/>
        </p:nvSpPr>
        <p:spPr bwMode="auto">
          <a:xfrm>
            <a:off x="3635375" y="4545013"/>
            <a:ext cx="431800" cy="252412"/>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5" name="Rectangle 43"/>
          <p:cNvSpPr>
            <a:spLocks noChangeArrowheads="1"/>
          </p:cNvSpPr>
          <p:nvPr/>
        </p:nvSpPr>
        <p:spPr bwMode="auto">
          <a:xfrm>
            <a:off x="3635375" y="3789363"/>
            <a:ext cx="431800" cy="252412"/>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6" name="Rectangle 44"/>
          <p:cNvSpPr>
            <a:spLocks noChangeArrowheads="1"/>
          </p:cNvSpPr>
          <p:nvPr/>
        </p:nvSpPr>
        <p:spPr bwMode="auto">
          <a:xfrm>
            <a:off x="3995738" y="4905375"/>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7" name="Rectangle 45"/>
          <p:cNvSpPr>
            <a:spLocks noChangeArrowheads="1"/>
          </p:cNvSpPr>
          <p:nvPr/>
        </p:nvSpPr>
        <p:spPr bwMode="auto">
          <a:xfrm>
            <a:off x="255587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8" name="Rectangle 46"/>
          <p:cNvSpPr>
            <a:spLocks noChangeArrowheads="1"/>
          </p:cNvSpPr>
          <p:nvPr/>
        </p:nvSpPr>
        <p:spPr bwMode="auto">
          <a:xfrm>
            <a:off x="3995738" y="3429000"/>
            <a:ext cx="431800" cy="252413"/>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199" name="Rectangle 47"/>
          <p:cNvSpPr>
            <a:spLocks noChangeArrowheads="1"/>
          </p:cNvSpPr>
          <p:nvPr/>
        </p:nvSpPr>
        <p:spPr bwMode="auto">
          <a:xfrm>
            <a:off x="4787900" y="3429000"/>
            <a:ext cx="431800" cy="252413"/>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200" name="Rectangle 48"/>
          <p:cNvSpPr>
            <a:spLocks noChangeArrowheads="1"/>
          </p:cNvSpPr>
          <p:nvPr/>
        </p:nvSpPr>
        <p:spPr bwMode="auto">
          <a:xfrm>
            <a:off x="5075238" y="378936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201" name="Rectangle 49"/>
          <p:cNvSpPr>
            <a:spLocks noChangeArrowheads="1"/>
          </p:cNvSpPr>
          <p:nvPr/>
        </p:nvSpPr>
        <p:spPr bwMode="auto">
          <a:xfrm>
            <a:off x="507682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202" name="Rectangle 50"/>
          <p:cNvSpPr>
            <a:spLocks noChangeArrowheads="1"/>
          </p:cNvSpPr>
          <p:nvPr/>
        </p:nvSpPr>
        <p:spPr bwMode="auto">
          <a:xfrm>
            <a:off x="4787900" y="4905375"/>
            <a:ext cx="431800" cy="252413"/>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203" name="Rectangle 51"/>
          <p:cNvSpPr>
            <a:spLocks noChangeArrowheads="1"/>
          </p:cNvSpPr>
          <p:nvPr/>
        </p:nvSpPr>
        <p:spPr bwMode="auto">
          <a:xfrm>
            <a:off x="3635375" y="378936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9204" name="Rectangle 52"/>
          <p:cNvSpPr>
            <a:spLocks noChangeArrowheads="1"/>
          </p:cNvSpPr>
          <p:nvPr/>
        </p:nvSpPr>
        <p:spPr bwMode="auto">
          <a:xfrm>
            <a:off x="3995738" y="4905375"/>
            <a:ext cx="431800" cy="252413"/>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4085" name="Text Box 53"/>
          <p:cNvSpPr txBox="1">
            <a:spLocks noChangeArrowheads="1"/>
          </p:cNvSpPr>
          <p:nvPr/>
        </p:nvSpPr>
        <p:spPr bwMode="auto">
          <a:xfrm>
            <a:off x="3779912" y="4077072"/>
            <a:ext cx="15831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pl-PL" altLang="pl-PL" sz="2000" dirty="0">
                <a:solidFill>
                  <a:schemeClr val="bg1"/>
                </a:solidFill>
                <a:latin typeface="+mn-lt"/>
              </a:rPr>
              <a:t>Koncentrator</a:t>
            </a:r>
            <a:endParaRPr lang="pl-PL" altLang="pl-PL" sz="1400" dirty="0">
              <a:solidFill>
                <a:schemeClr val="bg1"/>
              </a:solidFill>
              <a:latin typeface="+mn-lt"/>
            </a:endParaRPr>
          </a:p>
        </p:txBody>
      </p:sp>
      <p:sp>
        <p:nvSpPr>
          <p:cNvPr id="2" name="Symbol zastępczy numeru slajdu 1"/>
          <p:cNvSpPr>
            <a:spLocks noGrp="1"/>
          </p:cNvSpPr>
          <p:nvPr>
            <p:ph type="sldNum" sz="quarter" idx="12"/>
          </p:nvPr>
        </p:nvSpPr>
        <p:spPr/>
        <p:txBody>
          <a:bodyPr/>
          <a:lstStyle/>
          <a:p>
            <a:fld id="{0ADD4248-F14B-480A-B11E-3E62FE18A6A2}" type="slidenum">
              <a:rPr lang="pl-PL" smtClean="0"/>
              <a:t>17</a:t>
            </a:fld>
            <a:endParaRPr lang="pl-PL"/>
          </a:p>
        </p:txBody>
      </p:sp>
    </p:spTree>
    <p:extLst>
      <p:ext uri="{BB962C8B-B14F-4D97-AF65-F5344CB8AC3E}">
        <p14:creationId xmlns:p14="http://schemas.microsoft.com/office/powerpoint/2010/main" val="1585872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81"/>
                                        </p:tgtEl>
                                        <p:attrNameLst>
                                          <p:attrName>style.visibility</p:attrName>
                                        </p:attrNameLst>
                                      </p:cBhvr>
                                      <p:to>
                                        <p:strVal val="visible"/>
                                      </p:to>
                                    </p:set>
                                    <p:animEffect transition="in" filter="fade">
                                      <p:cBhvr>
                                        <p:cTn id="7" dur="500"/>
                                        <p:tgtEl>
                                          <p:spTgt spid="49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4" presetClass="path" presetSubtype="0" fill="hold" grpId="1" nodeType="clickEffect">
                                  <p:stCondLst>
                                    <p:cond delay="0"/>
                                  </p:stCondLst>
                                  <p:childTnLst>
                                    <p:animMotion origin="layout" path="M 2.22222E-6 7.40741E-7 L 2.22222E-6 -0.14699 " pathEditMode="relative" rAng="0" ptsTypes="AA">
                                      <p:cBhvr>
                                        <p:cTn id="11" dur="1000" fill="hold"/>
                                        <p:tgtEl>
                                          <p:spTgt spid="49181"/>
                                        </p:tgtEl>
                                        <p:attrNameLst>
                                          <p:attrName>ppt_x</p:attrName>
                                          <p:attrName>ppt_y</p:attrName>
                                        </p:attrNameLst>
                                      </p:cBhvr>
                                      <p:rCtr x="0" y="-7361"/>
                                    </p:animMotion>
                                  </p:childTnLst>
                                </p:cTn>
                              </p:par>
                            </p:childTnLst>
                          </p:cTn>
                        </p:par>
                        <p:par>
                          <p:cTn id="12" fill="hold" nodeType="afterGroup">
                            <p:stCondLst>
                              <p:cond delay="1000"/>
                            </p:stCondLst>
                            <p:childTnLst>
                              <p:par>
                                <p:cTn id="13" presetID="1" presetClass="exit" presetSubtype="0" fill="hold" grpId="2" nodeType="afterEffect">
                                  <p:stCondLst>
                                    <p:cond delay="1000"/>
                                  </p:stCondLst>
                                  <p:childTnLst>
                                    <p:set>
                                      <p:cBhvr>
                                        <p:cTn id="14" dur="1" fill="hold">
                                          <p:stCondLst>
                                            <p:cond delay="0"/>
                                          </p:stCondLst>
                                        </p:cTn>
                                        <p:tgtEl>
                                          <p:spTgt spid="49181"/>
                                        </p:tgtEl>
                                        <p:attrNameLst>
                                          <p:attrName>style.visibility</p:attrName>
                                        </p:attrNameLst>
                                      </p:cBhvr>
                                      <p:to>
                                        <p:strVal val="hidden"/>
                                      </p:to>
                                    </p:set>
                                  </p:childTnLst>
                                </p:cTn>
                              </p:par>
                            </p:childTnLst>
                          </p:cTn>
                        </p:par>
                        <p:par>
                          <p:cTn id="15" fill="hold" nodeType="afterGroup">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49182"/>
                                        </p:tgtEl>
                                        <p:attrNameLst>
                                          <p:attrName>style.visibility</p:attrName>
                                        </p:attrNameLst>
                                      </p:cBhvr>
                                      <p:to>
                                        <p:strVal val="visible"/>
                                      </p:to>
                                    </p:set>
                                    <p:animEffect transition="in" filter="fade">
                                      <p:cBhvr>
                                        <p:cTn id="18" dur="500"/>
                                        <p:tgtEl>
                                          <p:spTgt spid="4918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183"/>
                                        </p:tgtEl>
                                        <p:attrNameLst>
                                          <p:attrName>style.visibility</p:attrName>
                                        </p:attrNameLst>
                                      </p:cBhvr>
                                      <p:to>
                                        <p:strVal val="visible"/>
                                      </p:to>
                                    </p:set>
                                    <p:animEffect transition="in" filter="fade">
                                      <p:cBhvr>
                                        <p:cTn id="21" dur="500"/>
                                        <p:tgtEl>
                                          <p:spTgt spid="4918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184"/>
                                        </p:tgtEl>
                                        <p:attrNameLst>
                                          <p:attrName>style.visibility</p:attrName>
                                        </p:attrNameLst>
                                      </p:cBhvr>
                                      <p:to>
                                        <p:strVal val="visible"/>
                                      </p:to>
                                    </p:set>
                                    <p:animEffect transition="in" filter="fade">
                                      <p:cBhvr>
                                        <p:cTn id="24" dur="500"/>
                                        <p:tgtEl>
                                          <p:spTgt spid="4918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185"/>
                                        </p:tgtEl>
                                        <p:attrNameLst>
                                          <p:attrName>style.visibility</p:attrName>
                                        </p:attrNameLst>
                                      </p:cBhvr>
                                      <p:to>
                                        <p:strVal val="visible"/>
                                      </p:to>
                                    </p:set>
                                    <p:animEffect transition="in" filter="fade">
                                      <p:cBhvr>
                                        <p:cTn id="27" dur="500"/>
                                        <p:tgtEl>
                                          <p:spTgt spid="4918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186"/>
                                        </p:tgtEl>
                                        <p:attrNameLst>
                                          <p:attrName>style.visibility</p:attrName>
                                        </p:attrNameLst>
                                      </p:cBhvr>
                                      <p:to>
                                        <p:strVal val="visible"/>
                                      </p:to>
                                    </p:set>
                                    <p:animEffect transition="in" filter="fade">
                                      <p:cBhvr>
                                        <p:cTn id="30" dur="500"/>
                                        <p:tgtEl>
                                          <p:spTgt spid="4918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187"/>
                                        </p:tgtEl>
                                        <p:attrNameLst>
                                          <p:attrName>style.visibility</p:attrName>
                                        </p:attrNameLst>
                                      </p:cBhvr>
                                      <p:to>
                                        <p:strVal val="visible"/>
                                      </p:to>
                                    </p:set>
                                    <p:animEffect transition="in" filter="fade">
                                      <p:cBhvr>
                                        <p:cTn id="33" dur="500"/>
                                        <p:tgtEl>
                                          <p:spTgt spid="4918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188"/>
                                        </p:tgtEl>
                                        <p:attrNameLst>
                                          <p:attrName>style.visibility</p:attrName>
                                        </p:attrNameLst>
                                      </p:cBhvr>
                                      <p:to>
                                        <p:strVal val="visible"/>
                                      </p:to>
                                    </p:set>
                                    <p:animEffect transition="in" filter="fade">
                                      <p:cBhvr>
                                        <p:cTn id="36" dur="500"/>
                                        <p:tgtEl>
                                          <p:spTgt spid="49188"/>
                                        </p:tgtEl>
                                      </p:cBhvr>
                                    </p:animEffect>
                                  </p:childTnLst>
                                </p:cTn>
                              </p:par>
                            </p:childTnLst>
                          </p:cTn>
                        </p:par>
                        <p:par>
                          <p:cTn id="37" fill="hold" nodeType="afterGroup">
                            <p:stCondLst>
                              <p:cond delay="2500"/>
                            </p:stCondLst>
                            <p:childTnLst>
                              <p:par>
                                <p:cTn id="38" presetID="64" presetClass="path" presetSubtype="0" fill="hold" grpId="1" nodeType="afterEffect">
                                  <p:stCondLst>
                                    <p:cond delay="1000"/>
                                  </p:stCondLst>
                                  <p:childTnLst>
                                    <p:animMotion origin="layout" path="M 2.22222E-6 7.40741E-7 L 2.22222E-6 -0.14699 " pathEditMode="relative" rAng="0" ptsTypes="AA">
                                      <p:cBhvr>
                                        <p:cTn id="39" dur="1000" fill="hold"/>
                                        <p:tgtEl>
                                          <p:spTgt spid="49182"/>
                                        </p:tgtEl>
                                        <p:attrNameLst>
                                          <p:attrName>ppt_x</p:attrName>
                                          <p:attrName>ppt_y</p:attrName>
                                        </p:attrNameLst>
                                      </p:cBhvr>
                                      <p:rCtr x="0" y="-7361"/>
                                    </p:animMotion>
                                  </p:childTnLst>
                                </p:cTn>
                              </p:par>
                              <p:par>
                                <p:cTn id="40" presetID="64" presetClass="path" presetSubtype="0" fill="hold" grpId="1" nodeType="withEffect">
                                  <p:stCondLst>
                                    <p:cond delay="1000"/>
                                  </p:stCondLst>
                                  <p:childTnLst>
                                    <p:animMotion origin="layout" path="M 2.22222E-6 7.40741E-7 L 2.22222E-6 -0.14699 " pathEditMode="relative" rAng="0" ptsTypes="AA">
                                      <p:cBhvr>
                                        <p:cTn id="41" dur="1000" fill="hold"/>
                                        <p:tgtEl>
                                          <p:spTgt spid="49183"/>
                                        </p:tgtEl>
                                        <p:attrNameLst>
                                          <p:attrName>ppt_x</p:attrName>
                                          <p:attrName>ppt_y</p:attrName>
                                        </p:attrNameLst>
                                      </p:cBhvr>
                                      <p:rCtr x="0" y="-7361"/>
                                    </p:animMotion>
                                  </p:childTnLst>
                                </p:cTn>
                              </p:par>
                              <p:par>
                                <p:cTn id="42" presetID="64" presetClass="path" presetSubtype="0" fill="hold" grpId="1" nodeType="withEffect">
                                  <p:stCondLst>
                                    <p:cond delay="1000"/>
                                  </p:stCondLst>
                                  <p:childTnLst>
                                    <p:animMotion origin="layout" path="M 5.55556E-7 -1.11111E-6 L 0.12587 -1.11111E-6 " pathEditMode="relative" rAng="0" ptsTypes="AA">
                                      <p:cBhvr>
                                        <p:cTn id="43" dur="1000" fill="hold"/>
                                        <p:tgtEl>
                                          <p:spTgt spid="49184"/>
                                        </p:tgtEl>
                                        <p:attrNameLst>
                                          <p:attrName>ppt_x</p:attrName>
                                          <p:attrName>ppt_y</p:attrName>
                                        </p:attrNameLst>
                                      </p:cBhvr>
                                      <p:rCtr x="6285" y="0"/>
                                    </p:animMotion>
                                  </p:childTnLst>
                                </p:cTn>
                              </p:par>
                              <p:par>
                                <p:cTn id="44" presetID="64" presetClass="path" presetSubtype="0" fill="hold" grpId="1" nodeType="withEffect">
                                  <p:stCondLst>
                                    <p:cond delay="1000"/>
                                  </p:stCondLst>
                                  <p:childTnLst>
                                    <p:animMotion origin="layout" path="M 5.55556E-7 -1.11111E-6 L 0.12587 -1.11111E-6 " pathEditMode="relative" rAng="0" ptsTypes="AA">
                                      <p:cBhvr>
                                        <p:cTn id="45" dur="1000" fill="hold"/>
                                        <p:tgtEl>
                                          <p:spTgt spid="49185"/>
                                        </p:tgtEl>
                                        <p:attrNameLst>
                                          <p:attrName>ppt_x</p:attrName>
                                          <p:attrName>ppt_y</p:attrName>
                                        </p:attrNameLst>
                                      </p:cBhvr>
                                      <p:rCtr x="6285" y="0"/>
                                    </p:animMotion>
                                  </p:childTnLst>
                                </p:cTn>
                              </p:par>
                              <p:par>
                                <p:cTn id="46" presetID="64" presetClass="path" presetSubtype="0" fill="hold" grpId="1" nodeType="withEffect">
                                  <p:stCondLst>
                                    <p:cond delay="1000"/>
                                  </p:stCondLst>
                                  <p:childTnLst>
                                    <p:animMotion origin="layout" path="M -0.12188 -4.44444E-6 L 0.00399 -4.44444E-6 " pathEditMode="relative" rAng="0" ptsTypes="AA">
                                      <p:cBhvr>
                                        <p:cTn id="47" dur="1000" spd="-100000" fill="hold"/>
                                        <p:tgtEl>
                                          <p:spTgt spid="49186"/>
                                        </p:tgtEl>
                                        <p:attrNameLst>
                                          <p:attrName>ppt_x</p:attrName>
                                          <p:attrName>ppt_y</p:attrName>
                                        </p:attrNameLst>
                                      </p:cBhvr>
                                      <p:rCtr x="6285" y="0"/>
                                    </p:animMotion>
                                  </p:childTnLst>
                                </p:cTn>
                              </p:par>
                              <p:par>
                                <p:cTn id="48" presetID="64" presetClass="path" presetSubtype="0" fill="hold" grpId="1" nodeType="withEffect">
                                  <p:stCondLst>
                                    <p:cond delay="1000"/>
                                  </p:stCondLst>
                                  <p:childTnLst>
                                    <p:animMotion origin="layout" path="M -0.12188 -4.44444E-6 L 0.00399 -4.44444E-6 " pathEditMode="relative" rAng="0" ptsTypes="AA">
                                      <p:cBhvr>
                                        <p:cTn id="49" dur="1000" spd="-100000" fill="hold"/>
                                        <p:tgtEl>
                                          <p:spTgt spid="49187"/>
                                        </p:tgtEl>
                                        <p:attrNameLst>
                                          <p:attrName>ppt_x</p:attrName>
                                          <p:attrName>ppt_y</p:attrName>
                                        </p:attrNameLst>
                                      </p:cBhvr>
                                      <p:rCtr x="6285" y="0"/>
                                    </p:animMotion>
                                  </p:childTnLst>
                                </p:cTn>
                              </p:par>
                              <p:par>
                                <p:cTn id="50" presetID="64" presetClass="path" presetSubtype="0" fill="hold" grpId="1" nodeType="withEffect">
                                  <p:stCondLst>
                                    <p:cond delay="1000"/>
                                  </p:stCondLst>
                                  <p:childTnLst>
                                    <p:animMotion origin="layout" path="M 8.33333E-7 0.14467 L 8.33333E-7 -0.00232 " pathEditMode="relative" rAng="0" ptsTypes="AA">
                                      <p:cBhvr>
                                        <p:cTn id="51" dur="1000" spd="-100000" fill="hold"/>
                                        <p:tgtEl>
                                          <p:spTgt spid="49188"/>
                                        </p:tgtEl>
                                        <p:attrNameLst>
                                          <p:attrName>ppt_x</p:attrName>
                                          <p:attrName>ppt_y</p:attrName>
                                        </p:attrNameLst>
                                      </p:cBhvr>
                                      <p:rCtr x="0" y="-7361"/>
                                    </p:animMotion>
                                  </p:childTnLst>
                                </p:cTn>
                              </p:par>
                            </p:childTnLst>
                          </p:cTn>
                        </p:par>
                        <p:par>
                          <p:cTn id="52" fill="hold" nodeType="afterGroup">
                            <p:stCondLst>
                              <p:cond delay="4500"/>
                            </p:stCondLst>
                            <p:childTnLst>
                              <p:par>
                                <p:cTn id="53" presetID="1" presetClass="exit" presetSubtype="0" fill="hold" grpId="2" nodeType="afterEffect">
                                  <p:stCondLst>
                                    <p:cond delay="1000"/>
                                  </p:stCondLst>
                                  <p:childTnLst>
                                    <p:set>
                                      <p:cBhvr>
                                        <p:cTn id="54" dur="1" fill="hold">
                                          <p:stCondLst>
                                            <p:cond delay="0"/>
                                          </p:stCondLst>
                                        </p:cTn>
                                        <p:tgtEl>
                                          <p:spTgt spid="49182"/>
                                        </p:tgtEl>
                                        <p:attrNameLst>
                                          <p:attrName>style.visibility</p:attrName>
                                        </p:attrNameLst>
                                      </p:cBhvr>
                                      <p:to>
                                        <p:strVal val="hidden"/>
                                      </p:to>
                                    </p:set>
                                  </p:childTnLst>
                                </p:cTn>
                              </p:par>
                              <p:par>
                                <p:cTn id="55" presetID="1" presetClass="exit" presetSubtype="0" fill="hold" grpId="2" nodeType="withEffect">
                                  <p:stCondLst>
                                    <p:cond delay="1000"/>
                                  </p:stCondLst>
                                  <p:childTnLst>
                                    <p:set>
                                      <p:cBhvr>
                                        <p:cTn id="56" dur="1" fill="hold">
                                          <p:stCondLst>
                                            <p:cond delay="0"/>
                                          </p:stCondLst>
                                        </p:cTn>
                                        <p:tgtEl>
                                          <p:spTgt spid="49183"/>
                                        </p:tgtEl>
                                        <p:attrNameLst>
                                          <p:attrName>style.visibility</p:attrName>
                                        </p:attrNameLst>
                                      </p:cBhvr>
                                      <p:to>
                                        <p:strVal val="hidden"/>
                                      </p:to>
                                    </p:set>
                                  </p:childTnLst>
                                </p:cTn>
                              </p:par>
                              <p:par>
                                <p:cTn id="57" presetID="1" presetClass="exit" presetSubtype="0" fill="hold" grpId="2" nodeType="withEffect">
                                  <p:stCondLst>
                                    <p:cond delay="1000"/>
                                  </p:stCondLst>
                                  <p:childTnLst>
                                    <p:set>
                                      <p:cBhvr>
                                        <p:cTn id="58" dur="1" fill="hold">
                                          <p:stCondLst>
                                            <p:cond delay="0"/>
                                          </p:stCondLst>
                                        </p:cTn>
                                        <p:tgtEl>
                                          <p:spTgt spid="49185"/>
                                        </p:tgtEl>
                                        <p:attrNameLst>
                                          <p:attrName>style.visibility</p:attrName>
                                        </p:attrNameLst>
                                      </p:cBhvr>
                                      <p:to>
                                        <p:strVal val="hidden"/>
                                      </p:to>
                                    </p:set>
                                  </p:childTnLst>
                                </p:cTn>
                              </p:par>
                              <p:par>
                                <p:cTn id="59" presetID="1" presetClass="exit" presetSubtype="0" fill="hold" grpId="2" nodeType="withEffect">
                                  <p:stCondLst>
                                    <p:cond delay="1000"/>
                                  </p:stCondLst>
                                  <p:childTnLst>
                                    <p:set>
                                      <p:cBhvr>
                                        <p:cTn id="60" dur="1" fill="hold">
                                          <p:stCondLst>
                                            <p:cond delay="0"/>
                                          </p:stCondLst>
                                        </p:cTn>
                                        <p:tgtEl>
                                          <p:spTgt spid="49184"/>
                                        </p:tgtEl>
                                        <p:attrNameLst>
                                          <p:attrName>style.visibility</p:attrName>
                                        </p:attrNameLst>
                                      </p:cBhvr>
                                      <p:to>
                                        <p:strVal val="hidden"/>
                                      </p:to>
                                    </p:set>
                                  </p:childTnLst>
                                </p:cTn>
                              </p:par>
                              <p:par>
                                <p:cTn id="61" presetID="1" presetClass="exit" presetSubtype="0" fill="hold" grpId="2" nodeType="withEffect">
                                  <p:stCondLst>
                                    <p:cond delay="1000"/>
                                  </p:stCondLst>
                                  <p:childTnLst>
                                    <p:set>
                                      <p:cBhvr>
                                        <p:cTn id="62" dur="1" fill="hold">
                                          <p:stCondLst>
                                            <p:cond delay="0"/>
                                          </p:stCondLst>
                                        </p:cTn>
                                        <p:tgtEl>
                                          <p:spTgt spid="49186"/>
                                        </p:tgtEl>
                                        <p:attrNameLst>
                                          <p:attrName>style.visibility</p:attrName>
                                        </p:attrNameLst>
                                      </p:cBhvr>
                                      <p:to>
                                        <p:strVal val="hidden"/>
                                      </p:to>
                                    </p:set>
                                  </p:childTnLst>
                                </p:cTn>
                              </p:par>
                              <p:par>
                                <p:cTn id="63" presetID="1" presetClass="exit" presetSubtype="0" fill="hold" grpId="2" nodeType="withEffect">
                                  <p:stCondLst>
                                    <p:cond delay="1000"/>
                                  </p:stCondLst>
                                  <p:childTnLst>
                                    <p:set>
                                      <p:cBhvr>
                                        <p:cTn id="64" dur="1" fill="hold">
                                          <p:stCondLst>
                                            <p:cond delay="0"/>
                                          </p:stCondLst>
                                        </p:cTn>
                                        <p:tgtEl>
                                          <p:spTgt spid="49187"/>
                                        </p:tgtEl>
                                        <p:attrNameLst>
                                          <p:attrName>style.visibility</p:attrName>
                                        </p:attrNameLst>
                                      </p:cBhvr>
                                      <p:to>
                                        <p:strVal val="hidden"/>
                                      </p:to>
                                    </p:set>
                                  </p:childTnLst>
                                </p:cTn>
                              </p:par>
                              <p:par>
                                <p:cTn id="65" presetID="1" presetClass="exit" presetSubtype="0" fill="hold" grpId="2" nodeType="withEffect">
                                  <p:stCondLst>
                                    <p:cond delay="1000"/>
                                  </p:stCondLst>
                                  <p:childTnLst>
                                    <p:set>
                                      <p:cBhvr>
                                        <p:cTn id="66" dur="1" fill="hold">
                                          <p:stCondLst>
                                            <p:cond delay="0"/>
                                          </p:stCondLst>
                                        </p:cTn>
                                        <p:tgtEl>
                                          <p:spTgt spid="49188"/>
                                        </p:tgtEl>
                                        <p:attrNameLst>
                                          <p:attrName>style.visibility</p:attrName>
                                        </p:attrNameLst>
                                      </p:cBhvr>
                                      <p:to>
                                        <p:strVal val="hidden"/>
                                      </p:to>
                                    </p:set>
                                  </p:childTnLst>
                                </p:cTn>
                              </p:par>
                            </p:childTnLst>
                          </p:cTn>
                        </p:par>
                        <p:par>
                          <p:cTn id="67" fill="hold" nodeType="afterGroup">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49189"/>
                                        </p:tgtEl>
                                        <p:attrNameLst>
                                          <p:attrName>style.visibility</p:attrName>
                                        </p:attrNameLst>
                                      </p:cBhvr>
                                      <p:to>
                                        <p:strVal val="visible"/>
                                      </p:to>
                                    </p:set>
                                    <p:animEffect transition="in" filter="fade">
                                      <p:cBhvr>
                                        <p:cTn id="70" dur="500"/>
                                        <p:tgtEl>
                                          <p:spTgt spid="49189"/>
                                        </p:tgtEl>
                                      </p:cBhvr>
                                    </p:animEffect>
                                  </p:childTnLst>
                                </p:cTn>
                              </p:par>
                            </p:childTnLst>
                          </p:cTn>
                        </p:par>
                        <p:par>
                          <p:cTn id="71" fill="hold" nodeType="afterGroup">
                            <p:stCondLst>
                              <p:cond delay="6000"/>
                            </p:stCondLst>
                            <p:childTnLst>
                              <p:par>
                                <p:cTn id="72" presetID="64" presetClass="path" presetSubtype="0" fill="hold" grpId="1" nodeType="afterEffect">
                                  <p:stCondLst>
                                    <p:cond delay="1000"/>
                                  </p:stCondLst>
                                  <p:childTnLst>
                                    <p:animMotion origin="layout" path="M 2.22222E-6 7.40741E-7 L 2.22222E-6 -0.14699 " pathEditMode="relative" rAng="0" ptsTypes="AA">
                                      <p:cBhvr>
                                        <p:cTn id="73" dur="1000" fill="hold"/>
                                        <p:tgtEl>
                                          <p:spTgt spid="49189"/>
                                        </p:tgtEl>
                                        <p:attrNameLst>
                                          <p:attrName>ppt_x</p:attrName>
                                          <p:attrName>ppt_y</p:attrName>
                                        </p:attrNameLst>
                                      </p:cBhvr>
                                      <p:rCtr x="0" y="-7361"/>
                                    </p:animMotion>
                                  </p:childTnLst>
                                </p:cTn>
                              </p:par>
                            </p:childTnLst>
                          </p:cTn>
                        </p:par>
                        <p:par>
                          <p:cTn id="74" fill="hold" nodeType="afterGroup">
                            <p:stCondLst>
                              <p:cond delay="8000"/>
                            </p:stCondLst>
                            <p:childTnLst>
                              <p:par>
                                <p:cTn id="75" presetID="1" presetClass="exit" presetSubtype="0" fill="hold" grpId="2" nodeType="afterEffect">
                                  <p:stCondLst>
                                    <p:cond delay="1000"/>
                                  </p:stCondLst>
                                  <p:childTnLst>
                                    <p:set>
                                      <p:cBhvr>
                                        <p:cTn id="76" dur="1" fill="hold">
                                          <p:stCondLst>
                                            <p:cond delay="0"/>
                                          </p:stCondLst>
                                        </p:cTn>
                                        <p:tgtEl>
                                          <p:spTgt spid="49189"/>
                                        </p:tgtEl>
                                        <p:attrNameLst>
                                          <p:attrName>style.visibility</p:attrName>
                                        </p:attrNameLst>
                                      </p:cBhvr>
                                      <p:to>
                                        <p:strVal val="hidden"/>
                                      </p:to>
                                    </p:set>
                                  </p:childTnLst>
                                </p:cTn>
                              </p:par>
                            </p:childTnLst>
                          </p:cTn>
                        </p:par>
                        <p:par>
                          <p:cTn id="77" fill="hold" nodeType="afterGroup">
                            <p:stCondLst>
                              <p:cond delay="9000"/>
                            </p:stCondLst>
                            <p:childTnLst>
                              <p:par>
                                <p:cTn id="78" presetID="10" presetClass="entr" presetSubtype="0" fill="hold" grpId="0" nodeType="afterEffect">
                                  <p:stCondLst>
                                    <p:cond delay="0"/>
                                  </p:stCondLst>
                                  <p:childTnLst>
                                    <p:set>
                                      <p:cBhvr>
                                        <p:cTn id="79" dur="1" fill="hold">
                                          <p:stCondLst>
                                            <p:cond delay="0"/>
                                          </p:stCondLst>
                                        </p:cTn>
                                        <p:tgtEl>
                                          <p:spTgt spid="49190"/>
                                        </p:tgtEl>
                                        <p:attrNameLst>
                                          <p:attrName>style.visibility</p:attrName>
                                        </p:attrNameLst>
                                      </p:cBhvr>
                                      <p:to>
                                        <p:strVal val="visible"/>
                                      </p:to>
                                    </p:set>
                                    <p:animEffect transition="in" filter="fade">
                                      <p:cBhvr>
                                        <p:cTn id="80" dur="500"/>
                                        <p:tgtEl>
                                          <p:spTgt spid="4919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191"/>
                                        </p:tgtEl>
                                        <p:attrNameLst>
                                          <p:attrName>style.visibility</p:attrName>
                                        </p:attrNameLst>
                                      </p:cBhvr>
                                      <p:to>
                                        <p:strVal val="visible"/>
                                      </p:to>
                                    </p:set>
                                    <p:animEffect transition="in" filter="fade">
                                      <p:cBhvr>
                                        <p:cTn id="83" dur="500"/>
                                        <p:tgtEl>
                                          <p:spTgt spid="4919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192"/>
                                        </p:tgtEl>
                                        <p:attrNameLst>
                                          <p:attrName>style.visibility</p:attrName>
                                        </p:attrNameLst>
                                      </p:cBhvr>
                                      <p:to>
                                        <p:strVal val="visible"/>
                                      </p:to>
                                    </p:set>
                                    <p:animEffect transition="in" filter="fade">
                                      <p:cBhvr>
                                        <p:cTn id="86" dur="500"/>
                                        <p:tgtEl>
                                          <p:spTgt spid="4919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9193"/>
                                        </p:tgtEl>
                                        <p:attrNameLst>
                                          <p:attrName>style.visibility</p:attrName>
                                        </p:attrNameLst>
                                      </p:cBhvr>
                                      <p:to>
                                        <p:strVal val="visible"/>
                                      </p:to>
                                    </p:set>
                                    <p:animEffect transition="in" filter="fade">
                                      <p:cBhvr>
                                        <p:cTn id="89" dur="500"/>
                                        <p:tgtEl>
                                          <p:spTgt spid="4919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194"/>
                                        </p:tgtEl>
                                        <p:attrNameLst>
                                          <p:attrName>style.visibility</p:attrName>
                                        </p:attrNameLst>
                                      </p:cBhvr>
                                      <p:to>
                                        <p:strVal val="visible"/>
                                      </p:to>
                                    </p:set>
                                    <p:animEffect transition="in" filter="fade">
                                      <p:cBhvr>
                                        <p:cTn id="92" dur="500"/>
                                        <p:tgtEl>
                                          <p:spTgt spid="4919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9195"/>
                                        </p:tgtEl>
                                        <p:attrNameLst>
                                          <p:attrName>style.visibility</p:attrName>
                                        </p:attrNameLst>
                                      </p:cBhvr>
                                      <p:to>
                                        <p:strVal val="visible"/>
                                      </p:to>
                                    </p:set>
                                    <p:animEffect transition="in" filter="fade">
                                      <p:cBhvr>
                                        <p:cTn id="95" dur="500"/>
                                        <p:tgtEl>
                                          <p:spTgt spid="4919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9196"/>
                                        </p:tgtEl>
                                        <p:attrNameLst>
                                          <p:attrName>style.visibility</p:attrName>
                                        </p:attrNameLst>
                                      </p:cBhvr>
                                      <p:to>
                                        <p:strVal val="visible"/>
                                      </p:to>
                                    </p:set>
                                    <p:animEffect transition="in" filter="fade">
                                      <p:cBhvr>
                                        <p:cTn id="98" dur="500"/>
                                        <p:tgtEl>
                                          <p:spTgt spid="49196"/>
                                        </p:tgtEl>
                                      </p:cBhvr>
                                    </p:animEffect>
                                  </p:childTnLst>
                                </p:cTn>
                              </p:par>
                            </p:childTnLst>
                          </p:cTn>
                        </p:par>
                        <p:par>
                          <p:cTn id="99" fill="hold" nodeType="afterGroup">
                            <p:stCondLst>
                              <p:cond delay="9500"/>
                            </p:stCondLst>
                            <p:childTnLst>
                              <p:par>
                                <p:cTn id="100" presetID="64" presetClass="path" presetSubtype="0" fill="hold" grpId="1" nodeType="afterEffect">
                                  <p:stCondLst>
                                    <p:cond delay="1000"/>
                                  </p:stCondLst>
                                  <p:childTnLst>
                                    <p:animMotion origin="layout" path="M 2.22222E-6 7.40741E-7 L 2.22222E-6 -0.14699 " pathEditMode="relative" rAng="0" ptsTypes="AA">
                                      <p:cBhvr>
                                        <p:cTn id="101" dur="1000" fill="hold"/>
                                        <p:tgtEl>
                                          <p:spTgt spid="49190"/>
                                        </p:tgtEl>
                                        <p:attrNameLst>
                                          <p:attrName>ppt_x</p:attrName>
                                          <p:attrName>ppt_y</p:attrName>
                                        </p:attrNameLst>
                                      </p:cBhvr>
                                      <p:rCtr x="0" y="-7361"/>
                                    </p:animMotion>
                                  </p:childTnLst>
                                </p:cTn>
                              </p:par>
                              <p:par>
                                <p:cTn id="102" presetID="64" presetClass="path" presetSubtype="0" fill="hold" grpId="1" nodeType="withEffect">
                                  <p:stCondLst>
                                    <p:cond delay="1000"/>
                                  </p:stCondLst>
                                  <p:childTnLst>
                                    <p:animMotion origin="layout" path="M 2.22222E-6 7.40741E-7 L 2.22222E-6 -0.14699 " pathEditMode="relative" rAng="0" ptsTypes="AA">
                                      <p:cBhvr>
                                        <p:cTn id="103" dur="1000" fill="hold"/>
                                        <p:tgtEl>
                                          <p:spTgt spid="49191"/>
                                        </p:tgtEl>
                                        <p:attrNameLst>
                                          <p:attrName>ppt_x</p:attrName>
                                          <p:attrName>ppt_y</p:attrName>
                                        </p:attrNameLst>
                                      </p:cBhvr>
                                      <p:rCtr x="0" y="-7361"/>
                                    </p:animMotion>
                                  </p:childTnLst>
                                </p:cTn>
                              </p:par>
                              <p:par>
                                <p:cTn id="104" presetID="64" presetClass="path" presetSubtype="0" fill="hold" grpId="1" nodeType="withEffect">
                                  <p:stCondLst>
                                    <p:cond delay="1000"/>
                                  </p:stCondLst>
                                  <p:childTnLst>
                                    <p:animMotion origin="layout" path="M 5.55556E-7 -1.11111E-6 L 0.12587 -1.11111E-6 " pathEditMode="relative" rAng="0" ptsTypes="AA">
                                      <p:cBhvr>
                                        <p:cTn id="105" dur="1000" fill="hold"/>
                                        <p:tgtEl>
                                          <p:spTgt spid="49192"/>
                                        </p:tgtEl>
                                        <p:attrNameLst>
                                          <p:attrName>ppt_x</p:attrName>
                                          <p:attrName>ppt_y</p:attrName>
                                        </p:attrNameLst>
                                      </p:cBhvr>
                                      <p:rCtr x="6285" y="0"/>
                                    </p:animMotion>
                                  </p:childTnLst>
                                </p:cTn>
                              </p:par>
                              <p:par>
                                <p:cTn id="106" presetID="64" presetClass="path" presetSubtype="0" fill="hold" grpId="1" nodeType="withEffect">
                                  <p:stCondLst>
                                    <p:cond delay="1000"/>
                                  </p:stCondLst>
                                  <p:childTnLst>
                                    <p:animMotion origin="layout" path="M 5.55556E-7 -1.11111E-6 L 0.12587 -1.11111E-6 " pathEditMode="relative" rAng="0" ptsTypes="AA">
                                      <p:cBhvr>
                                        <p:cTn id="107" dur="1000" fill="hold"/>
                                        <p:tgtEl>
                                          <p:spTgt spid="49193"/>
                                        </p:tgtEl>
                                        <p:attrNameLst>
                                          <p:attrName>ppt_x</p:attrName>
                                          <p:attrName>ppt_y</p:attrName>
                                        </p:attrNameLst>
                                      </p:cBhvr>
                                      <p:rCtr x="6285" y="0"/>
                                    </p:animMotion>
                                  </p:childTnLst>
                                </p:cTn>
                              </p:par>
                              <p:par>
                                <p:cTn id="108" presetID="64" presetClass="path" presetSubtype="0" fill="hold" grpId="1" nodeType="withEffect">
                                  <p:stCondLst>
                                    <p:cond delay="1000"/>
                                  </p:stCondLst>
                                  <p:childTnLst>
                                    <p:animMotion origin="layout" path="M -0.12188 -4.44444E-6 L 0.00399 -4.44444E-6 " pathEditMode="relative" rAng="0" ptsTypes="AA">
                                      <p:cBhvr>
                                        <p:cTn id="109" dur="1000" spd="-100000" fill="hold"/>
                                        <p:tgtEl>
                                          <p:spTgt spid="49194"/>
                                        </p:tgtEl>
                                        <p:attrNameLst>
                                          <p:attrName>ppt_x</p:attrName>
                                          <p:attrName>ppt_y</p:attrName>
                                        </p:attrNameLst>
                                      </p:cBhvr>
                                      <p:rCtr x="6285" y="0"/>
                                    </p:animMotion>
                                  </p:childTnLst>
                                </p:cTn>
                              </p:par>
                              <p:par>
                                <p:cTn id="110" presetID="64" presetClass="path" presetSubtype="0" fill="hold" grpId="1" nodeType="withEffect">
                                  <p:stCondLst>
                                    <p:cond delay="1000"/>
                                  </p:stCondLst>
                                  <p:childTnLst>
                                    <p:animMotion origin="layout" path="M -0.12188 -4.44444E-6 L 0.00399 -4.44444E-6 " pathEditMode="relative" rAng="0" ptsTypes="AA">
                                      <p:cBhvr>
                                        <p:cTn id="111" dur="1000" spd="-100000" fill="hold"/>
                                        <p:tgtEl>
                                          <p:spTgt spid="49195"/>
                                        </p:tgtEl>
                                        <p:attrNameLst>
                                          <p:attrName>ppt_x</p:attrName>
                                          <p:attrName>ppt_y</p:attrName>
                                        </p:attrNameLst>
                                      </p:cBhvr>
                                      <p:rCtr x="6285" y="0"/>
                                    </p:animMotion>
                                  </p:childTnLst>
                                </p:cTn>
                              </p:par>
                              <p:par>
                                <p:cTn id="112" presetID="64" presetClass="path" presetSubtype="0" fill="hold" grpId="1" nodeType="withEffect">
                                  <p:stCondLst>
                                    <p:cond delay="1000"/>
                                  </p:stCondLst>
                                  <p:childTnLst>
                                    <p:animMotion origin="layout" path="M 8.33333E-7 0.14467 L 8.33333E-7 -0.00232 " pathEditMode="relative" rAng="0" ptsTypes="AA">
                                      <p:cBhvr>
                                        <p:cTn id="113" dur="1000" spd="-100000" fill="hold"/>
                                        <p:tgtEl>
                                          <p:spTgt spid="49196"/>
                                        </p:tgtEl>
                                        <p:attrNameLst>
                                          <p:attrName>ppt_x</p:attrName>
                                          <p:attrName>ppt_y</p:attrName>
                                        </p:attrNameLst>
                                      </p:cBhvr>
                                      <p:rCtr x="0" y="-7361"/>
                                    </p:animMotion>
                                  </p:childTnLst>
                                </p:cTn>
                              </p:par>
                            </p:childTnLst>
                          </p:cTn>
                        </p:par>
                        <p:par>
                          <p:cTn id="114" fill="hold" nodeType="afterGroup">
                            <p:stCondLst>
                              <p:cond delay="11500"/>
                            </p:stCondLst>
                            <p:childTnLst>
                              <p:par>
                                <p:cTn id="115" presetID="1" presetClass="exit" presetSubtype="0" fill="hold" grpId="2" nodeType="afterEffect">
                                  <p:stCondLst>
                                    <p:cond delay="1000"/>
                                  </p:stCondLst>
                                  <p:childTnLst>
                                    <p:set>
                                      <p:cBhvr>
                                        <p:cTn id="116" dur="1" fill="hold">
                                          <p:stCondLst>
                                            <p:cond delay="0"/>
                                          </p:stCondLst>
                                        </p:cTn>
                                        <p:tgtEl>
                                          <p:spTgt spid="49190"/>
                                        </p:tgtEl>
                                        <p:attrNameLst>
                                          <p:attrName>style.visibility</p:attrName>
                                        </p:attrNameLst>
                                      </p:cBhvr>
                                      <p:to>
                                        <p:strVal val="hidden"/>
                                      </p:to>
                                    </p:set>
                                  </p:childTnLst>
                                </p:cTn>
                              </p:par>
                              <p:par>
                                <p:cTn id="117" presetID="1" presetClass="exit" presetSubtype="0" fill="hold" grpId="2" nodeType="withEffect">
                                  <p:stCondLst>
                                    <p:cond delay="1000"/>
                                  </p:stCondLst>
                                  <p:childTnLst>
                                    <p:set>
                                      <p:cBhvr>
                                        <p:cTn id="118" dur="1" fill="hold">
                                          <p:stCondLst>
                                            <p:cond delay="0"/>
                                          </p:stCondLst>
                                        </p:cTn>
                                        <p:tgtEl>
                                          <p:spTgt spid="49191"/>
                                        </p:tgtEl>
                                        <p:attrNameLst>
                                          <p:attrName>style.visibility</p:attrName>
                                        </p:attrNameLst>
                                      </p:cBhvr>
                                      <p:to>
                                        <p:strVal val="hidden"/>
                                      </p:to>
                                    </p:set>
                                  </p:childTnLst>
                                </p:cTn>
                              </p:par>
                              <p:par>
                                <p:cTn id="119" presetID="1" presetClass="exit" presetSubtype="0" fill="hold" grpId="2" nodeType="withEffect">
                                  <p:stCondLst>
                                    <p:cond delay="1000"/>
                                  </p:stCondLst>
                                  <p:childTnLst>
                                    <p:set>
                                      <p:cBhvr>
                                        <p:cTn id="120" dur="1" fill="hold">
                                          <p:stCondLst>
                                            <p:cond delay="0"/>
                                          </p:stCondLst>
                                        </p:cTn>
                                        <p:tgtEl>
                                          <p:spTgt spid="49193"/>
                                        </p:tgtEl>
                                        <p:attrNameLst>
                                          <p:attrName>style.visibility</p:attrName>
                                        </p:attrNameLst>
                                      </p:cBhvr>
                                      <p:to>
                                        <p:strVal val="hidden"/>
                                      </p:to>
                                    </p:set>
                                  </p:childTnLst>
                                </p:cTn>
                              </p:par>
                              <p:par>
                                <p:cTn id="121" presetID="1" presetClass="exit" presetSubtype="0" fill="hold" grpId="2" nodeType="withEffect">
                                  <p:stCondLst>
                                    <p:cond delay="1000"/>
                                  </p:stCondLst>
                                  <p:childTnLst>
                                    <p:set>
                                      <p:cBhvr>
                                        <p:cTn id="122" dur="1" fill="hold">
                                          <p:stCondLst>
                                            <p:cond delay="0"/>
                                          </p:stCondLst>
                                        </p:cTn>
                                        <p:tgtEl>
                                          <p:spTgt spid="49192"/>
                                        </p:tgtEl>
                                        <p:attrNameLst>
                                          <p:attrName>style.visibility</p:attrName>
                                        </p:attrNameLst>
                                      </p:cBhvr>
                                      <p:to>
                                        <p:strVal val="hidden"/>
                                      </p:to>
                                    </p:set>
                                  </p:childTnLst>
                                </p:cTn>
                              </p:par>
                              <p:par>
                                <p:cTn id="123" presetID="1" presetClass="exit" presetSubtype="0" fill="hold" grpId="2" nodeType="withEffect">
                                  <p:stCondLst>
                                    <p:cond delay="1000"/>
                                  </p:stCondLst>
                                  <p:childTnLst>
                                    <p:set>
                                      <p:cBhvr>
                                        <p:cTn id="124" dur="1" fill="hold">
                                          <p:stCondLst>
                                            <p:cond delay="0"/>
                                          </p:stCondLst>
                                        </p:cTn>
                                        <p:tgtEl>
                                          <p:spTgt spid="49194"/>
                                        </p:tgtEl>
                                        <p:attrNameLst>
                                          <p:attrName>style.visibility</p:attrName>
                                        </p:attrNameLst>
                                      </p:cBhvr>
                                      <p:to>
                                        <p:strVal val="hidden"/>
                                      </p:to>
                                    </p:set>
                                  </p:childTnLst>
                                </p:cTn>
                              </p:par>
                              <p:par>
                                <p:cTn id="125" presetID="1" presetClass="exit" presetSubtype="0" fill="hold" grpId="2" nodeType="withEffect">
                                  <p:stCondLst>
                                    <p:cond delay="1000"/>
                                  </p:stCondLst>
                                  <p:childTnLst>
                                    <p:set>
                                      <p:cBhvr>
                                        <p:cTn id="126" dur="1" fill="hold">
                                          <p:stCondLst>
                                            <p:cond delay="0"/>
                                          </p:stCondLst>
                                        </p:cTn>
                                        <p:tgtEl>
                                          <p:spTgt spid="49195"/>
                                        </p:tgtEl>
                                        <p:attrNameLst>
                                          <p:attrName>style.visibility</p:attrName>
                                        </p:attrNameLst>
                                      </p:cBhvr>
                                      <p:to>
                                        <p:strVal val="hidden"/>
                                      </p:to>
                                    </p:set>
                                  </p:childTnLst>
                                </p:cTn>
                              </p:par>
                              <p:par>
                                <p:cTn id="127" presetID="1" presetClass="exit" presetSubtype="0" fill="hold" grpId="2" nodeType="withEffect">
                                  <p:stCondLst>
                                    <p:cond delay="1000"/>
                                  </p:stCondLst>
                                  <p:childTnLst>
                                    <p:set>
                                      <p:cBhvr>
                                        <p:cTn id="128" dur="1" fill="hold">
                                          <p:stCondLst>
                                            <p:cond delay="0"/>
                                          </p:stCondLst>
                                        </p:cTn>
                                        <p:tgtEl>
                                          <p:spTgt spid="49196"/>
                                        </p:tgtEl>
                                        <p:attrNameLst>
                                          <p:attrName>style.visibility</p:attrName>
                                        </p:attrNameLst>
                                      </p:cBhvr>
                                      <p:to>
                                        <p:strVal val="hidden"/>
                                      </p:to>
                                    </p:set>
                                  </p:childTnLst>
                                </p:cTn>
                              </p:par>
                            </p:childTnLst>
                          </p:cTn>
                        </p:par>
                        <p:par>
                          <p:cTn id="129" fill="hold" nodeType="afterGroup">
                            <p:stCondLst>
                              <p:cond delay="12500"/>
                            </p:stCondLst>
                            <p:childTnLst>
                              <p:par>
                                <p:cTn id="130" presetID="10" presetClass="entr" presetSubtype="0" fill="hold" grpId="0" nodeType="afterEffect">
                                  <p:stCondLst>
                                    <p:cond delay="0"/>
                                  </p:stCondLst>
                                  <p:childTnLst>
                                    <p:set>
                                      <p:cBhvr>
                                        <p:cTn id="131" dur="1" fill="hold">
                                          <p:stCondLst>
                                            <p:cond delay="0"/>
                                          </p:stCondLst>
                                        </p:cTn>
                                        <p:tgtEl>
                                          <p:spTgt spid="49197"/>
                                        </p:tgtEl>
                                        <p:attrNameLst>
                                          <p:attrName>style.visibility</p:attrName>
                                        </p:attrNameLst>
                                      </p:cBhvr>
                                      <p:to>
                                        <p:strVal val="visible"/>
                                      </p:to>
                                    </p:set>
                                    <p:animEffect transition="in" filter="fade">
                                      <p:cBhvr>
                                        <p:cTn id="132" dur="500"/>
                                        <p:tgtEl>
                                          <p:spTgt spid="49197"/>
                                        </p:tgtEl>
                                      </p:cBhvr>
                                    </p:animEffect>
                                  </p:childTnLst>
                                </p:cTn>
                              </p:par>
                            </p:childTnLst>
                          </p:cTn>
                        </p:par>
                        <p:par>
                          <p:cTn id="133" fill="hold" nodeType="afterGroup">
                            <p:stCondLst>
                              <p:cond delay="13000"/>
                            </p:stCondLst>
                            <p:childTnLst>
                              <p:par>
                                <p:cTn id="134" presetID="64" presetClass="path" presetSubtype="0" fill="hold" grpId="1" nodeType="afterEffect">
                                  <p:stCondLst>
                                    <p:cond delay="1000"/>
                                  </p:stCondLst>
                                  <p:childTnLst>
                                    <p:animMotion origin="layout" path="M -0.00781 1.48148E-6 L 0.11025 1.48148E-6 " pathEditMode="relative" rAng="0" ptsTypes="AA">
                                      <p:cBhvr>
                                        <p:cTn id="135" dur="1000" fill="hold"/>
                                        <p:tgtEl>
                                          <p:spTgt spid="49197"/>
                                        </p:tgtEl>
                                        <p:attrNameLst>
                                          <p:attrName>ppt_x</p:attrName>
                                          <p:attrName>ppt_y</p:attrName>
                                        </p:attrNameLst>
                                      </p:cBhvr>
                                      <p:rCtr x="5903" y="0"/>
                                    </p:animMotion>
                                  </p:childTnLst>
                                </p:cTn>
                              </p:par>
                            </p:childTnLst>
                          </p:cTn>
                        </p:par>
                        <p:par>
                          <p:cTn id="136" fill="hold" nodeType="afterGroup">
                            <p:stCondLst>
                              <p:cond delay="15000"/>
                            </p:stCondLst>
                            <p:childTnLst>
                              <p:par>
                                <p:cTn id="137" presetID="1" presetClass="exit" presetSubtype="0" fill="hold" grpId="2" nodeType="afterEffect">
                                  <p:stCondLst>
                                    <p:cond delay="1000"/>
                                  </p:stCondLst>
                                  <p:childTnLst>
                                    <p:set>
                                      <p:cBhvr>
                                        <p:cTn id="138" dur="1" fill="hold">
                                          <p:stCondLst>
                                            <p:cond delay="0"/>
                                          </p:stCondLst>
                                        </p:cTn>
                                        <p:tgtEl>
                                          <p:spTgt spid="49197"/>
                                        </p:tgtEl>
                                        <p:attrNameLst>
                                          <p:attrName>style.visibility</p:attrName>
                                        </p:attrNameLst>
                                      </p:cBhvr>
                                      <p:to>
                                        <p:strVal val="hidden"/>
                                      </p:to>
                                    </p:set>
                                  </p:childTnLst>
                                </p:cTn>
                              </p:par>
                            </p:childTnLst>
                          </p:cTn>
                        </p:par>
                        <p:par>
                          <p:cTn id="139" fill="hold" nodeType="afterGroup">
                            <p:stCondLst>
                              <p:cond delay="16000"/>
                            </p:stCondLst>
                            <p:childTnLst>
                              <p:par>
                                <p:cTn id="140" presetID="10" presetClass="entr" presetSubtype="0" fill="hold" grpId="0" nodeType="afterEffect">
                                  <p:stCondLst>
                                    <p:cond delay="0"/>
                                  </p:stCondLst>
                                  <p:childTnLst>
                                    <p:set>
                                      <p:cBhvr>
                                        <p:cTn id="141" dur="1" fill="hold">
                                          <p:stCondLst>
                                            <p:cond delay="0"/>
                                          </p:stCondLst>
                                        </p:cTn>
                                        <p:tgtEl>
                                          <p:spTgt spid="49198"/>
                                        </p:tgtEl>
                                        <p:attrNameLst>
                                          <p:attrName>style.visibility</p:attrName>
                                        </p:attrNameLst>
                                      </p:cBhvr>
                                      <p:to>
                                        <p:strVal val="visible"/>
                                      </p:to>
                                    </p:set>
                                    <p:animEffect transition="in" filter="fade">
                                      <p:cBhvr>
                                        <p:cTn id="142" dur="500"/>
                                        <p:tgtEl>
                                          <p:spTgt spid="49198"/>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9199"/>
                                        </p:tgtEl>
                                        <p:attrNameLst>
                                          <p:attrName>style.visibility</p:attrName>
                                        </p:attrNameLst>
                                      </p:cBhvr>
                                      <p:to>
                                        <p:strVal val="visible"/>
                                      </p:to>
                                    </p:set>
                                    <p:animEffect transition="in" filter="fade">
                                      <p:cBhvr>
                                        <p:cTn id="145" dur="500"/>
                                        <p:tgtEl>
                                          <p:spTgt spid="4919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9200"/>
                                        </p:tgtEl>
                                        <p:attrNameLst>
                                          <p:attrName>style.visibility</p:attrName>
                                        </p:attrNameLst>
                                      </p:cBhvr>
                                      <p:to>
                                        <p:strVal val="visible"/>
                                      </p:to>
                                    </p:set>
                                    <p:animEffect transition="in" filter="fade">
                                      <p:cBhvr>
                                        <p:cTn id="148" dur="500"/>
                                        <p:tgtEl>
                                          <p:spTgt spid="4920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9201"/>
                                        </p:tgtEl>
                                        <p:attrNameLst>
                                          <p:attrName>style.visibility</p:attrName>
                                        </p:attrNameLst>
                                      </p:cBhvr>
                                      <p:to>
                                        <p:strVal val="visible"/>
                                      </p:to>
                                    </p:set>
                                    <p:animEffect transition="in" filter="fade">
                                      <p:cBhvr>
                                        <p:cTn id="151" dur="500"/>
                                        <p:tgtEl>
                                          <p:spTgt spid="49201"/>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9202"/>
                                        </p:tgtEl>
                                        <p:attrNameLst>
                                          <p:attrName>style.visibility</p:attrName>
                                        </p:attrNameLst>
                                      </p:cBhvr>
                                      <p:to>
                                        <p:strVal val="visible"/>
                                      </p:to>
                                    </p:set>
                                    <p:animEffect transition="in" filter="fade">
                                      <p:cBhvr>
                                        <p:cTn id="154" dur="500"/>
                                        <p:tgtEl>
                                          <p:spTgt spid="49202"/>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49203"/>
                                        </p:tgtEl>
                                        <p:attrNameLst>
                                          <p:attrName>style.visibility</p:attrName>
                                        </p:attrNameLst>
                                      </p:cBhvr>
                                      <p:to>
                                        <p:strVal val="visible"/>
                                      </p:to>
                                    </p:set>
                                    <p:animEffect transition="in" filter="fade">
                                      <p:cBhvr>
                                        <p:cTn id="157" dur="500"/>
                                        <p:tgtEl>
                                          <p:spTgt spid="4920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9204"/>
                                        </p:tgtEl>
                                        <p:attrNameLst>
                                          <p:attrName>style.visibility</p:attrName>
                                        </p:attrNameLst>
                                      </p:cBhvr>
                                      <p:to>
                                        <p:strVal val="visible"/>
                                      </p:to>
                                    </p:set>
                                    <p:animEffect transition="in" filter="fade">
                                      <p:cBhvr>
                                        <p:cTn id="160" dur="500"/>
                                        <p:tgtEl>
                                          <p:spTgt spid="49204"/>
                                        </p:tgtEl>
                                      </p:cBhvr>
                                    </p:animEffect>
                                  </p:childTnLst>
                                </p:cTn>
                              </p:par>
                            </p:childTnLst>
                          </p:cTn>
                        </p:par>
                        <p:par>
                          <p:cTn id="161" fill="hold" nodeType="afterGroup">
                            <p:stCondLst>
                              <p:cond delay="16500"/>
                            </p:stCondLst>
                            <p:childTnLst>
                              <p:par>
                                <p:cTn id="162" presetID="64" presetClass="path" presetSubtype="0" fill="hold" grpId="1" nodeType="afterEffect">
                                  <p:stCondLst>
                                    <p:cond delay="1000"/>
                                  </p:stCondLst>
                                  <p:childTnLst>
                                    <p:animMotion origin="layout" path="M 2.22222E-6 7.40741E-7 L 2.22222E-6 -0.14699 " pathEditMode="relative" rAng="0" ptsTypes="AA">
                                      <p:cBhvr>
                                        <p:cTn id="163" dur="1000" fill="hold"/>
                                        <p:tgtEl>
                                          <p:spTgt spid="49198"/>
                                        </p:tgtEl>
                                        <p:attrNameLst>
                                          <p:attrName>ppt_x</p:attrName>
                                          <p:attrName>ppt_y</p:attrName>
                                        </p:attrNameLst>
                                      </p:cBhvr>
                                      <p:rCtr x="0" y="-7361"/>
                                    </p:animMotion>
                                  </p:childTnLst>
                                </p:cTn>
                              </p:par>
                              <p:par>
                                <p:cTn id="164" presetID="64" presetClass="path" presetSubtype="0" fill="hold" grpId="1" nodeType="withEffect">
                                  <p:stCondLst>
                                    <p:cond delay="1000"/>
                                  </p:stCondLst>
                                  <p:childTnLst>
                                    <p:animMotion origin="layout" path="M 2.22222E-6 7.40741E-7 L 2.22222E-6 -0.14699 " pathEditMode="relative" rAng="0" ptsTypes="AA">
                                      <p:cBhvr>
                                        <p:cTn id="165" dur="1000" fill="hold"/>
                                        <p:tgtEl>
                                          <p:spTgt spid="49199"/>
                                        </p:tgtEl>
                                        <p:attrNameLst>
                                          <p:attrName>ppt_x</p:attrName>
                                          <p:attrName>ppt_y</p:attrName>
                                        </p:attrNameLst>
                                      </p:cBhvr>
                                      <p:rCtr x="0" y="-7361"/>
                                    </p:animMotion>
                                  </p:childTnLst>
                                </p:cTn>
                              </p:par>
                              <p:par>
                                <p:cTn id="166" presetID="64" presetClass="path" presetSubtype="0" fill="hold" grpId="1" nodeType="withEffect">
                                  <p:stCondLst>
                                    <p:cond delay="1000"/>
                                  </p:stCondLst>
                                  <p:childTnLst>
                                    <p:animMotion origin="layout" path="M 5.55556E-7 -1.11111E-6 L 0.12587 -1.11111E-6 " pathEditMode="relative" rAng="0" ptsTypes="AA">
                                      <p:cBhvr>
                                        <p:cTn id="167" dur="1000" fill="hold"/>
                                        <p:tgtEl>
                                          <p:spTgt spid="49200"/>
                                        </p:tgtEl>
                                        <p:attrNameLst>
                                          <p:attrName>ppt_x</p:attrName>
                                          <p:attrName>ppt_y</p:attrName>
                                        </p:attrNameLst>
                                      </p:cBhvr>
                                      <p:rCtr x="6285" y="0"/>
                                    </p:animMotion>
                                  </p:childTnLst>
                                </p:cTn>
                              </p:par>
                              <p:par>
                                <p:cTn id="168" presetID="64" presetClass="path" presetSubtype="0" fill="hold" grpId="1" nodeType="withEffect">
                                  <p:stCondLst>
                                    <p:cond delay="1000"/>
                                  </p:stCondLst>
                                  <p:childTnLst>
                                    <p:animMotion origin="layout" path="M 5.55556E-7 -1.11111E-6 L 0.12587 -1.11111E-6 " pathEditMode="relative" rAng="0" ptsTypes="AA">
                                      <p:cBhvr>
                                        <p:cTn id="169" dur="1000" fill="hold"/>
                                        <p:tgtEl>
                                          <p:spTgt spid="49201"/>
                                        </p:tgtEl>
                                        <p:attrNameLst>
                                          <p:attrName>ppt_x</p:attrName>
                                          <p:attrName>ppt_y</p:attrName>
                                        </p:attrNameLst>
                                      </p:cBhvr>
                                      <p:rCtr x="6285" y="0"/>
                                    </p:animMotion>
                                  </p:childTnLst>
                                </p:cTn>
                              </p:par>
                              <p:par>
                                <p:cTn id="170" presetID="64" presetClass="path" presetSubtype="0" fill="hold" grpId="1" nodeType="withEffect">
                                  <p:stCondLst>
                                    <p:cond delay="1000"/>
                                  </p:stCondLst>
                                  <p:childTnLst>
                                    <p:animMotion origin="layout" path="M -2.22222E-6 0.14445 L -2.22222E-6 -4.81481E-6 " pathEditMode="relative" rAng="0" ptsTypes="AA">
                                      <p:cBhvr>
                                        <p:cTn id="171" dur="1000" spd="-100000" fill="hold"/>
                                        <p:tgtEl>
                                          <p:spTgt spid="49202"/>
                                        </p:tgtEl>
                                        <p:attrNameLst>
                                          <p:attrName>ppt_x</p:attrName>
                                          <p:attrName>ppt_y</p:attrName>
                                        </p:attrNameLst>
                                      </p:cBhvr>
                                      <p:rCtr x="0" y="-7222"/>
                                    </p:animMotion>
                                  </p:childTnLst>
                                </p:cTn>
                              </p:par>
                              <p:par>
                                <p:cTn id="172" presetID="64" presetClass="path" presetSubtype="0" fill="hold" grpId="1" nodeType="withEffect">
                                  <p:stCondLst>
                                    <p:cond delay="1000"/>
                                  </p:stCondLst>
                                  <p:childTnLst>
                                    <p:animMotion origin="layout" path="M -0.12188 -4.44444E-6 L 0.00399 -4.44444E-6 " pathEditMode="relative" rAng="0" ptsTypes="AA">
                                      <p:cBhvr>
                                        <p:cTn id="173" dur="1000" spd="-100000" fill="hold"/>
                                        <p:tgtEl>
                                          <p:spTgt spid="49203"/>
                                        </p:tgtEl>
                                        <p:attrNameLst>
                                          <p:attrName>ppt_x</p:attrName>
                                          <p:attrName>ppt_y</p:attrName>
                                        </p:attrNameLst>
                                      </p:cBhvr>
                                      <p:rCtr x="6285" y="0"/>
                                    </p:animMotion>
                                  </p:childTnLst>
                                </p:cTn>
                              </p:par>
                              <p:par>
                                <p:cTn id="174" presetID="64" presetClass="path" presetSubtype="0" fill="hold" grpId="1" nodeType="withEffect">
                                  <p:stCondLst>
                                    <p:cond delay="1000"/>
                                  </p:stCondLst>
                                  <p:childTnLst>
                                    <p:animMotion origin="layout" path="M 8.33333E-7 0.14467 L 8.33333E-7 -0.00232 " pathEditMode="relative" rAng="0" ptsTypes="AA">
                                      <p:cBhvr>
                                        <p:cTn id="175" dur="1000" spd="-100000" fill="hold"/>
                                        <p:tgtEl>
                                          <p:spTgt spid="49204"/>
                                        </p:tgtEl>
                                        <p:attrNameLst>
                                          <p:attrName>ppt_x</p:attrName>
                                          <p:attrName>ppt_y</p:attrName>
                                        </p:attrNameLst>
                                      </p:cBhvr>
                                      <p:rCtr x="0" y="-7361"/>
                                    </p:animMotion>
                                  </p:childTnLst>
                                </p:cTn>
                              </p:par>
                            </p:childTnLst>
                          </p:cTn>
                        </p:par>
                        <p:par>
                          <p:cTn id="176" fill="hold" nodeType="afterGroup">
                            <p:stCondLst>
                              <p:cond delay="18500"/>
                            </p:stCondLst>
                            <p:childTnLst>
                              <p:par>
                                <p:cTn id="177" presetID="1" presetClass="exit" presetSubtype="0" fill="hold" grpId="2" nodeType="afterEffect">
                                  <p:stCondLst>
                                    <p:cond delay="1000"/>
                                  </p:stCondLst>
                                  <p:childTnLst>
                                    <p:set>
                                      <p:cBhvr>
                                        <p:cTn id="178" dur="1" fill="hold">
                                          <p:stCondLst>
                                            <p:cond delay="0"/>
                                          </p:stCondLst>
                                        </p:cTn>
                                        <p:tgtEl>
                                          <p:spTgt spid="49198"/>
                                        </p:tgtEl>
                                        <p:attrNameLst>
                                          <p:attrName>style.visibility</p:attrName>
                                        </p:attrNameLst>
                                      </p:cBhvr>
                                      <p:to>
                                        <p:strVal val="hidden"/>
                                      </p:to>
                                    </p:set>
                                  </p:childTnLst>
                                </p:cTn>
                              </p:par>
                              <p:par>
                                <p:cTn id="179" presetID="1" presetClass="exit" presetSubtype="0" fill="hold" grpId="2" nodeType="withEffect">
                                  <p:stCondLst>
                                    <p:cond delay="1000"/>
                                  </p:stCondLst>
                                  <p:childTnLst>
                                    <p:set>
                                      <p:cBhvr>
                                        <p:cTn id="180" dur="1" fill="hold">
                                          <p:stCondLst>
                                            <p:cond delay="0"/>
                                          </p:stCondLst>
                                        </p:cTn>
                                        <p:tgtEl>
                                          <p:spTgt spid="49199"/>
                                        </p:tgtEl>
                                        <p:attrNameLst>
                                          <p:attrName>style.visibility</p:attrName>
                                        </p:attrNameLst>
                                      </p:cBhvr>
                                      <p:to>
                                        <p:strVal val="hidden"/>
                                      </p:to>
                                    </p:set>
                                  </p:childTnLst>
                                </p:cTn>
                              </p:par>
                              <p:par>
                                <p:cTn id="181" presetID="1" presetClass="exit" presetSubtype="0" fill="hold" grpId="2" nodeType="withEffect">
                                  <p:stCondLst>
                                    <p:cond delay="1000"/>
                                  </p:stCondLst>
                                  <p:childTnLst>
                                    <p:set>
                                      <p:cBhvr>
                                        <p:cTn id="182" dur="1" fill="hold">
                                          <p:stCondLst>
                                            <p:cond delay="0"/>
                                          </p:stCondLst>
                                        </p:cTn>
                                        <p:tgtEl>
                                          <p:spTgt spid="49201"/>
                                        </p:tgtEl>
                                        <p:attrNameLst>
                                          <p:attrName>style.visibility</p:attrName>
                                        </p:attrNameLst>
                                      </p:cBhvr>
                                      <p:to>
                                        <p:strVal val="hidden"/>
                                      </p:to>
                                    </p:set>
                                  </p:childTnLst>
                                </p:cTn>
                              </p:par>
                              <p:par>
                                <p:cTn id="183" presetID="1" presetClass="exit" presetSubtype="0" fill="hold" grpId="2" nodeType="withEffect">
                                  <p:stCondLst>
                                    <p:cond delay="1000"/>
                                  </p:stCondLst>
                                  <p:childTnLst>
                                    <p:set>
                                      <p:cBhvr>
                                        <p:cTn id="184" dur="1" fill="hold">
                                          <p:stCondLst>
                                            <p:cond delay="0"/>
                                          </p:stCondLst>
                                        </p:cTn>
                                        <p:tgtEl>
                                          <p:spTgt spid="49200"/>
                                        </p:tgtEl>
                                        <p:attrNameLst>
                                          <p:attrName>style.visibility</p:attrName>
                                        </p:attrNameLst>
                                      </p:cBhvr>
                                      <p:to>
                                        <p:strVal val="hidden"/>
                                      </p:to>
                                    </p:set>
                                  </p:childTnLst>
                                </p:cTn>
                              </p:par>
                              <p:par>
                                <p:cTn id="185" presetID="1" presetClass="exit" presetSubtype="0" fill="hold" grpId="2" nodeType="withEffect">
                                  <p:stCondLst>
                                    <p:cond delay="1000"/>
                                  </p:stCondLst>
                                  <p:childTnLst>
                                    <p:set>
                                      <p:cBhvr>
                                        <p:cTn id="186" dur="1" fill="hold">
                                          <p:stCondLst>
                                            <p:cond delay="0"/>
                                          </p:stCondLst>
                                        </p:cTn>
                                        <p:tgtEl>
                                          <p:spTgt spid="49202"/>
                                        </p:tgtEl>
                                        <p:attrNameLst>
                                          <p:attrName>style.visibility</p:attrName>
                                        </p:attrNameLst>
                                      </p:cBhvr>
                                      <p:to>
                                        <p:strVal val="hidden"/>
                                      </p:to>
                                    </p:set>
                                  </p:childTnLst>
                                </p:cTn>
                              </p:par>
                              <p:par>
                                <p:cTn id="187" presetID="1" presetClass="exit" presetSubtype="0" fill="hold" grpId="2" nodeType="withEffect">
                                  <p:stCondLst>
                                    <p:cond delay="1000"/>
                                  </p:stCondLst>
                                  <p:childTnLst>
                                    <p:set>
                                      <p:cBhvr>
                                        <p:cTn id="188" dur="1" fill="hold">
                                          <p:stCondLst>
                                            <p:cond delay="0"/>
                                          </p:stCondLst>
                                        </p:cTn>
                                        <p:tgtEl>
                                          <p:spTgt spid="49203"/>
                                        </p:tgtEl>
                                        <p:attrNameLst>
                                          <p:attrName>style.visibility</p:attrName>
                                        </p:attrNameLst>
                                      </p:cBhvr>
                                      <p:to>
                                        <p:strVal val="hidden"/>
                                      </p:to>
                                    </p:set>
                                  </p:childTnLst>
                                </p:cTn>
                              </p:par>
                              <p:par>
                                <p:cTn id="189" presetID="1" presetClass="exit" presetSubtype="0" fill="hold" grpId="2" nodeType="withEffect">
                                  <p:stCondLst>
                                    <p:cond delay="1000"/>
                                  </p:stCondLst>
                                  <p:childTnLst>
                                    <p:set>
                                      <p:cBhvr>
                                        <p:cTn id="190" dur="1" fill="hold">
                                          <p:stCondLst>
                                            <p:cond delay="0"/>
                                          </p:stCondLst>
                                        </p:cTn>
                                        <p:tgtEl>
                                          <p:spTgt spid="492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1" grpId="0" animBg="1"/>
      <p:bldP spid="49181" grpId="1" animBg="1"/>
      <p:bldP spid="49181" grpId="2" animBg="1"/>
      <p:bldP spid="49182" grpId="0" animBg="1"/>
      <p:bldP spid="49182" grpId="1" animBg="1"/>
      <p:bldP spid="49182" grpId="2" animBg="1"/>
      <p:bldP spid="49183" grpId="0" animBg="1"/>
      <p:bldP spid="49183" grpId="1" animBg="1"/>
      <p:bldP spid="49183" grpId="2" animBg="1"/>
      <p:bldP spid="49184" grpId="0" animBg="1"/>
      <p:bldP spid="49184" grpId="1" animBg="1"/>
      <p:bldP spid="49184" grpId="2" animBg="1"/>
      <p:bldP spid="49185" grpId="0" animBg="1"/>
      <p:bldP spid="49185" grpId="1" animBg="1"/>
      <p:bldP spid="49185" grpId="2" animBg="1"/>
      <p:bldP spid="49186" grpId="0" animBg="1"/>
      <p:bldP spid="49186" grpId="1" animBg="1"/>
      <p:bldP spid="49186" grpId="2" animBg="1"/>
      <p:bldP spid="49187" grpId="0" animBg="1"/>
      <p:bldP spid="49187" grpId="1" animBg="1"/>
      <p:bldP spid="49187" grpId="2" animBg="1"/>
      <p:bldP spid="49188" grpId="0" animBg="1"/>
      <p:bldP spid="49188" grpId="1" animBg="1"/>
      <p:bldP spid="49188" grpId="2" animBg="1"/>
      <p:bldP spid="49189" grpId="0" animBg="1"/>
      <p:bldP spid="49189" grpId="1" animBg="1"/>
      <p:bldP spid="49189" grpId="2" animBg="1"/>
      <p:bldP spid="49190" grpId="0" animBg="1"/>
      <p:bldP spid="49190" grpId="1" animBg="1"/>
      <p:bldP spid="49190" grpId="2" animBg="1"/>
      <p:bldP spid="49191" grpId="0" animBg="1"/>
      <p:bldP spid="49191" grpId="1" animBg="1"/>
      <p:bldP spid="49191" grpId="2" animBg="1"/>
      <p:bldP spid="49192" grpId="0" animBg="1"/>
      <p:bldP spid="49192" grpId="1" animBg="1"/>
      <p:bldP spid="49192" grpId="2" animBg="1"/>
      <p:bldP spid="49193" grpId="0" animBg="1"/>
      <p:bldP spid="49193" grpId="1" animBg="1"/>
      <p:bldP spid="49193" grpId="2" animBg="1"/>
      <p:bldP spid="49194" grpId="0" animBg="1"/>
      <p:bldP spid="49194" grpId="1" animBg="1"/>
      <p:bldP spid="49194" grpId="2" animBg="1"/>
      <p:bldP spid="49195" grpId="0" animBg="1"/>
      <p:bldP spid="49195" grpId="1" animBg="1"/>
      <p:bldP spid="49195" grpId="2" animBg="1"/>
      <p:bldP spid="49196" grpId="0" animBg="1"/>
      <p:bldP spid="49196" grpId="1" animBg="1"/>
      <p:bldP spid="49196" grpId="2" animBg="1"/>
      <p:bldP spid="49197" grpId="0" animBg="1"/>
      <p:bldP spid="49197" grpId="1" animBg="1"/>
      <p:bldP spid="49197" grpId="2" animBg="1"/>
      <p:bldP spid="49198" grpId="0" animBg="1"/>
      <p:bldP spid="49198" grpId="1" animBg="1"/>
      <p:bldP spid="49198" grpId="2" animBg="1"/>
      <p:bldP spid="49199" grpId="0" animBg="1"/>
      <p:bldP spid="49199" grpId="1" animBg="1"/>
      <p:bldP spid="49199" grpId="2" animBg="1"/>
      <p:bldP spid="49200" grpId="0" animBg="1"/>
      <p:bldP spid="49200" grpId="1" animBg="1"/>
      <p:bldP spid="49200" grpId="2" animBg="1"/>
      <p:bldP spid="49201" grpId="0" animBg="1"/>
      <p:bldP spid="49201" grpId="1" animBg="1"/>
      <p:bldP spid="49201" grpId="2" animBg="1"/>
      <p:bldP spid="49202" grpId="0" animBg="1"/>
      <p:bldP spid="49202" grpId="1" animBg="1"/>
      <p:bldP spid="49202" grpId="2" animBg="1"/>
      <p:bldP spid="49203" grpId="0" animBg="1"/>
      <p:bldP spid="49203" grpId="1" animBg="1"/>
      <p:bldP spid="49203" grpId="2" animBg="1"/>
      <p:bldP spid="49204" grpId="0" animBg="1"/>
      <p:bldP spid="49204" grpId="1" animBg="1"/>
      <p:bldP spid="49204"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pl-PL" altLang="pl-PL"/>
              <a:t>Koncentrator</a:t>
            </a:r>
          </a:p>
        </p:txBody>
      </p:sp>
      <p:sp>
        <p:nvSpPr>
          <p:cNvPr id="92163" name="Rectangle 3"/>
          <p:cNvSpPr>
            <a:spLocks noGrp="1" noChangeArrowheads="1"/>
          </p:cNvSpPr>
          <p:nvPr>
            <p:ph type="body" idx="1"/>
          </p:nvPr>
        </p:nvSpPr>
        <p:spPr/>
        <p:txBody>
          <a:bodyPr/>
          <a:lstStyle/>
          <a:p>
            <a:pPr eaLnBrk="1" hangingPunct="1"/>
            <a:r>
              <a:rPr lang="pl-PL" altLang="pl-PL" sz="2400"/>
              <a:t>W sieci Ethernet (10 Mb/s) z metodą CSMA/CD dla koncentratorów </a:t>
            </a:r>
            <a:r>
              <a:rPr lang="pl-PL" altLang="pl-PL" sz="2400" b="1"/>
              <a:t>stosowano w przeszłości</a:t>
            </a:r>
            <a:r>
              <a:rPr lang="pl-PL" altLang="pl-PL" sz="2400"/>
              <a:t> zasadę </a:t>
            </a:r>
            <a:r>
              <a:rPr lang="pl-PL" altLang="pl-PL" sz="2400" b="1"/>
              <a:t>5-4-3-2-1</a:t>
            </a:r>
          </a:p>
          <a:p>
            <a:pPr eaLnBrk="1" hangingPunct="1"/>
            <a:r>
              <a:rPr lang="pl-PL" altLang="pl-PL" sz="2400"/>
              <a:t>Urządzenia podłączone do jednego koncentratora tworzą jedną </a:t>
            </a:r>
            <a:r>
              <a:rPr lang="pl-PL" altLang="pl-PL" sz="2400" b="1"/>
              <a:t>domenę kolizyjną</a:t>
            </a:r>
            <a:r>
              <a:rPr lang="pl-PL" altLang="pl-PL" sz="2400"/>
              <a:t>, czyli </a:t>
            </a:r>
            <a:r>
              <a:rPr lang="pl-PL" altLang="pl-PL" sz="2400" b="1"/>
              <a:t>rywalizują</a:t>
            </a:r>
            <a:r>
              <a:rPr lang="pl-PL" altLang="pl-PL" sz="2400"/>
              <a:t> o dostęp do medium i </a:t>
            </a:r>
            <a:r>
              <a:rPr lang="pl-PL" altLang="pl-PL" sz="2400" b="1"/>
              <a:t>współdzielą</a:t>
            </a:r>
            <a:r>
              <a:rPr lang="pl-PL" altLang="pl-PL" sz="2400"/>
              <a:t> pasmo przepustowości</a:t>
            </a:r>
          </a:p>
          <a:p>
            <a:pPr eaLnBrk="1" hangingPunct="1"/>
            <a:r>
              <a:rPr lang="pl-PL" altLang="pl-PL" sz="2400"/>
              <a:t>Koncentrator jest </a:t>
            </a:r>
            <a:r>
              <a:rPr lang="pl-PL" altLang="pl-PL" sz="2400" b="1"/>
              <a:t>mało bezpiecznym</a:t>
            </a:r>
            <a:r>
              <a:rPr lang="pl-PL" altLang="pl-PL" sz="2400"/>
              <a:t> urządzeniem, gdyż w ramach jednej domeny kolizyjnej można </a:t>
            </a:r>
            <a:r>
              <a:rPr lang="pl-PL" altLang="pl-PL" sz="2400" b="1"/>
              <a:t>podsłuchiwać</a:t>
            </a:r>
            <a:r>
              <a:rPr lang="pl-PL" altLang="pl-PL" sz="2400"/>
              <a:t> cały ruch sieciowy</a:t>
            </a:r>
          </a:p>
          <a:p>
            <a:pPr eaLnBrk="1" hangingPunct="1"/>
            <a:r>
              <a:rPr lang="pl-PL" altLang="pl-PL" sz="2400"/>
              <a:t>Koncentrator jest urządzeniem </a:t>
            </a:r>
            <a:r>
              <a:rPr lang="pl-PL" altLang="pl-PL" sz="2400" b="1"/>
              <a:t>stosowanym</a:t>
            </a:r>
            <a:r>
              <a:rPr lang="pl-PL" altLang="pl-PL" sz="2400"/>
              <a:t> </a:t>
            </a:r>
            <a:r>
              <a:rPr lang="pl-PL" altLang="pl-PL" sz="2400" b="1"/>
              <a:t>bardzo rzadko</a:t>
            </a:r>
            <a:r>
              <a:rPr lang="pl-PL" altLang="pl-PL" sz="2400"/>
              <a:t> w obecnych sieciach LAN</a:t>
            </a:r>
            <a:endParaRPr lang="pl-PL" altLang="pl-PL" sz="2400" b="1"/>
          </a:p>
        </p:txBody>
      </p:sp>
      <p:sp>
        <p:nvSpPr>
          <p:cNvPr id="2" name="Symbol zastępczy numeru slajdu 1"/>
          <p:cNvSpPr>
            <a:spLocks noGrp="1"/>
          </p:cNvSpPr>
          <p:nvPr>
            <p:ph type="sldNum" sz="quarter" idx="12"/>
          </p:nvPr>
        </p:nvSpPr>
        <p:spPr/>
        <p:txBody>
          <a:bodyPr/>
          <a:lstStyle/>
          <a:p>
            <a:fld id="{0ADD4248-F14B-480A-B11E-3E62FE18A6A2}" type="slidenum">
              <a:rPr lang="pl-PL" smtClean="0"/>
              <a:t>18</a:t>
            </a:fld>
            <a:endParaRPr lang="pl-PL"/>
          </a:p>
        </p:txBody>
      </p:sp>
    </p:spTree>
    <p:extLst>
      <p:ext uri="{BB962C8B-B14F-4D97-AF65-F5344CB8AC3E}">
        <p14:creationId xmlns:p14="http://schemas.microsoft.com/office/powerpoint/2010/main" val="256830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fade">
                                      <p:cBhvr>
                                        <p:cTn id="12" dur="500"/>
                                        <p:tgtEl>
                                          <p:spTgt spid="9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500"/>
                                        <p:tgtEl>
                                          <p:spTgt spid="92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fade">
                                      <p:cBhvr>
                                        <p:cTn id="22" dur="500"/>
                                        <p:tgtEl>
                                          <p:spTgt spid="92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b="1" dirty="0">
                <a:solidFill>
                  <a:schemeClr val="tx2"/>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19</a:t>
            </a:fld>
            <a:endParaRPr lang="pl-PL"/>
          </a:p>
        </p:txBody>
      </p:sp>
    </p:spTree>
    <p:extLst>
      <p:ext uri="{BB962C8B-B14F-4D97-AF65-F5344CB8AC3E}">
        <p14:creationId xmlns:p14="http://schemas.microsoft.com/office/powerpoint/2010/main" val="96162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t>Urządzenia LAN – wprowadzenie</a:t>
            </a:r>
          </a:p>
          <a:p>
            <a:pPr eaLnBrk="1" hangingPunct="1">
              <a:lnSpc>
                <a:spcPct val="90000"/>
              </a:lnSpc>
            </a:pPr>
            <a:r>
              <a:rPr lang="pl-PL" altLang="pl-PL" sz="2400" dirty="0"/>
              <a:t>Karta sieciowa</a:t>
            </a:r>
          </a:p>
          <a:p>
            <a:pPr eaLnBrk="1" hangingPunct="1">
              <a:lnSpc>
                <a:spcPct val="90000"/>
              </a:lnSpc>
            </a:pPr>
            <a:r>
              <a:rPr lang="pl-PL" altLang="pl-PL" sz="2400" dirty="0"/>
              <a:t>Regenerator i koncentrator</a:t>
            </a:r>
          </a:p>
          <a:p>
            <a:pPr eaLnBrk="1" hangingPunct="1">
              <a:lnSpc>
                <a:spcPct val="90000"/>
              </a:lnSpc>
            </a:pPr>
            <a:r>
              <a:rPr lang="pl-PL" altLang="pl-PL" sz="2400" dirty="0"/>
              <a:t>Konwerter mediów</a:t>
            </a:r>
          </a:p>
          <a:p>
            <a:pPr eaLnBrk="1" hangingPunct="1">
              <a:lnSpc>
                <a:spcPct val="90000"/>
              </a:lnSpc>
            </a:pPr>
            <a:r>
              <a:rPr lang="pl-PL" altLang="pl-PL" sz="2400" dirty="0"/>
              <a:t>Przełącznik</a:t>
            </a:r>
          </a:p>
          <a:p>
            <a:pPr eaLnBrk="1" hangingPunct="1">
              <a:lnSpc>
                <a:spcPct val="90000"/>
              </a:lnSpc>
            </a:pPr>
            <a:r>
              <a:rPr lang="pl-PL" altLang="pl-PL" sz="2400" dirty="0"/>
              <a:t>Router, przełącznik warstwy 3 oraz 4-7</a:t>
            </a:r>
          </a:p>
          <a:p>
            <a:pPr eaLnBrk="1" hangingPunct="1">
              <a:lnSpc>
                <a:spcPct val="90000"/>
              </a:lnSpc>
            </a:pPr>
            <a:r>
              <a:rPr lang="pl-PL" altLang="pl-PL" sz="2400" dirty="0"/>
              <a:t>Serwer</a:t>
            </a:r>
          </a:p>
          <a:p>
            <a:pPr eaLnBrk="1" hangingPunct="1">
              <a:lnSpc>
                <a:spcPct val="90000"/>
              </a:lnSpc>
            </a:pPr>
            <a:r>
              <a:rPr lang="pl-PL" altLang="pl-PL" sz="2400" dirty="0"/>
              <a:t>NFV i SDN</a:t>
            </a:r>
          </a:p>
          <a:p>
            <a:pPr eaLnBrk="1" hangingPunct="1">
              <a:lnSpc>
                <a:spcPct val="90000"/>
              </a:lnSpc>
            </a:pPr>
            <a:r>
              <a:rPr lang="pl-PL" altLang="pl-PL" sz="2400" dirty="0"/>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a:t>
            </a:fld>
            <a:endParaRPr lang="pl-PL"/>
          </a:p>
        </p:txBody>
      </p:sp>
    </p:spTree>
    <p:extLst>
      <p:ext uri="{BB962C8B-B14F-4D97-AF65-F5344CB8AC3E}">
        <p14:creationId xmlns:p14="http://schemas.microsoft.com/office/powerpoint/2010/main" val="101703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pl-PL" altLang="pl-PL"/>
              <a:t>Konwerter mediów</a:t>
            </a:r>
          </a:p>
        </p:txBody>
      </p:sp>
      <p:sp>
        <p:nvSpPr>
          <p:cNvPr id="89091" name="Rectangle 3"/>
          <p:cNvSpPr>
            <a:spLocks noGrp="1" noChangeArrowheads="1"/>
          </p:cNvSpPr>
          <p:nvPr>
            <p:ph type="body" idx="1"/>
          </p:nvPr>
        </p:nvSpPr>
        <p:spPr>
          <a:xfrm>
            <a:off x="457200" y="1600200"/>
            <a:ext cx="8229600" cy="5068888"/>
          </a:xfrm>
        </p:spPr>
        <p:txBody>
          <a:bodyPr/>
          <a:lstStyle/>
          <a:p>
            <a:pPr eaLnBrk="1" hangingPunct="1"/>
            <a:r>
              <a:rPr lang="pl-PL" altLang="pl-PL" sz="2400" dirty="0"/>
              <a:t>Konwerter mediów (ang. </a:t>
            </a:r>
            <a:r>
              <a:rPr lang="pl-PL" altLang="pl-PL" sz="2400" i="1" dirty="0"/>
              <a:t>media </a:t>
            </a:r>
            <a:r>
              <a:rPr lang="pl-PL" altLang="pl-PL" sz="2400" i="1" dirty="0" err="1"/>
              <a:t>converter</a:t>
            </a:r>
            <a:r>
              <a:rPr lang="pl-PL" altLang="pl-PL" sz="2400" dirty="0"/>
              <a:t>) działa w warstwie </a:t>
            </a:r>
            <a:r>
              <a:rPr lang="pl-PL" altLang="pl-PL" sz="2400" b="1" dirty="0"/>
              <a:t>fizycznej</a:t>
            </a:r>
            <a:r>
              <a:rPr lang="pl-PL" altLang="pl-PL" sz="2400" dirty="0"/>
              <a:t> modelu ISO/OSI</a:t>
            </a:r>
          </a:p>
          <a:p>
            <a:pPr eaLnBrk="1" hangingPunct="1"/>
            <a:r>
              <a:rPr lang="pl-PL" altLang="pl-PL" sz="2400" dirty="0"/>
              <a:t>Umożliwia </a:t>
            </a:r>
            <a:r>
              <a:rPr lang="pl-PL" altLang="pl-PL" sz="2400" b="1" dirty="0"/>
              <a:t>konwersję</a:t>
            </a:r>
            <a:r>
              <a:rPr lang="pl-PL" altLang="pl-PL" sz="2400" dirty="0"/>
              <a:t> sygnału dla różnych standardów warstwy fizycznej, np. z kabla miedzianego na światłowód, ze światłowodu wielomodowego na </a:t>
            </a:r>
            <a:r>
              <a:rPr lang="pl-PL" altLang="pl-PL" sz="2400" dirty="0" err="1"/>
              <a:t>jednomodowy</a:t>
            </a:r>
            <a:endParaRPr lang="pl-PL" altLang="pl-PL" sz="2400" dirty="0"/>
          </a:p>
          <a:p>
            <a:pPr eaLnBrk="1" hangingPunct="1"/>
            <a:r>
              <a:rPr lang="pl-PL" altLang="pl-PL" sz="2400" dirty="0"/>
              <a:t>Stanowi </a:t>
            </a:r>
            <a:r>
              <a:rPr lang="pl-PL" altLang="pl-PL" sz="2400" b="1" dirty="0"/>
              <a:t>alternatywę</a:t>
            </a:r>
            <a:r>
              <a:rPr lang="pl-PL" altLang="pl-PL" sz="2400" dirty="0"/>
              <a:t> dla urządzeń aktywnych (np. przełącznik) z portami </a:t>
            </a:r>
            <a:r>
              <a:rPr lang="pl-PL" altLang="pl-PL" sz="2400" b="1" dirty="0"/>
              <a:t>światłowodowymi</a:t>
            </a:r>
          </a:p>
          <a:p>
            <a:pPr eaLnBrk="1" hangingPunct="1"/>
            <a:r>
              <a:rPr lang="pl-PL" altLang="pl-PL" sz="2400" dirty="0"/>
              <a:t>Umożliwia </a:t>
            </a:r>
            <a:r>
              <a:rPr lang="pl-PL" altLang="pl-PL" sz="2400" b="1" dirty="0"/>
              <a:t>zwiększenie</a:t>
            </a:r>
            <a:r>
              <a:rPr lang="pl-PL" altLang="pl-PL" sz="2400" dirty="0"/>
              <a:t> długości połączenia Ethernet</a:t>
            </a:r>
          </a:p>
          <a:p>
            <a:pPr eaLnBrk="1" hangingPunct="1"/>
            <a:r>
              <a:rPr lang="pl-PL" altLang="pl-PL" sz="2400" dirty="0"/>
              <a:t>Jest często stosowany w środowiskach, w których występują </a:t>
            </a:r>
            <a:r>
              <a:rPr lang="pl-PL" altLang="pl-PL" sz="2400" b="1" dirty="0"/>
              <a:t>zakłócenia</a:t>
            </a:r>
            <a:r>
              <a:rPr lang="pl-PL" altLang="pl-PL" sz="2400" dirty="0"/>
              <a:t> powodowane przez fale elektromagnetyczne (np. przemysł)</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20</a:t>
            </a:fld>
            <a:endParaRPr lang="pl-PL"/>
          </a:p>
        </p:txBody>
      </p:sp>
    </p:spTree>
    <p:extLst>
      <p:ext uri="{BB962C8B-B14F-4D97-AF65-F5344CB8AC3E}">
        <p14:creationId xmlns:p14="http://schemas.microsoft.com/office/powerpoint/2010/main" val="4199688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500"/>
                                        <p:tgtEl>
                                          <p:spTgt spid="8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500"/>
                                        <p:tgtEl>
                                          <p:spTgt spid="8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fade">
                                      <p:cBhvr>
                                        <p:cTn id="27"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b="1" dirty="0">
                <a:solidFill>
                  <a:schemeClr val="tx2"/>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21</a:t>
            </a:fld>
            <a:endParaRPr lang="pl-PL"/>
          </a:p>
        </p:txBody>
      </p:sp>
    </p:spTree>
    <p:extLst>
      <p:ext uri="{BB962C8B-B14F-4D97-AF65-F5344CB8AC3E}">
        <p14:creationId xmlns:p14="http://schemas.microsoft.com/office/powerpoint/2010/main" val="96162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pl-PL" altLang="pl-PL"/>
              <a:t>Przełącznik</a:t>
            </a:r>
          </a:p>
        </p:txBody>
      </p:sp>
      <p:pic>
        <p:nvPicPr>
          <p:cNvPr id="25603"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971550" y="2133600"/>
            <a:ext cx="7197725" cy="3540125"/>
          </a:xfrm>
          <a:noFill/>
          <a:extLst>
            <a:ext uri="{909E8E84-426E-40DD-AFC4-6F175D3DCCD1}">
              <a14:hiddenFill xmlns:a14="http://schemas.microsoft.com/office/drawing/2010/main">
                <a:solidFill>
                  <a:schemeClr val="tx1"/>
                </a:solidFill>
              </a14:hiddenFill>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22</a:t>
            </a:fld>
            <a:endParaRPr lang="pl-PL"/>
          </a:p>
        </p:txBody>
      </p:sp>
    </p:spTree>
    <p:extLst>
      <p:ext uri="{BB962C8B-B14F-4D97-AF65-F5344CB8AC3E}">
        <p14:creationId xmlns:p14="http://schemas.microsoft.com/office/powerpoint/2010/main" val="2089914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pl-PL" altLang="pl-PL"/>
              <a:t>Most</a:t>
            </a:r>
          </a:p>
        </p:txBody>
      </p:sp>
      <p:sp>
        <p:nvSpPr>
          <p:cNvPr id="93187" name="Rectangle 3"/>
          <p:cNvSpPr>
            <a:spLocks noGrp="1" noChangeArrowheads="1"/>
          </p:cNvSpPr>
          <p:nvPr>
            <p:ph type="body" idx="1"/>
          </p:nvPr>
        </p:nvSpPr>
        <p:spPr/>
        <p:txBody>
          <a:bodyPr/>
          <a:lstStyle/>
          <a:p>
            <a:pPr eaLnBrk="1" hangingPunct="1"/>
            <a:r>
              <a:rPr lang="pl-PL" altLang="pl-PL" sz="2400" b="1" dirty="0"/>
              <a:t>Most</a:t>
            </a:r>
            <a:r>
              <a:rPr lang="pl-PL" altLang="pl-PL" sz="2400" dirty="0"/>
              <a:t> (ang. </a:t>
            </a:r>
            <a:r>
              <a:rPr lang="pl-PL" altLang="pl-PL" sz="2400" i="1" dirty="0" err="1"/>
              <a:t>bridge</a:t>
            </a:r>
            <a:r>
              <a:rPr lang="pl-PL" altLang="pl-PL" sz="2400" dirty="0"/>
              <a:t>) jest zazwyczaj </a:t>
            </a:r>
            <a:r>
              <a:rPr lang="pl-PL" altLang="pl-PL" sz="2400" b="1" dirty="0"/>
              <a:t>dwuportowym</a:t>
            </a:r>
            <a:r>
              <a:rPr lang="pl-PL" altLang="pl-PL" sz="2400" dirty="0"/>
              <a:t> urządzeniem, pozwalając na efektywne łączenie sieci LAN</a:t>
            </a:r>
          </a:p>
          <a:p>
            <a:pPr eaLnBrk="1" hangingPunct="1"/>
            <a:r>
              <a:rPr lang="pl-PL" altLang="pl-PL" sz="2400" dirty="0"/>
              <a:t>Most realizują szereg skomplikowanych czynności związanych z funkcjonowaniem warstw: </a:t>
            </a:r>
            <a:r>
              <a:rPr lang="pl-PL" altLang="pl-PL" sz="2400" b="1" dirty="0"/>
              <a:t>fizycznej i łącza danych</a:t>
            </a:r>
            <a:endParaRPr lang="pl-PL" altLang="pl-PL" sz="2400" dirty="0"/>
          </a:p>
          <a:p>
            <a:pPr eaLnBrk="1" hangingPunct="1"/>
            <a:r>
              <a:rPr lang="pl-PL" altLang="pl-PL" sz="2400" dirty="0"/>
              <a:t>Most </a:t>
            </a:r>
            <a:r>
              <a:rPr lang="pl-PL" altLang="pl-PL" sz="2400" b="1" dirty="0"/>
              <a:t>rozdziela</a:t>
            </a:r>
            <a:r>
              <a:rPr lang="pl-PL" altLang="pl-PL" sz="2400" dirty="0"/>
              <a:t> domenę kolizyjną</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23</a:t>
            </a:fld>
            <a:endParaRPr lang="pl-PL"/>
          </a:p>
        </p:txBody>
      </p:sp>
    </p:spTree>
    <p:extLst>
      <p:ext uri="{BB962C8B-B14F-4D97-AF65-F5344CB8AC3E}">
        <p14:creationId xmlns:p14="http://schemas.microsoft.com/office/powerpoint/2010/main" val="109318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fade">
                                      <p:cBhvr>
                                        <p:cTn id="17"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pl-PL" altLang="pl-PL"/>
              <a:t>Zasada pracy przełącznika</a:t>
            </a:r>
          </a:p>
        </p:txBody>
      </p:sp>
      <p:sp>
        <p:nvSpPr>
          <p:cNvPr id="95235" name="Rectangle 3"/>
          <p:cNvSpPr>
            <a:spLocks noGrp="1" noChangeArrowheads="1"/>
          </p:cNvSpPr>
          <p:nvPr>
            <p:ph type="body" idx="1"/>
          </p:nvPr>
        </p:nvSpPr>
        <p:spPr>
          <a:xfrm>
            <a:off x="457200" y="1600200"/>
            <a:ext cx="8229600" cy="5068888"/>
          </a:xfrm>
        </p:spPr>
        <p:txBody>
          <a:bodyPr/>
          <a:lstStyle/>
          <a:p>
            <a:pPr eaLnBrk="1" hangingPunct="1">
              <a:lnSpc>
                <a:spcPct val="90000"/>
              </a:lnSpc>
            </a:pPr>
            <a:r>
              <a:rPr lang="pl-PL" altLang="pl-PL" sz="2400" dirty="0"/>
              <a:t>Działa według zasady „</a:t>
            </a:r>
            <a:r>
              <a:rPr lang="pl-PL" altLang="pl-PL" sz="2400" b="1" dirty="0"/>
              <a:t>zapamiętaj i wyślij</a:t>
            </a:r>
            <a:r>
              <a:rPr lang="pl-PL" altLang="pl-PL" sz="2400" dirty="0"/>
              <a:t>” (ang. </a:t>
            </a:r>
            <a:r>
              <a:rPr lang="pl-PL" altLang="pl-PL" sz="2400" i="1" dirty="0" err="1"/>
              <a:t>store</a:t>
            </a:r>
            <a:r>
              <a:rPr lang="pl-PL" altLang="pl-PL" sz="2400" i="1" dirty="0"/>
              <a:t> and </a:t>
            </a:r>
            <a:r>
              <a:rPr lang="pl-PL" altLang="pl-PL" sz="2400" i="1" dirty="0" err="1"/>
              <a:t>forward</a:t>
            </a:r>
            <a:r>
              <a:rPr lang="pl-PL" altLang="pl-PL" sz="2400" dirty="0"/>
              <a:t>)</a:t>
            </a:r>
          </a:p>
          <a:p>
            <a:pPr eaLnBrk="1" hangingPunct="1">
              <a:lnSpc>
                <a:spcPct val="90000"/>
              </a:lnSpc>
            </a:pPr>
            <a:r>
              <a:rPr lang="pl-PL" altLang="pl-PL" sz="2400" dirty="0"/>
              <a:t>Prowadzi </a:t>
            </a:r>
            <a:r>
              <a:rPr lang="pl-PL" altLang="pl-PL" sz="2400" b="1" dirty="0"/>
              <a:t>nasłuch</a:t>
            </a:r>
            <a:r>
              <a:rPr lang="pl-PL" altLang="pl-PL" sz="2400" dirty="0"/>
              <a:t> tego, co się dzieje w podłączonych do jego portów sieciach </a:t>
            </a:r>
          </a:p>
          <a:p>
            <a:pPr eaLnBrk="1" hangingPunct="1">
              <a:lnSpc>
                <a:spcPct val="90000"/>
              </a:lnSpc>
            </a:pPr>
            <a:r>
              <a:rPr lang="pl-PL" altLang="pl-PL" sz="2400" b="1" dirty="0"/>
              <a:t>Retransmituje</a:t>
            </a:r>
            <a:r>
              <a:rPr lang="pl-PL" altLang="pl-PL" sz="2400" dirty="0"/>
              <a:t> ramki skierowane do stacji zlokalizowanych na konkretnych portach, bądź ramki rozgłoszeniowe </a:t>
            </a:r>
          </a:p>
          <a:p>
            <a:pPr eaLnBrk="1" hangingPunct="1">
              <a:lnSpc>
                <a:spcPct val="90000"/>
              </a:lnSpc>
            </a:pPr>
            <a:r>
              <a:rPr lang="pl-PL" altLang="pl-PL" sz="2400" dirty="0"/>
              <a:t>Potrafi </a:t>
            </a:r>
            <a:r>
              <a:rPr lang="pl-PL" altLang="pl-PL" sz="2400" b="1" dirty="0"/>
              <a:t>uczyć się</a:t>
            </a:r>
            <a:r>
              <a:rPr lang="pl-PL" altLang="pl-PL" sz="2400" dirty="0"/>
              <a:t> położenia stacji w sieciach, co umożliwia odfiltrowanie ruchu lokalnego od ruchu międzysieciowego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24</a:t>
            </a:fld>
            <a:endParaRPr lang="pl-PL"/>
          </a:p>
        </p:txBody>
      </p:sp>
    </p:spTree>
    <p:extLst>
      <p:ext uri="{BB962C8B-B14F-4D97-AF65-F5344CB8AC3E}">
        <p14:creationId xmlns:p14="http://schemas.microsoft.com/office/powerpoint/2010/main" val="117250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fade">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fade">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fade">
                                      <p:cBhvr>
                                        <p:cTn id="22" dur="500"/>
                                        <p:tgtEl>
                                          <p:spTgt spid="95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pl-PL" altLang="pl-PL"/>
              <a:t>Przełącznik uczący się</a:t>
            </a:r>
          </a:p>
        </p:txBody>
      </p:sp>
      <p:sp>
        <p:nvSpPr>
          <p:cNvPr id="96259" name="Rectangle 3"/>
          <p:cNvSpPr>
            <a:spLocks noGrp="1" noChangeArrowheads="1"/>
          </p:cNvSpPr>
          <p:nvPr>
            <p:ph type="body" idx="1"/>
          </p:nvPr>
        </p:nvSpPr>
        <p:spPr>
          <a:xfrm>
            <a:off x="457200" y="1600200"/>
            <a:ext cx="8229600" cy="5068888"/>
          </a:xfrm>
        </p:spPr>
        <p:txBody>
          <a:bodyPr/>
          <a:lstStyle/>
          <a:p>
            <a:pPr eaLnBrk="1" hangingPunct="1"/>
            <a:r>
              <a:rPr lang="pl-PL" altLang="pl-PL" sz="2400"/>
              <a:t>Odbiera </a:t>
            </a:r>
            <a:r>
              <a:rPr lang="pl-PL" altLang="pl-PL" sz="2400" b="1"/>
              <a:t>wszystkie</a:t>
            </a:r>
            <a:r>
              <a:rPr lang="pl-PL" altLang="pl-PL" sz="2400"/>
              <a:t> ramki pojawiające się na portach</a:t>
            </a:r>
          </a:p>
          <a:p>
            <a:pPr eaLnBrk="1" hangingPunct="1"/>
            <a:r>
              <a:rPr lang="pl-PL" altLang="pl-PL" sz="2400"/>
              <a:t>Dla każdej odebranej ramki </a:t>
            </a:r>
            <a:r>
              <a:rPr lang="pl-PL" altLang="pl-PL" sz="2400" b="1"/>
              <a:t>zapamiętuje</a:t>
            </a:r>
            <a:r>
              <a:rPr lang="pl-PL" altLang="pl-PL" sz="2400"/>
              <a:t> adres nadawcy wraz z numerem portu i czasem odbioru</a:t>
            </a:r>
          </a:p>
          <a:p>
            <a:pPr eaLnBrk="1" hangingPunct="1"/>
            <a:r>
              <a:rPr lang="pl-PL" altLang="pl-PL" sz="2400"/>
              <a:t>Dla każdej odebranej ramki przełącznik </a:t>
            </a:r>
            <a:r>
              <a:rPr lang="pl-PL" altLang="pl-PL" sz="2400" b="1"/>
              <a:t>porównuje</a:t>
            </a:r>
            <a:r>
              <a:rPr lang="pl-PL" altLang="pl-PL" sz="2400"/>
              <a:t> adres docelowy z adresami już zapamiętanymi </a:t>
            </a:r>
          </a:p>
          <a:p>
            <a:pPr eaLnBrk="1" hangingPunct="1"/>
            <a:r>
              <a:rPr lang="pl-PL" altLang="pl-PL" sz="2400"/>
              <a:t>Gdy adres jest </a:t>
            </a:r>
            <a:r>
              <a:rPr lang="pl-PL" altLang="pl-PL" sz="2400" b="1"/>
              <a:t>nie znany</a:t>
            </a:r>
            <a:r>
              <a:rPr lang="pl-PL" altLang="pl-PL" sz="2400"/>
              <a:t>, przełącznik </a:t>
            </a:r>
            <a:r>
              <a:rPr lang="pl-PL" altLang="pl-PL" sz="2400" b="1"/>
              <a:t>retransmituje</a:t>
            </a:r>
            <a:r>
              <a:rPr lang="pl-PL" altLang="pl-PL" sz="2400"/>
              <a:t> ramkę na </a:t>
            </a:r>
            <a:r>
              <a:rPr lang="pl-PL" altLang="pl-PL" sz="2400" b="1"/>
              <a:t>wszystkie</a:t>
            </a:r>
            <a:r>
              <a:rPr lang="pl-PL" altLang="pl-PL" sz="2400"/>
              <a:t> porty, poza tym portem z którego przyszła ramka</a:t>
            </a:r>
          </a:p>
          <a:p>
            <a:pPr eaLnBrk="1" hangingPunct="1"/>
            <a:r>
              <a:rPr lang="pl-PL" altLang="pl-PL" sz="2400"/>
              <a:t>Gdy adres jest już </a:t>
            </a:r>
            <a:r>
              <a:rPr lang="pl-PL" altLang="pl-PL" sz="2400" b="1"/>
              <a:t>znany</a:t>
            </a:r>
            <a:r>
              <a:rPr lang="pl-PL" altLang="pl-PL" sz="2400"/>
              <a:t>, ramka jest </a:t>
            </a:r>
            <a:r>
              <a:rPr lang="pl-PL" altLang="pl-PL" sz="2400" b="1"/>
              <a:t>przesyłana</a:t>
            </a:r>
            <a:r>
              <a:rPr lang="pl-PL" altLang="pl-PL" sz="2400"/>
              <a:t> na port związany z tym adresem, jeżeli to jest port z którego ramka przyszła, jest ona </a:t>
            </a:r>
            <a:r>
              <a:rPr lang="pl-PL" altLang="pl-PL" sz="2400" b="1"/>
              <a:t>usuwana</a:t>
            </a:r>
            <a:r>
              <a:rPr lang="pl-PL" altLang="pl-PL" sz="2400"/>
              <a:t> z sieci </a:t>
            </a:r>
          </a:p>
          <a:p>
            <a:pPr eaLnBrk="1" hangingPunct="1"/>
            <a:r>
              <a:rPr lang="pl-PL" altLang="pl-PL" sz="2400"/>
              <a:t>Przełącznik </a:t>
            </a:r>
            <a:r>
              <a:rPr lang="pl-PL" altLang="pl-PL" sz="2400" b="1"/>
              <a:t>okresowo przegląda</a:t>
            </a:r>
            <a:r>
              <a:rPr lang="pl-PL" altLang="pl-PL" sz="2400"/>
              <a:t> zapamiętana adresy i </a:t>
            </a:r>
            <a:r>
              <a:rPr lang="pl-PL" altLang="pl-PL" sz="2400" b="1"/>
              <a:t>usuwa</a:t>
            </a:r>
            <a:r>
              <a:rPr lang="pl-PL" altLang="pl-PL" sz="2400"/>
              <a:t> „najstarsze”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25</a:t>
            </a:fld>
            <a:endParaRPr lang="pl-PL"/>
          </a:p>
        </p:txBody>
      </p:sp>
    </p:spTree>
    <p:extLst>
      <p:ext uri="{BB962C8B-B14F-4D97-AF65-F5344CB8AC3E}">
        <p14:creationId xmlns:p14="http://schemas.microsoft.com/office/powerpoint/2010/main" val="261053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fade">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fade">
                                      <p:cBhvr>
                                        <p:cTn id="12" dur="500"/>
                                        <p:tgtEl>
                                          <p:spTgt spid="9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fade">
                                      <p:cBhvr>
                                        <p:cTn id="17" dur="500"/>
                                        <p:tgtEl>
                                          <p:spTgt spid="96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Effect transition="in" filter="fade">
                                      <p:cBhvr>
                                        <p:cTn id="22" dur="500"/>
                                        <p:tgtEl>
                                          <p:spTgt spid="96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Effect transition="in" filter="fade">
                                      <p:cBhvr>
                                        <p:cTn id="27" dur="500"/>
                                        <p:tgtEl>
                                          <p:spTgt spid="962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6259">
                                            <p:txEl>
                                              <p:pRg st="5" end="5"/>
                                            </p:txEl>
                                          </p:spTgt>
                                        </p:tgtEl>
                                        <p:attrNameLst>
                                          <p:attrName>style.visibility</p:attrName>
                                        </p:attrNameLst>
                                      </p:cBhvr>
                                      <p:to>
                                        <p:strVal val="visible"/>
                                      </p:to>
                                    </p:set>
                                    <p:animEffect transition="in" filter="fade">
                                      <p:cBhvr>
                                        <p:cTn id="32"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388" y="274638"/>
            <a:ext cx="8507412" cy="1143000"/>
          </a:xfrm>
        </p:spPr>
        <p:txBody>
          <a:bodyPr/>
          <a:lstStyle/>
          <a:p>
            <a:pPr eaLnBrk="1" hangingPunct="1"/>
            <a:r>
              <a:rPr lang="pl-PL" altLang="pl-PL"/>
              <a:t>Przełącznik uczący się - przykład</a:t>
            </a:r>
          </a:p>
        </p:txBody>
      </p:sp>
      <p:sp>
        <p:nvSpPr>
          <p:cNvPr id="29699" name="Rectangle 3"/>
          <p:cNvSpPr>
            <a:spLocks noGrp="1" noChangeArrowheads="1"/>
          </p:cNvSpPr>
          <p:nvPr>
            <p:ph type="body" idx="1"/>
          </p:nvPr>
        </p:nvSpPr>
        <p:spPr/>
        <p:txBody>
          <a:bodyPr/>
          <a:lstStyle/>
          <a:p>
            <a:pPr eaLnBrk="1" hangingPunct="1"/>
            <a:endParaRPr lang="en-US" altLang="pl-PL" dirty="0"/>
          </a:p>
        </p:txBody>
      </p:sp>
      <p:sp>
        <p:nvSpPr>
          <p:cNvPr id="29700" name="Rectangle 4"/>
          <p:cNvSpPr>
            <a:spLocks noChangeArrowheads="1"/>
          </p:cNvSpPr>
          <p:nvPr/>
        </p:nvSpPr>
        <p:spPr bwMode="auto">
          <a:xfrm>
            <a:off x="3492500" y="3644900"/>
            <a:ext cx="1439863" cy="719138"/>
          </a:xfrm>
          <a:prstGeom prst="rect">
            <a:avLst/>
          </a:prstGeom>
          <a:solidFill>
            <a:schemeClr val="tx2">
              <a:lumMod val="40000"/>
              <a:lumOff val="60000"/>
            </a:schemeClr>
          </a:solidFill>
          <a:ln w="9525">
            <a:noFill/>
            <a:miter lim="800000"/>
            <a:headEnd/>
            <a:tailEnd/>
          </a:ln>
          <a:effectLs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800" b="1">
                <a:latin typeface="+mn-lt"/>
              </a:rPr>
              <a:t>Przełącznik</a:t>
            </a:r>
          </a:p>
        </p:txBody>
      </p:sp>
      <p:sp>
        <p:nvSpPr>
          <p:cNvPr id="29701" name="computr3"/>
          <p:cNvSpPr>
            <a:spLocks noChangeAspect="1" noEditPoints="1" noChangeArrowheads="1"/>
          </p:cNvSpPr>
          <p:nvPr/>
        </p:nvSpPr>
        <p:spPr bwMode="auto">
          <a:xfrm>
            <a:off x="5761038" y="3141663"/>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1800" b="1">
                <a:latin typeface="+mn-lt"/>
              </a:rPr>
              <a:t>C</a:t>
            </a:r>
          </a:p>
        </p:txBody>
      </p:sp>
      <p:sp>
        <p:nvSpPr>
          <p:cNvPr id="29702" name="computr3"/>
          <p:cNvSpPr>
            <a:spLocks noChangeAspect="1" noEditPoints="1" noChangeArrowheads="1"/>
          </p:cNvSpPr>
          <p:nvPr/>
        </p:nvSpPr>
        <p:spPr bwMode="auto">
          <a:xfrm>
            <a:off x="6911975" y="3141663"/>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99"/>
          </a:solidFill>
          <a:ln w="9525">
            <a:solidFill>
              <a:srgbClr val="000000"/>
            </a:solidFill>
            <a:miter lim="800000"/>
            <a:headEnd/>
            <a:tailEnd/>
          </a:ln>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1800" b="1">
                <a:latin typeface="+mn-lt"/>
              </a:rPr>
              <a:t>D</a:t>
            </a:r>
          </a:p>
        </p:txBody>
      </p:sp>
      <p:sp>
        <p:nvSpPr>
          <p:cNvPr id="29703" name="computr3"/>
          <p:cNvSpPr>
            <a:spLocks noChangeAspect="1" noEditPoints="1" noChangeArrowheads="1"/>
          </p:cNvSpPr>
          <p:nvPr/>
        </p:nvSpPr>
        <p:spPr bwMode="auto">
          <a:xfrm>
            <a:off x="611188" y="3141663"/>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chemeClr val="hlink"/>
          </a:solidFill>
          <a:ln w="9525">
            <a:solidFill>
              <a:srgbClr val="000000"/>
            </a:solidFill>
            <a:miter lim="800000"/>
            <a:headEnd/>
            <a:tailEnd/>
          </a:ln>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1800" b="1">
                <a:latin typeface="+mn-lt"/>
              </a:rPr>
              <a:t>A</a:t>
            </a:r>
          </a:p>
        </p:txBody>
      </p:sp>
      <p:sp>
        <p:nvSpPr>
          <p:cNvPr id="29704" name="computr3"/>
          <p:cNvSpPr>
            <a:spLocks noChangeAspect="1" noEditPoints="1" noChangeArrowheads="1"/>
          </p:cNvSpPr>
          <p:nvPr/>
        </p:nvSpPr>
        <p:spPr bwMode="auto">
          <a:xfrm>
            <a:off x="1762125" y="3141663"/>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00FF00"/>
          </a:solidFill>
          <a:ln w="9525">
            <a:solidFill>
              <a:srgbClr val="000000"/>
            </a:solidFill>
            <a:miter lim="800000"/>
            <a:headEnd/>
            <a:tailEnd/>
          </a:ln>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1800" b="1">
                <a:latin typeface="+mn-lt"/>
              </a:rPr>
              <a:t>B</a:t>
            </a:r>
          </a:p>
        </p:txBody>
      </p:sp>
      <p:sp>
        <p:nvSpPr>
          <p:cNvPr id="29705" name="Line 12"/>
          <p:cNvSpPr>
            <a:spLocks noChangeShapeType="1"/>
          </p:cNvSpPr>
          <p:nvPr/>
        </p:nvSpPr>
        <p:spPr bwMode="auto">
          <a:xfrm flipH="1">
            <a:off x="1114425" y="4005263"/>
            <a:ext cx="2305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06" name="Line 13"/>
          <p:cNvSpPr>
            <a:spLocks noChangeShapeType="1"/>
          </p:cNvSpPr>
          <p:nvPr/>
        </p:nvSpPr>
        <p:spPr bwMode="auto">
          <a:xfrm flipH="1">
            <a:off x="5003800" y="4005263"/>
            <a:ext cx="23764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07" name="Rectangle 6"/>
          <p:cNvSpPr>
            <a:spLocks noChangeArrowheads="1"/>
          </p:cNvSpPr>
          <p:nvPr/>
        </p:nvSpPr>
        <p:spPr bwMode="auto">
          <a:xfrm>
            <a:off x="3384550" y="389731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600" b="1">
                <a:latin typeface="+mn-lt"/>
              </a:rPr>
              <a:t>1</a:t>
            </a:r>
          </a:p>
        </p:txBody>
      </p:sp>
      <p:sp>
        <p:nvSpPr>
          <p:cNvPr id="29708" name="Rectangle 7"/>
          <p:cNvSpPr>
            <a:spLocks noChangeArrowheads="1"/>
          </p:cNvSpPr>
          <p:nvPr/>
        </p:nvSpPr>
        <p:spPr bwMode="auto">
          <a:xfrm>
            <a:off x="4859338" y="389731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600" b="1">
                <a:latin typeface="+mn-lt"/>
              </a:rPr>
              <a:t>2</a:t>
            </a:r>
          </a:p>
        </p:txBody>
      </p:sp>
      <p:sp>
        <p:nvSpPr>
          <p:cNvPr id="29709" name="Line 14"/>
          <p:cNvSpPr>
            <a:spLocks noChangeShapeType="1"/>
          </p:cNvSpPr>
          <p:nvPr/>
        </p:nvSpPr>
        <p:spPr bwMode="auto">
          <a:xfrm flipV="1">
            <a:off x="6227763" y="378936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0" name="Line 15"/>
          <p:cNvSpPr>
            <a:spLocks noChangeShapeType="1"/>
          </p:cNvSpPr>
          <p:nvPr/>
        </p:nvSpPr>
        <p:spPr bwMode="auto">
          <a:xfrm flipV="1">
            <a:off x="7380288" y="378936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1" name="Line 16"/>
          <p:cNvSpPr>
            <a:spLocks noChangeShapeType="1"/>
          </p:cNvSpPr>
          <p:nvPr/>
        </p:nvSpPr>
        <p:spPr bwMode="auto">
          <a:xfrm flipV="1">
            <a:off x="2268538" y="378936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2" name="Line 17"/>
          <p:cNvSpPr>
            <a:spLocks noChangeShapeType="1"/>
          </p:cNvSpPr>
          <p:nvPr/>
        </p:nvSpPr>
        <p:spPr bwMode="auto">
          <a:xfrm flipV="1">
            <a:off x="1116013" y="378936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0370" name="Rectangle 18"/>
          <p:cNvSpPr>
            <a:spLocks noChangeAspect="1" noChangeArrowheads="1"/>
          </p:cNvSpPr>
          <p:nvPr/>
        </p:nvSpPr>
        <p:spPr bwMode="auto">
          <a:xfrm>
            <a:off x="827088" y="3897313"/>
            <a:ext cx="576262" cy="252412"/>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800" b="1" dirty="0">
                <a:latin typeface="+mn-lt"/>
              </a:rPr>
              <a:t>A</a:t>
            </a:r>
            <a:r>
              <a:rPr lang="pl-PL" altLang="pl-PL" sz="1800" b="1" dirty="0">
                <a:latin typeface="+mn-lt"/>
                <a:sym typeface="Symbol" pitchFamily="18" charset="2"/>
              </a:rPr>
              <a:t></a:t>
            </a:r>
            <a:r>
              <a:rPr lang="pl-PL" altLang="pl-PL" sz="1800" b="1" dirty="0">
                <a:latin typeface="+mn-lt"/>
              </a:rPr>
              <a:t>B</a:t>
            </a:r>
          </a:p>
        </p:txBody>
      </p:sp>
      <p:sp>
        <p:nvSpPr>
          <p:cNvPr id="29714" name="Text Box 32"/>
          <p:cNvSpPr txBox="1">
            <a:spLocks noChangeArrowheads="1"/>
          </p:cNvSpPr>
          <p:nvPr/>
        </p:nvSpPr>
        <p:spPr bwMode="auto">
          <a:xfrm>
            <a:off x="3400425" y="4325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en-US" altLang="pl-PL" sz="1800">
              <a:latin typeface="+mn-lt"/>
            </a:endParaRPr>
          </a:p>
        </p:txBody>
      </p:sp>
      <p:sp>
        <p:nvSpPr>
          <p:cNvPr id="29715" name="Line 36"/>
          <p:cNvSpPr>
            <a:spLocks noChangeShapeType="1"/>
          </p:cNvSpPr>
          <p:nvPr/>
        </p:nvSpPr>
        <p:spPr bwMode="auto">
          <a:xfrm>
            <a:off x="3132138" y="4941888"/>
            <a:ext cx="172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6" name="Line 37"/>
          <p:cNvSpPr>
            <a:spLocks noChangeShapeType="1"/>
          </p:cNvSpPr>
          <p:nvPr/>
        </p:nvSpPr>
        <p:spPr bwMode="auto">
          <a:xfrm>
            <a:off x="3132138" y="5300663"/>
            <a:ext cx="172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7" name="Line 38"/>
          <p:cNvSpPr>
            <a:spLocks noChangeShapeType="1"/>
          </p:cNvSpPr>
          <p:nvPr/>
        </p:nvSpPr>
        <p:spPr bwMode="auto">
          <a:xfrm>
            <a:off x="3132138" y="5661025"/>
            <a:ext cx="172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18" name="Text Box 39"/>
          <p:cNvSpPr txBox="1">
            <a:spLocks noChangeArrowheads="1"/>
          </p:cNvSpPr>
          <p:nvPr/>
        </p:nvSpPr>
        <p:spPr bwMode="auto">
          <a:xfrm>
            <a:off x="3114675" y="4933950"/>
            <a:ext cx="8111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a:latin typeface="+mn-lt"/>
              </a:rPr>
              <a:t>Port 1</a:t>
            </a:r>
          </a:p>
        </p:txBody>
      </p:sp>
      <p:sp>
        <p:nvSpPr>
          <p:cNvPr id="29719" name="Text Box 40"/>
          <p:cNvSpPr txBox="1">
            <a:spLocks noChangeArrowheads="1"/>
          </p:cNvSpPr>
          <p:nvPr/>
        </p:nvSpPr>
        <p:spPr bwMode="auto">
          <a:xfrm>
            <a:off x="3114675" y="5294313"/>
            <a:ext cx="8111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dirty="0">
                <a:latin typeface="+mn-lt"/>
              </a:rPr>
              <a:t>Port 2</a:t>
            </a:r>
          </a:p>
        </p:txBody>
      </p:sp>
      <p:sp>
        <p:nvSpPr>
          <p:cNvPr id="29720" name="Line 42"/>
          <p:cNvSpPr>
            <a:spLocks noChangeShapeType="1"/>
          </p:cNvSpPr>
          <p:nvPr/>
        </p:nvSpPr>
        <p:spPr bwMode="auto">
          <a:xfrm>
            <a:off x="3851275" y="49418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21" name="Line 43"/>
          <p:cNvSpPr>
            <a:spLocks noChangeShapeType="1"/>
          </p:cNvSpPr>
          <p:nvPr/>
        </p:nvSpPr>
        <p:spPr bwMode="auto">
          <a:xfrm>
            <a:off x="3132138" y="49418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22" name="Line 44"/>
          <p:cNvSpPr>
            <a:spLocks noChangeShapeType="1"/>
          </p:cNvSpPr>
          <p:nvPr/>
        </p:nvSpPr>
        <p:spPr bwMode="auto">
          <a:xfrm>
            <a:off x="4356100" y="49418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9723" name="Line 45"/>
          <p:cNvSpPr>
            <a:spLocks noChangeShapeType="1"/>
          </p:cNvSpPr>
          <p:nvPr/>
        </p:nvSpPr>
        <p:spPr bwMode="auto">
          <a:xfrm>
            <a:off x="4859338" y="49418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0398" name="Text Box 46"/>
          <p:cNvSpPr txBox="1">
            <a:spLocks noChangeArrowheads="1"/>
          </p:cNvSpPr>
          <p:nvPr/>
        </p:nvSpPr>
        <p:spPr bwMode="auto">
          <a:xfrm>
            <a:off x="3903663" y="4933950"/>
            <a:ext cx="3401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b="1">
                <a:latin typeface="+mn-lt"/>
              </a:rPr>
              <a:t>A</a:t>
            </a:r>
          </a:p>
        </p:txBody>
      </p:sp>
      <p:sp>
        <p:nvSpPr>
          <p:cNvPr id="100399" name="Rectangle 47"/>
          <p:cNvSpPr>
            <a:spLocks noChangeAspect="1" noChangeArrowheads="1"/>
          </p:cNvSpPr>
          <p:nvPr/>
        </p:nvSpPr>
        <p:spPr bwMode="auto">
          <a:xfrm>
            <a:off x="2051050" y="3897313"/>
            <a:ext cx="576263" cy="252412"/>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800" b="1">
                <a:latin typeface="+mn-lt"/>
              </a:rPr>
              <a:t>B</a:t>
            </a:r>
            <a:r>
              <a:rPr lang="pl-PL" altLang="pl-PL" sz="1800" b="1">
                <a:latin typeface="+mn-lt"/>
                <a:sym typeface="Symbol" pitchFamily="18" charset="2"/>
              </a:rPr>
              <a:t></a:t>
            </a:r>
            <a:r>
              <a:rPr lang="pl-PL" altLang="pl-PL" sz="1800" b="1">
                <a:latin typeface="+mn-lt"/>
              </a:rPr>
              <a:t>A</a:t>
            </a:r>
          </a:p>
        </p:txBody>
      </p:sp>
      <p:sp>
        <p:nvSpPr>
          <p:cNvPr id="100400" name="Rectangle 48"/>
          <p:cNvSpPr>
            <a:spLocks noChangeAspect="1" noChangeArrowheads="1"/>
          </p:cNvSpPr>
          <p:nvPr/>
        </p:nvSpPr>
        <p:spPr bwMode="auto">
          <a:xfrm>
            <a:off x="5940425" y="3897313"/>
            <a:ext cx="576263" cy="252412"/>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800" b="1">
                <a:latin typeface="+mn-lt"/>
              </a:rPr>
              <a:t>C</a:t>
            </a:r>
            <a:r>
              <a:rPr lang="pl-PL" altLang="pl-PL" sz="1800" b="1">
                <a:latin typeface="+mn-lt"/>
                <a:sym typeface="Symbol" pitchFamily="18" charset="2"/>
              </a:rPr>
              <a:t></a:t>
            </a:r>
            <a:r>
              <a:rPr lang="pl-PL" altLang="pl-PL" sz="1800" b="1">
                <a:latin typeface="+mn-lt"/>
              </a:rPr>
              <a:t>B</a:t>
            </a:r>
          </a:p>
        </p:txBody>
      </p:sp>
      <p:sp>
        <p:nvSpPr>
          <p:cNvPr id="100401" name="Text Box 49"/>
          <p:cNvSpPr txBox="1">
            <a:spLocks noChangeArrowheads="1"/>
          </p:cNvSpPr>
          <p:nvPr/>
        </p:nvSpPr>
        <p:spPr bwMode="auto">
          <a:xfrm>
            <a:off x="3924300" y="5294313"/>
            <a:ext cx="320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b="1">
                <a:latin typeface="+mn-lt"/>
              </a:rPr>
              <a:t>C</a:t>
            </a:r>
          </a:p>
        </p:txBody>
      </p:sp>
      <p:sp>
        <p:nvSpPr>
          <p:cNvPr id="100402" name="Text Box 50"/>
          <p:cNvSpPr txBox="1">
            <a:spLocks noChangeArrowheads="1"/>
          </p:cNvSpPr>
          <p:nvPr/>
        </p:nvSpPr>
        <p:spPr bwMode="auto">
          <a:xfrm>
            <a:off x="4427538" y="4941888"/>
            <a:ext cx="30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b="1">
                <a:latin typeface="+mn-lt"/>
              </a:rPr>
              <a:t>B</a:t>
            </a:r>
          </a:p>
        </p:txBody>
      </p:sp>
      <p:sp>
        <p:nvSpPr>
          <p:cNvPr id="100403" name="Rectangle 51"/>
          <p:cNvSpPr>
            <a:spLocks noChangeAspect="1" noChangeArrowheads="1"/>
          </p:cNvSpPr>
          <p:nvPr/>
        </p:nvSpPr>
        <p:spPr bwMode="auto">
          <a:xfrm>
            <a:off x="7092950" y="3897313"/>
            <a:ext cx="576263" cy="252412"/>
          </a:xfrm>
          <a:prstGeom prst="rect">
            <a:avLst/>
          </a:prstGeom>
          <a:gradFill rotWithShape="1">
            <a:gsLst>
              <a:gs pos="0">
                <a:srgbClr val="FF3399"/>
              </a:gs>
              <a:gs pos="25000">
                <a:srgbClr val="FF6633"/>
              </a:gs>
              <a:gs pos="50000">
                <a:srgbClr val="FFFF00"/>
              </a:gs>
              <a:gs pos="75000">
                <a:srgbClr val="01A78F"/>
              </a:gs>
              <a:gs pos="100000">
                <a:srgbClr val="3366FF"/>
              </a:gs>
            </a:gsLst>
            <a:lin ang="5400000" scaled="1"/>
          </a:gra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800" b="1">
                <a:latin typeface="+mn-lt"/>
              </a:rPr>
              <a:t>D</a:t>
            </a:r>
            <a:r>
              <a:rPr lang="pl-PL" altLang="pl-PL" sz="1800" b="1">
                <a:latin typeface="+mn-lt"/>
                <a:sym typeface="Symbol" pitchFamily="18" charset="2"/>
              </a:rPr>
              <a:t></a:t>
            </a:r>
            <a:r>
              <a:rPr lang="pl-PL" altLang="pl-PL" sz="1800" b="1">
                <a:latin typeface="+mn-lt"/>
              </a:rPr>
              <a:t>FF</a:t>
            </a:r>
          </a:p>
        </p:txBody>
      </p:sp>
      <p:sp>
        <p:nvSpPr>
          <p:cNvPr id="100404" name="Text Box 52"/>
          <p:cNvSpPr txBox="1">
            <a:spLocks noChangeArrowheads="1"/>
          </p:cNvSpPr>
          <p:nvPr/>
        </p:nvSpPr>
        <p:spPr bwMode="auto">
          <a:xfrm>
            <a:off x="4408488" y="5294313"/>
            <a:ext cx="346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b="1">
                <a:latin typeface="+mn-lt"/>
              </a:rPr>
              <a:t>D</a:t>
            </a:r>
          </a:p>
        </p:txBody>
      </p:sp>
      <p:sp>
        <p:nvSpPr>
          <p:cNvPr id="29731" name="Rectangle 7"/>
          <p:cNvSpPr>
            <a:spLocks noChangeArrowheads="1"/>
          </p:cNvSpPr>
          <p:nvPr/>
        </p:nvSpPr>
        <p:spPr bwMode="auto">
          <a:xfrm>
            <a:off x="4140200" y="4257675"/>
            <a:ext cx="179388"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600" b="1">
                <a:latin typeface="+mn-lt"/>
              </a:rPr>
              <a:t>3</a:t>
            </a:r>
          </a:p>
        </p:txBody>
      </p:sp>
      <p:sp>
        <p:nvSpPr>
          <p:cNvPr id="29732" name="Rectangle 7"/>
          <p:cNvSpPr>
            <a:spLocks noChangeArrowheads="1"/>
          </p:cNvSpPr>
          <p:nvPr/>
        </p:nvSpPr>
        <p:spPr bwMode="auto">
          <a:xfrm>
            <a:off x="4140200" y="357346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pl-PL" altLang="pl-PL" sz="1600" b="1">
                <a:latin typeface="+mn-lt"/>
              </a:rPr>
              <a:t>4</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26</a:t>
            </a:fld>
            <a:endParaRPr lang="pl-PL"/>
          </a:p>
        </p:txBody>
      </p:sp>
    </p:spTree>
    <p:extLst>
      <p:ext uri="{BB962C8B-B14F-4D97-AF65-F5344CB8AC3E}">
        <p14:creationId xmlns:p14="http://schemas.microsoft.com/office/powerpoint/2010/main" val="118276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70"/>
                                        </p:tgtEl>
                                        <p:attrNameLst>
                                          <p:attrName>style.visibility</p:attrName>
                                        </p:attrNameLst>
                                      </p:cBhvr>
                                      <p:to>
                                        <p:strVal val="visible"/>
                                      </p:to>
                                    </p:set>
                                    <p:animEffect transition="in" filter="fade">
                                      <p:cBhvr>
                                        <p:cTn id="7" dur="500"/>
                                        <p:tgtEl>
                                          <p:spTgt spid="100370"/>
                                        </p:tgtEl>
                                      </p:cBhvr>
                                    </p:animEffect>
                                  </p:childTnLst>
                                </p:cTn>
                              </p:par>
                            </p:childTnLst>
                          </p:cTn>
                        </p:par>
                        <p:par>
                          <p:cTn id="8" fill="hold" nodeType="afterGroup">
                            <p:stCondLst>
                              <p:cond delay="500"/>
                            </p:stCondLst>
                            <p:childTnLst>
                              <p:par>
                                <p:cTn id="9" presetID="63" presetClass="path" presetSubtype="0" fill="hold" grpId="2" nodeType="afterEffect">
                                  <p:stCondLst>
                                    <p:cond delay="2000"/>
                                  </p:stCondLst>
                                  <p:childTnLst>
                                    <p:animMotion origin="layout" path="M 0 0  L 0.25 0  E" pathEditMode="relative" rAng="0" ptsTypes="">
                                      <p:cBhvr>
                                        <p:cTn id="10" dur="2000" fill="hold"/>
                                        <p:tgtEl>
                                          <p:spTgt spid="100370"/>
                                        </p:tgtEl>
                                        <p:attrNameLst>
                                          <p:attrName>ppt_x</p:attrName>
                                          <p:attrName>ppt_y</p:attrName>
                                        </p:attrNameLst>
                                      </p:cBhvr>
                                      <p:rCtr x="0" y="0"/>
                                    </p:animMotion>
                                  </p:childTnLst>
                                </p:cTn>
                              </p:par>
                            </p:childTnLst>
                          </p:cTn>
                        </p:par>
                        <p:par>
                          <p:cTn id="11" fill="hold" nodeType="afterGroup">
                            <p:stCondLst>
                              <p:cond delay="4500"/>
                            </p:stCondLst>
                            <p:childTnLst>
                              <p:par>
                                <p:cTn id="12" presetID="10" presetClass="entr" presetSubtype="0" fill="hold" grpId="0" nodeType="afterEffect">
                                  <p:stCondLst>
                                    <p:cond delay="0"/>
                                  </p:stCondLst>
                                  <p:childTnLst>
                                    <p:set>
                                      <p:cBhvr>
                                        <p:cTn id="13" dur="1" fill="hold">
                                          <p:stCondLst>
                                            <p:cond delay="0"/>
                                          </p:stCondLst>
                                        </p:cTn>
                                        <p:tgtEl>
                                          <p:spTgt spid="100398"/>
                                        </p:tgtEl>
                                        <p:attrNameLst>
                                          <p:attrName>style.visibility</p:attrName>
                                        </p:attrNameLst>
                                      </p:cBhvr>
                                      <p:to>
                                        <p:strVal val="visible"/>
                                      </p:to>
                                    </p:set>
                                    <p:animEffect transition="in" filter="fade">
                                      <p:cBhvr>
                                        <p:cTn id="14" dur="100"/>
                                        <p:tgtEl>
                                          <p:spTgt spid="100398"/>
                                        </p:tgtEl>
                                      </p:cBhvr>
                                    </p:animEffect>
                                  </p:childTnLst>
                                </p:cTn>
                              </p:par>
                            </p:childTnLst>
                          </p:cTn>
                        </p:par>
                        <p:par>
                          <p:cTn id="15" fill="hold" nodeType="afterGroup">
                            <p:stCondLst>
                              <p:cond delay="4600"/>
                            </p:stCondLst>
                            <p:childTnLst>
                              <p:par>
                                <p:cTn id="16" presetID="63" presetClass="path" presetSubtype="0" fill="hold" grpId="3" nodeType="afterEffect">
                                  <p:stCondLst>
                                    <p:cond delay="1000"/>
                                  </p:stCondLst>
                                  <p:childTnLst>
                                    <p:animMotion origin="layout" path="M 0.41945 -4.07407E-6 L 0.66945 -4.07407E-6 " pathEditMode="relative" rAng="0" ptsTypes="AA">
                                      <p:cBhvr>
                                        <p:cTn id="17" dur="2000" fill="hold"/>
                                        <p:tgtEl>
                                          <p:spTgt spid="100370"/>
                                        </p:tgtEl>
                                        <p:attrNameLst>
                                          <p:attrName>ppt_x</p:attrName>
                                          <p:attrName>ppt_y</p:attrName>
                                        </p:attrNameLst>
                                      </p:cBhvr>
                                      <p:rCtr x="12500" y="0"/>
                                    </p:animMotion>
                                  </p:childTnLst>
                                </p:cTn>
                              </p:par>
                            </p:childTnLst>
                          </p:cTn>
                        </p:par>
                        <p:par>
                          <p:cTn id="18" fill="hold" nodeType="afterGroup">
                            <p:stCondLst>
                              <p:cond delay="7600"/>
                            </p:stCondLst>
                            <p:childTnLst>
                              <p:par>
                                <p:cTn id="19" presetID="1" presetClass="exit" presetSubtype="0" fill="hold" grpId="1" nodeType="afterEffect">
                                  <p:stCondLst>
                                    <p:cond delay="0"/>
                                  </p:stCondLst>
                                  <p:childTnLst>
                                    <p:set>
                                      <p:cBhvr>
                                        <p:cTn id="20" dur="1" fill="hold">
                                          <p:stCondLst>
                                            <p:cond delay="0"/>
                                          </p:stCondLst>
                                        </p:cTn>
                                        <p:tgtEl>
                                          <p:spTgt spid="10037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0399"/>
                                        </p:tgtEl>
                                        <p:attrNameLst>
                                          <p:attrName>style.visibility</p:attrName>
                                        </p:attrNameLst>
                                      </p:cBhvr>
                                      <p:to>
                                        <p:strVal val="visible"/>
                                      </p:to>
                                    </p:set>
                                    <p:animEffect transition="in" filter="fade">
                                      <p:cBhvr>
                                        <p:cTn id="25" dur="500"/>
                                        <p:tgtEl>
                                          <p:spTgt spid="100399"/>
                                        </p:tgtEl>
                                      </p:cBhvr>
                                    </p:animEffect>
                                  </p:childTnLst>
                                </p:cTn>
                              </p:par>
                            </p:childTnLst>
                          </p:cTn>
                        </p:par>
                        <p:par>
                          <p:cTn id="26" fill="hold" nodeType="afterGroup">
                            <p:stCondLst>
                              <p:cond delay="500"/>
                            </p:stCondLst>
                            <p:childTnLst>
                              <p:par>
                                <p:cTn id="27" presetID="63" presetClass="path" presetSubtype="0" fill="hold" grpId="2" nodeType="afterEffect">
                                  <p:stCondLst>
                                    <p:cond delay="2000"/>
                                  </p:stCondLst>
                                  <p:childTnLst>
                                    <p:animMotion origin="layout" path="M -2.77778E-6 2.22222E-6 L 0.11806 2.22222E-6 " pathEditMode="relative" rAng="0" ptsTypes="AA">
                                      <p:cBhvr>
                                        <p:cTn id="28" dur="1000" fill="hold"/>
                                        <p:tgtEl>
                                          <p:spTgt spid="100399"/>
                                        </p:tgtEl>
                                        <p:attrNameLst>
                                          <p:attrName>ppt_x</p:attrName>
                                          <p:attrName>ppt_y</p:attrName>
                                        </p:attrNameLst>
                                      </p:cBhvr>
                                      <p:rCtr x="5903" y="0"/>
                                    </p:animMotion>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00402"/>
                                        </p:tgtEl>
                                        <p:attrNameLst>
                                          <p:attrName>style.visibility</p:attrName>
                                        </p:attrNameLst>
                                      </p:cBhvr>
                                      <p:to>
                                        <p:strVal val="visible"/>
                                      </p:to>
                                    </p:set>
                                    <p:animEffect transition="in" filter="fade">
                                      <p:cBhvr>
                                        <p:cTn id="32" dur="100"/>
                                        <p:tgtEl>
                                          <p:spTgt spid="100402"/>
                                        </p:tgtEl>
                                      </p:cBhvr>
                                    </p:animEffect>
                                  </p:childTnLst>
                                </p:cTn>
                              </p:par>
                            </p:childTnLst>
                          </p:cTn>
                        </p:par>
                        <p:par>
                          <p:cTn id="33" fill="hold" nodeType="afterGroup">
                            <p:stCondLst>
                              <p:cond delay="3600"/>
                            </p:stCondLst>
                            <p:childTnLst>
                              <p:par>
                                <p:cTn id="34" presetID="1" presetClass="exit" presetSubtype="0" fill="hold" grpId="1" nodeType="afterEffect">
                                  <p:stCondLst>
                                    <p:cond delay="1000"/>
                                  </p:stCondLst>
                                  <p:childTnLst>
                                    <p:set>
                                      <p:cBhvr>
                                        <p:cTn id="35" dur="1" fill="hold">
                                          <p:stCondLst>
                                            <p:cond delay="0"/>
                                          </p:stCondLst>
                                        </p:cTn>
                                        <p:tgtEl>
                                          <p:spTgt spid="10039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0400"/>
                                        </p:tgtEl>
                                        <p:attrNameLst>
                                          <p:attrName>style.visibility</p:attrName>
                                        </p:attrNameLst>
                                      </p:cBhvr>
                                      <p:to>
                                        <p:strVal val="visible"/>
                                      </p:to>
                                    </p:set>
                                    <p:animEffect transition="in" filter="fade">
                                      <p:cBhvr>
                                        <p:cTn id="40" dur="500"/>
                                        <p:tgtEl>
                                          <p:spTgt spid="100400"/>
                                        </p:tgtEl>
                                      </p:cBhvr>
                                    </p:animEffect>
                                  </p:childTnLst>
                                </p:cTn>
                              </p:par>
                            </p:childTnLst>
                          </p:cTn>
                        </p:par>
                        <p:par>
                          <p:cTn id="41" fill="hold" nodeType="afterGroup">
                            <p:stCondLst>
                              <p:cond delay="500"/>
                            </p:stCondLst>
                            <p:childTnLst>
                              <p:par>
                                <p:cTn id="42" presetID="63" presetClass="path" presetSubtype="0" fill="hold" grpId="2" nodeType="afterEffect">
                                  <p:stCondLst>
                                    <p:cond delay="2000"/>
                                  </p:stCondLst>
                                  <p:childTnLst>
                                    <p:animMotion origin="layout" path="M -0.14167 -0.00254 L 3.61111E-6 -0.00254 " pathEditMode="relative" rAng="0" ptsTypes="AA">
                                      <p:cBhvr>
                                        <p:cTn id="43" dur="1000" spd="-100000" fill="hold"/>
                                        <p:tgtEl>
                                          <p:spTgt spid="100400"/>
                                        </p:tgtEl>
                                        <p:attrNameLst>
                                          <p:attrName>ppt_x</p:attrName>
                                          <p:attrName>ppt_y</p:attrName>
                                        </p:attrNameLst>
                                      </p:cBhvr>
                                      <p:rCtr x="7083" y="0"/>
                                    </p:animMotion>
                                  </p:childTnLst>
                                </p:cTn>
                              </p:par>
                            </p:childTnLst>
                          </p:cTn>
                        </p:par>
                        <p:par>
                          <p:cTn id="44" fill="hold" nodeType="afterGroup">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0401"/>
                                        </p:tgtEl>
                                        <p:attrNameLst>
                                          <p:attrName>style.visibility</p:attrName>
                                        </p:attrNameLst>
                                      </p:cBhvr>
                                      <p:to>
                                        <p:strVal val="visible"/>
                                      </p:to>
                                    </p:set>
                                    <p:animEffect transition="in" filter="fade">
                                      <p:cBhvr>
                                        <p:cTn id="47" dur="100"/>
                                        <p:tgtEl>
                                          <p:spTgt spid="100401"/>
                                        </p:tgtEl>
                                      </p:cBhvr>
                                    </p:animEffect>
                                  </p:childTnLst>
                                </p:cTn>
                              </p:par>
                            </p:childTnLst>
                          </p:cTn>
                        </p:par>
                        <p:par>
                          <p:cTn id="48" fill="hold" nodeType="afterGroup">
                            <p:stCondLst>
                              <p:cond delay="3600"/>
                            </p:stCondLst>
                            <p:childTnLst>
                              <p:par>
                                <p:cTn id="49" presetID="63" presetClass="path" presetSubtype="0" fill="hold" grpId="3" nodeType="afterEffect">
                                  <p:stCondLst>
                                    <p:cond delay="1000"/>
                                  </p:stCondLst>
                                  <p:childTnLst>
                                    <p:animMotion origin="layout" path="M -0.55903 -0.00254 L -0.30712 -0.00254 " pathEditMode="relative" rAng="0" ptsTypes="AA">
                                      <p:cBhvr>
                                        <p:cTn id="50" dur="2000" spd="-100000" fill="hold"/>
                                        <p:tgtEl>
                                          <p:spTgt spid="100400"/>
                                        </p:tgtEl>
                                        <p:attrNameLst>
                                          <p:attrName>ppt_x</p:attrName>
                                          <p:attrName>ppt_y</p:attrName>
                                        </p:attrNameLst>
                                      </p:cBhvr>
                                      <p:rCtr x="12587" y="0"/>
                                    </p:animMotion>
                                  </p:childTnLst>
                                </p:cTn>
                              </p:par>
                            </p:childTnLst>
                          </p:cTn>
                        </p:par>
                        <p:par>
                          <p:cTn id="51" fill="hold" nodeType="afterGroup">
                            <p:stCondLst>
                              <p:cond delay="6600"/>
                            </p:stCondLst>
                            <p:childTnLst>
                              <p:par>
                                <p:cTn id="52" presetID="1" presetClass="exit" presetSubtype="0" fill="hold" grpId="1" nodeType="afterEffect">
                                  <p:stCondLst>
                                    <p:cond delay="0"/>
                                  </p:stCondLst>
                                  <p:childTnLst>
                                    <p:set>
                                      <p:cBhvr>
                                        <p:cTn id="53" dur="1" fill="hold">
                                          <p:stCondLst>
                                            <p:cond delay="0"/>
                                          </p:stCondLst>
                                        </p:cTn>
                                        <p:tgtEl>
                                          <p:spTgt spid="100400"/>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0403"/>
                                        </p:tgtEl>
                                        <p:attrNameLst>
                                          <p:attrName>style.visibility</p:attrName>
                                        </p:attrNameLst>
                                      </p:cBhvr>
                                      <p:to>
                                        <p:strVal val="visible"/>
                                      </p:to>
                                    </p:set>
                                    <p:animEffect transition="in" filter="fade">
                                      <p:cBhvr>
                                        <p:cTn id="58" dur="500"/>
                                        <p:tgtEl>
                                          <p:spTgt spid="100403"/>
                                        </p:tgtEl>
                                      </p:cBhvr>
                                    </p:animEffect>
                                  </p:childTnLst>
                                </p:cTn>
                              </p:par>
                            </p:childTnLst>
                          </p:cTn>
                        </p:par>
                        <p:par>
                          <p:cTn id="59" fill="hold" nodeType="afterGroup">
                            <p:stCondLst>
                              <p:cond delay="500"/>
                            </p:stCondLst>
                            <p:childTnLst>
                              <p:par>
                                <p:cTn id="60" presetID="63" presetClass="path" presetSubtype="0" fill="hold" grpId="2" nodeType="afterEffect">
                                  <p:stCondLst>
                                    <p:cond delay="2000"/>
                                  </p:stCondLst>
                                  <p:childTnLst>
                                    <p:animMotion origin="layout" path="M -0.26771 2.22222E-6 L 1.94444E-6 2.22222E-6 " pathEditMode="relative" rAng="0" ptsTypes="AA">
                                      <p:cBhvr>
                                        <p:cTn id="61" dur="2000" spd="-100000" fill="hold"/>
                                        <p:tgtEl>
                                          <p:spTgt spid="100403"/>
                                        </p:tgtEl>
                                        <p:attrNameLst>
                                          <p:attrName>ppt_x</p:attrName>
                                          <p:attrName>ppt_y</p:attrName>
                                        </p:attrNameLst>
                                      </p:cBhvr>
                                      <p:rCtr x="13385" y="0"/>
                                    </p:animMotion>
                                  </p:childTnLst>
                                </p:cTn>
                              </p:par>
                            </p:childTnLst>
                          </p:cTn>
                        </p:par>
                        <p:par>
                          <p:cTn id="62" fill="hold" nodeType="afterGroup">
                            <p:stCondLst>
                              <p:cond delay="4500"/>
                            </p:stCondLst>
                            <p:childTnLst>
                              <p:par>
                                <p:cTn id="63" presetID="10" presetClass="entr" presetSubtype="0" fill="hold" grpId="0" nodeType="afterEffect">
                                  <p:stCondLst>
                                    <p:cond delay="1000"/>
                                  </p:stCondLst>
                                  <p:childTnLst>
                                    <p:set>
                                      <p:cBhvr>
                                        <p:cTn id="64" dur="1" fill="hold">
                                          <p:stCondLst>
                                            <p:cond delay="0"/>
                                          </p:stCondLst>
                                        </p:cTn>
                                        <p:tgtEl>
                                          <p:spTgt spid="100404"/>
                                        </p:tgtEl>
                                        <p:attrNameLst>
                                          <p:attrName>style.visibility</p:attrName>
                                        </p:attrNameLst>
                                      </p:cBhvr>
                                      <p:to>
                                        <p:strVal val="visible"/>
                                      </p:to>
                                    </p:set>
                                    <p:animEffect transition="in" filter="fade">
                                      <p:cBhvr>
                                        <p:cTn id="65" dur="100"/>
                                        <p:tgtEl>
                                          <p:spTgt spid="100404"/>
                                        </p:tgtEl>
                                      </p:cBhvr>
                                    </p:animEffect>
                                  </p:childTnLst>
                                </p:cTn>
                              </p:par>
                            </p:childTnLst>
                          </p:cTn>
                        </p:par>
                        <p:par>
                          <p:cTn id="66" fill="hold" nodeType="afterGroup">
                            <p:stCondLst>
                              <p:cond delay="5600"/>
                            </p:stCondLst>
                            <p:childTnLst>
                              <p:par>
                                <p:cTn id="67" presetID="63" presetClass="path" presetSubtype="0" fill="hold" grpId="3" nodeType="afterEffect">
                                  <p:stCondLst>
                                    <p:cond delay="1000"/>
                                  </p:stCondLst>
                                  <p:childTnLst>
                                    <p:animMotion origin="layout" path="M -0.68507 -0.00254 L -0.43316 -0.00254 " pathEditMode="relative" rAng="0" ptsTypes="AA">
                                      <p:cBhvr>
                                        <p:cTn id="68" dur="2000" spd="-100000" fill="hold"/>
                                        <p:tgtEl>
                                          <p:spTgt spid="100403"/>
                                        </p:tgtEl>
                                        <p:attrNameLst>
                                          <p:attrName>ppt_x</p:attrName>
                                          <p:attrName>ppt_y</p:attrName>
                                        </p:attrNameLst>
                                      </p:cBhvr>
                                      <p:rCtr x="12587" y="0"/>
                                    </p:animMotion>
                                  </p:childTnLst>
                                </p:cTn>
                              </p:par>
                            </p:childTnLst>
                          </p:cTn>
                        </p:par>
                        <p:par>
                          <p:cTn id="69" fill="hold" nodeType="afterGroup">
                            <p:stCondLst>
                              <p:cond delay="8600"/>
                            </p:stCondLst>
                            <p:childTnLst>
                              <p:par>
                                <p:cTn id="70" presetID="1" presetClass="exit" presetSubtype="0" fill="hold" grpId="1" nodeType="afterEffect">
                                  <p:stCondLst>
                                    <p:cond delay="0"/>
                                  </p:stCondLst>
                                  <p:childTnLst>
                                    <p:set>
                                      <p:cBhvr>
                                        <p:cTn id="71" dur="1" fill="hold">
                                          <p:stCondLst>
                                            <p:cond delay="0"/>
                                          </p:stCondLst>
                                        </p:cTn>
                                        <p:tgtEl>
                                          <p:spTgt spid="1004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0" grpId="0" animBg="1"/>
      <p:bldP spid="100370" grpId="1" animBg="1"/>
      <p:bldP spid="100370" grpId="2" animBg="1"/>
      <p:bldP spid="100370" grpId="3" animBg="1"/>
      <p:bldP spid="100398" grpId="0"/>
      <p:bldP spid="100399" grpId="0" animBg="1"/>
      <p:bldP spid="100399" grpId="1" animBg="1"/>
      <p:bldP spid="100399" grpId="2" animBg="1"/>
      <p:bldP spid="100400" grpId="0" animBg="1"/>
      <p:bldP spid="100400" grpId="1" animBg="1"/>
      <p:bldP spid="100400" grpId="2" animBg="1"/>
      <p:bldP spid="100400" grpId="3" animBg="1"/>
      <p:bldP spid="100401" grpId="0"/>
      <p:bldP spid="100402" grpId="0"/>
      <p:bldP spid="100403" grpId="0" animBg="1"/>
      <p:bldP spid="100403" grpId="1" animBg="1"/>
      <p:bldP spid="100403" grpId="2" animBg="1"/>
      <p:bldP spid="100403" grpId="3" animBg="1"/>
      <p:bldP spid="10040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pl-PL" altLang="pl-PL"/>
              <a:t>Przełącznik</a:t>
            </a:r>
          </a:p>
        </p:txBody>
      </p:sp>
      <p:sp>
        <p:nvSpPr>
          <p:cNvPr id="45060" name="Rectangle 4"/>
          <p:cNvSpPr>
            <a:spLocks noChangeAspect="1" noChangeArrowheads="1"/>
          </p:cNvSpPr>
          <p:nvPr/>
        </p:nvSpPr>
        <p:spPr bwMode="auto">
          <a:xfrm>
            <a:off x="3851275" y="3549650"/>
            <a:ext cx="1439863" cy="1439863"/>
          </a:xfrm>
          <a:prstGeom prst="rect">
            <a:avLst/>
          </a:prstGeom>
          <a:solidFill>
            <a:schemeClr val="tx2">
              <a:lumMod val="75000"/>
            </a:schemeClr>
          </a:solidFill>
          <a:ln w="9525">
            <a:noFill/>
            <a:miter lim="800000"/>
            <a:headEnd/>
            <a:tailEnd/>
          </a:ln>
          <a:effectLs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sz="2800">
              <a:solidFill>
                <a:schemeClr val="bg2"/>
              </a:solidFill>
              <a:latin typeface="+mn-lt"/>
            </a:endParaRPr>
          </a:p>
        </p:txBody>
      </p:sp>
      <p:sp>
        <p:nvSpPr>
          <p:cNvPr id="45061" name="Line 5"/>
          <p:cNvSpPr>
            <a:spLocks noChangeShapeType="1"/>
          </p:cNvSpPr>
          <p:nvPr/>
        </p:nvSpPr>
        <p:spPr bwMode="auto">
          <a:xfrm>
            <a:off x="4211638"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62" name="Line 6"/>
          <p:cNvSpPr>
            <a:spLocks noChangeShapeType="1"/>
          </p:cNvSpPr>
          <p:nvPr/>
        </p:nvSpPr>
        <p:spPr bwMode="auto">
          <a:xfrm>
            <a:off x="4932363"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63" name="Line 7"/>
          <p:cNvSpPr>
            <a:spLocks noChangeShapeType="1"/>
          </p:cNvSpPr>
          <p:nvPr/>
        </p:nvSpPr>
        <p:spPr bwMode="auto">
          <a:xfrm>
            <a:off x="4211638"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64" name="Line 8"/>
          <p:cNvSpPr>
            <a:spLocks noChangeShapeType="1"/>
          </p:cNvSpPr>
          <p:nvPr/>
        </p:nvSpPr>
        <p:spPr bwMode="auto">
          <a:xfrm>
            <a:off x="4932363"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65" name="Rectangle 9"/>
          <p:cNvSpPr>
            <a:spLocks noChangeArrowheads="1"/>
          </p:cNvSpPr>
          <p:nvPr/>
        </p:nvSpPr>
        <p:spPr bwMode="auto">
          <a:xfrm>
            <a:off x="485933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66" name="Rectangle 10"/>
          <p:cNvSpPr>
            <a:spLocks noChangeArrowheads="1"/>
          </p:cNvSpPr>
          <p:nvPr/>
        </p:nvSpPr>
        <p:spPr bwMode="auto">
          <a:xfrm>
            <a:off x="410368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67" name="Rectangle 11"/>
          <p:cNvSpPr>
            <a:spLocks noChangeArrowheads="1"/>
          </p:cNvSpPr>
          <p:nvPr/>
        </p:nvSpPr>
        <p:spPr bwMode="auto">
          <a:xfrm>
            <a:off x="410368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68" name="Rectangle 12"/>
          <p:cNvSpPr>
            <a:spLocks noChangeArrowheads="1"/>
          </p:cNvSpPr>
          <p:nvPr/>
        </p:nvSpPr>
        <p:spPr bwMode="auto">
          <a:xfrm>
            <a:off x="485933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69" name="Line 13"/>
          <p:cNvSpPr>
            <a:spLocks noChangeShapeType="1"/>
          </p:cNvSpPr>
          <p:nvPr/>
        </p:nvSpPr>
        <p:spPr bwMode="auto">
          <a:xfrm flipH="1">
            <a:off x="2700338"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70" name="Line 14"/>
          <p:cNvSpPr>
            <a:spLocks noChangeShapeType="1"/>
          </p:cNvSpPr>
          <p:nvPr/>
        </p:nvSpPr>
        <p:spPr bwMode="auto">
          <a:xfrm flipH="1">
            <a:off x="2700338"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71" name="Line 15"/>
          <p:cNvSpPr>
            <a:spLocks noChangeShapeType="1"/>
          </p:cNvSpPr>
          <p:nvPr/>
        </p:nvSpPr>
        <p:spPr bwMode="auto">
          <a:xfrm flipH="1">
            <a:off x="5364163"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72" name="Line 16"/>
          <p:cNvSpPr>
            <a:spLocks noChangeShapeType="1"/>
          </p:cNvSpPr>
          <p:nvPr/>
        </p:nvSpPr>
        <p:spPr bwMode="auto">
          <a:xfrm flipH="1">
            <a:off x="5364163"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5073" name="Rectangle 17"/>
          <p:cNvSpPr>
            <a:spLocks noChangeArrowheads="1"/>
          </p:cNvSpPr>
          <p:nvPr/>
        </p:nvSpPr>
        <p:spPr bwMode="auto">
          <a:xfrm>
            <a:off x="3744913" y="455771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74" name="Rectangle 18"/>
          <p:cNvSpPr>
            <a:spLocks noChangeArrowheads="1"/>
          </p:cNvSpPr>
          <p:nvPr/>
        </p:nvSpPr>
        <p:spPr bwMode="auto">
          <a:xfrm>
            <a:off x="3744913" y="380206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75" name="Rectangle 19"/>
          <p:cNvSpPr>
            <a:spLocks noChangeArrowheads="1"/>
          </p:cNvSpPr>
          <p:nvPr/>
        </p:nvSpPr>
        <p:spPr bwMode="auto">
          <a:xfrm>
            <a:off x="5219700" y="455771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76" name="Rectangle 20"/>
          <p:cNvSpPr>
            <a:spLocks noChangeArrowheads="1"/>
          </p:cNvSpPr>
          <p:nvPr/>
        </p:nvSpPr>
        <p:spPr bwMode="auto">
          <a:xfrm>
            <a:off x="5219700" y="380206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pl-PL" altLang="pl-PL">
              <a:latin typeface="+mn-lt"/>
            </a:endParaRPr>
          </a:p>
        </p:txBody>
      </p:sp>
      <p:sp>
        <p:nvSpPr>
          <p:cNvPr id="45077" name="computr3"/>
          <p:cNvSpPr>
            <a:spLocks noChangeAspect="1" noEditPoints="1" noChangeArrowheads="1"/>
          </p:cNvSpPr>
          <p:nvPr/>
        </p:nvSpPr>
        <p:spPr bwMode="auto">
          <a:xfrm>
            <a:off x="2016125" y="44846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9CCFF"/>
          </a:solidFill>
          <a:ln w="9525">
            <a:solidFill>
              <a:srgbClr val="000000"/>
            </a:solidFill>
            <a:miter lim="800000"/>
            <a:headEnd/>
            <a:tailEnd/>
          </a:ln>
        </p:spPr>
        <p:txBody>
          <a:bodyPr/>
          <a:lstStyle/>
          <a:p>
            <a:endParaRPr lang="pl-PL"/>
          </a:p>
        </p:txBody>
      </p:sp>
      <p:sp>
        <p:nvSpPr>
          <p:cNvPr id="45078" name="computr3"/>
          <p:cNvSpPr>
            <a:spLocks noChangeAspect="1" noEditPoints="1" noChangeArrowheads="1"/>
          </p:cNvSpPr>
          <p:nvPr/>
        </p:nvSpPr>
        <p:spPr bwMode="auto">
          <a:xfrm>
            <a:off x="2016125" y="3379788"/>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99CC"/>
          </a:solidFill>
          <a:ln w="9525">
            <a:solidFill>
              <a:srgbClr val="000000"/>
            </a:solidFill>
            <a:miter lim="800000"/>
            <a:headEnd/>
            <a:tailEnd/>
          </a:ln>
        </p:spPr>
        <p:txBody>
          <a:bodyPr/>
          <a:lstStyle/>
          <a:p>
            <a:endParaRPr lang="pl-PL"/>
          </a:p>
        </p:txBody>
      </p:sp>
      <p:sp>
        <p:nvSpPr>
          <p:cNvPr id="45079" name="computr3"/>
          <p:cNvSpPr>
            <a:spLocks noChangeAspect="1" noEditPoints="1" noChangeArrowheads="1"/>
          </p:cNvSpPr>
          <p:nvPr/>
        </p:nvSpPr>
        <p:spPr bwMode="auto">
          <a:xfrm>
            <a:off x="6408738" y="44846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CC99"/>
          </a:solidFill>
          <a:ln w="9525">
            <a:solidFill>
              <a:srgbClr val="000000"/>
            </a:solidFill>
            <a:miter lim="800000"/>
            <a:headEnd/>
            <a:tailEnd/>
          </a:ln>
        </p:spPr>
        <p:txBody>
          <a:bodyPr/>
          <a:lstStyle/>
          <a:p>
            <a:endParaRPr lang="pl-PL"/>
          </a:p>
        </p:txBody>
      </p:sp>
      <p:sp>
        <p:nvSpPr>
          <p:cNvPr id="45080" name="computr3"/>
          <p:cNvSpPr>
            <a:spLocks noChangeAspect="1" noEditPoints="1" noChangeArrowheads="1"/>
          </p:cNvSpPr>
          <p:nvPr/>
        </p:nvSpPr>
        <p:spPr bwMode="auto">
          <a:xfrm>
            <a:off x="6408738" y="3379788"/>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6600"/>
          </a:solidFill>
          <a:ln w="9525">
            <a:solidFill>
              <a:schemeClr val="tx1"/>
            </a:solidFill>
            <a:miter lim="800000"/>
            <a:headEnd/>
            <a:tailEnd/>
          </a:ln>
        </p:spPr>
        <p:txBody>
          <a:bodyPr/>
          <a:lstStyle/>
          <a:p>
            <a:endParaRPr lang="pl-PL"/>
          </a:p>
        </p:txBody>
      </p:sp>
      <p:sp>
        <p:nvSpPr>
          <p:cNvPr id="45081" name="computr3"/>
          <p:cNvSpPr>
            <a:spLocks noChangeAspect="1" noEditPoints="1" noChangeArrowheads="1"/>
          </p:cNvSpPr>
          <p:nvPr/>
        </p:nvSpPr>
        <p:spPr bwMode="auto">
          <a:xfrm>
            <a:off x="3492500" y="592455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p:spPr>
        <p:txBody>
          <a:bodyPr/>
          <a:lstStyle/>
          <a:p>
            <a:endParaRPr lang="pl-PL"/>
          </a:p>
        </p:txBody>
      </p:sp>
      <p:sp>
        <p:nvSpPr>
          <p:cNvPr id="45082" name="computr3"/>
          <p:cNvSpPr>
            <a:spLocks noChangeAspect="1" noEditPoints="1" noChangeArrowheads="1"/>
          </p:cNvSpPr>
          <p:nvPr/>
        </p:nvSpPr>
        <p:spPr bwMode="auto">
          <a:xfrm>
            <a:off x="4643438" y="592455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99"/>
          </a:solidFill>
          <a:ln w="9525">
            <a:solidFill>
              <a:srgbClr val="000000"/>
            </a:solidFill>
            <a:miter lim="800000"/>
            <a:headEnd/>
            <a:tailEnd/>
          </a:ln>
        </p:spPr>
        <p:txBody>
          <a:bodyPr/>
          <a:lstStyle/>
          <a:p>
            <a:endParaRPr lang="pl-PL"/>
          </a:p>
        </p:txBody>
      </p:sp>
      <p:sp>
        <p:nvSpPr>
          <p:cNvPr id="45083" name="computr3"/>
          <p:cNvSpPr>
            <a:spLocks noChangeAspect="1" noEditPoints="1" noChangeArrowheads="1"/>
          </p:cNvSpPr>
          <p:nvPr/>
        </p:nvSpPr>
        <p:spPr bwMode="auto">
          <a:xfrm>
            <a:off x="3563938" y="1892300"/>
            <a:ext cx="900112" cy="673100"/>
          </a:xfrm>
          <a:custGeom>
            <a:avLst/>
            <a:gdLst>
              <a:gd name="T0" fmla="*/ 0 w 21600"/>
              <a:gd name="T1" fmla="*/ 326814481 h 21600"/>
              <a:gd name="T2" fmla="*/ 781541705 w 21600"/>
              <a:gd name="T3" fmla="*/ 0 h 21600"/>
              <a:gd name="T4" fmla="*/ 781541705 w 21600"/>
              <a:gd name="T5" fmla="*/ 653628931 h 21600"/>
              <a:gd name="T6" fmla="*/ 1312338710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chemeClr val="hlink"/>
          </a:solidFill>
          <a:ln w="9525">
            <a:solidFill>
              <a:srgbClr val="000000"/>
            </a:solidFill>
            <a:miter lim="800000"/>
            <a:headEnd/>
            <a:tailEnd/>
          </a:ln>
        </p:spPr>
        <p:txBody>
          <a:bodyPr/>
          <a:lstStyle/>
          <a:p>
            <a:endParaRPr lang="pl-PL"/>
          </a:p>
        </p:txBody>
      </p:sp>
      <p:sp>
        <p:nvSpPr>
          <p:cNvPr id="45084" name="computr3"/>
          <p:cNvSpPr>
            <a:spLocks noChangeAspect="1" noEditPoints="1" noChangeArrowheads="1"/>
          </p:cNvSpPr>
          <p:nvPr/>
        </p:nvSpPr>
        <p:spPr bwMode="auto">
          <a:xfrm>
            <a:off x="4714875" y="1892300"/>
            <a:ext cx="900113" cy="673100"/>
          </a:xfrm>
          <a:custGeom>
            <a:avLst/>
            <a:gdLst>
              <a:gd name="T0" fmla="*/ 0 w 21600"/>
              <a:gd name="T1" fmla="*/ 326814481 h 21600"/>
              <a:gd name="T2" fmla="*/ 781543448 w 21600"/>
              <a:gd name="T3" fmla="*/ 0 h 21600"/>
              <a:gd name="T4" fmla="*/ 781543448 w 21600"/>
              <a:gd name="T5" fmla="*/ 653628931 h 21600"/>
              <a:gd name="T6" fmla="*/ 1312343376 w 21600"/>
              <a:gd name="T7" fmla="*/ 326814481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2D050"/>
          </a:solidFill>
          <a:ln w="9525">
            <a:solidFill>
              <a:srgbClr val="000000"/>
            </a:solidFill>
            <a:miter lim="800000"/>
            <a:headEnd/>
            <a:tailEnd/>
          </a:ln>
        </p:spPr>
        <p:txBody>
          <a:bodyPr/>
          <a:lstStyle/>
          <a:p>
            <a:endParaRPr lang="pl-PL"/>
          </a:p>
        </p:txBody>
      </p:sp>
      <p:sp>
        <p:nvSpPr>
          <p:cNvPr id="50205" name="Rectangle 29"/>
          <p:cNvSpPr>
            <a:spLocks noChangeArrowheads="1"/>
          </p:cNvSpPr>
          <p:nvPr/>
        </p:nvSpPr>
        <p:spPr bwMode="auto">
          <a:xfrm>
            <a:off x="3995738" y="594995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06" name="Rectangle 30"/>
          <p:cNvSpPr>
            <a:spLocks noChangeArrowheads="1"/>
          </p:cNvSpPr>
          <p:nvPr/>
        </p:nvSpPr>
        <p:spPr bwMode="auto">
          <a:xfrm>
            <a:off x="3995738" y="342900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07" name="Rectangle 31"/>
          <p:cNvSpPr>
            <a:spLocks noChangeArrowheads="1"/>
          </p:cNvSpPr>
          <p:nvPr/>
        </p:nvSpPr>
        <p:spPr bwMode="auto">
          <a:xfrm>
            <a:off x="4787900" y="59499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08" name="Rectangle 32"/>
          <p:cNvSpPr>
            <a:spLocks noChangeArrowheads="1"/>
          </p:cNvSpPr>
          <p:nvPr/>
        </p:nvSpPr>
        <p:spPr bwMode="auto">
          <a:xfrm>
            <a:off x="5075238" y="37528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09" name="Rectangle 33"/>
          <p:cNvSpPr>
            <a:spLocks noChangeArrowheads="1"/>
          </p:cNvSpPr>
          <p:nvPr/>
        </p:nvSpPr>
        <p:spPr bwMode="auto">
          <a:xfrm>
            <a:off x="255587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0" name="Rectangle 34"/>
          <p:cNvSpPr>
            <a:spLocks noChangeArrowheads="1"/>
          </p:cNvSpPr>
          <p:nvPr/>
        </p:nvSpPr>
        <p:spPr bwMode="auto">
          <a:xfrm>
            <a:off x="507682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45091" name="Text Box 35"/>
          <p:cNvSpPr txBox="1">
            <a:spLocks noChangeArrowheads="1"/>
          </p:cNvSpPr>
          <p:nvPr/>
        </p:nvSpPr>
        <p:spPr bwMode="auto">
          <a:xfrm>
            <a:off x="3886200" y="4077072"/>
            <a:ext cx="13677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pl-PL" altLang="pl-PL" sz="2000" dirty="0">
                <a:solidFill>
                  <a:schemeClr val="bg1"/>
                </a:solidFill>
                <a:latin typeface="+mn-lt"/>
              </a:rPr>
              <a:t>Przełącznik</a:t>
            </a:r>
          </a:p>
        </p:txBody>
      </p:sp>
      <p:sp>
        <p:nvSpPr>
          <p:cNvPr id="50212" name="Rectangle 36"/>
          <p:cNvSpPr>
            <a:spLocks noChangeArrowheads="1"/>
          </p:cNvSpPr>
          <p:nvPr/>
        </p:nvSpPr>
        <p:spPr bwMode="auto">
          <a:xfrm>
            <a:off x="4716463" y="2455863"/>
            <a:ext cx="431800" cy="252412"/>
          </a:xfrm>
          <a:prstGeom prst="rect">
            <a:avLst/>
          </a:prstGeom>
          <a:solidFill>
            <a:srgbClr val="FF99CC"/>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3" name="Rectangle 37"/>
          <p:cNvSpPr>
            <a:spLocks noChangeArrowheads="1"/>
          </p:cNvSpPr>
          <p:nvPr/>
        </p:nvSpPr>
        <p:spPr bwMode="auto">
          <a:xfrm>
            <a:off x="3635375" y="3789363"/>
            <a:ext cx="431800" cy="252412"/>
          </a:xfrm>
          <a:prstGeom prst="rect">
            <a:avLst/>
          </a:prstGeom>
          <a:solidFill>
            <a:srgbClr val="FF99CC"/>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4" name="Rectangle 38"/>
          <p:cNvSpPr>
            <a:spLocks noChangeArrowheads="1"/>
          </p:cNvSpPr>
          <p:nvPr/>
        </p:nvSpPr>
        <p:spPr bwMode="auto">
          <a:xfrm>
            <a:off x="3995738" y="5949950"/>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5" name="Rectangle 39"/>
          <p:cNvSpPr>
            <a:spLocks noChangeArrowheads="1"/>
          </p:cNvSpPr>
          <p:nvPr/>
        </p:nvSpPr>
        <p:spPr bwMode="auto">
          <a:xfrm>
            <a:off x="3995738" y="3394075"/>
            <a:ext cx="431800" cy="252413"/>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6" name="Rectangle 40"/>
          <p:cNvSpPr>
            <a:spLocks noChangeArrowheads="1"/>
          </p:cNvSpPr>
          <p:nvPr/>
        </p:nvSpPr>
        <p:spPr bwMode="auto">
          <a:xfrm>
            <a:off x="4787900" y="59499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7" name="Rectangle 41"/>
          <p:cNvSpPr>
            <a:spLocks noChangeArrowheads="1"/>
          </p:cNvSpPr>
          <p:nvPr/>
        </p:nvSpPr>
        <p:spPr bwMode="auto">
          <a:xfrm>
            <a:off x="5075238" y="3752850"/>
            <a:ext cx="431800" cy="252413"/>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8" name="Rectangle 42"/>
          <p:cNvSpPr>
            <a:spLocks noChangeArrowheads="1"/>
          </p:cNvSpPr>
          <p:nvPr/>
        </p:nvSpPr>
        <p:spPr bwMode="auto">
          <a:xfrm>
            <a:off x="255587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19" name="Rectangle 43"/>
          <p:cNvSpPr>
            <a:spLocks noChangeArrowheads="1"/>
          </p:cNvSpPr>
          <p:nvPr/>
        </p:nvSpPr>
        <p:spPr bwMode="auto">
          <a:xfrm>
            <a:off x="5076825" y="4545013"/>
            <a:ext cx="431800" cy="252412"/>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20" name="Rectangle 44"/>
          <p:cNvSpPr>
            <a:spLocks noChangeArrowheads="1"/>
          </p:cNvSpPr>
          <p:nvPr/>
        </p:nvSpPr>
        <p:spPr bwMode="auto">
          <a:xfrm>
            <a:off x="4716463" y="2455863"/>
            <a:ext cx="431800" cy="252412"/>
          </a:xfrm>
          <a:prstGeom prst="rect">
            <a:avLst/>
          </a:prstGeom>
          <a:solidFill>
            <a:srgbClr val="FF99CC"/>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50221" name="Rectangle 45"/>
          <p:cNvSpPr>
            <a:spLocks noChangeArrowheads="1"/>
          </p:cNvSpPr>
          <p:nvPr/>
        </p:nvSpPr>
        <p:spPr bwMode="auto">
          <a:xfrm>
            <a:off x="3635375" y="3789363"/>
            <a:ext cx="431800" cy="252412"/>
          </a:xfrm>
          <a:prstGeom prst="rect">
            <a:avLst/>
          </a:prstGeom>
          <a:solidFill>
            <a:srgbClr val="FF99CC"/>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endParaRPr lang="en-US" altLang="pl-PL">
              <a:latin typeface="+mn-lt"/>
            </a:endParaRPr>
          </a:p>
        </p:txBody>
      </p:sp>
      <p:sp>
        <p:nvSpPr>
          <p:cNvPr id="2" name="Symbol zastępczy numeru slajdu 1"/>
          <p:cNvSpPr>
            <a:spLocks noGrp="1"/>
          </p:cNvSpPr>
          <p:nvPr>
            <p:ph type="sldNum" sz="quarter" idx="12"/>
          </p:nvPr>
        </p:nvSpPr>
        <p:spPr/>
        <p:txBody>
          <a:bodyPr/>
          <a:lstStyle/>
          <a:p>
            <a:fld id="{0ADD4248-F14B-480A-B11E-3E62FE18A6A2}" type="slidenum">
              <a:rPr lang="pl-PL" smtClean="0"/>
              <a:t>27</a:t>
            </a:fld>
            <a:endParaRPr lang="pl-PL"/>
          </a:p>
        </p:txBody>
      </p:sp>
    </p:spTree>
    <p:extLst>
      <p:ext uri="{BB962C8B-B14F-4D97-AF65-F5344CB8AC3E}">
        <p14:creationId xmlns:p14="http://schemas.microsoft.com/office/powerpoint/2010/main" val="536030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205"/>
                                        </p:tgtEl>
                                        <p:attrNameLst>
                                          <p:attrName>style.visibility</p:attrName>
                                        </p:attrNameLst>
                                      </p:cBhvr>
                                      <p:to>
                                        <p:strVal val="visible"/>
                                      </p:to>
                                    </p:set>
                                    <p:animEffect transition="in" filter="fade">
                                      <p:cBhvr>
                                        <p:cTn id="7" dur="500"/>
                                        <p:tgtEl>
                                          <p:spTgt spid="502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207"/>
                                        </p:tgtEl>
                                        <p:attrNameLst>
                                          <p:attrName>style.visibility</p:attrName>
                                        </p:attrNameLst>
                                      </p:cBhvr>
                                      <p:to>
                                        <p:strVal val="visible"/>
                                      </p:to>
                                    </p:set>
                                    <p:animEffect transition="in" filter="fade">
                                      <p:cBhvr>
                                        <p:cTn id="10" dur="500"/>
                                        <p:tgtEl>
                                          <p:spTgt spid="502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209"/>
                                        </p:tgtEl>
                                        <p:attrNameLst>
                                          <p:attrName>style.visibility</p:attrName>
                                        </p:attrNameLst>
                                      </p:cBhvr>
                                      <p:to>
                                        <p:strVal val="visible"/>
                                      </p:to>
                                    </p:set>
                                    <p:animEffect transition="in" filter="fade">
                                      <p:cBhvr>
                                        <p:cTn id="13" dur="500"/>
                                        <p:tgtEl>
                                          <p:spTgt spid="5020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212"/>
                                        </p:tgtEl>
                                        <p:attrNameLst>
                                          <p:attrName>style.visibility</p:attrName>
                                        </p:attrNameLst>
                                      </p:cBhvr>
                                      <p:to>
                                        <p:strVal val="visible"/>
                                      </p:to>
                                    </p:set>
                                    <p:animEffect transition="in" filter="fade">
                                      <p:cBhvr>
                                        <p:cTn id="16" dur="500"/>
                                        <p:tgtEl>
                                          <p:spTgt spid="502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4" presetClass="path" presetSubtype="0" fill="hold" nodeType="clickEffect">
                                  <p:stCondLst>
                                    <p:cond delay="0"/>
                                  </p:stCondLst>
                                  <p:childTnLst>
                                    <p:animMotion origin="layout" path="M 2.22222E-6 7.40741E-7 L 2.22222E-6 -0.14699 " pathEditMode="relative" rAng="0" ptsTypes="AA">
                                      <p:cBhvr>
                                        <p:cTn id="20" dur="1000" fill="hold"/>
                                        <p:tgtEl>
                                          <p:spTgt spid="50205"/>
                                        </p:tgtEl>
                                        <p:attrNameLst>
                                          <p:attrName>ppt_x</p:attrName>
                                          <p:attrName>ppt_y</p:attrName>
                                        </p:attrNameLst>
                                      </p:cBhvr>
                                      <p:rCtr x="0" y="-7361"/>
                                    </p:animMotion>
                                  </p:childTnLst>
                                </p:cTn>
                              </p:par>
                              <p:par>
                                <p:cTn id="21" presetID="64" presetClass="path" presetSubtype="0" fill="hold" grpId="1" nodeType="withEffect">
                                  <p:stCondLst>
                                    <p:cond delay="0"/>
                                  </p:stCondLst>
                                  <p:childTnLst>
                                    <p:animMotion origin="layout" path="M 2.22222E-6 7.40741E-7 L 2.22222E-6 -0.14699 " pathEditMode="relative" rAng="0" ptsTypes="AA">
                                      <p:cBhvr>
                                        <p:cTn id="22" dur="1000" fill="hold"/>
                                        <p:tgtEl>
                                          <p:spTgt spid="50207"/>
                                        </p:tgtEl>
                                        <p:attrNameLst>
                                          <p:attrName>ppt_x</p:attrName>
                                          <p:attrName>ppt_y</p:attrName>
                                        </p:attrNameLst>
                                      </p:cBhvr>
                                      <p:rCtr x="0" y="-7361"/>
                                    </p:animMotion>
                                  </p:childTnLst>
                                </p:cTn>
                              </p:par>
                              <p:par>
                                <p:cTn id="23" presetID="64" presetClass="path" presetSubtype="0" fill="hold" grpId="1" nodeType="withEffect">
                                  <p:stCondLst>
                                    <p:cond delay="0"/>
                                  </p:stCondLst>
                                  <p:childTnLst>
                                    <p:animMotion origin="layout" path="M -0.00781 1.48148E-6 L 0.11025 1.48148E-6 " pathEditMode="relative" rAng="0" ptsTypes="AA">
                                      <p:cBhvr>
                                        <p:cTn id="24" dur="1000" fill="hold"/>
                                        <p:tgtEl>
                                          <p:spTgt spid="50209"/>
                                        </p:tgtEl>
                                        <p:attrNameLst>
                                          <p:attrName>ppt_x</p:attrName>
                                          <p:attrName>ppt_y</p:attrName>
                                        </p:attrNameLst>
                                      </p:cBhvr>
                                      <p:rCtr x="5903" y="0"/>
                                    </p:animMotion>
                                  </p:childTnLst>
                                </p:cTn>
                              </p:par>
                              <p:par>
                                <p:cTn id="25" presetID="64" presetClass="path" presetSubtype="0" fill="hold" grpId="1" nodeType="withEffect">
                                  <p:stCondLst>
                                    <p:cond delay="0"/>
                                  </p:stCondLst>
                                  <p:childTnLst>
                                    <p:animMotion origin="layout" path="M 2.77778E-7 0.14467 L 2.77778E-7 -0.00232 " pathEditMode="relative" rAng="0" ptsTypes="AA">
                                      <p:cBhvr>
                                        <p:cTn id="26" dur="1000" spd="-100000" fill="hold"/>
                                        <p:tgtEl>
                                          <p:spTgt spid="50212"/>
                                        </p:tgtEl>
                                        <p:attrNameLst>
                                          <p:attrName>ppt_x</p:attrName>
                                          <p:attrName>ppt_y</p:attrName>
                                        </p:attrNameLst>
                                      </p:cBhvr>
                                      <p:rCtr x="0" y="-7361"/>
                                    </p:animMotion>
                                  </p:childTnLst>
                                </p:cTn>
                              </p:par>
                            </p:childTnLst>
                          </p:cTn>
                        </p:par>
                        <p:par>
                          <p:cTn id="27" fill="hold" nodeType="afterGroup">
                            <p:stCondLst>
                              <p:cond delay="1000"/>
                            </p:stCondLst>
                            <p:childTnLst>
                              <p:par>
                                <p:cTn id="28" presetID="1" presetClass="exit" presetSubtype="0" fill="hold" grpId="1" nodeType="afterEffect">
                                  <p:stCondLst>
                                    <p:cond delay="1000"/>
                                  </p:stCondLst>
                                  <p:childTnLst>
                                    <p:set>
                                      <p:cBhvr>
                                        <p:cTn id="29" dur="1" fill="hold">
                                          <p:stCondLst>
                                            <p:cond delay="0"/>
                                          </p:stCondLst>
                                        </p:cTn>
                                        <p:tgtEl>
                                          <p:spTgt spid="50205"/>
                                        </p:tgtEl>
                                        <p:attrNameLst>
                                          <p:attrName>style.visibility</p:attrName>
                                        </p:attrNameLst>
                                      </p:cBhvr>
                                      <p:to>
                                        <p:strVal val="hidden"/>
                                      </p:to>
                                    </p:set>
                                  </p:childTnLst>
                                </p:cTn>
                              </p:par>
                              <p:par>
                                <p:cTn id="30" presetID="1" presetClass="exit" presetSubtype="0" fill="hold" grpId="2" nodeType="withEffect">
                                  <p:stCondLst>
                                    <p:cond delay="1000"/>
                                  </p:stCondLst>
                                  <p:childTnLst>
                                    <p:set>
                                      <p:cBhvr>
                                        <p:cTn id="31" dur="1" fill="hold">
                                          <p:stCondLst>
                                            <p:cond delay="0"/>
                                          </p:stCondLst>
                                        </p:cTn>
                                        <p:tgtEl>
                                          <p:spTgt spid="50207"/>
                                        </p:tgtEl>
                                        <p:attrNameLst>
                                          <p:attrName>style.visibility</p:attrName>
                                        </p:attrNameLst>
                                      </p:cBhvr>
                                      <p:to>
                                        <p:strVal val="hidden"/>
                                      </p:to>
                                    </p:set>
                                  </p:childTnLst>
                                </p:cTn>
                              </p:par>
                              <p:par>
                                <p:cTn id="32" presetID="1" presetClass="exit" presetSubtype="0" fill="hold" grpId="2" nodeType="withEffect">
                                  <p:stCondLst>
                                    <p:cond delay="1000"/>
                                  </p:stCondLst>
                                  <p:childTnLst>
                                    <p:set>
                                      <p:cBhvr>
                                        <p:cTn id="33" dur="1" fill="hold">
                                          <p:stCondLst>
                                            <p:cond delay="0"/>
                                          </p:stCondLst>
                                        </p:cTn>
                                        <p:tgtEl>
                                          <p:spTgt spid="50209"/>
                                        </p:tgtEl>
                                        <p:attrNameLst>
                                          <p:attrName>style.visibility</p:attrName>
                                        </p:attrNameLst>
                                      </p:cBhvr>
                                      <p:to>
                                        <p:strVal val="hidden"/>
                                      </p:to>
                                    </p:set>
                                  </p:childTnLst>
                                </p:cTn>
                              </p:par>
                              <p:par>
                                <p:cTn id="34" presetID="1" presetClass="exit" presetSubtype="0" fill="hold" grpId="2" nodeType="withEffect">
                                  <p:stCondLst>
                                    <p:cond delay="1000"/>
                                  </p:stCondLst>
                                  <p:childTnLst>
                                    <p:set>
                                      <p:cBhvr>
                                        <p:cTn id="35" dur="1" fill="hold">
                                          <p:stCondLst>
                                            <p:cond delay="0"/>
                                          </p:stCondLst>
                                        </p:cTn>
                                        <p:tgtEl>
                                          <p:spTgt spid="50212"/>
                                        </p:tgtEl>
                                        <p:attrNameLst>
                                          <p:attrName>style.visibility</p:attrName>
                                        </p:attrNameLst>
                                      </p:cBhvr>
                                      <p:to>
                                        <p:strVal val="hidden"/>
                                      </p:to>
                                    </p:se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50206"/>
                                        </p:tgtEl>
                                        <p:attrNameLst>
                                          <p:attrName>style.visibility</p:attrName>
                                        </p:attrNameLst>
                                      </p:cBhvr>
                                      <p:to>
                                        <p:strVal val="visible"/>
                                      </p:to>
                                    </p:set>
                                    <p:animEffect transition="in" filter="fade">
                                      <p:cBhvr>
                                        <p:cTn id="39" dur="500"/>
                                        <p:tgtEl>
                                          <p:spTgt spid="5020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208"/>
                                        </p:tgtEl>
                                        <p:attrNameLst>
                                          <p:attrName>style.visibility</p:attrName>
                                        </p:attrNameLst>
                                      </p:cBhvr>
                                      <p:to>
                                        <p:strVal val="visible"/>
                                      </p:to>
                                    </p:set>
                                    <p:animEffect transition="in" filter="fade">
                                      <p:cBhvr>
                                        <p:cTn id="42" dur="500"/>
                                        <p:tgtEl>
                                          <p:spTgt spid="502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0210"/>
                                        </p:tgtEl>
                                        <p:attrNameLst>
                                          <p:attrName>style.visibility</p:attrName>
                                        </p:attrNameLst>
                                      </p:cBhvr>
                                      <p:to>
                                        <p:strVal val="visible"/>
                                      </p:to>
                                    </p:set>
                                    <p:animEffect transition="in" filter="fade">
                                      <p:cBhvr>
                                        <p:cTn id="45" dur="500"/>
                                        <p:tgtEl>
                                          <p:spTgt spid="502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213"/>
                                        </p:tgtEl>
                                        <p:attrNameLst>
                                          <p:attrName>style.visibility</p:attrName>
                                        </p:attrNameLst>
                                      </p:cBhvr>
                                      <p:to>
                                        <p:strVal val="visible"/>
                                      </p:to>
                                    </p:set>
                                    <p:animEffect transition="in" filter="fade">
                                      <p:cBhvr>
                                        <p:cTn id="48" dur="500"/>
                                        <p:tgtEl>
                                          <p:spTgt spid="50213"/>
                                        </p:tgtEl>
                                      </p:cBhvr>
                                    </p:animEffect>
                                  </p:childTnLst>
                                </p:cTn>
                              </p:par>
                            </p:childTnLst>
                          </p:cTn>
                        </p:par>
                        <p:par>
                          <p:cTn id="49" fill="hold" nodeType="afterGroup">
                            <p:stCondLst>
                              <p:cond delay="2500"/>
                            </p:stCondLst>
                            <p:childTnLst>
                              <p:par>
                                <p:cTn id="50" presetID="64" presetClass="path" presetSubtype="0" fill="hold" grpId="1" nodeType="afterEffect">
                                  <p:stCondLst>
                                    <p:cond delay="0"/>
                                  </p:stCondLst>
                                  <p:childTnLst>
                                    <p:animMotion origin="layout" path="M 2.22222E-6 7.40741E-7 L 2.22222E-6 -0.14699 " pathEditMode="relative" rAng="0" ptsTypes="AA">
                                      <p:cBhvr>
                                        <p:cTn id="51" dur="1000" fill="hold"/>
                                        <p:tgtEl>
                                          <p:spTgt spid="50206"/>
                                        </p:tgtEl>
                                        <p:attrNameLst>
                                          <p:attrName>ppt_x</p:attrName>
                                          <p:attrName>ppt_y</p:attrName>
                                        </p:attrNameLst>
                                      </p:cBhvr>
                                      <p:rCtr x="0" y="-7361"/>
                                    </p:animMotion>
                                  </p:childTnLst>
                                </p:cTn>
                              </p:par>
                              <p:par>
                                <p:cTn id="52" presetID="64" presetClass="path" presetSubtype="0" fill="hold" grpId="1" nodeType="withEffect">
                                  <p:stCondLst>
                                    <p:cond delay="0"/>
                                  </p:stCondLst>
                                  <p:childTnLst>
                                    <p:animMotion origin="layout" path="M 5.55556E-7 -1.11111E-6 L 0.12587 -1.11111E-6 " pathEditMode="relative" rAng="0" ptsTypes="AA">
                                      <p:cBhvr>
                                        <p:cTn id="53" dur="1000" fill="hold"/>
                                        <p:tgtEl>
                                          <p:spTgt spid="50208"/>
                                        </p:tgtEl>
                                        <p:attrNameLst>
                                          <p:attrName>ppt_x</p:attrName>
                                          <p:attrName>ppt_y</p:attrName>
                                        </p:attrNameLst>
                                      </p:cBhvr>
                                      <p:rCtr x="6285" y="0"/>
                                    </p:animMotion>
                                  </p:childTnLst>
                                </p:cTn>
                              </p:par>
                              <p:par>
                                <p:cTn id="54" presetID="64" presetClass="path" presetSubtype="0" fill="hold" grpId="1" nodeType="withEffect">
                                  <p:stCondLst>
                                    <p:cond delay="0"/>
                                  </p:stCondLst>
                                  <p:childTnLst>
                                    <p:animMotion origin="layout" path="M 5.55556E-7 -1.11111E-6 L 0.12587 -1.11111E-6 " pathEditMode="relative" rAng="0" ptsTypes="AA">
                                      <p:cBhvr>
                                        <p:cTn id="55" dur="1000" fill="hold"/>
                                        <p:tgtEl>
                                          <p:spTgt spid="50210"/>
                                        </p:tgtEl>
                                        <p:attrNameLst>
                                          <p:attrName>ppt_x</p:attrName>
                                          <p:attrName>ppt_y</p:attrName>
                                        </p:attrNameLst>
                                      </p:cBhvr>
                                      <p:rCtr x="6285" y="0"/>
                                    </p:animMotion>
                                  </p:childTnLst>
                                </p:cTn>
                              </p:par>
                              <p:par>
                                <p:cTn id="56" presetID="64" presetClass="path" presetSubtype="0" fill="hold" grpId="1" nodeType="withEffect">
                                  <p:stCondLst>
                                    <p:cond delay="0"/>
                                  </p:stCondLst>
                                  <p:childTnLst>
                                    <p:animMotion origin="layout" path="M -0.12587 0.00278 L -5.55556E-7 0.00278 " pathEditMode="relative" rAng="0" ptsTypes="AA">
                                      <p:cBhvr>
                                        <p:cTn id="57" dur="1000" spd="-100000" fill="hold"/>
                                        <p:tgtEl>
                                          <p:spTgt spid="50213"/>
                                        </p:tgtEl>
                                        <p:attrNameLst>
                                          <p:attrName>ppt_x</p:attrName>
                                          <p:attrName>ppt_y</p:attrName>
                                        </p:attrNameLst>
                                      </p:cBhvr>
                                      <p:rCtr x="6285" y="0"/>
                                    </p:animMotion>
                                  </p:childTnLst>
                                </p:cTn>
                              </p:par>
                            </p:childTnLst>
                          </p:cTn>
                        </p:par>
                        <p:par>
                          <p:cTn id="58" fill="hold" nodeType="afterGroup">
                            <p:stCondLst>
                              <p:cond delay="3500"/>
                            </p:stCondLst>
                            <p:childTnLst>
                              <p:par>
                                <p:cTn id="59" presetID="1" presetClass="exit" presetSubtype="0" fill="hold" grpId="2" nodeType="afterEffect">
                                  <p:stCondLst>
                                    <p:cond delay="1000"/>
                                  </p:stCondLst>
                                  <p:childTnLst>
                                    <p:set>
                                      <p:cBhvr>
                                        <p:cTn id="60" dur="1" fill="hold">
                                          <p:stCondLst>
                                            <p:cond delay="0"/>
                                          </p:stCondLst>
                                        </p:cTn>
                                        <p:tgtEl>
                                          <p:spTgt spid="50206"/>
                                        </p:tgtEl>
                                        <p:attrNameLst>
                                          <p:attrName>style.visibility</p:attrName>
                                        </p:attrNameLst>
                                      </p:cBhvr>
                                      <p:to>
                                        <p:strVal val="hidden"/>
                                      </p:to>
                                    </p:set>
                                  </p:childTnLst>
                                </p:cTn>
                              </p:par>
                              <p:par>
                                <p:cTn id="61" presetID="1" presetClass="exit" presetSubtype="0" fill="hold" grpId="2" nodeType="withEffect">
                                  <p:stCondLst>
                                    <p:cond delay="1000"/>
                                  </p:stCondLst>
                                  <p:childTnLst>
                                    <p:set>
                                      <p:cBhvr>
                                        <p:cTn id="62" dur="1" fill="hold">
                                          <p:stCondLst>
                                            <p:cond delay="0"/>
                                          </p:stCondLst>
                                        </p:cTn>
                                        <p:tgtEl>
                                          <p:spTgt spid="50208"/>
                                        </p:tgtEl>
                                        <p:attrNameLst>
                                          <p:attrName>style.visibility</p:attrName>
                                        </p:attrNameLst>
                                      </p:cBhvr>
                                      <p:to>
                                        <p:strVal val="hidden"/>
                                      </p:to>
                                    </p:set>
                                  </p:childTnLst>
                                </p:cTn>
                              </p:par>
                              <p:par>
                                <p:cTn id="63" presetID="1" presetClass="exit" presetSubtype="0" fill="hold" grpId="2" nodeType="withEffect">
                                  <p:stCondLst>
                                    <p:cond delay="1000"/>
                                  </p:stCondLst>
                                  <p:childTnLst>
                                    <p:set>
                                      <p:cBhvr>
                                        <p:cTn id="64" dur="1" fill="hold">
                                          <p:stCondLst>
                                            <p:cond delay="0"/>
                                          </p:stCondLst>
                                        </p:cTn>
                                        <p:tgtEl>
                                          <p:spTgt spid="50210"/>
                                        </p:tgtEl>
                                        <p:attrNameLst>
                                          <p:attrName>style.visibility</p:attrName>
                                        </p:attrNameLst>
                                      </p:cBhvr>
                                      <p:to>
                                        <p:strVal val="hidden"/>
                                      </p:to>
                                    </p:set>
                                  </p:childTnLst>
                                </p:cTn>
                              </p:par>
                              <p:par>
                                <p:cTn id="65" presetID="1" presetClass="exit" presetSubtype="0" fill="hold" grpId="2" nodeType="withEffect">
                                  <p:stCondLst>
                                    <p:cond delay="1000"/>
                                  </p:stCondLst>
                                  <p:childTnLst>
                                    <p:set>
                                      <p:cBhvr>
                                        <p:cTn id="66" dur="1" fill="hold">
                                          <p:stCondLst>
                                            <p:cond delay="0"/>
                                          </p:stCondLst>
                                        </p:cTn>
                                        <p:tgtEl>
                                          <p:spTgt spid="50213"/>
                                        </p:tgtEl>
                                        <p:attrNameLst>
                                          <p:attrName>style.visibility</p:attrName>
                                        </p:attrNameLst>
                                      </p:cBhvr>
                                      <p:to>
                                        <p:strVal val="hidden"/>
                                      </p:to>
                                    </p:set>
                                  </p:childTnLst>
                                </p:cTn>
                              </p:par>
                            </p:childTnLst>
                          </p:cTn>
                        </p:par>
                        <p:par>
                          <p:cTn id="67" fill="hold" nodeType="afterGroup">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50214"/>
                                        </p:tgtEl>
                                        <p:attrNameLst>
                                          <p:attrName>style.visibility</p:attrName>
                                        </p:attrNameLst>
                                      </p:cBhvr>
                                      <p:to>
                                        <p:strVal val="visible"/>
                                      </p:to>
                                    </p:set>
                                    <p:animEffect transition="in" filter="fade">
                                      <p:cBhvr>
                                        <p:cTn id="70" dur="500"/>
                                        <p:tgtEl>
                                          <p:spTgt spid="5021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216"/>
                                        </p:tgtEl>
                                        <p:attrNameLst>
                                          <p:attrName>style.visibility</p:attrName>
                                        </p:attrNameLst>
                                      </p:cBhvr>
                                      <p:to>
                                        <p:strVal val="visible"/>
                                      </p:to>
                                    </p:set>
                                    <p:animEffect transition="in" filter="fade">
                                      <p:cBhvr>
                                        <p:cTn id="73" dur="500"/>
                                        <p:tgtEl>
                                          <p:spTgt spid="5021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0218"/>
                                        </p:tgtEl>
                                        <p:attrNameLst>
                                          <p:attrName>style.visibility</p:attrName>
                                        </p:attrNameLst>
                                      </p:cBhvr>
                                      <p:to>
                                        <p:strVal val="visible"/>
                                      </p:to>
                                    </p:set>
                                    <p:animEffect transition="in" filter="fade">
                                      <p:cBhvr>
                                        <p:cTn id="76" dur="500"/>
                                        <p:tgtEl>
                                          <p:spTgt spid="502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220"/>
                                        </p:tgtEl>
                                        <p:attrNameLst>
                                          <p:attrName>style.visibility</p:attrName>
                                        </p:attrNameLst>
                                      </p:cBhvr>
                                      <p:to>
                                        <p:strVal val="visible"/>
                                      </p:to>
                                    </p:set>
                                    <p:animEffect transition="in" filter="fade">
                                      <p:cBhvr>
                                        <p:cTn id="79" dur="500"/>
                                        <p:tgtEl>
                                          <p:spTgt spid="50220"/>
                                        </p:tgtEl>
                                      </p:cBhvr>
                                    </p:animEffect>
                                  </p:childTnLst>
                                </p:cTn>
                              </p:par>
                            </p:childTnLst>
                          </p:cTn>
                        </p:par>
                        <p:par>
                          <p:cTn id="80" fill="hold" nodeType="afterGroup">
                            <p:stCondLst>
                              <p:cond delay="5000"/>
                            </p:stCondLst>
                            <p:childTnLst>
                              <p:par>
                                <p:cTn id="81" presetID="64" presetClass="path" presetSubtype="0" fill="hold" nodeType="afterEffect">
                                  <p:stCondLst>
                                    <p:cond delay="1000"/>
                                  </p:stCondLst>
                                  <p:childTnLst>
                                    <p:animMotion origin="layout" path="M 2.22222E-6 7.40741E-7 L 2.22222E-6 -0.14699 " pathEditMode="relative" rAng="0" ptsTypes="AA">
                                      <p:cBhvr>
                                        <p:cTn id="82" dur="1000" fill="hold"/>
                                        <p:tgtEl>
                                          <p:spTgt spid="50214"/>
                                        </p:tgtEl>
                                        <p:attrNameLst>
                                          <p:attrName>ppt_x</p:attrName>
                                          <p:attrName>ppt_y</p:attrName>
                                        </p:attrNameLst>
                                      </p:cBhvr>
                                      <p:rCtr x="0" y="-7361"/>
                                    </p:animMotion>
                                  </p:childTnLst>
                                </p:cTn>
                              </p:par>
                              <p:par>
                                <p:cTn id="83" presetID="64" presetClass="path" presetSubtype="0" fill="hold" grpId="1" nodeType="withEffect">
                                  <p:stCondLst>
                                    <p:cond delay="1000"/>
                                  </p:stCondLst>
                                  <p:childTnLst>
                                    <p:animMotion origin="layout" path="M 2.22222E-6 7.40741E-7 L 2.22222E-6 -0.14699 " pathEditMode="relative" rAng="0" ptsTypes="AA">
                                      <p:cBhvr>
                                        <p:cTn id="84" dur="1000" fill="hold"/>
                                        <p:tgtEl>
                                          <p:spTgt spid="50216"/>
                                        </p:tgtEl>
                                        <p:attrNameLst>
                                          <p:attrName>ppt_x</p:attrName>
                                          <p:attrName>ppt_y</p:attrName>
                                        </p:attrNameLst>
                                      </p:cBhvr>
                                      <p:rCtr x="0" y="-7361"/>
                                    </p:animMotion>
                                  </p:childTnLst>
                                </p:cTn>
                              </p:par>
                              <p:par>
                                <p:cTn id="85" presetID="64" presetClass="path" presetSubtype="0" fill="hold" grpId="1" nodeType="withEffect">
                                  <p:stCondLst>
                                    <p:cond delay="1000"/>
                                  </p:stCondLst>
                                  <p:childTnLst>
                                    <p:animMotion origin="layout" path="M -0.00781 1.48148E-6 L 0.11025 1.48148E-6 " pathEditMode="relative" rAng="0" ptsTypes="AA">
                                      <p:cBhvr>
                                        <p:cTn id="86" dur="1000" fill="hold"/>
                                        <p:tgtEl>
                                          <p:spTgt spid="50218"/>
                                        </p:tgtEl>
                                        <p:attrNameLst>
                                          <p:attrName>ppt_x</p:attrName>
                                          <p:attrName>ppt_y</p:attrName>
                                        </p:attrNameLst>
                                      </p:cBhvr>
                                      <p:rCtr x="5903" y="0"/>
                                    </p:animMotion>
                                  </p:childTnLst>
                                </p:cTn>
                              </p:par>
                              <p:par>
                                <p:cTn id="87" presetID="64" presetClass="path" presetSubtype="0" fill="hold" grpId="1" nodeType="withEffect">
                                  <p:stCondLst>
                                    <p:cond delay="1000"/>
                                  </p:stCondLst>
                                  <p:childTnLst>
                                    <p:animMotion origin="layout" path="M 2.77778E-7 0.14467 L 2.77778E-7 -0.00232 " pathEditMode="relative" rAng="0" ptsTypes="AA">
                                      <p:cBhvr>
                                        <p:cTn id="88" dur="1000" spd="-100000" fill="hold"/>
                                        <p:tgtEl>
                                          <p:spTgt spid="50220"/>
                                        </p:tgtEl>
                                        <p:attrNameLst>
                                          <p:attrName>ppt_x</p:attrName>
                                          <p:attrName>ppt_y</p:attrName>
                                        </p:attrNameLst>
                                      </p:cBhvr>
                                      <p:rCtr x="0" y="-7361"/>
                                    </p:animMotion>
                                  </p:childTnLst>
                                </p:cTn>
                              </p:par>
                            </p:childTnLst>
                          </p:cTn>
                        </p:par>
                        <p:par>
                          <p:cTn id="89" fill="hold" nodeType="afterGroup">
                            <p:stCondLst>
                              <p:cond delay="7000"/>
                            </p:stCondLst>
                            <p:childTnLst>
                              <p:par>
                                <p:cTn id="90" presetID="1" presetClass="exit" presetSubtype="0" fill="hold" grpId="1" nodeType="afterEffect">
                                  <p:stCondLst>
                                    <p:cond delay="1000"/>
                                  </p:stCondLst>
                                  <p:childTnLst>
                                    <p:set>
                                      <p:cBhvr>
                                        <p:cTn id="91" dur="1" fill="hold">
                                          <p:stCondLst>
                                            <p:cond delay="0"/>
                                          </p:stCondLst>
                                        </p:cTn>
                                        <p:tgtEl>
                                          <p:spTgt spid="50214"/>
                                        </p:tgtEl>
                                        <p:attrNameLst>
                                          <p:attrName>style.visibility</p:attrName>
                                        </p:attrNameLst>
                                      </p:cBhvr>
                                      <p:to>
                                        <p:strVal val="hidden"/>
                                      </p:to>
                                    </p:set>
                                  </p:childTnLst>
                                </p:cTn>
                              </p:par>
                              <p:par>
                                <p:cTn id="92" presetID="1" presetClass="exit" presetSubtype="0" fill="hold" grpId="2" nodeType="withEffect">
                                  <p:stCondLst>
                                    <p:cond delay="1000"/>
                                  </p:stCondLst>
                                  <p:childTnLst>
                                    <p:set>
                                      <p:cBhvr>
                                        <p:cTn id="93" dur="1" fill="hold">
                                          <p:stCondLst>
                                            <p:cond delay="0"/>
                                          </p:stCondLst>
                                        </p:cTn>
                                        <p:tgtEl>
                                          <p:spTgt spid="50216"/>
                                        </p:tgtEl>
                                        <p:attrNameLst>
                                          <p:attrName>style.visibility</p:attrName>
                                        </p:attrNameLst>
                                      </p:cBhvr>
                                      <p:to>
                                        <p:strVal val="hidden"/>
                                      </p:to>
                                    </p:set>
                                  </p:childTnLst>
                                </p:cTn>
                              </p:par>
                              <p:par>
                                <p:cTn id="94" presetID="1" presetClass="exit" presetSubtype="0" fill="hold" grpId="2" nodeType="withEffect">
                                  <p:stCondLst>
                                    <p:cond delay="1000"/>
                                  </p:stCondLst>
                                  <p:childTnLst>
                                    <p:set>
                                      <p:cBhvr>
                                        <p:cTn id="95" dur="1" fill="hold">
                                          <p:stCondLst>
                                            <p:cond delay="0"/>
                                          </p:stCondLst>
                                        </p:cTn>
                                        <p:tgtEl>
                                          <p:spTgt spid="50218"/>
                                        </p:tgtEl>
                                        <p:attrNameLst>
                                          <p:attrName>style.visibility</p:attrName>
                                        </p:attrNameLst>
                                      </p:cBhvr>
                                      <p:to>
                                        <p:strVal val="hidden"/>
                                      </p:to>
                                    </p:set>
                                  </p:childTnLst>
                                </p:cTn>
                              </p:par>
                              <p:par>
                                <p:cTn id="96" presetID="1" presetClass="exit" presetSubtype="0" fill="hold" grpId="2" nodeType="withEffect">
                                  <p:stCondLst>
                                    <p:cond delay="1000"/>
                                  </p:stCondLst>
                                  <p:childTnLst>
                                    <p:set>
                                      <p:cBhvr>
                                        <p:cTn id="97" dur="1" fill="hold">
                                          <p:stCondLst>
                                            <p:cond delay="0"/>
                                          </p:stCondLst>
                                        </p:cTn>
                                        <p:tgtEl>
                                          <p:spTgt spid="50220"/>
                                        </p:tgtEl>
                                        <p:attrNameLst>
                                          <p:attrName>style.visibility</p:attrName>
                                        </p:attrNameLst>
                                      </p:cBhvr>
                                      <p:to>
                                        <p:strVal val="hidden"/>
                                      </p:to>
                                    </p:set>
                                  </p:childTnLst>
                                </p:cTn>
                              </p:par>
                            </p:childTnLst>
                          </p:cTn>
                        </p:par>
                        <p:par>
                          <p:cTn id="98" fill="hold" nodeType="afterGroup">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50215"/>
                                        </p:tgtEl>
                                        <p:attrNameLst>
                                          <p:attrName>style.visibility</p:attrName>
                                        </p:attrNameLst>
                                      </p:cBhvr>
                                      <p:to>
                                        <p:strVal val="visible"/>
                                      </p:to>
                                    </p:set>
                                    <p:animEffect transition="in" filter="fade">
                                      <p:cBhvr>
                                        <p:cTn id="101" dur="500"/>
                                        <p:tgtEl>
                                          <p:spTgt spid="5021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0217"/>
                                        </p:tgtEl>
                                        <p:attrNameLst>
                                          <p:attrName>style.visibility</p:attrName>
                                        </p:attrNameLst>
                                      </p:cBhvr>
                                      <p:to>
                                        <p:strVal val="visible"/>
                                      </p:to>
                                    </p:set>
                                    <p:animEffect transition="in" filter="fade">
                                      <p:cBhvr>
                                        <p:cTn id="104" dur="500"/>
                                        <p:tgtEl>
                                          <p:spTgt spid="5021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0219"/>
                                        </p:tgtEl>
                                        <p:attrNameLst>
                                          <p:attrName>style.visibility</p:attrName>
                                        </p:attrNameLst>
                                      </p:cBhvr>
                                      <p:to>
                                        <p:strVal val="visible"/>
                                      </p:to>
                                    </p:set>
                                    <p:animEffect transition="in" filter="fade">
                                      <p:cBhvr>
                                        <p:cTn id="107" dur="500"/>
                                        <p:tgtEl>
                                          <p:spTgt spid="5021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0221"/>
                                        </p:tgtEl>
                                        <p:attrNameLst>
                                          <p:attrName>style.visibility</p:attrName>
                                        </p:attrNameLst>
                                      </p:cBhvr>
                                      <p:to>
                                        <p:strVal val="visible"/>
                                      </p:to>
                                    </p:set>
                                    <p:animEffect transition="in" filter="fade">
                                      <p:cBhvr>
                                        <p:cTn id="110" dur="500"/>
                                        <p:tgtEl>
                                          <p:spTgt spid="50221"/>
                                        </p:tgtEl>
                                      </p:cBhvr>
                                    </p:animEffect>
                                  </p:childTnLst>
                                </p:cTn>
                              </p:par>
                            </p:childTnLst>
                          </p:cTn>
                        </p:par>
                        <p:par>
                          <p:cTn id="111" fill="hold" nodeType="afterGroup">
                            <p:stCondLst>
                              <p:cond delay="8500"/>
                            </p:stCondLst>
                            <p:childTnLst>
                              <p:par>
                                <p:cTn id="112" presetID="64" presetClass="path" presetSubtype="0" fill="hold" grpId="1" nodeType="afterEffect">
                                  <p:stCondLst>
                                    <p:cond delay="0"/>
                                  </p:stCondLst>
                                  <p:childTnLst>
                                    <p:animMotion origin="layout" path="M 2.22222E-6 7.40741E-7 L 2.22222E-6 -0.14699 " pathEditMode="relative" rAng="0" ptsTypes="AA">
                                      <p:cBhvr>
                                        <p:cTn id="113" dur="1000" fill="hold"/>
                                        <p:tgtEl>
                                          <p:spTgt spid="50215"/>
                                        </p:tgtEl>
                                        <p:attrNameLst>
                                          <p:attrName>ppt_x</p:attrName>
                                          <p:attrName>ppt_y</p:attrName>
                                        </p:attrNameLst>
                                      </p:cBhvr>
                                      <p:rCtr x="0" y="-7361"/>
                                    </p:animMotion>
                                  </p:childTnLst>
                                </p:cTn>
                              </p:par>
                              <p:par>
                                <p:cTn id="114" presetID="64" presetClass="path" presetSubtype="0" fill="hold" grpId="1" nodeType="withEffect">
                                  <p:stCondLst>
                                    <p:cond delay="0"/>
                                  </p:stCondLst>
                                  <p:childTnLst>
                                    <p:animMotion origin="layout" path="M 5.55556E-7 -1.11111E-6 L 0.12587 -1.11111E-6 " pathEditMode="relative" rAng="0" ptsTypes="AA">
                                      <p:cBhvr>
                                        <p:cTn id="115" dur="1000" fill="hold"/>
                                        <p:tgtEl>
                                          <p:spTgt spid="50217"/>
                                        </p:tgtEl>
                                        <p:attrNameLst>
                                          <p:attrName>ppt_x</p:attrName>
                                          <p:attrName>ppt_y</p:attrName>
                                        </p:attrNameLst>
                                      </p:cBhvr>
                                      <p:rCtr x="6285" y="0"/>
                                    </p:animMotion>
                                  </p:childTnLst>
                                </p:cTn>
                              </p:par>
                              <p:par>
                                <p:cTn id="116" presetID="64" presetClass="path" presetSubtype="0" fill="hold" grpId="1" nodeType="withEffect">
                                  <p:stCondLst>
                                    <p:cond delay="0"/>
                                  </p:stCondLst>
                                  <p:childTnLst>
                                    <p:animMotion origin="layout" path="M 5.55556E-7 -1.11111E-6 L 0.12587 -1.11111E-6 " pathEditMode="relative" rAng="0" ptsTypes="AA">
                                      <p:cBhvr>
                                        <p:cTn id="117" dur="1000" fill="hold"/>
                                        <p:tgtEl>
                                          <p:spTgt spid="50219"/>
                                        </p:tgtEl>
                                        <p:attrNameLst>
                                          <p:attrName>ppt_x</p:attrName>
                                          <p:attrName>ppt_y</p:attrName>
                                        </p:attrNameLst>
                                      </p:cBhvr>
                                      <p:rCtr x="6285" y="0"/>
                                    </p:animMotion>
                                  </p:childTnLst>
                                </p:cTn>
                              </p:par>
                              <p:par>
                                <p:cTn id="118" presetID="64" presetClass="path" presetSubtype="0" fill="hold" grpId="1" nodeType="withEffect">
                                  <p:stCondLst>
                                    <p:cond delay="0"/>
                                  </p:stCondLst>
                                  <p:childTnLst>
                                    <p:animMotion origin="layout" path="M -0.12587 0.00278 L -5.55556E-7 0.00278 " pathEditMode="relative" rAng="0" ptsTypes="AA">
                                      <p:cBhvr>
                                        <p:cTn id="119" dur="1000" spd="-100000" fill="hold"/>
                                        <p:tgtEl>
                                          <p:spTgt spid="50221"/>
                                        </p:tgtEl>
                                        <p:attrNameLst>
                                          <p:attrName>ppt_x</p:attrName>
                                          <p:attrName>ppt_y</p:attrName>
                                        </p:attrNameLst>
                                      </p:cBhvr>
                                      <p:rCtr x="6285" y="0"/>
                                    </p:animMotion>
                                  </p:childTnLst>
                                </p:cTn>
                              </p:par>
                            </p:childTnLst>
                          </p:cTn>
                        </p:par>
                        <p:par>
                          <p:cTn id="120" fill="hold" nodeType="afterGroup">
                            <p:stCondLst>
                              <p:cond delay="9500"/>
                            </p:stCondLst>
                            <p:childTnLst>
                              <p:par>
                                <p:cTn id="121" presetID="1" presetClass="exit" presetSubtype="0" fill="hold" grpId="2" nodeType="afterEffect">
                                  <p:stCondLst>
                                    <p:cond delay="1000"/>
                                  </p:stCondLst>
                                  <p:childTnLst>
                                    <p:set>
                                      <p:cBhvr>
                                        <p:cTn id="122" dur="1" fill="hold">
                                          <p:stCondLst>
                                            <p:cond delay="0"/>
                                          </p:stCondLst>
                                        </p:cTn>
                                        <p:tgtEl>
                                          <p:spTgt spid="50215"/>
                                        </p:tgtEl>
                                        <p:attrNameLst>
                                          <p:attrName>style.visibility</p:attrName>
                                        </p:attrNameLst>
                                      </p:cBhvr>
                                      <p:to>
                                        <p:strVal val="hidden"/>
                                      </p:to>
                                    </p:set>
                                  </p:childTnLst>
                                </p:cTn>
                              </p:par>
                              <p:par>
                                <p:cTn id="123" presetID="1" presetClass="exit" presetSubtype="0" fill="hold" grpId="2" nodeType="withEffect">
                                  <p:stCondLst>
                                    <p:cond delay="1000"/>
                                  </p:stCondLst>
                                  <p:childTnLst>
                                    <p:set>
                                      <p:cBhvr>
                                        <p:cTn id="124" dur="1" fill="hold">
                                          <p:stCondLst>
                                            <p:cond delay="0"/>
                                          </p:stCondLst>
                                        </p:cTn>
                                        <p:tgtEl>
                                          <p:spTgt spid="50217"/>
                                        </p:tgtEl>
                                        <p:attrNameLst>
                                          <p:attrName>style.visibility</p:attrName>
                                        </p:attrNameLst>
                                      </p:cBhvr>
                                      <p:to>
                                        <p:strVal val="hidden"/>
                                      </p:to>
                                    </p:set>
                                  </p:childTnLst>
                                </p:cTn>
                              </p:par>
                              <p:par>
                                <p:cTn id="125" presetID="1" presetClass="exit" presetSubtype="0" fill="hold" grpId="2" nodeType="withEffect">
                                  <p:stCondLst>
                                    <p:cond delay="1000"/>
                                  </p:stCondLst>
                                  <p:childTnLst>
                                    <p:set>
                                      <p:cBhvr>
                                        <p:cTn id="126" dur="1" fill="hold">
                                          <p:stCondLst>
                                            <p:cond delay="0"/>
                                          </p:stCondLst>
                                        </p:cTn>
                                        <p:tgtEl>
                                          <p:spTgt spid="50219"/>
                                        </p:tgtEl>
                                        <p:attrNameLst>
                                          <p:attrName>style.visibility</p:attrName>
                                        </p:attrNameLst>
                                      </p:cBhvr>
                                      <p:to>
                                        <p:strVal val="hidden"/>
                                      </p:to>
                                    </p:set>
                                  </p:childTnLst>
                                </p:cTn>
                              </p:par>
                              <p:par>
                                <p:cTn id="127" presetID="1" presetClass="exit" presetSubtype="0" fill="hold" grpId="2" nodeType="withEffect">
                                  <p:stCondLst>
                                    <p:cond delay="1000"/>
                                  </p:stCondLst>
                                  <p:childTnLst>
                                    <p:set>
                                      <p:cBhvr>
                                        <p:cTn id="128" dur="1" fill="hold">
                                          <p:stCondLst>
                                            <p:cond delay="0"/>
                                          </p:stCondLst>
                                        </p:cTn>
                                        <p:tgtEl>
                                          <p:spTgt spid="50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5" grpId="0" animBg="1"/>
      <p:bldP spid="50205" grpId="1" animBg="1"/>
      <p:bldP spid="50206" grpId="0" animBg="1"/>
      <p:bldP spid="50206" grpId="1" animBg="1"/>
      <p:bldP spid="50206" grpId="2" animBg="1"/>
      <p:bldP spid="50207" grpId="0" animBg="1"/>
      <p:bldP spid="50207" grpId="1" animBg="1"/>
      <p:bldP spid="50207" grpId="2" animBg="1"/>
      <p:bldP spid="50208" grpId="0" animBg="1"/>
      <p:bldP spid="50208" grpId="1" animBg="1"/>
      <p:bldP spid="50208" grpId="2" animBg="1"/>
      <p:bldP spid="50209" grpId="0" animBg="1"/>
      <p:bldP spid="50209" grpId="1" animBg="1"/>
      <p:bldP spid="50209" grpId="2" animBg="1"/>
      <p:bldP spid="50210" grpId="0" animBg="1"/>
      <p:bldP spid="50210" grpId="1" animBg="1"/>
      <p:bldP spid="50210" grpId="2" animBg="1"/>
      <p:bldP spid="50212" grpId="0" animBg="1"/>
      <p:bldP spid="50212" grpId="1" animBg="1"/>
      <p:bldP spid="50212" grpId="2" animBg="1"/>
      <p:bldP spid="50213" grpId="0" animBg="1"/>
      <p:bldP spid="50213" grpId="1" animBg="1"/>
      <p:bldP spid="50213" grpId="2" animBg="1"/>
      <p:bldP spid="50214" grpId="0" animBg="1"/>
      <p:bldP spid="50214" grpId="1" animBg="1"/>
      <p:bldP spid="50215" grpId="0" animBg="1"/>
      <p:bldP spid="50215" grpId="1" animBg="1"/>
      <p:bldP spid="50215" grpId="2" animBg="1"/>
      <p:bldP spid="50216" grpId="0" animBg="1"/>
      <p:bldP spid="50216" grpId="1" animBg="1"/>
      <p:bldP spid="50216" grpId="2" animBg="1"/>
      <p:bldP spid="50217" grpId="0" animBg="1"/>
      <p:bldP spid="50217" grpId="1" animBg="1"/>
      <p:bldP spid="50217" grpId="2" animBg="1"/>
      <p:bldP spid="50218" grpId="0" animBg="1"/>
      <p:bldP spid="50218" grpId="1" animBg="1"/>
      <p:bldP spid="50218" grpId="2" animBg="1"/>
      <p:bldP spid="50219" grpId="0" animBg="1"/>
      <p:bldP spid="50219" grpId="1" animBg="1"/>
      <p:bldP spid="50219" grpId="2" animBg="1"/>
      <p:bldP spid="50220" grpId="0" animBg="1"/>
      <p:bldP spid="50220" grpId="1" animBg="1"/>
      <p:bldP spid="50220" grpId="2" animBg="1"/>
      <p:bldP spid="50221" grpId="0" animBg="1"/>
      <p:bldP spid="50221" grpId="1" animBg="1"/>
      <p:bldP spid="50221"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pl-PL" altLang="pl-PL" sz="4000"/>
              <a:t>Koncentrator vs. Przełącznik - przykład</a:t>
            </a:r>
          </a:p>
        </p:txBody>
      </p:sp>
      <p:sp>
        <p:nvSpPr>
          <p:cNvPr id="106499" name="Rectangle 3"/>
          <p:cNvSpPr>
            <a:spLocks noGrp="1" noChangeArrowheads="1"/>
          </p:cNvSpPr>
          <p:nvPr>
            <p:ph type="body" idx="1"/>
          </p:nvPr>
        </p:nvSpPr>
        <p:spPr/>
        <p:txBody>
          <a:bodyPr/>
          <a:lstStyle/>
          <a:p>
            <a:pPr eaLnBrk="1" hangingPunct="1"/>
            <a:r>
              <a:rPr lang="pl-PL" altLang="pl-PL" sz="2400" dirty="0"/>
              <a:t>Załóżmy, że obydwa urządzenia mają </a:t>
            </a:r>
            <a:r>
              <a:rPr lang="pl-PL" altLang="pl-PL" sz="2400" b="1" dirty="0"/>
              <a:t>8 portów Fast Ethernet</a:t>
            </a:r>
            <a:r>
              <a:rPr lang="pl-PL" altLang="pl-PL" sz="2400" dirty="0"/>
              <a:t> z podłączonymi stacjami</a:t>
            </a:r>
          </a:p>
          <a:p>
            <a:pPr eaLnBrk="1" hangingPunct="1"/>
            <a:r>
              <a:rPr lang="pl-PL" altLang="pl-PL" sz="2400" dirty="0"/>
              <a:t>Średnie pasmo na jedną stację dla </a:t>
            </a:r>
            <a:r>
              <a:rPr lang="pl-PL" altLang="pl-PL" sz="2400" b="1" dirty="0"/>
              <a:t>koncentratora</a:t>
            </a:r>
            <a:r>
              <a:rPr lang="pl-PL" altLang="pl-PL" sz="2400" dirty="0"/>
              <a:t> to 0.6*100/8=</a:t>
            </a:r>
            <a:r>
              <a:rPr lang="pl-PL" altLang="pl-PL" sz="2400" b="1" dirty="0"/>
              <a:t>7.5 </a:t>
            </a:r>
            <a:r>
              <a:rPr lang="pl-PL" altLang="pl-PL" sz="2400" b="1" dirty="0" err="1"/>
              <a:t>Mb</a:t>
            </a:r>
            <a:r>
              <a:rPr lang="pl-PL" altLang="pl-PL" sz="2400" b="1" dirty="0"/>
              <a:t>/s</a:t>
            </a:r>
            <a:r>
              <a:rPr lang="pl-PL" altLang="pl-PL" sz="2400" dirty="0"/>
              <a:t> w obie strony (0.6 to efektywność dla metody CSMA/CD)</a:t>
            </a:r>
          </a:p>
          <a:p>
            <a:pPr eaLnBrk="1" hangingPunct="1"/>
            <a:r>
              <a:rPr lang="pl-PL" altLang="pl-PL" sz="2400" dirty="0"/>
              <a:t>Pasmo na jedną stację dla </a:t>
            </a:r>
            <a:r>
              <a:rPr lang="pl-PL" altLang="pl-PL" sz="2400" b="1" dirty="0"/>
              <a:t>przełącznika z pół dupleksem</a:t>
            </a:r>
            <a:r>
              <a:rPr lang="pl-PL" altLang="pl-PL" sz="2400" dirty="0"/>
              <a:t> to </a:t>
            </a:r>
            <a:r>
              <a:rPr lang="pl-PL" altLang="pl-PL" sz="2400" b="1" dirty="0"/>
              <a:t>100Mb/s</a:t>
            </a:r>
            <a:r>
              <a:rPr lang="pl-PL" altLang="pl-PL" sz="2400" dirty="0"/>
              <a:t> w obie strony</a:t>
            </a:r>
          </a:p>
          <a:p>
            <a:pPr eaLnBrk="1" hangingPunct="1"/>
            <a:r>
              <a:rPr lang="pl-PL" altLang="pl-PL" sz="2400" dirty="0"/>
              <a:t>Pasmo na jedną stację dla </a:t>
            </a:r>
            <a:r>
              <a:rPr lang="pl-PL" altLang="pl-PL" sz="2400" b="1" dirty="0"/>
              <a:t>przełącznika z pełnym dupleksem</a:t>
            </a:r>
            <a:r>
              <a:rPr lang="pl-PL" altLang="pl-PL" sz="2400" dirty="0"/>
              <a:t> to </a:t>
            </a:r>
            <a:r>
              <a:rPr lang="pl-PL" altLang="pl-PL" sz="2400" b="1" dirty="0"/>
              <a:t>200Mb/s</a:t>
            </a:r>
            <a:r>
              <a:rPr lang="pl-PL" altLang="pl-PL" sz="2400" dirty="0"/>
              <a:t> w obie strony (100Mb/s w każdą stronę)</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28</a:t>
            </a:fld>
            <a:endParaRPr lang="pl-PL"/>
          </a:p>
        </p:txBody>
      </p:sp>
    </p:spTree>
    <p:extLst>
      <p:ext uri="{BB962C8B-B14F-4D97-AF65-F5344CB8AC3E}">
        <p14:creationId xmlns:p14="http://schemas.microsoft.com/office/powerpoint/2010/main" val="3909128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500"/>
                                        <p:tgtEl>
                                          <p:spTgt spid="106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500"/>
                                        <p:tgtEl>
                                          <p:spTgt spid="106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500"/>
                                        <p:tgtEl>
                                          <p:spTgt spid="106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pl-PL" altLang="pl-PL"/>
              <a:t>Tryby pracy przełącznika </a:t>
            </a:r>
          </a:p>
        </p:txBody>
      </p:sp>
      <p:sp>
        <p:nvSpPr>
          <p:cNvPr id="110595" name="Rectangle 3"/>
          <p:cNvSpPr>
            <a:spLocks noGrp="1" noChangeArrowheads="1"/>
          </p:cNvSpPr>
          <p:nvPr>
            <p:ph type="body" idx="1"/>
          </p:nvPr>
        </p:nvSpPr>
        <p:spPr>
          <a:xfrm>
            <a:off x="457200" y="1600200"/>
            <a:ext cx="8229600" cy="5068888"/>
          </a:xfrm>
        </p:spPr>
        <p:txBody>
          <a:bodyPr/>
          <a:lstStyle/>
          <a:p>
            <a:pPr eaLnBrk="1" hangingPunct="1"/>
            <a:r>
              <a:rPr lang="pl-PL" altLang="pl-PL" sz="2400" b="1" dirty="0"/>
              <a:t>Przełączanie przeźroczyste</a:t>
            </a:r>
            <a:r>
              <a:rPr lang="pl-PL" altLang="pl-PL" sz="2400" dirty="0"/>
              <a:t> (ang. </a:t>
            </a:r>
            <a:r>
              <a:rPr lang="pl-PL" altLang="pl-PL" sz="2400" i="1" dirty="0"/>
              <a:t>Transparent </a:t>
            </a:r>
            <a:r>
              <a:rPr lang="pl-PL" altLang="pl-PL" sz="2400" i="1" dirty="0" err="1"/>
              <a:t>Bridging</a:t>
            </a:r>
            <a:r>
              <a:rPr lang="pl-PL" altLang="pl-PL" sz="2400" dirty="0"/>
              <a:t>) stosowane jest w sieci z </a:t>
            </a:r>
            <a:r>
              <a:rPr lang="pl-PL" altLang="pl-PL" sz="2400" b="1" dirty="0"/>
              <a:t>jednym</a:t>
            </a:r>
            <a:r>
              <a:rPr lang="pl-PL" altLang="pl-PL" sz="2400" dirty="0"/>
              <a:t> </a:t>
            </a:r>
            <a:r>
              <a:rPr lang="pl-PL" altLang="pl-PL" sz="2400" b="1" dirty="0"/>
              <a:t>przełącznikiem</a:t>
            </a:r>
            <a:r>
              <a:rPr lang="pl-PL" altLang="pl-PL" sz="2400" dirty="0"/>
              <a:t>, wszystkie porty traktowane są równorzędnie, ramki przesyłane są do konkretnego portu lub do wszystkich portów</a:t>
            </a:r>
          </a:p>
          <a:p>
            <a:pPr eaLnBrk="1" hangingPunct="1"/>
            <a:r>
              <a:rPr lang="pl-PL" altLang="pl-PL" sz="2400" b="1" dirty="0"/>
              <a:t>Przełączanie szybkie lub ekspresowe</a:t>
            </a:r>
            <a:r>
              <a:rPr lang="pl-PL" altLang="pl-PL" sz="2400" dirty="0"/>
              <a:t> (ang. </a:t>
            </a:r>
            <a:r>
              <a:rPr lang="pl-PL" altLang="pl-PL" sz="2400" i="1" dirty="0"/>
              <a:t>Express </a:t>
            </a:r>
            <a:r>
              <a:rPr lang="pl-PL" altLang="pl-PL" sz="2400" i="1" dirty="0" err="1"/>
              <a:t>Bridging</a:t>
            </a:r>
            <a:r>
              <a:rPr lang="pl-PL" altLang="pl-PL" sz="2400" dirty="0"/>
              <a:t>) umożliwia skonfigurowanie pojedynczego portu (</a:t>
            </a:r>
            <a:r>
              <a:rPr lang="pl-PL" altLang="pl-PL" sz="2400" dirty="0" err="1"/>
              <a:t>backbone</a:t>
            </a:r>
            <a:r>
              <a:rPr lang="pl-PL" altLang="pl-PL" sz="2400" dirty="0"/>
              <a:t>) służącego do </a:t>
            </a:r>
            <a:r>
              <a:rPr lang="pl-PL" altLang="pl-PL" sz="2400" b="1" dirty="0"/>
              <a:t>połączenia</a:t>
            </a:r>
            <a:r>
              <a:rPr lang="pl-PL" altLang="pl-PL" sz="2400" dirty="0"/>
              <a:t> z innym przełącznikiem. Ramki o znanym adresie kierowane są na konkretny port, ramki o nieznanym adresie przełączane są na port </a:t>
            </a:r>
            <a:r>
              <a:rPr lang="pl-PL" altLang="pl-PL" sz="2400" dirty="0" err="1"/>
              <a:t>backbone</a:t>
            </a:r>
            <a:r>
              <a:rPr lang="pl-PL" altLang="pl-PL" sz="2400" dirty="0"/>
              <a:t>. Przełącznik uczy się adresów sieci wewnętrznej, nie uczy się jednak adresów ramek przychodzących z portu </a:t>
            </a:r>
            <a:r>
              <a:rPr lang="pl-PL" altLang="pl-PL" sz="2400" dirty="0" err="1"/>
              <a:t>backbone</a:t>
            </a: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29</a:t>
            </a:fld>
            <a:endParaRPr lang="pl-PL"/>
          </a:p>
        </p:txBody>
      </p:sp>
    </p:spTree>
    <p:extLst>
      <p:ext uri="{BB962C8B-B14F-4D97-AF65-F5344CB8AC3E}">
        <p14:creationId xmlns:p14="http://schemas.microsoft.com/office/powerpoint/2010/main" val="3224013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fade">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fade">
                                      <p:cBhvr>
                                        <p:cTn id="12" dur="500"/>
                                        <p:tgtEl>
                                          <p:spTgt spid="110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b="1" dirty="0">
                <a:solidFill>
                  <a:schemeClr val="tx2"/>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eaLnBrk="1" hangingPunct="1">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3</a:t>
            </a:fld>
            <a:endParaRPr lang="pl-PL"/>
          </a:p>
        </p:txBody>
      </p:sp>
    </p:spTree>
    <p:extLst>
      <p:ext uri="{BB962C8B-B14F-4D97-AF65-F5344CB8AC3E}">
        <p14:creationId xmlns:p14="http://schemas.microsoft.com/office/powerpoint/2010/main" val="302642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pl-PL" altLang="pl-PL"/>
              <a:t>Metody przełączania (1) </a:t>
            </a:r>
          </a:p>
        </p:txBody>
      </p:sp>
      <p:sp>
        <p:nvSpPr>
          <p:cNvPr id="111619" name="Rectangle 3"/>
          <p:cNvSpPr>
            <a:spLocks noGrp="1" noChangeArrowheads="1"/>
          </p:cNvSpPr>
          <p:nvPr>
            <p:ph type="body" idx="1"/>
          </p:nvPr>
        </p:nvSpPr>
        <p:spPr>
          <a:xfrm>
            <a:off x="457200" y="1484313"/>
            <a:ext cx="8229600" cy="4924425"/>
          </a:xfrm>
        </p:spPr>
        <p:txBody>
          <a:bodyPr/>
          <a:lstStyle/>
          <a:p>
            <a:pPr eaLnBrk="1" hangingPunct="1">
              <a:lnSpc>
                <a:spcPct val="90000"/>
              </a:lnSpc>
            </a:pPr>
            <a:r>
              <a:rPr lang="pl-PL" altLang="pl-PL" sz="2400" b="1" dirty="0"/>
              <a:t>Komutacja ramek</a:t>
            </a:r>
            <a:r>
              <a:rPr lang="pl-PL" altLang="pl-PL" sz="2400" dirty="0"/>
              <a:t> (ang. </a:t>
            </a:r>
            <a:r>
              <a:rPr lang="en-US" altLang="pl-PL" sz="2400" i="1" dirty="0"/>
              <a:t>Store-and-Forward</a:t>
            </a:r>
            <a:r>
              <a:rPr lang="en-US" altLang="pl-PL" sz="2400" dirty="0"/>
              <a:t>)</a:t>
            </a:r>
            <a:r>
              <a:rPr lang="pl-PL" altLang="pl-PL" sz="2400" dirty="0"/>
              <a:t>.</a:t>
            </a:r>
            <a:r>
              <a:rPr lang="en-US" altLang="pl-PL" sz="2400" dirty="0"/>
              <a:t> </a:t>
            </a:r>
            <a:r>
              <a:rPr lang="pl-PL" altLang="pl-PL" sz="2400" dirty="0"/>
              <a:t>W tej metodzie konieczny jest odbiór i zapamiętanie </a:t>
            </a:r>
            <a:r>
              <a:rPr lang="pl-PL" altLang="pl-PL" sz="2400" b="1" dirty="0"/>
              <a:t>całej ramki</a:t>
            </a:r>
            <a:r>
              <a:rPr lang="pl-PL" altLang="pl-PL" sz="2400" dirty="0"/>
              <a:t> przed wysłaniem jej do innego portu. Zapewnia to wykrycie błędów, jednak powoduje duże opóźnienia (dla 1518 bajtowej ramki 1,2 ms). Metoda umożliwia konwersję danych na poziomie warstwy MAC, oraz przesyłanie danych między portami o różnych przepustowościach</a:t>
            </a:r>
          </a:p>
          <a:p>
            <a:pPr eaLnBrk="1" hangingPunct="1">
              <a:lnSpc>
                <a:spcPct val="90000"/>
              </a:lnSpc>
            </a:pPr>
            <a:r>
              <a:rPr lang="pl-PL" altLang="pl-PL" sz="2400" b="1" dirty="0"/>
              <a:t>Skróconej analizy adresu</a:t>
            </a:r>
            <a:r>
              <a:rPr lang="pl-PL" altLang="pl-PL" sz="2400" dirty="0"/>
              <a:t> (ang. </a:t>
            </a:r>
            <a:r>
              <a:rPr lang="en-US" altLang="pl-PL" sz="2400" i="1" dirty="0"/>
              <a:t>Cut-Through</a:t>
            </a:r>
            <a:r>
              <a:rPr lang="en-US" altLang="pl-PL" sz="2400" dirty="0"/>
              <a:t>). </a:t>
            </a:r>
            <a:r>
              <a:rPr lang="pl-PL" altLang="pl-PL" sz="2400" dirty="0"/>
              <a:t>W tej metodzie przełącznik czyta i analizuje jedynie </a:t>
            </a:r>
            <a:r>
              <a:rPr lang="pl-PL" altLang="pl-PL" sz="2400" b="1" dirty="0"/>
              <a:t>początek ramki</a:t>
            </a:r>
            <a:r>
              <a:rPr lang="pl-PL" altLang="pl-PL" sz="2400" dirty="0"/>
              <a:t> w celu odczytania adresu docelowego i natychmiast kieruje ramkę do portu przeznaczenia. Daje to krótki czas opóźnienia około 40 </a:t>
            </a:r>
            <a:r>
              <a:rPr lang="pl-PL" altLang="pl-PL" sz="2400" dirty="0">
                <a:sym typeface="Symbol" pitchFamily="18" charset="2"/>
              </a:rPr>
              <a:t></a:t>
            </a:r>
            <a:r>
              <a:rPr lang="pl-PL" altLang="pl-PL" sz="2400" dirty="0"/>
              <a:t>s. Główna wada tej metody to przesyłanie do innych sieci ramek biorących udział w kolizji. Poza tym nie jest sprawdzana suma kontrolna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30</a:t>
            </a:fld>
            <a:endParaRPr lang="pl-PL"/>
          </a:p>
        </p:txBody>
      </p:sp>
    </p:spTree>
    <p:extLst>
      <p:ext uri="{BB962C8B-B14F-4D97-AF65-F5344CB8AC3E}">
        <p14:creationId xmlns:p14="http://schemas.microsoft.com/office/powerpoint/2010/main" val="2106186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fade">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fade">
                                      <p:cBhvr>
                                        <p:cTn id="12" dur="500"/>
                                        <p:tgtEl>
                                          <p:spTgt spid="1116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pl-PL" altLang="pl-PL"/>
              <a:t>Metody przełączania (2)</a:t>
            </a:r>
          </a:p>
        </p:txBody>
      </p:sp>
      <p:sp>
        <p:nvSpPr>
          <p:cNvPr id="112643" name="Rectangle 3"/>
          <p:cNvSpPr>
            <a:spLocks noGrp="1" noChangeArrowheads="1"/>
          </p:cNvSpPr>
          <p:nvPr>
            <p:ph type="body" idx="1"/>
          </p:nvPr>
        </p:nvSpPr>
        <p:spPr>
          <a:xfrm>
            <a:off x="457200" y="1600200"/>
            <a:ext cx="8229600" cy="3341688"/>
          </a:xfrm>
        </p:spPr>
        <p:txBody>
          <a:bodyPr>
            <a:normAutofit lnSpcReduction="10000"/>
          </a:bodyPr>
          <a:lstStyle/>
          <a:p>
            <a:pPr eaLnBrk="1" hangingPunct="1">
              <a:lnSpc>
                <a:spcPct val="90000"/>
              </a:lnSpc>
            </a:pPr>
            <a:r>
              <a:rPr lang="pl-PL" altLang="pl-PL" sz="2400" b="1" dirty="0"/>
              <a:t>Analizy minimalnej długości ramki</a:t>
            </a:r>
            <a:r>
              <a:rPr lang="pl-PL" altLang="pl-PL" sz="2400" dirty="0"/>
              <a:t> (ang. </a:t>
            </a:r>
            <a:r>
              <a:rPr lang="en-US" altLang="pl-PL" sz="2400" i="1" dirty="0"/>
              <a:t>Fragment-Free</a:t>
            </a:r>
            <a:r>
              <a:rPr lang="en-US" altLang="pl-PL" sz="2400" dirty="0"/>
              <a:t>). </a:t>
            </a:r>
            <a:r>
              <a:rPr lang="pl-PL" altLang="pl-PL" sz="2400" dirty="0"/>
              <a:t>Przełącznik odbiera </a:t>
            </a:r>
            <a:r>
              <a:rPr lang="pl-PL" altLang="pl-PL" sz="2400" b="1" dirty="0"/>
              <a:t>pierwsze 64 bajty</a:t>
            </a:r>
            <a:r>
              <a:rPr lang="pl-PL" altLang="pl-PL" sz="2400" dirty="0"/>
              <a:t> ramki i ją wysyła do odpowiedniego portu. Umożliwia to wykrycie ewentualnej kolizji, ale nie zapewnia kontroli błędów. Opóźnienie wynosi około 65 </a:t>
            </a:r>
            <a:r>
              <a:rPr lang="pl-PL" altLang="pl-PL" sz="2400" dirty="0">
                <a:sym typeface="Symbol" pitchFamily="18" charset="2"/>
              </a:rPr>
              <a:t></a:t>
            </a:r>
            <a:r>
              <a:rPr lang="pl-PL" altLang="pl-PL" sz="2400" dirty="0"/>
              <a:t>s</a:t>
            </a:r>
            <a:endParaRPr lang="pl-PL" altLang="pl-PL" sz="2400" b="1" dirty="0"/>
          </a:p>
          <a:p>
            <a:pPr eaLnBrk="1" hangingPunct="1">
              <a:lnSpc>
                <a:spcPct val="90000"/>
              </a:lnSpc>
            </a:pPr>
            <a:r>
              <a:rPr lang="pl-PL" altLang="pl-PL" sz="2400" b="1" dirty="0"/>
              <a:t>Przełączanie inteligentne</a:t>
            </a:r>
            <a:r>
              <a:rPr lang="pl-PL" altLang="pl-PL" sz="2400" dirty="0"/>
              <a:t> (ang. </a:t>
            </a:r>
            <a:r>
              <a:rPr lang="en-US" altLang="pl-PL" sz="2400" i="1" dirty="0"/>
              <a:t>Intelligent Switching</a:t>
            </a:r>
            <a:r>
              <a:rPr lang="en-US" altLang="pl-PL" sz="2400" dirty="0"/>
              <a:t>). </a:t>
            </a:r>
            <a:r>
              <a:rPr lang="pl-PL" altLang="pl-PL" sz="2400" dirty="0"/>
              <a:t>Metoda jest </a:t>
            </a:r>
            <a:r>
              <a:rPr lang="pl-PL" altLang="pl-PL" sz="2400" b="1" dirty="0"/>
              <a:t>połączeniem metod</a:t>
            </a:r>
            <a:r>
              <a:rPr lang="pl-PL" altLang="pl-PL" sz="2400" dirty="0"/>
              <a:t> </a:t>
            </a:r>
            <a:r>
              <a:rPr lang="pl-PL" altLang="pl-PL" sz="2400" dirty="0" err="1"/>
              <a:t>Cut</a:t>
            </a:r>
            <a:r>
              <a:rPr lang="pl-PL" altLang="pl-PL" sz="2400" dirty="0"/>
              <a:t> Through oraz </a:t>
            </a:r>
            <a:r>
              <a:rPr lang="pl-PL" altLang="pl-PL" sz="2400" dirty="0" err="1"/>
              <a:t>Store</a:t>
            </a:r>
            <a:r>
              <a:rPr lang="pl-PL" altLang="pl-PL" sz="2400" dirty="0"/>
              <a:t> and </a:t>
            </a:r>
            <a:r>
              <a:rPr lang="pl-PL" altLang="pl-PL" sz="2400" dirty="0" err="1"/>
              <a:t>Forward</a:t>
            </a:r>
            <a:r>
              <a:rPr lang="pl-PL" altLang="pl-PL" sz="2400" dirty="0"/>
              <a:t>. W zależności od stanu sieci i liczby wykrywanych błędów wybierana jest metoda C-T (jeśli sieć działa dobrze) bądź S-F (dla dużej liczby błędów).</a:t>
            </a:r>
          </a:p>
        </p:txBody>
      </p:sp>
      <p:sp>
        <p:nvSpPr>
          <p:cNvPr id="3686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graphicFrame>
        <p:nvGraphicFramePr>
          <p:cNvPr id="112644" name="Object 4"/>
          <p:cNvGraphicFramePr>
            <a:graphicFrameLocks noChangeAspect="1"/>
          </p:cNvGraphicFramePr>
          <p:nvPr>
            <p:extLst>
              <p:ext uri="{D42A27DB-BD31-4B8C-83A1-F6EECF244321}">
                <p14:modId xmlns:p14="http://schemas.microsoft.com/office/powerpoint/2010/main" val="859800237"/>
              </p:ext>
            </p:extLst>
          </p:nvPr>
        </p:nvGraphicFramePr>
        <p:xfrm>
          <a:off x="432884" y="4869160"/>
          <a:ext cx="8459596" cy="1295996"/>
        </p:xfrm>
        <a:graphic>
          <a:graphicData uri="http://schemas.openxmlformats.org/presentationml/2006/ole">
            <mc:AlternateContent xmlns:mc="http://schemas.openxmlformats.org/markup-compatibility/2006">
              <mc:Choice xmlns:v="urn:schemas-microsoft-com:vml" Requires="v">
                <p:oleObj spid="_x0000_s1074" r:id="rId3" imgW="7219950" imgH="1104900" progId="CorelDRAW.Graphic.10">
                  <p:embed/>
                </p:oleObj>
              </mc:Choice>
              <mc:Fallback>
                <p:oleObj r:id="rId3" imgW="7219950" imgH="1104900" progId="CorelDRAW.Graphic.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84" y="4869160"/>
                        <a:ext cx="8459596" cy="1295996"/>
                      </a:xfrm>
                      <a:prstGeom prst="rect">
                        <a:avLst/>
                      </a:prstGeom>
                      <a:noFill/>
                      <a:ln>
                        <a:noFill/>
                      </a:ln>
                      <a:extLst/>
                    </p:spPr>
                  </p:pic>
                </p:oleObj>
              </mc:Fallback>
            </mc:AlternateContent>
          </a:graphicData>
        </a:graphic>
      </p:graphicFrame>
      <p:sp>
        <p:nvSpPr>
          <p:cNvPr id="36870" name="Rectangle 6"/>
          <p:cNvSpPr>
            <a:spLocks noChangeArrowheads="1"/>
          </p:cNvSpPr>
          <p:nvPr/>
        </p:nvSpPr>
        <p:spPr bwMode="auto">
          <a:xfrm>
            <a:off x="0" y="828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2" name="Symbol zastępczy numeru slajdu 1"/>
          <p:cNvSpPr>
            <a:spLocks noGrp="1"/>
          </p:cNvSpPr>
          <p:nvPr>
            <p:ph type="sldNum" sz="quarter" idx="12"/>
          </p:nvPr>
        </p:nvSpPr>
        <p:spPr/>
        <p:txBody>
          <a:bodyPr/>
          <a:lstStyle/>
          <a:p>
            <a:fld id="{0ADD4248-F14B-480A-B11E-3E62FE18A6A2}" type="slidenum">
              <a:rPr lang="pl-PL" smtClean="0"/>
              <a:t>31</a:t>
            </a:fld>
            <a:endParaRPr lang="pl-PL"/>
          </a:p>
        </p:txBody>
      </p:sp>
    </p:spTree>
    <p:extLst>
      <p:ext uri="{BB962C8B-B14F-4D97-AF65-F5344CB8AC3E}">
        <p14:creationId xmlns:p14="http://schemas.microsoft.com/office/powerpoint/2010/main" val="110971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fade">
                                      <p:cBhvr>
                                        <p:cTn id="1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pl-PL" altLang="pl-PL"/>
              <a:t>Domena rozgłoszeniowa</a:t>
            </a:r>
          </a:p>
        </p:txBody>
      </p:sp>
      <p:sp>
        <p:nvSpPr>
          <p:cNvPr id="116739" name="Rectangle 3"/>
          <p:cNvSpPr>
            <a:spLocks noGrp="1" noChangeArrowheads="1"/>
          </p:cNvSpPr>
          <p:nvPr>
            <p:ph type="body" idx="1"/>
          </p:nvPr>
        </p:nvSpPr>
        <p:spPr>
          <a:xfrm>
            <a:off x="457200" y="1600200"/>
            <a:ext cx="8229600" cy="4997450"/>
          </a:xfrm>
        </p:spPr>
        <p:txBody>
          <a:bodyPr/>
          <a:lstStyle/>
          <a:p>
            <a:pPr eaLnBrk="1" hangingPunct="1"/>
            <a:r>
              <a:rPr lang="pl-PL" altLang="pl-PL" sz="2400" dirty="0"/>
              <a:t>Wszystkie urządzenia podłączone sieci lokalnej opartej o urządzenie (przełączniki, mosty, koncentratory, regeneratory) pracujące w warstwie 2 (podwarstwie MAC) tworzą jedną </a:t>
            </a:r>
            <a:r>
              <a:rPr lang="pl-PL" altLang="pl-PL" sz="2400" b="1" dirty="0"/>
              <a:t>domenę rozgłoszeniową</a:t>
            </a:r>
            <a:r>
              <a:rPr lang="pl-PL" altLang="pl-PL" sz="2400" dirty="0"/>
              <a:t> (ang. </a:t>
            </a:r>
            <a:r>
              <a:rPr lang="pl-PL" altLang="pl-PL" sz="2400" i="1" dirty="0"/>
              <a:t>broadcast </a:t>
            </a:r>
            <a:r>
              <a:rPr lang="pl-PL" altLang="pl-PL" sz="2400" i="1" dirty="0" err="1"/>
              <a:t>domain</a:t>
            </a:r>
            <a:r>
              <a:rPr lang="pl-PL" altLang="pl-PL" sz="2400" dirty="0"/>
              <a:t>)</a:t>
            </a:r>
          </a:p>
          <a:p>
            <a:pPr eaLnBrk="1" hangingPunct="1"/>
            <a:r>
              <a:rPr lang="pl-PL" altLang="pl-PL" sz="2400" dirty="0"/>
              <a:t>Są to wszystkie urządzenia do których docierają ramki </a:t>
            </a:r>
            <a:r>
              <a:rPr lang="pl-PL" altLang="pl-PL" sz="2400" b="1" dirty="0"/>
              <a:t>rozgłoszeniowe</a:t>
            </a:r>
            <a:r>
              <a:rPr lang="pl-PL" altLang="pl-PL" sz="2400" dirty="0"/>
              <a:t> (adres MAC FFFFFFFFFFFF)</a:t>
            </a:r>
          </a:p>
          <a:p>
            <a:pPr eaLnBrk="1" hangingPunct="1"/>
            <a:r>
              <a:rPr lang="pl-PL" altLang="pl-PL" sz="2400" dirty="0"/>
              <a:t>W sytuacji, kiedy stacje nadają dużo ramek rozgłoszeniowych może powstać </a:t>
            </a:r>
            <a:r>
              <a:rPr lang="pl-PL" altLang="pl-PL" sz="2400" b="1" dirty="0"/>
              <a:t>burza </a:t>
            </a:r>
            <a:r>
              <a:rPr lang="pl-PL" altLang="pl-PL" sz="2400" b="1" dirty="0" err="1"/>
              <a:t>broadcastowa</a:t>
            </a:r>
            <a:r>
              <a:rPr lang="pl-PL" altLang="pl-PL" sz="2400" dirty="0"/>
              <a:t> (ang. </a:t>
            </a:r>
            <a:r>
              <a:rPr lang="pl-PL" altLang="pl-PL" sz="2400" i="1" dirty="0"/>
              <a:t>broadcast </a:t>
            </a:r>
            <a:r>
              <a:rPr lang="pl-PL" altLang="pl-PL" sz="2400" i="1" dirty="0" err="1"/>
              <a:t>storm</a:t>
            </a:r>
            <a:r>
              <a:rPr lang="pl-PL" altLang="pl-PL" sz="2400" dirty="0"/>
              <a:t>) wpływająca na wzrost obciążenia sieci</a:t>
            </a:r>
          </a:p>
          <a:p>
            <a:pPr eaLnBrk="1" hangingPunct="1"/>
            <a:r>
              <a:rPr lang="pl-PL" altLang="pl-PL" sz="2400" dirty="0"/>
              <a:t>Urządzenie </a:t>
            </a:r>
            <a:r>
              <a:rPr lang="pl-PL" altLang="pl-PL" sz="2400" b="1" dirty="0"/>
              <a:t>warstwy 3</a:t>
            </a:r>
            <a:r>
              <a:rPr lang="pl-PL" altLang="pl-PL" sz="2400" dirty="0"/>
              <a:t> (router, przełącznik warstwy 3) </a:t>
            </a:r>
            <a:r>
              <a:rPr lang="pl-PL" altLang="pl-PL" sz="2400" b="1" dirty="0"/>
              <a:t>rozdziela</a:t>
            </a:r>
            <a:r>
              <a:rPr lang="pl-PL" altLang="pl-PL" sz="2400" dirty="0"/>
              <a:t> domenę rozgłoszeniową</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32</a:t>
            </a:fld>
            <a:endParaRPr lang="pl-PL"/>
          </a:p>
        </p:txBody>
      </p:sp>
    </p:spTree>
    <p:extLst>
      <p:ext uri="{BB962C8B-B14F-4D97-AF65-F5344CB8AC3E}">
        <p14:creationId xmlns:p14="http://schemas.microsoft.com/office/powerpoint/2010/main" val="4112701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fad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fad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fad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fade">
                                      <p:cBhvr>
                                        <p:cTn id="22" dur="5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pl-PL" altLang="pl-PL" sz="4000" dirty="0"/>
              <a:t>Domena rozgłoszeniowa i przełącznik warstwy 2</a:t>
            </a:r>
          </a:p>
        </p:txBody>
      </p:sp>
      <p:sp>
        <p:nvSpPr>
          <p:cNvPr id="39939" name="Rectangle 3"/>
          <p:cNvSpPr>
            <a:spLocks noGrp="1" noChangeArrowheads="1"/>
          </p:cNvSpPr>
          <p:nvPr>
            <p:ph type="body" idx="1"/>
          </p:nvPr>
        </p:nvSpPr>
        <p:spPr>
          <a:xfrm>
            <a:off x="468313" y="1196975"/>
            <a:ext cx="4391025" cy="892175"/>
          </a:xfrm>
        </p:spPr>
        <p:txBody>
          <a:bodyPr/>
          <a:lstStyle/>
          <a:p>
            <a:pPr eaLnBrk="1" hangingPunct="1"/>
            <a:endParaRPr lang="en-US" altLang="pl-PL"/>
          </a:p>
        </p:txBody>
      </p:sp>
      <p:sp>
        <p:nvSpPr>
          <p:cNvPr id="39940" name="Rectangle 4"/>
          <p:cNvSpPr>
            <a:spLocks noChangeAspect="1" noChangeArrowheads="1"/>
          </p:cNvSpPr>
          <p:nvPr/>
        </p:nvSpPr>
        <p:spPr bwMode="auto">
          <a:xfrm>
            <a:off x="3851275" y="3549650"/>
            <a:ext cx="1439863" cy="1439863"/>
          </a:xfrm>
          <a:prstGeom prst="rect">
            <a:avLst/>
          </a:prstGeom>
          <a:solidFill>
            <a:schemeClr val="tx2"/>
          </a:solidFill>
          <a:ln w="9525">
            <a:solidFill>
              <a:schemeClr val="accent1"/>
            </a:solidFill>
            <a:miter lim="800000"/>
            <a:headEnd/>
            <a:tailEnd/>
          </a:ln>
          <a:effectLs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2800" b="1">
              <a:solidFill>
                <a:schemeClr val="bg2"/>
              </a:solidFill>
              <a:latin typeface="Garamond" pitchFamily="18" charset="0"/>
            </a:endParaRPr>
          </a:p>
        </p:txBody>
      </p:sp>
      <p:sp>
        <p:nvSpPr>
          <p:cNvPr id="39941" name="Line 5"/>
          <p:cNvSpPr>
            <a:spLocks noChangeShapeType="1"/>
          </p:cNvSpPr>
          <p:nvPr/>
        </p:nvSpPr>
        <p:spPr bwMode="auto">
          <a:xfrm>
            <a:off x="4211638"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42" name="Line 6"/>
          <p:cNvSpPr>
            <a:spLocks noChangeShapeType="1"/>
          </p:cNvSpPr>
          <p:nvPr/>
        </p:nvSpPr>
        <p:spPr bwMode="auto">
          <a:xfrm>
            <a:off x="4932363" y="5060950"/>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43" name="Line 7"/>
          <p:cNvSpPr>
            <a:spLocks noChangeShapeType="1"/>
          </p:cNvSpPr>
          <p:nvPr/>
        </p:nvSpPr>
        <p:spPr bwMode="auto">
          <a:xfrm>
            <a:off x="4211638"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44" name="Line 8"/>
          <p:cNvSpPr>
            <a:spLocks noChangeShapeType="1"/>
          </p:cNvSpPr>
          <p:nvPr/>
        </p:nvSpPr>
        <p:spPr bwMode="auto">
          <a:xfrm>
            <a:off x="4932363" y="23971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45" name="Rectangle 9"/>
          <p:cNvSpPr>
            <a:spLocks noChangeArrowheads="1"/>
          </p:cNvSpPr>
          <p:nvPr/>
        </p:nvSpPr>
        <p:spPr bwMode="auto">
          <a:xfrm>
            <a:off x="485933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46" name="Rectangle 10"/>
          <p:cNvSpPr>
            <a:spLocks noChangeArrowheads="1"/>
          </p:cNvSpPr>
          <p:nvPr/>
        </p:nvSpPr>
        <p:spPr bwMode="auto">
          <a:xfrm>
            <a:off x="410368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47" name="Rectangle 11"/>
          <p:cNvSpPr>
            <a:spLocks noChangeArrowheads="1"/>
          </p:cNvSpPr>
          <p:nvPr/>
        </p:nvSpPr>
        <p:spPr bwMode="auto">
          <a:xfrm>
            <a:off x="4103688" y="4916488"/>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48" name="Rectangle 12"/>
          <p:cNvSpPr>
            <a:spLocks noChangeArrowheads="1"/>
          </p:cNvSpPr>
          <p:nvPr/>
        </p:nvSpPr>
        <p:spPr bwMode="auto">
          <a:xfrm>
            <a:off x="4859338" y="3441700"/>
            <a:ext cx="179387" cy="17938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49" name="Line 13"/>
          <p:cNvSpPr>
            <a:spLocks noChangeShapeType="1"/>
          </p:cNvSpPr>
          <p:nvPr/>
        </p:nvSpPr>
        <p:spPr bwMode="auto">
          <a:xfrm flipH="1">
            <a:off x="2700338"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50" name="Line 14"/>
          <p:cNvSpPr>
            <a:spLocks noChangeShapeType="1"/>
          </p:cNvSpPr>
          <p:nvPr/>
        </p:nvSpPr>
        <p:spPr bwMode="auto">
          <a:xfrm flipH="1">
            <a:off x="2700338"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51" name="Line 15"/>
          <p:cNvSpPr>
            <a:spLocks noChangeShapeType="1"/>
          </p:cNvSpPr>
          <p:nvPr/>
        </p:nvSpPr>
        <p:spPr bwMode="auto">
          <a:xfrm flipH="1">
            <a:off x="5364163" y="462915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52" name="Line 16"/>
          <p:cNvSpPr>
            <a:spLocks noChangeShapeType="1"/>
          </p:cNvSpPr>
          <p:nvPr/>
        </p:nvSpPr>
        <p:spPr bwMode="auto">
          <a:xfrm flipH="1">
            <a:off x="5364163" y="390842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953" name="Rectangle 17"/>
          <p:cNvSpPr>
            <a:spLocks noChangeArrowheads="1"/>
          </p:cNvSpPr>
          <p:nvPr/>
        </p:nvSpPr>
        <p:spPr bwMode="auto">
          <a:xfrm>
            <a:off x="3744913" y="455771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54" name="Rectangle 18"/>
          <p:cNvSpPr>
            <a:spLocks noChangeArrowheads="1"/>
          </p:cNvSpPr>
          <p:nvPr/>
        </p:nvSpPr>
        <p:spPr bwMode="auto">
          <a:xfrm>
            <a:off x="3744913" y="3802063"/>
            <a:ext cx="179387"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55" name="Rectangle 19"/>
          <p:cNvSpPr>
            <a:spLocks noChangeArrowheads="1"/>
          </p:cNvSpPr>
          <p:nvPr/>
        </p:nvSpPr>
        <p:spPr bwMode="auto">
          <a:xfrm>
            <a:off x="5219700" y="455771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56" name="Rectangle 20"/>
          <p:cNvSpPr>
            <a:spLocks noChangeArrowheads="1"/>
          </p:cNvSpPr>
          <p:nvPr/>
        </p:nvSpPr>
        <p:spPr bwMode="auto">
          <a:xfrm>
            <a:off x="5219700" y="3802063"/>
            <a:ext cx="179388" cy="17938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39957" name="computr3"/>
          <p:cNvSpPr>
            <a:spLocks noChangeAspect="1" noEditPoints="1" noChangeArrowheads="1"/>
          </p:cNvSpPr>
          <p:nvPr/>
        </p:nvSpPr>
        <p:spPr bwMode="auto">
          <a:xfrm>
            <a:off x="2016125" y="4484688"/>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99CCFF"/>
          </a:solidFill>
          <a:ln w="9525">
            <a:solidFill>
              <a:srgbClr val="000000"/>
            </a:solidFill>
            <a:miter lim="800000"/>
            <a:headEnd/>
            <a:tailEnd/>
          </a:ln>
        </p:spPr>
        <p:txBody>
          <a:bodyPr/>
          <a:lstStyle/>
          <a:p>
            <a:endParaRPr lang="pl-PL"/>
          </a:p>
        </p:txBody>
      </p:sp>
      <p:sp>
        <p:nvSpPr>
          <p:cNvPr id="39958" name="computr3"/>
          <p:cNvSpPr>
            <a:spLocks noChangeAspect="1" noEditPoints="1" noChangeArrowheads="1"/>
          </p:cNvSpPr>
          <p:nvPr/>
        </p:nvSpPr>
        <p:spPr bwMode="auto">
          <a:xfrm>
            <a:off x="2016125" y="3379788"/>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99CC"/>
          </a:solidFill>
          <a:ln w="9525">
            <a:solidFill>
              <a:srgbClr val="000000"/>
            </a:solidFill>
            <a:miter lim="800000"/>
            <a:headEnd/>
            <a:tailEnd/>
          </a:ln>
        </p:spPr>
        <p:txBody>
          <a:bodyPr/>
          <a:lstStyle/>
          <a:p>
            <a:endParaRPr lang="pl-PL"/>
          </a:p>
        </p:txBody>
      </p:sp>
      <p:sp>
        <p:nvSpPr>
          <p:cNvPr id="39959" name="computr3"/>
          <p:cNvSpPr>
            <a:spLocks noChangeAspect="1" noEditPoints="1" noChangeArrowheads="1"/>
          </p:cNvSpPr>
          <p:nvPr/>
        </p:nvSpPr>
        <p:spPr bwMode="auto">
          <a:xfrm>
            <a:off x="6443663" y="4508500"/>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CC99"/>
          </a:solidFill>
          <a:ln w="9525">
            <a:solidFill>
              <a:srgbClr val="000000"/>
            </a:solidFill>
            <a:miter lim="800000"/>
            <a:headEnd/>
            <a:tailEnd/>
          </a:ln>
        </p:spPr>
        <p:txBody>
          <a:bodyPr/>
          <a:lstStyle/>
          <a:p>
            <a:endParaRPr lang="pl-PL"/>
          </a:p>
        </p:txBody>
      </p:sp>
      <p:sp>
        <p:nvSpPr>
          <p:cNvPr id="39960" name="computr3"/>
          <p:cNvSpPr>
            <a:spLocks noChangeAspect="1" noEditPoints="1" noChangeArrowheads="1"/>
          </p:cNvSpPr>
          <p:nvPr/>
        </p:nvSpPr>
        <p:spPr bwMode="auto">
          <a:xfrm>
            <a:off x="6408738" y="3379788"/>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6600"/>
          </a:solidFill>
          <a:ln w="9525">
            <a:solidFill>
              <a:schemeClr val="bg2"/>
            </a:solidFill>
            <a:miter lim="800000"/>
            <a:headEnd/>
            <a:tailEnd/>
          </a:ln>
        </p:spPr>
        <p:txBody>
          <a:bodyPr/>
          <a:lstStyle/>
          <a:p>
            <a:endParaRPr lang="pl-PL"/>
          </a:p>
        </p:txBody>
      </p:sp>
      <p:sp>
        <p:nvSpPr>
          <p:cNvPr id="39961" name="computr3"/>
          <p:cNvSpPr>
            <a:spLocks noChangeAspect="1" noEditPoints="1" noChangeArrowheads="1"/>
          </p:cNvSpPr>
          <p:nvPr/>
        </p:nvSpPr>
        <p:spPr bwMode="auto">
          <a:xfrm>
            <a:off x="3492500" y="5924550"/>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CCFFCC"/>
          </a:solidFill>
          <a:ln w="9525">
            <a:solidFill>
              <a:srgbClr val="000000"/>
            </a:solidFill>
            <a:miter lim="800000"/>
            <a:headEnd/>
            <a:tailEnd/>
          </a:ln>
        </p:spPr>
        <p:txBody>
          <a:bodyPr/>
          <a:lstStyle/>
          <a:p>
            <a:endParaRPr lang="pl-PL"/>
          </a:p>
        </p:txBody>
      </p:sp>
      <p:sp>
        <p:nvSpPr>
          <p:cNvPr id="39962" name="computr3"/>
          <p:cNvSpPr>
            <a:spLocks noChangeAspect="1" noEditPoints="1" noChangeArrowheads="1"/>
          </p:cNvSpPr>
          <p:nvPr/>
        </p:nvSpPr>
        <p:spPr bwMode="auto">
          <a:xfrm>
            <a:off x="4643438" y="5924550"/>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99"/>
          </a:solidFill>
          <a:ln w="9525">
            <a:solidFill>
              <a:srgbClr val="000000"/>
            </a:solidFill>
            <a:miter lim="800000"/>
            <a:headEnd/>
            <a:tailEnd/>
          </a:ln>
        </p:spPr>
        <p:txBody>
          <a:bodyPr/>
          <a:lstStyle/>
          <a:p>
            <a:endParaRPr lang="pl-PL"/>
          </a:p>
        </p:txBody>
      </p:sp>
      <p:sp>
        <p:nvSpPr>
          <p:cNvPr id="39963" name="computr3"/>
          <p:cNvSpPr>
            <a:spLocks noChangeAspect="1" noEditPoints="1" noChangeArrowheads="1"/>
          </p:cNvSpPr>
          <p:nvPr/>
        </p:nvSpPr>
        <p:spPr bwMode="auto">
          <a:xfrm>
            <a:off x="3563938" y="1892300"/>
            <a:ext cx="900112" cy="673100"/>
          </a:xfrm>
          <a:custGeom>
            <a:avLst/>
            <a:gdLst>
              <a:gd name="T0" fmla="*/ 0 w 21600"/>
              <a:gd name="T1" fmla="*/ 336550 h 21600"/>
              <a:gd name="T2" fmla="*/ 450056 w 21600"/>
              <a:gd name="T3" fmla="*/ 0 h 21600"/>
              <a:gd name="T4" fmla="*/ 450056 w 21600"/>
              <a:gd name="T5" fmla="*/ 673100 h 21600"/>
              <a:gd name="T6" fmla="*/ 755719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chemeClr val="hlink"/>
          </a:solidFill>
          <a:ln w="9525">
            <a:solidFill>
              <a:srgbClr val="000000"/>
            </a:solidFill>
            <a:miter lim="800000"/>
            <a:headEnd/>
            <a:tailEnd/>
          </a:ln>
        </p:spPr>
        <p:txBody>
          <a:bodyPr/>
          <a:lstStyle/>
          <a:p>
            <a:endParaRPr lang="pl-PL"/>
          </a:p>
        </p:txBody>
      </p:sp>
      <p:sp>
        <p:nvSpPr>
          <p:cNvPr id="39964" name="computr3"/>
          <p:cNvSpPr>
            <a:spLocks noChangeAspect="1" noEditPoints="1" noChangeArrowheads="1"/>
          </p:cNvSpPr>
          <p:nvPr/>
        </p:nvSpPr>
        <p:spPr bwMode="auto">
          <a:xfrm>
            <a:off x="4714875" y="1892300"/>
            <a:ext cx="900113" cy="673100"/>
          </a:xfrm>
          <a:custGeom>
            <a:avLst/>
            <a:gdLst>
              <a:gd name="T0" fmla="*/ 0 w 21600"/>
              <a:gd name="T1" fmla="*/ 336550 h 21600"/>
              <a:gd name="T2" fmla="*/ 450056 w 21600"/>
              <a:gd name="T3" fmla="*/ 0 h 21600"/>
              <a:gd name="T4" fmla="*/ 450056 w 21600"/>
              <a:gd name="T5" fmla="*/ 673100 h 21600"/>
              <a:gd name="T6" fmla="*/ 755720 w 21600"/>
              <a:gd name="T7" fmla="*/ 336550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00FF00"/>
          </a:solidFill>
          <a:ln w="9525">
            <a:solidFill>
              <a:srgbClr val="000000"/>
            </a:solidFill>
            <a:miter lim="800000"/>
            <a:headEnd/>
            <a:tailEnd/>
          </a:ln>
        </p:spPr>
        <p:txBody>
          <a:bodyPr/>
          <a:lstStyle/>
          <a:p>
            <a:endParaRPr lang="pl-PL"/>
          </a:p>
        </p:txBody>
      </p:sp>
      <p:sp>
        <p:nvSpPr>
          <p:cNvPr id="118813" name="Rectangle 29"/>
          <p:cNvSpPr>
            <a:spLocks noChangeArrowheads="1"/>
          </p:cNvSpPr>
          <p:nvPr/>
        </p:nvSpPr>
        <p:spPr bwMode="auto">
          <a:xfrm>
            <a:off x="3995738" y="594995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4" name="Rectangle 30"/>
          <p:cNvSpPr>
            <a:spLocks noChangeArrowheads="1"/>
          </p:cNvSpPr>
          <p:nvPr/>
        </p:nvSpPr>
        <p:spPr bwMode="auto">
          <a:xfrm>
            <a:off x="3995738"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5" name="Rectangle 31"/>
          <p:cNvSpPr>
            <a:spLocks noChangeArrowheads="1"/>
          </p:cNvSpPr>
          <p:nvPr/>
        </p:nvSpPr>
        <p:spPr bwMode="auto">
          <a:xfrm>
            <a:off x="4787900"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6" name="Rectangle 32"/>
          <p:cNvSpPr>
            <a:spLocks noChangeArrowheads="1"/>
          </p:cNvSpPr>
          <p:nvPr/>
        </p:nvSpPr>
        <p:spPr bwMode="auto">
          <a:xfrm>
            <a:off x="5075238"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7" name="Rectangle 33"/>
          <p:cNvSpPr>
            <a:spLocks noChangeArrowheads="1"/>
          </p:cNvSpPr>
          <p:nvPr/>
        </p:nvSpPr>
        <p:spPr bwMode="auto">
          <a:xfrm>
            <a:off x="507682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8" name="Rectangle 34"/>
          <p:cNvSpPr>
            <a:spLocks noChangeArrowheads="1"/>
          </p:cNvSpPr>
          <p:nvPr/>
        </p:nvSpPr>
        <p:spPr bwMode="auto">
          <a:xfrm>
            <a:off x="363537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19" name="Rectangle 35"/>
          <p:cNvSpPr>
            <a:spLocks noChangeArrowheads="1"/>
          </p:cNvSpPr>
          <p:nvPr/>
        </p:nvSpPr>
        <p:spPr bwMode="auto">
          <a:xfrm>
            <a:off x="3635375"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0" name="Rectangle 36"/>
          <p:cNvSpPr>
            <a:spLocks noChangeArrowheads="1"/>
          </p:cNvSpPr>
          <p:nvPr/>
        </p:nvSpPr>
        <p:spPr bwMode="auto">
          <a:xfrm>
            <a:off x="4787900" y="4905375"/>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1" name="Rectangle 37"/>
          <p:cNvSpPr>
            <a:spLocks noChangeArrowheads="1"/>
          </p:cNvSpPr>
          <p:nvPr/>
        </p:nvSpPr>
        <p:spPr bwMode="auto">
          <a:xfrm>
            <a:off x="4787900" y="594995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2" name="Rectangle 38"/>
          <p:cNvSpPr>
            <a:spLocks noChangeArrowheads="1"/>
          </p:cNvSpPr>
          <p:nvPr/>
        </p:nvSpPr>
        <p:spPr bwMode="auto">
          <a:xfrm>
            <a:off x="3995738"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3" name="Rectangle 39"/>
          <p:cNvSpPr>
            <a:spLocks noChangeArrowheads="1"/>
          </p:cNvSpPr>
          <p:nvPr/>
        </p:nvSpPr>
        <p:spPr bwMode="auto">
          <a:xfrm>
            <a:off x="4787900"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4" name="Rectangle 40"/>
          <p:cNvSpPr>
            <a:spLocks noChangeArrowheads="1"/>
          </p:cNvSpPr>
          <p:nvPr/>
        </p:nvSpPr>
        <p:spPr bwMode="auto">
          <a:xfrm>
            <a:off x="5075238"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5" name="Rectangle 41"/>
          <p:cNvSpPr>
            <a:spLocks noChangeArrowheads="1"/>
          </p:cNvSpPr>
          <p:nvPr/>
        </p:nvSpPr>
        <p:spPr bwMode="auto">
          <a:xfrm>
            <a:off x="507682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6" name="Rectangle 42"/>
          <p:cNvSpPr>
            <a:spLocks noChangeArrowheads="1"/>
          </p:cNvSpPr>
          <p:nvPr/>
        </p:nvSpPr>
        <p:spPr bwMode="auto">
          <a:xfrm>
            <a:off x="363537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7" name="Rectangle 43"/>
          <p:cNvSpPr>
            <a:spLocks noChangeArrowheads="1"/>
          </p:cNvSpPr>
          <p:nvPr/>
        </p:nvSpPr>
        <p:spPr bwMode="auto">
          <a:xfrm>
            <a:off x="3635375"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8" name="Rectangle 44"/>
          <p:cNvSpPr>
            <a:spLocks noChangeArrowheads="1"/>
          </p:cNvSpPr>
          <p:nvPr/>
        </p:nvSpPr>
        <p:spPr bwMode="auto">
          <a:xfrm>
            <a:off x="3995738" y="4905375"/>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29" name="Rectangle 45"/>
          <p:cNvSpPr>
            <a:spLocks noChangeArrowheads="1"/>
          </p:cNvSpPr>
          <p:nvPr/>
        </p:nvSpPr>
        <p:spPr bwMode="auto">
          <a:xfrm>
            <a:off x="255587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0" name="Rectangle 46"/>
          <p:cNvSpPr>
            <a:spLocks noChangeArrowheads="1"/>
          </p:cNvSpPr>
          <p:nvPr/>
        </p:nvSpPr>
        <p:spPr bwMode="auto">
          <a:xfrm>
            <a:off x="3995738"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1" name="Rectangle 47"/>
          <p:cNvSpPr>
            <a:spLocks noChangeArrowheads="1"/>
          </p:cNvSpPr>
          <p:nvPr/>
        </p:nvSpPr>
        <p:spPr bwMode="auto">
          <a:xfrm>
            <a:off x="4787900" y="3429000"/>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2" name="Rectangle 48"/>
          <p:cNvSpPr>
            <a:spLocks noChangeArrowheads="1"/>
          </p:cNvSpPr>
          <p:nvPr/>
        </p:nvSpPr>
        <p:spPr bwMode="auto">
          <a:xfrm>
            <a:off x="5075238"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3" name="Rectangle 49"/>
          <p:cNvSpPr>
            <a:spLocks noChangeArrowheads="1"/>
          </p:cNvSpPr>
          <p:nvPr/>
        </p:nvSpPr>
        <p:spPr bwMode="auto">
          <a:xfrm>
            <a:off x="5076825" y="454501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4" name="Rectangle 50"/>
          <p:cNvSpPr>
            <a:spLocks noChangeArrowheads="1"/>
          </p:cNvSpPr>
          <p:nvPr/>
        </p:nvSpPr>
        <p:spPr bwMode="auto">
          <a:xfrm>
            <a:off x="4787900" y="4905375"/>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5" name="Rectangle 51"/>
          <p:cNvSpPr>
            <a:spLocks noChangeArrowheads="1"/>
          </p:cNvSpPr>
          <p:nvPr/>
        </p:nvSpPr>
        <p:spPr bwMode="auto">
          <a:xfrm>
            <a:off x="3635375" y="3789363"/>
            <a:ext cx="431800" cy="252412"/>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118836" name="Rectangle 52"/>
          <p:cNvSpPr>
            <a:spLocks noChangeArrowheads="1"/>
          </p:cNvSpPr>
          <p:nvPr/>
        </p:nvSpPr>
        <p:spPr bwMode="auto">
          <a:xfrm>
            <a:off x="3995738" y="4905375"/>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39989" name="Text Box 53"/>
          <p:cNvSpPr txBox="1">
            <a:spLocks noChangeArrowheads="1"/>
          </p:cNvSpPr>
          <p:nvPr/>
        </p:nvSpPr>
        <p:spPr bwMode="auto">
          <a:xfrm>
            <a:off x="3924300" y="4110038"/>
            <a:ext cx="13677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b="1" dirty="0">
                <a:solidFill>
                  <a:schemeClr val="bg1"/>
                </a:solidFill>
                <a:latin typeface="+mn-lt"/>
              </a:rPr>
              <a:t>Przełącznik</a:t>
            </a:r>
            <a:endParaRPr lang="pl-PL" altLang="pl-PL" sz="1800" b="1" dirty="0">
              <a:solidFill>
                <a:schemeClr val="bg1"/>
              </a:solidFill>
              <a:latin typeface="+mn-lt"/>
            </a:endParaRPr>
          </a:p>
        </p:txBody>
      </p:sp>
      <p:sp>
        <p:nvSpPr>
          <p:cNvPr id="39990" name="Rectangle 54"/>
          <p:cNvSpPr>
            <a:spLocks noChangeArrowheads="1"/>
          </p:cNvSpPr>
          <p:nvPr/>
        </p:nvSpPr>
        <p:spPr bwMode="auto">
          <a:xfrm>
            <a:off x="107950" y="5984875"/>
            <a:ext cx="431800" cy="252413"/>
          </a:xfrm>
          <a:prstGeom prst="rect">
            <a:avLst/>
          </a:pr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endParaRPr lang="en-US" altLang="pl-PL" sz="1800" b="1">
              <a:latin typeface="Garamond" pitchFamily="18" charset="0"/>
            </a:endParaRPr>
          </a:p>
        </p:txBody>
      </p:sp>
      <p:sp>
        <p:nvSpPr>
          <p:cNvPr id="39991" name="Text Box 55"/>
          <p:cNvSpPr txBox="1">
            <a:spLocks noChangeArrowheads="1"/>
          </p:cNvSpPr>
          <p:nvPr/>
        </p:nvSpPr>
        <p:spPr bwMode="auto">
          <a:xfrm>
            <a:off x="663575" y="5910263"/>
            <a:ext cx="25344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dirty="0">
                <a:latin typeface="+mn-lt"/>
              </a:rPr>
              <a:t>Ramka rozgłoszeniowa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33</a:t>
            </a:fld>
            <a:endParaRPr lang="pl-PL"/>
          </a:p>
        </p:txBody>
      </p:sp>
    </p:spTree>
    <p:extLst>
      <p:ext uri="{BB962C8B-B14F-4D97-AF65-F5344CB8AC3E}">
        <p14:creationId xmlns:p14="http://schemas.microsoft.com/office/powerpoint/2010/main" val="3457569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813"/>
                                        </p:tgtEl>
                                        <p:attrNameLst>
                                          <p:attrName>style.visibility</p:attrName>
                                        </p:attrNameLst>
                                      </p:cBhvr>
                                      <p:to>
                                        <p:strVal val="visible"/>
                                      </p:to>
                                    </p:set>
                                    <p:animEffect transition="in" filter="fade">
                                      <p:cBhvr>
                                        <p:cTn id="7" dur="500"/>
                                        <p:tgtEl>
                                          <p:spTgt spid="118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4" presetClass="path" presetSubtype="0" fill="hold" grpId="1" nodeType="clickEffect">
                                  <p:stCondLst>
                                    <p:cond delay="0"/>
                                  </p:stCondLst>
                                  <p:childTnLst>
                                    <p:animMotion origin="layout" path="M 2.22222E-6 7.40741E-7 L 2.22222E-6 -0.14699 " pathEditMode="relative" rAng="0" ptsTypes="AA">
                                      <p:cBhvr>
                                        <p:cTn id="11" dur="1000" fill="hold"/>
                                        <p:tgtEl>
                                          <p:spTgt spid="118813"/>
                                        </p:tgtEl>
                                        <p:attrNameLst>
                                          <p:attrName>ppt_x</p:attrName>
                                          <p:attrName>ppt_y</p:attrName>
                                        </p:attrNameLst>
                                      </p:cBhvr>
                                      <p:rCtr x="0" y="-7361"/>
                                    </p:animMotion>
                                  </p:childTnLst>
                                </p:cTn>
                              </p:par>
                            </p:childTnLst>
                          </p:cTn>
                        </p:par>
                        <p:par>
                          <p:cTn id="12" fill="hold" nodeType="afterGroup">
                            <p:stCondLst>
                              <p:cond delay="1000"/>
                            </p:stCondLst>
                            <p:childTnLst>
                              <p:par>
                                <p:cTn id="13" presetID="1" presetClass="exit" presetSubtype="0" fill="hold" grpId="2" nodeType="afterEffect">
                                  <p:stCondLst>
                                    <p:cond delay="1000"/>
                                  </p:stCondLst>
                                  <p:childTnLst>
                                    <p:set>
                                      <p:cBhvr>
                                        <p:cTn id="14" dur="1" fill="hold">
                                          <p:stCondLst>
                                            <p:cond delay="0"/>
                                          </p:stCondLst>
                                        </p:cTn>
                                        <p:tgtEl>
                                          <p:spTgt spid="118813"/>
                                        </p:tgtEl>
                                        <p:attrNameLst>
                                          <p:attrName>style.visibility</p:attrName>
                                        </p:attrNameLst>
                                      </p:cBhvr>
                                      <p:to>
                                        <p:strVal val="hidden"/>
                                      </p:to>
                                    </p:set>
                                  </p:childTnLst>
                                </p:cTn>
                              </p:par>
                            </p:childTnLst>
                          </p:cTn>
                        </p:par>
                        <p:par>
                          <p:cTn id="15" fill="hold" nodeType="afterGroup">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18814"/>
                                        </p:tgtEl>
                                        <p:attrNameLst>
                                          <p:attrName>style.visibility</p:attrName>
                                        </p:attrNameLst>
                                      </p:cBhvr>
                                      <p:to>
                                        <p:strVal val="visible"/>
                                      </p:to>
                                    </p:set>
                                    <p:animEffect transition="in" filter="fade">
                                      <p:cBhvr>
                                        <p:cTn id="18" dur="500"/>
                                        <p:tgtEl>
                                          <p:spTgt spid="1188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8815"/>
                                        </p:tgtEl>
                                        <p:attrNameLst>
                                          <p:attrName>style.visibility</p:attrName>
                                        </p:attrNameLst>
                                      </p:cBhvr>
                                      <p:to>
                                        <p:strVal val="visible"/>
                                      </p:to>
                                    </p:set>
                                    <p:animEffect transition="in" filter="fade">
                                      <p:cBhvr>
                                        <p:cTn id="21" dur="500"/>
                                        <p:tgtEl>
                                          <p:spTgt spid="1188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8816"/>
                                        </p:tgtEl>
                                        <p:attrNameLst>
                                          <p:attrName>style.visibility</p:attrName>
                                        </p:attrNameLst>
                                      </p:cBhvr>
                                      <p:to>
                                        <p:strVal val="visible"/>
                                      </p:to>
                                    </p:set>
                                    <p:animEffect transition="in" filter="fade">
                                      <p:cBhvr>
                                        <p:cTn id="24" dur="500"/>
                                        <p:tgtEl>
                                          <p:spTgt spid="1188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8817"/>
                                        </p:tgtEl>
                                        <p:attrNameLst>
                                          <p:attrName>style.visibility</p:attrName>
                                        </p:attrNameLst>
                                      </p:cBhvr>
                                      <p:to>
                                        <p:strVal val="visible"/>
                                      </p:to>
                                    </p:set>
                                    <p:animEffect transition="in" filter="fade">
                                      <p:cBhvr>
                                        <p:cTn id="27" dur="500"/>
                                        <p:tgtEl>
                                          <p:spTgt spid="1188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8818"/>
                                        </p:tgtEl>
                                        <p:attrNameLst>
                                          <p:attrName>style.visibility</p:attrName>
                                        </p:attrNameLst>
                                      </p:cBhvr>
                                      <p:to>
                                        <p:strVal val="visible"/>
                                      </p:to>
                                    </p:set>
                                    <p:animEffect transition="in" filter="fade">
                                      <p:cBhvr>
                                        <p:cTn id="30" dur="500"/>
                                        <p:tgtEl>
                                          <p:spTgt spid="1188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8819"/>
                                        </p:tgtEl>
                                        <p:attrNameLst>
                                          <p:attrName>style.visibility</p:attrName>
                                        </p:attrNameLst>
                                      </p:cBhvr>
                                      <p:to>
                                        <p:strVal val="visible"/>
                                      </p:to>
                                    </p:set>
                                    <p:animEffect transition="in" filter="fade">
                                      <p:cBhvr>
                                        <p:cTn id="33" dur="500"/>
                                        <p:tgtEl>
                                          <p:spTgt spid="1188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8820"/>
                                        </p:tgtEl>
                                        <p:attrNameLst>
                                          <p:attrName>style.visibility</p:attrName>
                                        </p:attrNameLst>
                                      </p:cBhvr>
                                      <p:to>
                                        <p:strVal val="visible"/>
                                      </p:to>
                                    </p:set>
                                    <p:animEffect transition="in" filter="fade">
                                      <p:cBhvr>
                                        <p:cTn id="36" dur="500"/>
                                        <p:tgtEl>
                                          <p:spTgt spid="118820"/>
                                        </p:tgtEl>
                                      </p:cBhvr>
                                    </p:animEffect>
                                  </p:childTnLst>
                                </p:cTn>
                              </p:par>
                            </p:childTnLst>
                          </p:cTn>
                        </p:par>
                        <p:par>
                          <p:cTn id="37" fill="hold" nodeType="afterGroup">
                            <p:stCondLst>
                              <p:cond delay="2500"/>
                            </p:stCondLst>
                            <p:childTnLst>
                              <p:par>
                                <p:cTn id="38" presetID="64" presetClass="path" presetSubtype="0" fill="hold" grpId="1" nodeType="afterEffect">
                                  <p:stCondLst>
                                    <p:cond delay="1000"/>
                                  </p:stCondLst>
                                  <p:childTnLst>
                                    <p:animMotion origin="layout" path="M 2.22222E-6 7.40741E-7 L 2.22222E-6 -0.14699 " pathEditMode="relative" rAng="0" ptsTypes="AA">
                                      <p:cBhvr>
                                        <p:cTn id="39" dur="1000" fill="hold"/>
                                        <p:tgtEl>
                                          <p:spTgt spid="118814"/>
                                        </p:tgtEl>
                                        <p:attrNameLst>
                                          <p:attrName>ppt_x</p:attrName>
                                          <p:attrName>ppt_y</p:attrName>
                                        </p:attrNameLst>
                                      </p:cBhvr>
                                      <p:rCtr x="0" y="-7361"/>
                                    </p:animMotion>
                                  </p:childTnLst>
                                </p:cTn>
                              </p:par>
                              <p:par>
                                <p:cTn id="40" presetID="64" presetClass="path" presetSubtype="0" fill="hold" grpId="1" nodeType="withEffect">
                                  <p:stCondLst>
                                    <p:cond delay="1000"/>
                                  </p:stCondLst>
                                  <p:childTnLst>
                                    <p:animMotion origin="layout" path="M 2.22222E-6 7.40741E-7 L 2.22222E-6 -0.14699 " pathEditMode="relative" rAng="0" ptsTypes="AA">
                                      <p:cBhvr>
                                        <p:cTn id="41" dur="1000" fill="hold"/>
                                        <p:tgtEl>
                                          <p:spTgt spid="118815"/>
                                        </p:tgtEl>
                                        <p:attrNameLst>
                                          <p:attrName>ppt_x</p:attrName>
                                          <p:attrName>ppt_y</p:attrName>
                                        </p:attrNameLst>
                                      </p:cBhvr>
                                      <p:rCtr x="0" y="-7361"/>
                                    </p:animMotion>
                                  </p:childTnLst>
                                </p:cTn>
                              </p:par>
                              <p:par>
                                <p:cTn id="42" presetID="64" presetClass="path" presetSubtype="0" fill="hold" grpId="1" nodeType="withEffect">
                                  <p:stCondLst>
                                    <p:cond delay="1000"/>
                                  </p:stCondLst>
                                  <p:childTnLst>
                                    <p:animMotion origin="layout" path="M 5.55556E-7 -1.11111E-6 L 0.12587 -1.11111E-6 " pathEditMode="relative" rAng="0" ptsTypes="AA">
                                      <p:cBhvr>
                                        <p:cTn id="43" dur="1000" fill="hold"/>
                                        <p:tgtEl>
                                          <p:spTgt spid="118816"/>
                                        </p:tgtEl>
                                        <p:attrNameLst>
                                          <p:attrName>ppt_x</p:attrName>
                                          <p:attrName>ppt_y</p:attrName>
                                        </p:attrNameLst>
                                      </p:cBhvr>
                                      <p:rCtr x="6285" y="0"/>
                                    </p:animMotion>
                                  </p:childTnLst>
                                </p:cTn>
                              </p:par>
                              <p:par>
                                <p:cTn id="44" presetID="64" presetClass="path" presetSubtype="0" fill="hold" grpId="1" nodeType="withEffect">
                                  <p:stCondLst>
                                    <p:cond delay="1000"/>
                                  </p:stCondLst>
                                  <p:childTnLst>
                                    <p:animMotion origin="layout" path="M 5.55556E-7 -1.11111E-6 L 0.12587 -1.11111E-6 " pathEditMode="relative" rAng="0" ptsTypes="AA">
                                      <p:cBhvr>
                                        <p:cTn id="45" dur="1000" fill="hold"/>
                                        <p:tgtEl>
                                          <p:spTgt spid="118817"/>
                                        </p:tgtEl>
                                        <p:attrNameLst>
                                          <p:attrName>ppt_x</p:attrName>
                                          <p:attrName>ppt_y</p:attrName>
                                        </p:attrNameLst>
                                      </p:cBhvr>
                                      <p:rCtr x="6285" y="0"/>
                                    </p:animMotion>
                                  </p:childTnLst>
                                </p:cTn>
                              </p:par>
                              <p:par>
                                <p:cTn id="46" presetID="64" presetClass="path" presetSubtype="0" fill="hold" grpId="1" nodeType="withEffect">
                                  <p:stCondLst>
                                    <p:cond delay="1000"/>
                                  </p:stCondLst>
                                  <p:childTnLst>
                                    <p:animMotion origin="layout" path="M -0.12188 -4.44444E-6 L 0.00399 -4.44444E-6 " pathEditMode="relative" rAng="0" ptsTypes="AA">
                                      <p:cBhvr>
                                        <p:cTn id="47" dur="1000" spd="-100000" fill="hold"/>
                                        <p:tgtEl>
                                          <p:spTgt spid="118818"/>
                                        </p:tgtEl>
                                        <p:attrNameLst>
                                          <p:attrName>ppt_x</p:attrName>
                                          <p:attrName>ppt_y</p:attrName>
                                        </p:attrNameLst>
                                      </p:cBhvr>
                                      <p:rCtr x="6285" y="0"/>
                                    </p:animMotion>
                                  </p:childTnLst>
                                </p:cTn>
                              </p:par>
                              <p:par>
                                <p:cTn id="48" presetID="64" presetClass="path" presetSubtype="0" fill="hold" grpId="1" nodeType="withEffect">
                                  <p:stCondLst>
                                    <p:cond delay="1000"/>
                                  </p:stCondLst>
                                  <p:childTnLst>
                                    <p:animMotion origin="layout" path="M -0.12188 -4.44444E-6 L 0.00399 -4.44444E-6 " pathEditMode="relative" rAng="0" ptsTypes="AA">
                                      <p:cBhvr>
                                        <p:cTn id="49" dur="1000" spd="-100000" fill="hold"/>
                                        <p:tgtEl>
                                          <p:spTgt spid="118819"/>
                                        </p:tgtEl>
                                        <p:attrNameLst>
                                          <p:attrName>ppt_x</p:attrName>
                                          <p:attrName>ppt_y</p:attrName>
                                        </p:attrNameLst>
                                      </p:cBhvr>
                                      <p:rCtr x="6285" y="0"/>
                                    </p:animMotion>
                                  </p:childTnLst>
                                </p:cTn>
                              </p:par>
                              <p:par>
                                <p:cTn id="50" presetID="64" presetClass="path" presetSubtype="0" fill="hold" grpId="1" nodeType="withEffect">
                                  <p:stCondLst>
                                    <p:cond delay="1000"/>
                                  </p:stCondLst>
                                  <p:childTnLst>
                                    <p:animMotion origin="layout" path="M 8.33333E-7 0.14467 L 8.33333E-7 -0.00232 " pathEditMode="relative" rAng="0" ptsTypes="AA">
                                      <p:cBhvr>
                                        <p:cTn id="51" dur="1000" spd="-100000" fill="hold"/>
                                        <p:tgtEl>
                                          <p:spTgt spid="118820"/>
                                        </p:tgtEl>
                                        <p:attrNameLst>
                                          <p:attrName>ppt_x</p:attrName>
                                          <p:attrName>ppt_y</p:attrName>
                                        </p:attrNameLst>
                                      </p:cBhvr>
                                      <p:rCtr x="0" y="-7361"/>
                                    </p:animMotion>
                                  </p:childTnLst>
                                </p:cTn>
                              </p:par>
                            </p:childTnLst>
                          </p:cTn>
                        </p:par>
                        <p:par>
                          <p:cTn id="52" fill="hold" nodeType="afterGroup">
                            <p:stCondLst>
                              <p:cond delay="4500"/>
                            </p:stCondLst>
                            <p:childTnLst>
                              <p:par>
                                <p:cTn id="53" presetID="1" presetClass="exit" presetSubtype="0" fill="hold" grpId="2" nodeType="afterEffect">
                                  <p:stCondLst>
                                    <p:cond delay="1000"/>
                                  </p:stCondLst>
                                  <p:childTnLst>
                                    <p:set>
                                      <p:cBhvr>
                                        <p:cTn id="54" dur="1" fill="hold">
                                          <p:stCondLst>
                                            <p:cond delay="0"/>
                                          </p:stCondLst>
                                        </p:cTn>
                                        <p:tgtEl>
                                          <p:spTgt spid="118814"/>
                                        </p:tgtEl>
                                        <p:attrNameLst>
                                          <p:attrName>style.visibility</p:attrName>
                                        </p:attrNameLst>
                                      </p:cBhvr>
                                      <p:to>
                                        <p:strVal val="hidden"/>
                                      </p:to>
                                    </p:set>
                                  </p:childTnLst>
                                </p:cTn>
                              </p:par>
                              <p:par>
                                <p:cTn id="55" presetID="1" presetClass="exit" presetSubtype="0" fill="hold" grpId="2" nodeType="withEffect">
                                  <p:stCondLst>
                                    <p:cond delay="1000"/>
                                  </p:stCondLst>
                                  <p:childTnLst>
                                    <p:set>
                                      <p:cBhvr>
                                        <p:cTn id="56" dur="1" fill="hold">
                                          <p:stCondLst>
                                            <p:cond delay="0"/>
                                          </p:stCondLst>
                                        </p:cTn>
                                        <p:tgtEl>
                                          <p:spTgt spid="118815"/>
                                        </p:tgtEl>
                                        <p:attrNameLst>
                                          <p:attrName>style.visibility</p:attrName>
                                        </p:attrNameLst>
                                      </p:cBhvr>
                                      <p:to>
                                        <p:strVal val="hidden"/>
                                      </p:to>
                                    </p:set>
                                  </p:childTnLst>
                                </p:cTn>
                              </p:par>
                              <p:par>
                                <p:cTn id="57" presetID="1" presetClass="exit" presetSubtype="0" fill="hold" grpId="2" nodeType="withEffect">
                                  <p:stCondLst>
                                    <p:cond delay="1000"/>
                                  </p:stCondLst>
                                  <p:childTnLst>
                                    <p:set>
                                      <p:cBhvr>
                                        <p:cTn id="58" dur="1" fill="hold">
                                          <p:stCondLst>
                                            <p:cond delay="0"/>
                                          </p:stCondLst>
                                        </p:cTn>
                                        <p:tgtEl>
                                          <p:spTgt spid="118817"/>
                                        </p:tgtEl>
                                        <p:attrNameLst>
                                          <p:attrName>style.visibility</p:attrName>
                                        </p:attrNameLst>
                                      </p:cBhvr>
                                      <p:to>
                                        <p:strVal val="hidden"/>
                                      </p:to>
                                    </p:set>
                                  </p:childTnLst>
                                </p:cTn>
                              </p:par>
                              <p:par>
                                <p:cTn id="59" presetID="1" presetClass="exit" presetSubtype="0" fill="hold" grpId="2" nodeType="withEffect">
                                  <p:stCondLst>
                                    <p:cond delay="1000"/>
                                  </p:stCondLst>
                                  <p:childTnLst>
                                    <p:set>
                                      <p:cBhvr>
                                        <p:cTn id="60" dur="1" fill="hold">
                                          <p:stCondLst>
                                            <p:cond delay="0"/>
                                          </p:stCondLst>
                                        </p:cTn>
                                        <p:tgtEl>
                                          <p:spTgt spid="118816"/>
                                        </p:tgtEl>
                                        <p:attrNameLst>
                                          <p:attrName>style.visibility</p:attrName>
                                        </p:attrNameLst>
                                      </p:cBhvr>
                                      <p:to>
                                        <p:strVal val="hidden"/>
                                      </p:to>
                                    </p:set>
                                  </p:childTnLst>
                                </p:cTn>
                              </p:par>
                              <p:par>
                                <p:cTn id="61" presetID="1" presetClass="exit" presetSubtype="0" fill="hold" grpId="2" nodeType="withEffect">
                                  <p:stCondLst>
                                    <p:cond delay="1000"/>
                                  </p:stCondLst>
                                  <p:childTnLst>
                                    <p:set>
                                      <p:cBhvr>
                                        <p:cTn id="62" dur="1" fill="hold">
                                          <p:stCondLst>
                                            <p:cond delay="0"/>
                                          </p:stCondLst>
                                        </p:cTn>
                                        <p:tgtEl>
                                          <p:spTgt spid="118818"/>
                                        </p:tgtEl>
                                        <p:attrNameLst>
                                          <p:attrName>style.visibility</p:attrName>
                                        </p:attrNameLst>
                                      </p:cBhvr>
                                      <p:to>
                                        <p:strVal val="hidden"/>
                                      </p:to>
                                    </p:set>
                                  </p:childTnLst>
                                </p:cTn>
                              </p:par>
                              <p:par>
                                <p:cTn id="63" presetID="1" presetClass="exit" presetSubtype="0" fill="hold" grpId="2" nodeType="withEffect">
                                  <p:stCondLst>
                                    <p:cond delay="1000"/>
                                  </p:stCondLst>
                                  <p:childTnLst>
                                    <p:set>
                                      <p:cBhvr>
                                        <p:cTn id="64" dur="1" fill="hold">
                                          <p:stCondLst>
                                            <p:cond delay="0"/>
                                          </p:stCondLst>
                                        </p:cTn>
                                        <p:tgtEl>
                                          <p:spTgt spid="118819"/>
                                        </p:tgtEl>
                                        <p:attrNameLst>
                                          <p:attrName>style.visibility</p:attrName>
                                        </p:attrNameLst>
                                      </p:cBhvr>
                                      <p:to>
                                        <p:strVal val="hidden"/>
                                      </p:to>
                                    </p:set>
                                  </p:childTnLst>
                                </p:cTn>
                              </p:par>
                              <p:par>
                                <p:cTn id="65" presetID="1" presetClass="exit" presetSubtype="0" fill="hold" grpId="2" nodeType="withEffect">
                                  <p:stCondLst>
                                    <p:cond delay="1000"/>
                                  </p:stCondLst>
                                  <p:childTnLst>
                                    <p:set>
                                      <p:cBhvr>
                                        <p:cTn id="66" dur="1" fill="hold">
                                          <p:stCondLst>
                                            <p:cond delay="0"/>
                                          </p:stCondLst>
                                        </p:cTn>
                                        <p:tgtEl>
                                          <p:spTgt spid="118820"/>
                                        </p:tgtEl>
                                        <p:attrNameLst>
                                          <p:attrName>style.visibility</p:attrName>
                                        </p:attrNameLst>
                                      </p:cBhvr>
                                      <p:to>
                                        <p:strVal val="hidden"/>
                                      </p:to>
                                    </p:set>
                                  </p:childTnLst>
                                </p:cTn>
                              </p:par>
                            </p:childTnLst>
                          </p:cTn>
                        </p:par>
                        <p:par>
                          <p:cTn id="67" fill="hold" nodeType="afterGroup">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118821"/>
                                        </p:tgtEl>
                                        <p:attrNameLst>
                                          <p:attrName>style.visibility</p:attrName>
                                        </p:attrNameLst>
                                      </p:cBhvr>
                                      <p:to>
                                        <p:strVal val="visible"/>
                                      </p:to>
                                    </p:set>
                                    <p:animEffect transition="in" filter="fade">
                                      <p:cBhvr>
                                        <p:cTn id="70" dur="500"/>
                                        <p:tgtEl>
                                          <p:spTgt spid="118821"/>
                                        </p:tgtEl>
                                      </p:cBhvr>
                                    </p:animEffect>
                                  </p:childTnLst>
                                </p:cTn>
                              </p:par>
                            </p:childTnLst>
                          </p:cTn>
                        </p:par>
                        <p:par>
                          <p:cTn id="71" fill="hold" nodeType="afterGroup">
                            <p:stCondLst>
                              <p:cond delay="6000"/>
                            </p:stCondLst>
                            <p:childTnLst>
                              <p:par>
                                <p:cTn id="72" presetID="64" presetClass="path" presetSubtype="0" fill="hold" grpId="1" nodeType="afterEffect">
                                  <p:stCondLst>
                                    <p:cond delay="1000"/>
                                  </p:stCondLst>
                                  <p:childTnLst>
                                    <p:animMotion origin="layout" path="M 2.22222E-6 7.40741E-7 L 2.22222E-6 -0.14699 " pathEditMode="relative" rAng="0" ptsTypes="AA">
                                      <p:cBhvr>
                                        <p:cTn id="73" dur="1000" fill="hold"/>
                                        <p:tgtEl>
                                          <p:spTgt spid="118821"/>
                                        </p:tgtEl>
                                        <p:attrNameLst>
                                          <p:attrName>ppt_x</p:attrName>
                                          <p:attrName>ppt_y</p:attrName>
                                        </p:attrNameLst>
                                      </p:cBhvr>
                                      <p:rCtr x="0" y="-7361"/>
                                    </p:animMotion>
                                  </p:childTnLst>
                                </p:cTn>
                              </p:par>
                            </p:childTnLst>
                          </p:cTn>
                        </p:par>
                        <p:par>
                          <p:cTn id="74" fill="hold" nodeType="afterGroup">
                            <p:stCondLst>
                              <p:cond delay="8000"/>
                            </p:stCondLst>
                            <p:childTnLst>
                              <p:par>
                                <p:cTn id="75" presetID="1" presetClass="exit" presetSubtype="0" fill="hold" grpId="2" nodeType="afterEffect">
                                  <p:stCondLst>
                                    <p:cond delay="1000"/>
                                  </p:stCondLst>
                                  <p:childTnLst>
                                    <p:set>
                                      <p:cBhvr>
                                        <p:cTn id="76" dur="1" fill="hold">
                                          <p:stCondLst>
                                            <p:cond delay="0"/>
                                          </p:stCondLst>
                                        </p:cTn>
                                        <p:tgtEl>
                                          <p:spTgt spid="118821"/>
                                        </p:tgtEl>
                                        <p:attrNameLst>
                                          <p:attrName>style.visibility</p:attrName>
                                        </p:attrNameLst>
                                      </p:cBhvr>
                                      <p:to>
                                        <p:strVal val="hidden"/>
                                      </p:to>
                                    </p:set>
                                  </p:childTnLst>
                                </p:cTn>
                              </p:par>
                            </p:childTnLst>
                          </p:cTn>
                        </p:par>
                        <p:par>
                          <p:cTn id="77" fill="hold" nodeType="afterGroup">
                            <p:stCondLst>
                              <p:cond delay="9000"/>
                            </p:stCondLst>
                            <p:childTnLst>
                              <p:par>
                                <p:cTn id="78" presetID="10" presetClass="entr" presetSubtype="0" fill="hold" grpId="0" nodeType="afterEffect">
                                  <p:stCondLst>
                                    <p:cond delay="0"/>
                                  </p:stCondLst>
                                  <p:childTnLst>
                                    <p:set>
                                      <p:cBhvr>
                                        <p:cTn id="79" dur="1" fill="hold">
                                          <p:stCondLst>
                                            <p:cond delay="0"/>
                                          </p:stCondLst>
                                        </p:cTn>
                                        <p:tgtEl>
                                          <p:spTgt spid="118822"/>
                                        </p:tgtEl>
                                        <p:attrNameLst>
                                          <p:attrName>style.visibility</p:attrName>
                                        </p:attrNameLst>
                                      </p:cBhvr>
                                      <p:to>
                                        <p:strVal val="visible"/>
                                      </p:to>
                                    </p:set>
                                    <p:animEffect transition="in" filter="fade">
                                      <p:cBhvr>
                                        <p:cTn id="80" dur="500"/>
                                        <p:tgtEl>
                                          <p:spTgt spid="1188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8823"/>
                                        </p:tgtEl>
                                        <p:attrNameLst>
                                          <p:attrName>style.visibility</p:attrName>
                                        </p:attrNameLst>
                                      </p:cBhvr>
                                      <p:to>
                                        <p:strVal val="visible"/>
                                      </p:to>
                                    </p:set>
                                    <p:animEffect transition="in" filter="fade">
                                      <p:cBhvr>
                                        <p:cTn id="83" dur="500"/>
                                        <p:tgtEl>
                                          <p:spTgt spid="11882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8824"/>
                                        </p:tgtEl>
                                        <p:attrNameLst>
                                          <p:attrName>style.visibility</p:attrName>
                                        </p:attrNameLst>
                                      </p:cBhvr>
                                      <p:to>
                                        <p:strVal val="visible"/>
                                      </p:to>
                                    </p:set>
                                    <p:animEffect transition="in" filter="fade">
                                      <p:cBhvr>
                                        <p:cTn id="86" dur="500"/>
                                        <p:tgtEl>
                                          <p:spTgt spid="1188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8825"/>
                                        </p:tgtEl>
                                        <p:attrNameLst>
                                          <p:attrName>style.visibility</p:attrName>
                                        </p:attrNameLst>
                                      </p:cBhvr>
                                      <p:to>
                                        <p:strVal val="visible"/>
                                      </p:to>
                                    </p:set>
                                    <p:animEffect transition="in" filter="fade">
                                      <p:cBhvr>
                                        <p:cTn id="89" dur="500"/>
                                        <p:tgtEl>
                                          <p:spTgt spid="1188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826"/>
                                        </p:tgtEl>
                                        <p:attrNameLst>
                                          <p:attrName>style.visibility</p:attrName>
                                        </p:attrNameLst>
                                      </p:cBhvr>
                                      <p:to>
                                        <p:strVal val="visible"/>
                                      </p:to>
                                    </p:set>
                                    <p:animEffect transition="in" filter="fade">
                                      <p:cBhvr>
                                        <p:cTn id="92" dur="500"/>
                                        <p:tgtEl>
                                          <p:spTgt spid="1188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18827"/>
                                        </p:tgtEl>
                                        <p:attrNameLst>
                                          <p:attrName>style.visibility</p:attrName>
                                        </p:attrNameLst>
                                      </p:cBhvr>
                                      <p:to>
                                        <p:strVal val="visible"/>
                                      </p:to>
                                    </p:set>
                                    <p:animEffect transition="in" filter="fade">
                                      <p:cBhvr>
                                        <p:cTn id="95" dur="500"/>
                                        <p:tgtEl>
                                          <p:spTgt spid="11882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8828"/>
                                        </p:tgtEl>
                                        <p:attrNameLst>
                                          <p:attrName>style.visibility</p:attrName>
                                        </p:attrNameLst>
                                      </p:cBhvr>
                                      <p:to>
                                        <p:strVal val="visible"/>
                                      </p:to>
                                    </p:set>
                                    <p:animEffect transition="in" filter="fade">
                                      <p:cBhvr>
                                        <p:cTn id="98" dur="500"/>
                                        <p:tgtEl>
                                          <p:spTgt spid="118828"/>
                                        </p:tgtEl>
                                      </p:cBhvr>
                                    </p:animEffect>
                                  </p:childTnLst>
                                </p:cTn>
                              </p:par>
                            </p:childTnLst>
                          </p:cTn>
                        </p:par>
                        <p:par>
                          <p:cTn id="99" fill="hold" nodeType="afterGroup">
                            <p:stCondLst>
                              <p:cond delay="9500"/>
                            </p:stCondLst>
                            <p:childTnLst>
                              <p:par>
                                <p:cTn id="100" presetID="64" presetClass="path" presetSubtype="0" fill="hold" grpId="1" nodeType="afterEffect">
                                  <p:stCondLst>
                                    <p:cond delay="1000"/>
                                  </p:stCondLst>
                                  <p:childTnLst>
                                    <p:animMotion origin="layout" path="M 2.22222E-6 7.40741E-7 L 2.22222E-6 -0.14699 " pathEditMode="relative" rAng="0" ptsTypes="AA">
                                      <p:cBhvr>
                                        <p:cTn id="101" dur="1000" fill="hold"/>
                                        <p:tgtEl>
                                          <p:spTgt spid="118822"/>
                                        </p:tgtEl>
                                        <p:attrNameLst>
                                          <p:attrName>ppt_x</p:attrName>
                                          <p:attrName>ppt_y</p:attrName>
                                        </p:attrNameLst>
                                      </p:cBhvr>
                                      <p:rCtr x="0" y="-7361"/>
                                    </p:animMotion>
                                  </p:childTnLst>
                                </p:cTn>
                              </p:par>
                              <p:par>
                                <p:cTn id="102" presetID="64" presetClass="path" presetSubtype="0" fill="hold" grpId="1" nodeType="withEffect">
                                  <p:stCondLst>
                                    <p:cond delay="1000"/>
                                  </p:stCondLst>
                                  <p:childTnLst>
                                    <p:animMotion origin="layout" path="M 2.22222E-6 7.40741E-7 L 2.22222E-6 -0.14699 " pathEditMode="relative" rAng="0" ptsTypes="AA">
                                      <p:cBhvr>
                                        <p:cTn id="103" dur="1000" fill="hold"/>
                                        <p:tgtEl>
                                          <p:spTgt spid="118823"/>
                                        </p:tgtEl>
                                        <p:attrNameLst>
                                          <p:attrName>ppt_x</p:attrName>
                                          <p:attrName>ppt_y</p:attrName>
                                        </p:attrNameLst>
                                      </p:cBhvr>
                                      <p:rCtr x="0" y="-7361"/>
                                    </p:animMotion>
                                  </p:childTnLst>
                                </p:cTn>
                              </p:par>
                              <p:par>
                                <p:cTn id="104" presetID="64" presetClass="path" presetSubtype="0" fill="hold" grpId="1" nodeType="withEffect">
                                  <p:stCondLst>
                                    <p:cond delay="1000"/>
                                  </p:stCondLst>
                                  <p:childTnLst>
                                    <p:animMotion origin="layout" path="M 5.55556E-7 -1.11111E-6 L 0.12587 -1.11111E-6 " pathEditMode="relative" rAng="0" ptsTypes="AA">
                                      <p:cBhvr>
                                        <p:cTn id="105" dur="1000" fill="hold"/>
                                        <p:tgtEl>
                                          <p:spTgt spid="118824"/>
                                        </p:tgtEl>
                                        <p:attrNameLst>
                                          <p:attrName>ppt_x</p:attrName>
                                          <p:attrName>ppt_y</p:attrName>
                                        </p:attrNameLst>
                                      </p:cBhvr>
                                      <p:rCtr x="6285" y="0"/>
                                    </p:animMotion>
                                  </p:childTnLst>
                                </p:cTn>
                              </p:par>
                              <p:par>
                                <p:cTn id="106" presetID="64" presetClass="path" presetSubtype="0" fill="hold" grpId="1" nodeType="withEffect">
                                  <p:stCondLst>
                                    <p:cond delay="1000"/>
                                  </p:stCondLst>
                                  <p:childTnLst>
                                    <p:animMotion origin="layout" path="M 5.55556E-7 -1.11111E-6 L 0.12587 -1.11111E-6 " pathEditMode="relative" rAng="0" ptsTypes="AA">
                                      <p:cBhvr>
                                        <p:cTn id="107" dur="1000" fill="hold"/>
                                        <p:tgtEl>
                                          <p:spTgt spid="118825"/>
                                        </p:tgtEl>
                                        <p:attrNameLst>
                                          <p:attrName>ppt_x</p:attrName>
                                          <p:attrName>ppt_y</p:attrName>
                                        </p:attrNameLst>
                                      </p:cBhvr>
                                      <p:rCtr x="6285" y="0"/>
                                    </p:animMotion>
                                  </p:childTnLst>
                                </p:cTn>
                              </p:par>
                              <p:par>
                                <p:cTn id="108" presetID="64" presetClass="path" presetSubtype="0" fill="hold" grpId="1" nodeType="withEffect">
                                  <p:stCondLst>
                                    <p:cond delay="1000"/>
                                  </p:stCondLst>
                                  <p:childTnLst>
                                    <p:animMotion origin="layout" path="M -0.12188 -4.44444E-6 L 0.00399 -4.44444E-6 " pathEditMode="relative" rAng="0" ptsTypes="AA">
                                      <p:cBhvr>
                                        <p:cTn id="109" dur="1000" spd="-100000" fill="hold"/>
                                        <p:tgtEl>
                                          <p:spTgt spid="118826"/>
                                        </p:tgtEl>
                                        <p:attrNameLst>
                                          <p:attrName>ppt_x</p:attrName>
                                          <p:attrName>ppt_y</p:attrName>
                                        </p:attrNameLst>
                                      </p:cBhvr>
                                      <p:rCtr x="6285" y="0"/>
                                    </p:animMotion>
                                  </p:childTnLst>
                                </p:cTn>
                              </p:par>
                              <p:par>
                                <p:cTn id="110" presetID="64" presetClass="path" presetSubtype="0" fill="hold" grpId="1" nodeType="withEffect">
                                  <p:stCondLst>
                                    <p:cond delay="1000"/>
                                  </p:stCondLst>
                                  <p:childTnLst>
                                    <p:animMotion origin="layout" path="M -0.12188 -4.44444E-6 L 0.00399 -4.44444E-6 " pathEditMode="relative" rAng="0" ptsTypes="AA">
                                      <p:cBhvr>
                                        <p:cTn id="111" dur="1000" spd="-100000" fill="hold"/>
                                        <p:tgtEl>
                                          <p:spTgt spid="118827"/>
                                        </p:tgtEl>
                                        <p:attrNameLst>
                                          <p:attrName>ppt_x</p:attrName>
                                          <p:attrName>ppt_y</p:attrName>
                                        </p:attrNameLst>
                                      </p:cBhvr>
                                      <p:rCtr x="6285" y="0"/>
                                    </p:animMotion>
                                  </p:childTnLst>
                                </p:cTn>
                              </p:par>
                              <p:par>
                                <p:cTn id="112" presetID="64" presetClass="path" presetSubtype="0" fill="hold" grpId="1" nodeType="withEffect">
                                  <p:stCondLst>
                                    <p:cond delay="1000"/>
                                  </p:stCondLst>
                                  <p:childTnLst>
                                    <p:animMotion origin="layout" path="M 8.33333E-7 0.14467 L 8.33333E-7 -0.00232 " pathEditMode="relative" rAng="0" ptsTypes="AA">
                                      <p:cBhvr>
                                        <p:cTn id="113" dur="1000" spd="-100000" fill="hold"/>
                                        <p:tgtEl>
                                          <p:spTgt spid="118828"/>
                                        </p:tgtEl>
                                        <p:attrNameLst>
                                          <p:attrName>ppt_x</p:attrName>
                                          <p:attrName>ppt_y</p:attrName>
                                        </p:attrNameLst>
                                      </p:cBhvr>
                                      <p:rCtr x="0" y="-7361"/>
                                    </p:animMotion>
                                  </p:childTnLst>
                                </p:cTn>
                              </p:par>
                            </p:childTnLst>
                          </p:cTn>
                        </p:par>
                        <p:par>
                          <p:cTn id="114" fill="hold" nodeType="afterGroup">
                            <p:stCondLst>
                              <p:cond delay="11500"/>
                            </p:stCondLst>
                            <p:childTnLst>
                              <p:par>
                                <p:cTn id="115" presetID="1" presetClass="exit" presetSubtype="0" fill="hold" grpId="2" nodeType="afterEffect">
                                  <p:stCondLst>
                                    <p:cond delay="1000"/>
                                  </p:stCondLst>
                                  <p:childTnLst>
                                    <p:set>
                                      <p:cBhvr>
                                        <p:cTn id="116" dur="1" fill="hold">
                                          <p:stCondLst>
                                            <p:cond delay="0"/>
                                          </p:stCondLst>
                                        </p:cTn>
                                        <p:tgtEl>
                                          <p:spTgt spid="118822"/>
                                        </p:tgtEl>
                                        <p:attrNameLst>
                                          <p:attrName>style.visibility</p:attrName>
                                        </p:attrNameLst>
                                      </p:cBhvr>
                                      <p:to>
                                        <p:strVal val="hidden"/>
                                      </p:to>
                                    </p:set>
                                  </p:childTnLst>
                                </p:cTn>
                              </p:par>
                              <p:par>
                                <p:cTn id="117" presetID="1" presetClass="exit" presetSubtype="0" fill="hold" grpId="2" nodeType="withEffect">
                                  <p:stCondLst>
                                    <p:cond delay="1000"/>
                                  </p:stCondLst>
                                  <p:childTnLst>
                                    <p:set>
                                      <p:cBhvr>
                                        <p:cTn id="118" dur="1" fill="hold">
                                          <p:stCondLst>
                                            <p:cond delay="0"/>
                                          </p:stCondLst>
                                        </p:cTn>
                                        <p:tgtEl>
                                          <p:spTgt spid="118823"/>
                                        </p:tgtEl>
                                        <p:attrNameLst>
                                          <p:attrName>style.visibility</p:attrName>
                                        </p:attrNameLst>
                                      </p:cBhvr>
                                      <p:to>
                                        <p:strVal val="hidden"/>
                                      </p:to>
                                    </p:set>
                                  </p:childTnLst>
                                </p:cTn>
                              </p:par>
                              <p:par>
                                <p:cTn id="119" presetID="1" presetClass="exit" presetSubtype="0" fill="hold" grpId="2" nodeType="withEffect">
                                  <p:stCondLst>
                                    <p:cond delay="1000"/>
                                  </p:stCondLst>
                                  <p:childTnLst>
                                    <p:set>
                                      <p:cBhvr>
                                        <p:cTn id="120" dur="1" fill="hold">
                                          <p:stCondLst>
                                            <p:cond delay="0"/>
                                          </p:stCondLst>
                                        </p:cTn>
                                        <p:tgtEl>
                                          <p:spTgt spid="118825"/>
                                        </p:tgtEl>
                                        <p:attrNameLst>
                                          <p:attrName>style.visibility</p:attrName>
                                        </p:attrNameLst>
                                      </p:cBhvr>
                                      <p:to>
                                        <p:strVal val="hidden"/>
                                      </p:to>
                                    </p:set>
                                  </p:childTnLst>
                                </p:cTn>
                              </p:par>
                              <p:par>
                                <p:cTn id="121" presetID="1" presetClass="exit" presetSubtype="0" fill="hold" grpId="2" nodeType="withEffect">
                                  <p:stCondLst>
                                    <p:cond delay="1000"/>
                                  </p:stCondLst>
                                  <p:childTnLst>
                                    <p:set>
                                      <p:cBhvr>
                                        <p:cTn id="122" dur="1" fill="hold">
                                          <p:stCondLst>
                                            <p:cond delay="0"/>
                                          </p:stCondLst>
                                        </p:cTn>
                                        <p:tgtEl>
                                          <p:spTgt spid="118824"/>
                                        </p:tgtEl>
                                        <p:attrNameLst>
                                          <p:attrName>style.visibility</p:attrName>
                                        </p:attrNameLst>
                                      </p:cBhvr>
                                      <p:to>
                                        <p:strVal val="hidden"/>
                                      </p:to>
                                    </p:set>
                                  </p:childTnLst>
                                </p:cTn>
                              </p:par>
                              <p:par>
                                <p:cTn id="123" presetID="1" presetClass="exit" presetSubtype="0" fill="hold" grpId="2" nodeType="withEffect">
                                  <p:stCondLst>
                                    <p:cond delay="1000"/>
                                  </p:stCondLst>
                                  <p:childTnLst>
                                    <p:set>
                                      <p:cBhvr>
                                        <p:cTn id="124" dur="1" fill="hold">
                                          <p:stCondLst>
                                            <p:cond delay="0"/>
                                          </p:stCondLst>
                                        </p:cTn>
                                        <p:tgtEl>
                                          <p:spTgt spid="118826"/>
                                        </p:tgtEl>
                                        <p:attrNameLst>
                                          <p:attrName>style.visibility</p:attrName>
                                        </p:attrNameLst>
                                      </p:cBhvr>
                                      <p:to>
                                        <p:strVal val="hidden"/>
                                      </p:to>
                                    </p:set>
                                  </p:childTnLst>
                                </p:cTn>
                              </p:par>
                              <p:par>
                                <p:cTn id="125" presetID="1" presetClass="exit" presetSubtype="0" fill="hold" grpId="2" nodeType="withEffect">
                                  <p:stCondLst>
                                    <p:cond delay="1000"/>
                                  </p:stCondLst>
                                  <p:childTnLst>
                                    <p:set>
                                      <p:cBhvr>
                                        <p:cTn id="126" dur="1" fill="hold">
                                          <p:stCondLst>
                                            <p:cond delay="0"/>
                                          </p:stCondLst>
                                        </p:cTn>
                                        <p:tgtEl>
                                          <p:spTgt spid="118827"/>
                                        </p:tgtEl>
                                        <p:attrNameLst>
                                          <p:attrName>style.visibility</p:attrName>
                                        </p:attrNameLst>
                                      </p:cBhvr>
                                      <p:to>
                                        <p:strVal val="hidden"/>
                                      </p:to>
                                    </p:set>
                                  </p:childTnLst>
                                </p:cTn>
                              </p:par>
                              <p:par>
                                <p:cTn id="127" presetID="1" presetClass="exit" presetSubtype="0" fill="hold" grpId="2" nodeType="withEffect">
                                  <p:stCondLst>
                                    <p:cond delay="1000"/>
                                  </p:stCondLst>
                                  <p:childTnLst>
                                    <p:set>
                                      <p:cBhvr>
                                        <p:cTn id="128" dur="1" fill="hold">
                                          <p:stCondLst>
                                            <p:cond delay="0"/>
                                          </p:stCondLst>
                                        </p:cTn>
                                        <p:tgtEl>
                                          <p:spTgt spid="118828"/>
                                        </p:tgtEl>
                                        <p:attrNameLst>
                                          <p:attrName>style.visibility</p:attrName>
                                        </p:attrNameLst>
                                      </p:cBhvr>
                                      <p:to>
                                        <p:strVal val="hidden"/>
                                      </p:to>
                                    </p:set>
                                  </p:childTnLst>
                                </p:cTn>
                              </p:par>
                            </p:childTnLst>
                          </p:cTn>
                        </p:par>
                        <p:par>
                          <p:cTn id="129" fill="hold" nodeType="afterGroup">
                            <p:stCondLst>
                              <p:cond delay="12500"/>
                            </p:stCondLst>
                            <p:childTnLst>
                              <p:par>
                                <p:cTn id="130" presetID="10" presetClass="entr" presetSubtype="0" fill="hold" grpId="0" nodeType="afterEffect">
                                  <p:stCondLst>
                                    <p:cond delay="0"/>
                                  </p:stCondLst>
                                  <p:childTnLst>
                                    <p:set>
                                      <p:cBhvr>
                                        <p:cTn id="131" dur="1" fill="hold">
                                          <p:stCondLst>
                                            <p:cond delay="0"/>
                                          </p:stCondLst>
                                        </p:cTn>
                                        <p:tgtEl>
                                          <p:spTgt spid="118829"/>
                                        </p:tgtEl>
                                        <p:attrNameLst>
                                          <p:attrName>style.visibility</p:attrName>
                                        </p:attrNameLst>
                                      </p:cBhvr>
                                      <p:to>
                                        <p:strVal val="visible"/>
                                      </p:to>
                                    </p:set>
                                    <p:animEffect transition="in" filter="fade">
                                      <p:cBhvr>
                                        <p:cTn id="132" dur="500"/>
                                        <p:tgtEl>
                                          <p:spTgt spid="118829"/>
                                        </p:tgtEl>
                                      </p:cBhvr>
                                    </p:animEffect>
                                  </p:childTnLst>
                                </p:cTn>
                              </p:par>
                            </p:childTnLst>
                          </p:cTn>
                        </p:par>
                        <p:par>
                          <p:cTn id="133" fill="hold" nodeType="afterGroup">
                            <p:stCondLst>
                              <p:cond delay="13000"/>
                            </p:stCondLst>
                            <p:childTnLst>
                              <p:par>
                                <p:cTn id="134" presetID="64" presetClass="path" presetSubtype="0" fill="hold" grpId="1" nodeType="afterEffect">
                                  <p:stCondLst>
                                    <p:cond delay="1000"/>
                                  </p:stCondLst>
                                  <p:childTnLst>
                                    <p:animMotion origin="layout" path="M -0.00781 1.48148E-6 L 0.11025 1.48148E-6 " pathEditMode="relative" rAng="0" ptsTypes="AA">
                                      <p:cBhvr>
                                        <p:cTn id="135" dur="1000" fill="hold"/>
                                        <p:tgtEl>
                                          <p:spTgt spid="118829"/>
                                        </p:tgtEl>
                                        <p:attrNameLst>
                                          <p:attrName>ppt_x</p:attrName>
                                          <p:attrName>ppt_y</p:attrName>
                                        </p:attrNameLst>
                                      </p:cBhvr>
                                      <p:rCtr x="5903" y="0"/>
                                    </p:animMotion>
                                  </p:childTnLst>
                                </p:cTn>
                              </p:par>
                            </p:childTnLst>
                          </p:cTn>
                        </p:par>
                        <p:par>
                          <p:cTn id="136" fill="hold" nodeType="afterGroup">
                            <p:stCondLst>
                              <p:cond delay="15000"/>
                            </p:stCondLst>
                            <p:childTnLst>
                              <p:par>
                                <p:cTn id="137" presetID="1" presetClass="exit" presetSubtype="0" fill="hold" grpId="2" nodeType="afterEffect">
                                  <p:stCondLst>
                                    <p:cond delay="1000"/>
                                  </p:stCondLst>
                                  <p:childTnLst>
                                    <p:set>
                                      <p:cBhvr>
                                        <p:cTn id="138" dur="1" fill="hold">
                                          <p:stCondLst>
                                            <p:cond delay="0"/>
                                          </p:stCondLst>
                                        </p:cTn>
                                        <p:tgtEl>
                                          <p:spTgt spid="118829"/>
                                        </p:tgtEl>
                                        <p:attrNameLst>
                                          <p:attrName>style.visibility</p:attrName>
                                        </p:attrNameLst>
                                      </p:cBhvr>
                                      <p:to>
                                        <p:strVal val="hidden"/>
                                      </p:to>
                                    </p:set>
                                  </p:childTnLst>
                                </p:cTn>
                              </p:par>
                            </p:childTnLst>
                          </p:cTn>
                        </p:par>
                        <p:par>
                          <p:cTn id="139" fill="hold" nodeType="afterGroup">
                            <p:stCondLst>
                              <p:cond delay="16000"/>
                            </p:stCondLst>
                            <p:childTnLst>
                              <p:par>
                                <p:cTn id="140" presetID="10" presetClass="entr" presetSubtype="0" fill="hold" grpId="0" nodeType="afterEffect">
                                  <p:stCondLst>
                                    <p:cond delay="0"/>
                                  </p:stCondLst>
                                  <p:childTnLst>
                                    <p:set>
                                      <p:cBhvr>
                                        <p:cTn id="141" dur="1" fill="hold">
                                          <p:stCondLst>
                                            <p:cond delay="0"/>
                                          </p:stCondLst>
                                        </p:cTn>
                                        <p:tgtEl>
                                          <p:spTgt spid="118830"/>
                                        </p:tgtEl>
                                        <p:attrNameLst>
                                          <p:attrName>style.visibility</p:attrName>
                                        </p:attrNameLst>
                                      </p:cBhvr>
                                      <p:to>
                                        <p:strVal val="visible"/>
                                      </p:to>
                                    </p:set>
                                    <p:animEffect transition="in" filter="fade">
                                      <p:cBhvr>
                                        <p:cTn id="142" dur="500"/>
                                        <p:tgtEl>
                                          <p:spTgt spid="11883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8831"/>
                                        </p:tgtEl>
                                        <p:attrNameLst>
                                          <p:attrName>style.visibility</p:attrName>
                                        </p:attrNameLst>
                                      </p:cBhvr>
                                      <p:to>
                                        <p:strVal val="visible"/>
                                      </p:to>
                                    </p:set>
                                    <p:animEffect transition="in" filter="fade">
                                      <p:cBhvr>
                                        <p:cTn id="145" dur="500"/>
                                        <p:tgtEl>
                                          <p:spTgt spid="1188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8832"/>
                                        </p:tgtEl>
                                        <p:attrNameLst>
                                          <p:attrName>style.visibility</p:attrName>
                                        </p:attrNameLst>
                                      </p:cBhvr>
                                      <p:to>
                                        <p:strVal val="visible"/>
                                      </p:to>
                                    </p:set>
                                    <p:animEffect transition="in" filter="fade">
                                      <p:cBhvr>
                                        <p:cTn id="148" dur="500"/>
                                        <p:tgtEl>
                                          <p:spTgt spid="11883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18833"/>
                                        </p:tgtEl>
                                        <p:attrNameLst>
                                          <p:attrName>style.visibility</p:attrName>
                                        </p:attrNameLst>
                                      </p:cBhvr>
                                      <p:to>
                                        <p:strVal val="visible"/>
                                      </p:to>
                                    </p:set>
                                    <p:animEffect transition="in" filter="fade">
                                      <p:cBhvr>
                                        <p:cTn id="151" dur="500"/>
                                        <p:tgtEl>
                                          <p:spTgt spid="11883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18834"/>
                                        </p:tgtEl>
                                        <p:attrNameLst>
                                          <p:attrName>style.visibility</p:attrName>
                                        </p:attrNameLst>
                                      </p:cBhvr>
                                      <p:to>
                                        <p:strVal val="visible"/>
                                      </p:to>
                                    </p:set>
                                    <p:animEffect transition="in" filter="fade">
                                      <p:cBhvr>
                                        <p:cTn id="154" dur="500"/>
                                        <p:tgtEl>
                                          <p:spTgt spid="11883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18835"/>
                                        </p:tgtEl>
                                        <p:attrNameLst>
                                          <p:attrName>style.visibility</p:attrName>
                                        </p:attrNameLst>
                                      </p:cBhvr>
                                      <p:to>
                                        <p:strVal val="visible"/>
                                      </p:to>
                                    </p:set>
                                    <p:animEffect transition="in" filter="fade">
                                      <p:cBhvr>
                                        <p:cTn id="157" dur="500"/>
                                        <p:tgtEl>
                                          <p:spTgt spid="118835"/>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18836"/>
                                        </p:tgtEl>
                                        <p:attrNameLst>
                                          <p:attrName>style.visibility</p:attrName>
                                        </p:attrNameLst>
                                      </p:cBhvr>
                                      <p:to>
                                        <p:strVal val="visible"/>
                                      </p:to>
                                    </p:set>
                                    <p:animEffect transition="in" filter="fade">
                                      <p:cBhvr>
                                        <p:cTn id="160" dur="500"/>
                                        <p:tgtEl>
                                          <p:spTgt spid="118836"/>
                                        </p:tgtEl>
                                      </p:cBhvr>
                                    </p:animEffect>
                                  </p:childTnLst>
                                </p:cTn>
                              </p:par>
                            </p:childTnLst>
                          </p:cTn>
                        </p:par>
                        <p:par>
                          <p:cTn id="161" fill="hold" nodeType="afterGroup">
                            <p:stCondLst>
                              <p:cond delay="16500"/>
                            </p:stCondLst>
                            <p:childTnLst>
                              <p:par>
                                <p:cTn id="162" presetID="64" presetClass="path" presetSubtype="0" fill="hold" grpId="1" nodeType="afterEffect">
                                  <p:stCondLst>
                                    <p:cond delay="1000"/>
                                  </p:stCondLst>
                                  <p:childTnLst>
                                    <p:animMotion origin="layout" path="M 2.22222E-6 7.40741E-7 L 2.22222E-6 -0.14699 " pathEditMode="relative" rAng="0" ptsTypes="AA">
                                      <p:cBhvr>
                                        <p:cTn id="163" dur="1000" fill="hold"/>
                                        <p:tgtEl>
                                          <p:spTgt spid="118830"/>
                                        </p:tgtEl>
                                        <p:attrNameLst>
                                          <p:attrName>ppt_x</p:attrName>
                                          <p:attrName>ppt_y</p:attrName>
                                        </p:attrNameLst>
                                      </p:cBhvr>
                                      <p:rCtr x="0" y="-7361"/>
                                    </p:animMotion>
                                  </p:childTnLst>
                                </p:cTn>
                              </p:par>
                              <p:par>
                                <p:cTn id="164" presetID="64" presetClass="path" presetSubtype="0" fill="hold" grpId="1" nodeType="withEffect">
                                  <p:stCondLst>
                                    <p:cond delay="1000"/>
                                  </p:stCondLst>
                                  <p:childTnLst>
                                    <p:animMotion origin="layout" path="M 2.22222E-6 7.40741E-7 L 2.22222E-6 -0.14699 " pathEditMode="relative" rAng="0" ptsTypes="AA">
                                      <p:cBhvr>
                                        <p:cTn id="165" dur="1000" fill="hold"/>
                                        <p:tgtEl>
                                          <p:spTgt spid="118831"/>
                                        </p:tgtEl>
                                        <p:attrNameLst>
                                          <p:attrName>ppt_x</p:attrName>
                                          <p:attrName>ppt_y</p:attrName>
                                        </p:attrNameLst>
                                      </p:cBhvr>
                                      <p:rCtr x="0" y="-7361"/>
                                    </p:animMotion>
                                  </p:childTnLst>
                                </p:cTn>
                              </p:par>
                              <p:par>
                                <p:cTn id="166" presetID="64" presetClass="path" presetSubtype="0" fill="hold" grpId="1" nodeType="withEffect">
                                  <p:stCondLst>
                                    <p:cond delay="1000"/>
                                  </p:stCondLst>
                                  <p:childTnLst>
                                    <p:animMotion origin="layout" path="M 5.55556E-7 -1.11111E-6 L 0.12587 -1.11111E-6 " pathEditMode="relative" rAng="0" ptsTypes="AA">
                                      <p:cBhvr>
                                        <p:cTn id="167" dur="1000" fill="hold"/>
                                        <p:tgtEl>
                                          <p:spTgt spid="118832"/>
                                        </p:tgtEl>
                                        <p:attrNameLst>
                                          <p:attrName>ppt_x</p:attrName>
                                          <p:attrName>ppt_y</p:attrName>
                                        </p:attrNameLst>
                                      </p:cBhvr>
                                      <p:rCtr x="6285" y="0"/>
                                    </p:animMotion>
                                  </p:childTnLst>
                                </p:cTn>
                              </p:par>
                              <p:par>
                                <p:cTn id="168" presetID="64" presetClass="path" presetSubtype="0" fill="hold" grpId="1" nodeType="withEffect">
                                  <p:stCondLst>
                                    <p:cond delay="1000"/>
                                  </p:stCondLst>
                                  <p:childTnLst>
                                    <p:animMotion origin="layout" path="M 5.55556E-7 -1.11111E-6 L 0.12587 -1.11111E-6 " pathEditMode="relative" rAng="0" ptsTypes="AA">
                                      <p:cBhvr>
                                        <p:cTn id="169" dur="1000" fill="hold"/>
                                        <p:tgtEl>
                                          <p:spTgt spid="118833"/>
                                        </p:tgtEl>
                                        <p:attrNameLst>
                                          <p:attrName>ppt_x</p:attrName>
                                          <p:attrName>ppt_y</p:attrName>
                                        </p:attrNameLst>
                                      </p:cBhvr>
                                      <p:rCtr x="6285" y="0"/>
                                    </p:animMotion>
                                  </p:childTnLst>
                                </p:cTn>
                              </p:par>
                              <p:par>
                                <p:cTn id="170" presetID="64" presetClass="path" presetSubtype="0" fill="hold" grpId="1" nodeType="withEffect">
                                  <p:stCondLst>
                                    <p:cond delay="1000"/>
                                  </p:stCondLst>
                                  <p:childTnLst>
                                    <p:animMotion origin="layout" path="M -2.22222E-6 0.14445 L -2.22222E-6 -4.81481E-6 " pathEditMode="relative" rAng="0" ptsTypes="AA">
                                      <p:cBhvr>
                                        <p:cTn id="171" dur="1000" spd="-100000" fill="hold"/>
                                        <p:tgtEl>
                                          <p:spTgt spid="118834"/>
                                        </p:tgtEl>
                                        <p:attrNameLst>
                                          <p:attrName>ppt_x</p:attrName>
                                          <p:attrName>ppt_y</p:attrName>
                                        </p:attrNameLst>
                                      </p:cBhvr>
                                      <p:rCtr x="0" y="-7222"/>
                                    </p:animMotion>
                                  </p:childTnLst>
                                </p:cTn>
                              </p:par>
                              <p:par>
                                <p:cTn id="172" presetID="64" presetClass="path" presetSubtype="0" fill="hold" grpId="1" nodeType="withEffect">
                                  <p:stCondLst>
                                    <p:cond delay="1000"/>
                                  </p:stCondLst>
                                  <p:childTnLst>
                                    <p:animMotion origin="layout" path="M -0.12188 -4.44444E-6 L 0.00399 -4.44444E-6 " pathEditMode="relative" rAng="0" ptsTypes="AA">
                                      <p:cBhvr>
                                        <p:cTn id="173" dur="1000" spd="-100000" fill="hold"/>
                                        <p:tgtEl>
                                          <p:spTgt spid="118835"/>
                                        </p:tgtEl>
                                        <p:attrNameLst>
                                          <p:attrName>ppt_x</p:attrName>
                                          <p:attrName>ppt_y</p:attrName>
                                        </p:attrNameLst>
                                      </p:cBhvr>
                                      <p:rCtr x="6285" y="0"/>
                                    </p:animMotion>
                                  </p:childTnLst>
                                </p:cTn>
                              </p:par>
                              <p:par>
                                <p:cTn id="174" presetID="64" presetClass="path" presetSubtype="0" fill="hold" grpId="1" nodeType="withEffect">
                                  <p:stCondLst>
                                    <p:cond delay="1000"/>
                                  </p:stCondLst>
                                  <p:childTnLst>
                                    <p:animMotion origin="layout" path="M 8.33333E-7 0.14467 L 8.33333E-7 -0.00232 " pathEditMode="relative" rAng="0" ptsTypes="AA">
                                      <p:cBhvr>
                                        <p:cTn id="175" dur="1000" spd="-100000" fill="hold"/>
                                        <p:tgtEl>
                                          <p:spTgt spid="118836"/>
                                        </p:tgtEl>
                                        <p:attrNameLst>
                                          <p:attrName>ppt_x</p:attrName>
                                          <p:attrName>ppt_y</p:attrName>
                                        </p:attrNameLst>
                                      </p:cBhvr>
                                      <p:rCtr x="0" y="-7361"/>
                                    </p:animMotion>
                                  </p:childTnLst>
                                </p:cTn>
                              </p:par>
                            </p:childTnLst>
                          </p:cTn>
                        </p:par>
                        <p:par>
                          <p:cTn id="176" fill="hold" nodeType="afterGroup">
                            <p:stCondLst>
                              <p:cond delay="18500"/>
                            </p:stCondLst>
                            <p:childTnLst>
                              <p:par>
                                <p:cTn id="177" presetID="1" presetClass="exit" presetSubtype="0" fill="hold" grpId="2" nodeType="afterEffect">
                                  <p:stCondLst>
                                    <p:cond delay="1000"/>
                                  </p:stCondLst>
                                  <p:childTnLst>
                                    <p:set>
                                      <p:cBhvr>
                                        <p:cTn id="178" dur="1" fill="hold">
                                          <p:stCondLst>
                                            <p:cond delay="0"/>
                                          </p:stCondLst>
                                        </p:cTn>
                                        <p:tgtEl>
                                          <p:spTgt spid="118830"/>
                                        </p:tgtEl>
                                        <p:attrNameLst>
                                          <p:attrName>style.visibility</p:attrName>
                                        </p:attrNameLst>
                                      </p:cBhvr>
                                      <p:to>
                                        <p:strVal val="hidden"/>
                                      </p:to>
                                    </p:set>
                                  </p:childTnLst>
                                </p:cTn>
                              </p:par>
                              <p:par>
                                <p:cTn id="179" presetID="1" presetClass="exit" presetSubtype="0" fill="hold" grpId="2" nodeType="withEffect">
                                  <p:stCondLst>
                                    <p:cond delay="1000"/>
                                  </p:stCondLst>
                                  <p:childTnLst>
                                    <p:set>
                                      <p:cBhvr>
                                        <p:cTn id="180" dur="1" fill="hold">
                                          <p:stCondLst>
                                            <p:cond delay="0"/>
                                          </p:stCondLst>
                                        </p:cTn>
                                        <p:tgtEl>
                                          <p:spTgt spid="118831"/>
                                        </p:tgtEl>
                                        <p:attrNameLst>
                                          <p:attrName>style.visibility</p:attrName>
                                        </p:attrNameLst>
                                      </p:cBhvr>
                                      <p:to>
                                        <p:strVal val="hidden"/>
                                      </p:to>
                                    </p:set>
                                  </p:childTnLst>
                                </p:cTn>
                              </p:par>
                              <p:par>
                                <p:cTn id="181" presetID="1" presetClass="exit" presetSubtype="0" fill="hold" grpId="2" nodeType="withEffect">
                                  <p:stCondLst>
                                    <p:cond delay="1000"/>
                                  </p:stCondLst>
                                  <p:childTnLst>
                                    <p:set>
                                      <p:cBhvr>
                                        <p:cTn id="182" dur="1" fill="hold">
                                          <p:stCondLst>
                                            <p:cond delay="0"/>
                                          </p:stCondLst>
                                        </p:cTn>
                                        <p:tgtEl>
                                          <p:spTgt spid="118833"/>
                                        </p:tgtEl>
                                        <p:attrNameLst>
                                          <p:attrName>style.visibility</p:attrName>
                                        </p:attrNameLst>
                                      </p:cBhvr>
                                      <p:to>
                                        <p:strVal val="hidden"/>
                                      </p:to>
                                    </p:set>
                                  </p:childTnLst>
                                </p:cTn>
                              </p:par>
                              <p:par>
                                <p:cTn id="183" presetID="1" presetClass="exit" presetSubtype="0" fill="hold" grpId="2" nodeType="withEffect">
                                  <p:stCondLst>
                                    <p:cond delay="1000"/>
                                  </p:stCondLst>
                                  <p:childTnLst>
                                    <p:set>
                                      <p:cBhvr>
                                        <p:cTn id="184" dur="1" fill="hold">
                                          <p:stCondLst>
                                            <p:cond delay="0"/>
                                          </p:stCondLst>
                                        </p:cTn>
                                        <p:tgtEl>
                                          <p:spTgt spid="118832"/>
                                        </p:tgtEl>
                                        <p:attrNameLst>
                                          <p:attrName>style.visibility</p:attrName>
                                        </p:attrNameLst>
                                      </p:cBhvr>
                                      <p:to>
                                        <p:strVal val="hidden"/>
                                      </p:to>
                                    </p:set>
                                  </p:childTnLst>
                                </p:cTn>
                              </p:par>
                              <p:par>
                                <p:cTn id="185" presetID="1" presetClass="exit" presetSubtype="0" fill="hold" grpId="2" nodeType="withEffect">
                                  <p:stCondLst>
                                    <p:cond delay="1000"/>
                                  </p:stCondLst>
                                  <p:childTnLst>
                                    <p:set>
                                      <p:cBhvr>
                                        <p:cTn id="186" dur="1" fill="hold">
                                          <p:stCondLst>
                                            <p:cond delay="0"/>
                                          </p:stCondLst>
                                        </p:cTn>
                                        <p:tgtEl>
                                          <p:spTgt spid="118834"/>
                                        </p:tgtEl>
                                        <p:attrNameLst>
                                          <p:attrName>style.visibility</p:attrName>
                                        </p:attrNameLst>
                                      </p:cBhvr>
                                      <p:to>
                                        <p:strVal val="hidden"/>
                                      </p:to>
                                    </p:set>
                                  </p:childTnLst>
                                </p:cTn>
                              </p:par>
                              <p:par>
                                <p:cTn id="187" presetID="1" presetClass="exit" presetSubtype="0" fill="hold" grpId="2" nodeType="withEffect">
                                  <p:stCondLst>
                                    <p:cond delay="1000"/>
                                  </p:stCondLst>
                                  <p:childTnLst>
                                    <p:set>
                                      <p:cBhvr>
                                        <p:cTn id="188" dur="1" fill="hold">
                                          <p:stCondLst>
                                            <p:cond delay="0"/>
                                          </p:stCondLst>
                                        </p:cTn>
                                        <p:tgtEl>
                                          <p:spTgt spid="118835"/>
                                        </p:tgtEl>
                                        <p:attrNameLst>
                                          <p:attrName>style.visibility</p:attrName>
                                        </p:attrNameLst>
                                      </p:cBhvr>
                                      <p:to>
                                        <p:strVal val="hidden"/>
                                      </p:to>
                                    </p:set>
                                  </p:childTnLst>
                                </p:cTn>
                              </p:par>
                              <p:par>
                                <p:cTn id="189" presetID="1" presetClass="exit" presetSubtype="0" fill="hold" grpId="2" nodeType="withEffect">
                                  <p:stCondLst>
                                    <p:cond delay="1000"/>
                                  </p:stCondLst>
                                  <p:childTnLst>
                                    <p:set>
                                      <p:cBhvr>
                                        <p:cTn id="190" dur="1" fill="hold">
                                          <p:stCondLst>
                                            <p:cond delay="0"/>
                                          </p:stCondLst>
                                        </p:cTn>
                                        <p:tgtEl>
                                          <p:spTgt spid="1188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3" grpId="1" animBg="1"/>
      <p:bldP spid="118813" grpId="2" animBg="1"/>
      <p:bldP spid="118814" grpId="0" animBg="1"/>
      <p:bldP spid="118814" grpId="1" animBg="1"/>
      <p:bldP spid="118814" grpId="2" animBg="1"/>
      <p:bldP spid="118815" grpId="0" animBg="1"/>
      <p:bldP spid="118815" grpId="1" animBg="1"/>
      <p:bldP spid="118815" grpId="2" animBg="1"/>
      <p:bldP spid="118816" grpId="0" animBg="1"/>
      <p:bldP spid="118816" grpId="1" animBg="1"/>
      <p:bldP spid="118816" grpId="2" animBg="1"/>
      <p:bldP spid="118817" grpId="0" animBg="1"/>
      <p:bldP spid="118817" grpId="1" animBg="1"/>
      <p:bldP spid="118817" grpId="2" animBg="1"/>
      <p:bldP spid="118818" grpId="0" animBg="1"/>
      <p:bldP spid="118818" grpId="1" animBg="1"/>
      <p:bldP spid="118818" grpId="2" animBg="1"/>
      <p:bldP spid="118819" grpId="0" animBg="1"/>
      <p:bldP spid="118819" grpId="1" animBg="1"/>
      <p:bldP spid="118819" grpId="2" animBg="1"/>
      <p:bldP spid="118820" grpId="0" animBg="1"/>
      <p:bldP spid="118820" grpId="1" animBg="1"/>
      <p:bldP spid="118820" grpId="2" animBg="1"/>
      <p:bldP spid="118821" grpId="0" animBg="1"/>
      <p:bldP spid="118821" grpId="1" animBg="1"/>
      <p:bldP spid="118821" grpId="2" animBg="1"/>
      <p:bldP spid="118822" grpId="0" animBg="1"/>
      <p:bldP spid="118822" grpId="1" animBg="1"/>
      <p:bldP spid="118822" grpId="2" animBg="1"/>
      <p:bldP spid="118823" grpId="0" animBg="1"/>
      <p:bldP spid="118823" grpId="1" animBg="1"/>
      <p:bldP spid="118823" grpId="2" animBg="1"/>
      <p:bldP spid="118824" grpId="0" animBg="1"/>
      <p:bldP spid="118824" grpId="1" animBg="1"/>
      <p:bldP spid="118824" grpId="2" animBg="1"/>
      <p:bldP spid="118825" grpId="0" animBg="1"/>
      <p:bldP spid="118825" grpId="1" animBg="1"/>
      <p:bldP spid="118825" grpId="2" animBg="1"/>
      <p:bldP spid="118826" grpId="0" animBg="1"/>
      <p:bldP spid="118826" grpId="1" animBg="1"/>
      <p:bldP spid="118826" grpId="2" animBg="1"/>
      <p:bldP spid="118827" grpId="0" animBg="1"/>
      <p:bldP spid="118827" grpId="1" animBg="1"/>
      <p:bldP spid="118827" grpId="2" animBg="1"/>
      <p:bldP spid="118828" grpId="0" animBg="1"/>
      <p:bldP spid="118828" grpId="1" animBg="1"/>
      <p:bldP spid="118828" grpId="2" animBg="1"/>
      <p:bldP spid="118829" grpId="0" animBg="1"/>
      <p:bldP spid="118829" grpId="1" animBg="1"/>
      <p:bldP spid="118829" grpId="2" animBg="1"/>
      <p:bldP spid="118830" grpId="0" animBg="1"/>
      <p:bldP spid="118830" grpId="1" animBg="1"/>
      <p:bldP spid="118830" grpId="2" animBg="1"/>
      <p:bldP spid="118831" grpId="0" animBg="1"/>
      <p:bldP spid="118831" grpId="1" animBg="1"/>
      <p:bldP spid="118831" grpId="2" animBg="1"/>
      <p:bldP spid="118832" grpId="0" animBg="1"/>
      <p:bldP spid="118832" grpId="1" animBg="1"/>
      <p:bldP spid="118832" grpId="2" animBg="1"/>
      <p:bldP spid="118833" grpId="0" animBg="1"/>
      <p:bldP spid="118833" grpId="1" animBg="1"/>
      <p:bldP spid="118833" grpId="2" animBg="1"/>
      <p:bldP spid="118834" grpId="0" animBg="1"/>
      <p:bldP spid="118834" grpId="1" animBg="1"/>
      <p:bldP spid="118834" grpId="2" animBg="1"/>
      <p:bldP spid="118835" grpId="0" animBg="1"/>
      <p:bldP spid="118835" grpId="1" animBg="1"/>
      <p:bldP spid="118835" grpId="2" animBg="1"/>
      <p:bldP spid="118836" grpId="0" animBg="1"/>
      <p:bldP spid="118836" grpId="1" animBg="1"/>
      <p:bldP spid="118836"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435975" cy="1143000"/>
          </a:xfrm>
        </p:spPr>
        <p:txBody>
          <a:bodyPr/>
          <a:lstStyle/>
          <a:p>
            <a:pPr eaLnBrk="1" hangingPunct="1"/>
            <a:r>
              <a:rPr lang="en-US" altLang="pl-PL"/>
              <a:t>Algorytm Spanning-Tree</a:t>
            </a:r>
            <a:r>
              <a:rPr lang="pl-PL" altLang="pl-PL"/>
              <a:t> (1) </a:t>
            </a:r>
          </a:p>
        </p:txBody>
      </p:sp>
      <p:sp>
        <p:nvSpPr>
          <p:cNvPr id="122883" name="Rectangle 3"/>
          <p:cNvSpPr>
            <a:spLocks noGrp="1" noChangeArrowheads="1"/>
          </p:cNvSpPr>
          <p:nvPr>
            <p:ph type="body" idx="1"/>
          </p:nvPr>
        </p:nvSpPr>
        <p:spPr>
          <a:xfrm>
            <a:off x="457200" y="1600200"/>
            <a:ext cx="8291513" cy="5068888"/>
          </a:xfrm>
        </p:spPr>
        <p:txBody>
          <a:bodyPr/>
          <a:lstStyle/>
          <a:p>
            <a:pPr eaLnBrk="1" hangingPunct="1"/>
            <a:r>
              <a:rPr lang="pl-PL" altLang="pl-PL" sz="2400" dirty="0"/>
              <a:t>Urządzenia </a:t>
            </a:r>
            <a:r>
              <a:rPr lang="pl-PL" altLang="pl-PL" sz="2400" b="1" dirty="0"/>
              <a:t>warstwy 2</a:t>
            </a:r>
            <a:r>
              <a:rPr lang="pl-PL" altLang="pl-PL" sz="2400" dirty="0"/>
              <a:t> </a:t>
            </a:r>
            <a:r>
              <a:rPr lang="pl-PL" altLang="pl-PL" sz="2400" b="1" dirty="0"/>
              <a:t>nie</a:t>
            </a:r>
            <a:r>
              <a:rPr lang="pl-PL" altLang="pl-PL" sz="2400" dirty="0"/>
              <a:t> umożliwiają wykorzystywanie dwóch </a:t>
            </a:r>
            <a:r>
              <a:rPr lang="pl-PL" altLang="pl-PL" sz="2400" b="1" dirty="0"/>
              <a:t>równoległych tras</a:t>
            </a:r>
            <a:r>
              <a:rPr lang="pl-PL" altLang="pl-PL" sz="2400" dirty="0"/>
              <a:t> między dwoma urządzeniami, gdyż w przypadku powstania pętli pakiet </a:t>
            </a:r>
            <a:r>
              <a:rPr lang="pl-PL" altLang="pl-PL" sz="2400" dirty="0" err="1"/>
              <a:t>broadcastowy</a:t>
            </a:r>
            <a:r>
              <a:rPr lang="pl-PL" altLang="pl-PL" sz="2400" dirty="0"/>
              <a:t> krążyłby w sieci (nie ma mechanizmu </a:t>
            </a:r>
            <a:r>
              <a:rPr lang="pl-PL" altLang="pl-PL" sz="2400" dirty="0" err="1"/>
              <a:t>timeout</a:t>
            </a:r>
            <a:r>
              <a:rPr lang="pl-PL" altLang="pl-PL" sz="2400" dirty="0"/>
              <a:t> w warstwie MAC) </a:t>
            </a:r>
          </a:p>
          <a:p>
            <a:pPr eaLnBrk="1" hangingPunct="1"/>
            <a:r>
              <a:rPr lang="pl-PL" altLang="pl-PL" sz="2400" dirty="0"/>
              <a:t>W celu </a:t>
            </a:r>
            <a:r>
              <a:rPr lang="pl-PL" altLang="pl-PL" sz="2400" b="1" dirty="0"/>
              <a:t>uniknięcia pętli</a:t>
            </a:r>
            <a:r>
              <a:rPr lang="pl-PL" altLang="pl-PL" sz="2400" dirty="0"/>
              <a:t> stosowany jest algorytm </a:t>
            </a:r>
            <a:r>
              <a:rPr lang="pl-PL" altLang="pl-PL" sz="2400" b="1" dirty="0" err="1"/>
              <a:t>Spanning-Tree</a:t>
            </a:r>
            <a:r>
              <a:rPr lang="pl-PL" altLang="pl-PL" sz="2400" dirty="0"/>
              <a:t> </a:t>
            </a:r>
            <a:r>
              <a:rPr lang="pl-PL" altLang="pl-PL" sz="2400" dirty="0" err="1"/>
              <a:t>Algorithm</a:t>
            </a:r>
            <a:r>
              <a:rPr lang="pl-PL" altLang="pl-PL" sz="2400" dirty="0"/>
              <a:t> (STA) opisany w standardzie </a:t>
            </a:r>
            <a:r>
              <a:rPr lang="pl-PL" altLang="pl-PL" sz="2400" b="1" dirty="0"/>
              <a:t>IEEE 802.1D</a:t>
            </a:r>
            <a:r>
              <a:rPr lang="pl-PL" altLang="pl-PL" sz="2400" dirty="0"/>
              <a:t>, który tworzy drzewo opinające umożliwiające eliminacje pętli z sieci</a:t>
            </a:r>
          </a:p>
          <a:p>
            <a:pPr eaLnBrk="1" hangingPunct="1"/>
            <a:r>
              <a:rPr lang="pl-PL" altLang="pl-PL" sz="2400" dirty="0"/>
              <a:t>W standardzie </a:t>
            </a:r>
            <a:r>
              <a:rPr lang="pl-PL" altLang="pl-PL" sz="2400" b="1" dirty="0"/>
              <a:t>IEEE 802.1w </a:t>
            </a:r>
            <a:r>
              <a:rPr lang="pl-PL" altLang="pl-PL" sz="2400" dirty="0"/>
              <a:t>wprowadzono protokół </a:t>
            </a:r>
            <a:r>
              <a:rPr lang="pl-PL" altLang="pl-PL" sz="2400" b="1" dirty="0"/>
              <a:t>R</a:t>
            </a:r>
            <a:r>
              <a:rPr lang="en-US" altLang="pl-PL" sz="2400" b="1" dirty="0"/>
              <a:t>STP</a:t>
            </a:r>
            <a:r>
              <a:rPr lang="pl-PL" altLang="pl-PL" sz="2400" dirty="0"/>
              <a:t> </a:t>
            </a:r>
            <a:r>
              <a:rPr lang="en-US" altLang="pl-PL" sz="2400" dirty="0"/>
              <a:t>(</a:t>
            </a:r>
            <a:r>
              <a:rPr lang="pl-PL" altLang="pl-PL" sz="2400" dirty="0"/>
              <a:t>ang. </a:t>
            </a:r>
            <a:r>
              <a:rPr lang="en-US" altLang="pl-PL" sz="2400" i="1" dirty="0"/>
              <a:t>Rapid Spanning Tree Protocol</a:t>
            </a:r>
            <a:r>
              <a:rPr lang="en-US" altLang="pl-PL" sz="2400" dirty="0"/>
              <a:t>)</a:t>
            </a:r>
            <a:r>
              <a:rPr lang="pl-PL" altLang="pl-PL" sz="2400" dirty="0"/>
              <a:t>, który jest modyfikacją STP zapewniającą krótszy czas przywracania sprawności połączeń po awarii</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34</a:t>
            </a:fld>
            <a:endParaRPr lang="pl-PL"/>
          </a:p>
        </p:txBody>
      </p:sp>
    </p:spTree>
    <p:extLst>
      <p:ext uri="{BB962C8B-B14F-4D97-AF65-F5344CB8AC3E}">
        <p14:creationId xmlns:p14="http://schemas.microsoft.com/office/powerpoint/2010/main" val="3421105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fade">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fade">
                                      <p:cBhvr>
                                        <p:cTn id="17" dur="500"/>
                                        <p:tgtEl>
                                          <p:spTgt spid="122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686800" cy="1143000"/>
          </a:xfrm>
        </p:spPr>
        <p:txBody>
          <a:bodyPr/>
          <a:lstStyle/>
          <a:p>
            <a:pPr eaLnBrk="1" hangingPunct="1"/>
            <a:r>
              <a:rPr lang="en-US" altLang="pl-PL"/>
              <a:t>Algorytm Spanning-Tree</a:t>
            </a:r>
            <a:r>
              <a:rPr lang="pl-PL" altLang="pl-PL"/>
              <a:t> (2)</a:t>
            </a:r>
          </a:p>
        </p:txBody>
      </p:sp>
      <p:sp>
        <p:nvSpPr>
          <p:cNvPr id="41987" name="Rectangle 4"/>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41988" name="Rectangle 6"/>
          <p:cNvSpPr>
            <a:spLocks noChangeArrowheads="1"/>
          </p:cNvSpPr>
          <p:nvPr/>
        </p:nvSpPr>
        <p:spPr bwMode="auto">
          <a:xfrm>
            <a:off x="0" y="398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41989" name="Rectangle 7"/>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41990" name="Rectangle 9"/>
          <p:cNvSpPr>
            <a:spLocks noChangeArrowheads="1"/>
          </p:cNvSpPr>
          <p:nvPr/>
        </p:nvSpPr>
        <p:spPr bwMode="auto">
          <a:xfrm>
            <a:off x="0" y="404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a:p>
        </p:txBody>
      </p:sp>
      <p:sp>
        <p:nvSpPr>
          <p:cNvPr id="182286" name="Line 14"/>
          <p:cNvSpPr>
            <a:spLocks noChangeShapeType="1"/>
          </p:cNvSpPr>
          <p:nvPr/>
        </p:nvSpPr>
        <p:spPr bwMode="auto">
          <a:xfrm flipV="1">
            <a:off x="2483569" y="2236504"/>
            <a:ext cx="2016125" cy="21605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87" name="Line 15"/>
          <p:cNvSpPr>
            <a:spLocks noChangeShapeType="1"/>
          </p:cNvSpPr>
          <p:nvPr/>
        </p:nvSpPr>
        <p:spPr bwMode="auto">
          <a:xfrm flipH="1" flipV="1">
            <a:off x="4931494" y="2307942"/>
            <a:ext cx="2160588" cy="20891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88" name="Line 16"/>
          <p:cNvSpPr>
            <a:spLocks noChangeShapeType="1"/>
          </p:cNvSpPr>
          <p:nvPr/>
        </p:nvSpPr>
        <p:spPr bwMode="auto">
          <a:xfrm flipH="1" flipV="1">
            <a:off x="4715594" y="2379379"/>
            <a:ext cx="0" cy="11525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89" name="Line 17"/>
          <p:cNvSpPr>
            <a:spLocks noChangeShapeType="1"/>
          </p:cNvSpPr>
          <p:nvPr/>
        </p:nvSpPr>
        <p:spPr bwMode="auto">
          <a:xfrm flipH="1" flipV="1">
            <a:off x="5075957" y="3892267"/>
            <a:ext cx="1800225" cy="57626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0" name="Line 18"/>
          <p:cNvSpPr>
            <a:spLocks noChangeShapeType="1"/>
          </p:cNvSpPr>
          <p:nvPr/>
        </p:nvSpPr>
        <p:spPr bwMode="auto">
          <a:xfrm flipH="1">
            <a:off x="2628032" y="3820829"/>
            <a:ext cx="1727200" cy="71913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1" name="Line 19"/>
          <p:cNvSpPr>
            <a:spLocks noChangeShapeType="1"/>
          </p:cNvSpPr>
          <p:nvPr/>
        </p:nvSpPr>
        <p:spPr bwMode="auto">
          <a:xfrm flipH="1">
            <a:off x="2483569" y="4755867"/>
            <a:ext cx="45370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2" name="Text Box 20"/>
          <p:cNvSpPr txBox="1">
            <a:spLocks noChangeArrowheads="1"/>
          </p:cNvSpPr>
          <p:nvPr/>
        </p:nvSpPr>
        <p:spPr bwMode="auto">
          <a:xfrm>
            <a:off x="5148982" y="1634842"/>
            <a:ext cx="7135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2400">
                <a:latin typeface="+mn-lt"/>
              </a:rPr>
              <a:t>root</a:t>
            </a:r>
            <a:endParaRPr lang="en-US" altLang="pl-PL" sz="2400">
              <a:latin typeface="+mn-lt"/>
            </a:endParaRPr>
          </a:p>
        </p:txBody>
      </p:sp>
      <p:sp>
        <p:nvSpPr>
          <p:cNvPr id="182293" name="Line 21"/>
          <p:cNvSpPr>
            <a:spLocks noChangeShapeType="1"/>
          </p:cNvSpPr>
          <p:nvPr/>
        </p:nvSpPr>
        <p:spPr bwMode="auto">
          <a:xfrm flipH="1" flipV="1">
            <a:off x="5075957" y="3892267"/>
            <a:ext cx="1800225" cy="576262"/>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4" name="Line 22"/>
          <p:cNvSpPr>
            <a:spLocks noChangeShapeType="1"/>
          </p:cNvSpPr>
          <p:nvPr/>
        </p:nvSpPr>
        <p:spPr bwMode="auto">
          <a:xfrm flipH="1">
            <a:off x="2628032" y="3820829"/>
            <a:ext cx="1727200" cy="719138"/>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5" name="Line 23"/>
          <p:cNvSpPr>
            <a:spLocks noChangeShapeType="1"/>
          </p:cNvSpPr>
          <p:nvPr/>
        </p:nvSpPr>
        <p:spPr bwMode="auto">
          <a:xfrm flipH="1">
            <a:off x="2483569" y="4755867"/>
            <a:ext cx="4537075" cy="0"/>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sz="2000"/>
          </a:p>
        </p:txBody>
      </p:sp>
      <p:sp>
        <p:nvSpPr>
          <p:cNvPr id="182296" name="AutoShape 24"/>
          <p:cNvSpPr>
            <a:spLocks noChangeArrowheads="1"/>
          </p:cNvSpPr>
          <p:nvPr/>
        </p:nvSpPr>
        <p:spPr bwMode="auto">
          <a:xfrm>
            <a:off x="2843932" y="2955642"/>
            <a:ext cx="1223962" cy="720725"/>
          </a:xfrm>
          <a:prstGeom prst="irregularSeal1">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pl-PL" altLang="pl-PL" sz="2400">
              <a:latin typeface="+mn-lt"/>
            </a:endParaRPr>
          </a:p>
        </p:txBody>
      </p:sp>
      <p:pic>
        <p:nvPicPr>
          <p:cNvPr id="1822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194" y="1717392"/>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69" y="4236754"/>
            <a:ext cx="83978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8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57" y="4236754"/>
            <a:ext cx="839787"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8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794" y="3444592"/>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97" name="Text Box 25"/>
          <p:cNvSpPr txBox="1">
            <a:spLocks noChangeArrowheads="1"/>
          </p:cNvSpPr>
          <p:nvPr/>
        </p:nvSpPr>
        <p:spPr bwMode="auto">
          <a:xfrm>
            <a:off x="3707532" y="5405154"/>
            <a:ext cx="237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pl-PL" altLang="pl-PL" sz="2400">
                <a:latin typeface="+mn-lt"/>
              </a:rPr>
              <a:t>Łącza nieaktywne</a:t>
            </a:r>
            <a:endParaRPr lang="en-US" altLang="pl-PL" sz="2400">
              <a:latin typeface="+mn-lt"/>
            </a:endParaRPr>
          </a:p>
        </p:txBody>
      </p:sp>
      <p:sp>
        <p:nvSpPr>
          <p:cNvPr id="182298" name="Line 26"/>
          <p:cNvSpPr>
            <a:spLocks noChangeShapeType="1"/>
          </p:cNvSpPr>
          <p:nvPr/>
        </p:nvSpPr>
        <p:spPr bwMode="auto">
          <a:xfrm flipH="1" flipV="1">
            <a:off x="3420194" y="4252629"/>
            <a:ext cx="1008063" cy="12239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l-PL" sz="2000"/>
          </a:p>
        </p:txBody>
      </p:sp>
      <p:sp>
        <p:nvSpPr>
          <p:cNvPr id="182299" name="Line 27"/>
          <p:cNvSpPr>
            <a:spLocks noChangeShapeType="1"/>
          </p:cNvSpPr>
          <p:nvPr/>
        </p:nvSpPr>
        <p:spPr bwMode="auto">
          <a:xfrm flipV="1">
            <a:off x="5148982" y="4324067"/>
            <a:ext cx="1008062"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l-PL" sz="2000"/>
          </a:p>
        </p:txBody>
      </p:sp>
      <p:sp>
        <p:nvSpPr>
          <p:cNvPr id="182300" name="Line 28"/>
          <p:cNvSpPr>
            <a:spLocks noChangeShapeType="1"/>
          </p:cNvSpPr>
          <p:nvPr/>
        </p:nvSpPr>
        <p:spPr bwMode="auto">
          <a:xfrm flipV="1">
            <a:off x="4788619" y="4828892"/>
            <a:ext cx="0" cy="57626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l-PL" sz="2000"/>
          </a:p>
        </p:txBody>
      </p:sp>
      <p:sp>
        <p:nvSpPr>
          <p:cNvPr id="2" name="Symbol zastępczy numeru slajdu 1"/>
          <p:cNvSpPr>
            <a:spLocks noGrp="1"/>
          </p:cNvSpPr>
          <p:nvPr>
            <p:ph type="sldNum" sz="quarter" idx="12"/>
          </p:nvPr>
        </p:nvSpPr>
        <p:spPr/>
        <p:txBody>
          <a:bodyPr/>
          <a:lstStyle/>
          <a:p>
            <a:fld id="{0ADD4248-F14B-480A-B11E-3E62FE18A6A2}" type="slidenum">
              <a:rPr lang="pl-PL" smtClean="0"/>
              <a:t>35</a:t>
            </a:fld>
            <a:endParaRPr lang="pl-PL"/>
          </a:p>
        </p:txBody>
      </p:sp>
    </p:spTree>
    <p:extLst>
      <p:ext uri="{BB962C8B-B14F-4D97-AF65-F5344CB8AC3E}">
        <p14:creationId xmlns:p14="http://schemas.microsoft.com/office/powerpoint/2010/main" val="2802546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fade">
                                      <p:cBhvr>
                                        <p:cTn id="7" dur="500"/>
                                        <p:tgtEl>
                                          <p:spTgt spid="182282"/>
                                        </p:tgtEl>
                                      </p:cBhvr>
                                    </p:animEffect>
                                  </p:childTnLst>
                                </p:cTn>
                              </p:par>
                              <p:par>
                                <p:cTn id="8" presetID="10" presetClass="entr" presetSubtype="0" fill="hold" nodeType="withEffect">
                                  <p:stCondLst>
                                    <p:cond delay="0"/>
                                  </p:stCondLst>
                                  <p:childTnLst>
                                    <p:set>
                                      <p:cBhvr>
                                        <p:cTn id="9" dur="1" fill="hold">
                                          <p:stCondLst>
                                            <p:cond delay="0"/>
                                          </p:stCondLst>
                                        </p:cTn>
                                        <p:tgtEl>
                                          <p:spTgt spid="182283"/>
                                        </p:tgtEl>
                                        <p:attrNameLst>
                                          <p:attrName>style.visibility</p:attrName>
                                        </p:attrNameLst>
                                      </p:cBhvr>
                                      <p:to>
                                        <p:strVal val="visible"/>
                                      </p:to>
                                    </p:set>
                                    <p:animEffect transition="in" filter="fade">
                                      <p:cBhvr>
                                        <p:cTn id="10" dur="500"/>
                                        <p:tgtEl>
                                          <p:spTgt spid="182283"/>
                                        </p:tgtEl>
                                      </p:cBhvr>
                                    </p:animEffect>
                                  </p:childTnLst>
                                </p:cTn>
                              </p:par>
                              <p:par>
                                <p:cTn id="11" presetID="10" presetClass="entr" presetSubtype="0" fill="hold" nodeType="withEffect">
                                  <p:stCondLst>
                                    <p:cond delay="0"/>
                                  </p:stCondLst>
                                  <p:childTnLst>
                                    <p:set>
                                      <p:cBhvr>
                                        <p:cTn id="12" dur="1" fill="hold">
                                          <p:stCondLst>
                                            <p:cond delay="0"/>
                                          </p:stCondLst>
                                        </p:cTn>
                                        <p:tgtEl>
                                          <p:spTgt spid="182284"/>
                                        </p:tgtEl>
                                        <p:attrNameLst>
                                          <p:attrName>style.visibility</p:attrName>
                                        </p:attrNameLst>
                                      </p:cBhvr>
                                      <p:to>
                                        <p:strVal val="visible"/>
                                      </p:to>
                                    </p:set>
                                    <p:animEffect transition="in" filter="fade">
                                      <p:cBhvr>
                                        <p:cTn id="13" dur="500"/>
                                        <p:tgtEl>
                                          <p:spTgt spid="182284"/>
                                        </p:tgtEl>
                                      </p:cBhvr>
                                    </p:animEffect>
                                  </p:childTnLst>
                                </p:cTn>
                              </p:par>
                              <p:par>
                                <p:cTn id="14" presetID="10" presetClass="entr" presetSubtype="0" fill="hold" nodeType="withEffect">
                                  <p:stCondLst>
                                    <p:cond delay="0"/>
                                  </p:stCondLst>
                                  <p:childTnLst>
                                    <p:set>
                                      <p:cBhvr>
                                        <p:cTn id="15" dur="1" fill="hold">
                                          <p:stCondLst>
                                            <p:cond delay="0"/>
                                          </p:stCondLst>
                                        </p:cTn>
                                        <p:tgtEl>
                                          <p:spTgt spid="182285"/>
                                        </p:tgtEl>
                                        <p:attrNameLst>
                                          <p:attrName>style.visibility</p:attrName>
                                        </p:attrNameLst>
                                      </p:cBhvr>
                                      <p:to>
                                        <p:strVal val="visible"/>
                                      </p:to>
                                    </p:set>
                                    <p:animEffect transition="in" filter="fade">
                                      <p:cBhvr>
                                        <p:cTn id="16" dur="500"/>
                                        <p:tgtEl>
                                          <p:spTgt spid="1822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2286"/>
                                        </p:tgtEl>
                                        <p:attrNameLst>
                                          <p:attrName>style.visibility</p:attrName>
                                        </p:attrNameLst>
                                      </p:cBhvr>
                                      <p:to>
                                        <p:strVal val="visible"/>
                                      </p:to>
                                    </p:set>
                                    <p:animEffect transition="in" filter="fade">
                                      <p:cBhvr>
                                        <p:cTn id="21" dur="500"/>
                                        <p:tgtEl>
                                          <p:spTgt spid="18228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2287"/>
                                        </p:tgtEl>
                                        <p:attrNameLst>
                                          <p:attrName>style.visibility</p:attrName>
                                        </p:attrNameLst>
                                      </p:cBhvr>
                                      <p:to>
                                        <p:strVal val="visible"/>
                                      </p:to>
                                    </p:set>
                                    <p:animEffect transition="in" filter="fade">
                                      <p:cBhvr>
                                        <p:cTn id="24" dur="500"/>
                                        <p:tgtEl>
                                          <p:spTgt spid="18228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2288"/>
                                        </p:tgtEl>
                                        <p:attrNameLst>
                                          <p:attrName>style.visibility</p:attrName>
                                        </p:attrNameLst>
                                      </p:cBhvr>
                                      <p:to>
                                        <p:strVal val="visible"/>
                                      </p:to>
                                    </p:set>
                                    <p:animEffect transition="in" filter="fade">
                                      <p:cBhvr>
                                        <p:cTn id="27" dur="500"/>
                                        <p:tgtEl>
                                          <p:spTgt spid="182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2289"/>
                                        </p:tgtEl>
                                        <p:attrNameLst>
                                          <p:attrName>style.visibility</p:attrName>
                                        </p:attrNameLst>
                                      </p:cBhvr>
                                      <p:to>
                                        <p:strVal val="visible"/>
                                      </p:to>
                                    </p:set>
                                    <p:animEffect transition="in" filter="fade">
                                      <p:cBhvr>
                                        <p:cTn id="32" dur="500"/>
                                        <p:tgtEl>
                                          <p:spTgt spid="18228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2290"/>
                                        </p:tgtEl>
                                        <p:attrNameLst>
                                          <p:attrName>style.visibility</p:attrName>
                                        </p:attrNameLst>
                                      </p:cBhvr>
                                      <p:to>
                                        <p:strVal val="visible"/>
                                      </p:to>
                                    </p:set>
                                    <p:animEffect transition="in" filter="fade">
                                      <p:cBhvr>
                                        <p:cTn id="35" dur="500"/>
                                        <p:tgtEl>
                                          <p:spTgt spid="18229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2291"/>
                                        </p:tgtEl>
                                        <p:attrNameLst>
                                          <p:attrName>style.visibility</p:attrName>
                                        </p:attrNameLst>
                                      </p:cBhvr>
                                      <p:to>
                                        <p:strVal val="visible"/>
                                      </p:to>
                                    </p:set>
                                    <p:animEffect transition="in" filter="fade">
                                      <p:cBhvr>
                                        <p:cTn id="38" dur="500"/>
                                        <p:tgtEl>
                                          <p:spTgt spid="1822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2292"/>
                                        </p:tgtEl>
                                        <p:attrNameLst>
                                          <p:attrName>style.visibility</p:attrName>
                                        </p:attrNameLst>
                                      </p:cBhvr>
                                      <p:to>
                                        <p:strVal val="visible"/>
                                      </p:to>
                                    </p:set>
                                    <p:animEffect transition="in" filter="fade">
                                      <p:cBhvr>
                                        <p:cTn id="43" dur="500"/>
                                        <p:tgtEl>
                                          <p:spTgt spid="1822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82290"/>
                                        </p:tgtEl>
                                      </p:cBhvr>
                                    </p:animEffect>
                                    <p:set>
                                      <p:cBhvr>
                                        <p:cTn id="48" dur="1" fill="hold">
                                          <p:stCondLst>
                                            <p:cond delay="499"/>
                                          </p:stCondLst>
                                        </p:cTn>
                                        <p:tgtEl>
                                          <p:spTgt spid="18229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82289"/>
                                        </p:tgtEl>
                                      </p:cBhvr>
                                    </p:animEffect>
                                    <p:set>
                                      <p:cBhvr>
                                        <p:cTn id="51" dur="1" fill="hold">
                                          <p:stCondLst>
                                            <p:cond delay="499"/>
                                          </p:stCondLst>
                                        </p:cTn>
                                        <p:tgtEl>
                                          <p:spTgt spid="18228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82291"/>
                                        </p:tgtEl>
                                      </p:cBhvr>
                                    </p:animEffect>
                                    <p:set>
                                      <p:cBhvr>
                                        <p:cTn id="54" dur="1" fill="hold">
                                          <p:stCondLst>
                                            <p:cond delay="499"/>
                                          </p:stCondLst>
                                        </p:cTn>
                                        <p:tgtEl>
                                          <p:spTgt spid="182291"/>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182293"/>
                                        </p:tgtEl>
                                        <p:attrNameLst>
                                          <p:attrName>style.visibility</p:attrName>
                                        </p:attrNameLst>
                                      </p:cBhvr>
                                      <p:to>
                                        <p:strVal val="visible"/>
                                      </p:to>
                                    </p:set>
                                    <p:animEffect transition="in" filter="fade">
                                      <p:cBhvr>
                                        <p:cTn id="57" dur="500"/>
                                        <p:tgtEl>
                                          <p:spTgt spid="18229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2294"/>
                                        </p:tgtEl>
                                        <p:attrNameLst>
                                          <p:attrName>style.visibility</p:attrName>
                                        </p:attrNameLst>
                                      </p:cBhvr>
                                      <p:to>
                                        <p:strVal val="visible"/>
                                      </p:to>
                                    </p:set>
                                    <p:animEffect transition="in" filter="fade">
                                      <p:cBhvr>
                                        <p:cTn id="60" dur="500"/>
                                        <p:tgtEl>
                                          <p:spTgt spid="18229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2295"/>
                                        </p:tgtEl>
                                        <p:attrNameLst>
                                          <p:attrName>style.visibility</p:attrName>
                                        </p:attrNameLst>
                                      </p:cBhvr>
                                      <p:to>
                                        <p:strVal val="visible"/>
                                      </p:to>
                                    </p:set>
                                    <p:animEffect transition="in" filter="fade">
                                      <p:cBhvr>
                                        <p:cTn id="63" dur="500"/>
                                        <p:tgtEl>
                                          <p:spTgt spid="182295"/>
                                        </p:tgtEl>
                                      </p:cBhvr>
                                    </p:animEffect>
                                  </p:childTnLst>
                                </p:cTn>
                              </p:par>
                            </p:childTnLst>
                          </p:cTn>
                        </p:par>
                        <p:par>
                          <p:cTn id="64" fill="hold" nodeType="afterGroup">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82297"/>
                                        </p:tgtEl>
                                        <p:attrNameLst>
                                          <p:attrName>style.visibility</p:attrName>
                                        </p:attrNameLst>
                                      </p:cBhvr>
                                      <p:to>
                                        <p:strVal val="visible"/>
                                      </p:to>
                                    </p:set>
                                    <p:animEffect transition="in" filter="fade">
                                      <p:cBhvr>
                                        <p:cTn id="67" dur="500"/>
                                        <p:tgtEl>
                                          <p:spTgt spid="18229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2298"/>
                                        </p:tgtEl>
                                        <p:attrNameLst>
                                          <p:attrName>style.visibility</p:attrName>
                                        </p:attrNameLst>
                                      </p:cBhvr>
                                      <p:to>
                                        <p:strVal val="visible"/>
                                      </p:to>
                                    </p:set>
                                    <p:animEffect transition="in" filter="fade">
                                      <p:cBhvr>
                                        <p:cTn id="70" dur="500"/>
                                        <p:tgtEl>
                                          <p:spTgt spid="18229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2300"/>
                                        </p:tgtEl>
                                        <p:attrNameLst>
                                          <p:attrName>style.visibility</p:attrName>
                                        </p:attrNameLst>
                                      </p:cBhvr>
                                      <p:to>
                                        <p:strVal val="visible"/>
                                      </p:to>
                                    </p:set>
                                    <p:animEffect transition="in" filter="fade">
                                      <p:cBhvr>
                                        <p:cTn id="73" dur="500"/>
                                        <p:tgtEl>
                                          <p:spTgt spid="18230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2299"/>
                                        </p:tgtEl>
                                        <p:attrNameLst>
                                          <p:attrName>style.visibility</p:attrName>
                                        </p:attrNameLst>
                                      </p:cBhvr>
                                      <p:to>
                                        <p:strVal val="visible"/>
                                      </p:to>
                                    </p:set>
                                    <p:animEffect transition="in" filter="fade">
                                      <p:cBhvr>
                                        <p:cTn id="76" dur="500"/>
                                        <p:tgtEl>
                                          <p:spTgt spid="18229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82296"/>
                                        </p:tgtEl>
                                        <p:attrNameLst>
                                          <p:attrName>style.visibility</p:attrName>
                                        </p:attrNameLst>
                                      </p:cBhvr>
                                      <p:to>
                                        <p:strVal val="visible"/>
                                      </p:to>
                                    </p:set>
                                    <p:animEffect transition="in" filter="fade">
                                      <p:cBhvr>
                                        <p:cTn id="81" dur="500"/>
                                        <p:tgtEl>
                                          <p:spTgt spid="182296"/>
                                        </p:tgtEl>
                                      </p:cBhvr>
                                    </p:animEffect>
                                  </p:childTnLst>
                                </p:cTn>
                              </p:par>
                            </p:childTnLst>
                          </p:cTn>
                        </p:par>
                        <p:par>
                          <p:cTn id="82" fill="hold" nodeType="afterGroup">
                            <p:stCondLst>
                              <p:cond delay="500"/>
                            </p:stCondLst>
                            <p:childTnLst>
                              <p:par>
                                <p:cTn id="83" presetID="10" presetClass="exit" presetSubtype="0" fill="hold" grpId="1" nodeType="afterEffect">
                                  <p:stCondLst>
                                    <p:cond delay="0"/>
                                  </p:stCondLst>
                                  <p:childTnLst>
                                    <p:animEffect transition="out" filter="fade">
                                      <p:cBhvr>
                                        <p:cTn id="84" dur="500"/>
                                        <p:tgtEl>
                                          <p:spTgt spid="182286"/>
                                        </p:tgtEl>
                                      </p:cBhvr>
                                    </p:animEffect>
                                    <p:set>
                                      <p:cBhvr>
                                        <p:cTn id="85" dur="1" fill="hold">
                                          <p:stCondLst>
                                            <p:cond delay="499"/>
                                          </p:stCondLst>
                                        </p:cTn>
                                        <p:tgtEl>
                                          <p:spTgt spid="182286"/>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xit" presetSubtype="0" fill="hold" grpId="1" nodeType="clickEffect">
                                  <p:stCondLst>
                                    <p:cond delay="0"/>
                                  </p:stCondLst>
                                  <p:childTnLst>
                                    <p:animEffect transition="out" filter="fade">
                                      <p:cBhvr>
                                        <p:cTn id="89" dur="500"/>
                                        <p:tgtEl>
                                          <p:spTgt spid="182294"/>
                                        </p:tgtEl>
                                      </p:cBhvr>
                                    </p:animEffect>
                                    <p:set>
                                      <p:cBhvr>
                                        <p:cTn id="90" dur="1" fill="hold">
                                          <p:stCondLst>
                                            <p:cond delay="499"/>
                                          </p:stCondLst>
                                        </p:cTn>
                                        <p:tgtEl>
                                          <p:spTgt spid="182294"/>
                                        </p:tgtEl>
                                        <p:attrNameLst>
                                          <p:attrName>style.visibility</p:attrName>
                                        </p:attrNameLst>
                                      </p:cBhvr>
                                      <p:to>
                                        <p:strVal val="hidden"/>
                                      </p:to>
                                    </p:set>
                                  </p:childTnLst>
                                </p:cTn>
                              </p:par>
                              <p:par>
                                <p:cTn id="91" presetID="10" presetClass="entr" presetSubtype="0" fill="hold" grpId="2" nodeType="withEffect">
                                  <p:stCondLst>
                                    <p:cond delay="0"/>
                                  </p:stCondLst>
                                  <p:childTnLst>
                                    <p:set>
                                      <p:cBhvr>
                                        <p:cTn id="92" dur="1" fill="hold">
                                          <p:stCondLst>
                                            <p:cond delay="0"/>
                                          </p:stCondLst>
                                        </p:cTn>
                                        <p:tgtEl>
                                          <p:spTgt spid="182290"/>
                                        </p:tgtEl>
                                        <p:attrNameLst>
                                          <p:attrName>style.visibility</p:attrName>
                                        </p:attrNameLst>
                                      </p:cBhvr>
                                      <p:to>
                                        <p:strVal val="visible"/>
                                      </p:to>
                                    </p:set>
                                    <p:animEffect transition="in" filter="fade">
                                      <p:cBhvr>
                                        <p:cTn id="93" dur="500"/>
                                        <p:tgtEl>
                                          <p:spTgt spid="182290"/>
                                        </p:tgtEl>
                                      </p:cBhvr>
                                    </p:animEffect>
                                  </p:childTnLst>
                                </p:cTn>
                              </p:par>
                              <p:par>
                                <p:cTn id="94" presetID="10" presetClass="exit" presetSubtype="0" fill="hold" grpId="1" nodeType="withEffect">
                                  <p:stCondLst>
                                    <p:cond delay="0"/>
                                  </p:stCondLst>
                                  <p:childTnLst>
                                    <p:animEffect transition="out" filter="fade">
                                      <p:cBhvr>
                                        <p:cTn id="95" dur="500"/>
                                        <p:tgtEl>
                                          <p:spTgt spid="182298"/>
                                        </p:tgtEl>
                                      </p:cBhvr>
                                    </p:animEffect>
                                    <p:set>
                                      <p:cBhvr>
                                        <p:cTn id="96" dur="1" fill="hold">
                                          <p:stCondLst>
                                            <p:cond delay="499"/>
                                          </p:stCondLst>
                                        </p:cTn>
                                        <p:tgtEl>
                                          <p:spTgt spid="1822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6" grpId="0" animBg="1"/>
      <p:bldP spid="182286" grpId="1" animBg="1"/>
      <p:bldP spid="182287" grpId="0" animBg="1"/>
      <p:bldP spid="182288" grpId="0" animBg="1"/>
      <p:bldP spid="182289" grpId="0" animBg="1"/>
      <p:bldP spid="182289" grpId="1" animBg="1"/>
      <p:bldP spid="182290" grpId="0" animBg="1"/>
      <p:bldP spid="182290" grpId="1" animBg="1"/>
      <p:bldP spid="182290" grpId="2" animBg="1"/>
      <p:bldP spid="182291" grpId="0" animBg="1"/>
      <p:bldP spid="182291" grpId="1" animBg="1"/>
      <p:bldP spid="182292" grpId="0"/>
      <p:bldP spid="182293" grpId="0" animBg="1"/>
      <p:bldP spid="182294" grpId="0" animBg="1"/>
      <p:bldP spid="182294" grpId="1" animBg="1"/>
      <p:bldP spid="182295" grpId="0" animBg="1"/>
      <p:bldP spid="182296" grpId="0" animBg="1"/>
      <p:bldP spid="182297" grpId="0"/>
      <p:bldP spid="182298" grpId="0" animBg="1"/>
      <p:bldP spid="182298" grpId="1" animBg="1"/>
      <p:bldP spid="182299" grpId="0" animBg="1"/>
      <p:bldP spid="18230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pl-PL" altLang="pl-PL"/>
              <a:t>Przełączniki w trybie Full-Duplex </a:t>
            </a:r>
          </a:p>
        </p:txBody>
      </p:sp>
      <p:sp>
        <p:nvSpPr>
          <p:cNvPr id="124931" name="Rectangle 3"/>
          <p:cNvSpPr>
            <a:spLocks noGrp="1" noChangeArrowheads="1"/>
          </p:cNvSpPr>
          <p:nvPr>
            <p:ph type="body" idx="1"/>
          </p:nvPr>
        </p:nvSpPr>
        <p:spPr/>
        <p:txBody>
          <a:bodyPr/>
          <a:lstStyle/>
          <a:p>
            <a:pPr eaLnBrk="1" hangingPunct="1"/>
            <a:r>
              <a:rPr lang="pl-PL" altLang="pl-PL" sz="2400" dirty="0"/>
              <a:t>Tryb </a:t>
            </a:r>
            <a:r>
              <a:rPr lang="pl-PL" altLang="pl-PL" sz="2400" b="1" dirty="0"/>
              <a:t>Full-Duplex</a:t>
            </a:r>
            <a:r>
              <a:rPr lang="pl-PL" altLang="pl-PL" sz="2400" dirty="0"/>
              <a:t> oznacza jednoczesne nadawanie i odbieranie danych, co zwiększa przepustowość łącza dwukrotnie (np. z 100Mb/s do 200Mb/s)</a:t>
            </a:r>
          </a:p>
          <a:p>
            <a:pPr eaLnBrk="1" hangingPunct="1"/>
            <a:r>
              <a:rPr lang="pl-PL" altLang="pl-PL" sz="2400" dirty="0"/>
              <a:t>Transmisja w pełnym dupleksie wymaga </a:t>
            </a:r>
            <a:r>
              <a:rPr lang="pl-PL" altLang="pl-PL" sz="2400" b="1" dirty="0"/>
              <a:t>przełączanego</a:t>
            </a:r>
            <a:r>
              <a:rPr lang="pl-PL" altLang="pl-PL" sz="2400" dirty="0"/>
              <a:t> połączenia punkt-punkt i odpowiedniej liczby kabli</a:t>
            </a:r>
          </a:p>
          <a:p>
            <a:pPr eaLnBrk="1" hangingPunct="1"/>
            <a:r>
              <a:rPr lang="pl-PL" altLang="pl-PL" sz="2400" dirty="0"/>
              <a:t>W 1997 roku IEEE opublikowała standard </a:t>
            </a:r>
            <a:r>
              <a:rPr lang="pl-PL" altLang="pl-PL" sz="2400" b="1" dirty="0"/>
              <a:t>802.3x Full-Duplex/</a:t>
            </a:r>
            <a:r>
              <a:rPr lang="pl-PL" altLang="pl-PL" sz="2400" b="1" dirty="0" err="1"/>
              <a:t>Flow</a:t>
            </a:r>
            <a:r>
              <a:rPr lang="pl-PL" altLang="pl-PL" sz="2400" b="1" dirty="0"/>
              <a:t>-Control</a:t>
            </a:r>
            <a:r>
              <a:rPr lang="pl-PL" altLang="pl-PL" sz="2400" dirty="0"/>
              <a:t> opierając się na rozwiązaniach firmy </a:t>
            </a:r>
            <a:r>
              <a:rPr lang="pl-PL" altLang="pl-PL" sz="2400" dirty="0" err="1"/>
              <a:t>Kalpana</a:t>
            </a: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36</a:t>
            </a:fld>
            <a:endParaRPr lang="pl-PL"/>
          </a:p>
        </p:txBody>
      </p:sp>
    </p:spTree>
    <p:extLst>
      <p:ext uri="{BB962C8B-B14F-4D97-AF65-F5344CB8AC3E}">
        <p14:creationId xmlns:p14="http://schemas.microsoft.com/office/powerpoint/2010/main" val="1554358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fade">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fade">
                                      <p:cBhvr>
                                        <p:cTn id="17" dur="500"/>
                                        <p:tgtEl>
                                          <p:spTgt spid="124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pl-PL" altLang="pl-PL"/>
              <a:t>Kontrola przepływu </a:t>
            </a:r>
          </a:p>
        </p:txBody>
      </p:sp>
      <p:sp>
        <p:nvSpPr>
          <p:cNvPr id="125955" name="Rectangle 3"/>
          <p:cNvSpPr>
            <a:spLocks noGrp="1" noChangeArrowheads="1"/>
          </p:cNvSpPr>
          <p:nvPr>
            <p:ph type="body" idx="1"/>
          </p:nvPr>
        </p:nvSpPr>
        <p:spPr>
          <a:xfrm>
            <a:off x="457200" y="1600200"/>
            <a:ext cx="8229600" cy="5068888"/>
          </a:xfrm>
        </p:spPr>
        <p:txBody>
          <a:bodyPr/>
          <a:lstStyle/>
          <a:p>
            <a:pPr eaLnBrk="1" hangingPunct="1"/>
            <a:r>
              <a:rPr lang="pl-PL" altLang="pl-PL" sz="2400"/>
              <a:t>W sieci mogą wystąpić </a:t>
            </a:r>
            <a:r>
              <a:rPr lang="pl-PL" altLang="pl-PL" sz="2400" b="1"/>
              <a:t>przeciążenia</a:t>
            </a:r>
            <a:r>
              <a:rPr lang="pl-PL" altLang="pl-PL" sz="2400"/>
              <a:t> związane z </a:t>
            </a:r>
            <a:r>
              <a:rPr lang="pl-PL" altLang="pl-PL" sz="2400" b="1"/>
              <a:t>różnymi prędkościami</a:t>
            </a:r>
            <a:r>
              <a:rPr lang="pl-PL" altLang="pl-PL" sz="2400"/>
              <a:t> pracy urządzeń</a:t>
            </a:r>
          </a:p>
          <a:p>
            <a:pPr eaLnBrk="1" hangingPunct="1"/>
            <a:r>
              <a:rPr lang="pl-PL" altLang="pl-PL" sz="2400"/>
              <a:t>Dla </a:t>
            </a:r>
            <a:r>
              <a:rPr lang="pl-PL" altLang="pl-PL" sz="2400" b="1"/>
              <a:t>współdzielonego</a:t>
            </a:r>
            <a:r>
              <a:rPr lang="pl-PL" altLang="pl-PL" sz="2400"/>
              <a:t> Ethernetu metoda </a:t>
            </a:r>
            <a:r>
              <a:rPr lang="pl-PL" altLang="pl-PL" sz="2400" b="1"/>
              <a:t>CSMA/CD</a:t>
            </a:r>
            <a:r>
              <a:rPr lang="pl-PL" altLang="pl-PL" sz="2400"/>
              <a:t> zapewnia kontrolę przepływu przez wywoływanie kolizji</a:t>
            </a:r>
          </a:p>
          <a:p>
            <a:pPr eaLnBrk="1" hangingPunct="1"/>
            <a:r>
              <a:rPr lang="pl-PL" altLang="pl-PL" sz="2400"/>
              <a:t>Dla </a:t>
            </a:r>
            <a:r>
              <a:rPr lang="pl-PL" altLang="pl-PL" sz="2400" b="1"/>
              <a:t>przełączanego</a:t>
            </a:r>
            <a:r>
              <a:rPr lang="pl-PL" altLang="pl-PL" sz="2400"/>
              <a:t> Ethernetu w trybie </a:t>
            </a:r>
            <a:r>
              <a:rPr lang="pl-PL" altLang="pl-PL" sz="2400" b="1"/>
              <a:t>pół-dupleks</a:t>
            </a:r>
            <a:r>
              <a:rPr lang="pl-PL" altLang="pl-PL" sz="2400"/>
              <a:t> przełącznik może wymusić </a:t>
            </a:r>
            <a:r>
              <a:rPr lang="pl-PL" altLang="pl-PL" sz="2400" b="1"/>
              <a:t>kolizję</a:t>
            </a:r>
            <a:r>
              <a:rPr lang="pl-PL" altLang="pl-PL" sz="2400"/>
              <a:t> w celu zmuszenia stacji wysyłającej dane do zaprzestanie transmisji</a:t>
            </a:r>
          </a:p>
          <a:p>
            <a:pPr eaLnBrk="1" hangingPunct="1"/>
            <a:r>
              <a:rPr lang="pl-PL" altLang="pl-PL" sz="2400"/>
              <a:t>W trybie </a:t>
            </a:r>
            <a:r>
              <a:rPr lang="pl-PL" altLang="pl-PL" sz="2400" b="1"/>
              <a:t>pełnego dupleksu</a:t>
            </a:r>
            <a:r>
              <a:rPr lang="pl-PL" altLang="pl-PL" sz="2400"/>
              <a:t> mechanizm </a:t>
            </a:r>
            <a:r>
              <a:rPr lang="pl-PL" altLang="pl-PL" sz="2400" b="1"/>
              <a:t>CSMA/CD</a:t>
            </a:r>
            <a:r>
              <a:rPr lang="pl-PL" altLang="pl-PL" sz="2400"/>
              <a:t> jest </a:t>
            </a:r>
            <a:r>
              <a:rPr lang="pl-PL" altLang="pl-PL" sz="2400" b="1"/>
              <a:t>wyłączony</a:t>
            </a:r>
          </a:p>
          <a:p>
            <a:pPr eaLnBrk="1" hangingPunct="1"/>
            <a:r>
              <a:rPr lang="pl-PL" altLang="pl-PL" sz="2400"/>
              <a:t>Dlatego IEEE wprowadziło nowy mechanizm kontroli przepływu, który używa ramek </a:t>
            </a:r>
            <a:r>
              <a:rPr lang="pl-PL" altLang="pl-PL" sz="2400" b="1"/>
              <a:t>PAUSE</a:t>
            </a:r>
            <a:r>
              <a:rPr lang="pl-PL" altLang="pl-PL" sz="2400"/>
              <a:t> z określonym czasem, przez który nadajnik ma wstrzymać transmisję</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37</a:t>
            </a:fld>
            <a:endParaRPr lang="pl-PL"/>
          </a:p>
        </p:txBody>
      </p:sp>
    </p:spTree>
    <p:extLst>
      <p:ext uri="{BB962C8B-B14F-4D97-AF65-F5344CB8AC3E}">
        <p14:creationId xmlns:p14="http://schemas.microsoft.com/office/powerpoint/2010/main" val="2388119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fade">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fade">
                                      <p:cBhvr>
                                        <p:cTn id="12" dur="500"/>
                                        <p:tgtEl>
                                          <p:spTgt spid="125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fade">
                                      <p:cBhvr>
                                        <p:cTn id="17" dur="500"/>
                                        <p:tgtEl>
                                          <p:spTgt spid="125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5955">
                                            <p:txEl>
                                              <p:pRg st="3" end="3"/>
                                            </p:txEl>
                                          </p:spTgt>
                                        </p:tgtEl>
                                        <p:attrNameLst>
                                          <p:attrName>style.visibility</p:attrName>
                                        </p:attrNameLst>
                                      </p:cBhvr>
                                      <p:to>
                                        <p:strVal val="visible"/>
                                      </p:to>
                                    </p:set>
                                    <p:animEffect transition="in" filter="fade">
                                      <p:cBhvr>
                                        <p:cTn id="22" dur="500"/>
                                        <p:tgtEl>
                                          <p:spTgt spid="125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5955">
                                            <p:txEl>
                                              <p:pRg st="4" end="4"/>
                                            </p:txEl>
                                          </p:spTgt>
                                        </p:tgtEl>
                                        <p:attrNameLst>
                                          <p:attrName>style.visibility</p:attrName>
                                        </p:attrNameLst>
                                      </p:cBhvr>
                                      <p:to>
                                        <p:strVal val="visible"/>
                                      </p:to>
                                    </p:set>
                                    <p:animEffect transition="in" filter="fade">
                                      <p:cBhvr>
                                        <p:cTn id="27" dur="500"/>
                                        <p:tgtEl>
                                          <p:spTgt spid="125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pl-PL" altLang="pl-PL"/>
              <a:t>Agregacja połączeń </a:t>
            </a:r>
          </a:p>
        </p:txBody>
      </p:sp>
      <p:sp>
        <p:nvSpPr>
          <p:cNvPr id="126979" name="Rectangle 3"/>
          <p:cNvSpPr>
            <a:spLocks noGrp="1" noChangeArrowheads="1"/>
          </p:cNvSpPr>
          <p:nvPr>
            <p:ph type="body" sz="half" idx="1"/>
          </p:nvPr>
        </p:nvSpPr>
        <p:spPr>
          <a:xfrm>
            <a:off x="457200" y="1484313"/>
            <a:ext cx="4330700" cy="5257800"/>
          </a:xfrm>
        </p:spPr>
        <p:txBody>
          <a:bodyPr/>
          <a:lstStyle/>
          <a:p>
            <a:pPr eaLnBrk="1" hangingPunct="1">
              <a:lnSpc>
                <a:spcPct val="90000"/>
              </a:lnSpc>
            </a:pPr>
            <a:r>
              <a:rPr lang="pl-PL" altLang="pl-PL" sz="2400"/>
              <a:t>Firma Cisco opracowała technologię EtherChannel, który stał się podstawą standardu </a:t>
            </a:r>
            <a:r>
              <a:rPr lang="pl-PL" altLang="pl-PL" sz="2400" b="1"/>
              <a:t>IEEE 802.3ad</a:t>
            </a:r>
          </a:p>
          <a:p>
            <a:pPr eaLnBrk="1" hangingPunct="1">
              <a:lnSpc>
                <a:spcPct val="90000"/>
              </a:lnSpc>
            </a:pPr>
            <a:r>
              <a:rPr lang="pl-PL" altLang="pl-PL" sz="2400"/>
              <a:t>Ten standard umożliwia w zgodzie z protokołem STA </a:t>
            </a:r>
            <a:r>
              <a:rPr lang="pl-PL" altLang="pl-PL" sz="2400" b="1"/>
              <a:t>zestawianie</a:t>
            </a:r>
            <a:r>
              <a:rPr lang="pl-PL" altLang="pl-PL" sz="2400"/>
              <a:t> (agregację) </a:t>
            </a:r>
            <a:r>
              <a:rPr lang="pl-PL" altLang="pl-PL" sz="2400" b="1"/>
              <a:t>kilku połączeń</a:t>
            </a:r>
            <a:r>
              <a:rPr lang="pl-PL" altLang="pl-PL" sz="2400"/>
              <a:t> między dwoma urządzeniami oraz </a:t>
            </a:r>
            <a:r>
              <a:rPr lang="pl-PL" altLang="pl-PL" sz="2400" b="1"/>
              <a:t>równoważenie obciążenia</a:t>
            </a:r>
          </a:p>
          <a:p>
            <a:pPr eaLnBrk="1" hangingPunct="1">
              <a:lnSpc>
                <a:spcPct val="90000"/>
              </a:lnSpc>
            </a:pPr>
            <a:r>
              <a:rPr lang="pl-PL" altLang="pl-PL" sz="2400"/>
              <a:t>W przypadku awarii czas odtworzenia wynosi mniej niż 1 sekundę</a:t>
            </a:r>
          </a:p>
          <a:p>
            <a:pPr eaLnBrk="1" hangingPunct="1">
              <a:lnSpc>
                <a:spcPct val="90000"/>
              </a:lnSpc>
            </a:pPr>
            <a:r>
              <a:rPr lang="pl-PL" altLang="pl-PL" sz="2400"/>
              <a:t>Aktualny standard to </a:t>
            </a:r>
            <a:r>
              <a:rPr lang="en-US" altLang="pl-PL" sz="2400"/>
              <a:t>IEEE 802.1AX </a:t>
            </a:r>
            <a:endParaRPr lang="pl-PL" altLang="pl-PL" sz="2400"/>
          </a:p>
        </p:txBody>
      </p:sp>
      <p:graphicFrame>
        <p:nvGraphicFramePr>
          <p:cNvPr id="126983" name="Object 7"/>
          <p:cNvGraphicFramePr>
            <a:graphicFrameLocks noGrp="1" noChangeAspect="1"/>
          </p:cNvGraphicFramePr>
          <p:nvPr>
            <p:ph sz="half" idx="2"/>
          </p:nvPr>
        </p:nvGraphicFramePr>
        <p:xfrm>
          <a:off x="5091113" y="2182813"/>
          <a:ext cx="3584575" cy="3359150"/>
        </p:xfrm>
        <a:graphic>
          <a:graphicData uri="http://schemas.openxmlformats.org/presentationml/2006/ole">
            <mc:AlternateContent xmlns:mc="http://schemas.openxmlformats.org/markup-compatibility/2006">
              <mc:Choice xmlns:v="urn:schemas-microsoft-com:vml" Requires="v">
                <p:oleObj spid="_x0000_s2098" name="Visio" r:id="rId3" imgW="3584448" imgH="3359658" progId="Visio.Drawing.11">
                  <p:embed/>
                </p:oleObj>
              </mc:Choice>
              <mc:Fallback>
                <p:oleObj name="Visio" r:id="rId3" imgW="3584448" imgH="335965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113" y="2182813"/>
                        <a:ext cx="3584575" cy="3359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ymbol zastępczy numeru slajdu 1"/>
          <p:cNvSpPr>
            <a:spLocks noGrp="1"/>
          </p:cNvSpPr>
          <p:nvPr>
            <p:ph type="sldNum" sz="quarter" idx="12"/>
          </p:nvPr>
        </p:nvSpPr>
        <p:spPr/>
        <p:txBody>
          <a:bodyPr/>
          <a:lstStyle/>
          <a:p>
            <a:pPr>
              <a:defRPr/>
            </a:pPr>
            <a:fld id="{96F14068-4575-4FE4-BAA3-C83964528BD8}" type="slidenum">
              <a:rPr lang="en-US" smtClean="0"/>
              <a:pPr>
                <a:defRPr/>
              </a:pPr>
              <a:t>38</a:t>
            </a:fld>
            <a:endParaRPr lang="en-US"/>
          </a:p>
        </p:txBody>
      </p:sp>
    </p:spTree>
    <p:extLst>
      <p:ext uri="{BB962C8B-B14F-4D97-AF65-F5344CB8AC3E}">
        <p14:creationId xmlns:p14="http://schemas.microsoft.com/office/powerpoint/2010/main" val="405605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fade">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fade">
                                      <p:cBhvr>
                                        <p:cTn id="12" dur="500"/>
                                        <p:tgtEl>
                                          <p:spTgt spid="12697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6983"/>
                                        </p:tgtEl>
                                        <p:attrNameLst>
                                          <p:attrName>style.visibility</p:attrName>
                                        </p:attrNameLst>
                                      </p:cBhvr>
                                      <p:to>
                                        <p:strVal val="visible"/>
                                      </p:to>
                                    </p:set>
                                    <p:animEffect transition="in" filter="fade">
                                      <p:cBhvr>
                                        <p:cTn id="15" dur="500"/>
                                        <p:tgtEl>
                                          <p:spTgt spid="1269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6979">
                                            <p:txEl>
                                              <p:pRg st="2" end="2"/>
                                            </p:txEl>
                                          </p:spTgt>
                                        </p:tgtEl>
                                        <p:attrNameLst>
                                          <p:attrName>style.visibility</p:attrName>
                                        </p:attrNameLst>
                                      </p:cBhvr>
                                      <p:to>
                                        <p:strVal val="visible"/>
                                      </p:to>
                                    </p:set>
                                    <p:animEffect transition="in" filter="fade">
                                      <p:cBhvr>
                                        <p:cTn id="20" dur="500"/>
                                        <p:tgtEl>
                                          <p:spTgt spid="12697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Effect transition="in" filter="fade">
                                      <p:cBhvr>
                                        <p:cTn id="25"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r>
              <a:rPr lang="pl-PL" altLang="pl-PL" sz="4000"/>
              <a:t>Wewnętrzna przepustowość przełącznika</a:t>
            </a:r>
          </a:p>
        </p:txBody>
      </p:sp>
      <p:sp>
        <p:nvSpPr>
          <p:cNvPr id="129027" name="Rectangle 3"/>
          <p:cNvSpPr>
            <a:spLocks noGrp="1" noChangeArrowheads="1"/>
          </p:cNvSpPr>
          <p:nvPr>
            <p:ph type="body" idx="1"/>
          </p:nvPr>
        </p:nvSpPr>
        <p:spPr/>
        <p:txBody>
          <a:bodyPr/>
          <a:lstStyle/>
          <a:p>
            <a:pPr eaLnBrk="1" hangingPunct="1"/>
            <a:r>
              <a:rPr lang="pl-PL" altLang="pl-PL" sz="2400"/>
              <a:t>Układ przełączający przełącznika musi działać z odpowiednią prędkością, aby umożliwić pracę z </a:t>
            </a:r>
            <a:r>
              <a:rPr lang="pl-PL" altLang="pl-PL" sz="2400" b="1"/>
              <a:t>pełnymi prędkościami portów</a:t>
            </a:r>
          </a:p>
          <a:p>
            <a:pPr eaLnBrk="1" hangingPunct="1"/>
            <a:r>
              <a:rPr lang="pl-PL" altLang="pl-PL" sz="2400"/>
              <a:t>Dla </a:t>
            </a:r>
            <a:r>
              <a:rPr lang="pl-PL" altLang="pl-PL" sz="2400" b="1"/>
              <a:t>32</a:t>
            </a:r>
            <a:r>
              <a:rPr lang="pl-PL" altLang="pl-PL" sz="2400"/>
              <a:t> portów Fast Ethernet przepustowość przełącznika musi wynosić </a:t>
            </a:r>
            <a:r>
              <a:rPr lang="pl-PL" altLang="pl-PL" sz="2400" b="1"/>
              <a:t>6,4 Gb/s</a:t>
            </a:r>
            <a:r>
              <a:rPr lang="pl-PL" altLang="pl-PL" sz="2400"/>
              <a:t> (</a:t>
            </a:r>
            <a:r>
              <a:rPr lang="pl-PL" altLang="pl-PL" sz="2400" b="1"/>
              <a:t>32</a:t>
            </a:r>
            <a:r>
              <a:rPr lang="pl-PL" altLang="pl-PL" sz="2400"/>
              <a:t>*100*2)</a:t>
            </a:r>
          </a:p>
          <a:p>
            <a:pPr eaLnBrk="1" hangingPunct="1"/>
            <a:r>
              <a:rPr lang="pl-PL" altLang="pl-PL" sz="2400"/>
              <a:t>Dla </a:t>
            </a:r>
            <a:r>
              <a:rPr lang="pl-PL" altLang="pl-PL" sz="2400" b="1"/>
              <a:t>32</a:t>
            </a:r>
            <a:r>
              <a:rPr lang="pl-PL" altLang="pl-PL" sz="2400"/>
              <a:t> portów Fast Ethernet i </a:t>
            </a:r>
            <a:r>
              <a:rPr lang="pl-PL" altLang="pl-PL" sz="2400" b="1"/>
              <a:t>2</a:t>
            </a:r>
            <a:r>
              <a:rPr lang="pl-PL" altLang="pl-PL" sz="2400"/>
              <a:t> portów Gigabit Ethernet przepustowość przełącznika musi wynosić </a:t>
            </a:r>
            <a:r>
              <a:rPr lang="pl-PL" altLang="pl-PL" sz="2400" b="1"/>
              <a:t>10,4 Gb/s</a:t>
            </a:r>
            <a:r>
              <a:rPr lang="pl-PL" altLang="pl-PL" sz="2400"/>
              <a:t> ((</a:t>
            </a:r>
            <a:r>
              <a:rPr lang="pl-PL" altLang="pl-PL" sz="2400" b="1"/>
              <a:t>32</a:t>
            </a:r>
            <a:r>
              <a:rPr lang="pl-PL" altLang="pl-PL" sz="2400"/>
              <a:t>*100*2)+(</a:t>
            </a:r>
            <a:r>
              <a:rPr lang="pl-PL" altLang="pl-PL" sz="2400" b="1"/>
              <a:t>2</a:t>
            </a:r>
            <a:r>
              <a:rPr lang="pl-PL" altLang="pl-PL" sz="2400"/>
              <a:t>*1000*2))</a:t>
            </a:r>
          </a:p>
          <a:p>
            <a:pPr eaLnBrk="1" hangingPunct="1"/>
            <a:r>
              <a:rPr lang="pl-PL" altLang="pl-PL" sz="2400"/>
              <a:t>Dla </a:t>
            </a:r>
            <a:r>
              <a:rPr lang="pl-PL" altLang="pl-PL" sz="2400" b="1"/>
              <a:t>16</a:t>
            </a:r>
            <a:r>
              <a:rPr lang="pl-PL" altLang="pl-PL" sz="2400"/>
              <a:t> portów Fast Ethernet i </a:t>
            </a:r>
            <a:r>
              <a:rPr lang="pl-PL" altLang="pl-PL" sz="2400" b="1"/>
              <a:t>1</a:t>
            </a:r>
            <a:r>
              <a:rPr lang="pl-PL" altLang="pl-PL" sz="2400"/>
              <a:t> portu Gigabit Ethernet przepustowość przełącznika musi wynosić </a:t>
            </a:r>
            <a:r>
              <a:rPr lang="pl-PL" altLang="pl-PL" sz="2400" b="1"/>
              <a:t>5,2 Gb/s</a:t>
            </a:r>
            <a:r>
              <a:rPr lang="pl-PL" altLang="pl-PL" sz="2400"/>
              <a:t> ((</a:t>
            </a:r>
            <a:r>
              <a:rPr lang="pl-PL" altLang="pl-PL" sz="2400" b="1"/>
              <a:t>16</a:t>
            </a:r>
            <a:r>
              <a:rPr lang="pl-PL" altLang="pl-PL" sz="2400"/>
              <a:t>*100*2)+(</a:t>
            </a:r>
            <a:r>
              <a:rPr lang="pl-PL" altLang="pl-PL" sz="2400" b="1"/>
              <a:t>1</a:t>
            </a:r>
            <a:r>
              <a:rPr lang="pl-PL" altLang="pl-PL" sz="2400"/>
              <a:t>*1000*2))</a:t>
            </a:r>
          </a:p>
          <a:p>
            <a:pPr eaLnBrk="1" hangingPunct="1">
              <a:lnSpc>
                <a:spcPct val="80000"/>
              </a:lnSpc>
            </a:pPr>
            <a:endParaRPr lang="pl-PL" alt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39</a:t>
            </a:fld>
            <a:endParaRPr lang="pl-PL"/>
          </a:p>
        </p:txBody>
      </p:sp>
    </p:spTree>
    <p:extLst>
      <p:ext uri="{BB962C8B-B14F-4D97-AF65-F5344CB8AC3E}">
        <p14:creationId xmlns:p14="http://schemas.microsoft.com/office/powerpoint/2010/main" val="145963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fade">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fade">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fade">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fade">
                                      <p:cBhvr>
                                        <p:cTn id="22"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pl-PL" altLang="pl-PL"/>
              <a:t>Urządzenia sieci LAN</a:t>
            </a:r>
          </a:p>
        </p:txBody>
      </p:sp>
      <p:sp>
        <p:nvSpPr>
          <p:cNvPr id="77827" name="Rectangle 3"/>
          <p:cNvSpPr>
            <a:spLocks noGrp="1" noChangeArrowheads="1"/>
          </p:cNvSpPr>
          <p:nvPr>
            <p:ph type="body" idx="1"/>
          </p:nvPr>
        </p:nvSpPr>
        <p:spPr/>
        <p:txBody>
          <a:bodyPr/>
          <a:lstStyle/>
          <a:p>
            <a:pPr eaLnBrk="1" hangingPunct="1"/>
            <a:r>
              <a:rPr lang="pl-PL" altLang="pl-PL" sz="2400" dirty="0"/>
              <a:t>W zależności od konkretnych </a:t>
            </a:r>
            <a:r>
              <a:rPr lang="pl-PL" altLang="pl-PL" sz="2400" b="1" dirty="0"/>
              <a:t>potrzeb</a:t>
            </a:r>
            <a:r>
              <a:rPr lang="pl-PL" altLang="pl-PL" sz="2400" dirty="0"/>
              <a:t> w sieciach LAN używa się różnych urządzeń sieciowych, które mogą być </a:t>
            </a:r>
            <a:r>
              <a:rPr lang="pl-PL" altLang="pl-PL" sz="2400" b="1" dirty="0"/>
              <a:t>oddzielnymi</a:t>
            </a:r>
            <a:r>
              <a:rPr lang="pl-PL" altLang="pl-PL" sz="2400" dirty="0"/>
              <a:t>, specjalizowanymi urządzeniami (ang. </a:t>
            </a:r>
            <a:r>
              <a:rPr lang="pl-PL" altLang="pl-PL" sz="2400" i="1" dirty="0" err="1"/>
              <a:t>Internetworking</a:t>
            </a:r>
            <a:r>
              <a:rPr lang="pl-PL" altLang="pl-PL" sz="2400" i="1" dirty="0"/>
              <a:t> </a:t>
            </a:r>
            <a:r>
              <a:rPr lang="pl-PL" altLang="pl-PL" sz="2400" i="1" dirty="0" err="1"/>
              <a:t>Units</a:t>
            </a:r>
            <a:r>
              <a:rPr lang="pl-PL" altLang="pl-PL" sz="2400" dirty="0"/>
              <a:t>) lub też mogą być realizowane </a:t>
            </a:r>
            <a:r>
              <a:rPr lang="pl-PL" altLang="pl-PL" sz="2400" b="1" dirty="0"/>
              <a:t>programowo</a:t>
            </a:r>
            <a:r>
              <a:rPr lang="pl-PL" altLang="pl-PL" sz="2400" dirty="0"/>
              <a:t> na komputerach i stacjach roboczych</a:t>
            </a:r>
          </a:p>
          <a:p>
            <a:pPr eaLnBrk="1" hangingPunct="1"/>
            <a:r>
              <a:rPr lang="pl-PL" altLang="pl-PL" sz="2400" dirty="0"/>
              <a:t>Głównym zadanie tych urządzeń to </a:t>
            </a:r>
            <a:r>
              <a:rPr lang="pl-PL" altLang="pl-PL" sz="2400" b="1" dirty="0"/>
              <a:t>łączeniu</a:t>
            </a:r>
            <a:r>
              <a:rPr lang="pl-PL" altLang="pl-PL" sz="2400" dirty="0"/>
              <a:t> różnych sieci LAN</a:t>
            </a:r>
          </a:p>
          <a:p>
            <a:pPr eaLnBrk="1" hangingPunct="1"/>
            <a:r>
              <a:rPr lang="pl-PL" altLang="pl-PL" sz="2400" dirty="0"/>
              <a:t>Urządzenia sieci LAN mogą realizować inne </a:t>
            </a:r>
            <a:r>
              <a:rPr lang="pl-PL" altLang="pl-PL" sz="2400" b="1" dirty="0"/>
              <a:t>dodatkowe usługi</a:t>
            </a:r>
            <a:r>
              <a:rPr lang="pl-PL" altLang="pl-PL" sz="2400" dirty="0"/>
              <a:t> np. związane z bezpieczeństwem</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a:t>
            </a:fld>
            <a:endParaRPr lang="pl-PL"/>
          </a:p>
        </p:txBody>
      </p:sp>
    </p:spTree>
    <p:extLst>
      <p:ext uri="{BB962C8B-B14F-4D97-AF65-F5344CB8AC3E}">
        <p14:creationId xmlns:p14="http://schemas.microsoft.com/office/powerpoint/2010/main" val="258437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fade">
                                      <p:cBhvr>
                                        <p:cTn id="12" dur="500"/>
                                        <p:tgtEl>
                                          <p:spTgt spid="7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fade">
                                      <p:cBhvr>
                                        <p:cTn id="17" dur="500"/>
                                        <p:tgtEl>
                                          <p:spTgt spid="7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pl-PL" altLang="pl-PL"/>
              <a:t>Parametry przełącznika</a:t>
            </a:r>
          </a:p>
        </p:txBody>
      </p:sp>
      <p:sp>
        <p:nvSpPr>
          <p:cNvPr id="128003" name="Rectangle 3"/>
          <p:cNvSpPr>
            <a:spLocks noGrp="1" noChangeArrowheads="1"/>
          </p:cNvSpPr>
          <p:nvPr>
            <p:ph type="body" idx="1"/>
          </p:nvPr>
        </p:nvSpPr>
        <p:spPr/>
        <p:txBody>
          <a:bodyPr/>
          <a:lstStyle/>
          <a:p>
            <a:pPr eaLnBrk="1" hangingPunct="1">
              <a:lnSpc>
                <a:spcPct val="90000"/>
              </a:lnSpc>
            </a:pPr>
            <a:r>
              <a:rPr lang="pl-PL" altLang="pl-PL" sz="2400" dirty="0"/>
              <a:t>Liczba portów</a:t>
            </a:r>
          </a:p>
          <a:p>
            <a:pPr eaLnBrk="1" hangingPunct="1">
              <a:lnSpc>
                <a:spcPct val="90000"/>
              </a:lnSpc>
            </a:pPr>
            <a:r>
              <a:rPr lang="pl-PL" altLang="pl-PL" sz="2400" dirty="0"/>
              <a:t>Rodzaje portów</a:t>
            </a:r>
          </a:p>
          <a:p>
            <a:pPr eaLnBrk="1" hangingPunct="1">
              <a:lnSpc>
                <a:spcPct val="90000"/>
              </a:lnSpc>
            </a:pPr>
            <a:r>
              <a:rPr lang="pl-PL" altLang="pl-PL" sz="2400" dirty="0"/>
              <a:t>Rozmiar tablicy adresów</a:t>
            </a:r>
          </a:p>
          <a:p>
            <a:pPr eaLnBrk="1" hangingPunct="1">
              <a:lnSpc>
                <a:spcPct val="90000"/>
              </a:lnSpc>
            </a:pPr>
            <a:r>
              <a:rPr lang="pl-PL" altLang="pl-PL" sz="2400" dirty="0"/>
              <a:t>Wewnętrzna przepustowość</a:t>
            </a:r>
          </a:p>
          <a:p>
            <a:pPr eaLnBrk="1" hangingPunct="1">
              <a:lnSpc>
                <a:spcPct val="90000"/>
              </a:lnSpc>
            </a:pPr>
            <a:r>
              <a:rPr lang="pl-PL" altLang="pl-PL" sz="2400" dirty="0"/>
              <a:t>Tryb przełączania </a:t>
            </a:r>
          </a:p>
          <a:p>
            <a:pPr eaLnBrk="1" hangingPunct="1">
              <a:lnSpc>
                <a:spcPct val="90000"/>
              </a:lnSpc>
            </a:pPr>
            <a:r>
              <a:rPr lang="pl-PL" altLang="pl-PL" sz="2400" dirty="0"/>
              <a:t>Opóźnienie</a:t>
            </a:r>
          </a:p>
          <a:p>
            <a:pPr eaLnBrk="1" hangingPunct="1">
              <a:lnSpc>
                <a:spcPct val="90000"/>
              </a:lnSpc>
            </a:pPr>
            <a:r>
              <a:rPr lang="pl-PL" altLang="pl-PL" sz="2400" dirty="0"/>
              <a:t>Sposób zarządzania</a:t>
            </a:r>
          </a:p>
          <a:p>
            <a:pPr eaLnBrk="1" hangingPunct="1">
              <a:lnSpc>
                <a:spcPct val="90000"/>
              </a:lnSpc>
            </a:pPr>
            <a:r>
              <a:rPr lang="pl-PL" altLang="pl-PL" sz="2400" dirty="0"/>
              <a:t>Dodatkowe mechanizmy (VLAN, </a:t>
            </a:r>
            <a:r>
              <a:rPr lang="pl-PL" altLang="pl-PL" sz="2400" dirty="0" err="1"/>
              <a:t>QoS</a:t>
            </a:r>
            <a:r>
              <a:rPr lang="pl-PL" altLang="pl-PL" sz="2400" dirty="0"/>
              <a:t>)</a:t>
            </a:r>
          </a:p>
          <a:p>
            <a:pPr eaLnBrk="1" hangingPunct="1">
              <a:lnSpc>
                <a:spcPct val="90000"/>
              </a:lnSpc>
            </a:pPr>
            <a:r>
              <a:rPr lang="pl-PL" altLang="pl-PL" sz="2400" dirty="0"/>
              <a:t>Możliwość rozbudowy</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40</a:t>
            </a:fld>
            <a:endParaRPr lang="pl-PL"/>
          </a:p>
        </p:txBody>
      </p:sp>
    </p:spTree>
    <p:extLst>
      <p:ext uri="{BB962C8B-B14F-4D97-AF65-F5344CB8AC3E}">
        <p14:creationId xmlns:p14="http://schemas.microsoft.com/office/powerpoint/2010/main" val="2260606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pl-PL" altLang="pl-PL"/>
              <a:t>Rodzaje przełączników (1)</a:t>
            </a:r>
          </a:p>
        </p:txBody>
      </p:sp>
      <p:sp>
        <p:nvSpPr>
          <p:cNvPr id="140291" name="Rectangle 3"/>
          <p:cNvSpPr>
            <a:spLocks noGrp="1" noChangeArrowheads="1"/>
          </p:cNvSpPr>
          <p:nvPr>
            <p:ph type="body" idx="1"/>
          </p:nvPr>
        </p:nvSpPr>
        <p:spPr>
          <a:xfrm>
            <a:off x="457200" y="1600200"/>
            <a:ext cx="4043363" cy="4525963"/>
          </a:xfrm>
        </p:spPr>
        <p:txBody>
          <a:bodyPr/>
          <a:lstStyle/>
          <a:p>
            <a:pPr eaLnBrk="1" hangingPunct="1"/>
            <a:r>
              <a:rPr lang="pl-PL" altLang="pl-PL" sz="2400" b="1" dirty="0"/>
              <a:t>Wolnostojące</a:t>
            </a:r>
            <a:r>
              <a:rPr lang="pl-PL" altLang="pl-PL" sz="2400" dirty="0"/>
              <a:t> </a:t>
            </a:r>
            <a:br>
              <a:rPr lang="pl-PL" altLang="pl-PL" sz="2400" dirty="0"/>
            </a:br>
            <a:r>
              <a:rPr lang="pl-PL" altLang="pl-PL" sz="2400" dirty="0"/>
              <a:t>(ang. </a:t>
            </a:r>
            <a:r>
              <a:rPr lang="pl-PL" altLang="pl-PL" sz="2400" i="1" dirty="0"/>
              <a:t>compact</a:t>
            </a:r>
            <a:r>
              <a:rPr lang="pl-PL" altLang="pl-PL" sz="2400" dirty="0"/>
              <a:t>)</a:t>
            </a:r>
          </a:p>
          <a:p>
            <a:pPr eaLnBrk="1" hangingPunct="1"/>
            <a:endParaRPr lang="pl-PL" altLang="pl-PL" sz="2400" dirty="0"/>
          </a:p>
          <a:p>
            <a:pPr eaLnBrk="1" hangingPunct="1"/>
            <a:endParaRPr lang="pl-PL" altLang="pl-PL" sz="2400" dirty="0"/>
          </a:p>
          <a:p>
            <a:pPr eaLnBrk="1" hangingPunct="1"/>
            <a:endParaRPr lang="pl-PL" altLang="pl-PL" sz="2400" dirty="0"/>
          </a:p>
          <a:p>
            <a:pPr eaLnBrk="1" hangingPunct="1"/>
            <a:endParaRPr lang="pl-PL" altLang="pl-PL" sz="2400" dirty="0"/>
          </a:p>
          <a:p>
            <a:pPr eaLnBrk="1" hangingPunct="1"/>
            <a:r>
              <a:rPr lang="pl-PL" altLang="pl-PL" sz="2400" dirty="0"/>
              <a:t>Do montażu </a:t>
            </a:r>
            <a:r>
              <a:rPr lang="pl-PL" altLang="pl-PL" sz="2400" b="1" dirty="0"/>
              <a:t>w szafie</a:t>
            </a:r>
            <a:r>
              <a:rPr lang="pl-PL" altLang="pl-PL" sz="2400" dirty="0"/>
              <a:t> </a:t>
            </a:r>
            <a:br>
              <a:rPr lang="pl-PL" altLang="pl-PL" sz="2400" dirty="0"/>
            </a:br>
            <a:r>
              <a:rPr lang="pl-PL" altLang="pl-PL" sz="2400" dirty="0"/>
              <a:t>(ang. </a:t>
            </a:r>
            <a:r>
              <a:rPr lang="pl-PL" altLang="pl-PL" sz="2400" i="1" dirty="0" err="1"/>
              <a:t>rack</a:t>
            </a:r>
            <a:r>
              <a:rPr lang="pl-PL" altLang="pl-PL" sz="2400" i="1" dirty="0"/>
              <a:t> </a:t>
            </a:r>
            <a:r>
              <a:rPr lang="pl-PL" altLang="pl-PL" sz="2400" i="1" dirty="0" err="1"/>
              <a:t>mount</a:t>
            </a:r>
            <a:r>
              <a:rPr lang="pl-PL" altLang="pl-PL" sz="2400" dirty="0"/>
              <a:t>)</a:t>
            </a:r>
          </a:p>
        </p:txBody>
      </p:sp>
      <p:pic>
        <p:nvPicPr>
          <p:cNvPr id="140293" name="Picture 5" descr="cdccont_0900aecd80327c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860800"/>
            <a:ext cx="323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41</a:t>
            </a:fld>
            <a:endParaRPr lang="pl-PL"/>
          </a:p>
        </p:txBody>
      </p:sp>
      <p:pic>
        <p:nvPicPr>
          <p:cNvPr id="4098" name="Picture 2" descr="https://upload.wikimedia.org/wikipedia/commons/thumb/2/24/D-Link_DI-774_Front.jpg/267px-D-Link_DI-774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268760"/>
            <a:ext cx="253365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133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fade">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0291">
                                            <p:txEl>
                                              <p:pRg st="5" end="5"/>
                                            </p:txEl>
                                          </p:spTgt>
                                        </p:tgtEl>
                                        <p:attrNameLst>
                                          <p:attrName>style.visibility</p:attrName>
                                        </p:attrNameLst>
                                      </p:cBhvr>
                                      <p:to>
                                        <p:strVal val="visible"/>
                                      </p:to>
                                    </p:set>
                                    <p:animEffect transition="in" filter="fade">
                                      <p:cBhvr>
                                        <p:cTn id="12" dur="500"/>
                                        <p:tgtEl>
                                          <p:spTgt spid="140291">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0293"/>
                                        </p:tgtEl>
                                        <p:attrNameLst>
                                          <p:attrName>style.visibility</p:attrName>
                                        </p:attrNameLst>
                                      </p:cBhvr>
                                      <p:to>
                                        <p:strVal val="visible"/>
                                      </p:to>
                                    </p:set>
                                    <p:animEffect transition="in" filter="fade">
                                      <p:cBhvr>
                                        <p:cTn id="15"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pl-PL" altLang="pl-PL"/>
              <a:t>Rodzaje przełączników (2)</a:t>
            </a:r>
          </a:p>
        </p:txBody>
      </p:sp>
      <p:sp>
        <p:nvSpPr>
          <p:cNvPr id="141315" name="Rectangle 3"/>
          <p:cNvSpPr>
            <a:spLocks noGrp="1" noChangeArrowheads="1"/>
          </p:cNvSpPr>
          <p:nvPr>
            <p:ph type="body" idx="1"/>
          </p:nvPr>
        </p:nvSpPr>
        <p:spPr>
          <a:xfrm>
            <a:off x="457200" y="1600200"/>
            <a:ext cx="3322638" cy="4525963"/>
          </a:xfrm>
        </p:spPr>
        <p:txBody>
          <a:bodyPr/>
          <a:lstStyle/>
          <a:p>
            <a:pPr eaLnBrk="1" hangingPunct="1"/>
            <a:r>
              <a:rPr lang="pl-PL" altLang="pl-PL" sz="2400" dirty="0"/>
              <a:t>W </a:t>
            </a:r>
            <a:r>
              <a:rPr lang="pl-PL" altLang="pl-PL" sz="2400" b="1" dirty="0"/>
              <a:t>stałej obudowie</a:t>
            </a:r>
            <a:r>
              <a:rPr lang="pl-PL" altLang="pl-PL" sz="2400" dirty="0"/>
              <a:t> (bez możliwości rozbudowy)</a:t>
            </a:r>
          </a:p>
          <a:p>
            <a:pPr eaLnBrk="1" hangingPunct="1"/>
            <a:endParaRPr lang="pl-PL" altLang="pl-PL" sz="2400" dirty="0"/>
          </a:p>
          <a:p>
            <a:pPr eaLnBrk="1" hangingPunct="1"/>
            <a:endParaRPr lang="pl-PL" altLang="pl-PL" sz="2400" dirty="0"/>
          </a:p>
          <a:p>
            <a:pPr eaLnBrk="1" hangingPunct="1"/>
            <a:endParaRPr lang="pl-PL" altLang="pl-PL" sz="2400" dirty="0"/>
          </a:p>
          <a:p>
            <a:pPr eaLnBrk="1" hangingPunct="1"/>
            <a:endParaRPr lang="pl-PL" altLang="pl-PL" sz="2400" dirty="0"/>
          </a:p>
          <a:p>
            <a:pPr eaLnBrk="1" hangingPunct="1"/>
            <a:r>
              <a:rPr lang="pl-PL" altLang="pl-PL" sz="2400" b="1" dirty="0"/>
              <a:t>Modularne</a:t>
            </a:r>
            <a:r>
              <a:rPr lang="pl-PL" altLang="pl-PL" sz="2400" dirty="0"/>
              <a:t> </a:t>
            </a:r>
            <a:br>
              <a:rPr lang="pl-PL" altLang="pl-PL" sz="2400" dirty="0"/>
            </a:br>
            <a:r>
              <a:rPr lang="pl-PL" altLang="pl-PL" sz="2400" dirty="0"/>
              <a:t>(ang. </a:t>
            </a:r>
            <a:r>
              <a:rPr lang="pl-PL" altLang="pl-PL" sz="2400" i="1" dirty="0" err="1"/>
              <a:t>modular</a:t>
            </a:r>
            <a:r>
              <a:rPr lang="pl-PL" altLang="pl-PL" sz="2400" dirty="0"/>
              <a:t>) z możliwością rozbudowy</a:t>
            </a:r>
          </a:p>
        </p:txBody>
      </p:sp>
      <p:pic>
        <p:nvPicPr>
          <p:cNvPr id="141316" name="Picture 4" descr="cdccont_0900aecd80311b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913" y="3797300"/>
            <a:ext cx="43180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844675"/>
            <a:ext cx="43180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42</a:t>
            </a:fld>
            <a:endParaRPr lang="pl-PL"/>
          </a:p>
        </p:txBody>
      </p:sp>
    </p:spTree>
    <p:extLst>
      <p:ext uri="{BB962C8B-B14F-4D97-AF65-F5344CB8AC3E}">
        <p14:creationId xmlns:p14="http://schemas.microsoft.com/office/powerpoint/2010/main" val="2559895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fade">
                                      <p:cBhvr>
                                        <p:cTn id="7" dur="500"/>
                                        <p:tgtEl>
                                          <p:spTgt spid="1413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1317"/>
                                        </p:tgtEl>
                                        <p:attrNameLst>
                                          <p:attrName>style.visibility</p:attrName>
                                        </p:attrNameLst>
                                      </p:cBhvr>
                                      <p:to>
                                        <p:strVal val="visible"/>
                                      </p:to>
                                    </p:set>
                                    <p:animEffect transition="in" filter="fade">
                                      <p:cBhvr>
                                        <p:cTn id="10" dur="500"/>
                                        <p:tgtEl>
                                          <p:spTgt spid="1413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41315">
                                            <p:txEl>
                                              <p:pRg st="5" end="5"/>
                                            </p:txEl>
                                          </p:spTgt>
                                        </p:tgtEl>
                                        <p:attrNameLst>
                                          <p:attrName>style.visibility</p:attrName>
                                        </p:attrNameLst>
                                      </p:cBhvr>
                                      <p:to>
                                        <p:strVal val="visible"/>
                                      </p:to>
                                    </p:set>
                                    <p:animEffect transition="in" filter="fade">
                                      <p:cBhvr>
                                        <p:cTn id="15" dur="500"/>
                                        <p:tgtEl>
                                          <p:spTgt spid="14131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1316"/>
                                        </p:tgtEl>
                                        <p:attrNameLst>
                                          <p:attrName>style.visibility</p:attrName>
                                        </p:attrNameLst>
                                      </p:cBhvr>
                                      <p:to>
                                        <p:strVal val="visible"/>
                                      </p:to>
                                    </p:set>
                                    <p:animEffect transition="in" filter="fade">
                                      <p:cBhvr>
                                        <p:cTn id="18"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pl-PL" altLang="pl-PL" dirty="0"/>
              <a:t>Standard GBIC</a:t>
            </a:r>
          </a:p>
        </p:txBody>
      </p:sp>
      <p:sp>
        <p:nvSpPr>
          <p:cNvPr id="143363" name="Rectangle 3"/>
          <p:cNvSpPr>
            <a:spLocks noGrp="1" noChangeArrowheads="1"/>
          </p:cNvSpPr>
          <p:nvPr>
            <p:ph type="body" idx="1"/>
          </p:nvPr>
        </p:nvSpPr>
        <p:spPr>
          <a:xfrm>
            <a:off x="457200" y="1600200"/>
            <a:ext cx="8507288" cy="4525963"/>
          </a:xfrm>
        </p:spPr>
        <p:txBody>
          <a:bodyPr/>
          <a:lstStyle/>
          <a:p>
            <a:pPr eaLnBrk="1" hangingPunct="1"/>
            <a:r>
              <a:rPr lang="pl-PL" altLang="pl-PL" sz="2400" b="1" dirty="0"/>
              <a:t>GBIC</a:t>
            </a:r>
            <a:r>
              <a:rPr lang="pl-PL" altLang="pl-PL" sz="2400" dirty="0"/>
              <a:t> (ang. </a:t>
            </a:r>
            <a:r>
              <a:rPr lang="pl-PL" altLang="pl-PL" sz="2400" i="1" dirty="0" err="1"/>
              <a:t>GigaBit</a:t>
            </a:r>
            <a:r>
              <a:rPr lang="pl-PL" altLang="pl-PL" sz="2400" i="1" dirty="0"/>
              <a:t> Interface Converter</a:t>
            </a:r>
            <a:r>
              <a:rPr lang="pl-PL" altLang="pl-PL" sz="2400" dirty="0"/>
              <a:t>) to specjalny typ interfejsu Gigabit Ethernet stosowanego w przełącznikach</a:t>
            </a:r>
          </a:p>
          <a:p>
            <a:pPr eaLnBrk="1" hangingPunct="1"/>
            <a:r>
              <a:rPr lang="pl-PL" altLang="pl-PL" sz="2400" dirty="0"/>
              <a:t>Uniwersalny interfejs GBIC można wykorzystać do podłączenia </a:t>
            </a:r>
            <a:r>
              <a:rPr lang="pl-PL" altLang="pl-PL" sz="2400" b="1" dirty="0"/>
              <a:t>różnych mediów kablowych</a:t>
            </a:r>
            <a:r>
              <a:rPr lang="pl-PL" altLang="pl-PL" sz="2400" dirty="0"/>
              <a:t> (kabli miedzianych i światłowodów)</a:t>
            </a:r>
          </a:p>
          <a:p>
            <a:pPr eaLnBrk="1" hangingPunct="1"/>
            <a:r>
              <a:rPr lang="pl-PL" altLang="pl-PL" sz="2400" dirty="0"/>
              <a:t>Możliwa </a:t>
            </a:r>
            <a:r>
              <a:rPr lang="pl-PL" altLang="pl-PL" sz="2400" b="1" dirty="0"/>
              <a:t>zmiana</a:t>
            </a:r>
            <a:r>
              <a:rPr lang="pl-PL" altLang="pl-PL" sz="2400" dirty="0"/>
              <a:t> interfejsu w czasie </a:t>
            </a:r>
            <a:r>
              <a:rPr lang="pl-PL" altLang="pl-PL" sz="2400" b="1" dirty="0"/>
              <a:t>działania urządzenia</a:t>
            </a:r>
            <a:r>
              <a:rPr lang="pl-PL" altLang="pl-PL" sz="2400" dirty="0"/>
              <a:t> (ang. </a:t>
            </a:r>
            <a:r>
              <a:rPr lang="pl-PL" altLang="pl-PL" sz="2400" i="1" dirty="0"/>
              <a:t>hot </a:t>
            </a:r>
            <a:r>
              <a:rPr lang="pl-PL" altLang="pl-PL" sz="2400" i="1" dirty="0" err="1"/>
              <a:t>swappable</a:t>
            </a:r>
            <a:r>
              <a:rPr lang="pl-PL" altLang="pl-PL" sz="2400" dirty="0"/>
              <a:t>) </a:t>
            </a:r>
          </a:p>
          <a:p>
            <a:pPr eaLnBrk="1" hangingPunct="1"/>
            <a:r>
              <a:rPr lang="pl-PL" altLang="pl-PL" sz="2400" dirty="0"/>
              <a:t>Ułatwia </a:t>
            </a:r>
            <a:r>
              <a:rPr lang="pl-PL" altLang="pl-PL" sz="2400" b="1" dirty="0"/>
              <a:t>przekonfigurowanie i rozbudowę</a:t>
            </a:r>
            <a:r>
              <a:rPr lang="pl-PL" altLang="pl-PL" sz="2400" dirty="0"/>
              <a:t> sieci bez potrzeby zmiany przełącznika</a:t>
            </a:r>
          </a:p>
          <a:p>
            <a:pPr eaLnBrk="1" hangingPunct="1"/>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43</a:t>
            </a:fld>
            <a:endParaRPr lang="pl-PL"/>
          </a:p>
        </p:txBody>
      </p:sp>
      <p:pic>
        <p:nvPicPr>
          <p:cNvPr id="5" name="Picture 14" descr="499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36" y="5013176"/>
            <a:ext cx="54864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6581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941168"/>
            <a:ext cx="55054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44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fade">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fade">
                                      <p:cBhvr>
                                        <p:cTn id="17" dur="500"/>
                                        <p:tgtEl>
                                          <p:spTgt spid="14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fade">
                                      <p:cBhvr>
                                        <p:cTn id="22" dur="500"/>
                                        <p:tgtEl>
                                          <p:spTgt spid="143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pl-PL" altLang="pl-PL"/>
              <a:t>Łączenie w stos</a:t>
            </a:r>
          </a:p>
        </p:txBody>
      </p:sp>
      <p:sp>
        <p:nvSpPr>
          <p:cNvPr id="152579" name="Rectangle 3"/>
          <p:cNvSpPr>
            <a:spLocks noGrp="1" noChangeArrowheads="1"/>
          </p:cNvSpPr>
          <p:nvPr>
            <p:ph type="body" idx="1"/>
          </p:nvPr>
        </p:nvSpPr>
        <p:spPr/>
        <p:txBody>
          <a:bodyPr>
            <a:normAutofit lnSpcReduction="10000"/>
          </a:bodyPr>
          <a:lstStyle/>
          <a:p>
            <a:pPr eaLnBrk="1" hangingPunct="1"/>
            <a:r>
              <a:rPr lang="pl-PL" altLang="pl-PL" sz="2400" dirty="0"/>
              <a:t>Wiele modeli przełączników ma możliwość łączenia kilku urządzeń w </a:t>
            </a:r>
            <a:r>
              <a:rPr lang="pl-PL" altLang="pl-PL" sz="2400" b="1" dirty="0"/>
              <a:t>stos</a:t>
            </a:r>
            <a:r>
              <a:rPr lang="pl-PL" altLang="pl-PL" sz="2400" dirty="0"/>
              <a:t> (ang. </a:t>
            </a:r>
            <a:r>
              <a:rPr lang="pl-PL" altLang="pl-PL" sz="2400" i="1" dirty="0" err="1"/>
              <a:t>stack</a:t>
            </a:r>
            <a:r>
              <a:rPr lang="pl-PL" altLang="pl-PL" sz="2400" dirty="0"/>
              <a:t>)</a:t>
            </a:r>
          </a:p>
          <a:p>
            <a:pPr eaLnBrk="1" hangingPunct="1"/>
            <a:r>
              <a:rPr lang="pl-PL" altLang="pl-PL" sz="2400" dirty="0"/>
              <a:t>Ma to na celu ułatwienie </a:t>
            </a:r>
            <a:r>
              <a:rPr lang="pl-PL" altLang="pl-PL" sz="2400" b="1" dirty="0"/>
              <a:t>zarządzania</a:t>
            </a:r>
            <a:r>
              <a:rPr lang="pl-PL" altLang="pl-PL" sz="2400" dirty="0"/>
              <a:t> – cały stos jest konfigurowany jak </a:t>
            </a:r>
            <a:r>
              <a:rPr lang="pl-PL" altLang="pl-PL" sz="2400" b="1" dirty="0"/>
              <a:t>jedno</a:t>
            </a:r>
            <a:r>
              <a:rPr lang="pl-PL" altLang="pl-PL" sz="2400" dirty="0"/>
              <a:t> urządzenie (jeden adres IP)</a:t>
            </a:r>
          </a:p>
          <a:p>
            <a:pPr eaLnBrk="1" hangingPunct="1"/>
            <a:r>
              <a:rPr lang="pl-PL" altLang="pl-PL" sz="2400" dirty="0"/>
              <a:t>Do łączenia w stos zazwyczaj przeznaczone są </a:t>
            </a:r>
            <a:r>
              <a:rPr lang="pl-PL" altLang="pl-PL" sz="2400" b="1" dirty="0"/>
              <a:t>specjalne interfejsy</a:t>
            </a:r>
            <a:r>
              <a:rPr lang="pl-PL" altLang="pl-PL" sz="2400" dirty="0"/>
              <a:t>, co </a:t>
            </a:r>
            <a:r>
              <a:rPr lang="pl-PL" altLang="pl-PL" sz="2400" b="1" dirty="0"/>
              <a:t>umożliwia uzyskanie pełnych prędkości portów </a:t>
            </a:r>
            <a:r>
              <a:rPr lang="pl-PL" altLang="pl-PL" sz="2400" dirty="0"/>
              <a:t>dla wszystkich urządzeń w stosie</a:t>
            </a:r>
          </a:p>
          <a:p>
            <a:pPr eaLnBrk="1" hangingPunct="1"/>
            <a:r>
              <a:rPr lang="pl-PL" altLang="pl-PL" sz="2400" dirty="0"/>
              <a:t>Niektórzy producenci wykorzystują do budowy w stos </a:t>
            </a:r>
            <a:r>
              <a:rPr lang="pl-PL" altLang="pl-PL" sz="2400" b="1" dirty="0"/>
              <a:t>porty Ethernet</a:t>
            </a:r>
            <a:r>
              <a:rPr lang="pl-PL" altLang="pl-PL" sz="2400" dirty="0"/>
              <a:t>, co może </a:t>
            </a:r>
            <a:r>
              <a:rPr lang="pl-PL" altLang="pl-PL" sz="2400" b="1" dirty="0"/>
              <a:t>uniemożliwić uzyskanie pełnych prędkości portów</a:t>
            </a:r>
            <a:r>
              <a:rPr lang="pl-PL" altLang="pl-PL" sz="2400" dirty="0"/>
              <a:t> dla urządzeń w stosie</a:t>
            </a:r>
          </a:p>
          <a:p>
            <a:pPr eaLnBrk="1" hangingPunct="1"/>
            <a:r>
              <a:rPr lang="pl-PL" altLang="pl-PL" sz="2400" dirty="0"/>
              <a:t>Maksymalna </a:t>
            </a:r>
            <a:r>
              <a:rPr lang="pl-PL" altLang="pl-PL" sz="2400" b="1" dirty="0"/>
              <a:t>ilość</a:t>
            </a:r>
            <a:r>
              <a:rPr lang="pl-PL" altLang="pl-PL" sz="2400" dirty="0"/>
              <a:t> urządzeń, którą można połączyć w stos zależy od konkretnego </a:t>
            </a:r>
            <a:r>
              <a:rPr lang="pl-PL" altLang="pl-PL" sz="2400" b="1" dirty="0"/>
              <a:t>modelu i producenta</a:t>
            </a:r>
          </a:p>
          <a:p>
            <a:pPr eaLnBrk="1" hangingPunct="1"/>
            <a:endParaRPr lang="pl-PL" altLang="pl-PL" sz="2400" dirty="0"/>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44</a:t>
            </a:fld>
            <a:endParaRPr lang="pl-PL"/>
          </a:p>
        </p:txBody>
      </p:sp>
    </p:spTree>
    <p:extLst>
      <p:ext uri="{BB962C8B-B14F-4D97-AF65-F5344CB8AC3E}">
        <p14:creationId xmlns:p14="http://schemas.microsoft.com/office/powerpoint/2010/main" val="2581180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fade">
                                      <p:cBhvr>
                                        <p:cTn id="17" dur="500"/>
                                        <p:tgtEl>
                                          <p:spTgt spid="15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fade">
                                      <p:cBhvr>
                                        <p:cTn id="22" dur="500"/>
                                        <p:tgtEl>
                                          <p:spTgt spid="15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Effect transition="in" filter="fade">
                                      <p:cBhvr>
                                        <p:cTn id="27" dur="5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pl-PL" altLang="pl-PL"/>
              <a:t>Stos przełączników - przykład</a:t>
            </a:r>
          </a:p>
        </p:txBody>
      </p:sp>
      <p:pic>
        <p:nvPicPr>
          <p:cNvPr id="5325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71550" y="2063750"/>
            <a:ext cx="7197725" cy="3957638"/>
          </a:xfrm>
          <a:noFill/>
        </p:spPr>
      </p:pic>
      <p:sp>
        <p:nvSpPr>
          <p:cNvPr id="2" name="Symbol zastępczy numeru slajdu 1"/>
          <p:cNvSpPr>
            <a:spLocks noGrp="1"/>
          </p:cNvSpPr>
          <p:nvPr>
            <p:ph type="sldNum" sz="quarter" idx="12"/>
          </p:nvPr>
        </p:nvSpPr>
        <p:spPr/>
        <p:txBody>
          <a:bodyPr/>
          <a:lstStyle/>
          <a:p>
            <a:fld id="{0ADD4248-F14B-480A-B11E-3E62FE18A6A2}" type="slidenum">
              <a:rPr lang="pl-PL" smtClean="0"/>
              <a:t>45</a:t>
            </a:fld>
            <a:endParaRPr lang="pl-PL"/>
          </a:p>
        </p:txBody>
      </p:sp>
    </p:spTree>
    <p:extLst>
      <p:ext uri="{BB962C8B-B14F-4D97-AF65-F5344CB8AC3E}">
        <p14:creationId xmlns:p14="http://schemas.microsoft.com/office/powerpoint/2010/main" val="4147384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pl-PL" altLang="pl-PL"/>
              <a:t>Przełącznik warstwy 2 - zalety</a:t>
            </a:r>
          </a:p>
        </p:txBody>
      </p:sp>
      <p:sp>
        <p:nvSpPr>
          <p:cNvPr id="186371" name="Rectangle 3"/>
          <p:cNvSpPr>
            <a:spLocks noGrp="1" noChangeArrowheads="1"/>
          </p:cNvSpPr>
          <p:nvPr>
            <p:ph type="body" idx="1"/>
          </p:nvPr>
        </p:nvSpPr>
        <p:spPr>
          <a:xfrm>
            <a:off x="457200" y="1527175"/>
            <a:ext cx="8229600" cy="4997450"/>
          </a:xfrm>
        </p:spPr>
        <p:txBody>
          <a:bodyPr/>
          <a:lstStyle/>
          <a:p>
            <a:pPr eaLnBrk="1" hangingPunct="1">
              <a:buClr>
                <a:schemeClr val="tx1"/>
              </a:buClr>
              <a:buSzPct val="150000"/>
              <a:buFont typeface="Wingdings" pitchFamily="2" charset="2"/>
              <a:buChar char="C"/>
            </a:pPr>
            <a:r>
              <a:rPr lang="pl-PL" altLang="pl-PL" sz="2400" dirty="0"/>
              <a:t>Możliwość łączenia sieci LAN o różnych standardach warstwy fizycznej, różnej prędkościach transmisji  </a:t>
            </a:r>
          </a:p>
          <a:p>
            <a:pPr eaLnBrk="1" hangingPunct="1">
              <a:buClr>
                <a:schemeClr val="tx1"/>
              </a:buClr>
              <a:buSzPct val="150000"/>
              <a:buFont typeface="Wingdings" pitchFamily="2" charset="2"/>
              <a:buChar char="C"/>
            </a:pPr>
            <a:r>
              <a:rPr lang="pl-PL" altLang="pl-PL" sz="2400" dirty="0"/>
              <a:t>Obsługa dużej liczby portów  </a:t>
            </a:r>
          </a:p>
          <a:p>
            <a:pPr eaLnBrk="1" hangingPunct="1">
              <a:buClr>
                <a:schemeClr val="tx1"/>
              </a:buClr>
              <a:buSzPct val="150000"/>
              <a:buFont typeface="Wingdings" pitchFamily="2" charset="2"/>
              <a:buChar char="C"/>
            </a:pPr>
            <a:r>
              <a:rPr lang="pl-PL" altLang="pl-PL" sz="2400" dirty="0"/>
              <a:t>Wbudowane mechanizmy niezawodnościowe (połączenia redundantne, zapasowe elementy) </a:t>
            </a:r>
          </a:p>
          <a:p>
            <a:pPr eaLnBrk="1" hangingPunct="1">
              <a:buClr>
                <a:schemeClr val="tx1"/>
              </a:buClr>
              <a:buSzPct val="150000"/>
              <a:buFont typeface="Wingdings" pitchFamily="2" charset="2"/>
              <a:buChar char="C"/>
            </a:pPr>
            <a:r>
              <a:rPr lang="pl-PL" altLang="pl-PL" sz="2400" dirty="0"/>
              <a:t>Skalowalność, możliwość rozbudowy sieci działającej w oparciu o przełączniki</a:t>
            </a:r>
          </a:p>
          <a:p>
            <a:pPr eaLnBrk="1" hangingPunct="1">
              <a:buClr>
                <a:schemeClr val="tx1"/>
              </a:buClr>
              <a:buSzPct val="150000"/>
              <a:buFont typeface="Wingdings" pitchFamily="2" charset="2"/>
              <a:buChar char="C"/>
            </a:pPr>
            <a:r>
              <a:rPr lang="pl-PL" altLang="pl-PL" sz="2400" dirty="0"/>
              <a:t>Stosunkowo niska cena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46</a:t>
            </a:fld>
            <a:endParaRPr lang="pl-PL"/>
          </a:p>
        </p:txBody>
      </p:sp>
    </p:spTree>
    <p:extLst>
      <p:ext uri="{BB962C8B-B14F-4D97-AF65-F5344CB8AC3E}">
        <p14:creationId xmlns:p14="http://schemas.microsoft.com/office/powerpoint/2010/main" val="560834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fade">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fade">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fade">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fade">
                                      <p:cBhvr>
                                        <p:cTn id="27"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pl-PL" altLang="pl-PL"/>
              <a:t>Przełącznik warstwy 2 - wady</a:t>
            </a:r>
          </a:p>
        </p:txBody>
      </p:sp>
      <p:sp>
        <p:nvSpPr>
          <p:cNvPr id="187395" name="Rectangle 3"/>
          <p:cNvSpPr>
            <a:spLocks noGrp="1" noChangeArrowheads="1"/>
          </p:cNvSpPr>
          <p:nvPr>
            <p:ph type="body" idx="1"/>
          </p:nvPr>
        </p:nvSpPr>
        <p:spPr/>
        <p:txBody>
          <a:bodyPr/>
          <a:lstStyle/>
          <a:p>
            <a:pPr eaLnBrk="1" hangingPunct="1">
              <a:buClr>
                <a:schemeClr val="tx1"/>
              </a:buClr>
              <a:buSzPct val="150000"/>
              <a:buFont typeface="Wingdings" pitchFamily="2" charset="2"/>
              <a:buChar char="D"/>
            </a:pPr>
            <a:r>
              <a:rPr lang="pl-PL" altLang="pl-PL" sz="2400"/>
              <a:t>Brak zabezpieczenia przed chwilowymi przeciążeniami oraz sztormami broadcastowymi </a:t>
            </a:r>
          </a:p>
          <a:p>
            <a:pPr eaLnBrk="1" hangingPunct="1">
              <a:buClr>
                <a:schemeClr val="tx1"/>
              </a:buClr>
              <a:buSzPct val="150000"/>
              <a:buFont typeface="Wingdings" pitchFamily="2" charset="2"/>
              <a:buChar char="D"/>
            </a:pPr>
            <a:r>
              <a:rPr lang="pl-PL" altLang="pl-PL" sz="2400"/>
              <a:t>Wprowadzanie dodatkowych opóźnień do sieci (różnych w zależności od trybu przełączania)  </a:t>
            </a:r>
          </a:p>
          <a:p>
            <a:pPr eaLnBrk="1" hangingPunct="1">
              <a:buClr>
                <a:schemeClr val="tx1"/>
              </a:buClr>
              <a:buSzPct val="150000"/>
              <a:buFont typeface="Wingdings" pitchFamily="2" charset="2"/>
              <a:buChar char="D"/>
            </a:pPr>
            <a:r>
              <a:rPr lang="pl-PL" altLang="pl-PL" sz="2400"/>
              <a:t>Możliwość podsłuchiwania ruchu rozgłoszeniowego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47</a:t>
            </a:fld>
            <a:endParaRPr lang="pl-PL"/>
          </a:p>
        </p:txBody>
      </p:sp>
    </p:spTree>
    <p:extLst>
      <p:ext uri="{BB962C8B-B14F-4D97-AF65-F5344CB8AC3E}">
        <p14:creationId xmlns:p14="http://schemas.microsoft.com/office/powerpoint/2010/main" val="1997450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fade">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fade">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fade">
                                      <p:cBhvr>
                                        <p:cTn id="17" dur="500"/>
                                        <p:tgtEl>
                                          <p:spTgt spid="187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b="1" dirty="0">
                <a:solidFill>
                  <a:schemeClr val="tx2"/>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48</a:t>
            </a:fld>
            <a:endParaRPr lang="pl-PL"/>
          </a:p>
        </p:txBody>
      </p:sp>
    </p:spTree>
    <p:extLst>
      <p:ext uri="{BB962C8B-B14F-4D97-AF65-F5344CB8AC3E}">
        <p14:creationId xmlns:p14="http://schemas.microsoft.com/office/powerpoint/2010/main" val="961623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pl-PL" altLang="pl-PL"/>
              <a:t>Router</a:t>
            </a:r>
            <a:endParaRPr lang="en-US" altLang="pl-PL"/>
          </a:p>
        </p:txBody>
      </p:sp>
      <p:sp>
        <p:nvSpPr>
          <p:cNvPr id="185347" name="Rectangle 3"/>
          <p:cNvSpPr>
            <a:spLocks noGrp="1" noChangeArrowheads="1"/>
          </p:cNvSpPr>
          <p:nvPr>
            <p:ph type="body" idx="1"/>
          </p:nvPr>
        </p:nvSpPr>
        <p:spPr>
          <a:xfrm>
            <a:off x="457200" y="1341438"/>
            <a:ext cx="8229600" cy="5257800"/>
          </a:xfrm>
        </p:spPr>
        <p:txBody>
          <a:bodyPr/>
          <a:lstStyle/>
          <a:p>
            <a:pPr eaLnBrk="1" hangingPunct="1"/>
            <a:r>
              <a:rPr lang="pl-PL" altLang="pl-PL" sz="2400" b="1"/>
              <a:t>Router</a:t>
            </a:r>
            <a:r>
              <a:rPr lang="pl-PL" altLang="pl-PL" sz="2400"/>
              <a:t> to urządzenie pracujące w trzeciej warstwie modelu ISO/OSI</a:t>
            </a:r>
          </a:p>
          <a:p>
            <a:pPr eaLnBrk="1" hangingPunct="1"/>
            <a:r>
              <a:rPr lang="pl-PL" altLang="pl-PL" sz="2400"/>
              <a:t>Służy do </a:t>
            </a:r>
            <a:r>
              <a:rPr lang="pl-PL" altLang="pl-PL" sz="2400" b="1"/>
              <a:t>łączenia</a:t>
            </a:r>
            <a:r>
              <a:rPr lang="pl-PL" altLang="pl-PL" sz="2400"/>
              <a:t> różnych sieci komputerowych (w sensie rozmiaru sieci, technologii, protokołów, itd.)</a:t>
            </a:r>
          </a:p>
          <a:p>
            <a:pPr eaLnBrk="1" hangingPunct="1"/>
            <a:r>
              <a:rPr lang="pl-PL" altLang="pl-PL" sz="2400"/>
              <a:t>Na podstawie informacji zawartych w </a:t>
            </a:r>
            <a:r>
              <a:rPr lang="pl-PL" altLang="pl-PL" sz="2400" b="1"/>
              <a:t>nagłówku pakietu IP</a:t>
            </a:r>
            <a:r>
              <a:rPr lang="pl-PL" altLang="pl-PL" sz="2400"/>
              <a:t> (adres docelowy oraz ewentualne inne pola z nagłówka IP oraz TCP/UDP) </a:t>
            </a:r>
            <a:r>
              <a:rPr lang="pl-PL" altLang="pl-PL" sz="2400" b="1"/>
              <a:t>przekazuje pakiety</a:t>
            </a:r>
            <a:r>
              <a:rPr lang="pl-PL" altLang="pl-PL" sz="2400"/>
              <a:t> do sieci docelowej</a:t>
            </a:r>
          </a:p>
          <a:p>
            <a:pPr eaLnBrk="1" hangingPunct="1"/>
            <a:r>
              <a:rPr lang="pl-PL" altLang="pl-PL" sz="2400"/>
              <a:t>Proces przekazywania pakietów to </a:t>
            </a:r>
            <a:r>
              <a:rPr lang="pl-PL" altLang="pl-PL" sz="2400" b="1"/>
              <a:t>routing</a:t>
            </a:r>
            <a:r>
              <a:rPr lang="pl-PL" altLang="pl-PL" sz="2400"/>
              <a:t>, określany po polsku jako </a:t>
            </a:r>
            <a:r>
              <a:rPr lang="pl-PL" altLang="pl-PL" sz="2400" b="1"/>
              <a:t>trasowanie</a:t>
            </a:r>
          </a:p>
          <a:p>
            <a:pPr eaLnBrk="1" hangingPunct="1"/>
            <a:r>
              <a:rPr lang="pl-PL" altLang="pl-PL" sz="2400"/>
              <a:t>Routery są budowane w oparciu o </a:t>
            </a:r>
            <a:r>
              <a:rPr lang="pl-PL" altLang="pl-PL" sz="2400" b="1"/>
              <a:t>dedykowane układy scalone</a:t>
            </a:r>
            <a:r>
              <a:rPr lang="pl-PL" altLang="pl-PL" sz="2400"/>
              <a:t>, ale jednak dużo zadań jest wykonywana </a:t>
            </a:r>
            <a:r>
              <a:rPr lang="pl-PL" altLang="pl-PL" sz="2400" b="1"/>
              <a:t>programowo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49</a:t>
            </a:fld>
            <a:endParaRPr lang="pl-PL"/>
          </a:p>
        </p:txBody>
      </p:sp>
    </p:spTree>
    <p:extLst>
      <p:ext uri="{BB962C8B-B14F-4D97-AF65-F5344CB8AC3E}">
        <p14:creationId xmlns:p14="http://schemas.microsoft.com/office/powerpoint/2010/main" val="415236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fade">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fade">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fade">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fade">
                                      <p:cBhvr>
                                        <p:cTn id="22" dur="500"/>
                                        <p:tgtEl>
                                          <p:spTgt spid="185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85347">
                                            <p:txEl>
                                              <p:pRg st="4" end="4"/>
                                            </p:txEl>
                                          </p:spTgt>
                                        </p:tgtEl>
                                        <p:attrNameLst>
                                          <p:attrName>style.visibility</p:attrName>
                                        </p:attrNameLst>
                                      </p:cBhvr>
                                      <p:to>
                                        <p:strVal val="visible"/>
                                      </p:to>
                                    </p:set>
                                    <p:animEffect transition="in" filter="fade">
                                      <p:cBhvr>
                                        <p:cTn id="27" dur="50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pl-PL" altLang="pl-PL"/>
              <a:t>Rodzaje urządzeń sieci LAN </a:t>
            </a:r>
          </a:p>
        </p:txBody>
      </p:sp>
      <p:sp>
        <p:nvSpPr>
          <p:cNvPr id="6147" name="Rectangle 3"/>
          <p:cNvSpPr>
            <a:spLocks noGrp="1" noChangeArrowheads="1"/>
          </p:cNvSpPr>
          <p:nvPr>
            <p:ph type="body" idx="1"/>
          </p:nvPr>
        </p:nvSpPr>
        <p:spPr>
          <a:xfrm>
            <a:off x="457200" y="1341438"/>
            <a:ext cx="8229600" cy="5256212"/>
          </a:xfrm>
        </p:spPr>
        <p:txBody>
          <a:bodyPr/>
          <a:lstStyle/>
          <a:p>
            <a:pPr eaLnBrk="1" hangingPunct="1"/>
            <a:r>
              <a:rPr lang="pl-PL" altLang="pl-PL" sz="2400" b="1" dirty="0"/>
              <a:t>Karta sieciowa (ang. </a:t>
            </a:r>
            <a:r>
              <a:rPr lang="pl-PL" altLang="pl-PL" sz="2400" b="1" i="1" dirty="0"/>
              <a:t>network </a:t>
            </a:r>
            <a:r>
              <a:rPr lang="pl-PL" altLang="pl-PL" sz="2400" b="1" i="1" dirty="0" err="1"/>
              <a:t>card</a:t>
            </a:r>
            <a:r>
              <a:rPr lang="pl-PL" altLang="pl-PL" sz="2400" b="1" i="1" dirty="0"/>
              <a:t>, NIC - network </a:t>
            </a:r>
            <a:r>
              <a:rPr lang="pl-PL" altLang="pl-PL" sz="2400" b="1" i="1" dirty="0" err="1"/>
              <a:t>interface</a:t>
            </a:r>
            <a:r>
              <a:rPr lang="pl-PL" altLang="pl-PL" sz="2400" b="1" i="1" dirty="0"/>
              <a:t> </a:t>
            </a:r>
            <a:r>
              <a:rPr lang="pl-PL" altLang="pl-PL" sz="2400" b="1" i="1" dirty="0" err="1"/>
              <a:t>controller</a:t>
            </a:r>
            <a:r>
              <a:rPr lang="pl-PL" altLang="pl-PL" sz="2400" b="1" dirty="0"/>
              <a:t>)</a:t>
            </a:r>
          </a:p>
          <a:p>
            <a:pPr eaLnBrk="1" hangingPunct="1"/>
            <a:r>
              <a:rPr lang="pl-PL" altLang="pl-PL" sz="2400" b="1" dirty="0"/>
              <a:t>Regenerator (ang. </a:t>
            </a:r>
            <a:r>
              <a:rPr lang="pl-PL" altLang="pl-PL" sz="2400" b="1" i="1" dirty="0" err="1"/>
              <a:t>repeater</a:t>
            </a:r>
            <a:r>
              <a:rPr lang="pl-PL" altLang="pl-PL" sz="2400" b="1" dirty="0"/>
              <a:t>)</a:t>
            </a:r>
          </a:p>
          <a:p>
            <a:pPr eaLnBrk="1" hangingPunct="1"/>
            <a:r>
              <a:rPr lang="pl-PL" altLang="pl-PL" sz="2400" b="1" dirty="0"/>
              <a:t>Koncentrator (ang. </a:t>
            </a:r>
            <a:r>
              <a:rPr lang="pl-PL" altLang="pl-PL" sz="2400" b="1" i="1" dirty="0"/>
              <a:t>hub</a:t>
            </a:r>
            <a:r>
              <a:rPr lang="pl-PL" altLang="pl-PL" sz="2400" b="1" dirty="0"/>
              <a:t>)</a:t>
            </a:r>
          </a:p>
          <a:p>
            <a:pPr eaLnBrk="1" hangingPunct="1"/>
            <a:r>
              <a:rPr lang="pl-PL" altLang="pl-PL" sz="2400" b="1" dirty="0"/>
              <a:t>Konwerter mediów (ang. </a:t>
            </a:r>
            <a:r>
              <a:rPr lang="pl-PL" altLang="pl-PL" sz="2400" b="1" i="1" dirty="0"/>
              <a:t>media </a:t>
            </a:r>
            <a:r>
              <a:rPr lang="pl-PL" altLang="pl-PL" sz="2400" b="1" i="1" dirty="0" err="1"/>
              <a:t>converter</a:t>
            </a:r>
            <a:r>
              <a:rPr lang="pl-PL" altLang="pl-PL" sz="2400" b="1" dirty="0"/>
              <a:t>)</a:t>
            </a:r>
          </a:p>
          <a:p>
            <a:pPr eaLnBrk="1" hangingPunct="1"/>
            <a:r>
              <a:rPr lang="pl-PL" altLang="pl-PL" sz="2400" b="1" dirty="0"/>
              <a:t>Most (ang. </a:t>
            </a:r>
            <a:r>
              <a:rPr lang="pl-PL" altLang="pl-PL" sz="2400" b="1" i="1" dirty="0" err="1"/>
              <a:t>bridge</a:t>
            </a:r>
            <a:r>
              <a:rPr lang="pl-PL" altLang="pl-PL" sz="2400" b="1" dirty="0"/>
              <a:t>) </a:t>
            </a:r>
          </a:p>
          <a:p>
            <a:pPr eaLnBrk="1" hangingPunct="1"/>
            <a:r>
              <a:rPr lang="pl-PL" altLang="pl-PL" sz="2400" b="1" dirty="0"/>
              <a:t>Przełącznik (ang. </a:t>
            </a:r>
            <a:r>
              <a:rPr lang="pl-PL" altLang="pl-PL" sz="2400" b="1" i="1" dirty="0" err="1"/>
              <a:t>switch</a:t>
            </a:r>
            <a:r>
              <a:rPr lang="pl-PL" altLang="pl-PL" sz="2400" b="1" dirty="0"/>
              <a:t>) </a:t>
            </a:r>
          </a:p>
          <a:p>
            <a:pPr eaLnBrk="1" hangingPunct="1"/>
            <a:r>
              <a:rPr lang="pl-PL" altLang="pl-PL" sz="2400" b="1" dirty="0"/>
              <a:t>Router (ang. </a:t>
            </a:r>
            <a:r>
              <a:rPr lang="pl-PL" altLang="pl-PL" sz="2400" b="1" i="1" dirty="0"/>
              <a:t>router</a:t>
            </a:r>
            <a:r>
              <a:rPr lang="pl-PL" altLang="pl-PL" sz="2400" b="1" dirty="0"/>
              <a:t>)</a:t>
            </a:r>
          </a:p>
          <a:p>
            <a:pPr eaLnBrk="1" hangingPunct="1"/>
            <a:r>
              <a:rPr lang="pl-PL" altLang="pl-PL" sz="2400" dirty="0"/>
              <a:t>Brama (ang. </a:t>
            </a:r>
            <a:r>
              <a:rPr lang="pl-PL" altLang="pl-PL" sz="2400" i="1" dirty="0" err="1"/>
              <a:t>gateway</a:t>
            </a:r>
            <a:r>
              <a:rPr lang="pl-PL" altLang="pl-PL" sz="2400" dirty="0"/>
              <a:t>)</a:t>
            </a:r>
          </a:p>
          <a:p>
            <a:pPr eaLnBrk="1" hangingPunct="1"/>
            <a:r>
              <a:rPr lang="pl-PL" altLang="pl-PL" sz="2400" dirty="0"/>
              <a:t>Punkt dostępowy (ang. </a:t>
            </a:r>
            <a:r>
              <a:rPr lang="pl-PL" altLang="pl-PL" sz="2400" i="1" dirty="0" err="1"/>
              <a:t>access</a:t>
            </a:r>
            <a:r>
              <a:rPr lang="pl-PL" altLang="pl-PL" sz="2400" i="1" dirty="0"/>
              <a:t> point</a:t>
            </a:r>
            <a:r>
              <a:rPr lang="pl-PL" altLang="pl-PL" sz="2400" dirty="0"/>
              <a:t>)</a:t>
            </a:r>
          </a:p>
          <a:p>
            <a:pPr eaLnBrk="1" hangingPunct="1"/>
            <a:r>
              <a:rPr lang="pl-PL" altLang="pl-PL" sz="2400" b="1" dirty="0"/>
              <a:t>Serwer</a:t>
            </a:r>
          </a:p>
          <a:p>
            <a:pPr eaLnBrk="1" hangingPunct="1"/>
            <a:r>
              <a:rPr lang="pl-PL" altLang="pl-PL" sz="2400" dirty="0"/>
              <a:t>Urządzenia bezpieczeństwa (firewall, IDS, IPS, UTM)</a:t>
            </a:r>
            <a:endParaRPr lang="pl-PL" altLang="pl-PL" sz="28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5</a:t>
            </a:fld>
            <a:endParaRPr lang="pl-PL"/>
          </a:p>
        </p:txBody>
      </p:sp>
    </p:spTree>
    <p:extLst>
      <p:ext uri="{BB962C8B-B14F-4D97-AF65-F5344CB8AC3E}">
        <p14:creationId xmlns:p14="http://schemas.microsoft.com/office/powerpoint/2010/main" val="1755389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pl-PL" altLang="pl-PL"/>
              <a:t>Przełącznik warstwy 3 </a:t>
            </a:r>
          </a:p>
        </p:txBody>
      </p:sp>
      <p:sp>
        <p:nvSpPr>
          <p:cNvPr id="145411" name="Rectangle 3"/>
          <p:cNvSpPr>
            <a:spLocks noGrp="1" noChangeArrowheads="1"/>
          </p:cNvSpPr>
          <p:nvPr>
            <p:ph type="body" idx="1"/>
          </p:nvPr>
        </p:nvSpPr>
        <p:spPr/>
        <p:txBody>
          <a:bodyPr/>
          <a:lstStyle/>
          <a:p>
            <a:pPr eaLnBrk="1" hangingPunct="1"/>
            <a:r>
              <a:rPr lang="pl-PL" altLang="pl-PL" sz="2400"/>
              <a:t>Przełącznik </a:t>
            </a:r>
            <a:r>
              <a:rPr lang="pl-PL" altLang="pl-PL" sz="2400" b="1"/>
              <a:t>warstwy 3</a:t>
            </a:r>
            <a:r>
              <a:rPr lang="pl-PL" altLang="pl-PL" sz="2400"/>
              <a:t> to urządzenie działające w warstwie sieciowej modelu ISO/OSI i mające funkcjonalne możliwości zbliżone do routera</a:t>
            </a:r>
          </a:p>
          <a:p>
            <a:pPr eaLnBrk="1" hangingPunct="1"/>
            <a:r>
              <a:rPr lang="pl-PL" altLang="pl-PL" sz="2400"/>
              <a:t>Funkcje routingu są realizowane w nich </a:t>
            </a:r>
            <a:r>
              <a:rPr lang="pl-PL" altLang="pl-PL" sz="2400" b="1"/>
              <a:t>sprzętowo</a:t>
            </a:r>
            <a:endParaRPr lang="pl-PL" altLang="pl-PL" sz="2400"/>
          </a:p>
          <a:p>
            <a:pPr eaLnBrk="1" hangingPunct="1"/>
            <a:r>
              <a:rPr lang="pl-PL" altLang="pl-PL" sz="2400"/>
              <a:t>Obsługują </a:t>
            </a:r>
            <a:r>
              <a:rPr lang="pl-PL" altLang="pl-PL" sz="2400" b="1"/>
              <a:t>mniej</a:t>
            </a:r>
            <a:r>
              <a:rPr lang="pl-PL" altLang="pl-PL" sz="2400"/>
              <a:t> technologii sieciowych i protokołów routingu w porównaniu z klasycznymi routerami</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50</a:t>
            </a:fld>
            <a:endParaRPr lang="pl-PL"/>
          </a:p>
        </p:txBody>
      </p:sp>
    </p:spTree>
    <p:extLst>
      <p:ext uri="{BB962C8B-B14F-4D97-AF65-F5344CB8AC3E}">
        <p14:creationId xmlns:p14="http://schemas.microsoft.com/office/powerpoint/2010/main" val="2298708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fade">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fade">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fade">
                                      <p:cBhvr>
                                        <p:cTn id="17"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pl-PL" altLang="pl-PL"/>
              <a:t>Przełącznik warstwy 3 - geneza</a:t>
            </a:r>
          </a:p>
        </p:txBody>
      </p:sp>
      <p:sp>
        <p:nvSpPr>
          <p:cNvPr id="146435" name="Rectangle 3"/>
          <p:cNvSpPr>
            <a:spLocks noGrp="1" noChangeArrowheads="1"/>
          </p:cNvSpPr>
          <p:nvPr>
            <p:ph type="body" idx="1"/>
          </p:nvPr>
        </p:nvSpPr>
        <p:spPr/>
        <p:txBody>
          <a:bodyPr/>
          <a:lstStyle/>
          <a:p>
            <a:pPr eaLnBrk="1" hangingPunct="1"/>
            <a:r>
              <a:rPr lang="pl-PL" altLang="pl-PL" sz="2400" b="1"/>
              <a:t>Popularność</a:t>
            </a:r>
            <a:r>
              <a:rPr lang="pl-PL" altLang="pl-PL" sz="2400"/>
              <a:t> przełączanego </a:t>
            </a:r>
            <a:r>
              <a:rPr lang="pl-PL" altLang="pl-PL" sz="2400" b="1"/>
              <a:t>Ethernetu</a:t>
            </a:r>
            <a:r>
              <a:rPr lang="pl-PL" altLang="pl-PL" sz="2400"/>
              <a:t> oraz ewolucja Ethernetu</a:t>
            </a:r>
          </a:p>
          <a:p>
            <a:pPr eaLnBrk="1" hangingPunct="1"/>
            <a:r>
              <a:rPr lang="pl-PL" altLang="pl-PL" sz="2400"/>
              <a:t>Rozwój i wzrost możliwości układów </a:t>
            </a:r>
            <a:r>
              <a:rPr lang="pl-PL" altLang="pl-PL" sz="2400" b="1"/>
              <a:t>ASIC</a:t>
            </a:r>
          </a:p>
          <a:p>
            <a:pPr eaLnBrk="1" hangingPunct="1"/>
            <a:r>
              <a:rPr lang="pl-PL" altLang="pl-PL" sz="2400"/>
              <a:t>Dominacja protokołu </a:t>
            </a:r>
            <a:r>
              <a:rPr lang="pl-PL" altLang="pl-PL" sz="2400" b="1"/>
              <a:t>IP</a:t>
            </a:r>
          </a:p>
          <a:p>
            <a:pPr eaLnBrk="1" hangingPunct="1"/>
            <a:r>
              <a:rPr lang="pl-PL" altLang="pl-PL" sz="2400"/>
              <a:t>Stabilność i dojrzałość protokołu </a:t>
            </a:r>
            <a:r>
              <a:rPr lang="pl-PL" altLang="pl-PL" sz="2400" b="1"/>
              <a:t>IP</a:t>
            </a:r>
          </a:p>
          <a:p>
            <a:pPr eaLnBrk="1" hangingPunct="1"/>
            <a:r>
              <a:rPr lang="pl-PL" altLang="pl-PL" sz="2400"/>
              <a:t>Względy </a:t>
            </a:r>
            <a:r>
              <a:rPr lang="pl-PL" altLang="pl-PL" sz="2400" b="1"/>
              <a:t>marketingowe</a:t>
            </a:r>
          </a:p>
          <a:p>
            <a:pPr eaLnBrk="1" hangingPunct="1"/>
            <a:endParaRPr lang="pl-PL" altLang="pl-PL" sz="2400" b="1"/>
          </a:p>
        </p:txBody>
      </p:sp>
      <p:sp>
        <p:nvSpPr>
          <p:cNvPr id="2" name="Symbol zastępczy numeru slajdu 1"/>
          <p:cNvSpPr>
            <a:spLocks noGrp="1"/>
          </p:cNvSpPr>
          <p:nvPr>
            <p:ph type="sldNum" sz="quarter" idx="12"/>
          </p:nvPr>
        </p:nvSpPr>
        <p:spPr/>
        <p:txBody>
          <a:bodyPr/>
          <a:lstStyle/>
          <a:p>
            <a:fld id="{0ADD4248-F14B-480A-B11E-3E62FE18A6A2}" type="slidenum">
              <a:rPr lang="pl-PL" smtClean="0"/>
              <a:t>51</a:t>
            </a:fld>
            <a:endParaRPr lang="pl-PL"/>
          </a:p>
        </p:txBody>
      </p:sp>
    </p:spTree>
    <p:extLst>
      <p:ext uri="{BB962C8B-B14F-4D97-AF65-F5344CB8AC3E}">
        <p14:creationId xmlns:p14="http://schemas.microsoft.com/office/powerpoint/2010/main" val="509555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fade">
                                      <p:cBhvr>
                                        <p:cTn id="7" dur="5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fade">
                                      <p:cBhvr>
                                        <p:cTn id="12" dur="5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fade">
                                      <p:cBhvr>
                                        <p:cTn id="17" dur="5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fade">
                                      <p:cBhvr>
                                        <p:cTn id="22" dur="5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fade">
                                      <p:cBhvr>
                                        <p:cTn id="27" dur="5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pl-PL" altLang="pl-PL" sz="4000" dirty="0"/>
              <a:t>Porównanie </a:t>
            </a:r>
            <a:br>
              <a:rPr lang="pl-PL" altLang="pl-PL" sz="4000" dirty="0"/>
            </a:br>
            <a:r>
              <a:rPr lang="pl-PL" altLang="pl-PL" sz="4000" dirty="0"/>
              <a:t>przełącznika warstwy 3 i routera (1)</a:t>
            </a:r>
          </a:p>
        </p:txBody>
      </p:sp>
      <p:graphicFrame>
        <p:nvGraphicFramePr>
          <p:cNvPr id="147586" name="Group 130"/>
          <p:cNvGraphicFramePr>
            <a:graphicFrameLocks noGrp="1"/>
          </p:cNvGraphicFramePr>
          <p:nvPr>
            <p:ph idx="1"/>
            <p:extLst>
              <p:ext uri="{D42A27DB-BD31-4B8C-83A1-F6EECF244321}">
                <p14:modId xmlns:p14="http://schemas.microsoft.com/office/powerpoint/2010/main" val="3195810621"/>
              </p:ext>
            </p:extLst>
          </p:nvPr>
        </p:nvGraphicFramePr>
        <p:xfrm>
          <a:off x="539750" y="1600200"/>
          <a:ext cx="8229600" cy="4864995"/>
        </p:xfrm>
        <a:graphic>
          <a:graphicData uri="http://schemas.openxmlformats.org/drawingml/2006/table">
            <a:tbl>
              <a:tblPr/>
              <a:tblGrid>
                <a:gridCol w="2674938">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890837">
                  <a:extLst>
                    <a:ext uri="{9D8B030D-6E8A-4147-A177-3AD203B41FA5}">
                      <a16:colId xmlns:a16="http://schemas.microsoft.com/office/drawing/2014/main" val="20002"/>
                    </a:ext>
                  </a:extLst>
                </a:gridCol>
              </a:tblGrid>
              <a:tr h="565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dirty="0">
                          <a:ln>
                            <a:noFill/>
                          </a:ln>
                          <a:solidFill>
                            <a:schemeClr val="tx1"/>
                          </a:solidFill>
                          <a:effectLst/>
                          <a:latin typeface="+mn-lt"/>
                          <a:cs typeface="Arial" charset="0"/>
                        </a:rPr>
                        <a:t>Właściwość</a:t>
                      </a:r>
                      <a:endParaRPr kumimoji="0" lang="pl-PL" sz="2000" b="0" i="0" u="none" strike="noStrike" cap="none" normalizeH="0" baseline="0" dirty="0">
                        <a:ln>
                          <a:noFill/>
                        </a:ln>
                        <a:solidFill>
                          <a:schemeClr val="tx1"/>
                        </a:solidFill>
                        <a:effectLst/>
                        <a:latin typeface="+mn-lt"/>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a:ln>
                            <a:noFill/>
                          </a:ln>
                          <a:solidFill>
                            <a:schemeClr val="tx1"/>
                          </a:solidFill>
                          <a:effectLst/>
                          <a:latin typeface="+mn-lt"/>
                          <a:cs typeface="Arial" charset="0"/>
                        </a:rPr>
                        <a:t>Router LAN</a:t>
                      </a:r>
                      <a:endParaRPr kumimoji="0" lang="pl-PL" sz="2000" b="0" i="0" u="none" strike="noStrike" cap="none" normalizeH="0" baseline="0">
                        <a:ln>
                          <a:noFill/>
                        </a:ln>
                        <a:solidFill>
                          <a:schemeClr val="tx1"/>
                        </a:solidFill>
                        <a:effectLst/>
                        <a:latin typeface="+mn-lt"/>
                        <a:cs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a:ln>
                            <a:noFill/>
                          </a:ln>
                          <a:solidFill>
                            <a:schemeClr val="tx1"/>
                          </a:solidFill>
                          <a:effectLst/>
                          <a:latin typeface="+mn-lt"/>
                          <a:cs typeface="Arial" charset="0"/>
                        </a:rPr>
                        <a:t>Przełącznik warstwy 3</a:t>
                      </a:r>
                      <a:endParaRPr kumimoji="0" lang="pl-PL" sz="2000" b="0" i="0" u="none" strike="noStrike" cap="none" normalizeH="0" baseline="0">
                        <a:ln>
                          <a:noFill/>
                        </a:ln>
                        <a:solidFill>
                          <a:schemeClr val="tx1"/>
                        </a:solidFill>
                        <a:effectLst/>
                        <a:latin typeface="+mn-lt"/>
                        <a:cs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Działa w warstwie OSI</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warstwa 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warstwa 3</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Wykonywany routing</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programowo + sprzętowo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sprzętowo </a:t>
                      </a:r>
                      <a:br>
                        <a:rPr kumimoji="0" lang="pl-PL" sz="2000" b="0" i="0" u="none" strike="noStrike" cap="none" normalizeH="0" baseline="0">
                          <a:ln>
                            <a:noFill/>
                          </a:ln>
                          <a:solidFill>
                            <a:schemeClr val="tx1"/>
                          </a:solidFill>
                          <a:effectLst/>
                          <a:latin typeface="+mn-lt"/>
                          <a:cs typeface="Arial" charset="0"/>
                        </a:rPr>
                      </a:br>
                      <a:r>
                        <a:rPr kumimoji="0" lang="pl-PL" sz="2000" b="0" i="0" u="none" strike="noStrike" cap="none" normalizeH="0" baseline="0">
                          <a:ln>
                            <a:noFill/>
                          </a:ln>
                          <a:solidFill>
                            <a:schemeClr val="tx1"/>
                          </a:solidFill>
                          <a:effectLst/>
                          <a:latin typeface="+mn-lt"/>
                          <a:cs typeface="Arial" charset="0"/>
                        </a:rPr>
                        <a:t>(układy ASIC)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Wsparcie dla warstwy MAC</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pl-PL" sz="2000" b="0" i="0" u="none" strike="noStrike" cap="none" normalizeH="0" baseline="0" dirty="0">
                          <a:ln>
                            <a:noFill/>
                          </a:ln>
                          <a:solidFill>
                            <a:schemeClr val="tx1"/>
                          </a:solidFill>
                          <a:effectLst/>
                          <a:latin typeface="+mn-lt"/>
                          <a:cs typeface="Arial" charset="0"/>
                        </a:rPr>
                        <a:t>Różne wersje technologii Ethernet,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Standardy </a:t>
                      </a:r>
                      <a:r>
                        <a:rPr kumimoji="0" lang="en-US" sz="2000" b="0" i="0" u="none" strike="noStrike" cap="none" normalizeH="0" baseline="0" dirty="0">
                          <a:ln>
                            <a:noFill/>
                          </a:ln>
                          <a:solidFill>
                            <a:schemeClr val="tx1"/>
                          </a:solidFill>
                          <a:effectLst/>
                          <a:latin typeface="+mn-lt"/>
                          <a:cs typeface="Arial" charset="0"/>
                        </a:rPr>
                        <a:t>WAN</a:t>
                      </a:r>
                      <a:endParaRPr kumimoji="0" lang="pl-PL" sz="2000" b="0" i="0" u="none" strike="noStrike" cap="none" normalizeH="0" baseline="0" dirty="0">
                        <a:ln>
                          <a:noFill/>
                        </a:ln>
                        <a:solidFill>
                          <a:schemeClr val="tx1"/>
                        </a:solidFill>
                        <a:effectLst/>
                        <a:latin typeface="+mn-lt"/>
                        <a:cs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Różne wersje technologii Ethernet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Wydajność</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średnia-duża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duża (szybkość portów)</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Cena za port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Wysoka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Niska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9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Programowalność i zarządzalność</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Bardzo wysoka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Wysoka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ymbol zastępczy numeru slajdu 1"/>
          <p:cNvSpPr>
            <a:spLocks noGrp="1"/>
          </p:cNvSpPr>
          <p:nvPr>
            <p:ph type="sldNum" sz="quarter" idx="12"/>
          </p:nvPr>
        </p:nvSpPr>
        <p:spPr/>
        <p:txBody>
          <a:bodyPr/>
          <a:lstStyle/>
          <a:p>
            <a:pPr>
              <a:defRPr/>
            </a:pPr>
            <a:fld id="{3C9F50E2-A620-4C02-9E8D-2C9417612AC3}" type="slidenum">
              <a:rPr lang="en-US" smtClean="0"/>
              <a:pPr>
                <a:defRPr/>
              </a:pPr>
              <a:t>52</a:t>
            </a:fld>
            <a:endParaRPr lang="en-US"/>
          </a:p>
        </p:txBody>
      </p:sp>
    </p:spTree>
    <p:extLst>
      <p:ext uri="{BB962C8B-B14F-4D97-AF65-F5344CB8AC3E}">
        <p14:creationId xmlns:p14="http://schemas.microsoft.com/office/powerpoint/2010/main" val="45691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pl-PL" altLang="pl-PL" sz="4000"/>
              <a:t>Porównanie </a:t>
            </a:r>
            <a:br>
              <a:rPr lang="pl-PL" altLang="pl-PL" sz="4000"/>
            </a:br>
            <a:r>
              <a:rPr lang="pl-PL" altLang="pl-PL" sz="4000"/>
              <a:t>przełącznika warstwy 3 i routera (2)</a:t>
            </a:r>
          </a:p>
        </p:txBody>
      </p:sp>
      <p:graphicFrame>
        <p:nvGraphicFramePr>
          <p:cNvPr id="149579" name="Group 75"/>
          <p:cNvGraphicFramePr>
            <a:graphicFrameLocks noGrp="1"/>
          </p:cNvGraphicFramePr>
          <p:nvPr>
            <p:ph idx="1"/>
            <p:extLst>
              <p:ext uri="{D42A27DB-BD31-4B8C-83A1-F6EECF244321}">
                <p14:modId xmlns:p14="http://schemas.microsoft.com/office/powerpoint/2010/main" val="3718033562"/>
              </p:ext>
            </p:extLst>
          </p:nvPr>
        </p:nvGraphicFramePr>
        <p:xfrm>
          <a:off x="468313" y="1600200"/>
          <a:ext cx="8229600" cy="4679950"/>
        </p:xfrm>
        <a:graphic>
          <a:graphicData uri="http://schemas.openxmlformats.org/drawingml/2006/table">
            <a:tbl>
              <a:tblPr/>
              <a:tblGrid>
                <a:gridCol w="2674937">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890838">
                  <a:extLst>
                    <a:ext uri="{9D8B030D-6E8A-4147-A177-3AD203B41FA5}">
                      <a16:colId xmlns:a16="http://schemas.microsoft.com/office/drawing/2014/main" val="20002"/>
                    </a:ext>
                  </a:extLst>
                </a:gridCol>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dirty="0">
                          <a:ln>
                            <a:noFill/>
                          </a:ln>
                          <a:solidFill>
                            <a:schemeClr val="tx1"/>
                          </a:solidFill>
                          <a:effectLst/>
                          <a:latin typeface="+mn-lt"/>
                          <a:cs typeface="Arial" charset="0"/>
                        </a:rPr>
                        <a:t>Właściwość</a:t>
                      </a:r>
                      <a:endParaRPr kumimoji="0" lang="pl-PL" sz="2000" b="0" i="0" u="none" strike="noStrike" cap="none" normalizeH="0" baseline="0" dirty="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a:ln>
                            <a:noFill/>
                          </a:ln>
                          <a:solidFill>
                            <a:schemeClr val="tx1"/>
                          </a:solidFill>
                          <a:effectLst/>
                          <a:latin typeface="+mn-lt"/>
                          <a:cs typeface="Arial" charset="0"/>
                        </a:rPr>
                        <a:t>Router LAN</a:t>
                      </a:r>
                      <a:endParaRPr kumimoji="0" lang="pl-PL" sz="20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1" i="0" u="none" strike="noStrike" cap="none" normalizeH="0" baseline="0">
                          <a:ln>
                            <a:noFill/>
                          </a:ln>
                          <a:solidFill>
                            <a:schemeClr val="tx1"/>
                          </a:solidFill>
                          <a:effectLst/>
                          <a:latin typeface="+mn-lt"/>
                          <a:cs typeface="Arial" charset="0"/>
                        </a:rPr>
                        <a:t>Przełącznik warstwy 3</a:t>
                      </a:r>
                      <a:endParaRPr kumimoji="0" lang="pl-PL" sz="20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Wspierane protokoły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l-PL" sz="2000" b="0" i="0" u="none" strike="noStrike" cap="none" normalizeH="0" baseline="0">
                        <a:ln>
                          <a:noFill/>
                        </a:ln>
                        <a:solidFill>
                          <a:schemeClr val="tx1"/>
                        </a:solidFill>
                        <a:effectLst/>
                        <a:latin typeface="+mn-lt"/>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Wszystkie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Zazwyczaj tylko IP</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pl-PL" sz="20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Używane protokoły routingu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Wszystkie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RIP1, RIP2, czasami OSPF i DVMRP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a:ln>
                            <a:noFill/>
                          </a:ln>
                          <a:solidFill>
                            <a:schemeClr val="tx1"/>
                          </a:solidFill>
                          <a:effectLst/>
                          <a:latin typeface="+mn-lt"/>
                          <a:cs typeface="Arial" charset="0"/>
                        </a:rPr>
                        <a:t>Zastosowania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Tworzenie domen rozgłoszeniowych poprzez sieć szkieletową i centralne punkty sieci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Połączenia WAN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Routing </a:t>
                      </a:r>
                      <a:r>
                        <a:rPr kumimoji="0" lang="pl-PL" sz="2000" b="0" i="0" u="none" strike="noStrike" cap="none" normalizeH="0" baseline="0" dirty="0" err="1">
                          <a:ln>
                            <a:noFill/>
                          </a:ln>
                          <a:solidFill>
                            <a:schemeClr val="tx1"/>
                          </a:solidFill>
                          <a:effectLst/>
                          <a:latin typeface="+mn-lt"/>
                          <a:cs typeface="Arial" charset="0"/>
                        </a:rPr>
                        <a:t>wieloprotokołowy</a:t>
                      </a:r>
                      <a:endParaRPr kumimoji="0" lang="pl-PL" sz="20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Większość miejsc, w których obecnie używane są przełączniki warstwy 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Centralne punkty sieci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l-PL" sz="2000" b="0" i="0" u="none" strike="noStrike" cap="none" normalizeH="0" baseline="0" dirty="0">
                          <a:ln>
                            <a:noFill/>
                          </a:ln>
                          <a:solidFill>
                            <a:schemeClr val="tx1"/>
                          </a:solidFill>
                          <a:effectLst/>
                          <a:latin typeface="+mn-lt"/>
                          <a:cs typeface="Arial" charset="0"/>
                        </a:rPr>
                        <a:t>- Routing między sieciami VLAN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ymbol zastępczy numeru slajdu 1"/>
          <p:cNvSpPr>
            <a:spLocks noGrp="1"/>
          </p:cNvSpPr>
          <p:nvPr>
            <p:ph type="sldNum" sz="quarter" idx="12"/>
          </p:nvPr>
        </p:nvSpPr>
        <p:spPr/>
        <p:txBody>
          <a:bodyPr/>
          <a:lstStyle/>
          <a:p>
            <a:pPr>
              <a:defRPr/>
            </a:pPr>
            <a:fld id="{3C9F50E2-A620-4C02-9E8D-2C9417612AC3}" type="slidenum">
              <a:rPr lang="en-US" smtClean="0"/>
              <a:pPr>
                <a:defRPr/>
              </a:pPr>
              <a:t>53</a:t>
            </a:fld>
            <a:endParaRPr lang="en-US"/>
          </a:p>
        </p:txBody>
      </p:sp>
    </p:spTree>
    <p:extLst>
      <p:ext uri="{BB962C8B-B14F-4D97-AF65-F5344CB8AC3E}">
        <p14:creationId xmlns:p14="http://schemas.microsoft.com/office/powerpoint/2010/main" val="1898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pl-PL" altLang="pl-PL"/>
              <a:t>Przełącznik warstwy 3 - zalety</a:t>
            </a:r>
          </a:p>
        </p:txBody>
      </p:sp>
      <p:sp>
        <p:nvSpPr>
          <p:cNvPr id="150531" name="Rectangle 3"/>
          <p:cNvSpPr>
            <a:spLocks noGrp="1" noChangeArrowheads="1"/>
          </p:cNvSpPr>
          <p:nvPr>
            <p:ph type="body" idx="1"/>
          </p:nvPr>
        </p:nvSpPr>
        <p:spPr>
          <a:xfrm>
            <a:off x="457200" y="1484313"/>
            <a:ext cx="8229600" cy="4997450"/>
          </a:xfrm>
        </p:spPr>
        <p:txBody>
          <a:bodyPr/>
          <a:lstStyle/>
          <a:p>
            <a:pPr eaLnBrk="1" hangingPunct="1">
              <a:buClr>
                <a:schemeClr val="tx1"/>
              </a:buClr>
              <a:buSzPct val="150000"/>
              <a:buFont typeface="Wingdings" pitchFamily="2" charset="2"/>
              <a:buChar char="C"/>
            </a:pPr>
            <a:r>
              <a:rPr lang="pl-PL" altLang="pl-PL" sz="2400" dirty="0"/>
              <a:t>Działają głównie w warstwie 3, ale wykonują także przełączanie w warstwie 2  </a:t>
            </a:r>
          </a:p>
          <a:p>
            <a:pPr eaLnBrk="1" hangingPunct="1">
              <a:buClr>
                <a:schemeClr val="tx1"/>
              </a:buClr>
              <a:buSzPct val="150000"/>
              <a:buFont typeface="Wingdings" pitchFamily="2" charset="2"/>
              <a:buChar char="C"/>
            </a:pPr>
            <a:r>
              <a:rPr lang="pl-PL" altLang="pl-PL" sz="2400" dirty="0"/>
              <a:t>Potrafią rozdzielić domenę rozgłoszeniową i ograniczyć ruch ramek </a:t>
            </a:r>
            <a:r>
              <a:rPr lang="pl-PL" altLang="pl-PL" sz="2400" dirty="0" err="1"/>
              <a:t>broadcastowych</a:t>
            </a:r>
            <a:endParaRPr lang="pl-PL" altLang="pl-PL" sz="2400" dirty="0"/>
          </a:p>
          <a:p>
            <a:pPr eaLnBrk="1" hangingPunct="1">
              <a:buClr>
                <a:schemeClr val="tx1"/>
              </a:buClr>
              <a:buSzPct val="150000"/>
              <a:buFont typeface="Wingdings" pitchFamily="2" charset="2"/>
              <a:buChar char="C"/>
            </a:pPr>
            <a:r>
              <a:rPr lang="pl-PL" altLang="pl-PL" sz="2400" dirty="0"/>
              <a:t>Przełączają </a:t>
            </a:r>
            <a:r>
              <a:rPr lang="pl-PL" altLang="pl-PL" sz="2400" dirty="0" err="1"/>
              <a:t>nieroutowalny</a:t>
            </a:r>
            <a:r>
              <a:rPr lang="pl-PL" altLang="pl-PL" sz="2400" dirty="0"/>
              <a:t> ruch w warstwie 2 </a:t>
            </a:r>
          </a:p>
          <a:p>
            <a:pPr eaLnBrk="1" hangingPunct="1">
              <a:buClr>
                <a:schemeClr val="tx1"/>
              </a:buClr>
              <a:buSzPct val="150000"/>
              <a:buFont typeface="Wingdings" pitchFamily="2" charset="2"/>
              <a:buChar char="C"/>
            </a:pPr>
            <a:r>
              <a:rPr lang="pl-PL" altLang="pl-PL" sz="2400" dirty="0"/>
              <a:t>Pracują z pełnymi prędkościami portów z małym opóźnieniem</a:t>
            </a:r>
          </a:p>
          <a:p>
            <a:pPr eaLnBrk="1" hangingPunct="1">
              <a:buClr>
                <a:schemeClr val="tx1"/>
              </a:buClr>
              <a:buSzPct val="150000"/>
              <a:buFont typeface="Wingdings" pitchFamily="2" charset="2"/>
              <a:buChar char="C"/>
            </a:pPr>
            <a:r>
              <a:rPr lang="pl-PL" altLang="pl-PL" sz="2400" dirty="0"/>
              <a:t>Są tańsze od routerów oferujących porównywalną wydajność</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54</a:t>
            </a:fld>
            <a:endParaRPr lang="pl-PL"/>
          </a:p>
        </p:txBody>
      </p:sp>
    </p:spTree>
    <p:extLst>
      <p:ext uri="{BB962C8B-B14F-4D97-AF65-F5344CB8AC3E}">
        <p14:creationId xmlns:p14="http://schemas.microsoft.com/office/powerpoint/2010/main" val="3542777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fade">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fade">
                                      <p:cBhvr>
                                        <p:cTn id="12" dur="500"/>
                                        <p:tgtEl>
                                          <p:spTgt spid="150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fade">
                                      <p:cBhvr>
                                        <p:cTn id="17" dur="500"/>
                                        <p:tgtEl>
                                          <p:spTgt spid="150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fade">
                                      <p:cBhvr>
                                        <p:cTn id="22" dur="500"/>
                                        <p:tgtEl>
                                          <p:spTgt spid="150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fade">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pl-PL" altLang="pl-PL"/>
              <a:t>Przełącznik warstwy 3 - wady</a:t>
            </a:r>
          </a:p>
        </p:txBody>
      </p:sp>
      <p:sp>
        <p:nvSpPr>
          <p:cNvPr id="151555" name="Rectangle 3"/>
          <p:cNvSpPr>
            <a:spLocks noGrp="1" noChangeArrowheads="1"/>
          </p:cNvSpPr>
          <p:nvPr>
            <p:ph type="body" idx="1"/>
          </p:nvPr>
        </p:nvSpPr>
        <p:spPr/>
        <p:txBody>
          <a:bodyPr/>
          <a:lstStyle/>
          <a:p>
            <a:pPr eaLnBrk="1" hangingPunct="1">
              <a:buClr>
                <a:schemeClr val="tx1"/>
              </a:buClr>
              <a:buSzPct val="150000"/>
              <a:buFont typeface="Wingdings" pitchFamily="2" charset="2"/>
              <a:buChar char="D"/>
            </a:pPr>
            <a:r>
              <a:rPr lang="pl-PL" altLang="pl-PL" sz="2400"/>
              <a:t>Rutują jedynie protokół IP w oparciu o podstawowe protokoły routingu </a:t>
            </a:r>
          </a:p>
          <a:p>
            <a:pPr eaLnBrk="1" hangingPunct="1">
              <a:buClr>
                <a:schemeClr val="tx1"/>
              </a:buClr>
              <a:buSzPct val="150000"/>
              <a:buFont typeface="Wingdings" pitchFamily="2" charset="2"/>
              <a:buChar char="D"/>
            </a:pPr>
            <a:r>
              <a:rPr lang="pl-PL" altLang="pl-PL" sz="2400"/>
              <a:t>Mogą być używane jedynie w technologii z rodziny Ethernet</a:t>
            </a:r>
          </a:p>
          <a:p>
            <a:pPr eaLnBrk="1" hangingPunct="1">
              <a:buClr>
                <a:schemeClr val="tx1"/>
              </a:buClr>
              <a:buSzPct val="150000"/>
              <a:buFont typeface="Wingdings" pitchFamily="2" charset="2"/>
              <a:buChar char="D"/>
            </a:pPr>
            <a:r>
              <a:rPr lang="pl-PL" altLang="pl-PL" sz="2400"/>
              <a:t>Wyższa cena niż przełączniki warstwy 2 o podobnej liczbie i typach portów</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55</a:t>
            </a:fld>
            <a:endParaRPr lang="pl-PL"/>
          </a:p>
        </p:txBody>
      </p:sp>
    </p:spTree>
    <p:extLst>
      <p:ext uri="{BB962C8B-B14F-4D97-AF65-F5344CB8AC3E}">
        <p14:creationId xmlns:p14="http://schemas.microsoft.com/office/powerpoint/2010/main" val="423866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pl-PL" altLang="pl-PL"/>
              <a:t>Przełącznik warstw 4-7</a:t>
            </a:r>
          </a:p>
        </p:txBody>
      </p:sp>
      <p:sp>
        <p:nvSpPr>
          <p:cNvPr id="155651" name="Rectangle 3"/>
          <p:cNvSpPr>
            <a:spLocks noGrp="1" noChangeArrowheads="1"/>
          </p:cNvSpPr>
          <p:nvPr>
            <p:ph type="body" idx="1"/>
          </p:nvPr>
        </p:nvSpPr>
        <p:spPr/>
        <p:txBody>
          <a:bodyPr/>
          <a:lstStyle/>
          <a:p>
            <a:pPr eaLnBrk="1" hangingPunct="1"/>
            <a:r>
              <a:rPr lang="pl-PL" altLang="pl-PL" sz="2400" dirty="0"/>
              <a:t>Przełącznik </a:t>
            </a:r>
            <a:r>
              <a:rPr lang="pl-PL" altLang="pl-PL" sz="2400" b="1" dirty="0"/>
              <a:t>warstwy 4</a:t>
            </a:r>
            <a:r>
              <a:rPr lang="pl-PL" altLang="pl-PL" sz="2400" dirty="0"/>
              <a:t> sprawdzając numery portów </a:t>
            </a:r>
            <a:r>
              <a:rPr lang="pl-PL" altLang="pl-PL" sz="2400" b="1" dirty="0"/>
              <a:t>TCP i UDP</a:t>
            </a:r>
            <a:r>
              <a:rPr lang="pl-PL" altLang="pl-PL" sz="2400" dirty="0"/>
              <a:t> kontroluje ruch w warstwie 4 według określonych kryteriów oraz priorytetów przypisanych do portów</a:t>
            </a:r>
          </a:p>
          <a:p>
            <a:pPr eaLnBrk="1" hangingPunct="1"/>
            <a:r>
              <a:rPr lang="pl-PL" altLang="pl-PL" sz="2400" dirty="0"/>
              <a:t>Przełączanie w </a:t>
            </a:r>
            <a:r>
              <a:rPr lang="pl-PL" altLang="pl-PL" sz="2400" b="1" dirty="0"/>
              <a:t>warstwie 7</a:t>
            </a:r>
            <a:r>
              <a:rPr lang="pl-PL" altLang="pl-PL" sz="2400" dirty="0"/>
              <a:t> umożliwia realizację zadań związanych z </a:t>
            </a:r>
            <a:r>
              <a:rPr lang="pl-PL" altLang="pl-PL" sz="2400" b="1" dirty="0"/>
              <a:t>bezpieczeństwem</a:t>
            </a:r>
            <a:r>
              <a:rPr lang="pl-PL" altLang="pl-PL" sz="2400" dirty="0"/>
              <a:t> sieci i dodanie do przełącznika funkcjonalności urządzeń typu firewall, IPS/IDS (ang. </a:t>
            </a:r>
            <a:r>
              <a:rPr lang="pl-PL" altLang="pl-PL" sz="2400" i="1" dirty="0" err="1"/>
              <a:t>Intrusion</a:t>
            </a:r>
            <a:r>
              <a:rPr lang="pl-PL" altLang="pl-PL" sz="2400" i="1" dirty="0"/>
              <a:t> </a:t>
            </a:r>
            <a:r>
              <a:rPr lang="pl-PL" altLang="pl-PL" sz="2400" i="1" dirty="0" err="1"/>
              <a:t>Prevention</a:t>
            </a:r>
            <a:r>
              <a:rPr lang="pl-PL" altLang="pl-PL" sz="2400" i="1" dirty="0"/>
              <a:t> System/ </a:t>
            </a:r>
            <a:r>
              <a:rPr lang="pl-PL" altLang="pl-PL" sz="2400" i="1" dirty="0" err="1"/>
              <a:t>Intrusion</a:t>
            </a:r>
            <a:r>
              <a:rPr lang="pl-PL" altLang="pl-PL" sz="2400" i="1" dirty="0"/>
              <a:t> </a:t>
            </a:r>
            <a:r>
              <a:rPr lang="pl-PL" altLang="pl-PL" sz="2400" i="1" dirty="0" err="1"/>
              <a:t>Detection</a:t>
            </a:r>
            <a:r>
              <a:rPr lang="pl-PL" altLang="pl-PL" sz="2400" i="1" dirty="0"/>
              <a:t> System</a:t>
            </a:r>
            <a:r>
              <a:rPr lang="pl-PL" altLang="pl-PL" sz="2400" dirty="0"/>
              <a:t>), cache, </a:t>
            </a:r>
            <a:r>
              <a:rPr lang="pl-PL" altLang="pl-PL" sz="2400" dirty="0" err="1"/>
              <a:t>proxy</a:t>
            </a:r>
            <a:endParaRPr lang="pl-PL" altLang="pl-PL" sz="2400" dirty="0"/>
          </a:p>
          <a:p>
            <a:pPr eaLnBrk="1" hangingPunct="1"/>
            <a:r>
              <a:rPr lang="pl-PL" altLang="pl-PL" sz="2400" dirty="0"/>
              <a:t>Urządzenie łączące w sobie wiele funkcji dotyczących bezpieczeństwa określamy jako </a:t>
            </a:r>
            <a:r>
              <a:rPr lang="pl-PL" altLang="pl-PL" sz="2400" b="1" dirty="0"/>
              <a:t>UTM</a:t>
            </a:r>
            <a:r>
              <a:rPr lang="pl-PL" altLang="pl-PL" sz="2400" dirty="0"/>
              <a:t> (ang. </a:t>
            </a:r>
            <a:r>
              <a:rPr lang="en-US" altLang="pl-PL" sz="2400" i="1" dirty="0"/>
              <a:t>Unified Threat Man</a:t>
            </a:r>
            <a:r>
              <a:rPr lang="pl-PL" altLang="pl-PL" sz="2400" i="1" dirty="0"/>
              <a:t>a</a:t>
            </a:r>
            <a:r>
              <a:rPr lang="en-US" altLang="pl-PL" sz="2400" i="1" dirty="0"/>
              <a:t>g</a:t>
            </a:r>
            <a:r>
              <a:rPr lang="pl-PL" altLang="pl-PL" sz="2400" i="1" dirty="0"/>
              <a:t>e</a:t>
            </a:r>
            <a:r>
              <a:rPr lang="en-US" altLang="pl-PL" sz="2400" i="1" dirty="0" err="1"/>
              <a:t>ment</a:t>
            </a:r>
            <a:r>
              <a:rPr lang="pl-PL" altLang="pl-PL" sz="2400" dirty="0"/>
              <a:t>)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56</a:t>
            </a:fld>
            <a:endParaRPr lang="pl-PL"/>
          </a:p>
        </p:txBody>
      </p:sp>
    </p:spTree>
    <p:extLst>
      <p:ext uri="{BB962C8B-B14F-4D97-AF65-F5344CB8AC3E}">
        <p14:creationId xmlns:p14="http://schemas.microsoft.com/office/powerpoint/2010/main" val="4039303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fade">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fade">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fade">
                                      <p:cBhvr>
                                        <p:cTn id="17"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b="1" dirty="0">
                <a:solidFill>
                  <a:schemeClr val="tx2"/>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57</a:t>
            </a:fld>
            <a:endParaRPr lang="pl-PL"/>
          </a:p>
        </p:txBody>
      </p:sp>
    </p:spTree>
    <p:extLst>
      <p:ext uri="{BB962C8B-B14F-4D97-AF65-F5344CB8AC3E}">
        <p14:creationId xmlns:p14="http://schemas.microsoft.com/office/powerpoint/2010/main" val="961623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pl-PL" altLang="pl-PL"/>
              <a:t>Serwer</a:t>
            </a:r>
          </a:p>
        </p:txBody>
      </p:sp>
      <p:sp>
        <p:nvSpPr>
          <p:cNvPr id="158723" name="Rectangle 3"/>
          <p:cNvSpPr>
            <a:spLocks noGrp="1" noChangeArrowheads="1"/>
          </p:cNvSpPr>
          <p:nvPr>
            <p:ph type="body" idx="1"/>
          </p:nvPr>
        </p:nvSpPr>
        <p:spPr/>
        <p:txBody>
          <a:bodyPr/>
          <a:lstStyle/>
          <a:p>
            <a:pPr eaLnBrk="1" hangingPunct="1"/>
            <a:r>
              <a:rPr lang="pl-PL" altLang="pl-PL" sz="2400" dirty="0"/>
              <a:t>Serwer to </a:t>
            </a:r>
            <a:r>
              <a:rPr lang="pl-PL" altLang="pl-PL" sz="2400" b="1" dirty="0"/>
              <a:t>dedykowany</a:t>
            </a:r>
            <a:r>
              <a:rPr lang="pl-PL" altLang="pl-PL" sz="2400" dirty="0"/>
              <a:t> komputer udostępniające różnego rodzaju </a:t>
            </a:r>
            <a:r>
              <a:rPr lang="pl-PL" altLang="pl-PL" sz="2400" b="1" dirty="0"/>
              <a:t>usługi</a:t>
            </a:r>
            <a:r>
              <a:rPr lang="pl-PL" altLang="pl-PL" sz="2400" dirty="0"/>
              <a:t> (baza danych, usługi sieciowe, obliczenia, składowanie danych, itp.)</a:t>
            </a:r>
          </a:p>
          <a:p>
            <a:pPr eaLnBrk="1" hangingPunct="1"/>
            <a:r>
              <a:rPr lang="pl-PL" altLang="pl-PL" sz="2400" dirty="0"/>
              <a:t>Najważniejsze platformy sprzętowe to: </a:t>
            </a:r>
            <a:r>
              <a:rPr lang="pl-PL" altLang="pl-PL" sz="2400" b="1" dirty="0"/>
              <a:t>x86</a:t>
            </a:r>
            <a:r>
              <a:rPr lang="pl-PL" altLang="pl-PL" sz="2400" dirty="0"/>
              <a:t> (Intel, AMD) oraz </a:t>
            </a:r>
            <a:r>
              <a:rPr lang="pl-PL" altLang="pl-PL" sz="2400" b="1" dirty="0"/>
              <a:t>RISC</a:t>
            </a:r>
            <a:r>
              <a:rPr lang="pl-PL" altLang="pl-PL" sz="2400" dirty="0"/>
              <a:t> (IBM, HP, Oracle (dawniej Sun)) </a:t>
            </a:r>
          </a:p>
          <a:p>
            <a:pPr eaLnBrk="1" hangingPunct="1"/>
            <a:r>
              <a:rPr lang="pl-PL" altLang="pl-PL" sz="2400" dirty="0"/>
              <a:t>W celu zwiększenia mocy obliczeniowej serwery można łączyć w </a:t>
            </a:r>
            <a:r>
              <a:rPr lang="pl-PL" altLang="pl-PL" sz="2400" b="1" dirty="0"/>
              <a:t>klastry</a:t>
            </a:r>
            <a:r>
              <a:rPr lang="pl-PL" altLang="pl-PL" sz="2400" dirty="0"/>
              <a:t> (systemy lokalne) i </a:t>
            </a:r>
            <a:r>
              <a:rPr lang="pl-PL" altLang="pl-PL" sz="2400" b="1" dirty="0" err="1"/>
              <a:t>gridy</a:t>
            </a:r>
            <a:r>
              <a:rPr lang="pl-PL" altLang="pl-PL" sz="2400" dirty="0"/>
              <a:t> (systemy rozproszone) </a:t>
            </a:r>
          </a:p>
          <a:p>
            <a:pPr eaLnBrk="1" hangingPunct="1"/>
            <a:r>
              <a:rPr lang="pl-PL" altLang="pl-PL" sz="2400" b="1" dirty="0"/>
              <a:t>Wirtualizacja</a:t>
            </a:r>
            <a:r>
              <a:rPr lang="pl-PL" altLang="pl-PL" sz="2400" dirty="0"/>
              <a:t> to oddzielenie warstwy sprzętowej od warstw programowych systemu i utworzenie </a:t>
            </a:r>
            <a:r>
              <a:rPr lang="pl-PL" altLang="pl-PL" sz="2400" b="1" dirty="0"/>
              <a:t>logicznego</a:t>
            </a:r>
            <a:r>
              <a:rPr lang="pl-PL" altLang="pl-PL" sz="2400" dirty="0"/>
              <a:t>,  a nie fizycznego </a:t>
            </a:r>
            <a:r>
              <a:rPr lang="pl-PL" altLang="pl-PL" sz="2400" b="1" dirty="0"/>
              <a:t>środowiska</a:t>
            </a:r>
            <a:r>
              <a:rPr lang="pl-PL" altLang="pl-PL" sz="2400" dirty="0"/>
              <a:t>, w którym uruchamiane są systemy operacyjne lub aplikacje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58</a:t>
            </a:fld>
            <a:endParaRPr lang="pl-PL"/>
          </a:p>
        </p:txBody>
      </p:sp>
    </p:spTree>
    <p:extLst>
      <p:ext uri="{BB962C8B-B14F-4D97-AF65-F5344CB8AC3E}">
        <p14:creationId xmlns:p14="http://schemas.microsoft.com/office/powerpoint/2010/main" val="101751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fade">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fade">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fade">
                                      <p:cBhvr>
                                        <p:cTn id="17" dur="5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fade">
                                      <p:cBhvr>
                                        <p:cTn id="22"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pl-PL" altLang="pl-PL"/>
              <a:t>Rodzaje serwerów</a:t>
            </a:r>
          </a:p>
        </p:txBody>
      </p:sp>
      <p:sp>
        <p:nvSpPr>
          <p:cNvPr id="159747" name="Rectangle 3"/>
          <p:cNvSpPr>
            <a:spLocks noGrp="1" noChangeArrowheads="1"/>
          </p:cNvSpPr>
          <p:nvPr>
            <p:ph type="body" idx="1"/>
          </p:nvPr>
        </p:nvSpPr>
        <p:spPr>
          <a:xfrm>
            <a:off x="457200" y="1600200"/>
            <a:ext cx="3898900" cy="4525963"/>
          </a:xfrm>
        </p:spPr>
        <p:txBody>
          <a:bodyPr>
            <a:normAutofit lnSpcReduction="10000"/>
          </a:bodyPr>
          <a:lstStyle/>
          <a:p>
            <a:pPr eaLnBrk="1" hangingPunct="1"/>
            <a:r>
              <a:rPr lang="pl-PL" altLang="pl-PL" sz="2400" b="1" dirty="0"/>
              <a:t>Wolnostojące</a:t>
            </a:r>
            <a:r>
              <a:rPr lang="pl-PL" altLang="pl-PL" sz="2400" dirty="0"/>
              <a:t> – montowane w oddzielnych obudowach</a:t>
            </a:r>
          </a:p>
          <a:p>
            <a:pPr eaLnBrk="1" hangingPunct="1"/>
            <a:endParaRPr lang="pl-PL" altLang="pl-PL" sz="2400" b="1" dirty="0"/>
          </a:p>
          <a:p>
            <a:pPr eaLnBrk="1" hangingPunct="1"/>
            <a:r>
              <a:rPr lang="pl-PL" altLang="pl-PL" sz="2400" b="1" dirty="0"/>
              <a:t>Stelażowe</a:t>
            </a:r>
            <a:r>
              <a:rPr lang="pl-PL" altLang="pl-PL" sz="2400" dirty="0"/>
              <a:t> – montowane w szafie</a:t>
            </a:r>
          </a:p>
          <a:p>
            <a:pPr eaLnBrk="1" hangingPunct="1"/>
            <a:endParaRPr lang="pl-PL" altLang="pl-PL" sz="2400" b="1" dirty="0"/>
          </a:p>
          <a:p>
            <a:pPr eaLnBrk="1" hangingPunct="1"/>
            <a:endParaRPr lang="pl-PL" altLang="pl-PL" sz="2400" b="1" dirty="0"/>
          </a:p>
          <a:p>
            <a:pPr eaLnBrk="1" hangingPunct="1"/>
            <a:r>
              <a:rPr lang="pl-PL" altLang="pl-PL" sz="2400" b="1" dirty="0"/>
              <a:t>Kasetowe</a:t>
            </a:r>
            <a:r>
              <a:rPr lang="pl-PL" altLang="pl-PL" sz="2400" dirty="0"/>
              <a:t> (ang. </a:t>
            </a:r>
            <a:r>
              <a:rPr lang="pl-PL" altLang="pl-PL" sz="2400" i="1" dirty="0"/>
              <a:t>blade</a:t>
            </a:r>
            <a:r>
              <a:rPr lang="pl-PL" altLang="pl-PL" sz="2400" dirty="0"/>
              <a:t>) – montowane w szafie, znacznie mniejsze niż serwery stelażowe </a:t>
            </a:r>
          </a:p>
        </p:txBody>
      </p:sp>
      <p:pic>
        <p:nvPicPr>
          <p:cNvPr id="159749" name="Picture 5" descr="RC-RM314-1_buyu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98884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51" name="Picture 7" descr="blade_nexblade_hs42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825702"/>
            <a:ext cx="28575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59</a:t>
            </a:fld>
            <a:endParaRPr lang="pl-PL"/>
          </a:p>
        </p:txBody>
      </p:sp>
      <p:sp>
        <p:nvSpPr>
          <p:cNvPr id="3" name="Prostokąt 2"/>
          <p:cNvSpPr/>
          <p:nvPr/>
        </p:nvSpPr>
        <p:spPr>
          <a:xfrm>
            <a:off x="6204619" y="3190156"/>
            <a:ext cx="1728192"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69408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9747">
                                            <p:txEl>
                                              <p:pRg st="2" end="2"/>
                                            </p:txEl>
                                          </p:spTgt>
                                        </p:tgtEl>
                                        <p:attrNameLst>
                                          <p:attrName>style.visibility</p:attrName>
                                        </p:attrNameLst>
                                      </p:cBhvr>
                                      <p:to>
                                        <p:strVal val="visible"/>
                                      </p:to>
                                    </p:set>
                                    <p:animEffect transition="in" filter="fade">
                                      <p:cBhvr>
                                        <p:cTn id="12" dur="500"/>
                                        <p:tgtEl>
                                          <p:spTgt spid="15974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9749"/>
                                        </p:tgtEl>
                                        <p:attrNameLst>
                                          <p:attrName>style.visibility</p:attrName>
                                        </p:attrNameLst>
                                      </p:cBhvr>
                                      <p:to>
                                        <p:strVal val="visible"/>
                                      </p:to>
                                    </p:set>
                                    <p:animEffect transition="in" filter="fade">
                                      <p:cBhvr>
                                        <p:cTn id="15" dur="500"/>
                                        <p:tgtEl>
                                          <p:spTgt spid="1597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59747">
                                            <p:txEl>
                                              <p:pRg st="5" end="5"/>
                                            </p:txEl>
                                          </p:spTgt>
                                        </p:tgtEl>
                                        <p:attrNameLst>
                                          <p:attrName>style.visibility</p:attrName>
                                        </p:attrNameLst>
                                      </p:cBhvr>
                                      <p:to>
                                        <p:strVal val="visible"/>
                                      </p:to>
                                    </p:set>
                                    <p:animEffect transition="in" filter="fade">
                                      <p:cBhvr>
                                        <p:cTn id="20" dur="500"/>
                                        <p:tgtEl>
                                          <p:spTgt spid="15974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9751"/>
                                        </p:tgtEl>
                                        <p:attrNameLst>
                                          <p:attrName>style.visibility</p:attrName>
                                        </p:attrNameLst>
                                      </p:cBhvr>
                                      <p:to>
                                        <p:strVal val="visible"/>
                                      </p:to>
                                    </p:set>
                                    <p:animEffect transition="in" filter="fade">
                                      <p:cBhvr>
                                        <p:cTn id="23"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pl-PL" altLang="pl-PL" sz="4000"/>
              <a:t>Urządzenia sieci LAN w odniesieniu do modelu ISO/OSI </a:t>
            </a:r>
          </a:p>
        </p:txBody>
      </p:sp>
      <p:sp>
        <p:nvSpPr>
          <p:cNvPr id="79875" name="Rectangle 3"/>
          <p:cNvSpPr>
            <a:spLocks noGrp="1" noChangeArrowheads="1"/>
          </p:cNvSpPr>
          <p:nvPr>
            <p:ph type="body" idx="1"/>
          </p:nvPr>
        </p:nvSpPr>
        <p:spPr>
          <a:xfrm>
            <a:off x="468313" y="4652963"/>
            <a:ext cx="8229600" cy="2044700"/>
          </a:xfrm>
        </p:spPr>
        <p:txBody>
          <a:bodyPr/>
          <a:lstStyle/>
          <a:p>
            <a:pPr eaLnBrk="1" hangingPunct="1"/>
            <a:r>
              <a:rPr lang="pl-PL" altLang="pl-PL" sz="2400"/>
              <a:t>Łączenie sieci może być realizowane w </a:t>
            </a:r>
            <a:r>
              <a:rPr lang="pl-PL" altLang="pl-PL" sz="2400" b="1"/>
              <a:t>różnych</a:t>
            </a:r>
            <a:r>
              <a:rPr lang="pl-PL" altLang="pl-PL" sz="2400"/>
              <a:t> </a:t>
            </a:r>
            <a:r>
              <a:rPr lang="pl-PL" altLang="pl-PL" sz="2400" b="1"/>
              <a:t>warstwach</a:t>
            </a:r>
            <a:r>
              <a:rPr lang="pl-PL" altLang="pl-PL" sz="2400"/>
              <a:t> modelu odniesienia ISO/OSI</a:t>
            </a:r>
          </a:p>
          <a:p>
            <a:pPr eaLnBrk="1" hangingPunct="1"/>
            <a:r>
              <a:rPr lang="pl-PL" altLang="pl-PL" sz="2400"/>
              <a:t>Obecnie wiele urządzeń łączy różne funkcje i pracuje w </a:t>
            </a:r>
            <a:r>
              <a:rPr lang="pl-PL" altLang="pl-PL" sz="2400" b="1"/>
              <a:t>wielu warstwach</a:t>
            </a:r>
            <a:r>
              <a:rPr lang="pl-PL" altLang="pl-PL" sz="2400"/>
              <a:t>, np. przełącznik</a:t>
            </a:r>
          </a:p>
        </p:txBody>
      </p:sp>
      <p:pic>
        <p:nvPicPr>
          <p:cNvPr id="717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557338"/>
            <a:ext cx="7916862" cy="3038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6</a:t>
            </a:fld>
            <a:endParaRPr lang="pl-PL"/>
          </a:p>
        </p:txBody>
      </p:sp>
    </p:spTree>
    <p:extLst>
      <p:ext uri="{BB962C8B-B14F-4D97-AF65-F5344CB8AC3E}">
        <p14:creationId xmlns:p14="http://schemas.microsoft.com/office/powerpoint/2010/main" val="142184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fade">
                                      <p:cBhvr>
                                        <p:cTn id="12" dur="500"/>
                                        <p:tgtEl>
                                          <p:spTgt spid="798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b="1" dirty="0">
                <a:solidFill>
                  <a:schemeClr val="tx2"/>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60</a:t>
            </a:fld>
            <a:endParaRPr lang="pl-PL"/>
          </a:p>
        </p:txBody>
      </p:sp>
    </p:spTree>
    <p:extLst>
      <p:ext uri="{BB962C8B-B14F-4D97-AF65-F5344CB8AC3E}">
        <p14:creationId xmlns:p14="http://schemas.microsoft.com/office/powerpoint/2010/main" val="961623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NFV</a:t>
            </a:r>
          </a:p>
        </p:txBody>
      </p:sp>
      <p:sp>
        <p:nvSpPr>
          <p:cNvPr id="3" name="Symbol zastępczy zawartości 2"/>
          <p:cNvSpPr>
            <a:spLocks noGrp="1"/>
          </p:cNvSpPr>
          <p:nvPr>
            <p:ph idx="1"/>
          </p:nvPr>
        </p:nvSpPr>
        <p:spPr>
          <a:xfrm>
            <a:off x="457200" y="1340768"/>
            <a:ext cx="8229600" cy="4785395"/>
          </a:xfrm>
        </p:spPr>
        <p:txBody>
          <a:bodyPr>
            <a:noAutofit/>
          </a:bodyPr>
          <a:lstStyle/>
          <a:p>
            <a:r>
              <a:rPr lang="pl-PL" sz="2400" b="1" dirty="0"/>
              <a:t>NFV</a:t>
            </a:r>
            <a:r>
              <a:rPr lang="pl-PL" sz="2400" dirty="0"/>
              <a:t> (ang. </a:t>
            </a:r>
            <a:r>
              <a:rPr lang="pl-PL" sz="2400" b="1" i="1" dirty="0"/>
              <a:t>Network </a:t>
            </a:r>
            <a:r>
              <a:rPr lang="pl-PL" sz="2400" b="1" i="1" dirty="0" err="1"/>
              <a:t>Functions</a:t>
            </a:r>
            <a:r>
              <a:rPr lang="pl-PL" sz="2400" b="1" i="1" dirty="0"/>
              <a:t> </a:t>
            </a:r>
            <a:r>
              <a:rPr lang="pl-PL" sz="2400" b="1" i="1" dirty="0" err="1"/>
              <a:t>Virtualization</a:t>
            </a:r>
            <a:r>
              <a:rPr lang="pl-PL" sz="2400" dirty="0"/>
              <a:t>) to nowa koncepcja realizacji funkcji sieciowych (dotychczas realizowanych przez dedykowane urządzenie) poprzez ich </a:t>
            </a:r>
            <a:r>
              <a:rPr lang="pl-PL" sz="2400" b="1" dirty="0" err="1"/>
              <a:t>zwirtualizowanie</a:t>
            </a:r>
            <a:r>
              <a:rPr lang="pl-PL" sz="2400" b="1" dirty="0"/>
              <a:t> i przeniesienia do środowiska wirtualnego na zwykłe serwery</a:t>
            </a:r>
            <a:endParaRPr lang="pl-PL" sz="2400" dirty="0"/>
          </a:p>
          <a:p>
            <a:r>
              <a:rPr lang="pl-PL" sz="2400" dirty="0"/>
              <a:t>NFV umożliwia realizację </a:t>
            </a:r>
            <a:r>
              <a:rPr lang="pl-PL" sz="2400" b="1" dirty="0"/>
              <a:t>różnych usług sieciowych</a:t>
            </a:r>
            <a:r>
              <a:rPr lang="pl-PL" sz="2400" dirty="0"/>
              <a:t>:</a:t>
            </a:r>
          </a:p>
          <a:p>
            <a:pPr lvl="1"/>
            <a:r>
              <a:rPr lang="pl-PL" sz="2000" dirty="0"/>
              <a:t>Router</a:t>
            </a:r>
          </a:p>
          <a:p>
            <a:pPr lvl="1"/>
            <a:r>
              <a:rPr lang="pl-PL" sz="2000" dirty="0"/>
              <a:t>Zapora ogniowa</a:t>
            </a:r>
          </a:p>
          <a:p>
            <a:pPr lvl="1"/>
            <a:r>
              <a:rPr lang="pl-PL" sz="2000" dirty="0" err="1"/>
              <a:t>Intrusion</a:t>
            </a:r>
            <a:r>
              <a:rPr lang="pl-PL" sz="2000" dirty="0"/>
              <a:t> </a:t>
            </a:r>
            <a:r>
              <a:rPr lang="pl-PL" sz="2000" dirty="0" err="1"/>
              <a:t>Prevention</a:t>
            </a:r>
            <a:r>
              <a:rPr lang="pl-PL" sz="2000" dirty="0"/>
              <a:t> System</a:t>
            </a:r>
          </a:p>
          <a:p>
            <a:pPr lvl="1"/>
            <a:r>
              <a:rPr lang="pl-PL" sz="2000" dirty="0" err="1"/>
              <a:t>Load</a:t>
            </a:r>
            <a:r>
              <a:rPr lang="pl-PL" sz="2000" dirty="0"/>
              <a:t> </a:t>
            </a:r>
            <a:r>
              <a:rPr lang="pl-PL" sz="2000" dirty="0" err="1"/>
              <a:t>Balancer</a:t>
            </a:r>
            <a:r>
              <a:rPr lang="pl-PL" sz="2000" dirty="0"/>
              <a:t> </a:t>
            </a:r>
          </a:p>
          <a:p>
            <a:pPr lvl="1"/>
            <a:r>
              <a:rPr lang="pl-PL" sz="2000" dirty="0"/>
              <a:t>Serwer DNS</a:t>
            </a:r>
          </a:p>
          <a:p>
            <a:r>
              <a:rPr lang="pl-PL" sz="2400" dirty="0"/>
              <a:t>Dla realizacji NFV ważne jest stosowanie sieci sterowanych programowo </a:t>
            </a:r>
            <a:r>
              <a:rPr lang="pl-PL" sz="2400" b="1" dirty="0"/>
              <a:t>SDN</a:t>
            </a:r>
            <a:r>
              <a:rPr lang="pl-PL" sz="2400" dirty="0"/>
              <a:t> (ang. </a:t>
            </a:r>
            <a:r>
              <a:rPr lang="pl-PL" sz="2400" b="1" i="1" dirty="0"/>
              <a:t>Software </a:t>
            </a:r>
            <a:r>
              <a:rPr lang="pl-PL" sz="2400" b="1" i="1" dirty="0" err="1"/>
              <a:t>Defined</a:t>
            </a:r>
            <a:r>
              <a:rPr lang="pl-PL" sz="2400" b="1" i="1" dirty="0"/>
              <a:t> Network</a:t>
            </a:r>
            <a:r>
              <a:rPr lang="pl-PL" sz="2400" dirty="0"/>
              <a:t>)</a:t>
            </a:r>
          </a:p>
        </p:txBody>
      </p:sp>
      <p:sp>
        <p:nvSpPr>
          <p:cNvPr id="4" name="Symbol zastępczy numeru slajdu 3"/>
          <p:cNvSpPr>
            <a:spLocks noGrp="1"/>
          </p:cNvSpPr>
          <p:nvPr>
            <p:ph type="sldNum" sz="quarter" idx="12"/>
          </p:nvPr>
        </p:nvSpPr>
        <p:spPr/>
        <p:txBody>
          <a:bodyPr/>
          <a:lstStyle/>
          <a:p>
            <a:fld id="{54E99987-2E49-440F-906F-1E5073AAC90F}" type="slidenum">
              <a:rPr lang="pl-PL" smtClean="0"/>
              <a:t>61</a:t>
            </a:fld>
            <a:endParaRPr lang="pl-PL" dirty="0"/>
          </a:p>
        </p:txBody>
      </p:sp>
    </p:spTree>
    <p:extLst>
      <p:ext uri="{BB962C8B-B14F-4D97-AF65-F5344CB8AC3E}">
        <p14:creationId xmlns:p14="http://schemas.microsoft.com/office/powerpoint/2010/main" val="3783462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Zalety NFV</a:t>
            </a:r>
          </a:p>
        </p:txBody>
      </p:sp>
      <p:sp>
        <p:nvSpPr>
          <p:cNvPr id="3" name="Symbol zastępczy zawartości 2"/>
          <p:cNvSpPr>
            <a:spLocks noGrp="1"/>
          </p:cNvSpPr>
          <p:nvPr>
            <p:ph idx="1"/>
          </p:nvPr>
        </p:nvSpPr>
        <p:spPr>
          <a:xfrm>
            <a:off x="457200" y="1412776"/>
            <a:ext cx="8229600" cy="4896544"/>
          </a:xfrm>
        </p:spPr>
        <p:txBody>
          <a:bodyPr>
            <a:noAutofit/>
          </a:bodyPr>
          <a:lstStyle/>
          <a:p>
            <a:r>
              <a:rPr lang="pl-PL" sz="2400" b="1" dirty="0"/>
              <a:t>Szybka realizacji nowych funkcji sieciowych</a:t>
            </a:r>
            <a:r>
              <a:rPr lang="pl-PL" sz="2400" dirty="0"/>
              <a:t> – dotychczas było niezbędne opracowanie dedykowanych urządzeń sieciowych stosujących specjalizowane układy cyfrowe</a:t>
            </a:r>
          </a:p>
          <a:p>
            <a:r>
              <a:rPr lang="pl-PL" sz="2400" b="1" dirty="0"/>
              <a:t>Duża skalowalność </a:t>
            </a:r>
            <a:r>
              <a:rPr lang="pl-PL" sz="2400" dirty="0"/>
              <a:t>– dodanie kolejnych maszyn wirtualnych realizujących NFV jest prostsze i tańsze niż zakup dedykowanych urządzeń</a:t>
            </a:r>
          </a:p>
          <a:p>
            <a:r>
              <a:rPr lang="pl-PL" sz="2400" dirty="0"/>
              <a:t>Łatwość zapewnienia </a:t>
            </a:r>
            <a:r>
              <a:rPr lang="pl-PL" sz="2400" b="1" dirty="0"/>
              <a:t>niezawodności</a:t>
            </a:r>
            <a:r>
              <a:rPr lang="pl-PL" sz="2400" dirty="0"/>
              <a:t> (ang. </a:t>
            </a:r>
            <a:r>
              <a:rPr lang="pl-PL" sz="2400" i="1" dirty="0" err="1"/>
              <a:t>Disaster</a:t>
            </a:r>
            <a:r>
              <a:rPr lang="pl-PL" sz="2400" i="1" dirty="0"/>
              <a:t> </a:t>
            </a:r>
            <a:r>
              <a:rPr lang="pl-PL" sz="2400" i="1" dirty="0" err="1"/>
              <a:t>Recovery</a:t>
            </a:r>
            <a:r>
              <a:rPr lang="pl-PL" sz="2400" dirty="0"/>
              <a:t>) –uruchomienie nowych serwerów w innym centrum danych jest łatwiejsze niż zapewnienie nadmiarowych urządzeń sieciowych</a:t>
            </a:r>
          </a:p>
          <a:p>
            <a:r>
              <a:rPr lang="pl-PL" sz="2400" dirty="0"/>
              <a:t>Łatwość realizacji </a:t>
            </a:r>
            <a:r>
              <a:rPr lang="pl-PL" sz="2400" b="1" dirty="0"/>
              <a:t>łańcuchów usług </a:t>
            </a:r>
            <a:r>
              <a:rPr lang="pl-PL" sz="2400" dirty="0"/>
              <a:t>(ang. </a:t>
            </a:r>
            <a:r>
              <a:rPr lang="pl-PL" sz="2400" i="1" dirty="0" err="1"/>
              <a:t>chain</a:t>
            </a:r>
            <a:r>
              <a:rPr lang="pl-PL" sz="2400" dirty="0"/>
              <a:t>), np. ruch sieciowy przechodzi przez firewall, IPS, router, </a:t>
            </a:r>
            <a:r>
              <a:rPr lang="pl-PL" sz="2400" dirty="0" err="1"/>
              <a:t>loadbalancer</a:t>
            </a:r>
            <a:r>
              <a:rPr lang="pl-PL" sz="2400" dirty="0"/>
              <a:t> </a:t>
            </a:r>
          </a:p>
        </p:txBody>
      </p:sp>
      <p:sp>
        <p:nvSpPr>
          <p:cNvPr id="4" name="Symbol zastępczy numeru slajdu 3"/>
          <p:cNvSpPr>
            <a:spLocks noGrp="1"/>
          </p:cNvSpPr>
          <p:nvPr>
            <p:ph type="sldNum" sz="quarter" idx="12"/>
          </p:nvPr>
        </p:nvSpPr>
        <p:spPr/>
        <p:txBody>
          <a:bodyPr/>
          <a:lstStyle/>
          <a:p>
            <a:fld id="{54E99987-2E49-440F-906F-1E5073AAC90F}" type="slidenum">
              <a:rPr lang="pl-PL" smtClean="0"/>
              <a:t>62</a:t>
            </a:fld>
            <a:endParaRPr lang="pl-PL" dirty="0"/>
          </a:p>
        </p:txBody>
      </p:sp>
    </p:spTree>
    <p:extLst>
      <p:ext uri="{BB962C8B-B14F-4D97-AF65-F5344CB8AC3E}">
        <p14:creationId xmlns:p14="http://schemas.microsoft.com/office/powerpoint/2010/main" val="90298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SDN</a:t>
            </a:r>
          </a:p>
        </p:txBody>
      </p:sp>
      <p:sp>
        <p:nvSpPr>
          <p:cNvPr id="3" name="Symbol zastępczy zawartości 2"/>
          <p:cNvSpPr>
            <a:spLocks noGrp="1"/>
          </p:cNvSpPr>
          <p:nvPr>
            <p:ph idx="1"/>
          </p:nvPr>
        </p:nvSpPr>
        <p:spPr/>
        <p:txBody>
          <a:bodyPr/>
          <a:lstStyle/>
          <a:p>
            <a:r>
              <a:rPr lang="pl-PL" sz="2400" dirty="0"/>
              <a:t>SDN (ang. </a:t>
            </a:r>
            <a:r>
              <a:rPr lang="pl-PL" sz="2400" i="1" dirty="0"/>
              <a:t>Software </a:t>
            </a:r>
            <a:r>
              <a:rPr lang="pl-PL" sz="2400" i="1" dirty="0" err="1"/>
              <a:t>Defined</a:t>
            </a:r>
            <a:r>
              <a:rPr lang="pl-PL" sz="2400" i="1" dirty="0"/>
              <a:t> Networking</a:t>
            </a:r>
            <a:r>
              <a:rPr lang="pl-PL" sz="2400" dirty="0"/>
              <a:t>) to koncepcja architektury sieci polegająca na </a:t>
            </a:r>
            <a:r>
              <a:rPr lang="pl-PL" sz="2400" b="1" dirty="0"/>
              <a:t>oddzieleniu warstwy sterowania siecią od warstwy przesyłania danych</a:t>
            </a:r>
          </a:p>
          <a:p>
            <a:r>
              <a:rPr lang="pl-PL" sz="2400" b="1" dirty="0"/>
              <a:t>Główne powody</a:t>
            </a:r>
            <a:r>
              <a:rPr lang="pl-PL" sz="2400" dirty="0"/>
              <a:t> rozwoju koncepcji </a:t>
            </a:r>
            <a:r>
              <a:rPr lang="pl-PL" sz="2400" b="1" dirty="0"/>
              <a:t>SDN</a:t>
            </a:r>
            <a:r>
              <a:rPr lang="pl-PL" sz="2400" dirty="0"/>
              <a:t> to:</a:t>
            </a:r>
          </a:p>
          <a:p>
            <a:pPr lvl="1"/>
            <a:r>
              <a:rPr lang="pl-PL" sz="2400" dirty="0"/>
              <a:t>Zmiana charakterystyki ruchu w sieciach</a:t>
            </a:r>
          </a:p>
          <a:p>
            <a:pPr lvl="1"/>
            <a:r>
              <a:rPr lang="pl-PL" sz="2400" dirty="0"/>
              <a:t>Wzrost popularności rozwiązań </a:t>
            </a:r>
            <a:r>
              <a:rPr lang="pl-PL" sz="2400" dirty="0" err="1"/>
              <a:t>cloud</a:t>
            </a:r>
            <a:r>
              <a:rPr lang="pl-PL" sz="2400" dirty="0"/>
              <a:t> </a:t>
            </a:r>
            <a:r>
              <a:rPr lang="pl-PL" sz="2400" dirty="0" err="1"/>
              <a:t>computing</a:t>
            </a:r>
            <a:r>
              <a:rPr lang="pl-PL" sz="2400" dirty="0"/>
              <a:t> i rozwój centrów danych </a:t>
            </a:r>
          </a:p>
          <a:p>
            <a:pPr lvl="1"/>
            <a:r>
              <a:rPr lang="pl-PL" sz="2400" dirty="0"/>
              <a:t>Przetwarzanie Big Data</a:t>
            </a:r>
          </a:p>
          <a:p>
            <a:r>
              <a:rPr lang="pl-PL" sz="2400" dirty="0"/>
              <a:t>Popularna realizacją koncepcji SDN jest</a:t>
            </a:r>
            <a:r>
              <a:rPr lang="pl-PL" sz="2400" b="1" dirty="0"/>
              <a:t> protokół </a:t>
            </a:r>
            <a:r>
              <a:rPr lang="pl-PL" sz="2400" b="1" dirty="0" err="1"/>
              <a:t>OpenFlow</a:t>
            </a:r>
            <a:endParaRPr lang="pl-PL" sz="2400" b="1" dirty="0"/>
          </a:p>
          <a:p>
            <a:endParaRPr lang="pl-PL" sz="2400" dirty="0"/>
          </a:p>
        </p:txBody>
      </p:sp>
      <p:sp>
        <p:nvSpPr>
          <p:cNvPr id="4" name="Symbol zastępczy numeru slajdu 3"/>
          <p:cNvSpPr>
            <a:spLocks noGrp="1"/>
          </p:cNvSpPr>
          <p:nvPr>
            <p:ph type="sldNum" sz="quarter" idx="12"/>
          </p:nvPr>
        </p:nvSpPr>
        <p:spPr/>
        <p:txBody>
          <a:bodyPr/>
          <a:lstStyle/>
          <a:p>
            <a:fld id="{54E99987-2E49-440F-906F-1E5073AAC90F}" type="slidenum">
              <a:rPr lang="pl-PL" smtClean="0"/>
              <a:t>63</a:t>
            </a:fld>
            <a:endParaRPr lang="pl-PL" dirty="0"/>
          </a:p>
        </p:txBody>
      </p:sp>
    </p:spTree>
    <p:extLst>
      <p:ext uri="{BB962C8B-B14F-4D97-AF65-F5344CB8AC3E}">
        <p14:creationId xmlns:p14="http://schemas.microsoft.com/office/powerpoint/2010/main" val="247037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Ewolucja sieci w stronę NFV/SDN (1)</a:t>
            </a:r>
          </a:p>
        </p:txBody>
      </p:sp>
      <p:sp>
        <p:nvSpPr>
          <p:cNvPr id="4" name="Symbol zastępczy zawartości 3"/>
          <p:cNvSpPr>
            <a:spLocks noGrp="1"/>
          </p:cNvSpPr>
          <p:nvPr>
            <p:ph idx="1"/>
          </p:nvPr>
        </p:nvSpPr>
        <p:spPr/>
        <p:txBody>
          <a:bodyPr>
            <a:normAutofit/>
          </a:bodyPr>
          <a:lstStyle/>
          <a:p>
            <a:r>
              <a:rPr lang="pl-PL" sz="2200" b="1" dirty="0"/>
              <a:t>Tradycyjna architektura </a:t>
            </a:r>
            <a:r>
              <a:rPr lang="pl-PL" sz="2200" dirty="0"/>
              <a:t>sieciowa (bez NFV i SDN)</a:t>
            </a:r>
          </a:p>
          <a:p>
            <a:r>
              <a:rPr lang="pl-PL" sz="2200" dirty="0"/>
              <a:t>Stosowane są </a:t>
            </a:r>
            <a:r>
              <a:rPr lang="pl-PL" sz="2200" b="1" dirty="0"/>
              <a:t>dedykowane, fizyczne urządzenia </a:t>
            </a:r>
            <a:r>
              <a:rPr lang="pl-PL" sz="2200" dirty="0"/>
              <a:t>sieciowe</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780928"/>
            <a:ext cx="8074673"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ymbol zastępczy numeru slajdu 4"/>
          <p:cNvSpPr>
            <a:spLocks noGrp="1"/>
          </p:cNvSpPr>
          <p:nvPr>
            <p:ph type="sldNum" sz="quarter" idx="12"/>
          </p:nvPr>
        </p:nvSpPr>
        <p:spPr/>
        <p:txBody>
          <a:bodyPr/>
          <a:lstStyle/>
          <a:p>
            <a:fld id="{0ADD4248-F14B-480A-B11E-3E62FE18A6A2}" type="slidenum">
              <a:rPr lang="pl-PL" smtClean="0"/>
              <a:t>64</a:t>
            </a:fld>
            <a:endParaRPr lang="pl-PL"/>
          </a:p>
        </p:txBody>
      </p:sp>
    </p:spTree>
    <p:extLst>
      <p:ext uri="{BB962C8B-B14F-4D97-AF65-F5344CB8AC3E}">
        <p14:creationId xmlns:p14="http://schemas.microsoft.com/office/powerpoint/2010/main" val="502285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Ewolucja sieci w stronę NFV/SDN (2)</a:t>
            </a:r>
          </a:p>
        </p:txBody>
      </p:sp>
      <p:sp>
        <p:nvSpPr>
          <p:cNvPr id="3" name="Symbol zastępczy zawartości 2"/>
          <p:cNvSpPr>
            <a:spLocks noGrp="1"/>
          </p:cNvSpPr>
          <p:nvPr>
            <p:ph idx="1"/>
          </p:nvPr>
        </p:nvSpPr>
        <p:spPr>
          <a:xfrm>
            <a:off x="457200" y="1600200"/>
            <a:ext cx="8507288" cy="4525963"/>
          </a:xfrm>
        </p:spPr>
        <p:txBody>
          <a:bodyPr>
            <a:normAutofit/>
          </a:bodyPr>
          <a:lstStyle/>
          <a:p>
            <a:r>
              <a:rPr lang="pl-PL" sz="2200" dirty="0"/>
              <a:t>Architektura sieciowa stosująca </a:t>
            </a:r>
            <a:r>
              <a:rPr lang="pl-PL" sz="2200" b="1" dirty="0"/>
              <a:t>wirtualizację</a:t>
            </a:r>
          </a:p>
          <a:p>
            <a:r>
              <a:rPr lang="pl-PL" sz="2200" dirty="0"/>
              <a:t>Niektóre urządzenia sieciowe są realizowane jako </a:t>
            </a:r>
            <a:r>
              <a:rPr lang="pl-PL" sz="2200" b="1" dirty="0"/>
              <a:t>maszyny wirtualne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5"/>
            <a:ext cx="6984776" cy="353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ymbol zastępczy numeru slajdu 3"/>
          <p:cNvSpPr>
            <a:spLocks noGrp="1"/>
          </p:cNvSpPr>
          <p:nvPr>
            <p:ph type="sldNum" sz="quarter" idx="12"/>
          </p:nvPr>
        </p:nvSpPr>
        <p:spPr/>
        <p:txBody>
          <a:bodyPr/>
          <a:lstStyle/>
          <a:p>
            <a:fld id="{0ADD4248-F14B-480A-B11E-3E62FE18A6A2}" type="slidenum">
              <a:rPr lang="pl-PL" smtClean="0"/>
              <a:t>65</a:t>
            </a:fld>
            <a:endParaRPr lang="pl-PL"/>
          </a:p>
        </p:txBody>
      </p:sp>
    </p:spTree>
    <p:extLst>
      <p:ext uri="{BB962C8B-B14F-4D97-AF65-F5344CB8AC3E}">
        <p14:creationId xmlns:p14="http://schemas.microsoft.com/office/powerpoint/2010/main" val="40845522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Ewolucja sieci w stronę NFV/SDN (3)</a:t>
            </a:r>
          </a:p>
        </p:txBody>
      </p:sp>
      <p:sp>
        <p:nvSpPr>
          <p:cNvPr id="3" name="Symbol zastępczy zawartości 2"/>
          <p:cNvSpPr>
            <a:spLocks noGrp="1"/>
          </p:cNvSpPr>
          <p:nvPr>
            <p:ph idx="1"/>
          </p:nvPr>
        </p:nvSpPr>
        <p:spPr>
          <a:xfrm>
            <a:off x="457200" y="1600200"/>
            <a:ext cx="3538736" cy="4525963"/>
          </a:xfrm>
        </p:spPr>
        <p:txBody>
          <a:bodyPr>
            <a:normAutofit/>
          </a:bodyPr>
          <a:lstStyle/>
          <a:p>
            <a:r>
              <a:rPr lang="pl-PL" sz="2200" b="1" dirty="0"/>
              <a:t>Architektura SDN</a:t>
            </a:r>
          </a:p>
          <a:p>
            <a:r>
              <a:rPr lang="pl-PL" sz="2200" dirty="0"/>
              <a:t>Stosowane są </a:t>
            </a:r>
            <a:r>
              <a:rPr lang="pl-PL" sz="2200" b="1" dirty="0"/>
              <a:t>programowalne przełączniki </a:t>
            </a:r>
            <a:r>
              <a:rPr lang="pl-PL" sz="2200" dirty="0"/>
              <a:t>typu „</a:t>
            </a:r>
            <a:r>
              <a:rPr lang="pl-PL" sz="2200" b="1" dirty="0" err="1"/>
              <a:t>bare</a:t>
            </a:r>
            <a:r>
              <a:rPr lang="pl-PL" sz="2200" b="1" dirty="0"/>
              <a:t> metal</a:t>
            </a:r>
            <a:r>
              <a:rPr lang="pl-PL" sz="2200" dirty="0"/>
              <a:t>”, czyli proste urządzenia zapewniające podstawowe funkcje przełączania</a:t>
            </a:r>
          </a:p>
        </p:txBody>
      </p:sp>
      <p:sp>
        <p:nvSpPr>
          <p:cNvPr id="4" name="Symbol zastępczy numeru slajdu 3"/>
          <p:cNvSpPr>
            <a:spLocks noGrp="1"/>
          </p:cNvSpPr>
          <p:nvPr>
            <p:ph type="sldNum" sz="quarter" idx="12"/>
          </p:nvPr>
        </p:nvSpPr>
        <p:spPr/>
        <p:txBody>
          <a:bodyPr/>
          <a:lstStyle/>
          <a:p>
            <a:fld id="{0ADD4248-F14B-480A-B11E-3E62FE18A6A2}" type="slidenum">
              <a:rPr lang="pl-PL" smtClean="0"/>
              <a:t>66</a:t>
            </a:fld>
            <a:endParaRPr lang="pl-PL"/>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175987"/>
            <a:ext cx="5400000" cy="542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470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dirty="0">
                <a:solidFill>
                  <a:schemeClr val="bg1">
                    <a:lumMod val="50000"/>
                  </a:schemeClr>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eaLnBrk="1" hangingPunct="1">
              <a:lnSpc>
                <a:spcPct val="90000"/>
              </a:lnSpc>
            </a:pPr>
            <a:r>
              <a:rPr lang="pl-PL" altLang="pl-PL" sz="2400" b="1" dirty="0">
                <a:solidFill>
                  <a:schemeClr val="tx2"/>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67</a:t>
            </a:fld>
            <a:endParaRPr lang="pl-PL"/>
          </a:p>
        </p:txBody>
      </p:sp>
    </p:spTree>
    <p:extLst>
      <p:ext uri="{BB962C8B-B14F-4D97-AF65-F5344CB8AC3E}">
        <p14:creationId xmlns:p14="http://schemas.microsoft.com/office/powerpoint/2010/main" val="9827029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pl-PL" altLang="pl-PL" sz="4000"/>
              <a:t>Podsumowanie</a:t>
            </a:r>
          </a:p>
        </p:txBody>
      </p:sp>
      <p:sp>
        <p:nvSpPr>
          <p:cNvPr id="156675" name="Rectangle 3"/>
          <p:cNvSpPr>
            <a:spLocks noGrp="1" noChangeArrowheads="1"/>
          </p:cNvSpPr>
          <p:nvPr>
            <p:ph type="body" idx="1"/>
          </p:nvPr>
        </p:nvSpPr>
        <p:spPr/>
        <p:txBody>
          <a:bodyPr>
            <a:noAutofit/>
          </a:bodyPr>
          <a:lstStyle/>
          <a:p>
            <a:pPr eaLnBrk="1" hangingPunct="1"/>
            <a:r>
              <a:rPr lang="pl-PL" altLang="pl-PL" sz="2200" dirty="0"/>
              <a:t>Urządzenia umożliwiają </a:t>
            </a:r>
            <a:r>
              <a:rPr lang="pl-PL" altLang="pl-PL" sz="2200" b="1" dirty="0"/>
              <a:t>łączenie</a:t>
            </a:r>
            <a:r>
              <a:rPr lang="pl-PL" altLang="pl-PL" sz="2200" dirty="0"/>
              <a:t> różnorodnych sieci i zapewniają wiele </a:t>
            </a:r>
            <a:r>
              <a:rPr lang="pl-PL" altLang="pl-PL" sz="2200" b="1" dirty="0"/>
              <a:t>funkcjonalności</a:t>
            </a:r>
          </a:p>
          <a:p>
            <a:pPr eaLnBrk="1" hangingPunct="1"/>
            <a:r>
              <a:rPr lang="pl-PL" altLang="pl-PL" sz="2200" dirty="0"/>
              <a:t>Istnieje duża </a:t>
            </a:r>
            <a:r>
              <a:rPr lang="pl-PL" altLang="pl-PL" sz="2200" b="1" dirty="0"/>
              <a:t>konkurencja</a:t>
            </a:r>
            <a:r>
              <a:rPr lang="pl-PL" altLang="pl-PL" sz="2200" dirty="0"/>
              <a:t> na rynku urządzeń LAN</a:t>
            </a:r>
          </a:p>
          <a:p>
            <a:pPr eaLnBrk="1" hangingPunct="1"/>
            <a:r>
              <a:rPr lang="pl-PL" altLang="pl-PL" sz="2200" dirty="0"/>
              <a:t>Najważniejsze trendy na rynku urządzeń to:</a:t>
            </a:r>
          </a:p>
          <a:p>
            <a:pPr lvl="1"/>
            <a:r>
              <a:rPr lang="pl-PL" altLang="pl-PL" sz="2200" b="1" dirty="0"/>
              <a:t>SDN i NFV</a:t>
            </a:r>
          </a:p>
          <a:p>
            <a:pPr lvl="1"/>
            <a:r>
              <a:rPr lang="pl-PL" altLang="pl-PL" sz="2200" dirty="0"/>
              <a:t>Urządzenia </a:t>
            </a:r>
            <a:r>
              <a:rPr lang="pl-PL" altLang="pl-PL" sz="2200" b="1" dirty="0"/>
              <a:t>efektywne energetycznie</a:t>
            </a:r>
          </a:p>
          <a:p>
            <a:pPr lvl="1" eaLnBrk="1" hangingPunct="1"/>
            <a:r>
              <a:rPr lang="pl-PL" altLang="pl-PL" sz="2200" b="1" dirty="0"/>
              <a:t>Łączenie</a:t>
            </a:r>
            <a:r>
              <a:rPr lang="pl-PL" altLang="pl-PL" sz="2200" dirty="0"/>
              <a:t> wielu różnych funkcji w </a:t>
            </a:r>
            <a:r>
              <a:rPr lang="pl-PL" altLang="pl-PL" sz="2200" b="1" dirty="0"/>
              <a:t>jednym</a:t>
            </a:r>
            <a:r>
              <a:rPr lang="pl-PL" altLang="pl-PL" sz="2200" dirty="0"/>
              <a:t> urządzeniu związanych głównie z </a:t>
            </a:r>
            <a:r>
              <a:rPr lang="pl-PL" altLang="pl-PL" sz="2200" b="1" dirty="0"/>
              <a:t>bezpieczeństwem</a:t>
            </a:r>
          </a:p>
          <a:p>
            <a:pPr lvl="1"/>
            <a:r>
              <a:rPr lang="pl-PL" altLang="pl-PL" sz="2200" b="1" dirty="0"/>
              <a:t>Automatyzacja sieci </a:t>
            </a:r>
            <a:r>
              <a:rPr lang="pl-PL" altLang="pl-PL" sz="2200" dirty="0"/>
              <a:t>(ang. </a:t>
            </a:r>
            <a:r>
              <a:rPr lang="pl-PL" altLang="pl-PL" sz="2200" i="1" dirty="0"/>
              <a:t>n</a:t>
            </a:r>
            <a:r>
              <a:rPr lang="en-US" sz="2200" i="1" dirty="0" err="1"/>
              <a:t>etwork</a:t>
            </a:r>
            <a:r>
              <a:rPr lang="en-US" sz="2200" i="1" dirty="0"/>
              <a:t> automation</a:t>
            </a:r>
            <a:r>
              <a:rPr lang="pl-PL" altLang="pl-PL" sz="2200" dirty="0"/>
              <a:t>) z zastosowaniem uczenia maszynowego ML</a:t>
            </a:r>
          </a:p>
          <a:p>
            <a:pPr lvl="1"/>
            <a:r>
              <a:rPr lang="pl-PL" altLang="pl-PL" sz="2200" dirty="0"/>
              <a:t>Koncepcja </a:t>
            </a:r>
            <a:r>
              <a:rPr lang="pl-PL" altLang="pl-PL" sz="2200" b="1" dirty="0" err="1"/>
              <a:t>Intent-based</a:t>
            </a:r>
            <a:r>
              <a:rPr lang="pl-PL" altLang="pl-PL" sz="2200" b="1" dirty="0"/>
              <a:t> </a:t>
            </a:r>
            <a:r>
              <a:rPr lang="pl-PL" altLang="pl-PL" sz="2200" b="1" dirty="0" err="1"/>
              <a:t>networking</a:t>
            </a:r>
            <a:endParaRPr lang="pl-PL" altLang="pl-PL" sz="2200" b="1" dirty="0"/>
          </a:p>
          <a:p>
            <a:pPr marL="457200" lvl="1" indent="0" algn="ctr">
              <a:buNone/>
            </a:pPr>
            <a:endParaRPr lang="pl-PL" altLang="pl-PL" sz="2200" b="1">
              <a:solidFill>
                <a:srgbClr val="FF0000"/>
              </a:solidFill>
            </a:endParaRPr>
          </a:p>
          <a:p>
            <a:pPr marL="457200" lvl="1" indent="0" algn="ctr">
              <a:buNone/>
            </a:pPr>
            <a:r>
              <a:rPr lang="pl-PL" altLang="pl-PL" sz="2200" b="1">
                <a:solidFill>
                  <a:srgbClr val="FF0000"/>
                </a:solidFill>
              </a:rPr>
              <a:t>Następny </a:t>
            </a:r>
            <a:r>
              <a:rPr lang="pl-PL" altLang="pl-PL" sz="2200" b="1" dirty="0">
                <a:solidFill>
                  <a:srgbClr val="FF0000"/>
                </a:solidFill>
              </a:rPr>
              <a:t>wykład: VLAN oraz protokół IP w sieciach LAN</a:t>
            </a:r>
          </a:p>
          <a:p>
            <a:pPr lvl="1"/>
            <a:endParaRPr lang="pl-PL" altLang="pl-PL" sz="2200" b="1" dirty="0"/>
          </a:p>
          <a:p>
            <a:pPr eaLnBrk="1" hangingPunct="1"/>
            <a:endParaRPr lang="pl-PL" altLang="pl-PL" sz="22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68</a:t>
            </a:fld>
            <a:endParaRPr lang="pl-PL"/>
          </a:p>
        </p:txBody>
      </p:sp>
    </p:spTree>
    <p:extLst>
      <p:ext uri="{BB962C8B-B14F-4D97-AF65-F5344CB8AC3E}">
        <p14:creationId xmlns:p14="http://schemas.microsoft.com/office/powerpoint/2010/main" val="3869892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fade">
                                      <p:cBhvr>
                                        <p:cTn id="22" dur="500"/>
                                        <p:tgtEl>
                                          <p:spTgt spid="15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fade">
                                      <p:cBhvr>
                                        <p:cTn id="27" dur="500"/>
                                        <p:tgtEl>
                                          <p:spTgt spid="156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56675">
                                            <p:txEl>
                                              <p:pRg st="5" end="5"/>
                                            </p:txEl>
                                          </p:spTgt>
                                        </p:tgtEl>
                                        <p:attrNameLst>
                                          <p:attrName>style.visibility</p:attrName>
                                        </p:attrNameLst>
                                      </p:cBhvr>
                                      <p:to>
                                        <p:strVal val="visible"/>
                                      </p:to>
                                    </p:set>
                                    <p:animEffect transition="in" filter="fade">
                                      <p:cBhvr>
                                        <p:cTn id="32" dur="500"/>
                                        <p:tgtEl>
                                          <p:spTgt spid="156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6675">
                                            <p:txEl>
                                              <p:pRg st="6" end="6"/>
                                            </p:txEl>
                                          </p:spTgt>
                                        </p:tgtEl>
                                        <p:attrNameLst>
                                          <p:attrName>style.visibility</p:attrName>
                                        </p:attrNameLst>
                                      </p:cBhvr>
                                      <p:to>
                                        <p:strVal val="visible"/>
                                      </p:to>
                                    </p:set>
                                    <p:animEffect transition="in" filter="fade">
                                      <p:cBhvr>
                                        <p:cTn id="37" dur="500"/>
                                        <p:tgtEl>
                                          <p:spTgt spid="156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6675">
                                            <p:txEl>
                                              <p:pRg st="7" end="7"/>
                                            </p:txEl>
                                          </p:spTgt>
                                        </p:tgtEl>
                                        <p:attrNameLst>
                                          <p:attrName>style.visibility</p:attrName>
                                        </p:attrNameLst>
                                      </p:cBhvr>
                                      <p:to>
                                        <p:strVal val="visible"/>
                                      </p:to>
                                    </p:set>
                                    <p:animEffect transition="in" filter="fade">
                                      <p:cBhvr>
                                        <p:cTn id="42" dur="500"/>
                                        <p:tgtEl>
                                          <p:spTgt spid="156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6675">
                                            <p:txEl>
                                              <p:pRg st="9" end="9"/>
                                            </p:txEl>
                                          </p:spTgt>
                                        </p:tgtEl>
                                        <p:attrNameLst>
                                          <p:attrName>style.visibility</p:attrName>
                                        </p:attrNameLst>
                                      </p:cBhvr>
                                      <p:to>
                                        <p:strVal val="visible"/>
                                      </p:to>
                                    </p:set>
                                    <p:animEffect transition="in" filter="fade">
                                      <p:cBhvr>
                                        <p:cTn id="47" dur="500"/>
                                        <p:tgtEl>
                                          <p:spTgt spid="156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l-PL" altLang="pl-PL" sz="4000"/>
              <a:t>Sektory rynku urządzeń sieciowych</a:t>
            </a:r>
          </a:p>
        </p:txBody>
      </p:sp>
      <p:sp>
        <p:nvSpPr>
          <p:cNvPr id="136195" name="Rectangle 3"/>
          <p:cNvSpPr>
            <a:spLocks noGrp="1" noChangeArrowheads="1"/>
          </p:cNvSpPr>
          <p:nvPr>
            <p:ph type="body" idx="1"/>
          </p:nvPr>
        </p:nvSpPr>
        <p:spPr/>
        <p:txBody>
          <a:bodyPr/>
          <a:lstStyle/>
          <a:p>
            <a:pPr eaLnBrk="1" hangingPunct="1"/>
            <a:r>
              <a:rPr lang="pl-PL" altLang="pl-PL" sz="2400" b="1" dirty="0"/>
              <a:t>SOHO</a:t>
            </a:r>
            <a:r>
              <a:rPr lang="pl-PL" altLang="pl-PL" sz="2400" dirty="0"/>
              <a:t> (ang. </a:t>
            </a:r>
            <a:r>
              <a:rPr lang="pl-PL" altLang="pl-PL" sz="2400" i="1" dirty="0"/>
              <a:t>Small Office Home Office</a:t>
            </a:r>
            <a:r>
              <a:rPr lang="pl-PL" altLang="pl-PL" sz="2400" dirty="0"/>
              <a:t>) – firmy do 10 pracowników, zastosowania domowe</a:t>
            </a:r>
          </a:p>
          <a:p>
            <a:pPr eaLnBrk="1" hangingPunct="1"/>
            <a:r>
              <a:rPr lang="pl-PL" altLang="pl-PL" sz="2400" b="1" dirty="0"/>
              <a:t>SME</a:t>
            </a:r>
            <a:r>
              <a:rPr lang="pl-PL" altLang="pl-PL" sz="2400" dirty="0"/>
              <a:t> (ang. </a:t>
            </a:r>
            <a:r>
              <a:rPr lang="pl-PL" altLang="pl-PL" sz="2400" i="1" dirty="0"/>
              <a:t>Small and Medium Enterprises</a:t>
            </a:r>
            <a:r>
              <a:rPr lang="pl-PL" altLang="pl-PL" sz="2400" dirty="0"/>
              <a:t>) inaczej  </a:t>
            </a:r>
            <a:r>
              <a:rPr lang="pl-PL" altLang="pl-PL" sz="2400" b="1" dirty="0"/>
              <a:t>SMB</a:t>
            </a:r>
            <a:r>
              <a:rPr lang="pl-PL" altLang="pl-PL" sz="2400" dirty="0"/>
              <a:t> (ang. </a:t>
            </a:r>
            <a:r>
              <a:rPr lang="pl-PL" altLang="pl-PL" sz="2400" i="1" dirty="0"/>
              <a:t>Small and Medium Business</a:t>
            </a:r>
            <a:r>
              <a:rPr lang="pl-PL" altLang="pl-PL" sz="2400" dirty="0"/>
              <a:t>) – firmy od 10 do kilkuset pracowników</a:t>
            </a:r>
          </a:p>
          <a:p>
            <a:pPr eaLnBrk="1" hangingPunct="1"/>
            <a:r>
              <a:rPr lang="pl-PL" altLang="pl-PL" sz="2400" b="1" dirty="0"/>
              <a:t>Enterprise</a:t>
            </a:r>
            <a:r>
              <a:rPr lang="pl-PL" altLang="pl-PL" sz="2400" dirty="0"/>
              <a:t> - duże organizacje (gospodarcze, rządowe, międzynarodowe, itd.) powyżej kilkuset pracowników</a:t>
            </a:r>
          </a:p>
          <a:p>
            <a:pPr eaLnBrk="1" hangingPunct="1"/>
            <a:r>
              <a:rPr lang="pl-PL" altLang="pl-PL" sz="2400" b="1" dirty="0"/>
              <a:t>Service </a:t>
            </a:r>
            <a:r>
              <a:rPr lang="pl-PL" altLang="pl-PL" sz="2400" b="1" dirty="0" err="1"/>
              <a:t>provider</a:t>
            </a:r>
            <a:r>
              <a:rPr lang="pl-PL" altLang="pl-PL" sz="2400" dirty="0"/>
              <a:t> – operatorzy telekomunikacyjni, dostawcy Internetu</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a:t>
            </a:fld>
            <a:endParaRPr lang="pl-PL"/>
          </a:p>
        </p:txBody>
      </p:sp>
    </p:spTree>
    <p:extLst>
      <p:ext uri="{BB962C8B-B14F-4D97-AF65-F5344CB8AC3E}">
        <p14:creationId xmlns:p14="http://schemas.microsoft.com/office/powerpoint/2010/main" val="1933148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fade">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fade">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fade">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fade">
                                      <p:cBhvr>
                                        <p:cTn id="22" dur="500"/>
                                        <p:tgtEl>
                                          <p:spTgt spid="136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ltLang="pl-PL"/>
              <a:t>Plan wykładu</a:t>
            </a:r>
          </a:p>
        </p:txBody>
      </p:sp>
      <p:sp>
        <p:nvSpPr>
          <p:cNvPr id="3075" name="Rectangle 3"/>
          <p:cNvSpPr>
            <a:spLocks noGrp="1" noChangeArrowheads="1"/>
          </p:cNvSpPr>
          <p:nvPr>
            <p:ph type="body" idx="1"/>
          </p:nvPr>
        </p:nvSpPr>
        <p:spPr/>
        <p:txBody>
          <a:bodyPr/>
          <a:lstStyle/>
          <a:p>
            <a:pPr eaLnBrk="1" hangingPunct="1">
              <a:lnSpc>
                <a:spcPct val="90000"/>
              </a:lnSpc>
            </a:pPr>
            <a:r>
              <a:rPr lang="pl-PL" altLang="pl-PL" sz="2400" dirty="0">
                <a:solidFill>
                  <a:schemeClr val="bg1">
                    <a:lumMod val="50000"/>
                  </a:schemeClr>
                </a:solidFill>
              </a:rPr>
              <a:t>Urządzenia LAN – wprowadzenie</a:t>
            </a:r>
          </a:p>
          <a:p>
            <a:pPr eaLnBrk="1" hangingPunct="1">
              <a:lnSpc>
                <a:spcPct val="90000"/>
              </a:lnSpc>
            </a:pPr>
            <a:r>
              <a:rPr lang="pl-PL" altLang="pl-PL" sz="2400" b="1" dirty="0">
                <a:solidFill>
                  <a:schemeClr val="tx2"/>
                </a:solidFill>
              </a:rPr>
              <a:t>Karta sieciowa</a:t>
            </a:r>
          </a:p>
          <a:p>
            <a:pPr eaLnBrk="1" hangingPunct="1">
              <a:lnSpc>
                <a:spcPct val="90000"/>
              </a:lnSpc>
            </a:pPr>
            <a:r>
              <a:rPr lang="pl-PL" altLang="pl-PL" sz="2400" dirty="0">
                <a:solidFill>
                  <a:schemeClr val="bg1">
                    <a:lumMod val="50000"/>
                  </a:schemeClr>
                </a:solidFill>
              </a:rPr>
              <a:t>Regenerator i koncentrator</a:t>
            </a:r>
          </a:p>
          <a:p>
            <a:pPr eaLnBrk="1" hangingPunct="1">
              <a:lnSpc>
                <a:spcPct val="90000"/>
              </a:lnSpc>
            </a:pPr>
            <a:r>
              <a:rPr lang="pl-PL" altLang="pl-PL" sz="2400" dirty="0">
                <a:solidFill>
                  <a:schemeClr val="bg1">
                    <a:lumMod val="50000"/>
                  </a:schemeClr>
                </a:solidFill>
              </a:rPr>
              <a:t>Konwerter mediów</a:t>
            </a:r>
          </a:p>
          <a:p>
            <a:pPr eaLnBrk="1" hangingPunct="1">
              <a:lnSpc>
                <a:spcPct val="90000"/>
              </a:lnSpc>
            </a:pPr>
            <a:r>
              <a:rPr lang="pl-PL" altLang="pl-PL" sz="2400" dirty="0">
                <a:solidFill>
                  <a:schemeClr val="bg1">
                    <a:lumMod val="50000"/>
                  </a:schemeClr>
                </a:solidFill>
              </a:rPr>
              <a:t>Przełącznik</a:t>
            </a:r>
          </a:p>
          <a:p>
            <a:pPr eaLnBrk="1" hangingPunct="1">
              <a:lnSpc>
                <a:spcPct val="90000"/>
              </a:lnSpc>
            </a:pPr>
            <a:r>
              <a:rPr lang="pl-PL" altLang="pl-PL" sz="2400" dirty="0">
                <a:solidFill>
                  <a:schemeClr val="bg1">
                    <a:lumMod val="50000"/>
                  </a:schemeClr>
                </a:solidFill>
              </a:rPr>
              <a:t>Router, przełącznik warstwy 3 oraz 4-7</a:t>
            </a:r>
          </a:p>
          <a:p>
            <a:pPr eaLnBrk="1" hangingPunct="1">
              <a:lnSpc>
                <a:spcPct val="90000"/>
              </a:lnSpc>
            </a:pPr>
            <a:r>
              <a:rPr lang="pl-PL" altLang="pl-PL" sz="2400" dirty="0">
                <a:solidFill>
                  <a:schemeClr val="bg1">
                    <a:lumMod val="50000"/>
                  </a:schemeClr>
                </a:solidFill>
              </a:rPr>
              <a:t>Serwer</a:t>
            </a:r>
          </a:p>
          <a:p>
            <a:pPr>
              <a:lnSpc>
                <a:spcPct val="90000"/>
              </a:lnSpc>
            </a:pPr>
            <a:r>
              <a:rPr lang="pl-PL" altLang="pl-PL" sz="2400" dirty="0">
                <a:solidFill>
                  <a:schemeClr val="bg1">
                    <a:lumMod val="50000"/>
                  </a:schemeClr>
                </a:solidFill>
              </a:rPr>
              <a:t>NFV i SDN</a:t>
            </a:r>
          </a:p>
          <a:p>
            <a:pPr eaLnBrk="1" hangingPunct="1">
              <a:lnSpc>
                <a:spcPct val="90000"/>
              </a:lnSpc>
            </a:pPr>
            <a:r>
              <a:rPr lang="pl-PL" altLang="pl-PL" sz="2400" dirty="0">
                <a:solidFill>
                  <a:schemeClr val="bg1">
                    <a:lumMod val="50000"/>
                  </a:schemeClr>
                </a:solidFill>
              </a:rPr>
              <a:t>Podsumowanie</a:t>
            </a:r>
          </a:p>
          <a:p>
            <a:pPr eaLnBrk="1" hangingPunct="1">
              <a:lnSpc>
                <a:spcPct val="90000"/>
              </a:lnSpc>
            </a:pPr>
            <a:endParaRPr lang="pl-PL" alt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8</a:t>
            </a:fld>
            <a:endParaRPr lang="pl-PL"/>
          </a:p>
        </p:txBody>
      </p:sp>
    </p:spTree>
    <p:extLst>
      <p:ext uri="{BB962C8B-B14F-4D97-AF65-F5344CB8AC3E}">
        <p14:creationId xmlns:p14="http://schemas.microsoft.com/office/powerpoint/2010/main" val="96162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l-PL" altLang="pl-PL"/>
              <a:t>Karta sieciowa</a:t>
            </a:r>
          </a:p>
        </p:txBody>
      </p:sp>
      <p:sp>
        <p:nvSpPr>
          <p:cNvPr id="81923" name="Rectangle 3"/>
          <p:cNvSpPr>
            <a:spLocks noGrp="1" noChangeArrowheads="1"/>
          </p:cNvSpPr>
          <p:nvPr>
            <p:ph type="body" idx="1"/>
          </p:nvPr>
        </p:nvSpPr>
        <p:spPr/>
        <p:txBody>
          <a:bodyPr/>
          <a:lstStyle/>
          <a:p>
            <a:pPr eaLnBrk="1" hangingPunct="1"/>
            <a:r>
              <a:rPr lang="pl-PL" altLang="pl-PL" sz="2400" dirty="0"/>
              <a:t>Karta sieciowa pracuje w warstwach </a:t>
            </a:r>
            <a:r>
              <a:rPr lang="pl-PL" altLang="pl-PL" sz="2400" b="1" dirty="0"/>
              <a:t>1 i 2</a:t>
            </a:r>
            <a:r>
              <a:rPr lang="pl-PL" altLang="pl-PL" sz="2400" dirty="0"/>
              <a:t> modelu ISO/OSI</a:t>
            </a:r>
          </a:p>
          <a:p>
            <a:pPr eaLnBrk="1" hangingPunct="1"/>
            <a:r>
              <a:rPr lang="pl-PL" altLang="pl-PL" sz="2400" dirty="0"/>
              <a:t>Każda karta sieciowa ma </a:t>
            </a:r>
            <a:r>
              <a:rPr lang="pl-PL" altLang="pl-PL" sz="2400" b="1" dirty="0"/>
              <a:t>unikalny</a:t>
            </a:r>
            <a:r>
              <a:rPr lang="pl-PL" altLang="pl-PL" sz="2400" dirty="0"/>
              <a:t> adres MAC zapisany </a:t>
            </a:r>
            <a:r>
              <a:rPr lang="pl-PL" altLang="pl-PL" sz="2400" b="1" dirty="0"/>
              <a:t>w pamięci</a:t>
            </a:r>
          </a:p>
          <a:p>
            <a:pPr eaLnBrk="1" hangingPunct="1"/>
            <a:r>
              <a:rPr lang="pl-PL" altLang="pl-PL" sz="2400" dirty="0"/>
              <a:t>Współpracę między kartą sieciową i systemem operacyjnym zapewnia </a:t>
            </a:r>
            <a:r>
              <a:rPr lang="pl-PL" altLang="pl-PL" sz="2400" b="1" dirty="0"/>
              <a:t>sterownik</a:t>
            </a:r>
            <a:r>
              <a:rPr lang="pl-PL" altLang="pl-PL" sz="2400" dirty="0"/>
              <a:t> (ang. </a:t>
            </a:r>
            <a:r>
              <a:rPr lang="pl-PL" altLang="pl-PL" sz="2400" i="1" dirty="0"/>
              <a:t>driver</a:t>
            </a:r>
            <a:r>
              <a:rPr lang="pl-PL" altLang="pl-PL" sz="2400" dirty="0"/>
              <a:t>)</a:t>
            </a:r>
          </a:p>
          <a:p>
            <a:pPr eaLnBrk="1" hangingPunct="1"/>
            <a:r>
              <a:rPr lang="pl-PL" altLang="pl-PL" sz="2400" dirty="0"/>
              <a:t>Współczesne karty sieciowe mogą być podłączane do komputera na różne sposoby, np. </a:t>
            </a:r>
            <a:r>
              <a:rPr lang="pl-PL" altLang="pl-PL" sz="2400" b="1" dirty="0"/>
              <a:t>PCI, PCMCIA, USB</a:t>
            </a:r>
          </a:p>
          <a:p>
            <a:pPr eaLnBrk="1" hangingPunct="1">
              <a:lnSpc>
                <a:spcPct val="90000"/>
              </a:lnSpc>
            </a:pPr>
            <a:endParaRPr lang="pl-PL" altLang="pl-PL" sz="2400" dirty="0"/>
          </a:p>
          <a:p>
            <a:pPr eaLnBrk="1" hangingPunct="1">
              <a:lnSpc>
                <a:spcPct val="90000"/>
              </a:lnSpc>
            </a:pPr>
            <a:endParaRPr lang="pl-PL" altLang="pl-PL"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9</a:t>
            </a:fld>
            <a:endParaRPr lang="pl-PL"/>
          </a:p>
        </p:txBody>
      </p:sp>
    </p:spTree>
    <p:extLst>
      <p:ext uri="{BB962C8B-B14F-4D97-AF65-F5344CB8AC3E}">
        <p14:creationId xmlns:p14="http://schemas.microsoft.com/office/powerpoint/2010/main" val="188009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fade">
                                      <p:cBhvr>
                                        <p:cTn id="12" dur="5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fade">
                                      <p:cBhvr>
                                        <p:cTn id="17" dur="500"/>
                                        <p:tgtEl>
                                          <p:spTgt spid="81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fade">
                                      <p:cBhvr>
                                        <p:cTn id="22"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3359</Words>
  <Application>Microsoft Office PowerPoint</Application>
  <PresentationFormat>Pokaz na ekranie (4:3)</PresentationFormat>
  <Paragraphs>488</Paragraphs>
  <Slides>68</Slides>
  <Notes>1</Notes>
  <HiddenSlides>0</HiddenSlides>
  <MMClips>0</MMClips>
  <ScaleCrop>false</ScaleCrop>
  <HeadingPairs>
    <vt:vector size="8" baseType="variant">
      <vt:variant>
        <vt:lpstr>Używane czcionki</vt:lpstr>
      </vt:variant>
      <vt:variant>
        <vt:i4>6</vt:i4>
      </vt:variant>
      <vt:variant>
        <vt:lpstr>Motyw</vt:lpstr>
      </vt:variant>
      <vt:variant>
        <vt:i4>1</vt:i4>
      </vt:variant>
      <vt:variant>
        <vt:lpstr>Osadzone serwery OLE</vt:lpstr>
      </vt:variant>
      <vt:variant>
        <vt:i4>2</vt:i4>
      </vt:variant>
      <vt:variant>
        <vt:lpstr>Tytuły slajdów</vt:lpstr>
      </vt:variant>
      <vt:variant>
        <vt:i4>68</vt:i4>
      </vt:variant>
    </vt:vector>
  </HeadingPairs>
  <TitlesOfParts>
    <vt:vector size="77" baseType="lpstr">
      <vt:lpstr>Arial</vt:lpstr>
      <vt:lpstr>Calibri</vt:lpstr>
      <vt:lpstr>Garamond</vt:lpstr>
      <vt:lpstr>Symbol</vt:lpstr>
      <vt:lpstr>Times New Roman</vt:lpstr>
      <vt:lpstr>Wingdings</vt:lpstr>
      <vt:lpstr>Motyw pakietu Office</vt:lpstr>
      <vt:lpstr>CorelDRAW.Graphic.10</vt:lpstr>
      <vt:lpstr>Visio</vt:lpstr>
      <vt:lpstr>Urządzenia Lokalnych Sieci Komputerowych</vt:lpstr>
      <vt:lpstr>Plan wykładu</vt:lpstr>
      <vt:lpstr>Plan wykładu</vt:lpstr>
      <vt:lpstr>Urządzenia sieci LAN</vt:lpstr>
      <vt:lpstr>Rodzaje urządzeń sieci LAN </vt:lpstr>
      <vt:lpstr>Urządzenia sieci LAN w odniesieniu do modelu ISO/OSI </vt:lpstr>
      <vt:lpstr>Sektory rynku urządzeń sieciowych</vt:lpstr>
      <vt:lpstr>Plan wykładu</vt:lpstr>
      <vt:lpstr>Karta sieciowa</vt:lpstr>
      <vt:lpstr>Karta sieciowa</vt:lpstr>
      <vt:lpstr>Komunikacja z kartą sieciową</vt:lpstr>
      <vt:lpstr>Plan wykładu</vt:lpstr>
      <vt:lpstr>Regeneratory i Koncentratory</vt:lpstr>
      <vt:lpstr>Regenerator i Koncentrator (1)</vt:lpstr>
      <vt:lpstr>Regenerator i Koncentrator (2)</vt:lpstr>
      <vt:lpstr>Działanie koncentratora – przykład </vt:lpstr>
      <vt:lpstr>Działanie koncentratora - przykład</vt:lpstr>
      <vt:lpstr>Koncentrator</vt:lpstr>
      <vt:lpstr>Plan wykładu</vt:lpstr>
      <vt:lpstr>Konwerter mediów</vt:lpstr>
      <vt:lpstr>Plan wykładu</vt:lpstr>
      <vt:lpstr>Przełącznik</vt:lpstr>
      <vt:lpstr>Most</vt:lpstr>
      <vt:lpstr>Zasada pracy przełącznika</vt:lpstr>
      <vt:lpstr>Przełącznik uczący się</vt:lpstr>
      <vt:lpstr>Przełącznik uczący się - przykład</vt:lpstr>
      <vt:lpstr>Przełącznik</vt:lpstr>
      <vt:lpstr>Koncentrator vs. Przełącznik - przykład</vt:lpstr>
      <vt:lpstr>Tryby pracy przełącznika </vt:lpstr>
      <vt:lpstr>Metody przełączania (1) </vt:lpstr>
      <vt:lpstr>Metody przełączania (2)</vt:lpstr>
      <vt:lpstr>Domena rozgłoszeniowa</vt:lpstr>
      <vt:lpstr>Domena rozgłoszeniowa i przełącznik warstwy 2</vt:lpstr>
      <vt:lpstr>Algorytm Spanning-Tree (1) </vt:lpstr>
      <vt:lpstr>Algorytm Spanning-Tree (2)</vt:lpstr>
      <vt:lpstr>Przełączniki w trybie Full-Duplex </vt:lpstr>
      <vt:lpstr>Kontrola przepływu </vt:lpstr>
      <vt:lpstr>Agregacja połączeń </vt:lpstr>
      <vt:lpstr>Wewnętrzna przepustowość przełącznika</vt:lpstr>
      <vt:lpstr>Parametry przełącznika</vt:lpstr>
      <vt:lpstr>Rodzaje przełączników (1)</vt:lpstr>
      <vt:lpstr>Rodzaje przełączników (2)</vt:lpstr>
      <vt:lpstr>Standard GBIC</vt:lpstr>
      <vt:lpstr>Łączenie w stos</vt:lpstr>
      <vt:lpstr>Stos przełączników - przykład</vt:lpstr>
      <vt:lpstr>Przełącznik warstwy 2 - zalety</vt:lpstr>
      <vt:lpstr>Przełącznik warstwy 2 - wady</vt:lpstr>
      <vt:lpstr>Plan wykładu</vt:lpstr>
      <vt:lpstr>Router</vt:lpstr>
      <vt:lpstr>Przełącznik warstwy 3 </vt:lpstr>
      <vt:lpstr>Przełącznik warstwy 3 - geneza</vt:lpstr>
      <vt:lpstr>Porównanie  przełącznika warstwy 3 i routera (1)</vt:lpstr>
      <vt:lpstr>Porównanie  przełącznika warstwy 3 i routera (2)</vt:lpstr>
      <vt:lpstr>Przełącznik warstwy 3 - zalety</vt:lpstr>
      <vt:lpstr>Przełącznik warstwy 3 - wady</vt:lpstr>
      <vt:lpstr>Przełącznik warstw 4-7</vt:lpstr>
      <vt:lpstr>Plan wykładu</vt:lpstr>
      <vt:lpstr>Serwer</vt:lpstr>
      <vt:lpstr>Rodzaje serwerów</vt:lpstr>
      <vt:lpstr>Plan wykładu</vt:lpstr>
      <vt:lpstr>NFV</vt:lpstr>
      <vt:lpstr>Zalety NFV</vt:lpstr>
      <vt:lpstr>SDN</vt:lpstr>
      <vt:lpstr>Ewolucja sieci w stronę NFV/SDN (1)</vt:lpstr>
      <vt:lpstr>Ewolucja sieci w stronę NFV/SDN (2)</vt:lpstr>
      <vt:lpstr>Ewolucja sieci w stronę NFV/SDN (3)</vt:lpstr>
      <vt:lpstr>Plan wykładu</vt:lpstr>
      <vt:lpstr>Podsumowanie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Krzysztof Walkowiak</dc:creator>
  <cp:lastModifiedBy>Krzysztof Walkowiak</cp:lastModifiedBy>
  <cp:revision>40</cp:revision>
  <dcterms:created xsi:type="dcterms:W3CDTF">2016-02-17T18:48:46Z</dcterms:created>
  <dcterms:modified xsi:type="dcterms:W3CDTF">2024-04-10T14:53:21Z</dcterms:modified>
</cp:coreProperties>
</file>