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314" r:id="rId4"/>
    <p:sldId id="315" r:id="rId5"/>
    <p:sldId id="260" r:id="rId6"/>
    <p:sldId id="261" r:id="rId7"/>
    <p:sldId id="262" r:id="rId8"/>
    <p:sldId id="263" r:id="rId9"/>
    <p:sldId id="317" r:id="rId10"/>
    <p:sldId id="265" r:id="rId11"/>
    <p:sldId id="266" r:id="rId12"/>
    <p:sldId id="267" r:id="rId13"/>
    <p:sldId id="318" r:id="rId14"/>
    <p:sldId id="269" r:id="rId15"/>
    <p:sldId id="270" r:id="rId16"/>
    <p:sldId id="271" r:id="rId17"/>
    <p:sldId id="272" r:id="rId18"/>
    <p:sldId id="273" r:id="rId19"/>
    <p:sldId id="319" r:id="rId20"/>
    <p:sldId id="275" r:id="rId21"/>
    <p:sldId id="276" r:id="rId22"/>
    <p:sldId id="324" r:id="rId23"/>
    <p:sldId id="316" r:id="rId24"/>
    <p:sldId id="278" r:id="rId25"/>
    <p:sldId id="320" r:id="rId26"/>
    <p:sldId id="280" r:id="rId27"/>
    <p:sldId id="326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327" r:id="rId36"/>
    <p:sldId id="328" r:id="rId37"/>
    <p:sldId id="289" r:id="rId38"/>
    <p:sldId id="321" r:id="rId39"/>
    <p:sldId id="291" r:id="rId40"/>
    <p:sldId id="292" r:id="rId41"/>
    <p:sldId id="293" r:id="rId42"/>
    <p:sldId id="294" r:id="rId43"/>
    <p:sldId id="295" r:id="rId44"/>
    <p:sldId id="296" r:id="rId45"/>
    <p:sldId id="322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23" r:id="rId55"/>
    <p:sldId id="307" r:id="rId5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0DA9-FD61-4D54-8A95-274FBA9A886E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7CB0-3773-4CE5-A4A2-98709B8542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87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0E6F6A-7FCA-4271-BC32-93A32FE687DD}" type="slidenum">
              <a:rPr lang="en-US" altLang="pl-PL" b="0" smtClean="0"/>
              <a:pPr eaLnBrk="1" hangingPunct="1"/>
              <a:t>11</a:t>
            </a:fld>
            <a:endParaRPr lang="en-US" altLang="pl-PL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0BF5-94B1-40AB-9821-BF2179B24BEE}" type="datetime1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1392-C6F8-4AA9-9634-36CBE66FD104}" type="datetime1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5B72-3E46-4E6F-A5BE-E0E3D9B920B9}" type="datetime1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FE9B2-BC0E-4EED-9C25-6A97DA886280}" type="datetime1">
              <a:rPr lang="pl-PL" smtClean="0"/>
              <a:t>17.04.2024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92F27-A81D-4424-85FF-1C2A731EE19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9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977-CC41-4DCC-83F4-0124B963112B}" type="datetime1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02F-28BC-4EE2-B6AF-AB4A7626D007}" type="datetime1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C9D2-A4A0-4C14-9561-84358DC6B692}" type="datetime1">
              <a:rPr lang="pl-PL" smtClean="0"/>
              <a:t>17.04.2024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CEB-7813-4049-9A99-570F24C7B51D}" type="datetime1">
              <a:rPr lang="pl-PL" smtClean="0"/>
              <a:t>17.04.2024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F88-302B-4449-800A-B15CFDB07916}" type="datetime1">
              <a:rPr lang="pl-PL" smtClean="0"/>
              <a:t>17.04.2024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AC9-0DCF-47AA-AA04-ACDBF26AC10B}" type="datetime1">
              <a:rPr lang="pl-PL" smtClean="0"/>
              <a:t>17.04.2024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6B86-4EC7-4378-B71C-BB9B52FFB1E9}" type="datetime1">
              <a:rPr lang="pl-PL" smtClean="0"/>
              <a:t>17.04.2024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416-FBC4-4C3D-975C-1870141EF79E}" type="datetime1">
              <a:rPr lang="pl-PL" smtClean="0"/>
              <a:t>17.04.2024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2DCB-D2EB-4B52-945F-5CC695C4528C}" type="datetime1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VLAN oraz protokół IP w sieciach LAN</a:t>
            </a:r>
            <a:endParaRPr lang="en-US" altLang="pl-PL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12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VLAN oparty na portach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Sieci wirtualne oparte na portach są tworzone poprzez </a:t>
            </a:r>
            <a:r>
              <a:rPr lang="pl-PL" altLang="pl-PL" sz="2400" b="1" dirty="0"/>
              <a:t>przypisanie portu</a:t>
            </a:r>
            <a:r>
              <a:rPr lang="pl-PL" altLang="pl-PL" sz="2400" dirty="0"/>
              <a:t> przełącznika do konkretnej sieci wirtualnej</a:t>
            </a:r>
          </a:p>
          <a:p>
            <a:pPr eaLnBrk="1" hangingPunct="1"/>
            <a:r>
              <a:rPr lang="pl-PL" altLang="pl-PL" sz="2400" b="1" dirty="0"/>
              <a:t>Łatwe</a:t>
            </a:r>
            <a:r>
              <a:rPr lang="pl-PL" altLang="pl-PL" sz="2400" dirty="0"/>
              <a:t> w zrozumieniu i implementacji</a:t>
            </a:r>
          </a:p>
          <a:p>
            <a:pPr eaLnBrk="1" hangingPunct="1"/>
            <a:r>
              <a:rPr lang="pl-PL" altLang="pl-PL" sz="2400" dirty="0"/>
              <a:t>Część </a:t>
            </a:r>
            <a:r>
              <a:rPr lang="pl-PL" altLang="pl-PL" sz="2400" b="1" dirty="0"/>
              <a:t>prostszych </a:t>
            </a:r>
            <a:r>
              <a:rPr lang="pl-PL" altLang="pl-PL" sz="2400" dirty="0"/>
              <a:t>przełączników obsługuje </a:t>
            </a:r>
            <a:r>
              <a:rPr lang="pl-PL" altLang="pl-PL" sz="2400" b="1"/>
              <a:t>tylko</a:t>
            </a:r>
            <a:r>
              <a:rPr lang="pl-PL" altLang="pl-PL" sz="2400"/>
              <a:t> tę </a:t>
            </a:r>
            <a:r>
              <a:rPr lang="pl-PL" altLang="pl-PL" sz="2400" dirty="0"/>
              <a:t>metodę</a:t>
            </a:r>
          </a:p>
          <a:p>
            <a:pPr eaLnBrk="1" hangingPunct="1"/>
            <a:r>
              <a:rPr lang="pl-PL" altLang="pl-PL" sz="2400" dirty="0"/>
              <a:t>Wymagana </a:t>
            </a:r>
            <a:r>
              <a:rPr lang="pl-PL" altLang="pl-PL" sz="2400" b="1" dirty="0"/>
              <a:t>ręczna konfiguracja</a:t>
            </a:r>
            <a:r>
              <a:rPr lang="pl-PL" altLang="pl-PL" sz="2400" dirty="0"/>
              <a:t>, co prowadzi do problemów przy zmianie położenia stacji</a:t>
            </a:r>
          </a:p>
          <a:p>
            <a:pPr eaLnBrk="1" hangingPunct="1"/>
            <a:r>
              <a:rPr lang="pl-PL" altLang="pl-PL" sz="2400" dirty="0"/>
              <a:t>Tworzenie sieci VLAN tylko dla  </a:t>
            </a:r>
            <a:r>
              <a:rPr lang="pl-PL" altLang="pl-PL" sz="2400" b="1" dirty="0"/>
              <a:t>jednego</a:t>
            </a:r>
            <a:r>
              <a:rPr lang="pl-PL" altLang="pl-PL" sz="2400" dirty="0"/>
              <a:t> przełącznika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5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VLAN oparty na portach - przykład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4391025" cy="892175"/>
          </a:xfrm>
        </p:spPr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11268" name="Rectangle 4"/>
          <p:cNvSpPr>
            <a:spLocks noChangeAspect="1" noChangeArrowheads="1"/>
          </p:cNvSpPr>
          <p:nvPr/>
        </p:nvSpPr>
        <p:spPr bwMode="auto">
          <a:xfrm>
            <a:off x="3851275" y="3549650"/>
            <a:ext cx="1439863" cy="1439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 dirty="0">
              <a:latin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4211638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932363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211638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932363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5933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0368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10368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85933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2700338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700338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5364163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64163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744913" y="455771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744913" y="380206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219700" y="455771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219700" y="380206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285" name="computr3"/>
          <p:cNvSpPr>
            <a:spLocks noChangeAspect="1" noEditPoints="1" noChangeArrowheads="1"/>
          </p:cNvSpPr>
          <p:nvPr/>
        </p:nvSpPr>
        <p:spPr bwMode="auto">
          <a:xfrm>
            <a:off x="2016125" y="4484688"/>
            <a:ext cx="900113" cy="673100"/>
          </a:xfrm>
          <a:custGeom>
            <a:avLst/>
            <a:gdLst>
              <a:gd name="T0" fmla="*/ 0 w 21600"/>
              <a:gd name="T1" fmla="*/ 10487584 h 21600"/>
              <a:gd name="T2" fmla="*/ 18754688 w 21600"/>
              <a:gd name="T3" fmla="*/ 0 h 21600"/>
              <a:gd name="T4" fmla="*/ 18754688 w 21600"/>
              <a:gd name="T5" fmla="*/ 20975167 h 21600"/>
              <a:gd name="T6" fmla="*/ 31492287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6" name="computr3"/>
          <p:cNvSpPr>
            <a:spLocks noChangeAspect="1" noEditPoints="1" noChangeArrowheads="1"/>
          </p:cNvSpPr>
          <p:nvPr/>
        </p:nvSpPr>
        <p:spPr bwMode="auto">
          <a:xfrm>
            <a:off x="2016125" y="3379788"/>
            <a:ext cx="900113" cy="673100"/>
          </a:xfrm>
          <a:custGeom>
            <a:avLst/>
            <a:gdLst>
              <a:gd name="T0" fmla="*/ 0 w 21600"/>
              <a:gd name="T1" fmla="*/ 10487584 h 21600"/>
              <a:gd name="T2" fmla="*/ 18754688 w 21600"/>
              <a:gd name="T3" fmla="*/ 0 h 21600"/>
              <a:gd name="T4" fmla="*/ 18754688 w 21600"/>
              <a:gd name="T5" fmla="*/ 20975167 h 21600"/>
              <a:gd name="T6" fmla="*/ 31492287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7" name="computr3"/>
          <p:cNvSpPr>
            <a:spLocks noChangeAspect="1" noEditPoints="1" noChangeArrowheads="1"/>
          </p:cNvSpPr>
          <p:nvPr/>
        </p:nvSpPr>
        <p:spPr bwMode="auto">
          <a:xfrm>
            <a:off x="6443663" y="4508500"/>
            <a:ext cx="900112" cy="673100"/>
          </a:xfrm>
          <a:custGeom>
            <a:avLst/>
            <a:gdLst>
              <a:gd name="T0" fmla="*/ 0 w 21600"/>
              <a:gd name="T1" fmla="*/ 10487584 h 21600"/>
              <a:gd name="T2" fmla="*/ 18754667 w 21600"/>
              <a:gd name="T3" fmla="*/ 0 h 21600"/>
              <a:gd name="T4" fmla="*/ 18754667 w 21600"/>
              <a:gd name="T5" fmla="*/ 20975167 h 21600"/>
              <a:gd name="T6" fmla="*/ 31492210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8" name="computr3"/>
          <p:cNvSpPr>
            <a:spLocks noChangeAspect="1" noEditPoints="1" noChangeArrowheads="1"/>
          </p:cNvSpPr>
          <p:nvPr/>
        </p:nvSpPr>
        <p:spPr bwMode="auto">
          <a:xfrm>
            <a:off x="6408738" y="3379788"/>
            <a:ext cx="900112" cy="673100"/>
          </a:xfrm>
          <a:custGeom>
            <a:avLst/>
            <a:gdLst>
              <a:gd name="T0" fmla="*/ 0 w 21600"/>
              <a:gd name="T1" fmla="*/ 10487584 h 21600"/>
              <a:gd name="T2" fmla="*/ 18754667 w 21600"/>
              <a:gd name="T3" fmla="*/ 0 h 21600"/>
              <a:gd name="T4" fmla="*/ 18754667 w 21600"/>
              <a:gd name="T5" fmla="*/ 20975167 h 21600"/>
              <a:gd name="T6" fmla="*/ 31492210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9" name="computr3"/>
          <p:cNvSpPr>
            <a:spLocks noChangeAspect="1" noEditPoints="1" noChangeArrowheads="1"/>
          </p:cNvSpPr>
          <p:nvPr/>
        </p:nvSpPr>
        <p:spPr bwMode="auto">
          <a:xfrm>
            <a:off x="3492500" y="5924550"/>
            <a:ext cx="900113" cy="673100"/>
          </a:xfrm>
          <a:custGeom>
            <a:avLst/>
            <a:gdLst>
              <a:gd name="T0" fmla="*/ 0 w 21600"/>
              <a:gd name="T1" fmla="*/ 10487584 h 21600"/>
              <a:gd name="T2" fmla="*/ 18754688 w 21600"/>
              <a:gd name="T3" fmla="*/ 0 h 21600"/>
              <a:gd name="T4" fmla="*/ 18754688 w 21600"/>
              <a:gd name="T5" fmla="*/ 20975167 h 21600"/>
              <a:gd name="T6" fmla="*/ 31492287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90" name="computr3"/>
          <p:cNvSpPr>
            <a:spLocks noChangeAspect="1" noEditPoints="1" noChangeArrowheads="1"/>
          </p:cNvSpPr>
          <p:nvPr/>
        </p:nvSpPr>
        <p:spPr bwMode="auto">
          <a:xfrm>
            <a:off x="4643438" y="5924550"/>
            <a:ext cx="900112" cy="673100"/>
          </a:xfrm>
          <a:custGeom>
            <a:avLst/>
            <a:gdLst>
              <a:gd name="T0" fmla="*/ 0 w 21600"/>
              <a:gd name="T1" fmla="*/ 10487584 h 21600"/>
              <a:gd name="T2" fmla="*/ 18754667 w 21600"/>
              <a:gd name="T3" fmla="*/ 0 h 21600"/>
              <a:gd name="T4" fmla="*/ 18754667 w 21600"/>
              <a:gd name="T5" fmla="*/ 20975167 h 21600"/>
              <a:gd name="T6" fmla="*/ 31492210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91" name="computr3"/>
          <p:cNvSpPr>
            <a:spLocks noChangeAspect="1" noEditPoints="1" noChangeArrowheads="1"/>
          </p:cNvSpPr>
          <p:nvPr/>
        </p:nvSpPr>
        <p:spPr bwMode="auto">
          <a:xfrm>
            <a:off x="3563938" y="1892300"/>
            <a:ext cx="900112" cy="673100"/>
          </a:xfrm>
          <a:custGeom>
            <a:avLst/>
            <a:gdLst>
              <a:gd name="T0" fmla="*/ 0 w 21600"/>
              <a:gd name="T1" fmla="*/ 10487584 h 21600"/>
              <a:gd name="T2" fmla="*/ 18754667 w 21600"/>
              <a:gd name="T3" fmla="*/ 0 h 21600"/>
              <a:gd name="T4" fmla="*/ 18754667 w 21600"/>
              <a:gd name="T5" fmla="*/ 20975167 h 21600"/>
              <a:gd name="T6" fmla="*/ 31492210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92" name="computr3"/>
          <p:cNvSpPr>
            <a:spLocks noChangeAspect="1" noEditPoints="1" noChangeArrowheads="1"/>
          </p:cNvSpPr>
          <p:nvPr/>
        </p:nvSpPr>
        <p:spPr bwMode="auto">
          <a:xfrm>
            <a:off x="4714875" y="1892300"/>
            <a:ext cx="900113" cy="673100"/>
          </a:xfrm>
          <a:custGeom>
            <a:avLst/>
            <a:gdLst>
              <a:gd name="T0" fmla="*/ 0 w 21600"/>
              <a:gd name="T1" fmla="*/ 10487584 h 21600"/>
              <a:gd name="T2" fmla="*/ 18754688 w 21600"/>
              <a:gd name="T3" fmla="*/ 0 h 21600"/>
              <a:gd name="T4" fmla="*/ 18754688 w 21600"/>
              <a:gd name="T5" fmla="*/ 20975167 h 21600"/>
              <a:gd name="T6" fmla="*/ 31492287 w 21600"/>
              <a:gd name="T7" fmla="*/ 104875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3995738" y="5949950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995738" y="3429000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787900" y="3429000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5075238" y="378936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3635375" y="454501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4787900" y="4905375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4787900" y="5949950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5075238" y="378936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555875" y="4545013"/>
            <a:ext cx="431800" cy="252412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995738" y="3429000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4787900" y="3429000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3995738" y="4905375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3924333" y="3933056"/>
            <a:ext cx="136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dirty="0">
                <a:latin typeface="+mn-lt"/>
              </a:rPr>
              <a:t>Przełącznik</a:t>
            </a:r>
            <a:endParaRPr lang="pl-PL" altLang="pl-PL" dirty="0">
              <a:latin typeface="+mn-lt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107950" y="5984875"/>
            <a:ext cx="431800" cy="252413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12500">
                <a:srgbClr val="FF6633"/>
              </a:gs>
              <a:gs pos="25000">
                <a:srgbClr val="FFFF00"/>
              </a:gs>
              <a:gs pos="37500">
                <a:srgbClr val="01A78F"/>
              </a:gs>
              <a:gs pos="50000">
                <a:srgbClr val="3366FF"/>
              </a:gs>
              <a:gs pos="62500">
                <a:srgbClr val="01A78F"/>
              </a:gs>
              <a:gs pos="75000">
                <a:srgbClr val="FFFF00"/>
              </a:gs>
              <a:gs pos="87500">
                <a:srgbClr val="FF6633"/>
              </a:gs>
              <a:gs pos="100000">
                <a:srgbClr val="FF3399"/>
              </a:gs>
            </a:gsLst>
            <a:lin ang="5400000" scaled="1"/>
          </a:gra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Garamond" pitchFamily="18" charset="0"/>
            </a:endParaRP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663575" y="5910263"/>
            <a:ext cx="253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0">
                <a:latin typeface="+mn-lt"/>
              </a:rPr>
              <a:t>Ramka rozgłoszeniowa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170614" y="4282877"/>
            <a:ext cx="769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dirty="0">
                <a:latin typeface="+mn-lt"/>
              </a:rPr>
              <a:t>VLAN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2555875" y="3789363"/>
            <a:ext cx="431800" cy="252412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5076825" y="3789363"/>
            <a:ext cx="431800" cy="25241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3995738" y="5949950"/>
            <a:ext cx="431800" cy="252413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08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14467 L 8.33333E-7 -0.00232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D3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D3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D3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D3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66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66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66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66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130" dur="1000" spd="-1000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46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14467 L 8.33333E-7 -0.00232 " pathEditMode="relative" rAng="0" ptsTypes="AA">
                                      <p:cBhvr>
                                        <p:cTn id="164" dur="1000" spd="-1000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66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8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20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nimBg="1"/>
      <p:bldP spid="20509" grpId="1" animBg="1"/>
      <p:bldP spid="20509" grpId="2" animBg="1"/>
      <p:bldP spid="20510" grpId="0" animBg="1"/>
      <p:bldP spid="20510" grpId="1" animBg="1"/>
      <p:bldP spid="20510" grpId="2" animBg="1"/>
      <p:bldP spid="20511" grpId="0" animBg="1"/>
      <p:bldP spid="20511" grpId="1" animBg="1"/>
      <p:bldP spid="20511" grpId="2" animBg="1"/>
      <p:bldP spid="20512" grpId="0" animBg="1"/>
      <p:bldP spid="20512" grpId="1" animBg="1"/>
      <p:bldP spid="20512" grpId="2" animBg="1"/>
      <p:bldP spid="20513" grpId="0" animBg="1"/>
      <p:bldP spid="20513" grpId="1" animBg="1"/>
      <p:bldP spid="20513" grpId="2" animBg="1"/>
      <p:bldP spid="20514" grpId="0" animBg="1"/>
      <p:bldP spid="20514" grpId="1" animBg="1"/>
      <p:bldP spid="20514" grpId="2" animBg="1"/>
      <p:bldP spid="20515" grpId="0" animBg="1"/>
      <p:bldP spid="20515" grpId="1" animBg="1"/>
      <p:bldP spid="20515" grpId="2" animBg="1"/>
      <p:bldP spid="20516" grpId="0" animBg="1"/>
      <p:bldP spid="20516" grpId="1" animBg="1"/>
      <p:bldP spid="20516" grpId="2" animBg="1"/>
      <p:bldP spid="20517" grpId="0" animBg="1"/>
      <p:bldP spid="20517" grpId="1" animBg="1"/>
      <p:bldP spid="20517" grpId="2" animBg="1"/>
      <p:bldP spid="20518" grpId="0" animBg="1"/>
      <p:bldP spid="20518" grpId="1" animBg="1"/>
      <p:bldP spid="20518" grpId="2" animBg="1"/>
      <p:bldP spid="20519" grpId="0" animBg="1"/>
      <p:bldP spid="20519" grpId="1" animBg="1"/>
      <p:bldP spid="20519" grpId="2" animBg="1"/>
      <p:bldP spid="20520" grpId="0" animBg="1"/>
      <p:bldP spid="20520" grpId="1" animBg="1"/>
      <p:bldP spid="20520" grpId="2" animBg="1"/>
      <p:bldP spid="20521" grpId="0" animBg="1"/>
      <p:bldP spid="20521" grpId="1" animBg="1"/>
      <p:bldP spid="20521" grpId="2" animBg="1"/>
      <p:bldP spid="20522" grpId="0" animBg="1"/>
      <p:bldP spid="20522" grpId="1" animBg="1"/>
      <p:bldP spid="20522" grpId="2" animBg="1"/>
      <p:bldP spid="20523" grpId="0" animBg="1"/>
      <p:bldP spid="20523" grpId="1" animBg="1"/>
      <p:bldP spid="20523" grpId="2" animBg="1"/>
      <p:bldP spid="20524" grpId="0" animBg="1"/>
      <p:bldP spid="20524" grpId="1" animBg="1"/>
      <p:bldP spid="20524" grpId="2" animBg="1"/>
      <p:bldP spid="20528" grpId="0"/>
      <p:bldP spid="20529" grpId="0" animBg="1"/>
      <p:bldP spid="20529" grpId="1" animBg="1"/>
      <p:bldP spid="20529" grpId="2" animBg="1"/>
      <p:bldP spid="20530" grpId="0" animBg="1"/>
      <p:bldP spid="20530" grpId="1" animBg="1"/>
      <p:bldP spid="20530" grpId="2" animBg="1"/>
      <p:bldP spid="20531" grpId="0" animBg="1"/>
      <p:bldP spid="20531" grpId="1" animBg="1"/>
      <p:bldP spid="2053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VLAN oparty na portach - ograniczenia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VLANy za pomocą portów można tworzyć tylko dla </a:t>
            </a:r>
            <a:r>
              <a:rPr lang="pl-PL" altLang="pl-PL" sz="2400" b="1"/>
              <a:t>jednego przełącznika</a:t>
            </a:r>
            <a:r>
              <a:rPr lang="pl-PL" altLang="pl-PL" sz="2400"/>
              <a:t> – przenoszenie informacji o VLANach między przełącznikami wymaga </a:t>
            </a:r>
            <a:r>
              <a:rPr lang="pl-PL" altLang="pl-PL" sz="2400" b="1"/>
              <a:t>dodatkowych mechanizmów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54" y="2710243"/>
            <a:ext cx="5686574" cy="403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88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VLAN oparty na standardach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Standard </a:t>
            </a:r>
            <a:r>
              <a:rPr lang="pl-PL" altLang="pl-PL" sz="2400" b="1"/>
              <a:t>IEEE 802.1Q</a:t>
            </a:r>
            <a:r>
              <a:rPr lang="pl-PL" altLang="pl-PL" sz="2400"/>
              <a:t> dodaje do ramki Ethernet za polem adresu źródłowego </a:t>
            </a:r>
            <a:r>
              <a:rPr lang="pl-PL" altLang="pl-PL" sz="2400" b="1"/>
              <a:t>4 bajtowe</a:t>
            </a:r>
            <a:r>
              <a:rPr lang="pl-PL" altLang="pl-PL" sz="2400"/>
              <a:t> pole zawierające informacje identyfikatorze sieci VLAN (VID – VLAN Identifiation Number) oraz priorytecie</a:t>
            </a:r>
          </a:p>
          <a:p>
            <a:pPr eaLnBrk="1" hangingPunct="1"/>
            <a:r>
              <a:rPr lang="pl-PL" altLang="pl-PL" sz="2400"/>
              <a:t>Umożliwia to bezpośrednie określenie </a:t>
            </a:r>
            <a:r>
              <a:rPr lang="pl-PL" altLang="pl-PL" sz="2400" b="1"/>
              <a:t>przynależności</a:t>
            </a:r>
            <a:r>
              <a:rPr lang="pl-PL" altLang="pl-PL" sz="2400"/>
              <a:t> do sieci VLAN poszczególnych stacji </a:t>
            </a:r>
          </a:p>
          <a:p>
            <a:pPr eaLnBrk="1" hangingPunct="1"/>
            <a:r>
              <a:rPr lang="pl-PL" altLang="pl-PL" sz="2400"/>
              <a:t>Daje to również możliwość tworzenia VLAN w sieciach składających się z </a:t>
            </a:r>
            <a:r>
              <a:rPr lang="pl-PL" altLang="pl-PL" sz="2400" b="1"/>
              <a:t>wielu przełączników</a:t>
            </a:r>
          </a:p>
          <a:p>
            <a:pPr eaLnBrk="1" hangingPunct="1"/>
            <a:r>
              <a:rPr lang="pl-PL" altLang="pl-PL" sz="2400"/>
              <a:t>Proces wstawiania identyfikatora VLAN jest nazywany </a:t>
            </a:r>
            <a:r>
              <a:rPr lang="pl-PL" altLang="pl-PL" sz="2400" b="1"/>
              <a:t>znakowaniem ramki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5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63538" y="2205038"/>
            <a:ext cx="23977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0">
                <a:latin typeface="+mn-lt"/>
              </a:rPr>
              <a:t>Nagłówek 802.1Q</a:t>
            </a: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23850" y="4652963"/>
            <a:ext cx="8637588" cy="360362"/>
          </a:xfrm>
          <a:prstGeom prst="rect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>
              <a:latin typeface="+mn-lt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Ramka w standardzie 802.1Q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628900" y="1705314"/>
            <a:ext cx="2159000" cy="539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Adres nadawcy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789488" y="1700213"/>
            <a:ext cx="719137" cy="53975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Typ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627313" y="2636838"/>
            <a:ext cx="2159000" cy="539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Adres nadawcy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6948488" y="2636838"/>
            <a:ext cx="719137" cy="53975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Typ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787900" y="2636838"/>
            <a:ext cx="2159000" cy="539750"/>
          </a:xfrm>
          <a:prstGeom prst="rect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Znacznik 802.1Q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395288" y="3429000"/>
            <a:ext cx="2236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0">
                <a:latin typeface="+mn-lt"/>
              </a:rPr>
              <a:t>Znacznik 802.1Q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341313" y="3949700"/>
            <a:ext cx="8637587" cy="2682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200" b="0" dirty="0">
                <a:latin typeface="+mn-lt"/>
              </a:rPr>
              <a:t>    0                                    1                                        2                                        3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341313" y="4221163"/>
            <a:ext cx="8637587" cy="2682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0">
                <a:latin typeface="+mn-lt"/>
              </a:rPr>
              <a:t>0  1  2  3  4  5  6  7  8  9  0  1  2  3  4  5  6  7  8  9  0  1  2  3  4  5  6  7  8  9  0  1</a:t>
            </a:r>
          </a:p>
        </p:txBody>
      </p:sp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341313" y="4173538"/>
            <a:ext cx="8640762" cy="90487"/>
            <a:chOff x="215" y="1338"/>
            <a:chExt cx="5443" cy="57"/>
          </a:xfrm>
        </p:grpSpPr>
        <p:sp>
          <p:nvSpPr>
            <p:cNvPr id="15455" name="Line 15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6" name="Line 16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7" name="Line 17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8" name="Line 18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9" name="Line 19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0" name="Line 20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1" name="Line 21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2" name="Line 22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3" name="Line 23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4" name="Line 24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5" name="Line 25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6" name="Line 26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7" name="Line 27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8" name="Line 28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69" name="Line 29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0" name="Line 30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1" name="Line 31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2" name="Line 32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3" name="Line 33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4" name="Line 34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5" name="Line 35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6" name="Line 36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7" name="Line 37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8" name="Line 38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79" name="Line 39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0" name="Line 40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1" name="Line 41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2" name="Line 42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3" name="Line 43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4" name="Line 44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5" name="Line 45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6" name="Line 46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7" name="Line 47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88" name="Line 48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89137" name="Group 49"/>
          <p:cNvGrpSpPr>
            <a:grpSpLocks/>
          </p:cNvGrpSpPr>
          <p:nvPr/>
        </p:nvGrpSpPr>
        <p:grpSpPr bwMode="auto">
          <a:xfrm>
            <a:off x="341313" y="4443413"/>
            <a:ext cx="8640762" cy="90487"/>
            <a:chOff x="215" y="1338"/>
            <a:chExt cx="5443" cy="57"/>
          </a:xfrm>
        </p:grpSpPr>
        <p:sp>
          <p:nvSpPr>
            <p:cNvPr id="15421" name="Line 50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2" name="Line 51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3" name="Line 52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4" name="Line 53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5" name="Line 54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6" name="Line 55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7" name="Line 56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8" name="Line 57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9" name="Line 58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0" name="Line 59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1" name="Line 60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2" name="Line 61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3" name="Line 62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4" name="Line 63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5" name="Line 64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6" name="Line 65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7" name="Line 66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8" name="Line 67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39" name="Line 68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0" name="Line 69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1" name="Line 70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2" name="Line 71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3" name="Line 72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4" name="Line 73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5" name="Line 74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6" name="Line 75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7" name="Line 76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8" name="Line 77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49" name="Line 78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0" name="Line 79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1" name="Line 80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2" name="Line 81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3" name="Line 82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54" name="Line 83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89172" name="Group 84"/>
          <p:cNvGrpSpPr>
            <a:grpSpLocks/>
          </p:cNvGrpSpPr>
          <p:nvPr/>
        </p:nvGrpSpPr>
        <p:grpSpPr bwMode="auto">
          <a:xfrm>
            <a:off x="341313" y="3903663"/>
            <a:ext cx="8640762" cy="90487"/>
            <a:chOff x="215" y="1338"/>
            <a:chExt cx="5443" cy="57"/>
          </a:xfrm>
        </p:grpSpPr>
        <p:sp>
          <p:nvSpPr>
            <p:cNvPr id="15387" name="Line 85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88" name="Line 86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89" name="Line 87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0" name="Line 88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1" name="Line 89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2" name="Line 90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3" name="Line 91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4" name="Line 92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5" name="Line 93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6" name="Line 94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7" name="Line 95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8" name="Line 96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99" name="Line 97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0" name="Line 98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1" name="Line 99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2" name="Line 100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3" name="Line 101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4" name="Line 102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5" name="Line 103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6" name="Line 104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7" name="Line 105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8" name="Line 106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09" name="Line 107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0" name="Line 108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1" name="Line 109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2" name="Line 110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3" name="Line 111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4" name="Line 112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5" name="Line 113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6" name="Line 114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7" name="Line 115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8" name="Line 116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19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20" name="Line 118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89207" name="Rectangle 119"/>
          <p:cNvSpPr>
            <a:spLocks noChangeArrowheads="1"/>
          </p:cNvSpPr>
          <p:nvPr/>
        </p:nvSpPr>
        <p:spPr bwMode="auto">
          <a:xfrm>
            <a:off x="339725" y="4652963"/>
            <a:ext cx="4318000" cy="360362"/>
          </a:xfrm>
          <a:prstGeom prst="rect">
            <a:avLst/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dirty="0">
                <a:latin typeface="+mn-lt"/>
              </a:rPr>
              <a:t>TPID</a:t>
            </a:r>
          </a:p>
        </p:txBody>
      </p:sp>
      <p:sp>
        <p:nvSpPr>
          <p:cNvPr id="89210" name="Rectangle 122"/>
          <p:cNvSpPr>
            <a:spLocks noChangeArrowheads="1"/>
          </p:cNvSpPr>
          <p:nvPr/>
        </p:nvSpPr>
        <p:spPr bwMode="auto">
          <a:xfrm>
            <a:off x="4659313" y="4652963"/>
            <a:ext cx="809625" cy="360362"/>
          </a:xfrm>
          <a:prstGeom prst="rect">
            <a:avLst/>
          </a:prstGeom>
          <a:solidFill>
            <a:srgbClr val="FFCC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PCP</a:t>
            </a:r>
          </a:p>
        </p:txBody>
      </p:sp>
      <p:sp>
        <p:nvSpPr>
          <p:cNvPr id="89211" name="Rectangle 123"/>
          <p:cNvSpPr>
            <a:spLocks noChangeArrowheads="1"/>
          </p:cNvSpPr>
          <p:nvPr/>
        </p:nvSpPr>
        <p:spPr bwMode="auto">
          <a:xfrm>
            <a:off x="5470525" y="4652963"/>
            <a:ext cx="269875" cy="360362"/>
          </a:xfrm>
          <a:prstGeom prst="rect">
            <a:avLst/>
          </a:prstGeom>
          <a:solidFill>
            <a:srgbClr val="FF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C</a:t>
            </a:r>
          </a:p>
        </p:txBody>
      </p:sp>
      <p:sp>
        <p:nvSpPr>
          <p:cNvPr id="89212" name="Rectangle 124"/>
          <p:cNvSpPr>
            <a:spLocks noChangeArrowheads="1"/>
          </p:cNvSpPr>
          <p:nvPr/>
        </p:nvSpPr>
        <p:spPr bwMode="auto">
          <a:xfrm>
            <a:off x="5726113" y="4652963"/>
            <a:ext cx="3238500" cy="360362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VID</a:t>
            </a:r>
          </a:p>
        </p:txBody>
      </p:sp>
      <p:sp>
        <p:nvSpPr>
          <p:cNvPr id="89213" name="Text Box 125"/>
          <p:cNvSpPr txBox="1">
            <a:spLocks noChangeArrowheads="1"/>
          </p:cNvSpPr>
          <p:nvPr/>
        </p:nvSpPr>
        <p:spPr bwMode="auto">
          <a:xfrm>
            <a:off x="323850" y="5229225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dirty="0">
                <a:latin typeface="+mn-lt"/>
              </a:rPr>
              <a:t>TPID </a:t>
            </a:r>
            <a:r>
              <a:rPr lang="pl-PL" altLang="pl-PL" sz="2400" b="0" dirty="0">
                <a:latin typeface="+mn-lt"/>
              </a:rPr>
              <a:t>(ang. </a:t>
            </a:r>
            <a:r>
              <a:rPr lang="en-US" altLang="pl-PL" sz="2400" b="0" i="1" dirty="0">
                <a:latin typeface="+mn-lt"/>
              </a:rPr>
              <a:t>Tag Protocol Identifier</a:t>
            </a:r>
            <a:r>
              <a:rPr lang="pl-PL" altLang="pl-PL" sz="2400" b="0" dirty="0">
                <a:latin typeface="+mn-lt"/>
              </a:rPr>
              <a:t>)</a:t>
            </a:r>
            <a:r>
              <a:rPr lang="pl-PL" altLang="pl-PL" sz="2400" dirty="0">
                <a:latin typeface="+mn-lt"/>
              </a:rPr>
              <a:t> </a:t>
            </a:r>
            <a:r>
              <a:rPr lang="pl-PL" altLang="pl-PL" sz="2400" b="0" dirty="0">
                <a:latin typeface="+mn-lt"/>
              </a:rPr>
              <a:t>16 bitowy numer identyfikujący typ ramki 802.1Q</a:t>
            </a:r>
          </a:p>
        </p:txBody>
      </p:sp>
      <p:sp>
        <p:nvSpPr>
          <p:cNvPr id="89214" name="Text Box 126"/>
          <p:cNvSpPr txBox="1">
            <a:spLocks noChangeArrowheads="1"/>
          </p:cNvSpPr>
          <p:nvPr/>
        </p:nvSpPr>
        <p:spPr bwMode="auto">
          <a:xfrm>
            <a:off x="323850" y="5229200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dirty="0">
                <a:latin typeface="+mn-lt"/>
              </a:rPr>
              <a:t>PCP </a:t>
            </a:r>
            <a:r>
              <a:rPr lang="pl-PL" altLang="pl-PL" sz="2400" b="0" dirty="0">
                <a:latin typeface="+mn-lt"/>
              </a:rPr>
              <a:t>(ang. </a:t>
            </a:r>
            <a:r>
              <a:rPr lang="en-US" altLang="pl-PL" sz="2400" b="0" i="1" dirty="0">
                <a:latin typeface="+mn-lt"/>
              </a:rPr>
              <a:t>Priority Code Point</a:t>
            </a:r>
            <a:r>
              <a:rPr lang="pl-PL" altLang="pl-PL" sz="2400" b="0" dirty="0">
                <a:latin typeface="+mn-lt"/>
              </a:rPr>
              <a:t>)</a:t>
            </a:r>
            <a:r>
              <a:rPr lang="pl-PL" altLang="pl-PL" sz="2400" dirty="0">
                <a:latin typeface="+mn-lt"/>
              </a:rPr>
              <a:t> </a:t>
            </a:r>
            <a:r>
              <a:rPr lang="pl-PL" altLang="pl-PL" sz="2400" b="0" dirty="0">
                <a:latin typeface="+mn-lt"/>
              </a:rPr>
              <a:t>3 bitowe pole zawierające priorytet zgodny ze standardem 802.1p</a:t>
            </a:r>
          </a:p>
        </p:txBody>
      </p:sp>
      <p:sp>
        <p:nvSpPr>
          <p:cNvPr id="89215" name="Text Box 127"/>
          <p:cNvSpPr txBox="1">
            <a:spLocks noChangeArrowheads="1"/>
          </p:cNvSpPr>
          <p:nvPr/>
        </p:nvSpPr>
        <p:spPr bwMode="auto">
          <a:xfrm>
            <a:off x="331788" y="5229200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dirty="0">
                <a:latin typeface="+mn-lt"/>
              </a:rPr>
              <a:t>CFI </a:t>
            </a:r>
            <a:r>
              <a:rPr lang="pl-PL" altLang="pl-PL" sz="2400" b="0" dirty="0">
                <a:latin typeface="+mn-lt"/>
              </a:rPr>
              <a:t>(ang. </a:t>
            </a:r>
            <a:r>
              <a:rPr lang="en-US" altLang="pl-PL" sz="2400" b="0" i="1" dirty="0">
                <a:latin typeface="+mn-lt"/>
              </a:rPr>
              <a:t>Canonical Format Indicator</a:t>
            </a:r>
            <a:r>
              <a:rPr lang="en-US" altLang="pl-PL" sz="2400" b="0" dirty="0">
                <a:latin typeface="+mn-lt"/>
              </a:rPr>
              <a:t>)</a:t>
            </a:r>
            <a:r>
              <a:rPr lang="pl-PL" altLang="pl-PL" sz="2400" b="0" dirty="0">
                <a:latin typeface="+mn-lt"/>
              </a:rPr>
              <a:t> 1 bitowe</a:t>
            </a:r>
            <a:r>
              <a:rPr lang="en-US" altLang="pl-PL" sz="2400" b="0" dirty="0">
                <a:latin typeface="+mn-lt"/>
              </a:rPr>
              <a:t> </a:t>
            </a:r>
            <a:r>
              <a:rPr lang="pl-PL" altLang="pl-PL" sz="2400" b="0" dirty="0">
                <a:latin typeface="+mn-lt"/>
              </a:rPr>
              <a:t>zapewniające kompatybilność między Ethernet i </a:t>
            </a:r>
            <a:r>
              <a:rPr lang="pl-PL" altLang="pl-PL" sz="2400" b="0" dirty="0" err="1">
                <a:latin typeface="+mn-lt"/>
              </a:rPr>
              <a:t>Token</a:t>
            </a:r>
            <a:r>
              <a:rPr lang="pl-PL" altLang="pl-PL" sz="2400" b="0" dirty="0">
                <a:latin typeface="+mn-lt"/>
              </a:rPr>
              <a:t> Ring</a:t>
            </a:r>
          </a:p>
        </p:txBody>
      </p:sp>
      <p:sp>
        <p:nvSpPr>
          <p:cNvPr id="89216" name="Text Box 128"/>
          <p:cNvSpPr txBox="1">
            <a:spLocks noChangeArrowheads="1"/>
          </p:cNvSpPr>
          <p:nvPr/>
        </p:nvSpPr>
        <p:spPr bwMode="auto">
          <a:xfrm>
            <a:off x="341313" y="5229200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dirty="0">
                <a:latin typeface="+mn-lt"/>
              </a:rPr>
              <a:t>VID </a:t>
            </a:r>
            <a:r>
              <a:rPr lang="pl-PL" altLang="pl-PL" sz="2400" b="0" dirty="0">
                <a:latin typeface="+mn-lt"/>
              </a:rPr>
              <a:t>(ang. </a:t>
            </a:r>
            <a:r>
              <a:rPr lang="pl-PL" altLang="pl-PL" sz="2400" b="0" i="1" dirty="0">
                <a:latin typeface="+mn-lt"/>
              </a:rPr>
              <a:t>VLAN </a:t>
            </a:r>
            <a:r>
              <a:rPr lang="pl-PL" altLang="pl-PL" sz="2400" b="0" i="1" dirty="0" err="1">
                <a:latin typeface="+mn-lt"/>
              </a:rPr>
              <a:t>Identifier</a:t>
            </a:r>
            <a:r>
              <a:rPr lang="pl-PL" altLang="pl-PL" sz="2400" b="0" dirty="0">
                <a:latin typeface="+mn-lt"/>
              </a:rPr>
              <a:t>) 12 bitowe pole zawierające identyfikator VLAN do którego należy dana ramka</a:t>
            </a:r>
          </a:p>
        </p:txBody>
      </p:sp>
      <p:sp>
        <p:nvSpPr>
          <p:cNvPr id="89218" name="Text Box 130"/>
          <p:cNvSpPr txBox="1">
            <a:spLocks noChangeArrowheads="1"/>
          </p:cNvSpPr>
          <p:nvPr/>
        </p:nvSpPr>
        <p:spPr bwMode="auto">
          <a:xfrm>
            <a:off x="395288" y="1268413"/>
            <a:ext cx="25816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0">
                <a:latin typeface="+mn-lt"/>
              </a:rPr>
              <a:t>Nagłówek Ethernet</a:t>
            </a:r>
          </a:p>
        </p:txBody>
      </p:sp>
      <p:sp>
        <p:nvSpPr>
          <p:cNvPr id="89220" name="Rectangle 132"/>
          <p:cNvSpPr>
            <a:spLocks noChangeArrowheads="1"/>
          </p:cNvSpPr>
          <p:nvPr/>
        </p:nvSpPr>
        <p:spPr bwMode="auto">
          <a:xfrm>
            <a:off x="468313" y="1705314"/>
            <a:ext cx="2159000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Adres docelowy</a:t>
            </a:r>
          </a:p>
        </p:txBody>
      </p:sp>
      <p:sp>
        <p:nvSpPr>
          <p:cNvPr id="89221" name="Rectangle 133"/>
          <p:cNvSpPr>
            <a:spLocks noChangeArrowheads="1"/>
          </p:cNvSpPr>
          <p:nvPr/>
        </p:nvSpPr>
        <p:spPr bwMode="auto">
          <a:xfrm>
            <a:off x="468313" y="2636838"/>
            <a:ext cx="2159000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Adres docelowy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34 " pathEditMode="relative" ptsTypes="AA">
                                      <p:cBhvr>
                                        <p:cTn id="30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34 " pathEditMode="relative" ptsTypes="AA">
                                      <p:cBhvr>
                                        <p:cTn id="32" dur="1000" fill="hold"/>
                                        <p:tgtEl>
                                          <p:spTgt spid="8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23628 0.1391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8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9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9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/>
      <p:bldP spid="89090" grpId="0" animBg="1"/>
      <p:bldP spid="89092" grpId="0" animBg="1"/>
      <p:bldP spid="89092" grpId="1" animBg="1"/>
      <p:bldP spid="89092" grpId="2" animBg="1"/>
      <p:bldP spid="89093" grpId="0" animBg="1"/>
      <p:bldP spid="89093" grpId="1" animBg="1"/>
      <p:bldP spid="89093" grpId="2" animBg="1"/>
      <p:bldP spid="89095" grpId="0" animBg="1"/>
      <p:bldP spid="89096" grpId="0" animBg="1"/>
      <p:bldP spid="89098" grpId="0" animBg="1"/>
      <p:bldP spid="89099" grpId="0"/>
      <p:bldP spid="89100" grpId="0" animBg="1"/>
      <p:bldP spid="89101" grpId="0" animBg="1"/>
      <p:bldP spid="89207" grpId="0" animBg="1"/>
      <p:bldP spid="89210" grpId="0" animBg="1"/>
      <p:bldP spid="89211" grpId="0" animBg="1"/>
      <p:bldP spid="89212" grpId="0" animBg="1"/>
      <p:bldP spid="89213" grpId="0" animBg="1"/>
      <p:bldP spid="89213" grpId="1" animBg="1"/>
      <p:bldP spid="89214" grpId="0" animBg="1"/>
      <p:bldP spid="89214" grpId="1" animBg="1"/>
      <p:bldP spid="89215" grpId="0" animBg="1"/>
      <p:bldP spid="89215" grpId="1" animBg="1"/>
      <p:bldP spid="89216" grpId="0" animBg="1"/>
      <p:bldP spid="89218" grpId="0"/>
      <p:bldP spid="89218" grpId="1"/>
      <p:bldP spid="89220" grpId="0" animBg="1"/>
      <p:bldP spid="89220" grpId="1" animBg="1"/>
      <p:bldP spid="89220" grpId="2" animBg="1"/>
      <p:bldP spid="892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802.1Q – przykład działania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Karty sieciowe w komputerach </a:t>
            </a:r>
            <a:r>
              <a:rPr lang="pl-PL" altLang="pl-PL" sz="2400" b="1" dirty="0"/>
              <a:t>zazwyczaj nie wspierają</a:t>
            </a:r>
            <a:r>
              <a:rPr lang="pl-PL" altLang="pl-PL" sz="2400" dirty="0"/>
              <a:t> standard IEEE 802.1Q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Na przełącznikach </a:t>
            </a:r>
            <a:r>
              <a:rPr lang="pl-PL" altLang="pl-PL" sz="2400" b="1" dirty="0"/>
              <a:t>końcowych</a:t>
            </a:r>
            <a:r>
              <a:rPr lang="pl-PL" altLang="pl-PL" sz="2400" dirty="0"/>
              <a:t> </a:t>
            </a:r>
            <a:r>
              <a:rPr lang="pl-PL" altLang="pl-PL" sz="2400" dirty="0" err="1"/>
              <a:t>VLANy</a:t>
            </a:r>
            <a:r>
              <a:rPr lang="pl-PL" altLang="pl-PL" sz="2400" dirty="0"/>
              <a:t> tworzone są za pomocą </a:t>
            </a:r>
            <a:r>
              <a:rPr lang="pl-PL" altLang="pl-PL" sz="2400" b="1" dirty="0"/>
              <a:t>portów</a:t>
            </a:r>
          </a:p>
          <a:p>
            <a:pPr eaLnBrk="1" hangingPunct="1"/>
            <a:r>
              <a:rPr lang="pl-PL" altLang="pl-PL" sz="2400" dirty="0"/>
              <a:t>W transmisji między przełącznikami ramki oznaczane są </a:t>
            </a:r>
            <a:r>
              <a:rPr lang="pl-PL" altLang="pl-PL" sz="2400" b="1" dirty="0"/>
              <a:t>znacznikami</a:t>
            </a:r>
            <a:r>
              <a:rPr lang="pl-PL" altLang="pl-PL" sz="2400" dirty="0"/>
              <a:t> IEEE </a:t>
            </a:r>
            <a:r>
              <a:rPr lang="pl-PL" altLang="pl-PL" sz="2400" b="1" dirty="0"/>
              <a:t>802.1Q</a:t>
            </a:r>
            <a:r>
              <a:rPr lang="pl-PL" altLang="pl-PL" sz="2400" dirty="0"/>
              <a:t> – są to łącza </a:t>
            </a:r>
            <a:r>
              <a:rPr lang="pl-PL" altLang="pl-PL" sz="2400" dirty="0" err="1"/>
              <a:t>trunkingowe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Przełączniki sąsiadujące bezpośrednio z komputerami odpowiadają za </a:t>
            </a:r>
            <a:r>
              <a:rPr lang="pl-PL" altLang="pl-PL" sz="2400" b="1" dirty="0"/>
              <a:t>dodawanie i usuwanie znaczników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880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802.1Q – przykład działania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184"/>
            <a:ext cx="8229600" cy="4525963"/>
          </a:xfrm>
        </p:spPr>
        <p:txBody>
          <a:bodyPr/>
          <a:lstStyle/>
          <a:p>
            <a:pPr eaLnBrk="1" hangingPunct="1"/>
            <a:endParaRPr lang="en-US" altLang="pl-PL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625749"/>
            <a:ext cx="6811963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11413" y="2564259"/>
            <a:ext cx="576262" cy="2524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dirty="0">
                <a:latin typeface="Garamond" pitchFamily="18" charset="0"/>
              </a:rPr>
              <a:t>FF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80063" y="2708722"/>
            <a:ext cx="431800" cy="252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solidFill>
                  <a:schemeClr val="bg2"/>
                </a:solidFill>
                <a:latin typeface="Garamond" pitchFamily="18" charset="0"/>
              </a:rPr>
              <a:t>FF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924300" y="2492822"/>
            <a:ext cx="431800" cy="252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solidFill>
                  <a:schemeClr val="bg2"/>
                </a:solidFill>
                <a:latin typeface="Garamond" pitchFamily="18" charset="0"/>
              </a:rPr>
              <a:t>FF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851275" y="4508947"/>
            <a:ext cx="431800" cy="252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solidFill>
                  <a:schemeClr val="bg2"/>
                </a:solidFill>
                <a:latin typeface="Garamond" pitchFamily="18" charset="0"/>
              </a:rPr>
              <a:t>FF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3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1.48148E-6 L -0.18107 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0.00278 L 0.08663 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1111E-6 -4.44444E-6 L -0.11025 0.0027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5 0.00278 L -0.11025 0.45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64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544 L -0.09445 0.2967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63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29676 L 0.03941 0.2967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906 0.00278 L -1.66667E-6 0.00278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5" grpId="1" animBg="1"/>
      <p:bldP spid="30725" grpId="2" animBg="1"/>
      <p:bldP spid="30725" grpId="3" animBg="1"/>
      <p:bldP spid="30725" grpId="4" animBg="1"/>
      <p:bldP spid="30725" grpId="5" animBg="1"/>
      <p:bldP spid="30726" grpId="0" animBg="1"/>
      <p:bldP spid="30726" grpId="1" animBg="1"/>
      <p:bldP spid="30726" grpId="2" animBg="1"/>
      <p:bldP spid="30727" grpId="0" animBg="1"/>
      <p:bldP spid="30727" grpId="1" animBg="1"/>
      <p:bldP spid="30727" grpId="2" animBg="1"/>
      <p:bldP spid="30728" grpId="0" animBg="1"/>
      <p:bldP spid="30728" grpId="1" animBg="1"/>
      <p:bldP spid="3072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/>
              <a:t>Inne metody tworzenia </a:t>
            </a:r>
            <a:br>
              <a:rPr lang="pl-PL" altLang="pl-PL"/>
            </a:br>
            <a:r>
              <a:rPr lang="pl-PL" altLang="pl-PL"/>
              <a:t>sieci VLAN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Sieci VLAN można tworzyć również w następujący sposób:</a:t>
            </a:r>
          </a:p>
          <a:p>
            <a:pPr eaLnBrk="1" hangingPunct="1">
              <a:defRPr/>
            </a:pPr>
            <a:r>
              <a:rPr lang="pl-PL" sz="2400" dirty="0"/>
              <a:t>Oparte na adresach MAC</a:t>
            </a:r>
          </a:p>
          <a:p>
            <a:pPr eaLnBrk="1" hangingPunct="1">
              <a:defRPr/>
            </a:pPr>
            <a:r>
              <a:rPr lang="pl-PL" sz="2400" dirty="0"/>
              <a:t>Oparte na protokołach warstwy 3</a:t>
            </a:r>
          </a:p>
          <a:p>
            <a:pPr eaLnBrk="1" hangingPunct="1">
              <a:defRPr/>
            </a:pPr>
            <a:r>
              <a:rPr lang="pl-PL" sz="2400" dirty="0"/>
              <a:t>Sieci wirtualne oparte na adresach IP</a:t>
            </a:r>
          </a:p>
          <a:p>
            <a:pPr eaLnBrk="1" hangingPunct="1">
              <a:defRPr/>
            </a:pPr>
            <a:r>
              <a:rPr lang="pl-PL" sz="2400" dirty="0"/>
              <a:t>Sieci wirtualne oparte na adresie podsieci</a:t>
            </a:r>
          </a:p>
          <a:p>
            <a:pPr eaLnBrk="1" hangingPunct="1">
              <a:defRPr/>
            </a:pPr>
            <a:r>
              <a:rPr lang="pl-PL" sz="2400" dirty="0"/>
              <a:t>Sieci wirtualne oparte na adresach IP </a:t>
            </a:r>
            <a:r>
              <a:rPr lang="pl-PL" sz="2400" dirty="0" err="1"/>
              <a:t>multicast</a:t>
            </a:r>
            <a:r>
              <a:rPr lang="pl-PL" sz="2400" dirty="0"/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pl-PL" sz="2400" dirty="0"/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Wymienione powyżej metody </a:t>
            </a:r>
            <a:r>
              <a:rPr lang="pl-PL" sz="2400" b="1" dirty="0"/>
              <a:t>nie są obecnie stosowane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89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Wprowadzenie do VLAN</a:t>
            </a:r>
          </a:p>
          <a:p>
            <a:pPr eaLnBrk="1" hangingPunct="1"/>
            <a:r>
              <a:rPr lang="pl-PL" altLang="pl-PL" sz="2400" dirty="0"/>
              <a:t>VLAN oparty na portach</a:t>
            </a:r>
          </a:p>
          <a:p>
            <a:pPr eaLnBrk="1" hangingPunct="1"/>
            <a:r>
              <a:rPr lang="pl-PL" altLang="pl-PL" sz="2400" dirty="0"/>
              <a:t>VLAN oparty na standardach</a:t>
            </a:r>
          </a:p>
          <a:p>
            <a:pPr eaLnBrk="1" hangingPunct="1"/>
            <a:r>
              <a:rPr lang="pl-PL" altLang="pl-PL" sz="2400" dirty="0"/>
              <a:t>Podsumowanie VLAN</a:t>
            </a:r>
          </a:p>
          <a:p>
            <a:pPr eaLnBrk="1" hangingPunct="1"/>
            <a:r>
              <a:rPr lang="pl-PL" altLang="pl-PL" sz="2400" dirty="0"/>
              <a:t>Protokół ARP</a:t>
            </a:r>
          </a:p>
          <a:p>
            <a:pPr eaLnBrk="1" hangingPunct="1"/>
            <a:r>
              <a:rPr lang="pl-PL" altLang="pl-PL" sz="2400" dirty="0"/>
              <a:t>Protokół IP i domena rozgłoszeniowa</a:t>
            </a:r>
          </a:p>
          <a:p>
            <a:pPr eaLnBrk="1" hangingPunct="1"/>
            <a:r>
              <a:rPr lang="pl-PL" altLang="pl-PL" sz="2400" dirty="0"/>
              <a:t>DHCP</a:t>
            </a:r>
          </a:p>
          <a:p>
            <a:pPr eaLnBrk="1" hangingPunct="1"/>
            <a:r>
              <a:rPr lang="pl-PL" altLang="pl-PL" sz="2400" dirty="0"/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93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Zalety VLAN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7175"/>
            <a:ext cx="8229600" cy="49974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Oferują więcej pasma poprzez izolację ruchu rozgłoszeniowego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Pozwalają na organizację sieci i tworzenie logicznych grup w oderwaniu od fizycznych ograniczeń i lokalizacji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Skalowalność i łatwość zmiany konfiguracji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Łatwe współdzielenie zasobów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Umożliwiają zwiększenie wydajności sieci poprzez tworzenie mniejszych grup logicznych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Zwiększają bezpieczeństwo sieci uniemożliwiając podsłuch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84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Wady VLAN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Wymagają routerów lub przełączników warstwy 3 do routingu między sieciami wirtualnymi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Technologia bardziej skomplikowana niż klasyczny Ethernet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88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Rozszerzenia VLAN</a:t>
            </a:r>
            <a:endParaRPr lang="en-US" altLang="pl-PL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altLang="pl-PL" sz="2400" dirty="0"/>
              <a:t>Standard </a:t>
            </a:r>
            <a:r>
              <a:rPr lang="en-US" altLang="pl-PL" sz="2400" b="1" dirty="0"/>
              <a:t>IEEE 802.1ad</a:t>
            </a:r>
            <a:r>
              <a:rPr lang="en-US" altLang="pl-PL" sz="2400" dirty="0"/>
              <a:t> (</a:t>
            </a:r>
            <a:r>
              <a:rPr lang="en-US" altLang="pl-PL" sz="2400" i="1" dirty="0"/>
              <a:t>Provider Bridges</a:t>
            </a:r>
            <a:r>
              <a:rPr lang="en-US" altLang="pl-PL" sz="2400" dirty="0"/>
              <a:t>) </a:t>
            </a:r>
            <a:r>
              <a:rPr lang="pl-PL" altLang="pl-PL" sz="2400" dirty="0"/>
              <a:t>umożliwia enkapsulację ramek wewnętrznego VLAN klienta w ramkach VLAN </a:t>
            </a:r>
            <a:r>
              <a:rPr lang="pl-PL" altLang="pl-PL" sz="2400" dirty="0" err="1"/>
              <a:t>providera</a:t>
            </a:r>
            <a:r>
              <a:rPr lang="pl-PL" altLang="pl-PL" sz="2400" dirty="0"/>
              <a:t>, rozwiązanie typu </a:t>
            </a:r>
            <a:r>
              <a:rPr lang="en-US" sz="2400" b="1" i="1" dirty="0"/>
              <a:t>Q-in-Q</a:t>
            </a:r>
            <a:endParaRPr lang="pl-PL" altLang="pl-PL" sz="2400" b="1" i="1" dirty="0"/>
          </a:p>
          <a:p>
            <a:r>
              <a:rPr lang="pl-PL" altLang="pl-PL" sz="2400" dirty="0"/>
              <a:t>Standard </a:t>
            </a:r>
            <a:r>
              <a:rPr lang="en-US" altLang="pl-PL" sz="2400" b="1" dirty="0"/>
              <a:t>IEEE 802.1ah-2008</a:t>
            </a:r>
            <a:r>
              <a:rPr lang="pl-PL" altLang="pl-PL" sz="2400" b="1" dirty="0"/>
              <a:t> </a:t>
            </a:r>
            <a:r>
              <a:rPr lang="pl-PL" altLang="pl-PL" sz="2400" dirty="0"/>
              <a:t>(</a:t>
            </a:r>
            <a:r>
              <a:rPr lang="en-US" altLang="pl-PL" sz="2400" i="1" dirty="0"/>
              <a:t>Provider Backbone Bridges PBB</a:t>
            </a:r>
            <a:r>
              <a:rPr lang="en-US" altLang="pl-PL" sz="2400" dirty="0"/>
              <a:t>)</a:t>
            </a:r>
            <a:r>
              <a:rPr lang="pl-PL" altLang="pl-PL" sz="2400" dirty="0"/>
              <a:t> zawiera zestaw rozwiązań umożliwiających odseparowanie sieci klienta od sieci </a:t>
            </a:r>
            <a:r>
              <a:rPr lang="pl-PL" altLang="pl-PL" sz="2400" dirty="0" err="1"/>
              <a:t>providera</a:t>
            </a:r>
            <a:r>
              <a:rPr lang="pl-PL" altLang="pl-PL" sz="2400" dirty="0"/>
              <a:t> poprzez </a:t>
            </a:r>
            <a:r>
              <a:rPr lang="pl-PL" altLang="pl-PL" sz="2400" dirty="0" err="1"/>
              <a:t>enkaspulację</a:t>
            </a:r>
            <a:r>
              <a:rPr lang="pl-PL" altLang="pl-PL" sz="2400" dirty="0"/>
              <a:t> całego nagłówka ramki, rozwiązanie typu </a:t>
            </a:r>
            <a:r>
              <a:rPr lang="en-US" sz="2400" b="1" i="1" dirty="0"/>
              <a:t>mac-in-mac</a:t>
            </a:r>
            <a:endParaRPr lang="pl-PL" altLang="pl-PL" sz="2400" b="1" i="1" dirty="0"/>
          </a:p>
          <a:p>
            <a:pPr eaLnBrk="1" hangingPunct="1"/>
            <a:r>
              <a:rPr lang="pl-PL" altLang="pl-PL" sz="2400" dirty="0"/>
              <a:t>Standard </a:t>
            </a:r>
            <a:r>
              <a:rPr lang="en-US" altLang="pl-PL" sz="2400" b="1" dirty="0"/>
              <a:t>IEEE 802.1Qay-2009</a:t>
            </a:r>
            <a:r>
              <a:rPr lang="en-US" altLang="pl-PL" sz="2400" dirty="0"/>
              <a:t> </a:t>
            </a:r>
            <a:r>
              <a:rPr lang="pl-PL" altLang="pl-PL" sz="2400" dirty="0"/>
              <a:t>(</a:t>
            </a:r>
            <a:r>
              <a:rPr lang="en-US" altLang="pl-PL" sz="2400" i="1" dirty="0"/>
              <a:t>Provider Backbone Bridge Traffic Engineering PBB-TE</a:t>
            </a:r>
            <a:r>
              <a:rPr lang="en-US" altLang="pl-PL" sz="2400" dirty="0"/>
              <a:t>) </a:t>
            </a:r>
            <a:r>
              <a:rPr lang="pl-PL" altLang="pl-PL" sz="2400" dirty="0"/>
              <a:t>rozszerzenia standardu PBB poprzez poprawienie zarządzania siecią</a:t>
            </a:r>
          </a:p>
          <a:p>
            <a:r>
              <a:rPr lang="pl-PL" altLang="pl-PL" sz="2400" dirty="0"/>
              <a:t>Standard </a:t>
            </a:r>
            <a:r>
              <a:rPr lang="en-US" sz="2400" b="1" dirty="0"/>
              <a:t>IEEE 802.1Q</a:t>
            </a:r>
            <a:r>
              <a:rPr lang="en-US" sz="2400" dirty="0"/>
              <a:t> </a:t>
            </a:r>
            <a:r>
              <a:rPr lang="pl-PL" sz="2400" dirty="0"/>
              <a:t>(</a:t>
            </a:r>
            <a:r>
              <a:rPr lang="en-US" sz="2400" i="1" dirty="0"/>
              <a:t>Bridges and Bridged Networks</a:t>
            </a:r>
            <a:r>
              <a:rPr lang="pl-PL" sz="2400" dirty="0"/>
              <a:t>) podsumowujący poprzednie rozszerzenia</a:t>
            </a:r>
            <a:endParaRPr lang="en-US" altLang="pl-PL" sz="2400" dirty="0"/>
          </a:p>
          <a:p>
            <a:pPr eaLnBrk="1" hangingPunct="1"/>
            <a:endParaRPr lang="en-US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Zastosowania VLAN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pl-PL" sz="2400" dirty="0"/>
              <a:t>Możliwość </a:t>
            </a:r>
            <a:r>
              <a:rPr lang="pl-PL" sz="2400" b="1" dirty="0"/>
              <a:t>segmentacji i oddzielenia ruch</a:t>
            </a:r>
            <a:r>
              <a:rPr lang="pl-PL" sz="2400" dirty="0"/>
              <a:t> w sieci lokalnej związanego z </a:t>
            </a:r>
            <a:r>
              <a:rPr lang="pl-PL" sz="2400" b="1" dirty="0"/>
              <a:t>różnymi usługami</a:t>
            </a:r>
            <a:r>
              <a:rPr lang="pl-PL" sz="2400" dirty="0"/>
              <a:t>, np.:</a:t>
            </a:r>
          </a:p>
          <a:p>
            <a:pPr lvl="1"/>
            <a:r>
              <a:rPr lang="pl-PL" sz="2400" dirty="0"/>
              <a:t>Normalny ruch sieciowe</a:t>
            </a:r>
          </a:p>
          <a:p>
            <a:pPr lvl="1"/>
            <a:r>
              <a:rPr lang="pl-PL" sz="2400" dirty="0"/>
              <a:t>Ruch VoIP (ang. </a:t>
            </a:r>
            <a:r>
              <a:rPr lang="pl-PL" sz="2400" i="1" dirty="0"/>
              <a:t>Voice </a:t>
            </a:r>
            <a:r>
              <a:rPr lang="pl-PL" sz="2400" i="1" dirty="0" err="1"/>
              <a:t>over</a:t>
            </a:r>
            <a:r>
              <a:rPr lang="pl-PL" sz="2400" i="1" dirty="0"/>
              <a:t> IP</a:t>
            </a:r>
            <a:r>
              <a:rPr lang="pl-PL" sz="2400" dirty="0"/>
              <a:t>)</a:t>
            </a:r>
          </a:p>
          <a:p>
            <a:pPr lvl="1"/>
            <a:r>
              <a:rPr lang="pl-PL" sz="2400" dirty="0"/>
              <a:t>Ruch związany z zarządzaniem siecią</a:t>
            </a:r>
          </a:p>
          <a:p>
            <a:pPr lvl="1"/>
            <a:r>
              <a:rPr lang="pl-PL" sz="2400" dirty="0"/>
              <a:t>Sieć dla gości</a:t>
            </a:r>
          </a:p>
          <a:p>
            <a:pPr lvl="1"/>
            <a:r>
              <a:rPr lang="pl-PL" sz="2400" dirty="0"/>
              <a:t>Strefa DMZ</a:t>
            </a:r>
          </a:p>
          <a:p>
            <a:r>
              <a:rPr lang="pl-PL" sz="2400" b="1" dirty="0"/>
              <a:t>Segmentacja ruchu</a:t>
            </a:r>
            <a:r>
              <a:rPr lang="pl-PL" sz="2400" dirty="0"/>
              <a:t> z wykorzystaniem VLAN umożliwia zastosowanie </a:t>
            </a:r>
            <a:r>
              <a:rPr lang="pl-PL" sz="2400" b="1" dirty="0"/>
              <a:t>różnych reguł </a:t>
            </a:r>
            <a:r>
              <a:rPr lang="pl-PL" sz="2400" b="1" dirty="0" err="1"/>
              <a:t>QoS</a:t>
            </a:r>
            <a:r>
              <a:rPr lang="pl-PL" sz="2400" b="1" dirty="0"/>
              <a:t> </a:t>
            </a:r>
            <a:r>
              <a:rPr lang="pl-PL" sz="2400" dirty="0"/>
              <a:t>dla różnych usług sieciowych</a:t>
            </a:r>
          </a:p>
          <a:p>
            <a:r>
              <a:rPr lang="pl-PL" sz="2400" b="1" dirty="0"/>
              <a:t>Zwiększenie bezpieczeństwa</a:t>
            </a:r>
            <a:r>
              <a:rPr lang="pl-PL" sz="2400" dirty="0"/>
              <a:t> sieci poprzez grupowanie urządzeń w </a:t>
            </a:r>
            <a:r>
              <a:rPr lang="pl-PL" sz="2400" b="1" dirty="0"/>
              <a:t>mniejsze domeny rozgłoszeniowe</a:t>
            </a:r>
            <a:r>
              <a:rPr lang="pl-PL" sz="2400" dirty="0"/>
              <a:t>, w tym możliwość separacji pojedynczych portów stosując tzw. </a:t>
            </a:r>
            <a:r>
              <a:rPr lang="pl-PL" sz="2400" b="1" i="1" dirty="0" err="1"/>
              <a:t>private</a:t>
            </a:r>
            <a:r>
              <a:rPr lang="pl-PL" sz="2400" b="1" i="1" dirty="0"/>
              <a:t> VLAN</a:t>
            </a:r>
          </a:p>
          <a:p>
            <a:pPr lvl="1"/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6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Podsumowanie VLAN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VLAN to </a:t>
            </a:r>
            <a:r>
              <a:rPr lang="pl-PL" altLang="pl-PL" sz="2400" b="1" dirty="0"/>
              <a:t>domena rozgłoszeniowa</a:t>
            </a:r>
            <a:r>
              <a:rPr lang="pl-PL" altLang="pl-PL" sz="2400" dirty="0"/>
              <a:t> tworzona wirtualnie, niezależnie do fizycznej struktury sieci</a:t>
            </a:r>
          </a:p>
          <a:p>
            <a:pPr eaLnBrk="1" hangingPunct="1"/>
            <a:r>
              <a:rPr lang="pl-PL" altLang="pl-PL" sz="2400" dirty="0"/>
              <a:t>VLAN to mechanizm działający w </a:t>
            </a:r>
            <a:r>
              <a:rPr lang="pl-PL" altLang="pl-PL" sz="2400" b="1" dirty="0"/>
              <a:t>warstwie 2</a:t>
            </a:r>
          </a:p>
          <a:p>
            <a:pPr eaLnBrk="1" hangingPunct="1"/>
            <a:r>
              <a:rPr lang="pl-PL" altLang="pl-PL" sz="2400" dirty="0"/>
              <a:t>VLAN to znaczące </a:t>
            </a:r>
            <a:r>
              <a:rPr lang="pl-PL" altLang="pl-PL" sz="2400" b="1" dirty="0"/>
              <a:t>rozszerzenie</a:t>
            </a:r>
            <a:r>
              <a:rPr lang="pl-PL" altLang="pl-PL" sz="2400" dirty="0"/>
              <a:t> funkcjonalności klasycznego </a:t>
            </a:r>
            <a:r>
              <a:rPr lang="pl-PL" altLang="pl-PL" sz="2400" b="1" dirty="0"/>
              <a:t>Ethernetu</a:t>
            </a:r>
          </a:p>
          <a:p>
            <a:pPr eaLnBrk="1" hangingPunct="1"/>
            <a:r>
              <a:rPr lang="pl-PL" altLang="pl-PL" sz="2400" dirty="0"/>
              <a:t>Stosowanie VLAN znacząco podnosi </a:t>
            </a:r>
            <a:r>
              <a:rPr lang="pl-PL" altLang="pl-PL" sz="2400" b="1" dirty="0"/>
              <a:t>bezpieczeństwo i efektywność</a:t>
            </a:r>
            <a:r>
              <a:rPr lang="pl-PL" altLang="pl-PL" sz="2400" dirty="0"/>
              <a:t> działania sieci</a:t>
            </a:r>
          </a:p>
          <a:p>
            <a:pPr eaLnBrk="1" hangingPunct="1"/>
            <a:r>
              <a:rPr lang="pl-PL" altLang="pl-PL" sz="2400" dirty="0"/>
              <a:t>Stosowanie </a:t>
            </a:r>
            <a:r>
              <a:rPr lang="pl-PL" altLang="pl-PL" sz="2400" dirty="0" err="1"/>
              <a:t>VLANów</a:t>
            </a:r>
            <a:r>
              <a:rPr lang="pl-PL" altLang="pl-PL" sz="2400" dirty="0"/>
              <a:t> ma </a:t>
            </a:r>
            <a:r>
              <a:rPr lang="pl-PL" altLang="pl-PL" sz="2400" b="1" dirty="0"/>
              <a:t>wpływ</a:t>
            </a:r>
            <a:r>
              <a:rPr lang="pl-PL" altLang="pl-PL" sz="2400" dirty="0"/>
              <a:t> na schemat adresacji </a:t>
            </a:r>
            <a:r>
              <a:rPr lang="pl-PL" altLang="pl-PL" sz="2400" b="1" dirty="0"/>
              <a:t>IP</a:t>
            </a:r>
            <a:r>
              <a:rPr lang="pl-PL" altLang="pl-PL" sz="2400" dirty="0"/>
              <a:t> stosowany w sieci</a:t>
            </a:r>
          </a:p>
          <a:p>
            <a:pPr eaLnBrk="1" hangingPunct="1"/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0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IP i Ethernet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Protokół </a:t>
            </a:r>
            <a:r>
              <a:rPr lang="pl-PL" altLang="pl-PL" sz="2400" b="1" dirty="0"/>
              <a:t>IP</a:t>
            </a:r>
            <a:r>
              <a:rPr lang="pl-PL" altLang="pl-PL" sz="2400" dirty="0"/>
              <a:t> jest obecnie </a:t>
            </a:r>
            <a:r>
              <a:rPr lang="pl-PL" altLang="pl-PL" sz="2400" b="1" dirty="0"/>
              <a:t>najpopularniejszym</a:t>
            </a:r>
            <a:r>
              <a:rPr lang="pl-PL" altLang="pl-PL" sz="2400" dirty="0"/>
              <a:t> protokołem warstwy sieciowej</a:t>
            </a:r>
          </a:p>
          <a:p>
            <a:pPr eaLnBrk="1" hangingPunct="1"/>
            <a:r>
              <a:rPr lang="pl-PL" altLang="pl-PL" sz="2400" dirty="0"/>
              <a:t>Zgodnie z modelem </a:t>
            </a:r>
            <a:r>
              <a:rPr lang="pl-PL" altLang="pl-PL" sz="2400" b="1" dirty="0"/>
              <a:t>warstwowym TCP/IP</a:t>
            </a:r>
            <a:r>
              <a:rPr lang="pl-PL" altLang="pl-PL" sz="2400" dirty="0"/>
              <a:t>, protokół IP może współpracować z </a:t>
            </a:r>
            <a:r>
              <a:rPr lang="pl-PL" altLang="pl-PL" sz="2400" b="1" dirty="0"/>
              <a:t>dowolną</a:t>
            </a:r>
            <a:r>
              <a:rPr lang="pl-PL" altLang="pl-PL" sz="2400" dirty="0"/>
              <a:t> metodą pracującą w warstwie dostępu do sieci – w tym także z technologią </a:t>
            </a:r>
            <a:r>
              <a:rPr lang="pl-PL" altLang="pl-PL" sz="2400" b="1" dirty="0"/>
              <a:t>Ethernet</a:t>
            </a:r>
          </a:p>
          <a:p>
            <a:pPr eaLnBrk="1" hangingPunct="1"/>
            <a:r>
              <a:rPr lang="pl-PL" altLang="pl-PL" sz="2400" dirty="0"/>
              <a:t>Sposób połączenia oraz konfiguracja urządzeń Ethernet </a:t>
            </a:r>
            <a:r>
              <a:rPr lang="pl-PL" altLang="pl-PL" sz="2400" b="1" dirty="0"/>
              <a:t>ma wpływ</a:t>
            </a:r>
            <a:r>
              <a:rPr lang="pl-PL" altLang="pl-PL" sz="2400" dirty="0"/>
              <a:t> na schemat adresacji IP</a:t>
            </a:r>
          </a:p>
          <a:p>
            <a:pPr eaLnBrk="1" hangingPunct="1"/>
            <a:r>
              <a:rPr lang="pl-PL" altLang="pl-PL" sz="2400" dirty="0"/>
              <a:t>Protokołem, który umożliwia współpracę Ethernetu i IP jest </a:t>
            </a:r>
            <a:r>
              <a:rPr lang="pl-PL" altLang="pl-PL" sz="2400" b="1" dirty="0"/>
              <a:t>ARP (ang. </a:t>
            </a:r>
            <a:r>
              <a:rPr lang="pl-PL" altLang="pl-PL" sz="2400" b="1" i="1" dirty="0" err="1"/>
              <a:t>Address</a:t>
            </a:r>
            <a:r>
              <a:rPr lang="pl-PL" altLang="pl-PL" sz="2400" b="1" i="1" dirty="0"/>
              <a:t> Resolution </a:t>
            </a:r>
            <a:r>
              <a:rPr lang="pl-PL" altLang="pl-PL" sz="2400" b="1" i="1" dirty="0" err="1"/>
              <a:t>Protocol</a:t>
            </a:r>
            <a:r>
              <a:rPr lang="pl-PL" altLang="pl-PL" sz="2400" b="1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5805488" y="2530475"/>
            <a:ext cx="2519362" cy="35988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 b="1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Model warstwowy – przepływ danych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51163" y="2528888"/>
            <a:ext cx="2519362" cy="35988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 b="1">
              <a:latin typeface="+mn-lt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92163" y="2530475"/>
            <a:ext cx="1800225" cy="900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 dirty="0">
                <a:latin typeface="+mn-lt"/>
              </a:rPr>
              <a:t>Warstwa </a:t>
            </a:r>
            <a:br>
              <a:rPr lang="pl-PL" altLang="pl-PL" b="1" dirty="0">
                <a:latin typeface="+mn-lt"/>
              </a:rPr>
            </a:br>
            <a:r>
              <a:rPr lang="pl-PL" altLang="pl-PL" b="1" dirty="0">
                <a:latin typeface="+mn-lt"/>
              </a:rPr>
              <a:t>aplikacji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92163" y="3429000"/>
            <a:ext cx="1800225" cy="900113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transportowa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92163" y="4329113"/>
            <a:ext cx="1800225" cy="900112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Internet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92163" y="5229225"/>
            <a:ext cx="1800225" cy="900113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dostępu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do sieci</a:t>
            </a:r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476250" y="3429000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476250" y="4329113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476250" y="5229225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041650" y="1917700"/>
            <a:ext cx="651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 dirty="0">
                <a:latin typeface="+mn-lt"/>
              </a:rPr>
              <a:t>TCP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697538" y="1960563"/>
            <a:ext cx="7425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latin typeface="+mn-lt"/>
              </a:rPr>
              <a:t>UDP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951163" y="2522538"/>
            <a:ext cx="1259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strumień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951162" y="3422650"/>
            <a:ext cx="125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segment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06713" y="4322763"/>
            <a:ext cx="119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pakiet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970213" y="5222875"/>
            <a:ext cx="881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ramka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346575" y="2979738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4346575" y="3833813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4076700" y="3833813"/>
            <a:ext cx="269875" cy="28733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4346575" y="4778375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4076700" y="4778375"/>
            <a:ext cx="269875" cy="2873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806825" y="4778375"/>
            <a:ext cx="269875" cy="2873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3536950" y="5707063"/>
            <a:ext cx="269875" cy="287337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346575" y="5707063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076700" y="5707063"/>
            <a:ext cx="269875" cy="28733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806825" y="5707063"/>
            <a:ext cx="269875" cy="2873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5805488" y="2524125"/>
            <a:ext cx="1574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wiadomość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805487" y="3424238"/>
            <a:ext cx="125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 err="1">
                <a:solidFill>
                  <a:schemeClr val="bg1"/>
                </a:solidFill>
                <a:latin typeface="+mn-lt"/>
              </a:rPr>
              <a:t>datagram</a:t>
            </a:r>
            <a:endParaRPr lang="pl-PL" altLang="pl-PL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5761038" y="4324350"/>
            <a:ext cx="119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pakiet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5824538" y="5224463"/>
            <a:ext cx="881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ramka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7200900" y="2981325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7200900" y="3835400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6931025" y="3835400"/>
            <a:ext cx="269875" cy="2873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7200900" y="4779963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6931025" y="4779963"/>
            <a:ext cx="269875" cy="28733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661150" y="4779963"/>
            <a:ext cx="269875" cy="2873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391275" y="5708650"/>
            <a:ext cx="269875" cy="287338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7200900" y="5708650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6931025" y="5708650"/>
            <a:ext cx="269875" cy="2873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6661150" y="5708650"/>
            <a:ext cx="269875" cy="2873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7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236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1379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92 L 0.00018 0.1368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370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00035 0.1358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3.61111E-6 0.1370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2361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13797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22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92 L 0.00018 0.13681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3704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00035 0.13588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3.61111E-6 0.13704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2545" grpId="0"/>
      <p:bldP spid="22547" grpId="0"/>
      <p:bldP spid="22548" grpId="0"/>
      <p:bldP spid="22549" grpId="0"/>
      <p:bldP spid="22550" grpId="0"/>
      <p:bldP spid="22551" grpId="0" animBg="1"/>
      <p:bldP spid="22551" grpId="1" animBg="1"/>
      <p:bldP spid="22551" grpId="2" animBg="1"/>
      <p:bldP spid="22556" grpId="0" animBg="1"/>
      <p:bldP spid="22556" grpId="1" animBg="1"/>
      <p:bldP spid="22556" grpId="2" animBg="1"/>
      <p:bldP spid="22557" grpId="0" animBg="1"/>
      <p:bldP spid="22557" grpId="1" animBg="1"/>
      <p:bldP spid="22557" grpId="2" animBg="1"/>
      <p:bldP spid="22558" grpId="0" animBg="1"/>
      <p:bldP spid="22558" grpId="1" animBg="1"/>
      <p:bldP spid="22558" grpId="2" animBg="1"/>
      <p:bldP spid="22559" grpId="0" animBg="1"/>
      <p:bldP spid="22559" grpId="1" animBg="1"/>
      <p:bldP spid="22559" grpId="2" animBg="1"/>
      <p:bldP spid="22560" grpId="0" animBg="1"/>
      <p:bldP spid="22560" grpId="1" animBg="1"/>
      <p:bldP spid="22560" grpId="2" animBg="1"/>
      <p:bldP spid="22561" grpId="0" animBg="1"/>
      <p:bldP spid="22562" grpId="0" animBg="1"/>
      <p:bldP spid="22563" grpId="0" animBg="1"/>
      <p:bldP spid="22564" grpId="0" animBg="1"/>
      <p:bldP spid="22566" grpId="0"/>
      <p:bldP spid="22567" grpId="0"/>
      <p:bldP spid="22568" grpId="0"/>
      <p:bldP spid="22569" grpId="0"/>
      <p:bldP spid="22570" grpId="0" animBg="1"/>
      <p:bldP spid="22570" grpId="1" animBg="1"/>
      <p:bldP spid="22570" grpId="2" animBg="1"/>
      <p:bldP spid="22571" grpId="0" animBg="1"/>
      <p:bldP spid="22571" grpId="1" animBg="1"/>
      <p:bldP spid="22571" grpId="2" animBg="1"/>
      <p:bldP spid="22572" grpId="0" animBg="1"/>
      <p:bldP spid="22572" grpId="1" animBg="1"/>
      <p:bldP spid="22572" grpId="2" animBg="1"/>
      <p:bldP spid="22573" grpId="0" animBg="1"/>
      <p:bldP spid="22573" grpId="1" animBg="1"/>
      <p:bldP spid="22573" grpId="2" animBg="1"/>
      <p:bldP spid="22574" grpId="0" animBg="1"/>
      <p:bldP spid="22574" grpId="1" animBg="1"/>
      <p:bldP spid="22574" grpId="2" animBg="1"/>
      <p:bldP spid="22575" grpId="0" animBg="1"/>
      <p:bldP spid="22575" grpId="1" animBg="1"/>
      <p:bldP spid="22575" grpId="2" animBg="1"/>
      <p:bldP spid="22576" grpId="0" animBg="1"/>
      <p:bldP spid="22577" grpId="0" animBg="1"/>
      <p:bldP spid="22578" grpId="0" animBg="1"/>
      <p:bldP spid="225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ARP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Protokół ARP zdefiniowany w RFC 826 służy do </a:t>
            </a:r>
            <a:r>
              <a:rPr lang="pl-PL" altLang="pl-PL" sz="2400" b="1" dirty="0"/>
              <a:t>tłumaczenia</a:t>
            </a:r>
            <a:r>
              <a:rPr lang="pl-PL" altLang="pl-PL" sz="2400" dirty="0"/>
              <a:t> 32 bitowego </a:t>
            </a:r>
            <a:r>
              <a:rPr lang="pl-PL" altLang="pl-PL" sz="2400" b="1" dirty="0"/>
              <a:t>adresu IP</a:t>
            </a:r>
            <a:r>
              <a:rPr lang="pl-PL" altLang="pl-PL" sz="2400" dirty="0"/>
              <a:t> na 48 bitowy </a:t>
            </a:r>
            <a:r>
              <a:rPr lang="pl-PL" altLang="pl-PL" sz="2400" b="1" dirty="0"/>
              <a:t>adres MAC</a:t>
            </a:r>
          </a:p>
          <a:p>
            <a:pPr eaLnBrk="1" hangingPunct="1"/>
            <a:r>
              <a:rPr lang="pl-PL" altLang="pl-PL" sz="2400" dirty="0"/>
              <a:t>ARP jest protokołem </a:t>
            </a:r>
            <a:r>
              <a:rPr lang="pl-PL" altLang="pl-PL" sz="2400" b="1" dirty="0"/>
              <a:t>warstwy 2</a:t>
            </a:r>
            <a:r>
              <a:rPr lang="pl-PL" altLang="pl-PL" sz="2400" dirty="0"/>
              <a:t> korzystającym z ramek Ethernet</a:t>
            </a:r>
          </a:p>
          <a:p>
            <a:pPr eaLnBrk="1" hangingPunct="1"/>
            <a:r>
              <a:rPr lang="pl-PL" altLang="pl-PL" sz="2400" dirty="0"/>
              <a:t>Działanie protokołu ARP jest związane z </a:t>
            </a:r>
            <a:r>
              <a:rPr lang="pl-PL" altLang="pl-PL" sz="2400" b="1" dirty="0"/>
              <a:t>modelem warstwowym</a:t>
            </a:r>
            <a:r>
              <a:rPr lang="pl-PL" altLang="pl-PL" sz="2400" dirty="0"/>
              <a:t> TCP/IP i zasadą </a:t>
            </a:r>
            <a:r>
              <a:rPr lang="pl-PL" altLang="pl-PL" sz="2400" b="1" dirty="0"/>
              <a:t>enkapsulacji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57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Model warstwowy TCP/IP - przykład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5288" y="2276475"/>
            <a:ext cx="792162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1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987675" y="2276475"/>
            <a:ext cx="792163" cy="2889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2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651500" y="2276475"/>
            <a:ext cx="792163" cy="2889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3</a:t>
            </a:r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" y="3068960"/>
            <a:ext cx="8277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" y="4292923"/>
            <a:ext cx="8277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" y="5516985"/>
            <a:ext cx="8277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97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63 7.40741E-7 L 0.2835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7.40741E-7 L 0.2875 7.40741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pat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7.40741E-7 L 0.2875 7.40741E-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8" grpId="1" animBg="1"/>
      <p:bldP spid="72709" grpId="0" animBg="1"/>
      <p:bldP spid="72709" grpId="1" animBg="1"/>
      <p:bldP spid="72710" grpId="0" animBg="1"/>
      <p:bldP spid="727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48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Działanie protokołu ARP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Kiedy urządzenie Ethernet chce wysłać pakiet IP </a:t>
            </a:r>
            <a:r>
              <a:rPr lang="pl-PL" altLang="pl-PL" sz="2400" b="1" dirty="0"/>
              <a:t>potrzebuje adresu MAC</a:t>
            </a:r>
            <a:r>
              <a:rPr lang="pl-PL" altLang="pl-PL" sz="2400" dirty="0"/>
              <a:t> urządzenia docelowego, dla którego zna adres IP</a:t>
            </a:r>
          </a:p>
          <a:p>
            <a:pPr eaLnBrk="1" hangingPunct="1"/>
            <a:r>
              <a:rPr lang="pl-PL" altLang="pl-PL" sz="2400" dirty="0"/>
              <a:t>Wynika to z modelu </a:t>
            </a:r>
            <a:r>
              <a:rPr lang="pl-PL" altLang="pl-PL" sz="2400" b="1" dirty="0"/>
              <a:t>warstwowego</a:t>
            </a:r>
            <a:r>
              <a:rPr lang="pl-PL" altLang="pl-PL" sz="2400" dirty="0"/>
              <a:t> sieci i </a:t>
            </a:r>
            <a:r>
              <a:rPr lang="pl-PL" altLang="pl-PL" sz="2400" b="1" dirty="0"/>
              <a:t>enkapsulacji</a:t>
            </a:r>
            <a:r>
              <a:rPr lang="pl-PL" altLang="pl-PL" sz="2400" dirty="0"/>
              <a:t> danych</a:t>
            </a:r>
          </a:p>
          <a:p>
            <a:pPr eaLnBrk="1" hangingPunct="1"/>
            <a:r>
              <a:rPr lang="pl-PL" altLang="pl-PL" sz="2400" dirty="0"/>
              <a:t>W tym celu wysyłana jest na adres </a:t>
            </a:r>
            <a:r>
              <a:rPr lang="pl-PL" altLang="pl-PL" sz="2400" b="1" dirty="0"/>
              <a:t>rozgłoszeniowy</a:t>
            </a:r>
            <a:r>
              <a:rPr lang="pl-PL" altLang="pl-PL" sz="2400" dirty="0"/>
              <a:t> ramka z zapytaniem </a:t>
            </a:r>
            <a:r>
              <a:rPr lang="pl-PL" altLang="pl-PL" sz="2400" b="1" dirty="0"/>
              <a:t>ARP </a:t>
            </a:r>
            <a:r>
              <a:rPr lang="pl-PL" altLang="pl-PL" sz="2400" b="1" dirty="0" err="1"/>
              <a:t>Request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Urządzenie, które rozpoznaje swój adres IP, wysyła w odpowiedzi ramkę </a:t>
            </a:r>
            <a:r>
              <a:rPr lang="pl-PL" altLang="pl-PL" sz="2400" b="1" dirty="0"/>
              <a:t>ARP </a:t>
            </a:r>
            <a:r>
              <a:rPr lang="pl-PL" altLang="pl-PL" sz="2400" b="1" dirty="0" err="1"/>
              <a:t>Response</a:t>
            </a:r>
            <a:r>
              <a:rPr lang="pl-PL" altLang="pl-PL" sz="2400" dirty="0"/>
              <a:t> skierowaną do stacji, która wysłała zapytanie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9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3" y="1484313"/>
            <a:ext cx="7534275" cy="361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Działanie protokołu ARP – przykład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619250" y="2133600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635375" y="3284538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635375" y="3284538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3635375" y="3284538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435600" y="2347913"/>
            <a:ext cx="792163" cy="2889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2</a:t>
            </a:r>
          </a:p>
        </p:txBody>
      </p:sp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692775"/>
            <a:ext cx="8277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5661025"/>
            <a:ext cx="8277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3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22049 0.16806 " pathEditMode="relative" ptsTypes="AA">
                                      <p:cBhvr>
                                        <p:cTn id="14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22049 0.16806 " pathEditMode="relative" ptsTypes="AA">
                                      <p:cBhvr>
                                        <p:cTn id="30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20087 -0.1365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68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69 0.13658 L 0.00018 -3.33333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4.07407E-6 L -0.1967 0.1365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687 0.1368 L -0.40955 -0.0312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2" grpId="1" animBg="1"/>
      <p:bldP spid="73733" grpId="0" animBg="1"/>
      <p:bldP spid="73733" grpId="1" animBg="1"/>
      <p:bldP spid="73733" grpId="2" animBg="1"/>
      <p:bldP spid="73734" grpId="0" animBg="1"/>
      <p:bldP spid="73734" grpId="1" animBg="1"/>
      <p:bldP spid="73734" grpId="2" animBg="1"/>
      <p:bldP spid="73735" grpId="0" animBg="1"/>
      <p:bldP spid="73735" grpId="1" animBg="1"/>
      <p:bldP spid="73735" grpId="2" animBg="1"/>
      <p:bldP spid="73736" grpId="0" animBg="1"/>
      <p:bldP spid="73736" grpId="1" animBg="1"/>
      <p:bldP spid="73736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8175"/>
            <a:ext cx="8229600" cy="3465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Działanie protokołu ARP – </a:t>
            </a:r>
            <a:br>
              <a:rPr lang="pl-PL" altLang="pl-PL" sz="4000"/>
            </a:br>
            <a:r>
              <a:rPr lang="pl-PL" altLang="pl-PL" sz="4000"/>
              <a:t>przykład 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79388" y="5661025"/>
            <a:ext cx="87852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l-PL" altLang="pl-PL" sz="2400"/>
              <a:t>Stacja 156.17.43.2 ma do wysłania pakiet IP do stacji 156.17.30.200. Tablice ARP urządzeń są puste.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l-PL" altLang="pl-PL" sz="2400" b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042988" y="2492375"/>
            <a:ext cx="792162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484438" y="3500438"/>
            <a:ext cx="792162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995738" y="4795838"/>
            <a:ext cx="792162" cy="2889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2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1042988" y="2492375"/>
            <a:ext cx="792162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3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995738" y="4797425"/>
            <a:ext cx="792162" cy="2889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4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6948488" y="2492375"/>
            <a:ext cx="792162" cy="2889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5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995738" y="4797425"/>
            <a:ext cx="792162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6</a:t>
            </a:r>
          </a:p>
        </p:txBody>
      </p:sp>
      <p:pic>
        <p:nvPicPr>
          <p:cNvPr id="48149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61025"/>
            <a:ext cx="7916863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0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61025"/>
            <a:ext cx="791686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1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61025"/>
            <a:ext cx="791686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661025"/>
            <a:ext cx="7916862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61025"/>
            <a:ext cx="791686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661025"/>
            <a:ext cx="7916862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6163 0.1574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28 0.14699 L 0.00018 -1.48148E-6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736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63 0.15741 L 0.31927 0.3148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6129 -0.1784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129 -0.17847 L -0.31875 -0.3254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6163 0.1574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6163 0.15741 L 0.31927 0.3148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2081 L 0.17726 -0.1887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26 -0.18871 L 0.32691 -0.3355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7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66 0.14685 L -0.00382 0.0104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2657 0.31475 L -0.14566 0.14685 " pathEditMode="relative" rAng="0" ptsTypes="AA">
                                      <p:cBhvr>
                                        <p:cTn id="96" dur="1000" spd="-100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2081 L 0.17726 -0.18871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0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26 -0.18871 L 0.32691 -0.33556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7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3" grpId="1" animBg="1"/>
      <p:bldP spid="48133" grpId="2" animBg="1"/>
      <p:bldP spid="48135" grpId="0" animBg="1"/>
      <p:bldP spid="48135" grpId="1" animBg="1"/>
      <p:bldP spid="48135" grpId="2" animBg="1"/>
      <p:bldP spid="48137" grpId="0" animBg="1"/>
      <p:bldP spid="48137" grpId="1" animBg="1"/>
      <p:bldP spid="48137" grpId="2" animBg="1"/>
      <p:bldP spid="48139" grpId="0" animBg="1"/>
      <p:bldP spid="48139" grpId="1" animBg="1"/>
      <p:bldP spid="48139" grpId="2" animBg="1"/>
      <p:bldP spid="48141" grpId="0" animBg="1"/>
      <p:bldP spid="48141" grpId="1" animBg="1"/>
      <p:bldP spid="48141" grpId="2" animBg="1"/>
      <p:bldP spid="48143" grpId="0" animBg="1"/>
      <p:bldP spid="48143" grpId="1" animBg="1"/>
      <p:bldP spid="48143" grpId="2" animBg="1"/>
      <p:bldP spid="48145" grpId="0" animBg="1"/>
      <p:bldP spid="4814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Tablica pamięci ARP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W celu usprawnienia działania protokołu ARP, urządzenia przechowują w </a:t>
            </a:r>
            <a:r>
              <a:rPr lang="pl-PL" altLang="pl-PL" sz="2400" b="1" dirty="0"/>
              <a:t>pamięci tablicy ARP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ARP Cache</a:t>
            </a:r>
            <a:r>
              <a:rPr lang="pl-PL" altLang="pl-PL" sz="2400" dirty="0"/>
              <a:t>) zawierające poznane skojarzenia adresów MAC i IP</a:t>
            </a:r>
          </a:p>
          <a:p>
            <a:pPr eaLnBrk="1" hangingPunct="1"/>
            <a:r>
              <a:rPr lang="pl-PL" altLang="pl-PL" sz="2400" dirty="0"/>
              <a:t>Wpisy w tablicy pamięci ARP mają </a:t>
            </a:r>
            <a:r>
              <a:rPr lang="pl-PL" altLang="pl-PL" sz="2400" b="1" dirty="0"/>
              <a:t>określony czas trwania</a:t>
            </a:r>
          </a:p>
          <a:p>
            <a:pPr eaLnBrk="1" hangingPunct="1"/>
            <a:r>
              <a:rPr lang="pl-PL" altLang="pl-PL" sz="2400" dirty="0"/>
              <a:t>Jeżeli w tym czasie zostanie odebrany przez urządzenie pakiet </a:t>
            </a:r>
            <a:r>
              <a:rPr lang="pl-PL" altLang="pl-PL" sz="2400" b="1" dirty="0"/>
              <a:t>potwierdzający</a:t>
            </a:r>
            <a:r>
              <a:rPr lang="pl-PL" altLang="pl-PL" sz="2400" dirty="0"/>
              <a:t> wpis w pamięci, to czas trwania jest </a:t>
            </a:r>
            <a:r>
              <a:rPr lang="pl-PL" altLang="pl-PL" sz="2400" b="1" dirty="0"/>
              <a:t>wydłużany</a:t>
            </a:r>
          </a:p>
          <a:p>
            <a:pPr eaLnBrk="1" hangingPunct="1"/>
            <a:r>
              <a:rPr lang="pl-PL" altLang="pl-PL" sz="2400" dirty="0"/>
              <a:t>Jeżeli w tablicy pamięci ARP </a:t>
            </a:r>
            <a:r>
              <a:rPr lang="pl-PL" altLang="pl-PL" sz="2400" b="1" dirty="0"/>
              <a:t>nie ma wpisu</a:t>
            </a:r>
            <a:r>
              <a:rPr lang="pl-PL" altLang="pl-PL" sz="2400" dirty="0"/>
              <a:t> dotyczącego danego adresu IP, to urządzenie </a:t>
            </a:r>
            <a:r>
              <a:rPr lang="pl-PL" altLang="pl-PL" sz="2400" b="1" dirty="0"/>
              <a:t>wysyła zapytanie ARP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5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Gratuitous ARP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W protokole ARP możliwe jest samorzutne wysyłanie rozgłoszeniowej odpowiedzi tzw. </a:t>
            </a:r>
            <a:r>
              <a:rPr lang="pl-PL" altLang="pl-PL" sz="2400" b="1" dirty="0" err="1"/>
              <a:t>Gratuitous</a:t>
            </a:r>
            <a:r>
              <a:rPr lang="pl-PL" altLang="pl-PL" sz="2400" b="1" dirty="0"/>
              <a:t> ARP</a:t>
            </a:r>
            <a:r>
              <a:rPr lang="pl-PL" altLang="pl-PL" sz="2400" dirty="0"/>
              <a:t> </a:t>
            </a:r>
            <a:endParaRPr lang="en-US" altLang="pl-PL" sz="2400" b="1" dirty="0"/>
          </a:p>
          <a:p>
            <a:pPr eaLnBrk="1" hangingPunct="1"/>
            <a:r>
              <a:rPr lang="pl-PL" altLang="pl-PL" sz="2400" dirty="0"/>
              <a:t>Może to nastąpić np. po </a:t>
            </a:r>
            <a:r>
              <a:rPr lang="pl-PL" altLang="pl-PL" sz="2400" b="1" dirty="0"/>
              <a:t>zmianie</a:t>
            </a:r>
            <a:r>
              <a:rPr lang="pl-PL" altLang="pl-PL" sz="2400" dirty="0"/>
              <a:t> swojego adresu </a:t>
            </a:r>
            <a:r>
              <a:rPr lang="pl-PL" altLang="pl-PL" sz="2400" b="1" dirty="0"/>
              <a:t>IP</a:t>
            </a:r>
            <a:r>
              <a:rPr lang="pl-PL" altLang="pl-PL" sz="2400" dirty="0"/>
              <a:t>, po </a:t>
            </a:r>
            <a:r>
              <a:rPr lang="pl-PL" altLang="pl-PL" sz="2400" b="1" dirty="0"/>
              <a:t>restarcie</a:t>
            </a:r>
            <a:r>
              <a:rPr lang="pl-PL" altLang="pl-PL" sz="2400" dirty="0"/>
              <a:t> urządzenia </a:t>
            </a:r>
          </a:p>
          <a:p>
            <a:pPr eaLnBrk="1" hangingPunct="1"/>
            <a:r>
              <a:rPr lang="pl-PL" altLang="pl-PL" sz="2400" dirty="0"/>
              <a:t>Inne systemy, które wcześniej zarejestrowały w swojej tablicy odwzorowanie adresów IP-MAC, </a:t>
            </a:r>
            <a:r>
              <a:rPr lang="pl-PL" altLang="pl-PL" sz="2400" b="1" dirty="0"/>
              <a:t>zmienią je</a:t>
            </a:r>
            <a:r>
              <a:rPr lang="pl-PL" altLang="pl-PL" sz="2400" dirty="0"/>
              <a:t> na nowe podane w </a:t>
            </a:r>
            <a:r>
              <a:rPr lang="pl-PL" altLang="pl-PL" sz="2400" dirty="0" err="1"/>
              <a:t>Gratuitous</a:t>
            </a:r>
            <a:r>
              <a:rPr lang="pl-PL" altLang="pl-PL" sz="2400" dirty="0"/>
              <a:t> ARP</a:t>
            </a:r>
          </a:p>
          <a:p>
            <a:pPr eaLnBrk="1" hangingPunct="1"/>
            <a:r>
              <a:rPr lang="pl-PL" altLang="pl-PL" sz="2400" dirty="0"/>
              <a:t>Komunikaty </a:t>
            </a:r>
            <a:r>
              <a:rPr lang="pl-PL" altLang="pl-PL" sz="2400" dirty="0" err="1"/>
              <a:t>Gratuitous</a:t>
            </a:r>
            <a:r>
              <a:rPr lang="pl-PL" altLang="pl-PL" sz="2400" dirty="0"/>
              <a:t> ARP są wykorzystywane do wykrywania </a:t>
            </a:r>
            <a:r>
              <a:rPr lang="pl-PL" altLang="pl-PL" sz="2400" b="1" dirty="0"/>
              <a:t>konfliktu adresów IP</a:t>
            </a:r>
          </a:p>
          <a:p>
            <a:pPr eaLnBrk="1" hangingPunct="1"/>
            <a:r>
              <a:rPr lang="pl-PL" altLang="pl-PL" sz="2400" dirty="0" err="1"/>
              <a:t>Gratuitous</a:t>
            </a:r>
            <a:r>
              <a:rPr lang="pl-PL" altLang="pl-PL" sz="2400" dirty="0"/>
              <a:t> ARP może być wykorzystywany do </a:t>
            </a:r>
            <a:r>
              <a:rPr lang="pl-PL" altLang="pl-PL" sz="2400" b="1" dirty="0"/>
              <a:t>ataku ARP </a:t>
            </a:r>
            <a:r>
              <a:rPr lang="pl-PL" altLang="pl-PL" sz="2400" b="1" dirty="0" err="1"/>
              <a:t>spoofing</a:t>
            </a:r>
            <a:r>
              <a:rPr lang="pl-PL" altLang="pl-PL" sz="2400" dirty="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9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E0124-61A8-4E6F-BFA2-D103A9D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ARP </a:t>
            </a:r>
            <a:r>
              <a:rPr lang="pl-PL" altLang="pl-PL" dirty="0" err="1"/>
              <a:t>spoofing</a:t>
            </a:r>
            <a:r>
              <a:rPr lang="pl-PL" altLang="pl-PL" dirty="0"/>
              <a:t> (1)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1257E1-E185-45DE-B033-53AEBD25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F5B68BA-5080-4603-B029-4F2C360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D5D65C1-95CD-4FA9-AEB5-981CFFC2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606550"/>
            <a:ext cx="7651750" cy="36449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9414E8C-28FB-4DAE-B66F-9CF93080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33600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F509F89-07D7-4FE2-BDED-E802A0F00375}"/>
              </a:ext>
            </a:extLst>
          </p:cNvPr>
          <p:cNvSpPr txBox="1"/>
          <p:nvPr/>
        </p:nvSpPr>
        <p:spPr>
          <a:xfrm>
            <a:off x="179512" y="1207095"/>
            <a:ext cx="33123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Tablica ARP:</a:t>
            </a:r>
          </a:p>
          <a:p>
            <a:r>
              <a:rPr lang="pl-PL" b="1" dirty="0"/>
              <a:t>192.168.1.1   00-00-12-34-56-78</a:t>
            </a:r>
          </a:p>
        </p:txBody>
      </p:sp>
    </p:spTree>
    <p:extLst>
      <p:ext uri="{BB962C8B-B14F-4D97-AF65-F5344CB8AC3E}">
        <p14:creationId xmlns:p14="http://schemas.microsoft.com/office/powerpoint/2010/main" val="16968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38993 0.3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97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>
            <a:extLst>
              <a:ext uri="{FF2B5EF4-FFF2-40B4-BE49-F238E27FC236}">
                <a16:creationId xmlns:a16="http://schemas.microsoft.com/office/drawing/2014/main" id="{E824F4DA-DE7C-4DFA-9384-79EB26F6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606550"/>
            <a:ext cx="7651750" cy="36449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21F71C-D5E2-4708-8E1E-396918ED7253}"/>
              </a:ext>
            </a:extLst>
          </p:cNvPr>
          <p:cNvSpPr txBox="1"/>
          <p:nvPr/>
        </p:nvSpPr>
        <p:spPr>
          <a:xfrm>
            <a:off x="179512" y="1196752"/>
            <a:ext cx="33123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Tablica ARP:</a:t>
            </a:r>
          </a:p>
          <a:p>
            <a:r>
              <a:rPr lang="pl-PL" b="1" dirty="0"/>
              <a:t>192.168.1.1   00-00-12-34-56-78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1E0124-61A8-4E6F-BFA2-D103A9D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ARP </a:t>
            </a:r>
            <a:r>
              <a:rPr lang="pl-PL" altLang="pl-PL" dirty="0" err="1"/>
              <a:t>spoofing</a:t>
            </a:r>
            <a:r>
              <a:rPr lang="pl-PL" altLang="pl-PL" dirty="0"/>
              <a:t> (2)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F5B68BA-5080-4603-B029-4F2C360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B0CA15C-8C12-472F-9405-8D53DD4B8776}"/>
              </a:ext>
            </a:extLst>
          </p:cNvPr>
          <p:cNvSpPr txBox="1"/>
          <p:nvPr/>
        </p:nvSpPr>
        <p:spPr>
          <a:xfrm>
            <a:off x="179512" y="1207095"/>
            <a:ext cx="33123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Tablica ARP:</a:t>
            </a:r>
          </a:p>
          <a:p>
            <a:r>
              <a:rPr lang="pl-PL" b="1" dirty="0"/>
              <a:t>192.168.1.1   </a:t>
            </a:r>
            <a:r>
              <a:rPr lang="pl-PL" b="1" dirty="0">
                <a:solidFill>
                  <a:srgbClr val="FF0000"/>
                </a:solidFill>
              </a:rPr>
              <a:t>00-00-39-4E-33-33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0FE8150-20FB-4D48-A5DA-1D0A41A9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21" y="3284984"/>
            <a:ext cx="792163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dirty="0"/>
              <a:t>Grat. ARP</a:t>
            </a:r>
            <a:endParaRPr lang="pl-PL" altLang="pl-PL" sz="1400" dirty="0">
              <a:latin typeface="Garamond" pitchFamily="18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5D2210D-6BA1-41B8-B6EA-4028283A9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21" y="3284984"/>
            <a:ext cx="792163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dirty="0"/>
              <a:t>Grat. ARP</a:t>
            </a:r>
            <a:endParaRPr lang="pl-PL" altLang="pl-PL" sz="1400" dirty="0">
              <a:latin typeface="Garamond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F471A31-3565-4B40-8AA0-D7C50710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284538"/>
            <a:ext cx="792163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dirty="0"/>
              <a:t>Grat. ARP</a:t>
            </a:r>
            <a:endParaRPr lang="pl-PL" altLang="pl-PL" sz="1400" dirty="0">
              <a:latin typeface="Garamond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7D8A8364-4706-416B-813A-B248A0B1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508227"/>
            <a:ext cx="792163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dirty="0"/>
              <a:t>Grat. ARP</a:t>
            </a:r>
            <a:endParaRPr lang="pl-PL" altLang="pl-PL" sz="1400" dirty="0">
              <a:latin typeface="Garamond" pitchFamily="18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55770C0-2214-4202-9A15-6875005A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81" y="2133600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dirty="0">
                <a:latin typeface="Garamond" pitchFamily="18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795DEDD8-9663-45A5-8EA4-02B3068F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4636814"/>
            <a:ext cx="792163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dirty="0">
                <a:latin typeface="Garamond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83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86 -0.17847 L 0.00017 -2.22222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89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22049 0.16806 " pathEditMode="relative" ptsTypes="AA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20087 -0.136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682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7 -0.1588 L 0.00017 0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"/>
                            </p:stCondLst>
                            <p:childTnLst>
                              <p:par>
                                <p:cTn id="52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399 0.3673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"/>
                            </p:stCondLst>
                            <p:childTnLst>
                              <p:par>
                                <p:cTn id="6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40538 -0.0011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5" grpId="0" animBg="1"/>
      <p:bldP spid="15" grpId="1" animBg="1"/>
      <p:bldP spid="15" grpId="2" animBg="1"/>
      <p:bldP spid="14" grpId="0" animBg="1"/>
      <p:bldP spid="14" grpId="1" animBg="1"/>
      <p:bldP spid="14" grpId="2" animBg="1"/>
      <p:bldP spid="13" grpId="0" animBg="1"/>
      <p:bldP spid="13" grpId="1" animBg="1"/>
      <p:bldP spid="13" grpId="2" animBg="1"/>
      <p:bldP spid="17" grpId="0" animBg="1"/>
      <p:bldP spid="17" grpId="1" animBg="1"/>
      <p:bldP spid="17" grpId="2" animBg="1"/>
      <p:bldP spid="20" grpId="0" animBg="1"/>
      <p:bldP spid="20" grpId="1" animBg="1"/>
      <p:bldP spid="21" grpId="0" animBg="1"/>
      <p:bldP spid="2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 ARP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ARP </a:t>
            </a:r>
            <a:r>
              <a:rPr lang="pl-PL" altLang="pl-PL" sz="2400" b="1" dirty="0"/>
              <a:t>nie jest</a:t>
            </a:r>
            <a:r>
              <a:rPr lang="pl-PL" altLang="pl-PL" sz="2400" dirty="0"/>
              <a:t> częścią protokołu </a:t>
            </a:r>
            <a:r>
              <a:rPr lang="pl-PL" altLang="pl-PL" sz="2400" b="1" dirty="0"/>
              <a:t>IP</a:t>
            </a:r>
            <a:r>
              <a:rPr lang="pl-PL" altLang="pl-PL" sz="2400" dirty="0"/>
              <a:t>, więc nie posiada nagłówka IP</a:t>
            </a:r>
          </a:p>
          <a:p>
            <a:pPr eaLnBrk="1" hangingPunct="1"/>
            <a:r>
              <a:rPr lang="pl-PL" altLang="pl-PL" sz="2400" dirty="0"/>
              <a:t>Zapytania ARP używają transmisji typu </a:t>
            </a:r>
            <a:r>
              <a:rPr lang="pl-PL" altLang="pl-PL" sz="2400" b="1" dirty="0"/>
              <a:t>broadcast</a:t>
            </a:r>
            <a:r>
              <a:rPr lang="pl-PL" altLang="pl-PL" sz="2400" dirty="0"/>
              <a:t>, więc nigdy </a:t>
            </a:r>
            <a:r>
              <a:rPr lang="pl-PL" altLang="pl-PL" sz="2400" b="1" dirty="0"/>
              <a:t>nie opuszczają logicznej podsieci</a:t>
            </a:r>
            <a:r>
              <a:rPr lang="pl-PL" altLang="pl-PL" sz="2400" dirty="0"/>
              <a:t> (domeny rozgłoszeniowej)</a:t>
            </a:r>
          </a:p>
          <a:p>
            <a:pPr eaLnBrk="1" hangingPunct="1"/>
            <a:r>
              <a:rPr lang="pl-PL" altLang="pl-PL" sz="2400" dirty="0"/>
              <a:t>Zapytania i odpowiedzi ARP używają ramek warstwy łącza danych, więc </a:t>
            </a:r>
            <a:r>
              <a:rPr lang="pl-PL" altLang="pl-PL" sz="2400" b="1" dirty="0"/>
              <a:t>nie mogą być </a:t>
            </a:r>
            <a:r>
              <a:rPr lang="pl-PL" altLang="pl-PL" sz="2400" b="1" dirty="0" err="1"/>
              <a:t>rutowane</a:t>
            </a:r>
            <a:r>
              <a:rPr lang="pl-PL" altLang="pl-PL" sz="2400" dirty="0"/>
              <a:t> do innych podsieci</a:t>
            </a:r>
          </a:p>
          <a:p>
            <a:pPr eaLnBrk="1" hangingPunct="1"/>
            <a:r>
              <a:rPr lang="pl-PL" altLang="pl-PL" sz="2400" b="1" dirty="0"/>
              <a:t>Odpowiedzi</a:t>
            </a:r>
            <a:r>
              <a:rPr lang="pl-PL" altLang="pl-PL" sz="2400" dirty="0"/>
              <a:t> ARP używają transmisji typu </a:t>
            </a:r>
            <a:r>
              <a:rPr lang="pl-PL" altLang="pl-PL" sz="2400" b="1" dirty="0" err="1"/>
              <a:t>unicast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Wpisy w tablicy </a:t>
            </a:r>
            <a:r>
              <a:rPr lang="pl-PL" altLang="pl-PL" sz="2400" b="1" dirty="0"/>
              <a:t>cache ARP</a:t>
            </a:r>
            <a:r>
              <a:rPr lang="pl-PL" altLang="pl-PL" sz="2400" dirty="0"/>
              <a:t> powinny mieć </a:t>
            </a:r>
            <a:r>
              <a:rPr lang="pl-PL" altLang="pl-PL" sz="2400" b="1" dirty="0"/>
              <a:t>ograniczony czas</a:t>
            </a:r>
            <a:r>
              <a:rPr lang="pl-PL" altLang="pl-PL" sz="2400" dirty="0"/>
              <a:t> trwania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6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Podsieć IP i VLAN (domena rozgłoszeniowa)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Podstawowa zasad doboru adresacji IP w sieciach Ethernet to: </a:t>
            </a:r>
          </a:p>
          <a:p>
            <a:pPr marL="0" indent="0" eaLnBrk="1" hangingPunct="1">
              <a:buNone/>
            </a:pPr>
            <a:endParaRPr lang="pl-PL" altLang="pl-PL" sz="2400" b="1" dirty="0">
              <a:solidFill>
                <a:srgbClr val="FF0000"/>
              </a:solidFill>
            </a:endParaRPr>
          </a:p>
          <a:p>
            <a:pPr marL="0" indent="0" algn="ctr" eaLnBrk="1" hangingPunct="1"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jeden VLAN (domena rozgłoszeniowa) = jedna podsieć IP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r>
              <a:rPr lang="pl-PL" altLang="pl-PL" sz="2400" dirty="0"/>
              <a:t>Zasada to </a:t>
            </a:r>
            <a:r>
              <a:rPr lang="pl-PL" altLang="pl-PL" sz="2400" b="1" dirty="0"/>
              <a:t>wynika</a:t>
            </a:r>
            <a:r>
              <a:rPr lang="pl-PL" altLang="pl-PL" sz="2400" dirty="0"/>
              <a:t> wprost z działania protokołu </a:t>
            </a:r>
            <a:r>
              <a:rPr lang="pl-PL" altLang="pl-PL" sz="2400" b="1" dirty="0"/>
              <a:t>ARP</a:t>
            </a:r>
            <a:r>
              <a:rPr lang="pl-PL" altLang="pl-PL" sz="2400" dirty="0"/>
              <a:t>, który wysyła zapytania na adres rozgłoszeniowy</a:t>
            </a:r>
          </a:p>
          <a:p>
            <a:pPr eaLnBrk="1" hangingPunct="1"/>
            <a:r>
              <a:rPr lang="pl-PL" altLang="pl-PL" sz="2400" dirty="0"/>
              <a:t>Odejście od tej zasady może powodować </a:t>
            </a:r>
            <a:r>
              <a:rPr lang="pl-PL" altLang="pl-PL" sz="2400" b="1" dirty="0"/>
              <a:t>nieprawidłowe działanie sieci</a:t>
            </a:r>
          </a:p>
          <a:p>
            <a:pPr eaLnBrk="1" hangingPunct="1"/>
            <a:r>
              <a:rPr lang="pl-PL" altLang="pl-PL" sz="2400" dirty="0"/>
              <a:t>W niektórych przypadkach </a:t>
            </a:r>
            <a:r>
              <a:rPr lang="pl-PL" altLang="pl-PL" sz="2400" b="1" dirty="0"/>
              <a:t>dozwolone</a:t>
            </a:r>
            <a:r>
              <a:rPr lang="pl-PL" altLang="pl-PL" sz="2400" dirty="0"/>
              <a:t> jest niestosowanie tej zasady, ale musi to być czynione </a:t>
            </a:r>
            <a:r>
              <a:rPr lang="pl-PL" altLang="pl-PL" sz="2400" b="1" dirty="0"/>
              <a:t>świadomie</a:t>
            </a:r>
            <a:r>
              <a:rPr lang="pl-PL" altLang="pl-PL" sz="2400" dirty="0"/>
              <a:t> i mieć </a:t>
            </a:r>
            <a:r>
              <a:rPr lang="pl-PL" altLang="pl-PL" sz="2400" b="1" dirty="0"/>
              <a:t>uzasadnienie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1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Ewolucja technologii Ethernet </a:t>
            </a:r>
            <a:r>
              <a:rPr lang="pl-PL" sz="2400" dirty="0"/>
              <a:t>to przede wszystkim opracowywanie nowych wersji tej technologii zapewniających </a:t>
            </a:r>
            <a:r>
              <a:rPr lang="pl-PL" sz="2400" b="1" dirty="0"/>
              <a:t>większą prędkość transmisji</a:t>
            </a:r>
          </a:p>
          <a:p>
            <a:r>
              <a:rPr lang="pl-PL" sz="2400" dirty="0"/>
              <a:t>Najważniejszym </a:t>
            </a:r>
            <a:r>
              <a:rPr lang="pl-PL" sz="2400" b="1" dirty="0"/>
              <a:t>rozszerzeniem</a:t>
            </a:r>
            <a:r>
              <a:rPr lang="pl-PL" sz="2400" dirty="0"/>
              <a:t> funkcjonalności klasycznego Ethernetu jest koncepcja </a:t>
            </a:r>
            <a:r>
              <a:rPr lang="pl-PL" sz="2400" b="1" dirty="0"/>
              <a:t>wirtualnych sieci lokalnych </a:t>
            </a:r>
            <a:r>
              <a:rPr lang="pl-PL" altLang="pl-PL" sz="2400" b="1" dirty="0"/>
              <a:t>VLAN </a:t>
            </a:r>
            <a:r>
              <a:rPr lang="pl-PL" altLang="pl-PL" sz="2400" dirty="0"/>
              <a:t>(ang. </a:t>
            </a:r>
            <a:r>
              <a:rPr lang="pl-PL" altLang="pl-PL" sz="2400" i="1" dirty="0"/>
              <a:t>Virtual LAN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Sieci VLAN początkowo stosowane wyłącznie w sieciach lokalnych wraz ze wzrostem popularności technologii Ethernet w innych rodzajach sieci zyskały duże zastosowanie w </a:t>
            </a:r>
            <a:r>
              <a:rPr lang="pl-PL" altLang="pl-PL" sz="2400" b="1" dirty="0"/>
              <a:t>sieciach miejskich i rozległych</a:t>
            </a: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79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Podsieć IP i VLAN (domena rozgłoszeniowa) – przykład 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Jedna podsieć IP zawiera dwie domeny rozgłoszeniowe</a:t>
            </a: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370138"/>
            <a:ext cx="89281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034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Podsieć IP i VLAN (domena rozgłoszeniowa) – przykład 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Nie będzie komunikacji</a:t>
            </a:r>
            <a:r>
              <a:rPr lang="pl-PL" altLang="pl-PL" sz="2400"/>
              <a:t> w warstwie IP między stacjami z dwóch różnych domen rozgłoszeniowych, gdyż </a:t>
            </a:r>
            <a:r>
              <a:rPr lang="pl-PL" altLang="pl-PL" sz="2400" b="1"/>
              <a:t>zapytanie ARP nie zostanie przekazane</a:t>
            </a:r>
            <a:r>
              <a:rPr lang="pl-PL" altLang="pl-PL" sz="2400"/>
              <a:t> przez router do drugiej domeny rozgłoszeniowej</a:t>
            </a:r>
          </a:p>
          <a:p>
            <a:pPr eaLnBrk="1" hangingPunct="1"/>
            <a:r>
              <a:rPr lang="pl-PL" altLang="pl-PL" sz="2400"/>
              <a:t>W niektórych przypadkach administrator może </a:t>
            </a:r>
            <a:r>
              <a:rPr lang="pl-PL" altLang="pl-PL" sz="2400" b="1"/>
              <a:t>świadomie skonfigurować</a:t>
            </a:r>
            <a:r>
              <a:rPr lang="pl-PL" altLang="pl-PL" sz="2400"/>
              <a:t> sieć w przedstawiony sposób, kiedy nie ma potrzeby  komunikacji między domenami rozgłoszeniowymi (np. ze względów </a:t>
            </a:r>
            <a:r>
              <a:rPr lang="pl-PL" altLang="pl-PL" sz="2400" b="1"/>
              <a:t>bezpieczeństwa</a:t>
            </a:r>
            <a:r>
              <a:rPr lang="pl-PL" altLang="pl-PL" sz="2400"/>
              <a:t>)</a:t>
            </a:r>
          </a:p>
          <a:p>
            <a:pPr eaLnBrk="1" hangingPunct="1"/>
            <a:r>
              <a:rPr lang="pl-PL" altLang="pl-PL" sz="2400"/>
              <a:t>Faktyczne działanie sieci zależy również od </a:t>
            </a:r>
            <a:r>
              <a:rPr lang="pl-PL" altLang="pl-PL" sz="2400" b="1"/>
              <a:t>konfiguracji routera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769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Podsieć IP i VLAN (domena rozgłoszeniowa) – przykład 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Jedna domena rozgłoszeniowa zawiera dwie podsieci IP</a:t>
            </a: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286000"/>
            <a:ext cx="8855075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080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Podsieć IP i VLAN (domena rozgłoszeniowa) – przykład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b="1"/>
              <a:t>Będzie komunikacja</a:t>
            </a:r>
            <a:r>
              <a:rPr lang="pl-PL" altLang="pl-PL" sz="2400"/>
              <a:t> w warstwie IP między stacjami z dwóch różnych podsieci IP znajdujących się w tej samej domenie rozgłoszeniowej</a:t>
            </a:r>
          </a:p>
          <a:p>
            <a:pPr eaLnBrk="1" hangingPunct="1"/>
            <a:r>
              <a:rPr lang="pl-PL" altLang="pl-PL" sz="2400"/>
              <a:t>Jednak pakiety przesyłane między tymi podsieciami będą </a:t>
            </a:r>
            <a:r>
              <a:rPr lang="pl-PL" altLang="pl-PL" sz="2400" b="1"/>
              <a:t>niepotrzebnie</a:t>
            </a:r>
            <a:r>
              <a:rPr lang="pl-PL" altLang="pl-PL" sz="2400"/>
              <a:t> przechodziły przez router i obciążały łącze między przełącznikiem i routerem</a:t>
            </a:r>
          </a:p>
          <a:p>
            <a:pPr eaLnBrk="1" hangingPunct="1"/>
            <a:r>
              <a:rPr lang="pl-PL" altLang="pl-PL" sz="2400"/>
              <a:t>Można to wykryć za pomocą programu </a:t>
            </a:r>
            <a:r>
              <a:rPr lang="pl-PL" altLang="pl-PL" sz="2400" b="1"/>
              <a:t>traceroute</a:t>
            </a:r>
          </a:p>
          <a:p>
            <a:pPr eaLnBrk="1" hangingPunct="1"/>
            <a:r>
              <a:rPr lang="pl-PL" altLang="pl-PL" sz="2400"/>
              <a:t>W niektórych przypadkach administrator może </a:t>
            </a:r>
            <a:r>
              <a:rPr lang="pl-PL" altLang="pl-PL" sz="2400" b="1"/>
              <a:t>świadomie skonfigurować</a:t>
            </a:r>
            <a:r>
              <a:rPr lang="pl-PL" altLang="pl-PL" sz="2400"/>
              <a:t> sieć w przedstawiony sposób, kiedy np. chce kontrolować przesyłane pakiety wykorzystując dodatkowe funkcje routera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460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Protokół IP i VLAN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Ponieważ jedna sieć VLAN to pojedyncza domena rozgłoszeniowa to należy dla </a:t>
            </a:r>
            <a:r>
              <a:rPr lang="pl-PL" altLang="pl-PL" sz="2400" b="1" dirty="0"/>
              <a:t>każdego </a:t>
            </a:r>
            <a:r>
              <a:rPr lang="pl-PL" altLang="pl-PL" sz="2400" b="1" dirty="0" err="1"/>
              <a:t>VLANu</a:t>
            </a:r>
            <a:r>
              <a:rPr lang="pl-PL" altLang="pl-PL" sz="2400" dirty="0"/>
              <a:t> stworzyć </a:t>
            </a:r>
            <a:r>
              <a:rPr lang="pl-PL" altLang="pl-PL" sz="2400" b="1" dirty="0"/>
              <a:t>oddzielną</a:t>
            </a:r>
            <a:r>
              <a:rPr lang="pl-PL" altLang="pl-PL" sz="2400" dirty="0"/>
              <a:t> </a:t>
            </a:r>
            <a:r>
              <a:rPr lang="pl-PL" altLang="pl-PL" sz="2400" b="1" dirty="0"/>
              <a:t>podsieć IP</a:t>
            </a:r>
          </a:p>
          <a:p>
            <a:pPr eaLnBrk="1" hangingPunct="1"/>
            <a:r>
              <a:rPr lang="pl-PL" altLang="pl-PL" sz="2400" dirty="0"/>
              <a:t>Komunikacja miedzy </a:t>
            </a:r>
            <a:r>
              <a:rPr lang="pl-PL" altLang="pl-PL" sz="2400" dirty="0" err="1"/>
              <a:t>VLANami</a:t>
            </a:r>
            <a:r>
              <a:rPr lang="pl-PL" altLang="pl-PL" sz="2400" dirty="0"/>
              <a:t> możliwa jest w </a:t>
            </a:r>
            <a:r>
              <a:rPr lang="pl-PL" altLang="pl-PL" sz="2400" b="1" dirty="0"/>
              <a:t>warstwie 3</a:t>
            </a:r>
            <a:r>
              <a:rPr lang="pl-PL" altLang="pl-PL" sz="2400" dirty="0"/>
              <a:t>, czyli za pomocą protokołu IP i odpowiednio skonfigurowanego </a:t>
            </a:r>
            <a:r>
              <a:rPr lang="pl-PL" altLang="pl-PL" sz="2400" b="1" dirty="0"/>
              <a:t>routingu</a:t>
            </a:r>
          </a:p>
          <a:p>
            <a:pPr eaLnBrk="1" hangingPunct="1"/>
            <a:r>
              <a:rPr lang="pl-PL" altLang="pl-PL" sz="2400" dirty="0"/>
              <a:t>Do routowania między </a:t>
            </a:r>
            <a:r>
              <a:rPr lang="pl-PL" altLang="pl-PL" sz="2400" dirty="0" err="1"/>
              <a:t>VLANami</a:t>
            </a:r>
            <a:r>
              <a:rPr lang="pl-PL" altLang="pl-PL" sz="2400" dirty="0"/>
              <a:t> można wykorzystać </a:t>
            </a:r>
            <a:r>
              <a:rPr lang="pl-PL" altLang="pl-PL" sz="2400" b="1" dirty="0"/>
              <a:t>routery</a:t>
            </a:r>
            <a:r>
              <a:rPr lang="pl-PL" altLang="pl-PL" sz="2400" dirty="0"/>
              <a:t> lub </a:t>
            </a:r>
            <a:r>
              <a:rPr lang="pl-PL" altLang="pl-PL" sz="2400" b="1" dirty="0"/>
              <a:t>przełączniki warstwy 3</a:t>
            </a:r>
          </a:p>
          <a:p>
            <a:pPr eaLnBrk="1" hangingPunct="1"/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1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DHCP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Protokół </a:t>
            </a:r>
            <a:r>
              <a:rPr lang="pl-PL" altLang="pl-PL" sz="2400" b="1" dirty="0"/>
              <a:t>DHCP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Dynamic</a:t>
            </a:r>
            <a:r>
              <a:rPr lang="pl-PL" altLang="pl-PL" sz="2400" i="1" dirty="0"/>
              <a:t> Host </a:t>
            </a:r>
            <a:r>
              <a:rPr lang="pl-PL" altLang="pl-PL" sz="2400" i="1" dirty="0" err="1"/>
              <a:t>Configuration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zdefiniowany w RFC 2131 umożliwia </a:t>
            </a:r>
            <a:r>
              <a:rPr lang="pl-PL" altLang="pl-PL" sz="2400" b="1" dirty="0"/>
              <a:t>automatyczną konfigurację</a:t>
            </a:r>
            <a:r>
              <a:rPr lang="pl-PL" altLang="pl-PL" sz="2400" dirty="0"/>
              <a:t> adresów </a:t>
            </a:r>
            <a:r>
              <a:rPr lang="pl-PL" altLang="pl-PL" sz="2400" b="1" dirty="0"/>
              <a:t>IP</a:t>
            </a:r>
            <a:r>
              <a:rPr lang="pl-PL" altLang="pl-PL" sz="2400" dirty="0"/>
              <a:t> oraz innych parametrów klientów (np. brama, maska) przy użyciu jednego lub kilku serwerów DHCP</a:t>
            </a:r>
          </a:p>
          <a:p>
            <a:pPr eaLnBrk="1" hangingPunct="1"/>
            <a:r>
              <a:rPr lang="pl-PL" altLang="pl-PL" sz="2400" dirty="0"/>
              <a:t>DHCP wykorzystuje protokół </a:t>
            </a:r>
            <a:r>
              <a:rPr lang="pl-PL" altLang="pl-PL" sz="2400" b="1" dirty="0"/>
              <a:t>IP</a:t>
            </a:r>
          </a:p>
          <a:p>
            <a:pPr eaLnBrk="1" hangingPunct="1"/>
            <a:r>
              <a:rPr lang="pl-PL" altLang="pl-PL" sz="2400" dirty="0"/>
              <a:t>Serwer DHCP przechowuje </a:t>
            </a:r>
            <a:r>
              <a:rPr lang="pl-PL" altLang="pl-PL" sz="2400" b="1" dirty="0"/>
              <a:t>bazę danych</a:t>
            </a:r>
            <a:r>
              <a:rPr lang="pl-PL" altLang="pl-PL" sz="2400" dirty="0"/>
              <a:t> o dostępnych adresach IP</a:t>
            </a:r>
          </a:p>
          <a:p>
            <a:pPr eaLnBrk="1" hangingPunct="1"/>
            <a:r>
              <a:rPr lang="pl-PL" altLang="pl-PL" sz="2400" dirty="0"/>
              <a:t>Podobne funkcje do DHCP pełnią również starsze protokoły </a:t>
            </a:r>
            <a:r>
              <a:rPr lang="pl-PL" altLang="pl-PL" sz="2400" b="1" dirty="0"/>
              <a:t>RARP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Reverse Address Resolution Protocol</a:t>
            </a:r>
            <a:r>
              <a:rPr lang="en-US" altLang="pl-PL" sz="2400" dirty="0"/>
              <a:t>) </a:t>
            </a:r>
            <a:r>
              <a:rPr lang="en-US" altLang="pl-PL" sz="2400" dirty="0" err="1"/>
              <a:t>oraz</a:t>
            </a:r>
            <a:r>
              <a:rPr lang="en-US" altLang="pl-PL" sz="2400" dirty="0"/>
              <a:t> </a:t>
            </a:r>
            <a:r>
              <a:rPr lang="en-US" altLang="pl-PL" sz="2400" b="1" dirty="0"/>
              <a:t>BOOTP</a:t>
            </a: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2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Komunikaty DHCP (1)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DHCPDISCOVER</a:t>
            </a:r>
            <a:r>
              <a:rPr lang="pl-PL" altLang="pl-PL" sz="2400"/>
              <a:t> – klient wysyła rozgłoszeniowy komunikat w celu znalezienia serwera DHCP</a:t>
            </a:r>
          </a:p>
          <a:p>
            <a:pPr eaLnBrk="1" hangingPunct="1"/>
            <a:r>
              <a:rPr lang="pl-PL" altLang="pl-PL" sz="2400" b="1"/>
              <a:t>DHCPOFFER</a:t>
            </a:r>
            <a:r>
              <a:rPr lang="pl-PL" altLang="pl-PL" sz="2400"/>
              <a:t> – serwer wysyła odpowiedź (unicast) zawierającą propozycję parametrów konfiguracyjnych</a:t>
            </a:r>
          </a:p>
          <a:p>
            <a:pPr eaLnBrk="1" hangingPunct="1"/>
            <a:r>
              <a:rPr lang="pl-PL" altLang="pl-PL" sz="2400" b="1"/>
              <a:t>DHCPREQUEST</a:t>
            </a:r>
            <a:r>
              <a:rPr lang="pl-PL" altLang="pl-PL" sz="2400"/>
              <a:t> – klient wysyła wiadomość rozgłoszeniową do serwerów DHCP w celu (a) pobrania parametrów z jednego z serwerów i odrzucenia oferty innych serwerów, (b) potwierdzenia poprzednio pobranego adresu lub (c) rozszerzając dzierżawę konkretnego adresu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0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Komunikaty DHCP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DHCPACK</a:t>
            </a:r>
            <a:r>
              <a:rPr lang="pl-PL" altLang="pl-PL" sz="2400" dirty="0"/>
              <a:t> – serwer wysyła do klienta odpowiedź z parametrami zawierającymi adres IP</a:t>
            </a:r>
          </a:p>
          <a:p>
            <a:pPr eaLnBrk="1" hangingPunct="1"/>
            <a:r>
              <a:rPr lang="pl-PL" altLang="pl-PL" sz="2400" b="1"/>
              <a:t>DHCPNAK</a:t>
            </a:r>
            <a:r>
              <a:rPr lang="pl-PL" altLang="pl-PL" sz="2400"/>
              <a:t> – serwer wysyła do klienta informację o błędzie w adresie</a:t>
            </a:r>
          </a:p>
          <a:p>
            <a:pPr eaLnBrk="1" hangingPunct="1"/>
            <a:r>
              <a:rPr lang="pl-PL" altLang="pl-PL" sz="2400" b="1" dirty="0"/>
              <a:t>DHCPDECLINE</a:t>
            </a:r>
            <a:r>
              <a:rPr lang="pl-PL" altLang="pl-PL" sz="2400" dirty="0"/>
              <a:t> – klient do serwera, że adres jest już w użyciu</a:t>
            </a:r>
          </a:p>
          <a:p>
            <a:pPr eaLnBrk="1" hangingPunct="1"/>
            <a:r>
              <a:rPr lang="pl-PL" altLang="pl-PL" sz="2400" b="1" dirty="0"/>
              <a:t>DHCPRELEASE</a:t>
            </a:r>
            <a:r>
              <a:rPr lang="pl-PL" altLang="pl-PL" sz="2400" dirty="0"/>
              <a:t> – klient kończy dzierżawę adresu</a:t>
            </a:r>
          </a:p>
          <a:p>
            <a:pPr eaLnBrk="1" hangingPunct="1"/>
            <a:r>
              <a:rPr lang="pl-PL" altLang="pl-PL" sz="2400" b="1" dirty="0"/>
              <a:t>DHCPINFORM</a:t>
            </a:r>
            <a:r>
              <a:rPr lang="pl-PL" altLang="pl-PL" sz="2400" dirty="0"/>
              <a:t> – klient prosi serwer DHCP o lokalną konfigurację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86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Przesyłanie komunikatów DHCP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1965"/>
            <a:ext cx="8137276" cy="554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049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VLAN - definicja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Sieć wirtualna VLAN to </a:t>
            </a:r>
            <a:r>
              <a:rPr lang="pl-PL" altLang="pl-PL" sz="2400" b="1" dirty="0"/>
              <a:t>jedna domena rozgłoszeniowa</a:t>
            </a:r>
            <a:r>
              <a:rPr lang="pl-PL" altLang="pl-PL" sz="2400" dirty="0"/>
              <a:t> - ramki </a:t>
            </a:r>
            <a:r>
              <a:rPr lang="pl-PL" altLang="pl-PL" sz="2400" dirty="0" err="1"/>
              <a:t>broadcastowe</a:t>
            </a:r>
            <a:r>
              <a:rPr lang="pl-PL" altLang="pl-PL" sz="2400" dirty="0"/>
              <a:t> są rozsyłane tylko do członków danej grupy</a:t>
            </a:r>
          </a:p>
          <a:p>
            <a:pPr eaLnBrk="1" hangingPunct="1"/>
            <a:r>
              <a:rPr lang="pl-PL" altLang="pl-PL" sz="2400" dirty="0"/>
              <a:t>Sieć wirtualna VLAN to zbiór stacji stanowiących pewną </a:t>
            </a:r>
            <a:r>
              <a:rPr lang="pl-PL" altLang="pl-PL" sz="2400" b="1" dirty="0"/>
              <a:t>logiczną</a:t>
            </a:r>
            <a:r>
              <a:rPr lang="pl-PL" altLang="pl-PL" sz="2400" dirty="0"/>
              <a:t> grupę pomimo fizycznego rozmieszczenia w różnych segmentach sieci LAN</a:t>
            </a:r>
          </a:p>
          <a:p>
            <a:pPr eaLnBrk="1" hangingPunct="1"/>
            <a:r>
              <a:rPr lang="pl-PL" altLang="pl-PL" sz="2400" dirty="0"/>
              <a:t>Sieci wirtualne VLAN </a:t>
            </a:r>
            <a:r>
              <a:rPr lang="pl-PL" altLang="pl-PL" sz="2400" b="1" dirty="0"/>
              <a:t>nie muszą współdzielić</a:t>
            </a:r>
            <a:r>
              <a:rPr lang="pl-PL" altLang="pl-PL" sz="2400" dirty="0"/>
              <a:t> jednego fizycznego medium</a:t>
            </a:r>
          </a:p>
          <a:p>
            <a:pPr eaLnBrk="1" hangingPunct="1"/>
            <a:r>
              <a:rPr lang="pl-PL" altLang="pl-PL" sz="2400" dirty="0"/>
              <a:t>Stacje należące do jednej sieci wirtualnej mogą się komunikować ze sobą jakby należały do </a:t>
            </a:r>
            <a:r>
              <a:rPr lang="pl-PL" altLang="pl-PL" sz="2400" b="1" dirty="0"/>
              <a:t>jednego segmentu</a:t>
            </a:r>
            <a:r>
              <a:rPr lang="pl-PL" altLang="pl-PL" sz="2400" dirty="0"/>
              <a:t> sieci, pomimo fizycznego umiejscowienia w różnych segmentach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15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DHCP Relay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Zapytanie DHCPDISCOVER jest rozsyłane za pomocą </a:t>
            </a:r>
            <a:r>
              <a:rPr lang="pl-PL" altLang="pl-PL" sz="2400" b="1"/>
              <a:t>ramki rozgłoszeniowej</a:t>
            </a:r>
          </a:p>
          <a:p>
            <a:pPr eaLnBrk="1" hangingPunct="1"/>
            <a:r>
              <a:rPr lang="pl-PL" altLang="pl-PL" sz="2400"/>
              <a:t>Aby nie instalować serwera DCHP w każdej podsieci (domenie rozgłoszeniowej) można zastosować </a:t>
            </a:r>
            <a:r>
              <a:rPr lang="pl-PL" altLang="pl-PL" sz="2400" b="1"/>
              <a:t>DHCP Relay</a:t>
            </a:r>
            <a:r>
              <a:rPr lang="pl-PL" altLang="pl-PL" sz="2400"/>
              <a:t> – urządzenie, które potrafi przekazać zapytania DHCP do serwera DHCP</a:t>
            </a:r>
          </a:p>
          <a:p>
            <a:pPr eaLnBrk="1" hangingPunct="1"/>
            <a:r>
              <a:rPr lang="pl-PL" altLang="pl-PL" sz="2400"/>
              <a:t>Zazwyczaj rolę DHCP Relay pełni to samo urządzenie, które jest </a:t>
            </a:r>
            <a:r>
              <a:rPr lang="pl-PL" altLang="pl-PL" sz="2400" b="1"/>
              <a:t>bramą</a:t>
            </a:r>
            <a:r>
              <a:rPr lang="pl-PL" altLang="pl-PL" sz="2400"/>
              <a:t> dla danej podsieci, np. router</a:t>
            </a:r>
          </a:p>
          <a:p>
            <a:pPr eaLnBrk="1" hangingPunct="1"/>
            <a:r>
              <a:rPr lang="pl-PL" altLang="pl-PL" sz="2400"/>
              <a:t>DHCP Relay ma wpisany </a:t>
            </a:r>
            <a:r>
              <a:rPr lang="pl-PL" altLang="pl-PL" sz="2400" b="1"/>
              <a:t>adres IP serwera DHCP</a:t>
            </a:r>
            <a:r>
              <a:rPr lang="pl-PL" altLang="pl-PL" sz="2400"/>
              <a:t>,  któremu przekazuje zapytanie DHCP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7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DHCP Relay – wymiana komunikatów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832177" cy="568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499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964613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DHCP Relay - przykład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042988" y="1987550"/>
            <a:ext cx="792162" cy="288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1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995738" y="4149725"/>
            <a:ext cx="792162" cy="2889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2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7092950" y="1987550"/>
            <a:ext cx="792163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3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3995738" y="4148138"/>
            <a:ext cx="792162" cy="2889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Garamond" pitchFamily="18" charset="0"/>
              </a:rPr>
              <a:t>4</a:t>
            </a:r>
          </a:p>
        </p:txBody>
      </p:sp>
      <p:pic>
        <p:nvPicPr>
          <p:cNvPr id="6657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905375"/>
            <a:ext cx="791686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905375"/>
            <a:ext cx="791686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7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6657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906963"/>
            <a:ext cx="791686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905375"/>
            <a:ext cx="791686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0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6163 0.157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6163 0.15741 L 0.31927 0.3148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0023 L 0.17726 -0.1680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26 -0.16806 L 0.34271 -0.3046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45 0.14722 L -0.00382 0.02107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0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253 0.31505 L -0.16163 0.14699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0023 L -0.17291 -0.1680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0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129 -0.15741 L -0.31875 -0.304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6" grpId="1" animBg="1"/>
      <p:bldP spid="66566" grpId="2" animBg="1"/>
      <p:bldP spid="66567" grpId="0" animBg="1"/>
      <p:bldP spid="66567" grpId="1" animBg="1"/>
      <p:bldP spid="66567" grpId="2" animBg="1"/>
      <p:bldP spid="66570" grpId="0" animBg="1"/>
      <p:bldP spid="66570" grpId="1" animBg="1"/>
      <p:bldP spid="66570" grpId="2" animBg="1"/>
      <p:bldP spid="6657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 DHCP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Serwer DHCP może przyznawać adresy IP według </a:t>
            </a:r>
            <a:r>
              <a:rPr lang="pl-PL" altLang="pl-PL" sz="2400" b="1" dirty="0"/>
              <a:t>adresu MAC</a:t>
            </a:r>
            <a:r>
              <a:rPr lang="pl-PL" altLang="pl-PL" sz="2400" dirty="0"/>
              <a:t> klienta – ważne dla stacji wymagającego stałego IP np. ze względu na rejestrację w DNS</a:t>
            </a:r>
          </a:p>
          <a:p>
            <a:pPr eaLnBrk="1" hangingPunct="1"/>
            <a:r>
              <a:rPr lang="pl-PL" altLang="pl-PL" sz="2400" dirty="0"/>
              <a:t>Klient może </a:t>
            </a:r>
            <a:r>
              <a:rPr lang="pl-PL" altLang="pl-PL" sz="2400" b="1" dirty="0"/>
              <a:t>pominąć</a:t>
            </a:r>
            <a:r>
              <a:rPr lang="pl-PL" altLang="pl-PL" sz="2400" dirty="0"/>
              <a:t> komunikat DHCPDISCOVER jeśli </a:t>
            </a:r>
            <a:r>
              <a:rPr lang="pl-PL" altLang="pl-PL" sz="2400" b="1" dirty="0"/>
              <a:t>zna</a:t>
            </a:r>
            <a:r>
              <a:rPr lang="pl-PL" altLang="pl-PL" sz="2400" dirty="0"/>
              <a:t> adres serwera DHCP</a:t>
            </a:r>
          </a:p>
          <a:p>
            <a:pPr eaLnBrk="1" hangingPunct="1"/>
            <a:r>
              <a:rPr lang="pl-PL" altLang="pl-PL" sz="2400" dirty="0"/>
              <a:t>Czas </a:t>
            </a:r>
            <a:r>
              <a:rPr lang="pl-PL" altLang="pl-PL" sz="2400" b="1" dirty="0"/>
              <a:t>dzierżawy</a:t>
            </a:r>
            <a:r>
              <a:rPr lang="pl-PL" altLang="pl-PL" sz="2400" dirty="0"/>
              <a:t> adresu jest </a:t>
            </a:r>
            <a:r>
              <a:rPr lang="pl-PL" altLang="pl-PL" sz="2400" b="1" dirty="0"/>
              <a:t>ustalany</a:t>
            </a:r>
            <a:r>
              <a:rPr lang="pl-PL" altLang="pl-PL" sz="2400" dirty="0"/>
              <a:t> między klientem i serwerem, który zobowiązuje się nie udostępniać przydzielonego adresu nikomu na wyznaczony czas, klient może prosić o </a:t>
            </a:r>
            <a:r>
              <a:rPr lang="pl-PL" altLang="pl-PL" sz="2400" b="1" dirty="0"/>
              <a:t>wydłużenie </a:t>
            </a:r>
            <a:r>
              <a:rPr lang="pl-PL" altLang="pl-PL" sz="2400" dirty="0"/>
              <a:t>czasu dzierżawy</a:t>
            </a:r>
          </a:p>
          <a:p>
            <a:pPr eaLnBrk="1" hangingPunct="1"/>
            <a:r>
              <a:rPr lang="pl-PL" altLang="pl-PL" sz="2400" dirty="0"/>
              <a:t>Aby nie instalować serwera DHCP w każdym </a:t>
            </a:r>
            <a:r>
              <a:rPr lang="pl-PL" altLang="pl-PL" sz="2400" dirty="0" err="1"/>
              <a:t>VLANie</a:t>
            </a:r>
            <a:r>
              <a:rPr lang="pl-PL" altLang="pl-PL" sz="2400" dirty="0"/>
              <a:t> (domenie rozgłoszeniowej) można wykorzystać </a:t>
            </a:r>
            <a:r>
              <a:rPr lang="pl-PL" altLang="pl-PL" sz="2400" b="1" dirty="0"/>
              <a:t>DHCP </a:t>
            </a:r>
            <a:r>
              <a:rPr lang="pl-PL" altLang="pl-PL" sz="2400" b="1" dirty="0" err="1"/>
              <a:t>Relay</a:t>
            </a:r>
            <a:endParaRPr lang="pl-PL" altLang="pl-PL" sz="2400" b="1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6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200" dirty="0"/>
              <a:t>Dzięki </a:t>
            </a:r>
            <a:r>
              <a:rPr lang="pl-PL" altLang="pl-PL" sz="2200" b="1" dirty="0"/>
              <a:t>modelowi warstwowemu</a:t>
            </a:r>
            <a:r>
              <a:rPr lang="pl-PL" altLang="pl-PL" sz="2200" dirty="0"/>
              <a:t> protokół IP może efektywnie współpracować z technologią warstwy 2 (np. Ethernet, </a:t>
            </a:r>
            <a:r>
              <a:rPr lang="pl-PL" altLang="pl-PL" sz="2200" dirty="0" err="1"/>
              <a:t>WiFi</a:t>
            </a:r>
            <a:r>
              <a:rPr lang="pl-PL" altLang="pl-PL" sz="2200" dirty="0"/>
              <a:t>)</a:t>
            </a:r>
          </a:p>
          <a:p>
            <a:pPr eaLnBrk="1" hangingPunct="1"/>
            <a:r>
              <a:rPr lang="pl-PL" altLang="pl-PL" sz="2200" dirty="0"/>
              <a:t>Konstrukcja sieci w warstwie 1 i 2 (urządzenia sieciowe, okablowanie) </a:t>
            </a:r>
            <a:r>
              <a:rPr lang="pl-PL" altLang="pl-PL" sz="2200" b="1" dirty="0"/>
              <a:t>ma wpływ</a:t>
            </a:r>
            <a:r>
              <a:rPr lang="pl-PL" altLang="pl-PL" sz="2200" dirty="0"/>
              <a:t> na schemat adresację </a:t>
            </a:r>
            <a:r>
              <a:rPr lang="pl-PL" altLang="pl-PL" sz="2200" b="1" dirty="0"/>
              <a:t>IP, </a:t>
            </a:r>
            <a:r>
              <a:rPr lang="pl-PL" altLang="pl-PL" sz="2200" dirty="0"/>
              <a:t>podstawowa zasada to: </a:t>
            </a:r>
          </a:p>
          <a:p>
            <a:pPr marL="0" indent="0" algn="ctr" eaLnBrk="1" hangingPunct="1">
              <a:buNone/>
            </a:pPr>
            <a:r>
              <a:rPr lang="pl-PL" altLang="pl-PL" sz="2200" b="1" dirty="0">
                <a:solidFill>
                  <a:srgbClr val="FF0000"/>
                </a:solidFill>
              </a:rPr>
              <a:t>VLAN (domena rozgłoszeniowa) = podsieć IP</a:t>
            </a:r>
          </a:p>
          <a:p>
            <a:pPr eaLnBrk="1" hangingPunct="1"/>
            <a:r>
              <a:rPr lang="pl-PL" altLang="pl-PL" sz="2200" dirty="0"/>
              <a:t>Jest dopuszczalne odejście od tej zasady, ale można to robić </a:t>
            </a:r>
            <a:r>
              <a:rPr lang="pl-PL" altLang="pl-PL" sz="2200" b="1" dirty="0"/>
              <a:t>tylko świadomie</a:t>
            </a:r>
          </a:p>
          <a:p>
            <a:pPr eaLnBrk="1" hangingPunct="1"/>
            <a:r>
              <a:rPr lang="pl-PL" altLang="pl-PL" sz="2200" dirty="0"/>
              <a:t>Protokół </a:t>
            </a:r>
            <a:r>
              <a:rPr lang="pl-PL" altLang="pl-PL" sz="2200" b="1" dirty="0"/>
              <a:t>IP wersji 4</a:t>
            </a:r>
            <a:r>
              <a:rPr lang="pl-PL" altLang="pl-PL" sz="2200" dirty="0"/>
              <a:t> do współpracy z technologią </a:t>
            </a:r>
            <a:r>
              <a:rPr lang="pl-PL" altLang="pl-PL" sz="2200" b="1" dirty="0"/>
              <a:t>Ethernet </a:t>
            </a:r>
            <a:r>
              <a:rPr lang="pl-PL" altLang="pl-PL" sz="2200" dirty="0"/>
              <a:t>używa </a:t>
            </a:r>
            <a:r>
              <a:rPr lang="pl-PL" altLang="pl-PL" sz="2200" b="1" dirty="0"/>
              <a:t>protokołu ARP </a:t>
            </a:r>
          </a:p>
          <a:p>
            <a:r>
              <a:rPr lang="pl-PL" altLang="pl-PL" sz="2200" dirty="0"/>
              <a:t>Protokół </a:t>
            </a:r>
            <a:r>
              <a:rPr lang="pl-PL" altLang="pl-PL" sz="2200" b="1" dirty="0"/>
              <a:t>IP wersji 6</a:t>
            </a:r>
            <a:r>
              <a:rPr lang="pl-PL" altLang="pl-PL" sz="2200" dirty="0"/>
              <a:t> zamiast ARP stosuje </a:t>
            </a:r>
            <a:r>
              <a:rPr lang="pl-PL" altLang="pl-PL" sz="2200" b="1" dirty="0"/>
              <a:t>protokół NDP </a:t>
            </a:r>
            <a:br>
              <a:rPr lang="pl-PL" altLang="pl-PL" sz="2200" dirty="0"/>
            </a:br>
            <a:r>
              <a:rPr lang="pl-PL" altLang="pl-PL" sz="2200" dirty="0"/>
              <a:t>(ang. </a:t>
            </a:r>
            <a:r>
              <a:rPr lang="pl-PL" sz="2200" i="1" dirty="0" err="1"/>
              <a:t>Neighbor</a:t>
            </a:r>
            <a:r>
              <a:rPr lang="pl-PL" sz="2200" i="1" dirty="0"/>
              <a:t> Discovery </a:t>
            </a:r>
            <a:r>
              <a:rPr lang="pl-PL" sz="2200" i="1" dirty="0" err="1"/>
              <a:t>Protocol</a:t>
            </a:r>
            <a:r>
              <a:rPr lang="pl-PL" sz="2200" dirty="0"/>
              <a:t>)</a:t>
            </a:r>
            <a:endParaRPr lang="pl-PL" altLang="pl-PL" sz="2200" b="1" dirty="0"/>
          </a:p>
          <a:p>
            <a:pPr eaLnBrk="1" hangingPunct="1"/>
            <a:endParaRPr lang="pl-PL" altLang="pl-PL" sz="2200" b="1" dirty="0"/>
          </a:p>
          <a:p>
            <a:pPr marL="0" indent="0" algn="ctr">
              <a:buNone/>
            </a:pPr>
            <a:r>
              <a:rPr lang="pl-PL" altLang="pl-PL" sz="2200" b="1" dirty="0">
                <a:solidFill>
                  <a:srgbClr val="FF0000"/>
                </a:solidFill>
              </a:rPr>
              <a:t>Następny wykład</a:t>
            </a:r>
            <a:r>
              <a:rPr lang="pl-PL" altLang="pl-PL" sz="2200" b="1">
                <a:solidFill>
                  <a:srgbClr val="FF0000"/>
                </a:solidFill>
              </a:rPr>
              <a:t>: Projektowanie </a:t>
            </a:r>
            <a:r>
              <a:rPr lang="pl-PL" altLang="pl-PL" sz="2200" b="1" dirty="0">
                <a:solidFill>
                  <a:srgbClr val="FF0000"/>
                </a:solidFill>
              </a:rPr>
              <a:t>sieci LAN</a:t>
            </a:r>
          </a:p>
          <a:p>
            <a:pPr eaLnBrk="1" hangingPunct="1"/>
            <a:endParaRPr lang="pl-PL" altLang="pl-PL" sz="2200" b="1" dirty="0"/>
          </a:p>
          <a:p>
            <a:pPr eaLnBrk="1" hangingPunct="1"/>
            <a:endParaRPr lang="pl-PL" altLang="pl-PL" sz="2200" b="1" dirty="0"/>
          </a:p>
          <a:p>
            <a:pPr eaLnBrk="1" hangingPunct="1"/>
            <a:endParaRPr lang="pl-PL" altLang="pl-PL" sz="22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7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VLAN - geneza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Potrzeba </a:t>
            </a:r>
            <a:r>
              <a:rPr lang="pl-PL" altLang="pl-PL" sz="2400" b="1" dirty="0"/>
              <a:t>ograniczenia</a:t>
            </a:r>
            <a:r>
              <a:rPr lang="pl-PL" altLang="pl-PL" sz="2400" dirty="0"/>
              <a:t> ruchu </a:t>
            </a:r>
            <a:r>
              <a:rPr lang="pl-PL" altLang="pl-PL" sz="2400" b="1" dirty="0"/>
              <a:t>rozgłoszeniowego</a:t>
            </a:r>
            <a:r>
              <a:rPr lang="pl-PL" altLang="pl-PL" sz="2400" dirty="0"/>
              <a:t> i </a:t>
            </a:r>
            <a:r>
              <a:rPr lang="pl-PL" altLang="pl-PL" sz="2400" b="1" dirty="0"/>
              <a:t>zwiększenia wydajności</a:t>
            </a:r>
            <a:r>
              <a:rPr lang="pl-PL" altLang="pl-PL" sz="2400" dirty="0"/>
              <a:t> sieci</a:t>
            </a:r>
          </a:p>
          <a:p>
            <a:pPr eaLnBrk="1" hangingPunct="1"/>
            <a:r>
              <a:rPr lang="pl-PL" altLang="pl-PL" sz="2400" dirty="0"/>
              <a:t>Umożliwienie </a:t>
            </a:r>
            <a:r>
              <a:rPr lang="pl-PL" altLang="pl-PL" sz="2400" b="1" dirty="0"/>
              <a:t>logicznej konfiguracji</a:t>
            </a:r>
            <a:r>
              <a:rPr lang="pl-PL" altLang="pl-PL" sz="2400" dirty="0"/>
              <a:t> sieci w oderwaniu od fizycznej lokalizacji i ograniczeń zgodnie z szybko </a:t>
            </a:r>
            <a:r>
              <a:rPr lang="pl-PL" altLang="pl-PL" sz="2400" b="1" dirty="0"/>
              <a:t>zmieniającymi się potrzebami</a:t>
            </a:r>
            <a:r>
              <a:rPr lang="pl-PL" altLang="pl-PL" sz="2400" dirty="0"/>
              <a:t> firm i instytucji</a:t>
            </a:r>
          </a:p>
          <a:p>
            <a:pPr eaLnBrk="1" hangingPunct="1"/>
            <a:r>
              <a:rPr lang="pl-PL" altLang="pl-PL" sz="2400" dirty="0"/>
              <a:t>Kwestie </a:t>
            </a:r>
            <a:r>
              <a:rPr lang="pl-PL" altLang="pl-PL" sz="2400" b="1" dirty="0"/>
              <a:t>bezpieczeństwa</a:t>
            </a:r>
            <a:r>
              <a:rPr lang="pl-PL" altLang="pl-PL" sz="2400" dirty="0"/>
              <a:t> – nie ma możliwości komunikacji między </a:t>
            </a:r>
            <a:r>
              <a:rPr lang="pl-PL" altLang="pl-PL" sz="2400" dirty="0" err="1"/>
              <a:t>VLANami</a:t>
            </a:r>
            <a:r>
              <a:rPr lang="pl-PL" altLang="pl-PL" sz="2400" dirty="0"/>
              <a:t> w warstwie 2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6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VLAN – przykład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Tradycyjna sieć bez VLAN – domeny rozgłoszeniowe są tworzone za pomocą urządzenia warstwy 3 </a:t>
            </a:r>
            <a:br>
              <a:rPr lang="pl-PL" altLang="pl-PL" sz="2400" dirty="0"/>
            </a:br>
            <a:r>
              <a:rPr lang="pl-PL" altLang="pl-PL" sz="2400" dirty="0"/>
              <a:t>(np. router)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944" y="1412776"/>
            <a:ext cx="5040000" cy="52440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92F27-A81D-4424-85FF-1C2A731EE196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3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VLAN – przykład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Sieć LAN z wykorzystaniem VLAN – domeny rozgłoszeniowe (</a:t>
            </a:r>
            <a:r>
              <a:rPr lang="pl-PL" altLang="pl-PL" sz="2400" dirty="0" err="1"/>
              <a:t>VLANy</a:t>
            </a:r>
            <a:r>
              <a:rPr lang="pl-PL" altLang="pl-PL" sz="2400" dirty="0"/>
              <a:t>) są tworzone logicznie za pomocą odpowiednich urządzeń (przełączników, routerów)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504" y="1484784"/>
            <a:ext cx="5040000" cy="5246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92F27-A81D-4424-85FF-1C2A731EE196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9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 do VLAN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VLAN oparty na portach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VLAN oparty na standardach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 VLAN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ARP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IP i domena rozgłoszeniowa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DHCP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6246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2470</Words>
  <Application>Microsoft Office PowerPoint</Application>
  <PresentationFormat>Pokaz na ekranie (4:3)</PresentationFormat>
  <Paragraphs>409</Paragraphs>
  <Slides>55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55</vt:i4>
      </vt:variant>
    </vt:vector>
  </HeadingPairs>
  <TitlesOfParts>
    <vt:vector size="60" baseType="lpstr">
      <vt:lpstr>Arial</vt:lpstr>
      <vt:lpstr>Calibri</vt:lpstr>
      <vt:lpstr>Garamond</vt:lpstr>
      <vt:lpstr>Wingdings</vt:lpstr>
      <vt:lpstr>Motyw pakietu Office</vt:lpstr>
      <vt:lpstr>VLAN oraz protokół IP w sieciach LAN</vt:lpstr>
      <vt:lpstr>Plan wykładu</vt:lpstr>
      <vt:lpstr>Plan wykładu</vt:lpstr>
      <vt:lpstr>Wprowadzenie</vt:lpstr>
      <vt:lpstr>VLAN - definicja</vt:lpstr>
      <vt:lpstr>VLAN - geneza</vt:lpstr>
      <vt:lpstr>VLAN – przykład (1)</vt:lpstr>
      <vt:lpstr>VLAN – przykład (2)</vt:lpstr>
      <vt:lpstr>Plan wykładu</vt:lpstr>
      <vt:lpstr>VLAN oparty na portach</vt:lpstr>
      <vt:lpstr>VLAN oparty na portach - przykład</vt:lpstr>
      <vt:lpstr>VLAN oparty na portach - ograniczenia</vt:lpstr>
      <vt:lpstr>Plan wykładu</vt:lpstr>
      <vt:lpstr>VLAN oparty na standardach</vt:lpstr>
      <vt:lpstr>Ramka w standardzie 802.1Q</vt:lpstr>
      <vt:lpstr>802.1Q – przykład działania</vt:lpstr>
      <vt:lpstr>802.1Q – przykład działania</vt:lpstr>
      <vt:lpstr>Inne metody tworzenia  sieci VLAN</vt:lpstr>
      <vt:lpstr>Plan wykładu</vt:lpstr>
      <vt:lpstr>Zalety VLAN</vt:lpstr>
      <vt:lpstr>Wady VLAN</vt:lpstr>
      <vt:lpstr>Rozszerzenia VLAN</vt:lpstr>
      <vt:lpstr>Zastosowania VLAN</vt:lpstr>
      <vt:lpstr>Podsumowanie VLAN</vt:lpstr>
      <vt:lpstr>Plan wykładu</vt:lpstr>
      <vt:lpstr>IP i Ethernet</vt:lpstr>
      <vt:lpstr>Model warstwowy – przepływ danych</vt:lpstr>
      <vt:lpstr>Protokół ARP</vt:lpstr>
      <vt:lpstr>Model warstwowy TCP/IP - przykład</vt:lpstr>
      <vt:lpstr>Działanie protokołu ARP</vt:lpstr>
      <vt:lpstr>Działanie protokołu ARP – przykład</vt:lpstr>
      <vt:lpstr>Działanie protokołu ARP –  przykład 2</vt:lpstr>
      <vt:lpstr>Tablica pamięci ARP</vt:lpstr>
      <vt:lpstr>Gratuitous ARP</vt:lpstr>
      <vt:lpstr>ARP spoofing (1)</vt:lpstr>
      <vt:lpstr>ARP spoofing (2)</vt:lpstr>
      <vt:lpstr>Podsumowanie ARP</vt:lpstr>
      <vt:lpstr>Plan wykładu</vt:lpstr>
      <vt:lpstr>Podsieć IP i VLAN (domena rozgłoszeniowa)</vt:lpstr>
      <vt:lpstr>Podsieć IP i VLAN (domena rozgłoszeniowa) – przykład 1</vt:lpstr>
      <vt:lpstr>Podsieć IP i VLAN (domena rozgłoszeniowa) – przykład 1</vt:lpstr>
      <vt:lpstr>Podsieć IP i VLAN (domena rozgłoszeniowa) – przykład 2</vt:lpstr>
      <vt:lpstr>Podsieć IP i VLAN (domena rozgłoszeniowa) – przykład 2</vt:lpstr>
      <vt:lpstr>Protokół IP i VLAN</vt:lpstr>
      <vt:lpstr>Plan wykładu</vt:lpstr>
      <vt:lpstr>Protokół DHCP</vt:lpstr>
      <vt:lpstr>Komunikaty DHCP (1)</vt:lpstr>
      <vt:lpstr>Komunikaty DHCP (2)</vt:lpstr>
      <vt:lpstr>Przesyłanie komunikatów DHCP</vt:lpstr>
      <vt:lpstr>DHCP Relay</vt:lpstr>
      <vt:lpstr>DHCP Relay – wymiana komunikatów</vt:lpstr>
      <vt:lpstr>DHCP Relay - przykład</vt:lpstr>
      <vt:lpstr>Podsumowanie DHCP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34</cp:revision>
  <dcterms:created xsi:type="dcterms:W3CDTF">2016-02-17T18:48:46Z</dcterms:created>
  <dcterms:modified xsi:type="dcterms:W3CDTF">2024-04-17T14:04:59Z</dcterms:modified>
</cp:coreProperties>
</file>